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5"/>
  </p:notesMasterIdLst>
  <p:sldIdLst>
    <p:sldId id="256" r:id="rId2"/>
    <p:sldId id="261" r:id="rId3"/>
    <p:sldId id="304" r:id="rId4"/>
    <p:sldId id="306" r:id="rId5"/>
    <p:sldId id="307" r:id="rId6"/>
    <p:sldId id="259" r:id="rId7"/>
    <p:sldId id="260" r:id="rId8"/>
    <p:sldId id="308" r:id="rId9"/>
    <p:sldId id="266" r:id="rId10"/>
    <p:sldId id="309" r:id="rId11"/>
    <p:sldId id="310" r:id="rId12"/>
    <p:sldId id="262" r:id="rId13"/>
    <p:sldId id="319" r:id="rId14"/>
    <p:sldId id="320" r:id="rId15"/>
    <p:sldId id="318" r:id="rId16"/>
    <p:sldId id="316" r:id="rId17"/>
    <p:sldId id="311" r:id="rId18"/>
    <p:sldId id="313" r:id="rId19"/>
    <p:sldId id="312" r:id="rId20"/>
    <p:sldId id="315" r:id="rId21"/>
    <p:sldId id="264" r:id="rId22"/>
    <p:sldId id="279" r:id="rId23"/>
    <p:sldId id="265" r:id="rId24"/>
  </p:sldIdLst>
  <p:sldSz cx="9144000" cy="5143500" type="screen16x9"/>
  <p:notesSz cx="6858000" cy="9144000"/>
  <p:embeddedFontLst>
    <p:embeddedFont>
      <p:font typeface="Bebas Neue" panose="020B0606020202050201" pitchFamily="34" charset="0"/>
      <p:regular r:id="rId26"/>
    </p:embeddedFont>
    <p:embeddedFont>
      <p:font typeface="Montserrat SemiBold" panose="00000700000000000000"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PT Sans" panose="020B05030202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A1C30B-1CC6-49E1-9DE8-69F0B7A7C7AE}" v="1" dt="2025-01-23T16:50:08.619"/>
    <p1510:client id="{F144D8FA-F1F1-4BDD-8E9E-F515B935B607}" v="20" dt="2025-01-23T04:11:54.624"/>
  </p1510:revLst>
</p1510:revInfo>
</file>

<file path=ppt/tableStyles.xml><?xml version="1.0" encoding="utf-8"?>
<a:tblStyleLst xmlns:a="http://schemas.openxmlformats.org/drawingml/2006/main" def="{CCF40240-7948-41DC-9277-BB3E47AB0C2E}">
  <a:tblStyle styleId="{CCF40240-7948-41DC-9277-BB3E47AB0C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46283" autoAdjust="0"/>
  </p:normalViewPr>
  <p:slideViewPr>
    <p:cSldViewPr snapToGrid="0">
      <p:cViewPr varScale="1">
        <p:scale>
          <a:sx n="68" d="100"/>
          <a:sy n="68" d="100"/>
        </p:scale>
        <p:origin x="28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ya Shafii" userId="c63bd4e69920aaee" providerId="LiveId" clId="{F144D8FA-F1F1-4BDD-8E9E-F515B935B607}"/>
    <pc:docChg chg="undo custSel addSld delSld modSld">
      <pc:chgData name="Daya Shafii" userId="c63bd4e69920aaee" providerId="LiveId" clId="{F144D8FA-F1F1-4BDD-8E9E-F515B935B607}" dt="2025-01-23T04:17:38.117" v="3268" actId="20577"/>
      <pc:docMkLst>
        <pc:docMk/>
      </pc:docMkLst>
      <pc:sldChg chg="del">
        <pc:chgData name="Daya Shafii" userId="c63bd4e69920aaee" providerId="LiveId" clId="{F144D8FA-F1F1-4BDD-8E9E-F515B935B607}" dt="2025-01-23T04:02:57.669" v="2958" actId="47"/>
        <pc:sldMkLst>
          <pc:docMk/>
          <pc:sldMk cId="0" sldId="257"/>
        </pc:sldMkLst>
      </pc:sldChg>
      <pc:sldChg chg="del">
        <pc:chgData name="Daya Shafii" userId="c63bd4e69920aaee" providerId="LiveId" clId="{F144D8FA-F1F1-4BDD-8E9E-F515B935B607}" dt="2025-01-23T04:02:58.576" v="2959" actId="47"/>
        <pc:sldMkLst>
          <pc:docMk/>
          <pc:sldMk cId="0" sldId="258"/>
        </pc:sldMkLst>
      </pc:sldChg>
      <pc:sldChg chg="modSp mod modNotesTx">
        <pc:chgData name="Daya Shafii" userId="c63bd4e69920aaee" providerId="LiveId" clId="{F144D8FA-F1F1-4BDD-8E9E-F515B935B607}" dt="2025-01-22T19:05:08.243" v="819" actId="20577"/>
        <pc:sldMkLst>
          <pc:docMk/>
          <pc:sldMk cId="0" sldId="259"/>
        </pc:sldMkLst>
        <pc:spChg chg="mod">
          <ac:chgData name="Daya Shafii" userId="c63bd4e69920aaee" providerId="LiveId" clId="{F144D8FA-F1F1-4BDD-8E9E-F515B935B607}" dt="2025-01-22T19:01:34.705" v="668" actId="12"/>
          <ac:spMkLst>
            <pc:docMk/>
            <pc:sldMk cId="0" sldId="259"/>
            <ac:spMk id="10" creationId="{95446F03-CC29-FA52-F2E4-479D2ADFCCEB}"/>
          </ac:spMkLst>
        </pc:spChg>
      </pc:sldChg>
      <pc:sldChg chg="modNotesTx">
        <pc:chgData name="Daya Shafii" userId="c63bd4e69920aaee" providerId="LiveId" clId="{F144D8FA-F1F1-4BDD-8E9E-F515B935B607}" dt="2025-01-22T19:06:26.236" v="896" actId="20577"/>
        <pc:sldMkLst>
          <pc:docMk/>
          <pc:sldMk cId="0" sldId="260"/>
        </pc:sldMkLst>
      </pc:sldChg>
      <pc:sldChg chg="modNotesTx">
        <pc:chgData name="Daya Shafii" userId="c63bd4e69920aaee" providerId="LiveId" clId="{F144D8FA-F1F1-4BDD-8E9E-F515B935B607}" dt="2025-01-23T03:19:37.599" v="2432" actId="20577"/>
        <pc:sldMkLst>
          <pc:docMk/>
          <pc:sldMk cId="0" sldId="261"/>
        </pc:sldMkLst>
      </pc:sldChg>
      <pc:sldChg chg="del">
        <pc:chgData name="Daya Shafii" userId="c63bd4e69920aaee" providerId="LiveId" clId="{F144D8FA-F1F1-4BDD-8E9E-F515B935B607}" dt="2025-01-23T04:02:59.688" v="2960" actId="47"/>
        <pc:sldMkLst>
          <pc:docMk/>
          <pc:sldMk cId="0" sldId="263"/>
        </pc:sldMkLst>
      </pc:sldChg>
      <pc:sldChg chg="modSp mod">
        <pc:chgData name="Daya Shafii" userId="c63bd4e69920aaee" providerId="LiveId" clId="{F144D8FA-F1F1-4BDD-8E9E-F515B935B607}" dt="2025-01-23T03:17:48.475" v="2388" actId="20577"/>
        <pc:sldMkLst>
          <pc:docMk/>
          <pc:sldMk cId="0" sldId="264"/>
        </pc:sldMkLst>
        <pc:spChg chg="mod">
          <ac:chgData name="Daya Shafii" userId="c63bd4e69920aaee" providerId="LiveId" clId="{F144D8FA-F1F1-4BDD-8E9E-F515B935B607}" dt="2025-01-23T03:17:48.475" v="2388" actId="20577"/>
          <ac:spMkLst>
            <pc:docMk/>
            <pc:sldMk cId="0" sldId="264"/>
            <ac:spMk id="2" creationId="{AF19526D-6747-54A3-1AED-B65823B40F33}"/>
          </ac:spMkLst>
        </pc:spChg>
      </pc:sldChg>
      <pc:sldChg chg="modSp mod">
        <pc:chgData name="Daya Shafii" userId="c63bd4e69920aaee" providerId="LiveId" clId="{F144D8FA-F1F1-4BDD-8E9E-F515B935B607}" dt="2025-01-23T02:00:11.141" v="1328" actId="1076"/>
        <pc:sldMkLst>
          <pc:docMk/>
          <pc:sldMk cId="0" sldId="266"/>
        </pc:sldMkLst>
        <pc:spChg chg="mod">
          <ac:chgData name="Daya Shafii" userId="c63bd4e69920aaee" providerId="LiveId" clId="{F144D8FA-F1F1-4BDD-8E9E-F515B935B607}" dt="2025-01-23T02:00:11.141" v="1328" actId="1076"/>
          <ac:spMkLst>
            <pc:docMk/>
            <pc:sldMk cId="0" sldId="266"/>
            <ac:spMk id="6" creationId="{B15D3573-4D2E-719D-3082-49257502B73A}"/>
          </ac:spMkLst>
        </pc:spChg>
        <pc:spChg chg="mod">
          <ac:chgData name="Daya Shafii" userId="c63bd4e69920aaee" providerId="LiveId" clId="{F144D8FA-F1F1-4BDD-8E9E-F515B935B607}" dt="2025-01-23T02:00:00.365" v="1327" actId="14100"/>
          <ac:spMkLst>
            <pc:docMk/>
            <pc:sldMk cId="0" sldId="266"/>
            <ac:spMk id="8" creationId="{34878EBC-3B4F-E179-7C10-A75D464CA765}"/>
          </ac:spMkLst>
        </pc:spChg>
        <pc:picChg chg="mod">
          <ac:chgData name="Daya Shafii" userId="c63bd4e69920aaee" providerId="LiveId" clId="{F144D8FA-F1F1-4BDD-8E9E-F515B935B607}" dt="2025-01-23T01:59:44.289" v="1322" actId="1076"/>
          <ac:picMkLst>
            <pc:docMk/>
            <pc:sldMk cId="0" sldId="266"/>
            <ac:picMk id="4" creationId="{BF0434A9-62CB-FA14-8FF6-E74CB4043F29}"/>
          </ac:picMkLst>
        </pc:picChg>
      </pc:sldChg>
      <pc:sldChg chg="del">
        <pc:chgData name="Daya Shafii" userId="c63bd4e69920aaee" providerId="LiveId" clId="{F144D8FA-F1F1-4BDD-8E9E-F515B935B607}" dt="2025-01-23T04:03:00.714" v="2961" actId="47"/>
        <pc:sldMkLst>
          <pc:docMk/>
          <pc:sldMk cId="0" sldId="267"/>
        </pc:sldMkLst>
      </pc:sldChg>
      <pc:sldChg chg="del">
        <pc:chgData name="Daya Shafii" userId="c63bd4e69920aaee" providerId="LiveId" clId="{F144D8FA-F1F1-4BDD-8E9E-F515B935B607}" dt="2025-01-23T04:03:01.468" v="2962" actId="47"/>
        <pc:sldMkLst>
          <pc:docMk/>
          <pc:sldMk cId="0" sldId="268"/>
        </pc:sldMkLst>
      </pc:sldChg>
      <pc:sldChg chg="del">
        <pc:chgData name="Daya Shafii" userId="c63bd4e69920aaee" providerId="LiveId" clId="{F144D8FA-F1F1-4BDD-8E9E-F515B935B607}" dt="2025-01-23T04:03:02.332" v="2963" actId="47"/>
        <pc:sldMkLst>
          <pc:docMk/>
          <pc:sldMk cId="0" sldId="269"/>
        </pc:sldMkLst>
      </pc:sldChg>
      <pc:sldChg chg="del">
        <pc:chgData name="Daya Shafii" userId="c63bd4e69920aaee" providerId="LiveId" clId="{F144D8FA-F1F1-4BDD-8E9E-F515B935B607}" dt="2025-01-23T04:03:03.068" v="2964" actId="47"/>
        <pc:sldMkLst>
          <pc:docMk/>
          <pc:sldMk cId="0" sldId="270"/>
        </pc:sldMkLst>
      </pc:sldChg>
      <pc:sldChg chg="del">
        <pc:chgData name="Daya Shafii" userId="c63bd4e69920aaee" providerId="LiveId" clId="{F144D8FA-F1F1-4BDD-8E9E-F515B935B607}" dt="2025-01-23T04:03:03.736" v="2965" actId="47"/>
        <pc:sldMkLst>
          <pc:docMk/>
          <pc:sldMk cId="0" sldId="271"/>
        </pc:sldMkLst>
      </pc:sldChg>
      <pc:sldChg chg="del">
        <pc:chgData name="Daya Shafii" userId="c63bd4e69920aaee" providerId="LiveId" clId="{F144D8FA-F1F1-4BDD-8E9E-F515B935B607}" dt="2025-01-23T04:03:04.681" v="2967" actId="47"/>
        <pc:sldMkLst>
          <pc:docMk/>
          <pc:sldMk cId="0" sldId="272"/>
        </pc:sldMkLst>
      </pc:sldChg>
      <pc:sldChg chg="del">
        <pc:chgData name="Daya Shafii" userId="c63bd4e69920aaee" providerId="LiveId" clId="{F144D8FA-F1F1-4BDD-8E9E-F515B935B607}" dt="2025-01-23T04:03:07.442" v="2968" actId="47"/>
        <pc:sldMkLst>
          <pc:docMk/>
          <pc:sldMk cId="0" sldId="273"/>
        </pc:sldMkLst>
      </pc:sldChg>
      <pc:sldChg chg="del">
        <pc:chgData name="Daya Shafii" userId="c63bd4e69920aaee" providerId="LiveId" clId="{F144D8FA-F1F1-4BDD-8E9E-F515B935B607}" dt="2025-01-23T04:03:07.948" v="2969" actId="47"/>
        <pc:sldMkLst>
          <pc:docMk/>
          <pc:sldMk cId="0" sldId="274"/>
        </pc:sldMkLst>
      </pc:sldChg>
      <pc:sldChg chg="del">
        <pc:chgData name="Daya Shafii" userId="c63bd4e69920aaee" providerId="LiveId" clId="{F144D8FA-F1F1-4BDD-8E9E-F515B935B607}" dt="2025-01-23T04:03:04.231" v="2966" actId="47"/>
        <pc:sldMkLst>
          <pc:docMk/>
          <pc:sldMk cId="0" sldId="275"/>
        </pc:sldMkLst>
      </pc:sldChg>
      <pc:sldChg chg="del">
        <pc:chgData name="Daya Shafii" userId="c63bd4e69920aaee" providerId="LiveId" clId="{F144D8FA-F1F1-4BDD-8E9E-F515B935B607}" dt="2025-01-23T04:03:08.401" v="2970" actId="47"/>
        <pc:sldMkLst>
          <pc:docMk/>
          <pc:sldMk cId="0" sldId="276"/>
        </pc:sldMkLst>
      </pc:sldChg>
      <pc:sldChg chg="del">
        <pc:chgData name="Daya Shafii" userId="c63bd4e69920aaee" providerId="LiveId" clId="{F144D8FA-F1F1-4BDD-8E9E-F515B935B607}" dt="2025-01-23T04:03:08.839" v="2971" actId="47"/>
        <pc:sldMkLst>
          <pc:docMk/>
          <pc:sldMk cId="0" sldId="277"/>
        </pc:sldMkLst>
      </pc:sldChg>
      <pc:sldChg chg="del">
        <pc:chgData name="Daya Shafii" userId="c63bd4e69920aaee" providerId="LiveId" clId="{F144D8FA-F1F1-4BDD-8E9E-F515B935B607}" dt="2025-01-23T04:03:09.272" v="2972" actId="47"/>
        <pc:sldMkLst>
          <pc:docMk/>
          <pc:sldMk cId="0" sldId="278"/>
        </pc:sldMkLst>
      </pc:sldChg>
      <pc:sldChg chg="addSp delSp modSp add del mod modNotesTx">
        <pc:chgData name="Daya Shafii" userId="c63bd4e69920aaee" providerId="LiveId" clId="{F144D8FA-F1F1-4BDD-8E9E-F515B935B607}" dt="2025-01-23T04:12:11.160" v="3121" actId="20577"/>
        <pc:sldMkLst>
          <pc:docMk/>
          <pc:sldMk cId="0" sldId="279"/>
        </pc:sldMkLst>
        <pc:spChg chg="add del">
          <ac:chgData name="Daya Shafii" userId="c63bd4e69920aaee" providerId="LiveId" clId="{F144D8FA-F1F1-4BDD-8E9E-F515B935B607}" dt="2025-01-23T04:01:20.789" v="2955" actId="22"/>
          <ac:spMkLst>
            <pc:docMk/>
            <pc:sldMk cId="0" sldId="279"/>
            <ac:spMk id="4" creationId="{C99DC931-912F-B449-EB99-BA30B1EE90DD}"/>
          </ac:spMkLst>
        </pc:spChg>
        <pc:spChg chg="mod">
          <ac:chgData name="Daya Shafii" userId="c63bd4e69920aaee" providerId="LiveId" clId="{F144D8FA-F1F1-4BDD-8E9E-F515B935B607}" dt="2025-01-23T04:12:11.160" v="3121" actId="20577"/>
          <ac:spMkLst>
            <pc:docMk/>
            <pc:sldMk cId="0" sldId="279"/>
            <ac:spMk id="781" creationId="{00000000-0000-0000-0000-000000000000}"/>
          </ac:spMkLst>
        </pc:spChg>
      </pc:sldChg>
      <pc:sldChg chg="del">
        <pc:chgData name="Daya Shafii" userId="c63bd4e69920aaee" providerId="LiveId" clId="{F144D8FA-F1F1-4BDD-8E9E-F515B935B607}" dt="2025-01-23T04:03:09.700" v="2973" actId="47"/>
        <pc:sldMkLst>
          <pc:docMk/>
          <pc:sldMk cId="0" sldId="280"/>
        </pc:sldMkLst>
      </pc:sldChg>
      <pc:sldChg chg="del">
        <pc:chgData name="Daya Shafii" userId="c63bd4e69920aaee" providerId="LiveId" clId="{F144D8FA-F1F1-4BDD-8E9E-F515B935B607}" dt="2025-01-23T04:03:10.108" v="2974" actId="47"/>
        <pc:sldMkLst>
          <pc:docMk/>
          <pc:sldMk cId="0" sldId="281"/>
        </pc:sldMkLst>
      </pc:sldChg>
      <pc:sldChg chg="del">
        <pc:chgData name="Daya Shafii" userId="c63bd4e69920aaee" providerId="LiveId" clId="{F144D8FA-F1F1-4BDD-8E9E-F515B935B607}" dt="2025-01-23T04:03:10.512" v="2975" actId="47"/>
        <pc:sldMkLst>
          <pc:docMk/>
          <pc:sldMk cId="0" sldId="282"/>
        </pc:sldMkLst>
      </pc:sldChg>
      <pc:sldChg chg="add del">
        <pc:chgData name="Daya Shafii" userId="c63bd4e69920aaee" providerId="LiveId" clId="{F144D8FA-F1F1-4BDD-8E9E-F515B935B607}" dt="2025-01-23T04:12:01.028" v="3119" actId="47"/>
        <pc:sldMkLst>
          <pc:docMk/>
          <pc:sldMk cId="0" sldId="284"/>
        </pc:sldMkLst>
      </pc:sldChg>
      <pc:sldChg chg="add del">
        <pc:chgData name="Daya Shafii" userId="c63bd4e69920aaee" providerId="LiveId" clId="{F144D8FA-F1F1-4BDD-8E9E-F515B935B607}" dt="2025-01-23T04:12:01.887" v="3120" actId="47"/>
        <pc:sldMkLst>
          <pc:docMk/>
          <pc:sldMk cId="0" sldId="285"/>
        </pc:sldMkLst>
      </pc:sldChg>
      <pc:sldChg chg="modNotesTx">
        <pc:chgData name="Daya Shafii" userId="c63bd4e69920aaee" providerId="LiveId" clId="{F144D8FA-F1F1-4BDD-8E9E-F515B935B607}" dt="2025-01-23T03:21:24.086" v="2633" actId="20577"/>
        <pc:sldMkLst>
          <pc:docMk/>
          <pc:sldMk cId="3120585088" sldId="304"/>
        </pc:sldMkLst>
      </pc:sldChg>
      <pc:sldChg chg="modNotesTx">
        <pc:chgData name="Daya Shafii" userId="c63bd4e69920aaee" providerId="LiveId" clId="{F144D8FA-F1F1-4BDD-8E9E-F515B935B607}" dt="2025-01-23T03:25:29.801" v="2905" actId="20577"/>
        <pc:sldMkLst>
          <pc:docMk/>
          <pc:sldMk cId="3595702278" sldId="306"/>
        </pc:sldMkLst>
      </pc:sldChg>
      <pc:sldChg chg="modNotesTx">
        <pc:chgData name="Daya Shafii" userId="c63bd4e69920aaee" providerId="LiveId" clId="{F144D8FA-F1F1-4BDD-8E9E-F515B935B607}" dt="2025-01-23T03:27:43.729" v="2929" actId="20577"/>
        <pc:sldMkLst>
          <pc:docMk/>
          <pc:sldMk cId="2619484501" sldId="307"/>
        </pc:sldMkLst>
      </pc:sldChg>
      <pc:sldChg chg="delSp modSp mod modNotesTx">
        <pc:chgData name="Daya Shafii" userId="c63bd4e69920aaee" providerId="LiveId" clId="{F144D8FA-F1F1-4BDD-8E9E-F515B935B607}" dt="2025-01-23T04:10:19.927" v="3115" actId="20577"/>
        <pc:sldMkLst>
          <pc:docMk/>
          <pc:sldMk cId="2151926638" sldId="308"/>
        </pc:sldMkLst>
        <pc:spChg chg="mod">
          <ac:chgData name="Daya Shafii" userId="c63bd4e69920aaee" providerId="LiveId" clId="{F144D8FA-F1F1-4BDD-8E9E-F515B935B607}" dt="2025-01-22T19:52:05.856" v="1274" actId="20577"/>
          <ac:spMkLst>
            <pc:docMk/>
            <pc:sldMk cId="2151926638" sldId="308"/>
            <ac:spMk id="335" creationId="{ECC7EF50-46AF-88EF-DF34-FC5A4BE6FE67}"/>
          </ac:spMkLst>
        </pc:spChg>
        <pc:spChg chg="mod">
          <ac:chgData name="Daya Shafii" userId="c63bd4e69920aaee" providerId="LiveId" clId="{F144D8FA-F1F1-4BDD-8E9E-F515B935B607}" dt="2025-01-22T19:46:26.821" v="991" actId="122"/>
          <ac:spMkLst>
            <pc:docMk/>
            <pc:sldMk cId="2151926638" sldId="308"/>
            <ac:spMk id="336" creationId="{2859659A-3D40-139C-31A6-80478B9F05BF}"/>
          </ac:spMkLst>
        </pc:spChg>
        <pc:grpChg chg="del">
          <ac:chgData name="Daya Shafii" userId="c63bd4e69920aaee" providerId="LiveId" clId="{F144D8FA-F1F1-4BDD-8E9E-F515B935B607}" dt="2025-01-22T19:46:14.394" v="988" actId="478"/>
          <ac:grpSpMkLst>
            <pc:docMk/>
            <pc:sldMk cId="2151926638" sldId="308"/>
            <ac:grpSpMk id="328" creationId="{9DCE6776-3057-DCFC-BE1C-8358EF62609E}"/>
          </ac:grpSpMkLst>
        </pc:grpChg>
      </pc:sldChg>
      <pc:sldChg chg="addSp modSp mod modNotesTx">
        <pc:chgData name="Daya Shafii" userId="c63bd4e69920aaee" providerId="LiveId" clId="{F144D8FA-F1F1-4BDD-8E9E-F515B935B607}" dt="2025-01-23T02:05:08.097" v="1635" actId="20577"/>
        <pc:sldMkLst>
          <pc:docMk/>
          <pc:sldMk cId="718305120" sldId="309"/>
        </pc:sldMkLst>
        <pc:spChg chg="add mod">
          <ac:chgData name="Daya Shafii" userId="c63bd4e69920aaee" providerId="LiveId" clId="{F144D8FA-F1F1-4BDD-8E9E-F515B935B607}" dt="2025-01-23T02:01:45.073" v="1399" actId="20577"/>
          <ac:spMkLst>
            <pc:docMk/>
            <pc:sldMk cId="718305120" sldId="309"/>
            <ac:spMk id="2" creationId="{669C50CB-9966-5EAF-AD50-AEB6DF37B9B6}"/>
          </ac:spMkLst>
        </pc:spChg>
        <pc:spChg chg="mod">
          <ac:chgData name="Daya Shafii" userId="c63bd4e69920aaee" providerId="LiveId" clId="{F144D8FA-F1F1-4BDD-8E9E-F515B935B607}" dt="2025-01-23T02:01:25.079" v="1396" actId="1076"/>
          <ac:spMkLst>
            <pc:docMk/>
            <pc:sldMk cId="718305120" sldId="309"/>
            <ac:spMk id="15" creationId="{4C42A36E-E877-150B-4E3A-879D2B5E832A}"/>
          </ac:spMkLst>
        </pc:spChg>
        <pc:picChg chg="mod">
          <ac:chgData name="Daya Shafii" userId="c63bd4e69920aaee" providerId="LiveId" clId="{F144D8FA-F1F1-4BDD-8E9E-F515B935B607}" dt="2025-01-23T02:01:30.295" v="1397" actId="1076"/>
          <ac:picMkLst>
            <pc:docMk/>
            <pc:sldMk cId="718305120" sldId="309"/>
            <ac:picMk id="17" creationId="{AC2B1099-A466-C711-D404-1E716520BCAE}"/>
          </ac:picMkLst>
        </pc:picChg>
      </pc:sldChg>
      <pc:sldChg chg="modSp mod modNotesTx">
        <pc:chgData name="Daya Shafii" userId="c63bd4e69920aaee" providerId="LiveId" clId="{F144D8FA-F1F1-4BDD-8E9E-F515B935B607}" dt="2025-01-23T02:07:14.848" v="1670" actId="20577"/>
        <pc:sldMkLst>
          <pc:docMk/>
          <pc:sldMk cId="1156056713" sldId="310"/>
        </pc:sldMkLst>
        <pc:spChg chg="mod">
          <ac:chgData name="Daya Shafii" userId="c63bd4e69920aaee" providerId="LiveId" clId="{F144D8FA-F1F1-4BDD-8E9E-F515B935B607}" dt="2025-01-23T02:05:45.718" v="1660" actId="122"/>
          <ac:spMkLst>
            <pc:docMk/>
            <pc:sldMk cId="1156056713" sldId="310"/>
            <ac:spMk id="5" creationId="{0ACC7EE7-320B-AD09-4171-62D073F0E82E}"/>
          </ac:spMkLst>
        </pc:spChg>
      </pc:sldChg>
      <pc:sldChg chg="modSp mod modNotesTx">
        <pc:chgData name="Daya Shafii" userId="c63bd4e69920aaee" providerId="LiveId" clId="{F144D8FA-F1F1-4BDD-8E9E-F515B935B607}" dt="2025-01-23T04:14:05.527" v="3266" actId="20577"/>
        <pc:sldMkLst>
          <pc:docMk/>
          <pc:sldMk cId="2217862840" sldId="311"/>
        </pc:sldMkLst>
        <pc:spChg chg="mod">
          <ac:chgData name="Daya Shafii" userId="c63bd4e69920aaee" providerId="LiveId" clId="{F144D8FA-F1F1-4BDD-8E9E-F515B935B607}" dt="2025-01-23T04:14:05.527" v="3266" actId="20577"/>
          <ac:spMkLst>
            <pc:docMk/>
            <pc:sldMk cId="2217862840" sldId="311"/>
            <ac:spMk id="5" creationId="{D36F5F9D-2234-575B-3B40-425ADDE6D9C3}"/>
          </ac:spMkLst>
        </pc:spChg>
      </pc:sldChg>
      <pc:sldChg chg="modSp mod modNotesTx">
        <pc:chgData name="Daya Shafii" userId="c63bd4e69920aaee" providerId="LiveId" clId="{F144D8FA-F1F1-4BDD-8E9E-F515B935B607}" dt="2025-01-23T04:10:15.354" v="3100" actId="14100"/>
        <pc:sldMkLst>
          <pc:docMk/>
          <pc:sldMk cId="1565205051" sldId="312"/>
        </pc:sldMkLst>
        <pc:spChg chg="mod">
          <ac:chgData name="Daya Shafii" userId="c63bd4e69920aaee" providerId="LiveId" clId="{F144D8FA-F1F1-4BDD-8E9E-F515B935B607}" dt="2025-01-23T04:10:15.354" v="3100" actId="14100"/>
          <ac:spMkLst>
            <pc:docMk/>
            <pc:sldMk cId="1565205051" sldId="312"/>
            <ac:spMk id="5" creationId="{140BDA4F-A680-7BE6-AFB3-F3446676E049}"/>
          </ac:spMkLst>
        </pc:spChg>
      </pc:sldChg>
      <pc:sldChg chg="modNotesTx">
        <pc:chgData name="Daya Shafii" userId="c63bd4e69920aaee" providerId="LiveId" clId="{F144D8FA-F1F1-4BDD-8E9E-F515B935B607}" dt="2025-01-23T04:17:38.117" v="3268" actId="20577"/>
        <pc:sldMkLst>
          <pc:docMk/>
          <pc:sldMk cId="1709983535" sldId="313"/>
        </pc:sldMkLst>
      </pc:sldChg>
      <pc:sldChg chg="modNotesTx">
        <pc:chgData name="Daya Shafii" userId="c63bd4e69920aaee" providerId="LiveId" clId="{F144D8FA-F1F1-4BDD-8E9E-F515B935B607}" dt="2025-01-23T03:08:21.694" v="2381"/>
        <pc:sldMkLst>
          <pc:docMk/>
          <pc:sldMk cId="914783915" sldId="315"/>
        </pc:sldMkLst>
      </pc:sldChg>
      <pc:sldChg chg="modNotesTx">
        <pc:chgData name="Daya Shafii" userId="c63bd4e69920aaee" providerId="LiveId" clId="{F144D8FA-F1F1-4BDD-8E9E-F515B935B607}" dt="2025-01-23T03:29:06.347" v="2952" actId="20577"/>
        <pc:sldMkLst>
          <pc:docMk/>
          <pc:sldMk cId="2645499538" sldId="316"/>
        </pc:sldMkLst>
      </pc:sldChg>
      <pc:sldChg chg="del">
        <pc:chgData name="Daya Shafii" userId="c63bd4e69920aaee" providerId="LiveId" clId="{F144D8FA-F1F1-4BDD-8E9E-F515B935B607}" dt="2025-01-23T02:55:51.967" v="1773" actId="2696"/>
        <pc:sldMkLst>
          <pc:docMk/>
          <pc:sldMk cId="746668980" sldId="317"/>
        </pc:sldMkLst>
      </pc:sldChg>
      <pc:sldChg chg="addSp delSp modSp mod modNotesTx">
        <pc:chgData name="Daya Shafii" userId="c63bd4e69920aaee" providerId="LiveId" clId="{F144D8FA-F1F1-4BDD-8E9E-F515B935B607}" dt="2025-01-23T03:18:16.795" v="2393" actId="122"/>
        <pc:sldMkLst>
          <pc:docMk/>
          <pc:sldMk cId="3076871756" sldId="318"/>
        </pc:sldMkLst>
        <pc:spChg chg="add mod">
          <ac:chgData name="Daya Shafii" userId="c63bd4e69920aaee" providerId="LiveId" clId="{F144D8FA-F1F1-4BDD-8E9E-F515B935B607}" dt="2025-01-23T02:26:06.664" v="1704" actId="122"/>
          <ac:spMkLst>
            <pc:docMk/>
            <pc:sldMk cId="3076871756" sldId="318"/>
            <ac:spMk id="4" creationId="{C26EBDBF-C25F-84EE-E425-7FD687D3939A}"/>
          </ac:spMkLst>
        </pc:spChg>
        <pc:spChg chg="mod">
          <ac:chgData name="Daya Shafii" userId="c63bd4e69920aaee" providerId="LiveId" clId="{F144D8FA-F1F1-4BDD-8E9E-F515B935B607}" dt="2025-01-23T03:18:16.795" v="2393" actId="122"/>
          <ac:spMkLst>
            <pc:docMk/>
            <pc:sldMk cId="3076871756" sldId="318"/>
            <ac:spMk id="5" creationId="{FA00444A-5111-E2F6-3E3D-3D0A6B49152C}"/>
          </ac:spMkLst>
        </pc:spChg>
        <pc:spChg chg="add mod">
          <ac:chgData name="Daya Shafii" userId="c63bd4e69920aaee" providerId="LiveId" clId="{F144D8FA-F1F1-4BDD-8E9E-F515B935B607}" dt="2025-01-23T02:26:47.519" v="1713"/>
          <ac:spMkLst>
            <pc:docMk/>
            <pc:sldMk cId="3076871756" sldId="318"/>
            <ac:spMk id="6" creationId="{35F36A1C-41BE-F559-5D95-C08BFE5EDC85}"/>
          </ac:spMkLst>
        </pc:spChg>
        <pc:spChg chg="del">
          <ac:chgData name="Daya Shafii" userId="c63bd4e69920aaee" providerId="LiveId" clId="{F144D8FA-F1F1-4BDD-8E9E-F515B935B607}" dt="2025-01-23T02:51:12.008" v="1714" actId="478"/>
          <ac:spMkLst>
            <pc:docMk/>
            <pc:sldMk cId="3076871756" sldId="318"/>
            <ac:spMk id="9" creationId="{938EAF8A-FD75-35B4-D5E5-036359B59D5F}"/>
          </ac:spMkLst>
        </pc:spChg>
        <pc:graphicFrameChg chg="add mod modGraphic">
          <ac:chgData name="Daya Shafii" userId="c63bd4e69920aaee" providerId="LiveId" clId="{F144D8FA-F1F1-4BDD-8E9E-F515B935B607}" dt="2025-01-23T03:18:12.346" v="2391" actId="1076"/>
          <ac:graphicFrameMkLst>
            <pc:docMk/>
            <pc:sldMk cId="3076871756" sldId="318"/>
            <ac:graphicFrameMk id="8" creationId="{FD80B9FD-CE3A-24B7-0455-B0A09AD81031}"/>
          </ac:graphicFrameMkLst>
        </pc:graphicFrameChg>
        <pc:picChg chg="mod">
          <ac:chgData name="Daya Shafii" userId="c63bd4e69920aaee" providerId="LiveId" clId="{F144D8FA-F1F1-4BDD-8E9E-F515B935B607}" dt="2025-01-23T02:25:36.699" v="1685" actId="1076"/>
          <ac:picMkLst>
            <pc:docMk/>
            <pc:sldMk cId="3076871756" sldId="318"/>
            <ac:picMk id="3" creationId="{89F636DD-446F-168E-5FCE-1BEE7387F526}"/>
          </ac:picMkLst>
        </pc:picChg>
        <pc:picChg chg="add mod">
          <ac:chgData name="Daya Shafii" userId="c63bd4e69920aaee" providerId="LiveId" clId="{F144D8FA-F1F1-4BDD-8E9E-F515B935B607}" dt="2025-01-23T02:26:43.835" v="1712" actId="14100"/>
          <ac:picMkLst>
            <pc:docMk/>
            <pc:sldMk cId="3076871756" sldId="318"/>
            <ac:picMk id="7" creationId="{2CBA32E1-43FB-1CB3-93B8-DCF7B138ABB4}"/>
          </ac:picMkLst>
        </pc:picChg>
      </pc:sldChg>
      <pc:sldChg chg="modNotesTx">
        <pc:chgData name="Daya Shafii" userId="c63bd4e69920aaee" providerId="LiveId" clId="{F144D8FA-F1F1-4BDD-8E9E-F515B935B607}" dt="2025-01-23T03:28:49.855" v="2945" actId="20577"/>
        <pc:sldMkLst>
          <pc:docMk/>
          <pc:sldMk cId="826246547" sldId="319"/>
        </pc:sldMkLst>
      </pc:sldChg>
      <pc:sldChg chg="modNotesTx">
        <pc:chgData name="Daya Shafii" userId="c63bd4e69920aaee" providerId="LiveId" clId="{F144D8FA-F1F1-4BDD-8E9E-F515B935B607}" dt="2025-01-23T03:28:22.781" v="2934" actId="20577"/>
        <pc:sldMkLst>
          <pc:docMk/>
          <pc:sldMk cId="3930316847" sldId="320"/>
        </pc:sldMkLst>
      </pc:sldChg>
      <pc:sldChg chg="modSp add del mod">
        <pc:chgData name="Daya Shafii" userId="c63bd4e69920aaee" providerId="LiveId" clId="{F144D8FA-F1F1-4BDD-8E9E-F515B935B607}" dt="2025-01-23T02:55:48.758" v="1772" actId="2696"/>
        <pc:sldMkLst>
          <pc:docMk/>
          <pc:sldMk cId="706520333" sldId="321"/>
        </pc:sldMkLst>
        <pc:picChg chg="mod">
          <ac:chgData name="Daya Shafii" userId="c63bd4e69920aaee" providerId="LiveId" clId="{F144D8FA-F1F1-4BDD-8E9E-F515B935B607}" dt="2025-01-23T02:23:48.871" v="1683" actId="1076"/>
          <ac:picMkLst>
            <pc:docMk/>
            <pc:sldMk cId="706520333" sldId="321"/>
            <ac:picMk id="3" creationId="{7FC49997-C81C-FB62-16F6-ED8CABBCF300}"/>
          </ac:picMkLst>
        </pc:picChg>
      </pc:sldChg>
      <pc:sldMasterChg chg="addSldLayout delSldLayout">
        <pc:chgData name="Daya Shafii" userId="c63bd4e69920aaee" providerId="LiveId" clId="{F144D8FA-F1F1-4BDD-8E9E-F515B935B607}" dt="2025-01-23T04:12:01.887" v="3120" actId="47"/>
        <pc:sldMasterMkLst>
          <pc:docMk/>
          <pc:sldMasterMk cId="0" sldId="2147483675"/>
        </pc:sldMasterMkLst>
        <pc:sldLayoutChg chg="add del">
          <pc:chgData name="Daya Shafii" userId="c63bd4e69920aaee" providerId="LiveId" clId="{F144D8FA-F1F1-4BDD-8E9E-F515B935B607}" dt="2025-01-23T04:12:01.887" v="3120" actId="47"/>
          <pc:sldLayoutMkLst>
            <pc:docMk/>
            <pc:sldMasterMk cId="0" sldId="2147483675"/>
            <pc:sldLayoutMk cId="0" sldId="2147483650"/>
          </pc:sldLayoutMkLst>
        </pc:sldLayoutChg>
        <pc:sldLayoutChg chg="del">
          <pc:chgData name="Daya Shafii" userId="c63bd4e69920aaee" providerId="LiveId" clId="{F144D8FA-F1F1-4BDD-8E9E-F515B935B607}" dt="2025-01-23T04:03:04.231" v="2966" actId="47"/>
          <pc:sldLayoutMkLst>
            <pc:docMk/>
            <pc:sldMasterMk cId="0" sldId="2147483675"/>
            <pc:sldLayoutMk cId="0" sldId="2147483651"/>
          </pc:sldLayoutMkLst>
        </pc:sldLayoutChg>
        <pc:sldLayoutChg chg="del">
          <pc:chgData name="Daya Shafii" userId="c63bd4e69920aaee" providerId="LiveId" clId="{F144D8FA-F1F1-4BDD-8E9E-F515B935B607}" dt="2025-01-23T04:03:08.839" v="2971" actId="47"/>
          <pc:sldLayoutMkLst>
            <pc:docMk/>
            <pc:sldMasterMk cId="0" sldId="2147483675"/>
            <pc:sldLayoutMk cId="0" sldId="2147483652"/>
          </pc:sldLayoutMkLst>
        </pc:sldLayoutChg>
        <pc:sldLayoutChg chg="del">
          <pc:chgData name="Daya Shafii" userId="c63bd4e69920aaee" providerId="LiveId" clId="{F144D8FA-F1F1-4BDD-8E9E-F515B935B607}" dt="2025-01-23T04:03:10.108" v="2974" actId="47"/>
          <pc:sldLayoutMkLst>
            <pc:docMk/>
            <pc:sldMasterMk cId="0" sldId="2147483675"/>
            <pc:sldLayoutMk cId="0" sldId="2147483653"/>
          </pc:sldLayoutMkLst>
        </pc:sldLayoutChg>
        <pc:sldLayoutChg chg="del">
          <pc:chgData name="Daya Shafii" userId="c63bd4e69920aaee" providerId="LiveId" clId="{F144D8FA-F1F1-4BDD-8E9E-F515B935B607}" dt="2025-01-23T04:02:58.576" v="2959" actId="47"/>
          <pc:sldLayoutMkLst>
            <pc:docMk/>
            <pc:sldMasterMk cId="0" sldId="2147483675"/>
            <pc:sldLayoutMk cId="0" sldId="2147483659"/>
          </pc:sldLayoutMkLst>
        </pc:sldLayoutChg>
        <pc:sldLayoutChg chg="del">
          <pc:chgData name="Daya Shafii" userId="c63bd4e69920aaee" providerId="LiveId" clId="{F144D8FA-F1F1-4BDD-8E9E-F515B935B607}" dt="2025-01-23T04:03:09.272" v="2972" actId="47"/>
          <pc:sldLayoutMkLst>
            <pc:docMk/>
            <pc:sldMasterMk cId="0" sldId="2147483675"/>
            <pc:sldLayoutMk cId="0" sldId="2147483660"/>
          </pc:sldLayoutMkLst>
        </pc:sldLayoutChg>
        <pc:sldLayoutChg chg="del">
          <pc:chgData name="Daya Shafii" userId="c63bd4e69920aaee" providerId="LiveId" clId="{F144D8FA-F1F1-4BDD-8E9E-F515B935B607}" dt="2025-01-23T04:03:10.512" v="2975" actId="47"/>
          <pc:sldLayoutMkLst>
            <pc:docMk/>
            <pc:sldMasterMk cId="0" sldId="2147483675"/>
            <pc:sldLayoutMk cId="0" sldId="2147483662"/>
          </pc:sldLayoutMkLst>
        </pc:sldLayoutChg>
        <pc:sldLayoutChg chg="del">
          <pc:chgData name="Daya Shafii" userId="c63bd4e69920aaee" providerId="LiveId" clId="{F144D8FA-F1F1-4BDD-8E9E-F515B935B607}" dt="2025-01-23T04:03:03.736" v="2965" actId="47"/>
          <pc:sldLayoutMkLst>
            <pc:docMk/>
            <pc:sldMasterMk cId="0" sldId="2147483675"/>
            <pc:sldLayoutMk cId="0" sldId="2147483663"/>
          </pc:sldLayoutMkLst>
        </pc:sldLayoutChg>
        <pc:sldLayoutChg chg="del">
          <pc:chgData name="Daya Shafii" userId="c63bd4e69920aaee" providerId="LiveId" clId="{F144D8FA-F1F1-4BDD-8E9E-F515B935B607}" dt="2025-01-23T04:03:02.332" v="2963" actId="47"/>
          <pc:sldLayoutMkLst>
            <pc:docMk/>
            <pc:sldMasterMk cId="0" sldId="2147483675"/>
            <pc:sldLayoutMk cId="0" sldId="2147483664"/>
          </pc:sldLayoutMkLst>
        </pc:sldLayoutChg>
        <pc:sldLayoutChg chg="del">
          <pc:chgData name="Daya Shafii" userId="c63bd4e69920aaee" providerId="LiveId" clId="{F144D8FA-F1F1-4BDD-8E9E-F515B935B607}" dt="2025-01-23T04:03:09.700" v="2973" actId="47"/>
          <pc:sldLayoutMkLst>
            <pc:docMk/>
            <pc:sldMasterMk cId="0" sldId="2147483675"/>
            <pc:sldLayoutMk cId="0" sldId="2147483667"/>
          </pc:sldLayoutMkLst>
        </pc:sldLayoutChg>
        <pc:sldLayoutChg chg="del">
          <pc:chgData name="Daya Shafii" userId="c63bd4e69920aaee" providerId="LiveId" clId="{F144D8FA-F1F1-4BDD-8E9E-F515B935B607}" dt="2025-01-23T04:03:03.068" v="2964" actId="47"/>
          <pc:sldLayoutMkLst>
            <pc:docMk/>
            <pc:sldMasterMk cId="0" sldId="2147483675"/>
            <pc:sldLayoutMk cId="0" sldId="2147483668"/>
          </pc:sldLayoutMkLst>
        </pc:sldLayoutChg>
      </pc:sldMasterChg>
    </pc:docChg>
  </pc:docChgLst>
  <pc:docChgLst>
    <pc:chgData name="Daya Shafii" userId="c63bd4e69920aaee" providerId="LiveId" clId="{51A1C30B-1CC6-49E1-9DE8-69F0B7A7C7AE}"/>
    <pc:docChg chg="modSld">
      <pc:chgData name="Daya Shafii" userId="c63bd4e69920aaee" providerId="LiveId" clId="{51A1C30B-1CC6-49E1-9DE8-69F0B7A7C7AE}" dt="2025-01-23T18:50:33.098" v="19" actId="20577"/>
      <pc:docMkLst>
        <pc:docMk/>
      </pc:docMkLst>
      <pc:sldChg chg="modNotesTx">
        <pc:chgData name="Daya Shafii" userId="c63bd4e69920aaee" providerId="LiveId" clId="{51A1C30B-1CC6-49E1-9DE8-69F0B7A7C7AE}" dt="2025-01-23T18:49:54.680" v="5" actId="20577"/>
        <pc:sldMkLst>
          <pc:docMk/>
          <pc:sldMk cId="0" sldId="259"/>
        </pc:sldMkLst>
      </pc:sldChg>
      <pc:sldChg chg="modNotesTx">
        <pc:chgData name="Daya Shafii" userId="c63bd4e69920aaee" providerId="LiveId" clId="{51A1C30B-1CC6-49E1-9DE8-69F0B7A7C7AE}" dt="2025-01-23T18:49:57.684" v="6" actId="20577"/>
        <pc:sldMkLst>
          <pc:docMk/>
          <pc:sldMk cId="0" sldId="260"/>
        </pc:sldMkLst>
      </pc:sldChg>
      <pc:sldChg chg="modNotesTx">
        <pc:chgData name="Daya Shafii" userId="c63bd4e69920aaee" providerId="LiveId" clId="{51A1C30B-1CC6-49E1-9DE8-69F0B7A7C7AE}" dt="2025-01-23T18:49:42.995" v="1" actId="20577"/>
        <pc:sldMkLst>
          <pc:docMk/>
          <pc:sldMk cId="0" sldId="261"/>
        </pc:sldMkLst>
      </pc:sldChg>
      <pc:sldChg chg="modNotesTx">
        <pc:chgData name="Daya Shafii" userId="c63bd4e69920aaee" providerId="LiveId" clId="{51A1C30B-1CC6-49E1-9DE8-69F0B7A7C7AE}" dt="2025-01-23T18:50:12.244" v="11" actId="20577"/>
        <pc:sldMkLst>
          <pc:docMk/>
          <pc:sldMk cId="1616782648" sldId="262"/>
        </pc:sldMkLst>
      </pc:sldChg>
      <pc:sldChg chg="modNotesTx">
        <pc:chgData name="Daya Shafii" userId="c63bd4e69920aaee" providerId="LiveId" clId="{51A1C30B-1CC6-49E1-9DE8-69F0B7A7C7AE}" dt="2025-01-23T18:50:02.886" v="8" actId="20577"/>
        <pc:sldMkLst>
          <pc:docMk/>
          <pc:sldMk cId="0" sldId="266"/>
        </pc:sldMkLst>
      </pc:sldChg>
      <pc:sldChg chg="modNotesTx">
        <pc:chgData name="Daya Shafii" userId="c63bd4e69920aaee" providerId="LiveId" clId="{51A1C30B-1CC6-49E1-9DE8-69F0B7A7C7AE}" dt="2025-01-23T18:49:45.445" v="2" actId="20577"/>
        <pc:sldMkLst>
          <pc:docMk/>
          <pc:sldMk cId="3120585088" sldId="304"/>
        </pc:sldMkLst>
      </pc:sldChg>
      <pc:sldChg chg="modNotesTx">
        <pc:chgData name="Daya Shafii" userId="c63bd4e69920aaee" providerId="LiveId" clId="{51A1C30B-1CC6-49E1-9DE8-69F0B7A7C7AE}" dt="2025-01-23T18:49:47.989" v="3" actId="20577"/>
        <pc:sldMkLst>
          <pc:docMk/>
          <pc:sldMk cId="3595702278" sldId="306"/>
        </pc:sldMkLst>
      </pc:sldChg>
      <pc:sldChg chg="modNotesTx">
        <pc:chgData name="Daya Shafii" userId="c63bd4e69920aaee" providerId="LiveId" clId="{51A1C30B-1CC6-49E1-9DE8-69F0B7A7C7AE}" dt="2025-01-23T18:49:51.164" v="4" actId="20577"/>
        <pc:sldMkLst>
          <pc:docMk/>
          <pc:sldMk cId="2619484501" sldId="307"/>
        </pc:sldMkLst>
      </pc:sldChg>
      <pc:sldChg chg="modNotesTx">
        <pc:chgData name="Daya Shafii" userId="c63bd4e69920aaee" providerId="LiveId" clId="{51A1C30B-1CC6-49E1-9DE8-69F0B7A7C7AE}" dt="2025-01-23T18:50:00.134" v="7" actId="20577"/>
        <pc:sldMkLst>
          <pc:docMk/>
          <pc:sldMk cId="2151926638" sldId="308"/>
        </pc:sldMkLst>
      </pc:sldChg>
      <pc:sldChg chg="modNotesTx">
        <pc:chgData name="Daya Shafii" userId="c63bd4e69920aaee" providerId="LiveId" clId="{51A1C30B-1CC6-49E1-9DE8-69F0B7A7C7AE}" dt="2025-01-23T18:50:05.613" v="9" actId="20577"/>
        <pc:sldMkLst>
          <pc:docMk/>
          <pc:sldMk cId="718305120" sldId="309"/>
        </pc:sldMkLst>
      </pc:sldChg>
      <pc:sldChg chg="modNotesTx">
        <pc:chgData name="Daya Shafii" userId="c63bd4e69920aaee" providerId="LiveId" clId="{51A1C30B-1CC6-49E1-9DE8-69F0B7A7C7AE}" dt="2025-01-23T18:50:09.625" v="10" actId="20577"/>
        <pc:sldMkLst>
          <pc:docMk/>
          <pc:sldMk cId="1156056713" sldId="310"/>
        </pc:sldMkLst>
      </pc:sldChg>
      <pc:sldChg chg="modNotesTx">
        <pc:chgData name="Daya Shafii" userId="c63bd4e69920aaee" providerId="LiveId" clId="{51A1C30B-1CC6-49E1-9DE8-69F0B7A7C7AE}" dt="2025-01-23T18:50:25.574" v="16" actId="20577"/>
        <pc:sldMkLst>
          <pc:docMk/>
          <pc:sldMk cId="2217862840" sldId="311"/>
        </pc:sldMkLst>
      </pc:sldChg>
      <pc:sldChg chg="modNotesTx">
        <pc:chgData name="Daya Shafii" userId="c63bd4e69920aaee" providerId="LiveId" clId="{51A1C30B-1CC6-49E1-9DE8-69F0B7A7C7AE}" dt="2025-01-23T18:50:30.729" v="18" actId="20577"/>
        <pc:sldMkLst>
          <pc:docMk/>
          <pc:sldMk cId="1565205051" sldId="312"/>
        </pc:sldMkLst>
      </pc:sldChg>
      <pc:sldChg chg="modNotesTx">
        <pc:chgData name="Daya Shafii" userId="c63bd4e69920aaee" providerId="LiveId" clId="{51A1C30B-1CC6-49E1-9DE8-69F0B7A7C7AE}" dt="2025-01-23T18:50:28.590" v="17" actId="20577"/>
        <pc:sldMkLst>
          <pc:docMk/>
          <pc:sldMk cId="1709983535" sldId="313"/>
        </pc:sldMkLst>
      </pc:sldChg>
      <pc:sldChg chg="modNotesTx">
        <pc:chgData name="Daya Shafii" userId="c63bd4e69920aaee" providerId="LiveId" clId="{51A1C30B-1CC6-49E1-9DE8-69F0B7A7C7AE}" dt="2025-01-23T18:50:33.098" v="19" actId="20577"/>
        <pc:sldMkLst>
          <pc:docMk/>
          <pc:sldMk cId="914783915" sldId="315"/>
        </pc:sldMkLst>
      </pc:sldChg>
      <pc:sldChg chg="modNotesTx">
        <pc:chgData name="Daya Shafii" userId="c63bd4e69920aaee" providerId="LiveId" clId="{51A1C30B-1CC6-49E1-9DE8-69F0B7A7C7AE}" dt="2025-01-23T18:50:23.415" v="15" actId="20577"/>
        <pc:sldMkLst>
          <pc:docMk/>
          <pc:sldMk cId="2645499538" sldId="316"/>
        </pc:sldMkLst>
      </pc:sldChg>
      <pc:sldChg chg="modSp modNotesTx">
        <pc:chgData name="Daya Shafii" userId="c63bd4e69920aaee" providerId="LiveId" clId="{51A1C30B-1CC6-49E1-9DE8-69F0B7A7C7AE}" dt="2025-01-23T18:50:21.008" v="14" actId="20577"/>
        <pc:sldMkLst>
          <pc:docMk/>
          <pc:sldMk cId="3076871756" sldId="318"/>
        </pc:sldMkLst>
        <pc:graphicFrameChg chg="mod">
          <ac:chgData name="Daya Shafii" userId="c63bd4e69920aaee" providerId="LiveId" clId="{51A1C30B-1CC6-49E1-9DE8-69F0B7A7C7AE}" dt="2025-01-23T16:50:08.617" v="0"/>
          <ac:graphicFrameMkLst>
            <pc:docMk/>
            <pc:sldMk cId="3076871756" sldId="318"/>
            <ac:graphicFrameMk id="8" creationId="{FD80B9FD-CE3A-24B7-0455-B0A09AD81031}"/>
          </ac:graphicFrameMkLst>
        </pc:graphicFrameChg>
      </pc:sldChg>
      <pc:sldChg chg="modNotesTx">
        <pc:chgData name="Daya Shafii" userId="c63bd4e69920aaee" providerId="LiveId" clId="{51A1C30B-1CC6-49E1-9DE8-69F0B7A7C7AE}" dt="2025-01-23T18:50:14.730" v="12" actId="20577"/>
        <pc:sldMkLst>
          <pc:docMk/>
          <pc:sldMk cId="826246547" sldId="319"/>
        </pc:sldMkLst>
      </pc:sldChg>
      <pc:sldChg chg="modNotesTx">
        <pc:chgData name="Daya Shafii" userId="c63bd4e69920aaee" providerId="LiveId" clId="{51A1C30B-1CC6-49E1-9DE8-69F0B7A7C7AE}" dt="2025-01-23T18:50:17.186" v="13" actId="20577"/>
        <pc:sldMkLst>
          <pc:docMk/>
          <pc:sldMk cId="3930316847"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854A12A-CB78-92EF-514C-A1211B54BEE0}"/>
            </a:ext>
          </a:extLst>
        </p:cNvPr>
        <p:cNvGrpSpPr/>
        <p:nvPr/>
      </p:nvGrpSpPr>
      <p:grpSpPr>
        <a:xfrm>
          <a:off x="0" y="0"/>
          <a:ext cx="0" cy="0"/>
          <a:chOff x="0" y="0"/>
          <a:chExt cx="0" cy="0"/>
        </a:xfrm>
      </p:grpSpPr>
      <p:sp>
        <p:nvSpPr>
          <p:cNvPr id="372" name="Google Shape;372;g1dd46dd1d67_2_160:notes">
            <a:extLst>
              <a:ext uri="{FF2B5EF4-FFF2-40B4-BE49-F238E27FC236}">
                <a16:creationId xmlns:a16="http://schemas.microsoft.com/office/drawing/2014/main" id="{765FA7E7-2EE0-A161-6685-7FE905AE5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dd46dd1d67_2_160:notes">
            <a:extLst>
              <a:ext uri="{FF2B5EF4-FFF2-40B4-BE49-F238E27FC236}">
                <a16:creationId xmlns:a16="http://schemas.microsoft.com/office/drawing/2014/main" id="{0C66E818-CB57-5593-2EA9-8B66E1D27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8483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01D0B96-458B-9ECB-6D4E-DD1C0A597254}"/>
            </a:ext>
          </a:extLst>
        </p:cNvPr>
        <p:cNvGrpSpPr/>
        <p:nvPr/>
      </p:nvGrpSpPr>
      <p:grpSpPr>
        <a:xfrm>
          <a:off x="0" y="0"/>
          <a:ext cx="0" cy="0"/>
          <a:chOff x="0" y="0"/>
          <a:chExt cx="0" cy="0"/>
        </a:xfrm>
      </p:grpSpPr>
      <p:sp>
        <p:nvSpPr>
          <p:cNvPr id="372" name="Google Shape;372;g1dd46dd1d67_2_160:notes">
            <a:extLst>
              <a:ext uri="{FF2B5EF4-FFF2-40B4-BE49-F238E27FC236}">
                <a16:creationId xmlns:a16="http://schemas.microsoft.com/office/drawing/2014/main" id="{B875EB84-2611-166D-E27C-D29F2E57F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dd46dd1d67_2_160:notes">
            <a:extLst>
              <a:ext uri="{FF2B5EF4-FFF2-40B4-BE49-F238E27FC236}">
                <a16:creationId xmlns:a16="http://schemas.microsoft.com/office/drawing/2014/main" id="{8C5929C1-3D96-DBB2-45EF-076F9F8F78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9898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258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D73FE9A8-8465-A72E-F3EF-FB90B803B162}"/>
            </a:ext>
          </a:extLst>
        </p:cNvPr>
        <p:cNvGrpSpPr/>
        <p:nvPr/>
      </p:nvGrpSpPr>
      <p:grpSpPr>
        <a:xfrm>
          <a:off x="0" y="0"/>
          <a:ext cx="0" cy="0"/>
          <a:chOff x="0" y="0"/>
          <a:chExt cx="0" cy="0"/>
        </a:xfrm>
      </p:grpSpPr>
      <p:sp>
        <p:nvSpPr>
          <p:cNvPr id="357" name="Google Shape;357;g1dd46dd1d67_2_5:notes">
            <a:extLst>
              <a:ext uri="{FF2B5EF4-FFF2-40B4-BE49-F238E27FC236}">
                <a16:creationId xmlns:a16="http://schemas.microsoft.com/office/drawing/2014/main" id="{CDB3A325-1FFC-54A8-4F1D-0D27E5F8C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dd46dd1d67_2_5:notes">
            <a:extLst>
              <a:ext uri="{FF2B5EF4-FFF2-40B4-BE49-F238E27FC236}">
                <a16:creationId xmlns:a16="http://schemas.microsoft.com/office/drawing/2014/main" id="{6619E446-C1EE-6A26-0035-2B2CD7124E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1518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0A03C226-62B4-0F67-DA99-6CCF1DCDD7B2}"/>
            </a:ext>
          </a:extLst>
        </p:cNvPr>
        <p:cNvGrpSpPr/>
        <p:nvPr/>
      </p:nvGrpSpPr>
      <p:grpSpPr>
        <a:xfrm>
          <a:off x="0" y="0"/>
          <a:ext cx="0" cy="0"/>
          <a:chOff x="0" y="0"/>
          <a:chExt cx="0" cy="0"/>
        </a:xfrm>
      </p:grpSpPr>
      <p:sp>
        <p:nvSpPr>
          <p:cNvPr id="357" name="Google Shape;357;g1dd46dd1d67_2_5:notes">
            <a:extLst>
              <a:ext uri="{FF2B5EF4-FFF2-40B4-BE49-F238E27FC236}">
                <a16:creationId xmlns:a16="http://schemas.microsoft.com/office/drawing/2014/main" id="{DBB98CEA-8F7C-32E5-915A-83654A8F9A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dd46dd1d67_2_5:notes">
            <a:extLst>
              <a:ext uri="{FF2B5EF4-FFF2-40B4-BE49-F238E27FC236}">
                <a16:creationId xmlns:a16="http://schemas.microsoft.com/office/drawing/2014/main" id="{C2D2B7FE-ED0E-B1CE-8EA5-F7CFB7DBB8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7991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085CA6F7-A78C-2316-3D2E-006D97590226}"/>
            </a:ext>
          </a:extLst>
        </p:cNvPr>
        <p:cNvGrpSpPr/>
        <p:nvPr/>
      </p:nvGrpSpPr>
      <p:grpSpPr>
        <a:xfrm>
          <a:off x="0" y="0"/>
          <a:ext cx="0" cy="0"/>
          <a:chOff x="0" y="0"/>
          <a:chExt cx="0" cy="0"/>
        </a:xfrm>
      </p:grpSpPr>
      <p:sp>
        <p:nvSpPr>
          <p:cNvPr id="372" name="Google Shape;372;g1dd46dd1d67_2_160:notes">
            <a:extLst>
              <a:ext uri="{FF2B5EF4-FFF2-40B4-BE49-F238E27FC236}">
                <a16:creationId xmlns:a16="http://schemas.microsoft.com/office/drawing/2014/main" id="{1886399E-9B03-537C-FCF7-3A4E71889D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dd46dd1d67_2_160:notes">
            <a:extLst>
              <a:ext uri="{FF2B5EF4-FFF2-40B4-BE49-F238E27FC236}">
                <a16:creationId xmlns:a16="http://schemas.microsoft.com/office/drawing/2014/main" id="{C8D579B6-AF1D-36E8-EC99-7208A34D92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5923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C6B84E88-57C2-2F6C-6437-A42065340FFF}"/>
            </a:ext>
          </a:extLst>
        </p:cNvPr>
        <p:cNvGrpSpPr/>
        <p:nvPr/>
      </p:nvGrpSpPr>
      <p:grpSpPr>
        <a:xfrm>
          <a:off x="0" y="0"/>
          <a:ext cx="0" cy="0"/>
          <a:chOff x="0" y="0"/>
          <a:chExt cx="0" cy="0"/>
        </a:xfrm>
      </p:grpSpPr>
      <p:sp>
        <p:nvSpPr>
          <p:cNvPr id="372" name="Google Shape;372;g1dd46dd1d67_2_160:notes">
            <a:extLst>
              <a:ext uri="{FF2B5EF4-FFF2-40B4-BE49-F238E27FC236}">
                <a16:creationId xmlns:a16="http://schemas.microsoft.com/office/drawing/2014/main" id="{058104F4-8FBE-B08B-C507-CDFCBDF9A6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dd46dd1d67_2_160:notes">
            <a:extLst>
              <a:ext uri="{FF2B5EF4-FFF2-40B4-BE49-F238E27FC236}">
                <a16:creationId xmlns:a16="http://schemas.microsoft.com/office/drawing/2014/main" id="{8969607B-5DF6-D3AF-6434-A0929C79F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392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3A7A743-46AA-F181-BA0D-883ED37B7918}"/>
            </a:ext>
          </a:extLst>
        </p:cNvPr>
        <p:cNvGrpSpPr/>
        <p:nvPr/>
      </p:nvGrpSpPr>
      <p:grpSpPr>
        <a:xfrm>
          <a:off x="0" y="0"/>
          <a:ext cx="0" cy="0"/>
          <a:chOff x="0" y="0"/>
          <a:chExt cx="0" cy="0"/>
        </a:xfrm>
      </p:grpSpPr>
      <p:sp>
        <p:nvSpPr>
          <p:cNvPr id="372" name="Google Shape;372;g1dd46dd1d67_2_160:notes">
            <a:extLst>
              <a:ext uri="{FF2B5EF4-FFF2-40B4-BE49-F238E27FC236}">
                <a16:creationId xmlns:a16="http://schemas.microsoft.com/office/drawing/2014/main" id="{FB6A5CEF-0509-8DA9-5D5D-176EB26C02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dd46dd1d67_2_160:notes">
            <a:extLst>
              <a:ext uri="{FF2B5EF4-FFF2-40B4-BE49-F238E27FC236}">
                <a16:creationId xmlns:a16="http://schemas.microsoft.com/office/drawing/2014/main" id="{6C6D325C-110F-7F80-0F92-E036381AA8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9522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F4769D1-C2E3-8E31-CD92-8FEBFCCBF21A}"/>
            </a:ext>
          </a:extLst>
        </p:cNvPr>
        <p:cNvGrpSpPr/>
        <p:nvPr/>
      </p:nvGrpSpPr>
      <p:grpSpPr>
        <a:xfrm>
          <a:off x="0" y="0"/>
          <a:ext cx="0" cy="0"/>
          <a:chOff x="0" y="0"/>
          <a:chExt cx="0" cy="0"/>
        </a:xfrm>
      </p:grpSpPr>
      <p:sp>
        <p:nvSpPr>
          <p:cNvPr id="372" name="Google Shape;372;g1dd46dd1d67_2_160:notes">
            <a:extLst>
              <a:ext uri="{FF2B5EF4-FFF2-40B4-BE49-F238E27FC236}">
                <a16:creationId xmlns:a16="http://schemas.microsoft.com/office/drawing/2014/main" id="{72BDC077-BB5D-0C3D-3F19-5FFB5F8417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dd46dd1d67_2_160:notes">
            <a:extLst>
              <a:ext uri="{FF2B5EF4-FFF2-40B4-BE49-F238E27FC236}">
                <a16:creationId xmlns:a16="http://schemas.microsoft.com/office/drawing/2014/main" id="{C750477A-ACE6-1ED2-8A55-288387088B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490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B5AF5B85-9804-84FC-CC88-5D72E9B31186}"/>
            </a:ext>
          </a:extLst>
        </p:cNvPr>
        <p:cNvGrpSpPr/>
        <p:nvPr/>
      </p:nvGrpSpPr>
      <p:grpSpPr>
        <a:xfrm>
          <a:off x="0" y="0"/>
          <a:ext cx="0" cy="0"/>
          <a:chOff x="0" y="0"/>
          <a:chExt cx="0" cy="0"/>
        </a:xfrm>
      </p:grpSpPr>
      <p:sp>
        <p:nvSpPr>
          <p:cNvPr id="372" name="Google Shape;372;g1dd46dd1d67_2_160:notes">
            <a:extLst>
              <a:ext uri="{FF2B5EF4-FFF2-40B4-BE49-F238E27FC236}">
                <a16:creationId xmlns:a16="http://schemas.microsoft.com/office/drawing/2014/main" id="{A9F771D8-2A60-4530-D6F7-5C87A1E99C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dd46dd1d67_2_160:notes">
            <a:extLst>
              <a:ext uri="{FF2B5EF4-FFF2-40B4-BE49-F238E27FC236}">
                <a16:creationId xmlns:a16="http://schemas.microsoft.com/office/drawing/2014/main" id="{08FA3F0F-0941-2CB6-7CB6-8D0A685B57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271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557928E0-F73B-B8A2-A2DE-0222CBA741A8}"/>
            </a:ext>
          </a:extLst>
        </p:cNvPr>
        <p:cNvGrpSpPr/>
        <p:nvPr/>
      </p:nvGrpSpPr>
      <p:grpSpPr>
        <a:xfrm>
          <a:off x="0" y="0"/>
          <a:ext cx="0" cy="0"/>
          <a:chOff x="0" y="0"/>
          <a:chExt cx="0" cy="0"/>
        </a:xfrm>
      </p:grpSpPr>
      <p:sp>
        <p:nvSpPr>
          <p:cNvPr id="372" name="Google Shape;372;g1dd46dd1d67_2_160:notes">
            <a:extLst>
              <a:ext uri="{FF2B5EF4-FFF2-40B4-BE49-F238E27FC236}">
                <a16:creationId xmlns:a16="http://schemas.microsoft.com/office/drawing/2014/main" id="{704F0E77-B97D-ED8A-A563-2256D94ACF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dd46dd1d67_2_160:notes">
            <a:extLst>
              <a:ext uri="{FF2B5EF4-FFF2-40B4-BE49-F238E27FC236}">
                <a16:creationId xmlns:a16="http://schemas.microsoft.com/office/drawing/2014/main" id="{0E781010-E7E6-79B1-79B4-4730EF8C79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8701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dd46dd1d67_2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dd46dd1d67_2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a:extLst>
            <a:ext uri="{FF2B5EF4-FFF2-40B4-BE49-F238E27FC236}">
              <a16:creationId xmlns:a16="http://schemas.microsoft.com/office/drawing/2014/main" id="{CE7DC452-7776-02AA-7E1A-3059F8312577}"/>
            </a:ext>
          </a:extLst>
        </p:cNvPr>
        <p:cNvGrpSpPr/>
        <p:nvPr/>
      </p:nvGrpSpPr>
      <p:grpSpPr>
        <a:xfrm>
          <a:off x="0" y="0"/>
          <a:ext cx="0" cy="0"/>
          <a:chOff x="0" y="0"/>
          <a:chExt cx="0" cy="0"/>
        </a:xfrm>
      </p:grpSpPr>
      <p:sp>
        <p:nvSpPr>
          <p:cNvPr id="476" name="Google Shape;476;g133f6155f6d_0_69:notes">
            <a:extLst>
              <a:ext uri="{FF2B5EF4-FFF2-40B4-BE49-F238E27FC236}">
                <a16:creationId xmlns:a16="http://schemas.microsoft.com/office/drawing/2014/main" id="{44A8CE3D-75F9-06D2-3DC2-1AF8C294B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33f6155f6d_0_69:notes">
            <a:extLst>
              <a:ext uri="{FF2B5EF4-FFF2-40B4-BE49-F238E27FC236}">
                <a16:creationId xmlns:a16="http://schemas.microsoft.com/office/drawing/2014/main" id="{EE3B2CC9-0867-7779-FD40-F86188C83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890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a:extLst>
            <a:ext uri="{FF2B5EF4-FFF2-40B4-BE49-F238E27FC236}">
              <a16:creationId xmlns:a16="http://schemas.microsoft.com/office/drawing/2014/main" id="{225C51B1-D2F8-001B-192D-2309BAAAD4D1}"/>
            </a:ext>
          </a:extLst>
        </p:cNvPr>
        <p:cNvGrpSpPr/>
        <p:nvPr/>
      </p:nvGrpSpPr>
      <p:grpSpPr>
        <a:xfrm>
          <a:off x="0" y="0"/>
          <a:ext cx="0" cy="0"/>
          <a:chOff x="0" y="0"/>
          <a:chExt cx="0" cy="0"/>
        </a:xfrm>
      </p:grpSpPr>
      <p:sp>
        <p:nvSpPr>
          <p:cNvPr id="476" name="Google Shape;476;g133f6155f6d_0_69:notes">
            <a:extLst>
              <a:ext uri="{FF2B5EF4-FFF2-40B4-BE49-F238E27FC236}">
                <a16:creationId xmlns:a16="http://schemas.microsoft.com/office/drawing/2014/main" id="{A36575A4-0AB5-E359-AC2F-15E8518E8A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33f6155f6d_0_69:notes">
            <a:extLst>
              <a:ext uri="{FF2B5EF4-FFF2-40B4-BE49-F238E27FC236}">
                <a16:creationId xmlns:a16="http://schemas.microsoft.com/office/drawing/2014/main" id="{B0A58C01-3893-C9D7-3BCD-0A95FADE92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142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a:extLst>
            <a:ext uri="{FF2B5EF4-FFF2-40B4-BE49-F238E27FC236}">
              <a16:creationId xmlns:a16="http://schemas.microsoft.com/office/drawing/2014/main" id="{982F720F-C94A-6850-E330-8145941DB885}"/>
            </a:ext>
          </a:extLst>
        </p:cNvPr>
        <p:cNvGrpSpPr/>
        <p:nvPr/>
      </p:nvGrpSpPr>
      <p:grpSpPr>
        <a:xfrm>
          <a:off x="0" y="0"/>
          <a:ext cx="0" cy="0"/>
          <a:chOff x="0" y="0"/>
          <a:chExt cx="0" cy="0"/>
        </a:xfrm>
      </p:grpSpPr>
      <p:sp>
        <p:nvSpPr>
          <p:cNvPr id="476" name="Google Shape;476;g133f6155f6d_0_69:notes">
            <a:extLst>
              <a:ext uri="{FF2B5EF4-FFF2-40B4-BE49-F238E27FC236}">
                <a16:creationId xmlns:a16="http://schemas.microsoft.com/office/drawing/2014/main" id="{10DBAD72-51C9-D8B5-BB21-C142CAEDDD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33f6155f6d_0_69:notes">
            <a:extLst>
              <a:ext uri="{FF2B5EF4-FFF2-40B4-BE49-F238E27FC236}">
                <a16:creationId xmlns:a16="http://schemas.microsoft.com/office/drawing/2014/main" id="{6D29E8A1-A5FB-DFFE-DB85-BF102D2D2C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5935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156D2D82-2917-C50F-DA52-490AFDEE574F}"/>
            </a:ext>
          </a:extLst>
        </p:cNvPr>
        <p:cNvGrpSpPr/>
        <p:nvPr/>
      </p:nvGrpSpPr>
      <p:grpSpPr>
        <a:xfrm>
          <a:off x="0" y="0"/>
          <a:ext cx="0" cy="0"/>
          <a:chOff x="0" y="0"/>
          <a:chExt cx="0" cy="0"/>
        </a:xfrm>
      </p:grpSpPr>
      <p:sp>
        <p:nvSpPr>
          <p:cNvPr id="325" name="Google Shape;325;g133f6155f6d_0_30:notes">
            <a:extLst>
              <a:ext uri="{FF2B5EF4-FFF2-40B4-BE49-F238E27FC236}">
                <a16:creationId xmlns:a16="http://schemas.microsoft.com/office/drawing/2014/main" id="{54D05C36-0BD8-E4FC-05D7-6E22A56F39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3f6155f6d_0_30:notes">
            <a:extLst>
              <a:ext uri="{FF2B5EF4-FFF2-40B4-BE49-F238E27FC236}">
                <a16:creationId xmlns:a16="http://schemas.microsoft.com/office/drawing/2014/main" id="{1F738397-0A26-F6B5-89BA-003D2E2845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979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61940"/>
            <a:ext cx="4246500" cy="268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800">
                <a:latin typeface="Montserrat SemiBold"/>
                <a:ea typeface="Montserrat SemiBold"/>
                <a:cs typeface="Montserrat SemiBold"/>
                <a:sym typeface="Montserrat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805760"/>
            <a:ext cx="4675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rgbClr val="363329"/>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1" name="Google Shape;11;p2"/>
          <p:cNvSpPr>
            <a:spLocks noGrp="1"/>
          </p:cNvSpPr>
          <p:nvPr>
            <p:ph type="pic" idx="2"/>
          </p:nvPr>
        </p:nvSpPr>
        <p:spPr>
          <a:xfrm flipH="1">
            <a:off x="5526900" y="0"/>
            <a:ext cx="3617100" cy="5143500"/>
          </a:xfrm>
          <a:prstGeom prst="round1Rect">
            <a:avLst>
              <a:gd name="adj" fmla="val 50000"/>
            </a:avLst>
          </a:prstGeom>
          <a:noFill/>
          <a:ln>
            <a:noFill/>
          </a:ln>
        </p:spPr>
      </p:sp>
      <p:grpSp>
        <p:nvGrpSpPr>
          <p:cNvPr id="12" name="Google Shape;12;p2"/>
          <p:cNvGrpSpPr/>
          <p:nvPr/>
        </p:nvGrpSpPr>
        <p:grpSpPr>
          <a:xfrm>
            <a:off x="-860800" y="-845900"/>
            <a:ext cx="2141383" cy="6736723"/>
            <a:chOff x="-860800" y="-845900"/>
            <a:chExt cx="2141383" cy="6736723"/>
          </a:xfrm>
        </p:grpSpPr>
        <p:grpSp>
          <p:nvGrpSpPr>
            <p:cNvPr id="13" name="Google Shape;13;p2"/>
            <p:cNvGrpSpPr/>
            <p:nvPr/>
          </p:nvGrpSpPr>
          <p:grpSpPr>
            <a:xfrm>
              <a:off x="-125967" y="4040224"/>
              <a:ext cx="1406549" cy="1850599"/>
              <a:chOff x="6600675" y="1508650"/>
              <a:chExt cx="794975" cy="1045950"/>
            </a:xfrm>
          </p:grpSpPr>
          <p:sp>
            <p:nvSpPr>
              <p:cNvPr id="14" name="Google Shape;14;p2"/>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11"/>
        <p:cNvGrpSpPr/>
        <p:nvPr/>
      </p:nvGrpSpPr>
      <p:grpSpPr>
        <a:xfrm>
          <a:off x="0" y="0"/>
          <a:ext cx="0" cy="0"/>
          <a:chOff x="0" y="0"/>
          <a:chExt cx="0" cy="0"/>
        </a:xfrm>
      </p:grpSpPr>
      <p:sp>
        <p:nvSpPr>
          <p:cNvPr id="212" name="Google Shape;212;p23"/>
          <p:cNvSpPr txBox="1">
            <a:spLocks noGrp="1"/>
          </p:cNvSpPr>
          <p:nvPr>
            <p:ph type="title" hasCustomPrompt="1"/>
          </p:nvPr>
        </p:nvSpPr>
        <p:spPr>
          <a:xfrm>
            <a:off x="3823800" y="586900"/>
            <a:ext cx="4607100" cy="8637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3" name="Google Shape;213;p23"/>
          <p:cNvSpPr txBox="1">
            <a:spLocks noGrp="1"/>
          </p:cNvSpPr>
          <p:nvPr>
            <p:ph type="subTitle" idx="1"/>
          </p:nvPr>
        </p:nvSpPr>
        <p:spPr>
          <a:xfrm>
            <a:off x="3823800" y="1341467"/>
            <a:ext cx="4607100" cy="35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14" name="Google Shape;214;p23"/>
          <p:cNvSpPr txBox="1">
            <a:spLocks noGrp="1"/>
          </p:cNvSpPr>
          <p:nvPr>
            <p:ph type="title" idx="2" hasCustomPrompt="1"/>
          </p:nvPr>
        </p:nvSpPr>
        <p:spPr>
          <a:xfrm>
            <a:off x="3823800" y="2015377"/>
            <a:ext cx="4607100" cy="8637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5" name="Google Shape;215;p23"/>
          <p:cNvSpPr txBox="1">
            <a:spLocks noGrp="1"/>
          </p:cNvSpPr>
          <p:nvPr>
            <p:ph type="subTitle" idx="3"/>
          </p:nvPr>
        </p:nvSpPr>
        <p:spPr>
          <a:xfrm>
            <a:off x="3823800" y="2769926"/>
            <a:ext cx="4607100" cy="35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16" name="Google Shape;216;p23"/>
          <p:cNvSpPr txBox="1">
            <a:spLocks noGrp="1"/>
          </p:cNvSpPr>
          <p:nvPr>
            <p:ph type="title" idx="4" hasCustomPrompt="1"/>
          </p:nvPr>
        </p:nvSpPr>
        <p:spPr>
          <a:xfrm>
            <a:off x="3823800" y="3443826"/>
            <a:ext cx="4607100" cy="8637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7" name="Google Shape;217;p23"/>
          <p:cNvSpPr txBox="1">
            <a:spLocks noGrp="1"/>
          </p:cNvSpPr>
          <p:nvPr>
            <p:ph type="subTitle" idx="5"/>
          </p:nvPr>
        </p:nvSpPr>
        <p:spPr>
          <a:xfrm>
            <a:off x="3823800" y="4198400"/>
            <a:ext cx="4607100" cy="35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218" name="Google Shape;218;p23"/>
          <p:cNvGrpSpPr/>
          <p:nvPr/>
        </p:nvGrpSpPr>
        <p:grpSpPr>
          <a:xfrm>
            <a:off x="-125967" y="-845900"/>
            <a:ext cx="10118200" cy="6736723"/>
            <a:chOff x="-125967" y="-845900"/>
            <a:chExt cx="10118200" cy="6736723"/>
          </a:xfrm>
        </p:grpSpPr>
        <p:grpSp>
          <p:nvGrpSpPr>
            <p:cNvPr id="219" name="Google Shape;219;p23"/>
            <p:cNvGrpSpPr/>
            <p:nvPr/>
          </p:nvGrpSpPr>
          <p:grpSpPr>
            <a:xfrm>
              <a:off x="-125967" y="4040224"/>
              <a:ext cx="1406549" cy="1850599"/>
              <a:chOff x="6600675" y="1508650"/>
              <a:chExt cx="794975" cy="1045950"/>
            </a:xfrm>
          </p:grpSpPr>
          <p:sp>
            <p:nvSpPr>
              <p:cNvPr id="220" name="Google Shape;220;p23"/>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3"/>
            <p:cNvSpPr/>
            <p:nvPr/>
          </p:nvSpPr>
          <p:spPr>
            <a:xfrm flipH="1">
              <a:off x="8297833"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35"/>
        <p:cNvGrpSpPr/>
        <p:nvPr/>
      </p:nvGrpSpPr>
      <p:grpSpPr>
        <a:xfrm>
          <a:off x="0" y="0"/>
          <a:ext cx="0" cy="0"/>
          <a:chOff x="0" y="0"/>
          <a:chExt cx="0" cy="0"/>
        </a:xfrm>
      </p:grpSpPr>
      <p:grpSp>
        <p:nvGrpSpPr>
          <p:cNvPr id="236" name="Google Shape;236;p25"/>
          <p:cNvGrpSpPr/>
          <p:nvPr/>
        </p:nvGrpSpPr>
        <p:grpSpPr>
          <a:xfrm>
            <a:off x="-860800" y="-845900"/>
            <a:ext cx="10853033" cy="6736723"/>
            <a:chOff x="-860800" y="-845900"/>
            <a:chExt cx="10853033" cy="6736723"/>
          </a:xfrm>
        </p:grpSpPr>
        <p:grpSp>
          <p:nvGrpSpPr>
            <p:cNvPr id="237" name="Google Shape;237;p25"/>
            <p:cNvGrpSpPr/>
            <p:nvPr/>
          </p:nvGrpSpPr>
          <p:grpSpPr>
            <a:xfrm>
              <a:off x="-860800" y="-845900"/>
              <a:ext cx="2141383" cy="6736723"/>
              <a:chOff x="-860800" y="-845900"/>
              <a:chExt cx="2141383" cy="6736723"/>
            </a:xfrm>
          </p:grpSpPr>
          <p:grpSp>
            <p:nvGrpSpPr>
              <p:cNvPr id="238" name="Google Shape;238;p25"/>
              <p:cNvGrpSpPr/>
              <p:nvPr/>
            </p:nvGrpSpPr>
            <p:grpSpPr>
              <a:xfrm>
                <a:off x="-125967" y="4040224"/>
                <a:ext cx="1406549" cy="1850599"/>
                <a:chOff x="6600675" y="1508650"/>
                <a:chExt cx="794975" cy="1045950"/>
              </a:xfrm>
            </p:grpSpPr>
            <p:sp>
              <p:nvSpPr>
                <p:cNvPr id="239" name="Google Shape;239;p25"/>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5"/>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5"/>
            <p:cNvGrpSpPr/>
            <p:nvPr/>
          </p:nvGrpSpPr>
          <p:grpSpPr>
            <a:xfrm>
              <a:off x="8128484" y="-845900"/>
              <a:ext cx="1863749" cy="6736723"/>
              <a:chOff x="8128484" y="-845900"/>
              <a:chExt cx="1863749" cy="6736723"/>
            </a:xfrm>
          </p:grpSpPr>
          <p:sp>
            <p:nvSpPr>
              <p:cNvPr id="244" name="Google Shape;244;p25"/>
              <p:cNvSpPr/>
              <p:nvPr/>
            </p:nvSpPr>
            <p:spPr>
              <a:xfrm flipH="1">
                <a:off x="8297833"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5"/>
              <p:cNvGrpSpPr/>
              <p:nvPr/>
            </p:nvGrpSpPr>
            <p:grpSpPr>
              <a:xfrm flipH="1">
                <a:off x="8128484" y="4040224"/>
                <a:ext cx="1406549" cy="1850599"/>
                <a:chOff x="6600675" y="1508650"/>
                <a:chExt cx="794975" cy="1045950"/>
              </a:xfrm>
            </p:grpSpPr>
            <p:sp>
              <p:nvSpPr>
                <p:cNvPr id="246" name="Google Shape;246;p25"/>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49"/>
        <p:cNvGrpSpPr/>
        <p:nvPr/>
      </p:nvGrpSpPr>
      <p:grpSpPr>
        <a:xfrm>
          <a:off x="0" y="0"/>
          <a:ext cx="0" cy="0"/>
          <a:chOff x="0" y="0"/>
          <a:chExt cx="0" cy="0"/>
        </a:xfrm>
      </p:grpSpPr>
      <p:grpSp>
        <p:nvGrpSpPr>
          <p:cNvPr id="250" name="Google Shape;250;p26"/>
          <p:cNvGrpSpPr/>
          <p:nvPr/>
        </p:nvGrpSpPr>
        <p:grpSpPr>
          <a:xfrm>
            <a:off x="-860800" y="-845900"/>
            <a:ext cx="10853033" cy="6837917"/>
            <a:chOff x="-860800" y="-845900"/>
            <a:chExt cx="10853033" cy="6837917"/>
          </a:xfrm>
        </p:grpSpPr>
        <p:grpSp>
          <p:nvGrpSpPr>
            <p:cNvPr id="251" name="Google Shape;251;p26"/>
            <p:cNvGrpSpPr/>
            <p:nvPr/>
          </p:nvGrpSpPr>
          <p:grpSpPr>
            <a:xfrm>
              <a:off x="-860800" y="-845900"/>
              <a:ext cx="10853033" cy="6837917"/>
              <a:chOff x="-860800" y="-845900"/>
              <a:chExt cx="10853033" cy="6837917"/>
            </a:xfrm>
          </p:grpSpPr>
          <p:sp>
            <p:nvSpPr>
              <p:cNvPr id="252" name="Google Shape;252;p26"/>
              <p:cNvSpPr/>
              <p:nvPr/>
            </p:nvSpPr>
            <p:spPr>
              <a:xfrm rot="5400000" flipH="1">
                <a:off x="8297833"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6"/>
            <p:cNvGrpSpPr/>
            <p:nvPr/>
          </p:nvGrpSpPr>
          <p:grpSpPr>
            <a:xfrm flipH="1">
              <a:off x="-860800" y="-845900"/>
              <a:ext cx="10853033" cy="6837917"/>
              <a:chOff x="-860800" y="-845900"/>
              <a:chExt cx="10853033" cy="6837917"/>
            </a:xfrm>
          </p:grpSpPr>
          <p:sp>
            <p:nvSpPr>
              <p:cNvPr id="255" name="Google Shape;255;p26"/>
              <p:cNvSpPr/>
              <p:nvPr/>
            </p:nvSpPr>
            <p:spPr>
              <a:xfrm rot="5400000" flipH="1">
                <a:off x="8297833"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713225" y="2454075"/>
            <a:ext cx="5538300" cy="1070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713225" y="3734625"/>
            <a:ext cx="55383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77" name="Google Shape;77;p11"/>
          <p:cNvGrpSpPr/>
          <p:nvPr/>
        </p:nvGrpSpPr>
        <p:grpSpPr>
          <a:xfrm>
            <a:off x="-860800" y="-845900"/>
            <a:ext cx="10853033" cy="6837917"/>
            <a:chOff x="-860800" y="-845900"/>
            <a:chExt cx="10853033" cy="6837917"/>
          </a:xfrm>
        </p:grpSpPr>
        <p:grpSp>
          <p:nvGrpSpPr>
            <p:cNvPr id="78" name="Google Shape;78;p11"/>
            <p:cNvGrpSpPr/>
            <p:nvPr/>
          </p:nvGrpSpPr>
          <p:grpSpPr>
            <a:xfrm>
              <a:off x="-125967" y="4040224"/>
              <a:ext cx="1406549" cy="1850599"/>
              <a:chOff x="6600675" y="1508650"/>
              <a:chExt cx="794975" cy="1045950"/>
            </a:xfrm>
          </p:grpSpPr>
          <p:sp>
            <p:nvSpPr>
              <p:cNvPr id="79" name="Google Shape;79;p11"/>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1"/>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rot="5400000" flipH="1">
              <a:off x="8297833" y="4297617"/>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11"/>
          <p:cNvGrpSpPr/>
          <p:nvPr/>
        </p:nvGrpSpPr>
        <p:grpSpPr>
          <a:xfrm>
            <a:off x="8033622" y="-716556"/>
            <a:ext cx="1978747" cy="2324235"/>
            <a:chOff x="5465250" y="3028750"/>
            <a:chExt cx="1232250" cy="1447400"/>
          </a:xfrm>
        </p:grpSpPr>
        <p:sp>
          <p:nvSpPr>
            <p:cNvPr id="85" name="Google Shape;85;p11"/>
            <p:cNvSpPr/>
            <p:nvPr/>
          </p:nvSpPr>
          <p:spPr>
            <a:xfrm>
              <a:off x="5465250" y="3028750"/>
              <a:ext cx="878525" cy="1186450"/>
            </a:xfrm>
            <a:custGeom>
              <a:avLst/>
              <a:gdLst/>
              <a:ahLst/>
              <a:cxnLst/>
              <a:rect l="l" t="t" r="r" b="b"/>
              <a:pathLst>
                <a:path w="35141" h="47458" extrusionOk="0">
                  <a:moveTo>
                    <a:pt x="7495" y="0"/>
                  </a:moveTo>
                  <a:cubicBezTo>
                    <a:pt x="7495" y="0"/>
                    <a:pt x="1" y="17695"/>
                    <a:pt x="6669" y="32207"/>
                  </a:cubicBezTo>
                  <a:cubicBezTo>
                    <a:pt x="9882" y="39197"/>
                    <a:pt x="15794" y="44175"/>
                    <a:pt x="21058" y="47458"/>
                  </a:cubicBezTo>
                  <a:cubicBezTo>
                    <a:pt x="22084" y="43678"/>
                    <a:pt x="23900" y="39557"/>
                    <a:pt x="27119" y="36339"/>
                  </a:cubicBezTo>
                  <a:cubicBezTo>
                    <a:pt x="29470" y="33987"/>
                    <a:pt x="32308" y="32385"/>
                    <a:pt x="35140" y="31291"/>
                  </a:cubicBezTo>
                  <a:cubicBezTo>
                    <a:pt x="34891" y="27659"/>
                    <a:pt x="34106" y="23910"/>
                    <a:pt x="32472" y="20352"/>
                  </a:cubicBezTo>
                  <a:cubicBezTo>
                    <a:pt x="25804" y="5838"/>
                    <a:pt x="7495" y="0"/>
                    <a:pt x="7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5953725" y="3753000"/>
              <a:ext cx="743775" cy="723150"/>
            </a:xfrm>
            <a:custGeom>
              <a:avLst/>
              <a:gdLst/>
              <a:ahLst/>
              <a:cxnLst/>
              <a:rect l="l" t="t" r="r" b="b"/>
              <a:pathLst>
                <a:path w="29751" h="28926" extrusionOk="0">
                  <a:moveTo>
                    <a:pt x="28443" y="0"/>
                  </a:moveTo>
                  <a:cubicBezTo>
                    <a:pt x="26566" y="0"/>
                    <a:pt x="21094" y="201"/>
                    <a:pt x="15601" y="2321"/>
                  </a:cubicBezTo>
                  <a:cubicBezTo>
                    <a:pt x="16376" y="13507"/>
                    <a:pt x="12108" y="23589"/>
                    <a:pt x="12108" y="23589"/>
                  </a:cubicBezTo>
                  <a:cubicBezTo>
                    <a:pt x="12108" y="23589"/>
                    <a:pt x="7189" y="22020"/>
                    <a:pt x="1519" y="18488"/>
                  </a:cubicBezTo>
                  <a:cubicBezTo>
                    <a:pt x="1" y="24081"/>
                    <a:pt x="222" y="28915"/>
                    <a:pt x="222" y="28915"/>
                  </a:cubicBezTo>
                  <a:cubicBezTo>
                    <a:pt x="222" y="28915"/>
                    <a:pt x="471" y="28926"/>
                    <a:pt x="921" y="28926"/>
                  </a:cubicBezTo>
                  <a:cubicBezTo>
                    <a:pt x="3794" y="28926"/>
                    <a:pt x="14869" y="28459"/>
                    <a:pt x="21770" y="21559"/>
                  </a:cubicBezTo>
                  <a:cubicBezTo>
                    <a:pt x="29751" y="13577"/>
                    <a:pt x="29125" y="11"/>
                    <a:pt x="29125" y="11"/>
                  </a:cubicBezTo>
                  <a:cubicBezTo>
                    <a:pt x="29125" y="11"/>
                    <a:pt x="28883" y="0"/>
                    <a:pt x="28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5991675" y="3811025"/>
              <a:ext cx="371450" cy="531725"/>
            </a:xfrm>
            <a:custGeom>
              <a:avLst/>
              <a:gdLst/>
              <a:ahLst/>
              <a:cxnLst/>
              <a:rect l="l" t="t" r="r" b="b"/>
              <a:pathLst>
                <a:path w="14858" h="21269" extrusionOk="0">
                  <a:moveTo>
                    <a:pt x="14083" y="0"/>
                  </a:moveTo>
                  <a:cubicBezTo>
                    <a:pt x="11251" y="1094"/>
                    <a:pt x="8416" y="2696"/>
                    <a:pt x="6062" y="5048"/>
                  </a:cubicBezTo>
                  <a:cubicBezTo>
                    <a:pt x="2846" y="8266"/>
                    <a:pt x="1027" y="12390"/>
                    <a:pt x="1" y="16167"/>
                  </a:cubicBezTo>
                  <a:cubicBezTo>
                    <a:pt x="5671" y="19699"/>
                    <a:pt x="10590" y="21268"/>
                    <a:pt x="10590" y="21268"/>
                  </a:cubicBezTo>
                  <a:cubicBezTo>
                    <a:pt x="10590" y="21268"/>
                    <a:pt x="14858" y="11186"/>
                    <a:pt x="14083"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4436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2" name="Google Shape;42;p6"/>
          <p:cNvGrpSpPr/>
          <p:nvPr/>
        </p:nvGrpSpPr>
        <p:grpSpPr>
          <a:xfrm rot="-9000302">
            <a:off x="8431571" y="-290993"/>
            <a:ext cx="876514" cy="1153231"/>
            <a:chOff x="6600675" y="1508650"/>
            <a:chExt cx="794975" cy="1045950"/>
          </a:xfrm>
        </p:grpSpPr>
        <p:sp>
          <p:nvSpPr>
            <p:cNvPr id="43" name="Google Shape;43;p6"/>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p:nvPr/>
        </p:nvSpPr>
        <p:spPr>
          <a:xfrm>
            <a:off x="-860800" y="-845900"/>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5400000" flipH="1">
            <a:off x="8297833" y="4297617"/>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07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3959875" y="2706325"/>
            <a:ext cx="447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3959875" y="1425300"/>
            <a:ext cx="1324200" cy="11445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3959875" y="3787850"/>
            <a:ext cx="44709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2" name="Google Shape;22;p3"/>
          <p:cNvSpPr>
            <a:spLocks noGrp="1"/>
          </p:cNvSpPr>
          <p:nvPr>
            <p:ph type="pic" idx="3"/>
          </p:nvPr>
        </p:nvSpPr>
        <p:spPr>
          <a:xfrm>
            <a:off x="0" y="0"/>
            <a:ext cx="3617100" cy="5143500"/>
          </a:xfrm>
          <a:prstGeom prst="round1Rect">
            <a:avLst>
              <a:gd name="adj" fmla="val 50000"/>
            </a:avLst>
          </a:prstGeom>
          <a:noFill/>
          <a:ln>
            <a:noFill/>
          </a:ln>
        </p:spPr>
      </p:sp>
      <p:sp>
        <p:nvSpPr>
          <p:cNvPr id="23" name="Google Shape;23;p3"/>
          <p:cNvSpPr/>
          <p:nvPr/>
        </p:nvSpPr>
        <p:spPr>
          <a:xfrm flipH="1">
            <a:off x="8297833"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2710375" y="1307100"/>
            <a:ext cx="5110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4" name="Google Shape;54;p8"/>
          <p:cNvGrpSpPr/>
          <p:nvPr/>
        </p:nvGrpSpPr>
        <p:grpSpPr>
          <a:xfrm>
            <a:off x="-860800" y="-845900"/>
            <a:ext cx="10853033" cy="6837917"/>
            <a:chOff x="-860800" y="-845900"/>
            <a:chExt cx="10853033" cy="6837917"/>
          </a:xfrm>
        </p:grpSpPr>
        <p:grpSp>
          <p:nvGrpSpPr>
            <p:cNvPr id="55" name="Google Shape;55;p8"/>
            <p:cNvGrpSpPr/>
            <p:nvPr/>
          </p:nvGrpSpPr>
          <p:grpSpPr>
            <a:xfrm>
              <a:off x="-860800" y="-845900"/>
              <a:ext cx="10853033" cy="6837917"/>
              <a:chOff x="-860800" y="-845900"/>
              <a:chExt cx="10853033" cy="6837917"/>
            </a:xfrm>
          </p:grpSpPr>
          <p:sp>
            <p:nvSpPr>
              <p:cNvPr id="56" name="Google Shape;56;p8"/>
              <p:cNvSpPr/>
              <p:nvPr/>
            </p:nvSpPr>
            <p:spPr>
              <a:xfrm rot="-5400000">
                <a:off x="-860800"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flipH="1">
                <a:off x="8297833"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8"/>
            <p:cNvGrpSpPr/>
            <p:nvPr/>
          </p:nvGrpSpPr>
          <p:grpSpPr>
            <a:xfrm flipH="1">
              <a:off x="8128484" y="4040224"/>
              <a:ext cx="1406549" cy="1850599"/>
              <a:chOff x="6600675" y="1508650"/>
              <a:chExt cx="794975" cy="1045950"/>
            </a:xfrm>
          </p:grpSpPr>
          <p:sp>
            <p:nvSpPr>
              <p:cNvPr id="59" name="Google Shape;59;p8"/>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 name="Google Shape;62;p8"/>
          <p:cNvGrpSpPr/>
          <p:nvPr/>
        </p:nvGrpSpPr>
        <p:grpSpPr>
          <a:xfrm>
            <a:off x="-600503" y="-956156"/>
            <a:ext cx="1978747" cy="2324235"/>
            <a:chOff x="5465250" y="3028750"/>
            <a:chExt cx="1232250" cy="1447400"/>
          </a:xfrm>
        </p:grpSpPr>
        <p:sp>
          <p:nvSpPr>
            <p:cNvPr id="63" name="Google Shape;63;p8"/>
            <p:cNvSpPr/>
            <p:nvPr/>
          </p:nvSpPr>
          <p:spPr>
            <a:xfrm>
              <a:off x="5465250" y="3028750"/>
              <a:ext cx="878525" cy="1186450"/>
            </a:xfrm>
            <a:custGeom>
              <a:avLst/>
              <a:gdLst/>
              <a:ahLst/>
              <a:cxnLst/>
              <a:rect l="l" t="t" r="r" b="b"/>
              <a:pathLst>
                <a:path w="35141" h="47458" extrusionOk="0">
                  <a:moveTo>
                    <a:pt x="7495" y="0"/>
                  </a:moveTo>
                  <a:cubicBezTo>
                    <a:pt x="7495" y="0"/>
                    <a:pt x="1" y="17695"/>
                    <a:pt x="6669" y="32207"/>
                  </a:cubicBezTo>
                  <a:cubicBezTo>
                    <a:pt x="9882" y="39197"/>
                    <a:pt x="15794" y="44175"/>
                    <a:pt x="21058" y="47458"/>
                  </a:cubicBezTo>
                  <a:cubicBezTo>
                    <a:pt x="22084" y="43678"/>
                    <a:pt x="23900" y="39557"/>
                    <a:pt x="27119" y="36339"/>
                  </a:cubicBezTo>
                  <a:cubicBezTo>
                    <a:pt x="29470" y="33987"/>
                    <a:pt x="32308" y="32385"/>
                    <a:pt x="35140" y="31291"/>
                  </a:cubicBezTo>
                  <a:cubicBezTo>
                    <a:pt x="34891" y="27659"/>
                    <a:pt x="34106" y="23910"/>
                    <a:pt x="32472" y="20352"/>
                  </a:cubicBezTo>
                  <a:cubicBezTo>
                    <a:pt x="25804" y="5838"/>
                    <a:pt x="7495" y="0"/>
                    <a:pt x="7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5953725" y="3753000"/>
              <a:ext cx="743775" cy="723150"/>
            </a:xfrm>
            <a:custGeom>
              <a:avLst/>
              <a:gdLst/>
              <a:ahLst/>
              <a:cxnLst/>
              <a:rect l="l" t="t" r="r" b="b"/>
              <a:pathLst>
                <a:path w="29751" h="28926" extrusionOk="0">
                  <a:moveTo>
                    <a:pt x="28443" y="0"/>
                  </a:moveTo>
                  <a:cubicBezTo>
                    <a:pt x="26566" y="0"/>
                    <a:pt x="21094" y="201"/>
                    <a:pt x="15601" y="2321"/>
                  </a:cubicBezTo>
                  <a:cubicBezTo>
                    <a:pt x="16376" y="13507"/>
                    <a:pt x="12108" y="23589"/>
                    <a:pt x="12108" y="23589"/>
                  </a:cubicBezTo>
                  <a:cubicBezTo>
                    <a:pt x="12108" y="23589"/>
                    <a:pt x="7189" y="22020"/>
                    <a:pt x="1519" y="18488"/>
                  </a:cubicBezTo>
                  <a:cubicBezTo>
                    <a:pt x="1" y="24081"/>
                    <a:pt x="222" y="28915"/>
                    <a:pt x="222" y="28915"/>
                  </a:cubicBezTo>
                  <a:cubicBezTo>
                    <a:pt x="222" y="28915"/>
                    <a:pt x="471" y="28926"/>
                    <a:pt x="921" y="28926"/>
                  </a:cubicBezTo>
                  <a:cubicBezTo>
                    <a:pt x="3794" y="28926"/>
                    <a:pt x="14869" y="28459"/>
                    <a:pt x="21770" y="21559"/>
                  </a:cubicBezTo>
                  <a:cubicBezTo>
                    <a:pt x="29751" y="13577"/>
                    <a:pt x="29125" y="11"/>
                    <a:pt x="29125" y="11"/>
                  </a:cubicBezTo>
                  <a:cubicBezTo>
                    <a:pt x="29125" y="11"/>
                    <a:pt x="28883" y="0"/>
                    <a:pt x="28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5991675" y="3811025"/>
              <a:ext cx="371450" cy="531725"/>
            </a:xfrm>
            <a:custGeom>
              <a:avLst/>
              <a:gdLst/>
              <a:ahLst/>
              <a:cxnLst/>
              <a:rect l="l" t="t" r="r" b="b"/>
              <a:pathLst>
                <a:path w="14858" h="21269" extrusionOk="0">
                  <a:moveTo>
                    <a:pt x="14083" y="0"/>
                  </a:moveTo>
                  <a:cubicBezTo>
                    <a:pt x="11251" y="1094"/>
                    <a:pt x="8416" y="2696"/>
                    <a:pt x="6062" y="5048"/>
                  </a:cubicBezTo>
                  <a:cubicBezTo>
                    <a:pt x="2846" y="8266"/>
                    <a:pt x="1027" y="12390"/>
                    <a:pt x="1" y="16167"/>
                  </a:cubicBezTo>
                  <a:cubicBezTo>
                    <a:pt x="5671" y="19699"/>
                    <a:pt x="10590" y="21268"/>
                    <a:pt x="10590" y="21268"/>
                  </a:cubicBezTo>
                  <a:cubicBezTo>
                    <a:pt x="10590" y="21268"/>
                    <a:pt x="14858" y="11186"/>
                    <a:pt x="14083"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1177200" y="813200"/>
            <a:ext cx="3338700" cy="210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9"/>
          <p:cNvSpPr txBox="1">
            <a:spLocks noGrp="1"/>
          </p:cNvSpPr>
          <p:nvPr>
            <p:ph type="subTitle" idx="1"/>
          </p:nvPr>
        </p:nvSpPr>
        <p:spPr>
          <a:xfrm>
            <a:off x="1177200" y="3173200"/>
            <a:ext cx="33387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 name="Google Shape;69;p9"/>
          <p:cNvSpPr>
            <a:spLocks noGrp="1"/>
          </p:cNvSpPr>
          <p:nvPr>
            <p:ph type="pic" idx="2"/>
          </p:nvPr>
        </p:nvSpPr>
        <p:spPr>
          <a:xfrm flipH="1">
            <a:off x="5526900" y="0"/>
            <a:ext cx="3617100" cy="5143500"/>
          </a:xfrm>
          <a:prstGeom prst="round1Rect">
            <a:avLst>
              <a:gd name="adj" fmla="val 50000"/>
            </a:avLst>
          </a:prstGeom>
          <a:noFill/>
          <a:ln>
            <a:noFill/>
          </a:ln>
        </p:spPr>
      </p:sp>
      <p:sp>
        <p:nvSpPr>
          <p:cNvPr id="70" name="Google Shape;70;p9"/>
          <p:cNvSpPr/>
          <p:nvPr/>
        </p:nvSpPr>
        <p:spPr>
          <a:xfrm>
            <a:off x="-860800" y="-845900"/>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0" y="0"/>
            <a:ext cx="9144000" cy="5143500"/>
          </a:xfrm>
          <a:prstGeom prst="rect">
            <a:avLst/>
          </a:prstGeom>
          <a:noFill/>
          <a:ln>
            <a:noFill/>
          </a:ln>
        </p:spPr>
      </p:sp>
      <p:sp>
        <p:nvSpPr>
          <p:cNvPr id="73" name="Google Shape;73;p10"/>
          <p:cNvSpPr txBox="1">
            <a:spLocks noGrp="1"/>
          </p:cNvSpPr>
          <p:nvPr>
            <p:ph type="title"/>
          </p:nvPr>
        </p:nvSpPr>
        <p:spPr>
          <a:xfrm>
            <a:off x="720000" y="539500"/>
            <a:ext cx="4745100" cy="11439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000"/>
              <a:buNone/>
              <a:defRPr>
                <a:solidFill>
                  <a:schemeClr val="lt1"/>
                </a:solidFill>
              </a:defRPr>
            </a:lvl1pPr>
            <a:lvl2pPr lvl="1" algn="ctr" rtl="0">
              <a:lnSpc>
                <a:spcPct val="100000"/>
              </a:lnSpc>
              <a:spcBef>
                <a:spcPts val="0"/>
              </a:spcBef>
              <a:spcAft>
                <a:spcPts val="0"/>
              </a:spcAft>
              <a:buClr>
                <a:schemeClr val="lt1"/>
              </a:buClr>
              <a:buSzPts val="3000"/>
              <a:buNone/>
              <a:defRPr>
                <a:solidFill>
                  <a:schemeClr val="lt1"/>
                </a:solidFill>
              </a:defRPr>
            </a:lvl2pPr>
            <a:lvl3pPr lvl="2" algn="ctr" rtl="0">
              <a:lnSpc>
                <a:spcPct val="100000"/>
              </a:lnSpc>
              <a:spcBef>
                <a:spcPts val="0"/>
              </a:spcBef>
              <a:spcAft>
                <a:spcPts val="0"/>
              </a:spcAft>
              <a:buClr>
                <a:schemeClr val="lt1"/>
              </a:buClr>
              <a:buSzPts val="3000"/>
              <a:buNone/>
              <a:defRPr>
                <a:solidFill>
                  <a:schemeClr val="lt1"/>
                </a:solidFill>
              </a:defRPr>
            </a:lvl3pPr>
            <a:lvl4pPr lvl="3" algn="ctr" rtl="0">
              <a:lnSpc>
                <a:spcPct val="100000"/>
              </a:lnSpc>
              <a:spcBef>
                <a:spcPts val="0"/>
              </a:spcBef>
              <a:spcAft>
                <a:spcPts val="0"/>
              </a:spcAft>
              <a:buClr>
                <a:schemeClr val="lt1"/>
              </a:buClr>
              <a:buSzPts val="3000"/>
              <a:buNone/>
              <a:defRPr>
                <a:solidFill>
                  <a:schemeClr val="lt1"/>
                </a:solidFill>
              </a:defRPr>
            </a:lvl4pPr>
            <a:lvl5pPr lvl="4" algn="ctr" rtl="0">
              <a:lnSpc>
                <a:spcPct val="100000"/>
              </a:lnSpc>
              <a:spcBef>
                <a:spcPts val="0"/>
              </a:spcBef>
              <a:spcAft>
                <a:spcPts val="0"/>
              </a:spcAft>
              <a:buClr>
                <a:schemeClr val="lt1"/>
              </a:buClr>
              <a:buSzPts val="3000"/>
              <a:buNone/>
              <a:defRPr>
                <a:solidFill>
                  <a:schemeClr val="lt1"/>
                </a:solidFill>
              </a:defRPr>
            </a:lvl5pPr>
            <a:lvl6pPr lvl="5" algn="ctr" rtl="0">
              <a:lnSpc>
                <a:spcPct val="100000"/>
              </a:lnSpc>
              <a:spcBef>
                <a:spcPts val="0"/>
              </a:spcBef>
              <a:spcAft>
                <a:spcPts val="0"/>
              </a:spcAft>
              <a:buClr>
                <a:schemeClr val="lt1"/>
              </a:buClr>
              <a:buSzPts val="3000"/>
              <a:buNone/>
              <a:defRPr>
                <a:solidFill>
                  <a:schemeClr val="lt1"/>
                </a:solidFill>
              </a:defRPr>
            </a:lvl6pPr>
            <a:lvl7pPr lvl="6" algn="ctr" rtl="0">
              <a:lnSpc>
                <a:spcPct val="100000"/>
              </a:lnSpc>
              <a:spcBef>
                <a:spcPts val="0"/>
              </a:spcBef>
              <a:spcAft>
                <a:spcPts val="0"/>
              </a:spcAft>
              <a:buClr>
                <a:schemeClr val="lt1"/>
              </a:buClr>
              <a:buSzPts val="3000"/>
              <a:buNone/>
              <a:defRPr>
                <a:solidFill>
                  <a:schemeClr val="lt1"/>
                </a:solidFill>
              </a:defRPr>
            </a:lvl7pPr>
            <a:lvl8pPr lvl="7" algn="ctr" rtl="0">
              <a:lnSpc>
                <a:spcPct val="100000"/>
              </a:lnSpc>
              <a:spcBef>
                <a:spcPts val="0"/>
              </a:spcBef>
              <a:spcAft>
                <a:spcPts val="0"/>
              </a:spcAft>
              <a:buClr>
                <a:schemeClr val="lt1"/>
              </a:buClr>
              <a:buSzPts val="3000"/>
              <a:buNone/>
              <a:defRPr>
                <a:solidFill>
                  <a:schemeClr val="lt1"/>
                </a:solidFill>
              </a:defRPr>
            </a:lvl8pPr>
            <a:lvl9pPr lvl="8" algn="ctr" rtl="0">
              <a:lnSpc>
                <a:spcPct val="100000"/>
              </a:lnSpc>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1"/>
        <p:cNvGrpSpPr/>
        <p:nvPr/>
      </p:nvGrpSpPr>
      <p:grpSpPr>
        <a:xfrm>
          <a:off x="0" y="0"/>
          <a:ext cx="0" cy="0"/>
          <a:chOff x="0" y="0"/>
          <a:chExt cx="0" cy="0"/>
        </a:xfrm>
      </p:grpSpPr>
      <p:sp>
        <p:nvSpPr>
          <p:cNvPr id="122" name="Google Shape;122;p15"/>
          <p:cNvSpPr>
            <a:spLocks noGrp="1"/>
          </p:cNvSpPr>
          <p:nvPr>
            <p:ph type="pic" idx="2"/>
          </p:nvPr>
        </p:nvSpPr>
        <p:spPr>
          <a:xfrm flipH="1">
            <a:off x="713100" y="3244125"/>
            <a:ext cx="8430900" cy="1899300"/>
          </a:xfrm>
          <a:prstGeom prst="round1Rect">
            <a:avLst>
              <a:gd name="adj" fmla="val 16667"/>
            </a:avLst>
          </a:prstGeom>
          <a:noFill/>
          <a:ln>
            <a:noFill/>
          </a:ln>
        </p:spPr>
      </p:sp>
      <p:sp>
        <p:nvSpPr>
          <p:cNvPr id="123" name="Google Shape;123;p15"/>
          <p:cNvSpPr txBox="1">
            <a:spLocks noGrp="1"/>
          </p:cNvSpPr>
          <p:nvPr>
            <p:ph type="title"/>
          </p:nvPr>
        </p:nvSpPr>
        <p:spPr>
          <a:xfrm>
            <a:off x="713100" y="2458175"/>
            <a:ext cx="6010500" cy="53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4" name="Google Shape;124;p15"/>
          <p:cNvSpPr txBox="1">
            <a:spLocks noGrp="1"/>
          </p:cNvSpPr>
          <p:nvPr>
            <p:ph type="subTitle" idx="1"/>
          </p:nvPr>
        </p:nvSpPr>
        <p:spPr>
          <a:xfrm>
            <a:off x="713100" y="539500"/>
            <a:ext cx="7717800" cy="16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25" name="Google Shape;125;p15"/>
          <p:cNvSpPr/>
          <p:nvPr/>
        </p:nvSpPr>
        <p:spPr>
          <a:xfrm flipH="1">
            <a:off x="8297833" y="-845900"/>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2924550" y="539500"/>
            <a:ext cx="550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9"/>
          <p:cNvSpPr txBox="1">
            <a:spLocks noGrp="1"/>
          </p:cNvSpPr>
          <p:nvPr>
            <p:ph type="subTitle" idx="1"/>
          </p:nvPr>
        </p:nvSpPr>
        <p:spPr>
          <a:xfrm>
            <a:off x="2924575" y="1722806"/>
            <a:ext cx="55062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56" name="Google Shape;156;p19"/>
          <p:cNvSpPr txBox="1">
            <a:spLocks noGrp="1"/>
          </p:cNvSpPr>
          <p:nvPr>
            <p:ph type="subTitle" idx="2"/>
          </p:nvPr>
        </p:nvSpPr>
        <p:spPr>
          <a:xfrm>
            <a:off x="2924575" y="2844494"/>
            <a:ext cx="55062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57" name="Google Shape;157;p19"/>
          <p:cNvSpPr txBox="1">
            <a:spLocks noGrp="1"/>
          </p:cNvSpPr>
          <p:nvPr>
            <p:ph type="subTitle" idx="3"/>
          </p:nvPr>
        </p:nvSpPr>
        <p:spPr>
          <a:xfrm>
            <a:off x="2924575" y="3963482"/>
            <a:ext cx="55062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58" name="Google Shape;158;p19"/>
          <p:cNvSpPr txBox="1">
            <a:spLocks noGrp="1"/>
          </p:cNvSpPr>
          <p:nvPr>
            <p:ph type="subTitle" idx="4"/>
          </p:nvPr>
        </p:nvSpPr>
        <p:spPr>
          <a:xfrm>
            <a:off x="2924575" y="1317475"/>
            <a:ext cx="55062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59" name="Google Shape;159;p19"/>
          <p:cNvSpPr txBox="1">
            <a:spLocks noGrp="1"/>
          </p:cNvSpPr>
          <p:nvPr>
            <p:ph type="subTitle" idx="5"/>
          </p:nvPr>
        </p:nvSpPr>
        <p:spPr>
          <a:xfrm>
            <a:off x="2924575" y="2433499"/>
            <a:ext cx="5506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0" name="Google Shape;160;p19"/>
          <p:cNvSpPr txBox="1">
            <a:spLocks noGrp="1"/>
          </p:cNvSpPr>
          <p:nvPr>
            <p:ph type="subTitle" idx="6"/>
          </p:nvPr>
        </p:nvSpPr>
        <p:spPr>
          <a:xfrm>
            <a:off x="2924575" y="3546822"/>
            <a:ext cx="5506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1" name="Google Shape;161;p19"/>
          <p:cNvSpPr/>
          <p:nvPr/>
        </p:nvSpPr>
        <p:spPr>
          <a:xfrm rot="-5400000">
            <a:off x="-860800"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4" name="Google Shape;164;p20"/>
          <p:cNvSpPr txBox="1">
            <a:spLocks noGrp="1"/>
          </p:cNvSpPr>
          <p:nvPr>
            <p:ph type="subTitle" idx="1"/>
          </p:nvPr>
        </p:nvSpPr>
        <p:spPr>
          <a:xfrm>
            <a:off x="720000" y="1731536"/>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5" name="Google Shape;165;p20"/>
          <p:cNvSpPr txBox="1">
            <a:spLocks noGrp="1"/>
          </p:cNvSpPr>
          <p:nvPr>
            <p:ph type="subTitle" idx="2"/>
          </p:nvPr>
        </p:nvSpPr>
        <p:spPr>
          <a:xfrm>
            <a:off x="720000" y="2874541"/>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6" name="Google Shape;166;p20"/>
          <p:cNvSpPr txBox="1">
            <a:spLocks noGrp="1"/>
          </p:cNvSpPr>
          <p:nvPr>
            <p:ph type="subTitle" idx="3"/>
          </p:nvPr>
        </p:nvSpPr>
        <p:spPr>
          <a:xfrm>
            <a:off x="720000" y="4017547"/>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20"/>
          <p:cNvSpPr txBox="1">
            <a:spLocks noGrp="1"/>
          </p:cNvSpPr>
          <p:nvPr>
            <p:ph type="subTitle" idx="4"/>
          </p:nvPr>
        </p:nvSpPr>
        <p:spPr>
          <a:xfrm>
            <a:off x="720000" y="1412775"/>
            <a:ext cx="7704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8" name="Google Shape;168;p20"/>
          <p:cNvSpPr txBox="1">
            <a:spLocks noGrp="1"/>
          </p:cNvSpPr>
          <p:nvPr>
            <p:ph type="subTitle" idx="5"/>
          </p:nvPr>
        </p:nvSpPr>
        <p:spPr>
          <a:xfrm>
            <a:off x="720000" y="2533331"/>
            <a:ext cx="7704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9" name="Google Shape;169;p20"/>
          <p:cNvSpPr txBox="1">
            <a:spLocks noGrp="1"/>
          </p:cNvSpPr>
          <p:nvPr>
            <p:ph type="subTitle" idx="6"/>
          </p:nvPr>
        </p:nvSpPr>
        <p:spPr>
          <a:xfrm>
            <a:off x="720000" y="3653887"/>
            <a:ext cx="7704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000">
                <a:latin typeface="Montserrat SemiBold"/>
                <a:ea typeface="Montserrat SemiBold"/>
                <a:cs typeface="Montserrat SemiBold"/>
                <a:sym typeface="Montserrat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grpSp>
        <p:nvGrpSpPr>
          <p:cNvPr id="170" name="Google Shape;170;p20"/>
          <p:cNvGrpSpPr/>
          <p:nvPr/>
        </p:nvGrpSpPr>
        <p:grpSpPr>
          <a:xfrm>
            <a:off x="-860800" y="4040224"/>
            <a:ext cx="10395833" cy="1951792"/>
            <a:chOff x="-860800" y="4040224"/>
            <a:chExt cx="10395833" cy="1951792"/>
          </a:xfrm>
        </p:grpSpPr>
        <p:sp>
          <p:nvSpPr>
            <p:cNvPr id="171" name="Google Shape;171;p20"/>
            <p:cNvSpPr/>
            <p:nvPr/>
          </p:nvSpPr>
          <p:spPr>
            <a:xfrm rot="-5400000">
              <a:off x="-860800" y="4297617"/>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0"/>
            <p:cNvGrpSpPr/>
            <p:nvPr/>
          </p:nvGrpSpPr>
          <p:grpSpPr>
            <a:xfrm flipH="1">
              <a:off x="8128484" y="4040224"/>
              <a:ext cx="1406549" cy="1850599"/>
              <a:chOff x="6600675" y="1508650"/>
              <a:chExt cx="794975" cy="1045950"/>
            </a:xfrm>
          </p:grpSpPr>
          <p:sp>
            <p:nvSpPr>
              <p:cNvPr id="173" name="Google Shape;173;p20"/>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61" r:id="rId7"/>
    <p:sldLayoutId id="2147483665" r:id="rId8"/>
    <p:sldLayoutId id="2147483666" r:id="rId9"/>
    <p:sldLayoutId id="2147483669" r:id="rId10"/>
    <p:sldLayoutId id="2147483671" r:id="rId11"/>
    <p:sldLayoutId id="2147483672"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hyperlink" Target="mailto:22120931@siswa.um.edu.m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0"/>
          <p:cNvPicPr preferRelativeResize="0">
            <a:picLocks noGrp="1"/>
          </p:cNvPicPr>
          <p:nvPr>
            <p:ph type="pic" idx="2"/>
          </p:nvPr>
        </p:nvPicPr>
        <p:blipFill rotWithShape="1">
          <a:blip r:embed="rId3">
            <a:alphaModFix/>
          </a:blip>
          <a:srcRect l="14838" r="14838"/>
          <a:stretch/>
        </p:blipFill>
        <p:spPr>
          <a:xfrm flipH="1">
            <a:off x="5526900" y="0"/>
            <a:ext cx="3617100" cy="5143500"/>
          </a:xfrm>
          <a:prstGeom prst="round1Rect">
            <a:avLst>
              <a:gd name="adj" fmla="val 50000"/>
            </a:avLst>
          </a:prstGeom>
        </p:spPr>
      </p:pic>
      <p:sp>
        <p:nvSpPr>
          <p:cNvPr id="268" name="Google Shape;268;p30"/>
          <p:cNvSpPr txBox="1">
            <a:spLocks noGrp="1"/>
          </p:cNvSpPr>
          <p:nvPr>
            <p:ph type="ctrTitle"/>
          </p:nvPr>
        </p:nvSpPr>
        <p:spPr>
          <a:xfrm>
            <a:off x="713225" y="861940"/>
            <a:ext cx="4246500" cy="268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FORECASTING MUNICIPAL SOLID WASTE GENERATION IN MALAYSIA</a:t>
            </a:r>
            <a:endParaRPr sz="1800" dirty="0">
              <a:solidFill>
                <a:schemeClr val="accent1"/>
              </a:solidFill>
            </a:endParaRPr>
          </a:p>
        </p:txBody>
      </p:sp>
      <p:sp>
        <p:nvSpPr>
          <p:cNvPr id="269" name="Google Shape;269;p30"/>
          <p:cNvSpPr txBox="1">
            <a:spLocks noGrp="1"/>
          </p:cNvSpPr>
          <p:nvPr>
            <p:ph type="subTitle" idx="1"/>
          </p:nvPr>
        </p:nvSpPr>
        <p:spPr>
          <a:xfrm>
            <a:off x="713225" y="3805760"/>
            <a:ext cx="4675200" cy="47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200" dirty="0">
                <a:solidFill>
                  <a:schemeClr val="dk1"/>
                </a:solidFill>
              </a:rPr>
              <a:t>NAME: NUR HIDAYAH BINTI AHMAD SHAFII (22120931)</a:t>
            </a:r>
          </a:p>
          <a:p>
            <a:pPr marL="0" lvl="0" indent="0" rtl="0">
              <a:spcBef>
                <a:spcPts val="0"/>
              </a:spcBef>
              <a:spcAft>
                <a:spcPts val="0"/>
              </a:spcAft>
              <a:buNone/>
            </a:pPr>
            <a:r>
              <a:rPr lang="en-GB" sz="1200" dirty="0">
                <a:solidFill>
                  <a:schemeClr val="dk1"/>
                </a:solidFill>
              </a:rPr>
              <a:t>LECTURER: PROF. TS. DR. RAFIDAH BINTI MD NOOR</a:t>
            </a:r>
          </a:p>
          <a:p>
            <a:pPr marL="0" lvl="0" indent="0" rtl="0">
              <a:spcBef>
                <a:spcPts val="0"/>
              </a:spcBef>
              <a:spcAft>
                <a:spcPts val="0"/>
              </a:spcAft>
              <a:buNone/>
            </a:pPr>
            <a:r>
              <a:rPr lang="en-GB" sz="1200" dirty="0">
                <a:solidFill>
                  <a:schemeClr val="dk1"/>
                </a:solidFill>
              </a:rPr>
              <a:t>EXAMINER: DR. BRYAN RAJ A/L PETER JABARAJ</a:t>
            </a:r>
          </a:p>
        </p:txBody>
      </p:sp>
      <p:grpSp>
        <p:nvGrpSpPr>
          <p:cNvPr id="270" name="Google Shape;270;p30"/>
          <p:cNvGrpSpPr/>
          <p:nvPr/>
        </p:nvGrpSpPr>
        <p:grpSpPr>
          <a:xfrm>
            <a:off x="8033622" y="-716556"/>
            <a:ext cx="1978747" cy="2324235"/>
            <a:chOff x="5465250" y="3028750"/>
            <a:chExt cx="1232250" cy="1447400"/>
          </a:xfrm>
        </p:grpSpPr>
        <p:sp>
          <p:nvSpPr>
            <p:cNvPr id="271" name="Google Shape;271;p30"/>
            <p:cNvSpPr/>
            <p:nvPr/>
          </p:nvSpPr>
          <p:spPr>
            <a:xfrm>
              <a:off x="5465250" y="3028750"/>
              <a:ext cx="878525" cy="1186450"/>
            </a:xfrm>
            <a:custGeom>
              <a:avLst/>
              <a:gdLst/>
              <a:ahLst/>
              <a:cxnLst/>
              <a:rect l="l" t="t" r="r" b="b"/>
              <a:pathLst>
                <a:path w="35141" h="47458" extrusionOk="0">
                  <a:moveTo>
                    <a:pt x="7495" y="0"/>
                  </a:moveTo>
                  <a:cubicBezTo>
                    <a:pt x="7495" y="0"/>
                    <a:pt x="1" y="17695"/>
                    <a:pt x="6669" y="32207"/>
                  </a:cubicBezTo>
                  <a:cubicBezTo>
                    <a:pt x="9882" y="39197"/>
                    <a:pt x="15794" y="44175"/>
                    <a:pt x="21058" y="47458"/>
                  </a:cubicBezTo>
                  <a:cubicBezTo>
                    <a:pt x="22084" y="43678"/>
                    <a:pt x="23900" y="39557"/>
                    <a:pt x="27119" y="36339"/>
                  </a:cubicBezTo>
                  <a:cubicBezTo>
                    <a:pt x="29470" y="33987"/>
                    <a:pt x="32308" y="32385"/>
                    <a:pt x="35140" y="31291"/>
                  </a:cubicBezTo>
                  <a:cubicBezTo>
                    <a:pt x="34891" y="27659"/>
                    <a:pt x="34106" y="23910"/>
                    <a:pt x="32472" y="20352"/>
                  </a:cubicBezTo>
                  <a:cubicBezTo>
                    <a:pt x="25804" y="5838"/>
                    <a:pt x="7495" y="0"/>
                    <a:pt x="7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953725" y="3753000"/>
              <a:ext cx="743775" cy="723150"/>
            </a:xfrm>
            <a:custGeom>
              <a:avLst/>
              <a:gdLst/>
              <a:ahLst/>
              <a:cxnLst/>
              <a:rect l="l" t="t" r="r" b="b"/>
              <a:pathLst>
                <a:path w="29751" h="28926" extrusionOk="0">
                  <a:moveTo>
                    <a:pt x="28443" y="0"/>
                  </a:moveTo>
                  <a:cubicBezTo>
                    <a:pt x="26566" y="0"/>
                    <a:pt x="21094" y="201"/>
                    <a:pt x="15601" y="2321"/>
                  </a:cubicBezTo>
                  <a:cubicBezTo>
                    <a:pt x="16376" y="13507"/>
                    <a:pt x="12108" y="23589"/>
                    <a:pt x="12108" y="23589"/>
                  </a:cubicBezTo>
                  <a:cubicBezTo>
                    <a:pt x="12108" y="23589"/>
                    <a:pt x="7189" y="22020"/>
                    <a:pt x="1519" y="18488"/>
                  </a:cubicBezTo>
                  <a:cubicBezTo>
                    <a:pt x="1" y="24081"/>
                    <a:pt x="222" y="28915"/>
                    <a:pt x="222" y="28915"/>
                  </a:cubicBezTo>
                  <a:cubicBezTo>
                    <a:pt x="222" y="28915"/>
                    <a:pt x="471" y="28926"/>
                    <a:pt x="921" y="28926"/>
                  </a:cubicBezTo>
                  <a:cubicBezTo>
                    <a:pt x="3794" y="28926"/>
                    <a:pt x="14869" y="28459"/>
                    <a:pt x="21770" y="21559"/>
                  </a:cubicBezTo>
                  <a:cubicBezTo>
                    <a:pt x="29751" y="13577"/>
                    <a:pt x="29125" y="11"/>
                    <a:pt x="29125" y="11"/>
                  </a:cubicBezTo>
                  <a:cubicBezTo>
                    <a:pt x="29125" y="11"/>
                    <a:pt x="28883" y="0"/>
                    <a:pt x="28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991675" y="3811025"/>
              <a:ext cx="371450" cy="531725"/>
            </a:xfrm>
            <a:custGeom>
              <a:avLst/>
              <a:gdLst/>
              <a:ahLst/>
              <a:cxnLst/>
              <a:rect l="l" t="t" r="r" b="b"/>
              <a:pathLst>
                <a:path w="14858" h="21269" extrusionOk="0">
                  <a:moveTo>
                    <a:pt x="14083" y="0"/>
                  </a:moveTo>
                  <a:cubicBezTo>
                    <a:pt x="11251" y="1094"/>
                    <a:pt x="8416" y="2696"/>
                    <a:pt x="6062" y="5048"/>
                  </a:cubicBezTo>
                  <a:cubicBezTo>
                    <a:pt x="2846" y="8266"/>
                    <a:pt x="1027" y="12390"/>
                    <a:pt x="1" y="16167"/>
                  </a:cubicBezTo>
                  <a:cubicBezTo>
                    <a:pt x="5671" y="19699"/>
                    <a:pt x="10590" y="21268"/>
                    <a:pt x="10590" y="21268"/>
                  </a:cubicBezTo>
                  <a:cubicBezTo>
                    <a:pt x="10590" y="21268"/>
                    <a:pt x="14858" y="11186"/>
                    <a:pt x="14083"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4" name="Google Shape;274;p30"/>
          <p:cNvCxnSpPr/>
          <p:nvPr/>
        </p:nvCxnSpPr>
        <p:spPr>
          <a:xfrm>
            <a:off x="833600" y="3653403"/>
            <a:ext cx="1214400" cy="0"/>
          </a:xfrm>
          <a:prstGeom prst="straightConnector1">
            <a:avLst/>
          </a:prstGeom>
          <a:noFill/>
          <a:ln w="19050" cap="flat" cmpd="sng">
            <a:solidFill>
              <a:schemeClr val="dk1"/>
            </a:solidFill>
            <a:prstDash val="solid"/>
            <a:round/>
            <a:headEnd type="none" w="med" len="med"/>
            <a:tailEnd type="none" w="med" len="med"/>
          </a:ln>
        </p:spPr>
      </p:cxnSp>
      <p:sp>
        <p:nvSpPr>
          <p:cNvPr id="3" name="TextBox 2">
            <a:extLst>
              <a:ext uri="{FF2B5EF4-FFF2-40B4-BE49-F238E27FC236}">
                <a16:creationId xmlns:a16="http://schemas.microsoft.com/office/drawing/2014/main" id="{3AE5DB3D-A310-C0E4-B606-AE41CF695AF5}"/>
              </a:ext>
            </a:extLst>
          </p:cNvPr>
          <p:cNvSpPr txBox="1"/>
          <p:nvPr/>
        </p:nvSpPr>
        <p:spPr>
          <a:xfrm>
            <a:off x="164867" y="1078775"/>
            <a:ext cx="5343215" cy="646331"/>
          </a:xfrm>
          <a:prstGeom prst="rect">
            <a:avLst/>
          </a:prstGeom>
          <a:noFill/>
        </p:spPr>
        <p:txBody>
          <a:bodyPr wrap="square">
            <a:spAutoFit/>
          </a:bodyPr>
          <a:lstStyle/>
          <a:p>
            <a:pPr algn="ctr"/>
            <a:r>
              <a:rPr lang="en-US" sz="1200" dirty="0">
                <a:solidFill>
                  <a:schemeClr val="tx1"/>
                </a:solidFill>
              </a:rPr>
              <a:t>FACULTY OF COMPUTER SCIENCE &amp; INFORMATION TECHNOLOGY</a:t>
            </a:r>
          </a:p>
          <a:p>
            <a:pPr algn="ctr"/>
            <a:endParaRPr lang="en-US" sz="1200" dirty="0">
              <a:solidFill>
                <a:schemeClr val="dk2"/>
              </a:solidFill>
            </a:endParaRPr>
          </a:p>
          <a:p>
            <a:pPr algn="ctr"/>
            <a:r>
              <a:rPr lang="en-GB" sz="1200" dirty="0"/>
              <a:t>MASTER OF DATA SCIENCE</a:t>
            </a:r>
          </a:p>
        </p:txBody>
      </p:sp>
      <p:pic>
        <p:nvPicPr>
          <p:cNvPr id="1026" name="Picture 2">
            <a:extLst>
              <a:ext uri="{FF2B5EF4-FFF2-40B4-BE49-F238E27FC236}">
                <a16:creationId xmlns:a16="http://schemas.microsoft.com/office/drawing/2014/main" id="{164A301C-CCA7-580C-9C37-2E1FEA85A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44" y="-356695"/>
            <a:ext cx="2409420" cy="1606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C83B3ECB-874D-685B-F337-1D3C043E6619}"/>
            </a:ext>
          </a:extLst>
        </p:cNvPr>
        <p:cNvGrpSpPr/>
        <p:nvPr/>
      </p:nvGrpSpPr>
      <p:grpSpPr>
        <a:xfrm>
          <a:off x="0" y="0"/>
          <a:ext cx="0" cy="0"/>
          <a:chOff x="0" y="0"/>
          <a:chExt cx="0" cy="0"/>
        </a:xfrm>
      </p:grpSpPr>
      <p:pic>
        <p:nvPicPr>
          <p:cNvPr id="14" name="Picture 13" descr="A screenshot of a graph&#10;&#10;Description automatically generated">
            <a:extLst>
              <a:ext uri="{FF2B5EF4-FFF2-40B4-BE49-F238E27FC236}">
                <a16:creationId xmlns:a16="http://schemas.microsoft.com/office/drawing/2014/main" id="{2F7FBC22-A993-22A8-03AB-E45A3CEDF6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38" y="50481"/>
            <a:ext cx="5400675" cy="5042535"/>
          </a:xfrm>
          <a:prstGeom prst="rect">
            <a:avLst/>
          </a:prstGeom>
          <a:noFill/>
          <a:ln>
            <a:noFill/>
          </a:ln>
        </p:spPr>
      </p:pic>
      <p:sp>
        <p:nvSpPr>
          <p:cNvPr id="15" name="Rectangle 1">
            <a:extLst>
              <a:ext uri="{FF2B5EF4-FFF2-40B4-BE49-F238E27FC236}">
                <a16:creationId xmlns:a16="http://schemas.microsoft.com/office/drawing/2014/main" id="{4C42A36E-E877-150B-4E3A-879D2B5E832A}"/>
              </a:ext>
            </a:extLst>
          </p:cNvPr>
          <p:cNvSpPr>
            <a:spLocks noChangeArrowheads="1"/>
          </p:cNvSpPr>
          <p:nvPr/>
        </p:nvSpPr>
        <p:spPr bwMode="auto">
          <a:xfrm>
            <a:off x="5488213" y="2308033"/>
            <a:ext cx="37119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Population</a:t>
            </a:r>
            <a:r>
              <a:rPr kumimoji="0" lang="en-US" altLang="en-US" sz="1200" b="0" i="0" u="none" strike="noStrike" cap="none" normalizeH="0" baseline="0" dirty="0">
                <a:ln>
                  <a:noFill/>
                </a:ln>
                <a:solidFill>
                  <a:schemeClr val="tx1"/>
                </a:solidFill>
                <a:effectLst/>
                <a:latin typeface="Arial" panose="020B0604020202020204" pitchFamily="34" charset="0"/>
              </a:rPr>
              <a:t> correlated with Urban Population, Elderly Population, and Number of Households.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Fertility Rate</a:t>
            </a:r>
            <a:r>
              <a:rPr kumimoji="0" lang="en-US" altLang="en-US" sz="1200" b="0" i="0" u="none" strike="noStrike" cap="none" normalizeH="0" baseline="0" dirty="0">
                <a:ln>
                  <a:noFill/>
                </a:ln>
                <a:solidFill>
                  <a:schemeClr val="tx1"/>
                </a:solidFill>
                <a:effectLst/>
                <a:latin typeface="Arial" panose="020B0604020202020204" pitchFamily="34" charset="0"/>
              </a:rPr>
              <a:t> correlated with Crude Birth Rate. Retained Fertility Rate (-0.75) due to stronger correlation with the target variable compared to Crude Birth Rate (-0.66).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GDP</a:t>
            </a:r>
            <a:r>
              <a:rPr kumimoji="0" lang="en-US" altLang="en-US" sz="1200" b="0" i="0" u="none" strike="noStrike" cap="none" normalizeH="0" baseline="0" dirty="0">
                <a:ln>
                  <a:noFill/>
                </a:ln>
                <a:solidFill>
                  <a:schemeClr val="tx1"/>
                </a:solidFill>
                <a:effectLst/>
                <a:latin typeface="Arial" panose="020B0604020202020204" pitchFamily="34" charset="0"/>
              </a:rPr>
              <a:t> correlated with GDP per Capita and </a:t>
            </a:r>
            <a:r>
              <a:rPr kumimoji="0" lang="en-US" altLang="en-US" sz="1200" b="0" i="0" u="none" strike="noStrike" cap="none" normalizeH="0" baseline="0" dirty="0" err="1">
                <a:ln>
                  <a:noFill/>
                </a:ln>
                <a:solidFill>
                  <a:schemeClr val="tx1"/>
                </a:solidFill>
                <a:effectLst/>
                <a:latin typeface="Arial" panose="020B0604020202020204" pitchFamily="34" charset="0"/>
              </a:rPr>
              <a:t>Labour</a:t>
            </a:r>
            <a:r>
              <a:rPr kumimoji="0" lang="en-US" altLang="en-US" sz="1200" b="0" i="0" u="none" strike="noStrike" cap="none" normalizeH="0" baseline="0" dirty="0">
                <a:ln>
                  <a:noFill/>
                </a:ln>
                <a:solidFill>
                  <a:schemeClr val="tx1"/>
                </a:solidFill>
                <a:effectLst/>
                <a:latin typeface="Arial" panose="020B0604020202020204" pitchFamily="34" charset="0"/>
              </a:rPr>
              <a:t> Force Rate. Retained GDP per Capita (0.82) due to stronger correlation with the target variable than GDP (0.66). </a:t>
            </a:r>
          </a:p>
          <a:p>
            <a:pPr eaLnBrk="0" fontAlgn="base" hangingPunct="0">
              <a:spcBef>
                <a:spcPct val="0"/>
              </a:spcBef>
              <a:spcAft>
                <a:spcPct val="0"/>
              </a:spcAft>
              <a:buClrTx/>
              <a:buFontTx/>
              <a:buChar char="•"/>
            </a:pPr>
            <a:r>
              <a:rPr lang="en-US" altLang="en-US" sz="1200" b="1" dirty="0">
                <a:solidFill>
                  <a:schemeClr val="tx1"/>
                </a:solidFill>
                <a:latin typeface="Arial" panose="020B0604020202020204" pitchFamily="34" charset="0"/>
              </a:rPr>
              <a:t>Dropped </a:t>
            </a:r>
            <a:r>
              <a:rPr lang="en-US" altLang="en-US" sz="1200" b="1" dirty="0" err="1">
                <a:solidFill>
                  <a:schemeClr val="tx1"/>
                </a:solidFill>
                <a:latin typeface="Arial" panose="020B0604020202020204" pitchFamily="34" charset="0"/>
              </a:rPr>
              <a:t>Variables</a:t>
            </a:r>
            <a:r>
              <a:rPr lang="en-US" altLang="en-US" sz="1200" dirty="0" err="1">
                <a:solidFill>
                  <a:schemeClr val="tx1"/>
                </a:solidFill>
                <a:latin typeface="Arial" panose="020B0604020202020204" pitchFamily="34" charset="0"/>
              </a:rPr>
              <a:t>:Urban</a:t>
            </a:r>
            <a:r>
              <a:rPr lang="en-US" altLang="en-US" sz="1200" dirty="0">
                <a:solidFill>
                  <a:schemeClr val="tx1"/>
                </a:solidFill>
                <a:latin typeface="Arial" panose="020B0604020202020204" pitchFamily="34" charset="0"/>
              </a:rPr>
              <a:t> Population, Population, Number of Households, Elderly Population, Employment Ratio, GDP, Crude Birth Rate (due to high correlation or low relevance).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AC2B1099-A466-C711-D404-1E716520BCAE}"/>
              </a:ext>
            </a:extLst>
          </p:cNvPr>
          <p:cNvPicPr>
            <a:picLocks noChangeAspect="1"/>
          </p:cNvPicPr>
          <p:nvPr/>
        </p:nvPicPr>
        <p:blipFill>
          <a:blip r:embed="rId4"/>
          <a:stretch>
            <a:fillRect/>
          </a:stretch>
        </p:blipFill>
        <p:spPr>
          <a:xfrm>
            <a:off x="5581321" y="1126149"/>
            <a:ext cx="3525739" cy="1003372"/>
          </a:xfrm>
          <a:prstGeom prst="rect">
            <a:avLst/>
          </a:prstGeom>
        </p:spPr>
      </p:pic>
      <p:sp>
        <p:nvSpPr>
          <p:cNvPr id="2" name="Google Shape;336;p34">
            <a:extLst>
              <a:ext uri="{FF2B5EF4-FFF2-40B4-BE49-F238E27FC236}">
                <a16:creationId xmlns:a16="http://schemas.microsoft.com/office/drawing/2014/main" id="{669C50CB-9966-5EAF-AD50-AEB6DF37B9B6}"/>
              </a:ext>
            </a:extLst>
          </p:cNvPr>
          <p:cNvSpPr txBox="1">
            <a:spLocks/>
          </p:cNvSpPr>
          <p:nvPr/>
        </p:nvSpPr>
        <p:spPr>
          <a:xfrm>
            <a:off x="5601433" y="241293"/>
            <a:ext cx="3485513" cy="530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latin typeface="Montserrat SemiBold" panose="00000700000000000000" pitchFamily="2" charset="0"/>
              </a:rPr>
              <a:t>DATA PREPARATION: HEATMAP CORRELATION</a:t>
            </a:r>
          </a:p>
        </p:txBody>
      </p:sp>
    </p:spTree>
    <p:extLst>
      <p:ext uri="{BB962C8B-B14F-4D97-AF65-F5344CB8AC3E}">
        <p14:creationId xmlns:p14="http://schemas.microsoft.com/office/powerpoint/2010/main" val="71830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5823ECB3-115D-7726-E066-714B7332F5F5}"/>
            </a:ext>
          </a:extLst>
        </p:cNvPr>
        <p:cNvGrpSpPr/>
        <p:nvPr/>
      </p:nvGrpSpPr>
      <p:grpSpPr>
        <a:xfrm>
          <a:off x="0" y="0"/>
          <a:ext cx="0" cy="0"/>
          <a:chOff x="0" y="0"/>
          <a:chExt cx="0" cy="0"/>
        </a:xfrm>
      </p:grpSpPr>
      <p:sp>
        <p:nvSpPr>
          <p:cNvPr id="15" name="Rectangle 1">
            <a:extLst>
              <a:ext uri="{FF2B5EF4-FFF2-40B4-BE49-F238E27FC236}">
                <a16:creationId xmlns:a16="http://schemas.microsoft.com/office/drawing/2014/main" id="{BA9390E4-43C0-BE7C-C68B-7A91ACEEA38F}"/>
              </a:ext>
            </a:extLst>
          </p:cNvPr>
          <p:cNvSpPr>
            <a:spLocks noChangeArrowheads="1"/>
          </p:cNvSpPr>
          <p:nvPr/>
        </p:nvSpPr>
        <p:spPr bwMode="auto">
          <a:xfrm>
            <a:off x="201169" y="2248583"/>
            <a:ext cx="85422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According to </a:t>
            </a:r>
            <a:r>
              <a:rPr kumimoji="0" lang="en-US" altLang="en-US" sz="1200" i="0" u="none" strike="noStrike" cap="none" normalizeH="0" baseline="0" dirty="0" err="1">
                <a:ln>
                  <a:noFill/>
                </a:ln>
                <a:solidFill>
                  <a:schemeClr val="bg1">
                    <a:lumMod val="10000"/>
                  </a:schemeClr>
                </a:solidFill>
                <a:effectLst/>
                <a:latin typeface="Arial" panose="020B0604020202020204" pitchFamily="34" charset="0"/>
              </a:rPr>
              <a:t>Ghinea</a:t>
            </a: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 et al. (2016) and Hoy et al. (2022), a VIF of 1 indicates no correlation among variables, a VIF between 1 and 5 suggests moderate correlation, and a VIF greater than 5 indicates high correlation. </a:t>
            </a:r>
          </a:p>
          <a:p>
            <a:pPr marL="0" marR="0" lvl="0" indent="0" algn="just" defTabSz="914400" rtl="0" eaLnBrk="0" fontAlgn="base" latinLnBrk="0" hangingPunct="0">
              <a:lnSpc>
                <a:spcPct val="100000"/>
              </a:lnSpc>
              <a:spcBef>
                <a:spcPct val="0"/>
              </a:spcBef>
              <a:spcAft>
                <a:spcPct val="0"/>
              </a:spcAft>
              <a:buClrTx/>
              <a:buSzTx/>
              <a:tabLst/>
            </a:pPr>
            <a:endParaRPr lang="en-US" altLang="en-US" sz="1200" dirty="0">
              <a:solidFill>
                <a:schemeClr val="bg1">
                  <a:lumMod val="10000"/>
                </a:schemeClr>
              </a:solidFill>
              <a:latin typeface="Arial" panose="020B0604020202020204" pitchFamily="34" charset="0"/>
            </a:endParaRPr>
          </a:p>
        </p:txBody>
      </p:sp>
      <p:sp>
        <p:nvSpPr>
          <p:cNvPr id="5" name="TextBox 4">
            <a:extLst>
              <a:ext uri="{FF2B5EF4-FFF2-40B4-BE49-F238E27FC236}">
                <a16:creationId xmlns:a16="http://schemas.microsoft.com/office/drawing/2014/main" id="{0ACC7EE7-320B-AD09-4171-62D073F0E82E}"/>
              </a:ext>
            </a:extLst>
          </p:cNvPr>
          <p:cNvSpPr txBox="1"/>
          <p:nvPr/>
        </p:nvSpPr>
        <p:spPr>
          <a:xfrm>
            <a:off x="0" y="118791"/>
            <a:ext cx="9144000" cy="369332"/>
          </a:xfrm>
          <a:prstGeom prst="rect">
            <a:avLst/>
          </a:prstGeom>
          <a:noFill/>
        </p:spPr>
        <p:txBody>
          <a:bodyPr wrap="square">
            <a:spAutoFit/>
          </a:bodyPr>
          <a:lstStyle/>
          <a:p>
            <a:pPr algn="ctr"/>
            <a:r>
              <a:rPr lang="en-US" sz="1800" dirty="0">
                <a:effectLst/>
                <a:latin typeface="Montserrat SemiBold" panose="00000700000000000000" pitchFamily="2" charset="0"/>
                <a:ea typeface="Times New Roman" panose="02020603050405020304" pitchFamily="18" charset="0"/>
                <a:cs typeface="Arial" panose="020B0604020202020204" pitchFamily="34" charset="0"/>
              </a:rPr>
              <a:t>Variance Inflation Factor (VIF)</a:t>
            </a:r>
            <a:endParaRPr lang="en-GB" sz="1800" dirty="0">
              <a:latin typeface="Montserrat SemiBold" panose="00000700000000000000" pitchFamily="2" charset="0"/>
            </a:endParaRPr>
          </a:p>
        </p:txBody>
      </p:sp>
      <p:pic>
        <p:nvPicPr>
          <p:cNvPr id="7" name="Picture 6">
            <a:extLst>
              <a:ext uri="{FF2B5EF4-FFF2-40B4-BE49-F238E27FC236}">
                <a16:creationId xmlns:a16="http://schemas.microsoft.com/office/drawing/2014/main" id="{BBB540E2-DA84-8452-A18E-924D4925EAA9}"/>
              </a:ext>
            </a:extLst>
          </p:cNvPr>
          <p:cNvPicPr>
            <a:picLocks noChangeAspect="1"/>
          </p:cNvPicPr>
          <p:nvPr/>
        </p:nvPicPr>
        <p:blipFill>
          <a:blip r:embed="rId3"/>
          <a:stretch>
            <a:fillRect/>
          </a:stretch>
        </p:blipFill>
        <p:spPr>
          <a:xfrm>
            <a:off x="2062113" y="682457"/>
            <a:ext cx="4820323" cy="1371791"/>
          </a:xfrm>
          <a:prstGeom prst="rect">
            <a:avLst/>
          </a:prstGeom>
        </p:spPr>
      </p:pic>
      <p:sp>
        <p:nvSpPr>
          <p:cNvPr id="10" name="TextBox 9">
            <a:extLst>
              <a:ext uri="{FF2B5EF4-FFF2-40B4-BE49-F238E27FC236}">
                <a16:creationId xmlns:a16="http://schemas.microsoft.com/office/drawing/2014/main" id="{19AEC2E6-DD9B-326A-7230-A4313C4F5A01}"/>
              </a:ext>
            </a:extLst>
          </p:cNvPr>
          <p:cNvSpPr txBox="1"/>
          <p:nvPr/>
        </p:nvSpPr>
        <p:spPr>
          <a:xfrm>
            <a:off x="201168" y="2896731"/>
            <a:ext cx="8542215" cy="2000548"/>
          </a:xfrm>
          <a:prstGeom prst="rect">
            <a:avLst/>
          </a:prstGeom>
          <a:noFill/>
        </p:spPr>
        <p:txBody>
          <a:bodyPr wrap="square">
            <a:spAutoFit/>
          </a:bodyPr>
          <a:lstStyle/>
          <a:p>
            <a:pPr algn="just"/>
            <a:r>
              <a:rPr lang="en-US" sz="1200" b="1" dirty="0"/>
              <a:t>Previous Studies:</a:t>
            </a:r>
          </a:p>
          <a:p>
            <a:pPr algn="just"/>
            <a:r>
              <a:rPr lang="en-US" sz="1200" dirty="0" err="1"/>
              <a:t>Elshaboury</a:t>
            </a:r>
            <a:r>
              <a:rPr lang="en-US" sz="1200" dirty="0"/>
              <a:t> et al. (2021), Araiza-Aguilar et al. (2020), </a:t>
            </a:r>
            <a:r>
              <a:rPr lang="en-US" sz="1200" dirty="0" err="1"/>
              <a:t>Yusoff</a:t>
            </a:r>
            <a:r>
              <a:rPr lang="en-US" sz="1200" dirty="0"/>
              <a:t> et al. (2018) found strong correlations between Population and waste generation but did not consider GDP as an influential factor. Similarly, Hoy et al. (2022), found that different types of municipal solid waste (MSW) compositions were correlated population and employment ratio. This may be due to the inclusion of specific MSW types, which can influence the socioeconomic indicators related to waste generation.</a:t>
            </a:r>
          </a:p>
          <a:p>
            <a:pPr algn="just"/>
            <a:endParaRPr lang="en-US" sz="1200" dirty="0"/>
          </a:p>
          <a:p>
            <a:pPr algn="just"/>
            <a:r>
              <a:rPr lang="en-US" sz="1200" dirty="0" err="1"/>
              <a:t>Dissanayaka</a:t>
            </a:r>
            <a:r>
              <a:rPr lang="en-US" sz="1200" dirty="0"/>
              <a:t> &amp; </a:t>
            </a:r>
            <a:r>
              <a:rPr lang="en-US" sz="1200" dirty="0" err="1"/>
              <a:t>Vasanthapriyan</a:t>
            </a:r>
            <a:r>
              <a:rPr lang="en-US" sz="1200" dirty="0"/>
              <a:t> (2019) found Crude Birth Rate, GDP growth rate, and Total Population as key influencers of MSW generation in Sri Lanka. Total Population showing a negative correlation in their findings.</a:t>
            </a:r>
          </a:p>
          <a:p>
            <a:pPr algn="just"/>
            <a:endParaRPr lang="en-US" sz="1200" dirty="0"/>
          </a:p>
          <a:p>
            <a:pPr algn="just"/>
            <a:endParaRPr lang="en-US" sz="1200" dirty="0"/>
          </a:p>
        </p:txBody>
      </p:sp>
    </p:spTree>
    <p:extLst>
      <p:ext uri="{BB962C8B-B14F-4D97-AF65-F5344CB8AC3E}">
        <p14:creationId xmlns:p14="http://schemas.microsoft.com/office/powerpoint/2010/main" val="115605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67" name="Google Shape;367;p36"/>
          <p:cNvGrpSpPr/>
          <p:nvPr/>
        </p:nvGrpSpPr>
        <p:grpSpPr>
          <a:xfrm rot="-9000302">
            <a:off x="7095821" y="2229082"/>
            <a:ext cx="876514" cy="1153231"/>
            <a:chOff x="6600675" y="1508650"/>
            <a:chExt cx="794975" cy="1045950"/>
          </a:xfrm>
        </p:grpSpPr>
        <p:sp>
          <p:nvSpPr>
            <p:cNvPr id="368" name="Google Shape;368;p36"/>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diagram of different colored circles&#10;&#10;Description automatically generated">
            <a:extLst>
              <a:ext uri="{FF2B5EF4-FFF2-40B4-BE49-F238E27FC236}">
                <a16:creationId xmlns:a16="http://schemas.microsoft.com/office/drawing/2014/main" id="{81498238-DCC9-54A3-F17B-3EA99752DB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070" y="856921"/>
            <a:ext cx="5400675" cy="4072255"/>
          </a:xfrm>
          <a:prstGeom prst="rect">
            <a:avLst/>
          </a:prstGeom>
          <a:noFill/>
          <a:ln>
            <a:noFill/>
          </a:ln>
        </p:spPr>
      </p:pic>
      <p:sp>
        <p:nvSpPr>
          <p:cNvPr id="5" name="TextBox 4">
            <a:extLst>
              <a:ext uri="{FF2B5EF4-FFF2-40B4-BE49-F238E27FC236}">
                <a16:creationId xmlns:a16="http://schemas.microsoft.com/office/drawing/2014/main" id="{C5FF4733-66A0-3933-3878-EF2542A378F1}"/>
              </a:ext>
            </a:extLst>
          </p:cNvPr>
          <p:cNvSpPr txBox="1"/>
          <p:nvPr/>
        </p:nvSpPr>
        <p:spPr>
          <a:xfrm>
            <a:off x="143070" y="89294"/>
            <a:ext cx="5400675" cy="584775"/>
          </a:xfrm>
          <a:prstGeom prst="rect">
            <a:avLst/>
          </a:prstGeom>
          <a:noFill/>
        </p:spPr>
        <p:txBody>
          <a:bodyPr wrap="square">
            <a:spAutoFit/>
          </a:bodyPr>
          <a:lstStyle/>
          <a:p>
            <a:pPr algn="ctr"/>
            <a:r>
              <a:rPr lang="en-US" sz="1600" dirty="0">
                <a:effectLst/>
                <a:latin typeface="Montserrat SemiBold" panose="00000700000000000000" pitchFamily="2" charset="0"/>
                <a:ea typeface="Times New Roman" panose="02020603050405020304" pitchFamily="18" charset="0"/>
                <a:cs typeface="Arial" panose="020B0604020202020204" pitchFamily="34" charset="0"/>
              </a:rPr>
              <a:t>Analysis of  GDP per Capita and Solid Waste Generation by State</a:t>
            </a:r>
            <a:endParaRPr lang="en-GB" sz="1600" dirty="0">
              <a:latin typeface="Montserrat SemiBold" panose="00000700000000000000" pitchFamily="2" charset="0"/>
            </a:endParaRPr>
          </a:p>
        </p:txBody>
      </p:sp>
      <p:sp>
        <p:nvSpPr>
          <p:cNvPr id="6" name="Rectangle 1">
            <a:extLst>
              <a:ext uri="{FF2B5EF4-FFF2-40B4-BE49-F238E27FC236}">
                <a16:creationId xmlns:a16="http://schemas.microsoft.com/office/drawing/2014/main" id="{3DF5997C-E19C-347B-483A-A2EB96BF61AB}"/>
              </a:ext>
            </a:extLst>
          </p:cNvPr>
          <p:cNvSpPr>
            <a:spLocks noChangeArrowheads="1"/>
          </p:cNvSpPr>
          <p:nvPr/>
        </p:nvSpPr>
        <p:spPr bwMode="auto">
          <a:xfrm>
            <a:off x="5587807" y="345225"/>
            <a:ext cx="359207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lumMod val="10000"/>
                  </a:schemeClr>
                </a:solidFill>
                <a:effectLst/>
                <a:latin typeface="Arial" panose="020B0604020202020204" pitchFamily="34" charset="0"/>
              </a:rPr>
              <a:t>Positive Correlation</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States with higher GDP per capita generate more solid waste.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W.P. Kuala Lumpur leads with the highest GDP per capita, producing over 4 million </a:t>
            </a:r>
            <a:r>
              <a:rPr kumimoji="0" lang="en-US" altLang="en-US" sz="1200" b="0" i="0" u="none" strike="noStrike" cap="none" normalizeH="0" baseline="0" dirty="0" err="1">
                <a:ln>
                  <a:noFill/>
                </a:ln>
                <a:solidFill>
                  <a:schemeClr val="bg1">
                    <a:lumMod val="10000"/>
                  </a:schemeClr>
                </a:solidFill>
                <a:effectLst/>
                <a:latin typeface="Arial" panose="020B0604020202020204" pitchFamily="34" charset="0"/>
              </a:rPr>
              <a:t>tonnes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 of waste.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Kedah generates 4x more waste than Perlis, despite similar GDP per capita (~RM 30M vs. RM 20M).</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bg1">
                    <a:lumMod val="10000"/>
                  </a:schemeClr>
                </a:solidFill>
                <a:latin typeface="Arial" panose="020B0604020202020204" pitchFamily="34" charset="0"/>
              </a:rPr>
              <a:t>J</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ohor, with GDP per capita one-third of W.P. Kuala Lumpur, ranks second in waste generation (~2 million </a:t>
            </a:r>
            <a:r>
              <a:rPr kumimoji="0" lang="en-US" altLang="en-US" sz="1200" b="0" i="0" u="none" strike="noStrike" cap="none" normalizeH="0" baseline="0" dirty="0" err="1">
                <a:ln>
                  <a:noFill/>
                </a:ln>
                <a:solidFill>
                  <a:schemeClr val="bg1">
                    <a:lumMod val="10000"/>
                  </a:schemeClr>
                </a:solidFill>
                <a:effectLst/>
                <a:latin typeface="Arial" panose="020B0604020202020204" pitchFamily="34" charset="0"/>
              </a:rPr>
              <a:t>tonnes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 surpassing Melaka (second-highest GDP per capita).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lumMod val="10000"/>
                  </a:schemeClr>
                </a:solidFill>
                <a:effectLst/>
                <a:latin typeface="Arial" panose="020B0604020202020204" pitchFamily="34" charset="0"/>
              </a:rPr>
              <a:t>Key Factors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Johor's higher labor force participation drives economic activities and consumption, influencing waste output.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Wealthier regions generate more waste due to higher consumption of packaged goods (</a:t>
            </a:r>
            <a:r>
              <a:rPr kumimoji="0" lang="en-US" altLang="en-US" sz="1200" i="0" u="none" strike="noStrike" cap="none" normalizeH="0" baseline="0" dirty="0" err="1">
                <a:ln>
                  <a:noFill/>
                </a:ln>
                <a:solidFill>
                  <a:schemeClr val="bg1">
                    <a:lumMod val="10000"/>
                  </a:schemeClr>
                </a:solidFill>
                <a:effectLst/>
                <a:latin typeface="Arial" panose="020B0604020202020204" pitchFamily="34" charset="0"/>
              </a:rPr>
              <a:t>Abdella</a:t>
            </a: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 Ahmed et al., 2022; A. Kumar et al., 2018).</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Lower socioeconomic areas produce more non-biodegradable waste due to affordability (A. Kumar &amp; </a:t>
            </a:r>
            <a:r>
              <a:rPr kumimoji="0" lang="en-US" altLang="en-US" sz="1200" i="0" u="none" strike="noStrike" cap="none" normalizeH="0" baseline="0" dirty="0" err="1">
                <a:ln>
                  <a:noFill/>
                </a:ln>
                <a:solidFill>
                  <a:schemeClr val="bg1">
                    <a:lumMod val="10000"/>
                  </a:schemeClr>
                </a:solidFill>
                <a:effectLst/>
                <a:latin typeface="Arial" panose="020B0604020202020204" pitchFamily="34" charset="0"/>
              </a:rPr>
              <a:t>Samadder</a:t>
            </a: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 2017).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lumMod val="10000"/>
                </a:schemeClr>
              </a:solidFill>
              <a:effectLst/>
              <a:latin typeface="Arial" panose="020B0604020202020204" pitchFamily="34" charset="0"/>
            </a:endParaRPr>
          </a:p>
        </p:txBody>
      </p:sp>
    </p:spTree>
    <p:extLst>
      <p:ext uri="{BB962C8B-B14F-4D97-AF65-F5344CB8AC3E}">
        <p14:creationId xmlns:p14="http://schemas.microsoft.com/office/powerpoint/2010/main" val="161678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B4A5F0B8-44F9-F5ED-7033-C5376A5EF6B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12DC29A-10F9-90A6-8D72-50F43BB9853C}"/>
              </a:ext>
            </a:extLst>
          </p:cNvPr>
          <p:cNvSpPr txBox="1"/>
          <p:nvPr/>
        </p:nvSpPr>
        <p:spPr>
          <a:xfrm>
            <a:off x="143070" y="89294"/>
            <a:ext cx="5400675" cy="584775"/>
          </a:xfrm>
          <a:prstGeom prst="rect">
            <a:avLst/>
          </a:prstGeom>
          <a:noFill/>
        </p:spPr>
        <p:txBody>
          <a:bodyPr wrap="square">
            <a:spAutoFit/>
          </a:bodyPr>
          <a:lstStyle/>
          <a:p>
            <a:pPr algn="ctr"/>
            <a:r>
              <a:rPr lang="en-US" sz="1600" dirty="0">
                <a:effectLst/>
                <a:latin typeface="Montserrat SemiBold" panose="00000700000000000000" pitchFamily="2" charset="0"/>
                <a:ea typeface="Times New Roman" panose="02020603050405020304" pitchFamily="18" charset="0"/>
                <a:cs typeface="Arial" panose="020B0604020202020204" pitchFamily="34" charset="0"/>
              </a:rPr>
              <a:t>Analysis of  Crude Death Rate and Solid Waste Generation by State</a:t>
            </a:r>
            <a:endParaRPr lang="en-GB" sz="1600" dirty="0">
              <a:latin typeface="Montserrat SemiBold" panose="00000700000000000000" pitchFamily="2" charset="0"/>
            </a:endParaRPr>
          </a:p>
        </p:txBody>
      </p:sp>
      <p:pic>
        <p:nvPicPr>
          <p:cNvPr id="3" name="Picture 2" descr="A diagram of a graph&#10;&#10;Description automatically generated with medium confidence">
            <a:extLst>
              <a:ext uri="{FF2B5EF4-FFF2-40B4-BE49-F238E27FC236}">
                <a16:creationId xmlns:a16="http://schemas.microsoft.com/office/drawing/2014/main" id="{E5B3EB3B-7F4F-0D42-1C68-3641602281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069" y="840422"/>
            <a:ext cx="5400675" cy="4072255"/>
          </a:xfrm>
          <a:prstGeom prst="rect">
            <a:avLst/>
          </a:prstGeom>
          <a:noFill/>
          <a:ln>
            <a:noFill/>
          </a:ln>
        </p:spPr>
      </p:pic>
      <p:sp>
        <p:nvSpPr>
          <p:cNvPr id="4" name="Rectangle 1">
            <a:extLst>
              <a:ext uri="{FF2B5EF4-FFF2-40B4-BE49-F238E27FC236}">
                <a16:creationId xmlns:a16="http://schemas.microsoft.com/office/drawing/2014/main" id="{BA210F2E-A2FC-B282-6BF6-5D97820CBF4E}"/>
              </a:ext>
            </a:extLst>
          </p:cNvPr>
          <p:cNvSpPr>
            <a:spLocks noChangeArrowheads="1"/>
          </p:cNvSpPr>
          <p:nvPr/>
        </p:nvSpPr>
        <p:spPr bwMode="auto">
          <a:xfrm>
            <a:off x="5543744" y="1168389"/>
            <a:ext cx="360025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lumMod val="10000"/>
                  </a:schemeClr>
                </a:solidFill>
                <a:effectLst/>
                <a:latin typeface="Arial" panose="020B0604020202020204" pitchFamily="34" charset="0"/>
              </a:rPr>
              <a:t>Key Observations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Lower crude death rates (e.g., W.P. Kuala Lumpur, Johor) indicate younger populations and higher economic activity, leading to increased consumption and waste production.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Higher crude death rates (e.g., Perlis, Kedah) reflect older populations with reduced economic activity and lower waste generation.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bg1">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lumMod val="10000"/>
                  </a:schemeClr>
                </a:solidFill>
                <a:effectLst/>
                <a:latin typeface="Arial" panose="020B0604020202020204" pitchFamily="34" charset="0"/>
              </a:rPr>
              <a:t>Behavioral Insights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Younger populations generate more food waste due to inexperience and lower involvement in prevention (</a:t>
            </a:r>
            <a:r>
              <a:rPr kumimoji="0" lang="en-US" altLang="en-US" sz="1200" i="0" u="none" strike="noStrike" cap="none" normalizeH="0" baseline="0" dirty="0" err="1">
                <a:ln>
                  <a:noFill/>
                </a:ln>
                <a:solidFill>
                  <a:schemeClr val="bg1">
                    <a:lumMod val="10000"/>
                  </a:schemeClr>
                </a:solidFill>
                <a:effectLst/>
                <a:latin typeface="Arial" panose="020B0604020202020204" pitchFamily="34" charset="0"/>
              </a:rPr>
              <a:t>Jamaludin</a:t>
            </a: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 et al., 2022; Abd Razak et al., 2018).</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Older populations contribute to waste through healthcare product disposal and inefficient waste management practices (Acorn, 2019).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lumMod val="10000"/>
                </a:schemeClr>
              </a:solidFill>
              <a:effectLst/>
              <a:latin typeface="Arial" panose="020B0604020202020204" pitchFamily="34" charset="0"/>
            </a:endParaRPr>
          </a:p>
        </p:txBody>
      </p:sp>
    </p:spTree>
    <p:extLst>
      <p:ext uri="{BB962C8B-B14F-4D97-AF65-F5344CB8AC3E}">
        <p14:creationId xmlns:p14="http://schemas.microsoft.com/office/powerpoint/2010/main" val="82624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F804FA89-8B90-0BE9-5B21-4D4DD5E62ED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445CA83-CB12-C9E6-5DE7-FA0FCF21F8DA}"/>
              </a:ext>
            </a:extLst>
          </p:cNvPr>
          <p:cNvSpPr txBox="1"/>
          <p:nvPr/>
        </p:nvSpPr>
        <p:spPr>
          <a:xfrm>
            <a:off x="143070" y="89294"/>
            <a:ext cx="5400675" cy="584775"/>
          </a:xfrm>
          <a:prstGeom prst="rect">
            <a:avLst/>
          </a:prstGeom>
          <a:noFill/>
        </p:spPr>
        <p:txBody>
          <a:bodyPr wrap="square">
            <a:spAutoFit/>
          </a:bodyPr>
          <a:lstStyle/>
          <a:p>
            <a:pPr algn="ctr"/>
            <a:r>
              <a:rPr lang="en-US" sz="1600" dirty="0">
                <a:effectLst/>
                <a:latin typeface="Montserrat SemiBold" panose="00000700000000000000" pitchFamily="2" charset="0"/>
                <a:ea typeface="Times New Roman" panose="02020603050405020304" pitchFamily="18" charset="0"/>
                <a:cs typeface="Arial" panose="020B0604020202020204" pitchFamily="34" charset="0"/>
              </a:rPr>
              <a:t>Analysis of Fertility Rate and Solid Waste Generation by State</a:t>
            </a:r>
            <a:endParaRPr lang="en-GB" sz="1600" dirty="0">
              <a:latin typeface="Montserrat SemiBold" panose="00000700000000000000" pitchFamily="2" charset="0"/>
            </a:endParaRPr>
          </a:p>
        </p:txBody>
      </p:sp>
      <p:sp>
        <p:nvSpPr>
          <p:cNvPr id="4" name="Rectangle 1">
            <a:extLst>
              <a:ext uri="{FF2B5EF4-FFF2-40B4-BE49-F238E27FC236}">
                <a16:creationId xmlns:a16="http://schemas.microsoft.com/office/drawing/2014/main" id="{81DE5477-0374-79A7-38AF-6E677C2B6577}"/>
              </a:ext>
            </a:extLst>
          </p:cNvPr>
          <p:cNvSpPr>
            <a:spLocks noChangeArrowheads="1"/>
          </p:cNvSpPr>
          <p:nvPr/>
        </p:nvSpPr>
        <p:spPr bwMode="auto">
          <a:xfrm>
            <a:off x="5543744" y="1076056"/>
            <a:ext cx="360025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lumMod val="10000"/>
                  </a:schemeClr>
                </a:solidFill>
                <a:effectLst/>
                <a:latin typeface="Arial" panose="020B0604020202020204" pitchFamily="34" charset="0"/>
              </a:rPr>
              <a:t>Key Observations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Lower fertility rates are associated with urbanization and economic activity, driving higher waste generation.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W.P. Kuala Lumpur, with the lowest fertility rate (~1.5), produces the most waste (&gt;4 million </a:t>
            </a:r>
            <a:r>
              <a:rPr kumimoji="0" lang="en-US" altLang="en-US" sz="1200" b="0" i="0" u="none" strike="noStrike" cap="none" normalizeH="0" baseline="0" dirty="0" err="1">
                <a:ln>
                  <a:noFill/>
                </a:ln>
                <a:solidFill>
                  <a:schemeClr val="bg1">
                    <a:lumMod val="10000"/>
                  </a:schemeClr>
                </a:solidFill>
                <a:effectLst/>
                <a:latin typeface="Arial" panose="020B0604020202020204" pitchFamily="34" charset="0"/>
              </a:rPr>
              <a:t>tonnes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Higher fertility rates in less urbanized areas result in lower waste generation.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Perlis, with the highest fertility rate (~2.1), generates the least waste (~500,000 </a:t>
            </a:r>
            <a:r>
              <a:rPr kumimoji="0" lang="en-US" altLang="en-US" sz="1200" b="0" i="0" u="none" strike="noStrike" cap="none" normalizeH="0" baseline="0" dirty="0" err="1">
                <a:ln>
                  <a:noFill/>
                </a:ln>
                <a:solidFill>
                  <a:schemeClr val="bg1">
                    <a:lumMod val="10000"/>
                  </a:schemeClr>
                </a:solidFill>
                <a:effectLst/>
                <a:latin typeface="Arial" panose="020B0604020202020204" pitchFamily="34" charset="0"/>
              </a:rPr>
              <a:t>tonnes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lang="en-US" altLang="en-US" sz="1200" dirty="0">
              <a:solidFill>
                <a:schemeClr val="bg1">
                  <a:lumMod val="10000"/>
                </a:schemeClr>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lumMod val="10000"/>
                  </a:schemeClr>
                </a:solidFill>
                <a:effectLst/>
                <a:latin typeface="Arial" panose="020B0604020202020204" pitchFamily="34" charset="0"/>
              </a:rPr>
              <a:t>Behavioral Insights</a:t>
            </a:r>
            <a:r>
              <a:rPr kumimoji="0" lang="en-US" altLang="en-US" sz="1200" b="0" i="0" u="none" strike="noStrike" cap="none" normalizeH="0" baseline="0" dirty="0">
                <a:ln>
                  <a:noFill/>
                </a:ln>
                <a:solidFill>
                  <a:schemeClr val="bg1">
                    <a:lumMod val="10000"/>
                  </a:schemeClr>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Hoy et al. (2022): Fertility rates strongly influence waste types, including food, paper, and plastics, more than total population.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err="1">
                <a:ln>
                  <a:noFill/>
                </a:ln>
                <a:solidFill>
                  <a:schemeClr val="bg1">
                    <a:lumMod val="10000"/>
                  </a:schemeClr>
                </a:solidFill>
                <a:effectLst/>
                <a:latin typeface="Arial" panose="020B0604020202020204" pitchFamily="34" charset="0"/>
              </a:rPr>
              <a:t>Novriadhy</a:t>
            </a:r>
            <a:r>
              <a:rPr kumimoji="0" lang="en-US" altLang="en-US" sz="1200" i="0" u="none" strike="noStrike" cap="none" normalizeH="0" baseline="0" dirty="0">
                <a:ln>
                  <a:noFill/>
                </a:ln>
                <a:solidFill>
                  <a:schemeClr val="bg1">
                    <a:lumMod val="10000"/>
                  </a:schemeClr>
                </a:solidFill>
                <a:effectLst/>
                <a:latin typeface="Arial" panose="020B0604020202020204" pitchFamily="34" charset="0"/>
              </a:rPr>
              <a:t> et al. (2021): High-fertility households produce less total waste, focusing on specific types like diapers and pharmaceutical waste.</a:t>
            </a:r>
            <a:endParaRPr kumimoji="0" lang="en-US" altLang="en-US" sz="1200" b="0" i="0" u="none" strike="noStrike" cap="none" normalizeH="0" baseline="0" dirty="0">
              <a:ln>
                <a:noFill/>
              </a:ln>
              <a:solidFill>
                <a:schemeClr val="bg1">
                  <a:lumMod val="10000"/>
                </a:schemeClr>
              </a:solidFill>
              <a:effectLst/>
              <a:latin typeface="Arial" panose="020B0604020202020204" pitchFamily="34" charset="0"/>
            </a:endParaRPr>
          </a:p>
        </p:txBody>
      </p:sp>
      <p:pic>
        <p:nvPicPr>
          <p:cNvPr id="2" name="Picture 1" descr="A diagram of different colors&#10;&#10;Description automatically generated">
            <a:extLst>
              <a:ext uri="{FF2B5EF4-FFF2-40B4-BE49-F238E27FC236}">
                <a16:creationId xmlns:a16="http://schemas.microsoft.com/office/drawing/2014/main" id="{047BA22D-E79E-6DD8-4C70-2FAA3E50A1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091" y="756792"/>
            <a:ext cx="5076631" cy="3827917"/>
          </a:xfrm>
          <a:prstGeom prst="rect">
            <a:avLst/>
          </a:prstGeom>
          <a:noFill/>
          <a:ln>
            <a:noFill/>
          </a:ln>
        </p:spPr>
      </p:pic>
    </p:spTree>
    <p:extLst>
      <p:ext uri="{BB962C8B-B14F-4D97-AF65-F5344CB8AC3E}">
        <p14:creationId xmlns:p14="http://schemas.microsoft.com/office/powerpoint/2010/main" val="393031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91AA66B-C000-3B00-4744-F229BCB9C52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A00444A-5111-E2F6-3E3D-3D0A6B49152C}"/>
              </a:ext>
            </a:extLst>
          </p:cNvPr>
          <p:cNvSpPr txBox="1"/>
          <p:nvPr/>
        </p:nvSpPr>
        <p:spPr>
          <a:xfrm>
            <a:off x="248955" y="0"/>
            <a:ext cx="8757504" cy="459869"/>
          </a:xfrm>
          <a:prstGeom prst="rect">
            <a:avLst/>
          </a:prstGeom>
          <a:noFill/>
        </p:spPr>
        <p:txBody>
          <a:bodyPr wrap="square">
            <a:spAutoFit/>
          </a:bodyPr>
          <a:lstStyle/>
          <a:p>
            <a:pPr lvl="0" algn="ctr">
              <a:lnSpc>
                <a:spcPct val="200000"/>
              </a:lnSpc>
            </a:pPr>
            <a:r>
              <a:rPr lang="en-US" dirty="0" err="1">
                <a:effectLst/>
                <a:latin typeface="Montserrat SemiBold" panose="00000700000000000000" pitchFamily="2" charset="0"/>
                <a:ea typeface="Times New Roman" panose="02020603050405020304" pitchFamily="18" charset="0"/>
                <a:cs typeface="Arial" panose="020B0604020202020204" pitchFamily="34" charset="0"/>
              </a:rPr>
              <a:t>Statewise</a:t>
            </a:r>
            <a:r>
              <a:rPr lang="en-US" dirty="0">
                <a:effectLst/>
                <a:latin typeface="Montserrat SemiBold" panose="00000700000000000000" pitchFamily="2" charset="0"/>
                <a:ea typeface="Times New Roman" panose="02020603050405020304" pitchFamily="18" charset="0"/>
                <a:cs typeface="Arial" panose="020B0604020202020204" pitchFamily="34" charset="0"/>
              </a:rPr>
              <a:t> Trends in </a:t>
            </a:r>
            <a:r>
              <a:rPr lang="en-US" dirty="0">
                <a:effectLst/>
                <a:latin typeface="Montserrat SemiBold" panose="00000700000000000000" pitchFamily="2" charset="0"/>
                <a:ea typeface="Times New Roman" panose="02020603050405020304" pitchFamily="18" charset="0"/>
                <a:cs typeface="Times New Roman" panose="02020603050405020304" pitchFamily="18" charset="0"/>
              </a:rPr>
              <a:t>Recyclable</a:t>
            </a:r>
            <a:r>
              <a:rPr lang="en-US" dirty="0">
                <a:effectLst/>
                <a:latin typeface="Montserrat SemiBold" panose="00000700000000000000" pitchFamily="2" charset="0"/>
                <a:ea typeface="Times New Roman" panose="02020603050405020304" pitchFamily="18" charset="0"/>
                <a:cs typeface="Arial" panose="020B0604020202020204" pitchFamily="34" charset="0"/>
              </a:rPr>
              <a:t> Waste </a:t>
            </a:r>
            <a:r>
              <a:rPr lang="en-US" dirty="0">
                <a:latin typeface="Montserrat SemiBold" panose="00000700000000000000" pitchFamily="2" charset="0"/>
                <a:ea typeface="Times New Roman" panose="02020603050405020304" pitchFamily="18" charset="0"/>
                <a:cs typeface="Arial" panose="020B0604020202020204" pitchFamily="34" charset="0"/>
              </a:rPr>
              <a:t>vs </a:t>
            </a:r>
            <a:r>
              <a:rPr lang="en-US" sz="1400" dirty="0">
                <a:effectLst/>
                <a:latin typeface="Montserrat SemiBold" panose="00000700000000000000" pitchFamily="2" charset="0"/>
                <a:ea typeface="Times New Roman" panose="02020603050405020304" pitchFamily="18" charset="0"/>
                <a:cs typeface="Arial" panose="020B0604020202020204" pitchFamily="34" charset="0"/>
              </a:rPr>
              <a:t>in Solid Waste Generation</a:t>
            </a:r>
            <a:r>
              <a:rPr lang="en-US" dirty="0">
                <a:effectLst/>
                <a:latin typeface="Montserrat SemiBold" panose="00000700000000000000" pitchFamily="2" charset="0"/>
                <a:ea typeface="Times New Roman" panose="02020603050405020304" pitchFamily="18" charset="0"/>
                <a:cs typeface="Arial" panose="020B0604020202020204" pitchFamily="34" charset="0"/>
              </a:rPr>
              <a:t> Over Time</a:t>
            </a:r>
            <a:endParaRPr lang="en-GB" dirty="0">
              <a:effectLst/>
              <a:latin typeface="Montserrat SemiBold" panose="00000700000000000000" pitchFamily="2" charset="0"/>
              <a:ea typeface="Times New Roman" panose="02020603050405020304" pitchFamily="18" charset="0"/>
              <a:cs typeface="Arial" panose="020B0604020202020204" pitchFamily="34" charset="0"/>
            </a:endParaRPr>
          </a:p>
        </p:txBody>
      </p:sp>
      <p:pic>
        <p:nvPicPr>
          <p:cNvPr id="3" name="Picture 2" descr="A graph of different colored lines&#10;&#10;Description automatically generated">
            <a:extLst>
              <a:ext uri="{FF2B5EF4-FFF2-40B4-BE49-F238E27FC236}">
                <a16:creationId xmlns:a16="http://schemas.microsoft.com/office/drawing/2014/main" id="{89F636DD-446F-168E-5FCE-1BEE7387F526}"/>
              </a:ext>
            </a:extLst>
          </p:cNvPr>
          <p:cNvPicPr>
            <a:picLocks noChangeAspect="1"/>
          </p:cNvPicPr>
          <p:nvPr/>
        </p:nvPicPr>
        <p:blipFill rotWithShape="1">
          <a:blip r:embed="rId3">
            <a:extLst>
              <a:ext uri="{28A0092B-C50C-407E-A947-70E740481C1C}">
                <a14:useLocalDpi xmlns:a14="http://schemas.microsoft.com/office/drawing/2010/main" val="0"/>
              </a:ext>
            </a:extLst>
          </a:blip>
          <a:srcRect t="18693" b="5126"/>
          <a:stretch/>
        </p:blipFill>
        <p:spPr bwMode="auto">
          <a:xfrm>
            <a:off x="248955" y="653302"/>
            <a:ext cx="3194788" cy="1217062"/>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C26EBDBF-C25F-84EE-E425-7FD687D3939A}"/>
              </a:ext>
            </a:extLst>
          </p:cNvPr>
          <p:cNvSpPr txBox="1"/>
          <p:nvPr/>
        </p:nvSpPr>
        <p:spPr>
          <a:xfrm>
            <a:off x="248956" y="1909908"/>
            <a:ext cx="3194788" cy="276999"/>
          </a:xfrm>
          <a:prstGeom prst="rect">
            <a:avLst/>
          </a:prstGeom>
          <a:noFill/>
        </p:spPr>
        <p:txBody>
          <a:bodyPr wrap="square">
            <a:spAutoFit/>
          </a:bodyPr>
          <a:lstStyle/>
          <a:p>
            <a:pPr algn="ctr"/>
            <a:r>
              <a:rPr lang="en-US" sz="1200" dirty="0">
                <a:effectLst/>
                <a:latin typeface="Montserrat SemiBold" panose="00000700000000000000" pitchFamily="2" charset="0"/>
                <a:ea typeface="Times New Roman" panose="02020603050405020304" pitchFamily="18" charset="0"/>
                <a:cs typeface="Times New Roman" panose="02020603050405020304" pitchFamily="18" charset="0"/>
              </a:rPr>
              <a:t>Recyclable</a:t>
            </a:r>
            <a:r>
              <a:rPr lang="en-US" sz="1200" dirty="0">
                <a:effectLst/>
                <a:latin typeface="Montserrat SemiBold" panose="00000700000000000000" pitchFamily="2" charset="0"/>
                <a:ea typeface="Times New Roman" panose="02020603050405020304" pitchFamily="18" charset="0"/>
                <a:cs typeface="Arial" panose="020B0604020202020204" pitchFamily="34" charset="0"/>
              </a:rPr>
              <a:t> Waste Collection</a:t>
            </a:r>
            <a:endParaRPr lang="en-GB" sz="1200" dirty="0"/>
          </a:p>
        </p:txBody>
      </p:sp>
      <p:sp>
        <p:nvSpPr>
          <p:cNvPr id="6" name="TextBox 5">
            <a:extLst>
              <a:ext uri="{FF2B5EF4-FFF2-40B4-BE49-F238E27FC236}">
                <a16:creationId xmlns:a16="http://schemas.microsoft.com/office/drawing/2014/main" id="{35F36A1C-41BE-F559-5D95-C08BFE5EDC85}"/>
              </a:ext>
            </a:extLst>
          </p:cNvPr>
          <p:cNvSpPr txBox="1"/>
          <p:nvPr/>
        </p:nvSpPr>
        <p:spPr>
          <a:xfrm>
            <a:off x="248955" y="3849545"/>
            <a:ext cx="3194788" cy="276999"/>
          </a:xfrm>
          <a:prstGeom prst="rect">
            <a:avLst/>
          </a:prstGeom>
          <a:noFill/>
        </p:spPr>
        <p:txBody>
          <a:bodyPr wrap="square">
            <a:spAutoFit/>
          </a:bodyPr>
          <a:lstStyle/>
          <a:p>
            <a:pPr algn="ctr"/>
            <a:r>
              <a:rPr lang="en-US" sz="1200" dirty="0">
                <a:effectLst/>
                <a:latin typeface="Montserrat SemiBold" panose="00000700000000000000" pitchFamily="2" charset="0"/>
                <a:ea typeface="Times New Roman" panose="02020603050405020304" pitchFamily="18" charset="0"/>
                <a:cs typeface="Arial" panose="020B0604020202020204" pitchFamily="34" charset="0"/>
              </a:rPr>
              <a:t>Solid Waste Generation</a:t>
            </a:r>
            <a:endParaRPr lang="en-GB" sz="1200" dirty="0"/>
          </a:p>
        </p:txBody>
      </p:sp>
      <p:pic>
        <p:nvPicPr>
          <p:cNvPr id="7" name="Picture 6" descr="A graph of different colored lines&#10;&#10;Description automatically generated">
            <a:extLst>
              <a:ext uri="{FF2B5EF4-FFF2-40B4-BE49-F238E27FC236}">
                <a16:creationId xmlns:a16="http://schemas.microsoft.com/office/drawing/2014/main" id="{2CBA32E1-43FB-1CB3-93B8-DCF7B138ABB4}"/>
              </a:ext>
            </a:extLst>
          </p:cNvPr>
          <p:cNvPicPr>
            <a:picLocks noChangeAspect="1"/>
          </p:cNvPicPr>
          <p:nvPr/>
        </p:nvPicPr>
        <p:blipFill rotWithShape="1">
          <a:blip r:embed="rId4">
            <a:extLst>
              <a:ext uri="{28A0092B-C50C-407E-A947-70E740481C1C}">
                <a14:useLocalDpi xmlns:a14="http://schemas.microsoft.com/office/drawing/2010/main" val="0"/>
              </a:ext>
            </a:extLst>
          </a:blip>
          <a:srcRect t="19398" b="6184"/>
          <a:stretch/>
        </p:blipFill>
        <p:spPr bwMode="auto">
          <a:xfrm>
            <a:off x="248955" y="2565199"/>
            <a:ext cx="3270496" cy="1217063"/>
          </a:xfrm>
          <a:prstGeom prst="rect">
            <a:avLst/>
          </a:prstGeom>
          <a:noFill/>
          <a:ln>
            <a:noFill/>
          </a:ln>
          <a:extLst>
            <a:ext uri="{53640926-AAD7-44D8-BBD7-CCE9431645EC}">
              <a14:shadowObscured xmlns:a14="http://schemas.microsoft.com/office/drawing/2010/main"/>
            </a:ext>
          </a:extLst>
        </p:spPr>
      </p:pic>
      <p:graphicFrame>
        <p:nvGraphicFramePr>
          <p:cNvPr id="8" name="Table 7">
            <a:extLst>
              <a:ext uri="{FF2B5EF4-FFF2-40B4-BE49-F238E27FC236}">
                <a16:creationId xmlns:a16="http://schemas.microsoft.com/office/drawing/2014/main" id="{FD80B9FD-CE3A-24B7-0455-B0A09AD81031}"/>
              </a:ext>
            </a:extLst>
          </p:cNvPr>
          <p:cNvGraphicFramePr>
            <a:graphicFrameLocks noGrp="1"/>
          </p:cNvGraphicFramePr>
          <p:nvPr>
            <p:extLst>
              <p:ext uri="{D42A27DB-BD31-4B8C-83A1-F6EECF244321}">
                <p14:modId xmlns:p14="http://schemas.microsoft.com/office/powerpoint/2010/main" val="2917963247"/>
              </p:ext>
            </p:extLst>
          </p:nvPr>
        </p:nvGraphicFramePr>
        <p:xfrm>
          <a:off x="3634357" y="947549"/>
          <a:ext cx="5372102" cy="3831669"/>
        </p:xfrm>
        <a:graphic>
          <a:graphicData uri="http://schemas.openxmlformats.org/drawingml/2006/table">
            <a:tbl>
              <a:tblPr firstRow="1" firstCol="1" bandRow="1">
                <a:tableStyleId>{CCF40240-7948-41DC-9277-BB3E47AB0C2E}</a:tableStyleId>
              </a:tblPr>
              <a:tblGrid>
                <a:gridCol w="719128">
                  <a:extLst>
                    <a:ext uri="{9D8B030D-6E8A-4147-A177-3AD203B41FA5}">
                      <a16:colId xmlns:a16="http://schemas.microsoft.com/office/drawing/2014/main" val="711710974"/>
                    </a:ext>
                  </a:extLst>
                </a:gridCol>
                <a:gridCol w="918883">
                  <a:extLst>
                    <a:ext uri="{9D8B030D-6E8A-4147-A177-3AD203B41FA5}">
                      <a16:colId xmlns:a16="http://schemas.microsoft.com/office/drawing/2014/main" val="4065303079"/>
                    </a:ext>
                  </a:extLst>
                </a:gridCol>
                <a:gridCol w="1991016">
                  <a:extLst>
                    <a:ext uri="{9D8B030D-6E8A-4147-A177-3AD203B41FA5}">
                      <a16:colId xmlns:a16="http://schemas.microsoft.com/office/drawing/2014/main" val="2915371577"/>
                    </a:ext>
                  </a:extLst>
                </a:gridCol>
                <a:gridCol w="1743075">
                  <a:extLst>
                    <a:ext uri="{9D8B030D-6E8A-4147-A177-3AD203B41FA5}">
                      <a16:colId xmlns:a16="http://schemas.microsoft.com/office/drawing/2014/main" val="3454223466"/>
                    </a:ext>
                  </a:extLst>
                </a:gridCol>
              </a:tblGrid>
              <a:tr h="84102">
                <a:tc>
                  <a:txBody>
                    <a:bodyPr/>
                    <a:lstStyle/>
                    <a:p>
                      <a:pPr algn="ctr">
                        <a:lnSpc>
                          <a:spcPct val="107000"/>
                        </a:lnSpc>
                        <a:spcAft>
                          <a:spcPts val="800"/>
                        </a:spcAft>
                      </a:pPr>
                      <a:r>
                        <a:rPr lang="en-MY" sz="800" kern="100">
                          <a:effectLst/>
                        </a:rPr>
                        <a:t>Group </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a:effectLst/>
                        </a:rPr>
                        <a:t>State</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a:effectLst/>
                        </a:rPr>
                        <a:t>Solid Waste Generation (Trends)</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a:effectLst/>
                        </a:rPr>
                        <a:t>Recyclable Waste Collection (Trends)</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extLst>
                  <a:ext uri="{0D108BD9-81ED-4DB2-BD59-A6C34878D82A}">
                    <a16:rowId xmlns:a16="http://schemas.microsoft.com/office/drawing/2014/main" val="65164491"/>
                  </a:ext>
                </a:extLst>
              </a:tr>
              <a:tr h="809609">
                <a:tc>
                  <a:txBody>
                    <a:bodyPr/>
                    <a:lstStyle/>
                    <a:p>
                      <a:pPr algn="ctr">
                        <a:lnSpc>
                          <a:spcPct val="107000"/>
                        </a:lnSpc>
                        <a:spcAft>
                          <a:spcPts val="800"/>
                        </a:spcAft>
                      </a:pPr>
                      <a:r>
                        <a:rPr lang="en-MY" sz="800" kern="100">
                          <a:effectLst/>
                        </a:rPr>
                        <a:t>High Waste, High Recycling</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a:effectLst/>
                        </a:rPr>
                        <a:t>W.P. Kuala Lumpur, Johor</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dirty="0">
                          <a:effectLst/>
                        </a:rPr>
                        <a:t>W.P. Kuala Lumpur consistently generates the highest waste (60,000–80,000 tonnes) with a sharp decrease in 2020 which likely due to the COVID-19 pandemic.</a:t>
                      </a:r>
                    </a:p>
                    <a:p>
                      <a:pPr algn="ctr">
                        <a:lnSpc>
                          <a:spcPct val="107000"/>
                        </a:lnSpc>
                        <a:spcAft>
                          <a:spcPts val="800"/>
                        </a:spcAft>
                      </a:pPr>
                      <a:r>
                        <a:rPr lang="en-MY" sz="800" kern="100" dirty="0">
                          <a:effectLst/>
                        </a:rPr>
                        <a:t>Johor is the second-highest contributor (40,000–60,000 tonnes) showing a steady upward trend.</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dirty="0">
                          <a:effectLst/>
                        </a:rPr>
                        <a:t>Johor consistently leads in recyclable waste collection with a peak reaching over 150 tonnes around 2020. W.P. Kuala Lumpur follows with a gradual increase in recycling rates with a peak reach at approximately 100 tonnes in 2021</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extLst>
                  <a:ext uri="{0D108BD9-81ED-4DB2-BD59-A6C34878D82A}">
                    <a16:rowId xmlns:a16="http://schemas.microsoft.com/office/drawing/2014/main" val="2852180906"/>
                  </a:ext>
                </a:extLst>
              </a:tr>
              <a:tr h="438970">
                <a:tc>
                  <a:txBody>
                    <a:bodyPr/>
                    <a:lstStyle/>
                    <a:p>
                      <a:pPr algn="ctr">
                        <a:lnSpc>
                          <a:spcPct val="107000"/>
                        </a:lnSpc>
                        <a:spcAft>
                          <a:spcPts val="800"/>
                        </a:spcAft>
                      </a:pPr>
                      <a:r>
                        <a:rPr lang="en-MY" sz="800" kern="100">
                          <a:effectLst/>
                        </a:rPr>
                        <a:t>Moderate Waste, Moderate Recycling</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a:effectLst/>
                        </a:rPr>
                        <a:t>Kedah, Melaka, Negeri Sembilan, Pahang</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dirty="0">
                          <a:effectLst/>
                        </a:rPr>
                        <a:t>Moderate waste generation with</a:t>
                      </a:r>
                      <a:r>
                        <a:rPr lang="en-GB" sz="800" kern="100" dirty="0">
                          <a:effectLst/>
                        </a:rPr>
                        <a:t> </a:t>
                      </a:r>
                      <a:r>
                        <a:rPr lang="en-MY" sz="800" kern="100" dirty="0">
                          <a:effectLst/>
                        </a:rPr>
                        <a:t>Melaka and Negeri Sembilan trends almost identical likely due to their similar population sizes.</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dirty="0">
                          <a:effectLst/>
                        </a:rPr>
                        <a:t>Negeri Sembilan, Melaka, Pahang, and Kedah show slight increases in recyclable waste collection particularly after late 2020.</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extLst>
                  <a:ext uri="{0D108BD9-81ED-4DB2-BD59-A6C34878D82A}">
                    <a16:rowId xmlns:a16="http://schemas.microsoft.com/office/drawing/2014/main" val="1764356548"/>
                  </a:ext>
                </a:extLst>
              </a:tr>
              <a:tr h="335536">
                <a:tc>
                  <a:txBody>
                    <a:bodyPr/>
                    <a:lstStyle/>
                    <a:p>
                      <a:pPr algn="ctr">
                        <a:lnSpc>
                          <a:spcPct val="107000"/>
                        </a:lnSpc>
                        <a:spcAft>
                          <a:spcPts val="800"/>
                        </a:spcAft>
                      </a:pPr>
                      <a:r>
                        <a:rPr lang="en-MY" sz="800" kern="100">
                          <a:effectLst/>
                        </a:rPr>
                        <a:t>Low Waste, Low Recycling</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dirty="0">
                          <a:effectLst/>
                        </a:rPr>
                        <a:t>Perak</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a:effectLst/>
                        </a:rPr>
                        <a:t>Generates the least waste that remained below 10,000 tonnes</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a:effectLst/>
                        </a:rPr>
                        <a:t>Remains the lowest contributor, with collection levels consistently low throughout the years. </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extLst>
                  <a:ext uri="{0D108BD9-81ED-4DB2-BD59-A6C34878D82A}">
                    <a16:rowId xmlns:a16="http://schemas.microsoft.com/office/drawing/2014/main" val="1142448466"/>
                  </a:ext>
                </a:extLst>
              </a:tr>
              <a:tr h="0">
                <a:tc>
                  <a:txBody>
                    <a:bodyPr/>
                    <a:lstStyle/>
                    <a:p>
                      <a:pPr algn="ctr">
                        <a:lnSpc>
                          <a:spcPct val="107000"/>
                        </a:lnSpc>
                        <a:spcAft>
                          <a:spcPts val="800"/>
                        </a:spcAft>
                      </a:pPr>
                      <a:r>
                        <a:rPr lang="en-MY" sz="800" kern="100" dirty="0">
                          <a:effectLst/>
                        </a:rPr>
                        <a:t>COVID-19 Impact Group </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800" kern="100" dirty="0">
                          <a:effectLst/>
                        </a:rPr>
                        <a:t>All States</a:t>
                      </a:r>
                    </a:p>
                    <a:p>
                      <a:pPr algn="ctr"/>
                      <a:endParaRPr lang="en-GB" sz="800" dirty="0"/>
                    </a:p>
                  </a:txBody>
                  <a:tcPr marL="3295" marR="3295" marT="0" marB="0" anchor="ctr"/>
                </a:tc>
                <a:tc>
                  <a:txBody>
                    <a:bodyPr/>
                    <a:lstStyle/>
                    <a:p>
                      <a:pPr algn="ctr">
                        <a:lnSpc>
                          <a:spcPct val="107000"/>
                        </a:lnSpc>
                        <a:spcAft>
                          <a:spcPts val="800"/>
                        </a:spcAft>
                      </a:pPr>
                      <a:r>
                        <a:rPr lang="en-MY" sz="800" kern="100" dirty="0">
                          <a:effectLst/>
                        </a:rPr>
                        <a:t>Significant drop in 2020, rebound post-2020. Reduction of solid waste production as people stayed at home during the lockdown (Nasir et al., 2023). The relaxation of restrictions that allow eateries, hawkers, and markets to operate until 10pm, led to higher waste generation particularly plastic waste observed after June 2020 (</a:t>
                      </a:r>
                      <a:r>
                        <a:rPr lang="en-MY" sz="800" kern="100" dirty="0" err="1">
                          <a:effectLst/>
                        </a:rPr>
                        <a:t>Norkhadijah</a:t>
                      </a:r>
                      <a:r>
                        <a:rPr lang="en-MY" sz="800" kern="100" dirty="0">
                          <a:effectLst/>
                        </a:rPr>
                        <a:t> et al., 2023)</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4394" marR="4394" marT="2197" marB="2197"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sz="800" kern="100" dirty="0">
                          <a:effectLst/>
                        </a:rPr>
                        <a:t>Recycling improved slightly during this time due to increased sustainability awareness (Bernama, 2020). This shift may have contributed to the slight upward trends seen in several states during and after 2020.</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p>
                      <a:pPr algn="ctr"/>
                      <a:endParaRPr lang="en-GB" sz="800" dirty="0"/>
                    </a:p>
                  </a:txBody>
                  <a:tcPr marL="4394" marR="4394" marT="2197" marB="2197" anchor="ctr"/>
                </a:tc>
                <a:extLst>
                  <a:ext uri="{0D108BD9-81ED-4DB2-BD59-A6C34878D82A}">
                    <a16:rowId xmlns:a16="http://schemas.microsoft.com/office/drawing/2014/main" val="1741225287"/>
                  </a:ext>
                </a:extLst>
              </a:tr>
              <a:tr h="585502">
                <a:tc>
                  <a:txBody>
                    <a:bodyPr/>
                    <a:lstStyle/>
                    <a:p>
                      <a:pPr algn="ctr">
                        <a:lnSpc>
                          <a:spcPct val="107000"/>
                        </a:lnSpc>
                        <a:spcAft>
                          <a:spcPts val="800"/>
                        </a:spcAft>
                      </a:pPr>
                      <a:r>
                        <a:rPr lang="en-MY" sz="800" kern="100" dirty="0">
                          <a:effectLst/>
                        </a:rPr>
                        <a:t>Malaysian Recycling Alliance (MAREA) Group</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a:effectLst/>
                        </a:rPr>
                        <a:t>Johor, W.P. Kuala Lumpur</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dirty="0">
                          <a:effectLst/>
                        </a:rPr>
                        <a:t>Stabilized waste production after 2021 </a:t>
                      </a:r>
                      <a:r>
                        <a:rPr lang="en-US" sz="800" kern="100" dirty="0">
                          <a:effectLst/>
                        </a:rPr>
                        <a:t>due to urban recycling efforts.</a:t>
                      </a:r>
                      <a:r>
                        <a:rPr lang="en-MY" sz="800" kern="100" dirty="0">
                          <a:effectLst/>
                        </a:rPr>
                        <a:t>.</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tc>
                  <a:txBody>
                    <a:bodyPr/>
                    <a:lstStyle/>
                    <a:p>
                      <a:pPr algn="ctr">
                        <a:lnSpc>
                          <a:spcPct val="107000"/>
                        </a:lnSpc>
                        <a:spcAft>
                          <a:spcPts val="800"/>
                        </a:spcAft>
                      </a:pPr>
                      <a:r>
                        <a:rPr lang="en-MY" sz="800" kern="100" dirty="0">
                          <a:effectLst/>
                        </a:rPr>
                        <a:t>- MAREA campaigns boosted recycling efforts and helped stabilize waste production in urbanized states.</a:t>
                      </a:r>
                      <a:br>
                        <a:rPr lang="en-MY" sz="800" kern="100" dirty="0">
                          <a:effectLst/>
                        </a:rPr>
                      </a:br>
                      <a:r>
                        <a:rPr lang="en-MY" sz="800" kern="100" dirty="0">
                          <a:effectLst/>
                        </a:rPr>
                        <a:t>- Reflects the success of targeted urban recycling initiatives.</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295" marR="3295" marT="0" marB="0" anchor="ctr"/>
                </a:tc>
                <a:extLst>
                  <a:ext uri="{0D108BD9-81ED-4DB2-BD59-A6C34878D82A}">
                    <a16:rowId xmlns:a16="http://schemas.microsoft.com/office/drawing/2014/main" val="733822354"/>
                  </a:ext>
                </a:extLst>
              </a:tr>
            </a:tbl>
          </a:graphicData>
        </a:graphic>
      </p:graphicFrame>
    </p:spTree>
    <p:extLst>
      <p:ext uri="{BB962C8B-B14F-4D97-AF65-F5344CB8AC3E}">
        <p14:creationId xmlns:p14="http://schemas.microsoft.com/office/powerpoint/2010/main" val="307687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A20F7DC4-5198-58CF-9F20-7CF3F2292FF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0DE9CC6-E781-5507-4C78-245C9415A30D}"/>
              </a:ext>
            </a:extLst>
          </p:cNvPr>
          <p:cNvSpPr txBox="1"/>
          <p:nvPr/>
        </p:nvSpPr>
        <p:spPr>
          <a:xfrm>
            <a:off x="363255" y="118791"/>
            <a:ext cx="8254652" cy="338554"/>
          </a:xfrm>
          <a:prstGeom prst="rect">
            <a:avLst/>
          </a:prstGeom>
          <a:noFill/>
        </p:spPr>
        <p:txBody>
          <a:bodyPr wrap="square">
            <a:spAutoFit/>
          </a:bodyPr>
          <a:lstStyle/>
          <a:p>
            <a:pPr algn="ctr"/>
            <a:r>
              <a:rPr lang="en-US" sz="1600" dirty="0">
                <a:effectLst/>
                <a:latin typeface="Montserrat SemiBold" panose="00000700000000000000" pitchFamily="2" charset="0"/>
                <a:ea typeface="Times New Roman" panose="02020603050405020304" pitchFamily="18" charset="0"/>
                <a:cs typeface="Arial" panose="020B0604020202020204" pitchFamily="34" charset="0"/>
              </a:rPr>
              <a:t>Cumulative Analysis of Solid and Recyclable Waste Generation Over Time</a:t>
            </a:r>
            <a:endParaRPr lang="en-GB" sz="1600" dirty="0">
              <a:latin typeface="Montserrat SemiBold" panose="00000700000000000000" pitchFamily="2" charset="0"/>
            </a:endParaRPr>
          </a:p>
        </p:txBody>
      </p:sp>
      <p:pic>
        <p:nvPicPr>
          <p:cNvPr id="2" name="Picture 1" descr="A graph with a line&#10;&#10;Description automatically generated">
            <a:extLst>
              <a:ext uri="{FF2B5EF4-FFF2-40B4-BE49-F238E27FC236}">
                <a16:creationId xmlns:a16="http://schemas.microsoft.com/office/drawing/2014/main" id="{C661D914-BEA9-568E-225D-D6C8CA0063D5}"/>
              </a:ext>
            </a:extLst>
          </p:cNvPr>
          <p:cNvPicPr>
            <a:picLocks noChangeAspect="1"/>
          </p:cNvPicPr>
          <p:nvPr/>
        </p:nvPicPr>
        <p:blipFill rotWithShape="1">
          <a:blip r:embed="rId3">
            <a:extLst>
              <a:ext uri="{28A0092B-C50C-407E-A947-70E740481C1C}">
                <a14:useLocalDpi xmlns:a14="http://schemas.microsoft.com/office/drawing/2010/main" val="0"/>
              </a:ext>
            </a:extLst>
          </a:blip>
          <a:srcRect t="-822" b="1"/>
          <a:stretch/>
        </p:blipFill>
        <p:spPr bwMode="auto">
          <a:xfrm>
            <a:off x="218609" y="701893"/>
            <a:ext cx="4247515" cy="233680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5B307A6-7C9A-7517-89CD-7FF28B71FDDB}"/>
              </a:ext>
            </a:extLst>
          </p:cNvPr>
          <p:cNvSpPr txBox="1"/>
          <p:nvPr/>
        </p:nvSpPr>
        <p:spPr>
          <a:xfrm>
            <a:off x="4466124" y="702328"/>
            <a:ext cx="4640892" cy="2123658"/>
          </a:xfrm>
          <a:prstGeom prst="rect">
            <a:avLst/>
          </a:prstGeom>
          <a:noFill/>
        </p:spPr>
        <p:txBody>
          <a:bodyPr wrap="square">
            <a:spAutoFit/>
          </a:bodyPr>
          <a:lstStyle/>
          <a:p>
            <a:r>
              <a:rPr lang="en-US" sz="1200" b="1" dirty="0"/>
              <a:t>Solid Waste Generation</a:t>
            </a:r>
          </a:p>
          <a:p>
            <a:r>
              <a:rPr lang="en-US" sz="1200" dirty="0"/>
              <a:t>Total solid waste shows a steep upward trend, reaching ~12 million </a:t>
            </a:r>
            <a:r>
              <a:rPr lang="en-US" sz="1200" dirty="0" err="1"/>
              <a:t>tonnes</a:t>
            </a:r>
            <a:r>
              <a:rPr lang="en-US" sz="1200" dirty="0"/>
              <a:t> by 2021.</a:t>
            </a:r>
          </a:p>
          <a:p>
            <a:endParaRPr lang="en-US" sz="1200" dirty="0"/>
          </a:p>
          <a:p>
            <a:r>
              <a:rPr lang="en-US" sz="1200" b="1" dirty="0"/>
              <a:t>Key Drivers</a:t>
            </a:r>
            <a:r>
              <a:rPr lang="en-US" sz="1200" dirty="0"/>
              <a:t>:</a:t>
            </a:r>
          </a:p>
          <a:p>
            <a:pPr marL="171450" indent="-171450">
              <a:buFont typeface="Arial" panose="020B0604020202020204" pitchFamily="34" charset="0"/>
              <a:buChar char="•"/>
            </a:pPr>
            <a:r>
              <a:rPr lang="en-US" sz="1200" dirty="0"/>
              <a:t>Improper waste stream management (Ishak, 2024).</a:t>
            </a:r>
          </a:p>
          <a:p>
            <a:pPr marL="171450" indent="-171450">
              <a:buFont typeface="Arial" panose="020B0604020202020204" pitchFamily="34" charset="0"/>
              <a:buChar char="•"/>
            </a:pPr>
            <a:r>
              <a:rPr lang="en-US" sz="1200" dirty="0"/>
              <a:t>ASEAN countries received 17% of global plastic waste (2017–2021).</a:t>
            </a:r>
          </a:p>
          <a:p>
            <a:pPr marL="171450" indent="-171450">
              <a:buFont typeface="Arial" panose="020B0604020202020204" pitchFamily="34" charset="0"/>
              <a:buChar char="•"/>
            </a:pPr>
            <a:r>
              <a:rPr lang="en-US" sz="1200" dirty="0"/>
              <a:t>China’s 2018 import ban redirected waste shipments to Southeast Asia, with Malaysia importing over 500,000 </a:t>
            </a:r>
            <a:r>
              <a:rPr lang="en-US" sz="1200" dirty="0" err="1"/>
              <a:t>tonnes</a:t>
            </a:r>
            <a:r>
              <a:rPr lang="en-US" sz="1200" dirty="0"/>
              <a:t> of plastic waste in 2021 while exporting only 11,000 </a:t>
            </a:r>
            <a:r>
              <a:rPr lang="en-US" sz="1200" dirty="0" err="1"/>
              <a:t>tonnes</a:t>
            </a:r>
            <a:r>
              <a:rPr lang="en-US" sz="1200" dirty="0"/>
              <a:t>.</a:t>
            </a:r>
          </a:p>
        </p:txBody>
      </p:sp>
      <p:sp>
        <p:nvSpPr>
          <p:cNvPr id="8" name="TextBox 7">
            <a:extLst>
              <a:ext uri="{FF2B5EF4-FFF2-40B4-BE49-F238E27FC236}">
                <a16:creationId xmlns:a16="http://schemas.microsoft.com/office/drawing/2014/main" id="{B1C193EF-A9AA-E765-B961-734E45BE61A6}"/>
              </a:ext>
            </a:extLst>
          </p:cNvPr>
          <p:cNvSpPr txBox="1"/>
          <p:nvPr/>
        </p:nvSpPr>
        <p:spPr>
          <a:xfrm>
            <a:off x="4466124" y="3070969"/>
            <a:ext cx="4640892" cy="1938992"/>
          </a:xfrm>
          <a:prstGeom prst="rect">
            <a:avLst/>
          </a:prstGeom>
          <a:noFill/>
        </p:spPr>
        <p:txBody>
          <a:bodyPr wrap="square">
            <a:spAutoFit/>
          </a:bodyPr>
          <a:lstStyle/>
          <a:p>
            <a:r>
              <a:rPr lang="en-US" sz="1200" b="1" dirty="0"/>
              <a:t>Recyclable Waste Collection</a:t>
            </a:r>
          </a:p>
          <a:p>
            <a:r>
              <a:rPr lang="en-US" sz="1200" dirty="0"/>
              <a:t>Remains stagnant and contributes a small fraction of total waste.</a:t>
            </a:r>
          </a:p>
          <a:p>
            <a:endParaRPr lang="en-US" sz="1200" dirty="0"/>
          </a:p>
          <a:p>
            <a:r>
              <a:rPr lang="en-US" sz="1200" b="1" dirty="0"/>
              <a:t>Challenges</a:t>
            </a:r>
            <a:r>
              <a:rPr lang="en-US" sz="1200" dirty="0"/>
              <a:t>:</a:t>
            </a:r>
          </a:p>
          <a:p>
            <a:pPr marL="171450" indent="-171450">
              <a:buFont typeface="Arial" panose="020B0604020202020204" pitchFamily="34" charset="0"/>
              <a:buChar char="•"/>
            </a:pPr>
            <a:r>
              <a:rPr lang="en-US" sz="1200" dirty="0"/>
              <a:t>Lack of recycling facilities and public awareness (Ishak, 2024; Nasir et al., 2021).</a:t>
            </a:r>
          </a:p>
          <a:p>
            <a:pPr marL="171450" indent="-171450">
              <a:buFont typeface="Arial" panose="020B0604020202020204" pitchFamily="34" charset="0"/>
              <a:buChar char="•"/>
            </a:pPr>
            <a:r>
              <a:rPr lang="en-US" sz="1200" dirty="0"/>
              <a:t>89% of waste ends up in landfills, reducing recycling opportunities.</a:t>
            </a:r>
          </a:p>
          <a:p>
            <a:pPr marL="171450" indent="-171450">
              <a:buFont typeface="Arial" panose="020B0604020202020204" pitchFamily="34" charset="0"/>
              <a:buChar char="•"/>
            </a:pPr>
            <a:r>
              <a:rPr lang="en-US" sz="1200" dirty="0"/>
              <a:t>Illegal dumping, poor operator practices, and unclear enforcement hinder progress.</a:t>
            </a:r>
          </a:p>
        </p:txBody>
      </p:sp>
    </p:spTree>
    <p:extLst>
      <p:ext uri="{BB962C8B-B14F-4D97-AF65-F5344CB8AC3E}">
        <p14:creationId xmlns:p14="http://schemas.microsoft.com/office/powerpoint/2010/main" val="2645499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BBEED598-FFB9-6D78-2443-27412BE41BE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36F5F9D-2234-575B-3B40-425ADDE6D9C3}"/>
              </a:ext>
            </a:extLst>
          </p:cNvPr>
          <p:cNvSpPr txBox="1"/>
          <p:nvPr/>
        </p:nvSpPr>
        <p:spPr>
          <a:xfrm>
            <a:off x="178073" y="118791"/>
            <a:ext cx="8787853" cy="369332"/>
          </a:xfrm>
          <a:prstGeom prst="rect">
            <a:avLst/>
          </a:prstGeom>
          <a:noFill/>
        </p:spPr>
        <p:txBody>
          <a:bodyPr wrap="square">
            <a:spAutoFit/>
          </a:bodyPr>
          <a:lstStyle/>
          <a:p>
            <a:pPr algn="ctr"/>
            <a:r>
              <a:rPr lang="en-US" sz="1800" dirty="0">
                <a:effectLst/>
                <a:latin typeface="Montserrat SemiBold" panose="00000700000000000000" pitchFamily="2" charset="0"/>
                <a:ea typeface="Times New Roman" panose="02020603050405020304" pitchFamily="18" charset="0"/>
                <a:cs typeface="Arial" panose="020B0604020202020204" pitchFamily="34" charset="0"/>
              </a:rPr>
              <a:t>MODEL EVALUATION: COMPARISON MODEL PERFORMANCE</a:t>
            </a:r>
            <a:endParaRPr lang="en-GB" sz="1800" dirty="0">
              <a:latin typeface="Montserrat SemiBold" panose="00000700000000000000" pitchFamily="2" charset="0"/>
            </a:endParaRPr>
          </a:p>
        </p:txBody>
      </p:sp>
      <p:pic>
        <p:nvPicPr>
          <p:cNvPr id="3" name="Picture 2">
            <a:extLst>
              <a:ext uri="{FF2B5EF4-FFF2-40B4-BE49-F238E27FC236}">
                <a16:creationId xmlns:a16="http://schemas.microsoft.com/office/drawing/2014/main" id="{74F07B70-D4C9-6981-1FEC-FBBB7736B373}"/>
              </a:ext>
            </a:extLst>
          </p:cNvPr>
          <p:cNvPicPr>
            <a:picLocks noChangeAspect="1"/>
          </p:cNvPicPr>
          <p:nvPr/>
        </p:nvPicPr>
        <p:blipFill>
          <a:blip r:embed="rId3"/>
          <a:stretch>
            <a:fillRect/>
          </a:stretch>
        </p:blipFill>
        <p:spPr>
          <a:xfrm>
            <a:off x="178073" y="767339"/>
            <a:ext cx="4004118" cy="3880677"/>
          </a:xfrm>
          <a:prstGeom prst="rect">
            <a:avLst/>
          </a:prstGeom>
        </p:spPr>
      </p:pic>
      <p:pic>
        <p:nvPicPr>
          <p:cNvPr id="6" name="Picture 5">
            <a:extLst>
              <a:ext uri="{FF2B5EF4-FFF2-40B4-BE49-F238E27FC236}">
                <a16:creationId xmlns:a16="http://schemas.microsoft.com/office/drawing/2014/main" id="{AAD006DF-EE0D-7BF4-ACC2-F59909FB2CB4}"/>
              </a:ext>
            </a:extLst>
          </p:cNvPr>
          <p:cNvPicPr>
            <a:picLocks noChangeAspect="1"/>
          </p:cNvPicPr>
          <p:nvPr/>
        </p:nvPicPr>
        <p:blipFill>
          <a:blip r:embed="rId4"/>
          <a:stretch>
            <a:fillRect/>
          </a:stretch>
        </p:blipFill>
        <p:spPr>
          <a:xfrm>
            <a:off x="4736237" y="488123"/>
            <a:ext cx="4229690" cy="819264"/>
          </a:xfrm>
          <a:prstGeom prst="rect">
            <a:avLst/>
          </a:prstGeom>
        </p:spPr>
      </p:pic>
      <p:sp>
        <p:nvSpPr>
          <p:cNvPr id="9" name="TextBox 8">
            <a:extLst>
              <a:ext uri="{FF2B5EF4-FFF2-40B4-BE49-F238E27FC236}">
                <a16:creationId xmlns:a16="http://schemas.microsoft.com/office/drawing/2014/main" id="{58ABCFDD-CA4A-A07A-0FB9-A2E8C58AABF5}"/>
              </a:ext>
            </a:extLst>
          </p:cNvPr>
          <p:cNvSpPr txBox="1"/>
          <p:nvPr/>
        </p:nvSpPr>
        <p:spPr>
          <a:xfrm>
            <a:off x="4182191" y="1357848"/>
            <a:ext cx="5055755" cy="3600986"/>
          </a:xfrm>
          <a:prstGeom prst="rect">
            <a:avLst/>
          </a:prstGeom>
          <a:noFill/>
        </p:spPr>
        <p:txBody>
          <a:bodyPr wrap="square">
            <a:spAutoFit/>
          </a:bodyPr>
          <a:lstStyle/>
          <a:p>
            <a:r>
              <a:rPr lang="en-US" sz="1200" dirty="0">
                <a:latin typeface="+mj-lt"/>
              </a:rPr>
              <a:t>The R² score was the primary performance metric, as widely used in waste generation studies (A. Kumar &amp; </a:t>
            </a:r>
            <a:r>
              <a:rPr lang="en-US" sz="1200" dirty="0" err="1">
                <a:latin typeface="+mj-lt"/>
              </a:rPr>
              <a:t>Samadder</a:t>
            </a:r>
            <a:r>
              <a:rPr lang="en-US" sz="1200" dirty="0">
                <a:latin typeface="+mj-lt"/>
              </a:rPr>
              <a:t>, 2017). </a:t>
            </a:r>
          </a:p>
          <a:p>
            <a:r>
              <a:rPr lang="en-US" sz="1200" dirty="0">
                <a:latin typeface="+mj-lt"/>
              </a:rPr>
              <a:t>Results showed that MLR achieved the highest R² (0.82), outperformed RF (0.70) and ANN (0.58). The relatively lower ANN scores align with findings by Abbasi &amp; El </a:t>
            </a:r>
            <a:r>
              <a:rPr lang="en-US" sz="1200" dirty="0" err="1">
                <a:latin typeface="+mj-lt"/>
              </a:rPr>
              <a:t>Hanandeh</a:t>
            </a:r>
            <a:r>
              <a:rPr lang="en-US" sz="1200" dirty="0">
                <a:latin typeface="+mj-lt"/>
              </a:rPr>
              <a:t> (2016) and Nasir et al. (2023), who emphasized ANN requires larger datasets for effective learning.</a:t>
            </a:r>
          </a:p>
          <a:p>
            <a:endParaRPr lang="en-US" sz="1200" dirty="0">
              <a:latin typeface="+mj-lt"/>
            </a:endParaRPr>
          </a:p>
          <a:p>
            <a:r>
              <a:rPr lang="en-US" sz="1200" dirty="0">
                <a:latin typeface="+mj-lt"/>
              </a:rPr>
              <a:t>In terms of MAE, RF showed the best accuracy (6225.69) and ANN showed the worst performance.</a:t>
            </a:r>
          </a:p>
          <a:p>
            <a:endParaRPr lang="en-US" sz="1200" dirty="0">
              <a:latin typeface="+mj-lt"/>
            </a:endParaRPr>
          </a:p>
          <a:p>
            <a:r>
              <a:rPr lang="en-GB" sz="1200" dirty="0">
                <a:latin typeface="+mj-lt"/>
              </a:rPr>
              <a:t>With respect to RMSE, </a:t>
            </a:r>
            <a:r>
              <a:rPr lang="en-US" sz="1200" dirty="0">
                <a:effectLst/>
                <a:latin typeface="+mj-lt"/>
                <a:ea typeface="Times New Roman" panose="02020603050405020304" pitchFamily="18" charset="0"/>
                <a:cs typeface="Arial" panose="020B0604020202020204" pitchFamily="34" charset="0"/>
              </a:rPr>
              <a:t>ANN demonstrated higher RMSE compared to MLR and RF. It indicates a greater sensitivity to larger errors. </a:t>
            </a:r>
          </a:p>
          <a:p>
            <a:endParaRPr lang="en-US" sz="1200" dirty="0">
              <a:latin typeface="+mj-lt"/>
              <a:cs typeface="Arial" panose="020B0604020202020204" pitchFamily="34" charset="0"/>
            </a:endParaRPr>
          </a:p>
          <a:p>
            <a:r>
              <a:rPr lang="en-US" sz="1200" dirty="0">
                <a:latin typeface="+mj-lt"/>
              </a:rPr>
              <a:t>ANN shows the least suitable model due to its lowest R2 and the highest error metrics. </a:t>
            </a:r>
          </a:p>
          <a:p>
            <a:endParaRPr lang="en-US" sz="1200" dirty="0">
              <a:latin typeface="+mj-lt"/>
            </a:endParaRPr>
          </a:p>
          <a:p>
            <a:r>
              <a:rPr lang="en-US" sz="1200" dirty="0">
                <a:latin typeface="+mj-lt"/>
              </a:rPr>
              <a:t>RF consistently outperformed MLR because it was tuned through hyperparameter </a:t>
            </a:r>
            <a:r>
              <a:rPr lang="en-US" sz="1200" dirty="0" err="1">
                <a:latin typeface="+mj-lt"/>
              </a:rPr>
              <a:t>optimisation</a:t>
            </a:r>
            <a:r>
              <a:rPr lang="en-US" sz="1200" dirty="0">
                <a:latin typeface="+mj-lt"/>
              </a:rPr>
              <a:t> and cross-validation. (</a:t>
            </a:r>
            <a:r>
              <a:rPr lang="en-US" sz="1200" dirty="0" err="1">
                <a:latin typeface="+mj-lt"/>
              </a:rPr>
              <a:t>Dissanayaka</a:t>
            </a:r>
            <a:r>
              <a:rPr lang="en-US" sz="1200" dirty="0">
                <a:latin typeface="+mj-lt"/>
              </a:rPr>
              <a:t> &amp; </a:t>
            </a:r>
            <a:r>
              <a:rPr lang="en-US" sz="1200" dirty="0" err="1">
                <a:latin typeface="+mj-lt"/>
              </a:rPr>
              <a:t>Vasanthapriyan</a:t>
            </a:r>
            <a:r>
              <a:rPr lang="en-US" sz="1200" dirty="0">
                <a:latin typeface="+mj-lt"/>
              </a:rPr>
              <a:t>, 2019; A. Kumar et al., 2018)</a:t>
            </a:r>
            <a:endParaRPr lang="en-GB" sz="1200" dirty="0">
              <a:latin typeface="+mj-lt"/>
            </a:endParaRPr>
          </a:p>
        </p:txBody>
      </p:sp>
    </p:spTree>
    <p:extLst>
      <p:ext uri="{BB962C8B-B14F-4D97-AF65-F5344CB8AC3E}">
        <p14:creationId xmlns:p14="http://schemas.microsoft.com/office/powerpoint/2010/main" val="221786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077BF061-9F6F-7C5D-AAEA-542554B2606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42EB03C-31FA-7E1A-4E1A-BB9584DE0C9D}"/>
              </a:ext>
            </a:extLst>
          </p:cNvPr>
          <p:cNvSpPr txBox="1"/>
          <p:nvPr/>
        </p:nvSpPr>
        <p:spPr>
          <a:xfrm>
            <a:off x="1" y="118791"/>
            <a:ext cx="9144000" cy="369332"/>
          </a:xfrm>
          <a:prstGeom prst="rect">
            <a:avLst/>
          </a:prstGeom>
          <a:noFill/>
        </p:spPr>
        <p:txBody>
          <a:bodyPr wrap="square">
            <a:spAutoFit/>
          </a:bodyPr>
          <a:lstStyle/>
          <a:p>
            <a:pPr algn="ctr"/>
            <a:r>
              <a:rPr lang="en-US" sz="1800" dirty="0">
                <a:effectLst/>
                <a:latin typeface="Montserrat SemiBold" panose="00000700000000000000" pitchFamily="2" charset="0"/>
                <a:ea typeface="Times New Roman" panose="02020603050405020304" pitchFamily="18" charset="0"/>
                <a:cs typeface="Arial" panose="020B0604020202020204" pitchFamily="34" charset="0"/>
              </a:rPr>
              <a:t>Tuned Random Forest Cross-Validation Result</a:t>
            </a:r>
            <a:endParaRPr lang="en-GB" sz="1800" dirty="0">
              <a:latin typeface="Montserrat SemiBold" panose="00000700000000000000" pitchFamily="2" charset="0"/>
            </a:endParaRPr>
          </a:p>
        </p:txBody>
      </p:sp>
      <p:sp>
        <p:nvSpPr>
          <p:cNvPr id="9" name="TextBox 8">
            <a:extLst>
              <a:ext uri="{FF2B5EF4-FFF2-40B4-BE49-F238E27FC236}">
                <a16:creationId xmlns:a16="http://schemas.microsoft.com/office/drawing/2014/main" id="{CD978A71-A920-BAF3-250E-DE85CEACEF8D}"/>
              </a:ext>
            </a:extLst>
          </p:cNvPr>
          <p:cNvSpPr txBox="1"/>
          <p:nvPr/>
        </p:nvSpPr>
        <p:spPr>
          <a:xfrm>
            <a:off x="208968" y="1002090"/>
            <a:ext cx="8726064" cy="1569660"/>
          </a:xfrm>
          <a:prstGeom prst="rect">
            <a:avLst/>
          </a:prstGeom>
          <a:noFill/>
        </p:spPr>
        <p:txBody>
          <a:bodyPr wrap="square">
            <a:spAutoFit/>
          </a:bodyPr>
          <a:lstStyle/>
          <a:p>
            <a:pPr marL="171450" indent="-171450" algn="just">
              <a:buFont typeface="Arial" panose="020B0604020202020204" pitchFamily="34" charset="0"/>
              <a:buChar char="•"/>
            </a:pPr>
            <a:r>
              <a:rPr lang="en-US" sz="1200" dirty="0">
                <a:latin typeface="+mj-lt"/>
              </a:rPr>
              <a:t>5-fold cross-validation ensured balanced training and testing for reliable waste generation predictions (A. Kumar et al., 2018).</a:t>
            </a:r>
          </a:p>
          <a:p>
            <a:pPr marL="171450" indent="-171450" algn="just">
              <a:buFont typeface="Arial" panose="020B0604020202020204" pitchFamily="34" charset="0"/>
              <a:buChar char="•"/>
            </a:pPr>
            <a:r>
              <a:rPr lang="en-US" sz="1200" dirty="0">
                <a:latin typeface="+mj-lt"/>
              </a:rPr>
              <a:t>The best tuned Random Forest model used a maximum depth of 5, square root feature selection, a minimum sample split of 5, 128 trees, and a random seed of 42 for reproducibility.</a:t>
            </a:r>
          </a:p>
          <a:p>
            <a:pPr marL="171450" indent="-171450" algn="just">
              <a:buFont typeface="Arial" panose="020B0604020202020204" pitchFamily="34" charset="0"/>
              <a:buChar char="•"/>
            </a:pPr>
            <a:r>
              <a:rPr lang="en-US" sz="1200" dirty="0">
                <a:latin typeface="+mj-lt"/>
              </a:rPr>
              <a:t>Tuned Random Forest achieved an average R² of 0.85 and RMSE of 7354.93.</a:t>
            </a:r>
          </a:p>
          <a:p>
            <a:pPr marL="171450" indent="-171450" algn="just">
              <a:buFont typeface="Arial" panose="020B0604020202020204" pitchFamily="34" charset="0"/>
              <a:buChar char="•"/>
            </a:pPr>
            <a:r>
              <a:rPr lang="en-US" sz="1200" dirty="0">
                <a:latin typeface="+mj-lt"/>
              </a:rPr>
              <a:t>Consistent performance across folds, with the lowest R² at 0.80.</a:t>
            </a:r>
          </a:p>
          <a:p>
            <a:pPr marL="171450" indent="-171450" algn="just">
              <a:buFont typeface="Arial" panose="020B0604020202020204" pitchFamily="34" charset="0"/>
              <a:buChar char="•"/>
            </a:pPr>
            <a:r>
              <a:rPr lang="en-US" sz="1200" dirty="0">
                <a:latin typeface="+mj-lt"/>
              </a:rPr>
              <a:t>Tuned Random Forest is better suited to predict MSW due to its balanced accuracy and generalization compared to Linear Regression.</a:t>
            </a:r>
          </a:p>
        </p:txBody>
      </p:sp>
      <p:pic>
        <p:nvPicPr>
          <p:cNvPr id="4" name="Picture 3">
            <a:extLst>
              <a:ext uri="{FF2B5EF4-FFF2-40B4-BE49-F238E27FC236}">
                <a16:creationId xmlns:a16="http://schemas.microsoft.com/office/drawing/2014/main" id="{FAFDB27E-CB94-1567-0A63-A71B79A6A3CB}"/>
              </a:ext>
            </a:extLst>
          </p:cNvPr>
          <p:cNvPicPr>
            <a:picLocks noChangeAspect="1"/>
          </p:cNvPicPr>
          <p:nvPr/>
        </p:nvPicPr>
        <p:blipFill>
          <a:blip r:embed="rId3"/>
          <a:stretch>
            <a:fillRect/>
          </a:stretch>
        </p:blipFill>
        <p:spPr>
          <a:xfrm>
            <a:off x="2161838" y="455006"/>
            <a:ext cx="4820323" cy="495369"/>
          </a:xfrm>
          <a:prstGeom prst="rect">
            <a:avLst/>
          </a:prstGeom>
        </p:spPr>
      </p:pic>
      <p:pic>
        <p:nvPicPr>
          <p:cNvPr id="7" name="Picture 6" descr="A graph of a bar graph&#10;&#10;Description automatically generated">
            <a:extLst>
              <a:ext uri="{FF2B5EF4-FFF2-40B4-BE49-F238E27FC236}">
                <a16:creationId xmlns:a16="http://schemas.microsoft.com/office/drawing/2014/main" id="{29145466-F7B0-D5E5-FBA2-C4F8A25675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3255" y="2590348"/>
            <a:ext cx="4022018" cy="2253844"/>
          </a:xfrm>
          <a:prstGeom prst="rect">
            <a:avLst/>
          </a:prstGeom>
          <a:noFill/>
          <a:ln>
            <a:noFill/>
          </a:ln>
        </p:spPr>
      </p:pic>
      <p:sp>
        <p:nvSpPr>
          <p:cNvPr id="10" name="TextBox 9">
            <a:extLst>
              <a:ext uri="{FF2B5EF4-FFF2-40B4-BE49-F238E27FC236}">
                <a16:creationId xmlns:a16="http://schemas.microsoft.com/office/drawing/2014/main" id="{7830302F-5603-FC9F-8412-FC10E194FBF8}"/>
              </a:ext>
            </a:extLst>
          </p:cNvPr>
          <p:cNvSpPr txBox="1"/>
          <p:nvPr/>
        </p:nvSpPr>
        <p:spPr>
          <a:xfrm>
            <a:off x="4385273" y="2675180"/>
            <a:ext cx="4641850" cy="2123658"/>
          </a:xfrm>
          <a:prstGeom prst="rect">
            <a:avLst/>
          </a:prstGeom>
          <a:noFill/>
        </p:spPr>
        <p:txBody>
          <a:bodyPr wrap="square">
            <a:spAutoFit/>
          </a:bodyPr>
          <a:lstStyle/>
          <a:p>
            <a:pPr marL="285750" indent="-285750" algn="just">
              <a:buFont typeface="Arial" panose="020B0604020202020204" pitchFamily="34" charset="0"/>
              <a:buChar char="•"/>
            </a:pPr>
            <a:endParaRPr lang="en-US" sz="1200" dirty="0">
              <a:latin typeface="+mj-lt"/>
            </a:endParaRPr>
          </a:p>
          <a:p>
            <a:pPr marL="285750" indent="-285750" algn="just">
              <a:buFont typeface="Arial" panose="020B0604020202020204" pitchFamily="34" charset="0"/>
              <a:buChar char="•"/>
            </a:pPr>
            <a:r>
              <a:rPr lang="en-US" sz="1200" dirty="0">
                <a:latin typeface="+mj-lt"/>
              </a:rPr>
              <a:t>High importance of '</a:t>
            </a:r>
            <a:r>
              <a:rPr lang="en-US" sz="1200" dirty="0" err="1">
                <a:latin typeface="+mj-lt"/>
              </a:rPr>
              <a:t>State_W.P</a:t>
            </a:r>
            <a:r>
              <a:rPr lang="en-US" sz="1200" dirty="0">
                <a:latin typeface="+mj-lt"/>
              </a:rPr>
              <a:t>. Kuala Lumpur' and GDP per capita highlights the impact of urbanization and economic activities on waste generation.</a:t>
            </a:r>
          </a:p>
          <a:p>
            <a:pPr marL="285750" indent="-285750" algn="just">
              <a:buFont typeface="Arial" panose="020B0604020202020204" pitchFamily="34" charset="0"/>
              <a:buChar char="•"/>
            </a:pPr>
            <a:r>
              <a:rPr lang="en-US" sz="1200" dirty="0">
                <a:latin typeface="+mj-lt"/>
              </a:rPr>
              <a:t>States like Pahang, Melaka, and Negeri Sembilan contribute less due to lower importance scores.</a:t>
            </a:r>
          </a:p>
          <a:p>
            <a:pPr marL="285750" indent="-285750" algn="just">
              <a:buFont typeface="Arial" panose="020B0604020202020204" pitchFamily="34" charset="0"/>
              <a:buChar char="•"/>
            </a:pPr>
            <a:r>
              <a:rPr lang="en-GB" sz="1200" dirty="0">
                <a:latin typeface="+mj-lt"/>
              </a:rPr>
              <a:t>Findings align with </a:t>
            </a:r>
            <a:r>
              <a:rPr lang="en-GB" sz="1200" dirty="0" err="1">
                <a:latin typeface="+mj-lt"/>
              </a:rPr>
              <a:t>Abdella</a:t>
            </a:r>
            <a:r>
              <a:rPr lang="en-GB" sz="1200" dirty="0">
                <a:latin typeface="+mj-lt"/>
              </a:rPr>
              <a:t> Ahmed et al. (2022), </a:t>
            </a:r>
            <a:r>
              <a:rPr lang="en-GB" sz="1200" dirty="0" err="1">
                <a:latin typeface="+mj-lt"/>
              </a:rPr>
              <a:t>Dissanayaka</a:t>
            </a:r>
            <a:r>
              <a:rPr lang="en-GB" sz="1200" dirty="0">
                <a:latin typeface="+mj-lt"/>
              </a:rPr>
              <a:t> &amp; </a:t>
            </a:r>
            <a:r>
              <a:rPr lang="en-GB" sz="1200" dirty="0" err="1">
                <a:latin typeface="+mj-lt"/>
              </a:rPr>
              <a:t>Vasanthapriyan</a:t>
            </a:r>
            <a:r>
              <a:rPr lang="en-GB" sz="1200" dirty="0">
                <a:latin typeface="+mj-lt"/>
              </a:rPr>
              <a:t> (2019), Azadi &amp; Karimi-</a:t>
            </a:r>
            <a:r>
              <a:rPr lang="en-GB" sz="1200" dirty="0" err="1">
                <a:latin typeface="+mj-lt"/>
              </a:rPr>
              <a:t>Jashni</a:t>
            </a:r>
            <a:r>
              <a:rPr lang="en-GB" sz="1200" dirty="0">
                <a:latin typeface="+mj-lt"/>
              </a:rPr>
              <a:t> (2016), and </a:t>
            </a:r>
            <a:r>
              <a:rPr lang="en-GB" sz="1200" dirty="0" err="1">
                <a:latin typeface="+mj-lt"/>
              </a:rPr>
              <a:t>Ghinea</a:t>
            </a:r>
            <a:r>
              <a:rPr lang="en-GB" sz="1200" dirty="0">
                <a:latin typeface="+mj-lt"/>
              </a:rPr>
              <a:t> et al. (2016), showing urban </a:t>
            </a:r>
            <a:r>
              <a:rPr lang="en-GB" sz="1200" dirty="0" err="1">
                <a:latin typeface="+mj-lt"/>
              </a:rPr>
              <a:t>centers</a:t>
            </a:r>
            <a:r>
              <a:rPr lang="en-GB" sz="1200" dirty="0">
                <a:latin typeface="+mj-lt"/>
              </a:rPr>
              <a:t> generate higher per capita waste due to greater consumption and diverse waste streams.</a:t>
            </a:r>
          </a:p>
        </p:txBody>
      </p:sp>
    </p:spTree>
    <p:extLst>
      <p:ext uri="{BB962C8B-B14F-4D97-AF65-F5344CB8AC3E}">
        <p14:creationId xmlns:p14="http://schemas.microsoft.com/office/powerpoint/2010/main" val="170998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8086AC59-E6B8-A50F-9438-514FDA3E247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40BDA4F-A680-7BE6-AFB3-F3446676E049}"/>
              </a:ext>
            </a:extLst>
          </p:cNvPr>
          <p:cNvSpPr txBox="1"/>
          <p:nvPr/>
        </p:nvSpPr>
        <p:spPr>
          <a:xfrm>
            <a:off x="363255" y="118791"/>
            <a:ext cx="7778663" cy="369332"/>
          </a:xfrm>
          <a:prstGeom prst="rect">
            <a:avLst/>
          </a:prstGeom>
          <a:noFill/>
        </p:spPr>
        <p:txBody>
          <a:bodyPr wrap="square">
            <a:spAutoFit/>
          </a:bodyPr>
          <a:lstStyle/>
          <a:p>
            <a:pPr algn="ctr"/>
            <a:r>
              <a:rPr lang="en-US" sz="1800" dirty="0">
                <a:effectLst/>
                <a:latin typeface="Montserrat SemiBold" panose="00000700000000000000" pitchFamily="2" charset="0"/>
                <a:ea typeface="Times New Roman" panose="02020603050405020304" pitchFamily="18" charset="0"/>
                <a:cs typeface="Arial" panose="020B0604020202020204" pitchFamily="34" charset="0"/>
              </a:rPr>
              <a:t>Performance Metrics on Training and Test Datasets</a:t>
            </a:r>
            <a:endParaRPr lang="en-GB" sz="1800" dirty="0">
              <a:latin typeface="Montserrat SemiBold" panose="00000700000000000000" pitchFamily="2" charset="0"/>
            </a:endParaRPr>
          </a:p>
        </p:txBody>
      </p:sp>
      <p:sp>
        <p:nvSpPr>
          <p:cNvPr id="9" name="TextBox 8">
            <a:extLst>
              <a:ext uri="{FF2B5EF4-FFF2-40B4-BE49-F238E27FC236}">
                <a16:creationId xmlns:a16="http://schemas.microsoft.com/office/drawing/2014/main" id="{86D92DF9-A135-BB5F-5B98-AE0B363DFD9A}"/>
              </a:ext>
            </a:extLst>
          </p:cNvPr>
          <p:cNvSpPr txBox="1"/>
          <p:nvPr/>
        </p:nvSpPr>
        <p:spPr>
          <a:xfrm>
            <a:off x="208968" y="1473417"/>
            <a:ext cx="8726064" cy="2677656"/>
          </a:xfrm>
          <a:prstGeom prst="rect">
            <a:avLst/>
          </a:prstGeom>
          <a:noFill/>
        </p:spPr>
        <p:txBody>
          <a:bodyPr wrap="square">
            <a:spAutoFit/>
          </a:bodyPr>
          <a:lstStyle/>
          <a:p>
            <a:pPr algn="just"/>
            <a:r>
              <a:rPr lang="en-US" b="1" dirty="0">
                <a:latin typeface="+mj-lt"/>
              </a:rPr>
              <a:t>Training Dataset Performance:</a:t>
            </a:r>
          </a:p>
          <a:p>
            <a:pPr marL="171450" indent="-171450" algn="just">
              <a:buFont typeface="Arial" panose="020B0604020202020204" pitchFamily="34" charset="0"/>
              <a:buChar char="•"/>
            </a:pPr>
            <a:r>
              <a:rPr lang="en-US" dirty="0">
                <a:latin typeface="+mj-lt"/>
              </a:rPr>
              <a:t>R²: 0.88 (explains 88% of variability).</a:t>
            </a:r>
          </a:p>
          <a:p>
            <a:pPr marL="171450" indent="-171450" algn="just">
              <a:buFont typeface="Arial" panose="020B0604020202020204" pitchFamily="34" charset="0"/>
              <a:buChar char="•"/>
            </a:pPr>
            <a:r>
              <a:rPr lang="en-US" dirty="0">
                <a:latin typeface="+mj-lt"/>
              </a:rPr>
              <a:t>RMSE: 6623.75 (low prediction error).</a:t>
            </a:r>
          </a:p>
          <a:p>
            <a:pPr marL="171450" indent="-171450" algn="just">
              <a:buFont typeface="Arial" panose="020B0604020202020204" pitchFamily="34" charset="0"/>
              <a:buChar char="•"/>
            </a:pPr>
            <a:r>
              <a:rPr lang="en-US" dirty="0">
                <a:latin typeface="+mj-lt"/>
              </a:rPr>
              <a:t>Indicates accurate model fit on training data.</a:t>
            </a:r>
          </a:p>
          <a:p>
            <a:pPr marL="171450" indent="-171450" algn="just">
              <a:buFont typeface="Arial" panose="020B0604020202020204" pitchFamily="34" charset="0"/>
              <a:buChar char="•"/>
            </a:pPr>
            <a:endParaRPr lang="en-US" dirty="0">
              <a:latin typeface="+mj-lt"/>
            </a:endParaRPr>
          </a:p>
          <a:p>
            <a:pPr algn="just"/>
            <a:r>
              <a:rPr lang="en-US" b="1" dirty="0">
                <a:latin typeface="+mj-lt"/>
              </a:rPr>
              <a:t>Test Dataset Performance:</a:t>
            </a:r>
          </a:p>
          <a:p>
            <a:pPr marL="171450" indent="-171450" algn="just">
              <a:buFont typeface="Arial" panose="020B0604020202020204" pitchFamily="34" charset="0"/>
              <a:buChar char="•"/>
            </a:pPr>
            <a:r>
              <a:rPr lang="en-US" dirty="0">
                <a:latin typeface="+mj-lt"/>
              </a:rPr>
              <a:t>R²: 0.85 (captures 85% of variability on unseen data).</a:t>
            </a:r>
          </a:p>
          <a:p>
            <a:pPr marL="171450" indent="-171450" algn="just">
              <a:buFont typeface="Arial" panose="020B0604020202020204" pitchFamily="34" charset="0"/>
              <a:buChar char="•"/>
            </a:pPr>
            <a:r>
              <a:rPr lang="en-US" dirty="0">
                <a:latin typeface="+mj-lt"/>
              </a:rPr>
              <a:t>RMSE: 7537.56 (slightly higher than training RMSE but acceptable).</a:t>
            </a:r>
          </a:p>
          <a:p>
            <a:pPr marL="171450" indent="-171450" algn="just">
              <a:buFont typeface="Arial" panose="020B0604020202020204" pitchFamily="34" charset="0"/>
              <a:buChar char="•"/>
            </a:pPr>
            <a:endParaRPr lang="en-US" dirty="0">
              <a:latin typeface="+mj-lt"/>
            </a:endParaRPr>
          </a:p>
          <a:p>
            <a:pPr algn="just"/>
            <a:r>
              <a:rPr lang="en-US" b="1" dirty="0">
                <a:latin typeface="+mj-lt"/>
              </a:rPr>
              <a:t>Model Reliability:</a:t>
            </a:r>
          </a:p>
          <a:p>
            <a:pPr marL="171450" indent="-171450" algn="just">
              <a:buFont typeface="Arial" panose="020B0604020202020204" pitchFamily="34" charset="0"/>
              <a:buChar char="•"/>
            </a:pPr>
            <a:r>
              <a:rPr lang="en-US" dirty="0">
                <a:latin typeface="+mj-lt"/>
              </a:rPr>
              <a:t>Minimal overfitting as the difference between training and test RMSE is small.</a:t>
            </a:r>
          </a:p>
          <a:p>
            <a:pPr marL="171450" indent="-171450" algn="just">
              <a:buFont typeface="Arial" panose="020B0604020202020204" pitchFamily="34" charset="0"/>
              <a:buChar char="•"/>
            </a:pPr>
            <a:r>
              <a:rPr lang="en-US" dirty="0">
                <a:latin typeface="+mj-lt"/>
              </a:rPr>
              <a:t>Reliable for predicting solid waste generation.</a:t>
            </a:r>
          </a:p>
        </p:txBody>
      </p:sp>
      <p:pic>
        <p:nvPicPr>
          <p:cNvPr id="14" name="Picture 13">
            <a:extLst>
              <a:ext uri="{FF2B5EF4-FFF2-40B4-BE49-F238E27FC236}">
                <a16:creationId xmlns:a16="http://schemas.microsoft.com/office/drawing/2014/main" id="{30B13B16-7D6E-B3EA-94B9-B6FA876EAD2F}"/>
              </a:ext>
            </a:extLst>
          </p:cNvPr>
          <p:cNvPicPr>
            <a:picLocks noChangeAspect="1"/>
          </p:cNvPicPr>
          <p:nvPr/>
        </p:nvPicPr>
        <p:blipFill>
          <a:blip r:embed="rId3"/>
          <a:stretch>
            <a:fillRect/>
          </a:stretch>
        </p:blipFill>
        <p:spPr>
          <a:xfrm>
            <a:off x="1832898" y="604862"/>
            <a:ext cx="4839375" cy="638264"/>
          </a:xfrm>
          <a:prstGeom prst="rect">
            <a:avLst/>
          </a:prstGeom>
        </p:spPr>
      </p:pic>
    </p:spTree>
    <p:extLst>
      <p:ext uri="{BB962C8B-B14F-4D97-AF65-F5344CB8AC3E}">
        <p14:creationId xmlns:p14="http://schemas.microsoft.com/office/powerpoint/2010/main" val="156520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5"/>
          <p:cNvPicPr preferRelativeResize="0">
            <a:picLocks noGrp="1"/>
          </p:cNvPicPr>
          <p:nvPr>
            <p:ph type="pic" idx="2"/>
          </p:nvPr>
        </p:nvPicPr>
        <p:blipFill rotWithShape="1">
          <a:blip r:embed="rId3">
            <a:alphaModFix/>
          </a:blip>
          <a:srcRect l="-3942" t="76541" r="3942" b="7642"/>
          <a:stretch/>
        </p:blipFill>
        <p:spPr>
          <a:xfrm flipH="1">
            <a:off x="786756" y="4002735"/>
            <a:ext cx="8707971" cy="1333455"/>
          </a:xfrm>
          <a:prstGeom prst="round1Rect">
            <a:avLst>
              <a:gd name="adj" fmla="val 50000"/>
            </a:avLst>
          </a:prstGeom>
        </p:spPr>
      </p:pic>
      <p:sp>
        <p:nvSpPr>
          <p:cNvPr id="348" name="Google Shape;348;p35"/>
          <p:cNvSpPr txBox="1">
            <a:spLocks noGrp="1"/>
          </p:cNvSpPr>
          <p:nvPr>
            <p:ph type="subTitle" idx="1"/>
          </p:nvPr>
        </p:nvSpPr>
        <p:spPr>
          <a:xfrm>
            <a:off x="695241" y="733420"/>
            <a:ext cx="7954911" cy="12628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pPr>
            <a:r>
              <a:rPr lang="en-US" sz="1200" dirty="0">
                <a:solidFill>
                  <a:schemeClr val="bg1">
                    <a:lumMod val="10000"/>
                  </a:schemeClr>
                </a:solidFill>
                <a:latin typeface="+mj-lt"/>
              </a:rPr>
              <a:t>MSW management is the regulation of waste generation, storage, collection, transfer, and disposal of unwanted materials or surplus substances no longer in use. </a:t>
            </a:r>
          </a:p>
          <a:p>
            <a:pPr marL="0" lvl="0" indent="0" algn="l" rtl="0">
              <a:spcBef>
                <a:spcPts val="0"/>
              </a:spcBef>
              <a:spcAft>
                <a:spcPts val="0"/>
              </a:spcAft>
            </a:pPr>
            <a:endParaRPr lang="en-US" sz="1200" dirty="0">
              <a:solidFill>
                <a:schemeClr val="bg1">
                  <a:lumMod val="10000"/>
                </a:schemeClr>
              </a:solidFill>
              <a:latin typeface="+mj-lt"/>
            </a:endParaRPr>
          </a:p>
          <a:p>
            <a:pPr marL="0" lvl="0" indent="0" algn="l" rtl="0">
              <a:spcBef>
                <a:spcPts val="0"/>
              </a:spcBef>
              <a:spcAft>
                <a:spcPts val="0"/>
              </a:spcAft>
            </a:pPr>
            <a:r>
              <a:rPr lang="en-US" sz="1200" dirty="0">
                <a:solidFill>
                  <a:schemeClr val="bg1">
                    <a:lumMod val="10000"/>
                  </a:schemeClr>
                </a:solidFill>
                <a:latin typeface="+mj-lt"/>
              </a:rPr>
              <a:t>Over 39,000 tons of municipal solid waste generated daily; more than 30% is food waste Households are the largest contributors to food waste in Malaysia (Jereme et al., 2016; Ng et al., 2023).</a:t>
            </a:r>
          </a:p>
          <a:p>
            <a:pPr marL="0" lvl="0" indent="0" algn="l" rtl="0">
              <a:spcBef>
                <a:spcPts val="0"/>
              </a:spcBef>
              <a:spcAft>
                <a:spcPts val="0"/>
              </a:spcAft>
              <a:buNone/>
            </a:pPr>
            <a:endParaRPr lang="en-US" sz="1400" dirty="0">
              <a:solidFill>
                <a:schemeClr val="bg1">
                  <a:lumMod val="10000"/>
                </a:schemeClr>
              </a:solidFill>
            </a:endParaRPr>
          </a:p>
        </p:txBody>
      </p:sp>
      <p:grpSp>
        <p:nvGrpSpPr>
          <p:cNvPr id="350" name="Google Shape;350;p35"/>
          <p:cNvGrpSpPr/>
          <p:nvPr/>
        </p:nvGrpSpPr>
        <p:grpSpPr>
          <a:xfrm>
            <a:off x="-155217" y="3528099"/>
            <a:ext cx="1406549" cy="1850599"/>
            <a:chOff x="6600675" y="1508650"/>
            <a:chExt cx="794975" cy="1045950"/>
          </a:xfrm>
        </p:grpSpPr>
        <p:sp>
          <p:nvSpPr>
            <p:cNvPr id="351" name="Google Shape;351;p35"/>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4" name="Google Shape;354;p35"/>
          <p:cNvCxnSpPr/>
          <p:nvPr/>
        </p:nvCxnSpPr>
        <p:spPr>
          <a:xfrm>
            <a:off x="786756" y="636969"/>
            <a:ext cx="1214400" cy="0"/>
          </a:xfrm>
          <a:prstGeom prst="straightConnector1">
            <a:avLst/>
          </a:prstGeom>
          <a:noFill/>
          <a:ln w="19050" cap="flat" cmpd="sng">
            <a:solidFill>
              <a:schemeClr val="dk1"/>
            </a:solidFill>
            <a:prstDash val="solid"/>
            <a:round/>
            <a:headEnd type="none" w="med" len="med"/>
            <a:tailEnd type="none" w="med" len="med"/>
          </a:ln>
        </p:spPr>
      </p:cxnSp>
      <p:sp>
        <p:nvSpPr>
          <p:cNvPr id="355" name="Google Shape;355;p35"/>
          <p:cNvSpPr/>
          <p:nvPr/>
        </p:nvSpPr>
        <p:spPr>
          <a:xfrm rot="5400000" flipH="1">
            <a:off x="8297833" y="4297617"/>
            <a:ext cx="1694400" cy="1694400"/>
          </a:xfrm>
          <a:prstGeom prst="pie">
            <a:avLst>
              <a:gd name="adj1" fmla="val 0"/>
              <a:gd name="adj2" fmla="val 54447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diagram of a variety of objects&#10;&#10;Description automatically generated with medium confidence">
            <a:extLst>
              <a:ext uri="{FF2B5EF4-FFF2-40B4-BE49-F238E27FC236}">
                <a16:creationId xmlns:a16="http://schemas.microsoft.com/office/drawing/2014/main" id="{789D9B9D-0044-B777-6966-0DE5E72817F2}"/>
              </a:ext>
            </a:extLst>
          </p:cNvPr>
          <p:cNvPicPr>
            <a:picLocks noChangeAspect="1"/>
          </p:cNvPicPr>
          <p:nvPr/>
        </p:nvPicPr>
        <p:blipFill>
          <a:blip r:embed="rId4"/>
          <a:stretch>
            <a:fillRect/>
          </a:stretch>
        </p:blipFill>
        <p:spPr>
          <a:xfrm>
            <a:off x="732440" y="1738980"/>
            <a:ext cx="3482006" cy="2124463"/>
          </a:xfrm>
          <a:prstGeom prst="rect">
            <a:avLst/>
          </a:prstGeom>
        </p:spPr>
      </p:pic>
      <p:sp>
        <p:nvSpPr>
          <p:cNvPr id="10" name="TextBox 9">
            <a:extLst>
              <a:ext uri="{FF2B5EF4-FFF2-40B4-BE49-F238E27FC236}">
                <a16:creationId xmlns:a16="http://schemas.microsoft.com/office/drawing/2014/main" id="{D3F5979C-0B4A-76CC-F654-9D537EA7552A}"/>
              </a:ext>
            </a:extLst>
          </p:cNvPr>
          <p:cNvSpPr txBox="1"/>
          <p:nvPr/>
        </p:nvSpPr>
        <p:spPr>
          <a:xfrm>
            <a:off x="4268762" y="1924048"/>
            <a:ext cx="4875238" cy="1754326"/>
          </a:xfrm>
          <a:prstGeom prst="rect">
            <a:avLst/>
          </a:prstGeom>
          <a:noFill/>
        </p:spPr>
        <p:txBody>
          <a:bodyPr wrap="square">
            <a:spAutoFit/>
          </a:bodyPr>
          <a:lstStyle/>
          <a:p>
            <a:r>
              <a:rPr lang="en-US" sz="1200" dirty="0"/>
              <a:t>Landfills remain the primary method with 141 facilities nationwide of MSW disposal in Malaysia due to their low cost and simplicity compared to more advanced methods like incineration, which requires specialized technical expertise and higher operational expenses (</a:t>
            </a:r>
            <a:r>
              <a:rPr lang="en-US" sz="1200" dirty="0" err="1"/>
              <a:t>Syifaa</a:t>
            </a:r>
            <a:r>
              <a:rPr lang="en-US" sz="1200" dirty="0"/>
              <a:t> et al., 2023).</a:t>
            </a:r>
          </a:p>
          <a:p>
            <a:endParaRPr lang="en-US" sz="1200" dirty="0"/>
          </a:p>
          <a:p>
            <a:r>
              <a:rPr lang="en-US" sz="1200" dirty="0"/>
              <a:t>Machine learning uncovers hidden patterns and relationships in MSW data that are often missed by traditional models. (Hoy et al., 2022; Niu et al., 2021)</a:t>
            </a:r>
            <a:endParaRPr lang="en-GB" sz="1200" dirty="0"/>
          </a:p>
        </p:txBody>
      </p:sp>
      <p:sp>
        <p:nvSpPr>
          <p:cNvPr id="11" name="Google Shape;312;p33">
            <a:extLst>
              <a:ext uri="{FF2B5EF4-FFF2-40B4-BE49-F238E27FC236}">
                <a16:creationId xmlns:a16="http://schemas.microsoft.com/office/drawing/2014/main" id="{4AA39885-050E-9DBF-C421-4FE81620D8E5}"/>
              </a:ext>
            </a:extLst>
          </p:cNvPr>
          <p:cNvSpPr txBox="1">
            <a:spLocks/>
          </p:cNvSpPr>
          <p:nvPr/>
        </p:nvSpPr>
        <p:spPr>
          <a:xfrm>
            <a:off x="-1475286" y="-154036"/>
            <a:ext cx="7431882"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SemiBold"/>
              <a:buNone/>
              <a:defRPr sz="5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9pPr>
          </a:lstStyle>
          <a:p>
            <a:pPr algn="ctr"/>
            <a:r>
              <a:rPr lang="en-US" sz="2800" dirty="0"/>
              <a:t>INTRODUCTION</a:t>
            </a:r>
            <a:endParaRPr lang="en-GB"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B66CCD5D-B263-BF8F-C163-615C2DA8C81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12B9D25-59C1-C869-0AE8-44F7BA67AC0D}"/>
              </a:ext>
            </a:extLst>
          </p:cNvPr>
          <p:cNvSpPr txBox="1"/>
          <p:nvPr/>
        </p:nvSpPr>
        <p:spPr>
          <a:xfrm>
            <a:off x="682666" y="118791"/>
            <a:ext cx="7778663" cy="369332"/>
          </a:xfrm>
          <a:prstGeom prst="rect">
            <a:avLst/>
          </a:prstGeom>
          <a:noFill/>
        </p:spPr>
        <p:txBody>
          <a:bodyPr wrap="square">
            <a:spAutoFit/>
          </a:bodyPr>
          <a:lstStyle/>
          <a:p>
            <a:pPr algn="ctr"/>
            <a:r>
              <a:rPr lang="en-US" sz="1800" dirty="0">
                <a:effectLst/>
                <a:latin typeface="Montserrat SemiBold" panose="00000700000000000000" pitchFamily="2" charset="0"/>
                <a:ea typeface="Times New Roman" panose="02020603050405020304" pitchFamily="18" charset="0"/>
                <a:cs typeface="Arial" panose="020B0604020202020204" pitchFamily="34" charset="0"/>
              </a:rPr>
              <a:t>Yearly Mean Actual vs Predicted Solid Waste Generation</a:t>
            </a:r>
            <a:endParaRPr lang="en-GB" sz="1800" dirty="0">
              <a:latin typeface="Montserrat SemiBold" panose="00000700000000000000" pitchFamily="2" charset="0"/>
            </a:endParaRPr>
          </a:p>
        </p:txBody>
      </p:sp>
      <p:pic>
        <p:nvPicPr>
          <p:cNvPr id="3" name="Picture 2" descr="A graph with a line and orange line&#10;&#10;Description automatically generated">
            <a:extLst>
              <a:ext uri="{FF2B5EF4-FFF2-40B4-BE49-F238E27FC236}">
                <a16:creationId xmlns:a16="http://schemas.microsoft.com/office/drawing/2014/main" id="{F43A51F6-26B9-D1B2-BDA5-C694894023CB}"/>
              </a:ext>
            </a:extLst>
          </p:cNvPr>
          <p:cNvPicPr>
            <a:picLocks noChangeAspect="1"/>
          </p:cNvPicPr>
          <p:nvPr/>
        </p:nvPicPr>
        <p:blipFill rotWithShape="1">
          <a:blip r:embed="rId3">
            <a:extLst>
              <a:ext uri="{28A0092B-C50C-407E-A947-70E740481C1C}">
                <a14:useLocalDpi xmlns:a14="http://schemas.microsoft.com/office/drawing/2010/main" val="0"/>
              </a:ext>
            </a:extLst>
          </a:blip>
          <a:srcRect t="15165"/>
          <a:stretch/>
        </p:blipFill>
        <p:spPr bwMode="auto">
          <a:xfrm>
            <a:off x="1871661" y="488123"/>
            <a:ext cx="5400675" cy="229108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E903C0F-8587-CF08-04C9-C78CBC63C44A}"/>
              </a:ext>
            </a:extLst>
          </p:cNvPr>
          <p:cNvSpPr txBox="1"/>
          <p:nvPr/>
        </p:nvSpPr>
        <p:spPr>
          <a:xfrm>
            <a:off x="0" y="2994646"/>
            <a:ext cx="4571999" cy="1600438"/>
          </a:xfrm>
          <a:prstGeom prst="rect">
            <a:avLst/>
          </a:prstGeom>
          <a:noFill/>
        </p:spPr>
        <p:txBody>
          <a:bodyPr wrap="square">
            <a:spAutoFit/>
          </a:bodyPr>
          <a:lstStyle/>
          <a:p>
            <a:r>
              <a:rPr lang="en-US" b="1" dirty="0"/>
              <a:t>Model Performance (2017–2021):</a:t>
            </a:r>
          </a:p>
          <a:p>
            <a:pPr marL="285750" indent="-285750">
              <a:buFont typeface="Arial" panose="020B0604020202020204" pitchFamily="34" charset="0"/>
              <a:buChar char="•"/>
            </a:pPr>
            <a:r>
              <a:rPr lang="en-US" dirty="0"/>
              <a:t>Predicted values closely align with actual yearly means, capturing the overall upward trend in solid waste generation.</a:t>
            </a:r>
          </a:p>
          <a:p>
            <a:pPr marL="285750" indent="-285750">
              <a:buFont typeface="Arial" panose="020B0604020202020204" pitchFamily="34" charset="0"/>
              <a:buChar char="•"/>
            </a:pPr>
            <a:r>
              <a:rPr lang="en-US" dirty="0"/>
              <a:t>Model fails to capture short-term variations, such as the drop in 2020, due to yearly aggregated features lacking granularity.</a:t>
            </a:r>
          </a:p>
        </p:txBody>
      </p:sp>
      <p:sp>
        <p:nvSpPr>
          <p:cNvPr id="8" name="TextBox 7">
            <a:extLst>
              <a:ext uri="{FF2B5EF4-FFF2-40B4-BE49-F238E27FC236}">
                <a16:creationId xmlns:a16="http://schemas.microsoft.com/office/drawing/2014/main" id="{2D27324C-B358-5BC1-936F-B2C826C6EE37}"/>
              </a:ext>
            </a:extLst>
          </p:cNvPr>
          <p:cNvSpPr txBox="1"/>
          <p:nvPr/>
        </p:nvSpPr>
        <p:spPr>
          <a:xfrm>
            <a:off x="4571999" y="2994646"/>
            <a:ext cx="4571998" cy="1169551"/>
          </a:xfrm>
          <a:prstGeom prst="rect">
            <a:avLst/>
          </a:prstGeom>
          <a:noFill/>
        </p:spPr>
        <p:txBody>
          <a:bodyPr wrap="square">
            <a:spAutoFit/>
          </a:bodyPr>
          <a:lstStyle/>
          <a:p>
            <a:r>
              <a:rPr lang="en-US" b="1" dirty="0"/>
              <a:t>Forecast Beyond 2021:</a:t>
            </a:r>
          </a:p>
          <a:p>
            <a:pPr marL="285750" indent="-285750">
              <a:buFont typeface="Arial" panose="020B0604020202020204" pitchFamily="34" charset="0"/>
              <a:buChar char="•"/>
            </a:pPr>
            <a:r>
              <a:rPr lang="en-US" dirty="0"/>
              <a:t>Predicts slower growth in waste generation, stabilizing at ~35,000 </a:t>
            </a:r>
            <a:r>
              <a:rPr lang="en-US" dirty="0" err="1"/>
              <a:t>tonnes</a:t>
            </a:r>
            <a:r>
              <a:rPr lang="en-US" dirty="0"/>
              <a:t> by 2026.</a:t>
            </a:r>
          </a:p>
          <a:p>
            <a:pPr marL="285750" indent="-285750">
              <a:buFont typeface="Arial" panose="020B0604020202020204" pitchFamily="34" charset="0"/>
              <a:buChar char="•"/>
            </a:pPr>
            <a:r>
              <a:rPr lang="en-US" dirty="0"/>
              <a:t>Suggests a saturation point influenced by socioeconomic and demographic factors.</a:t>
            </a:r>
          </a:p>
        </p:txBody>
      </p:sp>
    </p:spTree>
    <p:extLst>
      <p:ext uri="{BB962C8B-B14F-4D97-AF65-F5344CB8AC3E}">
        <p14:creationId xmlns:p14="http://schemas.microsoft.com/office/powerpoint/2010/main" val="914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38"/>
          <p:cNvPicPr preferRelativeResize="0">
            <a:picLocks noGrp="1"/>
          </p:cNvPicPr>
          <p:nvPr>
            <p:ph type="pic" idx="2"/>
          </p:nvPr>
        </p:nvPicPr>
        <p:blipFill rotWithShape="1">
          <a:blip r:embed="rId3">
            <a:alphaModFix/>
          </a:blip>
          <a:srcRect l="14838" r="14838"/>
          <a:stretch/>
        </p:blipFill>
        <p:spPr>
          <a:xfrm flipH="1">
            <a:off x="5526900" y="0"/>
            <a:ext cx="3617100" cy="5143500"/>
          </a:xfrm>
          <a:prstGeom prst="round1Rect">
            <a:avLst>
              <a:gd name="adj" fmla="val 16667"/>
            </a:avLst>
          </a:prstGeom>
        </p:spPr>
      </p:pic>
      <p:sp>
        <p:nvSpPr>
          <p:cNvPr id="393" name="Google Shape;393;p38"/>
          <p:cNvSpPr txBox="1">
            <a:spLocks noGrp="1"/>
          </p:cNvSpPr>
          <p:nvPr>
            <p:ph type="title"/>
          </p:nvPr>
        </p:nvSpPr>
        <p:spPr>
          <a:xfrm>
            <a:off x="1177200" y="813200"/>
            <a:ext cx="3338700" cy="5802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cxnSp>
        <p:nvCxnSpPr>
          <p:cNvPr id="395" name="Google Shape;395;p38"/>
          <p:cNvCxnSpPr/>
          <p:nvPr/>
        </p:nvCxnSpPr>
        <p:spPr>
          <a:xfrm>
            <a:off x="1316200" y="1393464"/>
            <a:ext cx="1214400" cy="0"/>
          </a:xfrm>
          <a:prstGeom prst="straightConnector1">
            <a:avLst/>
          </a:prstGeom>
          <a:noFill/>
          <a:ln w="19050" cap="flat" cmpd="sng">
            <a:solidFill>
              <a:schemeClr val="dk1"/>
            </a:solidFill>
            <a:prstDash val="solid"/>
            <a:round/>
            <a:headEnd type="none" w="med" len="med"/>
            <a:tailEnd type="none" w="med" len="med"/>
          </a:ln>
        </p:spPr>
      </p:cxnSp>
      <p:grpSp>
        <p:nvGrpSpPr>
          <p:cNvPr id="396" name="Google Shape;396;p38"/>
          <p:cNvGrpSpPr/>
          <p:nvPr/>
        </p:nvGrpSpPr>
        <p:grpSpPr>
          <a:xfrm>
            <a:off x="8033622" y="-716556"/>
            <a:ext cx="1978747" cy="2324235"/>
            <a:chOff x="5465250" y="3028750"/>
            <a:chExt cx="1232250" cy="1447400"/>
          </a:xfrm>
        </p:grpSpPr>
        <p:sp>
          <p:nvSpPr>
            <p:cNvPr id="397" name="Google Shape;397;p38"/>
            <p:cNvSpPr/>
            <p:nvPr/>
          </p:nvSpPr>
          <p:spPr>
            <a:xfrm>
              <a:off x="5465250" y="3028750"/>
              <a:ext cx="878525" cy="1186450"/>
            </a:xfrm>
            <a:custGeom>
              <a:avLst/>
              <a:gdLst/>
              <a:ahLst/>
              <a:cxnLst/>
              <a:rect l="l" t="t" r="r" b="b"/>
              <a:pathLst>
                <a:path w="35141" h="47458" extrusionOk="0">
                  <a:moveTo>
                    <a:pt x="7495" y="0"/>
                  </a:moveTo>
                  <a:cubicBezTo>
                    <a:pt x="7495" y="0"/>
                    <a:pt x="1" y="17695"/>
                    <a:pt x="6669" y="32207"/>
                  </a:cubicBezTo>
                  <a:cubicBezTo>
                    <a:pt x="9882" y="39197"/>
                    <a:pt x="15794" y="44175"/>
                    <a:pt x="21058" y="47458"/>
                  </a:cubicBezTo>
                  <a:cubicBezTo>
                    <a:pt x="22084" y="43678"/>
                    <a:pt x="23900" y="39557"/>
                    <a:pt x="27119" y="36339"/>
                  </a:cubicBezTo>
                  <a:cubicBezTo>
                    <a:pt x="29470" y="33987"/>
                    <a:pt x="32308" y="32385"/>
                    <a:pt x="35140" y="31291"/>
                  </a:cubicBezTo>
                  <a:cubicBezTo>
                    <a:pt x="34891" y="27659"/>
                    <a:pt x="34106" y="23910"/>
                    <a:pt x="32472" y="20352"/>
                  </a:cubicBezTo>
                  <a:cubicBezTo>
                    <a:pt x="25804" y="5838"/>
                    <a:pt x="7495" y="0"/>
                    <a:pt x="7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5953725" y="3753000"/>
              <a:ext cx="743775" cy="723150"/>
            </a:xfrm>
            <a:custGeom>
              <a:avLst/>
              <a:gdLst/>
              <a:ahLst/>
              <a:cxnLst/>
              <a:rect l="l" t="t" r="r" b="b"/>
              <a:pathLst>
                <a:path w="29751" h="28926" extrusionOk="0">
                  <a:moveTo>
                    <a:pt x="28443" y="0"/>
                  </a:moveTo>
                  <a:cubicBezTo>
                    <a:pt x="26566" y="0"/>
                    <a:pt x="21094" y="201"/>
                    <a:pt x="15601" y="2321"/>
                  </a:cubicBezTo>
                  <a:cubicBezTo>
                    <a:pt x="16376" y="13507"/>
                    <a:pt x="12108" y="23589"/>
                    <a:pt x="12108" y="23589"/>
                  </a:cubicBezTo>
                  <a:cubicBezTo>
                    <a:pt x="12108" y="23589"/>
                    <a:pt x="7189" y="22020"/>
                    <a:pt x="1519" y="18488"/>
                  </a:cubicBezTo>
                  <a:cubicBezTo>
                    <a:pt x="1" y="24081"/>
                    <a:pt x="222" y="28915"/>
                    <a:pt x="222" y="28915"/>
                  </a:cubicBezTo>
                  <a:cubicBezTo>
                    <a:pt x="222" y="28915"/>
                    <a:pt x="471" y="28926"/>
                    <a:pt x="921" y="28926"/>
                  </a:cubicBezTo>
                  <a:cubicBezTo>
                    <a:pt x="3794" y="28926"/>
                    <a:pt x="14869" y="28459"/>
                    <a:pt x="21770" y="21559"/>
                  </a:cubicBezTo>
                  <a:cubicBezTo>
                    <a:pt x="29751" y="13577"/>
                    <a:pt x="29125" y="11"/>
                    <a:pt x="29125" y="11"/>
                  </a:cubicBezTo>
                  <a:cubicBezTo>
                    <a:pt x="29125" y="11"/>
                    <a:pt x="28883" y="0"/>
                    <a:pt x="28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5991675" y="3811025"/>
              <a:ext cx="371450" cy="531725"/>
            </a:xfrm>
            <a:custGeom>
              <a:avLst/>
              <a:gdLst/>
              <a:ahLst/>
              <a:cxnLst/>
              <a:rect l="l" t="t" r="r" b="b"/>
              <a:pathLst>
                <a:path w="14858" h="21269" extrusionOk="0">
                  <a:moveTo>
                    <a:pt x="14083" y="0"/>
                  </a:moveTo>
                  <a:cubicBezTo>
                    <a:pt x="11251" y="1094"/>
                    <a:pt x="8416" y="2696"/>
                    <a:pt x="6062" y="5048"/>
                  </a:cubicBezTo>
                  <a:cubicBezTo>
                    <a:pt x="2846" y="8266"/>
                    <a:pt x="1027" y="12390"/>
                    <a:pt x="1" y="16167"/>
                  </a:cubicBezTo>
                  <a:cubicBezTo>
                    <a:pt x="5671" y="19699"/>
                    <a:pt x="10590" y="21268"/>
                    <a:pt x="10590" y="21268"/>
                  </a:cubicBezTo>
                  <a:cubicBezTo>
                    <a:pt x="10590" y="21268"/>
                    <a:pt x="14858" y="11186"/>
                    <a:pt x="14083"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38"/>
          <p:cNvGrpSpPr/>
          <p:nvPr/>
        </p:nvGrpSpPr>
        <p:grpSpPr>
          <a:xfrm rot="-9000302">
            <a:off x="5010546" y="511882"/>
            <a:ext cx="876514" cy="1153231"/>
            <a:chOff x="6600675" y="1508650"/>
            <a:chExt cx="794975" cy="1045950"/>
          </a:xfrm>
        </p:grpSpPr>
        <p:sp>
          <p:nvSpPr>
            <p:cNvPr id="401" name="Google Shape;401;p38"/>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53">
            <a:extLst>
              <a:ext uri="{FF2B5EF4-FFF2-40B4-BE49-F238E27FC236}">
                <a16:creationId xmlns:a16="http://schemas.microsoft.com/office/drawing/2014/main" id="{AF19526D-6747-54A3-1AED-B65823B40F33}"/>
              </a:ext>
            </a:extLst>
          </p:cNvPr>
          <p:cNvSpPr txBox="1"/>
          <p:nvPr/>
        </p:nvSpPr>
        <p:spPr>
          <a:xfrm>
            <a:off x="853440" y="1623915"/>
            <a:ext cx="4389456" cy="29094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mn-lt"/>
              </a:rPr>
              <a:t>Predictive modeling effectively forecasts MSW generation using socioeconomic and demographic factors.</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mn-lt"/>
                <a:ea typeface="Open Sans"/>
                <a:cs typeface="Open Sans"/>
                <a:sym typeface="Open Sans"/>
              </a:rPr>
              <a:t>Significant contributors: GDP per capita, crude death rate, fertility rate, and labor force participation.</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mn-lt"/>
                <a:ea typeface="Open Sans"/>
                <a:cs typeface="Open Sans"/>
                <a:sym typeface="Open Sans"/>
              </a:rPr>
              <a:t>Optimized Random Forest emerged as the best model (R²: 0.85, MAE: 5239.97, RMSE: 7537.56).</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mn-lt"/>
                <a:ea typeface="Open Sans"/>
                <a:cs typeface="Open Sans"/>
                <a:sym typeface="Open Sans"/>
              </a:rPr>
              <a:t>Forecasts indicate a rising trend in waste generation, with W.P. Kuala Lumpur and Johor as major contributors.</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tx1"/>
                </a:solidFill>
                <a:latin typeface="+mn-lt"/>
                <a:ea typeface="Open Sans"/>
                <a:cs typeface="Open Sans"/>
                <a:sym typeface="Open Sans"/>
              </a:rPr>
              <a:t>Simpler ML models can perform well with straightforward parameter tuning, while advanced models need larger datasets and intensive optimization for better accuracy.</a:t>
            </a:r>
          </a:p>
          <a:p>
            <a:pPr marL="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3"/>
          <p:cNvSpPr txBox="1">
            <a:spLocks noGrp="1"/>
          </p:cNvSpPr>
          <p:nvPr>
            <p:ph type="title"/>
          </p:nvPr>
        </p:nvSpPr>
        <p:spPr>
          <a:xfrm>
            <a:off x="713225" y="165688"/>
            <a:ext cx="3858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a:t>
            </a:r>
            <a:endParaRPr dirty="0"/>
          </a:p>
        </p:txBody>
      </p:sp>
      <p:sp>
        <p:nvSpPr>
          <p:cNvPr id="781" name="Google Shape;781;p53"/>
          <p:cNvSpPr txBox="1"/>
          <p:nvPr/>
        </p:nvSpPr>
        <p:spPr>
          <a:xfrm>
            <a:off x="342901" y="738388"/>
            <a:ext cx="4229100" cy="4646412"/>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pPr>
            <a:r>
              <a:rPr lang="en-US" sz="1200" b="1" dirty="0">
                <a:solidFill>
                  <a:schemeClr val="bg1">
                    <a:lumMod val="10000"/>
                  </a:schemeClr>
                </a:solidFill>
                <a:latin typeface="+mn-lt"/>
              </a:rPr>
              <a:t>Data Granularity:</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bg1">
                    <a:lumMod val="10000"/>
                  </a:schemeClr>
                </a:solidFill>
                <a:latin typeface="+mn-lt"/>
              </a:rPr>
              <a:t>Annual data limits capturing monthly/seasonal variations.</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bg1">
                    <a:lumMod val="10000"/>
                  </a:schemeClr>
                </a:solidFill>
                <a:latin typeface="+mn-lt"/>
              </a:rPr>
              <a:t>Future work should include more granular and dynamic data.</a:t>
            </a:r>
          </a:p>
          <a:p>
            <a:pPr lvl="0" algn="l" rtl="0">
              <a:lnSpc>
                <a:spcPct val="115000"/>
              </a:lnSpc>
              <a:spcBef>
                <a:spcPts val="0"/>
              </a:spcBef>
              <a:spcAft>
                <a:spcPts val="0"/>
              </a:spcAft>
            </a:pPr>
            <a:r>
              <a:rPr lang="en-US" sz="1200" b="1" dirty="0">
                <a:solidFill>
                  <a:schemeClr val="bg1">
                    <a:lumMod val="10000"/>
                  </a:schemeClr>
                </a:solidFill>
                <a:latin typeface="+mn-lt"/>
              </a:rPr>
              <a:t>Dataset Size:</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bg1">
                    <a:lumMod val="10000"/>
                  </a:schemeClr>
                </a:solidFill>
                <a:latin typeface="+mn-lt"/>
              </a:rPr>
              <a:t>Small dataset limits model generalizability and ability to detect rare patterns.</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bg1">
                    <a:lumMod val="10000"/>
                  </a:schemeClr>
                </a:solidFill>
                <a:latin typeface="+mn-lt"/>
              </a:rPr>
              <a:t>Expanding data with more states and longer timeframes could improve results.</a:t>
            </a:r>
          </a:p>
          <a:p>
            <a:pPr lvl="0" algn="l" rtl="0">
              <a:lnSpc>
                <a:spcPct val="115000"/>
              </a:lnSpc>
              <a:spcBef>
                <a:spcPts val="0"/>
              </a:spcBef>
              <a:spcAft>
                <a:spcPts val="0"/>
              </a:spcAft>
            </a:pPr>
            <a:r>
              <a:rPr lang="en-US" sz="1200" b="1" dirty="0">
                <a:solidFill>
                  <a:schemeClr val="bg1">
                    <a:lumMod val="10000"/>
                  </a:schemeClr>
                </a:solidFill>
                <a:latin typeface="+mn-lt"/>
              </a:rPr>
              <a:t>Model Improvement:</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bg1">
                    <a:lumMod val="10000"/>
                  </a:schemeClr>
                </a:solidFill>
                <a:latin typeface="+mn-lt"/>
              </a:rPr>
              <a:t>Further optimization of ANN could address outliers and handle complex patterns.</a:t>
            </a:r>
          </a:p>
          <a:p>
            <a:pPr lvl="0" algn="l" rtl="0">
              <a:lnSpc>
                <a:spcPct val="115000"/>
              </a:lnSpc>
              <a:spcBef>
                <a:spcPts val="0"/>
              </a:spcBef>
              <a:spcAft>
                <a:spcPts val="0"/>
              </a:spcAft>
            </a:pPr>
            <a:r>
              <a:rPr lang="en-US" sz="1200" b="1" dirty="0">
                <a:solidFill>
                  <a:schemeClr val="bg1">
                    <a:lumMod val="10000"/>
                  </a:schemeClr>
                </a:solidFill>
                <a:latin typeface="+mn-lt"/>
              </a:rPr>
              <a:t>External Variables:</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bg1">
                    <a:lumMod val="10000"/>
                  </a:schemeClr>
                </a:solidFill>
                <a:latin typeface="+mn-lt"/>
              </a:rPr>
              <a:t>Dynamic factors like policy changes, technological advancements, and public campaigns were not included.</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chemeClr val="bg1">
                    <a:lumMod val="10000"/>
                  </a:schemeClr>
                </a:solidFill>
                <a:latin typeface="+mn-lt"/>
              </a:rPr>
              <a:t>Future research should incorporate these variables for a holistic approach.</a:t>
            </a:r>
            <a:endParaRPr dirty="0">
              <a:solidFill>
                <a:schemeClr val="bg1">
                  <a:lumMod val="10000"/>
                </a:schemeClr>
              </a:solidFill>
              <a:latin typeface="Open Sans"/>
              <a:ea typeface="Open Sans"/>
              <a:cs typeface="Open Sans"/>
              <a:sym typeface="Open Sans"/>
            </a:endParaRPr>
          </a:p>
        </p:txBody>
      </p:sp>
      <p:sp>
        <p:nvSpPr>
          <p:cNvPr id="787" name="Google Shape;787;p53"/>
          <p:cNvSpPr txBox="1"/>
          <p:nvPr/>
        </p:nvSpPr>
        <p:spPr>
          <a:xfrm>
            <a:off x="4933975" y="1414465"/>
            <a:ext cx="562200" cy="461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Clr>
                <a:srgbClr val="000000"/>
              </a:buClr>
              <a:buSzPts val="1100"/>
              <a:buFont typeface="Arial"/>
              <a:buNone/>
            </a:pPr>
            <a:endParaRPr sz="2000" dirty="0">
              <a:solidFill>
                <a:schemeClr val="dk2"/>
              </a:solidFill>
              <a:latin typeface="Montserrat SemiBold"/>
              <a:ea typeface="Montserrat SemiBold"/>
              <a:cs typeface="Montserrat SemiBold"/>
              <a:sym typeface="Montserrat SemiBold"/>
            </a:endParaRPr>
          </a:p>
        </p:txBody>
      </p:sp>
      <p:sp>
        <p:nvSpPr>
          <p:cNvPr id="3" name="Google Shape;780;p53">
            <a:extLst>
              <a:ext uri="{FF2B5EF4-FFF2-40B4-BE49-F238E27FC236}">
                <a16:creationId xmlns:a16="http://schemas.microsoft.com/office/drawing/2014/main" id="{2A2EF846-ADDB-9B85-3911-F25169DC74B2}"/>
              </a:ext>
            </a:extLst>
          </p:cNvPr>
          <p:cNvSpPr txBox="1">
            <a:spLocks/>
          </p:cNvSpPr>
          <p:nvPr/>
        </p:nvSpPr>
        <p:spPr>
          <a:xfrm>
            <a:off x="4942325" y="167165"/>
            <a:ext cx="42016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SemiBold"/>
              <a:buNone/>
              <a:defRPr sz="30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r>
              <a:rPr lang="en-GB" dirty="0"/>
              <a:t>RECOMMENDATION</a:t>
            </a:r>
          </a:p>
        </p:txBody>
      </p:sp>
      <p:sp>
        <p:nvSpPr>
          <p:cNvPr id="5" name="TextBox 4">
            <a:extLst>
              <a:ext uri="{FF2B5EF4-FFF2-40B4-BE49-F238E27FC236}">
                <a16:creationId xmlns:a16="http://schemas.microsoft.com/office/drawing/2014/main" id="{E2EB1553-8D62-7961-5A91-FC802DD2A434}"/>
              </a:ext>
            </a:extLst>
          </p:cNvPr>
          <p:cNvSpPr txBox="1"/>
          <p:nvPr/>
        </p:nvSpPr>
        <p:spPr>
          <a:xfrm>
            <a:off x="5005824" y="771257"/>
            <a:ext cx="4074675" cy="3600986"/>
          </a:xfrm>
          <a:prstGeom prst="rect">
            <a:avLst/>
          </a:prstGeom>
          <a:noFill/>
        </p:spPr>
        <p:txBody>
          <a:bodyPr wrap="square">
            <a:spAutoFit/>
          </a:bodyPr>
          <a:lstStyle/>
          <a:p>
            <a:r>
              <a:rPr lang="en-US" sz="1200" b="1" dirty="0"/>
              <a:t>Public Awareness:</a:t>
            </a:r>
          </a:p>
          <a:p>
            <a:pPr marL="171450" indent="-171450">
              <a:buFont typeface="Arial" panose="020B0604020202020204" pitchFamily="34" charset="0"/>
              <a:buChar char="•"/>
            </a:pPr>
            <a:r>
              <a:rPr lang="en-US" sz="1200" dirty="0"/>
              <a:t>Educate households on waste separation, disposal practices, and composting.</a:t>
            </a:r>
          </a:p>
          <a:p>
            <a:pPr marL="171450" indent="-171450">
              <a:buFont typeface="Arial" panose="020B0604020202020204" pitchFamily="34" charset="0"/>
              <a:buChar char="•"/>
            </a:pPr>
            <a:r>
              <a:rPr lang="en-US" sz="1200" dirty="0"/>
              <a:t>Address misunderstandings about food date labels to reduce food waste.</a:t>
            </a:r>
          </a:p>
          <a:p>
            <a:pPr marL="171450" indent="-171450">
              <a:buFont typeface="Arial" panose="020B0604020202020204" pitchFamily="34" charset="0"/>
              <a:buChar char="•"/>
            </a:pPr>
            <a:endParaRPr lang="en-US" sz="1200" dirty="0"/>
          </a:p>
          <a:p>
            <a:r>
              <a:rPr lang="en-US" sz="1200" b="1" dirty="0"/>
              <a:t>Retail and Food Recovery:</a:t>
            </a:r>
          </a:p>
          <a:p>
            <a:pPr marL="171450" indent="-171450">
              <a:buFont typeface="Arial" panose="020B0604020202020204" pitchFamily="34" charset="0"/>
              <a:buChar char="•"/>
            </a:pPr>
            <a:r>
              <a:rPr lang="en-US" sz="1200" dirty="0"/>
              <a:t>Reduce the strict cosmetic standards for the fresh produce in retailers. </a:t>
            </a:r>
          </a:p>
          <a:p>
            <a:pPr marL="171450" indent="-171450">
              <a:buFont typeface="Arial" panose="020B0604020202020204" pitchFamily="34" charset="0"/>
              <a:buChar char="•"/>
            </a:pPr>
            <a:r>
              <a:rPr lang="en-US" sz="1200" dirty="0"/>
              <a:t>Offer tax incentives for food donations.</a:t>
            </a:r>
          </a:p>
          <a:p>
            <a:pPr marL="171450" indent="-171450">
              <a:buFont typeface="Arial" panose="020B0604020202020204" pitchFamily="34" charset="0"/>
              <a:buChar char="•"/>
            </a:pPr>
            <a:r>
              <a:rPr lang="en-US" sz="1200" dirty="0"/>
              <a:t>Adopt advanced technology for inventory tracking and demand prediction.</a:t>
            </a:r>
          </a:p>
          <a:p>
            <a:pPr marL="171450" indent="-171450">
              <a:buFont typeface="Arial" panose="020B0604020202020204" pitchFamily="34" charset="0"/>
              <a:buChar char="•"/>
            </a:pPr>
            <a:endParaRPr lang="en-US" sz="1200" dirty="0"/>
          </a:p>
          <a:p>
            <a:r>
              <a:rPr lang="en-US" sz="1200" b="1" dirty="0"/>
              <a:t>Policy Integration:</a:t>
            </a:r>
          </a:p>
          <a:p>
            <a:pPr marL="171450" indent="-171450">
              <a:buFont typeface="Arial" panose="020B0604020202020204" pitchFamily="34" charset="0"/>
              <a:buChar char="•"/>
            </a:pPr>
            <a:r>
              <a:rPr lang="en-US" sz="1200" dirty="0"/>
              <a:t>Use predictive models to guide waste management policies, resource allocation, and infrastructure planning.</a:t>
            </a:r>
          </a:p>
          <a:p>
            <a:pPr marL="171450" indent="-171450">
              <a:buFont typeface="Arial" panose="020B0604020202020204" pitchFamily="34" charset="0"/>
              <a:buChar char="•"/>
            </a:pPr>
            <a:r>
              <a:rPr lang="en-US" sz="1200" dirty="0"/>
              <a:t>Collaborate with KPKT, </a:t>
            </a:r>
            <a:r>
              <a:rPr lang="en-US" sz="1200" dirty="0" err="1"/>
              <a:t>SWCorp</a:t>
            </a:r>
            <a:r>
              <a:rPr lang="en-US" sz="1200" dirty="0"/>
              <a:t>, and local councils to improve recycling and waste reduction efforts.</a:t>
            </a:r>
            <a:endParaRPr lang="en-GB"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39"/>
          <p:cNvPicPr preferRelativeResize="0">
            <a:picLocks noGrp="1"/>
          </p:cNvPicPr>
          <p:nvPr>
            <p:ph type="pic" idx="2"/>
          </p:nvPr>
        </p:nvPicPr>
        <p:blipFill rotWithShape="1">
          <a:blip r:embed="rId3">
            <a:alphaModFix/>
          </a:blip>
          <a:srcRect t="21875" b="21875"/>
          <a:stretch/>
        </p:blipFill>
        <p:spPr>
          <a:xfrm>
            <a:off x="0" y="0"/>
            <a:ext cx="9144003" cy="5143502"/>
          </a:xfrm>
          <a:prstGeom prst="rect">
            <a:avLst/>
          </a:prstGeom>
        </p:spPr>
      </p:pic>
      <p:sp>
        <p:nvSpPr>
          <p:cNvPr id="409" name="Google Shape;409;p39"/>
          <p:cNvSpPr txBox="1">
            <a:spLocks noGrp="1"/>
          </p:cNvSpPr>
          <p:nvPr>
            <p:ph type="title"/>
          </p:nvPr>
        </p:nvSpPr>
        <p:spPr>
          <a:xfrm>
            <a:off x="720000" y="539500"/>
            <a:ext cx="4745100" cy="11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THANKS!</a:t>
            </a:r>
            <a:br>
              <a:rPr lang="en" dirty="0">
                <a:solidFill>
                  <a:schemeClr val="lt1"/>
                </a:solidFill>
              </a:rPr>
            </a:br>
            <a:endParaRPr dirty="0">
              <a:solidFill>
                <a:schemeClr val="dk2"/>
              </a:solidFill>
            </a:endParaRPr>
          </a:p>
        </p:txBody>
      </p:sp>
      <p:grpSp>
        <p:nvGrpSpPr>
          <p:cNvPr id="410" name="Google Shape;410;p39"/>
          <p:cNvGrpSpPr/>
          <p:nvPr/>
        </p:nvGrpSpPr>
        <p:grpSpPr>
          <a:xfrm>
            <a:off x="-155217" y="3528099"/>
            <a:ext cx="1406549" cy="1850599"/>
            <a:chOff x="6600675" y="1508650"/>
            <a:chExt cx="794975" cy="1045950"/>
          </a:xfrm>
        </p:grpSpPr>
        <p:sp>
          <p:nvSpPr>
            <p:cNvPr id="411" name="Google Shape;411;p39"/>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39"/>
          <p:cNvSpPr/>
          <p:nvPr/>
        </p:nvSpPr>
        <p:spPr>
          <a:xfrm flipH="1">
            <a:off x="8297833" y="-845900"/>
            <a:ext cx="1694400" cy="1694400"/>
          </a:xfrm>
          <a:prstGeom prst="pie">
            <a:avLst>
              <a:gd name="adj1" fmla="val 0"/>
              <a:gd name="adj2" fmla="val 5444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39"/>
          <p:cNvGrpSpPr/>
          <p:nvPr/>
        </p:nvGrpSpPr>
        <p:grpSpPr>
          <a:xfrm rot="-9000302">
            <a:off x="7095821" y="2229082"/>
            <a:ext cx="876514" cy="1153231"/>
            <a:chOff x="6600675" y="1508650"/>
            <a:chExt cx="794975" cy="1045950"/>
          </a:xfrm>
        </p:grpSpPr>
        <p:sp>
          <p:nvSpPr>
            <p:cNvPr id="416" name="Google Shape;416;p39"/>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51;p57">
            <a:extLst>
              <a:ext uri="{FF2B5EF4-FFF2-40B4-BE49-F238E27FC236}">
                <a16:creationId xmlns:a16="http://schemas.microsoft.com/office/drawing/2014/main" id="{73A06271-BB9E-D891-D15C-832F677712DC}"/>
              </a:ext>
            </a:extLst>
          </p:cNvPr>
          <p:cNvSpPr txBox="1">
            <a:spLocks/>
          </p:cNvSpPr>
          <p:nvPr/>
        </p:nvSpPr>
        <p:spPr>
          <a:xfrm>
            <a:off x="801100" y="1029586"/>
            <a:ext cx="4727700" cy="1224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a:ea typeface="Montserrat SemiBold"/>
                <a:cs typeface="Montserrat SemiBold"/>
                <a:sym typeface="Montserrat SemiBold"/>
              </a:rPr>
              <a:t>DO YOU HAVE ANY QUESTIONS?</a:t>
            </a:r>
          </a:p>
          <a:p>
            <a:r>
              <a:rPr lang="en-US" dirty="0">
                <a:solidFill>
                  <a:schemeClr val="bg1"/>
                </a:solidFill>
                <a:hlinkClick r:id="rId4">
                  <a:extLst>
                    <a:ext uri="{A12FA001-AC4F-418D-AE19-62706E023703}">
                      <ahyp:hlinkClr xmlns:ahyp="http://schemas.microsoft.com/office/drawing/2018/hyperlinkcolor" val="tx"/>
                    </a:ext>
                  </a:extLst>
                </a:hlinkClick>
              </a:rPr>
              <a:t>22120931@siswa.um.edu.my</a:t>
            </a:r>
            <a:r>
              <a:rPr lang="en-US" dirty="0">
                <a:solidFill>
                  <a:schemeClr val="bg1"/>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a:extLst>
            <a:ext uri="{FF2B5EF4-FFF2-40B4-BE49-F238E27FC236}">
              <a16:creationId xmlns:a16="http://schemas.microsoft.com/office/drawing/2014/main" id="{6F4D1155-8D2E-F5BE-1255-53EE0F9BDEAC}"/>
            </a:ext>
          </a:extLst>
        </p:cNvPr>
        <p:cNvGrpSpPr/>
        <p:nvPr/>
      </p:nvGrpSpPr>
      <p:grpSpPr>
        <a:xfrm>
          <a:off x="0" y="0"/>
          <a:ext cx="0" cy="0"/>
          <a:chOff x="0" y="0"/>
          <a:chExt cx="0" cy="0"/>
        </a:xfrm>
      </p:grpSpPr>
      <p:sp>
        <p:nvSpPr>
          <p:cNvPr id="479" name="Google Shape;479;p42">
            <a:extLst>
              <a:ext uri="{FF2B5EF4-FFF2-40B4-BE49-F238E27FC236}">
                <a16:creationId xmlns:a16="http://schemas.microsoft.com/office/drawing/2014/main" id="{52DEE392-C4C3-3CB8-3E38-5BB44D55D4D6}"/>
              </a:ext>
            </a:extLst>
          </p:cNvPr>
          <p:cNvSpPr txBox="1">
            <a:spLocks noGrp="1"/>
          </p:cNvSpPr>
          <p:nvPr>
            <p:ph type="title"/>
          </p:nvPr>
        </p:nvSpPr>
        <p:spPr>
          <a:xfrm>
            <a:off x="244011" y="1454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sp>
        <p:nvSpPr>
          <p:cNvPr id="2" name="Rectangle 1">
            <a:extLst>
              <a:ext uri="{FF2B5EF4-FFF2-40B4-BE49-F238E27FC236}">
                <a16:creationId xmlns:a16="http://schemas.microsoft.com/office/drawing/2014/main" id="{45A4E31B-DF08-01DE-005E-6E602C3D9FC5}"/>
              </a:ext>
            </a:extLst>
          </p:cNvPr>
          <p:cNvSpPr/>
          <p:nvPr/>
        </p:nvSpPr>
        <p:spPr>
          <a:xfrm>
            <a:off x="338203" y="745806"/>
            <a:ext cx="8467596" cy="3636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3" name="Google Shape;483;p42">
            <a:extLst>
              <a:ext uri="{FF2B5EF4-FFF2-40B4-BE49-F238E27FC236}">
                <a16:creationId xmlns:a16="http://schemas.microsoft.com/office/drawing/2014/main" id="{DCB8E204-866A-99B4-B1AE-7F074FBB0146}"/>
              </a:ext>
            </a:extLst>
          </p:cNvPr>
          <p:cNvSpPr txBox="1">
            <a:spLocks noGrp="1"/>
          </p:cNvSpPr>
          <p:nvPr>
            <p:ph type="subTitle" idx="4"/>
          </p:nvPr>
        </p:nvSpPr>
        <p:spPr>
          <a:xfrm>
            <a:off x="338201" y="760860"/>
            <a:ext cx="8354861"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MACHINE LEARNING (ML)</a:t>
            </a:r>
            <a:endParaRPr dirty="0">
              <a:solidFill>
                <a:schemeClr val="accent6"/>
              </a:solidFill>
            </a:endParaRPr>
          </a:p>
        </p:txBody>
      </p:sp>
      <p:sp>
        <p:nvSpPr>
          <p:cNvPr id="13" name="Google Shape;394;p38">
            <a:extLst>
              <a:ext uri="{FF2B5EF4-FFF2-40B4-BE49-F238E27FC236}">
                <a16:creationId xmlns:a16="http://schemas.microsoft.com/office/drawing/2014/main" id="{A202F2DB-2E61-74D3-4CA5-F13D6274FB58}"/>
              </a:ext>
            </a:extLst>
          </p:cNvPr>
          <p:cNvSpPr txBox="1">
            <a:spLocks noGrp="1"/>
          </p:cNvSpPr>
          <p:nvPr>
            <p:ph type="subTitle" idx="1"/>
          </p:nvPr>
        </p:nvSpPr>
        <p:spPr>
          <a:xfrm>
            <a:off x="338204" y="1097855"/>
            <a:ext cx="8467593" cy="100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Definition: </a:t>
            </a:r>
            <a:r>
              <a:rPr lang="en-US" dirty="0"/>
              <a:t>Branch of artificial intelligence that uses data and algorithms to replicate human learning and improve accuracy over time (Peng et al., 2021).</a:t>
            </a:r>
            <a:endParaRPr dirty="0"/>
          </a:p>
        </p:txBody>
      </p:sp>
      <p:pic>
        <p:nvPicPr>
          <p:cNvPr id="14" name="Picture 13" descr="A diagram of a machine learning&#10;&#10;Description automatically generated">
            <a:extLst>
              <a:ext uri="{FF2B5EF4-FFF2-40B4-BE49-F238E27FC236}">
                <a16:creationId xmlns:a16="http://schemas.microsoft.com/office/drawing/2014/main" id="{8E3FE6AD-7A6C-B03D-4F6C-A0E139FB8FE8}"/>
              </a:ext>
            </a:extLst>
          </p:cNvPr>
          <p:cNvPicPr>
            <a:picLocks noChangeAspect="1"/>
          </p:cNvPicPr>
          <p:nvPr/>
        </p:nvPicPr>
        <p:blipFill>
          <a:blip r:embed="rId3"/>
          <a:stretch>
            <a:fillRect/>
          </a:stretch>
        </p:blipFill>
        <p:spPr>
          <a:xfrm>
            <a:off x="338201" y="1823654"/>
            <a:ext cx="4647157" cy="2518918"/>
          </a:xfrm>
          <a:prstGeom prst="rect">
            <a:avLst/>
          </a:prstGeom>
        </p:spPr>
      </p:pic>
      <p:sp>
        <p:nvSpPr>
          <p:cNvPr id="15" name="Google Shape;394;p38">
            <a:extLst>
              <a:ext uri="{FF2B5EF4-FFF2-40B4-BE49-F238E27FC236}">
                <a16:creationId xmlns:a16="http://schemas.microsoft.com/office/drawing/2014/main" id="{E86DE500-CEAA-0C1B-2071-5FB62A9588A8}"/>
              </a:ext>
            </a:extLst>
          </p:cNvPr>
          <p:cNvSpPr txBox="1">
            <a:spLocks/>
          </p:cNvSpPr>
          <p:nvPr/>
        </p:nvSpPr>
        <p:spPr>
          <a:xfrm>
            <a:off x="4985360" y="1682258"/>
            <a:ext cx="3820438" cy="3315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spcAft>
                <a:spcPts val="1600"/>
              </a:spcAft>
            </a:pPr>
            <a:r>
              <a:rPr lang="en-US" dirty="0"/>
              <a:t>Selecting the suitable ML depends on the problem, data type, and available resources. There is no single best method, as trial and error plays a key role (Sagi, 2024).</a:t>
            </a:r>
          </a:p>
          <a:p>
            <a:pPr marL="0" indent="0">
              <a:spcAft>
                <a:spcPts val="1600"/>
              </a:spcAft>
            </a:pPr>
            <a:r>
              <a:rPr lang="en-US" dirty="0"/>
              <a:t>Supervised ML is widely used in MSW prediction for its ability to uncover nonlinear relationships in data (Peng et al., 2021).</a:t>
            </a:r>
          </a:p>
          <a:p>
            <a:pPr marL="0" indent="0">
              <a:spcAft>
                <a:spcPts val="1600"/>
              </a:spcAft>
            </a:pPr>
            <a:r>
              <a:rPr lang="en-US" dirty="0"/>
              <a:t>ML helps in optimizing waste collection and recycling strategies (Hoy et al., 2022)</a:t>
            </a:r>
          </a:p>
        </p:txBody>
      </p:sp>
    </p:spTree>
    <p:extLst>
      <p:ext uri="{BB962C8B-B14F-4D97-AF65-F5344CB8AC3E}">
        <p14:creationId xmlns:p14="http://schemas.microsoft.com/office/powerpoint/2010/main" val="312058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a:extLst>
            <a:ext uri="{FF2B5EF4-FFF2-40B4-BE49-F238E27FC236}">
              <a16:creationId xmlns:a16="http://schemas.microsoft.com/office/drawing/2014/main" id="{A88EFEDD-E80A-F1A6-343B-95B9F3A50C01}"/>
            </a:ext>
          </a:extLst>
        </p:cNvPr>
        <p:cNvGrpSpPr/>
        <p:nvPr/>
      </p:nvGrpSpPr>
      <p:grpSpPr>
        <a:xfrm>
          <a:off x="0" y="0"/>
          <a:ext cx="0" cy="0"/>
          <a:chOff x="0" y="0"/>
          <a:chExt cx="0" cy="0"/>
        </a:xfrm>
      </p:grpSpPr>
      <p:sp>
        <p:nvSpPr>
          <p:cNvPr id="479" name="Google Shape;479;p42">
            <a:extLst>
              <a:ext uri="{FF2B5EF4-FFF2-40B4-BE49-F238E27FC236}">
                <a16:creationId xmlns:a16="http://schemas.microsoft.com/office/drawing/2014/main" id="{BA3BD5EF-C319-0D7F-CB24-A11045DAD151}"/>
              </a:ext>
            </a:extLst>
          </p:cNvPr>
          <p:cNvSpPr txBox="1">
            <a:spLocks noGrp="1"/>
          </p:cNvSpPr>
          <p:nvPr>
            <p:ph type="title"/>
          </p:nvPr>
        </p:nvSpPr>
        <p:spPr>
          <a:xfrm>
            <a:off x="244011" y="1454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sp>
        <p:nvSpPr>
          <p:cNvPr id="2" name="Rectangle 1">
            <a:extLst>
              <a:ext uri="{FF2B5EF4-FFF2-40B4-BE49-F238E27FC236}">
                <a16:creationId xmlns:a16="http://schemas.microsoft.com/office/drawing/2014/main" id="{9D748B77-574F-D1E7-B1A6-61529AC5D425}"/>
              </a:ext>
            </a:extLst>
          </p:cNvPr>
          <p:cNvSpPr/>
          <p:nvPr/>
        </p:nvSpPr>
        <p:spPr>
          <a:xfrm>
            <a:off x="338203" y="745806"/>
            <a:ext cx="8467596" cy="3636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3" name="Google Shape;483;p42">
            <a:extLst>
              <a:ext uri="{FF2B5EF4-FFF2-40B4-BE49-F238E27FC236}">
                <a16:creationId xmlns:a16="http://schemas.microsoft.com/office/drawing/2014/main" id="{BDEAEFF0-E0E2-B9B0-1CDE-E52BCD612E8E}"/>
              </a:ext>
            </a:extLst>
          </p:cNvPr>
          <p:cNvSpPr txBox="1">
            <a:spLocks noGrp="1"/>
          </p:cNvSpPr>
          <p:nvPr>
            <p:ph type="subTitle" idx="4"/>
          </p:nvPr>
        </p:nvSpPr>
        <p:spPr>
          <a:xfrm>
            <a:off x="338201" y="760860"/>
            <a:ext cx="8354861"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MACHINE LEARNING IN MSW PREDICTION (MALAYSIA)</a:t>
            </a:r>
            <a:endParaRPr dirty="0">
              <a:solidFill>
                <a:schemeClr val="accent6"/>
              </a:solidFill>
            </a:endParaRPr>
          </a:p>
        </p:txBody>
      </p:sp>
      <p:graphicFrame>
        <p:nvGraphicFramePr>
          <p:cNvPr id="5" name="Table 4">
            <a:extLst>
              <a:ext uri="{FF2B5EF4-FFF2-40B4-BE49-F238E27FC236}">
                <a16:creationId xmlns:a16="http://schemas.microsoft.com/office/drawing/2014/main" id="{033C0C27-B358-6EC1-1667-7DDAC659F032}"/>
              </a:ext>
            </a:extLst>
          </p:cNvPr>
          <p:cNvGraphicFramePr>
            <a:graphicFrameLocks noGrp="1"/>
          </p:cNvGraphicFramePr>
          <p:nvPr>
            <p:extLst>
              <p:ext uri="{D42A27DB-BD31-4B8C-83A1-F6EECF244321}">
                <p14:modId xmlns:p14="http://schemas.microsoft.com/office/powerpoint/2010/main" val="1982839744"/>
              </p:ext>
            </p:extLst>
          </p:nvPr>
        </p:nvGraphicFramePr>
        <p:xfrm>
          <a:off x="338202" y="1163860"/>
          <a:ext cx="8467597" cy="3644688"/>
        </p:xfrm>
        <a:graphic>
          <a:graphicData uri="http://schemas.openxmlformats.org/drawingml/2006/table">
            <a:tbl>
              <a:tblPr firstRow="1" firstCol="1" bandRow="1">
                <a:tableStyleId>{CCF40240-7948-41DC-9277-BB3E47AB0C2E}</a:tableStyleId>
              </a:tblPr>
              <a:tblGrid>
                <a:gridCol w="660582">
                  <a:extLst>
                    <a:ext uri="{9D8B030D-6E8A-4147-A177-3AD203B41FA5}">
                      <a16:colId xmlns:a16="http://schemas.microsoft.com/office/drawing/2014/main" val="2382228275"/>
                    </a:ext>
                  </a:extLst>
                </a:gridCol>
                <a:gridCol w="912974">
                  <a:extLst>
                    <a:ext uri="{9D8B030D-6E8A-4147-A177-3AD203B41FA5}">
                      <a16:colId xmlns:a16="http://schemas.microsoft.com/office/drawing/2014/main" val="2479119733"/>
                    </a:ext>
                  </a:extLst>
                </a:gridCol>
                <a:gridCol w="654028">
                  <a:extLst>
                    <a:ext uri="{9D8B030D-6E8A-4147-A177-3AD203B41FA5}">
                      <a16:colId xmlns:a16="http://schemas.microsoft.com/office/drawing/2014/main" val="2894029826"/>
                    </a:ext>
                  </a:extLst>
                </a:gridCol>
                <a:gridCol w="922621">
                  <a:extLst>
                    <a:ext uri="{9D8B030D-6E8A-4147-A177-3AD203B41FA5}">
                      <a16:colId xmlns:a16="http://schemas.microsoft.com/office/drawing/2014/main" val="2996744354"/>
                    </a:ext>
                  </a:extLst>
                </a:gridCol>
                <a:gridCol w="1295895">
                  <a:extLst>
                    <a:ext uri="{9D8B030D-6E8A-4147-A177-3AD203B41FA5}">
                      <a16:colId xmlns:a16="http://schemas.microsoft.com/office/drawing/2014/main" val="3700465587"/>
                    </a:ext>
                  </a:extLst>
                </a:gridCol>
                <a:gridCol w="2325335">
                  <a:extLst>
                    <a:ext uri="{9D8B030D-6E8A-4147-A177-3AD203B41FA5}">
                      <a16:colId xmlns:a16="http://schemas.microsoft.com/office/drawing/2014/main" val="2513464637"/>
                    </a:ext>
                  </a:extLst>
                </a:gridCol>
                <a:gridCol w="1696162">
                  <a:extLst>
                    <a:ext uri="{9D8B030D-6E8A-4147-A177-3AD203B41FA5}">
                      <a16:colId xmlns:a16="http://schemas.microsoft.com/office/drawing/2014/main" val="2334354422"/>
                    </a:ext>
                  </a:extLst>
                </a:gridCol>
              </a:tblGrid>
              <a:tr h="47031">
                <a:tc>
                  <a:txBody>
                    <a:bodyPr/>
                    <a:lstStyle/>
                    <a:p>
                      <a:pPr algn="ctr">
                        <a:lnSpc>
                          <a:spcPct val="107000"/>
                        </a:lnSpc>
                        <a:spcAft>
                          <a:spcPts val="800"/>
                        </a:spcAft>
                      </a:pPr>
                      <a:r>
                        <a:rPr lang="en-GB" sz="700" kern="0" dirty="0">
                          <a:effectLst/>
                        </a:rPr>
                        <a:t>Reference</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2"/>
                    </a:solidFill>
                  </a:tcPr>
                </a:tc>
                <a:tc>
                  <a:txBody>
                    <a:bodyPr/>
                    <a:lstStyle/>
                    <a:p>
                      <a:pPr algn="ctr">
                        <a:lnSpc>
                          <a:spcPct val="107000"/>
                        </a:lnSpc>
                        <a:spcAft>
                          <a:spcPts val="800"/>
                        </a:spcAft>
                      </a:pPr>
                      <a:r>
                        <a:rPr lang="en-GB" sz="700" kern="0">
                          <a:effectLst/>
                        </a:rPr>
                        <a:t>Dataset source</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2"/>
                    </a:solidFill>
                  </a:tcPr>
                </a:tc>
                <a:tc>
                  <a:txBody>
                    <a:bodyPr/>
                    <a:lstStyle/>
                    <a:p>
                      <a:pPr algn="ctr">
                        <a:lnSpc>
                          <a:spcPct val="107000"/>
                        </a:lnSpc>
                        <a:spcAft>
                          <a:spcPts val="800"/>
                        </a:spcAft>
                      </a:pPr>
                      <a:r>
                        <a:rPr lang="en-GB" sz="700" kern="0">
                          <a:effectLst/>
                        </a:rPr>
                        <a:t>Split </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2"/>
                    </a:solidFill>
                  </a:tcPr>
                </a:tc>
                <a:tc>
                  <a:txBody>
                    <a:bodyPr/>
                    <a:lstStyle/>
                    <a:p>
                      <a:pPr algn="ctr">
                        <a:lnSpc>
                          <a:spcPct val="107000"/>
                        </a:lnSpc>
                        <a:spcAft>
                          <a:spcPts val="800"/>
                        </a:spcAft>
                      </a:pPr>
                      <a:r>
                        <a:rPr lang="en-GB" sz="700" kern="0">
                          <a:effectLst/>
                        </a:rPr>
                        <a:t>ML Technique</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2"/>
                    </a:solidFill>
                  </a:tcPr>
                </a:tc>
                <a:tc>
                  <a:txBody>
                    <a:bodyPr/>
                    <a:lstStyle/>
                    <a:p>
                      <a:pPr algn="ctr">
                        <a:lnSpc>
                          <a:spcPct val="107000"/>
                        </a:lnSpc>
                        <a:spcAft>
                          <a:spcPts val="800"/>
                        </a:spcAft>
                      </a:pPr>
                      <a:r>
                        <a:rPr lang="en-GB" sz="700" kern="0">
                          <a:effectLst/>
                        </a:rPr>
                        <a:t>Independent variable</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2"/>
                    </a:solidFill>
                  </a:tcPr>
                </a:tc>
                <a:tc>
                  <a:txBody>
                    <a:bodyPr/>
                    <a:lstStyle/>
                    <a:p>
                      <a:pPr algn="ctr">
                        <a:lnSpc>
                          <a:spcPct val="107000"/>
                        </a:lnSpc>
                        <a:spcAft>
                          <a:spcPts val="800"/>
                        </a:spcAft>
                      </a:pPr>
                      <a:r>
                        <a:rPr lang="en-GB" sz="700" kern="0">
                          <a:effectLst/>
                        </a:rPr>
                        <a:t>Findings </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2"/>
                    </a:solidFill>
                  </a:tcPr>
                </a:tc>
                <a:tc>
                  <a:txBody>
                    <a:bodyPr/>
                    <a:lstStyle/>
                    <a:p>
                      <a:pPr algn="ctr">
                        <a:lnSpc>
                          <a:spcPct val="107000"/>
                        </a:lnSpc>
                        <a:spcAft>
                          <a:spcPts val="800"/>
                        </a:spcAft>
                      </a:pPr>
                      <a:r>
                        <a:rPr lang="en-GB" sz="700" kern="0" dirty="0">
                          <a:effectLst/>
                        </a:rPr>
                        <a:t>Research Gaps/Future Research</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2"/>
                    </a:solidFill>
                  </a:tcPr>
                </a:tc>
                <a:extLst>
                  <a:ext uri="{0D108BD9-81ED-4DB2-BD59-A6C34878D82A}">
                    <a16:rowId xmlns:a16="http://schemas.microsoft.com/office/drawing/2014/main" val="867588274"/>
                  </a:ext>
                </a:extLst>
              </a:tr>
              <a:tr h="585651">
                <a:tc>
                  <a:txBody>
                    <a:bodyPr/>
                    <a:lstStyle/>
                    <a:p>
                      <a:pPr algn="ctr">
                        <a:lnSpc>
                          <a:spcPct val="107000"/>
                        </a:lnSpc>
                        <a:spcAft>
                          <a:spcPts val="800"/>
                        </a:spcAft>
                      </a:pPr>
                      <a:r>
                        <a:rPr lang="en-GB" sz="700" kern="0" dirty="0">
                          <a:effectLst/>
                        </a:rPr>
                        <a:t>Nasir et al. (2023)</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Solid Waste Management and Public Cleansing Corporation (</a:t>
                      </a:r>
                      <a:r>
                        <a:rPr lang="en-GB" sz="700" kern="0" dirty="0" err="1">
                          <a:effectLst/>
                        </a:rPr>
                        <a:t>SWCorp</a:t>
                      </a:r>
                      <a:r>
                        <a:rPr lang="en-GB" sz="700" kern="0" dirty="0">
                          <a:effectLst/>
                        </a:rPr>
                        <a:t>)</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Not mentioned</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ARIMA (</a:t>
                      </a:r>
                      <a:r>
                        <a:rPr lang="en-GB" sz="700" kern="0" dirty="0" err="1">
                          <a:effectLst/>
                        </a:rPr>
                        <a:t>AutoRegressive</a:t>
                      </a:r>
                      <a:r>
                        <a:rPr lang="en-GB" sz="700" kern="0" dirty="0">
                          <a:effectLst/>
                        </a:rPr>
                        <a:t> Integrated Moving Average) and ARMA (</a:t>
                      </a:r>
                      <a:r>
                        <a:rPr lang="en-GB" sz="700" kern="0" dirty="0" err="1">
                          <a:effectLst/>
                        </a:rPr>
                        <a:t>AutoRegressive</a:t>
                      </a:r>
                      <a:r>
                        <a:rPr lang="en-GB" sz="700" kern="0" dirty="0">
                          <a:effectLst/>
                        </a:rPr>
                        <a:t> Moving Average)</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a:effectLst/>
                        </a:rPr>
                        <a:t>Past monthly MSW data</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The results show that the MSW generated in some of the states such as Negeri Sembilan, Johor, Kedah, and Pahang exceeds the maximum landfill capacity. WPKL, Melaka, and Perlis show promising signs of stabilizing in terms of forecast value.</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Results are limited to seven Malaysian states; external factors like socio-economic changes and population growth trends were not comprehensively considered.</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extLst>
                  <a:ext uri="{0D108BD9-81ED-4DB2-BD59-A6C34878D82A}">
                    <a16:rowId xmlns:a16="http://schemas.microsoft.com/office/drawing/2014/main" val="3370347467"/>
                  </a:ext>
                </a:extLst>
              </a:tr>
              <a:tr h="1058191">
                <a:tc>
                  <a:txBody>
                    <a:bodyPr/>
                    <a:lstStyle/>
                    <a:p>
                      <a:pPr algn="ctr">
                        <a:lnSpc>
                          <a:spcPct val="107000"/>
                        </a:lnSpc>
                        <a:spcAft>
                          <a:spcPts val="800"/>
                        </a:spcAft>
                      </a:pPr>
                      <a:r>
                        <a:rPr lang="en-GB" sz="700" kern="0" dirty="0">
                          <a:effectLst/>
                        </a:rPr>
                        <a:t>Hoy et al. (2022)</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Malaysia Department of Statistics and World Bank Database</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Training: 80%, Testing: 20%</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Bayesian-Optimised Artificial Neural Network (ANN), Ensemble Learning </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Eight waste physical composition variables. Socioeconomic indicators (population, fertility rate, life expectancy, average working hours, GDP, human capital index, C02 emission energy and electric consumption)</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The Bayesian-optimized ANN reduced overfitting and forecast uncertainty(3.64–27.7%) compared to default ANN models (11.1–44,400%). Based on the Bayesian-optimised ANN models, Malaysia will generate 42,873 t/d of MSW in 2030, comprising 44% of food waste. Each type of municipal solid waste physical composition (e.g., food waste, plastic) was found to be correlated with different socioeconomic indicators</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 </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extLst>
                  <a:ext uri="{0D108BD9-81ED-4DB2-BD59-A6C34878D82A}">
                    <a16:rowId xmlns:a16="http://schemas.microsoft.com/office/drawing/2014/main" val="954622735"/>
                  </a:ext>
                </a:extLst>
              </a:tr>
              <a:tr h="730102">
                <a:tc>
                  <a:txBody>
                    <a:bodyPr/>
                    <a:lstStyle/>
                    <a:p>
                      <a:pPr algn="ctr">
                        <a:lnSpc>
                          <a:spcPct val="107000"/>
                        </a:lnSpc>
                        <a:spcAft>
                          <a:spcPts val="800"/>
                        </a:spcAft>
                      </a:pPr>
                      <a:r>
                        <a:rPr lang="en-GB" sz="700" kern="0" dirty="0">
                          <a:effectLst/>
                        </a:rPr>
                        <a:t>Nasir et al. (2021)</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Solid Waste Management and Public Cleansing Corporation (</a:t>
                      </a:r>
                      <a:r>
                        <a:rPr lang="en-GB" sz="700" kern="0" dirty="0" err="1">
                          <a:effectLst/>
                        </a:rPr>
                        <a:t>SWCorp</a:t>
                      </a:r>
                      <a:r>
                        <a:rPr lang="en-GB" sz="700" kern="0" dirty="0">
                          <a:effectLst/>
                        </a:rPr>
                        <a:t>)</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Training: 75%, Testing: 25%</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ARIMA (Autoregressive Integrated Moving Average) models</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Past monthly MSW data</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ARMA (2,2) and ARMA (3,1) were identified as the best models for Negeri Sembilan and Melaka, respectively. Landfills in both states are nearing their maximum capacity within one year.</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Restricted to short-term forecasting and does not account for socio-economic or policy variables. The study recommends to use large data to improve the forecast.</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extLst>
                  <a:ext uri="{0D108BD9-81ED-4DB2-BD59-A6C34878D82A}">
                    <a16:rowId xmlns:a16="http://schemas.microsoft.com/office/drawing/2014/main" val="158105063"/>
                  </a:ext>
                </a:extLst>
              </a:tr>
              <a:tr h="488043">
                <a:tc>
                  <a:txBody>
                    <a:bodyPr/>
                    <a:lstStyle/>
                    <a:p>
                      <a:pPr algn="ctr">
                        <a:lnSpc>
                          <a:spcPct val="107000"/>
                        </a:lnSpc>
                        <a:spcAft>
                          <a:spcPts val="800"/>
                        </a:spcAft>
                      </a:pPr>
                      <a:r>
                        <a:rPr lang="en-GB" sz="700" kern="0">
                          <a:effectLst/>
                        </a:rPr>
                        <a:t>Yusoff et al. (2018)</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a:effectLst/>
                        </a:rPr>
                        <a:t>Department of Statistics Malaysia Official Portal, Solid Waste Management </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Training: 70%, Testing: 30%</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ANN using two hidden layers (10 and 5 nodes, respectively)</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a:effectLst/>
                        </a:rPr>
                        <a:t>Population data</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a:effectLst/>
                        </a:rPr>
                        <a:t>The ANN model with two hidden layers achieved an R² value of 0.988. Solid waste generation is predicted to increase by 29.03% from 2012 to 2031. </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Data was not real-time data due to being restricted by confidentiality policies, and additional factors like household income were not considered.</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extLst>
                  <a:ext uri="{0D108BD9-81ED-4DB2-BD59-A6C34878D82A}">
                    <a16:rowId xmlns:a16="http://schemas.microsoft.com/office/drawing/2014/main" val="701017518"/>
                  </a:ext>
                </a:extLst>
              </a:tr>
              <a:tr h="585651">
                <a:tc>
                  <a:txBody>
                    <a:bodyPr/>
                    <a:lstStyle/>
                    <a:p>
                      <a:pPr algn="ctr">
                        <a:lnSpc>
                          <a:spcPct val="107000"/>
                        </a:lnSpc>
                        <a:spcAft>
                          <a:spcPts val="800"/>
                        </a:spcAft>
                      </a:pPr>
                      <a:r>
                        <a:rPr lang="en-GB" sz="700" kern="0">
                          <a:effectLst/>
                        </a:rPr>
                        <a:t>Zulkipli et al. (2018)</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a:effectLst/>
                        </a:rPr>
                        <a:t>SWCorp Malaysia and local governmental statistics</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a:effectLst/>
                        </a:rPr>
                        <a:t>Not mentioned</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a:effectLst/>
                        </a:rPr>
                        <a:t>An integrated dynamical solid waste management model</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a:effectLst/>
                        </a:rPr>
                        <a:t>Population, MSW rate, and socio-economic factors (total income per service center, people per household, income per household)</a:t>
                      </a:r>
                      <a:endParaRPr lang="en-GB" sz="800" kern="10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MSW generation in Malaysia is forecasted to increase over time, reaching over 15 million tonnes by 2025. The main factor of MSW generation is population. Reducing the population alone is not enough to reduce total solid waste, and further actions are needed.</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tc>
                  <a:txBody>
                    <a:bodyPr/>
                    <a:lstStyle/>
                    <a:p>
                      <a:pPr algn="ctr">
                        <a:lnSpc>
                          <a:spcPct val="107000"/>
                        </a:lnSpc>
                        <a:spcAft>
                          <a:spcPts val="800"/>
                        </a:spcAft>
                      </a:pPr>
                      <a:r>
                        <a:rPr lang="en-GB" sz="700" kern="0" dirty="0">
                          <a:effectLst/>
                        </a:rPr>
                        <a:t>Should consider other variables like recycling rate planned for future research.</a:t>
                      </a:r>
                      <a:endParaRPr lang="en-GB" sz="800" kern="100" dirty="0">
                        <a:effectLst/>
                        <a:latin typeface="Arial" panose="020B0604020202020204" pitchFamily="34" charset="0"/>
                        <a:ea typeface="Aptos" panose="020B0004020202020204" pitchFamily="34" charset="0"/>
                        <a:cs typeface="Times New Roman" panose="02020603050405020304" pitchFamily="18" charset="0"/>
                      </a:endParaRPr>
                    </a:p>
                  </a:txBody>
                  <a:tcPr marL="35139" marR="35139" marT="0" marB="0" anchor="ctr">
                    <a:solidFill>
                      <a:schemeClr val="bg1"/>
                    </a:solidFill>
                  </a:tcPr>
                </a:tc>
                <a:extLst>
                  <a:ext uri="{0D108BD9-81ED-4DB2-BD59-A6C34878D82A}">
                    <a16:rowId xmlns:a16="http://schemas.microsoft.com/office/drawing/2014/main" val="257819375"/>
                  </a:ext>
                </a:extLst>
              </a:tr>
            </a:tbl>
          </a:graphicData>
        </a:graphic>
      </p:graphicFrame>
    </p:spTree>
    <p:extLst>
      <p:ext uri="{BB962C8B-B14F-4D97-AF65-F5344CB8AC3E}">
        <p14:creationId xmlns:p14="http://schemas.microsoft.com/office/powerpoint/2010/main" val="359570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a:extLst>
            <a:ext uri="{FF2B5EF4-FFF2-40B4-BE49-F238E27FC236}">
              <a16:creationId xmlns:a16="http://schemas.microsoft.com/office/drawing/2014/main" id="{3D865DB3-AC27-B9B8-1B49-9C3751955736}"/>
            </a:ext>
          </a:extLst>
        </p:cNvPr>
        <p:cNvGrpSpPr/>
        <p:nvPr/>
      </p:nvGrpSpPr>
      <p:grpSpPr>
        <a:xfrm>
          <a:off x="0" y="0"/>
          <a:ext cx="0" cy="0"/>
          <a:chOff x="0" y="0"/>
          <a:chExt cx="0" cy="0"/>
        </a:xfrm>
      </p:grpSpPr>
      <p:sp>
        <p:nvSpPr>
          <p:cNvPr id="479" name="Google Shape;479;p42">
            <a:extLst>
              <a:ext uri="{FF2B5EF4-FFF2-40B4-BE49-F238E27FC236}">
                <a16:creationId xmlns:a16="http://schemas.microsoft.com/office/drawing/2014/main" id="{9191BFBB-F0F1-6A3C-188B-9A47BFA1DA87}"/>
              </a:ext>
            </a:extLst>
          </p:cNvPr>
          <p:cNvSpPr txBox="1">
            <a:spLocks noGrp="1"/>
          </p:cNvSpPr>
          <p:nvPr>
            <p:ph type="title"/>
          </p:nvPr>
        </p:nvSpPr>
        <p:spPr>
          <a:xfrm>
            <a:off x="244011" y="1454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sp>
        <p:nvSpPr>
          <p:cNvPr id="2" name="Rectangle 1">
            <a:extLst>
              <a:ext uri="{FF2B5EF4-FFF2-40B4-BE49-F238E27FC236}">
                <a16:creationId xmlns:a16="http://schemas.microsoft.com/office/drawing/2014/main" id="{88553146-AC2C-A0D8-E552-75E511795247}"/>
              </a:ext>
            </a:extLst>
          </p:cNvPr>
          <p:cNvSpPr/>
          <p:nvPr/>
        </p:nvSpPr>
        <p:spPr>
          <a:xfrm>
            <a:off x="338203" y="745806"/>
            <a:ext cx="8467596" cy="3636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3" name="Google Shape;483;p42">
            <a:extLst>
              <a:ext uri="{FF2B5EF4-FFF2-40B4-BE49-F238E27FC236}">
                <a16:creationId xmlns:a16="http://schemas.microsoft.com/office/drawing/2014/main" id="{592F8607-EA18-7B3A-2AAE-617D1AFF5036}"/>
              </a:ext>
            </a:extLst>
          </p:cNvPr>
          <p:cNvSpPr txBox="1">
            <a:spLocks noGrp="1"/>
          </p:cNvSpPr>
          <p:nvPr>
            <p:ph type="subTitle" idx="4"/>
          </p:nvPr>
        </p:nvSpPr>
        <p:spPr>
          <a:xfrm>
            <a:off x="338201" y="760860"/>
            <a:ext cx="8354861"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MACHINE LEARNING IN MSW PREDICTION</a:t>
            </a:r>
            <a:endParaRPr dirty="0">
              <a:solidFill>
                <a:schemeClr val="accent6"/>
              </a:solidFill>
            </a:endParaRPr>
          </a:p>
        </p:txBody>
      </p:sp>
      <p:graphicFrame>
        <p:nvGraphicFramePr>
          <p:cNvPr id="3" name="Table 2">
            <a:extLst>
              <a:ext uri="{FF2B5EF4-FFF2-40B4-BE49-F238E27FC236}">
                <a16:creationId xmlns:a16="http://schemas.microsoft.com/office/drawing/2014/main" id="{F644759E-522C-5A67-8929-CAC2C93EC335}"/>
              </a:ext>
            </a:extLst>
          </p:cNvPr>
          <p:cNvGraphicFramePr>
            <a:graphicFrameLocks noGrp="1"/>
          </p:cNvGraphicFramePr>
          <p:nvPr>
            <p:extLst>
              <p:ext uri="{D42A27DB-BD31-4B8C-83A1-F6EECF244321}">
                <p14:modId xmlns:p14="http://schemas.microsoft.com/office/powerpoint/2010/main" val="3652227257"/>
              </p:ext>
            </p:extLst>
          </p:nvPr>
        </p:nvGraphicFramePr>
        <p:xfrm>
          <a:off x="338201" y="1152525"/>
          <a:ext cx="8472646" cy="3937015"/>
        </p:xfrm>
        <a:graphic>
          <a:graphicData uri="http://schemas.openxmlformats.org/drawingml/2006/table">
            <a:tbl>
              <a:tblPr firstRow="1" firstCol="1" bandRow="1">
                <a:tableStyleId>{CCF40240-7948-41DC-9277-BB3E47AB0C2E}</a:tableStyleId>
              </a:tblPr>
              <a:tblGrid>
                <a:gridCol w="569111">
                  <a:extLst>
                    <a:ext uri="{9D8B030D-6E8A-4147-A177-3AD203B41FA5}">
                      <a16:colId xmlns:a16="http://schemas.microsoft.com/office/drawing/2014/main" val="593495050"/>
                    </a:ext>
                  </a:extLst>
                </a:gridCol>
                <a:gridCol w="659218">
                  <a:extLst>
                    <a:ext uri="{9D8B030D-6E8A-4147-A177-3AD203B41FA5}">
                      <a16:colId xmlns:a16="http://schemas.microsoft.com/office/drawing/2014/main" val="4207689254"/>
                    </a:ext>
                  </a:extLst>
                </a:gridCol>
                <a:gridCol w="411126">
                  <a:extLst>
                    <a:ext uri="{9D8B030D-6E8A-4147-A177-3AD203B41FA5}">
                      <a16:colId xmlns:a16="http://schemas.microsoft.com/office/drawing/2014/main" val="1446389402"/>
                    </a:ext>
                  </a:extLst>
                </a:gridCol>
                <a:gridCol w="616688">
                  <a:extLst>
                    <a:ext uri="{9D8B030D-6E8A-4147-A177-3AD203B41FA5}">
                      <a16:colId xmlns:a16="http://schemas.microsoft.com/office/drawing/2014/main" val="3809005394"/>
                    </a:ext>
                  </a:extLst>
                </a:gridCol>
                <a:gridCol w="878958">
                  <a:extLst>
                    <a:ext uri="{9D8B030D-6E8A-4147-A177-3AD203B41FA5}">
                      <a16:colId xmlns:a16="http://schemas.microsoft.com/office/drawing/2014/main" val="3946928711"/>
                    </a:ext>
                  </a:extLst>
                </a:gridCol>
                <a:gridCol w="1403498">
                  <a:extLst>
                    <a:ext uri="{9D8B030D-6E8A-4147-A177-3AD203B41FA5}">
                      <a16:colId xmlns:a16="http://schemas.microsoft.com/office/drawing/2014/main" val="211757092"/>
                    </a:ext>
                  </a:extLst>
                </a:gridCol>
                <a:gridCol w="2147777">
                  <a:extLst>
                    <a:ext uri="{9D8B030D-6E8A-4147-A177-3AD203B41FA5}">
                      <a16:colId xmlns:a16="http://schemas.microsoft.com/office/drawing/2014/main" val="223116468"/>
                    </a:ext>
                  </a:extLst>
                </a:gridCol>
                <a:gridCol w="1786270">
                  <a:extLst>
                    <a:ext uri="{9D8B030D-6E8A-4147-A177-3AD203B41FA5}">
                      <a16:colId xmlns:a16="http://schemas.microsoft.com/office/drawing/2014/main" val="3365863538"/>
                    </a:ext>
                  </a:extLst>
                </a:gridCol>
              </a:tblGrid>
              <a:tr h="66073">
                <a:tc>
                  <a:txBody>
                    <a:bodyPr/>
                    <a:lstStyle/>
                    <a:p>
                      <a:pPr algn="ctr">
                        <a:lnSpc>
                          <a:spcPct val="107000"/>
                        </a:lnSpc>
                        <a:spcAft>
                          <a:spcPts val="800"/>
                        </a:spcAft>
                      </a:pPr>
                      <a:r>
                        <a:rPr lang="en-GB" sz="700" kern="0" dirty="0">
                          <a:effectLst/>
                        </a:rPr>
                        <a:t>Reference</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2"/>
                    </a:solidFill>
                  </a:tcPr>
                </a:tc>
                <a:tc>
                  <a:txBody>
                    <a:bodyPr/>
                    <a:lstStyle/>
                    <a:p>
                      <a:pPr algn="ctr">
                        <a:lnSpc>
                          <a:spcPct val="107000"/>
                        </a:lnSpc>
                        <a:spcAft>
                          <a:spcPts val="800"/>
                        </a:spcAft>
                      </a:pPr>
                      <a:r>
                        <a:rPr lang="en-GB" sz="700" kern="0" dirty="0">
                          <a:effectLst/>
                        </a:rPr>
                        <a:t>Dataset source</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2"/>
                    </a:solidFill>
                  </a:tcPr>
                </a:tc>
                <a:tc>
                  <a:txBody>
                    <a:bodyPr/>
                    <a:lstStyle/>
                    <a:p>
                      <a:pPr algn="ctr">
                        <a:lnSpc>
                          <a:spcPct val="107000"/>
                        </a:lnSpc>
                        <a:spcAft>
                          <a:spcPts val="800"/>
                        </a:spcAft>
                      </a:pPr>
                      <a:r>
                        <a:rPr lang="en-GB" sz="700" kern="0" dirty="0">
                          <a:effectLst/>
                        </a:rPr>
                        <a:t>Country</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2"/>
                    </a:solidFill>
                  </a:tcPr>
                </a:tc>
                <a:tc>
                  <a:txBody>
                    <a:bodyPr/>
                    <a:lstStyle/>
                    <a:p>
                      <a:pPr algn="ctr">
                        <a:lnSpc>
                          <a:spcPct val="107000"/>
                        </a:lnSpc>
                        <a:spcAft>
                          <a:spcPts val="800"/>
                        </a:spcAft>
                      </a:pPr>
                      <a:r>
                        <a:rPr lang="en-GB" sz="700" kern="0" dirty="0">
                          <a:effectLst/>
                        </a:rPr>
                        <a:t>Split </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2"/>
                    </a:solidFill>
                  </a:tcPr>
                </a:tc>
                <a:tc>
                  <a:txBody>
                    <a:bodyPr/>
                    <a:lstStyle/>
                    <a:p>
                      <a:pPr algn="ctr">
                        <a:lnSpc>
                          <a:spcPct val="107000"/>
                        </a:lnSpc>
                        <a:spcAft>
                          <a:spcPts val="800"/>
                        </a:spcAft>
                      </a:pPr>
                      <a:r>
                        <a:rPr lang="en-GB" sz="700" kern="0" dirty="0">
                          <a:effectLst/>
                        </a:rPr>
                        <a:t>ML Technique</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2"/>
                    </a:solidFill>
                  </a:tcPr>
                </a:tc>
                <a:tc>
                  <a:txBody>
                    <a:bodyPr/>
                    <a:lstStyle/>
                    <a:p>
                      <a:pPr algn="ctr">
                        <a:lnSpc>
                          <a:spcPct val="107000"/>
                        </a:lnSpc>
                        <a:spcAft>
                          <a:spcPts val="800"/>
                        </a:spcAft>
                      </a:pPr>
                      <a:r>
                        <a:rPr lang="en-GB" sz="700" kern="0" dirty="0">
                          <a:effectLst/>
                        </a:rPr>
                        <a:t>Independent variable</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2"/>
                    </a:solidFill>
                  </a:tcPr>
                </a:tc>
                <a:tc>
                  <a:txBody>
                    <a:bodyPr/>
                    <a:lstStyle/>
                    <a:p>
                      <a:pPr algn="ctr">
                        <a:lnSpc>
                          <a:spcPct val="107000"/>
                        </a:lnSpc>
                        <a:spcAft>
                          <a:spcPts val="800"/>
                        </a:spcAft>
                      </a:pPr>
                      <a:r>
                        <a:rPr lang="en-GB" sz="700" kern="0" dirty="0">
                          <a:effectLst/>
                        </a:rPr>
                        <a:t>Findings </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2"/>
                    </a:solidFill>
                  </a:tcPr>
                </a:tc>
                <a:tc>
                  <a:txBody>
                    <a:bodyPr/>
                    <a:lstStyle/>
                    <a:p>
                      <a:pPr algn="ctr">
                        <a:lnSpc>
                          <a:spcPct val="107000"/>
                        </a:lnSpc>
                        <a:spcAft>
                          <a:spcPts val="800"/>
                        </a:spcAft>
                      </a:pPr>
                      <a:r>
                        <a:rPr lang="en-GB" sz="700" kern="0" dirty="0">
                          <a:effectLst/>
                        </a:rPr>
                        <a:t>Research Gaps/Future Research</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2"/>
                    </a:solidFill>
                  </a:tcPr>
                </a:tc>
                <a:extLst>
                  <a:ext uri="{0D108BD9-81ED-4DB2-BD59-A6C34878D82A}">
                    <a16:rowId xmlns:a16="http://schemas.microsoft.com/office/drawing/2014/main" val="2898516032"/>
                  </a:ext>
                </a:extLst>
              </a:tr>
              <a:tr h="437425">
                <a:tc>
                  <a:txBody>
                    <a:bodyPr/>
                    <a:lstStyle/>
                    <a:p>
                      <a:pPr algn="ctr">
                        <a:lnSpc>
                          <a:spcPct val="107000"/>
                        </a:lnSpc>
                        <a:spcAft>
                          <a:spcPts val="800"/>
                        </a:spcAft>
                      </a:pPr>
                      <a:r>
                        <a:rPr lang="en-GB" sz="700" kern="0" dirty="0" err="1">
                          <a:effectLst/>
                        </a:rPr>
                        <a:t>Elshaboury</a:t>
                      </a:r>
                      <a:r>
                        <a:rPr lang="en-GB" sz="700" kern="0" dirty="0">
                          <a:effectLst/>
                        </a:rPr>
                        <a:t> et al. (2021)</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Central Statistical Office of Poland</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Poland</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Training: 80%, Testing: 20%</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ANN, ANN coupled with particle swarm optimization (PSO) </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Population, employment to population ratio, revenue per capita, number of entities by type of business activity</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The ANN–PSO model achieved high accuracy (R = 0.96), significantly outperformed the traditional ANN models.</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Limited to Polish datasets</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extLst>
                  <a:ext uri="{0D108BD9-81ED-4DB2-BD59-A6C34878D82A}">
                    <a16:rowId xmlns:a16="http://schemas.microsoft.com/office/drawing/2014/main" val="1746559776"/>
                  </a:ext>
                </a:extLst>
              </a:tr>
              <a:tr h="437425">
                <a:tc>
                  <a:txBody>
                    <a:bodyPr/>
                    <a:lstStyle/>
                    <a:p>
                      <a:pPr algn="ctr">
                        <a:lnSpc>
                          <a:spcPct val="107000"/>
                        </a:lnSpc>
                        <a:spcAft>
                          <a:spcPts val="800"/>
                        </a:spcAft>
                      </a:pPr>
                      <a:r>
                        <a:rPr lang="en-GB" sz="700" kern="0" dirty="0">
                          <a:effectLst/>
                        </a:rPr>
                        <a:t>Araiza-Aguilar et al. (2020)</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Government demographic and census data </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Mexico</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Training: 70%, Testing: 30%</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MLR</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Population density, migration rate, socioeconomic factors </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MLR achieved an adjusted R² of 0.975 with 7.7% MAE error for predicting waste generation.</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Need for adapting the model to diverse geographic and social contexts to ensure broader applicability.</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extLst>
                  <a:ext uri="{0D108BD9-81ED-4DB2-BD59-A6C34878D82A}">
                    <a16:rowId xmlns:a16="http://schemas.microsoft.com/office/drawing/2014/main" val="104584167"/>
                  </a:ext>
                </a:extLst>
              </a:tr>
              <a:tr h="524419">
                <a:tc>
                  <a:txBody>
                    <a:bodyPr/>
                    <a:lstStyle/>
                    <a:p>
                      <a:pPr algn="ctr">
                        <a:lnSpc>
                          <a:spcPct val="107000"/>
                        </a:lnSpc>
                        <a:spcAft>
                          <a:spcPts val="800"/>
                        </a:spcAft>
                      </a:pPr>
                      <a:r>
                        <a:rPr lang="en-MY" sz="700" kern="100" dirty="0" err="1">
                          <a:effectLst/>
                        </a:rPr>
                        <a:t>Dissanayaka</a:t>
                      </a:r>
                      <a:r>
                        <a:rPr lang="en-MY" sz="700" kern="100" dirty="0">
                          <a:effectLst/>
                        </a:rPr>
                        <a:t> &amp; </a:t>
                      </a:r>
                      <a:r>
                        <a:rPr lang="en-MY" sz="700" kern="100" dirty="0" err="1">
                          <a:effectLst/>
                        </a:rPr>
                        <a:t>Vasanthapriyan</a:t>
                      </a:r>
                      <a:r>
                        <a:rPr lang="en-MY" sz="700" kern="100" dirty="0">
                          <a:effectLst/>
                        </a:rPr>
                        <a:t> (2019)</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Department of Census and Statistics and National MSW Support </a:t>
                      </a:r>
                      <a:r>
                        <a:rPr lang="en-GB" sz="700" kern="0" dirty="0" err="1">
                          <a:effectLst/>
                        </a:rPr>
                        <a:t>Center</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Sri Lanka</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Training: 80%, Testing: 20%</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MLR, ANN, RF</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Socio-economic indicators (total population, GDP growth rate, crude birth rate)</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ANN achieved the highest accuracy with R² = 0.9923, followed by RF (R² = 0.9608) and MLR (R² = 0.6973). Crude birth rate and GDP growth rate showed strong positive correlations with MSW generation.</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Lack of reliable data and information on MSW generation in developing countries, leading to uncertainties in forecasting. Missing data in the dataset, which was addressed by imputing average values</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extLst>
                  <a:ext uri="{0D108BD9-81ED-4DB2-BD59-A6C34878D82A}">
                    <a16:rowId xmlns:a16="http://schemas.microsoft.com/office/drawing/2014/main" val="3435925138"/>
                  </a:ext>
                </a:extLst>
              </a:tr>
              <a:tr h="524419">
                <a:tc>
                  <a:txBody>
                    <a:bodyPr/>
                    <a:lstStyle/>
                    <a:p>
                      <a:pPr algn="ctr">
                        <a:lnSpc>
                          <a:spcPct val="107000"/>
                        </a:lnSpc>
                        <a:spcAft>
                          <a:spcPts val="800"/>
                        </a:spcAft>
                      </a:pPr>
                      <a:r>
                        <a:rPr lang="en-GB" sz="700" kern="0" dirty="0">
                          <a:effectLst/>
                        </a:rPr>
                        <a:t>Kumar et al. (2018)</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Household surveys and plastic waste sampling</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India</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Training: 75%, Testing: 25%</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ANN, RF, SVM</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Socioeconomic parameters (e.g., income, education, occupation, housing type)</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Higher socioeconomic groups (HSEG) had the highest plastic waste generation (51 g/c/d), while lower groups (LSEG) generated the least (8 g/c/d). Informal recyclers played a major role in recycling and revenue generation.</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Need for formalizing the recycling sector and including socioeconomic impacts in </a:t>
                      </a:r>
                      <a:r>
                        <a:rPr lang="en-GB" sz="700" kern="0" dirty="0" err="1">
                          <a:effectLst/>
                        </a:rPr>
                        <a:t>modeling</a:t>
                      </a:r>
                      <a:r>
                        <a:rPr lang="en-GB" sz="700" kern="0" dirty="0">
                          <a:effectLst/>
                        </a:rPr>
                        <a:t> for better management plans.</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extLst>
                  <a:ext uri="{0D108BD9-81ED-4DB2-BD59-A6C34878D82A}">
                    <a16:rowId xmlns:a16="http://schemas.microsoft.com/office/drawing/2014/main" val="3428169132"/>
                  </a:ext>
                </a:extLst>
              </a:tr>
              <a:tr h="603001">
                <a:tc>
                  <a:txBody>
                    <a:bodyPr/>
                    <a:lstStyle/>
                    <a:p>
                      <a:pPr algn="ctr">
                        <a:lnSpc>
                          <a:spcPct val="107000"/>
                        </a:lnSpc>
                        <a:spcAft>
                          <a:spcPts val="800"/>
                        </a:spcAft>
                      </a:pPr>
                      <a:r>
                        <a:rPr lang="en-MY" sz="700" kern="100" dirty="0">
                          <a:effectLst/>
                        </a:rPr>
                        <a:t>Kumar &amp; </a:t>
                      </a:r>
                      <a:r>
                        <a:rPr lang="en-MY" sz="700" kern="100" dirty="0" err="1">
                          <a:effectLst/>
                        </a:rPr>
                        <a:t>Samadder</a:t>
                      </a:r>
                      <a:r>
                        <a:rPr lang="en-MY" sz="700" kern="100" dirty="0">
                          <a:effectLst/>
                        </a:rPr>
                        <a:t> (2017)</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Household surveys and waste sampling</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India</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Training: 80%, Testing: 20%</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MLR</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Household size, income, education, fuel usage</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Biodegradable waste and non-biodegradable waste prediction showed R² values of 0.782 and 0.676, respectively.</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Inclusion of temporal variations and larger datasets to enhance model predictions and accuracy.</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extLst>
                  <a:ext uri="{0D108BD9-81ED-4DB2-BD59-A6C34878D82A}">
                    <a16:rowId xmlns:a16="http://schemas.microsoft.com/office/drawing/2014/main" val="3780841484"/>
                  </a:ext>
                </a:extLst>
              </a:tr>
              <a:tr h="603001">
                <a:tc>
                  <a:txBody>
                    <a:bodyPr/>
                    <a:lstStyle/>
                    <a:p>
                      <a:pPr algn="ctr">
                        <a:lnSpc>
                          <a:spcPct val="107000"/>
                        </a:lnSpc>
                        <a:spcAft>
                          <a:spcPts val="800"/>
                        </a:spcAft>
                      </a:pPr>
                      <a:r>
                        <a:rPr lang="en-MY" sz="700" kern="100">
                          <a:effectLst/>
                        </a:rPr>
                        <a:t>Azadi &amp; Karimi-Jashni (2016)</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Government records and climate databases</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Iran</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Training: 70%, Testing: 30%</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ANN, MLR</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Population, collection frequency, maximum seasonal temperature, altitude</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ANN outperformed MLR in predicting seasonal MSW generation rates.</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Further validation using more diverse datasets and exploration of hybrid machine learning techniques.</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extLst>
                  <a:ext uri="{0D108BD9-81ED-4DB2-BD59-A6C34878D82A}">
                    <a16:rowId xmlns:a16="http://schemas.microsoft.com/office/drawing/2014/main" val="3835709068"/>
                  </a:ext>
                </a:extLst>
              </a:tr>
              <a:tr h="603001">
                <a:tc>
                  <a:txBody>
                    <a:bodyPr/>
                    <a:lstStyle/>
                    <a:p>
                      <a:pPr algn="ctr">
                        <a:lnSpc>
                          <a:spcPct val="107000"/>
                        </a:lnSpc>
                        <a:spcAft>
                          <a:spcPts val="800"/>
                        </a:spcAft>
                      </a:pPr>
                      <a:r>
                        <a:rPr lang="en-GB" sz="700" kern="0" dirty="0" err="1">
                          <a:effectLst/>
                        </a:rPr>
                        <a:t>Ghinea</a:t>
                      </a:r>
                      <a:r>
                        <a:rPr lang="en-GB" sz="700" kern="0" dirty="0">
                          <a:effectLst/>
                        </a:rPr>
                        <a:t> et al. (2016)</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Local municipal data</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Romania</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Training: 75%, Testing: 25%</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Regression Analysis, Waste Prognostic Tool, Time Series Analysis</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a:effectLst/>
                        </a:rPr>
                        <a:t>Socio-economic indicators: number of residents, population aged 15–59, urban life expectancy, and total MSW</a:t>
                      </a:r>
                      <a:endParaRPr lang="en-GB" sz="700" kern="10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Regression analysis identified population aged 15–59 strongly influences MSW generation. The S-Curve trend model is the most suitable for MSW prediction for total waste.</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tc>
                  <a:txBody>
                    <a:bodyPr/>
                    <a:lstStyle/>
                    <a:p>
                      <a:pPr algn="ctr">
                        <a:lnSpc>
                          <a:spcPct val="107000"/>
                        </a:lnSpc>
                        <a:spcAft>
                          <a:spcPts val="800"/>
                        </a:spcAft>
                      </a:pPr>
                      <a:r>
                        <a:rPr lang="en-GB" sz="700" kern="0" dirty="0">
                          <a:effectLst/>
                        </a:rPr>
                        <a:t>Socio-economic factors like GDP and broader datasets were suggested for future studies.</a:t>
                      </a:r>
                      <a:endParaRPr lang="en-GB" sz="7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2906" marR="12906" marT="0" marB="0" anchor="ctr">
                    <a:solidFill>
                      <a:schemeClr val="bg1"/>
                    </a:solidFill>
                  </a:tcPr>
                </a:tc>
                <a:extLst>
                  <a:ext uri="{0D108BD9-81ED-4DB2-BD59-A6C34878D82A}">
                    <a16:rowId xmlns:a16="http://schemas.microsoft.com/office/drawing/2014/main" val="458706277"/>
                  </a:ext>
                </a:extLst>
              </a:tr>
            </a:tbl>
          </a:graphicData>
        </a:graphic>
      </p:graphicFrame>
    </p:spTree>
    <p:extLst>
      <p:ext uri="{BB962C8B-B14F-4D97-AF65-F5344CB8AC3E}">
        <p14:creationId xmlns:p14="http://schemas.microsoft.com/office/powerpoint/2010/main" val="261948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3"/>
          <p:cNvPicPr preferRelativeResize="0">
            <a:picLocks noGrp="1"/>
          </p:cNvPicPr>
          <p:nvPr>
            <p:ph type="pic" idx="3"/>
          </p:nvPr>
        </p:nvPicPr>
        <p:blipFill rotWithShape="1">
          <a:blip r:embed="rId3">
            <a:alphaModFix/>
          </a:blip>
          <a:srcRect l="14838" r="14838"/>
          <a:stretch/>
        </p:blipFill>
        <p:spPr>
          <a:xfrm>
            <a:off x="-1927636" y="-449916"/>
            <a:ext cx="3617100" cy="5593415"/>
          </a:xfrm>
          <a:prstGeom prst="round1Rect">
            <a:avLst>
              <a:gd name="adj" fmla="val 50000"/>
            </a:avLst>
          </a:prstGeom>
        </p:spPr>
      </p:pic>
      <p:grpSp>
        <p:nvGrpSpPr>
          <p:cNvPr id="316" name="Google Shape;316;p33"/>
          <p:cNvGrpSpPr/>
          <p:nvPr/>
        </p:nvGrpSpPr>
        <p:grpSpPr>
          <a:xfrm>
            <a:off x="-125967" y="4040224"/>
            <a:ext cx="1406549" cy="1850599"/>
            <a:chOff x="6600675" y="1508650"/>
            <a:chExt cx="794975" cy="1045950"/>
          </a:xfrm>
        </p:grpSpPr>
        <p:sp>
          <p:nvSpPr>
            <p:cNvPr id="317" name="Google Shape;317;p33"/>
            <p:cNvSpPr/>
            <p:nvPr/>
          </p:nvSpPr>
          <p:spPr>
            <a:xfrm>
              <a:off x="6600675" y="1508650"/>
              <a:ext cx="480675" cy="805000"/>
            </a:xfrm>
            <a:custGeom>
              <a:avLst/>
              <a:gdLst/>
              <a:ahLst/>
              <a:cxnLst/>
              <a:rect l="l" t="t" r="r" b="b"/>
              <a:pathLst>
                <a:path w="19227" h="32200" extrusionOk="0">
                  <a:moveTo>
                    <a:pt x="10034" y="0"/>
                  </a:moveTo>
                  <a:cubicBezTo>
                    <a:pt x="10034" y="0"/>
                    <a:pt x="1" y="9151"/>
                    <a:pt x="1" y="20437"/>
                  </a:cubicBezTo>
                  <a:cubicBezTo>
                    <a:pt x="1" y="24818"/>
                    <a:pt x="1511" y="28873"/>
                    <a:pt x="3361" y="32199"/>
                  </a:cubicBezTo>
                  <a:cubicBezTo>
                    <a:pt x="4341" y="28212"/>
                    <a:pt x="6180" y="23725"/>
                    <a:pt x="9628" y="20280"/>
                  </a:cubicBezTo>
                  <a:cubicBezTo>
                    <a:pt x="12419" y="17489"/>
                    <a:pt x="15889" y="15753"/>
                    <a:pt x="19226" y="14672"/>
                  </a:cubicBezTo>
                  <a:cubicBezTo>
                    <a:pt x="16818" y="6193"/>
                    <a:pt x="10034"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6652400" y="1831425"/>
              <a:ext cx="743250" cy="723175"/>
            </a:xfrm>
            <a:custGeom>
              <a:avLst/>
              <a:gdLst/>
              <a:ahLst/>
              <a:cxnLst/>
              <a:rect l="l" t="t" r="r" b="b"/>
              <a:pathLst>
                <a:path w="29730" h="28927" extrusionOk="0">
                  <a:moveTo>
                    <a:pt x="28414" y="0"/>
                  </a:moveTo>
                  <a:cubicBezTo>
                    <a:pt x="26709" y="0"/>
                    <a:pt x="22081" y="165"/>
                    <a:pt x="17157" y="1761"/>
                  </a:cubicBezTo>
                  <a:cubicBezTo>
                    <a:pt x="17677" y="3590"/>
                    <a:pt x="17998" y="5525"/>
                    <a:pt x="17998" y="7526"/>
                  </a:cubicBezTo>
                  <a:cubicBezTo>
                    <a:pt x="17998" y="18815"/>
                    <a:pt x="7965" y="27966"/>
                    <a:pt x="7965" y="27966"/>
                  </a:cubicBezTo>
                  <a:cubicBezTo>
                    <a:pt x="7965" y="27966"/>
                    <a:pt x="4209" y="24534"/>
                    <a:pt x="1292" y="19288"/>
                  </a:cubicBezTo>
                  <a:cubicBezTo>
                    <a:pt x="0" y="24534"/>
                    <a:pt x="201" y="28915"/>
                    <a:pt x="201" y="28915"/>
                  </a:cubicBezTo>
                  <a:cubicBezTo>
                    <a:pt x="201" y="28915"/>
                    <a:pt x="450" y="28927"/>
                    <a:pt x="900" y="28927"/>
                  </a:cubicBezTo>
                  <a:cubicBezTo>
                    <a:pt x="3772" y="28927"/>
                    <a:pt x="14847" y="28459"/>
                    <a:pt x="21747" y="21557"/>
                  </a:cubicBezTo>
                  <a:cubicBezTo>
                    <a:pt x="29730" y="13577"/>
                    <a:pt x="29104" y="12"/>
                    <a:pt x="29104" y="12"/>
                  </a:cubicBezTo>
                  <a:cubicBezTo>
                    <a:pt x="29104" y="12"/>
                    <a:pt x="28859" y="0"/>
                    <a:pt x="28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6684675" y="1875450"/>
              <a:ext cx="417700" cy="655125"/>
            </a:xfrm>
            <a:custGeom>
              <a:avLst/>
              <a:gdLst/>
              <a:ahLst/>
              <a:cxnLst/>
              <a:rect l="l" t="t" r="r" b="b"/>
              <a:pathLst>
                <a:path w="16708" h="26205" extrusionOk="0">
                  <a:moveTo>
                    <a:pt x="15866" y="0"/>
                  </a:moveTo>
                  <a:cubicBezTo>
                    <a:pt x="12529" y="1081"/>
                    <a:pt x="9056" y="2817"/>
                    <a:pt x="6268" y="5608"/>
                  </a:cubicBezTo>
                  <a:cubicBezTo>
                    <a:pt x="2820" y="9056"/>
                    <a:pt x="981" y="13540"/>
                    <a:pt x="1" y="17527"/>
                  </a:cubicBezTo>
                  <a:cubicBezTo>
                    <a:pt x="2915" y="22773"/>
                    <a:pt x="6672" y="26205"/>
                    <a:pt x="6672" y="26205"/>
                  </a:cubicBezTo>
                  <a:lnTo>
                    <a:pt x="6674" y="26205"/>
                  </a:lnTo>
                  <a:cubicBezTo>
                    <a:pt x="6674" y="26205"/>
                    <a:pt x="16707" y="17054"/>
                    <a:pt x="16707" y="5765"/>
                  </a:cubicBezTo>
                  <a:cubicBezTo>
                    <a:pt x="16707" y="3764"/>
                    <a:pt x="16386" y="1829"/>
                    <a:pt x="15866"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3"/>
          <p:cNvGrpSpPr/>
          <p:nvPr/>
        </p:nvGrpSpPr>
        <p:grpSpPr>
          <a:xfrm>
            <a:off x="-848003" y="-1320731"/>
            <a:ext cx="1978747" cy="2324235"/>
            <a:chOff x="5465250" y="3028750"/>
            <a:chExt cx="1232250" cy="1447400"/>
          </a:xfrm>
        </p:grpSpPr>
        <p:sp>
          <p:nvSpPr>
            <p:cNvPr id="321" name="Google Shape;321;p33"/>
            <p:cNvSpPr/>
            <p:nvPr/>
          </p:nvSpPr>
          <p:spPr>
            <a:xfrm>
              <a:off x="5465250" y="3028750"/>
              <a:ext cx="878525" cy="1186450"/>
            </a:xfrm>
            <a:custGeom>
              <a:avLst/>
              <a:gdLst/>
              <a:ahLst/>
              <a:cxnLst/>
              <a:rect l="l" t="t" r="r" b="b"/>
              <a:pathLst>
                <a:path w="35141" h="47458" extrusionOk="0">
                  <a:moveTo>
                    <a:pt x="7495" y="0"/>
                  </a:moveTo>
                  <a:cubicBezTo>
                    <a:pt x="7495" y="0"/>
                    <a:pt x="1" y="17695"/>
                    <a:pt x="6669" y="32207"/>
                  </a:cubicBezTo>
                  <a:cubicBezTo>
                    <a:pt x="9882" y="39197"/>
                    <a:pt x="15794" y="44175"/>
                    <a:pt x="21058" y="47458"/>
                  </a:cubicBezTo>
                  <a:cubicBezTo>
                    <a:pt x="22084" y="43678"/>
                    <a:pt x="23900" y="39557"/>
                    <a:pt x="27119" y="36339"/>
                  </a:cubicBezTo>
                  <a:cubicBezTo>
                    <a:pt x="29470" y="33987"/>
                    <a:pt x="32308" y="32385"/>
                    <a:pt x="35140" y="31291"/>
                  </a:cubicBezTo>
                  <a:cubicBezTo>
                    <a:pt x="34891" y="27659"/>
                    <a:pt x="34106" y="23910"/>
                    <a:pt x="32472" y="20352"/>
                  </a:cubicBezTo>
                  <a:cubicBezTo>
                    <a:pt x="25804" y="5838"/>
                    <a:pt x="7495" y="0"/>
                    <a:pt x="7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5953725" y="3753000"/>
              <a:ext cx="743775" cy="723150"/>
            </a:xfrm>
            <a:custGeom>
              <a:avLst/>
              <a:gdLst/>
              <a:ahLst/>
              <a:cxnLst/>
              <a:rect l="l" t="t" r="r" b="b"/>
              <a:pathLst>
                <a:path w="29751" h="28926" extrusionOk="0">
                  <a:moveTo>
                    <a:pt x="28443" y="0"/>
                  </a:moveTo>
                  <a:cubicBezTo>
                    <a:pt x="26566" y="0"/>
                    <a:pt x="21094" y="201"/>
                    <a:pt x="15601" y="2321"/>
                  </a:cubicBezTo>
                  <a:cubicBezTo>
                    <a:pt x="16376" y="13507"/>
                    <a:pt x="12108" y="23589"/>
                    <a:pt x="12108" y="23589"/>
                  </a:cubicBezTo>
                  <a:cubicBezTo>
                    <a:pt x="12108" y="23589"/>
                    <a:pt x="7189" y="22020"/>
                    <a:pt x="1519" y="18488"/>
                  </a:cubicBezTo>
                  <a:cubicBezTo>
                    <a:pt x="1" y="24081"/>
                    <a:pt x="222" y="28915"/>
                    <a:pt x="222" y="28915"/>
                  </a:cubicBezTo>
                  <a:cubicBezTo>
                    <a:pt x="222" y="28915"/>
                    <a:pt x="471" y="28926"/>
                    <a:pt x="921" y="28926"/>
                  </a:cubicBezTo>
                  <a:cubicBezTo>
                    <a:pt x="3794" y="28926"/>
                    <a:pt x="14869" y="28459"/>
                    <a:pt x="21770" y="21559"/>
                  </a:cubicBezTo>
                  <a:cubicBezTo>
                    <a:pt x="29751" y="13577"/>
                    <a:pt x="29125" y="11"/>
                    <a:pt x="29125" y="11"/>
                  </a:cubicBezTo>
                  <a:cubicBezTo>
                    <a:pt x="29125" y="11"/>
                    <a:pt x="28883" y="0"/>
                    <a:pt x="28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5991675" y="3811025"/>
              <a:ext cx="371450" cy="531725"/>
            </a:xfrm>
            <a:custGeom>
              <a:avLst/>
              <a:gdLst/>
              <a:ahLst/>
              <a:cxnLst/>
              <a:rect l="l" t="t" r="r" b="b"/>
              <a:pathLst>
                <a:path w="14858" h="21269" extrusionOk="0">
                  <a:moveTo>
                    <a:pt x="14083" y="0"/>
                  </a:moveTo>
                  <a:cubicBezTo>
                    <a:pt x="11251" y="1094"/>
                    <a:pt x="8416" y="2696"/>
                    <a:pt x="6062" y="5048"/>
                  </a:cubicBezTo>
                  <a:cubicBezTo>
                    <a:pt x="2846" y="8266"/>
                    <a:pt x="1027" y="12390"/>
                    <a:pt x="1" y="16167"/>
                  </a:cubicBezTo>
                  <a:cubicBezTo>
                    <a:pt x="5671" y="19699"/>
                    <a:pt x="10590" y="21268"/>
                    <a:pt x="10590" y="21268"/>
                  </a:cubicBezTo>
                  <a:cubicBezTo>
                    <a:pt x="10590" y="21268"/>
                    <a:pt x="14858" y="11186"/>
                    <a:pt x="14083"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12;p33">
            <a:extLst>
              <a:ext uri="{FF2B5EF4-FFF2-40B4-BE49-F238E27FC236}">
                <a16:creationId xmlns:a16="http://schemas.microsoft.com/office/drawing/2014/main" id="{8B535ED6-33A2-B020-0FFC-EA7D8DBFCBB9}"/>
              </a:ext>
            </a:extLst>
          </p:cNvPr>
          <p:cNvSpPr txBox="1">
            <a:spLocks/>
          </p:cNvSpPr>
          <p:nvPr/>
        </p:nvSpPr>
        <p:spPr>
          <a:xfrm>
            <a:off x="1689465" y="8592"/>
            <a:ext cx="7431882"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SemiBold"/>
              <a:buNone/>
              <a:defRPr sz="5000" b="0" i="0" u="none" strike="noStrike" cap="none">
                <a:solidFill>
                  <a:schemeClr val="dk1"/>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0" i="0" u="none" strike="noStrike" cap="none">
                <a:solidFill>
                  <a:schemeClr val="dk1"/>
                </a:solidFill>
                <a:latin typeface="DM Sans"/>
                <a:ea typeface="DM Sans"/>
                <a:cs typeface="DM Sans"/>
                <a:sym typeface="DM Sans"/>
              </a:defRPr>
            </a:lvl9pPr>
          </a:lstStyle>
          <a:p>
            <a:pPr algn="ctr"/>
            <a:r>
              <a:rPr lang="en-US" sz="2800" dirty="0"/>
              <a:t>P</a:t>
            </a:r>
            <a:r>
              <a:rPr lang="en-GB" sz="2800" dirty="0"/>
              <a:t>ROBLEM STATEMENT</a:t>
            </a:r>
          </a:p>
        </p:txBody>
      </p:sp>
      <p:cxnSp>
        <p:nvCxnSpPr>
          <p:cNvPr id="6" name="Google Shape;315;p33">
            <a:extLst>
              <a:ext uri="{FF2B5EF4-FFF2-40B4-BE49-F238E27FC236}">
                <a16:creationId xmlns:a16="http://schemas.microsoft.com/office/drawing/2014/main" id="{CAF74A80-EF54-33AC-E7CE-EE5CE34F9A27}"/>
              </a:ext>
            </a:extLst>
          </p:cNvPr>
          <p:cNvCxnSpPr/>
          <p:nvPr/>
        </p:nvCxnSpPr>
        <p:spPr>
          <a:xfrm>
            <a:off x="4707445" y="789290"/>
            <a:ext cx="1214400" cy="0"/>
          </a:xfrm>
          <a:prstGeom prst="straightConnector1">
            <a:avLst/>
          </a:prstGeom>
          <a:noFill/>
          <a:ln w="19050" cap="flat" cmpd="sng">
            <a:solidFill>
              <a:schemeClr val="dk1"/>
            </a:solidFill>
            <a:prstDash val="solid"/>
            <a:round/>
            <a:headEnd type="none" w="med" len="med"/>
            <a:tailEnd type="none" w="med" len="med"/>
          </a:ln>
        </p:spPr>
      </p:cxnSp>
      <p:sp>
        <p:nvSpPr>
          <p:cNvPr id="10" name="TextBox 9">
            <a:extLst>
              <a:ext uri="{FF2B5EF4-FFF2-40B4-BE49-F238E27FC236}">
                <a16:creationId xmlns:a16="http://schemas.microsoft.com/office/drawing/2014/main" id="{95446F03-CC29-FA52-F2E4-479D2ADFCCEB}"/>
              </a:ext>
            </a:extLst>
          </p:cNvPr>
          <p:cNvSpPr txBox="1"/>
          <p:nvPr/>
        </p:nvSpPr>
        <p:spPr>
          <a:xfrm>
            <a:off x="1780981" y="949147"/>
            <a:ext cx="7340365" cy="3754874"/>
          </a:xfrm>
          <a:prstGeom prst="rect">
            <a:avLst/>
          </a:prstGeom>
          <a:noFill/>
        </p:spPr>
        <p:txBody>
          <a:bodyPr wrap="square">
            <a:spAutoFit/>
          </a:bodyPr>
          <a:lstStyle/>
          <a:p>
            <a:r>
              <a:rPr lang="en-US" b="1" dirty="0"/>
              <a:t>Integration socioeconomic and environmental factors </a:t>
            </a:r>
          </a:p>
          <a:p>
            <a:pPr marL="285750" indent="-285750">
              <a:buFont typeface="Arial" panose="020B0604020202020204" pitchFamily="34" charset="0"/>
              <a:buChar char="•"/>
            </a:pPr>
            <a:r>
              <a:rPr lang="en-US" dirty="0"/>
              <a:t>Araiza-Aguilar et al. (2020), </a:t>
            </a:r>
            <a:r>
              <a:rPr lang="en-US" dirty="0" err="1"/>
              <a:t>Yusoff</a:t>
            </a:r>
            <a:r>
              <a:rPr lang="en-US" dirty="0"/>
              <a:t> et al. (2018), Azadi &amp; Karimi-</a:t>
            </a:r>
            <a:r>
              <a:rPr lang="en-US" dirty="0" err="1"/>
              <a:t>Jashni</a:t>
            </a:r>
            <a:r>
              <a:rPr lang="en-US" dirty="0"/>
              <a:t> (2016) and </a:t>
            </a:r>
            <a:r>
              <a:rPr lang="en-US" dirty="0" err="1"/>
              <a:t>Ghinea</a:t>
            </a:r>
            <a:r>
              <a:rPr lang="en-US" dirty="0"/>
              <a:t> et al. (2016) emphasize the role of demographic factors </a:t>
            </a:r>
            <a:r>
              <a:rPr lang="en-GB" dirty="0"/>
              <a:t>(e.g., urbanization, population) </a:t>
            </a:r>
            <a:r>
              <a:rPr lang="en-US" dirty="0"/>
              <a:t>as key drivers of MSW generation but do not consider socioeconomic factors (e.g., GDP, crude birth rate).</a:t>
            </a:r>
          </a:p>
          <a:p>
            <a:pPr marL="285750" indent="-285750">
              <a:buFont typeface="Arial" panose="020B0604020202020204" pitchFamily="34" charset="0"/>
              <a:buChar char="•"/>
            </a:pPr>
            <a:r>
              <a:rPr lang="en-GB" b="1" dirty="0" err="1"/>
              <a:t>Dissanayaka</a:t>
            </a:r>
            <a:r>
              <a:rPr lang="en-GB" b="1" dirty="0"/>
              <a:t> &amp; </a:t>
            </a:r>
            <a:r>
              <a:rPr lang="en-GB" b="1" dirty="0" err="1"/>
              <a:t>Vasanthapriyan</a:t>
            </a:r>
            <a:r>
              <a:rPr lang="en-GB" b="1" dirty="0"/>
              <a:t> (2019)</a:t>
            </a:r>
            <a:r>
              <a:rPr lang="en-GB" dirty="0"/>
              <a:t> found that variables like GDP growth rate, crude birth rate, and total population influence MSW generation in Sri Lanka.</a:t>
            </a:r>
          </a:p>
          <a:p>
            <a:pPr marL="285750" indent="-285750">
              <a:buFont typeface="Arial" panose="020B0604020202020204" pitchFamily="34" charset="0"/>
              <a:buChar char="•"/>
            </a:pPr>
            <a:r>
              <a:rPr lang="en-GB" dirty="0"/>
              <a:t>These findings showed </a:t>
            </a:r>
            <a:r>
              <a:rPr lang="en-US" dirty="0"/>
              <a:t>that influential variables vary based on regional and economic contexts.</a:t>
            </a:r>
          </a:p>
          <a:p>
            <a:pPr marL="285750" indent="-285750">
              <a:buFont typeface="Arial" panose="020B0604020202020204" pitchFamily="34" charset="0"/>
              <a:buChar char="•"/>
            </a:pPr>
            <a:endParaRPr lang="en-US" dirty="0"/>
          </a:p>
          <a:p>
            <a:r>
              <a:rPr lang="en-US" b="1" dirty="0">
                <a:latin typeface="+mj-lt"/>
              </a:rPr>
              <a:t>Comparative Evaluation of Predictive Model Performance</a:t>
            </a:r>
          </a:p>
          <a:p>
            <a:pPr marL="285750" indent="-285750">
              <a:buFont typeface="Arial" panose="020B0604020202020204" pitchFamily="34" charset="0"/>
              <a:buChar char="•"/>
            </a:pPr>
            <a:r>
              <a:rPr lang="en-GB" dirty="0">
                <a:latin typeface="+mj-lt"/>
                <a:ea typeface="Times New Roman" panose="02020603050405020304" pitchFamily="18" charset="0"/>
                <a:cs typeface="Arial" panose="020B0604020202020204" pitchFamily="34" charset="0"/>
              </a:rPr>
              <a:t>R</a:t>
            </a:r>
            <a:r>
              <a:rPr lang="en-GB" dirty="0">
                <a:solidFill>
                  <a:srgbClr val="000000"/>
                </a:solidFill>
                <a:effectLst/>
                <a:latin typeface="+mj-lt"/>
                <a:ea typeface="Times New Roman" panose="02020603050405020304" pitchFamily="18" charset="0"/>
                <a:cs typeface="Arial" panose="020B0604020202020204" pitchFamily="34" charset="0"/>
              </a:rPr>
              <a:t>esearch in Malaysia has primarily focused on time-series approaches (</a:t>
            </a:r>
            <a:r>
              <a:rPr lang="en-US" dirty="0">
                <a:solidFill>
                  <a:srgbClr val="000000"/>
                </a:solidFill>
                <a:effectLst/>
                <a:latin typeface="+mj-lt"/>
                <a:ea typeface="Times New Roman" panose="02020603050405020304" pitchFamily="18" charset="0"/>
                <a:cs typeface="Arial" panose="020B0604020202020204" pitchFamily="34" charset="0"/>
              </a:rPr>
              <a:t>Nasir et al., 2023;</a:t>
            </a:r>
            <a:r>
              <a:rPr lang="en-GB" dirty="0">
                <a:solidFill>
                  <a:srgbClr val="000000"/>
                </a:solidFill>
                <a:effectLst/>
                <a:latin typeface="+mj-lt"/>
                <a:ea typeface="Times New Roman" panose="02020603050405020304" pitchFamily="18" charset="0"/>
                <a:cs typeface="Arial" panose="020B0604020202020204" pitchFamily="34" charset="0"/>
              </a:rPr>
              <a:t>) or advanced machine learning algorithms (</a:t>
            </a:r>
            <a:r>
              <a:rPr lang="en-US" dirty="0">
                <a:solidFill>
                  <a:srgbClr val="000000"/>
                </a:solidFill>
                <a:effectLst/>
                <a:latin typeface="+mj-lt"/>
                <a:ea typeface="Times New Roman" panose="02020603050405020304" pitchFamily="18" charset="0"/>
                <a:cs typeface="Arial" panose="020B0604020202020204" pitchFamily="34" charset="0"/>
              </a:rPr>
              <a:t>Hoy et al., 2022; </a:t>
            </a:r>
            <a:r>
              <a:rPr lang="en-US" dirty="0" err="1">
                <a:solidFill>
                  <a:srgbClr val="000000"/>
                </a:solidFill>
                <a:effectLst/>
                <a:latin typeface="+mj-lt"/>
                <a:ea typeface="Times New Roman" panose="02020603050405020304" pitchFamily="18" charset="0"/>
                <a:cs typeface="Arial" panose="020B0604020202020204" pitchFamily="34" charset="0"/>
              </a:rPr>
              <a:t>Yusoff</a:t>
            </a:r>
            <a:r>
              <a:rPr lang="en-US" dirty="0">
                <a:solidFill>
                  <a:srgbClr val="000000"/>
                </a:solidFill>
                <a:effectLst/>
                <a:latin typeface="+mj-lt"/>
                <a:ea typeface="Times New Roman" panose="02020603050405020304" pitchFamily="18" charset="0"/>
                <a:cs typeface="Arial" panose="020B0604020202020204" pitchFamily="34" charset="0"/>
              </a:rPr>
              <a:t> et al., 2018; </a:t>
            </a:r>
            <a:r>
              <a:rPr lang="en-US" dirty="0" err="1">
                <a:solidFill>
                  <a:srgbClr val="000000"/>
                </a:solidFill>
                <a:effectLst/>
                <a:latin typeface="+mj-lt"/>
                <a:ea typeface="Times New Roman" panose="02020603050405020304" pitchFamily="18" charset="0"/>
                <a:cs typeface="Arial" panose="020B0604020202020204" pitchFamily="34" charset="0"/>
              </a:rPr>
              <a:t>Zulkipli</a:t>
            </a:r>
            <a:r>
              <a:rPr lang="en-US" dirty="0">
                <a:solidFill>
                  <a:srgbClr val="000000"/>
                </a:solidFill>
                <a:effectLst/>
                <a:latin typeface="+mj-lt"/>
                <a:ea typeface="Times New Roman" panose="02020603050405020304" pitchFamily="18" charset="0"/>
                <a:cs typeface="Arial" panose="020B0604020202020204" pitchFamily="34" charset="0"/>
              </a:rPr>
              <a:t> et al., 2018)</a:t>
            </a:r>
          </a:p>
          <a:p>
            <a:pPr marL="285750" indent="-285750">
              <a:buFont typeface="Arial" panose="020B0604020202020204" pitchFamily="34" charset="0"/>
              <a:buChar char="•"/>
            </a:pPr>
            <a:r>
              <a:rPr lang="en-US" dirty="0">
                <a:latin typeface="+mj-lt"/>
                <a:cs typeface="Arial" panose="020B0604020202020204" pitchFamily="34" charset="0"/>
              </a:rPr>
              <a:t>Lack of exploration of simpler model and </a:t>
            </a:r>
            <a:r>
              <a:rPr lang="en-US" dirty="0">
                <a:latin typeface="+mj-lt"/>
              </a:rPr>
              <a:t>need for a comparative evaluation of multiple methods.</a:t>
            </a:r>
            <a:r>
              <a:rPr lang="en-US" dirty="0">
                <a:latin typeface="+mj-lt"/>
                <a:cs typeface="Arial" panose="020B0604020202020204" pitchFamily="34" charset="0"/>
              </a:rPr>
              <a:t> (</a:t>
            </a:r>
            <a:r>
              <a:rPr lang="en-US" dirty="0">
                <a:solidFill>
                  <a:srgbClr val="000000"/>
                </a:solidFill>
                <a:effectLst/>
                <a:latin typeface="+mj-lt"/>
                <a:ea typeface="Times New Roman" panose="02020603050405020304" pitchFamily="18" charset="0"/>
                <a:cs typeface="Arial" panose="020B0604020202020204" pitchFamily="34" charset="0"/>
              </a:rPr>
              <a:t>Araiza-Aguilar et al., 2020; A. Kumar et al., 2018</a:t>
            </a:r>
            <a:r>
              <a:rPr lang="en-US" dirty="0">
                <a:latin typeface="+mj-lt"/>
                <a:cs typeface="Arial" panose="020B0604020202020204" pitchFamily="34" charset="0"/>
              </a:rPr>
              <a:t>)</a:t>
            </a:r>
            <a:endParaRPr lang="en-US" dirty="0">
              <a:latin typeface="+mj-lt"/>
            </a:endParaRPr>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328" name="Google Shape;328;p34"/>
          <p:cNvGrpSpPr/>
          <p:nvPr/>
        </p:nvGrpSpPr>
        <p:grpSpPr>
          <a:xfrm>
            <a:off x="-600503" y="-956156"/>
            <a:ext cx="1978747" cy="2324235"/>
            <a:chOff x="5465250" y="3028750"/>
            <a:chExt cx="1232250" cy="1447400"/>
          </a:xfrm>
        </p:grpSpPr>
        <p:sp>
          <p:nvSpPr>
            <p:cNvPr id="329" name="Google Shape;329;p34"/>
            <p:cNvSpPr/>
            <p:nvPr/>
          </p:nvSpPr>
          <p:spPr>
            <a:xfrm>
              <a:off x="5465250" y="3028750"/>
              <a:ext cx="878525" cy="1186450"/>
            </a:xfrm>
            <a:custGeom>
              <a:avLst/>
              <a:gdLst/>
              <a:ahLst/>
              <a:cxnLst/>
              <a:rect l="l" t="t" r="r" b="b"/>
              <a:pathLst>
                <a:path w="35141" h="47458" extrusionOk="0">
                  <a:moveTo>
                    <a:pt x="7495" y="0"/>
                  </a:moveTo>
                  <a:cubicBezTo>
                    <a:pt x="7495" y="0"/>
                    <a:pt x="1" y="17695"/>
                    <a:pt x="6669" y="32207"/>
                  </a:cubicBezTo>
                  <a:cubicBezTo>
                    <a:pt x="9882" y="39197"/>
                    <a:pt x="15794" y="44175"/>
                    <a:pt x="21058" y="47458"/>
                  </a:cubicBezTo>
                  <a:cubicBezTo>
                    <a:pt x="22084" y="43678"/>
                    <a:pt x="23900" y="39557"/>
                    <a:pt x="27119" y="36339"/>
                  </a:cubicBezTo>
                  <a:cubicBezTo>
                    <a:pt x="29470" y="33987"/>
                    <a:pt x="32308" y="32385"/>
                    <a:pt x="35140" y="31291"/>
                  </a:cubicBezTo>
                  <a:cubicBezTo>
                    <a:pt x="34891" y="27659"/>
                    <a:pt x="34106" y="23910"/>
                    <a:pt x="32472" y="20352"/>
                  </a:cubicBezTo>
                  <a:cubicBezTo>
                    <a:pt x="25804" y="5838"/>
                    <a:pt x="7495" y="0"/>
                    <a:pt x="7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5953725" y="3753000"/>
              <a:ext cx="743775" cy="723150"/>
            </a:xfrm>
            <a:custGeom>
              <a:avLst/>
              <a:gdLst/>
              <a:ahLst/>
              <a:cxnLst/>
              <a:rect l="l" t="t" r="r" b="b"/>
              <a:pathLst>
                <a:path w="29751" h="28926" extrusionOk="0">
                  <a:moveTo>
                    <a:pt x="28443" y="0"/>
                  </a:moveTo>
                  <a:cubicBezTo>
                    <a:pt x="26566" y="0"/>
                    <a:pt x="21094" y="201"/>
                    <a:pt x="15601" y="2321"/>
                  </a:cubicBezTo>
                  <a:cubicBezTo>
                    <a:pt x="16376" y="13507"/>
                    <a:pt x="12108" y="23589"/>
                    <a:pt x="12108" y="23589"/>
                  </a:cubicBezTo>
                  <a:cubicBezTo>
                    <a:pt x="12108" y="23589"/>
                    <a:pt x="7189" y="22020"/>
                    <a:pt x="1519" y="18488"/>
                  </a:cubicBezTo>
                  <a:cubicBezTo>
                    <a:pt x="1" y="24081"/>
                    <a:pt x="222" y="28915"/>
                    <a:pt x="222" y="28915"/>
                  </a:cubicBezTo>
                  <a:cubicBezTo>
                    <a:pt x="222" y="28915"/>
                    <a:pt x="471" y="28926"/>
                    <a:pt x="921" y="28926"/>
                  </a:cubicBezTo>
                  <a:cubicBezTo>
                    <a:pt x="3794" y="28926"/>
                    <a:pt x="14869" y="28459"/>
                    <a:pt x="21770" y="21559"/>
                  </a:cubicBezTo>
                  <a:cubicBezTo>
                    <a:pt x="29751" y="13577"/>
                    <a:pt x="29125" y="11"/>
                    <a:pt x="29125" y="11"/>
                  </a:cubicBezTo>
                  <a:cubicBezTo>
                    <a:pt x="29125" y="11"/>
                    <a:pt x="28883" y="0"/>
                    <a:pt x="28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5991675" y="3811025"/>
              <a:ext cx="371450" cy="531725"/>
            </a:xfrm>
            <a:custGeom>
              <a:avLst/>
              <a:gdLst/>
              <a:ahLst/>
              <a:cxnLst/>
              <a:rect l="l" t="t" r="r" b="b"/>
              <a:pathLst>
                <a:path w="14858" h="21269" extrusionOk="0">
                  <a:moveTo>
                    <a:pt x="14083" y="0"/>
                  </a:moveTo>
                  <a:cubicBezTo>
                    <a:pt x="11251" y="1094"/>
                    <a:pt x="8416" y="2696"/>
                    <a:pt x="6062" y="5048"/>
                  </a:cubicBezTo>
                  <a:cubicBezTo>
                    <a:pt x="2846" y="8266"/>
                    <a:pt x="1027" y="12390"/>
                    <a:pt x="1" y="16167"/>
                  </a:cubicBezTo>
                  <a:cubicBezTo>
                    <a:pt x="5671" y="19699"/>
                    <a:pt x="10590" y="21268"/>
                    <a:pt x="10590" y="21268"/>
                  </a:cubicBezTo>
                  <a:cubicBezTo>
                    <a:pt x="10590" y="21268"/>
                    <a:pt x="14858" y="11186"/>
                    <a:pt x="14083" y="0"/>
                  </a:cubicBezTo>
                  <a:close/>
                </a:path>
              </a:pathLst>
            </a:custGeom>
            <a:solidFill>
              <a:srgbClr val="2F8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4"/>
          <p:cNvSpPr txBox="1">
            <a:spLocks noGrp="1"/>
          </p:cNvSpPr>
          <p:nvPr>
            <p:ph type="subTitle" idx="1"/>
          </p:nvPr>
        </p:nvSpPr>
        <p:spPr>
          <a:xfrm>
            <a:off x="841304" y="1714953"/>
            <a:ext cx="7765756" cy="1432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dirty="0"/>
              <a:t>What are the key variables that influence the amount of waste generation?</a:t>
            </a:r>
          </a:p>
          <a:p>
            <a:pPr marL="342900" lvl="0" indent="-342900" algn="l" rtl="0">
              <a:spcBef>
                <a:spcPts val="0"/>
              </a:spcBef>
              <a:spcAft>
                <a:spcPts val="0"/>
              </a:spcAft>
              <a:buFont typeface="+mj-lt"/>
              <a:buAutoNum type="arabicPeriod"/>
            </a:pPr>
            <a:r>
              <a:rPr lang="en-US" dirty="0"/>
              <a:t>How accurate and reliable can Linear Regression, Random Forest, and Artificial Neural Networks predict solid waste generation?</a:t>
            </a:r>
          </a:p>
        </p:txBody>
      </p:sp>
      <p:sp>
        <p:nvSpPr>
          <p:cNvPr id="334" name="Google Shape;334;p34"/>
          <p:cNvSpPr txBox="1">
            <a:spLocks noGrp="1"/>
          </p:cNvSpPr>
          <p:nvPr>
            <p:ph type="subTitle" idx="2"/>
          </p:nvPr>
        </p:nvSpPr>
        <p:spPr>
          <a:xfrm>
            <a:off x="902243" y="2911063"/>
            <a:ext cx="7641021" cy="1028766"/>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dirty="0"/>
              <a:t>To identify and analyze influential variables that affect the amount of waste generation. </a:t>
            </a:r>
          </a:p>
          <a:p>
            <a:pPr marL="342900" lvl="0" indent="-342900" algn="l" rtl="0">
              <a:spcBef>
                <a:spcPts val="0"/>
              </a:spcBef>
              <a:spcAft>
                <a:spcPts val="0"/>
              </a:spcAft>
              <a:buFont typeface="+mj-lt"/>
              <a:buAutoNum type="arabicPeriod"/>
            </a:pPr>
            <a:r>
              <a:rPr lang="en-US" dirty="0"/>
              <a:t>To evaluate the predictive performance of Linear Regression, Random Forest, and Artificial Neural Networks models for solid waste generation.</a:t>
            </a:r>
          </a:p>
        </p:txBody>
      </p:sp>
      <p:sp>
        <p:nvSpPr>
          <p:cNvPr id="336" name="Google Shape;336;p34"/>
          <p:cNvSpPr txBox="1">
            <a:spLocks noGrp="1"/>
          </p:cNvSpPr>
          <p:nvPr>
            <p:ph type="subTitle" idx="4"/>
          </p:nvPr>
        </p:nvSpPr>
        <p:spPr>
          <a:xfrm>
            <a:off x="902244" y="1368079"/>
            <a:ext cx="5506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 QUESTION</a:t>
            </a:r>
            <a:endParaRPr dirty="0"/>
          </a:p>
        </p:txBody>
      </p:sp>
      <p:sp>
        <p:nvSpPr>
          <p:cNvPr id="337" name="Google Shape;337;p34"/>
          <p:cNvSpPr txBox="1">
            <a:spLocks noGrp="1"/>
          </p:cNvSpPr>
          <p:nvPr>
            <p:ph type="subTitle" idx="5"/>
          </p:nvPr>
        </p:nvSpPr>
        <p:spPr>
          <a:xfrm>
            <a:off x="902244" y="2563933"/>
            <a:ext cx="5506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RESEARCH OBJECTIVES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E06D223E-8551-BF39-CBA7-05DAEA29314C}"/>
            </a:ext>
          </a:extLst>
        </p:cNvPr>
        <p:cNvGrpSpPr/>
        <p:nvPr/>
      </p:nvGrpSpPr>
      <p:grpSpPr>
        <a:xfrm>
          <a:off x="0" y="0"/>
          <a:ext cx="0" cy="0"/>
          <a:chOff x="0" y="0"/>
          <a:chExt cx="0" cy="0"/>
        </a:xfrm>
      </p:grpSpPr>
      <p:sp>
        <p:nvSpPr>
          <p:cNvPr id="335" name="Google Shape;335;p34">
            <a:extLst>
              <a:ext uri="{FF2B5EF4-FFF2-40B4-BE49-F238E27FC236}">
                <a16:creationId xmlns:a16="http://schemas.microsoft.com/office/drawing/2014/main" id="{ECC7EF50-46AF-88EF-DF34-FC5A4BE6FE67}"/>
              </a:ext>
            </a:extLst>
          </p:cNvPr>
          <p:cNvSpPr txBox="1">
            <a:spLocks noGrp="1"/>
          </p:cNvSpPr>
          <p:nvPr>
            <p:ph type="subTitle" idx="3"/>
          </p:nvPr>
        </p:nvSpPr>
        <p:spPr>
          <a:xfrm>
            <a:off x="405116" y="525861"/>
            <a:ext cx="8333768" cy="43605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bg1">
                    <a:lumMod val="10000"/>
                  </a:schemeClr>
                </a:solidFill>
              </a:rPr>
              <a:t>Geographical Scope</a:t>
            </a:r>
          </a:p>
          <a:p>
            <a:pPr marL="285750" lvl="0" indent="-285750" algn="l" rtl="0">
              <a:spcBef>
                <a:spcPts val="0"/>
              </a:spcBef>
              <a:spcAft>
                <a:spcPts val="0"/>
              </a:spcAft>
              <a:buFont typeface="Arial" panose="020B0604020202020204" pitchFamily="34" charset="0"/>
              <a:buChar char="•"/>
            </a:pPr>
            <a:r>
              <a:rPr lang="en-GB" dirty="0">
                <a:solidFill>
                  <a:schemeClr val="bg1">
                    <a:lumMod val="10000"/>
                  </a:schemeClr>
                </a:solidFill>
              </a:rPr>
              <a:t>Focus on states and federal territories that operate under Act 672.</a:t>
            </a:r>
          </a:p>
          <a:p>
            <a:pPr marL="285750" lvl="0" indent="-285750" algn="l" rtl="0">
              <a:spcBef>
                <a:spcPts val="0"/>
              </a:spcBef>
              <a:spcAft>
                <a:spcPts val="0"/>
              </a:spcAft>
              <a:buFont typeface="Arial" panose="020B0604020202020204" pitchFamily="34" charset="0"/>
              <a:buChar char="•"/>
            </a:pPr>
            <a:r>
              <a:rPr lang="en-US" dirty="0">
                <a:solidFill>
                  <a:schemeClr val="bg1">
                    <a:lumMod val="10000"/>
                  </a:schemeClr>
                </a:solidFill>
              </a:rPr>
              <a:t>Act 672 was introduced to standardize and regulate solid waste management and public cleansing services.</a:t>
            </a:r>
          </a:p>
          <a:p>
            <a:pPr marL="285750" lvl="0" indent="-285750" algn="l" rtl="0">
              <a:spcBef>
                <a:spcPts val="0"/>
              </a:spcBef>
              <a:spcAft>
                <a:spcPts val="0"/>
              </a:spcAft>
              <a:buFont typeface="Arial" panose="020B0604020202020204" pitchFamily="34" charset="0"/>
              <a:buChar char="•"/>
            </a:pPr>
            <a:r>
              <a:rPr lang="en-US" dirty="0">
                <a:solidFill>
                  <a:schemeClr val="bg1">
                    <a:lumMod val="10000"/>
                  </a:schemeClr>
                </a:solidFill>
              </a:rPr>
              <a:t>Not all states in Malaysia have adopted Act 672</a:t>
            </a:r>
          </a:p>
          <a:p>
            <a:pPr marL="285750" lvl="0" indent="-285750" algn="l" rtl="0">
              <a:spcBef>
                <a:spcPts val="0"/>
              </a:spcBef>
              <a:spcAft>
                <a:spcPts val="0"/>
              </a:spcAft>
              <a:buFont typeface="Arial" panose="020B0604020202020204" pitchFamily="34" charset="0"/>
              <a:buChar char="•"/>
            </a:pPr>
            <a:r>
              <a:rPr lang="en-GB" dirty="0">
                <a:solidFill>
                  <a:schemeClr val="bg1">
                    <a:lumMod val="10000"/>
                  </a:schemeClr>
                </a:solidFill>
              </a:rPr>
              <a:t>Six states (Johor, Kedah, Melaka, Negeri Sembilan, Pahang, Perlis) and two federal territories (Wilayah Persekutuan Kuala Lumpur, Putrajaya) </a:t>
            </a:r>
          </a:p>
          <a:p>
            <a:pPr marL="285750" lvl="0" indent="-285750" algn="l" rtl="0">
              <a:spcBef>
                <a:spcPts val="0"/>
              </a:spcBef>
              <a:spcAft>
                <a:spcPts val="0"/>
              </a:spcAft>
              <a:buFont typeface="Arial" panose="020B0604020202020204" pitchFamily="34" charset="0"/>
              <a:buChar char="•"/>
            </a:pPr>
            <a:r>
              <a:rPr lang="en-GB" dirty="0">
                <a:solidFill>
                  <a:schemeClr val="bg1">
                    <a:lumMod val="10000"/>
                  </a:schemeClr>
                </a:solidFill>
              </a:rPr>
              <a:t>No data on Putrajaya (waste being disposed </a:t>
            </a:r>
            <a:r>
              <a:rPr lang="en-US" dirty="0">
                <a:solidFill>
                  <a:schemeClr val="bg1">
                    <a:lumMod val="10000"/>
                  </a:schemeClr>
                </a:solidFill>
              </a:rPr>
              <a:t>of at Tanjung 12, Selangor)</a:t>
            </a:r>
          </a:p>
          <a:p>
            <a:pPr marL="0" lvl="0" indent="0" algn="l" rtl="0">
              <a:spcBef>
                <a:spcPts val="0"/>
              </a:spcBef>
              <a:spcAft>
                <a:spcPts val="0"/>
              </a:spcAft>
            </a:pPr>
            <a:r>
              <a:rPr lang="en-GB" b="1" dirty="0">
                <a:solidFill>
                  <a:schemeClr val="bg1">
                    <a:lumMod val="10000"/>
                  </a:schemeClr>
                </a:solidFill>
              </a:rPr>
              <a:t>Dataset Coverage</a:t>
            </a:r>
          </a:p>
          <a:p>
            <a:pPr marL="285750" lvl="0" indent="-285750" algn="l" rtl="0">
              <a:spcBef>
                <a:spcPts val="0"/>
              </a:spcBef>
              <a:spcAft>
                <a:spcPts val="0"/>
              </a:spcAft>
              <a:buFont typeface="Arial" panose="020B0604020202020204" pitchFamily="34" charset="0"/>
              <a:buChar char="•"/>
            </a:pPr>
            <a:r>
              <a:rPr lang="en-GB" dirty="0">
                <a:solidFill>
                  <a:schemeClr val="bg1">
                    <a:lumMod val="10000"/>
                  </a:schemeClr>
                </a:solidFill>
              </a:rPr>
              <a:t>Timeframe: Solid waste and recyclable waste data from 2017 to 2021.</a:t>
            </a:r>
          </a:p>
          <a:p>
            <a:pPr marL="285750" lvl="0" indent="-285750" algn="l" rtl="0">
              <a:spcBef>
                <a:spcPts val="0"/>
              </a:spcBef>
              <a:spcAft>
                <a:spcPts val="0"/>
              </a:spcAft>
              <a:buFont typeface="Arial" panose="020B0604020202020204" pitchFamily="34" charset="0"/>
              <a:buChar char="•"/>
            </a:pPr>
            <a:r>
              <a:rPr lang="en-GB" dirty="0">
                <a:solidFill>
                  <a:schemeClr val="bg1">
                    <a:lumMod val="10000"/>
                  </a:schemeClr>
                </a:solidFill>
              </a:rPr>
              <a:t>Sources: Solid and recyclable waste data obtained from </a:t>
            </a:r>
            <a:r>
              <a:rPr lang="en-GB" dirty="0" err="1">
                <a:solidFill>
                  <a:schemeClr val="bg1">
                    <a:lumMod val="10000"/>
                  </a:schemeClr>
                </a:solidFill>
              </a:rPr>
              <a:t>SWCorp</a:t>
            </a:r>
            <a:r>
              <a:rPr lang="en-GB" dirty="0">
                <a:solidFill>
                  <a:schemeClr val="bg1">
                    <a:lumMod val="10000"/>
                  </a:schemeClr>
                </a:solidFill>
              </a:rPr>
              <a:t> archives, KPKT yearly statistics, and socio-economic/demographic factors from DOSM.</a:t>
            </a:r>
          </a:p>
          <a:p>
            <a:pPr marL="0" lvl="0" indent="0" algn="l" rtl="0">
              <a:spcBef>
                <a:spcPts val="0"/>
              </a:spcBef>
              <a:spcAft>
                <a:spcPts val="0"/>
              </a:spcAft>
              <a:buNone/>
            </a:pPr>
            <a:r>
              <a:rPr lang="en-GB" b="1" dirty="0">
                <a:solidFill>
                  <a:schemeClr val="bg1">
                    <a:lumMod val="10000"/>
                  </a:schemeClr>
                </a:solidFill>
              </a:rPr>
              <a:t>Machine Learning Analysis</a:t>
            </a:r>
          </a:p>
          <a:p>
            <a:pPr marL="285750" lvl="0" indent="-285750" algn="l" rtl="0">
              <a:spcBef>
                <a:spcPts val="0"/>
              </a:spcBef>
              <a:spcAft>
                <a:spcPts val="0"/>
              </a:spcAft>
              <a:buFont typeface="Arial" panose="020B0604020202020204" pitchFamily="34" charset="0"/>
              <a:buChar char="•"/>
            </a:pPr>
            <a:r>
              <a:rPr lang="en-GB" dirty="0">
                <a:solidFill>
                  <a:schemeClr val="bg1">
                    <a:lumMod val="10000"/>
                  </a:schemeClr>
                </a:solidFill>
              </a:rPr>
              <a:t>Evaluate the predictive performance of Linear Regression, Random Forest, and Artificial Neural Networks.</a:t>
            </a:r>
          </a:p>
          <a:p>
            <a:pPr marL="285750" lvl="0" indent="-285750" algn="l" rtl="0">
              <a:spcBef>
                <a:spcPts val="0"/>
              </a:spcBef>
              <a:spcAft>
                <a:spcPts val="0"/>
              </a:spcAft>
              <a:buFont typeface="Arial" panose="020B0604020202020204" pitchFamily="34" charset="0"/>
              <a:buChar char="•"/>
            </a:pPr>
            <a:r>
              <a:rPr lang="en-GB" dirty="0">
                <a:solidFill>
                  <a:schemeClr val="bg1">
                    <a:lumMod val="10000"/>
                  </a:schemeClr>
                </a:solidFill>
              </a:rPr>
              <a:t>Use socio-economic and demographic factors (</a:t>
            </a:r>
            <a:r>
              <a:rPr lang="en-US" dirty="0">
                <a:solidFill>
                  <a:schemeClr val="bg1">
                    <a:lumMod val="10000"/>
                  </a:schemeClr>
                </a:solidFill>
              </a:rPr>
              <a:t>GDP, GDP per capita, population size, urban and elderly population, fertility rates, household numbers, labor force participation, employment ratio, crude birth rate and crude death rates)</a:t>
            </a:r>
            <a:endParaRPr dirty="0">
              <a:solidFill>
                <a:schemeClr val="bg1">
                  <a:lumMod val="10000"/>
                </a:schemeClr>
              </a:solidFill>
            </a:endParaRPr>
          </a:p>
        </p:txBody>
      </p:sp>
      <p:sp>
        <p:nvSpPr>
          <p:cNvPr id="336" name="Google Shape;336;p34">
            <a:extLst>
              <a:ext uri="{FF2B5EF4-FFF2-40B4-BE49-F238E27FC236}">
                <a16:creationId xmlns:a16="http://schemas.microsoft.com/office/drawing/2014/main" id="{2859659A-3D40-139C-31A6-80478B9F05BF}"/>
              </a:ext>
            </a:extLst>
          </p:cNvPr>
          <p:cNvSpPr txBox="1">
            <a:spLocks noGrp="1"/>
          </p:cNvSpPr>
          <p:nvPr>
            <p:ph type="subTitle" idx="4"/>
          </p:nvPr>
        </p:nvSpPr>
        <p:spPr>
          <a:xfrm>
            <a:off x="1818900" y="0"/>
            <a:ext cx="5506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RESEARCH SCOPE</a:t>
            </a:r>
            <a:endParaRPr dirty="0"/>
          </a:p>
        </p:txBody>
      </p:sp>
    </p:spTree>
    <p:extLst>
      <p:ext uri="{BB962C8B-B14F-4D97-AF65-F5344CB8AC3E}">
        <p14:creationId xmlns:p14="http://schemas.microsoft.com/office/powerpoint/2010/main" val="215192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 name="Picture 3" descr="A screenshot of a diagram&#10;&#10;Description automatically generated">
            <a:extLst>
              <a:ext uri="{FF2B5EF4-FFF2-40B4-BE49-F238E27FC236}">
                <a16:creationId xmlns:a16="http://schemas.microsoft.com/office/drawing/2014/main" id="{BF0434A9-62CB-FA14-8FF6-E74CB4043F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059" b="2285"/>
          <a:stretch/>
        </p:blipFill>
        <p:spPr bwMode="auto">
          <a:xfrm>
            <a:off x="748961" y="748145"/>
            <a:ext cx="2736551" cy="4395355"/>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15D3573-4D2E-719D-3082-49257502B73A}"/>
              </a:ext>
            </a:extLst>
          </p:cNvPr>
          <p:cNvSpPr txBox="1"/>
          <p:nvPr/>
        </p:nvSpPr>
        <p:spPr>
          <a:xfrm>
            <a:off x="3485512" y="65187"/>
            <a:ext cx="5404200" cy="5078313"/>
          </a:xfrm>
          <a:prstGeom prst="rect">
            <a:avLst/>
          </a:prstGeom>
          <a:noFill/>
        </p:spPr>
        <p:txBody>
          <a:bodyPr wrap="square">
            <a:spAutoFit/>
          </a:bodyPr>
          <a:lstStyle/>
          <a:p>
            <a:r>
              <a:rPr lang="en-GB" sz="1200" b="1" dirty="0"/>
              <a:t>Data Preparation</a:t>
            </a:r>
          </a:p>
          <a:p>
            <a:pPr marL="285750" indent="-285750">
              <a:buFont typeface="Arial" panose="020B0604020202020204" pitchFamily="34" charset="0"/>
              <a:buChar char="•"/>
            </a:pPr>
            <a:r>
              <a:rPr lang="en-GB" sz="1200" dirty="0"/>
              <a:t>Boxplot to detect skewness and handle missing values</a:t>
            </a:r>
          </a:p>
          <a:p>
            <a:pPr marL="285750" lvl="4" indent="-285750">
              <a:buFontTx/>
              <a:buChar char="-"/>
            </a:pPr>
            <a:r>
              <a:rPr lang="en-GB" sz="1200" dirty="0"/>
              <a:t>right-skewed distribution. </a:t>
            </a:r>
            <a:r>
              <a:rPr lang="en-US" sz="1200" dirty="0"/>
              <a:t>Median imputation by grouping is suitable for numerical data with skewed distribution and outliers </a:t>
            </a:r>
            <a:r>
              <a:rPr lang="en-GB" sz="1200" dirty="0"/>
              <a:t>(</a:t>
            </a:r>
            <a:r>
              <a:rPr lang="en-GB" sz="1200" dirty="0" err="1"/>
              <a:t>Firdose</a:t>
            </a:r>
            <a:r>
              <a:rPr lang="en-GB" sz="1200" dirty="0"/>
              <a:t>, 2023; Huey, 2021).</a:t>
            </a:r>
          </a:p>
          <a:p>
            <a:pPr marL="285750" lvl="4" indent="-285750">
              <a:buFontTx/>
              <a:buChar char="-"/>
            </a:pPr>
            <a:r>
              <a:rPr lang="en-GB" sz="1200" dirty="0"/>
              <a:t>median imputation by state and month.</a:t>
            </a:r>
          </a:p>
          <a:p>
            <a:pPr marL="285750" indent="-285750">
              <a:buFont typeface="Arial" panose="020B0604020202020204" pitchFamily="34" charset="0"/>
              <a:buChar char="•"/>
            </a:pPr>
            <a:r>
              <a:rPr lang="en-GB" sz="1200" dirty="0"/>
              <a:t>Address multicollinearity using correlation heatmaps and variation inflation factor (VIF) .</a:t>
            </a:r>
          </a:p>
          <a:p>
            <a:r>
              <a:rPr lang="en-GB" sz="1200" dirty="0"/>
              <a:t>- </a:t>
            </a:r>
            <a:r>
              <a:rPr lang="en-US" sz="1200" dirty="0"/>
              <a:t>   Some variables will be dropped to improve model performance and reduce complexity. </a:t>
            </a:r>
            <a:endParaRPr lang="en-GB" sz="1200" dirty="0"/>
          </a:p>
          <a:p>
            <a:pPr marL="285750" indent="-285750">
              <a:buFont typeface="Arial" panose="020B0604020202020204" pitchFamily="34" charset="0"/>
              <a:buChar char="•"/>
            </a:pPr>
            <a:r>
              <a:rPr lang="en-GB" sz="1200" dirty="0"/>
              <a:t>Standardize and unify data formats for consistency.</a:t>
            </a:r>
          </a:p>
          <a:p>
            <a:endParaRPr lang="en-GB" sz="1200" dirty="0"/>
          </a:p>
          <a:p>
            <a:r>
              <a:rPr lang="en-GB" sz="1200" b="1" dirty="0"/>
              <a:t>Data Modelling </a:t>
            </a:r>
          </a:p>
          <a:p>
            <a:pPr marL="171450" indent="-171450">
              <a:buFont typeface="Arial" panose="020B0604020202020204" pitchFamily="34" charset="0"/>
              <a:buChar char="•"/>
            </a:pPr>
            <a:r>
              <a:rPr lang="en-US" sz="1200" dirty="0"/>
              <a:t>Shuffling ensures each fold represents the full data distribution for reliable evaluation metrics (Dutta, 2024).</a:t>
            </a:r>
            <a:endParaRPr lang="en-GB" sz="1200" dirty="0"/>
          </a:p>
          <a:p>
            <a:pPr marL="171450" indent="-171450">
              <a:buFont typeface="Arial" panose="020B0604020202020204" pitchFamily="34" charset="0"/>
              <a:buChar char="•"/>
            </a:pPr>
            <a:r>
              <a:rPr lang="en-GB" sz="1200" dirty="0"/>
              <a:t>80/20 split for training and testing datasets</a:t>
            </a:r>
          </a:p>
          <a:p>
            <a:pPr marL="171450" indent="-171450">
              <a:buFont typeface="Arial" panose="020B0604020202020204" pitchFamily="34" charset="0"/>
              <a:buChar char="•"/>
            </a:pPr>
            <a:r>
              <a:rPr lang="en-GB" sz="1200" dirty="0"/>
              <a:t>ANN architecture: 2 hidden layers (64 and 32 neurons) with </a:t>
            </a:r>
            <a:r>
              <a:rPr lang="en-GB" sz="1200" dirty="0" err="1"/>
              <a:t>ReLU</a:t>
            </a:r>
            <a:r>
              <a:rPr lang="en-GB" sz="1200" dirty="0"/>
              <a:t> activation.</a:t>
            </a:r>
          </a:p>
          <a:p>
            <a:pPr marL="171450" indent="-171450">
              <a:buFont typeface="Arial" panose="020B0604020202020204" pitchFamily="34" charset="0"/>
              <a:buChar char="•"/>
            </a:pPr>
            <a:r>
              <a:rPr lang="en-US" sz="1200" dirty="0" err="1"/>
              <a:t>ReLU</a:t>
            </a:r>
            <a:r>
              <a:rPr lang="en-US" sz="1200" dirty="0"/>
              <a:t> is widely used due to its simplicity and computational efficiency while Sigmoid and Tanh are less preferred due to gradient issues (Hoy et al., 2022)</a:t>
            </a:r>
            <a:endParaRPr lang="en-GB" sz="1200" dirty="0"/>
          </a:p>
          <a:p>
            <a:endParaRPr lang="en-GB" sz="1200" dirty="0"/>
          </a:p>
          <a:p>
            <a:r>
              <a:rPr lang="en-GB" sz="1200" b="1" dirty="0"/>
              <a:t>Data Evaluation</a:t>
            </a:r>
          </a:p>
          <a:p>
            <a:pPr marL="171450" indent="-171450">
              <a:buFont typeface="Arial" panose="020B0604020202020204" pitchFamily="34" charset="0"/>
              <a:buChar char="•"/>
            </a:pPr>
            <a:r>
              <a:rPr lang="en-GB" sz="1200" dirty="0"/>
              <a:t>MAE, RMSE, and R² for performance assessment.</a:t>
            </a:r>
          </a:p>
          <a:p>
            <a:pPr marL="171450" indent="-171450">
              <a:buFont typeface="Arial" panose="020B0604020202020204" pitchFamily="34" charset="0"/>
              <a:buChar char="•"/>
            </a:pPr>
            <a:r>
              <a:rPr lang="en-US" sz="1200" dirty="0"/>
              <a:t>A predictive model performs best with high R² and low RMSE (A. Kumar &amp; </a:t>
            </a:r>
            <a:r>
              <a:rPr lang="en-US" sz="1200" dirty="0" err="1"/>
              <a:t>Samadder</a:t>
            </a:r>
            <a:r>
              <a:rPr lang="en-US" sz="1200" dirty="0"/>
              <a:t>, 2017; Wohlwend, 2023).</a:t>
            </a:r>
            <a:endParaRPr lang="en-GB" sz="1200" dirty="0"/>
          </a:p>
          <a:p>
            <a:pPr marL="171450" indent="-171450">
              <a:buFont typeface="Arial" panose="020B0604020202020204" pitchFamily="34" charset="0"/>
              <a:buChar char="•"/>
            </a:pPr>
            <a:r>
              <a:rPr lang="en-GB" sz="1200" dirty="0"/>
              <a:t>Cross-validation for reliable evaluation and hyperparameter tuning. </a:t>
            </a:r>
          </a:p>
        </p:txBody>
      </p:sp>
      <p:sp>
        <p:nvSpPr>
          <p:cNvPr id="8" name="Google Shape;336;p34">
            <a:extLst>
              <a:ext uri="{FF2B5EF4-FFF2-40B4-BE49-F238E27FC236}">
                <a16:creationId xmlns:a16="http://schemas.microsoft.com/office/drawing/2014/main" id="{34878EBC-3B4F-E179-7C10-A75D464CA765}"/>
              </a:ext>
            </a:extLst>
          </p:cNvPr>
          <p:cNvSpPr txBox="1">
            <a:spLocks/>
          </p:cNvSpPr>
          <p:nvPr/>
        </p:nvSpPr>
        <p:spPr>
          <a:xfrm>
            <a:off x="-1" y="22493"/>
            <a:ext cx="3485513" cy="530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dirty="0">
                <a:latin typeface="Montserrat SemiBold" panose="00000700000000000000" pitchFamily="2" charset="0"/>
              </a:rPr>
              <a:t>METHODOLOGY</a:t>
            </a:r>
          </a:p>
        </p:txBody>
      </p:sp>
    </p:spTree>
  </p:cSld>
  <p:clrMapOvr>
    <a:masterClrMapping/>
  </p:clrMapOvr>
</p:sld>
</file>

<file path=ppt/theme/theme1.xml><?xml version="1.0" encoding="utf-8"?>
<a:theme xmlns:a="http://schemas.openxmlformats.org/drawingml/2006/main" name="Waste Treatment and Landfill Thesis Defense by Slidesgo">
  <a:themeElements>
    <a:clrScheme name="Simple Light">
      <a:dk1>
        <a:srgbClr val="363329"/>
      </a:dk1>
      <a:lt1>
        <a:srgbClr val="F5F5F5"/>
      </a:lt1>
      <a:dk2>
        <a:srgbClr val="55C7A6"/>
      </a:dk2>
      <a:lt2>
        <a:srgbClr val="2F8D72"/>
      </a:lt2>
      <a:accent1>
        <a:srgbClr val="C6BB9D"/>
      </a:accent1>
      <a:accent2>
        <a:srgbClr val="77715F"/>
      </a:accent2>
      <a:accent3>
        <a:srgbClr val="FFFFFF"/>
      </a:accent3>
      <a:accent4>
        <a:srgbClr val="FFFFFF"/>
      </a:accent4>
      <a:accent5>
        <a:srgbClr val="FFFFFF"/>
      </a:accent5>
      <a:accent6>
        <a:srgbClr val="FFFFFF"/>
      </a:accent6>
      <a:hlink>
        <a:srgbClr val="3633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1924</TotalTime>
  <Words>4198</Words>
  <Application>Microsoft Office PowerPoint</Application>
  <PresentationFormat>On-screen Show (16:9)</PresentationFormat>
  <Paragraphs>334</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Times New Roman</vt:lpstr>
      <vt:lpstr>Montserrat SemiBold</vt:lpstr>
      <vt:lpstr>Bebas Neue</vt:lpstr>
      <vt:lpstr>Open Sans</vt:lpstr>
      <vt:lpstr>PT Sans</vt:lpstr>
      <vt:lpstr>Waste Treatment and Landfill Thesis Defense by Slidesgo</vt:lpstr>
      <vt:lpstr>FORECASTING MUNICIPAL SOLID WASTE GENERATION IN MALAYSIA</vt:lpstr>
      <vt:lpstr>PowerPoint Presentation</vt:lpstr>
      <vt:lpstr>LITERATURE REVIEW</vt:lpstr>
      <vt:lpstr>LITERATURE REVIEW</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LIMITATION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Daya Shafii</cp:lastModifiedBy>
  <cp:revision>4</cp:revision>
  <dcterms:modified xsi:type="dcterms:W3CDTF">2025-01-23T18:50:37Z</dcterms:modified>
</cp:coreProperties>
</file>