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85" r:id="rId5"/>
    <p:sldId id="282" r:id="rId6"/>
    <p:sldId id="283" r:id="rId7"/>
    <p:sldId id="284" r:id="rId8"/>
    <p:sldId id="259" r:id="rId9"/>
    <p:sldId id="288" r:id="rId10"/>
    <p:sldId id="287"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9" r:id="rId26"/>
    <p:sldId id="290" r:id="rId27"/>
    <p:sldId id="26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2FC275-E082-4407-B3B4-627EF845963D}" type="doc">
      <dgm:prSet loTypeId="urn:microsoft.com/office/officeart/2017/3/layout/HorizontalLabelsTimeline" loCatId="process" qsTypeId="urn:microsoft.com/office/officeart/2005/8/quickstyle/simple1" qsCatId="simple" csTypeId="urn:microsoft.com/office/officeart/2005/8/colors/colorful5" csCatId="colorful"/>
      <dgm:spPr/>
      <dgm:t>
        <a:bodyPr/>
        <a:lstStyle/>
        <a:p>
          <a:endParaRPr lang="en-US"/>
        </a:p>
      </dgm:t>
    </dgm:pt>
    <dgm:pt modelId="{AA95716D-172D-4545-B8FD-19885D3C51E5}">
      <dgm:prSet/>
      <dgm:spPr/>
      <dgm:t>
        <a:bodyPr/>
        <a:lstStyle/>
        <a:p>
          <a:r>
            <a:rPr lang="en-US"/>
            <a:t>1960s</a:t>
          </a:r>
        </a:p>
      </dgm:t>
    </dgm:pt>
    <dgm:pt modelId="{A7371112-3FCC-49FC-B2E5-C78843C153F6}" type="parTrans" cxnId="{E1DDA8B6-A77B-4D37-9546-11A71027A01B}">
      <dgm:prSet/>
      <dgm:spPr/>
      <dgm:t>
        <a:bodyPr/>
        <a:lstStyle/>
        <a:p>
          <a:endParaRPr lang="en-US"/>
        </a:p>
      </dgm:t>
    </dgm:pt>
    <dgm:pt modelId="{1F95F7B0-CF23-4B1F-8807-8A1414078639}" type="sibTrans" cxnId="{E1DDA8B6-A77B-4D37-9546-11A71027A01B}">
      <dgm:prSet/>
      <dgm:spPr/>
      <dgm:t>
        <a:bodyPr/>
        <a:lstStyle/>
        <a:p>
          <a:endParaRPr lang="en-US"/>
        </a:p>
      </dgm:t>
    </dgm:pt>
    <dgm:pt modelId="{BE9C9FEE-ED41-4E62-93C0-A29A74511DD7}">
      <dgm:prSet/>
      <dgm:spPr/>
      <dgm:t>
        <a:bodyPr/>
        <a:lstStyle/>
        <a:p>
          <a:r>
            <a:rPr lang="en-US" dirty="0"/>
            <a:t>Beginning of Large-scale Data Processing</a:t>
          </a:r>
        </a:p>
      </dgm:t>
    </dgm:pt>
    <dgm:pt modelId="{A9B237CF-7117-4D69-AA60-915E83C64B4D}" type="parTrans" cxnId="{C3BA5F20-D928-4F20-8E6A-0BF20FEA1CDB}">
      <dgm:prSet/>
      <dgm:spPr/>
      <dgm:t>
        <a:bodyPr/>
        <a:lstStyle/>
        <a:p>
          <a:endParaRPr lang="en-US"/>
        </a:p>
      </dgm:t>
    </dgm:pt>
    <dgm:pt modelId="{672E1BE0-249B-4290-800D-0454E6C96051}" type="sibTrans" cxnId="{C3BA5F20-D928-4F20-8E6A-0BF20FEA1CDB}">
      <dgm:prSet/>
      <dgm:spPr/>
      <dgm:t>
        <a:bodyPr/>
        <a:lstStyle/>
        <a:p>
          <a:endParaRPr lang="en-US"/>
        </a:p>
      </dgm:t>
    </dgm:pt>
    <dgm:pt modelId="{41DBA2FF-D52F-4DB4-AFE5-57FC6C33ABB0}">
      <dgm:prSet/>
      <dgm:spPr/>
      <dgm:t>
        <a:bodyPr/>
        <a:lstStyle/>
        <a:p>
          <a:r>
            <a:rPr lang="en-US"/>
            <a:t>In the 1960s, computers began to be used for large-scale data processing. Businesses started to see the potential of using data for decision-making and began collecting and storing data.</a:t>
          </a:r>
        </a:p>
      </dgm:t>
    </dgm:pt>
    <dgm:pt modelId="{66DBABE9-632E-4893-AE17-B8E863C585F3}" type="parTrans" cxnId="{D7C6773B-812A-4218-80E6-8AD079874F53}">
      <dgm:prSet/>
      <dgm:spPr/>
      <dgm:t>
        <a:bodyPr/>
        <a:lstStyle/>
        <a:p>
          <a:endParaRPr lang="en-US"/>
        </a:p>
      </dgm:t>
    </dgm:pt>
    <dgm:pt modelId="{F8DB25CE-C6F5-4406-BE80-52B396D9851B}" type="sibTrans" cxnId="{D7C6773B-812A-4218-80E6-8AD079874F53}">
      <dgm:prSet/>
      <dgm:spPr/>
      <dgm:t>
        <a:bodyPr/>
        <a:lstStyle/>
        <a:p>
          <a:endParaRPr lang="en-US"/>
        </a:p>
      </dgm:t>
    </dgm:pt>
    <dgm:pt modelId="{8AF6152E-2EE9-4B48-A095-ED8DD8124520}">
      <dgm:prSet/>
      <dgm:spPr/>
      <dgm:t>
        <a:bodyPr/>
        <a:lstStyle/>
        <a:p>
          <a:r>
            <a:rPr lang="en-US"/>
            <a:t>1970s</a:t>
          </a:r>
        </a:p>
      </dgm:t>
    </dgm:pt>
    <dgm:pt modelId="{EAE6C58E-A8C5-4DC5-9FA9-F161247C25E5}" type="parTrans" cxnId="{505A10A8-D073-4810-BB85-1A512E15524F}">
      <dgm:prSet/>
      <dgm:spPr/>
      <dgm:t>
        <a:bodyPr/>
        <a:lstStyle/>
        <a:p>
          <a:endParaRPr lang="en-US"/>
        </a:p>
      </dgm:t>
    </dgm:pt>
    <dgm:pt modelId="{114EA9F9-A18E-42B4-AB35-F16D5671991B}" type="sibTrans" cxnId="{505A10A8-D073-4810-BB85-1A512E15524F}">
      <dgm:prSet/>
      <dgm:spPr/>
      <dgm:t>
        <a:bodyPr/>
        <a:lstStyle/>
        <a:p>
          <a:endParaRPr lang="en-US"/>
        </a:p>
      </dgm:t>
    </dgm:pt>
    <dgm:pt modelId="{4C5B78CB-AD0F-41E1-835E-2AB7464AF527}">
      <dgm:prSet/>
      <dgm:spPr/>
      <dgm:t>
        <a:bodyPr/>
        <a:lstStyle/>
        <a:p>
          <a:r>
            <a:rPr lang="en-US"/>
            <a:t>Birth of Relational Databases</a:t>
          </a:r>
        </a:p>
      </dgm:t>
    </dgm:pt>
    <dgm:pt modelId="{823EA7CB-19D7-4853-972F-A1E9713F6CD7}" type="parTrans" cxnId="{42210EC6-251D-4970-9A46-61A46FDDBD70}">
      <dgm:prSet/>
      <dgm:spPr/>
      <dgm:t>
        <a:bodyPr/>
        <a:lstStyle/>
        <a:p>
          <a:endParaRPr lang="en-US"/>
        </a:p>
      </dgm:t>
    </dgm:pt>
    <dgm:pt modelId="{C9896802-9A17-46A0-8390-846D843D84D9}" type="sibTrans" cxnId="{42210EC6-251D-4970-9A46-61A46FDDBD70}">
      <dgm:prSet/>
      <dgm:spPr/>
      <dgm:t>
        <a:bodyPr/>
        <a:lstStyle/>
        <a:p>
          <a:endParaRPr lang="en-US"/>
        </a:p>
      </dgm:t>
    </dgm:pt>
    <dgm:pt modelId="{56247B0E-ED92-4576-BE69-C50645DE9735}">
      <dgm:prSet/>
      <dgm:spPr/>
      <dgm:t>
        <a:bodyPr/>
        <a:lstStyle/>
        <a:p>
          <a:r>
            <a:rPr lang="en-US"/>
            <a:t>Dr. Edgar F. Codd, a researcher at IBM, introduced the concept of the relational database in 1970. This was a significant step forward as it allowed data to be organized in tables, making it easier to manage and query.</a:t>
          </a:r>
        </a:p>
      </dgm:t>
    </dgm:pt>
    <dgm:pt modelId="{B16F1902-D517-46BD-9BB8-0F24B31DB542}" type="parTrans" cxnId="{F49514F8-13DA-440D-8EB2-78A5D1ABD66E}">
      <dgm:prSet/>
      <dgm:spPr/>
      <dgm:t>
        <a:bodyPr/>
        <a:lstStyle/>
        <a:p>
          <a:endParaRPr lang="en-US"/>
        </a:p>
      </dgm:t>
    </dgm:pt>
    <dgm:pt modelId="{D7D4025A-BE2C-404F-8935-8DABA5B93716}" type="sibTrans" cxnId="{F49514F8-13DA-440D-8EB2-78A5D1ABD66E}">
      <dgm:prSet/>
      <dgm:spPr/>
      <dgm:t>
        <a:bodyPr/>
        <a:lstStyle/>
        <a:p>
          <a:endParaRPr lang="en-US"/>
        </a:p>
      </dgm:t>
    </dgm:pt>
    <dgm:pt modelId="{1865CF7F-BA96-46C5-87EF-F72EA1A97BD9}">
      <dgm:prSet/>
      <dgm:spPr/>
      <dgm:t>
        <a:bodyPr/>
        <a:lstStyle/>
        <a:p>
          <a:r>
            <a:rPr lang="en-US"/>
            <a:t>1980s</a:t>
          </a:r>
        </a:p>
      </dgm:t>
    </dgm:pt>
    <dgm:pt modelId="{5564DB0B-D0A8-4127-B598-716CADC98601}" type="parTrans" cxnId="{396C74D4-9126-4E02-AC1D-76AA27527346}">
      <dgm:prSet/>
      <dgm:spPr/>
      <dgm:t>
        <a:bodyPr/>
        <a:lstStyle/>
        <a:p>
          <a:endParaRPr lang="en-US"/>
        </a:p>
      </dgm:t>
    </dgm:pt>
    <dgm:pt modelId="{E71A6106-7493-48E5-9F23-0A13A67A8747}" type="sibTrans" cxnId="{396C74D4-9126-4E02-AC1D-76AA27527346}">
      <dgm:prSet/>
      <dgm:spPr/>
      <dgm:t>
        <a:bodyPr/>
        <a:lstStyle/>
        <a:p>
          <a:endParaRPr lang="en-US"/>
        </a:p>
      </dgm:t>
    </dgm:pt>
    <dgm:pt modelId="{7F47D921-0476-47C5-B28C-CDEBA72DA282}">
      <dgm:prSet/>
      <dgm:spPr/>
      <dgm:t>
        <a:bodyPr/>
        <a:lstStyle/>
        <a:p>
          <a:r>
            <a:rPr lang="en-US"/>
            <a:t>Executive Information Systems (EIS)</a:t>
          </a:r>
        </a:p>
      </dgm:t>
    </dgm:pt>
    <dgm:pt modelId="{C6EB385D-8870-454A-989D-A16C16B054E8}" type="parTrans" cxnId="{57038786-B160-4B02-8F74-DC90A5F1A4AC}">
      <dgm:prSet/>
      <dgm:spPr/>
      <dgm:t>
        <a:bodyPr/>
        <a:lstStyle/>
        <a:p>
          <a:endParaRPr lang="en-US"/>
        </a:p>
      </dgm:t>
    </dgm:pt>
    <dgm:pt modelId="{3D824033-2D48-43AB-9479-0BDDA8E9FE67}" type="sibTrans" cxnId="{57038786-B160-4B02-8F74-DC90A5F1A4AC}">
      <dgm:prSet/>
      <dgm:spPr/>
      <dgm:t>
        <a:bodyPr/>
        <a:lstStyle/>
        <a:p>
          <a:endParaRPr lang="en-US"/>
        </a:p>
      </dgm:t>
    </dgm:pt>
    <dgm:pt modelId="{834A7E1E-4CCE-4A20-ADB5-D753090A2079}">
      <dgm:prSet/>
      <dgm:spPr/>
      <dgm:t>
        <a:bodyPr/>
        <a:lstStyle/>
        <a:p>
          <a:r>
            <a:rPr lang="en-US"/>
            <a:t>As businesses collected more data, there was a need for systems that could help top executives make decisions. This led to the development of Executive Information Systems (EIS) which provided a dashboard view of the business.</a:t>
          </a:r>
        </a:p>
      </dgm:t>
    </dgm:pt>
    <dgm:pt modelId="{E9BEFAF5-DCC1-4B65-A782-118C265945D8}" type="parTrans" cxnId="{A2A3B2A1-ED52-4067-BFC4-5E3F3CD7D9C8}">
      <dgm:prSet/>
      <dgm:spPr/>
      <dgm:t>
        <a:bodyPr/>
        <a:lstStyle/>
        <a:p>
          <a:endParaRPr lang="en-US"/>
        </a:p>
      </dgm:t>
    </dgm:pt>
    <dgm:pt modelId="{92845159-533F-42A5-9377-6E1AF0E19DB4}" type="sibTrans" cxnId="{A2A3B2A1-ED52-4067-BFC4-5E3F3CD7D9C8}">
      <dgm:prSet/>
      <dgm:spPr/>
      <dgm:t>
        <a:bodyPr/>
        <a:lstStyle/>
        <a:p>
          <a:endParaRPr lang="en-US"/>
        </a:p>
      </dgm:t>
    </dgm:pt>
    <dgm:pt modelId="{5002048A-E5D1-446C-AAF2-2940D6A259DF}" type="pres">
      <dgm:prSet presAssocID="{362FC275-E082-4407-B3B4-627EF845963D}" presName="root" presStyleCnt="0">
        <dgm:presLayoutVars>
          <dgm:chMax/>
          <dgm:chPref/>
          <dgm:animLvl val="lvl"/>
        </dgm:presLayoutVars>
      </dgm:prSet>
      <dgm:spPr/>
    </dgm:pt>
    <dgm:pt modelId="{41063FD5-54C6-46DF-8F44-D5B874FFB3AC}" type="pres">
      <dgm:prSet presAssocID="{362FC275-E082-4407-B3B4-627EF845963D}" presName="divider" presStyleLbl="fgAcc1" presStyleIdx="0" presStyleCnt="1"/>
      <dgm:spPr/>
    </dgm:pt>
    <dgm:pt modelId="{FE46643E-F57D-4188-978B-78621ED9D64A}" type="pres">
      <dgm:prSet presAssocID="{362FC275-E082-4407-B3B4-627EF845963D}" presName="nodes" presStyleCnt="0">
        <dgm:presLayoutVars>
          <dgm:chMax/>
          <dgm:chPref/>
          <dgm:animLvl val="lvl"/>
        </dgm:presLayoutVars>
      </dgm:prSet>
      <dgm:spPr/>
    </dgm:pt>
    <dgm:pt modelId="{4763E031-93D1-4E56-BACE-FA02F9035D4E}" type="pres">
      <dgm:prSet presAssocID="{AA95716D-172D-4545-B8FD-19885D3C51E5}" presName="composite" presStyleCnt="0"/>
      <dgm:spPr/>
    </dgm:pt>
    <dgm:pt modelId="{CF747F92-CFA9-49B1-84E4-8C3BA6A622A6}" type="pres">
      <dgm:prSet presAssocID="{AA95716D-172D-4545-B8FD-19885D3C51E5}" presName="L1TextContainer" presStyleLbl="alignNode1" presStyleIdx="0" presStyleCnt="3">
        <dgm:presLayoutVars>
          <dgm:chMax val="1"/>
          <dgm:chPref val="1"/>
          <dgm:bulletEnabled val="1"/>
        </dgm:presLayoutVars>
      </dgm:prSet>
      <dgm:spPr/>
    </dgm:pt>
    <dgm:pt modelId="{78A8E758-B5DF-4BB7-84B1-FEA45939A79E}" type="pres">
      <dgm:prSet presAssocID="{AA95716D-172D-4545-B8FD-19885D3C51E5}" presName="L2TextContainerWrapper" presStyleCnt="0">
        <dgm:presLayoutVars>
          <dgm:bulletEnabled val="1"/>
        </dgm:presLayoutVars>
      </dgm:prSet>
      <dgm:spPr/>
    </dgm:pt>
    <dgm:pt modelId="{C81FD7D6-355D-4D80-A4B6-5C3357FB0C0D}" type="pres">
      <dgm:prSet presAssocID="{AA95716D-172D-4545-B8FD-19885D3C51E5}" presName="L2TextContainer" presStyleLbl="bgAccFollowNode1" presStyleIdx="0" presStyleCnt="3"/>
      <dgm:spPr/>
    </dgm:pt>
    <dgm:pt modelId="{FB6A4040-BF0D-4AAF-82A5-1940B1CFA122}" type="pres">
      <dgm:prSet presAssocID="{AA95716D-172D-4545-B8FD-19885D3C51E5}" presName="FlexibleEmptyPlaceHolder" presStyleCnt="0"/>
      <dgm:spPr/>
    </dgm:pt>
    <dgm:pt modelId="{E7407B45-B20A-461D-B08E-C0D93628FF0E}" type="pres">
      <dgm:prSet presAssocID="{AA95716D-172D-4545-B8FD-19885D3C51E5}" presName="ConnectLine" presStyleLbl="sibTrans1D1" presStyleIdx="0" presStyleCnt="3"/>
      <dgm:spPr/>
    </dgm:pt>
    <dgm:pt modelId="{04EAC29F-DB7C-4A31-A60B-CE65B890AF6C}" type="pres">
      <dgm:prSet presAssocID="{AA95716D-172D-4545-B8FD-19885D3C51E5}" presName="ConnectorPoint" presStyleLbl="node1" presStyleIdx="0" presStyleCnt="3"/>
      <dgm:spPr/>
    </dgm:pt>
    <dgm:pt modelId="{0D70407E-2717-4CD7-8AF7-54BE17077E4C}" type="pres">
      <dgm:prSet presAssocID="{AA95716D-172D-4545-B8FD-19885D3C51E5}" presName="EmptyPlaceHolder" presStyleCnt="0"/>
      <dgm:spPr/>
    </dgm:pt>
    <dgm:pt modelId="{DC1539B4-45AC-446E-A948-D2144BA136F3}" type="pres">
      <dgm:prSet presAssocID="{1F95F7B0-CF23-4B1F-8807-8A1414078639}" presName="spaceBetweenRectangles" presStyleCnt="0"/>
      <dgm:spPr/>
    </dgm:pt>
    <dgm:pt modelId="{2021A39E-E054-4990-9104-D0136C042E54}" type="pres">
      <dgm:prSet presAssocID="{8AF6152E-2EE9-4B48-A095-ED8DD8124520}" presName="composite" presStyleCnt="0"/>
      <dgm:spPr/>
    </dgm:pt>
    <dgm:pt modelId="{541F2FF8-F8B7-4575-90B9-D9787EFCE8D6}" type="pres">
      <dgm:prSet presAssocID="{8AF6152E-2EE9-4B48-A095-ED8DD8124520}" presName="L1TextContainer" presStyleLbl="alignNode1" presStyleIdx="1" presStyleCnt="3">
        <dgm:presLayoutVars>
          <dgm:chMax val="1"/>
          <dgm:chPref val="1"/>
          <dgm:bulletEnabled val="1"/>
        </dgm:presLayoutVars>
      </dgm:prSet>
      <dgm:spPr/>
    </dgm:pt>
    <dgm:pt modelId="{9F49B5A9-2DA5-41B6-8768-196F0DAC2DF0}" type="pres">
      <dgm:prSet presAssocID="{8AF6152E-2EE9-4B48-A095-ED8DD8124520}" presName="L2TextContainerWrapper" presStyleCnt="0">
        <dgm:presLayoutVars>
          <dgm:bulletEnabled val="1"/>
        </dgm:presLayoutVars>
      </dgm:prSet>
      <dgm:spPr/>
    </dgm:pt>
    <dgm:pt modelId="{476DB88F-1308-47F7-9B86-F76BA61CB0E9}" type="pres">
      <dgm:prSet presAssocID="{8AF6152E-2EE9-4B48-A095-ED8DD8124520}" presName="L2TextContainer" presStyleLbl="bgAccFollowNode1" presStyleIdx="1" presStyleCnt="3"/>
      <dgm:spPr/>
    </dgm:pt>
    <dgm:pt modelId="{726A2C42-038E-4B4E-A790-00AD7D5BC823}" type="pres">
      <dgm:prSet presAssocID="{8AF6152E-2EE9-4B48-A095-ED8DD8124520}" presName="FlexibleEmptyPlaceHolder" presStyleCnt="0"/>
      <dgm:spPr/>
    </dgm:pt>
    <dgm:pt modelId="{89E01743-A4ED-4089-B64E-D697393B67A0}" type="pres">
      <dgm:prSet presAssocID="{8AF6152E-2EE9-4B48-A095-ED8DD8124520}" presName="ConnectLine" presStyleLbl="sibTrans1D1" presStyleIdx="1" presStyleCnt="3"/>
      <dgm:spPr/>
    </dgm:pt>
    <dgm:pt modelId="{98A8A9FB-3D63-4FF5-95CC-61C873B980A8}" type="pres">
      <dgm:prSet presAssocID="{8AF6152E-2EE9-4B48-A095-ED8DD8124520}" presName="ConnectorPoint" presStyleLbl="node1" presStyleIdx="1" presStyleCnt="3"/>
      <dgm:spPr/>
    </dgm:pt>
    <dgm:pt modelId="{8F99B179-5440-4266-9DBA-8FC8BB2D57D3}" type="pres">
      <dgm:prSet presAssocID="{8AF6152E-2EE9-4B48-A095-ED8DD8124520}" presName="EmptyPlaceHolder" presStyleCnt="0"/>
      <dgm:spPr/>
    </dgm:pt>
    <dgm:pt modelId="{DECC79DB-BFDB-40A2-AD68-EC9BD8EDBD01}" type="pres">
      <dgm:prSet presAssocID="{114EA9F9-A18E-42B4-AB35-F16D5671991B}" presName="spaceBetweenRectangles" presStyleCnt="0"/>
      <dgm:spPr/>
    </dgm:pt>
    <dgm:pt modelId="{9E458A5C-B4F0-4B42-8E98-D80A62D36C4F}" type="pres">
      <dgm:prSet presAssocID="{1865CF7F-BA96-46C5-87EF-F72EA1A97BD9}" presName="composite" presStyleCnt="0"/>
      <dgm:spPr/>
    </dgm:pt>
    <dgm:pt modelId="{B8D44BBC-5E5C-4A3E-A678-7B25301AFB7F}" type="pres">
      <dgm:prSet presAssocID="{1865CF7F-BA96-46C5-87EF-F72EA1A97BD9}" presName="L1TextContainer" presStyleLbl="alignNode1" presStyleIdx="2" presStyleCnt="3">
        <dgm:presLayoutVars>
          <dgm:chMax val="1"/>
          <dgm:chPref val="1"/>
          <dgm:bulletEnabled val="1"/>
        </dgm:presLayoutVars>
      </dgm:prSet>
      <dgm:spPr/>
    </dgm:pt>
    <dgm:pt modelId="{CECC009A-BAC1-4D43-8BB5-6D33B69F8BC6}" type="pres">
      <dgm:prSet presAssocID="{1865CF7F-BA96-46C5-87EF-F72EA1A97BD9}" presName="L2TextContainerWrapper" presStyleCnt="0">
        <dgm:presLayoutVars>
          <dgm:bulletEnabled val="1"/>
        </dgm:presLayoutVars>
      </dgm:prSet>
      <dgm:spPr/>
    </dgm:pt>
    <dgm:pt modelId="{2B4992C9-7746-408C-9941-5147032F96B1}" type="pres">
      <dgm:prSet presAssocID="{1865CF7F-BA96-46C5-87EF-F72EA1A97BD9}" presName="L2TextContainer" presStyleLbl="bgAccFollowNode1" presStyleIdx="2" presStyleCnt="3"/>
      <dgm:spPr/>
    </dgm:pt>
    <dgm:pt modelId="{97A6D2AB-4AD3-487B-924A-019ABD981E22}" type="pres">
      <dgm:prSet presAssocID="{1865CF7F-BA96-46C5-87EF-F72EA1A97BD9}" presName="FlexibleEmptyPlaceHolder" presStyleCnt="0"/>
      <dgm:spPr/>
    </dgm:pt>
    <dgm:pt modelId="{4CEA9CEA-3DD5-4236-9A76-D4CB604D309F}" type="pres">
      <dgm:prSet presAssocID="{1865CF7F-BA96-46C5-87EF-F72EA1A97BD9}" presName="ConnectLine" presStyleLbl="sibTrans1D1" presStyleIdx="2" presStyleCnt="3"/>
      <dgm:spPr/>
    </dgm:pt>
    <dgm:pt modelId="{F101AF54-2075-465D-981C-C30E71BD1DC6}" type="pres">
      <dgm:prSet presAssocID="{1865CF7F-BA96-46C5-87EF-F72EA1A97BD9}" presName="ConnectorPoint" presStyleLbl="node1" presStyleIdx="2" presStyleCnt="3"/>
      <dgm:spPr/>
    </dgm:pt>
    <dgm:pt modelId="{22A99845-A62D-4305-ADA7-1D065190D528}" type="pres">
      <dgm:prSet presAssocID="{1865CF7F-BA96-46C5-87EF-F72EA1A97BD9}" presName="EmptyPlaceHolder" presStyleCnt="0"/>
      <dgm:spPr/>
    </dgm:pt>
  </dgm:ptLst>
  <dgm:cxnLst>
    <dgm:cxn modelId="{F454C40B-E208-4857-A691-EDC496AAC617}" type="presOf" srcId="{834A7E1E-4CCE-4A20-ADB5-D753090A2079}" destId="{2B4992C9-7746-408C-9941-5147032F96B1}" srcOrd="0" destOrd="1" presId="urn:microsoft.com/office/officeart/2017/3/layout/HorizontalLabelsTimeline"/>
    <dgm:cxn modelId="{C3BA5F20-D928-4F20-8E6A-0BF20FEA1CDB}" srcId="{AA95716D-172D-4545-B8FD-19885D3C51E5}" destId="{BE9C9FEE-ED41-4E62-93C0-A29A74511DD7}" srcOrd="0" destOrd="0" parTransId="{A9B237CF-7117-4D69-AA60-915E83C64B4D}" sibTransId="{672E1BE0-249B-4290-800D-0454E6C96051}"/>
    <dgm:cxn modelId="{71167133-CF6D-449C-9613-E46A778C7E59}" type="presOf" srcId="{7F47D921-0476-47C5-B28C-CDEBA72DA282}" destId="{2B4992C9-7746-408C-9941-5147032F96B1}" srcOrd="0" destOrd="0" presId="urn:microsoft.com/office/officeart/2017/3/layout/HorizontalLabelsTimeline"/>
    <dgm:cxn modelId="{D7C6773B-812A-4218-80E6-8AD079874F53}" srcId="{BE9C9FEE-ED41-4E62-93C0-A29A74511DD7}" destId="{41DBA2FF-D52F-4DB4-AFE5-57FC6C33ABB0}" srcOrd="0" destOrd="0" parTransId="{66DBABE9-632E-4893-AE17-B8E863C585F3}" sibTransId="{F8DB25CE-C6F5-4406-BE80-52B396D9851B}"/>
    <dgm:cxn modelId="{41F8AB4F-6D68-489F-A557-BB418A32902D}" type="presOf" srcId="{1865CF7F-BA96-46C5-87EF-F72EA1A97BD9}" destId="{B8D44BBC-5E5C-4A3E-A678-7B25301AFB7F}" srcOrd="0" destOrd="0" presId="urn:microsoft.com/office/officeart/2017/3/layout/HorizontalLabelsTimeline"/>
    <dgm:cxn modelId="{BD549456-E74E-4955-9776-2A574CF294A1}" type="presOf" srcId="{56247B0E-ED92-4576-BE69-C50645DE9735}" destId="{476DB88F-1308-47F7-9B86-F76BA61CB0E9}" srcOrd="0" destOrd="1" presId="urn:microsoft.com/office/officeart/2017/3/layout/HorizontalLabelsTimeline"/>
    <dgm:cxn modelId="{0BA1397B-E5AE-4D78-B73E-AD2021429E11}" type="presOf" srcId="{362FC275-E082-4407-B3B4-627EF845963D}" destId="{5002048A-E5D1-446C-AAF2-2940D6A259DF}" srcOrd="0" destOrd="0" presId="urn:microsoft.com/office/officeart/2017/3/layout/HorizontalLabelsTimeline"/>
    <dgm:cxn modelId="{E14FDF7E-18AF-41AF-ACCA-96CA0E0E368F}" type="presOf" srcId="{BE9C9FEE-ED41-4E62-93C0-A29A74511DD7}" destId="{C81FD7D6-355D-4D80-A4B6-5C3357FB0C0D}" srcOrd="0" destOrd="0" presId="urn:microsoft.com/office/officeart/2017/3/layout/HorizontalLabelsTimeline"/>
    <dgm:cxn modelId="{57038786-B160-4B02-8F74-DC90A5F1A4AC}" srcId="{1865CF7F-BA96-46C5-87EF-F72EA1A97BD9}" destId="{7F47D921-0476-47C5-B28C-CDEBA72DA282}" srcOrd="0" destOrd="0" parTransId="{C6EB385D-8870-454A-989D-A16C16B054E8}" sibTransId="{3D824033-2D48-43AB-9479-0BDDA8E9FE67}"/>
    <dgm:cxn modelId="{EE580C8D-6CC5-46D1-B1A1-424CB24E517E}" type="presOf" srcId="{41DBA2FF-D52F-4DB4-AFE5-57FC6C33ABB0}" destId="{C81FD7D6-355D-4D80-A4B6-5C3357FB0C0D}" srcOrd="0" destOrd="1" presId="urn:microsoft.com/office/officeart/2017/3/layout/HorizontalLabelsTimeline"/>
    <dgm:cxn modelId="{25316F96-5203-4D5A-B7F7-B6E98752D13B}" type="presOf" srcId="{AA95716D-172D-4545-B8FD-19885D3C51E5}" destId="{CF747F92-CFA9-49B1-84E4-8C3BA6A622A6}" srcOrd="0" destOrd="0" presId="urn:microsoft.com/office/officeart/2017/3/layout/HorizontalLabelsTimeline"/>
    <dgm:cxn modelId="{A6C55296-4475-4B0C-88D4-32B24084D689}" type="presOf" srcId="{4C5B78CB-AD0F-41E1-835E-2AB7464AF527}" destId="{476DB88F-1308-47F7-9B86-F76BA61CB0E9}" srcOrd="0" destOrd="0" presId="urn:microsoft.com/office/officeart/2017/3/layout/HorizontalLabelsTimeline"/>
    <dgm:cxn modelId="{A2A3B2A1-ED52-4067-BFC4-5E3F3CD7D9C8}" srcId="{7F47D921-0476-47C5-B28C-CDEBA72DA282}" destId="{834A7E1E-4CCE-4A20-ADB5-D753090A2079}" srcOrd="0" destOrd="0" parTransId="{E9BEFAF5-DCC1-4B65-A782-118C265945D8}" sibTransId="{92845159-533F-42A5-9377-6E1AF0E19DB4}"/>
    <dgm:cxn modelId="{505A10A8-D073-4810-BB85-1A512E15524F}" srcId="{362FC275-E082-4407-B3B4-627EF845963D}" destId="{8AF6152E-2EE9-4B48-A095-ED8DD8124520}" srcOrd="1" destOrd="0" parTransId="{EAE6C58E-A8C5-4DC5-9FA9-F161247C25E5}" sibTransId="{114EA9F9-A18E-42B4-AB35-F16D5671991B}"/>
    <dgm:cxn modelId="{D80DB9AF-6281-4B1C-B014-45038D51838A}" type="presOf" srcId="{8AF6152E-2EE9-4B48-A095-ED8DD8124520}" destId="{541F2FF8-F8B7-4575-90B9-D9787EFCE8D6}" srcOrd="0" destOrd="0" presId="urn:microsoft.com/office/officeart/2017/3/layout/HorizontalLabelsTimeline"/>
    <dgm:cxn modelId="{E1DDA8B6-A77B-4D37-9546-11A71027A01B}" srcId="{362FC275-E082-4407-B3B4-627EF845963D}" destId="{AA95716D-172D-4545-B8FD-19885D3C51E5}" srcOrd="0" destOrd="0" parTransId="{A7371112-3FCC-49FC-B2E5-C78843C153F6}" sibTransId="{1F95F7B0-CF23-4B1F-8807-8A1414078639}"/>
    <dgm:cxn modelId="{42210EC6-251D-4970-9A46-61A46FDDBD70}" srcId="{8AF6152E-2EE9-4B48-A095-ED8DD8124520}" destId="{4C5B78CB-AD0F-41E1-835E-2AB7464AF527}" srcOrd="0" destOrd="0" parTransId="{823EA7CB-19D7-4853-972F-A1E9713F6CD7}" sibTransId="{C9896802-9A17-46A0-8390-846D843D84D9}"/>
    <dgm:cxn modelId="{396C74D4-9126-4E02-AC1D-76AA27527346}" srcId="{362FC275-E082-4407-B3B4-627EF845963D}" destId="{1865CF7F-BA96-46C5-87EF-F72EA1A97BD9}" srcOrd="2" destOrd="0" parTransId="{5564DB0B-D0A8-4127-B598-716CADC98601}" sibTransId="{E71A6106-7493-48E5-9F23-0A13A67A8747}"/>
    <dgm:cxn modelId="{F49514F8-13DA-440D-8EB2-78A5D1ABD66E}" srcId="{4C5B78CB-AD0F-41E1-835E-2AB7464AF527}" destId="{56247B0E-ED92-4576-BE69-C50645DE9735}" srcOrd="0" destOrd="0" parTransId="{B16F1902-D517-46BD-9BB8-0F24B31DB542}" sibTransId="{D7D4025A-BE2C-404F-8935-8DABA5B93716}"/>
    <dgm:cxn modelId="{510A015E-569B-4046-BFD4-B20ABE7503BC}" type="presParOf" srcId="{5002048A-E5D1-446C-AAF2-2940D6A259DF}" destId="{41063FD5-54C6-46DF-8F44-D5B874FFB3AC}" srcOrd="0" destOrd="0" presId="urn:microsoft.com/office/officeart/2017/3/layout/HorizontalLabelsTimeline"/>
    <dgm:cxn modelId="{79ED95F1-D650-49C4-BBF4-A144A673B75B}" type="presParOf" srcId="{5002048A-E5D1-446C-AAF2-2940D6A259DF}" destId="{FE46643E-F57D-4188-978B-78621ED9D64A}" srcOrd="1" destOrd="0" presId="urn:microsoft.com/office/officeart/2017/3/layout/HorizontalLabelsTimeline"/>
    <dgm:cxn modelId="{9C1B8F6A-03F3-4298-AED3-4349FD39CA2E}" type="presParOf" srcId="{FE46643E-F57D-4188-978B-78621ED9D64A}" destId="{4763E031-93D1-4E56-BACE-FA02F9035D4E}" srcOrd="0" destOrd="0" presId="urn:microsoft.com/office/officeart/2017/3/layout/HorizontalLabelsTimeline"/>
    <dgm:cxn modelId="{F91E5ECB-98D4-43B4-A4B3-DB902EA34FF8}" type="presParOf" srcId="{4763E031-93D1-4E56-BACE-FA02F9035D4E}" destId="{CF747F92-CFA9-49B1-84E4-8C3BA6A622A6}" srcOrd="0" destOrd="0" presId="urn:microsoft.com/office/officeart/2017/3/layout/HorizontalLabelsTimeline"/>
    <dgm:cxn modelId="{957DD144-7CCB-4F21-A28F-3EB5EE225874}" type="presParOf" srcId="{4763E031-93D1-4E56-BACE-FA02F9035D4E}" destId="{78A8E758-B5DF-4BB7-84B1-FEA45939A79E}" srcOrd="1" destOrd="0" presId="urn:microsoft.com/office/officeart/2017/3/layout/HorizontalLabelsTimeline"/>
    <dgm:cxn modelId="{89AF8947-F713-4403-8E0C-E0F269BC562C}" type="presParOf" srcId="{78A8E758-B5DF-4BB7-84B1-FEA45939A79E}" destId="{C81FD7D6-355D-4D80-A4B6-5C3357FB0C0D}" srcOrd="0" destOrd="0" presId="urn:microsoft.com/office/officeart/2017/3/layout/HorizontalLabelsTimeline"/>
    <dgm:cxn modelId="{4878328D-2623-40AB-AB26-EDF27CB3CB7D}" type="presParOf" srcId="{78A8E758-B5DF-4BB7-84B1-FEA45939A79E}" destId="{FB6A4040-BF0D-4AAF-82A5-1940B1CFA122}" srcOrd="1" destOrd="0" presId="urn:microsoft.com/office/officeart/2017/3/layout/HorizontalLabelsTimeline"/>
    <dgm:cxn modelId="{FCC73033-5ACA-43EF-8E63-7767B9E7B937}" type="presParOf" srcId="{4763E031-93D1-4E56-BACE-FA02F9035D4E}" destId="{E7407B45-B20A-461D-B08E-C0D93628FF0E}" srcOrd="2" destOrd="0" presId="urn:microsoft.com/office/officeart/2017/3/layout/HorizontalLabelsTimeline"/>
    <dgm:cxn modelId="{540EC31C-A9CB-45E6-9358-5F25323640F0}" type="presParOf" srcId="{4763E031-93D1-4E56-BACE-FA02F9035D4E}" destId="{04EAC29F-DB7C-4A31-A60B-CE65B890AF6C}" srcOrd="3" destOrd="0" presId="urn:microsoft.com/office/officeart/2017/3/layout/HorizontalLabelsTimeline"/>
    <dgm:cxn modelId="{76448A4A-FC0C-4B88-A37A-CC825F0945F8}" type="presParOf" srcId="{4763E031-93D1-4E56-BACE-FA02F9035D4E}" destId="{0D70407E-2717-4CD7-8AF7-54BE17077E4C}" srcOrd="4" destOrd="0" presId="urn:microsoft.com/office/officeart/2017/3/layout/HorizontalLabelsTimeline"/>
    <dgm:cxn modelId="{E3309542-2CE0-4EFD-861A-356A634861E7}" type="presParOf" srcId="{FE46643E-F57D-4188-978B-78621ED9D64A}" destId="{DC1539B4-45AC-446E-A948-D2144BA136F3}" srcOrd="1" destOrd="0" presId="urn:microsoft.com/office/officeart/2017/3/layout/HorizontalLabelsTimeline"/>
    <dgm:cxn modelId="{1B1CF1B2-4014-4CB1-A9A5-32E2EB5A48E6}" type="presParOf" srcId="{FE46643E-F57D-4188-978B-78621ED9D64A}" destId="{2021A39E-E054-4990-9104-D0136C042E54}" srcOrd="2" destOrd="0" presId="urn:microsoft.com/office/officeart/2017/3/layout/HorizontalLabelsTimeline"/>
    <dgm:cxn modelId="{982A1C9C-5795-4376-9BFA-BAE0160BF6CF}" type="presParOf" srcId="{2021A39E-E054-4990-9104-D0136C042E54}" destId="{541F2FF8-F8B7-4575-90B9-D9787EFCE8D6}" srcOrd="0" destOrd="0" presId="urn:microsoft.com/office/officeart/2017/3/layout/HorizontalLabelsTimeline"/>
    <dgm:cxn modelId="{EAD14C19-8EA8-4622-BF7B-37F1D17B1A96}" type="presParOf" srcId="{2021A39E-E054-4990-9104-D0136C042E54}" destId="{9F49B5A9-2DA5-41B6-8768-196F0DAC2DF0}" srcOrd="1" destOrd="0" presId="urn:microsoft.com/office/officeart/2017/3/layout/HorizontalLabelsTimeline"/>
    <dgm:cxn modelId="{4634C93F-5EF1-4BE5-B416-5AA2CE67C190}" type="presParOf" srcId="{9F49B5A9-2DA5-41B6-8768-196F0DAC2DF0}" destId="{476DB88F-1308-47F7-9B86-F76BA61CB0E9}" srcOrd="0" destOrd="0" presId="urn:microsoft.com/office/officeart/2017/3/layout/HorizontalLabelsTimeline"/>
    <dgm:cxn modelId="{B4E21781-CFA0-4151-AE80-C70CD5A0EE99}" type="presParOf" srcId="{9F49B5A9-2DA5-41B6-8768-196F0DAC2DF0}" destId="{726A2C42-038E-4B4E-A790-00AD7D5BC823}" srcOrd="1" destOrd="0" presId="urn:microsoft.com/office/officeart/2017/3/layout/HorizontalLabelsTimeline"/>
    <dgm:cxn modelId="{C728696C-4FBD-4C9D-B584-C11FC7827C83}" type="presParOf" srcId="{2021A39E-E054-4990-9104-D0136C042E54}" destId="{89E01743-A4ED-4089-B64E-D697393B67A0}" srcOrd="2" destOrd="0" presId="urn:microsoft.com/office/officeart/2017/3/layout/HorizontalLabelsTimeline"/>
    <dgm:cxn modelId="{99D8E414-8E4F-478A-B2AA-83701DD22EA1}" type="presParOf" srcId="{2021A39E-E054-4990-9104-D0136C042E54}" destId="{98A8A9FB-3D63-4FF5-95CC-61C873B980A8}" srcOrd="3" destOrd="0" presId="urn:microsoft.com/office/officeart/2017/3/layout/HorizontalLabelsTimeline"/>
    <dgm:cxn modelId="{00EA3856-EDF1-4A8F-BA6F-841307E8CCE4}" type="presParOf" srcId="{2021A39E-E054-4990-9104-D0136C042E54}" destId="{8F99B179-5440-4266-9DBA-8FC8BB2D57D3}" srcOrd="4" destOrd="0" presId="urn:microsoft.com/office/officeart/2017/3/layout/HorizontalLabelsTimeline"/>
    <dgm:cxn modelId="{CD2E676B-36E7-4A46-A33B-37362AB1060F}" type="presParOf" srcId="{FE46643E-F57D-4188-978B-78621ED9D64A}" destId="{DECC79DB-BFDB-40A2-AD68-EC9BD8EDBD01}" srcOrd="3" destOrd="0" presId="urn:microsoft.com/office/officeart/2017/3/layout/HorizontalLabelsTimeline"/>
    <dgm:cxn modelId="{57859556-4968-468E-9994-2BD4C3816AE8}" type="presParOf" srcId="{FE46643E-F57D-4188-978B-78621ED9D64A}" destId="{9E458A5C-B4F0-4B42-8E98-D80A62D36C4F}" srcOrd="4" destOrd="0" presId="urn:microsoft.com/office/officeart/2017/3/layout/HorizontalLabelsTimeline"/>
    <dgm:cxn modelId="{A6282A36-8546-497C-8623-1F1517B82633}" type="presParOf" srcId="{9E458A5C-B4F0-4B42-8E98-D80A62D36C4F}" destId="{B8D44BBC-5E5C-4A3E-A678-7B25301AFB7F}" srcOrd="0" destOrd="0" presId="urn:microsoft.com/office/officeart/2017/3/layout/HorizontalLabelsTimeline"/>
    <dgm:cxn modelId="{1DF77D03-0B03-4CAB-A6BC-6BF114F02DFC}" type="presParOf" srcId="{9E458A5C-B4F0-4B42-8E98-D80A62D36C4F}" destId="{CECC009A-BAC1-4D43-8BB5-6D33B69F8BC6}" srcOrd="1" destOrd="0" presId="urn:microsoft.com/office/officeart/2017/3/layout/HorizontalLabelsTimeline"/>
    <dgm:cxn modelId="{36122819-16DD-4B5D-88AD-B5228FAE27A8}" type="presParOf" srcId="{CECC009A-BAC1-4D43-8BB5-6D33B69F8BC6}" destId="{2B4992C9-7746-408C-9941-5147032F96B1}" srcOrd="0" destOrd="0" presId="urn:microsoft.com/office/officeart/2017/3/layout/HorizontalLabelsTimeline"/>
    <dgm:cxn modelId="{8A9F883E-F5C5-47E7-ACCA-7A184548493B}" type="presParOf" srcId="{CECC009A-BAC1-4D43-8BB5-6D33B69F8BC6}" destId="{97A6D2AB-4AD3-487B-924A-019ABD981E22}" srcOrd="1" destOrd="0" presId="urn:microsoft.com/office/officeart/2017/3/layout/HorizontalLabelsTimeline"/>
    <dgm:cxn modelId="{7DE3E322-A344-4571-A89B-64A0367BFCD4}" type="presParOf" srcId="{9E458A5C-B4F0-4B42-8E98-D80A62D36C4F}" destId="{4CEA9CEA-3DD5-4236-9A76-D4CB604D309F}" srcOrd="2" destOrd="0" presId="urn:microsoft.com/office/officeart/2017/3/layout/HorizontalLabelsTimeline"/>
    <dgm:cxn modelId="{4EB8071E-7C81-4AC6-AC5A-607D7BED392B}" type="presParOf" srcId="{9E458A5C-B4F0-4B42-8E98-D80A62D36C4F}" destId="{F101AF54-2075-465D-981C-C30E71BD1DC6}" srcOrd="3" destOrd="0" presId="urn:microsoft.com/office/officeart/2017/3/layout/HorizontalLabelsTimeline"/>
    <dgm:cxn modelId="{1F2E7A5E-062A-48D8-9B69-D9060459284F}" type="presParOf" srcId="{9E458A5C-B4F0-4B42-8E98-D80A62D36C4F}" destId="{22A99845-A62D-4305-ADA7-1D065190D528}" srcOrd="4" destOrd="0" presId="urn:microsoft.com/office/officeart/2017/3/layout/HorizontalLabels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945DE2-4E73-4983-95B4-E43B75F1B9C3}" type="doc">
      <dgm:prSet loTypeId="urn:microsoft.com/office/officeart/2017/3/layout/HorizontalLabelsTimeline" loCatId="process" qsTypeId="urn:microsoft.com/office/officeart/2005/8/quickstyle/simple2" qsCatId="simple" csTypeId="urn:microsoft.com/office/officeart/2005/8/colors/colorful2" csCatId="colorful"/>
      <dgm:spPr/>
      <dgm:t>
        <a:bodyPr/>
        <a:lstStyle/>
        <a:p>
          <a:endParaRPr lang="en-US"/>
        </a:p>
      </dgm:t>
    </dgm:pt>
    <dgm:pt modelId="{7D077A49-B899-42FE-9812-971743CA5FC9}">
      <dgm:prSet/>
      <dgm:spPr/>
      <dgm:t>
        <a:bodyPr/>
        <a:lstStyle/>
        <a:p>
          <a:r>
            <a:rPr lang="en-US"/>
            <a:t>Late 1980s</a:t>
          </a:r>
        </a:p>
      </dgm:t>
    </dgm:pt>
    <dgm:pt modelId="{42C87A8E-6EF5-4EC5-BC8F-A33BCCBB6F0B}" type="parTrans" cxnId="{E1330895-F960-4663-A9D4-DFAFAFAA99B8}">
      <dgm:prSet/>
      <dgm:spPr/>
      <dgm:t>
        <a:bodyPr/>
        <a:lstStyle/>
        <a:p>
          <a:endParaRPr lang="en-US"/>
        </a:p>
      </dgm:t>
    </dgm:pt>
    <dgm:pt modelId="{688A8AB5-9FE4-4F3F-9CB1-CCE29B23ABF3}" type="sibTrans" cxnId="{E1330895-F960-4663-A9D4-DFAFAFAA99B8}">
      <dgm:prSet/>
      <dgm:spPr/>
      <dgm:t>
        <a:bodyPr/>
        <a:lstStyle/>
        <a:p>
          <a:endParaRPr lang="en-US"/>
        </a:p>
      </dgm:t>
    </dgm:pt>
    <dgm:pt modelId="{D9D5F76A-7AAF-4BF4-9A0E-EE992D4D3F35}">
      <dgm:prSet/>
      <dgm:spPr/>
      <dgm:t>
        <a:bodyPr/>
        <a:lstStyle/>
        <a:p>
          <a:r>
            <a:rPr lang="en-US"/>
            <a:t>Emergence of Data Warehousing Concept</a:t>
          </a:r>
        </a:p>
      </dgm:t>
    </dgm:pt>
    <dgm:pt modelId="{7D8D6E0E-9CD0-4A8C-8B2A-04FCAC194316}" type="parTrans" cxnId="{27789508-91F1-40DA-BFD7-AE7AB83D972D}">
      <dgm:prSet/>
      <dgm:spPr/>
      <dgm:t>
        <a:bodyPr/>
        <a:lstStyle/>
        <a:p>
          <a:endParaRPr lang="en-US"/>
        </a:p>
      </dgm:t>
    </dgm:pt>
    <dgm:pt modelId="{A1F94D50-B137-4212-9EA9-29607499145B}" type="sibTrans" cxnId="{27789508-91F1-40DA-BFD7-AE7AB83D972D}">
      <dgm:prSet/>
      <dgm:spPr/>
      <dgm:t>
        <a:bodyPr/>
        <a:lstStyle/>
        <a:p>
          <a:endParaRPr lang="en-US"/>
        </a:p>
      </dgm:t>
    </dgm:pt>
    <dgm:pt modelId="{C62BCD5D-22BF-43A0-83F7-A394FCF521D8}">
      <dgm:prSet/>
      <dgm:spPr/>
      <dgm:t>
        <a:bodyPr/>
        <a:lstStyle/>
        <a:p>
          <a:r>
            <a:rPr lang="en-US"/>
            <a:t>Barry Devlin and Paul Murphy from IBM wrote a paper in 1988 that introduced the concept of the "business data warehouse", which was essentially the first formal definition of a data warehouse.</a:t>
          </a:r>
        </a:p>
      </dgm:t>
    </dgm:pt>
    <dgm:pt modelId="{634DD55E-DBE5-46FB-BA17-50741D2CDC96}" type="parTrans" cxnId="{68A8C84C-44F9-494E-89D3-563000F67071}">
      <dgm:prSet/>
      <dgm:spPr/>
      <dgm:t>
        <a:bodyPr/>
        <a:lstStyle/>
        <a:p>
          <a:endParaRPr lang="en-US"/>
        </a:p>
      </dgm:t>
    </dgm:pt>
    <dgm:pt modelId="{9080BD18-6A26-4AB7-95A3-B4CF33DB26BA}" type="sibTrans" cxnId="{68A8C84C-44F9-494E-89D3-563000F67071}">
      <dgm:prSet/>
      <dgm:spPr/>
      <dgm:t>
        <a:bodyPr/>
        <a:lstStyle/>
        <a:p>
          <a:endParaRPr lang="en-US"/>
        </a:p>
      </dgm:t>
    </dgm:pt>
    <dgm:pt modelId="{911D7527-C51E-4DAE-93BE-C232CA8A7919}">
      <dgm:prSet/>
      <dgm:spPr/>
      <dgm:t>
        <a:bodyPr/>
        <a:lstStyle/>
        <a:p>
          <a:r>
            <a:rPr lang="en-US"/>
            <a:t>1990s</a:t>
          </a:r>
        </a:p>
      </dgm:t>
    </dgm:pt>
    <dgm:pt modelId="{327A3ADF-02DA-499E-90A8-EBEFFBD88D03}" type="parTrans" cxnId="{8D5FCE75-1DFA-4379-996F-B461D39C41B9}">
      <dgm:prSet/>
      <dgm:spPr/>
      <dgm:t>
        <a:bodyPr/>
        <a:lstStyle/>
        <a:p>
          <a:endParaRPr lang="en-US"/>
        </a:p>
      </dgm:t>
    </dgm:pt>
    <dgm:pt modelId="{66EB6CD4-940A-43F4-9314-621EC09EE988}" type="sibTrans" cxnId="{8D5FCE75-1DFA-4379-996F-B461D39C41B9}">
      <dgm:prSet/>
      <dgm:spPr/>
      <dgm:t>
        <a:bodyPr/>
        <a:lstStyle/>
        <a:p>
          <a:endParaRPr lang="en-US"/>
        </a:p>
      </dgm:t>
    </dgm:pt>
    <dgm:pt modelId="{4A1D8913-AB3B-42CC-B567-2D00EC0684D7}">
      <dgm:prSet/>
      <dgm:spPr/>
      <dgm:t>
        <a:bodyPr/>
        <a:lstStyle/>
        <a:p>
          <a:r>
            <a:rPr lang="en-US"/>
            <a:t>Growth and Maturity</a:t>
          </a:r>
        </a:p>
      </dgm:t>
    </dgm:pt>
    <dgm:pt modelId="{5BEB0E27-A419-4B02-A4C2-1D64AF361511}" type="parTrans" cxnId="{AB352A30-2EA5-4CB9-9FA1-CB169C2B09EF}">
      <dgm:prSet/>
      <dgm:spPr/>
      <dgm:t>
        <a:bodyPr/>
        <a:lstStyle/>
        <a:p>
          <a:endParaRPr lang="en-US"/>
        </a:p>
      </dgm:t>
    </dgm:pt>
    <dgm:pt modelId="{C0ADA2EA-50C5-4B7B-AFD3-F88B55329315}" type="sibTrans" cxnId="{AB352A30-2EA5-4CB9-9FA1-CB169C2B09EF}">
      <dgm:prSet/>
      <dgm:spPr/>
      <dgm:t>
        <a:bodyPr/>
        <a:lstStyle/>
        <a:p>
          <a:endParaRPr lang="en-US"/>
        </a:p>
      </dgm:t>
    </dgm:pt>
    <dgm:pt modelId="{B3FFDE51-5952-4F0A-B234-3042E3F6CD55}">
      <dgm:prSet/>
      <dgm:spPr/>
      <dgm:t>
        <a:bodyPr/>
        <a:lstStyle/>
        <a:p>
          <a:r>
            <a:rPr lang="en-US"/>
            <a:t>The 1990s saw rapid advancements in data warehousing technologies and tools. Data extraction, transformation, and loading (ETL) processes became more sophisticated. OLAP (Online Analytical Processing) tools were developed, allowing for multi-dimensional analysis of data.</a:t>
          </a:r>
        </a:p>
      </dgm:t>
    </dgm:pt>
    <dgm:pt modelId="{A559ED79-ABB0-41DA-BCF7-3742054621A9}" type="parTrans" cxnId="{7D6EA779-E7B5-4FF1-971C-AFA22790BBFA}">
      <dgm:prSet/>
      <dgm:spPr/>
      <dgm:t>
        <a:bodyPr/>
        <a:lstStyle/>
        <a:p>
          <a:endParaRPr lang="en-US"/>
        </a:p>
      </dgm:t>
    </dgm:pt>
    <dgm:pt modelId="{51AA9BE3-7E5D-4E47-B932-26CF354DF27A}" type="sibTrans" cxnId="{7D6EA779-E7B5-4FF1-971C-AFA22790BBFA}">
      <dgm:prSet/>
      <dgm:spPr/>
      <dgm:t>
        <a:bodyPr/>
        <a:lstStyle/>
        <a:p>
          <a:endParaRPr lang="en-US"/>
        </a:p>
      </dgm:t>
    </dgm:pt>
    <dgm:pt modelId="{66295A70-739D-46D8-AAA4-E75B6EE4DBEE}">
      <dgm:prSet/>
      <dgm:spPr/>
      <dgm:t>
        <a:bodyPr/>
        <a:lstStyle/>
        <a:p>
          <a:r>
            <a:rPr lang="en-US"/>
            <a:t>2000s</a:t>
          </a:r>
        </a:p>
      </dgm:t>
    </dgm:pt>
    <dgm:pt modelId="{0F69784C-1D2C-4B99-90FB-BDBCB599B780}" type="parTrans" cxnId="{04F8F82D-EEF9-484E-8B2F-A3B4B8CB09B9}">
      <dgm:prSet/>
      <dgm:spPr/>
      <dgm:t>
        <a:bodyPr/>
        <a:lstStyle/>
        <a:p>
          <a:endParaRPr lang="en-US"/>
        </a:p>
      </dgm:t>
    </dgm:pt>
    <dgm:pt modelId="{FF6FA9F7-FFF3-4F27-B4D8-3B60A37D3484}" type="sibTrans" cxnId="{04F8F82D-EEF9-484E-8B2F-A3B4B8CB09B9}">
      <dgm:prSet/>
      <dgm:spPr/>
      <dgm:t>
        <a:bodyPr/>
        <a:lstStyle/>
        <a:p>
          <a:endParaRPr lang="en-US"/>
        </a:p>
      </dgm:t>
    </dgm:pt>
    <dgm:pt modelId="{33A47C01-DEB6-4D87-B0FA-A40FCC99FD14}">
      <dgm:prSet/>
      <dgm:spPr/>
      <dgm:t>
        <a:bodyPr/>
        <a:lstStyle/>
        <a:p>
          <a:r>
            <a:rPr lang="en-US" dirty="0"/>
            <a:t>Real-time and Near-real-time Data Warehousing</a:t>
          </a:r>
        </a:p>
      </dgm:t>
    </dgm:pt>
    <dgm:pt modelId="{559148F2-A03F-44A9-B457-FB788223EA3C}" type="parTrans" cxnId="{632E273B-46CE-40B7-88B4-45E985550D65}">
      <dgm:prSet/>
      <dgm:spPr/>
      <dgm:t>
        <a:bodyPr/>
        <a:lstStyle/>
        <a:p>
          <a:endParaRPr lang="en-US"/>
        </a:p>
      </dgm:t>
    </dgm:pt>
    <dgm:pt modelId="{7B67F4F6-0326-4A56-8F33-48B47F73A8B6}" type="sibTrans" cxnId="{632E273B-46CE-40B7-88B4-45E985550D65}">
      <dgm:prSet/>
      <dgm:spPr/>
      <dgm:t>
        <a:bodyPr/>
        <a:lstStyle/>
        <a:p>
          <a:endParaRPr lang="en-US"/>
        </a:p>
      </dgm:t>
    </dgm:pt>
    <dgm:pt modelId="{EBE58690-AFCA-4853-90A7-B1795FC3FADB}">
      <dgm:prSet/>
      <dgm:spPr/>
      <dgm:t>
        <a:bodyPr/>
        <a:lstStyle/>
        <a:p>
          <a:r>
            <a:rPr lang="en-US"/>
            <a:t>As the internet and digital technologies took off, businesses wanted to make decisions in real-time or near-real-time. This led to the development of data warehouses that could update data in real-time.</a:t>
          </a:r>
        </a:p>
      </dgm:t>
    </dgm:pt>
    <dgm:pt modelId="{A8DAD19F-FA11-45A2-98C0-AE571AFBDBB1}" type="parTrans" cxnId="{7B3618D7-F685-44B7-89BA-1D7894621C42}">
      <dgm:prSet/>
      <dgm:spPr/>
      <dgm:t>
        <a:bodyPr/>
        <a:lstStyle/>
        <a:p>
          <a:endParaRPr lang="en-US"/>
        </a:p>
      </dgm:t>
    </dgm:pt>
    <dgm:pt modelId="{054148AA-0236-44D7-BD6C-BAA0A08DA1F3}" type="sibTrans" cxnId="{7B3618D7-F685-44B7-89BA-1D7894621C42}">
      <dgm:prSet/>
      <dgm:spPr/>
      <dgm:t>
        <a:bodyPr/>
        <a:lstStyle/>
        <a:p>
          <a:endParaRPr lang="en-US"/>
        </a:p>
      </dgm:t>
    </dgm:pt>
    <dgm:pt modelId="{34654014-7A1E-4C50-81B3-4FB2F655B77C}" type="pres">
      <dgm:prSet presAssocID="{F9945DE2-4E73-4983-95B4-E43B75F1B9C3}" presName="root" presStyleCnt="0">
        <dgm:presLayoutVars>
          <dgm:chMax/>
          <dgm:chPref/>
          <dgm:animLvl val="lvl"/>
        </dgm:presLayoutVars>
      </dgm:prSet>
      <dgm:spPr/>
    </dgm:pt>
    <dgm:pt modelId="{B58D1A2B-700C-4FE6-8F94-C2CDD2986B25}" type="pres">
      <dgm:prSet presAssocID="{F9945DE2-4E73-4983-95B4-E43B75F1B9C3}" presName="divider" presStyleLbl="fgAcc1" presStyleIdx="0" presStyleCnt="1"/>
      <dgm:spPr/>
    </dgm:pt>
    <dgm:pt modelId="{A8B2E695-6136-44BE-9889-76B2B6EB7ADB}" type="pres">
      <dgm:prSet presAssocID="{F9945DE2-4E73-4983-95B4-E43B75F1B9C3}" presName="nodes" presStyleCnt="0">
        <dgm:presLayoutVars>
          <dgm:chMax/>
          <dgm:chPref/>
          <dgm:animLvl val="lvl"/>
        </dgm:presLayoutVars>
      </dgm:prSet>
      <dgm:spPr/>
    </dgm:pt>
    <dgm:pt modelId="{46F49F4F-43F1-41FC-90DC-99E038A5D4A3}" type="pres">
      <dgm:prSet presAssocID="{7D077A49-B899-42FE-9812-971743CA5FC9}" presName="composite" presStyleCnt="0"/>
      <dgm:spPr/>
    </dgm:pt>
    <dgm:pt modelId="{5F2431B6-4CF9-4430-8B1E-23865BE2705B}" type="pres">
      <dgm:prSet presAssocID="{7D077A49-B899-42FE-9812-971743CA5FC9}" presName="L1TextContainer" presStyleLbl="alignNode1" presStyleIdx="0" presStyleCnt="3">
        <dgm:presLayoutVars>
          <dgm:chMax val="1"/>
          <dgm:chPref val="1"/>
          <dgm:bulletEnabled val="1"/>
        </dgm:presLayoutVars>
      </dgm:prSet>
      <dgm:spPr/>
    </dgm:pt>
    <dgm:pt modelId="{81E2862C-7C88-48D5-8188-7B442F06D49D}" type="pres">
      <dgm:prSet presAssocID="{7D077A49-B899-42FE-9812-971743CA5FC9}" presName="L2TextContainerWrapper" presStyleCnt="0">
        <dgm:presLayoutVars>
          <dgm:bulletEnabled val="1"/>
        </dgm:presLayoutVars>
      </dgm:prSet>
      <dgm:spPr/>
    </dgm:pt>
    <dgm:pt modelId="{99C7843C-F590-45C8-B39D-5695B2320E4E}" type="pres">
      <dgm:prSet presAssocID="{7D077A49-B899-42FE-9812-971743CA5FC9}" presName="L2TextContainer" presStyleLbl="bgAccFollowNode1" presStyleIdx="0" presStyleCnt="3"/>
      <dgm:spPr/>
    </dgm:pt>
    <dgm:pt modelId="{6E6CF0C0-C8A5-4194-A21F-4A972B7B4444}" type="pres">
      <dgm:prSet presAssocID="{7D077A49-B899-42FE-9812-971743CA5FC9}" presName="FlexibleEmptyPlaceHolder" presStyleCnt="0"/>
      <dgm:spPr/>
    </dgm:pt>
    <dgm:pt modelId="{A34BEDAA-4CA7-4CEC-8B05-4207813D9350}" type="pres">
      <dgm:prSet presAssocID="{7D077A49-B899-42FE-9812-971743CA5FC9}" presName="ConnectLine" presStyleLbl="sibTrans1D1" presStyleIdx="0" presStyleCnt="3"/>
      <dgm:spPr/>
    </dgm:pt>
    <dgm:pt modelId="{E085F78A-461F-407B-9D65-B2447E2616EB}" type="pres">
      <dgm:prSet presAssocID="{7D077A49-B899-42FE-9812-971743CA5FC9}" presName="ConnectorPoint" presStyleLbl="node1" presStyleIdx="0" presStyleCnt="3"/>
      <dgm:spPr/>
    </dgm:pt>
    <dgm:pt modelId="{E5354635-1309-4D3B-81EB-2A06826EF61B}" type="pres">
      <dgm:prSet presAssocID="{7D077A49-B899-42FE-9812-971743CA5FC9}" presName="EmptyPlaceHolder" presStyleCnt="0"/>
      <dgm:spPr/>
    </dgm:pt>
    <dgm:pt modelId="{73661A28-5CC1-48D8-B85B-C9A4ED8497EF}" type="pres">
      <dgm:prSet presAssocID="{688A8AB5-9FE4-4F3F-9CB1-CCE29B23ABF3}" presName="spaceBetweenRectangles" presStyleCnt="0"/>
      <dgm:spPr/>
    </dgm:pt>
    <dgm:pt modelId="{99457B9B-FD26-4135-AF24-B6B9AA831241}" type="pres">
      <dgm:prSet presAssocID="{911D7527-C51E-4DAE-93BE-C232CA8A7919}" presName="composite" presStyleCnt="0"/>
      <dgm:spPr/>
    </dgm:pt>
    <dgm:pt modelId="{F96C14DF-CFA4-4498-805A-D216E75EABDE}" type="pres">
      <dgm:prSet presAssocID="{911D7527-C51E-4DAE-93BE-C232CA8A7919}" presName="L1TextContainer" presStyleLbl="alignNode1" presStyleIdx="1" presStyleCnt="3">
        <dgm:presLayoutVars>
          <dgm:chMax val="1"/>
          <dgm:chPref val="1"/>
          <dgm:bulletEnabled val="1"/>
        </dgm:presLayoutVars>
      </dgm:prSet>
      <dgm:spPr/>
    </dgm:pt>
    <dgm:pt modelId="{D0DBF548-2CD2-41E9-A4A0-C9F0AC345970}" type="pres">
      <dgm:prSet presAssocID="{911D7527-C51E-4DAE-93BE-C232CA8A7919}" presName="L2TextContainerWrapper" presStyleCnt="0">
        <dgm:presLayoutVars>
          <dgm:bulletEnabled val="1"/>
        </dgm:presLayoutVars>
      </dgm:prSet>
      <dgm:spPr/>
    </dgm:pt>
    <dgm:pt modelId="{3FCACC94-0996-4A1C-B384-8D4964540F79}" type="pres">
      <dgm:prSet presAssocID="{911D7527-C51E-4DAE-93BE-C232CA8A7919}" presName="L2TextContainer" presStyleLbl="bgAccFollowNode1" presStyleIdx="1" presStyleCnt="3"/>
      <dgm:spPr/>
    </dgm:pt>
    <dgm:pt modelId="{19BBC432-4417-4214-A9FD-5AA021BEAD65}" type="pres">
      <dgm:prSet presAssocID="{911D7527-C51E-4DAE-93BE-C232CA8A7919}" presName="FlexibleEmptyPlaceHolder" presStyleCnt="0"/>
      <dgm:spPr/>
    </dgm:pt>
    <dgm:pt modelId="{565C4B7F-C8CB-4E7A-8513-3F43E9EC2278}" type="pres">
      <dgm:prSet presAssocID="{911D7527-C51E-4DAE-93BE-C232CA8A7919}" presName="ConnectLine" presStyleLbl="sibTrans1D1" presStyleIdx="1" presStyleCnt="3"/>
      <dgm:spPr/>
    </dgm:pt>
    <dgm:pt modelId="{12838F81-2A93-40F4-94DE-13DAC0819E4A}" type="pres">
      <dgm:prSet presAssocID="{911D7527-C51E-4DAE-93BE-C232CA8A7919}" presName="ConnectorPoint" presStyleLbl="node1" presStyleIdx="1" presStyleCnt="3"/>
      <dgm:spPr/>
    </dgm:pt>
    <dgm:pt modelId="{1FE7BC2B-2C0F-4C6E-9933-6622F53EC26D}" type="pres">
      <dgm:prSet presAssocID="{911D7527-C51E-4DAE-93BE-C232CA8A7919}" presName="EmptyPlaceHolder" presStyleCnt="0"/>
      <dgm:spPr/>
    </dgm:pt>
    <dgm:pt modelId="{84846FFB-DBAB-4093-B5C2-52E270A6FB25}" type="pres">
      <dgm:prSet presAssocID="{66EB6CD4-940A-43F4-9314-621EC09EE988}" presName="spaceBetweenRectangles" presStyleCnt="0"/>
      <dgm:spPr/>
    </dgm:pt>
    <dgm:pt modelId="{BDA15968-C775-4811-9542-A0ECA5E42196}" type="pres">
      <dgm:prSet presAssocID="{66295A70-739D-46D8-AAA4-E75B6EE4DBEE}" presName="composite" presStyleCnt="0"/>
      <dgm:spPr/>
    </dgm:pt>
    <dgm:pt modelId="{E823A9E1-14E0-492D-A0C7-F97D0919E9E5}" type="pres">
      <dgm:prSet presAssocID="{66295A70-739D-46D8-AAA4-E75B6EE4DBEE}" presName="L1TextContainer" presStyleLbl="alignNode1" presStyleIdx="2" presStyleCnt="3">
        <dgm:presLayoutVars>
          <dgm:chMax val="1"/>
          <dgm:chPref val="1"/>
          <dgm:bulletEnabled val="1"/>
        </dgm:presLayoutVars>
      </dgm:prSet>
      <dgm:spPr/>
    </dgm:pt>
    <dgm:pt modelId="{1791BBEC-C4B7-457E-AAA9-35E7A703BEFA}" type="pres">
      <dgm:prSet presAssocID="{66295A70-739D-46D8-AAA4-E75B6EE4DBEE}" presName="L2TextContainerWrapper" presStyleCnt="0">
        <dgm:presLayoutVars>
          <dgm:bulletEnabled val="1"/>
        </dgm:presLayoutVars>
      </dgm:prSet>
      <dgm:spPr/>
    </dgm:pt>
    <dgm:pt modelId="{60B0640F-7ADC-4035-AE8B-218B12338E0A}" type="pres">
      <dgm:prSet presAssocID="{66295A70-739D-46D8-AAA4-E75B6EE4DBEE}" presName="L2TextContainer" presStyleLbl="bgAccFollowNode1" presStyleIdx="2" presStyleCnt="3"/>
      <dgm:spPr/>
    </dgm:pt>
    <dgm:pt modelId="{34857F06-A5FA-4E2A-BBF6-0BE9D0CD7396}" type="pres">
      <dgm:prSet presAssocID="{66295A70-739D-46D8-AAA4-E75B6EE4DBEE}" presName="FlexibleEmptyPlaceHolder" presStyleCnt="0"/>
      <dgm:spPr/>
    </dgm:pt>
    <dgm:pt modelId="{980A806A-6A19-428A-9DA9-47D28B8F749C}" type="pres">
      <dgm:prSet presAssocID="{66295A70-739D-46D8-AAA4-E75B6EE4DBEE}" presName="ConnectLine" presStyleLbl="sibTrans1D1" presStyleIdx="2" presStyleCnt="3"/>
      <dgm:spPr/>
    </dgm:pt>
    <dgm:pt modelId="{001187F3-B670-466A-8F42-28E7B535AD86}" type="pres">
      <dgm:prSet presAssocID="{66295A70-739D-46D8-AAA4-E75B6EE4DBEE}" presName="ConnectorPoint" presStyleLbl="node1" presStyleIdx="2" presStyleCnt="3"/>
      <dgm:spPr/>
    </dgm:pt>
    <dgm:pt modelId="{1518ABA8-5722-42EB-A8D9-EE2B4991D23F}" type="pres">
      <dgm:prSet presAssocID="{66295A70-739D-46D8-AAA4-E75B6EE4DBEE}" presName="EmptyPlaceHolder" presStyleCnt="0"/>
      <dgm:spPr/>
    </dgm:pt>
  </dgm:ptLst>
  <dgm:cxnLst>
    <dgm:cxn modelId="{FC757800-1B5D-4E64-AE17-C6E93F7D4CB6}" type="presOf" srcId="{7D077A49-B899-42FE-9812-971743CA5FC9}" destId="{5F2431B6-4CF9-4430-8B1E-23865BE2705B}" srcOrd="0" destOrd="0" presId="urn:microsoft.com/office/officeart/2017/3/layout/HorizontalLabelsTimeline"/>
    <dgm:cxn modelId="{27789508-91F1-40DA-BFD7-AE7AB83D972D}" srcId="{7D077A49-B899-42FE-9812-971743CA5FC9}" destId="{D9D5F76A-7AAF-4BF4-9A0E-EE992D4D3F35}" srcOrd="0" destOrd="0" parTransId="{7D8D6E0E-9CD0-4A8C-8B2A-04FCAC194316}" sibTransId="{A1F94D50-B137-4212-9EA9-29607499145B}"/>
    <dgm:cxn modelId="{0B2FB20E-B97C-4A20-94F5-63472C8D7D6F}" type="presOf" srcId="{EBE58690-AFCA-4853-90A7-B1795FC3FADB}" destId="{60B0640F-7ADC-4035-AE8B-218B12338E0A}" srcOrd="0" destOrd="1" presId="urn:microsoft.com/office/officeart/2017/3/layout/HorizontalLabelsTimeline"/>
    <dgm:cxn modelId="{0B6F7312-1589-4542-9E98-DBC8D61117F9}" type="presOf" srcId="{4A1D8913-AB3B-42CC-B567-2D00EC0684D7}" destId="{3FCACC94-0996-4A1C-B384-8D4964540F79}" srcOrd="0" destOrd="0" presId="urn:microsoft.com/office/officeart/2017/3/layout/HorizontalLabelsTimeline"/>
    <dgm:cxn modelId="{1DA94922-1FF2-4CEA-9EF6-7E09602B7230}" type="presOf" srcId="{B3FFDE51-5952-4F0A-B234-3042E3F6CD55}" destId="{3FCACC94-0996-4A1C-B384-8D4964540F79}" srcOrd="0" destOrd="1" presId="urn:microsoft.com/office/officeart/2017/3/layout/HorizontalLabelsTimeline"/>
    <dgm:cxn modelId="{BFFDCD2C-A9AB-4DA6-87B4-9EE71DF9B9B4}" type="presOf" srcId="{F9945DE2-4E73-4983-95B4-E43B75F1B9C3}" destId="{34654014-7A1E-4C50-81B3-4FB2F655B77C}" srcOrd="0" destOrd="0" presId="urn:microsoft.com/office/officeart/2017/3/layout/HorizontalLabelsTimeline"/>
    <dgm:cxn modelId="{04F8F82D-EEF9-484E-8B2F-A3B4B8CB09B9}" srcId="{F9945DE2-4E73-4983-95B4-E43B75F1B9C3}" destId="{66295A70-739D-46D8-AAA4-E75B6EE4DBEE}" srcOrd="2" destOrd="0" parTransId="{0F69784C-1D2C-4B99-90FB-BDBCB599B780}" sibTransId="{FF6FA9F7-FFF3-4F27-B4D8-3B60A37D3484}"/>
    <dgm:cxn modelId="{AB352A30-2EA5-4CB9-9FA1-CB169C2B09EF}" srcId="{911D7527-C51E-4DAE-93BE-C232CA8A7919}" destId="{4A1D8913-AB3B-42CC-B567-2D00EC0684D7}" srcOrd="0" destOrd="0" parTransId="{5BEB0E27-A419-4B02-A4C2-1D64AF361511}" sibTransId="{C0ADA2EA-50C5-4B7B-AFD3-F88B55329315}"/>
    <dgm:cxn modelId="{632E273B-46CE-40B7-88B4-45E985550D65}" srcId="{66295A70-739D-46D8-AAA4-E75B6EE4DBEE}" destId="{33A47C01-DEB6-4D87-B0FA-A40FCC99FD14}" srcOrd="0" destOrd="0" parTransId="{559148F2-A03F-44A9-B457-FB788223EA3C}" sibTransId="{7B67F4F6-0326-4A56-8F33-48B47F73A8B6}"/>
    <dgm:cxn modelId="{CFEFBF5B-B42A-481C-BDF2-C5E7B8B297F6}" type="presOf" srcId="{33A47C01-DEB6-4D87-B0FA-A40FCC99FD14}" destId="{60B0640F-7ADC-4035-AE8B-218B12338E0A}" srcOrd="0" destOrd="0" presId="urn:microsoft.com/office/officeart/2017/3/layout/HorizontalLabelsTimeline"/>
    <dgm:cxn modelId="{68A8C84C-44F9-494E-89D3-563000F67071}" srcId="{D9D5F76A-7AAF-4BF4-9A0E-EE992D4D3F35}" destId="{C62BCD5D-22BF-43A0-83F7-A394FCF521D8}" srcOrd="0" destOrd="0" parTransId="{634DD55E-DBE5-46FB-BA17-50741D2CDC96}" sibTransId="{9080BD18-6A26-4AB7-95A3-B4CF33DB26BA}"/>
    <dgm:cxn modelId="{8D5FCE75-1DFA-4379-996F-B461D39C41B9}" srcId="{F9945DE2-4E73-4983-95B4-E43B75F1B9C3}" destId="{911D7527-C51E-4DAE-93BE-C232CA8A7919}" srcOrd="1" destOrd="0" parTransId="{327A3ADF-02DA-499E-90A8-EBEFFBD88D03}" sibTransId="{66EB6CD4-940A-43F4-9314-621EC09EE988}"/>
    <dgm:cxn modelId="{7D6EA779-E7B5-4FF1-971C-AFA22790BBFA}" srcId="{4A1D8913-AB3B-42CC-B567-2D00EC0684D7}" destId="{B3FFDE51-5952-4F0A-B234-3042E3F6CD55}" srcOrd="0" destOrd="0" parTransId="{A559ED79-ABB0-41DA-BCF7-3742054621A9}" sibTransId="{51AA9BE3-7E5D-4E47-B932-26CF354DF27A}"/>
    <dgm:cxn modelId="{DD902F80-110B-43C8-9DD6-F82DD03C246C}" type="presOf" srcId="{D9D5F76A-7AAF-4BF4-9A0E-EE992D4D3F35}" destId="{99C7843C-F590-45C8-B39D-5695B2320E4E}" srcOrd="0" destOrd="0" presId="urn:microsoft.com/office/officeart/2017/3/layout/HorizontalLabelsTimeline"/>
    <dgm:cxn modelId="{E1330895-F960-4663-A9D4-DFAFAFAA99B8}" srcId="{F9945DE2-4E73-4983-95B4-E43B75F1B9C3}" destId="{7D077A49-B899-42FE-9812-971743CA5FC9}" srcOrd="0" destOrd="0" parTransId="{42C87A8E-6EF5-4EC5-BC8F-A33BCCBB6F0B}" sibTransId="{688A8AB5-9FE4-4F3F-9CB1-CCE29B23ABF3}"/>
    <dgm:cxn modelId="{AC32EAA7-1699-49E5-ABB1-0B6B444A5A7A}" type="presOf" srcId="{66295A70-739D-46D8-AAA4-E75B6EE4DBEE}" destId="{E823A9E1-14E0-492D-A0C7-F97D0919E9E5}" srcOrd="0" destOrd="0" presId="urn:microsoft.com/office/officeart/2017/3/layout/HorizontalLabelsTimeline"/>
    <dgm:cxn modelId="{2183F6B3-FB46-4C7C-91A6-55E3ACCE02AC}" type="presOf" srcId="{C62BCD5D-22BF-43A0-83F7-A394FCF521D8}" destId="{99C7843C-F590-45C8-B39D-5695B2320E4E}" srcOrd="0" destOrd="1" presId="urn:microsoft.com/office/officeart/2017/3/layout/HorizontalLabelsTimeline"/>
    <dgm:cxn modelId="{BA0890BF-2AB1-4340-BF06-05EA0CC8D067}" type="presOf" srcId="{911D7527-C51E-4DAE-93BE-C232CA8A7919}" destId="{F96C14DF-CFA4-4498-805A-D216E75EABDE}" srcOrd="0" destOrd="0" presId="urn:microsoft.com/office/officeart/2017/3/layout/HorizontalLabelsTimeline"/>
    <dgm:cxn modelId="{7B3618D7-F685-44B7-89BA-1D7894621C42}" srcId="{33A47C01-DEB6-4D87-B0FA-A40FCC99FD14}" destId="{EBE58690-AFCA-4853-90A7-B1795FC3FADB}" srcOrd="0" destOrd="0" parTransId="{A8DAD19F-FA11-45A2-98C0-AE571AFBDBB1}" sibTransId="{054148AA-0236-44D7-BD6C-BAA0A08DA1F3}"/>
    <dgm:cxn modelId="{A805DA63-E43C-4490-A33B-1DD860E53C64}" type="presParOf" srcId="{34654014-7A1E-4C50-81B3-4FB2F655B77C}" destId="{B58D1A2B-700C-4FE6-8F94-C2CDD2986B25}" srcOrd="0" destOrd="0" presId="urn:microsoft.com/office/officeart/2017/3/layout/HorizontalLabelsTimeline"/>
    <dgm:cxn modelId="{10B2D817-9194-4793-85DE-00E76D6414BA}" type="presParOf" srcId="{34654014-7A1E-4C50-81B3-4FB2F655B77C}" destId="{A8B2E695-6136-44BE-9889-76B2B6EB7ADB}" srcOrd="1" destOrd="0" presId="urn:microsoft.com/office/officeart/2017/3/layout/HorizontalLabelsTimeline"/>
    <dgm:cxn modelId="{23D40952-B2BA-45FD-9478-C1853CFA8AC1}" type="presParOf" srcId="{A8B2E695-6136-44BE-9889-76B2B6EB7ADB}" destId="{46F49F4F-43F1-41FC-90DC-99E038A5D4A3}" srcOrd="0" destOrd="0" presId="urn:microsoft.com/office/officeart/2017/3/layout/HorizontalLabelsTimeline"/>
    <dgm:cxn modelId="{AB785526-B764-458A-987D-2114D13FC8F2}" type="presParOf" srcId="{46F49F4F-43F1-41FC-90DC-99E038A5D4A3}" destId="{5F2431B6-4CF9-4430-8B1E-23865BE2705B}" srcOrd="0" destOrd="0" presId="urn:microsoft.com/office/officeart/2017/3/layout/HorizontalLabelsTimeline"/>
    <dgm:cxn modelId="{1D61EA8D-AE5A-481F-88A8-BBEBC325EF3E}" type="presParOf" srcId="{46F49F4F-43F1-41FC-90DC-99E038A5D4A3}" destId="{81E2862C-7C88-48D5-8188-7B442F06D49D}" srcOrd="1" destOrd="0" presId="urn:microsoft.com/office/officeart/2017/3/layout/HorizontalLabelsTimeline"/>
    <dgm:cxn modelId="{A5C92568-2DB8-40C2-91A2-D7F913B30BF7}" type="presParOf" srcId="{81E2862C-7C88-48D5-8188-7B442F06D49D}" destId="{99C7843C-F590-45C8-B39D-5695B2320E4E}" srcOrd="0" destOrd="0" presId="urn:microsoft.com/office/officeart/2017/3/layout/HorizontalLabelsTimeline"/>
    <dgm:cxn modelId="{D8861365-0F2B-42A6-8A22-E909D5B8685B}" type="presParOf" srcId="{81E2862C-7C88-48D5-8188-7B442F06D49D}" destId="{6E6CF0C0-C8A5-4194-A21F-4A972B7B4444}" srcOrd="1" destOrd="0" presId="urn:microsoft.com/office/officeart/2017/3/layout/HorizontalLabelsTimeline"/>
    <dgm:cxn modelId="{1A94C235-55B1-4158-A515-FF37434D0331}" type="presParOf" srcId="{46F49F4F-43F1-41FC-90DC-99E038A5D4A3}" destId="{A34BEDAA-4CA7-4CEC-8B05-4207813D9350}" srcOrd="2" destOrd="0" presId="urn:microsoft.com/office/officeart/2017/3/layout/HorizontalLabelsTimeline"/>
    <dgm:cxn modelId="{63C9377C-857E-4699-9C55-F08E38B3E3CE}" type="presParOf" srcId="{46F49F4F-43F1-41FC-90DC-99E038A5D4A3}" destId="{E085F78A-461F-407B-9D65-B2447E2616EB}" srcOrd="3" destOrd="0" presId="urn:microsoft.com/office/officeart/2017/3/layout/HorizontalLabelsTimeline"/>
    <dgm:cxn modelId="{91102ECA-3A28-4B5E-915C-18777B24327A}" type="presParOf" srcId="{46F49F4F-43F1-41FC-90DC-99E038A5D4A3}" destId="{E5354635-1309-4D3B-81EB-2A06826EF61B}" srcOrd="4" destOrd="0" presId="urn:microsoft.com/office/officeart/2017/3/layout/HorizontalLabelsTimeline"/>
    <dgm:cxn modelId="{5591C1F3-EE11-4F73-967B-CF03752D6A6D}" type="presParOf" srcId="{A8B2E695-6136-44BE-9889-76B2B6EB7ADB}" destId="{73661A28-5CC1-48D8-B85B-C9A4ED8497EF}" srcOrd="1" destOrd="0" presId="urn:microsoft.com/office/officeart/2017/3/layout/HorizontalLabelsTimeline"/>
    <dgm:cxn modelId="{3D68CC02-31C8-4413-AD85-73B4BB93B46A}" type="presParOf" srcId="{A8B2E695-6136-44BE-9889-76B2B6EB7ADB}" destId="{99457B9B-FD26-4135-AF24-B6B9AA831241}" srcOrd="2" destOrd="0" presId="urn:microsoft.com/office/officeart/2017/3/layout/HorizontalLabelsTimeline"/>
    <dgm:cxn modelId="{3F992E5E-D1F6-4602-BD0B-E5A59576AACB}" type="presParOf" srcId="{99457B9B-FD26-4135-AF24-B6B9AA831241}" destId="{F96C14DF-CFA4-4498-805A-D216E75EABDE}" srcOrd="0" destOrd="0" presId="urn:microsoft.com/office/officeart/2017/3/layout/HorizontalLabelsTimeline"/>
    <dgm:cxn modelId="{688F5E4F-31B5-4785-ABB4-591EDF166E00}" type="presParOf" srcId="{99457B9B-FD26-4135-AF24-B6B9AA831241}" destId="{D0DBF548-2CD2-41E9-A4A0-C9F0AC345970}" srcOrd="1" destOrd="0" presId="urn:microsoft.com/office/officeart/2017/3/layout/HorizontalLabelsTimeline"/>
    <dgm:cxn modelId="{D97D4519-79C0-443B-B04D-797F2551271B}" type="presParOf" srcId="{D0DBF548-2CD2-41E9-A4A0-C9F0AC345970}" destId="{3FCACC94-0996-4A1C-B384-8D4964540F79}" srcOrd="0" destOrd="0" presId="urn:microsoft.com/office/officeart/2017/3/layout/HorizontalLabelsTimeline"/>
    <dgm:cxn modelId="{38AFF3E2-E7DD-4758-81B1-2BB7B5CAAF13}" type="presParOf" srcId="{D0DBF548-2CD2-41E9-A4A0-C9F0AC345970}" destId="{19BBC432-4417-4214-A9FD-5AA021BEAD65}" srcOrd="1" destOrd="0" presId="urn:microsoft.com/office/officeart/2017/3/layout/HorizontalLabelsTimeline"/>
    <dgm:cxn modelId="{36B9C44C-B0FF-4C67-B000-C7E70C6527A7}" type="presParOf" srcId="{99457B9B-FD26-4135-AF24-B6B9AA831241}" destId="{565C4B7F-C8CB-4E7A-8513-3F43E9EC2278}" srcOrd="2" destOrd="0" presId="urn:microsoft.com/office/officeart/2017/3/layout/HorizontalLabelsTimeline"/>
    <dgm:cxn modelId="{E2411661-A960-45FF-A3B7-B9C0025C6FF7}" type="presParOf" srcId="{99457B9B-FD26-4135-AF24-B6B9AA831241}" destId="{12838F81-2A93-40F4-94DE-13DAC0819E4A}" srcOrd="3" destOrd="0" presId="urn:microsoft.com/office/officeart/2017/3/layout/HorizontalLabelsTimeline"/>
    <dgm:cxn modelId="{3902BF51-2141-4C1F-9D60-FE00E7004EBE}" type="presParOf" srcId="{99457B9B-FD26-4135-AF24-B6B9AA831241}" destId="{1FE7BC2B-2C0F-4C6E-9933-6622F53EC26D}" srcOrd="4" destOrd="0" presId="urn:microsoft.com/office/officeart/2017/3/layout/HorizontalLabelsTimeline"/>
    <dgm:cxn modelId="{10854D27-2263-4C1D-BA20-B05E379F1BB3}" type="presParOf" srcId="{A8B2E695-6136-44BE-9889-76B2B6EB7ADB}" destId="{84846FFB-DBAB-4093-B5C2-52E270A6FB25}" srcOrd="3" destOrd="0" presId="urn:microsoft.com/office/officeart/2017/3/layout/HorizontalLabelsTimeline"/>
    <dgm:cxn modelId="{60DB2C1D-7AF0-49D4-8349-262A39B5B7B0}" type="presParOf" srcId="{A8B2E695-6136-44BE-9889-76B2B6EB7ADB}" destId="{BDA15968-C775-4811-9542-A0ECA5E42196}" srcOrd="4" destOrd="0" presId="urn:microsoft.com/office/officeart/2017/3/layout/HorizontalLabelsTimeline"/>
    <dgm:cxn modelId="{CBD2CC26-976C-4E6B-87BA-6DE3B626F6BF}" type="presParOf" srcId="{BDA15968-C775-4811-9542-A0ECA5E42196}" destId="{E823A9E1-14E0-492D-A0C7-F97D0919E9E5}" srcOrd="0" destOrd="0" presId="urn:microsoft.com/office/officeart/2017/3/layout/HorizontalLabelsTimeline"/>
    <dgm:cxn modelId="{F0A25E20-E13D-4284-ADF5-193DD6A16D62}" type="presParOf" srcId="{BDA15968-C775-4811-9542-A0ECA5E42196}" destId="{1791BBEC-C4B7-457E-AAA9-35E7A703BEFA}" srcOrd="1" destOrd="0" presId="urn:microsoft.com/office/officeart/2017/3/layout/HorizontalLabelsTimeline"/>
    <dgm:cxn modelId="{C2C1EE26-4A2F-47FB-AB64-6AE2A327D860}" type="presParOf" srcId="{1791BBEC-C4B7-457E-AAA9-35E7A703BEFA}" destId="{60B0640F-7ADC-4035-AE8B-218B12338E0A}" srcOrd="0" destOrd="0" presId="urn:microsoft.com/office/officeart/2017/3/layout/HorizontalLabelsTimeline"/>
    <dgm:cxn modelId="{3DA94EF4-4617-4CCB-93B6-06EEDDBF3781}" type="presParOf" srcId="{1791BBEC-C4B7-457E-AAA9-35E7A703BEFA}" destId="{34857F06-A5FA-4E2A-BBF6-0BE9D0CD7396}" srcOrd="1" destOrd="0" presId="urn:microsoft.com/office/officeart/2017/3/layout/HorizontalLabelsTimeline"/>
    <dgm:cxn modelId="{53C38E11-5E2E-4AA3-B347-41415D060148}" type="presParOf" srcId="{BDA15968-C775-4811-9542-A0ECA5E42196}" destId="{980A806A-6A19-428A-9DA9-47D28B8F749C}" srcOrd="2" destOrd="0" presId="urn:microsoft.com/office/officeart/2017/3/layout/HorizontalLabelsTimeline"/>
    <dgm:cxn modelId="{090CE26B-D986-415C-A779-07B34DB19DF5}" type="presParOf" srcId="{BDA15968-C775-4811-9542-A0ECA5E42196}" destId="{001187F3-B670-466A-8F42-28E7B535AD86}" srcOrd="3" destOrd="0" presId="urn:microsoft.com/office/officeart/2017/3/layout/HorizontalLabelsTimeline"/>
    <dgm:cxn modelId="{1E6EDAC1-9721-4CDA-AE47-4F644AD876DB}" type="presParOf" srcId="{BDA15968-C775-4811-9542-A0ECA5E42196}" destId="{1518ABA8-5722-42EB-A8D9-EE2B4991D23F}"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E2F72D-2595-4561-A43E-55F579438B66}"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0390395B-3E6A-4F2A-A82C-0652FCA4B354}">
      <dgm:prSet/>
      <dgm:spPr/>
      <dgm:t>
        <a:bodyPr/>
        <a:lstStyle/>
        <a:p>
          <a:r>
            <a:rPr lang="en-MY"/>
            <a:t>2010s: Big Data and Advanced Analytics</a:t>
          </a:r>
          <a:endParaRPr lang="en-US"/>
        </a:p>
      </dgm:t>
    </dgm:pt>
    <dgm:pt modelId="{5BEFA7F0-736E-4A1A-BAAC-823BBB77C8B9}" type="parTrans" cxnId="{EE2C0DD4-A013-445F-ADB0-BD6BB1B2D524}">
      <dgm:prSet/>
      <dgm:spPr/>
      <dgm:t>
        <a:bodyPr/>
        <a:lstStyle/>
        <a:p>
          <a:endParaRPr lang="en-US"/>
        </a:p>
      </dgm:t>
    </dgm:pt>
    <dgm:pt modelId="{EC5ACF00-90C7-4BBE-8173-D3D6F5FDA87D}" type="sibTrans" cxnId="{EE2C0DD4-A013-445F-ADB0-BD6BB1B2D524}">
      <dgm:prSet/>
      <dgm:spPr/>
      <dgm:t>
        <a:bodyPr/>
        <a:lstStyle/>
        <a:p>
          <a:endParaRPr lang="en-US"/>
        </a:p>
      </dgm:t>
    </dgm:pt>
    <dgm:pt modelId="{B6EF45C5-2D4A-4009-9150-16909F445FA5}">
      <dgm:prSet/>
      <dgm:spPr/>
      <dgm:t>
        <a:bodyPr/>
        <a:lstStyle/>
        <a:p>
          <a:r>
            <a:rPr lang="en-MY" dirty="0"/>
            <a:t>With the explosion of big data, traditional data warehouses struggled to handle the volume, variety, and velocity of data. This led to the rise of new data processing frameworks like Hadoop. Data warehouses started integrating with big data platforms.</a:t>
          </a:r>
          <a:endParaRPr lang="en-US" dirty="0"/>
        </a:p>
      </dgm:t>
    </dgm:pt>
    <dgm:pt modelId="{F1A97AD6-40C2-46D4-945A-F5CA21D5BEB9}" type="parTrans" cxnId="{5D727249-C852-41EA-9E3C-1FE178BF9198}">
      <dgm:prSet/>
      <dgm:spPr/>
      <dgm:t>
        <a:bodyPr/>
        <a:lstStyle/>
        <a:p>
          <a:endParaRPr lang="en-US"/>
        </a:p>
      </dgm:t>
    </dgm:pt>
    <dgm:pt modelId="{6BD01301-9CF7-4290-AC08-341FFE3B5EAE}" type="sibTrans" cxnId="{5D727249-C852-41EA-9E3C-1FE178BF9198}">
      <dgm:prSet/>
      <dgm:spPr/>
      <dgm:t>
        <a:bodyPr/>
        <a:lstStyle/>
        <a:p>
          <a:endParaRPr lang="en-US"/>
        </a:p>
      </dgm:t>
    </dgm:pt>
    <dgm:pt modelId="{474F8E6C-374A-4ADF-98C0-130D3B5E4A04}">
      <dgm:prSet/>
      <dgm:spPr/>
      <dgm:t>
        <a:bodyPr/>
        <a:lstStyle/>
        <a:p>
          <a:r>
            <a:rPr lang="en-MY"/>
            <a:t>Today: Cloud-based Data Warehousing</a:t>
          </a:r>
          <a:endParaRPr lang="en-US"/>
        </a:p>
      </dgm:t>
    </dgm:pt>
    <dgm:pt modelId="{6B12AFED-EA9B-445B-B21D-100A4D8E3A5C}" type="parTrans" cxnId="{216F540E-2165-4694-AF46-7B43B4EF28C4}">
      <dgm:prSet/>
      <dgm:spPr/>
      <dgm:t>
        <a:bodyPr/>
        <a:lstStyle/>
        <a:p>
          <a:endParaRPr lang="en-US"/>
        </a:p>
      </dgm:t>
    </dgm:pt>
    <dgm:pt modelId="{BF759E03-0C1A-4018-B0CC-9F90AAB60BA9}" type="sibTrans" cxnId="{216F540E-2165-4694-AF46-7B43B4EF28C4}">
      <dgm:prSet/>
      <dgm:spPr/>
      <dgm:t>
        <a:bodyPr/>
        <a:lstStyle/>
        <a:p>
          <a:endParaRPr lang="en-US"/>
        </a:p>
      </dgm:t>
    </dgm:pt>
    <dgm:pt modelId="{D631BAD6-DA1B-4F81-971F-0062D3F78D7A}">
      <dgm:prSet/>
      <dgm:spPr/>
      <dgm:t>
        <a:bodyPr/>
        <a:lstStyle/>
        <a:p>
          <a:r>
            <a:rPr lang="en-MY"/>
            <a:t>Modern data warehouses are often cloud-based, like Amazon Redshift, Google BigQuery, or Snowflake. They offer scalability, flexibility, and are integrated with advanced analytics and machine learning capabilities.</a:t>
          </a:r>
          <a:endParaRPr lang="en-US"/>
        </a:p>
      </dgm:t>
    </dgm:pt>
    <dgm:pt modelId="{49A75616-5211-4EB0-BC48-F680F5094DA4}" type="parTrans" cxnId="{9988AF45-DDDF-471B-8A53-A6525099C7B6}">
      <dgm:prSet/>
      <dgm:spPr/>
      <dgm:t>
        <a:bodyPr/>
        <a:lstStyle/>
        <a:p>
          <a:endParaRPr lang="en-US"/>
        </a:p>
      </dgm:t>
    </dgm:pt>
    <dgm:pt modelId="{F01EAEF1-6DAB-4AA0-A920-050C2F43E812}" type="sibTrans" cxnId="{9988AF45-DDDF-471B-8A53-A6525099C7B6}">
      <dgm:prSet/>
      <dgm:spPr/>
      <dgm:t>
        <a:bodyPr/>
        <a:lstStyle/>
        <a:p>
          <a:endParaRPr lang="en-US"/>
        </a:p>
      </dgm:t>
    </dgm:pt>
    <dgm:pt modelId="{42C6BA2B-1040-4B8C-8772-1B776E560B1C}" type="pres">
      <dgm:prSet presAssocID="{98E2F72D-2595-4561-A43E-55F579438B66}" presName="linear" presStyleCnt="0">
        <dgm:presLayoutVars>
          <dgm:dir/>
          <dgm:animLvl val="lvl"/>
          <dgm:resizeHandles val="exact"/>
        </dgm:presLayoutVars>
      </dgm:prSet>
      <dgm:spPr/>
    </dgm:pt>
    <dgm:pt modelId="{EA163458-19D6-4201-9C14-4E9BE50CA5AE}" type="pres">
      <dgm:prSet presAssocID="{0390395B-3E6A-4F2A-A82C-0652FCA4B354}" presName="parentLin" presStyleCnt="0"/>
      <dgm:spPr/>
    </dgm:pt>
    <dgm:pt modelId="{E0FC9231-8B74-43F7-94CA-DE979529C039}" type="pres">
      <dgm:prSet presAssocID="{0390395B-3E6A-4F2A-A82C-0652FCA4B354}" presName="parentLeftMargin" presStyleLbl="node1" presStyleIdx="0" presStyleCnt="2"/>
      <dgm:spPr/>
    </dgm:pt>
    <dgm:pt modelId="{7222A27E-7AB2-4AB3-AC88-BAED082EC515}" type="pres">
      <dgm:prSet presAssocID="{0390395B-3E6A-4F2A-A82C-0652FCA4B354}" presName="parentText" presStyleLbl="node1" presStyleIdx="0" presStyleCnt="2">
        <dgm:presLayoutVars>
          <dgm:chMax val="0"/>
          <dgm:bulletEnabled val="1"/>
        </dgm:presLayoutVars>
      </dgm:prSet>
      <dgm:spPr/>
    </dgm:pt>
    <dgm:pt modelId="{E80751F2-1583-4536-9334-072AD79EEC5E}" type="pres">
      <dgm:prSet presAssocID="{0390395B-3E6A-4F2A-A82C-0652FCA4B354}" presName="negativeSpace" presStyleCnt="0"/>
      <dgm:spPr/>
    </dgm:pt>
    <dgm:pt modelId="{F16AF204-89E5-448D-AB29-8AE791408D7E}" type="pres">
      <dgm:prSet presAssocID="{0390395B-3E6A-4F2A-A82C-0652FCA4B354}" presName="childText" presStyleLbl="conFgAcc1" presStyleIdx="0" presStyleCnt="2">
        <dgm:presLayoutVars>
          <dgm:bulletEnabled val="1"/>
        </dgm:presLayoutVars>
      </dgm:prSet>
      <dgm:spPr/>
    </dgm:pt>
    <dgm:pt modelId="{F3A61847-69AF-4811-846D-65DBE9654597}" type="pres">
      <dgm:prSet presAssocID="{EC5ACF00-90C7-4BBE-8173-D3D6F5FDA87D}" presName="spaceBetweenRectangles" presStyleCnt="0"/>
      <dgm:spPr/>
    </dgm:pt>
    <dgm:pt modelId="{25146E3A-0E98-4C6B-8BB7-D59F5D50FAD9}" type="pres">
      <dgm:prSet presAssocID="{474F8E6C-374A-4ADF-98C0-130D3B5E4A04}" presName="parentLin" presStyleCnt="0"/>
      <dgm:spPr/>
    </dgm:pt>
    <dgm:pt modelId="{DAB0E8BD-1FCE-4A6E-A31C-35C5449DD435}" type="pres">
      <dgm:prSet presAssocID="{474F8E6C-374A-4ADF-98C0-130D3B5E4A04}" presName="parentLeftMargin" presStyleLbl="node1" presStyleIdx="0" presStyleCnt="2"/>
      <dgm:spPr/>
    </dgm:pt>
    <dgm:pt modelId="{3DEF1A85-8864-4C03-A5E5-1F46553C4F74}" type="pres">
      <dgm:prSet presAssocID="{474F8E6C-374A-4ADF-98C0-130D3B5E4A04}" presName="parentText" presStyleLbl="node1" presStyleIdx="1" presStyleCnt="2">
        <dgm:presLayoutVars>
          <dgm:chMax val="0"/>
          <dgm:bulletEnabled val="1"/>
        </dgm:presLayoutVars>
      </dgm:prSet>
      <dgm:spPr/>
    </dgm:pt>
    <dgm:pt modelId="{00E69F0B-804E-47E7-AC56-44E2919526F5}" type="pres">
      <dgm:prSet presAssocID="{474F8E6C-374A-4ADF-98C0-130D3B5E4A04}" presName="negativeSpace" presStyleCnt="0"/>
      <dgm:spPr/>
    </dgm:pt>
    <dgm:pt modelId="{02B97D84-C0A9-4BD7-89F5-36E9C054080E}" type="pres">
      <dgm:prSet presAssocID="{474F8E6C-374A-4ADF-98C0-130D3B5E4A04}" presName="childText" presStyleLbl="conFgAcc1" presStyleIdx="1" presStyleCnt="2">
        <dgm:presLayoutVars>
          <dgm:bulletEnabled val="1"/>
        </dgm:presLayoutVars>
      </dgm:prSet>
      <dgm:spPr/>
    </dgm:pt>
  </dgm:ptLst>
  <dgm:cxnLst>
    <dgm:cxn modelId="{216F540E-2165-4694-AF46-7B43B4EF28C4}" srcId="{98E2F72D-2595-4561-A43E-55F579438B66}" destId="{474F8E6C-374A-4ADF-98C0-130D3B5E4A04}" srcOrd="1" destOrd="0" parTransId="{6B12AFED-EA9B-445B-B21D-100A4D8E3A5C}" sibTransId="{BF759E03-0C1A-4018-B0CC-9F90AAB60BA9}"/>
    <dgm:cxn modelId="{9988AF45-DDDF-471B-8A53-A6525099C7B6}" srcId="{474F8E6C-374A-4ADF-98C0-130D3B5E4A04}" destId="{D631BAD6-DA1B-4F81-971F-0062D3F78D7A}" srcOrd="0" destOrd="0" parTransId="{49A75616-5211-4EB0-BC48-F680F5094DA4}" sibTransId="{F01EAEF1-6DAB-4AA0-A920-050C2F43E812}"/>
    <dgm:cxn modelId="{5D727249-C852-41EA-9E3C-1FE178BF9198}" srcId="{0390395B-3E6A-4F2A-A82C-0652FCA4B354}" destId="{B6EF45C5-2D4A-4009-9150-16909F445FA5}" srcOrd="0" destOrd="0" parTransId="{F1A97AD6-40C2-46D4-945A-F5CA21D5BEB9}" sibTransId="{6BD01301-9CF7-4290-AC08-341FFE3B5EAE}"/>
    <dgm:cxn modelId="{C29DE37F-47E9-4E97-8FAE-D4311FF57E5A}" type="presOf" srcId="{474F8E6C-374A-4ADF-98C0-130D3B5E4A04}" destId="{DAB0E8BD-1FCE-4A6E-A31C-35C5449DD435}" srcOrd="0" destOrd="0" presId="urn:microsoft.com/office/officeart/2005/8/layout/list1"/>
    <dgm:cxn modelId="{44493E9A-B20D-4BB0-8253-0583CB98AE67}" type="presOf" srcId="{D631BAD6-DA1B-4F81-971F-0062D3F78D7A}" destId="{02B97D84-C0A9-4BD7-89F5-36E9C054080E}" srcOrd="0" destOrd="0" presId="urn:microsoft.com/office/officeart/2005/8/layout/list1"/>
    <dgm:cxn modelId="{CFF0C89C-3928-4793-8F1F-79881ECED112}" type="presOf" srcId="{B6EF45C5-2D4A-4009-9150-16909F445FA5}" destId="{F16AF204-89E5-448D-AB29-8AE791408D7E}" srcOrd="0" destOrd="0" presId="urn:microsoft.com/office/officeart/2005/8/layout/list1"/>
    <dgm:cxn modelId="{7C38BE9E-D343-4287-A0B0-638E0A59F601}" type="presOf" srcId="{0390395B-3E6A-4F2A-A82C-0652FCA4B354}" destId="{E0FC9231-8B74-43F7-94CA-DE979529C039}" srcOrd="0" destOrd="0" presId="urn:microsoft.com/office/officeart/2005/8/layout/list1"/>
    <dgm:cxn modelId="{EE2C0DD4-A013-445F-ADB0-BD6BB1B2D524}" srcId="{98E2F72D-2595-4561-A43E-55F579438B66}" destId="{0390395B-3E6A-4F2A-A82C-0652FCA4B354}" srcOrd="0" destOrd="0" parTransId="{5BEFA7F0-736E-4A1A-BAAC-823BBB77C8B9}" sibTransId="{EC5ACF00-90C7-4BBE-8173-D3D6F5FDA87D}"/>
    <dgm:cxn modelId="{7B9605D7-9382-4F0E-AF60-3AD9237E5795}" type="presOf" srcId="{98E2F72D-2595-4561-A43E-55F579438B66}" destId="{42C6BA2B-1040-4B8C-8772-1B776E560B1C}" srcOrd="0" destOrd="0" presId="urn:microsoft.com/office/officeart/2005/8/layout/list1"/>
    <dgm:cxn modelId="{E7969BF7-0F87-4DF8-964F-4BFC60DD7A9D}" type="presOf" srcId="{474F8E6C-374A-4ADF-98C0-130D3B5E4A04}" destId="{3DEF1A85-8864-4C03-A5E5-1F46553C4F74}" srcOrd="1" destOrd="0" presId="urn:microsoft.com/office/officeart/2005/8/layout/list1"/>
    <dgm:cxn modelId="{4BF81BF8-E8F9-47C2-92A7-C0C1D130276C}" type="presOf" srcId="{0390395B-3E6A-4F2A-A82C-0652FCA4B354}" destId="{7222A27E-7AB2-4AB3-AC88-BAED082EC515}" srcOrd="1" destOrd="0" presId="urn:microsoft.com/office/officeart/2005/8/layout/list1"/>
    <dgm:cxn modelId="{1301FFD4-F56D-4598-8C91-96715065BCE2}" type="presParOf" srcId="{42C6BA2B-1040-4B8C-8772-1B776E560B1C}" destId="{EA163458-19D6-4201-9C14-4E9BE50CA5AE}" srcOrd="0" destOrd="0" presId="urn:microsoft.com/office/officeart/2005/8/layout/list1"/>
    <dgm:cxn modelId="{ED217DB0-218D-4691-AEE8-4DDBD0F66FD2}" type="presParOf" srcId="{EA163458-19D6-4201-9C14-4E9BE50CA5AE}" destId="{E0FC9231-8B74-43F7-94CA-DE979529C039}" srcOrd="0" destOrd="0" presId="urn:microsoft.com/office/officeart/2005/8/layout/list1"/>
    <dgm:cxn modelId="{76D84C03-D5B2-4486-A910-A6ACCD893E72}" type="presParOf" srcId="{EA163458-19D6-4201-9C14-4E9BE50CA5AE}" destId="{7222A27E-7AB2-4AB3-AC88-BAED082EC515}" srcOrd="1" destOrd="0" presId="urn:microsoft.com/office/officeart/2005/8/layout/list1"/>
    <dgm:cxn modelId="{A1B4F89B-D3A8-45FD-B80E-A6CA87C40650}" type="presParOf" srcId="{42C6BA2B-1040-4B8C-8772-1B776E560B1C}" destId="{E80751F2-1583-4536-9334-072AD79EEC5E}" srcOrd="1" destOrd="0" presId="urn:microsoft.com/office/officeart/2005/8/layout/list1"/>
    <dgm:cxn modelId="{A9EEB3DD-A326-4A80-A59E-D4879882AAF5}" type="presParOf" srcId="{42C6BA2B-1040-4B8C-8772-1B776E560B1C}" destId="{F16AF204-89E5-448D-AB29-8AE791408D7E}" srcOrd="2" destOrd="0" presId="urn:microsoft.com/office/officeart/2005/8/layout/list1"/>
    <dgm:cxn modelId="{EDBBCEE2-9CD5-4827-858D-BEAC796F25F9}" type="presParOf" srcId="{42C6BA2B-1040-4B8C-8772-1B776E560B1C}" destId="{F3A61847-69AF-4811-846D-65DBE9654597}" srcOrd="3" destOrd="0" presId="urn:microsoft.com/office/officeart/2005/8/layout/list1"/>
    <dgm:cxn modelId="{A6713E1F-A258-43D3-BB04-FF3404B5470C}" type="presParOf" srcId="{42C6BA2B-1040-4B8C-8772-1B776E560B1C}" destId="{25146E3A-0E98-4C6B-8BB7-D59F5D50FAD9}" srcOrd="4" destOrd="0" presId="urn:microsoft.com/office/officeart/2005/8/layout/list1"/>
    <dgm:cxn modelId="{7B288F73-7B01-4999-9E6B-F727BD127194}" type="presParOf" srcId="{25146E3A-0E98-4C6B-8BB7-D59F5D50FAD9}" destId="{DAB0E8BD-1FCE-4A6E-A31C-35C5449DD435}" srcOrd="0" destOrd="0" presId="urn:microsoft.com/office/officeart/2005/8/layout/list1"/>
    <dgm:cxn modelId="{FE6A2316-080D-4255-943E-3700CB2F9744}" type="presParOf" srcId="{25146E3A-0E98-4C6B-8BB7-D59F5D50FAD9}" destId="{3DEF1A85-8864-4C03-A5E5-1F46553C4F74}" srcOrd="1" destOrd="0" presId="urn:microsoft.com/office/officeart/2005/8/layout/list1"/>
    <dgm:cxn modelId="{6905BF3B-0DAC-4A45-9F3D-7569938E1671}" type="presParOf" srcId="{42C6BA2B-1040-4B8C-8772-1B776E560B1C}" destId="{00E69F0B-804E-47E7-AC56-44E2919526F5}" srcOrd="5" destOrd="0" presId="urn:microsoft.com/office/officeart/2005/8/layout/list1"/>
    <dgm:cxn modelId="{55A65742-E01E-472A-A982-F137EEDE2D96}" type="presParOf" srcId="{42C6BA2B-1040-4B8C-8772-1B776E560B1C}" destId="{02B97D84-C0A9-4BD7-89F5-36E9C054080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CA72BB-56F0-4099-AEB2-B41EB1492FE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FD6DE86-C397-4327-B36F-A1F13732AD7C}">
      <dgm:prSet/>
      <dgm:spPr/>
      <dgm:t>
        <a:bodyPr/>
        <a:lstStyle/>
        <a:p>
          <a:r>
            <a:rPr lang="en-MY"/>
            <a:t>Quantum computing and edge computing</a:t>
          </a:r>
          <a:endParaRPr lang="en-US"/>
        </a:p>
      </dgm:t>
    </dgm:pt>
    <dgm:pt modelId="{37C280DE-F6BE-4C41-95B1-3898E8F2DCD4}" type="parTrans" cxnId="{B04F05D2-D6B4-42F4-AD07-098475777C52}">
      <dgm:prSet/>
      <dgm:spPr/>
      <dgm:t>
        <a:bodyPr/>
        <a:lstStyle/>
        <a:p>
          <a:endParaRPr lang="en-US"/>
        </a:p>
      </dgm:t>
    </dgm:pt>
    <dgm:pt modelId="{FA3635D7-F92E-43A2-8867-8861B206DA2E}" type="sibTrans" cxnId="{B04F05D2-D6B4-42F4-AD07-098475777C52}">
      <dgm:prSet/>
      <dgm:spPr/>
      <dgm:t>
        <a:bodyPr/>
        <a:lstStyle/>
        <a:p>
          <a:endParaRPr lang="en-US"/>
        </a:p>
      </dgm:t>
    </dgm:pt>
    <dgm:pt modelId="{88CF9041-38DE-46BA-9DA4-3A1A6DE39DEF}">
      <dgm:prSet/>
      <dgm:spPr/>
      <dgm:t>
        <a:bodyPr/>
        <a:lstStyle/>
        <a:p>
          <a:r>
            <a:rPr lang="en-MY"/>
            <a:t>Quantum computing represents the next frontier in computational power, with potential applications in data warehousing and analytics.</a:t>
          </a:r>
          <a:endParaRPr lang="en-US"/>
        </a:p>
      </dgm:t>
    </dgm:pt>
    <dgm:pt modelId="{5560E400-A198-4077-8659-F758C80AA8C8}" type="parTrans" cxnId="{03574F45-DA4D-41B2-B548-1F2E9021580C}">
      <dgm:prSet/>
      <dgm:spPr/>
      <dgm:t>
        <a:bodyPr/>
        <a:lstStyle/>
        <a:p>
          <a:endParaRPr lang="en-US"/>
        </a:p>
      </dgm:t>
    </dgm:pt>
    <dgm:pt modelId="{BE1B160F-7D48-4525-BC48-0725564B861C}" type="sibTrans" cxnId="{03574F45-DA4D-41B2-B548-1F2E9021580C}">
      <dgm:prSet/>
      <dgm:spPr/>
      <dgm:t>
        <a:bodyPr/>
        <a:lstStyle/>
        <a:p>
          <a:endParaRPr lang="en-US"/>
        </a:p>
      </dgm:t>
    </dgm:pt>
    <dgm:pt modelId="{C64ED5EF-599A-4DA7-B8AD-6E36A323608C}">
      <dgm:prSet/>
      <dgm:spPr/>
      <dgm:t>
        <a:bodyPr/>
        <a:lstStyle/>
        <a:p>
          <a:r>
            <a:rPr lang="en-MY"/>
            <a:t>Edge computing allows data processing to occur closer to the data source, reducing latency and bandwidth use.</a:t>
          </a:r>
          <a:endParaRPr lang="en-US"/>
        </a:p>
      </dgm:t>
    </dgm:pt>
    <dgm:pt modelId="{B3E3AE3F-EE37-4998-B9D4-C32CF22D48EC}" type="parTrans" cxnId="{13B2D9F7-133D-4B11-B7E3-B16E8E81A7D6}">
      <dgm:prSet/>
      <dgm:spPr/>
      <dgm:t>
        <a:bodyPr/>
        <a:lstStyle/>
        <a:p>
          <a:endParaRPr lang="en-US"/>
        </a:p>
      </dgm:t>
    </dgm:pt>
    <dgm:pt modelId="{CF372CEA-9CD9-4B91-99A5-3A7FC37C4EF4}" type="sibTrans" cxnId="{13B2D9F7-133D-4B11-B7E3-B16E8E81A7D6}">
      <dgm:prSet/>
      <dgm:spPr/>
      <dgm:t>
        <a:bodyPr/>
        <a:lstStyle/>
        <a:p>
          <a:endParaRPr lang="en-US"/>
        </a:p>
      </dgm:t>
    </dgm:pt>
    <dgm:pt modelId="{B45E8AD6-AEA2-43E1-B854-59832787ACE1}">
      <dgm:prSet/>
      <dgm:spPr/>
      <dgm:t>
        <a:bodyPr/>
        <a:lstStyle/>
        <a:p>
          <a:r>
            <a:rPr lang="en-MY"/>
            <a:t>Blockchain for secure data warehousing</a:t>
          </a:r>
          <a:endParaRPr lang="en-US"/>
        </a:p>
      </dgm:t>
    </dgm:pt>
    <dgm:pt modelId="{9AED5001-44DC-43FD-B70D-2EE9CF6B5ADB}" type="parTrans" cxnId="{40A23FAB-2DCA-47E1-BDC4-0A476AF887F4}">
      <dgm:prSet/>
      <dgm:spPr/>
      <dgm:t>
        <a:bodyPr/>
        <a:lstStyle/>
        <a:p>
          <a:endParaRPr lang="en-US"/>
        </a:p>
      </dgm:t>
    </dgm:pt>
    <dgm:pt modelId="{7AD034BE-98C8-40F6-BF28-269F5D9E8CD7}" type="sibTrans" cxnId="{40A23FAB-2DCA-47E1-BDC4-0A476AF887F4}">
      <dgm:prSet/>
      <dgm:spPr/>
      <dgm:t>
        <a:bodyPr/>
        <a:lstStyle/>
        <a:p>
          <a:endParaRPr lang="en-US"/>
        </a:p>
      </dgm:t>
    </dgm:pt>
    <dgm:pt modelId="{31CA348F-0A09-4440-BD1F-00DDD3684808}">
      <dgm:prSet/>
      <dgm:spPr/>
      <dgm:t>
        <a:bodyPr/>
        <a:lstStyle/>
        <a:p>
          <a:r>
            <a:rPr lang="en-MY"/>
            <a:t>Self-healing data warehouses driven by AI</a:t>
          </a:r>
          <a:endParaRPr lang="en-US"/>
        </a:p>
      </dgm:t>
    </dgm:pt>
    <dgm:pt modelId="{03F81565-8A32-48FA-89E0-437434ECFD61}" type="parTrans" cxnId="{A4299552-9CAD-4DCA-93DE-F8CE256CE304}">
      <dgm:prSet/>
      <dgm:spPr/>
      <dgm:t>
        <a:bodyPr/>
        <a:lstStyle/>
        <a:p>
          <a:endParaRPr lang="en-US"/>
        </a:p>
      </dgm:t>
    </dgm:pt>
    <dgm:pt modelId="{359F92A7-59BB-4BAE-843E-58B0994F44E2}" type="sibTrans" cxnId="{A4299552-9CAD-4DCA-93DE-F8CE256CE304}">
      <dgm:prSet/>
      <dgm:spPr/>
      <dgm:t>
        <a:bodyPr/>
        <a:lstStyle/>
        <a:p>
          <a:endParaRPr lang="en-US"/>
        </a:p>
      </dgm:t>
    </dgm:pt>
    <dgm:pt modelId="{6ADBDC21-8607-4734-ABF7-1A56FCD3D68C}" type="pres">
      <dgm:prSet presAssocID="{5FCA72BB-56F0-4099-AEB2-B41EB1492FE2}" presName="linear" presStyleCnt="0">
        <dgm:presLayoutVars>
          <dgm:animLvl val="lvl"/>
          <dgm:resizeHandles val="exact"/>
        </dgm:presLayoutVars>
      </dgm:prSet>
      <dgm:spPr/>
    </dgm:pt>
    <dgm:pt modelId="{E6757F2F-E994-4D5F-A885-C12C5357D902}" type="pres">
      <dgm:prSet presAssocID="{8FD6DE86-C397-4327-B36F-A1F13732AD7C}" presName="parentText" presStyleLbl="node1" presStyleIdx="0" presStyleCnt="3">
        <dgm:presLayoutVars>
          <dgm:chMax val="0"/>
          <dgm:bulletEnabled val="1"/>
        </dgm:presLayoutVars>
      </dgm:prSet>
      <dgm:spPr/>
    </dgm:pt>
    <dgm:pt modelId="{FD6A336D-219B-4107-BA1F-C6976559DF8B}" type="pres">
      <dgm:prSet presAssocID="{8FD6DE86-C397-4327-B36F-A1F13732AD7C}" presName="childText" presStyleLbl="revTx" presStyleIdx="0" presStyleCnt="1">
        <dgm:presLayoutVars>
          <dgm:bulletEnabled val="1"/>
        </dgm:presLayoutVars>
      </dgm:prSet>
      <dgm:spPr/>
    </dgm:pt>
    <dgm:pt modelId="{6FBAF928-44BC-4C0A-B7AA-90A9312593FD}" type="pres">
      <dgm:prSet presAssocID="{B45E8AD6-AEA2-43E1-B854-59832787ACE1}" presName="parentText" presStyleLbl="node1" presStyleIdx="1" presStyleCnt="3">
        <dgm:presLayoutVars>
          <dgm:chMax val="0"/>
          <dgm:bulletEnabled val="1"/>
        </dgm:presLayoutVars>
      </dgm:prSet>
      <dgm:spPr/>
    </dgm:pt>
    <dgm:pt modelId="{3CF492A5-FB4E-4748-8BEC-7F04047FBF6C}" type="pres">
      <dgm:prSet presAssocID="{7AD034BE-98C8-40F6-BF28-269F5D9E8CD7}" presName="spacer" presStyleCnt="0"/>
      <dgm:spPr/>
    </dgm:pt>
    <dgm:pt modelId="{F5B87882-D967-4B38-8C69-9A490F1C6F16}" type="pres">
      <dgm:prSet presAssocID="{31CA348F-0A09-4440-BD1F-00DDD3684808}" presName="parentText" presStyleLbl="node1" presStyleIdx="2" presStyleCnt="3">
        <dgm:presLayoutVars>
          <dgm:chMax val="0"/>
          <dgm:bulletEnabled val="1"/>
        </dgm:presLayoutVars>
      </dgm:prSet>
      <dgm:spPr/>
    </dgm:pt>
  </dgm:ptLst>
  <dgm:cxnLst>
    <dgm:cxn modelId="{63385A13-CC70-4808-B6E1-793A0AAAB48B}" type="presOf" srcId="{88CF9041-38DE-46BA-9DA4-3A1A6DE39DEF}" destId="{FD6A336D-219B-4107-BA1F-C6976559DF8B}" srcOrd="0" destOrd="0" presId="urn:microsoft.com/office/officeart/2005/8/layout/vList2"/>
    <dgm:cxn modelId="{7F39422C-0C98-49BE-867D-AE1F25D2F2E5}" type="presOf" srcId="{8FD6DE86-C397-4327-B36F-A1F13732AD7C}" destId="{E6757F2F-E994-4D5F-A885-C12C5357D902}" srcOrd="0" destOrd="0" presId="urn:microsoft.com/office/officeart/2005/8/layout/vList2"/>
    <dgm:cxn modelId="{01B8975F-DD8E-4818-AEF3-836E6E8EAC04}" type="presOf" srcId="{C64ED5EF-599A-4DA7-B8AD-6E36A323608C}" destId="{FD6A336D-219B-4107-BA1F-C6976559DF8B}" srcOrd="0" destOrd="1" presId="urn:microsoft.com/office/officeart/2005/8/layout/vList2"/>
    <dgm:cxn modelId="{03574F45-DA4D-41B2-B548-1F2E9021580C}" srcId="{8FD6DE86-C397-4327-B36F-A1F13732AD7C}" destId="{88CF9041-38DE-46BA-9DA4-3A1A6DE39DEF}" srcOrd="0" destOrd="0" parTransId="{5560E400-A198-4077-8659-F758C80AA8C8}" sibTransId="{BE1B160F-7D48-4525-BC48-0725564B861C}"/>
    <dgm:cxn modelId="{A4299552-9CAD-4DCA-93DE-F8CE256CE304}" srcId="{5FCA72BB-56F0-4099-AEB2-B41EB1492FE2}" destId="{31CA348F-0A09-4440-BD1F-00DDD3684808}" srcOrd="2" destOrd="0" parTransId="{03F81565-8A32-48FA-89E0-437434ECFD61}" sibTransId="{359F92A7-59BB-4BAE-843E-58B0994F44E2}"/>
    <dgm:cxn modelId="{91B86B58-4016-439F-89E5-A45A440DAACA}" type="presOf" srcId="{5FCA72BB-56F0-4099-AEB2-B41EB1492FE2}" destId="{6ADBDC21-8607-4734-ABF7-1A56FCD3D68C}" srcOrd="0" destOrd="0" presId="urn:microsoft.com/office/officeart/2005/8/layout/vList2"/>
    <dgm:cxn modelId="{58979AA0-199F-4CEE-82C1-E7324E7A4CDF}" type="presOf" srcId="{B45E8AD6-AEA2-43E1-B854-59832787ACE1}" destId="{6FBAF928-44BC-4C0A-B7AA-90A9312593FD}" srcOrd="0" destOrd="0" presId="urn:microsoft.com/office/officeart/2005/8/layout/vList2"/>
    <dgm:cxn modelId="{40A23FAB-2DCA-47E1-BDC4-0A476AF887F4}" srcId="{5FCA72BB-56F0-4099-AEB2-B41EB1492FE2}" destId="{B45E8AD6-AEA2-43E1-B854-59832787ACE1}" srcOrd="1" destOrd="0" parTransId="{9AED5001-44DC-43FD-B70D-2EE9CF6B5ADB}" sibTransId="{7AD034BE-98C8-40F6-BF28-269F5D9E8CD7}"/>
    <dgm:cxn modelId="{B04F05D2-D6B4-42F4-AD07-098475777C52}" srcId="{5FCA72BB-56F0-4099-AEB2-B41EB1492FE2}" destId="{8FD6DE86-C397-4327-B36F-A1F13732AD7C}" srcOrd="0" destOrd="0" parTransId="{37C280DE-F6BE-4C41-95B1-3898E8F2DCD4}" sibTransId="{FA3635D7-F92E-43A2-8867-8861B206DA2E}"/>
    <dgm:cxn modelId="{65E846E8-6858-48EA-B0C0-8B2A448E83B3}" type="presOf" srcId="{31CA348F-0A09-4440-BD1F-00DDD3684808}" destId="{F5B87882-D967-4B38-8C69-9A490F1C6F16}" srcOrd="0" destOrd="0" presId="urn:microsoft.com/office/officeart/2005/8/layout/vList2"/>
    <dgm:cxn modelId="{13B2D9F7-133D-4B11-B7E3-B16E8E81A7D6}" srcId="{8FD6DE86-C397-4327-B36F-A1F13732AD7C}" destId="{C64ED5EF-599A-4DA7-B8AD-6E36A323608C}" srcOrd="1" destOrd="0" parTransId="{B3E3AE3F-EE37-4998-B9D4-C32CF22D48EC}" sibTransId="{CF372CEA-9CD9-4B91-99A5-3A7FC37C4EF4}"/>
    <dgm:cxn modelId="{F1F0B8B6-0CBC-468B-A0BF-BBCBE8F572E2}" type="presParOf" srcId="{6ADBDC21-8607-4734-ABF7-1A56FCD3D68C}" destId="{E6757F2F-E994-4D5F-A885-C12C5357D902}" srcOrd="0" destOrd="0" presId="urn:microsoft.com/office/officeart/2005/8/layout/vList2"/>
    <dgm:cxn modelId="{8F41FB3E-670A-4C6B-9393-3ECA51E22D37}" type="presParOf" srcId="{6ADBDC21-8607-4734-ABF7-1A56FCD3D68C}" destId="{FD6A336D-219B-4107-BA1F-C6976559DF8B}" srcOrd="1" destOrd="0" presId="urn:microsoft.com/office/officeart/2005/8/layout/vList2"/>
    <dgm:cxn modelId="{962E2214-FD4B-4F97-9F3B-27C1572A82AA}" type="presParOf" srcId="{6ADBDC21-8607-4734-ABF7-1A56FCD3D68C}" destId="{6FBAF928-44BC-4C0A-B7AA-90A9312593FD}" srcOrd="2" destOrd="0" presId="urn:microsoft.com/office/officeart/2005/8/layout/vList2"/>
    <dgm:cxn modelId="{03476068-2483-4562-A146-E7CE0B8162B1}" type="presParOf" srcId="{6ADBDC21-8607-4734-ABF7-1A56FCD3D68C}" destId="{3CF492A5-FB4E-4748-8BEC-7F04047FBF6C}" srcOrd="3" destOrd="0" presId="urn:microsoft.com/office/officeart/2005/8/layout/vList2"/>
    <dgm:cxn modelId="{50F3EAD2-3DBB-423B-9C46-A2E8A06E0C8D}" type="presParOf" srcId="{6ADBDC21-8607-4734-ABF7-1A56FCD3D68C}" destId="{F5B87882-D967-4B38-8C69-9A490F1C6F1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063FD5-54C6-46DF-8F44-D5B874FFB3AC}">
      <dsp:nvSpPr>
        <dsp:cNvPr id="0" name=""/>
        <dsp:cNvSpPr/>
      </dsp:nvSpPr>
      <dsp:spPr>
        <a:xfrm>
          <a:off x="0" y="2300712"/>
          <a:ext cx="10280357" cy="0"/>
        </a:xfrm>
        <a:prstGeom prst="line">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747F92-CFA9-49B1-84E4-8C3BA6A622A6}">
      <dsp:nvSpPr>
        <dsp:cNvPr id="0" name=""/>
        <dsp:cNvSpPr/>
      </dsp:nvSpPr>
      <dsp:spPr>
        <a:xfrm>
          <a:off x="308410" y="1426441"/>
          <a:ext cx="4523357" cy="55217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pPr>
          <a:r>
            <a:rPr lang="en-US" sz="2000" kern="1200"/>
            <a:t>1960s</a:t>
          </a:r>
        </a:p>
      </dsp:txBody>
      <dsp:txXfrm>
        <a:off x="308410" y="1426441"/>
        <a:ext cx="4523357" cy="552170"/>
      </dsp:txXfrm>
    </dsp:sp>
    <dsp:sp modelId="{C81FD7D6-355D-4D80-A4B6-5C3357FB0C0D}">
      <dsp:nvSpPr>
        <dsp:cNvPr id="0" name=""/>
        <dsp:cNvSpPr/>
      </dsp:nvSpPr>
      <dsp:spPr>
        <a:xfrm>
          <a:off x="308410" y="35661"/>
          <a:ext cx="4523357" cy="139078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1925" tIns="161925" rIns="161925" bIns="161925" numCol="1" spcCol="1270" anchor="ctr" anchorCtr="0">
          <a:noAutofit/>
        </a:bodyPr>
        <a:lstStyle/>
        <a:p>
          <a:pPr marL="0" lvl="0" indent="0" algn="l" defTabSz="755650">
            <a:lnSpc>
              <a:spcPct val="90000"/>
            </a:lnSpc>
            <a:spcBef>
              <a:spcPct val="0"/>
            </a:spcBef>
            <a:spcAft>
              <a:spcPct val="35000"/>
            </a:spcAft>
            <a:buNone/>
          </a:pPr>
          <a:r>
            <a:rPr lang="en-US" sz="1700" kern="1200" dirty="0"/>
            <a:t>Beginning of Large-scale Data Processing</a:t>
          </a:r>
        </a:p>
        <a:p>
          <a:pPr marL="114300" lvl="1" indent="-114300" algn="l" defTabSz="577850">
            <a:lnSpc>
              <a:spcPct val="90000"/>
            </a:lnSpc>
            <a:spcBef>
              <a:spcPct val="0"/>
            </a:spcBef>
            <a:spcAft>
              <a:spcPct val="15000"/>
            </a:spcAft>
            <a:buChar char="•"/>
          </a:pPr>
          <a:r>
            <a:rPr lang="en-US" sz="1300" kern="1200"/>
            <a:t>In the 1960s, computers began to be used for large-scale data processing. Businesses started to see the potential of using data for decision-making and began collecting and storing data.</a:t>
          </a:r>
        </a:p>
      </dsp:txBody>
      <dsp:txXfrm>
        <a:off x="308410" y="35661"/>
        <a:ext cx="4523357" cy="1390780"/>
      </dsp:txXfrm>
    </dsp:sp>
    <dsp:sp modelId="{E7407B45-B20A-461D-B08E-C0D93628FF0E}">
      <dsp:nvSpPr>
        <dsp:cNvPr id="0" name=""/>
        <dsp:cNvSpPr/>
      </dsp:nvSpPr>
      <dsp:spPr>
        <a:xfrm>
          <a:off x="2570089" y="1978612"/>
          <a:ext cx="0" cy="322099"/>
        </a:xfrm>
        <a:prstGeom prst="line">
          <a:avLst/>
        </a:pr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41F2FF8-F8B7-4575-90B9-D9787EFCE8D6}">
      <dsp:nvSpPr>
        <dsp:cNvPr id="0" name=""/>
        <dsp:cNvSpPr/>
      </dsp:nvSpPr>
      <dsp:spPr>
        <a:xfrm>
          <a:off x="2878499" y="2622811"/>
          <a:ext cx="4523357" cy="552170"/>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pPr>
          <a:r>
            <a:rPr lang="en-US" sz="2000" kern="1200"/>
            <a:t>1970s</a:t>
          </a:r>
        </a:p>
      </dsp:txBody>
      <dsp:txXfrm>
        <a:off x="2878499" y="2622811"/>
        <a:ext cx="4523357" cy="552170"/>
      </dsp:txXfrm>
    </dsp:sp>
    <dsp:sp modelId="{476DB88F-1308-47F7-9B86-F76BA61CB0E9}">
      <dsp:nvSpPr>
        <dsp:cNvPr id="0" name=""/>
        <dsp:cNvSpPr/>
      </dsp:nvSpPr>
      <dsp:spPr>
        <a:xfrm>
          <a:off x="2878499" y="3174982"/>
          <a:ext cx="4523357" cy="1390780"/>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1925" tIns="161925" rIns="161925" bIns="161925" numCol="1" spcCol="1270" anchor="ctr" anchorCtr="0">
          <a:noAutofit/>
        </a:bodyPr>
        <a:lstStyle/>
        <a:p>
          <a:pPr marL="0" lvl="0" indent="0" algn="l" defTabSz="755650">
            <a:lnSpc>
              <a:spcPct val="90000"/>
            </a:lnSpc>
            <a:spcBef>
              <a:spcPct val="0"/>
            </a:spcBef>
            <a:spcAft>
              <a:spcPct val="35000"/>
            </a:spcAft>
            <a:buNone/>
          </a:pPr>
          <a:r>
            <a:rPr lang="en-US" sz="1700" kern="1200"/>
            <a:t>Birth of Relational Databases</a:t>
          </a:r>
        </a:p>
        <a:p>
          <a:pPr marL="114300" lvl="1" indent="-114300" algn="l" defTabSz="577850">
            <a:lnSpc>
              <a:spcPct val="90000"/>
            </a:lnSpc>
            <a:spcBef>
              <a:spcPct val="0"/>
            </a:spcBef>
            <a:spcAft>
              <a:spcPct val="15000"/>
            </a:spcAft>
            <a:buChar char="•"/>
          </a:pPr>
          <a:r>
            <a:rPr lang="en-US" sz="1300" kern="1200"/>
            <a:t>Dr. Edgar F. Codd, a researcher at IBM, introduced the concept of the relational database in 1970. This was a significant step forward as it allowed data to be organized in tables, making it easier to manage and query.</a:t>
          </a:r>
        </a:p>
      </dsp:txBody>
      <dsp:txXfrm>
        <a:off x="2878499" y="3174982"/>
        <a:ext cx="4523357" cy="1390780"/>
      </dsp:txXfrm>
    </dsp:sp>
    <dsp:sp modelId="{89E01743-A4ED-4089-B64E-D697393B67A0}">
      <dsp:nvSpPr>
        <dsp:cNvPr id="0" name=""/>
        <dsp:cNvSpPr/>
      </dsp:nvSpPr>
      <dsp:spPr>
        <a:xfrm>
          <a:off x="5140178" y="2300711"/>
          <a:ext cx="0" cy="322099"/>
        </a:xfrm>
        <a:prstGeom prst="line">
          <a:avLst/>
        </a:prstGeom>
        <a:noFill/>
        <a:ln w="6350" cap="flat" cmpd="sng" algn="ctr">
          <a:solidFill>
            <a:schemeClr val="accent5">
              <a:hueOff val="-3379271"/>
              <a:satOff val="-8710"/>
              <a:lumOff val="-5883"/>
              <a:alphaOff val="0"/>
            </a:schemeClr>
          </a:solidFill>
          <a:prstDash val="solid"/>
          <a:miter lim="800000"/>
        </a:ln>
        <a:effectLst/>
      </dsp:spPr>
      <dsp:style>
        <a:lnRef idx="1">
          <a:scrgbClr r="0" g="0" b="0"/>
        </a:lnRef>
        <a:fillRef idx="0">
          <a:scrgbClr r="0" g="0" b="0"/>
        </a:fillRef>
        <a:effectRef idx="0">
          <a:scrgbClr r="0" g="0" b="0"/>
        </a:effectRef>
        <a:fontRef idx="minor"/>
      </dsp:style>
    </dsp:sp>
    <dsp:sp modelId="{04EAC29F-DB7C-4A31-A60B-CE65B890AF6C}">
      <dsp:nvSpPr>
        <dsp:cNvPr id="0" name=""/>
        <dsp:cNvSpPr/>
      </dsp:nvSpPr>
      <dsp:spPr>
        <a:xfrm rot="2700000">
          <a:off x="2534298" y="2264921"/>
          <a:ext cx="71581" cy="7158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A8A9FB-3D63-4FF5-95CC-61C873B980A8}">
      <dsp:nvSpPr>
        <dsp:cNvPr id="0" name=""/>
        <dsp:cNvSpPr/>
      </dsp:nvSpPr>
      <dsp:spPr>
        <a:xfrm rot="2700000">
          <a:off x="5104387" y="2264921"/>
          <a:ext cx="71581" cy="71581"/>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D44BBC-5E5C-4A3E-A678-7B25301AFB7F}">
      <dsp:nvSpPr>
        <dsp:cNvPr id="0" name=""/>
        <dsp:cNvSpPr/>
      </dsp:nvSpPr>
      <dsp:spPr>
        <a:xfrm>
          <a:off x="5448589" y="1426441"/>
          <a:ext cx="4523357" cy="552170"/>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pPr>
          <a:r>
            <a:rPr lang="en-US" sz="2000" kern="1200"/>
            <a:t>1980s</a:t>
          </a:r>
        </a:p>
      </dsp:txBody>
      <dsp:txXfrm>
        <a:off x="5448589" y="1426441"/>
        <a:ext cx="4523357" cy="552170"/>
      </dsp:txXfrm>
    </dsp:sp>
    <dsp:sp modelId="{2B4992C9-7746-408C-9941-5147032F96B1}">
      <dsp:nvSpPr>
        <dsp:cNvPr id="0" name=""/>
        <dsp:cNvSpPr/>
      </dsp:nvSpPr>
      <dsp:spPr>
        <a:xfrm>
          <a:off x="5448589" y="35661"/>
          <a:ext cx="4523357" cy="1390780"/>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1925" tIns="161925" rIns="161925" bIns="161925" numCol="1" spcCol="1270" anchor="ctr" anchorCtr="0">
          <a:noAutofit/>
        </a:bodyPr>
        <a:lstStyle/>
        <a:p>
          <a:pPr marL="0" lvl="0" indent="0" algn="l" defTabSz="755650">
            <a:lnSpc>
              <a:spcPct val="90000"/>
            </a:lnSpc>
            <a:spcBef>
              <a:spcPct val="0"/>
            </a:spcBef>
            <a:spcAft>
              <a:spcPct val="35000"/>
            </a:spcAft>
            <a:buNone/>
          </a:pPr>
          <a:r>
            <a:rPr lang="en-US" sz="1700" kern="1200"/>
            <a:t>Executive Information Systems (EIS)</a:t>
          </a:r>
        </a:p>
        <a:p>
          <a:pPr marL="114300" lvl="1" indent="-114300" algn="l" defTabSz="577850">
            <a:lnSpc>
              <a:spcPct val="90000"/>
            </a:lnSpc>
            <a:spcBef>
              <a:spcPct val="0"/>
            </a:spcBef>
            <a:spcAft>
              <a:spcPct val="15000"/>
            </a:spcAft>
            <a:buChar char="•"/>
          </a:pPr>
          <a:r>
            <a:rPr lang="en-US" sz="1300" kern="1200"/>
            <a:t>As businesses collected more data, there was a need for systems that could help top executives make decisions. This led to the development of Executive Information Systems (EIS) which provided a dashboard view of the business.</a:t>
          </a:r>
        </a:p>
      </dsp:txBody>
      <dsp:txXfrm>
        <a:off x="5448589" y="35661"/>
        <a:ext cx="4523357" cy="1390780"/>
      </dsp:txXfrm>
    </dsp:sp>
    <dsp:sp modelId="{4CEA9CEA-3DD5-4236-9A76-D4CB604D309F}">
      <dsp:nvSpPr>
        <dsp:cNvPr id="0" name=""/>
        <dsp:cNvSpPr/>
      </dsp:nvSpPr>
      <dsp:spPr>
        <a:xfrm>
          <a:off x="7710267" y="1978612"/>
          <a:ext cx="0" cy="322099"/>
        </a:xfrm>
        <a:prstGeom prst="line">
          <a:avLst/>
        </a:prstGeom>
        <a:no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0">
          <a:scrgbClr r="0" g="0" b="0"/>
        </a:fillRef>
        <a:effectRef idx="0">
          <a:scrgbClr r="0" g="0" b="0"/>
        </a:effectRef>
        <a:fontRef idx="minor"/>
      </dsp:style>
    </dsp:sp>
    <dsp:sp modelId="{F101AF54-2075-465D-981C-C30E71BD1DC6}">
      <dsp:nvSpPr>
        <dsp:cNvPr id="0" name=""/>
        <dsp:cNvSpPr/>
      </dsp:nvSpPr>
      <dsp:spPr>
        <a:xfrm rot="2700000">
          <a:off x="7674477" y="2264921"/>
          <a:ext cx="71581" cy="71581"/>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8D1A2B-700C-4FE6-8F94-C2CDD2986B25}">
      <dsp:nvSpPr>
        <dsp:cNvPr id="0" name=""/>
        <dsp:cNvSpPr/>
      </dsp:nvSpPr>
      <dsp:spPr>
        <a:xfrm>
          <a:off x="0" y="2663947"/>
          <a:ext cx="11518656" cy="0"/>
        </a:xfrm>
        <a:prstGeom prst="lin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2431B6-4CF9-4430-8B1E-23865BE2705B}">
      <dsp:nvSpPr>
        <dsp:cNvPr id="0" name=""/>
        <dsp:cNvSpPr/>
      </dsp:nvSpPr>
      <dsp:spPr>
        <a:xfrm>
          <a:off x="345559" y="1651647"/>
          <a:ext cx="5068208" cy="63934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pPr>
          <a:r>
            <a:rPr lang="en-US" sz="2000" kern="1200"/>
            <a:t>Late 1980s</a:t>
          </a:r>
        </a:p>
      </dsp:txBody>
      <dsp:txXfrm>
        <a:off x="345559" y="1651647"/>
        <a:ext cx="5068208" cy="639347"/>
      </dsp:txXfrm>
    </dsp:sp>
    <dsp:sp modelId="{99C7843C-F590-45C8-B39D-5695B2320E4E}">
      <dsp:nvSpPr>
        <dsp:cNvPr id="0" name=""/>
        <dsp:cNvSpPr/>
      </dsp:nvSpPr>
      <dsp:spPr>
        <a:xfrm>
          <a:off x="345559" y="443880"/>
          <a:ext cx="5068208" cy="120776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1925" tIns="161925" rIns="161925" bIns="161925" numCol="1" spcCol="1270" anchor="ctr" anchorCtr="0">
          <a:noAutofit/>
        </a:bodyPr>
        <a:lstStyle/>
        <a:p>
          <a:pPr marL="0" lvl="0" indent="0" algn="l" defTabSz="755650">
            <a:lnSpc>
              <a:spcPct val="90000"/>
            </a:lnSpc>
            <a:spcBef>
              <a:spcPct val="0"/>
            </a:spcBef>
            <a:spcAft>
              <a:spcPct val="35000"/>
            </a:spcAft>
            <a:buNone/>
          </a:pPr>
          <a:r>
            <a:rPr lang="en-US" sz="1700" kern="1200"/>
            <a:t>Emergence of Data Warehousing Concept</a:t>
          </a:r>
        </a:p>
        <a:p>
          <a:pPr marL="114300" lvl="1" indent="-114300" algn="l" defTabSz="577850">
            <a:lnSpc>
              <a:spcPct val="90000"/>
            </a:lnSpc>
            <a:spcBef>
              <a:spcPct val="0"/>
            </a:spcBef>
            <a:spcAft>
              <a:spcPct val="15000"/>
            </a:spcAft>
            <a:buChar char="•"/>
          </a:pPr>
          <a:r>
            <a:rPr lang="en-US" sz="1300" kern="1200"/>
            <a:t>Barry Devlin and Paul Murphy from IBM wrote a paper in 1988 that introduced the concept of the "business data warehouse", which was essentially the first formal definition of a data warehouse.</a:t>
          </a:r>
        </a:p>
      </dsp:txBody>
      <dsp:txXfrm>
        <a:off x="345559" y="443880"/>
        <a:ext cx="5068208" cy="1207766"/>
      </dsp:txXfrm>
    </dsp:sp>
    <dsp:sp modelId="{A34BEDAA-4CA7-4CEC-8B05-4207813D9350}">
      <dsp:nvSpPr>
        <dsp:cNvPr id="0" name=""/>
        <dsp:cNvSpPr/>
      </dsp:nvSpPr>
      <dsp:spPr>
        <a:xfrm>
          <a:off x="2879664" y="2290994"/>
          <a:ext cx="0" cy="372952"/>
        </a:xfrm>
        <a:prstGeom prst="line">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96C14DF-CFA4-4498-805A-D216E75EABDE}">
      <dsp:nvSpPr>
        <dsp:cNvPr id="0" name=""/>
        <dsp:cNvSpPr/>
      </dsp:nvSpPr>
      <dsp:spPr>
        <a:xfrm>
          <a:off x="3225223" y="3036899"/>
          <a:ext cx="5068208" cy="639347"/>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pPr>
          <a:r>
            <a:rPr lang="en-US" sz="2000" kern="1200"/>
            <a:t>1990s</a:t>
          </a:r>
        </a:p>
      </dsp:txBody>
      <dsp:txXfrm>
        <a:off x="3225223" y="3036899"/>
        <a:ext cx="5068208" cy="639347"/>
      </dsp:txXfrm>
    </dsp:sp>
    <dsp:sp modelId="{3FCACC94-0996-4A1C-B384-8D4964540F79}">
      <dsp:nvSpPr>
        <dsp:cNvPr id="0" name=""/>
        <dsp:cNvSpPr/>
      </dsp:nvSpPr>
      <dsp:spPr>
        <a:xfrm>
          <a:off x="3225223" y="3676246"/>
          <a:ext cx="5068208" cy="1570097"/>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1925" tIns="161925" rIns="161925" bIns="161925" numCol="1" spcCol="1270" anchor="ctr" anchorCtr="0">
          <a:noAutofit/>
        </a:bodyPr>
        <a:lstStyle/>
        <a:p>
          <a:pPr marL="0" lvl="0" indent="0" algn="l" defTabSz="755650">
            <a:lnSpc>
              <a:spcPct val="90000"/>
            </a:lnSpc>
            <a:spcBef>
              <a:spcPct val="0"/>
            </a:spcBef>
            <a:spcAft>
              <a:spcPct val="35000"/>
            </a:spcAft>
            <a:buNone/>
          </a:pPr>
          <a:r>
            <a:rPr lang="en-US" sz="1700" kern="1200"/>
            <a:t>Growth and Maturity</a:t>
          </a:r>
        </a:p>
        <a:p>
          <a:pPr marL="114300" lvl="1" indent="-114300" algn="l" defTabSz="577850">
            <a:lnSpc>
              <a:spcPct val="90000"/>
            </a:lnSpc>
            <a:spcBef>
              <a:spcPct val="0"/>
            </a:spcBef>
            <a:spcAft>
              <a:spcPct val="15000"/>
            </a:spcAft>
            <a:buChar char="•"/>
          </a:pPr>
          <a:r>
            <a:rPr lang="en-US" sz="1300" kern="1200"/>
            <a:t>The 1990s saw rapid advancements in data warehousing technologies and tools. Data extraction, transformation, and loading (ETL) processes became more sophisticated. OLAP (Online Analytical Processing) tools were developed, allowing for multi-dimensional analysis of data.</a:t>
          </a:r>
        </a:p>
      </dsp:txBody>
      <dsp:txXfrm>
        <a:off x="3225223" y="3676246"/>
        <a:ext cx="5068208" cy="1570097"/>
      </dsp:txXfrm>
    </dsp:sp>
    <dsp:sp modelId="{565C4B7F-C8CB-4E7A-8513-3F43E9EC2278}">
      <dsp:nvSpPr>
        <dsp:cNvPr id="0" name=""/>
        <dsp:cNvSpPr/>
      </dsp:nvSpPr>
      <dsp:spPr>
        <a:xfrm>
          <a:off x="5759328" y="2663946"/>
          <a:ext cx="0" cy="372952"/>
        </a:xfrm>
        <a:prstGeom prst="line">
          <a:avLst/>
        </a:prstGeom>
        <a:noFill/>
        <a:ln w="6350" cap="flat" cmpd="sng" algn="ctr">
          <a:solidFill>
            <a:schemeClr val="accent2">
              <a:hueOff val="-727682"/>
              <a:satOff val="-41964"/>
              <a:lumOff val="4314"/>
              <a:alphaOff val="0"/>
            </a:schemeClr>
          </a:solidFill>
          <a:prstDash val="solid"/>
          <a:miter lim="800000"/>
        </a:ln>
        <a:effectLst/>
      </dsp:spPr>
      <dsp:style>
        <a:lnRef idx="1">
          <a:scrgbClr r="0" g="0" b="0"/>
        </a:lnRef>
        <a:fillRef idx="0">
          <a:scrgbClr r="0" g="0" b="0"/>
        </a:fillRef>
        <a:effectRef idx="0">
          <a:scrgbClr r="0" g="0" b="0"/>
        </a:effectRef>
        <a:fontRef idx="minor"/>
      </dsp:style>
    </dsp:sp>
    <dsp:sp modelId="{E085F78A-461F-407B-9D65-B2447E2616EB}">
      <dsp:nvSpPr>
        <dsp:cNvPr id="0" name=""/>
        <dsp:cNvSpPr/>
      </dsp:nvSpPr>
      <dsp:spPr>
        <a:xfrm rot="2700000">
          <a:off x="2838222" y="2622505"/>
          <a:ext cx="82882" cy="8288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2838F81-2A93-40F4-94DE-13DAC0819E4A}">
      <dsp:nvSpPr>
        <dsp:cNvPr id="0" name=""/>
        <dsp:cNvSpPr/>
      </dsp:nvSpPr>
      <dsp:spPr>
        <a:xfrm rot="2700000">
          <a:off x="5717886" y="2622505"/>
          <a:ext cx="82882" cy="82882"/>
        </a:xfrm>
        <a:prstGeom prst="rect">
          <a:avLst/>
        </a:prstGeom>
        <a:solidFill>
          <a:schemeClr val="accent2">
            <a:hueOff val="-727682"/>
            <a:satOff val="-41964"/>
            <a:lumOff val="431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823A9E1-14E0-492D-A0C7-F97D0919E9E5}">
      <dsp:nvSpPr>
        <dsp:cNvPr id="0" name=""/>
        <dsp:cNvSpPr/>
      </dsp:nvSpPr>
      <dsp:spPr>
        <a:xfrm>
          <a:off x="6104887" y="1651647"/>
          <a:ext cx="5068208" cy="639347"/>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889000">
            <a:lnSpc>
              <a:spcPct val="90000"/>
            </a:lnSpc>
            <a:spcBef>
              <a:spcPct val="0"/>
            </a:spcBef>
            <a:spcAft>
              <a:spcPct val="35000"/>
            </a:spcAft>
            <a:buNone/>
          </a:pPr>
          <a:r>
            <a:rPr lang="en-US" sz="2000" kern="1200"/>
            <a:t>2000s</a:t>
          </a:r>
        </a:p>
      </dsp:txBody>
      <dsp:txXfrm>
        <a:off x="6104887" y="1651647"/>
        <a:ext cx="5068208" cy="639347"/>
      </dsp:txXfrm>
    </dsp:sp>
    <dsp:sp modelId="{60B0640F-7ADC-4035-AE8B-218B12338E0A}">
      <dsp:nvSpPr>
        <dsp:cNvPr id="0" name=""/>
        <dsp:cNvSpPr/>
      </dsp:nvSpPr>
      <dsp:spPr>
        <a:xfrm>
          <a:off x="6104887" y="242585"/>
          <a:ext cx="5068208" cy="1409061"/>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1925" tIns="161925" rIns="161925" bIns="161925" numCol="1" spcCol="1270" anchor="ctr" anchorCtr="0">
          <a:noAutofit/>
        </a:bodyPr>
        <a:lstStyle/>
        <a:p>
          <a:pPr marL="0" lvl="0" indent="0" algn="l" defTabSz="755650">
            <a:lnSpc>
              <a:spcPct val="90000"/>
            </a:lnSpc>
            <a:spcBef>
              <a:spcPct val="0"/>
            </a:spcBef>
            <a:spcAft>
              <a:spcPct val="35000"/>
            </a:spcAft>
            <a:buNone/>
          </a:pPr>
          <a:r>
            <a:rPr lang="en-US" sz="1700" kern="1200" dirty="0"/>
            <a:t>Real-time and Near-real-time Data Warehousing</a:t>
          </a:r>
        </a:p>
        <a:p>
          <a:pPr marL="114300" lvl="1" indent="-114300" algn="l" defTabSz="577850">
            <a:lnSpc>
              <a:spcPct val="90000"/>
            </a:lnSpc>
            <a:spcBef>
              <a:spcPct val="0"/>
            </a:spcBef>
            <a:spcAft>
              <a:spcPct val="15000"/>
            </a:spcAft>
            <a:buChar char="•"/>
          </a:pPr>
          <a:r>
            <a:rPr lang="en-US" sz="1300" kern="1200"/>
            <a:t>As the internet and digital technologies took off, businesses wanted to make decisions in real-time or near-real-time. This led to the development of data warehouses that could update data in real-time.</a:t>
          </a:r>
        </a:p>
      </dsp:txBody>
      <dsp:txXfrm>
        <a:off x="6104887" y="242585"/>
        <a:ext cx="5068208" cy="1409061"/>
      </dsp:txXfrm>
    </dsp:sp>
    <dsp:sp modelId="{980A806A-6A19-428A-9DA9-47D28B8F749C}">
      <dsp:nvSpPr>
        <dsp:cNvPr id="0" name=""/>
        <dsp:cNvSpPr/>
      </dsp:nvSpPr>
      <dsp:spPr>
        <a:xfrm>
          <a:off x="8638992" y="2290994"/>
          <a:ext cx="0" cy="372952"/>
        </a:xfrm>
        <a:prstGeom prst="line">
          <a:avLst/>
        </a:prstGeom>
        <a:noFill/>
        <a:ln w="6350" cap="flat" cmpd="sng" algn="ctr">
          <a:solidFill>
            <a:schemeClr val="accent2">
              <a:hueOff val="-1455363"/>
              <a:satOff val="-83928"/>
              <a:lumOff val="8628"/>
              <a:alphaOff val="0"/>
            </a:schemeClr>
          </a:solidFill>
          <a:prstDash val="solid"/>
          <a:miter lim="800000"/>
        </a:ln>
        <a:effectLst/>
      </dsp:spPr>
      <dsp:style>
        <a:lnRef idx="1">
          <a:scrgbClr r="0" g="0" b="0"/>
        </a:lnRef>
        <a:fillRef idx="0">
          <a:scrgbClr r="0" g="0" b="0"/>
        </a:fillRef>
        <a:effectRef idx="0">
          <a:scrgbClr r="0" g="0" b="0"/>
        </a:effectRef>
        <a:fontRef idx="minor"/>
      </dsp:style>
    </dsp:sp>
    <dsp:sp modelId="{001187F3-B670-466A-8F42-28E7B535AD86}">
      <dsp:nvSpPr>
        <dsp:cNvPr id="0" name=""/>
        <dsp:cNvSpPr/>
      </dsp:nvSpPr>
      <dsp:spPr>
        <a:xfrm rot="2700000">
          <a:off x="8597550" y="2622505"/>
          <a:ext cx="82882" cy="82882"/>
        </a:xfrm>
        <a:prstGeom prst="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AF204-89E5-448D-AB29-8AE791408D7E}">
      <dsp:nvSpPr>
        <dsp:cNvPr id="0" name=""/>
        <dsp:cNvSpPr/>
      </dsp:nvSpPr>
      <dsp:spPr>
        <a:xfrm>
          <a:off x="0" y="712904"/>
          <a:ext cx="6944048" cy="23814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8935" tIns="437388" rIns="538935" bIns="149352" numCol="1" spcCol="1270" anchor="t" anchorCtr="0">
          <a:noAutofit/>
        </a:bodyPr>
        <a:lstStyle/>
        <a:p>
          <a:pPr marL="228600" lvl="1" indent="-228600" algn="l" defTabSz="933450">
            <a:lnSpc>
              <a:spcPct val="90000"/>
            </a:lnSpc>
            <a:spcBef>
              <a:spcPct val="0"/>
            </a:spcBef>
            <a:spcAft>
              <a:spcPct val="15000"/>
            </a:spcAft>
            <a:buChar char="•"/>
          </a:pPr>
          <a:r>
            <a:rPr lang="en-MY" sz="2100" kern="1200" dirty="0"/>
            <a:t>With the explosion of big data, traditional data warehouses struggled to handle the volume, variety, and velocity of data. This led to the rise of new data processing frameworks like Hadoop. Data warehouses started integrating with big data platforms.</a:t>
          </a:r>
          <a:endParaRPr lang="en-US" sz="2100" kern="1200" dirty="0"/>
        </a:p>
      </dsp:txBody>
      <dsp:txXfrm>
        <a:off x="0" y="712904"/>
        <a:ext cx="6944048" cy="2381400"/>
      </dsp:txXfrm>
    </dsp:sp>
    <dsp:sp modelId="{7222A27E-7AB2-4AB3-AC88-BAED082EC515}">
      <dsp:nvSpPr>
        <dsp:cNvPr id="0" name=""/>
        <dsp:cNvSpPr/>
      </dsp:nvSpPr>
      <dsp:spPr>
        <a:xfrm>
          <a:off x="347202" y="402944"/>
          <a:ext cx="4860833" cy="6199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3728" tIns="0" rIns="183728" bIns="0" numCol="1" spcCol="1270" anchor="ctr" anchorCtr="0">
          <a:noAutofit/>
        </a:bodyPr>
        <a:lstStyle/>
        <a:p>
          <a:pPr marL="0" lvl="0" indent="0" algn="l" defTabSz="933450">
            <a:lnSpc>
              <a:spcPct val="90000"/>
            </a:lnSpc>
            <a:spcBef>
              <a:spcPct val="0"/>
            </a:spcBef>
            <a:spcAft>
              <a:spcPct val="35000"/>
            </a:spcAft>
            <a:buNone/>
          </a:pPr>
          <a:r>
            <a:rPr lang="en-MY" sz="2100" kern="1200"/>
            <a:t>2010s: Big Data and Advanced Analytics</a:t>
          </a:r>
          <a:endParaRPr lang="en-US" sz="2100" kern="1200"/>
        </a:p>
      </dsp:txBody>
      <dsp:txXfrm>
        <a:off x="377464" y="433206"/>
        <a:ext cx="4800309" cy="559396"/>
      </dsp:txXfrm>
    </dsp:sp>
    <dsp:sp modelId="{02B97D84-C0A9-4BD7-89F5-36E9C054080E}">
      <dsp:nvSpPr>
        <dsp:cNvPr id="0" name=""/>
        <dsp:cNvSpPr/>
      </dsp:nvSpPr>
      <dsp:spPr>
        <a:xfrm>
          <a:off x="0" y="3517665"/>
          <a:ext cx="6944048" cy="20837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8935" tIns="437388" rIns="538935" bIns="149352" numCol="1" spcCol="1270" anchor="t" anchorCtr="0">
          <a:noAutofit/>
        </a:bodyPr>
        <a:lstStyle/>
        <a:p>
          <a:pPr marL="228600" lvl="1" indent="-228600" algn="l" defTabSz="933450">
            <a:lnSpc>
              <a:spcPct val="90000"/>
            </a:lnSpc>
            <a:spcBef>
              <a:spcPct val="0"/>
            </a:spcBef>
            <a:spcAft>
              <a:spcPct val="15000"/>
            </a:spcAft>
            <a:buChar char="•"/>
          </a:pPr>
          <a:r>
            <a:rPr lang="en-MY" sz="2100" kern="1200"/>
            <a:t>Modern data warehouses are often cloud-based, like Amazon Redshift, Google BigQuery, or Snowflake. They offer scalability, flexibility, and are integrated with advanced analytics and machine learning capabilities.</a:t>
          </a:r>
          <a:endParaRPr lang="en-US" sz="2100" kern="1200"/>
        </a:p>
      </dsp:txBody>
      <dsp:txXfrm>
        <a:off x="0" y="3517665"/>
        <a:ext cx="6944048" cy="2083725"/>
      </dsp:txXfrm>
    </dsp:sp>
    <dsp:sp modelId="{3DEF1A85-8864-4C03-A5E5-1F46553C4F74}">
      <dsp:nvSpPr>
        <dsp:cNvPr id="0" name=""/>
        <dsp:cNvSpPr/>
      </dsp:nvSpPr>
      <dsp:spPr>
        <a:xfrm>
          <a:off x="347202" y="3207705"/>
          <a:ext cx="4860833" cy="61992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3728" tIns="0" rIns="183728" bIns="0" numCol="1" spcCol="1270" anchor="ctr" anchorCtr="0">
          <a:noAutofit/>
        </a:bodyPr>
        <a:lstStyle/>
        <a:p>
          <a:pPr marL="0" lvl="0" indent="0" algn="l" defTabSz="933450">
            <a:lnSpc>
              <a:spcPct val="90000"/>
            </a:lnSpc>
            <a:spcBef>
              <a:spcPct val="0"/>
            </a:spcBef>
            <a:spcAft>
              <a:spcPct val="35000"/>
            </a:spcAft>
            <a:buNone/>
          </a:pPr>
          <a:r>
            <a:rPr lang="en-MY" sz="2100" kern="1200"/>
            <a:t>Today: Cloud-based Data Warehousing</a:t>
          </a:r>
          <a:endParaRPr lang="en-US" sz="2100" kern="1200"/>
        </a:p>
      </dsp:txBody>
      <dsp:txXfrm>
        <a:off x="377464" y="3237967"/>
        <a:ext cx="4800309" cy="559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57F2F-E994-4D5F-A885-C12C5357D902}">
      <dsp:nvSpPr>
        <dsp:cNvPr id="0" name=""/>
        <dsp:cNvSpPr/>
      </dsp:nvSpPr>
      <dsp:spPr>
        <a:xfrm>
          <a:off x="0" y="591327"/>
          <a:ext cx="6666833" cy="69556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MY" sz="2900" kern="1200"/>
            <a:t>Quantum computing and edge computing</a:t>
          </a:r>
          <a:endParaRPr lang="en-US" sz="2900" kern="1200"/>
        </a:p>
      </dsp:txBody>
      <dsp:txXfrm>
        <a:off x="33955" y="625282"/>
        <a:ext cx="6598923" cy="627655"/>
      </dsp:txXfrm>
    </dsp:sp>
    <dsp:sp modelId="{FD6A336D-219B-4107-BA1F-C6976559DF8B}">
      <dsp:nvSpPr>
        <dsp:cNvPr id="0" name=""/>
        <dsp:cNvSpPr/>
      </dsp:nvSpPr>
      <dsp:spPr>
        <a:xfrm>
          <a:off x="0" y="1286892"/>
          <a:ext cx="6666833" cy="2101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MY" sz="2300" kern="1200"/>
            <a:t>Quantum computing represents the next frontier in computational power, with potential applications in data warehousing and analytics.</a:t>
          </a:r>
          <a:endParaRPr lang="en-US" sz="2300" kern="1200"/>
        </a:p>
        <a:p>
          <a:pPr marL="228600" lvl="1" indent="-228600" algn="l" defTabSz="1022350">
            <a:lnSpc>
              <a:spcPct val="90000"/>
            </a:lnSpc>
            <a:spcBef>
              <a:spcPct val="0"/>
            </a:spcBef>
            <a:spcAft>
              <a:spcPct val="20000"/>
            </a:spcAft>
            <a:buChar char="•"/>
          </a:pPr>
          <a:r>
            <a:rPr lang="en-MY" sz="2300" kern="1200"/>
            <a:t>Edge computing allows data processing to occur closer to the data source, reducing latency and bandwidth use.</a:t>
          </a:r>
          <a:endParaRPr lang="en-US" sz="2300" kern="1200"/>
        </a:p>
      </dsp:txBody>
      <dsp:txXfrm>
        <a:off x="0" y="1286892"/>
        <a:ext cx="6666833" cy="2101049"/>
      </dsp:txXfrm>
    </dsp:sp>
    <dsp:sp modelId="{6FBAF928-44BC-4C0A-B7AA-90A9312593FD}">
      <dsp:nvSpPr>
        <dsp:cNvPr id="0" name=""/>
        <dsp:cNvSpPr/>
      </dsp:nvSpPr>
      <dsp:spPr>
        <a:xfrm>
          <a:off x="0" y="3387942"/>
          <a:ext cx="6666833" cy="695565"/>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MY" sz="2900" kern="1200"/>
            <a:t>Blockchain for secure data warehousing</a:t>
          </a:r>
          <a:endParaRPr lang="en-US" sz="2900" kern="1200"/>
        </a:p>
      </dsp:txBody>
      <dsp:txXfrm>
        <a:off x="33955" y="3421897"/>
        <a:ext cx="6598923" cy="627655"/>
      </dsp:txXfrm>
    </dsp:sp>
    <dsp:sp modelId="{F5B87882-D967-4B38-8C69-9A490F1C6F16}">
      <dsp:nvSpPr>
        <dsp:cNvPr id="0" name=""/>
        <dsp:cNvSpPr/>
      </dsp:nvSpPr>
      <dsp:spPr>
        <a:xfrm>
          <a:off x="0" y="4167027"/>
          <a:ext cx="6666833" cy="695565"/>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MY" sz="2900" kern="1200"/>
            <a:t>Self-healing data warehouses driven by AI</a:t>
          </a:r>
          <a:endParaRPr lang="en-US" sz="2900" kern="1200"/>
        </a:p>
      </dsp:txBody>
      <dsp:txXfrm>
        <a:off x="33955" y="4200982"/>
        <a:ext cx="6598923" cy="627655"/>
      </dsp:txXfrm>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65AC-DFC0-8517-5AAB-4DD3E2EDB3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8F466D9E-21D1-166D-226B-3781425E59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37E15B56-8256-8AD2-1877-8E871A8E3B98}"/>
              </a:ext>
            </a:extLst>
          </p:cNvPr>
          <p:cNvSpPr>
            <a:spLocks noGrp="1"/>
          </p:cNvSpPr>
          <p:nvPr>
            <p:ph type="dt" sz="half" idx="10"/>
          </p:nvPr>
        </p:nvSpPr>
        <p:spPr/>
        <p:txBody>
          <a:bodyPr/>
          <a:lstStyle/>
          <a:p>
            <a:fld id="{4C807F90-D36C-4BE0-AD14-5627EE502157}" type="datetimeFigureOut">
              <a:rPr lang="en-MY" smtClean="0"/>
              <a:t>27/9/2024</a:t>
            </a:fld>
            <a:endParaRPr lang="en-MY"/>
          </a:p>
        </p:txBody>
      </p:sp>
      <p:sp>
        <p:nvSpPr>
          <p:cNvPr id="5" name="Footer Placeholder 4">
            <a:extLst>
              <a:ext uri="{FF2B5EF4-FFF2-40B4-BE49-F238E27FC236}">
                <a16:creationId xmlns:a16="http://schemas.microsoft.com/office/drawing/2014/main" id="{573E64B3-32F7-C8D0-D2A3-733D404FE31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AD79A13-D90E-E722-A9D1-18DB256C1FB1}"/>
              </a:ext>
            </a:extLst>
          </p:cNvPr>
          <p:cNvSpPr>
            <a:spLocks noGrp="1"/>
          </p:cNvSpPr>
          <p:nvPr>
            <p:ph type="sldNum" sz="quarter" idx="12"/>
          </p:nvPr>
        </p:nvSpPr>
        <p:spPr/>
        <p:txBody>
          <a:bodyPr/>
          <a:lstStyle/>
          <a:p>
            <a:fld id="{524C689F-A7A5-40CF-BF3A-A042E63A539C}" type="slidenum">
              <a:rPr lang="en-MY" smtClean="0"/>
              <a:t>‹#›</a:t>
            </a:fld>
            <a:endParaRPr lang="en-MY"/>
          </a:p>
        </p:txBody>
      </p:sp>
    </p:spTree>
    <p:extLst>
      <p:ext uri="{BB962C8B-B14F-4D97-AF65-F5344CB8AC3E}">
        <p14:creationId xmlns:p14="http://schemas.microsoft.com/office/powerpoint/2010/main" val="304799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4051E-F322-C6ED-AF8E-55661FD54EB1}"/>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711477C4-D862-AA6A-0357-B04C8E4904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A7AC99F3-0EE7-F0A4-A593-2064F2E8FE8F}"/>
              </a:ext>
            </a:extLst>
          </p:cNvPr>
          <p:cNvSpPr>
            <a:spLocks noGrp="1"/>
          </p:cNvSpPr>
          <p:nvPr>
            <p:ph type="dt" sz="half" idx="10"/>
          </p:nvPr>
        </p:nvSpPr>
        <p:spPr/>
        <p:txBody>
          <a:bodyPr/>
          <a:lstStyle/>
          <a:p>
            <a:fld id="{4C807F90-D36C-4BE0-AD14-5627EE502157}" type="datetimeFigureOut">
              <a:rPr lang="en-MY" smtClean="0"/>
              <a:t>27/9/2024</a:t>
            </a:fld>
            <a:endParaRPr lang="en-MY"/>
          </a:p>
        </p:txBody>
      </p:sp>
      <p:sp>
        <p:nvSpPr>
          <p:cNvPr id="5" name="Footer Placeholder 4">
            <a:extLst>
              <a:ext uri="{FF2B5EF4-FFF2-40B4-BE49-F238E27FC236}">
                <a16:creationId xmlns:a16="http://schemas.microsoft.com/office/drawing/2014/main" id="{05A5DCCD-EC54-56C1-5BD3-C4F2E31CA3B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3271B11-F6D7-4443-9B9B-01F60515C22B}"/>
              </a:ext>
            </a:extLst>
          </p:cNvPr>
          <p:cNvSpPr>
            <a:spLocks noGrp="1"/>
          </p:cNvSpPr>
          <p:nvPr>
            <p:ph type="sldNum" sz="quarter" idx="12"/>
          </p:nvPr>
        </p:nvSpPr>
        <p:spPr/>
        <p:txBody>
          <a:bodyPr/>
          <a:lstStyle/>
          <a:p>
            <a:fld id="{524C689F-A7A5-40CF-BF3A-A042E63A539C}" type="slidenum">
              <a:rPr lang="en-MY" smtClean="0"/>
              <a:t>‹#›</a:t>
            </a:fld>
            <a:endParaRPr lang="en-MY"/>
          </a:p>
        </p:txBody>
      </p:sp>
    </p:spTree>
    <p:extLst>
      <p:ext uri="{BB962C8B-B14F-4D97-AF65-F5344CB8AC3E}">
        <p14:creationId xmlns:p14="http://schemas.microsoft.com/office/powerpoint/2010/main" val="22968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390304-1CAF-0615-0F36-0E06E7DE4E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120A64EF-33A8-91B3-B495-5B62DCF385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A5C83EF9-9238-74B4-4B15-53B1868C4571}"/>
              </a:ext>
            </a:extLst>
          </p:cNvPr>
          <p:cNvSpPr>
            <a:spLocks noGrp="1"/>
          </p:cNvSpPr>
          <p:nvPr>
            <p:ph type="dt" sz="half" idx="10"/>
          </p:nvPr>
        </p:nvSpPr>
        <p:spPr/>
        <p:txBody>
          <a:bodyPr/>
          <a:lstStyle/>
          <a:p>
            <a:fld id="{4C807F90-D36C-4BE0-AD14-5627EE502157}" type="datetimeFigureOut">
              <a:rPr lang="en-MY" smtClean="0"/>
              <a:t>27/9/2024</a:t>
            </a:fld>
            <a:endParaRPr lang="en-MY"/>
          </a:p>
        </p:txBody>
      </p:sp>
      <p:sp>
        <p:nvSpPr>
          <p:cNvPr id="5" name="Footer Placeholder 4">
            <a:extLst>
              <a:ext uri="{FF2B5EF4-FFF2-40B4-BE49-F238E27FC236}">
                <a16:creationId xmlns:a16="http://schemas.microsoft.com/office/drawing/2014/main" id="{EECC5985-FA72-343E-E479-EE070DE2593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CE88788-D8A5-A7C0-FD43-5D0DF2A183CE}"/>
              </a:ext>
            </a:extLst>
          </p:cNvPr>
          <p:cNvSpPr>
            <a:spLocks noGrp="1"/>
          </p:cNvSpPr>
          <p:nvPr>
            <p:ph type="sldNum" sz="quarter" idx="12"/>
          </p:nvPr>
        </p:nvSpPr>
        <p:spPr/>
        <p:txBody>
          <a:bodyPr/>
          <a:lstStyle/>
          <a:p>
            <a:fld id="{524C689F-A7A5-40CF-BF3A-A042E63A539C}" type="slidenum">
              <a:rPr lang="en-MY" smtClean="0"/>
              <a:t>‹#›</a:t>
            </a:fld>
            <a:endParaRPr lang="en-MY"/>
          </a:p>
        </p:txBody>
      </p:sp>
    </p:spTree>
    <p:extLst>
      <p:ext uri="{BB962C8B-B14F-4D97-AF65-F5344CB8AC3E}">
        <p14:creationId xmlns:p14="http://schemas.microsoft.com/office/powerpoint/2010/main" val="3006218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6040-6DFE-C240-B317-31CB717AEE9C}"/>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37D54D80-D945-AAD1-6777-BDBD149A63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540C981A-188A-5838-7528-C9EA9E4BBE2B}"/>
              </a:ext>
            </a:extLst>
          </p:cNvPr>
          <p:cNvSpPr>
            <a:spLocks noGrp="1"/>
          </p:cNvSpPr>
          <p:nvPr>
            <p:ph type="dt" sz="half" idx="10"/>
          </p:nvPr>
        </p:nvSpPr>
        <p:spPr/>
        <p:txBody>
          <a:bodyPr/>
          <a:lstStyle/>
          <a:p>
            <a:fld id="{4C807F90-D36C-4BE0-AD14-5627EE502157}" type="datetimeFigureOut">
              <a:rPr lang="en-MY" smtClean="0"/>
              <a:t>27/9/2024</a:t>
            </a:fld>
            <a:endParaRPr lang="en-MY"/>
          </a:p>
        </p:txBody>
      </p:sp>
      <p:sp>
        <p:nvSpPr>
          <p:cNvPr id="5" name="Footer Placeholder 4">
            <a:extLst>
              <a:ext uri="{FF2B5EF4-FFF2-40B4-BE49-F238E27FC236}">
                <a16:creationId xmlns:a16="http://schemas.microsoft.com/office/drawing/2014/main" id="{BD7F96DF-9284-FAA3-65F1-37162847466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A7808F09-FA7C-6D01-88E2-2EBD4C40294B}"/>
              </a:ext>
            </a:extLst>
          </p:cNvPr>
          <p:cNvSpPr>
            <a:spLocks noGrp="1"/>
          </p:cNvSpPr>
          <p:nvPr>
            <p:ph type="sldNum" sz="quarter" idx="12"/>
          </p:nvPr>
        </p:nvSpPr>
        <p:spPr/>
        <p:txBody>
          <a:bodyPr/>
          <a:lstStyle/>
          <a:p>
            <a:fld id="{524C689F-A7A5-40CF-BF3A-A042E63A539C}" type="slidenum">
              <a:rPr lang="en-MY" smtClean="0"/>
              <a:t>‹#›</a:t>
            </a:fld>
            <a:endParaRPr lang="en-MY"/>
          </a:p>
        </p:txBody>
      </p:sp>
    </p:spTree>
    <p:extLst>
      <p:ext uri="{BB962C8B-B14F-4D97-AF65-F5344CB8AC3E}">
        <p14:creationId xmlns:p14="http://schemas.microsoft.com/office/powerpoint/2010/main" val="139814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7A105-21AE-ED1E-1813-D29471BF55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ECE627DF-FD8C-D143-20EF-43FB0A21BB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96A203-F2F5-FB69-6399-73FB0CAB905A}"/>
              </a:ext>
            </a:extLst>
          </p:cNvPr>
          <p:cNvSpPr>
            <a:spLocks noGrp="1"/>
          </p:cNvSpPr>
          <p:nvPr>
            <p:ph type="dt" sz="half" idx="10"/>
          </p:nvPr>
        </p:nvSpPr>
        <p:spPr/>
        <p:txBody>
          <a:bodyPr/>
          <a:lstStyle/>
          <a:p>
            <a:fld id="{4C807F90-D36C-4BE0-AD14-5627EE502157}" type="datetimeFigureOut">
              <a:rPr lang="en-MY" smtClean="0"/>
              <a:t>27/9/2024</a:t>
            </a:fld>
            <a:endParaRPr lang="en-MY"/>
          </a:p>
        </p:txBody>
      </p:sp>
      <p:sp>
        <p:nvSpPr>
          <p:cNvPr id="5" name="Footer Placeholder 4">
            <a:extLst>
              <a:ext uri="{FF2B5EF4-FFF2-40B4-BE49-F238E27FC236}">
                <a16:creationId xmlns:a16="http://schemas.microsoft.com/office/drawing/2014/main" id="{F377BFC5-3E10-37DE-E534-6ECC9294FEA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A1DCA91-F278-0897-0DAF-1EC308BE5950}"/>
              </a:ext>
            </a:extLst>
          </p:cNvPr>
          <p:cNvSpPr>
            <a:spLocks noGrp="1"/>
          </p:cNvSpPr>
          <p:nvPr>
            <p:ph type="sldNum" sz="quarter" idx="12"/>
          </p:nvPr>
        </p:nvSpPr>
        <p:spPr/>
        <p:txBody>
          <a:bodyPr/>
          <a:lstStyle/>
          <a:p>
            <a:fld id="{524C689F-A7A5-40CF-BF3A-A042E63A539C}" type="slidenum">
              <a:rPr lang="en-MY" smtClean="0"/>
              <a:t>‹#›</a:t>
            </a:fld>
            <a:endParaRPr lang="en-MY"/>
          </a:p>
        </p:txBody>
      </p:sp>
    </p:spTree>
    <p:extLst>
      <p:ext uri="{BB962C8B-B14F-4D97-AF65-F5344CB8AC3E}">
        <p14:creationId xmlns:p14="http://schemas.microsoft.com/office/powerpoint/2010/main" val="2024200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F8328-6779-9D6E-DA0E-E4F0127C3211}"/>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C6111772-6928-565F-51D6-CACE579B88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7ACB7318-7AA8-5A69-BCAB-E5BBBFB9BA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27B38082-4737-2EE0-B9CC-193F09E3EDF4}"/>
              </a:ext>
            </a:extLst>
          </p:cNvPr>
          <p:cNvSpPr>
            <a:spLocks noGrp="1"/>
          </p:cNvSpPr>
          <p:nvPr>
            <p:ph type="dt" sz="half" idx="10"/>
          </p:nvPr>
        </p:nvSpPr>
        <p:spPr/>
        <p:txBody>
          <a:bodyPr/>
          <a:lstStyle/>
          <a:p>
            <a:fld id="{4C807F90-D36C-4BE0-AD14-5627EE502157}" type="datetimeFigureOut">
              <a:rPr lang="en-MY" smtClean="0"/>
              <a:t>27/9/2024</a:t>
            </a:fld>
            <a:endParaRPr lang="en-MY"/>
          </a:p>
        </p:txBody>
      </p:sp>
      <p:sp>
        <p:nvSpPr>
          <p:cNvPr id="6" name="Footer Placeholder 5">
            <a:extLst>
              <a:ext uri="{FF2B5EF4-FFF2-40B4-BE49-F238E27FC236}">
                <a16:creationId xmlns:a16="http://schemas.microsoft.com/office/drawing/2014/main" id="{91E9BAE1-92D6-D7F8-621F-7E8EEA450AF5}"/>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73D94AEB-E8FC-6F65-6B24-3C8683EDF97F}"/>
              </a:ext>
            </a:extLst>
          </p:cNvPr>
          <p:cNvSpPr>
            <a:spLocks noGrp="1"/>
          </p:cNvSpPr>
          <p:nvPr>
            <p:ph type="sldNum" sz="quarter" idx="12"/>
          </p:nvPr>
        </p:nvSpPr>
        <p:spPr/>
        <p:txBody>
          <a:bodyPr/>
          <a:lstStyle/>
          <a:p>
            <a:fld id="{524C689F-A7A5-40CF-BF3A-A042E63A539C}" type="slidenum">
              <a:rPr lang="en-MY" smtClean="0"/>
              <a:t>‹#›</a:t>
            </a:fld>
            <a:endParaRPr lang="en-MY"/>
          </a:p>
        </p:txBody>
      </p:sp>
    </p:spTree>
    <p:extLst>
      <p:ext uri="{BB962C8B-B14F-4D97-AF65-F5344CB8AC3E}">
        <p14:creationId xmlns:p14="http://schemas.microsoft.com/office/powerpoint/2010/main" val="2473806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15A88-02FA-3CAC-A1D7-6FADD5531306}"/>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F409A91E-0ACE-BCF3-8B54-906E789E19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D269C2-2F80-8DCF-1A67-8D542C637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9A2DCF0C-8584-3E40-3EDD-DCC6CC1951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6A81DC-A063-BB0A-9D46-B061BAE3DD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B3521EC6-28FF-FD7E-A0C4-97CB129DC1F9}"/>
              </a:ext>
            </a:extLst>
          </p:cNvPr>
          <p:cNvSpPr>
            <a:spLocks noGrp="1"/>
          </p:cNvSpPr>
          <p:nvPr>
            <p:ph type="dt" sz="half" idx="10"/>
          </p:nvPr>
        </p:nvSpPr>
        <p:spPr/>
        <p:txBody>
          <a:bodyPr/>
          <a:lstStyle/>
          <a:p>
            <a:fld id="{4C807F90-D36C-4BE0-AD14-5627EE502157}" type="datetimeFigureOut">
              <a:rPr lang="en-MY" smtClean="0"/>
              <a:t>27/9/2024</a:t>
            </a:fld>
            <a:endParaRPr lang="en-MY"/>
          </a:p>
        </p:txBody>
      </p:sp>
      <p:sp>
        <p:nvSpPr>
          <p:cNvPr id="8" name="Footer Placeholder 7">
            <a:extLst>
              <a:ext uri="{FF2B5EF4-FFF2-40B4-BE49-F238E27FC236}">
                <a16:creationId xmlns:a16="http://schemas.microsoft.com/office/drawing/2014/main" id="{D6A3963A-2357-9F52-4564-1372218C44A2}"/>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8B33AF49-400C-640D-4FB6-13BC9A246910}"/>
              </a:ext>
            </a:extLst>
          </p:cNvPr>
          <p:cNvSpPr>
            <a:spLocks noGrp="1"/>
          </p:cNvSpPr>
          <p:nvPr>
            <p:ph type="sldNum" sz="quarter" idx="12"/>
          </p:nvPr>
        </p:nvSpPr>
        <p:spPr/>
        <p:txBody>
          <a:bodyPr/>
          <a:lstStyle/>
          <a:p>
            <a:fld id="{524C689F-A7A5-40CF-BF3A-A042E63A539C}" type="slidenum">
              <a:rPr lang="en-MY" smtClean="0"/>
              <a:t>‹#›</a:t>
            </a:fld>
            <a:endParaRPr lang="en-MY"/>
          </a:p>
        </p:txBody>
      </p:sp>
    </p:spTree>
    <p:extLst>
      <p:ext uri="{BB962C8B-B14F-4D97-AF65-F5344CB8AC3E}">
        <p14:creationId xmlns:p14="http://schemas.microsoft.com/office/powerpoint/2010/main" val="3539663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1BFE6-6ABC-67F8-9C80-7262A90AE7D6}"/>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913644EC-6F31-B3DB-BD38-7206F7D48DA6}"/>
              </a:ext>
            </a:extLst>
          </p:cNvPr>
          <p:cNvSpPr>
            <a:spLocks noGrp="1"/>
          </p:cNvSpPr>
          <p:nvPr>
            <p:ph type="dt" sz="half" idx="10"/>
          </p:nvPr>
        </p:nvSpPr>
        <p:spPr/>
        <p:txBody>
          <a:bodyPr/>
          <a:lstStyle/>
          <a:p>
            <a:fld id="{4C807F90-D36C-4BE0-AD14-5627EE502157}" type="datetimeFigureOut">
              <a:rPr lang="en-MY" smtClean="0"/>
              <a:t>27/9/2024</a:t>
            </a:fld>
            <a:endParaRPr lang="en-MY"/>
          </a:p>
        </p:txBody>
      </p:sp>
      <p:sp>
        <p:nvSpPr>
          <p:cNvPr id="4" name="Footer Placeholder 3">
            <a:extLst>
              <a:ext uri="{FF2B5EF4-FFF2-40B4-BE49-F238E27FC236}">
                <a16:creationId xmlns:a16="http://schemas.microsoft.com/office/drawing/2014/main" id="{550BDAB6-8BCA-A0AC-4899-E94A934D1340}"/>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B49B7A80-41F3-7C25-02C7-5BE0F4C2D54D}"/>
              </a:ext>
            </a:extLst>
          </p:cNvPr>
          <p:cNvSpPr>
            <a:spLocks noGrp="1"/>
          </p:cNvSpPr>
          <p:nvPr>
            <p:ph type="sldNum" sz="quarter" idx="12"/>
          </p:nvPr>
        </p:nvSpPr>
        <p:spPr/>
        <p:txBody>
          <a:bodyPr/>
          <a:lstStyle/>
          <a:p>
            <a:fld id="{524C689F-A7A5-40CF-BF3A-A042E63A539C}" type="slidenum">
              <a:rPr lang="en-MY" smtClean="0"/>
              <a:t>‹#›</a:t>
            </a:fld>
            <a:endParaRPr lang="en-MY"/>
          </a:p>
        </p:txBody>
      </p:sp>
    </p:spTree>
    <p:extLst>
      <p:ext uri="{BB962C8B-B14F-4D97-AF65-F5344CB8AC3E}">
        <p14:creationId xmlns:p14="http://schemas.microsoft.com/office/powerpoint/2010/main" val="314987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C7FDF0-8176-3A4C-933A-7DDEA9114271}"/>
              </a:ext>
            </a:extLst>
          </p:cNvPr>
          <p:cNvSpPr>
            <a:spLocks noGrp="1"/>
          </p:cNvSpPr>
          <p:nvPr>
            <p:ph type="dt" sz="half" idx="10"/>
          </p:nvPr>
        </p:nvSpPr>
        <p:spPr/>
        <p:txBody>
          <a:bodyPr/>
          <a:lstStyle/>
          <a:p>
            <a:fld id="{4C807F90-D36C-4BE0-AD14-5627EE502157}" type="datetimeFigureOut">
              <a:rPr lang="en-MY" smtClean="0"/>
              <a:t>27/9/2024</a:t>
            </a:fld>
            <a:endParaRPr lang="en-MY"/>
          </a:p>
        </p:txBody>
      </p:sp>
      <p:sp>
        <p:nvSpPr>
          <p:cNvPr id="3" name="Footer Placeholder 2">
            <a:extLst>
              <a:ext uri="{FF2B5EF4-FFF2-40B4-BE49-F238E27FC236}">
                <a16:creationId xmlns:a16="http://schemas.microsoft.com/office/drawing/2014/main" id="{49D2131F-3DAD-37A4-C770-837427FD2519}"/>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A777DA7F-41D3-56CF-60C3-65E1154C920D}"/>
              </a:ext>
            </a:extLst>
          </p:cNvPr>
          <p:cNvSpPr>
            <a:spLocks noGrp="1"/>
          </p:cNvSpPr>
          <p:nvPr>
            <p:ph type="sldNum" sz="quarter" idx="12"/>
          </p:nvPr>
        </p:nvSpPr>
        <p:spPr/>
        <p:txBody>
          <a:bodyPr/>
          <a:lstStyle/>
          <a:p>
            <a:fld id="{524C689F-A7A5-40CF-BF3A-A042E63A539C}" type="slidenum">
              <a:rPr lang="en-MY" smtClean="0"/>
              <a:t>‹#›</a:t>
            </a:fld>
            <a:endParaRPr lang="en-MY"/>
          </a:p>
        </p:txBody>
      </p:sp>
    </p:spTree>
    <p:extLst>
      <p:ext uri="{BB962C8B-B14F-4D97-AF65-F5344CB8AC3E}">
        <p14:creationId xmlns:p14="http://schemas.microsoft.com/office/powerpoint/2010/main" val="156229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4E9F4-C490-F0EC-242C-F7C8E171C0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568C4349-0F8F-B555-0E40-D2C3A8E1C1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46525AAC-16A4-3694-3711-2DC7B348D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5AF19-DFA8-69A1-2785-F9D74CCD32A6}"/>
              </a:ext>
            </a:extLst>
          </p:cNvPr>
          <p:cNvSpPr>
            <a:spLocks noGrp="1"/>
          </p:cNvSpPr>
          <p:nvPr>
            <p:ph type="dt" sz="half" idx="10"/>
          </p:nvPr>
        </p:nvSpPr>
        <p:spPr/>
        <p:txBody>
          <a:bodyPr/>
          <a:lstStyle/>
          <a:p>
            <a:fld id="{4C807F90-D36C-4BE0-AD14-5627EE502157}" type="datetimeFigureOut">
              <a:rPr lang="en-MY" smtClean="0"/>
              <a:t>27/9/2024</a:t>
            </a:fld>
            <a:endParaRPr lang="en-MY"/>
          </a:p>
        </p:txBody>
      </p:sp>
      <p:sp>
        <p:nvSpPr>
          <p:cNvPr id="6" name="Footer Placeholder 5">
            <a:extLst>
              <a:ext uri="{FF2B5EF4-FFF2-40B4-BE49-F238E27FC236}">
                <a16:creationId xmlns:a16="http://schemas.microsoft.com/office/drawing/2014/main" id="{9C0F9317-6837-316F-A726-115329E33CA3}"/>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B2D8100-9D71-F167-AF07-E5ABDAB78AE4}"/>
              </a:ext>
            </a:extLst>
          </p:cNvPr>
          <p:cNvSpPr>
            <a:spLocks noGrp="1"/>
          </p:cNvSpPr>
          <p:nvPr>
            <p:ph type="sldNum" sz="quarter" idx="12"/>
          </p:nvPr>
        </p:nvSpPr>
        <p:spPr/>
        <p:txBody>
          <a:bodyPr/>
          <a:lstStyle/>
          <a:p>
            <a:fld id="{524C689F-A7A5-40CF-BF3A-A042E63A539C}" type="slidenum">
              <a:rPr lang="en-MY" smtClean="0"/>
              <a:t>‹#›</a:t>
            </a:fld>
            <a:endParaRPr lang="en-MY"/>
          </a:p>
        </p:txBody>
      </p:sp>
    </p:spTree>
    <p:extLst>
      <p:ext uri="{BB962C8B-B14F-4D97-AF65-F5344CB8AC3E}">
        <p14:creationId xmlns:p14="http://schemas.microsoft.com/office/powerpoint/2010/main" val="1660386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A5F2-E8A1-353A-9919-53048DEC3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476E038A-5457-E5F4-9E3F-94F2F4AAFE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5870D229-FE3C-D023-6E48-63698BB5F2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84CC3-6F44-E03E-116A-BB0B9F52E184}"/>
              </a:ext>
            </a:extLst>
          </p:cNvPr>
          <p:cNvSpPr>
            <a:spLocks noGrp="1"/>
          </p:cNvSpPr>
          <p:nvPr>
            <p:ph type="dt" sz="half" idx="10"/>
          </p:nvPr>
        </p:nvSpPr>
        <p:spPr/>
        <p:txBody>
          <a:bodyPr/>
          <a:lstStyle/>
          <a:p>
            <a:fld id="{4C807F90-D36C-4BE0-AD14-5627EE502157}" type="datetimeFigureOut">
              <a:rPr lang="en-MY" smtClean="0"/>
              <a:t>27/9/2024</a:t>
            </a:fld>
            <a:endParaRPr lang="en-MY"/>
          </a:p>
        </p:txBody>
      </p:sp>
      <p:sp>
        <p:nvSpPr>
          <p:cNvPr id="6" name="Footer Placeholder 5">
            <a:extLst>
              <a:ext uri="{FF2B5EF4-FFF2-40B4-BE49-F238E27FC236}">
                <a16:creationId xmlns:a16="http://schemas.microsoft.com/office/drawing/2014/main" id="{73705119-BFB5-4A89-41BD-0D39D6E1665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30A9F764-1CF7-0B42-373D-556B010405FA}"/>
              </a:ext>
            </a:extLst>
          </p:cNvPr>
          <p:cNvSpPr>
            <a:spLocks noGrp="1"/>
          </p:cNvSpPr>
          <p:nvPr>
            <p:ph type="sldNum" sz="quarter" idx="12"/>
          </p:nvPr>
        </p:nvSpPr>
        <p:spPr/>
        <p:txBody>
          <a:bodyPr/>
          <a:lstStyle/>
          <a:p>
            <a:fld id="{524C689F-A7A5-40CF-BF3A-A042E63A539C}" type="slidenum">
              <a:rPr lang="en-MY" smtClean="0"/>
              <a:t>‹#›</a:t>
            </a:fld>
            <a:endParaRPr lang="en-MY"/>
          </a:p>
        </p:txBody>
      </p:sp>
    </p:spTree>
    <p:extLst>
      <p:ext uri="{BB962C8B-B14F-4D97-AF65-F5344CB8AC3E}">
        <p14:creationId xmlns:p14="http://schemas.microsoft.com/office/powerpoint/2010/main" val="111140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9D395A-89EE-C838-840D-34A026266F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D4D1EC80-5AC2-B639-61A9-D018798E08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57D8883D-0305-2E75-83C5-63AF132DB7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807F90-D36C-4BE0-AD14-5627EE502157}" type="datetimeFigureOut">
              <a:rPr lang="en-MY" smtClean="0"/>
              <a:t>27/9/2024</a:t>
            </a:fld>
            <a:endParaRPr lang="en-MY"/>
          </a:p>
        </p:txBody>
      </p:sp>
      <p:sp>
        <p:nvSpPr>
          <p:cNvPr id="5" name="Footer Placeholder 4">
            <a:extLst>
              <a:ext uri="{FF2B5EF4-FFF2-40B4-BE49-F238E27FC236}">
                <a16:creationId xmlns:a16="http://schemas.microsoft.com/office/drawing/2014/main" id="{7F1CA802-1F9E-51D1-69B6-86FE12397C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F4E7A624-07EB-BB36-BDFE-F44BFEFDF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C689F-A7A5-40CF-BF3A-A042E63A539C}" type="slidenum">
              <a:rPr lang="en-MY" smtClean="0"/>
              <a:t>‹#›</a:t>
            </a:fld>
            <a:endParaRPr lang="en-MY"/>
          </a:p>
        </p:txBody>
      </p:sp>
    </p:spTree>
    <p:extLst>
      <p:ext uri="{BB962C8B-B14F-4D97-AF65-F5344CB8AC3E}">
        <p14:creationId xmlns:p14="http://schemas.microsoft.com/office/powerpoint/2010/main" val="1865446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41779-FB37-BF2F-5852-F129347E85CC}"/>
              </a:ext>
            </a:extLst>
          </p:cNvPr>
          <p:cNvSpPr>
            <a:spLocks noGrp="1"/>
          </p:cNvSpPr>
          <p:nvPr>
            <p:ph type="ctrTitle"/>
          </p:nvPr>
        </p:nvSpPr>
        <p:spPr>
          <a:xfrm>
            <a:off x="643468" y="643467"/>
            <a:ext cx="3207172" cy="1114213"/>
          </a:xfrm>
        </p:spPr>
        <p:txBody>
          <a:bodyPr>
            <a:normAutofit/>
          </a:bodyPr>
          <a:lstStyle/>
          <a:p>
            <a:pPr algn="l"/>
            <a:r>
              <a:rPr lang="en-MY" sz="4400" dirty="0"/>
              <a:t>Chapter 3</a:t>
            </a:r>
          </a:p>
        </p:txBody>
      </p:sp>
      <p:sp>
        <p:nvSpPr>
          <p:cNvPr id="3" name="Subtitle 2">
            <a:extLst>
              <a:ext uri="{FF2B5EF4-FFF2-40B4-BE49-F238E27FC236}">
                <a16:creationId xmlns:a16="http://schemas.microsoft.com/office/drawing/2014/main" id="{31BA25EC-D888-A0BD-FC62-74E9522FAE6B}"/>
              </a:ext>
            </a:extLst>
          </p:cNvPr>
          <p:cNvSpPr>
            <a:spLocks noGrp="1"/>
          </p:cNvSpPr>
          <p:nvPr>
            <p:ph type="subTitle" idx="1"/>
          </p:nvPr>
        </p:nvSpPr>
        <p:spPr>
          <a:xfrm>
            <a:off x="643467" y="2976880"/>
            <a:ext cx="4620584" cy="3076298"/>
          </a:xfrm>
        </p:spPr>
        <p:txBody>
          <a:bodyPr>
            <a:normAutofit/>
          </a:bodyPr>
          <a:lstStyle/>
          <a:p>
            <a:pPr algn="l"/>
            <a:r>
              <a:rPr lang="en-MY" sz="2800" dirty="0"/>
              <a:t>Introduction to Data Warehousing</a:t>
            </a:r>
          </a:p>
          <a:p>
            <a:pPr algn="l"/>
            <a:endParaRPr lang="en-MY" sz="2800" dirty="0"/>
          </a:p>
          <a:p>
            <a:pPr algn="l"/>
            <a:r>
              <a:rPr lang="en-MY" sz="2800" dirty="0" err="1"/>
              <a:t>Teh</a:t>
            </a:r>
            <a:r>
              <a:rPr lang="en-MY" sz="2800" dirty="0"/>
              <a:t> Ying Wah</a:t>
            </a:r>
          </a:p>
          <a:p>
            <a:pPr algn="l"/>
            <a:r>
              <a:rPr lang="en-MY" sz="2800" dirty="0"/>
              <a:t>University of Malaya</a:t>
            </a:r>
          </a:p>
        </p:txBody>
      </p:sp>
      <p:pic>
        <p:nvPicPr>
          <p:cNvPr id="5" name="Picture 4">
            <a:extLst>
              <a:ext uri="{FF2B5EF4-FFF2-40B4-BE49-F238E27FC236}">
                <a16:creationId xmlns:a16="http://schemas.microsoft.com/office/drawing/2014/main" id="{AA36FC96-2F4C-8AEB-8F55-DCF85DC2A4B9}"/>
              </a:ext>
            </a:extLst>
          </p:cNvPr>
          <p:cNvPicPr>
            <a:picLocks noChangeAspect="1"/>
          </p:cNvPicPr>
          <p:nvPr/>
        </p:nvPicPr>
        <p:blipFill rotWithShape="1">
          <a:blip r:embed="rId2"/>
          <a:srcRect l="26967" r="869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552024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9526F3-0642-1FC0-1C28-6885C045922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Importance of Data Warehousing</a:t>
            </a:r>
          </a:p>
        </p:txBody>
      </p:sp>
      <p:pic>
        <p:nvPicPr>
          <p:cNvPr id="4" name="Content Placeholder 3">
            <a:extLst>
              <a:ext uri="{FF2B5EF4-FFF2-40B4-BE49-F238E27FC236}">
                <a16:creationId xmlns:a16="http://schemas.microsoft.com/office/drawing/2014/main" id="{D2906B5B-36FA-C993-E454-FF765225D33F}"/>
              </a:ext>
            </a:extLst>
          </p:cNvPr>
          <p:cNvPicPr>
            <a:picLocks noGrp="1" noChangeAspect="1"/>
          </p:cNvPicPr>
          <p:nvPr>
            <p:ph idx="1"/>
          </p:nvPr>
        </p:nvPicPr>
        <p:blipFill>
          <a:blip r:embed="rId2"/>
          <a:stretch>
            <a:fillRect/>
          </a:stretch>
        </p:blipFill>
        <p:spPr>
          <a:xfrm>
            <a:off x="4777316" y="1385150"/>
            <a:ext cx="6780700" cy="4085371"/>
          </a:xfrm>
          <a:prstGeom prst="rect">
            <a:avLst/>
          </a:prstGeom>
        </p:spPr>
      </p:pic>
    </p:spTree>
    <p:extLst>
      <p:ext uri="{BB962C8B-B14F-4D97-AF65-F5344CB8AC3E}">
        <p14:creationId xmlns:p14="http://schemas.microsoft.com/office/powerpoint/2010/main" val="3888831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B283-70DB-FA2C-D181-44D454B87B63}"/>
              </a:ext>
            </a:extLst>
          </p:cNvPr>
          <p:cNvSpPr>
            <a:spLocks noGrp="1"/>
          </p:cNvSpPr>
          <p:nvPr>
            <p:ph type="title"/>
          </p:nvPr>
        </p:nvSpPr>
        <p:spPr>
          <a:xfrm>
            <a:off x="5868557" y="1138036"/>
            <a:ext cx="5444382" cy="1402470"/>
          </a:xfrm>
        </p:spPr>
        <p:txBody>
          <a:bodyPr anchor="t">
            <a:normAutofit/>
          </a:bodyPr>
          <a:lstStyle/>
          <a:p>
            <a:r>
              <a:rPr lang="en-MY" sz="3000"/>
              <a:t>Some common reasons why data warehousing projects may fail:</a:t>
            </a:r>
          </a:p>
        </p:txBody>
      </p:sp>
      <p:pic>
        <p:nvPicPr>
          <p:cNvPr id="5" name="Picture 4" descr="An abstract design with lines and financial symbols">
            <a:extLst>
              <a:ext uri="{FF2B5EF4-FFF2-40B4-BE49-F238E27FC236}">
                <a16:creationId xmlns:a16="http://schemas.microsoft.com/office/drawing/2014/main" id="{54D63F4F-C424-0BDC-43D9-6FC711A6F4EC}"/>
              </a:ext>
            </a:extLst>
          </p:cNvPr>
          <p:cNvPicPr>
            <a:picLocks noChangeAspect="1"/>
          </p:cNvPicPr>
          <p:nvPr/>
        </p:nvPicPr>
        <p:blipFill rotWithShape="1">
          <a:blip r:embed="rId2"/>
          <a:srcRect l="24579" r="2547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8F7E3DA-3622-853B-A58D-4E5926046F76}"/>
              </a:ext>
            </a:extLst>
          </p:cNvPr>
          <p:cNvSpPr>
            <a:spLocks noGrp="1"/>
          </p:cNvSpPr>
          <p:nvPr>
            <p:ph idx="1"/>
          </p:nvPr>
        </p:nvSpPr>
        <p:spPr>
          <a:xfrm>
            <a:off x="5781040" y="2133600"/>
            <a:ext cx="5933440" cy="4643120"/>
          </a:xfrm>
        </p:spPr>
        <p:txBody>
          <a:bodyPr>
            <a:normAutofit/>
          </a:bodyPr>
          <a:lstStyle/>
          <a:p>
            <a:r>
              <a:rPr lang="en-MY" sz="2400" dirty="0"/>
              <a:t>1. Lack of Clear Objectives and Requirements</a:t>
            </a:r>
          </a:p>
          <a:p>
            <a:r>
              <a:rPr lang="en-MY" sz="2400" dirty="0"/>
              <a:t>2. Poor Planning and Project Management</a:t>
            </a:r>
          </a:p>
          <a:p>
            <a:r>
              <a:rPr lang="en-MY" sz="2400" dirty="0"/>
              <a:t>3. Inadequate Resources</a:t>
            </a:r>
          </a:p>
          <a:p>
            <a:r>
              <a:rPr lang="en-MY" sz="2400" dirty="0"/>
              <a:t>4. Data Quality Issues</a:t>
            </a:r>
          </a:p>
          <a:p>
            <a:r>
              <a:rPr lang="en-MY" sz="2400" dirty="0"/>
              <a:t>5. Complexity and Technical Challenges</a:t>
            </a:r>
          </a:p>
          <a:p>
            <a:r>
              <a:rPr lang="en-MY" sz="2400" dirty="0"/>
              <a:t>6. User Resistance and Lack of Stakeholder Buy-in</a:t>
            </a:r>
          </a:p>
          <a:p>
            <a:r>
              <a:rPr lang="en-MY" sz="2400" dirty="0"/>
              <a:t>7. Insufficient User Training and Support</a:t>
            </a:r>
          </a:p>
          <a:p>
            <a:r>
              <a:rPr lang="en-MY" sz="2400" dirty="0"/>
              <a:t>8. Scope Creep</a:t>
            </a:r>
          </a:p>
        </p:txBody>
      </p:sp>
    </p:spTree>
    <p:extLst>
      <p:ext uri="{BB962C8B-B14F-4D97-AF65-F5344CB8AC3E}">
        <p14:creationId xmlns:p14="http://schemas.microsoft.com/office/powerpoint/2010/main" val="2120405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7DE0-0A55-1002-AE46-0A2DB062D082}"/>
              </a:ext>
            </a:extLst>
          </p:cNvPr>
          <p:cNvSpPr>
            <a:spLocks noGrp="1"/>
          </p:cNvSpPr>
          <p:nvPr>
            <p:ph type="title"/>
          </p:nvPr>
        </p:nvSpPr>
        <p:spPr>
          <a:xfrm>
            <a:off x="5868557" y="1138036"/>
            <a:ext cx="5444382" cy="1402470"/>
          </a:xfrm>
        </p:spPr>
        <p:txBody>
          <a:bodyPr anchor="t">
            <a:normAutofit/>
          </a:bodyPr>
          <a:lstStyle/>
          <a:p>
            <a:r>
              <a:rPr lang="en-MY" sz="3200"/>
              <a:t>Role of Data Warehousing in Business Intelligence</a:t>
            </a:r>
          </a:p>
        </p:txBody>
      </p:sp>
      <p:pic>
        <p:nvPicPr>
          <p:cNvPr id="5" name="Picture 4" descr="Digital financial graph">
            <a:extLst>
              <a:ext uri="{FF2B5EF4-FFF2-40B4-BE49-F238E27FC236}">
                <a16:creationId xmlns:a16="http://schemas.microsoft.com/office/drawing/2014/main" id="{7A897748-7AAD-71E1-6C2F-244AF5485451}"/>
              </a:ext>
            </a:extLst>
          </p:cNvPr>
          <p:cNvPicPr>
            <a:picLocks noChangeAspect="1"/>
          </p:cNvPicPr>
          <p:nvPr/>
        </p:nvPicPr>
        <p:blipFill rotWithShape="1">
          <a:blip r:embed="rId2"/>
          <a:srcRect l="36518" r="21232"/>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E1694A4-4448-8688-CC28-4F6393B377E8}"/>
              </a:ext>
            </a:extLst>
          </p:cNvPr>
          <p:cNvSpPr>
            <a:spLocks noGrp="1"/>
          </p:cNvSpPr>
          <p:nvPr>
            <p:ph idx="1"/>
          </p:nvPr>
        </p:nvSpPr>
        <p:spPr>
          <a:xfrm>
            <a:off x="5868557" y="2551176"/>
            <a:ext cx="5444382" cy="3591207"/>
          </a:xfrm>
        </p:spPr>
        <p:txBody>
          <a:bodyPr>
            <a:normAutofit/>
          </a:bodyPr>
          <a:lstStyle/>
          <a:p>
            <a:r>
              <a:rPr lang="en-MY" sz="2400" dirty="0"/>
              <a:t>Business Intelligence (BI) encompasses the technologies, practices, and tools that enable individuals and organizations to collect, analyse, and present business information to support better decision-making.</a:t>
            </a:r>
          </a:p>
          <a:p>
            <a:r>
              <a:rPr lang="en-MY" sz="2400" dirty="0"/>
              <a:t> The role of Data Warehousing in Business Intelligence is pivotal and multifaceted, serving as the foundation upon which BI systems are built.</a:t>
            </a:r>
          </a:p>
          <a:p>
            <a:endParaRPr lang="en-MY" sz="2000" dirty="0"/>
          </a:p>
        </p:txBody>
      </p:sp>
    </p:spTree>
    <p:extLst>
      <p:ext uri="{BB962C8B-B14F-4D97-AF65-F5344CB8AC3E}">
        <p14:creationId xmlns:p14="http://schemas.microsoft.com/office/powerpoint/2010/main" val="2063869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5AD4-62C4-85D6-8E59-AC9C473BD8E7}"/>
              </a:ext>
            </a:extLst>
          </p:cNvPr>
          <p:cNvSpPr>
            <a:spLocks noGrp="1"/>
          </p:cNvSpPr>
          <p:nvPr>
            <p:ph type="title"/>
          </p:nvPr>
        </p:nvSpPr>
        <p:spPr>
          <a:xfrm>
            <a:off x="5868557" y="1138036"/>
            <a:ext cx="5444382" cy="1402470"/>
          </a:xfrm>
        </p:spPr>
        <p:txBody>
          <a:bodyPr anchor="t">
            <a:normAutofit/>
          </a:bodyPr>
          <a:lstStyle/>
          <a:p>
            <a:r>
              <a:rPr lang="en-MY" sz="3000"/>
              <a:t>Below are several key roles that Data Warehousing plays in Business Intelligence:</a:t>
            </a:r>
          </a:p>
        </p:txBody>
      </p:sp>
      <p:pic>
        <p:nvPicPr>
          <p:cNvPr id="5" name="Picture 4">
            <a:extLst>
              <a:ext uri="{FF2B5EF4-FFF2-40B4-BE49-F238E27FC236}">
                <a16:creationId xmlns:a16="http://schemas.microsoft.com/office/drawing/2014/main" id="{CB9EEADC-1032-7103-1917-807BD8E54336}"/>
              </a:ext>
            </a:extLst>
          </p:cNvPr>
          <p:cNvPicPr>
            <a:picLocks noChangeAspect="1"/>
          </p:cNvPicPr>
          <p:nvPr/>
        </p:nvPicPr>
        <p:blipFill rotWithShape="1">
          <a:blip r:embed="rId2"/>
          <a:srcRect l="3295" r="54454"/>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D835DA-0D71-29DE-CF06-C9536CE2BDB7}"/>
              </a:ext>
            </a:extLst>
          </p:cNvPr>
          <p:cNvSpPr>
            <a:spLocks noGrp="1"/>
          </p:cNvSpPr>
          <p:nvPr>
            <p:ph idx="1"/>
          </p:nvPr>
        </p:nvSpPr>
        <p:spPr>
          <a:xfrm>
            <a:off x="5868556" y="2551176"/>
            <a:ext cx="6181204" cy="4306824"/>
          </a:xfrm>
        </p:spPr>
        <p:txBody>
          <a:bodyPr>
            <a:noAutofit/>
          </a:bodyPr>
          <a:lstStyle/>
          <a:p>
            <a:r>
              <a:rPr lang="en-MY" sz="2000" dirty="0"/>
              <a:t>1. Centralized Data Repository:</a:t>
            </a:r>
          </a:p>
          <a:p>
            <a:pPr lvl="1"/>
            <a:r>
              <a:rPr lang="en-MY" sz="2000" dirty="0"/>
              <a:t>A data warehouse acts as a centralized data repository where data from various sources is integrated, cleaned, transformed, and stored. </a:t>
            </a:r>
          </a:p>
          <a:p>
            <a:pPr lvl="1"/>
            <a:r>
              <a:rPr lang="en-MY" sz="2000" dirty="0"/>
              <a:t>This centralization is crucial for providing a unified and consistent view of the data, enabling accurate and reliable reporting and analysis.</a:t>
            </a:r>
          </a:p>
          <a:p>
            <a:r>
              <a:rPr lang="en-MY" sz="2000" dirty="0"/>
              <a:t>2. Historical Data Storage and Analysis:</a:t>
            </a:r>
          </a:p>
          <a:p>
            <a:pPr lvl="1"/>
            <a:r>
              <a:rPr lang="en-MY" sz="2000" dirty="0"/>
              <a:t>It stores historical data, allowing organizations to perform trend analyses, comparisons, and forecasting. </a:t>
            </a:r>
          </a:p>
          <a:p>
            <a:pPr lvl="1"/>
            <a:r>
              <a:rPr lang="en-MY" sz="2000" dirty="0"/>
              <a:t>This ability to analyse historical data helps in identifying patterns, predicting future trends, and making informed decisions.</a:t>
            </a:r>
          </a:p>
        </p:txBody>
      </p:sp>
    </p:spTree>
    <p:extLst>
      <p:ext uri="{BB962C8B-B14F-4D97-AF65-F5344CB8AC3E}">
        <p14:creationId xmlns:p14="http://schemas.microsoft.com/office/powerpoint/2010/main" val="3306092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88C8-82DA-9897-8450-C6DC1B0B6AB7}"/>
              </a:ext>
            </a:extLst>
          </p:cNvPr>
          <p:cNvSpPr>
            <a:spLocks noGrp="1"/>
          </p:cNvSpPr>
          <p:nvPr>
            <p:ph type="title"/>
          </p:nvPr>
        </p:nvSpPr>
        <p:spPr>
          <a:xfrm>
            <a:off x="5868557" y="1138036"/>
            <a:ext cx="5444382" cy="1402470"/>
          </a:xfrm>
        </p:spPr>
        <p:txBody>
          <a:bodyPr anchor="t">
            <a:normAutofit/>
          </a:bodyPr>
          <a:lstStyle/>
          <a:p>
            <a:r>
              <a:rPr lang="en-MY" sz="3000"/>
              <a:t>Below are several key roles that Data Warehousing plays in Business Intelligence:</a:t>
            </a:r>
          </a:p>
        </p:txBody>
      </p:sp>
      <p:pic>
        <p:nvPicPr>
          <p:cNvPr id="5" name="Picture 4" descr="Digital financial graph">
            <a:extLst>
              <a:ext uri="{FF2B5EF4-FFF2-40B4-BE49-F238E27FC236}">
                <a16:creationId xmlns:a16="http://schemas.microsoft.com/office/drawing/2014/main" id="{AECDFA02-62EC-FA5C-201B-A1A9BBFCD37A}"/>
              </a:ext>
            </a:extLst>
          </p:cNvPr>
          <p:cNvPicPr>
            <a:picLocks noChangeAspect="1"/>
          </p:cNvPicPr>
          <p:nvPr/>
        </p:nvPicPr>
        <p:blipFill rotWithShape="1">
          <a:blip r:embed="rId2"/>
          <a:srcRect l="36518" r="21232"/>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3B0EFDD-325C-EF24-1CE3-A6BFC8D4F9ED}"/>
              </a:ext>
            </a:extLst>
          </p:cNvPr>
          <p:cNvSpPr>
            <a:spLocks noGrp="1"/>
          </p:cNvSpPr>
          <p:nvPr>
            <p:ph idx="1"/>
          </p:nvPr>
        </p:nvSpPr>
        <p:spPr>
          <a:xfrm>
            <a:off x="5868556" y="2551176"/>
            <a:ext cx="6242163" cy="4306824"/>
          </a:xfrm>
        </p:spPr>
        <p:txBody>
          <a:bodyPr>
            <a:noAutofit/>
          </a:bodyPr>
          <a:lstStyle/>
          <a:p>
            <a:r>
              <a:rPr lang="en-MY" sz="2000" dirty="0"/>
              <a:t>3. Enhanced Data Quality and Consistency:</a:t>
            </a:r>
          </a:p>
          <a:p>
            <a:pPr lvl="1"/>
            <a:r>
              <a:rPr lang="en-MY" sz="2000" dirty="0"/>
              <a:t>The ETL (Extract, Transform, Load) process in data warehousing ensures data is cleansed, transformed, and integrated, leading to improved data quality and consistency across the organization. </a:t>
            </a:r>
          </a:p>
          <a:p>
            <a:pPr lvl="1"/>
            <a:r>
              <a:rPr lang="en-MY" sz="2000" dirty="0"/>
              <a:t>High-quality, consistent data is paramount for reliable BI analytics and reporting.</a:t>
            </a:r>
          </a:p>
          <a:p>
            <a:r>
              <a:rPr lang="en-MY" sz="2000" dirty="0"/>
              <a:t>4. Supports Advanced Analytics:</a:t>
            </a:r>
          </a:p>
          <a:p>
            <a:pPr marL="457200" lvl="1" indent="0">
              <a:buNone/>
            </a:pPr>
            <a:r>
              <a:rPr lang="en-MY" sz="2000" dirty="0"/>
              <a:t>Data Warehouses are optimized for read-access and complex queries, supporting advanced analytics like data mining, predictive analytics, and machine learning, which help in uncovering insights, patterns, and correlations in the data that are not immediately obvious.</a:t>
            </a:r>
          </a:p>
        </p:txBody>
      </p:sp>
    </p:spTree>
    <p:extLst>
      <p:ext uri="{BB962C8B-B14F-4D97-AF65-F5344CB8AC3E}">
        <p14:creationId xmlns:p14="http://schemas.microsoft.com/office/powerpoint/2010/main" val="1917932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F533-C49C-FF7E-8E3F-FA1CE44C0819}"/>
              </a:ext>
            </a:extLst>
          </p:cNvPr>
          <p:cNvSpPr>
            <a:spLocks noGrp="1"/>
          </p:cNvSpPr>
          <p:nvPr>
            <p:ph type="title"/>
          </p:nvPr>
        </p:nvSpPr>
        <p:spPr>
          <a:xfrm>
            <a:off x="5868557" y="1138036"/>
            <a:ext cx="5444382" cy="1402470"/>
          </a:xfrm>
        </p:spPr>
        <p:txBody>
          <a:bodyPr anchor="t">
            <a:normAutofit/>
          </a:bodyPr>
          <a:lstStyle/>
          <a:p>
            <a:r>
              <a:rPr lang="en-MY" sz="3000"/>
              <a:t>Below are several key roles that Data Warehousing plays in Business Intelligence:</a:t>
            </a:r>
          </a:p>
        </p:txBody>
      </p:sp>
      <p:pic>
        <p:nvPicPr>
          <p:cNvPr id="5" name="Picture 4" descr="Digital financial graph">
            <a:extLst>
              <a:ext uri="{FF2B5EF4-FFF2-40B4-BE49-F238E27FC236}">
                <a16:creationId xmlns:a16="http://schemas.microsoft.com/office/drawing/2014/main" id="{F325FEC4-5EEC-FF44-7ED3-6FC7437B0C0A}"/>
              </a:ext>
            </a:extLst>
          </p:cNvPr>
          <p:cNvPicPr>
            <a:picLocks noChangeAspect="1"/>
          </p:cNvPicPr>
          <p:nvPr/>
        </p:nvPicPr>
        <p:blipFill rotWithShape="1">
          <a:blip r:embed="rId2"/>
          <a:srcRect l="36518" r="21232"/>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7980E6E-43C7-BA14-4027-67A40BA5FAD9}"/>
              </a:ext>
            </a:extLst>
          </p:cNvPr>
          <p:cNvSpPr>
            <a:spLocks noGrp="1"/>
          </p:cNvSpPr>
          <p:nvPr>
            <p:ph idx="1"/>
          </p:nvPr>
        </p:nvSpPr>
        <p:spPr>
          <a:xfrm>
            <a:off x="5868556" y="2551176"/>
            <a:ext cx="5591923" cy="4306824"/>
          </a:xfrm>
        </p:spPr>
        <p:txBody>
          <a:bodyPr>
            <a:normAutofit/>
          </a:bodyPr>
          <a:lstStyle/>
          <a:p>
            <a:r>
              <a:rPr lang="en-MY" sz="2000" dirty="0"/>
              <a:t>5. Enables Descriptive and Diagnostic Analytics:</a:t>
            </a:r>
          </a:p>
          <a:p>
            <a:pPr lvl="1"/>
            <a:r>
              <a:rPr lang="en-MY" sz="2000" dirty="0"/>
              <a:t>With the consolidated data, organizations can perform descriptive analytics to understand what has happened and diagnostic analytics to understand why something has happened, which are the foundational steps in BI.</a:t>
            </a:r>
          </a:p>
          <a:p>
            <a:pPr lvl="1"/>
            <a:endParaRPr lang="en-MY" sz="2000" dirty="0"/>
          </a:p>
          <a:p>
            <a:r>
              <a:rPr lang="en-MY" sz="2000" dirty="0"/>
              <a:t>6. Facilitates Decision-Making Process:</a:t>
            </a:r>
          </a:p>
          <a:p>
            <a:pPr lvl="1"/>
            <a:r>
              <a:rPr lang="en-MY" sz="2000" dirty="0"/>
              <a:t>By providing a structured and comprehensive data source, data warehousing empowers BI tools to create reports, dashboards, and visualizations that aid decision-makers in making informed, data-driven decisions swiftly</a:t>
            </a:r>
            <a:r>
              <a:rPr lang="en-MY" sz="1700" dirty="0"/>
              <a:t>.</a:t>
            </a:r>
          </a:p>
        </p:txBody>
      </p:sp>
    </p:spTree>
    <p:extLst>
      <p:ext uri="{BB962C8B-B14F-4D97-AF65-F5344CB8AC3E}">
        <p14:creationId xmlns:p14="http://schemas.microsoft.com/office/powerpoint/2010/main" val="1481330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CA6C-3FD5-16B4-2F89-41F619AA2CC1}"/>
              </a:ext>
            </a:extLst>
          </p:cNvPr>
          <p:cNvSpPr>
            <a:spLocks noGrp="1"/>
          </p:cNvSpPr>
          <p:nvPr>
            <p:ph type="title"/>
          </p:nvPr>
        </p:nvSpPr>
        <p:spPr>
          <a:xfrm>
            <a:off x="762000" y="4999200"/>
            <a:ext cx="6149789" cy="1220619"/>
          </a:xfrm>
        </p:spPr>
        <p:txBody>
          <a:bodyPr anchor="t">
            <a:normAutofit/>
          </a:bodyPr>
          <a:lstStyle/>
          <a:p>
            <a:r>
              <a:rPr lang="en-MY" sz="2700"/>
              <a:t>Below are several key roles that Data Warehousing plays in Business Intelligence:</a:t>
            </a:r>
          </a:p>
        </p:txBody>
      </p:sp>
      <p:pic>
        <p:nvPicPr>
          <p:cNvPr id="5" name="Picture 4" descr="Magnifying glass showing decling performance">
            <a:extLst>
              <a:ext uri="{FF2B5EF4-FFF2-40B4-BE49-F238E27FC236}">
                <a16:creationId xmlns:a16="http://schemas.microsoft.com/office/drawing/2014/main" id="{2396B284-05A4-A961-D41F-93253A69D058}"/>
              </a:ext>
            </a:extLst>
          </p:cNvPr>
          <p:cNvPicPr>
            <a:picLocks noChangeAspect="1"/>
          </p:cNvPicPr>
          <p:nvPr/>
        </p:nvPicPr>
        <p:blipFill rotWithShape="1">
          <a:blip r:embed="rId2"/>
          <a:srcRect r="2" b="1211"/>
          <a:stretch/>
        </p:blipFill>
        <p:spPr>
          <a:xfrm>
            <a:off x="878183" y="838200"/>
            <a:ext cx="5969060" cy="3936172"/>
          </a:xfrm>
          <a:prstGeom prst="rect">
            <a:avLst/>
          </a:prstGeom>
        </p:spPr>
      </p:pic>
      <p:cxnSp>
        <p:nvCxnSpPr>
          <p:cNvPr id="14" name="Straight Connector 13">
            <a:extLst>
              <a:ext uri="{FF2B5EF4-FFF2-40B4-BE49-F238E27FC236}">
                <a16:creationId xmlns:a16="http://schemas.microsoft.com/office/drawing/2014/main" id="{CD8BC200-CFA3-C21D-9306-5C7BA01865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191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5A7DA0-7298-9F7C-0A4B-C3B1CFB4F91A}"/>
              </a:ext>
            </a:extLst>
          </p:cNvPr>
          <p:cNvSpPr>
            <a:spLocks noGrp="1"/>
          </p:cNvSpPr>
          <p:nvPr>
            <p:ph idx="1"/>
          </p:nvPr>
        </p:nvSpPr>
        <p:spPr>
          <a:xfrm>
            <a:off x="7485202" y="1143000"/>
            <a:ext cx="4706798" cy="4962466"/>
          </a:xfrm>
        </p:spPr>
        <p:txBody>
          <a:bodyPr>
            <a:noAutofit/>
          </a:bodyPr>
          <a:lstStyle/>
          <a:p>
            <a:r>
              <a:rPr lang="en-MY" sz="2000" dirty="0"/>
              <a:t>7. Improves Operational Efficiency:</a:t>
            </a:r>
          </a:p>
          <a:p>
            <a:pPr lvl="1"/>
            <a:r>
              <a:rPr lang="en-MY" sz="2000" dirty="0"/>
              <a:t>The separation of analytical and transactional workloads allows operational systems to perform at optimal efficiency while simultaneously enabling sophisticated analytical activities, without one impacting the other.</a:t>
            </a:r>
          </a:p>
          <a:p>
            <a:pPr marL="457200" lvl="1" indent="0">
              <a:buNone/>
            </a:pPr>
            <a:endParaRPr lang="en-MY" sz="2000" dirty="0"/>
          </a:p>
          <a:p>
            <a:r>
              <a:rPr lang="en-MY" sz="2000" dirty="0"/>
              <a:t>8. Ensures Data Security and Compliance:</a:t>
            </a:r>
          </a:p>
          <a:p>
            <a:pPr lvl="1"/>
            <a:r>
              <a:rPr lang="en-MY" sz="2000" dirty="0"/>
              <a:t>Data warehouses have robust security features to protect sensitive business data and ensure compliance with various regulations, providing a secure environment for storing and analysing organizational data.</a:t>
            </a:r>
          </a:p>
        </p:txBody>
      </p:sp>
    </p:spTree>
    <p:extLst>
      <p:ext uri="{BB962C8B-B14F-4D97-AF65-F5344CB8AC3E}">
        <p14:creationId xmlns:p14="http://schemas.microsoft.com/office/powerpoint/2010/main" val="2987274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AA710-F0E5-63BC-095E-674E64290429}"/>
              </a:ext>
            </a:extLst>
          </p:cNvPr>
          <p:cNvSpPr>
            <a:spLocks noGrp="1"/>
          </p:cNvSpPr>
          <p:nvPr>
            <p:ph type="title"/>
          </p:nvPr>
        </p:nvSpPr>
        <p:spPr>
          <a:xfrm>
            <a:off x="761800" y="762001"/>
            <a:ext cx="5334197" cy="1708242"/>
          </a:xfrm>
        </p:spPr>
        <p:txBody>
          <a:bodyPr anchor="ctr">
            <a:normAutofit/>
          </a:bodyPr>
          <a:lstStyle/>
          <a:p>
            <a:r>
              <a:rPr lang="en-MY" sz="3400"/>
              <a:t>Below are several key roles that Data Warehousing plays in Business Intelligence:</a:t>
            </a:r>
          </a:p>
        </p:txBody>
      </p:sp>
      <p:sp>
        <p:nvSpPr>
          <p:cNvPr id="3" name="Content Placeholder 2">
            <a:extLst>
              <a:ext uri="{FF2B5EF4-FFF2-40B4-BE49-F238E27FC236}">
                <a16:creationId xmlns:a16="http://schemas.microsoft.com/office/drawing/2014/main" id="{B7EA58C9-908B-0933-F4EB-0954CE85C6CB}"/>
              </a:ext>
            </a:extLst>
          </p:cNvPr>
          <p:cNvSpPr>
            <a:spLocks noGrp="1"/>
          </p:cNvSpPr>
          <p:nvPr>
            <p:ph idx="1"/>
          </p:nvPr>
        </p:nvSpPr>
        <p:spPr>
          <a:xfrm>
            <a:off x="761800" y="2470244"/>
            <a:ext cx="5496760" cy="4306476"/>
          </a:xfrm>
        </p:spPr>
        <p:txBody>
          <a:bodyPr anchor="ctr">
            <a:normAutofit/>
          </a:bodyPr>
          <a:lstStyle/>
          <a:p>
            <a:r>
              <a:rPr lang="en-MY" sz="1900" dirty="0"/>
              <a:t>9. </a:t>
            </a:r>
            <a:r>
              <a:rPr lang="en-MY" sz="2000" dirty="0"/>
              <a:t>Enhances User Accessibility and Productivity:</a:t>
            </a:r>
          </a:p>
          <a:p>
            <a:pPr lvl="1"/>
            <a:r>
              <a:rPr lang="en-MY" sz="2000" dirty="0"/>
              <a:t>It structures data in a way that is accessible and understandable to end-users, allowing them to create their reports and analyses, which leads to improved productivity and self-service BI.</a:t>
            </a:r>
          </a:p>
          <a:p>
            <a:pPr lvl="1"/>
            <a:endParaRPr lang="en-MY" sz="2000" dirty="0"/>
          </a:p>
          <a:p>
            <a:pPr marL="0" indent="0">
              <a:buNone/>
            </a:pPr>
            <a:r>
              <a:rPr lang="en-MY" sz="2000" dirty="0"/>
              <a:t>In Business Intelligence, a data warehouse is not just a storage facility for data but is a strategic asset that serves as the backbone for intelligent analysis, reporting, and decision-making processes, enabling organizations to navigate the complexities of the modern business environment effectively.</a:t>
            </a:r>
          </a:p>
        </p:txBody>
      </p:sp>
      <p:pic>
        <p:nvPicPr>
          <p:cNvPr id="5" name="Picture 4" descr="Graph on document with pen">
            <a:extLst>
              <a:ext uri="{FF2B5EF4-FFF2-40B4-BE49-F238E27FC236}">
                <a16:creationId xmlns:a16="http://schemas.microsoft.com/office/drawing/2014/main" id="{73E81DE9-A716-80C3-3507-2BE72D0506BB}"/>
              </a:ext>
            </a:extLst>
          </p:cNvPr>
          <p:cNvPicPr>
            <a:picLocks noChangeAspect="1"/>
          </p:cNvPicPr>
          <p:nvPr/>
        </p:nvPicPr>
        <p:blipFill rotWithShape="1">
          <a:blip r:embed="rId2"/>
          <a:srcRect l="30943" r="17221"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669980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D59B2E-18BC-E97D-27CB-2AC808759821}"/>
              </a:ext>
            </a:extLst>
          </p:cNvPr>
          <p:cNvSpPr>
            <a:spLocks noGrp="1"/>
          </p:cNvSpPr>
          <p:nvPr>
            <p:ph type="title"/>
          </p:nvPr>
        </p:nvSpPr>
        <p:spPr>
          <a:xfrm>
            <a:off x="274319" y="364398"/>
            <a:ext cx="6299201" cy="1708242"/>
          </a:xfrm>
        </p:spPr>
        <p:txBody>
          <a:bodyPr anchor="ctr">
            <a:normAutofit/>
          </a:bodyPr>
          <a:lstStyle/>
          <a:p>
            <a:r>
              <a:rPr lang="en-MY" sz="4000" dirty="0"/>
              <a:t>A Data Warehouse vs a Database</a:t>
            </a:r>
          </a:p>
        </p:txBody>
      </p:sp>
      <p:sp>
        <p:nvSpPr>
          <p:cNvPr id="3" name="Content Placeholder 2">
            <a:extLst>
              <a:ext uri="{FF2B5EF4-FFF2-40B4-BE49-F238E27FC236}">
                <a16:creationId xmlns:a16="http://schemas.microsoft.com/office/drawing/2014/main" id="{00453716-5704-B4BC-5423-BC4E315B506C}"/>
              </a:ext>
            </a:extLst>
          </p:cNvPr>
          <p:cNvSpPr>
            <a:spLocks noGrp="1"/>
          </p:cNvSpPr>
          <p:nvPr>
            <p:ph idx="1"/>
          </p:nvPr>
        </p:nvSpPr>
        <p:spPr>
          <a:xfrm>
            <a:off x="274320" y="2072640"/>
            <a:ext cx="6146800" cy="4796246"/>
          </a:xfrm>
        </p:spPr>
        <p:txBody>
          <a:bodyPr anchor="ctr">
            <a:normAutofit/>
          </a:bodyPr>
          <a:lstStyle/>
          <a:p>
            <a:r>
              <a:rPr lang="en-MY" sz="2000" dirty="0"/>
              <a:t>The terms “Data Warehousing” and “Databases” are often used interchangeably but refer to different concepts in the realm of data management. Below are the key distinctions between a Data Warehouse and a Database.</a:t>
            </a:r>
          </a:p>
          <a:p>
            <a:r>
              <a:rPr lang="en-MY" sz="2000" dirty="0"/>
              <a:t>1. Purpose:</a:t>
            </a:r>
          </a:p>
          <a:p>
            <a:r>
              <a:rPr lang="en-MY" sz="2000" dirty="0"/>
              <a:t>Database:</a:t>
            </a:r>
          </a:p>
          <a:p>
            <a:pPr lvl="1"/>
            <a:r>
              <a:rPr lang="en-MY" sz="2000" dirty="0"/>
              <a:t>Designed to store and manage transactional data and enable CRUD (Create, Read, Update, Delete) operations for applications and services.</a:t>
            </a:r>
          </a:p>
          <a:p>
            <a:r>
              <a:rPr lang="en-MY" sz="2000" dirty="0"/>
              <a:t>Data Warehouse:</a:t>
            </a:r>
          </a:p>
          <a:p>
            <a:pPr lvl="1"/>
            <a:r>
              <a:rPr lang="en-MY" sz="2000" dirty="0"/>
              <a:t>Designed for analytical processing, enabling complex queries, reporting, and analysis of large volumes of integrated data.</a:t>
            </a:r>
          </a:p>
          <a:p>
            <a:endParaRPr lang="en-MY" sz="1600" dirty="0"/>
          </a:p>
        </p:txBody>
      </p:sp>
      <p:pic>
        <p:nvPicPr>
          <p:cNvPr id="5" name="Picture 4">
            <a:extLst>
              <a:ext uri="{FF2B5EF4-FFF2-40B4-BE49-F238E27FC236}">
                <a16:creationId xmlns:a16="http://schemas.microsoft.com/office/drawing/2014/main" id="{11C804F5-9C4D-4F3A-C615-600017030A08}"/>
              </a:ext>
            </a:extLst>
          </p:cNvPr>
          <p:cNvPicPr>
            <a:picLocks noChangeAspect="1"/>
          </p:cNvPicPr>
          <p:nvPr/>
        </p:nvPicPr>
        <p:blipFill rotWithShape="1">
          <a:blip r:embed="rId2"/>
          <a:srcRect l="2579" r="5373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917956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23A67-67FC-B7CA-BA2F-C7E91EBE13E6}"/>
              </a:ext>
            </a:extLst>
          </p:cNvPr>
          <p:cNvSpPr>
            <a:spLocks noGrp="1"/>
          </p:cNvSpPr>
          <p:nvPr>
            <p:ph type="title"/>
          </p:nvPr>
        </p:nvSpPr>
        <p:spPr>
          <a:xfrm>
            <a:off x="762000" y="1138036"/>
            <a:ext cx="4085665" cy="1402470"/>
          </a:xfrm>
        </p:spPr>
        <p:txBody>
          <a:bodyPr anchor="t">
            <a:normAutofit/>
          </a:bodyPr>
          <a:lstStyle/>
          <a:p>
            <a:r>
              <a:rPr lang="en-MY" sz="3200" dirty="0"/>
              <a:t>A Data Warehouse vs a Database</a:t>
            </a:r>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44B545-F760-3436-7031-F714CDAB4B5D}"/>
              </a:ext>
            </a:extLst>
          </p:cNvPr>
          <p:cNvSpPr>
            <a:spLocks noGrp="1"/>
          </p:cNvSpPr>
          <p:nvPr>
            <p:ph idx="1"/>
          </p:nvPr>
        </p:nvSpPr>
        <p:spPr>
          <a:xfrm>
            <a:off x="762000" y="2540506"/>
            <a:ext cx="4775200" cy="4317494"/>
          </a:xfrm>
        </p:spPr>
        <p:txBody>
          <a:bodyPr>
            <a:noAutofit/>
          </a:bodyPr>
          <a:lstStyle/>
          <a:p>
            <a:r>
              <a:rPr lang="en-MY" sz="1800" dirty="0"/>
              <a:t>2. Data Type and Structure:</a:t>
            </a:r>
          </a:p>
          <a:p>
            <a:r>
              <a:rPr lang="en-MY" sz="1800" dirty="0"/>
              <a:t>Database:</a:t>
            </a:r>
          </a:p>
          <a:p>
            <a:pPr lvl="1"/>
            <a:r>
              <a:rPr lang="en-MY" sz="1800" dirty="0"/>
              <a:t>Typically stores current, operational, and transactional data with a focus on data accuracy and integrity.</a:t>
            </a:r>
          </a:p>
          <a:p>
            <a:pPr lvl="1"/>
            <a:r>
              <a:rPr lang="en-MY" sz="1800" dirty="0"/>
              <a:t>Uses a normalized structure to eliminate redundancy and maintain data integrity.</a:t>
            </a:r>
          </a:p>
          <a:p>
            <a:r>
              <a:rPr lang="en-MY" sz="1800" dirty="0"/>
              <a:t>Data Warehouse:</a:t>
            </a:r>
          </a:p>
          <a:p>
            <a:pPr lvl="1"/>
            <a:r>
              <a:rPr lang="en-MY" sz="1800" dirty="0"/>
              <a:t>Stores historical, aggregated, and summarized data from various sources.</a:t>
            </a:r>
          </a:p>
          <a:p>
            <a:pPr lvl="2"/>
            <a:r>
              <a:rPr lang="en-MY" sz="1800" dirty="0"/>
              <a:t>Uses a denormalized structure (such as Star Schema or Snowflake Schema) optimized for read access and analytical processing.</a:t>
            </a:r>
          </a:p>
        </p:txBody>
      </p:sp>
      <p:pic>
        <p:nvPicPr>
          <p:cNvPr id="5" name="Picture 4" descr="Blue blocks and networks technology background">
            <a:extLst>
              <a:ext uri="{FF2B5EF4-FFF2-40B4-BE49-F238E27FC236}">
                <a16:creationId xmlns:a16="http://schemas.microsoft.com/office/drawing/2014/main" id="{975438C1-BFB6-1B85-C766-E90E0E63F5C5}"/>
              </a:ext>
            </a:extLst>
          </p:cNvPr>
          <p:cNvPicPr>
            <a:picLocks noChangeAspect="1"/>
          </p:cNvPicPr>
          <p:nvPr/>
        </p:nvPicPr>
        <p:blipFill rotWithShape="1">
          <a:blip r:embed="rId2"/>
          <a:srcRect l="7720" r="38630" b="-446"/>
          <a:stretch/>
        </p:blipFill>
        <p:spPr>
          <a:xfrm>
            <a:off x="5650992" y="10"/>
            <a:ext cx="6541008" cy="6857990"/>
          </a:xfrm>
          <a:prstGeom prst="rect">
            <a:avLst/>
          </a:prstGeom>
        </p:spPr>
      </p:pic>
    </p:spTree>
    <p:extLst>
      <p:ext uri="{BB962C8B-B14F-4D97-AF65-F5344CB8AC3E}">
        <p14:creationId xmlns:p14="http://schemas.microsoft.com/office/powerpoint/2010/main" val="358423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539ED0-71BF-61FD-5CF1-8967D45868E0}"/>
              </a:ext>
            </a:extLst>
          </p:cNvPr>
          <p:cNvSpPr>
            <a:spLocks noGrp="1"/>
          </p:cNvSpPr>
          <p:nvPr>
            <p:ph type="title"/>
          </p:nvPr>
        </p:nvSpPr>
        <p:spPr>
          <a:xfrm>
            <a:off x="686834" y="1153572"/>
            <a:ext cx="3200400" cy="4461163"/>
          </a:xfrm>
        </p:spPr>
        <p:txBody>
          <a:bodyPr>
            <a:normAutofit/>
          </a:bodyPr>
          <a:lstStyle/>
          <a:p>
            <a:r>
              <a:rPr lang="en-MY">
                <a:solidFill>
                  <a:srgbClr val="FFFFFF"/>
                </a:solidFill>
              </a:rPr>
              <a:t>Learning Outcomes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2A7C8C2-5279-2B8D-B460-98E53F9812D5}"/>
              </a:ext>
            </a:extLst>
          </p:cNvPr>
          <p:cNvSpPr>
            <a:spLocks noGrp="1"/>
          </p:cNvSpPr>
          <p:nvPr>
            <p:ph idx="1"/>
          </p:nvPr>
        </p:nvSpPr>
        <p:spPr>
          <a:xfrm>
            <a:off x="4447308" y="591344"/>
            <a:ext cx="6906491" cy="5585619"/>
          </a:xfrm>
        </p:spPr>
        <p:txBody>
          <a:bodyPr anchor="ctr">
            <a:normAutofit/>
          </a:bodyPr>
          <a:lstStyle/>
          <a:p>
            <a:pPr marL="0" indent="0">
              <a:buNone/>
            </a:pPr>
            <a:r>
              <a:rPr lang="en-MY" sz="2000" b="1" dirty="0"/>
              <a:t>By the End of this lesson, Learners Will Be Able To:</a:t>
            </a:r>
          </a:p>
          <a:p>
            <a:pPr lvl="1">
              <a:buFont typeface="+mj-lt"/>
              <a:buAutoNum type="arabicPeriod"/>
            </a:pPr>
            <a:r>
              <a:rPr lang="en-MY" sz="2000" b="1" dirty="0"/>
              <a:t>Define</a:t>
            </a:r>
            <a:r>
              <a:rPr lang="en-MY" sz="2000" dirty="0"/>
              <a:t> and explain the core concepts of data warehousing and its significance in modern businesses.</a:t>
            </a:r>
          </a:p>
          <a:p>
            <a:pPr lvl="1">
              <a:buFont typeface="+mj-lt"/>
              <a:buAutoNum type="arabicPeriod"/>
            </a:pPr>
            <a:r>
              <a:rPr lang="en-MY" sz="2000" b="1" dirty="0"/>
              <a:t>Identify</a:t>
            </a:r>
            <a:r>
              <a:rPr lang="en-MY" sz="2000" dirty="0"/>
              <a:t> the key characteristics of data warehouses and differentiate them from other types of data storage, including </a:t>
            </a:r>
            <a:r>
              <a:rPr lang="en-MY" sz="2000" b="1" dirty="0"/>
              <a:t>data lakes</a:t>
            </a:r>
            <a:r>
              <a:rPr lang="en-MY" sz="2000" dirty="0"/>
              <a:t> and </a:t>
            </a:r>
            <a:r>
              <a:rPr lang="en-MY" sz="2000" b="1" dirty="0"/>
              <a:t>data </a:t>
            </a:r>
            <a:r>
              <a:rPr lang="en-MY" sz="2000" b="1" dirty="0" err="1"/>
              <a:t>lakehouses</a:t>
            </a:r>
            <a:r>
              <a:rPr lang="en-MY" sz="2000" dirty="0"/>
              <a:t>.</a:t>
            </a:r>
          </a:p>
          <a:p>
            <a:pPr lvl="1">
              <a:buFont typeface="+mj-lt"/>
              <a:buAutoNum type="arabicPeriod"/>
            </a:pPr>
            <a:r>
              <a:rPr lang="en-MY" sz="2000" b="1" dirty="0"/>
              <a:t>Understand</a:t>
            </a:r>
            <a:r>
              <a:rPr lang="en-MY" sz="2000" dirty="0"/>
              <a:t> how data warehouses support decision-making and enhance business intelligence, including the integration of </a:t>
            </a:r>
            <a:r>
              <a:rPr lang="en-MY" sz="2000" b="1" dirty="0"/>
              <a:t>AI</a:t>
            </a:r>
            <a:r>
              <a:rPr lang="en-MY" sz="2000" dirty="0"/>
              <a:t> and </a:t>
            </a:r>
            <a:r>
              <a:rPr lang="en-MY" sz="2000" b="1" dirty="0"/>
              <a:t>machine learning</a:t>
            </a:r>
            <a:r>
              <a:rPr lang="en-MY" sz="2000" dirty="0"/>
              <a:t> for advanced analytics.</a:t>
            </a:r>
          </a:p>
          <a:p>
            <a:pPr lvl="1">
              <a:buFont typeface="+mj-lt"/>
              <a:buAutoNum type="arabicPeriod"/>
            </a:pPr>
            <a:r>
              <a:rPr lang="en-MY" sz="2000" b="1" dirty="0"/>
              <a:t>Recognize</a:t>
            </a:r>
            <a:r>
              <a:rPr lang="en-MY" sz="2000" dirty="0"/>
              <a:t> common challenges in data warehousing projects and strategies to mitigate them.</a:t>
            </a:r>
          </a:p>
          <a:p>
            <a:pPr lvl="1">
              <a:buFont typeface="+mj-lt"/>
              <a:buAutoNum type="arabicPeriod"/>
            </a:pPr>
            <a:r>
              <a:rPr lang="en-MY" sz="2000" b="1" dirty="0"/>
              <a:t>Differentiate</a:t>
            </a:r>
            <a:r>
              <a:rPr lang="en-MY" sz="2000" dirty="0"/>
              <a:t> between data warehouses and regular databases in terms of structure, function, and use cases.</a:t>
            </a:r>
          </a:p>
          <a:p>
            <a:pPr lvl="1">
              <a:buFont typeface="+mj-lt"/>
              <a:buAutoNum type="arabicPeriod"/>
            </a:pPr>
            <a:r>
              <a:rPr lang="en-MY" sz="2000" b="1" dirty="0"/>
              <a:t>Explore</a:t>
            </a:r>
            <a:r>
              <a:rPr lang="en-MY" sz="2000" dirty="0"/>
              <a:t> emerging </a:t>
            </a:r>
            <a:r>
              <a:rPr lang="en-MY" sz="2000" b="1" dirty="0"/>
              <a:t>future trends</a:t>
            </a:r>
            <a:r>
              <a:rPr lang="en-MY" sz="2000" dirty="0"/>
              <a:t> in data warehousing, such as </a:t>
            </a:r>
            <a:r>
              <a:rPr lang="en-MY" sz="2000" b="1" dirty="0"/>
              <a:t>quantum computing</a:t>
            </a:r>
            <a:r>
              <a:rPr lang="en-MY" sz="2000" dirty="0"/>
              <a:t>, </a:t>
            </a:r>
            <a:r>
              <a:rPr lang="en-MY" sz="2000" b="1" dirty="0"/>
              <a:t>edge computing</a:t>
            </a:r>
            <a:r>
              <a:rPr lang="en-MY" sz="2000" dirty="0"/>
              <a:t>, and </a:t>
            </a:r>
            <a:r>
              <a:rPr lang="en-MY" sz="2000" b="1" dirty="0"/>
              <a:t>multi-cloud strategies</a:t>
            </a:r>
            <a:r>
              <a:rPr lang="en-MY" sz="2000" dirty="0"/>
              <a:t>.</a:t>
            </a:r>
          </a:p>
          <a:p>
            <a:pPr marL="0" indent="0">
              <a:buNone/>
            </a:pPr>
            <a:endParaRPr lang="en-MY" sz="2000" dirty="0"/>
          </a:p>
        </p:txBody>
      </p:sp>
    </p:spTree>
    <p:extLst>
      <p:ext uri="{BB962C8B-B14F-4D97-AF65-F5344CB8AC3E}">
        <p14:creationId xmlns:p14="http://schemas.microsoft.com/office/powerpoint/2010/main" val="2110468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A337-5E87-745F-D8AA-C5FF2E5CA558}"/>
              </a:ext>
            </a:extLst>
          </p:cNvPr>
          <p:cNvSpPr>
            <a:spLocks noGrp="1"/>
          </p:cNvSpPr>
          <p:nvPr>
            <p:ph type="title"/>
          </p:nvPr>
        </p:nvSpPr>
        <p:spPr>
          <a:xfrm>
            <a:off x="762000" y="1138036"/>
            <a:ext cx="4085665" cy="1402470"/>
          </a:xfrm>
        </p:spPr>
        <p:txBody>
          <a:bodyPr anchor="t">
            <a:normAutofit/>
          </a:bodyPr>
          <a:lstStyle/>
          <a:p>
            <a:r>
              <a:rPr lang="en-MY" sz="3200"/>
              <a:t>A Data Warehouse vs a Database</a:t>
            </a:r>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77B5FF7-D2F6-1F0E-779F-690FCA2556AD}"/>
              </a:ext>
            </a:extLst>
          </p:cNvPr>
          <p:cNvSpPr>
            <a:spLocks noGrp="1"/>
          </p:cNvSpPr>
          <p:nvPr>
            <p:ph idx="1"/>
          </p:nvPr>
        </p:nvSpPr>
        <p:spPr>
          <a:xfrm>
            <a:off x="762000" y="2551176"/>
            <a:ext cx="4085665" cy="3591207"/>
          </a:xfrm>
        </p:spPr>
        <p:txBody>
          <a:bodyPr>
            <a:normAutofit/>
          </a:bodyPr>
          <a:lstStyle/>
          <a:p>
            <a:r>
              <a:rPr lang="en-MY" sz="2000"/>
              <a:t>3. Volume and Scale:</a:t>
            </a:r>
          </a:p>
          <a:p>
            <a:r>
              <a:rPr lang="en-MY" sz="2000"/>
              <a:t>Database:</a:t>
            </a:r>
          </a:p>
          <a:p>
            <a:pPr lvl="1"/>
            <a:r>
              <a:rPr lang="en-MY" sz="2000"/>
              <a:t>Ideal for managing smaller volumes of transactional data with high transaction rates.</a:t>
            </a:r>
          </a:p>
          <a:p>
            <a:r>
              <a:rPr lang="en-MY" sz="2000"/>
              <a:t>Data Warehouse:</a:t>
            </a:r>
          </a:p>
          <a:p>
            <a:pPr lvl="1"/>
            <a:r>
              <a:rPr lang="en-MY" sz="2000"/>
              <a:t>Designed to handle very large volumes of data and is highly scalable to accommodate growing data needs.</a:t>
            </a:r>
          </a:p>
        </p:txBody>
      </p:sp>
      <p:pic>
        <p:nvPicPr>
          <p:cNvPr id="5" name="Picture 4">
            <a:extLst>
              <a:ext uri="{FF2B5EF4-FFF2-40B4-BE49-F238E27FC236}">
                <a16:creationId xmlns:a16="http://schemas.microsoft.com/office/drawing/2014/main" id="{7750C5D4-6E10-145C-D3E3-37B1A2CC3105}"/>
              </a:ext>
            </a:extLst>
          </p:cNvPr>
          <p:cNvPicPr>
            <a:picLocks noChangeAspect="1"/>
          </p:cNvPicPr>
          <p:nvPr/>
        </p:nvPicPr>
        <p:blipFill rotWithShape="1">
          <a:blip r:embed="rId2"/>
          <a:srcRect l="6610" r="39740"/>
          <a:stretch/>
        </p:blipFill>
        <p:spPr>
          <a:xfrm>
            <a:off x="5650992" y="10"/>
            <a:ext cx="6541008" cy="6857990"/>
          </a:xfrm>
          <a:prstGeom prst="rect">
            <a:avLst/>
          </a:prstGeom>
        </p:spPr>
      </p:pic>
    </p:spTree>
    <p:extLst>
      <p:ext uri="{BB962C8B-B14F-4D97-AF65-F5344CB8AC3E}">
        <p14:creationId xmlns:p14="http://schemas.microsoft.com/office/powerpoint/2010/main" val="2116625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2E9182ED-327F-96A5-00D4-F7E38554BA48}"/>
              </a:ext>
            </a:extLst>
          </p:cNvPr>
          <p:cNvPicPr>
            <a:picLocks noChangeAspect="1"/>
          </p:cNvPicPr>
          <p:nvPr/>
        </p:nvPicPr>
        <p:blipFill rotWithShape="1">
          <a:blip r:embed="rId2"/>
          <a:srcRect l="30532" r="16809"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287BCF-F20F-D44D-7103-A6616F47AF0C}"/>
              </a:ext>
            </a:extLst>
          </p:cNvPr>
          <p:cNvSpPr>
            <a:spLocks noGrp="1"/>
          </p:cNvSpPr>
          <p:nvPr>
            <p:ph type="title"/>
          </p:nvPr>
        </p:nvSpPr>
        <p:spPr>
          <a:xfrm>
            <a:off x="6115317" y="405685"/>
            <a:ext cx="5464968" cy="1559301"/>
          </a:xfrm>
        </p:spPr>
        <p:txBody>
          <a:bodyPr>
            <a:normAutofit/>
          </a:bodyPr>
          <a:lstStyle/>
          <a:p>
            <a:r>
              <a:rPr lang="en-MY" sz="4000"/>
              <a:t>A Data Warehouse vs a Database</a:t>
            </a:r>
          </a:p>
        </p:txBody>
      </p:sp>
      <p:sp>
        <p:nvSpPr>
          <p:cNvPr id="3" name="Content Placeholder 2">
            <a:extLst>
              <a:ext uri="{FF2B5EF4-FFF2-40B4-BE49-F238E27FC236}">
                <a16:creationId xmlns:a16="http://schemas.microsoft.com/office/drawing/2014/main" id="{FF92629A-6F0C-323E-78E8-71856D0970C8}"/>
              </a:ext>
            </a:extLst>
          </p:cNvPr>
          <p:cNvSpPr>
            <a:spLocks noGrp="1"/>
          </p:cNvSpPr>
          <p:nvPr>
            <p:ph idx="1"/>
          </p:nvPr>
        </p:nvSpPr>
        <p:spPr>
          <a:xfrm>
            <a:off x="5730240" y="1625601"/>
            <a:ext cx="6319519" cy="5019040"/>
          </a:xfrm>
        </p:spPr>
        <p:txBody>
          <a:bodyPr anchor="ctr">
            <a:noAutofit/>
          </a:bodyPr>
          <a:lstStyle/>
          <a:p>
            <a:r>
              <a:rPr lang="en-MY" sz="1800" dirty="0"/>
              <a:t>4. Performance:</a:t>
            </a:r>
          </a:p>
          <a:p>
            <a:r>
              <a:rPr lang="en-MY" sz="1800" dirty="0"/>
              <a:t>Database:</a:t>
            </a:r>
          </a:p>
          <a:p>
            <a:pPr lvl="1"/>
            <a:r>
              <a:rPr lang="en-MY" sz="1800" dirty="0"/>
              <a:t>Optimized for high-concurrency, transactional processing with emphasis on ACID properties.</a:t>
            </a:r>
          </a:p>
          <a:p>
            <a:r>
              <a:rPr lang="en-MY" sz="1800" dirty="0"/>
              <a:t>Data Warehouse:</a:t>
            </a:r>
          </a:p>
          <a:p>
            <a:pPr lvl="1"/>
            <a:r>
              <a:rPr lang="en-MY" sz="1800" dirty="0"/>
              <a:t>Optimized for query performance and is designed to efficiently run complex queries and analyses on large datasets</a:t>
            </a:r>
          </a:p>
          <a:p>
            <a:r>
              <a:rPr lang="en-MY" sz="1800" dirty="0"/>
              <a:t>5. Data Integration:</a:t>
            </a:r>
          </a:p>
          <a:p>
            <a:r>
              <a:rPr lang="en-MY" sz="1800" dirty="0"/>
              <a:t>Database:</a:t>
            </a:r>
          </a:p>
          <a:p>
            <a:pPr lvl="1"/>
            <a:r>
              <a:rPr lang="en-MY" sz="1800" dirty="0"/>
              <a:t>Typically focused on storing data from a single application or system and does not inherently support data integration from multiple sources.</a:t>
            </a:r>
          </a:p>
          <a:p>
            <a:r>
              <a:rPr lang="en-MY" sz="1800" dirty="0"/>
              <a:t>Data Warehouse:</a:t>
            </a:r>
          </a:p>
          <a:p>
            <a:pPr lvl="1"/>
            <a:r>
              <a:rPr lang="en-MY" sz="1800" dirty="0"/>
              <a:t>Integrates data from multiple heterogeneous sources, providing a consolidated view of organizational data.</a:t>
            </a:r>
          </a:p>
        </p:txBody>
      </p:sp>
    </p:spTree>
    <p:extLst>
      <p:ext uri="{BB962C8B-B14F-4D97-AF65-F5344CB8AC3E}">
        <p14:creationId xmlns:p14="http://schemas.microsoft.com/office/powerpoint/2010/main" val="3419027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58256" y="-358254"/>
            <a:ext cx="6858000" cy="7574507"/>
          </a:xfrm>
          <a:prstGeom prst="rect">
            <a:avLst/>
          </a:prstGeom>
          <a:ln>
            <a:noFill/>
          </a:ln>
          <a:effectLst>
            <a:outerShdw blurRad="457200" dist="63500" sx="99000" sy="99000" algn="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6CFAA3-F581-B549-0F61-69B82961B590}"/>
              </a:ext>
            </a:extLst>
          </p:cNvPr>
          <p:cNvSpPr>
            <a:spLocks noGrp="1"/>
          </p:cNvSpPr>
          <p:nvPr>
            <p:ph type="title"/>
          </p:nvPr>
        </p:nvSpPr>
        <p:spPr>
          <a:xfrm>
            <a:off x="523845" y="5546162"/>
            <a:ext cx="6661702" cy="953611"/>
          </a:xfrm>
        </p:spPr>
        <p:txBody>
          <a:bodyPr anchor="ctr">
            <a:normAutofit/>
          </a:bodyPr>
          <a:lstStyle/>
          <a:p>
            <a:r>
              <a:rPr lang="en-MY" sz="3700"/>
              <a:t>A Data Warehouse vs a Database</a:t>
            </a:r>
          </a:p>
        </p:txBody>
      </p:sp>
      <p:pic>
        <p:nvPicPr>
          <p:cNvPr id="5" name="Picture 4" descr="Graph on document with pen">
            <a:extLst>
              <a:ext uri="{FF2B5EF4-FFF2-40B4-BE49-F238E27FC236}">
                <a16:creationId xmlns:a16="http://schemas.microsoft.com/office/drawing/2014/main" id="{779044CB-4215-B904-1A88-4EB4C0766585}"/>
              </a:ext>
            </a:extLst>
          </p:cNvPr>
          <p:cNvPicPr>
            <a:picLocks noChangeAspect="1"/>
          </p:cNvPicPr>
          <p:nvPr/>
        </p:nvPicPr>
        <p:blipFill rotWithShape="1">
          <a:blip r:embed="rId2"/>
          <a:srcRect l="2046" r="1" b="1"/>
          <a:stretch/>
        </p:blipFill>
        <p:spPr>
          <a:xfrm>
            <a:off x="20" y="-1"/>
            <a:ext cx="7574488" cy="5161587"/>
          </a:xfrm>
          <a:prstGeom prst="rect">
            <a:avLst/>
          </a:prstGeom>
        </p:spPr>
      </p:pic>
      <p:sp>
        <p:nvSpPr>
          <p:cNvPr id="3" name="Content Placeholder 2">
            <a:extLst>
              <a:ext uri="{FF2B5EF4-FFF2-40B4-BE49-F238E27FC236}">
                <a16:creationId xmlns:a16="http://schemas.microsoft.com/office/drawing/2014/main" id="{199FAA10-E3F3-D372-497B-FA49FADFF31F}"/>
              </a:ext>
            </a:extLst>
          </p:cNvPr>
          <p:cNvSpPr>
            <a:spLocks noGrp="1"/>
          </p:cNvSpPr>
          <p:nvPr>
            <p:ph idx="1"/>
          </p:nvPr>
        </p:nvSpPr>
        <p:spPr>
          <a:xfrm>
            <a:off x="7894320" y="111760"/>
            <a:ext cx="4104640" cy="7101839"/>
          </a:xfrm>
        </p:spPr>
        <p:txBody>
          <a:bodyPr anchor="ctr">
            <a:normAutofit/>
          </a:bodyPr>
          <a:lstStyle/>
          <a:p>
            <a:r>
              <a:rPr lang="en-MY" sz="1800" dirty="0"/>
              <a:t>6. Usage:</a:t>
            </a:r>
          </a:p>
          <a:p>
            <a:r>
              <a:rPr lang="en-MY" sz="1800" dirty="0"/>
              <a:t>Database:</a:t>
            </a:r>
          </a:p>
          <a:p>
            <a:pPr lvl="1"/>
            <a:r>
              <a:rPr lang="en-MY" sz="1800" dirty="0"/>
              <a:t>Suited for day-to-day operations such as order processing, inventory management, and customer relationship management.</a:t>
            </a:r>
          </a:p>
          <a:p>
            <a:r>
              <a:rPr lang="en-MY" sz="1800" dirty="0"/>
              <a:t>Data Warehouse:</a:t>
            </a:r>
          </a:p>
          <a:p>
            <a:pPr lvl="1"/>
            <a:r>
              <a:rPr lang="en-MY" sz="1800" dirty="0"/>
              <a:t>Suited for strategic activities like business analysis, decision support, and knowledge discovery.</a:t>
            </a:r>
          </a:p>
          <a:p>
            <a:r>
              <a:rPr lang="en-MY" sz="1800" dirty="0"/>
              <a:t>7. Time Variant:</a:t>
            </a:r>
          </a:p>
          <a:p>
            <a:r>
              <a:rPr lang="en-MY" sz="1800" dirty="0"/>
              <a:t>Database:</a:t>
            </a:r>
          </a:p>
          <a:p>
            <a:pPr lvl="1"/>
            <a:r>
              <a:rPr lang="en-MY" sz="1800" dirty="0"/>
              <a:t>Usually contains current or near-real-time data with limited historical data.</a:t>
            </a:r>
          </a:p>
          <a:p>
            <a:r>
              <a:rPr lang="en-MY" sz="1800" dirty="0"/>
              <a:t>Data Warehouse:</a:t>
            </a:r>
          </a:p>
          <a:p>
            <a:pPr lvl="1"/>
            <a:r>
              <a:rPr lang="en-MY" sz="1800" dirty="0"/>
              <a:t>Maintains extensive historical data to support trend analysis, forecasting, and comparisons over time.</a:t>
            </a:r>
          </a:p>
        </p:txBody>
      </p:sp>
    </p:spTree>
    <p:extLst>
      <p:ext uri="{BB962C8B-B14F-4D97-AF65-F5344CB8AC3E}">
        <p14:creationId xmlns:p14="http://schemas.microsoft.com/office/powerpoint/2010/main" val="1555785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58256" y="-358254"/>
            <a:ext cx="6858000" cy="7574507"/>
          </a:xfrm>
          <a:prstGeom prst="rect">
            <a:avLst/>
          </a:prstGeom>
          <a:ln>
            <a:noFill/>
          </a:ln>
          <a:effectLst>
            <a:outerShdw blurRad="457200" dist="63500" sx="99000" sy="99000" algn="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48DFDA-4E76-69DB-1E1A-0D64F9AD2287}"/>
              </a:ext>
            </a:extLst>
          </p:cNvPr>
          <p:cNvSpPr>
            <a:spLocks noGrp="1"/>
          </p:cNvSpPr>
          <p:nvPr>
            <p:ph type="title"/>
          </p:nvPr>
        </p:nvSpPr>
        <p:spPr>
          <a:xfrm>
            <a:off x="523845" y="5546162"/>
            <a:ext cx="6661702" cy="953611"/>
          </a:xfrm>
        </p:spPr>
        <p:txBody>
          <a:bodyPr anchor="ctr">
            <a:normAutofit/>
          </a:bodyPr>
          <a:lstStyle/>
          <a:p>
            <a:r>
              <a:rPr lang="en-MY" sz="3700"/>
              <a:t>A Data Warehouse vs a Database</a:t>
            </a:r>
          </a:p>
        </p:txBody>
      </p:sp>
      <p:pic>
        <p:nvPicPr>
          <p:cNvPr id="5" name="Picture 4" descr="Electronic circuit board">
            <a:extLst>
              <a:ext uri="{FF2B5EF4-FFF2-40B4-BE49-F238E27FC236}">
                <a16:creationId xmlns:a16="http://schemas.microsoft.com/office/drawing/2014/main" id="{D10FE829-54D6-68DD-B704-1F17FB543460}"/>
              </a:ext>
            </a:extLst>
          </p:cNvPr>
          <p:cNvPicPr>
            <a:picLocks noChangeAspect="1"/>
          </p:cNvPicPr>
          <p:nvPr/>
        </p:nvPicPr>
        <p:blipFill rotWithShape="1">
          <a:blip r:embed="rId2"/>
          <a:srcRect l="2046" r="1" b="1"/>
          <a:stretch/>
        </p:blipFill>
        <p:spPr>
          <a:xfrm>
            <a:off x="20" y="-1"/>
            <a:ext cx="7574488" cy="5161587"/>
          </a:xfrm>
          <a:prstGeom prst="rect">
            <a:avLst/>
          </a:prstGeom>
        </p:spPr>
      </p:pic>
      <p:sp>
        <p:nvSpPr>
          <p:cNvPr id="3" name="Content Placeholder 2">
            <a:extLst>
              <a:ext uri="{FF2B5EF4-FFF2-40B4-BE49-F238E27FC236}">
                <a16:creationId xmlns:a16="http://schemas.microsoft.com/office/drawing/2014/main" id="{38393B23-EEFD-9936-0AD6-FEAF111F9124}"/>
              </a:ext>
            </a:extLst>
          </p:cNvPr>
          <p:cNvSpPr>
            <a:spLocks noGrp="1"/>
          </p:cNvSpPr>
          <p:nvPr>
            <p:ph idx="1"/>
          </p:nvPr>
        </p:nvSpPr>
        <p:spPr>
          <a:xfrm>
            <a:off x="8016240" y="0"/>
            <a:ext cx="4033520" cy="6715759"/>
          </a:xfrm>
        </p:spPr>
        <p:txBody>
          <a:bodyPr anchor="ctr">
            <a:normAutofit/>
          </a:bodyPr>
          <a:lstStyle/>
          <a:p>
            <a:r>
              <a:rPr lang="en-MY" sz="1800" dirty="0"/>
              <a:t>8. Data Processing:</a:t>
            </a:r>
          </a:p>
          <a:p>
            <a:r>
              <a:rPr lang="en-MY" sz="1800" dirty="0"/>
              <a:t>Database:</a:t>
            </a:r>
          </a:p>
          <a:p>
            <a:pPr lvl="1"/>
            <a:r>
              <a:rPr lang="en-MY" sz="1800" dirty="0"/>
              <a:t>Emphasizes OLTP (Online Transaction Processing) which involves managing transaction-oriented applications.</a:t>
            </a:r>
          </a:p>
          <a:p>
            <a:r>
              <a:rPr lang="en-MY" sz="1800" dirty="0"/>
              <a:t>Data Warehouse:</a:t>
            </a:r>
          </a:p>
          <a:p>
            <a:pPr lvl="1"/>
            <a:r>
              <a:rPr lang="en-MY" sz="1800" dirty="0"/>
              <a:t>Emphasizes OLAP (Online Analytical Processing) which involves the analysis of data to support decision-making processes.</a:t>
            </a:r>
          </a:p>
          <a:p>
            <a:r>
              <a:rPr lang="en-MY" sz="1800" dirty="0"/>
              <a:t>9. Data Modification:</a:t>
            </a:r>
          </a:p>
          <a:p>
            <a:r>
              <a:rPr lang="en-MY" sz="1800" dirty="0"/>
              <a:t>Database:</a:t>
            </a:r>
          </a:p>
          <a:p>
            <a:pPr lvl="1"/>
            <a:r>
              <a:rPr lang="en-MY" sz="1800" dirty="0"/>
              <a:t>Frequent updates, deletions, and insertions occur due to the transactional nature of applications.</a:t>
            </a:r>
          </a:p>
          <a:p>
            <a:r>
              <a:rPr lang="en-MY" sz="1800" dirty="0"/>
              <a:t>Data Warehouse:</a:t>
            </a:r>
          </a:p>
          <a:p>
            <a:pPr lvl="1"/>
            <a:r>
              <a:rPr lang="en-MY" sz="1800" dirty="0"/>
              <a:t>Mostly read-oriented with periodic updates, usually through ETL processes, and is essentially static between updates.</a:t>
            </a:r>
          </a:p>
        </p:txBody>
      </p:sp>
    </p:spTree>
    <p:extLst>
      <p:ext uri="{BB962C8B-B14F-4D97-AF65-F5344CB8AC3E}">
        <p14:creationId xmlns:p14="http://schemas.microsoft.com/office/powerpoint/2010/main" val="682058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099FA7-E8D6-CB60-F67F-2A9B12902B15}"/>
              </a:ext>
            </a:extLst>
          </p:cNvPr>
          <p:cNvSpPr>
            <a:spLocks noGrp="1"/>
          </p:cNvSpPr>
          <p:nvPr>
            <p:ph type="title"/>
          </p:nvPr>
        </p:nvSpPr>
        <p:spPr>
          <a:xfrm>
            <a:off x="761802" y="374050"/>
            <a:ext cx="4287275" cy="1343432"/>
          </a:xfrm>
        </p:spPr>
        <p:txBody>
          <a:bodyPr anchor="ctr">
            <a:normAutofit fontScale="90000"/>
          </a:bodyPr>
          <a:lstStyle/>
          <a:p>
            <a:br>
              <a:rPr lang="en-US" sz="4000" dirty="0"/>
            </a:br>
            <a:r>
              <a:rPr lang="en-US" sz="4000" dirty="0"/>
              <a:t>Summary</a:t>
            </a:r>
            <a:br>
              <a:rPr lang="en-US" sz="4000" dirty="0"/>
            </a:br>
            <a:br>
              <a:rPr lang="en-US" sz="4000" dirty="0"/>
            </a:br>
            <a:endParaRPr lang="en-MY" sz="4000" dirty="0"/>
          </a:p>
        </p:txBody>
      </p:sp>
      <p:sp>
        <p:nvSpPr>
          <p:cNvPr id="3" name="Content Placeholder 2">
            <a:extLst>
              <a:ext uri="{FF2B5EF4-FFF2-40B4-BE49-F238E27FC236}">
                <a16:creationId xmlns:a16="http://schemas.microsoft.com/office/drawing/2014/main" id="{D6DCD04B-20E2-EA49-D51A-6342E104E8FA}"/>
              </a:ext>
            </a:extLst>
          </p:cNvPr>
          <p:cNvSpPr>
            <a:spLocks noGrp="1"/>
          </p:cNvSpPr>
          <p:nvPr>
            <p:ph idx="1"/>
          </p:nvPr>
        </p:nvSpPr>
        <p:spPr>
          <a:xfrm>
            <a:off x="761802" y="2743200"/>
            <a:ext cx="5222438" cy="3613149"/>
          </a:xfrm>
        </p:spPr>
        <p:txBody>
          <a:bodyPr anchor="ctr">
            <a:normAutofit fontScale="92500" lnSpcReduction="10000"/>
          </a:bodyPr>
          <a:lstStyle/>
          <a:p>
            <a:r>
              <a:rPr lang="en-MY" sz="2400" dirty="0"/>
              <a:t>While both databases and data warehouses are essential components of an organization's data management strategy, they serve different purposes and have different characteristics. </a:t>
            </a:r>
          </a:p>
          <a:p>
            <a:r>
              <a:rPr lang="en-MY" sz="2400" dirty="0"/>
              <a:t>A database is more suited for managing transactional data and ensuring data integrity, </a:t>
            </a:r>
          </a:p>
          <a:p>
            <a:r>
              <a:rPr lang="en-MY" sz="2400" dirty="0"/>
              <a:t>while a data warehouse is designed to support the analytical needs of the organization by providing integrated, historical, and summarized data.</a:t>
            </a:r>
          </a:p>
          <a:p>
            <a:endParaRPr lang="en-MY" sz="1900" dirty="0"/>
          </a:p>
          <a:p>
            <a:endParaRPr lang="en-MY" sz="1900" dirty="0"/>
          </a:p>
          <a:p>
            <a:endParaRPr lang="en-MY" sz="1900" dirty="0"/>
          </a:p>
          <a:p>
            <a:endParaRPr lang="en-MY" sz="1900" dirty="0"/>
          </a:p>
          <a:p>
            <a:endParaRPr lang="en-MY" sz="1900" dirty="0"/>
          </a:p>
          <a:p>
            <a:endParaRPr lang="en-MY" sz="1900" dirty="0"/>
          </a:p>
        </p:txBody>
      </p:sp>
      <p:pic>
        <p:nvPicPr>
          <p:cNvPr id="13" name="Picture 12" descr="White bulbs with a yellow one standing out">
            <a:extLst>
              <a:ext uri="{FF2B5EF4-FFF2-40B4-BE49-F238E27FC236}">
                <a16:creationId xmlns:a16="http://schemas.microsoft.com/office/drawing/2014/main" id="{6DE91F7B-FCA6-3CA0-FFEC-6B121CF852CF}"/>
              </a:ext>
            </a:extLst>
          </p:cNvPr>
          <p:cNvPicPr>
            <a:picLocks noChangeAspect="1"/>
          </p:cNvPicPr>
          <p:nvPr/>
        </p:nvPicPr>
        <p:blipFill rotWithShape="1">
          <a:blip r:embed="rId2"/>
          <a:srcRect l="12365" r="28234" b="-2"/>
          <a:stretch/>
        </p:blipFill>
        <p:spPr>
          <a:xfrm>
            <a:off x="6096000" y="1"/>
            <a:ext cx="6102825" cy="6858000"/>
          </a:xfrm>
          <a:prstGeom prst="rect">
            <a:avLst/>
          </a:prstGeom>
        </p:spPr>
      </p:pic>
    </p:spTree>
    <p:extLst>
      <p:ext uri="{BB962C8B-B14F-4D97-AF65-F5344CB8AC3E}">
        <p14:creationId xmlns:p14="http://schemas.microsoft.com/office/powerpoint/2010/main" val="4132806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1819B-82F7-4DAD-B5AD-F0CF7D684B24}"/>
              </a:ext>
            </a:extLst>
          </p:cNvPr>
          <p:cNvSpPr>
            <a:spLocks noGrp="1"/>
          </p:cNvSpPr>
          <p:nvPr>
            <p:ph type="title"/>
          </p:nvPr>
        </p:nvSpPr>
        <p:spPr>
          <a:xfrm>
            <a:off x="5297762" y="329184"/>
            <a:ext cx="6251110" cy="1783080"/>
          </a:xfrm>
        </p:spPr>
        <p:txBody>
          <a:bodyPr anchor="b">
            <a:normAutofit/>
          </a:bodyPr>
          <a:lstStyle/>
          <a:p>
            <a:r>
              <a:rPr lang="en-MY" sz="5400"/>
              <a:t>Data Lakes and Lakehouses</a:t>
            </a:r>
          </a:p>
        </p:txBody>
      </p:sp>
      <p:pic>
        <p:nvPicPr>
          <p:cNvPr id="5" name="Picture 4" descr="Aerial view of the lake and a dense forest">
            <a:extLst>
              <a:ext uri="{FF2B5EF4-FFF2-40B4-BE49-F238E27FC236}">
                <a16:creationId xmlns:a16="http://schemas.microsoft.com/office/drawing/2014/main" id="{8BCF5E90-072A-F7D7-E917-E766927DAC39}"/>
              </a:ext>
            </a:extLst>
          </p:cNvPr>
          <p:cNvPicPr>
            <a:picLocks noChangeAspect="1"/>
          </p:cNvPicPr>
          <p:nvPr/>
        </p:nvPicPr>
        <p:blipFill>
          <a:blip r:embed="rId2"/>
          <a:srcRect l="9105" r="4556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C378B8-7A1D-9AB5-9479-4C09311C0899}"/>
              </a:ext>
            </a:extLst>
          </p:cNvPr>
          <p:cNvSpPr>
            <a:spLocks noGrp="1"/>
          </p:cNvSpPr>
          <p:nvPr>
            <p:ph idx="1"/>
          </p:nvPr>
        </p:nvSpPr>
        <p:spPr>
          <a:xfrm>
            <a:off x="5297762" y="2706624"/>
            <a:ext cx="6251110" cy="3483864"/>
          </a:xfrm>
        </p:spPr>
        <p:txBody>
          <a:bodyPr>
            <a:normAutofit/>
          </a:bodyPr>
          <a:lstStyle/>
          <a:p>
            <a:r>
              <a:rPr lang="en-MY" sz="2200" dirty="0"/>
              <a:t>Data Lakes: Manage unstructured data (e.g., Hadoop, Azure Data Lake)</a:t>
            </a:r>
          </a:p>
          <a:p>
            <a:r>
              <a:rPr lang="en-MY" sz="2200" dirty="0"/>
              <a:t>Data Lakehouse: Combines warehouse and lake benefits (Databricks, Delta Lake)</a:t>
            </a:r>
          </a:p>
          <a:p>
            <a:pPr lvl="1"/>
            <a:r>
              <a:rPr lang="en-MY" sz="2200" dirty="0"/>
              <a:t>Supports both structured and unstructured data analytics</a:t>
            </a:r>
          </a:p>
          <a:p>
            <a:endParaRPr lang="en-MY" sz="2200" dirty="0"/>
          </a:p>
        </p:txBody>
      </p:sp>
    </p:spTree>
    <p:extLst>
      <p:ext uri="{BB962C8B-B14F-4D97-AF65-F5344CB8AC3E}">
        <p14:creationId xmlns:p14="http://schemas.microsoft.com/office/powerpoint/2010/main" val="3498996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375862-3C53-9E76-237C-2AA6E8908F2F}"/>
              </a:ext>
            </a:extLst>
          </p:cNvPr>
          <p:cNvSpPr>
            <a:spLocks noGrp="1"/>
          </p:cNvSpPr>
          <p:nvPr>
            <p:ph type="title"/>
          </p:nvPr>
        </p:nvSpPr>
        <p:spPr>
          <a:xfrm>
            <a:off x="586478" y="1683756"/>
            <a:ext cx="3115265" cy="2396359"/>
          </a:xfrm>
        </p:spPr>
        <p:txBody>
          <a:bodyPr anchor="b">
            <a:normAutofit/>
          </a:bodyPr>
          <a:lstStyle/>
          <a:p>
            <a:pPr algn="r"/>
            <a:r>
              <a:rPr lang="en-MY" sz="4000">
                <a:solidFill>
                  <a:srgbClr val="FFFFFF"/>
                </a:solidFill>
              </a:rPr>
              <a:t>Future Trends in Data Warehousing</a:t>
            </a:r>
          </a:p>
        </p:txBody>
      </p:sp>
      <p:graphicFrame>
        <p:nvGraphicFramePr>
          <p:cNvPr id="5" name="Content Placeholder 2">
            <a:extLst>
              <a:ext uri="{FF2B5EF4-FFF2-40B4-BE49-F238E27FC236}">
                <a16:creationId xmlns:a16="http://schemas.microsoft.com/office/drawing/2014/main" id="{E1E5B2FE-E0D6-AC25-6E02-C44A17D0871A}"/>
              </a:ext>
            </a:extLst>
          </p:cNvPr>
          <p:cNvGraphicFramePr>
            <a:graphicFrameLocks noGrp="1"/>
          </p:cNvGraphicFramePr>
          <p:nvPr>
            <p:ph idx="1"/>
            <p:extLst>
              <p:ext uri="{D42A27DB-BD31-4B8C-83A1-F6EECF244321}">
                <p14:modId xmlns:p14="http://schemas.microsoft.com/office/powerpoint/2010/main" val="149432457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9829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C5558-4D6B-07C7-038D-970E479ED1FA}"/>
              </a:ext>
            </a:extLst>
          </p:cNvPr>
          <p:cNvSpPr>
            <a:spLocks noGrp="1"/>
          </p:cNvSpPr>
          <p:nvPr>
            <p:ph type="title"/>
          </p:nvPr>
        </p:nvSpPr>
        <p:spPr>
          <a:xfrm>
            <a:off x="761803" y="350196"/>
            <a:ext cx="4646904" cy="1624520"/>
          </a:xfrm>
        </p:spPr>
        <p:txBody>
          <a:bodyPr anchor="ctr">
            <a:normAutofit/>
          </a:bodyPr>
          <a:lstStyle/>
          <a:p>
            <a:r>
              <a:rPr lang="en-MY" sz="4000"/>
              <a:t>Reference</a:t>
            </a:r>
          </a:p>
        </p:txBody>
      </p:sp>
      <p:sp>
        <p:nvSpPr>
          <p:cNvPr id="3" name="Content Placeholder 2">
            <a:extLst>
              <a:ext uri="{FF2B5EF4-FFF2-40B4-BE49-F238E27FC236}">
                <a16:creationId xmlns:a16="http://schemas.microsoft.com/office/drawing/2014/main" id="{302DFD83-DC16-2F37-C560-DEA8A79B51B7}"/>
              </a:ext>
            </a:extLst>
          </p:cNvPr>
          <p:cNvSpPr>
            <a:spLocks noGrp="1"/>
          </p:cNvSpPr>
          <p:nvPr>
            <p:ph idx="1"/>
          </p:nvPr>
        </p:nvSpPr>
        <p:spPr>
          <a:xfrm>
            <a:off x="79513" y="2743200"/>
            <a:ext cx="5868063" cy="3613149"/>
          </a:xfrm>
        </p:spPr>
        <p:txBody>
          <a:bodyPr anchor="ctr">
            <a:normAutofit/>
          </a:bodyPr>
          <a:lstStyle/>
          <a:p>
            <a:r>
              <a:rPr lang="en-MY" sz="2000" dirty="0"/>
              <a:t>[1] https://345.technology/what-can-a-modern-data-warehouse-do-for-you/</a:t>
            </a:r>
          </a:p>
          <a:p>
            <a:pPr marL="0" indent="0">
              <a:buNone/>
            </a:pPr>
            <a:r>
              <a:rPr lang="en-MY" sz="2000" dirty="0"/>
              <a:t> </a:t>
            </a:r>
          </a:p>
        </p:txBody>
      </p:sp>
      <p:pic>
        <p:nvPicPr>
          <p:cNvPr id="5" name="Picture 4" descr="Red drawing pins on a map">
            <a:extLst>
              <a:ext uri="{FF2B5EF4-FFF2-40B4-BE49-F238E27FC236}">
                <a16:creationId xmlns:a16="http://schemas.microsoft.com/office/drawing/2014/main" id="{5624B6A6-1EF3-9171-0AD4-803B90C40FDF}"/>
              </a:ext>
            </a:extLst>
          </p:cNvPr>
          <p:cNvPicPr>
            <a:picLocks noChangeAspect="1"/>
          </p:cNvPicPr>
          <p:nvPr/>
        </p:nvPicPr>
        <p:blipFill rotWithShape="1">
          <a:blip r:embed="rId2"/>
          <a:srcRect l="12714" r="20545"/>
          <a:stretch/>
        </p:blipFill>
        <p:spPr>
          <a:xfrm>
            <a:off x="6096000" y="1"/>
            <a:ext cx="6102825" cy="6858000"/>
          </a:xfrm>
          <a:prstGeom prst="rect">
            <a:avLst/>
          </a:prstGeom>
        </p:spPr>
      </p:pic>
    </p:spTree>
    <p:extLst>
      <p:ext uri="{BB962C8B-B14F-4D97-AF65-F5344CB8AC3E}">
        <p14:creationId xmlns:p14="http://schemas.microsoft.com/office/powerpoint/2010/main" val="131644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31349-D9E7-F037-207E-01FD87C52047}"/>
              </a:ext>
            </a:extLst>
          </p:cNvPr>
          <p:cNvSpPr>
            <a:spLocks noGrp="1"/>
          </p:cNvSpPr>
          <p:nvPr>
            <p:ph type="title"/>
          </p:nvPr>
        </p:nvSpPr>
        <p:spPr>
          <a:xfrm>
            <a:off x="6094105" y="802955"/>
            <a:ext cx="4977976" cy="1454051"/>
          </a:xfrm>
        </p:spPr>
        <p:txBody>
          <a:bodyPr>
            <a:normAutofit/>
          </a:bodyPr>
          <a:lstStyle/>
          <a:p>
            <a:r>
              <a:rPr lang="en-MY" sz="3600">
                <a:solidFill>
                  <a:schemeClr val="tx2"/>
                </a:solidFill>
              </a:rPr>
              <a:t>Course Outline</a:t>
            </a:r>
          </a:p>
        </p:txBody>
      </p:sp>
      <p:pic>
        <p:nvPicPr>
          <p:cNvPr id="7" name="Graphic 6" descr="Database">
            <a:extLst>
              <a:ext uri="{FF2B5EF4-FFF2-40B4-BE49-F238E27FC236}">
                <a16:creationId xmlns:a16="http://schemas.microsoft.com/office/drawing/2014/main" id="{C1CE419A-4592-98F9-B5C1-6442FF7518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8AE43E80-C476-B323-3A82-62095C816AD6}"/>
              </a:ext>
            </a:extLst>
          </p:cNvPr>
          <p:cNvSpPr>
            <a:spLocks noGrp="1"/>
          </p:cNvSpPr>
          <p:nvPr>
            <p:ph idx="1"/>
          </p:nvPr>
        </p:nvSpPr>
        <p:spPr>
          <a:xfrm>
            <a:off x="6090573" y="1793846"/>
            <a:ext cx="6101427" cy="4267125"/>
          </a:xfrm>
        </p:spPr>
        <p:txBody>
          <a:bodyPr anchor="ctr">
            <a:normAutofit lnSpcReduction="10000"/>
          </a:bodyPr>
          <a:lstStyle/>
          <a:p>
            <a:r>
              <a:rPr lang="en-MY" sz="2400" dirty="0">
                <a:solidFill>
                  <a:schemeClr val="tx2"/>
                </a:solidFill>
              </a:rPr>
              <a:t>Introduction to Data Warehousing</a:t>
            </a:r>
          </a:p>
          <a:p>
            <a:r>
              <a:rPr lang="en-MY" sz="2400" dirty="0">
                <a:solidFill>
                  <a:schemeClr val="tx2"/>
                </a:solidFill>
              </a:rPr>
              <a:t>Definition and Characteristics of Data Warehousing</a:t>
            </a:r>
          </a:p>
          <a:p>
            <a:r>
              <a:rPr lang="en-MY" sz="2400" dirty="0">
                <a:solidFill>
                  <a:schemeClr val="tx2"/>
                </a:solidFill>
              </a:rPr>
              <a:t>Importance of Data Warehousing</a:t>
            </a:r>
          </a:p>
          <a:p>
            <a:r>
              <a:rPr lang="en-MY" sz="2400" dirty="0">
                <a:solidFill>
                  <a:schemeClr val="tx2"/>
                </a:solidFill>
              </a:rPr>
              <a:t>Challenges in Data Warehousing</a:t>
            </a:r>
          </a:p>
          <a:p>
            <a:r>
              <a:rPr lang="en-MY" sz="2400" dirty="0">
                <a:solidFill>
                  <a:schemeClr val="tx2"/>
                </a:solidFill>
              </a:rPr>
              <a:t>Role of Data Warehousing in Business Intelligence</a:t>
            </a:r>
          </a:p>
          <a:p>
            <a:r>
              <a:rPr lang="en-MY" sz="2400" dirty="0">
                <a:solidFill>
                  <a:schemeClr val="tx2"/>
                </a:solidFill>
              </a:rPr>
              <a:t>Comparison: Data Warehouse vs. Database</a:t>
            </a:r>
          </a:p>
          <a:p>
            <a:r>
              <a:rPr lang="en-MY" sz="2400" dirty="0">
                <a:solidFill>
                  <a:schemeClr val="tx2"/>
                </a:solidFill>
              </a:rPr>
              <a:t>Data Lakes and Data </a:t>
            </a:r>
            <a:r>
              <a:rPr lang="en-MY" sz="2400" dirty="0" err="1">
                <a:solidFill>
                  <a:schemeClr val="tx2"/>
                </a:solidFill>
              </a:rPr>
              <a:t>Lakehouses</a:t>
            </a:r>
            <a:endParaRPr lang="en-MY" sz="2400" dirty="0">
              <a:solidFill>
                <a:schemeClr val="tx2"/>
              </a:solidFill>
            </a:endParaRPr>
          </a:p>
          <a:p>
            <a:r>
              <a:rPr lang="en-MY" sz="2400" dirty="0">
                <a:solidFill>
                  <a:schemeClr val="tx2"/>
                </a:solidFill>
              </a:rPr>
              <a:t>Future Trends in Data Warehousing</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52164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24" name="Rectangle 23">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6" name="Rectangle 25">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755484" y="739835"/>
            <a:ext cx="3702580" cy="1616203"/>
          </a:xfrm>
        </p:spPr>
        <p:txBody>
          <a:bodyPr anchor="b">
            <a:normAutofit/>
          </a:bodyPr>
          <a:lstStyle/>
          <a:p>
            <a:r>
              <a:rPr lang="en-MY" sz="3000" dirty="0">
                <a:solidFill>
                  <a:srgbClr val="FFFFFF"/>
                </a:solidFill>
              </a:rPr>
              <a:t>Modern Data Warehousing &amp; Emerging Technologies</a:t>
            </a:r>
          </a:p>
        </p:txBody>
      </p:sp>
      <p:sp>
        <p:nvSpPr>
          <p:cNvPr id="4" name="Content Placeholder 3">
            <a:extLst>
              <a:ext uri="{FF2B5EF4-FFF2-40B4-BE49-F238E27FC236}">
                <a16:creationId xmlns:a16="http://schemas.microsoft.com/office/drawing/2014/main" id="{072F1E3D-22D9-2970-C22D-84F4BE08B1FA}"/>
              </a:ext>
            </a:extLst>
          </p:cNvPr>
          <p:cNvSpPr>
            <a:spLocks noGrp="1"/>
          </p:cNvSpPr>
          <p:nvPr>
            <p:ph idx="1"/>
          </p:nvPr>
        </p:nvSpPr>
        <p:spPr>
          <a:xfrm>
            <a:off x="755484" y="2459116"/>
            <a:ext cx="3702579" cy="3524823"/>
          </a:xfrm>
        </p:spPr>
        <p:txBody>
          <a:bodyPr>
            <a:normAutofit/>
          </a:bodyPr>
          <a:lstStyle/>
          <a:p>
            <a:r>
              <a:rPr lang="en-MY" sz="2000">
                <a:solidFill>
                  <a:srgbClr val="FFFFFF"/>
                </a:solidFill>
              </a:rPr>
              <a:t>Cloud-native data warehousing (e.g., Amazon Redshift, Google BigQuery, Snowflake)</a:t>
            </a:r>
          </a:p>
          <a:p>
            <a:r>
              <a:rPr lang="en-MY" sz="2000">
                <a:solidFill>
                  <a:srgbClr val="FFFFFF"/>
                </a:solidFill>
              </a:rPr>
              <a:t>AI and Machine Learning integration for enhanced analytics</a:t>
            </a:r>
          </a:p>
          <a:p>
            <a:r>
              <a:rPr lang="en-MY" sz="2000">
                <a:solidFill>
                  <a:srgbClr val="FFFFFF"/>
                </a:solidFill>
              </a:rPr>
              <a:t>Real-time analytics and decision-making</a:t>
            </a:r>
          </a:p>
          <a:p>
            <a:endParaRPr lang="en-MY" sz="2000">
              <a:solidFill>
                <a:srgbClr val="FFFFFF"/>
              </a:solidFill>
            </a:endParaRPr>
          </a:p>
        </p:txBody>
      </p:sp>
      <p:pic>
        <p:nvPicPr>
          <p:cNvPr id="5" name="Picture 4" descr="A diagram of data warehouse&#10;&#10;Description automatically generated">
            <a:extLst>
              <a:ext uri="{FF2B5EF4-FFF2-40B4-BE49-F238E27FC236}">
                <a16:creationId xmlns:a16="http://schemas.microsoft.com/office/drawing/2014/main" id="{0ED9F170-7E0C-116E-E65A-57BF41DFB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0445" y="613976"/>
            <a:ext cx="6078423" cy="4148523"/>
          </a:xfrm>
          <a:prstGeom prst="rect">
            <a:avLst/>
          </a:prstGeom>
        </p:spPr>
      </p:pic>
      <p:sp>
        <p:nvSpPr>
          <p:cNvPr id="6" name="TextBox 5">
            <a:extLst>
              <a:ext uri="{FF2B5EF4-FFF2-40B4-BE49-F238E27FC236}">
                <a16:creationId xmlns:a16="http://schemas.microsoft.com/office/drawing/2014/main" id="{1FB376C4-93ED-227C-0ABC-E5F04C1A4FA8}"/>
              </a:ext>
            </a:extLst>
          </p:cNvPr>
          <p:cNvSpPr txBox="1"/>
          <p:nvPr/>
        </p:nvSpPr>
        <p:spPr>
          <a:xfrm>
            <a:off x="10850894" y="5526739"/>
            <a:ext cx="914400" cy="369332"/>
          </a:xfrm>
          <a:prstGeom prst="rect">
            <a:avLst/>
          </a:prstGeom>
          <a:noFill/>
        </p:spPr>
        <p:txBody>
          <a:bodyPr wrap="square" rtlCol="0">
            <a:spAutoFit/>
          </a:bodyPr>
          <a:lstStyle/>
          <a:p>
            <a:r>
              <a:rPr lang="en-MY" dirty="0"/>
              <a:t>[1]</a:t>
            </a:r>
          </a:p>
        </p:txBody>
      </p:sp>
    </p:spTree>
    <p:extLst>
      <p:ext uri="{BB962C8B-B14F-4D97-AF65-F5344CB8AC3E}">
        <p14:creationId xmlns:p14="http://schemas.microsoft.com/office/powerpoint/2010/main" val="1588539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56209C9-80A1-892F-F393-B83412B6F211}"/>
              </a:ext>
            </a:extLst>
          </p:cNvPr>
          <p:cNvSpPr>
            <a:spLocks noGrp="1"/>
          </p:cNvSpPr>
          <p:nvPr>
            <p:ph type="title"/>
          </p:nvPr>
        </p:nvSpPr>
        <p:spPr>
          <a:xfrm>
            <a:off x="804672" y="457200"/>
            <a:ext cx="10579608" cy="1188720"/>
          </a:xfrm>
        </p:spPr>
        <p:txBody>
          <a:bodyPr>
            <a:normAutofit/>
          </a:bodyPr>
          <a:lstStyle/>
          <a:p>
            <a:r>
              <a:rPr lang="en-MY" sz="4000" dirty="0">
                <a:solidFill>
                  <a:schemeClr val="tx2"/>
                </a:solidFill>
              </a:rPr>
              <a:t>Evolution and History of Data Warehousing</a:t>
            </a:r>
          </a:p>
        </p:txBody>
      </p:sp>
      <p:grpSp>
        <p:nvGrpSpPr>
          <p:cNvPr id="13" name="Group 12">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4" name="Freeform: Shape 13">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0" name="Freeform: Shape 19">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E0C36BAC-B6DB-553F-5117-6AB2C7979083}"/>
              </a:ext>
            </a:extLst>
          </p:cNvPr>
          <p:cNvGraphicFramePr>
            <a:graphicFrameLocks noGrp="1"/>
          </p:cNvGraphicFramePr>
          <p:nvPr>
            <p:ph idx="1"/>
            <p:extLst>
              <p:ext uri="{D42A27DB-BD31-4B8C-83A1-F6EECF244321}">
                <p14:modId xmlns:p14="http://schemas.microsoft.com/office/powerpoint/2010/main" val="3332115402"/>
              </p:ext>
            </p:extLst>
          </p:nvPr>
        </p:nvGraphicFramePr>
        <p:xfrm>
          <a:off x="875323" y="1508369"/>
          <a:ext cx="10280357" cy="4601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1269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A31A1D-D406-192F-C613-BA252FAB9DFC}"/>
              </a:ext>
            </a:extLst>
          </p:cNvPr>
          <p:cNvPicPr>
            <a:picLocks noChangeAspect="1"/>
          </p:cNvPicPr>
          <p:nvPr/>
        </p:nvPicPr>
        <p:blipFill rotWithShape="1">
          <a:blip r:embed="rId2">
            <a:duotone>
              <a:schemeClr val="bg2">
                <a:shade val="45000"/>
                <a:satMod val="135000"/>
              </a:schemeClr>
              <a:prstClr val="white"/>
            </a:duotone>
          </a:blip>
          <a:srcRect b="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1652B1-9A0D-1996-42A5-78F30F3E238F}"/>
              </a:ext>
            </a:extLst>
          </p:cNvPr>
          <p:cNvSpPr>
            <a:spLocks noGrp="1"/>
          </p:cNvSpPr>
          <p:nvPr>
            <p:ph type="title"/>
          </p:nvPr>
        </p:nvSpPr>
        <p:spPr/>
        <p:txBody>
          <a:bodyPr>
            <a:normAutofit/>
          </a:bodyPr>
          <a:lstStyle/>
          <a:p>
            <a:r>
              <a:rPr lang="en-MY" dirty="0"/>
              <a:t>Evolution and History of Data Warehousing</a:t>
            </a:r>
          </a:p>
        </p:txBody>
      </p:sp>
      <p:graphicFrame>
        <p:nvGraphicFramePr>
          <p:cNvPr id="5" name="Content Placeholder 2">
            <a:extLst>
              <a:ext uri="{FF2B5EF4-FFF2-40B4-BE49-F238E27FC236}">
                <a16:creationId xmlns:a16="http://schemas.microsoft.com/office/drawing/2014/main" id="{287E5492-B946-32CE-CDE5-03D967AE4A61}"/>
              </a:ext>
            </a:extLst>
          </p:cNvPr>
          <p:cNvGraphicFramePr>
            <a:graphicFrameLocks noGrp="1"/>
          </p:cNvGraphicFramePr>
          <p:nvPr>
            <p:ph idx="1"/>
            <p:extLst>
              <p:ext uri="{D42A27DB-BD31-4B8C-83A1-F6EECF244321}">
                <p14:modId xmlns:p14="http://schemas.microsoft.com/office/powerpoint/2010/main" val="4269966264"/>
              </p:ext>
            </p:extLst>
          </p:nvPr>
        </p:nvGraphicFramePr>
        <p:xfrm>
          <a:off x="485775" y="1362075"/>
          <a:ext cx="11518656" cy="53278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0234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6AE497-2544-09D6-648F-82D98AACCB35}"/>
              </a:ext>
            </a:extLst>
          </p:cNvPr>
          <p:cNvSpPr>
            <a:spLocks noGrp="1"/>
          </p:cNvSpPr>
          <p:nvPr>
            <p:ph type="title"/>
          </p:nvPr>
        </p:nvSpPr>
        <p:spPr>
          <a:xfrm>
            <a:off x="586478" y="1683756"/>
            <a:ext cx="3115265" cy="2396359"/>
          </a:xfrm>
        </p:spPr>
        <p:txBody>
          <a:bodyPr anchor="b">
            <a:normAutofit/>
          </a:bodyPr>
          <a:lstStyle/>
          <a:p>
            <a:pPr algn="r"/>
            <a:r>
              <a:rPr lang="en-MY" sz="4000">
                <a:solidFill>
                  <a:srgbClr val="FFFFFF"/>
                </a:solidFill>
              </a:rPr>
              <a:t>Evolution and History of Data Warehousing</a:t>
            </a:r>
          </a:p>
        </p:txBody>
      </p:sp>
      <p:graphicFrame>
        <p:nvGraphicFramePr>
          <p:cNvPr id="5" name="Content Placeholder 2">
            <a:extLst>
              <a:ext uri="{FF2B5EF4-FFF2-40B4-BE49-F238E27FC236}">
                <a16:creationId xmlns:a16="http://schemas.microsoft.com/office/drawing/2014/main" id="{1C32E011-C205-954F-B1B6-5B8BB5E1B8B4}"/>
              </a:ext>
            </a:extLst>
          </p:cNvPr>
          <p:cNvGraphicFramePr>
            <a:graphicFrameLocks noGrp="1"/>
          </p:cNvGraphicFramePr>
          <p:nvPr>
            <p:ph idx="1"/>
            <p:extLst>
              <p:ext uri="{D42A27DB-BD31-4B8C-83A1-F6EECF244321}">
                <p14:modId xmlns:p14="http://schemas.microsoft.com/office/powerpoint/2010/main" val="564853837"/>
              </p:ext>
            </p:extLst>
          </p:nvPr>
        </p:nvGraphicFramePr>
        <p:xfrm>
          <a:off x="4905052" y="200025"/>
          <a:ext cx="6944048" cy="6004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5063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068E1-7BC8-4AEF-7B46-7D74514B6AD3}"/>
              </a:ext>
            </a:extLst>
          </p:cNvPr>
          <p:cNvSpPr>
            <a:spLocks noGrp="1"/>
          </p:cNvSpPr>
          <p:nvPr>
            <p:ph type="title"/>
          </p:nvPr>
        </p:nvSpPr>
        <p:spPr>
          <a:xfrm>
            <a:off x="761800" y="762001"/>
            <a:ext cx="5334197" cy="1708242"/>
          </a:xfrm>
        </p:spPr>
        <p:txBody>
          <a:bodyPr anchor="ctr">
            <a:normAutofit/>
          </a:bodyPr>
          <a:lstStyle/>
          <a:p>
            <a:r>
              <a:rPr lang="en-MY" sz="4000"/>
              <a:t>Definition of Data Warehousing</a:t>
            </a:r>
          </a:p>
        </p:txBody>
      </p:sp>
      <p:sp>
        <p:nvSpPr>
          <p:cNvPr id="3" name="Content Placeholder 2">
            <a:extLst>
              <a:ext uri="{FF2B5EF4-FFF2-40B4-BE49-F238E27FC236}">
                <a16:creationId xmlns:a16="http://schemas.microsoft.com/office/drawing/2014/main" id="{A7FAE51B-6422-57F2-FB7E-8F6BBD067539}"/>
              </a:ext>
            </a:extLst>
          </p:cNvPr>
          <p:cNvSpPr>
            <a:spLocks noGrp="1"/>
          </p:cNvSpPr>
          <p:nvPr>
            <p:ph idx="1"/>
          </p:nvPr>
        </p:nvSpPr>
        <p:spPr>
          <a:xfrm>
            <a:off x="761800" y="2470244"/>
            <a:ext cx="5334197" cy="3769835"/>
          </a:xfrm>
        </p:spPr>
        <p:txBody>
          <a:bodyPr anchor="ctr">
            <a:normAutofit/>
          </a:bodyPr>
          <a:lstStyle/>
          <a:p>
            <a:r>
              <a:rPr lang="en-MY" sz="2000"/>
              <a:t>A data warehouse is a central repository of integrated data from disparate sources, designed to support the analysis, reporting, and decision-making processes within an organization. </a:t>
            </a:r>
          </a:p>
          <a:p>
            <a:r>
              <a:rPr lang="en-MY" sz="2000"/>
              <a:t>It consolidates, transforms, and stores historical data from operational systems and external data sources to provide a unified, consistent view of the information. </a:t>
            </a:r>
          </a:p>
          <a:p>
            <a:r>
              <a:rPr lang="en-MY" sz="2000"/>
              <a:t>The data is subject-oriented, time-variant, non-volatile, and integrated.</a:t>
            </a:r>
          </a:p>
        </p:txBody>
      </p:sp>
      <p:pic>
        <p:nvPicPr>
          <p:cNvPr id="5" name="Picture 4" descr="Cardboard boxes on conveyor belt">
            <a:extLst>
              <a:ext uri="{FF2B5EF4-FFF2-40B4-BE49-F238E27FC236}">
                <a16:creationId xmlns:a16="http://schemas.microsoft.com/office/drawing/2014/main" id="{14787460-8438-A200-8016-F9690999DB8D}"/>
              </a:ext>
            </a:extLst>
          </p:cNvPr>
          <p:cNvPicPr>
            <a:picLocks noChangeAspect="1"/>
          </p:cNvPicPr>
          <p:nvPr/>
        </p:nvPicPr>
        <p:blipFill rotWithShape="1">
          <a:blip r:embed="rId2"/>
          <a:srcRect l="29155" r="1900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63106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2AADBA-E82E-E14F-BB9B-556697F4C942}"/>
              </a:ext>
            </a:extLst>
          </p:cNvPr>
          <p:cNvSpPr>
            <a:spLocks noGrp="1"/>
          </p:cNvSpPr>
          <p:nvPr>
            <p:ph type="title"/>
          </p:nvPr>
        </p:nvSpPr>
        <p:spPr>
          <a:xfrm>
            <a:off x="466722" y="586855"/>
            <a:ext cx="3201366" cy="3387497"/>
          </a:xfrm>
        </p:spPr>
        <p:txBody>
          <a:bodyPr anchor="b">
            <a:normAutofit/>
          </a:bodyPr>
          <a:lstStyle/>
          <a:p>
            <a:pPr algn="r"/>
            <a:r>
              <a:rPr lang="en-MY" sz="4000">
                <a:solidFill>
                  <a:srgbClr val="FFFFFF"/>
                </a:solidFill>
              </a:rPr>
              <a:t>Importance of Data Warehousing</a:t>
            </a:r>
          </a:p>
        </p:txBody>
      </p:sp>
      <p:sp>
        <p:nvSpPr>
          <p:cNvPr id="3" name="Content Placeholder 2">
            <a:extLst>
              <a:ext uri="{FF2B5EF4-FFF2-40B4-BE49-F238E27FC236}">
                <a16:creationId xmlns:a16="http://schemas.microsoft.com/office/drawing/2014/main" id="{FE6134E9-2C73-C0DF-A884-BBBE198107F5}"/>
              </a:ext>
            </a:extLst>
          </p:cNvPr>
          <p:cNvSpPr>
            <a:spLocks noGrp="1"/>
          </p:cNvSpPr>
          <p:nvPr>
            <p:ph idx="1"/>
          </p:nvPr>
        </p:nvSpPr>
        <p:spPr>
          <a:xfrm>
            <a:off x="4810259" y="649480"/>
            <a:ext cx="6555347" cy="5546047"/>
          </a:xfrm>
        </p:spPr>
        <p:txBody>
          <a:bodyPr anchor="ctr">
            <a:normAutofit/>
          </a:bodyPr>
          <a:lstStyle/>
          <a:p>
            <a:r>
              <a:rPr lang="en-MY" sz="2000" dirty="0"/>
              <a:t>Real-time and near-real-time decision-making</a:t>
            </a:r>
          </a:p>
          <a:p>
            <a:r>
              <a:rPr lang="en-MY" sz="2000" dirty="0"/>
              <a:t>Scalability and cost-efficiency with cloud-native platforms</a:t>
            </a:r>
          </a:p>
          <a:p>
            <a:r>
              <a:rPr lang="en-MY" sz="2000" dirty="0"/>
              <a:t>Supports advanced analytics (AI/ML)</a:t>
            </a:r>
          </a:p>
          <a:p>
            <a:r>
              <a:rPr lang="en-MY" sz="2000" dirty="0"/>
              <a:t>Multi-cloud and hybrid strategies</a:t>
            </a:r>
          </a:p>
          <a:p>
            <a:pPr lvl="1"/>
            <a:r>
              <a:rPr lang="en-MY" sz="2000" dirty="0"/>
              <a:t>Example: A company using AWS for compute-heavy tasks while leveraging Google </a:t>
            </a:r>
            <a:r>
              <a:rPr lang="en-MY" sz="2000" dirty="0" err="1"/>
              <a:t>BigQuery</a:t>
            </a:r>
            <a:r>
              <a:rPr lang="en-MY" sz="2000" dirty="0"/>
              <a:t> for its advanced analytics capabilities.</a:t>
            </a:r>
          </a:p>
          <a:p>
            <a:pPr lvl="1"/>
            <a:r>
              <a:rPr lang="en-MY" sz="2000" dirty="0"/>
              <a:t>Example: A healthcare organization storing patient records on-premise for compliance but using a cloud platform for real-time analytics.</a:t>
            </a:r>
          </a:p>
        </p:txBody>
      </p:sp>
    </p:spTree>
    <p:extLst>
      <p:ext uri="{BB962C8B-B14F-4D97-AF65-F5344CB8AC3E}">
        <p14:creationId xmlns:p14="http://schemas.microsoft.com/office/powerpoint/2010/main" val="1414326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2044</Words>
  <Application>Microsoft Office PowerPoint</Application>
  <PresentationFormat>Widescreen</PresentationFormat>
  <Paragraphs>181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Chapter 3</vt:lpstr>
      <vt:lpstr>Learning Outcomes</vt:lpstr>
      <vt:lpstr>Course Outline</vt:lpstr>
      <vt:lpstr>Modern Data Warehousing &amp; Emerging Technologies</vt:lpstr>
      <vt:lpstr>Evolution and History of Data Warehousing</vt:lpstr>
      <vt:lpstr>Evolution and History of Data Warehousing</vt:lpstr>
      <vt:lpstr>Evolution and History of Data Warehousing</vt:lpstr>
      <vt:lpstr>Definition of Data Warehousing</vt:lpstr>
      <vt:lpstr>Importance of Data Warehousing</vt:lpstr>
      <vt:lpstr>Importance of Data Warehousing</vt:lpstr>
      <vt:lpstr>Some common reasons why data warehousing projects may fail:</vt:lpstr>
      <vt:lpstr>Role of Data Warehousing in Business Intelligence</vt:lpstr>
      <vt:lpstr>Below are several key roles that Data Warehousing plays in Business Intelligence:</vt:lpstr>
      <vt:lpstr>Below are several key roles that Data Warehousing plays in Business Intelligence:</vt:lpstr>
      <vt:lpstr>Below are several key roles that Data Warehousing plays in Business Intelligence:</vt:lpstr>
      <vt:lpstr>Below are several key roles that Data Warehousing plays in Business Intelligence:</vt:lpstr>
      <vt:lpstr>Below are several key roles that Data Warehousing plays in Business Intelligence:</vt:lpstr>
      <vt:lpstr>A Data Warehouse vs a Database</vt:lpstr>
      <vt:lpstr>A Data Warehouse vs a Database</vt:lpstr>
      <vt:lpstr>A Data Warehouse vs a Database</vt:lpstr>
      <vt:lpstr>A Data Warehouse vs a Database</vt:lpstr>
      <vt:lpstr>A Data Warehouse vs a Database</vt:lpstr>
      <vt:lpstr>A Data Warehouse vs a Database</vt:lpstr>
      <vt:lpstr> Summary  </vt:lpstr>
      <vt:lpstr>Data Lakes and Lakehouses</vt:lpstr>
      <vt:lpstr>Future Trends in Data Warehousing</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TEH YING WAH</dc:creator>
  <cp:lastModifiedBy>TEH YING WAH</cp:lastModifiedBy>
  <cp:revision>34</cp:revision>
  <dcterms:created xsi:type="dcterms:W3CDTF">2023-09-30T11:22:25Z</dcterms:created>
  <dcterms:modified xsi:type="dcterms:W3CDTF">2024-09-27T08:16:20Z</dcterms:modified>
</cp:coreProperties>
</file>