
<file path=[Content_Types].xml><?xml version="1.0" encoding="utf-8"?>
<Types xmlns="http://schemas.openxmlformats.org/package/2006/content-types">
  <Default Extension="png" ContentType="image/png"/>
  <Default Extension="pdf" ContentType="application/pdf"/>
  <Default Extension="emf" ContentType="image/x-emf"/>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Lst>
  <p:notesMasterIdLst>
    <p:notesMasterId r:id="rId11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69" r:id="rId16"/>
    <p:sldId id="275" r:id="rId17"/>
    <p:sldId id="276" r:id="rId18"/>
    <p:sldId id="278" r:id="rId19"/>
    <p:sldId id="279" r:id="rId20"/>
    <p:sldId id="280" r:id="rId21"/>
    <p:sldId id="281" r:id="rId22"/>
    <p:sldId id="282" r:id="rId23"/>
    <p:sldId id="302" r:id="rId24"/>
    <p:sldId id="283" r:id="rId25"/>
    <p:sldId id="284" r:id="rId26"/>
    <p:sldId id="285" r:id="rId27"/>
    <p:sldId id="286" r:id="rId28"/>
    <p:sldId id="288" r:id="rId29"/>
    <p:sldId id="289" r:id="rId30"/>
    <p:sldId id="287" r:id="rId31"/>
    <p:sldId id="290" r:id="rId32"/>
    <p:sldId id="291" r:id="rId33"/>
    <p:sldId id="292" r:id="rId34"/>
    <p:sldId id="300" r:id="rId35"/>
    <p:sldId id="293" r:id="rId36"/>
    <p:sldId id="294" r:id="rId37"/>
    <p:sldId id="295" r:id="rId38"/>
    <p:sldId id="296" r:id="rId39"/>
    <p:sldId id="297" r:id="rId40"/>
    <p:sldId id="298" r:id="rId41"/>
    <p:sldId id="299" r:id="rId42"/>
    <p:sldId id="301" r:id="rId43"/>
    <p:sldId id="303" r:id="rId44"/>
    <p:sldId id="304" r:id="rId45"/>
    <p:sldId id="306" r:id="rId46"/>
    <p:sldId id="305" r:id="rId47"/>
    <p:sldId id="307" r:id="rId48"/>
    <p:sldId id="308" r:id="rId49"/>
    <p:sldId id="309" r:id="rId50"/>
    <p:sldId id="310" r:id="rId51"/>
    <p:sldId id="311" r:id="rId52"/>
    <p:sldId id="312" r:id="rId53"/>
    <p:sldId id="313" r:id="rId54"/>
    <p:sldId id="378" r:id="rId55"/>
    <p:sldId id="314" r:id="rId56"/>
    <p:sldId id="319" r:id="rId57"/>
    <p:sldId id="316" r:id="rId58"/>
    <p:sldId id="318" r:id="rId59"/>
    <p:sldId id="320" r:id="rId60"/>
    <p:sldId id="328" r:id="rId61"/>
    <p:sldId id="322" r:id="rId62"/>
    <p:sldId id="323" r:id="rId63"/>
    <p:sldId id="324" r:id="rId64"/>
    <p:sldId id="349" r:id="rId65"/>
    <p:sldId id="350" r:id="rId66"/>
    <p:sldId id="351" r:id="rId67"/>
    <p:sldId id="352" r:id="rId68"/>
    <p:sldId id="353" r:id="rId69"/>
    <p:sldId id="354" r:id="rId70"/>
    <p:sldId id="355" r:id="rId71"/>
    <p:sldId id="356" r:id="rId72"/>
    <p:sldId id="357" r:id="rId73"/>
    <p:sldId id="358" r:id="rId74"/>
    <p:sldId id="359" r:id="rId75"/>
    <p:sldId id="360" r:id="rId76"/>
    <p:sldId id="361" r:id="rId77"/>
    <p:sldId id="362" r:id="rId78"/>
    <p:sldId id="363" r:id="rId79"/>
    <p:sldId id="364" r:id="rId80"/>
    <p:sldId id="365" r:id="rId81"/>
    <p:sldId id="366" r:id="rId82"/>
    <p:sldId id="367" r:id="rId83"/>
    <p:sldId id="368" r:id="rId84"/>
    <p:sldId id="369" r:id="rId85"/>
    <p:sldId id="370" r:id="rId86"/>
    <p:sldId id="325" r:id="rId87"/>
    <p:sldId id="326" r:id="rId88"/>
    <p:sldId id="327" r:id="rId89"/>
    <p:sldId id="371" r:id="rId90"/>
    <p:sldId id="372" r:id="rId91"/>
    <p:sldId id="373" r:id="rId92"/>
    <p:sldId id="374" r:id="rId93"/>
    <p:sldId id="375" r:id="rId94"/>
    <p:sldId id="376" r:id="rId95"/>
    <p:sldId id="329" r:id="rId96"/>
    <p:sldId id="330" r:id="rId97"/>
    <p:sldId id="331" r:id="rId98"/>
    <p:sldId id="332" r:id="rId99"/>
    <p:sldId id="333" r:id="rId100"/>
    <p:sldId id="344" r:id="rId101"/>
    <p:sldId id="335" r:id="rId102"/>
    <p:sldId id="334" r:id="rId103"/>
    <p:sldId id="345" r:id="rId104"/>
    <p:sldId id="346" r:id="rId105"/>
    <p:sldId id="347" r:id="rId106"/>
    <p:sldId id="348" r:id="rId107"/>
    <p:sldId id="336" r:id="rId108"/>
    <p:sldId id="337" r:id="rId109"/>
    <p:sldId id="377" r:id="rId110"/>
    <p:sldId id="317" r:id="rId111"/>
  </p:sldIdLst>
  <p:sldSz cx="9144000" cy="6858000" type="screen4x3"/>
  <p:notesSz cx="6858000" cy="9144000"/>
  <p:defaultTextStyle>
    <a:defPPr>
      <a:defRPr lang="en-GB"/>
    </a:defPPr>
    <a:lvl1pPr algn="l" rtl="0" fontAlgn="base">
      <a:spcBef>
        <a:spcPct val="0"/>
      </a:spcBef>
      <a:spcAft>
        <a:spcPct val="0"/>
      </a:spcAft>
      <a:defRPr sz="2400" kern="1200">
        <a:solidFill>
          <a:schemeClr val="tx1"/>
        </a:solidFill>
        <a:latin typeface="Arial Narrow" pitchFamily="34" charset="0"/>
        <a:ea typeface="+mn-ea"/>
        <a:cs typeface="+mn-cs"/>
      </a:defRPr>
    </a:lvl1pPr>
    <a:lvl2pPr marL="457200" algn="l" rtl="0" fontAlgn="base">
      <a:spcBef>
        <a:spcPct val="0"/>
      </a:spcBef>
      <a:spcAft>
        <a:spcPct val="0"/>
      </a:spcAft>
      <a:defRPr sz="2400" kern="1200">
        <a:solidFill>
          <a:schemeClr val="tx1"/>
        </a:solidFill>
        <a:latin typeface="Arial Narrow" pitchFamily="34" charset="0"/>
        <a:ea typeface="+mn-ea"/>
        <a:cs typeface="+mn-cs"/>
      </a:defRPr>
    </a:lvl2pPr>
    <a:lvl3pPr marL="914400" algn="l" rtl="0" fontAlgn="base">
      <a:spcBef>
        <a:spcPct val="0"/>
      </a:spcBef>
      <a:spcAft>
        <a:spcPct val="0"/>
      </a:spcAft>
      <a:defRPr sz="2400" kern="1200">
        <a:solidFill>
          <a:schemeClr val="tx1"/>
        </a:solidFill>
        <a:latin typeface="Arial Narrow" pitchFamily="34" charset="0"/>
        <a:ea typeface="+mn-ea"/>
        <a:cs typeface="+mn-cs"/>
      </a:defRPr>
    </a:lvl3pPr>
    <a:lvl4pPr marL="1371600" algn="l" rtl="0" fontAlgn="base">
      <a:spcBef>
        <a:spcPct val="0"/>
      </a:spcBef>
      <a:spcAft>
        <a:spcPct val="0"/>
      </a:spcAft>
      <a:defRPr sz="2400" kern="1200">
        <a:solidFill>
          <a:schemeClr val="tx1"/>
        </a:solidFill>
        <a:latin typeface="Arial Narrow" pitchFamily="34" charset="0"/>
        <a:ea typeface="+mn-ea"/>
        <a:cs typeface="+mn-cs"/>
      </a:defRPr>
    </a:lvl4pPr>
    <a:lvl5pPr marL="1828800" algn="l" rtl="0" fontAlgn="base">
      <a:spcBef>
        <a:spcPct val="0"/>
      </a:spcBef>
      <a:spcAft>
        <a:spcPct val="0"/>
      </a:spcAft>
      <a:defRPr sz="2400" kern="1200">
        <a:solidFill>
          <a:schemeClr val="tx1"/>
        </a:solidFill>
        <a:latin typeface="Arial Narrow" pitchFamily="34" charset="0"/>
        <a:ea typeface="+mn-ea"/>
        <a:cs typeface="+mn-cs"/>
      </a:defRPr>
    </a:lvl5pPr>
    <a:lvl6pPr marL="2286000" algn="l" defTabSz="914400" rtl="0" eaLnBrk="1" latinLnBrk="0" hangingPunct="1">
      <a:defRPr sz="2400" kern="1200">
        <a:solidFill>
          <a:schemeClr val="tx1"/>
        </a:solidFill>
        <a:latin typeface="Arial Narrow" pitchFamily="34" charset="0"/>
        <a:ea typeface="+mn-ea"/>
        <a:cs typeface="+mn-cs"/>
      </a:defRPr>
    </a:lvl6pPr>
    <a:lvl7pPr marL="2743200" algn="l" defTabSz="914400" rtl="0" eaLnBrk="1" latinLnBrk="0" hangingPunct="1">
      <a:defRPr sz="2400" kern="1200">
        <a:solidFill>
          <a:schemeClr val="tx1"/>
        </a:solidFill>
        <a:latin typeface="Arial Narrow" pitchFamily="34" charset="0"/>
        <a:ea typeface="+mn-ea"/>
        <a:cs typeface="+mn-cs"/>
      </a:defRPr>
    </a:lvl7pPr>
    <a:lvl8pPr marL="3200400" algn="l" defTabSz="914400" rtl="0" eaLnBrk="1" latinLnBrk="0" hangingPunct="1">
      <a:defRPr sz="2400" kern="1200">
        <a:solidFill>
          <a:schemeClr val="tx1"/>
        </a:solidFill>
        <a:latin typeface="Arial Narrow" pitchFamily="34" charset="0"/>
        <a:ea typeface="+mn-ea"/>
        <a:cs typeface="+mn-cs"/>
      </a:defRPr>
    </a:lvl8pPr>
    <a:lvl9pPr marL="3657600" algn="l" defTabSz="914400" rtl="0" eaLnBrk="1" latinLnBrk="0" hangingPunct="1">
      <a:defRPr sz="2400" kern="1200">
        <a:solidFill>
          <a:schemeClr val="tx1"/>
        </a:solidFill>
        <a:latin typeface="Arial Narrow"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6355" autoAdjust="0"/>
  </p:normalViewPr>
  <p:slideViewPr>
    <p:cSldViewPr snapToGrid="0">
      <p:cViewPr varScale="1">
        <p:scale>
          <a:sx n="60" d="100"/>
          <a:sy n="60" d="100"/>
        </p:scale>
        <p:origin x="162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presProps" Target="presProp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F70DB5-AAB6-3242-9CDC-C17074F8643C}"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42BC1A99-BA2C-B944-9F3E-4F68B8E0B9A2}">
      <dgm:prSet phldrT="[Text]"/>
      <dgm:spPr>
        <a:effectLst/>
      </dgm:spPr>
      <dgm:t>
        <a:bodyPr/>
        <a:lstStyle/>
        <a:p>
          <a:r>
            <a:rPr lang="en-US" b="1" i="0" dirty="0" smtClean="0">
              <a:solidFill>
                <a:schemeClr val="tx1"/>
              </a:solidFill>
            </a:rPr>
            <a:t>Uniform distribution</a:t>
          </a:r>
          <a:endParaRPr lang="en-US" b="1" i="0" dirty="0">
            <a:solidFill>
              <a:schemeClr val="tx1"/>
            </a:solidFill>
          </a:endParaRPr>
        </a:p>
      </dgm:t>
    </dgm:pt>
    <dgm:pt modelId="{080661EE-8563-6242-906E-D376BE47DD65}" type="parTrans" cxnId="{DF1A1AF9-CF27-0043-A18C-B47D6F2DF0A1}">
      <dgm:prSet/>
      <dgm:spPr/>
      <dgm:t>
        <a:bodyPr/>
        <a:lstStyle/>
        <a:p>
          <a:endParaRPr lang="en-US"/>
        </a:p>
      </dgm:t>
    </dgm:pt>
    <dgm:pt modelId="{D6CC3316-0DEC-3147-B907-A47B1FFCC647}" type="sibTrans" cxnId="{DF1A1AF9-CF27-0043-A18C-B47D6F2DF0A1}">
      <dgm:prSet/>
      <dgm:spPr/>
      <dgm:t>
        <a:bodyPr/>
        <a:lstStyle/>
        <a:p>
          <a:endParaRPr lang="en-US"/>
        </a:p>
      </dgm:t>
    </dgm:pt>
    <dgm:pt modelId="{2F812641-C412-554A-B057-F06E721BB07A}">
      <dgm:prSet custT="1"/>
      <dgm:spPr>
        <a:ln>
          <a:solidFill>
            <a:schemeClr val="bg1"/>
          </a:solidFill>
        </a:ln>
      </dgm:spPr>
      <dgm:t>
        <a:bodyPr/>
        <a:lstStyle/>
        <a:p>
          <a:r>
            <a:rPr lang="en-US" sz="1600" dirty="0" smtClean="0">
              <a:solidFill>
                <a:schemeClr val="tx2">
                  <a:lumMod val="10000"/>
                </a:schemeClr>
              </a:solidFill>
            </a:rPr>
            <a:t>The distribution of bits in the sequence should be uniform</a:t>
          </a:r>
        </a:p>
      </dgm:t>
    </dgm:pt>
    <dgm:pt modelId="{BA81A904-059A-8544-8951-5329545B7B31}" type="parTrans" cxnId="{95B8B2C8-A428-164A-B26B-659A460085D1}">
      <dgm:prSet/>
      <dgm:spPr/>
      <dgm:t>
        <a:bodyPr/>
        <a:lstStyle/>
        <a:p>
          <a:endParaRPr lang="en-US"/>
        </a:p>
      </dgm:t>
    </dgm:pt>
    <dgm:pt modelId="{3B5F6199-C2E7-F74C-9721-1E0F09F2CCDF}" type="sibTrans" cxnId="{95B8B2C8-A428-164A-B26B-659A460085D1}">
      <dgm:prSet/>
      <dgm:spPr/>
      <dgm:t>
        <a:bodyPr/>
        <a:lstStyle/>
        <a:p>
          <a:endParaRPr lang="en-US"/>
        </a:p>
      </dgm:t>
    </dgm:pt>
    <dgm:pt modelId="{BE1C4DA7-4E50-0748-8BE8-D41903C58390}">
      <dgm:prSet custT="1"/>
      <dgm:spPr>
        <a:ln>
          <a:solidFill>
            <a:schemeClr val="bg1"/>
          </a:solidFill>
        </a:ln>
      </dgm:spPr>
      <dgm:t>
        <a:bodyPr/>
        <a:lstStyle/>
        <a:p>
          <a:r>
            <a:rPr lang="en-US" sz="1600" dirty="0" smtClean="0">
              <a:solidFill>
                <a:schemeClr val="tx2">
                  <a:lumMod val="10000"/>
                </a:schemeClr>
              </a:solidFill>
            </a:rPr>
            <a:t>Frequency of occurrence of ones and zeros should be approximately the same</a:t>
          </a:r>
        </a:p>
      </dgm:t>
    </dgm:pt>
    <dgm:pt modelId="{C2AD1C44-2620-D040-A662-A175AF1496FD}" type="parTrans" cxnId="{79B34445-D2BF-184D-96DC-4A8A8BE9AA44}">
      <dgm:prSet/>
      <dgm:spPr/>
      <dgm:t>
        <a:bodyPr/>
        <a:lstStyle/>
        <a:p>
          <a:endParaRPr lang="en-US"/>
        </a:p>
      </dgm:t>
    </dgm:pt>
    <dgm:pt modelId="{E4A094DB-B5ED-BE41-9273-AFF4F8264DD7}" type="sibTrans" cxnId="{79B34445-D2BF-184D-96DC-4A8A8BE9AA44}">
      <dgm:prSet/>
      <dgm:spPr/>
      <dgm:t>
        <a:bodyPr/>
        <a:lstStyle/>
        <a:p>
          <a:endParaRPr lang="en-US"/>
        </a:p>
      </dgm:t>
    </dgm:pt>
    <dgm:pt modelId="{30B7EAB3-7F3E-704E-9BBC-D5DF52D88DC5}">
      <dgm:prSet/>
      <dgm:spPr>
        <a:effectLst/>
      </dgm:spPr>
      <dgm:t>
        <a:bodyPr/>
        <a:lstStyle/>
        <a:p>
          <a:r>
            <a:rPr lang="en-US" b="1" dirty="0" smtClean="0">
              <a:solidFill>
                <a:schemeClr val="tx1"/>
              </a:solidFill>
            </a:rPr>
            <a:t>Independence</a:t>
          </a:r>
        </a:p>
      </dgm:t>
    </dgm:pt>
    <dgm:pt modelId="{93A984FD-97DC-4B4D-9894-B81537B80F15}" type="parTrans" cxnId="{16F3FA5F-7C16-674B-A800-C85FC9CC59D2}">
      <dgm:prSet/>
      <dgm:spPr/>
      <dgm:t>
        <a:bodyPr/>
        <a:lstStyle/>
        <a:p>
          <a:endParaRPr lang="en-US"/>
        </a:p>
      </dgm:t>
    </dgm:pt>
    <dgm:pt modelId="{700E7E75-3BF0-C14D-8F6B-75670987F1FC}" type="sibTrans" cxnId="{16F3FA5F-7C16-674B-A800-C85FC9CC59D2}">
      <dgm:prSet/>
      <dgm:spPr/>
      <dgm:t>
        <a:bodyPr/>
        <a:lstStyle/>
        <a:p>
          <a:endParaRPr lang="en-US"/>
        </a:p>
      </dgm:t>
    </dgm:pt>
    <dgm:pt modelId="{C253D445-15D6-0F4A-914B-F2D08C1CEA4D}">
      <dgm:prSet custT="1"/>
      <dgm:spPr>
        <a:ln>
          <a:solidFill>
            <a:schemeClr val="bg1"/>
          </a:solidFill>
        </a:ln>
      </dgm:spPr>
      <dgm:t>
        <a:bodyPr/>
        <a:lstStyle/>
        <a:p>
          <a:r>
            <a:rPr lang="en-US" sz="1400" dirty="0" smtClean="0">
              <a:solidFill>
                <a:schemeClr val="tx2">
                  <a:lumMod val="10000"/>
                </a:schemeClr>
              </a:solidFill>
            </a:rPr>
            <a:t>No one subsequence in the sequence can be inferred from the others</a:t>
          </a:r>
        </a:p>
      </dgm:t>
    </dgm:pt>
    <dgm:pt modelId="{D6D960D7-7C45-2B4E-87E3-68B2008A0103}" type="parTrans" cxnId="{16A42212-347C-AB47-B8BB-EEA7BB94240C}">
      <dgm:prSet/>
      <dgm:spPr/>
      <dgm:t>
        <a:bodyPr/>
        <a:lstStyle/>
        <a:p>
          <a:endParaRPr lang="en-US"/>
        </a:p>
      </dgm:t>
    </dgm:pt>
    <dgm:pt modelId="{ED0F76C5-8D91-8943-9875-FFC071A938F6}" type="sibTrans" cxnId="{16A42212-347C-AB47-B8BB-EEA7BB94240C}">
      <dgm:prSet/>
      <dgm:spPr/>
      <dgm:t>
        <a:bodyPr/>
        <a:lstStyle/>
        <a:p>
          <a:endParaRPr lang="en-US"/>
        </a:p>
      </dgm:t>
    </dgm:pt>
    <dgm:pt modelId="{54FB5D36-A796-5741-A9E8-8059590AD5F6}">
      <dgm:prSet custT="1"/>
      <dgm:spPr>
        <a:ln>
          <a:solidFill>
            <a:schemeClr val="bg1"/>
          </a:solidFill>
        </a:ln>
      </dgm:spPr>
      <dgm:t>
        <a:bodyPr/>
        <a:lstStyle/>
        <a:p>
          <a:r>
            <a:rPr lang="en-US" sz="1400" dirty="0" smtClean="0">
              <a:solidFill>
                <a:schemeClr val="tx2">
                  <a:lumMod val="10000"/>
                </a:schemeClr>
              </a:solidFill>
            </a:rPr>
            <a:t>There is no test to “prove” independence</a:t>
          </a:r>
        </a:p>
      </dgm:t>
    </dgm:pt>
    <dgm:pt modelId="{8AB50EE7-8EFB-5C42-8AC8-BA155FD54DC5}" type="parTrans" cxnId="{A236775B-5D50-F442-994B-753F22AE46C0}">
      <dgm:prSet/>
      <dgm:spPr/>
      <dgm:t>
        <a:bodyPr/>
        <a:lstStyle/>
        <a:p>
          <a:endParaRPr lang="en-US"/>
        </a:p>
      </dgm:t>
    </dgm:pt>
    <dgm:pt modelId="{7659EEBB-4EEF-A146-AF34-8BEF3FAF7BF0}" type="sibTrans" cxnId="{A236775B-5D50-F442-994B-753F22AE46C0}">
      <dgm:prSet/>
      <dgm:spPr/>
      <dgm:t>
        <a:bodyPr/>
        <a:lstStyle/>
        <a:p>
          <a:endParaRPr lang="en-US"/>
        </a:p>
      </dgm:t>
    </dgm:pt>
    <dgm:pt modelId="{D5272B76-59CD-8F44-9634-59763E0C1166}">
      <dgm:prSet custT="1"/>
      <dgm:spPr>
        <a:ln>
          <a:solidFill>
            <a:schemeClr val="bg1"/>
          </a:solidFill>
        </a:ln>
      </dgm:spPr>
      <dgm:t>
        <a:bodyPr/>
        <a:lstStyle/>
        <a:p>
          <a:r>
            <a:rPr lang="en-US" sz="1400" dirty="0" smtClean="0">
              <a:solidFill>
                <a:schemeClr val="tx2">
                  <a:lumMod val="10000"/>
                </a:schemeClr>
              </a:solidFill>
            </a:rPr>
            <a:t>The general strategy is to apply a number of tests until the confidence that independence exists is sufficiently strong</a:t>
          </a:r>
        </a:p>
      </dgm:t>
    </dgm:pt>
    <dgm:pt modelId="{859A03ED-4FB9-204E-87DD-4FA922F04969}" type="parTrans" cxnId="{4563BB7F-BC08-B34B-BC6E-389E7DE312DA}">
      <dgm:prSet/>
      <dgm:spPr/>
      <dgm:t>
        <a:bodyPr/>
        <a:lstStyle/>
        <a:p>
          <a:endParaRPr lang="en-US"/>
        </a:p>
      </dgm:t>
    </dgm:pt>
    <dgm:pt modelId="{324F7917-EC1C-3D4A-8532-B74BB348CD2C}" type="sibTrans" cxnId="{4563BB7F-BC08-B34B-BC6E-389E7DE312DA}">
      <dgm:prSet/>
      <dgm:spPr/>
      <dgm:t>
        <a:bodyPr/>
        <a:lstStyle/>
        <a:p>
          <a:endParaRPr lang="en-US"/>
        </a:p>
      </dgm:t>
    </dgm:pt>
    <dgm:pt modelId="{988EB7A0-F621-4640-9D20-2B71BC42BE70}" type="pres">
      <dgm:prSet presAssocID="{43F70DB5-AAB6-3242-9CDC-C17074F8643C}" presName="Name0" presStyleCnt="0">
        <dgm:presLayoutVars>
          <dgm:dir/>
          <dgm:animLvl val="lvl"/>
          <dgm:resizeHandles/>
        </dgm:presLayoutVars>
      </dgm:prSet>
      <dgm:spPr/>
      <dgm:t>
        <a:bodyPr/>
        <a:lstStyle/>
        <a:p>
          <a:endParaRPr lang="en-US"/>
        </a:p>
      </dgm:t>
    </dgm:pt>
    <dgm:pt modelId="{FE867140-52C1-524B-AEC4-866565E3A0A7}" type="pres">
      <dgm:prSet presAssocID="{42BC1A99-BA2C-B944-9F3E-4F68B8E0B9A2}" presName="linNode" presStyleCnt="0"/>
      <dgm:spPr/>
    </dgm:pt>
    <dgm:pt modelId="{C3BCA257-D996-654D-AF2F-A3C2462A37B1}" type="pres">
      <dgm:prSet presAssocID="{42BC1A99-BA2C-B944-9F3E-4F68B8E0B9A2}" presName="parentShp" presStyleLbl="node1" presStyleIdx="0" presStyleCnt="2" custScaleX="84210" custScaleY="79327" custLinFactNeighborX="-3509" custLinFactNeighborY="1875">
        <dgm:presLayoutVars>
          <dgm:bulletEnabled val="1"/>
        </dgm:presLayoutVars>
      </dgm:prSet>
      <dgm:spPr/>
      <dgm:t>
        <a:bodyPr/>
        <a:lstStyle/>
        <a:p>
          <a:endParaRPr lang="en-US"/>
        </a:p>
      </dgm:t>
    </dgm:pt>
    <dgm:pt modelId="{B9944A16-FB27-0646-9734-817A42977298}" type="pres">
      <dgm:prSet presAssocID="{42BC1A99-BA2C-B944-9F3E-4F68B8E0B9A2}" presName="childShp" presStyleLbl="bgAccFollowNode1" presStyleIdx="0" presStyleCnt="2" custLinFactNeighborX="-5263" custLinFactNeighborY="-18">
        <dgm:presLayoutVars>
          <dgm:bulletEnabled val="1"/>
        </dgm:presLayoutVars>
      </dgm:prSet>
      <dgm:spPr/>
      <dgm:t>
        <a:bodyPr/>
        <a:lstStyle/>
        <a:p>
          <a:endParaRPr lang="en-US"/>
        </a:p>
      </dgm:t>
    </dgm:pt>
    <dgm:pt modelId="{CE3F838A-7CEF-4C45-9D76-9D15497EB2E6}" type="pres">
      <dgm:prSet presAssocID="{D6CC3316-0DEC-3147-B907-A47B1FFCC647}" presName="spacing" presStyleCnt="0"/>
      <dgm:spPr/>
    </dgm:pt>
    <dgm:pt modelId="{35FE2796-4ACC-274D-81A6-A7452E6A7293}" type="pres">
      <dgm:prSet presAssocID="{30B7EAB3-7F3E-704E-9BBC-D5DF52D88DC5}" presName="linNode" presStyleCnt="0"/>
      <dgm:spPr/>
    </dgm:pt>
    <dgm:pt modelId="{D190538A-078A-544B-855B-D009CBED4A62}" type="pres">
      <dgm:prSet presAssocID="{30B7EAB3-7F3E-704E-9BBC-D5DF52D88DC5}" presName="parentShp" presStyleLbl="node1" presStyleIdx="1" presStyleCnt="2" custScaleX="89707" custScaleY="80234" custLinFactNeighborX="-3610" custLinFactNeighborY="0">
        <dgm:presLayoutVars>
          <dgm:bulletEnabled val="1"/>
        </dgm:presLayoutVars>
      </dgm:prSet>
      <dgm:spPr/>
      <dgm:t>
        <a:bodyPr/>
        <a:lstStyle/>
        <a:p>
          <a:endParaRPr lang="en-US"/>
        </a:p>
      </dgm:t>
    </dgm:pt>
    <dgm:pt modelId="{365406C8-FB8C-0C4F-AC15-5DEAC578EE37}" type="pres">
      <dgm:prSet presAssocID="{30B7EAB3-7F3E-704E-9BBC-D5DF52D88DC5}" presName="childShp" presStyleLbl="bgAccFollowNode1" presStyleIdx="1" presStyleCnt="2" custScaleY="107374" custLinFactNeighborX="-5293" custLinFactNeighborY="46">
        <dgm:presLayoutVars>
          <dgm:bulletEnabled val="1"/>
        </dgm:presLayoutVars>
      </dgm:prSet>
      <dgm:spPr/>
      <dgm:t>
        <a:bodyPr/>
        <a:lstStyle/>
        <a:p>
          <a:endParaRPr lang="en-US"/>
        </a:p>
      </dgm:t>
    </dgm:pt>
  </dgm:ptLst>
  <dgm:cxnLst>
    <dgm:cxn modelId="{16A42212-347C-AB47-B8BB-EEA7BB94240C}" srcId="{30B7EAB3-7F3E-704E-9BBC-D5DF52D88DC5}" destId="{C253D445-15D6-0F4A-914B-F2D08C1CEA4D}" srcOrd="0" destOrd="0" parTransId="{D6D960D7-7C45-2B4E-87E3-68B2008A0103}" sibTransId="{ED0F76C5-8D91-8943-9875-FFC071A938F6}"/>
    <dgm:cxn modelId="{16F3FA5F-7C16-674B-A800-C85FC9CC59D2}" srcId="{43F70DB5-AAB6-3242-9CDC-C17074F8643C}" destId="{30B7EAB3-7F3E-704E-9BBC-D5DF52D88DC5}" srcOrd="1" destOrd="0" parTransId="{93A984FD-97DC-4B4D-9894-B81537B80F15}" sibTransId="{700E7E75-3BF0-C14D-8F6B-75670987F1FC}"/>
    <dgm:cxn modelId="{D88FB9F1-C17F-4BA8-8953-F50269445CDF}" type="presOf" srcId="{D5272B76-59CD-8F44-9634-59763E0C1166}" destId="{365406C8-FB8C-0C4F-AC15-5DEAC578EE37}" srcOrd="0" destOrd="2" presId="urn:microsoft.com/office/officeart/2005/8/layout/vList6"/>
    <dgm:cxn modelId="{654273B2-45C1-4B52-8B86-48E6F3404199}" type="presOf" srcId="{30B7EAB3-7F3E-704E-9BBC-D5DF52D88DC5}" destId="{D190538A-078A-544B-855B-D009CBED4A62}" srcOrd="0" destOrd="0" presId="urn:microsoft.com/office/officeart/2005/8/layout/vList6"/>
    <dgm:cxn modelId="{FC931239-C6D4-4EDE-A165-578371350448}" type="presOf" srcId="{43F70DB5-AAB6-3242-9CDC-C17074F8643C}" destId="{988EB7A0-F621-4640-9D20-2B71BC42BE70}" srcOrd="0" destOrd="0" presId="urn:microsoft.com/office/officeart/2005/8/layout/vList6"/>
    <dgm:cxn modelId="{1E1A77B3-DC32-40D2-9C5A-C2009DAD44B0}" type="presOf" srcId="{BE1C4DA7-4E50-0748-8BE8-D41903C58390}" destId="{B9944A16-FB27-0646-9734-817A42977298}" srcOrd="0" destOrd="1" presId="urn:microsoft.com/office/officeart/2005/8/layout/vList6"/>
    <dgm:cxn modelId="{A236775B-5D50-F442-994B-753F22AE46C0}" srcId="{30B7EAB3-7F3E-704E-9BBC-D5DF52D88DC5}" destId="{54FB5D36-A796-5741-A9E8-8059590AD5F6}" srcOrd="1" destOrd="0" parTransId="{8AB50EE7-8EFB-5C42-8AC8-BA155FD54DC5}" sibTransId="{7659EEBB-4EEF-A146-AF34-8BEF3FAF7BF0}"/>
    <dgm:cxn modelId="{69AE7CC5-02D5-4743-B27B-592CEC889856}" type="presOf" srcId="{C253D445-15D6-0F4A-914B-F2D08C1CEA4D}" destId="{365406C8-FB8C-0C4F-AC15-5DEAC578EE37}" srcOrd="0" destOrd="0" presId="urn:microsoft.com/office/officeart/2005/8/layout/vList6"/>
    <dgm:cxn modelId="{DF1A1AF9-CF27-0043-A18C-B47D6F2DF0A1}" srcId="{43F70DB5-AAB6-3242-9CDC-C17074F8643C}" destId="{42BC1A99-BA2C-B944-9F3E-4F68B8E0B9A2}" srcOrd="0" destOrd="0" parTransId="{080661EE-8563-6242-906E-D376BE47DD65}" sibTransId="{D6CC3316-0DEC-3147-B907-A47B1FFCC647}"/>
    <dgm:cxn modelId="{79B34445-D2BF-184D-96DC-4A8A8BE9AA44}" srcId="{42BC1A99-BA2C-B944-9F3E-4F68B8E0B9A2}" destId="{BE1C4DA7-4E50-0748-8BE8-D41903C58390}" srcOrd="1" destOrd="0" parTransId="{C2AD1C44-2620-D040-A662-A175AF1496FD}" sibTransId="{E4A094DB-B5ED-BE41-9273-AFF4F8264DD7}"/>
    <dgm:cxn modelId="{4563BB7F-BC08-B34B-BC6E-389E7DE312DA}" srcId="{30B7EAB3-7F3E-704E-9BBC-D5DF52D88DC5}" destId="{D5272B76-59CD-8F44-9634-59763E0C1166}" srcOrd="2" destOrd="0" parTransId="{859A03ED-4FB9-204E-87DD-4FA922F04969}" sibTransId="{324F7917-EC1C-3D4A-8532-B74BB348CD2C}"/>
    <dgm:cxn modelId="{C2C193C8-F128-4488-832E-9D6AE765E608}" type="presOf" srcId="{54FB5D36-A796-5741-A9E8-8059590AD5F6}" destId="{365406C8-FB8C-0C4F-AC15-5DEAC578EE37}" srcOrd="0" destOrd="1" presId="urn:microsoft.com/office/officeart/2005/8/layout/vList6"/>
    <dgm:cxn modelId="{828119DA-2F6F-4492-972C-F4E2FDB146D8}" type="presOf" srcId="{2F812641-C412-554A-B057-F06E721BB07A}" destId="{B9944A16-FB27-0646-9734-817A42977298}" srcOrd="0" destOrd="0" presId="urn:microsoft.com/office/officeart/2005/8/layout/vList6"/>
    <dgm:cxn modelId="{95B8B2C8-A428-164A-B26B-659A460085D1}" srcId="{42BC1A99-BA2C-B944-9F3E-4F68B8E0B9A2}" destId="{2F812641-C412-554A-B057-F06E721BB07A}" srcOrd="0" destOrd="0" parTransId="{BA81A904-059A-8544-8951-5329545B7B31}" sibTransId="{3B5F6199-C2E7-F74C-9721-1E0F09F2CCDF}"/>
    <dgm:cxn modelId="{18C86DA2-4B73-4B09-BBC2-8407734C80BC}" type="presOf" srcId="{42BC1A99-BA2C-B944-9F3E-4F68B8E0B9A2}" destId="{C3BCA257-D996-654D-AF2F-A3C2462A37B1}" srcOrd="0" destOrd="0" presId="urn:microsoft.com/office/officeart/2005/8/layout/vList6"/>
    <dgm:cxn modelId="{9EBCE800-3E91-4622-ABCC-A297BD227236}" type="presParOf" srcId="{988EB7A0-F621-4640-9D20-2B71BC42BE70}" destId="{FE867140-52C1-524B-AEC4-866565E3A0A7}" srcOrd="0" destOrd="0" presId="urn:microsoft.com/office/officeart/2005/8/layout/vList6"/>
    <dgm:cxn modelId="{13DFDD6C-6448-48A3-950F-4550C1A8AA1E}" type="presParOf" srcId="{FE867140-52C1-524B-AEC4-866565E3A0A7}" destId="{C3BCA257-D996-654D-AF2F-A3C2462A37B1}" srcOrd="0" destOrd="0" presId="urn:microsoft.com/office/officeart/2005/8/layout/vList6"/>
    <dgm:cxn modelId="{C6BE6383-FCCB-4E8E-AF29-DC89D7C404F8}" type="presParOf" srcId="{FE867140-52C1-524B-AEC4-866565E3A0A7}" destId="{B9944A16-FB27-0646-9734-817A42977298}" srcOrd="1" destOrd="0" presId="urn:microsoft.com/office/officeart/2005/8/layout/vList6"/>
    <dgm:cxn modelId="{FD2ABC94-D87A-4471-9B81-BFA6D273054A}" type="presParOf" srcId="{988EB7A0-F621-4640-9D20-2B71BC42BE70}" destId="{CE3F838A-7CEF-4C45-9D76-9D15497EB2E6}" srcOrd="1" destOrd="0" presId="urn:microsoft.com/office/officeart/2005/8/layout/vList6"/>
    <dgm:cxn modelId="{4507B48B-7A84-40BE-9CCE-3D4BE99C15EF}" type="presParOf" srcId="{988EB7A0-F621-4640-9D20-2B71BC42BE70}" destId="{35FE2796-4ACC-274D-81A6-A7452E6A7293}" srcOrd="2" destOrd="0" presId="urn:microsoft.com/office/officeart/2005/8/layout/vList6"/>
    <dgm:cxn modelId="{330D4CA0-1E59-48BC-A6AB-F6ED4D79376D}" type="presParOf" srcId="{35FE2796-4ACC-274D-81A6-A7452E6A7293}" destId="{D190538A-078A-544B-855B-D009CBED4A62}" srcOrd="0" destOrd="0" presId="urn:microsoft.com/office/officeart/2005/8/layout/vList6"/>
    <dgm:cxn modelId="{3EB8C066-B4E6-4A3E-9B00-89B81637545D}" type="presParOf" srcId="{35FE2796-4ACC-274D-81A6-A7452E6A7293}" destId="{365406C8-FB8C-0C4F-AC15-5DEAC578EE37}"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1C17BD-0F72-9142-8158-18A80B797C1E}" type="doc">
      <dgm:prSet loTypeId="urn:microsoft.com/office/officeart/2005/8/layout/vList5" loCatId="list" qsTypeId="urn:microsoft.com/office/officeart/2005/8/quickstyle/simple4" qsCatId="simple" csTypeId="urn:microsoft.com/office/officeart/2005/8/colors/accent1_2" csCatId="accent1"/>
      <dgm:spPr/>
      <dgm:t>
        <a:bodyPr/>
        <a:lstStyle/>
        <a:p>
          <a:endParaRPr lang="en-US"/>
        </a:p>
      </dgm:t>
    </dgm:pt>
    <dgm:pt modelId="{24CC3E79-E088-D44D-B017-954CD81C7247}">
      <dgm:prSet/>
      <dgm:spPr/>
      <dgm:t>
        <a:bodyPr/>
        <a:lstStyle/>
        <a:p>
          <a:pPr rtl="0"/>
          <a:r>
            <a:rPr lang="en-US" dirty="0" smtClean="0"/>
            <a:t>Purpose-built algorithms</a:t>
          </a:r>
          <a:endParaRPr lang="en-US" dirty="0"/>
        </a:p>
      </dgm:t>
    </dgm:pt>
    <dgm:pt modelId="{296E642D-1AEF-4A46-A5A4-8C43F2F13E66}" type="parTrans" cxnId="{FA847BC6-8CF6-0048-A069-2A8445E71098}">
      <dgm:prSet/>
      <dgm:spPr/>
      <dgm:t>
        <a:bodyPr/>
        <a:lstStyle/>
        <a:p>
          <a:endParaRPr lang="en-US"/>
        </a:p>
      </dgm:t>
    </dgm:pt>
    <dgm:pt modelId="{68409112-9461-AF4E-A688-A2AF5A121F79}" type="sibTrans" cxnId="{FA847BC6-8CF6-0048-A069-2A8445E71098}">
      <dgm:prSet/>
      <dgm:spPr/>
      <dgm:t>
        <a:bodyPr/>
        <a:lstStyle/>
        <a:p>
          <a:endParaRPr lang="en-US"/>
        </a:p>
      </dgm:t>
    </dgm:pt>
    <dgm:pt modelId="{AAD98DB4-6817-CB40-B76D-4F86AD7493EB}">
      <dgm:prSet/>
      <dgm:spPr/>
      <dgm:t>
        <a:bodyPr/>
        <a:lstStyle/>
        <a:p>
          <a:pPr rtl="0"/>
          <a:r>
            <a:rPr lang="en-US" dirty="0" smtClean="0"/>
            <a:t>Designed specifically and solely for the purpose of generating pseudorandom bit streams</a:t>
          </a:r>
          <a:endParaRPr lang="en-US" dirty="0"/>
        </a:p>
      </dgm:t>
    </dgm:pt>
    <dgm:pt modelId="{A3E4D108-B645-7C4E-B4B9-37438E7D158B}" type="parTrans" cxnId="{B188C164-C8B7-364A-81F8-5D63DBF20E1D}">
      <dgm:prSet/>
      <dgm:spPr/>
      <dgm:t>
        <a:bodyPr/>
        <a:lstStyle/>
        <a:p>
          <a:endParaRPr lang="en-US"/>
        </a:p>
      </dgm:t>
    </dgm:pt>
    <dgm:pt modelId="{66FA2A19-355D-9F4A-911A-1857B94AF106}" type="sibTrans" cxnId="{B188C164-C8B7-364A-81F8-5D63DBF20E1D}">
      <dgm:prSet/>
      <dgm:spPr/>
      <dgm:t>
        <a:bodyPr/>
        <a:lstStyle/>
        <a:p>
          <a:endParaRPr lang="en-US"/>
        </a:p>
      </dgm:t>
    </dgm:pt>
    <dgm:pt modelId="{ED4A87B3-0B3A-954F-8803-BB6321418C70}">
      <dgm:prSet/>
      <dgm:spPr/>
      <dgm:t>
        <a:bodyPr/>
        <a:lstStyle/>
        <a:p>
          <a:pPr rtl="0"/>
          <a:r>
            <a:rPr lang="en-US" dirty="0" smtClean="0"/>
            <a:t>Algorithms based on existing cryptographic algorithms</a:t>
          </a:r>
          <a:endParaRPr lang="en-US" dirty="0"/>
        </a:p>
      </dgm:t>
    </dgm:pt>
    <dgm:pt modelId="{3FB1ADA6-0F9E-9A47-8547-069F0F950B44}" type="parTrans" cxnId="{DF17C4D4-35FD-5441-AF8D-6AF16768F287}">
      <dgm:prSet/>
      <dgm:spPr/>
      <dgm:t>
        <a:bodyPr/>
        <a:lstStyle/>
        <a:p>
          <a:endParaRPr lang="en-US"/>
        </a:p>
      </dgm:t>
    </dgm:pt>
    <dgm:pt modelId="{D74CA62F-5937-864B-8915-46ED34F919CC}" type="sibTrans" cxnId="{DF17C4D4-35FD-5441-AF8D-6AF16768F287}">
      <dgm:prSet/>
      <dgm:spPr/>
      <dgm:t>
        <a:bodyPr/>
        <a:lstStyle/>
        <a:p>
          <a:endParaRPr lang="en-US"/>
        </a:p>
      </dgm:t>
    </dgm:pt>
    <dgm:pt modelId="{B520B3FE-6D8A-7A4F-A1DD-C445551351A9}">
      <dgm:prSet/>
      <dgm:spPr/>
      <dgm:t>
        <a:bodyPr/>
        <a:lstStyle/>
        <a:p>
          <a:pPr rtl="0"/>
          <a:r>
            <a:rPr lang="en-US" dirty="0" smtClean="0"/>
            <a:t>Cryptographic algorithms have the effect of randomizing input</a:t>
          </a:r>
          <a:endParaRPr lang="en-US" dirty="0"/>
        </a:p>
      </dgm:t>
    </dgm:pt>
    <dgm:pt modelId="{70D8D907-C2D2-EB48-B6C9-31851D1E3D4B}" type="parTrans" cxnId="{8330B7F7-B38E-2848-91DA-E1909C4E722D}">
      <dgm:prSet/>
      <dgm:spPr/>
      <dgm:t>
        <a:bodyPr/>
        <a:lstStyle/>
        <a:p>
          <a:endParaRPr lang="en-US"/>
        </a:p>
      </dgm:t>
    </dgm:pt>
    <dgm:pt modelId="{AEFE5BDA-040A-2F4D-BA49-610D81BAF8FF}" type="sibTrans" cxnId="{8330B7F7-B38E-2848-91DA-E1909C4E722D}">
      <dgm:prSet/>
      <dgm:spPr/>
      <dgm:t>
        <a:bodyPr/>
        <a:lstStyle/>
        <a:p>
          <a:endParaRPr lang="en-US"/>
        </a:p>
      </dgm:t>
    </dgm:pt>
    <dgm:pt modelId="{83032155-4C62-1E48-B57F-A98868899AA9}">
      <dgm:prSet/>
      <dgm:spPr/>
      <dgm:t>
        <a:bodyPr/>
        <a:lstStyle/>
        <a:p>
          <a:pPr rtl="0"/>
          <a:r>
            <a:rPr lang="en-US" dirty="0" smtClean="0"/>
            <a:t>Can serve as the core of PRNGs</a:t>
          </a:r>
          <a:endParaRPr lang="en-US" dirty="0"/>
        </a:p>
      </dgm:t>
    </dgm:pt>
    <dgm:pt modelId="{8BE1031F-CEC1-EB44-AEB4-F4512C6942A2}" type="parTrans" cxnId="{13A266D4-FFA1-6A41-9C94-2FDE03A3BB6A}">
      <dgm:prSet/>
      <dgm:spPr/>
      <dgm:t>
        <a:bodyPr/>
        <a:lstStyle/>
        <a:p>
          <a:endParaRPr lang="en-US"/>
        </a:p>
      </dgm:t>
    </dgm:pt>
    <dgm:pt modelId="{6325D38E-2097-2548-B9D5-395B99063128}" type="sibTrans" cxnId="{13A266D4-FFA1-6A41-9C94-2FDE03A3BB6A}">
      <dgm:prSet/>
      <dgm:spPr/>
      <dgm:t>
        <a:bodyPr/>
        <a:lstStyle/>
        <a:p>
          <a:endParaRPr lang="en-US"/>
        </a:p>
      </dgm:t>
    </dgm:pt>
    <dgm:pt modelId="{885049F6-12CE-974A-8A28-E63008046E0F}">
      <dgm:prSet/>
      <dgm:spPr/>
      <dgm:t>
        <a:bodyPr/>
        <a:lstStyle/>
        <a:p>
          <a:pPr rtl="0"/>
          <a:r>
            <a:rPr lang="en-US" dirty="0" smtClean="0"/>
            <a:t>Three broad categories of cryptographic algorithms are commonly used to create PRNGs:</a:t>
          </a:r>
          <a:endParaRPr lang="en-US" dirty="0"/>
        </a:p>
      </dgm:t>
    </dgm:pt>
    <dgm:pt modelId="{C8953D4F-CBF4-2D40-96D9-78A1A003327F}" type="parTrans" cxnId="{4557FE2A-CF84-5E47-AB54-8117765671B1}">
      <dgm:prSet/>
      <dgm:spPr/>
      <dgm:t>
        <a:bodyPr/>
        <a:lstStyle/>
        <a:p>
          <a:endParaRPr lang="en-US"/>
        </a:p>
      </dgm:t>
    </dgm:pt>
    <dgm:pt modelId="{945204A7-32F1-474D-986F-F914A48B3478}" type="sibTrans" cxnId="{4557FE2A-CF84-5E47-AB54-8117765671B1}">
      <dgm:prSet/>
      <dgm:spPr/>
      <dgm:t>
        <a:bodyPr/>
        <a:lstStyle/>
        <a:p>
          <a:endParaRPr lang="en-US"/>
        </a:p>
      </dgm:t>
    </dgm:pt>
    <dgm:pt modelId="{3002EF2B-0EBB-5245-8320-89B09A9BEB12}">
      <dgm:prSet/>
      <dgm:spPr/>
      <dgm:t>
        <a:bodyPr/>
        <a:lstStyle/>
        <a:p>
          <a:pPr rtl="0"/>
          <a:r>
            <a:rPr lang="en-US" dirty="0" smtClean="0"/>
            <a:t>Symmetric block ciphers</a:t>
          </a:r>
          <a:endParaRPr lang="en-US" dirty="0"/>
        </a:p>
      </dgm:t>
    </dgm:pt>
    <dgm:pt modelId="{B7FE78B3-3C35-C341-91AE-1B2EAF930BF0}" type="parTrans" cxnId="{FAECB181-1755-5248-A1C0-FD77E369FE6E}">
      <dgm:prSet/>
      <dgm:spPr/>
      <dgm:t>
        <a:bodyPr/>
        <a:lstStyle/>
        <a:p>
          <a:endParaRPr lang="en-US"/>
        </a:p>
      </dgm:t>
    </dgm:pt>
    <dgm:pt modelId="{792576A5-E021-B74E-9BE6-9DEA73EC45C4}" type="sibTrans" cxnId="{FAECB181-1755-5248-A1C0-FD77E369FE6E}">
      <dgm:prSet/>
      <dgm:spPr/>
      <dgm:t>
        <a:bodyPr/>
        <a:lstStyle/>
        <a:p>
          <a:endParaRPr lang="en-US"/>
        </a:p>
      </dgm:t>
    </dgm:pt>
    <dgm:pt modelId="{1469E8F6-A108-214C-93BE-7CD7A2DBAE8E}">
      <dgm:prSet/>
      <dgm:spPr/>
      <dgm:t>
        <a:bodyPr/>
        <a:lstStyle/>
        <a:p>
          <a:pPr rtl="0"/>
          <a:r>
            <a:rPr lang="en-US" dirty="0" smtClean="0"/>
            <a:t>Asymmetric ciphers</a:t>
          </a:r>
          <a:endParaRPr lang="en-US" dirty="0"/>
        </a:p>
      </dgm:t>
    </dgm:pt>
    <dgm:pt modelId="{F46B05DC-360C-3E46-A0C1-B11B3F3886FE}" type="parTrans" cxnId="{B3AAE41F-D4E4-3E4B-A62D-74E740914EFB}">
      <dgm:prSet/>
      <dgm:spPr/>
      <dgm:t>
        <a:bodyPr/>
        <a:lstStyle/>
        <a:p>
          <a:endParaRPr lang="en-US"/>
        </a:p>
      </dgm:t>
    </dgm:pt>
    <dgm:pt modelId="{69896C03-9ADA-F742-9B6D-A0F2E024EEDC}" type="sibTrans" cxnId="{B3AAE41F-D4E4-3E4B-A62D-74E740914EFB}">
      <dgm:prSet/>
      <dgm:spPr/>
      <dgm:t>
        <a:bodyPr/>
        <a:lstStyle/>
        <a:p>
          <a:endParaRPr lang="en-US"/>
        </a:p>
      </dgm:t>
    </dgm:pt>
    <dgm:pt modelId="{16A47E11-5770-5641-8163-F8F6548C6A90}">
      <dgm:prSet/>
      <dgm:spPr/>
      <dgm:t>
        <a:bodyPr/>
        <a:lstStyle/>
        <a:p>
          <a:pPr rtl="0"/>
          <a:r>
            <a:rPr lang="en-US" dirty="0" smtClean="0"/>
            <a:t>Hash functions and message authentication codes</a:t>
          </a:r>
          <a:endParaRPr lang="en-US" dirty="0"/>
        </a:p>
      </dgm:t>
    </dgm:pt>
    <dgm:pt modelId="{66F1CD45-34A4-2E45-8202-AE29E0C4418F}" type="parTrans" cxnId="{624E7885-C330-E442-951D-19DEE42BFE8F}">
      <dgm:prSet/>
      <dgm:spPr/>
      <dgm:t>
        <a:bodyPr/>
        <a:lstStyle/>
        <a:p>
          <a:endParaRPr lang="en-US"/>
        </a:p>
      </dgm:t>
    </dgm:pt>
    <dgm:pt modelId="{B7806B36-69A1-984D-AA4D-30D5889B5A3F}" type="sibTrans" cxnId="{624E7885-C330-E442-951D-19DEE42BFE8F}">
      <dgm:prSet/>
      <dgm:spPr/>
      <dgm:t>
        <a:bodyPr/>
        <a:lstStyle/>
        <a:p>
          <a:endParaRPr lang="en-US"/>
        </a:p>
      </dgm:t>
    </dgm:pt>
    <dgm:pt modelId="{8CE1B85D-57BB-024F-86ED-02AFAA1017E9}" type="pres">
      <dgm:prSet presAssocID="{B61C17BD-0F72-9142-8158-18A80B797C1E}" presName="Name0" presStyleCnt="0">
        <dgm:presLayoutVars>
          <dgm:dir/>
          <dgm:animLvl val="lvl"/>
          <dgm:resizeHandles val="exact"/>
        </dgm:presLayoutVars>
      </dgm:prSet>
      <dgm:spPr/>
      <dgm:t>
        <a:bodyPr/>
        <a:lstStyle/>
        <a:p>
          <a:endParaRPr lang="en-US"/>
        </a:p>
      </dgm:t>
    </dgm:pt>
    <dgm:pt modelId="{C316A79D-8E89-8648-B4C5-368B7FEA947C}" type="pres">
      <dgm:prSet presAssocID="{24CC3E79-E088-D44D-B017-954CD81C7247}" presName="linNode" presStyleCnt="0"/>
      <dgm:spPr/>
    </dgm:pt>
    <dgm:pt modelId="{E5FA5D52-14F2-A346-9893-D0456FC1A331}" type="pres">
      <dgm:prSet presAssocID="{24CC3E79-E088-D44D-B017-954CD81C7247}" presName="parentText" presStyleLbl="node1" presStyleIdx="0" presStyleCnt="3">
        <dgm:presLayoutVars>
          <dgm:chMax val="1"/>
          <dgm:bulletEnabled val="1"/>
        </dgm:presLayoutVars>
      </dgm:prSet>
      <dgm:spPr/>
      <dgm:t>
        <a:bodyPr/>
        <a:lstStyle/>
        <a:p>
          <a:endParaRPr lang="en-US"/>
        </a:p>
      </dgm:t>
    </dgm:pt>
    <dgm:pt modelId="{EDF7643A-B1DB-B845-83BE-BAA3FEF2D8E8}" type="pres">
      <dgm:prSet presAssocID="{24CC3E79-E088-D44D-B017-954CD81C7247}" presName="descendantText" presStyleLbl="alignAccFollowNode1" presStyleIdx="0" presStyleCnt="3">
        <dgm:presLayoutVars>
          <dgm:bulletEnabled val="1"/>
        </dgm:presLayoutVars>
      </dgm:prSet>
      <dgm:spPr/>
      <dgm:t>
        <a:bodyPr/>
        <a:lstStyle/>
        <a:p>
          <a:endParaRPr lang="en-US"/>
        </a:p>
      </dgm:t>
    </dgm:pt>
    <dgm:pt modelId="{DBE3A1BE-8586-1F43-A6BC-7F3070752C3E}" type="pres">
      <dgm:prSet presAssocID="{68409112-9461-AF4E-A688-A2AF5A121F79}" presName="sp" presStyleCnt="0"/>
      <dgm:spPr/>
    </dgm:pt>
    <dgm:pt modelId="{94E5C92A-76A2-C14B-B1CA-998212590F66}" type="pres">
      <dgm:prSet presAssocID="{ED4A87B3-0B3A-954F-8803-BB6321418C70}" presName="linNode" presStyleCnt="0"/>
      <dgm:spPr/>
    </dgm:pt>
    <dgm:pt modelId="{11A75C36-EF87-854F-803B-7A7AEF2C78C1}" type="pres">
      <dgm:prSet presAssocID="{ED4A87B3-0B3A-954F-8803-BB6321418C70}" presName="parentText" presStyleLbl="node1" presStyleIdx="1" presStyleCnt="3">
        <dgm:presLayoutVars>
          <dgm:chMax val="1"/>
          <dgm:bulletEnabled val="1"/>
        </dgm:presLayoutVars>
      </dgm:prSet>
      <dgm:spPr/>
      <dgm:t>
        <a:bodyPr/>
        <a:lstStyle/>
        <a:p>
          <a:endParaRPr lang="en-US"/>
        </a:p>
      </dgm:t>
    </dgm:pt>
    <dgm:pt modelId="{A4D56555-1D64-714E-BF77-B75F000B160C}" type="pres">
      <dgm:prSet presAssocID="{ED4A87B3-0B3A-954F-8803-BB6321418C70}" presName="descendantText" presStyleLbl="alignAccFollowNode1" presStyleIdx="1" presStyleCnt="3">
        <dgm:presLayoutVars>
          <dgm:bulletEnabled val="1"/>
        </dgm:presLayoutVars>
      </dgm:prSet>
      <dgm:spPr/>
      <dgm:t>
        <a:bodyPr/>
        <a:lstStyle/>
        <a:p>
          <a:endParaRPr lang="en-US"/>
        </a:p>
      </dgm:t>
    </dgm:pt>
    <dgm:pt modelId="{10FAC9CF-FD54-FD49-9E61-FA1AC821D4CC}" type="pres">
      <dgm:prSet presAssocID="{D74CA62F-5937-864B-8915-46ED34F919CC}" presName="sp" presStyleCnt="0"/>
      <dgm:spPr/>
    </dgm:pt>
    <dgm:pt modelId="{FCA00C35-2A24-4048-ACFE-545D59C0066E}" type="pres">
      <dgm:prSet presAssocID="{885049F6-12CE-974A-8A28-E63008046E0F}" presName="linNode" presStyleCnt="0"/>
      <dgm:spPr/>
    </dgm:pt>
    <dgm:pt modelId="{0AFCEBCD-5C04-F944-B4F6-326676E9DDDB}" type="pres">
      <dgm:prSet presAssocID="{885049F6-12CE-974A-8A28-E63008046E0F}" presName="parentText" presStyleLbl="node1" presStyleIdx="2" presStyleCnt="3">
        <dgm:presLayoutVars>
          <dgm:chMax val="1"/>
          <dgm:bulletEnabled val="1"/>
        </dgm:presLayoutVars>
      </dgm:prSet>
      <dgm:spPr/>
      <dgm:t>
        <a:bodyPr/>
        <a:lstStyle/>
        <a:p>
          <a:endParaRPr lang="en-US"/>
        </a:p>
      </dgm:t>
    </dgm:pt>
    <dgm:pt modelId="{990AE34C-971D-5646-9A5B-7164C868745B}" type="pres">
      <dgm:prSet presAssocID="{885049F6-12CE-974A-8A28-E63008046E0F}" presName="descendantText" presStyleLbl="alignAccFollowNode1" presStyleIdx="2" presStyleCnt="3">
        <dgm:presLayoutVars>
          <dgm:bulletEnabled val="1"/>
        </dgm:presLayoutVars>
      </dgm:prSet>
      <dgm:spPr/>
      <dgm:t>
        <a:bodyPr/>
        <a:lstStyle/>
        <a:p>
          <a:endParaRPr lang="en-US"/>
        </a:p>
      </dgm:t>
    </dgm:pt>
  </dgm:ptLst>
  <dgm:cxnLst>
    <dgm:cxn modelId="{7342B58E-0430-4276-9FF4-1AAB20DC65DF}" type="presOf" srcId="{16A47E11-5770-5641-8163-F8F6548C6A90}" destId="{990AE34C-971D-5646-9A5B-7164C868745B}" srcOrd="0" destOrd="2" presId="urn:microsoft.com/office/officeart/2005/8/layout/vList5"/>
    <dgm:cxn modelId="{8330B7F7-B38E-2848-91DA-E1909C4E722D}" srcId="{ED4A87B3-0B3A-954F-8803-BB6321418C70}" destId="{B520B3FE-6D8A-7A4F-A1DD-C445551351A9}" srcOrd="0" destOrd="0" parTransId="{70D8D907-C2D2-EB48-B6C9-31851D1E3D4B}" sibTransId="{AEFE5BDA-040A-2F4D-BA49-610D81BAF8FF}"/>
    <dgm:cxn modelId="{D3A4E8AC-1359-4F8D-9E24-E1C03B5F6C44}" type="presOf" srcId="{83032155-4C62-1E48-B57F-A98868899AA9}" destId="{A4D56555-1D64-714E-BF77-B75F000B160C}" srcOrd="0" destOrd="1" presId="urn:microsoft.com/office/officeart/2005/8/layout/vList5"/>
    <dgm:cxn modelId="{6F7314F8-FB24-4395-B934-C8CE87577544}" type="presOf" srcId="{885049F6-12CE-974A-8A28-E63008046E0F}" destId="{0AFCEBCD-5C04-F944-B4F6-326676E9DDDB}" srcOrd="0" destOrd="0" presId="urn:microsoft.com/office/officeart/2005/8/layout/vList5"/>
    <dgm:cxn modelId="{514586FB-5AE5-4996-BB54-C66E01FC0E5E}" type="presOf" srcId="{24CC3E79-E088-D44D-B017-954CD81C7247}" destId="{E5FA5D52-14F2-A346-9893-D0456FC1A331}" srcOrd="0" destOrd="0" presId="urn:microsoft.com/office/officeart/2005/8/layout/vList5"/>
    <dgm:cxn modelId="{B188C164-C8B7-364A-81F8-5D63DBF20E1D}" srcId="{24CC3E79-E088-D44D-B017-954CD81C7247}" destId="{AAD98DB4-6817-CB40-B76D-4F86AD7493EB}" srcOrd="0" destOrd="0" parTransId="{A3E4D108-B645-7C4E-B4B9-37438E7D158B}" sibTransId="{66FA2A19-355D-9F4A-911A-1857B94AF106}"/>
    <dgm:cxn modelId="{FAECB181-1755-5248-A1C0-FD77E369FE6E}" srcId="{885049F6-12CE-974A-8A28-E63008046E0F}" destId="{3002EF2B-0EBB-5245-8320-89B09A9BEB12}" srcOrd="0" destOrd="0" parTransId="{B7FE78B3-3C35-C341-91AE-1B2EAF930BF0}" sibTransId="{792576A5-E021-B74E-9BE6-9DEA73EC45C4}"/>
    <dgm:cxn modelId="{624E7885-C330-E442-951D-19DEE42BFE8F}" srcId="{885049F6-12CE-974A-8A28-E63008046E0F}" destId="{16A47E11-5770-5641-8163-F8F6548C6A90}" srcOrd="2" destOrd="0" parTransId="{66F1CD45-34A4-2E45-8202-AE29E0C4418F}" sibTransId="{B7806B36-69A1-984D-AA4D-30D5889B5A3F}"/>
    <dgm:cxn modelId="{0DB4208A-AE3E-4A7D-8080-03669274AAAE}" type="presOf" srcId="{ED4A87B3-0B3A-954F-8803-BB6321418C70}" destId="{11A75C36-EF87-854F-803B-7A7AEF2C78C1}" srcOrd="0" destOrd="0" presId="urn:microsoft.com/office/officeart/2005/8/layout/vList5"/>
    <dgm:cxn modelId="{4557FE2A-CF84-5E47-AB54-8117765671B1}" srcId="{B61C17BD-0F72-9142-8158-18A80B797C1E}" destId="{885049F6-12CE-974A-8A28-E63008046E0F}" srcOrd="2" destOrd="0" parTransId="{C8953D4F-CBF4-2D40-96D9-78A1A003327F}" sibTransId="{945204A7-32F1-474D-986F-F914A48B3478}"/>
    <dgm:cxn modelId="{DF17C4D4-35FD-5441-AF8D-6AF16768F287}" srcId="{B61C17BD-0F72-9142-8158-18A80B797C1E}" destId="{ED4A87B3-0B3A-954F-8803-BB6321418C70}" srcOrd="1" destOrd="0" parTransId="{3FB1ADA6-0F9E-9A47-8547-069F0F950B44}" sibTransId="{D74CA62F-5937-864B-8915-46ED34F919CC}"/>
    <dgm:cxn modelId="{B3AAE41F-D4E4-3E4B-A62D-74E740914EFB}" srcId="{885049F6-12CE-974A-8A28-E63008046E0F}" destId="{1469E8F6-A108-214C-93BE-7CD7A2DBAE8E}" srcOrd="1" destOrd="0" parTransId="{F46B05DC-360C-3E46-A0C1-B11B3F3886FE}" sibTransId="{69896C03-9ADA-F742-9B6D-A0F2E024EEDC}"/>
    <dgm:cxn modelId="{9DC8D980-84AB-40DF-883C-516326022474}" type="presOf" srcId="{AAD98DB4-6817-CB40-B76D-4F86AD7493EB}" destId="{EDF7643A-B1DB-B845-83BE-BAA3FEF2D8E8}" srcOrd="0" destOrd="0" presId="urn:microsoft.com/office/officeart/2005/8/layout/vList5"/>
    <dgm:cxn modelId="{A814DF96-5E1A-4A10-8527-76B4B4AC3F41}" type="presOf" srcId="{B520B3FE-6D8A-7A4F-A1DD-C445551351A9}" destId="{A4D56555-1D64-714E-BF77-B75F000B160C}" srcOrd="0" destOrd="0" presId="urn:microsoft.com/office/officeart/2005/8/layout/vList5"/>
    <dgm:cxn modelId="{086622C5-41F3-4057-997F-790CFB9B9271}" type="presOf" srcId="{3002EF2B-0EBB-5245-8320-89B09A9BEB12}" destId="{990AE34C-971D-5646-9A5B-7164C868745B}" srcOrd="0" destOrd="0" presId="urn:microsoft.com/office/officeart/2005/8/layout/vList5"/>
    <dgm:cxn modelId="{1EB69733-38CC-4FE5-88C0-B3EC8FA58CDE}" type="presOf" srcId="{B61C17BD-0F72-9142-8158-18A80B797C1E}" destId="{8CE1B85D-57BB-024F-86ED-02AFAA1017E9}" srcOrd="0" destOrd="0" presId="urn:microsoft.com/office/officeart/2005/8/layout/vList5"/>
    <dgm:cxn modelId="{FA847BC6-8CF6-0048-A069-2A8445E71098}" srcId="{B61C17BD-0F72-9142-8158-18A80B797C1E}" destId="{24CC3E79-E088-D44D-B017-954CD81C7247}" srcOrd="0" destOrd="0" parTransId="{296E642D-1AEF-4A46-A5A4-8C43F2F13E66}" sibTransId="{68409112-9461-AF4E-A688-A2AF5A121F79}"/>
    <dgm:cxn modelId="{13A266D4-FFA1-6A41-9C94-2FDE03A3BB6A}" srcId="{ED4A87B3-0B3A-954F-8803-BB6321418C70}" destId="{83032155-4C62-1E48-B57F-A98868899AA9}" srcOrd="1" destOrd="0" parTransId="{8BE1031F-CEC1-EB44-AEB4-F4512C6942A2}" sibTransId="{6325D38E-2097-2548-B9D5-395B99063128}"/>
    <dgm:cxn modelId="{AD63B81A-6B21-49A0-A008-866F0E2A7C91}" type="presOf" srcId="{1469E8F6-A108-214C-93BE-7CD7A2DBAE8E}" destId="{990AE34C-971D-5646-9A5B-7164C868745B}" srcOrd="0" destOrd="1" presId="urn:microsoft.com/office/officeart/2005/8/layout/vList5"/>
    <dgm:cxn modelId="{AD765FF5-405A-427C-8F84-26ABA49A80EB}" type="presParOf" srcId="{8CE1B85D-57BB-024F-86ED-02AFAA1017E9}" destId="{C316A79D-8E89-8648-B4C5-368B7FEA947C}" srcOrd="0" destOrd="0" presId="urn:microsoft.com/office/officeart/2005/8/layout/vList5"/>
    <dgm:cxn modelId="{1ABEDBAE-772A-46DD-80B9-7701FDD5F0A0}" type="presParOf" srcId="{C316A79D-8E89-8648-B4C5-368B7FEA947C}" destId="{E5FA5D52-14F2-A346-9893-D0456FC1A331}" srcOrd="0" destOrd="0" presId="urn:microsoft.com/office/officeart/2005/8/layout/vList5"/>
    <dgm:cxn modelId="{267FF59F-91E6-4CD6-A6C2-C9455E3AE5E6}" type="presParOf" srcId="{C316A79D-8E89-8648-B4C5-368B7FEA947C}" destId="{EDF7643A-B1DB-B845-83BE-BAA3FEF2D8E8}" srcOrd="1" destOrd="0" presId="urn:microsoft.com/office/officeart/2005/8/layout/vList5"/>
    <dgm:cxn modelId="{9B7CD6A1-4FB9-47DA-B39C-E7F50F0936FA}" type="presParOf" srcId="{8CE1B85D-57BB-024F-86ED-02AFAA1017E9}" destId="{DBE3A1BE-8586-1F43-A6BC-7F3070752C3E}" srcOrd="1" destOrd="0" presId="urn:microsoft.com/office/officeart/2005/8/layout/vList5"/>
    <dgm:cxn modelId="{DCD20D6C-35B1-483D-BAB5-D26BFB78C4EE}" type="presParOf" srcId="{8CE1B85D-57BB-024F-86ED-02AFAA1017E9}" destId="{94E5C92A-76A2-C14B-B1CA-998212590F66}" srcOrd="2" destOrd="0" presId="urn:microsoft.com/office/officeart/2005/8/layout/vList5"/>
    <dgm:cxn modelId="{3992B8CE-F2B7-4138-87E4-6A005BAC90C6}" type="presParOf" srcId="{94E5C92A-76A2-C14B-B1CA-998212590F66}" destId="{11A75C36-EF87-854F-803B-7A7AEF2C78C1}" srcOrd="0" destOrd="0" presId="urn:microsoft.com/office/officeart/2005/8/layout/vList5"/>
    <dgm:cxn modelId="{8E70B674-5CAC-448E-8BDF-7C2040A01594}" type="presParOf" srcId="{94E5C92A-76A2-C14B-B1CA-998212590F66}" destId="{A4D56555-1D64-714E-BF77-B75F000B160C}" srcOrd="1" destOrd="0" presId="urn:microsoft.com/office/officeart/2005/8/layout/vList5"/>
    <dgm:cxn modelId="{95B06320-FE5C-4306-BF40-2FC6D4150302}" type="presParOf" srcId="{8CE1B85D-57BB-024F-86ED-02AFAA1017E9}" destId="{10FAC9CF-FD54-FD49-9E61-FA1AC821D4CC}" srcOrd="3" destOrd="0" presId="urn:microsoft.com/office/officeart/2005/8/layout/vList5"/>
    <dgm:cxn modelId="{B7132F2A-6DFD-4AB3-896E-8BD0967022AA}" type="presParOf" srcId="{8CE1B85D-57BB-024F-86ED-02AFAA1017E9}" destId="{FCA00C35-2A24-4048-ACFE-545D59C0066E}" srcOrd="4" destOrd="0" presId="urn:microsoft.com/office/officeart/2005/8/layout/vList5"/>
    <dgm:cxn modelId="{0AA36584-F8C3-4434-B1F3-BABB61582A28}" type="presParOf" srcId="{FCA00C35-2A24-4048-ACFE-545D59C0066E}" destId="{0AFCEBCD-5C04-F944-B4F6-326676E9DDDB}" srcOrd="0" destOrd="0" presId="urn:microsoft.com/office/officeart/2005/8/layout/vList5"/>
    <dgm:cxn modelId="{91BCFF49-1B2C-4184-AE6B-C437E7AEC173}" type="presParOf" srcId="{FCA00C35-2A24-4048-ACFE-545D59C0066E}" destId="{990AE34C-971D-5646-9A5B-7164C868745B}"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944A16-FB27-0646-9734-817A42977298}">
      <dsp:nvSpPr>
        <dsp:cNvPr id="0" name=""/>
        <dsp:cNvSpPr/>
      </dsp:nvSpPr>
      <dsp:spPr>
        <a:xfrm>
          <a:off x="2514596" y="0"/>
          <a:ext cx="4343400" cy="1869281"/>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solidFill>
                <a:schemeClr val="tx2">
                  <a:lumMod val="10000"/>
                </a:schemeClr>
              </a:solidFill>
            </a:rPr>
            <a:t>The distribution of bits in the sequence should be uniform</a:t>
          </a:r>
        </a:p>
        <a:p>
          <a:pPr marL="171450" lvl="1" indent="-171450" algn="l" defTabSz="711200">
            <a:lnSpc>
              <a:spcPct val="90000"/>
            </a:lnSpc>
            <a:spcBef>
              <a:spcPct val="0"/>
            </a:spcBef>
            <a:spcAft>
              <a:spcPct val="15000"/>
            </a:spcAft>
            <a:buChar char="••"/>
          </a:pPr>
          <a:r>
            <a:rPr lang="en-US" sz="1600" kern="1200" dirty="0" smtClean="0">
              <a:solidFill>
                <a:schemeClr val="tx2">
                  <a:lumMod val="10000"/>
                </a:schemeClr>
              </a:solidFill>
            </a:rPr>
            <a:t>Frequency of occurrence of ones and zeros should be approximately the same</a:t>
          </a:r>
        </a:p>
      </dsp:txBody>
      <dsp:txXfrm>
        <a:off x="2514596" y="233660"/>
        <a:ext cx="3642420" cy="1401961"/>
      </dsp:txXfrm>
    </dsp:sp>
    <dsp:sp modelId="{C3BCA257-D996-654D-AF2F-A3C2462A37B1}">
      <dsp:nvSpPr>
        <dsp:cNvPr id="0" name=""/>
        <dsp:cNvSpPr/>
      </dsp:nvSpPr>
      <dsp:spPr>
        <a:xfrm>
          <a:off x="76197" y="228601"/>
          <a:ext cx="2438384" cy="148284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b="1" i="0" kern="1200" dirty="0" smtClean="0">
              <a:solidFill>
                <a:schemeClr val="tx1"/>
              </a:solidFill>
            </a:rPr>
            <a:t>Uniform distribution</a:t>
          </a:r>
          <a:endParaRPr lang="en-US" sz="2500" b="1" i="0" kern="1200" dirty="0">
            <a:solidFill>
              <a:schemeClr val="tx1"/>
            </a:solidFill>
          </a:endParaRPr>
        </a:p>
      </dsp:txBody>
      <dsp:txXfrm>
        <a:off x="148583" y="300987"/>
        <a:ext cx="2293612" cy="1338072"/>
      </dsp:txXfrm>
    </dsp:sp>
    <dsp:sp modelId="{365406C8-FB8C-0C4F-AC15-5DEAC578EE37}">
      <dsp:nvSpPr>
        <dsp:cNvPr id="0" name=""/>
        <dsp:cNvSpPr/>
      </dsp:nvSpPr>
      <dsp:spPr>
        <a:xfrm>
          <a:off x="2594315" y="2056877"/>
          <a:ext cx="4339158" cy="2007122"/>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kern="1200" dirty="0" smtClean="0">
              <a:solidFill>
                <a:schemeClr val="tx2">
                  <a:lumMod val="10000"/>
                </a:schemeClr>
              </a:solidFill>
            </a:rPr>
            <a:t>No one subsequence in the sequence can be inferred from the others</a:t>
          </a:r>
        </a:p>
        <a:p>
          <a:pPr marL="114300" lvl="1" indent="-114300" algn="l" defTabSz="622300">
            <a:lnSpc>
              <a:spcPct val="90000"/>
            </a:lnSpc>
            <a:spcBef>
              <a:spcPct val="0"/>
            </a:spcBef>
            <a:spcAft>
              <a:spcPct val="15000"/>
            </a:spcAft>
            <a:buChar char="••"/>
          </a:pPr>
          <a:r>
            <a:rPr lang="en-US" sz="1400" kern="1200" dirty="0" smtClean="0">
              <a:solidFill>
                <a:schemeClr val="tx2">
                  <a:lumMod val="10000"/>
                </a:schemeClr>
              </a:solidFill>
            </a:rPr>
            <a:t>There is no test to “prove” independence</a:t>
          </a:r>
        </a:p>
        <a:p>
          <a:pPr marL="114300" lvl="1" indent="-114300" algn="l" defTabSz="622300">
            <a:lnSpc>
              <a:spcPct val="90000"/>
            </a:lnSpc>
            <a:spcBef>
              <a:spcPct val="0"/>
            </a:spcBef>
            <a:spcAft>
              <a:spcPct val="15000"/>
            </a:spcAft>
            <a:buChar char="••"/>
          </a:pPr>
          <a:r>
            <a:rPr lang="en-US" sz="1400" kern="1200" dirty="0" smtClean="0">
              <a:solidFill>
                <a:schemeClr val="tx2">
                  <a:lumMod val="10000"/>
                </a:schemeClr>
              </a:solidFill>
            </a:rPr>
            <a:t>The general strategy is to apply a number of tests until the confidence that independence exists is sufficiently strong</a:t>
          </a:r>
        </a:p>
      </dsp:txBody>
      <dsp:txXfrm>
        <a:off x="2594315" y="2307767"/>
        <a:ext cx="3586487" cy="1505342"/>
      </dsp:txXfrm>
    </dsp:sp>
    <dsp:sp modelId="{D190538A-078A-544B-855B-D009CBED4A62}">
      <dsp:nvSpPr>
        <dsp:cNvPr id="0" name=""/>
        <dsp:cNvSpPr/>
      </dsp:nvSpPr>
      <dsp:spPr>
        <a:xfrm>
          <a:off x="0" y="2310205"/>
          <a:ext cx="2595019" cy="1499799"/>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47625" rIns="95250" bIns="47625" numCol="1" spcCol="1270" anchor="ctr" anchorCtr="0">
          <a:noAutofit/>
        </a:bodyPr>
        <a:lstStyle/>
        <a:p>
          <a:pPr lvl="0" algn="ctr" defTabSz="1111250">
            <a:lnSpc>
              <a:spcPct val="90000"/>
            </a:lnSpc>
            <a:spcBef>
              <a:spcPct val="0"/>
            </a:spcBef>
            <a:spcAft>
              <a:spcPct val="35000"/>
            </a:spcAft>
          </a:pPr>
          <a:r>
            <a:rPr lang="en-US" sz="2500" b="1" kern="1200" dirty="0" smtClean="0">
              <a:solidFill>
                <a:schemeClr val="tx1"/>
              </a:solidFill>
            </a:rPr>
            <a:t>Independence</a:t>
          </a:r>
        </a:p>
      </dsp:txBody>
      <dsp:txXfrm>
        <a:off x="73214" y="2383419"/>
        <a:ext cx="2448591" cy="13533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F7643A-B1DB-B845-83BE-BAA3FEF2D8E8}">
      <dsp:nvSpPr>
        <dsp:cNvPr id="0" name=""/>
        <dsp:cNvSpPr/>
      </dsp:nvSpPr>
      <dsp:spPr>
        <a:xfrm rot="5400000">
          <a:off x="5184563" y="-1955129"/>
          <a:ext cx="1237654" cy="5462015"/>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Designed specifically and solely for the purpose of generating pseudorandom bit streams</a:t>
          </a:r>
          <a:endParaRPr lang="en-US" sz="1800" kern="1200" dirty="0"/>
        </a:p>
      </dsp:txBody>
      <dsp:txXfrm rot="-5400000">
        <a:off x="3072383" y="217468"/>
        <a:ext cx="5401598" cy="1116820"/>
      </dsp:txXfrm>
    </dsp:sp>
    <dsp:sp modelId="{E5FA5D52-14F2-A346-9893-D0456FC1A331}">
      <dsp:nvSpPr>
        <dsp:cNvPr id="0" name=""/>
        <dsp:cNvSpPr/>
      </dsp:nvSpPr>
      <dsp:spPr>
        <a:xfrm>
          <a:off x="0" y="2344"/>
          <a:ext cx="3072383" cy="154706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dirty="0" smtClean="0"/>
            <a:t>Purpose-built algorithms</a:t>
          </a:r>
          <a:endParaRPr lang="en-US" sz="2000" kern="1200" dirty="0"/>
        </a:p>
      </dsp:txBody>
      <dsp:txXfrm>
        <a:off x="75522" y="77866"/>
        <a:ext cx="2921339" cy="1396024"/>
      </dsp:txXfrm>
    </dsp:sp>
    <dsp:sp modelId="{A4D56555-1D64-714E-BF77-B75F000B160C}">
      <dsp:nvSpPr>
        <dsp:cNvPr id="0" name=""/>
        <dsp:cNvSpPr/>
      </dsp:nvSpPr>
      <dsp:spPr>
        <a:xfrm rot="5400000">
          <a:off x="5184563" y="-330707"/>
          <a:ext cx="1237654" cy="5462015"/>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Cryptographic algorithms have the effect of randomizing input</a:t>
          </a:r>
          <a:endParaRPr lang="en-US" sz="1800" kern="1200" dirty="0"/>
        </a:p>
        <a:p>
          <a:pPr marL="171450" lvl="1" indent="-171450" algn="l" defTabSz="800100" rtl="0">
            <a:lnSpc>
              <a:spcPct val="90000"/>
            </a:lnSpc>
            <a:spcBef>
              <a:spcPct val="0"/>
            </a:spcBef>
            <a:spcAft>
              <a:spcPct val="15000"/>
            </a:spcAft>
            <a:buChar char="••"/>
          </a:pPr>
          <a:r>
            <a:rPr lang="en-US" sz="1800" kern="1200" dirty="0" smtClean="0"/>
            <a:t>Can serve as the core of PRNGs</a:t>
          </a:r>
          <a:endParaRPr lang="en-US" sz="1800" kern="1200" dirty="0"/>
        </a:p>
      </dsp:txBody>
      <dsp:txXfrm rot="-5400000">
        <a:off x="3072383" y="1841890"/>
        <a:ext cx="5401598" cy="1116820"/>
      </dsp:txXfrm>
    </dsp:sp>
    <dsp:sp modelId="{11A75C36-EF87-854F-803B-7A7AEF2C78C1}">
      <dsp:nvSpPr>
        <dsp:cNvPr id="0" name=""/>
        <dsp:cNvSpPr/>
      </dsp:nvSpPr>
      <dsp:spPr>
        <a:xfrm>
          <a:off x="0" y="1626765"/>
          <a:ext cx="3072383" cy="154706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dirty="0" smtClean="0"/>
            <a:t>Algorithms based on existing cryptographic algorithms</a:t>
          </a:r>
          <a:endParaRPr lang="en-US" sz="2000" kern="1200" dirty="0"/>
        </a:p>
      </dsp:txBody>
      <dsp:txXfrm>
        <a:off x="75522" y="1702287"/>
        <a:ext cx="2921339" cy="1396024"/>
      </dsp:txXfrm>
    </dsp:sp>
    <dsp:sp modelId="{990AE34C-971D-5646-9A5B-7164C868745B}">
      <dsp:nvSpPr>
        <dsp:cNvPr id="0" name=""/>
        <dsp:cNvSpPr/>
      </dsp:nvSpPr>
      <dsp:spPr>
        <a:xfrm rot="5400000">
          <a:off x="5184563" y="1293714"/>
          <a:ext cx="1237654" cy="5462015"/>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rtl="0">
            <a:lnSpc>
              <a:spcPct val="90000"/>
            </a:lnSpc>
            <a:spcBef>
              <a:spcPct val="0"/>
            </a:spcBef>
            <a:spcAft>
              <a:spcPct val="15000"/>
            </a:spcAft>
            <a:buChar char="••"/>
          </a:pPr>
          <a:r>
            <a:rPr lang="en-US" sz="1800" kern="1200" dirty="0" smtClean="0"/>
            <a:t>Symmetric block ciphers</a:t>
          </a:r>
          <a:endParaRPr lang="en-US" sz="1800" kern="1200" dirty="0"/>
        </a:p>
        <a:p>
          <a:pPr marL="171450" lvl="1" indent="-171450" algn="l" defTabSz="800100" rtl="0">
            <a:lnSpc>
              <a:spcPct val="90000"/>
            </a:lnSpc>
            <a:spcBef>
              <a:spcPct val="0"/>
            </a:spcBef>
            <a:spcAft>
              <a:spcPct val="15000"/>
            </a:spcAft>
            <a:buChar char="••"/>
          </a:pPr>
          <a:r>
            <a:rPr lang="en-US" sz="1800" kern="1200" dirty="0" smtClean="0"/>
            <a:t>Asymmetric ciphers</a:t>
          </a:r>
          <a:endParaRPr lang="en-US" sz="1800" kern="1200" dirty="0"/>
        </a:p>
        <a:p>
          <a:pPr marL="171450" lvl="1" indent="-171450" algn="l" defTabSz="800100" rtl="0">
            <a:lnSpc>
              <a:spcPct val="90000"/>
            </a:lnSpc>
            <a:spcBef>
              <a:spcPct val="0"/>
            </a:spcBef>
            <a:spcAft>
              <a:spcPct val="15000"/>
            </a:spcAft>
            <a:buChar char="••"/>
          </a:pPr>
          <a:r>
            <a:rPr lang="en-US" sz="1800" kern="1200" dirty="0" smtClean="0"/>
            <a:t>Hash functions and message authentication codes</a:t>
          </a:r>
          <a:endParaRPr lang="en-US" sz="1800" kern="1200" dirty="0"/>
        </a:p>
      </dsp:txBody>
      <dsp:txXfrm rot="-5400000">
        <a:off x="3072383" y="3466312"/>
        <a:ext cx="5401598" cy="1116820"/>
      </dsp:txXfrm>
    </dsp:sp>
    <dsp:sp modelId="{0AFCEBCD-5C04-F944-B4F6-326676E9DDDB}">
      <dsp:nvSpPr>
        <dsp:cNvPr id="0" name=""/>
        <dsp:cNvSpPr/>
      </dsp:nvSpPr>
      <dsp:spPr>
        <a:xfrm>
          <a:off x="0" y="3251187"/>
          <a:ext cx="3072383" cy="1547068"/>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rtl="0">
            <a:lnSpc>
              <a:spcPct val="90000"/>
            </a:lnSpc>
            <a:spcBef>
              <a:spcPct val="0"/>
            </a:spcBef>
            <a:spcAft>
              <a:spcPct val="35000"/>
            </a:spcAft>
          </a:pPr>
          <a:r>
            <a:rPr lang="en-US" sz="2000" kern="1200" dirty="0" smtClean="0"/>
            <a:t>Three broad categories of cryptographic algorithms are commonly used to create PRNGs:</a:t>
          </a:r>
          <a:endParaRPr lang="en-US" sz="2000" kern="1200" dirty="0"/>
        </a:p>
      </dsp:txBody>
      <dsp:txXfrm>
        <a:off x="75522" y="3326709"/>
        <a:ext cx="2921339" cy="1396024"/>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311B02-E2DD-4273-824F-A44ECB92ECE8}" type="datetimeFigureOut">
              <a:rPr lang="en-US" smtClean="0"/>
              <a:t>9/27/2019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CD46F5-EDC9-47DC-ABEA-75726C968896}" type="slidenum">
              <a:rPr lang="en-US" smtClean="0"/>
              <a:t>‹#›</a:t>
            </a:fld>
            <a:endParaRPr lang="en-US"/>
          </a:p>
        </p:txBody>
      </p:sp>
    </p:spTree>
    <p:extLst>
      <p:ext uri="{BB962C8B-B14F-4D97-AF65-F5344CB8AC3E}">
        <p14:creationId xmlns:p14="http://schemas.microsoft.com/office/powerpoint/2010/main" val="827971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178458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p:spPr>
        <p:txBody>
          <a:bodyPr/>
          <a:lstStyle/>
          <a:p>
            <a:fld id="{E55B0C80-0E48-0446-966D-D619BB3FDE00}" type="slidenum">
              <a:rPr lang="en-AU">
                <a:latin typeface="Arial" pitchFamily="-84" charset="0"/>
              </a:rPr>
              <a:pPr/>
              <a:t>94</a:t>
            </a:fld>
            <a:endParaRPr lang="en-AU" dirty="0">
              <a:latin typeface="Arial" pitchFamily="-8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Random numbers play an important role in the use of encryption for various</a:t>
            </a:r>
          </a:p>
          <a:p>
            <a:r>
              <a:rPr lang="en-US" sz="1200" kern="1200" baseline="0" dirty="0" smtClean="0">
                <a:solidFill>
                  <a:schemeClr val="tx1"/>
                </a:solidFill>
                <a:latin typeface="Arial" charset="0"/>
                <a:ea typeface="ＭＳ Ｐゴシック" pitchFamily="-107" charset="-128"/>
                <a:cs typeface="ＭＳ Ｐゴシック" pitchFamily="-107" charset="-128"/>
              </a:rPr>
              <a:t>network security applications. We provide an overview in this section. The topic is</a:t>
            </a:r>
          </a:p>
          <a:p>
            <a:r>
              <a:rPr lang="en-US" sz="1200" kern="1200" baseline="0" dirty="0" smtClean="0">
                <a:solidFill>
                  <a:schemeClr val="tx1"/>
                </a:solidFill>
                <a:latin typeface="Arial" charset="0"/>
                <a:ea typeface="ＭＳ Ｐゴシック" pitchFamily="-107" charset="-128"/>
                <a:cs typeface="ＭＳ Ｐゴシック" pitchFamily="-107" charset="-128"/>
              </a:rPr>
              <a:t>examined in more detail in Appendix 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 number of network security algorithms based on cryptography make use of</a:t>
            </a:r>
          </a:p>
          <a:p>
            <a:r>
              <a:rPr lang="en-US" sz="1200" kern="1200" baseline="0" dirty="0" smtClean="0">
                <a:solidFill>
                  <a:schemeClr val="tx1"/>
                </a:solidFill>
                <a:latin typeface="Arial" charset="0"/>
                <a:ea typeface="ＭＳ Ｐゴシック" pitchFamily="-107" charset="-128"/>
                <a:cs typeface="ＭＳ Ｐゴシック" pitchFamily="-107" charset="-128"/>
              </a:rPr>
              <a:t>random numbers. For example,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Generation of keys for the RSA public-key encryption algorithm (described</a:t>
            </a:r>
          </a:p>
          <a:p>
            <a:r>
              <a:rPr lang="en-US" sz="1200" kern="1200" baseline="0" dirty="0" smtClean="0">
                <a:solidFill>
                  <a:schemeClr val="tx1"/>
                </a:solidFill>
                <a:latin typeface="Arial" charset="0"/>
                <a:ea typeface="ＭＳ Ｐゴシック" pitchFamily="-107" charset="-128"/>
                <a:cs typeface="ＭＳ Ｐゴシック" pitchFamily="-107" charset="-128"/>
              </a:rPr>
              <a:t>in Chapter 3) and other public-key algorithms.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Generation of a stream key for symmetric stream cipher (discussed in the</a:t>
            </a:r>
          </a:p>
          <a:p>
            <a:r>
              <a:rPr lang="en-US" sz="1200" kern="1200" baseline="0" dirty="0" smtClean="0">
                <a:solidFill>
                  <a:schemeClr val="tx1"/>
                </a:solidFill>
                <a:latin typeface="Arial" charset="0"/>
                <a:ea typeface="ＭＳ Ｐゴシック" pitchFamily="-107" charset="-128"/>
                <a:cs typeface="ＭＳ Ｐゴシック" pitchFamily="-107" charset="-128"/>
              </a:rPr>
              <a:t>following section).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Generation of a symmetric key for use as a temporary session key. This function</a:t>
            </a:r>
          </a:p>
          <a:p>
            <a:r>
              <a:rPr lang="en-US" sz="1200" kern="1200" baseline="0" dirty="0" smtClean="0">
                <a:solidFill>
                  <a:schemeClr val="tx1"/>
                </a:solidFill>
                <a:latin typeface="Arial" charset="0"/>
                <a:ea typeface="ＭＳ Ｐゴシック" pitchFamily="-107" charset="-128"/>
                <a:cs typeface="ＭＳ Ｐゴシック" pitchFamily="-107" charset="-128"/>
              </a:rPr>
              <a:t>is used in a number of networking applications, such as Transport Layer</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(Chapter 5), Wi-Fi (Chapter 6), e-mail security (Chapter 7), and IP</a:t>
            </a:r>
          </a:p>
          <a:p>
            <a:r>
              <a:rPr lang="en-US" sz="1200" kern="1200" baseline="0" dirty="0" smtClean="0">
                <a:solidFill>
                  <a:schemeClr val="tx1"/>
                </a:solidFill>
                <a:latin typeface="Arial" charset="0"/>
                <a:ea typeface="ＭＳ Ｐゴシック" pitchFamily="-107" charset="-128"/>
                <a:cs typeface="ＭＳ Ｐゴシック" pitchFamily="-107" charset="-128"/>
              </a:rPr>
              <a:t>security (Chapter 8).</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In a number of key distribution scenarios, such as Kerberos (Chapter 4),</a:t>
            </a:r>
          </a:p>
          <a:p>
            <a:r>
              <a:rPr lang="en-US" sz="1200" kern="1200" baseline="0" dirty="0" smtClean="0">
                <a:solidFill>
                  <a:schemeClr val="tx1"/>
                </a:solidFill>
                <a:latin typeface="Arial" charset="0"/>
                <a:ea typeface="ＭＳ Ｐゴシック" pitchFamily="-107" charset="-128"/>
                <a:cs typeface="ＭＳ Ｐゴシック" pitchFamily="-107" charset="-128"/>
              </a:rPr>
              <a:t>random numbers are used for handshaking to prevent replay attacks.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These applications give rise to two distinct and not necessarily compatible</a:t>
            </a:r>
          </a:p>
          <a:p>
            <a:r>
              <a:rPr lang="en-US" sz="1200" kern="1200" baseline="0" dirty="0" smtClean="0">
                <a:solidFill>
                  <a:schemeClr val="tx1"/>
                </a:solidFill>
                <a:latin typeface="Arial" charset="0"/>
                <a:ea typeface="ＭＳ Ｐゴシック" pitchFamily="-107" charset="-128"/>
                <a:cs typeface="ＭＳ Ｐゴシック" pitchFamily="-107" charset="-128"/>
              </a:rPr>
              <a:t>requirements for a sequence of random numbers: randomness and</a:t>
            </a:r>
          </a:p>
          <a:p>
            <a:r>
              <a:rPr lang="en-US" sz="1200" kern="1200" baseline="0" dirty="0" smtClean="0">
                <a:solidFill>
                  <a:schemeClr val="tx1"/>
                </a:solidFill>
                <a:latin typeface="Arial" charset="0"/>
                <a:ea typeface="ＭＳ Ｐゴシック" pitchFamily="-107" charset="-128"/>
                <a:cs typeface="ＭＳ Ｐゴシック" pitchFamily="-107" charset="-128"/>
              </a:rPr>
              <a:t>unpredictability.</a:t>
            </a:r>
            <a:endParaRPr lang="en-AU"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296316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noFill/>
        </p:spPr>
        <p:txBody>
          <a:bodyPr/>
          <a:lstStyle/>
          <a:p>
            <a:fld id="{7FB5F40D-9E9A-BD43-A093-650894CFD850}" type="slidenum">
              <a:rPr lang="en-AU">
                <a:latin typeface="Arial" pitchFamily="-84" charset="0"/>
              </a:rPr>
              <a:pPr/>
              <a:t>95</a:t>
            </a:fld>
            <a:endParaRPr lang="en-AU" dirty="0">
              <a:latin typeface="Arial" pitchFamily="-8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Traditionally, the concern in the generation of a sequence of allegedly</a:t>
            </a:r>
          </a:p>
          <a:p>
            <a:r>
              <a:rPr lang="en-US" sz="1200" kern="1200" baseline="0" dirty="0" smtClean="0">
                <a:solidFill>
                  <a:schemeClr val="tx1"/>
                </a:solidFill>
                <a:latin typeface="Arial" charset="0"/>
                <a:ea typeface="ＭＳ Ｐゴシック" pitchFamily="-107" charset="-128"/>
                <a:cs typeface="ＭＳ Ｐゴシック" pitchFamily="-107" charset="-128"/>
              </a:rPr>
              <a:t>random numbers has been that the sequence of numbers be random in some well defined</a:t>
            </a:r>
          </a:p>
          <a:p>
            <a:r>
              <a:rPr lang="en-US" sz="1200" kern="1200" baseline="0" dirty="0" smtClean="0">
                <a:solidFill>
                  <a:schemeClr val="tx1"/>
                </a:solidFill>
                <a:latin typeface="Arial" charset="0"/>
                <a:ea typeface="ＭＳ Ｐゴシック" pitchFamily="-107" charset="-128"/>
                <a:cs typeface="ＭＳ Ｐゴシック" pitchFamily="-107" charset="-128"/>
              </a:rPr>
              <a:t>statistical sense. The following criteria are used to validate that a sequence</a:t>
            </a:r>
          </a:p>
          <a:p>
            <a:r>
              <a:rPr lang="en-US" sz="1200" kern="1200" baseline="0" dirty="0" smtClean="0">
                <a:solidFill>
                  <a:schemeClr val="tx1"/>
                </a:solidFill>
                <a:latin typeface="Arial" charset="0"/>
                <a:ea typeface="ＭＳ Ｐゴシック" pitchFamily="-107" charset="-128"/>
                <a:cs typeface="ＭＳ Ｐゴシック" pitchFamily="-107" charset="-128"/>
              </a:rPr>
              <a:t>of numbers is random.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Uniform distribution:  The distribution of bits in the sequence should be</a:t>
            </a:r>
          </a:p>
          <a:p>
            <a:r>
              <a:rPr lang="en-US" sz="1200" kern="1200" baseline="0" dirty="0" smtClean="0">
                <a:solidFill>
                  <a:schemeClr val="tx1"/>
                </a:solidFill>
                <a:latin typeface="Arial" charset="0"/>
                <a:ea typeface="ＭＳ Ｐゴシック" pitchFamily="-107" charset="-128"/>
                <a:cs typeface="ＭＳ Ｐゴシック" pitchFamily="-107" charset="-128"/>
              </a:rPr>
              <a:t>uniform; that is, the frequency of occurrence of ones and zeros should</a:t>
            </a:r>
          </a:p>
          <a:p>
            <a:r>
              <a:rPr lang="en-US" sz="1200" kern="1200" baseline="0" dirty="0" smtClean="0">
                <a:solidFill>
                  <a:schemeClr val="tx1"/>
                </a:solidFill>
                <a:latin typeface="Arial" charset="0"/>
                <a:ea typeface="ＭＳ Ｐゴシック" pitchFamily="-107" charset="-128"/>
                <a:cs typeface="ＭＳ Ｐゴシック" pitchFamily="-107" charset="-128"/>
              </a:rPr>
              <a:t>be approximately the same.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Independence:  No one subsequence in the sequence can be inferred from the</a:t>
            </a:r>
          </a:p>
          <a:p>
            <a:r>
              <a:rPr lang="en-US" sz="1200" kern="1200" baseline="0" dirty="0" smtClean="0">
                <a:solidFill>
                  <a:schemeClr val="tx1"/>
                </a:solidFill>
                <a:latin typeface="Arial" charset="0"/>
                <a:ea typeface="ＭＳ Ｐゴシック" pitchFamily="-107" charset="-128"/>
                <a:cs typeface="ＭＳ Ｐゴシック" pitchFamily="-107" charset="-128"/>
              </a:rPr>
              <a:t>others.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Although there are well-defined tests for determining that a sequence of numbers</a:t>
            </a:r>
          </a:p>
          <a:p>
            <a:r>
              <a:rPr lang="en-US" sz="1200" kern="1200" baseline="0" dirty="0" smtClean="0">
                <a:solidFill>
                  <a:schemeClr val="tx1"/>
                </a:solidFill>
                <a:latin typeface="Arial" charset="0"/>
                <a:ea typeface="ＭＳ Ｐゴシック" pitchFamily="-107" charset="-128"/>
                <a:cs typeface="ＭＳ Ｐゴシック" pitchFamily="-107" charset="-128"/>
              </a:rPr>
              <a:t>matches a particular distribution, such as the uniform distribution, there is no</a:t>
            </a:r>
          </a:p>
          <a:p>
            <a:r>
              <a:rPr lang="en-US" sz="1200" kern="1200" baseline="0" dirty="0" smtClean="0">
                <a:solidFill>
                  <a:schemeClr val="tx1"/>
                </a:solidFill>
                <a:latin typeface="Arial" charset="0"/>
                <a:ea typeface="ＭＳ Ｐゴシック" pitchFamily="-107" charset="-128"/>
                <a:cs typeface="ＭＳ Ｐゴシック" pitchFamily="-107" charset="-128"/>
              </a:rPr>
              <a:t>such test to “prove” independence. Rather, a number of tests can be applied to</a:t>
            </a:r>
          </a:p>
          <a:p>
            <a:r>
              <a:rPr lang="en-US" sz="1200" kern="1200" baseline="0" dirty="0" smtClean="0">
                <a:solidFill>
                  <a:schemeClr val="tx1"/>
                </a:solidFill>
                <a:latin typeface="Arial" charset="0"/>
                <a:ea typeface="ＭＳ Ｐゴシック" pitchFamily="-107" charset="-128"/>
                <a:cs typeface="ＭＳ Ｐゴシック" pitchFamily="-107" charset="-128"/>
              </a:rPr>
              <a:t>demonstrate if a sequence does not exhibit independence. The general strategy is</a:t>
            </a:r>
          </a:p>
          <a:p>
            <a:r>
              <a:rPr lang="en-US" sz="1200" kern="1200" baseline="0" dirty="0" smtClean="0">
                <a:solidFill>
                  <a:schemeClr val="tx1"/>
                </a:solidFill>
                <a:latin typeface="Arial" charset="0"/>
                <a:ea typeface="ＭＳ Ｐゴシック" pitchFamily="-107" charset="-128"/>
                <a:cs typeface="ＭＳ Ｐゴシック" pitchFamily="-107" charset="-128"/>
              </a:rPr>
              <a:t>to apply a number of such tests until the confidence that independence exists is sufficiently</a:t>
            </a:r>
          </a:p>
          <a:p>
            <a:r>
              <a:rPr lang="en-US" sz="1200" kern="1200" baseline="0" dirty="0" smtClean="0">
                <a:solidFill>
                  <a:schemeClr val="tx1"/>
                </a:solidFill>
                <a:latin typeface="Arial" charset="0"/>
                <a:ea typeface="ＭＳ Ｐゴシック" pitchFamily="-107" charset="-128"/>
                <a:cs typeface="ＭＳ Ｐゴシック" pitchFamily="-107" charset="-128"/>
              </a:rPr>
              <a:t>strong.</a:t>
            </a:r>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549722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rgbClr val="1C1C10"/>
                </a:solidFill>
                <a:latin typeface="Arial" charset="0"/>
                <a:ea typeface="ＭＳ Ｐゴシック" pitchFamily="-107" charset="-128"/>
                <a:cs typeface="ＭＳ Ｐゴシック" pitchFamily="-107" charset="-128"/>
              </a:rPr>
              <a:t> In applications </a:t>
            </a:r>
            <a:r>
              <a:rPr lang="en-US" sz="1200" kern="1200" baseline="0" dirty="0" smtClean="0">
                <a:solidFill>
                  <a:schemeClr val="tx1"/>
                </a:solidFill>
                <a:latin typeface="Arial" charset="0"/>
                <a:ea typeface="ＭＳ Ｐゴシック" pitchFamily="-107" charset="-128"/>
                <a:cs typeface="ＭＳ Ｐゴシック" pitchFamily="-107" charset="-128"/>
              </a:rPr>
              <a:t>such as reciprocal authentication and session key</a:t>
            </a:r>
          </a:p>
          <a:p>
            <a:r>
              <a:rPr lang="en-US" sz="1200" kern="1200" baseline="0" dirty="0" smtClean="0">
                <a:solidFill>
                  <a:schemeClr val="tx1"/>
                </a:solidFill>
                <a:latin typeface="Arial" charset="0"/>
                <a:ea typeface="ＭＳ Ｐゴシック" pitchFamily="-107" charset="-128"/>
                <a:cs typeface="ＭＳ Ｐゴシック" pitchFamily="-107" charset="-128"/>
              </a:rPr>
              <a:t>generation, the requirement is not so much that the sequence of numbers be statistically</a:t>
            </a:r>
          </a:p>
          <a:p>
            <a:r>
              <a:rPr lang="en-US" sz="1200" kern="1200" baseline="0" dirty="0" smtClean="0">
                <a:solidFill>
                  <a:schemeClr val="tx1"/>
                </a:solidFill>
                <a:latin typeface="Arial" charset="0"/>
                <a:ea typeface="ＭＳ Ｐゴシック" pitchFamily="-107" charset="-128"/>
                <a:cs typeface="ＭＳ Ｐゴシック" pitchFamily="-107" charset="-128"/>
              </a:rPr>
              <a:t>random but that the successive members of the sequence are unpredictable.</a:t>
            </a:r>
          </a:p>
          <a:p>
            <a:r>
              <a:rPr lang="en-US" sz="1200" kern="1200" baseline="0" dirty="0" smtClean="0">
                <a:solidFill>
                  <a:schemeClr val="tx1"/>
                </a:solidFill>
                <a:latin typeface="Arial" charset="0"/>
                <a:ea typeface="ＭＳ Ｐゴシック" pitchFamily="-107" charset="-128"/>
                <a:cs typeface="ＭＳ Ｐゴシック" pitchFamily="-107" charset="-128"/>
              </a:rPr>
              <a:t>With “true” random sequences, each number is statistically independent of other</a:t>
            </a:r>
          </a:p>
          <a:p>
            <a:r>
              <a:rPr lang="en-US" sz="1200" kern="1200" baseline="0" dirty="0" smtClean="0">
                <a:solidFill>
                  <a:schemeClr val="tx1"/>
                </a:solidFill>
                <a:latin typeface="Arial" charset="0"/>
                <a:ea typeface="ＭＳ Ｐゴシック" pitchFamily="-107" charset="-128"/>
                <a:cs typeface="ＭＳ Ｐゴシック" pitchFamily="-107" charset="-128"/>
              </a:rPr>
              <a:t>numbers in the sequence and therefore unpredictable. However, as is discussed</a:t>
            </a:r>
          </a:p>
          <a:p>
            <a:r>
              <a:rPr lang="en-US" sz="1200" kern="1200" baseline="0" dirty="0" smtClean="0">
                <a:solidFill>
                  <a:schemeClr val="tx1"/>
                </a:solidFill>
                <a:latin typeface="Arial" charset="0"/>
                <a:ea typeface="ＭＳ Ｐゴシック" pitchFamily="-107" charset="-128"/>
                <a:cs typeface="ＭＳ Ｐゴシック" pitchFamily="-107" charset="-128"/>
              </a:rPr>
              <a:t>shortly, true random numbers are not always used; rather, sequences of numbers</a:t>
            </a:r>
          </a:p>
          <a:p>
            <a:r>
              <a:rPr lang="en-US" sz="1200" kern="1200" baseline="0" dirty="0" smtClean="0">
                <a:solidFill>
                  <a:schemeClr val="tx1"/>
                </a:solidFill>
                <a:latin typeface="Arial" charset="0"/>
                <a:ea typeface="ＭＳ Ｐゴシック" pitchFamily="-107" charset="-128"/>
                <a:cs typeface="ＭＳ Ｐゴシック" pitchFamily="-107" charset="-128"/>
              </a:rPr>
              <a:t>that appear to be random are generated by some algorithm. In this latter case, care</a:t>
            </a:r>
          </a:p>
          <a:p>
            <a:r>
              <a:rPr lang="en-US" sz="1200" kern="1200" baseline="0" dirty="0" smtClean="0">
                <a:solidFill>
                  <a:schemeClr val="tx1"/>
                </a:solidFill>
                <a:latin typeface="Arial" charset="0"/>
                <a:ea typeface="ＭＳ Ｐゴシック" pitchFamily="-107" charset="-128"/>
                <a:cs typeface="ＭＳ Ｐゴシック" pitchFamily="-107" charset="-128"/>
              </a:rPr>
              <a:t>must be taken that an opponent not be able to predict future elements of the sequence</a:t>
            </a:r>
          </a:p>
          <a:p>
            <a:r>
              <a:rPr lang="en-US" sz="1200" kern="1200" baseline="0" dirty="0" smtClean="0">
                <a:solidFill>
                  <a:schemeClr val="tx1"/>
                </a:solidFill>
                <a:latin typeface="Arial" charset="0"/>
                <a:ea typeface="ＭＳ Ｐゴシック" pitchFamily="-107" charset="-128"/>
                <a:cs typeface="ＭＳ Ｐゴシック" pitchFamily="-107" charset="-128"/>
              </a:rPr>
              <a:t>on the basis of earlier elements.</a:t>
            </a:r>
            <a:endParaRPr lang="en-US" dirty="0"/>
          </a:p>
        </p:txBody>
      </p:sp>
      <p:sp>
        <p:nvSpPr>
          <p:cNvPr id="4" name="Slide Number Placeholder 3"/>
          <p:cNvSpPr>
            <a:spLocks noGrp="1"/>
          </p:cNvSpPr>
          <p:nvPr>
            <p:ph type="sldNum" sz="quarter" idx="10"/>
          </p:nvPr>
        </p:nvSpPr>
        <p:spPr/>
        <p:txBody>
          <a:bodyPr/>
          <a:lstStyle/>
          <a:p>
            <a:pPr>
              <a:defRPr/>
            </a:pPr>
            <a:fld id="{BDC5CFF1-0DCF-8E42-B5D0-BB34D519AD86}" type="slidenum">
              <a:rPr lang="en-AU" smtClean="0"/>
              <a:pPr>
                <a:defRPr/>
              </a:pPr>
              <a:t>96</a:t>
            </a:fld>
            <a:endParaRPr lang="en-AU" dirty="0"/>
          </a:p>
        </p:txBody>
      </p:sp>
    </p:spTree>
    <p:extLst>
      <p:ext uri="{BB962C8B-B14F-4D97-AF65-F5344CB8AC3E}">
        <p14:creationId xmlns:p14="http://schemas.microsoft.com/office/powerpoint/2010/main" val="9200524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p:cNvSpPr>
          <p:nvPr>
            <p:ph type="sldImg"/>
          </p:nvPr>
        </p:nvSpPr>
        <p:spPr>
          <a:ln/>
        </p:spPr>
      </p:sp>
      <p:sp>
        <p:nvSpPr>
          <p:cNvPr id="70659" name="Notes Placeholder 2"/>
          <p:cNvSpPr>
            <a:spLocks noGrp="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Cryptographic applications typically make use of algorithmic techniques for random</a:t>
            </a:r>
          </a:p>
          <a:p>
            <a:r>
              <a:rPr lang="en-US" sz="1200" kern="1200" baseline="0" dirty="0" smtClean="0">
                <a:solidFill>
                  <a:schemeClr val="tx1"/>
                </a:solidFill>
                <a:latin typeface="Arial" charset="0"/>
                <a:ea typeface="ＭＳ Ｐゴシック" pitchFamily="-107" charset="-128"/>
                <a:cs typeface="ＭＳ Ｐゴシック" pitchFamily="-107" charset="-128"/>
              </a:rPr>
              <a:t>number generation. These algorithms are deterministic and therefore produce</a:t>
            </a:r>
          </a:p>
          <a:p>
            <a:r>
              <a:rPr lang="en-US" sz="1200" kern="1200" baseline="0" dirty="0" smtClean="0">
                <a:solidFill>
                  <a:schemeClr val="tx1"/>
                </a:solidFill>
                <a:latin typeface="Arial" charset="0"/>
                <a:ea typeface="ＭＳ Ｐゴシック" pitchFamily="-107" charset="-128"/>
                <a:cs typeface="ＭＳ Ｐゴシック" pitchFamily="-107" charset="-128"/>
              </a:rPr>
              <a:t>sequences of numbers that are not statistically random. However, if the algorithm is</a:t>
            </a:r>
          </a:p>
          <a:p>
            <a:r>
              <a:rPr lang="en-US" sz="1200" kern="1200" baseline="0" dirty="0" smtClean="0">
                <a:solidFill>
                  <a:schemeClr val="tx1"/>
                </a:solidFill>
                <a:latin typeface="Arial" charset="0"/>
                <a:ea typeface="ＭＳ Ｐゴシック" pitchFamily="-107" charset="-128"/>
                <a:cs typeface="ＭＳ Ｐゴシック" pitchFamily="-107" charset="-128"/>
              </a:rPr>
              <a:t>good, the resulting sequences will pass many reasonable tests of randomness. Such</a:t>
            </a:r>
          </a:p>
          <a:p>
            <a:r>
              <a:rPr lang="en-US" sz="1200" kern="1200" baseline="0" dirty="0" smtClean="0">
                <a:solidFill>
                  <a:schemeClr val="tx1"/>
                </a:solidFill>
                <a:latin typeface="Arial" charset="0"/>
                <a:ea typeface="ＭＳ Ｐゴシック" pitchFamily="-107" charset="-128"/>
                <a:cs typeface="ＭＳ Ｐゴシック" pitchFamily="-107" charset="-128"/>
              </a:rPr>
              <a:t>numbers are referred to as pseudorandom numbers .</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You may be somewhat uneasy about the concept of using numbers generated</a:t>
            </a:r>
          </a:p>
          <a:p>
            <a:r>
              <a:rPr lang="en-US" sz="1200" kern="1200" baseline="0" dirty="0" smtClean="0">
                <a:solidFill>
                  <a:schemeClr val="tx1"/>
                </a:solidFill>
                <a:latin typeface="Arial" charset="0"/>
                <a:ea typeface="ＭＳ Ｐゴシック" pitchFamily="-107" charset="-128"/>
                <a:cs typeface="ＭＳ Ｐゴシック" pitchFamily="-107" charset="-128"/>
              </a:rPr>
              <a:t>by a deterministic algorithm as if they were random numbers. Despite what might be</a:t>
            </a:r>
          </a:p>
          <a:p>
            <a:r>
              <a:rPr lang="en-US" sz="1200" kern="1200" baseline="0" dirty="0" smtClean="0">
                <a:solidFill>
                  <a:schemeClr val="tx1"/>
                </a:solidFill>
                <a:latin typeface="Arial" charset="0"/>
                <a:ea typeface="ＭＳ Ｐゴシック" pitchFamily="-107" charset="-128"/>
                <a:cs typeface="ＭＳ Ｐゴシック" pitchFamily="-107" charset="-128"/>
              </a:rPr>
              <a:t>called philosophical objections to such a practice, it generally works. That is, under</a:t>
            </a:r>
          </a:p>
          <a:p>
            <a:r>
              <a:rPr lang="en-US" sz="1200" kern="1200" baseline="0" dirty="0" smtClean="0">
                <a:solidFill>
                  <a:schemeClr val="tx1"/>
                </a:solidFill>
                <a:latin typeface="Arial" charset="0"/>
                <a:ea typeface="ＭＳ Ｐゴシック" pitchFamily="-107" charset="-128"/>
                <a:cs typeface="ＭＳ Ｐゴシック" pitchFamily="-107" charset="-128"/>
              </a:rPr>
              <a:t>most circumstances, pseudorandom numbers will perform as well as if they were random</a:t>
            </a:r>
          </a:p>
          <a:p>
            <a:r>
              <a:rPr lang="en-US" sz="1200" kern="1200" baseline="0" dirty="0" smtClean="0">
                <a:solidFill>
                  <a:schemeClr val="tx1"/>
                </a:solidFill>
                <a:latin typeface="Arial" charset="0"/>
                <a:ea typeface="ＭＳ Ｐゴシック" pitchFamily="-107" charset="-128"/>
                <a:cs typeface="ＭＳ Ｐゴシック" pitchFamily="-107" charset="-128"/>
              </a:rPr>
              <a:t>for a given use. The phrase “as well as” is unfortunately subjective, but the use</a:t>
            </a:r>
          </a:p>
          <a:p>
            <a:r>
              <a:rPr lang="en-US" sz="1200" kern="1200" baseline="0" dirty="0" smtClean="0">
                <a:solidFill>
                  <a:schemeClr val="tx1"/>
                </a:solidFill>
                <a:latin typeface="Arial" charset="0"/>
                <a:ea typeface="ＭＳ Ｐゴシック" pitchFamily="-107" charset="-128"/>
                <a:cs typeface="ＭＳ Ｐゴシック" pitchFamily="-107" charset="-128"/>
              </a:rPr>
              <a:t>of pseudorandom numbers is widely accepted. The same principle applies in statistical</a:t>
            </a:r>
          </a:p>
          <a:p>
            <a:r>
              <a:rPr lang="en-US" sz="1200" kern="1200" baseline="0" dirty="0" smtClean="0">
                <a:solidFill>
                  <a:schemeClr val="tx1"/>
                </a:solidFill>
                <a:latin typeface="Arial" charset="0"/>
                <a:ea typeface="ＭＳ Ｐゴシック" pitchFamily="-107" charset="-128"/>
                <a:cs typeface="ＭＳ Ｐゴシック" pitchFamily="-107" charset="-128"/>
              </a:rPr>
              <a:t>application, in which a statistician takes a sample of a population and assumes that</a:t>
            </a:r>
          </a:p>
          <a:p>
            <a:r>
              <a:rPr lang="en-US" sz="1200" kern="1200" baseline="0" dirty="0" smtClean="0">
                <a:solidFill>
                  <a:schemeClr val="tx1"/>
                </a:solidFill>
                <a:latin typeface="Arial" charset="0"/>
                <a:ea typeface="ＭＳ Ｐゴシック" pitchFamily="-107" charset="-128"/>
                <a:cs typeface="ＭＳ Ｐゴシック" pitchFamily="-107" charset="-128"/>
              </a:rPr>
              <a:t>the results will be approximately the same as if the whole population were measured.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Figure 2.6 contrasts a true random number generator (TRNG)  with two</a:t>
            </a:r>
          </a:p>
          <a:p>
            <a:r>
              <a:rPr lang="en-US" sz="1200" kern="1200" baseline="0" dirty="0" smtClean="0">
                <a:solidFill>
                  <a:schemeClr val="tx1"/>
                </a:solidFill>
                <a:latin typeface="Arial" charset="0"/>
                <a:ea typeface="ＭＳ Ｐゴシック" pitchFamily="-107" charset="-128"/>
                <a:cs typeface="ＭＳ Ｐゴシック" pitchFamily="-107" charset="-128"/>
              </a:rPr>
              <a:t>forms of pseudorandom number generators. A TRNG takes as input a source</a:t>
            </a:r>
          </a:p>
          <a:p>
            <a:r>
              <a:rPr lang="en-US" sz="1200" kern="1200" baseline="0" dirty="0" smtClean="0">
                <a:solidFill>
                  <a:schemeClr val="tx1"/>
                </a:solidFill>
                <a:latin typeface="Arial" charset="0"/>
                <a:ea typeface="ＭＳ Ｐゴシック" pitchFamily="-107" charset="-128"/>
                <a:cs typeface="ＭＳ Ｐゴシック" pitchFamily="-107" charset="-128"/>
              </a:rPr>
              <a:t>that is effectively random; the source is often referred to as an entropy source . In</a:t>
            </a:r>
          </a:p>
          <a:p>
            <a:r>
              <a:rPr lang="en-US" sz="1200" kern="1200" baseline="0" dirty="0" smtClean="0">
                <a:solidFill>
                  <a:schemeClr val="tx1"/>
                </a:solidFill>
                <a:latin typeface="Arial" charset="0"/>
                <a:ea typeface="ＭＳ Ｐゴシック" pitchFamily="-107" charset="-128"/>
                <a:cs typeface="ＭＳ Ｐゴシック" pitchFamily="-107" charset="-128"/>
              </a:rPr>
              <a:t>essence, the entropy source is drawn from the physical environment of the computer</a:t>
            </a:r>
          </a:p>
          <a:p>
            <a:r>
              <a:rPr lang="en-US" sz="1200" kern="1200" baseline="0" dirty="0" smtClean="0">
                <a:solidFill>
                  <a:schemeClr val="tx1"/>
                </a:solidFill>
                <a:latin typeface="Arial" charset="0"/>
                <a:ea typeface="ＭＳ Ｐゴシック" pitchFamily="-107" charset="-128"/>
                <a:cs typeface="ＭＳ Ｐゴシック" pitchFamily="-107" charset="-128"/>
              </a:rPr>
              <a:t>and could include things such as keystroke timing patterns, disk electrical</a:t>
            </a:r>
          </a:p>
          <a:p>
            <a:r>
              <a:rPr lang="en-US" sz="1200" kern="1200" baseline="0" dirty="0" smtClean="0">
                <a:solidFill>
                  <a:schemeClr val="tx1"/>
                </a:solidFill>
                <a:latin typeface="Arial" charset="0"/>
                <a:ea typeface="ＭＳ Ｐゴシック" pitchFamily="-107" charset="-128"/>
                <a:cs typeface="ＭＳ Ｐゴシック" pitchFamily="-107" charset="-128"/>
              </a:rPr>
              <a:t>activity, mouse movements, and instantaneous values of the system clock. The</a:t>
            </a:r>
          </a:p>
          <a:p>
            <a:r>
              <a:rPr lang="en-US" sz="1200" kern="1200" baseline="0" dirty="0" smtClean="0">
                <a:solidFill>
                  <a:schemeClr val="tx1"/>
                </a:solidFill>
                <a:latin typeface="Arial" charset="0"/>
                <a:ea typeface="ＭＳ Ｐゴシック" pitchFamily="-107" charset="-128"/>
                <a:cs typeface="ＭＳ Ｐゴシック" pitchFamily="-107" charset="-128"/>
              </a:rPr>
              <a:t>source, or combination of sources, serves as input to an algorithm that produces</a:t>
            </a:r>
          </a:p>
          <a:p>
            <a:r>
              <a:rPr lang="en-US" sz="1200" kern="1200" baseline="0" dirty="0" smtClean="0">
                <a:solidFill>
                  <a:schemeClr val="tx1"/>
                </a:solidFill>
                <a:latin typeface="Arial" charset="0"/>
                <a:ea typeface="ＭＳ Ｐゴシック" pitchFamily="-107" charset="-128"/>
                <a:cs typeface="ＭＳ Ｐゴシック" pitchFamily="-107" charset="-128"/>
              </a:rPr>
              <a:t>random binary output. The TRNG may simply involve conversion of an analog</a:t>
            </a:r>
          </a:p>
          <a:p>
            <a:r>
              <a:rPr lang="en-US" sz="1200" kern="1200" baseline="0" dirty="0" smtClean="0">
                <a:solidFill>
                  <a:schemeClr val="tx1"/>
                </a:solidFill>
                <a:latin typeface="Arial" charset="0"/>
                <a:ea typeface="ＭＳ Ｐゴシック" pitchFamily="-107" charset="-128"/>
                <a:cs typeface="ＭＳ Ｐゴシック" pitchFamily="-107" charset="-128"/>
              </a:rPr>
              <a:t>source to a binary output. The TRNG may involve additional processing to overcome</a:t>
            </a:r>
          </a:p>
          <a:p>
            <a:r>
              <a:rPr lang="en-US" sz="1200" kern="1200" baseline="0" dirty="0" smtClean="0">
                <a:solidFill>
                  <a:schemeClr val="tx1"/>
                </a:solidFill>
                <a:latin typeface="Arial" charset="0"/>
                <a:ea typeface="ＭＳ Ｐゴシック" pitchFamily="-107" charset="-128"/>
                <a:cs typeface="ＭＳ Ｐゴシック" pitchFamily="-107" charset="-128"/>
              </a:rPr>
              <a:t>any bias in the source.</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In contrast, a PRNG takes as input a fixed value, called the seed , and produces</a:t>
            </a:r>
          </a:p>
          <a:p>
            <a:r>
              <a:rPr lang="en-US" sz="1200" kern="1200" baseline="0" dirty="0" smtClean="0">
                <a:solidFill>
                  <a:schemeClr val="tx1"/>
                </a:solidFill>
                <a:latin typeface="Arial" charset="0"/>
                <a:ea typeface="ＭＳ Ｐゴシック" pitchFamily="-107" charset="-128"/>
                <a:cs typeface="ＭＳ Ｐゴシック" pitchFamily="-107" charset="-128"/>
              </a:rPr>
              <a:t>a sequence of output bits using a deterministic algorithm. Typically, as shown in</a:t>
            </a:r>
          </a:p>
          <a:p>
            <a:r>
              <a:rPr lang="en-US" sz="1200" kern="1200" baseline="0" dirty="0" smtClean="0">
                <a:solidFill>
                  <a:schemeClr val="tx1"/>
                </a:solidFill>
                <a:latin typeface="Arial" charset="0"/>
                <a:ea typeface="ＭＳ Ｐゴシック" pitchFamily="-107" charset="-128"/>
                <a:cs typeface="ＭＳ Ｐゴシック" pitchFamily="-107" charset="-128"/>
              </a:rPr>
              <a:t>Figure 2.6, there is some feedback path by which some of the results of the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are fed back as input as additional output bits are produced. The important</a:t>
            </a:r>
          </a:p>
          <a:p>
            <a:r>
              <a:rPr lang="en-US" sz="1200" kern="1200" baseline="0" dirty="0" smtClean="0">
                <a:solidFill>
                  <a:schemeClr val="tx1"/>
                </a:solidFill>
                <a:latin typeface="Arial" charset="0"/>
                <a:ea typeface="ＭＳ Ｐゴシック" pitchFamily="-107" charset="-128"/>
                <a:cs typeface="ＭＳ Ｐゴシック" pitchFamily="-107" charset="-128"/>
              </a:rPr>
              <a:t>thing to note is that the output bit stream is determined solely by the input value or</a:t>
            </a:r>
          </a:p>
          <a:p>
            <a:r>
              <a:rPr lang="en-US" sz="1200" kern="1200" baseline="0" dirty="0" smtClean="0">
                <a:solidFill>
                  <a:schemeClr val="tx1"/>
                </a:solidFill>
                <a:latin typeface="Arial" charset="0"/>
                <a:ea typeface="ＭＳ Ｐゴシック" pitchFamily="-107" charset="-128"/>
                <a:cs typeface="ＭＳ Ｐゴシック" pitchFamily="-107" charset="-128"/>
              </a:rPr>
              <a:t>values, so that an adversary who knows the algorithm and the seed can reproduce</a:t>
            </a:r>
          </a:p>
          <a:p>
            <a:r>
              <a:rPr lang="en-US" sz="1200" kern="1200" baseline="0" dirty="0" smtClean="0">
                <a:solidFill>
                  <a:schemeClr val="tx1"/>
                </a:solidFill>
                <a:latin typeface="Arial" charset="0"/>
                <a:ea typeface="ＭＳ Ｐゴシック" pitchFamily="-107" charset="-128"/>
                <a:cs typeface="ＭＳ Ｐゴシック" pitchFamily="-107" charset="-128"/>
              </a:rPr>
              <a:t>the entire bit stream.</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Figure 2.6 shows two different forms of PRNGs, based on application.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Pseudorandom number generator:  An algorithm that is used to produce an</a:t>
            </a:r>
          </a:p>
          <a:p>
            <a:r>
              <a:rPr lang="en-US" sz="1200" kern="1200" baseline="0" dirty="0" smtClean="0">
                <a:solidFill>
                  <a:schemeClr val="tx1"/>
                </a:solidFill>
                <a:latin typeface="Arial" charset="0"/>
                <a:ea typeface="ＭＳ Ｐゴシック" pitchFamily="-107" charset="-128"/>
                <a:cs typeface="ＭＳ Ｐゴシック" pitchFamily="-107" charset="-128"/>
              </a:rPr>
              <a:t>open-ended sequence of bits is referred to as a PRNG. A common application</a:t>
            </a:r>
          </a:p>
          <a:p>
            <a:r>
              <a:rPr lang="en-US" sz="1200" kern="1200" baseline="0" dirty="0" smtClean="0">
                <a:solidFill>
                  <a:schemeClr val="tx1"/>
                </a:solidFill>
                <a:latin typeface="Arial" charset="0"/>
                <a:ea typeface="ＭＳ Ｐゴシック" pitchFamily="-107" charset="-128"/>
                <a:cs typeface="ＭＳ Ｐゴシック" pitchFamily="-107" charset="-128"/>
              </a:rPr>
              <a:t> for an open-ended sequence of bits is as input to a symmetric stream cipher, as</a:t>
            </a:r>
          </a:p>
          <a:p>
            <a:r>
              <a:rPr lang="en-US" sz="1200" kern="1200" baseline="0" dirty="0" smtClean="0">
                <a:solidFill>
                  <a:schemeClr val="tx1"/>
                </a:solidFill>
                <a:latin typeface="Arial" charset="0"/>
                <a:ea typeface="ＭＳ Ｐゴシック" pitchFamily="-107" charset="-128"/>
                <a:cs typeface="ＭＳ Ｐゴシック" pitchFamily="-107" charset="-128"/>
              </a:rPr>
              <a:t>discussed in the following section.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Pseudorandom function (PRF):  A PRF is used to produce a pseudorandom</a:t>
            </a:r>
          </a:p>
          <a:p>
            <a:r>
              <a:rPr lang="en-US" sz="1200" kern="1200" baseline="0" dirty="0" smtClean="0">
                <a:solidFill>
                  <a:schemeClr val="tx1"/>
                </a:solidFill>
                <a:latin typeface="Arial" charset="0"/>
                <a:ea typeface="ＭＳ Ｐゴシック" pitchFamily="-107" charset="-128"/>
                <a:cs typeface="ＭＳ Ｐゴシック" pitchFamily="-107" charset="-128"/>
              </a:rPr>
              <a:t>string of bits of some fixed length. Examples are symmetric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keys and nonces. Typically, the PRF takes as input a seed plus some context</a:t>
            </a:r>
          </a:p>
          <a:p>
            <a:r>
              <a:rPr lang="en-US" sz="1200" kern="1200" baseline="0" dirty="0" smtClean="0">
                <a:solidFill>
                  <a:schemeClr val="tx1"/>
                </a:solidFill>
                <a:latin typeface="Arial" charset="0"/>
                <a:ea typeface="ＭＳ Ｐゴシック" pitchFamily="-107" charset="-128"/>
                <a:cs typeface="ＭＳ Ｐゴシック" pitchFamily="-107" charset="-128"/>
              </a:rPr>
              <a:t>specific values, such as a user ID or an application ID. A number of examples</a:t>
            </a:r>
          </a:p>
          <a:p>
            <a:r>
              <a:rPr lang="en-US" sz="1200" kern="1200" baseline="0" dirty="0" smtClean="0">
                <a:solidFill>
                  <a:schemeClr val="tx1"/>
                </a:solidFill>
                <a:latin typeface="Arial" charset="0"/>
                <a:ea typeface="ＭＳ Ｐゴシック" pitchFamily="-107" charset="-128"/>
                <a:cs typeface="ＭＳ Ｐゴシック" pitchFamily="-107" charset="-128"/>
              </a:rPr>
              <a:t>of PRFs will be seen throughout this book.</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Other than the number of bits produced, there is no difference between a</a:t>
            </a:r>
          </a:p>
          <a:p>
            <a:r>
              <a:rPr lang="en-US" sz="1200" kern="1200" baseline="0" dirty="0" smtClean="0">
                <a:solidFill>
                  <a:schemeClr val="tx1"/>
                </a:solidFill>
                <a:latin typeface="Arial" charset="0"/>
                <a:ea typeface="ＭＳ Ｐゴシック" pitchFamily="-107" charset="-128"/>
                <a:cs typeface="ＭＳ Ｐゴシック" pitchFamily="-107" charset="-128"/>
              </a:rPr>
              <a:t>PRNG and a PRF. The same algorithms can be used in both applications. Both</a:t>
            </a:r>
          </a:p>
          <a:p>
            <a:r>
              <a:rPr lang="en-US" sz="1200" kern="1200" baseline="0" dirty="0" smtClean="0">
                <a:solidFill>
                  <a:schemeClr val="tx1"/>
                </a:solidFill>
                <a:latin typeface="Arial" charset="0"/>
                <a:ea typeface="ＭＳ Ｐゴシック" pitchFamily="-107" charset="-128"/>
                <a:cs typeface="ＭＳ Ｐゴシック" pitchFamily="-107" charset="-128"/>
              </a:rPr>
              <a:t>require a seed and both must exhibit randomness and unpredictability. Furthermore,</a:t>
            </a:r>
          </a:p>
          <a:p>
            <a:r>
              <a:rPr lang="en-US" sz="1200" kern="1200" baseline="0" dirty="0" smtClean="0">
                <a:solidFill>
                  <a:schemeClr val="tx1"/>
                </a:solidFill>
                <a:latin typeface="Arial" charset="0"/>
                <a:ea typeface="ＭＳ Ｐゴシック" pitchFamily="-107" charset="-128"/>
                <a:cs typeface="ＭＳ Ｐゴシック" pitchFamily="-107" charset="-128"/>
              </a:rPr>
              <a:t>a PRNG application may also employ context-specific input.</a:t>
            </a:r>
            <a:endParaRPr lang="en-US" dirty="0" smtClean="0">
              <a:latin typeface="Arial" pitchFamily="-84" charset="0"/>
              <a:ea typeface="ＭＳ Ｐゴシック" pitchFamily="-84" charset="-128"/>
              <a:cs typeface="ＭＳ Ｐゴシック" pitchFamily="-84" charset="-128"/>
            </a:endParaRPr>
          </a:p>
        </p:txBody>
      </p:sp>
      <p:sp>
        <p:nvSpPr>
          <p:cNvPr id="70660" name="Slide Number Placeholder 3"/>
          <p:cNvSpPr>
            <a:spLocks noGrp="1"/>
          </p:cNvSpPr>
          <p:nvPr>
            <p:ph type="sldNum" sz="quarter" idx="5"/>
          </p:nvPr>
        </p:nvSpPr>
        <p:spPr>
          <a:noFill/>
        </p:spPr>
        <p:txBody>
          <a:bodyPr/>
          <a:lstStyle/>
          <a:p>
            <a:fld id="{D8E9719D-1523-1F4F-AE00-27FFDBB00D9E}" type="slidenum">
              <a:rPr lang="en-AU" smtClean="0">
                <a:latin typeface="Arial" pitchFamily="-84" charset="0"/>
              </a:rPr>
              <a:pPr/>
              <a:t>97</a:t>
            </a:fld>
            <a:endParaRPr lang="en-AU" dirty="0" smtClean="0">
              <a:latin typeface="Arial" pitchFamily="-84" charset="0"/>
            </a:endParaRPr>
          </a:p>
        </p:txBody>
      </p:sp>
    </p:spTree>
    <p:extLst>
      <p:ext uri="{BB962C8B-B14F-4D97-AF65-F5344CB8AC3E}">
        <p14:creationId xmlns:p14="http://schemas.microsoft.com/office/powerpoint/2010/main" val="2604697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Cryptographic PRNGs have been the subject of much research over the years,</a:t>
            </a:r>
          </a:p>
          <a:p>
            <a:r>
              <a:rPr lang="en-US" sz="1200" kern="1200" baseline="0" dirty="0" smtClean="0">
                <a:solidFill>
                  <a:schemeClr val="tx1"/>
                </a:solidFill>
                <a:latin typeface="Arial" charset="0"/>
                <a:ea typeface="ＭＳ Ｐゴシック" pitchFamily="-107" charset="-128"/>
                <a:cs typeface="ＭＳ Ｐゴシック" pitchFamily="-107" charset="-128"/>
              </a:rPr>
              <a:t>and a wide variety of algorithms have been developed. These fall roughly into two</a:t>
            </a:r>
          </a:p>
          <a:p>
            <a:r>
              <a:rPr lang="en-US" sz="1200" kern="1200" baseline="0" dirty="0" smtClean="0">
                <a:solidFill>
                  <a:schemeClr val="tx1"/>
                </a:solidFill>
                <a:latin typeface="Arial" charset="0"/>
                <a:ea typeface="ＭＳ Ｐゴシック" pitchFamily="-107" charset="-128"/>
                <a:cs typeface="ＭＳ Ｐゴシック" pitchFamily="-107" charset="-128"/>
              </a:rPr>
              <a:t>categories: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Purpose-built algorithms:  These are algorithms designed specifically and</a:t>
            </a:r>
          </a:p>
          <a:p>
            <a:r>
              <a:rPr lang="en-US" sz="1200" kern="1200" baseline="0" dirty="0" smtClean="0">
                <a:solidFill>
                  <a:schemeClr val="tx1"/>
                </a:solidFill>
                <a:latin typeface="Arial" charset="0"/>
                <a:ea typeface="ＭＳ Ｐゴシック" pitchFamily="-107" charset="-128"/>
                <a:cs typeface="ＭＳ Ｐゴシック" pitchFamily="-107" charset="-128"/>
              </a:rPr>
              <a:t>solely for the purpose of generating pseudorandom bit streams. Some of these</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algorithms are used for a variety of PRNG applications; several of these are</a:t>
            </a:r>
          </a:p>
          <a:p>
            <a:r>
              <a:rPr lang="en-US" sz="1200" kern="1200" baseline="0" dirty="0" smtClean="0">
                <a:solidFill>
                  <a:schemeClr val="tx1"/>
                </a:solidFill>
                <a:latin typeface="Arial" charset="0"/>
                <a:ea typeface="ＭＳ Ｐゴシック" pitchFamily="-107" charset="-128"/>
                <a:cs typeface="ＭＳ Ｐゴシック" pitchFamily="-107" charset="-128"/>
              </a:rPr>
              <a:t>described in the next section. Others are designed specifically for use in a</a:t>
            </a:r>
          </a:p>
          <a:p>
            <a:r>
              <a:rPr lang="en-US" sz="1200" kern="1200" baseline="0" dirty="0" smtClean="0">
                <a:solidFill>
                  <a:schemeClr val="tx1"/>
                </a:solidFill>
                <a:latin typeface="Arial" charset="0"/>
                <a:ea typeface="ＭＳ Ｐゴシック" pitchFamily="-107" charset="-128"/>
                <a:cs typeface="ＭＳ Ｐゴシック" pitchFamily="-107" charset="-128"/>
              </a:rPr>
              <a:t>stream cipher. The most important example of the latter is RC4, described in</a:t>
            </a:r>
          </a:p>
          <a:p>
            <a:r>
              <a:rPr lang="en-US" sz="1200" kern="1200" baseline="0" dirty="0" smtClean="0">
                <a:solidFill>
                  <a:schemeClr val="tx1"/>
                </a:solidFill>
                <a:latin typeface="Arial" charset="0"/>
                <a:ea typeface="ＭＳ Ｐゴシック" pitchFamily="-107" charset="-128"/>
                <a:cs typeface="ＭＳ Ｐゴシック" pitchFamily="-107" charset="-128"/>
              </a:rPr>
              <a:t>the next section.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Algorithms based on existing cryptographic algorithms: Cryptographic algorithms</a:t>
            </a:r>
          </a:p>
          <a:p>
            <a:r>
              <a:rPr lang="en-US" sz="1200" kern="1200" baseline="0" dirty="0" smtClean="0">
                <a:solidFill>
                  <a:schemeClr val="tx1"/>
                </a:solidFill>
                <a:latin typeface="Arial" charset="0"/>
                <a:ea typeface="ＭＳ Ｐゴシック" pitchFamily="-107" charset="-128"/>
                <a:cs typeface="ＭＳ Ｐゴシック" pitchFamily="-107" charset="-128"/>
              </a:rPr>
              <a:t>have the effect of randomizing input. Indeed, this is a requirement of</a:t>
            </a:r>
          </a:p>
          <a:p>
            <a:r>
              <a:rPr lang="en-US" sz="1200" kern="1200" baseline="0" dirty="0" smtClean="0">
                <a:solidFill>
                  <a:schemeClr val="tx1"/>
                </a:solidFill>
                <a:latin typeface="Arial" charset="0"/>
                <a:ea typeface="ＭＳ Ｐゴシック" pitchFamily="-107" charset="-128"/>
                <a:cs typeface="ＭＳ Ｐゴシック" pitchFamily="-107" charset="-128"/>
              </a:rPr>
              <a:t>such algorithms. For example, if a symmetric block cipher produced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that had certain regular patterns in it, it would aid in the process of cryptanalysis.</a:t>
            </a:r>
          </a:p>
          <a:p>
            <a:r>
              <a:rPr lang="en-US" sz="1200" kern="1200" baseline="0" dirty="0" smtClean="0">
                <a:solidFill>
                  <a:schemeClr val="tx1"/>
                </a:solidFill>
                <a:latin typeface="Arial" charset="0"/>
                <a:ea typeface="ＭＳ Ｐゴシック" pitchFamily="-107" charset="-128"/>
                <a:cs typeface="ＭＳ Ｐゴシック" pitchFamily="-107" charset="-128"/>
              </a:rPr>
              <a:t>Thus, cryptographic algorithms can serve as the core of PRNGs.</a:t>
            </a:r>
          </a:p>
          <a:p>
            <a:r>
              <a:rPr lang="en-US" sz="1200" kern="1200" baseline="0" dirty="0" smtClean="0">
                <a:solidFill>
                  <a:schemeClr val="tx1"/>
                </a:solidFill>
                <a:latin typeface="Arial" charset="0"/>
                <a:ea typeface="ＭＳ Ｐゴシック" pitchFamily="-107" charset="-128"/>
                <a:cs typeface="ＭＳ Ｐゴシック" pitchFamily="-107" charset="-128"/>
              </a:rPr>
              <a:t>Three broad categories of cryptographic algorithms are commonly used to</a:t>
            </a:r>
          </a:p>
          <a:p>
            <a:r>
              <a:rPr lang="en-US" sz="1200" kern="1200" baseline="0" dirty="0" smtClean="0">
                <a:solidFill>
                  <a:schemeClr val="tx1"/>
                </a:solidFill>
                <a:latin typeface="Arial" charset="0"/>
                <a:ea typeface="ＭＳ Ｐゴシック" pitchFamily="-107" charset="-128"/>
                <a:cs typeface="ＭＳ Ｐゴシック" pitchFamily="-107" charset="-128"/>
              </a:rPr>
              <a:t>create PRNGs: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—Symmetric block ciphers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—Asymmetric ciphers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—Hash functions and message authentication codes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Any of these approaches can yield a cryptographically strong PRNG. A</a:t>
            </a:r>
          </a:p>
          <a:p>
            <a:r>
              <a:rPr lang="en-US" sz="1200" kern="1200" baseline="0" dirty="0" smtClean="0">
                <a:solidFill>
                  <a:schemeClr val="tx1"/>
                </a:solidFill>
                <a:latin typeface="Arial" charset="0"/>
                <a:ea typeface="ＭＳ Ｐゴシック" pitchFamily="-107" charset="-128"/>
                <a:cs typeface="ＭＳ Ｐゴシック" pitchFamily="-107" charset="-128"/>
              </a:rPr>
              <a:t>purpose-built algorithm may be provided by an operating system for general use.</a:t>
            </a:r>
          </a:p>
          <a:p>
            <a:r>
              <a:rPr lang="en-US" sz="1200" kern="1200" baseline="0" dirty="0" smtClean="0">
                <a:solidFill>
                  <a:schemeClr val="tx1"/>
                </a:solidFill>
                <a:latin typeface="Arial" charset="0"/>
                <a:ea typeface="ＭＳ Ｐゴシック" pitchFamily="-107" charset="-128"/>
                <a:cs typeface="ＭＳ Ｐゴシック" pitchFamily="-107" charset="-128"/>
              </a:rPr>
              <a:t>For applications that already use certain cryptographic algorithms for encryption or</a:t>
            </a:r>
          </a:p>
          <a:p>
            <a:r>
              <a:rPr lang="en-US" sz="1200" kern="1200" baseline="0" dirty="0" smtClean="0">
                <a:solidFill>
                  <a:schemeClr val="tx1"/>
                </a:solidFill>
                <a:latin typeface="Arial" charset="0"/>
                <a:ea typeface="ＭＳ Ｐゴシック" pitchFamily="-107" charset="-128"/>
                <a:cs typeface="ＭＳ Ｐゴシック" pitchFamily="-107" charset="-128"/>
              </a:rPr>
              <a:t>authentication, it makes sense to re-use the same code for the PRNG. Thus, all of</a:t>
            </a:r>
          </a:p>
          <a:p>
            <a:r>
              <a:rPr lang="en-US" sz="1200" kern="1200" baseline="0" dirty="0" smtClean="0">
                <a:solidFill>
                  <a:schemeClr val="tx1"/>
                </a:solidFill>
                <a:latin typeface="Arial" charset="0"/>
                <a:ea typeface="ＭＳ Ｐゴシック" pitchFamily="-107" charset="-128"/>
                <a:cs typeface="ＭＳ Ｐゴシック" pitchFamily="-107" charset="-128"/>
              </a:rPr>
              <a:t>these approaches are in common use.</a:t>
            </a:r>
            <a:endParaRPr lang="en-US" dirty="0"/>
          </a:p>
        </p:txBody>
      </p:sp>
      <p:sp>
        <p:nvSpPr>
          <p:cNvPr id="4" name="Slide Number Placeholder 3"/>
          <p:cNvSpPr>
            <a:spLocks noGrp="1"/>
          </p:cNvSpPr>
          <p:nvPr>
            <p:ph type="sldNum" sz="quarter" idx="10"/>
          </p:nvPr>
        </p:nvSpPr>
        <p:spPr/>
        <p:txBody>
          <a:bodyPr/>
          <a:lstStyle/>
          <a:p>
            <a:pPr>
              <a:defRPr/>
            </a:pPr>
            <a:fld id="{BDC5CFF1-0DCF-8E42-B5D0-BB34D519AD86}" type="slidenum">
              <a:rPr lang="en-AU" smtClean="0"/>
              <a:pPr>
                <a:defRPr/>
              </a:pPr>
              <a:t>98</a:t>
            </a:fld>
            <a:endParaRPr lang="en-AU" dirty="0"/>
          </a:p>
        </p:txBody>
      </p:sp>
    </p:spTree>
    <p:extLst>
      <p:ext uri="{BB962C8B-B14F-4D97-AF65-F5344CB8AC3E}">
        <p14:creationId xmlns:p14="http://schemas.microsoft.com/office/powerpoint/2010/main" val="22228905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C5207029-E1A5-444F-B8DA-BD95E0BAC821}" type="slidenum">
              <a:rPr lang="en-AU">
                <a:latin typeface="Arial" pitchFamily="-84" charset="0"/>
              </a:rPr>
              <a:pPr/>
              <a:t>100</a:t>
            </a:fld>
            <a:endParaRPr lang="en-AU" dirty="0">
              <a:latin typeface="Arial" pitchFamily="-8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[KUMA97] lists the following important design considerations for a stream</a:t>
            </a:r>
          </a:p>
          <a:p>
            <a:r>
              <a:rPr lang="en-US" sz="1200" b="0" kern="1200" baseline="0" dirty="0" smtClean="0">
                <a:solidFill>
                  <a:schemeClr val="tx1"/>
                </a:solidFill>
                <a:latin typeface="Arial" charset="0"/>
                <a:ea typeface="ＭＳ Ｐゴシック" pitchFamily="-107" charset="-128"/>
                <a:cs typeface="ＭＳ Ｐゴシック" pitchFamily="-107" charset="-128"/>
              </a:rPr>
              <a:t>cipher.</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1. The encryption sequence should have a large period. A pseudorandom number</a:t>
            </a:r>
          </a:p>
          <a:p>
            <a:r>
              <a:rPr lang="en-US" sz="1200" b="0" kern="1200" baseline="0" dirty="0" smtClean="0">
                <a:solidFill>
                  <a:schemeClr val="tx1"/>
                </a:solidFill>
                <a:latin typeface="Arial" charset="0"/>
                <a:ea typeface="ＭＳ Ｐゴシック" pitchFamily="-107" charset="-128"/>
                <a:cs typeface="ＭＳ Ｐゴシック" pitchFamily="-107" charset="-128"/>
              </a:rPr>
              <a:t>generator uses a function that produces a deterministic stream of bits that</a:t>
            </a:r>
          </a:p>
          <a:p>
            <a:r>
              <a:rPr lang="en-US" sz="1200" b="0" kern="1200" baseline="0" dirty="0" smtClean="0">
                <a:solidFill>
                  <a:schemeClr val="tx1"/>
                </a:solidFill>
                <a:latin typeface="Arial" charset="0"/>
                <a:ea typeface="ＭＳ Ｐゴシック" pitchFamily="-107" charset="-128"/>
                <a:cs typeface="ＭＳ Ｐゴシック" pitchFamily="-107" charset="-128"/>
              </a:rPr>
              <a:t>eventually repeats. The longer the period of repeat, the more difficult it will</a:t>
            </a:r>
          </a:p>
          <a:p>
            <a:r>
              <a:rPr lang="en-US" sz="1200" b="0" kern="1200" baseline="0" dirty="0" smtClean="0">
                <a:solidFill>
                  <a:schemeClr val="tx1"/>
                </a:solidFill>
                <a:latin typeface="Arial" charset="0"/>
                <a:ea typeface="ＭＳ Ｐゴシック" pitchFamily="-107" charset="-128"/>
                <a:cs typeface="ＭＳ Ｐゴシック" pitchFamily="-107" charset="-128"/>
              </a:rPr>
              <a:t>be to do cryptanalysis.</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2. The keystream should approximate the properties of a true random number</a:t>
            </a:r>
          </a:p>
          <a:p>
            <a:r>
              <a:rPr lang="en-US" sz="1200" b="0" kern="1200" baseline="0" dirty="0" smtClean="0">
                <a:solidFill>
                  <a:schemeClr val="tx1"/>
                </a:solidFill>
                <a:latin typeface="Arial" charset="0"/>
                <a:ea typeface="ＭＳ Ｐゴシック" pitchFamily="-107" charset="-128"/>
                <a:cs typeface="ＭＳ Ｐゴシック" pitchFamily="-107" charset="-128"/>
              </a:rPr>
              <a:t>stream as close as possible. For example, there should be an approximately</a:t>
            </a:r>
          </a:p>
          <a:p>
            <a:r>
              <a:rPr lang="en-US" sz="1200" b="0" kern="1200" baseline="0" dirty="0" smtClean="0">
                <a:solidFill>
                  <a:schemeClr val="tx1"/>
                </a:solidFill>
                <a:latin typeface="Arial" charset="0"/>
                <a:ea typeface="ＭＳ Ｐゴシック" pitchFamily="-107" charset="-128"/>
                <a:cs typeface="ＭＳ Ｐゴシック" pitchFamily="-107" charset="-128"/>
              </a:rPr>
              <a:t>equal number of 1s and 0s. If the keystream is treated as a stream of bytes,</a:t>
            </a:r>
          </a:p>
          <a:p>
            <a:r>
              <a:rPr lang="en-US" sz="1200" b="0" kern="1200" baseline="0" dirty="0" smtClean="0">
                <a:solidFill>
                  <a:schemeClr val="tx1"/>
                </a:solidFill>
                <a:latin typeface="Arial" charset="0"/>
                <a:ea typeface="ＭＳ Ｐゴシック" pitchFamily="-107" charset="-128"/>
                <a:cs typeface="ＭＳ Ｐゴシック" pitchFamily="-107" charset="-128"/>
              </a:rPr>
              <a:t>then all of the 256 possible byte values should appear approximately equally</a:t>
            </a:r>
          </a:p>
          <a:p>
            <a:r>
              <a:rPr lang="en-US" sz="1200" b="0" kern="1200" baseline="0" dirty="0" smtClean="0">
                <a:solidFill>
                  <a:schemeClr val="tx1"/>
                </a:solidFill>
                <a:latin typeface="Arial" charset="0"/>
                <a:ea typeface="ＭＳ Ｐゴシック" pitchFamily="-107" charset="-128"/>
                <a:cs typeface="ＭＳ Ｐゴシック" pitchFamily="-107" charset="-128"/>
              </a:rPr>
              <a:t>often. The more random-appearing the keystream is, the more randomized the</a:t>
            </a:r>
          </a:p>
          <a:p>
            <a:r>
              <a:rPr lang="en-US" sz="1200" b="0" kern="1200" baseline="0" dirty="0" smtClean="0">
                <a:solidFill>
                  <a:schemeClr val="tx1"/>
                </a:solidFill>
                <a:latin typeface="Arial" charset="0"/>
                <a:ea typeface="ＭＳ Ｐゴシック" pitchFamily="-107" charset="-128"/>
                <a:cs typeface="ＭＳ Ｐゴシック" pitchFamily="-107" charset="-128"/>
              </a:rPr>
              <a:t>ciphertext is, making cryptanalysis more difficult.</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3. Note from Figure 2.7 that the output of the pseudorandom number generator</a:t>
            </a:r>
          </a:p>
          <a:p>
            <a:r>
              <a:rPr lang="en-US" sz="1200" b="0" kern="1200" baseline="0" dirty="0" smtClean="0">
                <a:solidFill>
                  <a:schemeClr val="tx1"/>
                </a:solidFill>
                <a:latin typeface="Arial" charset="0"/>
                <a:ea typeface="ＭＳ Ｐゴシック" pitchFamily="-107" charset="-128"/>
                <a:cs typeface="ＭＳ Ｐゴシック" pitchFamily="-107" charset="-128"/>
              </a:rPr>
              <a:t>is conditioned on the value of the input key. To guard against brute-force</a:t>
            </a:r>
          </a:p>
          <a:p>
            <a:r>
              <a:rPr lang="en-US" sz="1200" b="0" kern="1200" baseline="0" dirty="0" smtClean="0">
                <a:solidFill>
                  <a:schemeClr val="tx1"/>
                </a:solidFill>
                <a:latin typeface="Arial" charset="0"/>
                <a:ea typeface="ＭＳ Ｐゴシック" pitchFamily="-107" charset="-128"/>
                <a:cs typeface="ＭＳ Ｐゴシック" pitchFamily="-107" charset="-128"/>
              </a:rPr>
              <a:t>attacks, the key needs to be sufficiently long. The same considerations as apply</a:t>
            </a:r>
          </a:p>
          <a:p>
            <a:r>
              <a:rPr lang="en-US" sz="1200" b="0" kern="1200" baseline="0" dirty="0" smtClean="0">
                <a:solidFill>
                  <a:schemeClr val="tx1"/>
                </a:solidFill>
                <a:latin typeface="Arial" charset="0"/>
                <a:ea typeface="ＭＳ Ｐゴシック" pitchFamily="-107" charset="-128"/>
                <a:cs typeface="ＭＳ Ｐゴシック" pitchFamily="-107" charset="-128"/>
              </a:rPr>
              <a:t>for block ciphers are valid here. Thus, with current technology, a key length of</a:t>
            </a:r>
          </a:p>
          <a:p>
            <a:r>
              <a:rPr lang="en-US" sz="1200" b="0" kern="1200" baseline="0" dirty="0" smtClean="0">
                <a:solidFill>
                  <a:schemeClr val="tx1"/>
                </a:solidFill>
                <a:latin typeface="Arial" charset="0"/>
                <a:ea typeface="ＭＳ Ｐゴシック" pitchFamily="-107" charset="-128"/>
                <a:cs typeface="ＭＳ Ｐゴシック" pitchFamily="-107" charset="-128"/>
              </a:rPr>
              <a:t>at least 128 bits is desirable.</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With a properly designed pseudorandom number generator, a stream cipher</a:t>
            </a:r>
          </a:p>
          <a:p>
            <a:r>
              <a:rPr lang="en-US" sz="1200" kern="1200" baseline="0" dirty="0" smtClean="0">
                <a:solidFill>
                  <a:schemeClr val="tx1"/>
                </a:solidFill>
                <a:latin typeface="Arial" charset="0"/>
                <a:ea typeface="ＭＳ Ｐゴシック" pitchFamily="-107" charset="-128"/>
                <a:cs typeface="ＭＳ Ｐゴシック" pitchFamily="-107" charset="-128"/>
              </a:rPr>
              <a:t>can be as secure as block cipher of comparable key length. A potential advantage</a:t>
            </a:r>
          </a:p>
          <a:p>
            <a:r>
              <a:rPr lang="en-US" sz="1200" kern="1200" baseline="0" dirty="0" smtClean="0">
                <a:solidFill>
                  <a:schemeClr val="tx1"/>
                </a:solidFill>
                <a:latin typeface="Arial" charset="0"/>
                <a:ea typeface="ＭＳ Ｐゴシック" pitchFamily="-107" charset="-128"/>
                <a:cs typeface="ＭＳ Ｐゴシック" pitchFamily="-107" charset="-128"/>
              </a:rPr>
              <a:t>of a stream cipher is that stream ciphers that do not use block ciphers as a building</a:t>
            </a:r>
          </a:p>
          <a:p>
            <a:r>
              <a:rPr lang="en-US" sz="1200" kern="1200" baseline="0" dirty="0" smtClean="0">
                <a:solidFill>
                  <a:schemeClr val="tx1"/>
                </a:solidFill>
                <a:latin typeface="Arial" charset="0"/>
                <a:ea typeface="ＭＳ Ｐゴシック" pitchFamily="-107" charset="-128"/>
                <a:cs typeface="ＭＳ Ｐゴシック" pitchFamily="-107" charset="-128"/>
              </a:rPr>
              <a:t>block are typically faster and use far less code than do block ciphers. The example</a:t>
            </a:r>
          </a:p>
          <a:p>
            <a:r>
              <a:rPr lang="en-US" sz="1200" kern="1200" baseline="0" dirty="0" smtClean="0">
                <a:solidFill>
                  <a:schemeClr val="tx1"/>
                </a:solidFill>
                <a:latin typeface="Arial" charset="0"/>
                <a:ea typeface="ＭＳ Ｐゴシック" pitchFamily="-107" charset="-128"/>
                <a:cs typeface="ＭＳ Ｐゴシック" pitchFamily="-107" charset="-128"/>
              </a:rPr>
              <a:t>in this chapter, RC4, can be implemented in just a few lines of code. In recent years,</a:t>
            </a:r>
          </a:p>
          <a:p>
            <a:r>
              <a:rPr lang="en-US" sz="1200" kern="1200" baseline="0" dirty="0" smtClean="0">
                <a:solidFill>
                  <a:schemeClr val="tx1"/>
                </a:solidFill>
                <a:latin typeface="Arial" charset="0"/>
                <a:ea typeface="ＭＳ Ｐゴシック" pitchFamily="-107" charset="-128"/>
                <a:cs typeface="ＭＳ Ｐゴシック" pitchFamily="-107" charset="-128"/>
              </a:rPr>
              <a:t>this advantage has diminished with the introduction of AES, which is quite efficient</a:t>
            </a:r>
          </a:p>
          <a:p>
            <a:r>
              <a:rPr lang="en-US" sz="1200" kern="1200" baseline="0" dirty="0" smtClean="0">
                <a:solidFill>
                  <a:schemeClr val="tx1"/>
                </a:solidFill>
                <a:latin typeface="Arial" charset="0"/>
                <a:ea typeface="ＭＳ Ｐゴシック" pitchFamily="-107" charset="-128"/>
                <a:cs typeface="ＭＳ Ｐゴシック" pitchFamily="-107" charset="-128"/>
              </a:rPr>
              <a:t>in software. Furthermore, hardware acceleration techniques are now available for</a:t>
            </a:r>
          </a:p>
          <a:p>
            <a:r>
              <a:rPr lang="en-US" sz="1200" kern="1200" baseline="0" dirty="0" smtClean="0">
                <a:solidFill>
                  <a:schemeClr val="tx1"/>
                </a:solidFill>
                <a:latin typeface="Arial" charset="0"/>
                <a:ea typeface="ＭＳ Ｐゴシック" pitchFamily="-107" charset="-128"/>
                <a:cs typeface="ＭＳ Ｐゴシック" pitchFamily="-107" charset="-128"/>
              </a:rPr>
              <a:t>AES. For example, the Intel AES Instruction Set has machine instructions for one</a:t>
            </a:r>
          </a:p>
          <a:p>
            <a:r>
              <a:rPr lang="en-US" sz="1200" kern="1200" baseline="0" dirty="0" smtClean="0">
                <a:solidFill>
                  <a:schemeClr val="tx1"/>
                </a:solidFill>
                <a:latin typeface="Arial" charset="0"/>
                <a:ea typeface="ＭＳ Ｐゴシック" pitchFamily="-107" charset="-128"/>
                <a:cs typeface="ＭＳ Ｐゴシック" pitchFamily="-107" charset="-128"/>
              </a:rPr>
              <a:t>round of encryption and decryption and key generation. Using the hardware instructions</a:t>
            </a:r>
          </a:p>
          <a:p>
            <a:r>
              <a:rPr lang="en-US" sz="1200" kern="1200" baseline="0" dirty="0" smtClean="0">
                <a:solidFill>
                  <a:schemeClr val="tx1"/>
                </a:solidFill>
                <a:latin typeface="Arial" charset="0"/>
                <a:ea typeface="ＭＳ Ｐゴシック" pitchFamily="-107" charset="-128"/>
                <a:cs typeface="ＭＳ Ｐゴシック" pitchFamily="-107" charset="-128"/>
              </a:rPr>
              <a:t>results in speedups of about an order of magnitude compared to pure</a:t>
            </a:r>
          </a:p>
          <a:p>
            <a:r>
              <a:rPr lang="en-US" sz="1200" kern="1200" baseline="0" dirty="0" smtClean="0">
                <a:solidFill>
                  <a:schemeClr val="tx1"/>
                </a:solidFill>
                <a:latin typeface="Arial" charset="0"/>
                <a:ea typeface="ＭＳ Ｐゴシック" pitchFamily="-107" charset="-128"/>
                <a:cs typeface="ＭＳ Ｐゴシック" pitchFamily="-107" charset="-128"/>
              </a:rPr>
              <a:t>software implementations [XU10].</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One advantage of a block cipher is that you can reuse keys. In contrast, if two</a:t>
            </a:r>
          </a:p>
          <a:p>
            <a:r>
              <a:rPr lang="en-US" sz="1200" kern="1200" baseline="0" dirty="0" smtClean="0">
                <a:solidFill>
                  <a:schemeClr val="tx1"/>
                </a:solidFill>
                <a:latin typeface="Arial" charset="0"/>
                <a:ea typeface="ＭＳ Ｐゴシック" pitchFamily="-107" charset="-128"/>
                <a:cs typeface="ＭＳ Ｐゴシック" pitchFamily="-107" charset="-128"/>
              </a:rPr>
              <a:t>plaintexts are encrypted with the same key using a stream cipher, then cryptanalysis</a:t>
            </a:r>
          </a:p>
          <a:p>
            <a:r>
              <a:rPr lang="en-US" sz="1200" kern="1200" baseline="0" dirty="0" smtClean="0">
                <a:solidFill>
                  <a:schemeClr val="tx1"/>
                </a:solidFill>
                <a:latin typeface="Arial" charset="0"/>
                <a:ea typeface="ＭＳ Ｐゴシック" pitchFamily="-107" charset="-128"/>
                <a:cs typeface="ＭＳ Ｐゴシック" pitchFamily="-107" charset="-128"/>
              </a:rPr>
              <a:t>is often quite simple [DAWS96]. If the two ciphertext streams are </a:t>
            </a:r>
            <a:r>
              <a:rPr lang="en-US" sz="1200" kern="1200" baseline="0" dirty="0" err="1" smtClean="0">
                <a:solidFill>
                  <a:schemeClr val="tx1"/>
                </a:solidFill>
                <a:latin typeface="Arial" charset="0"/>
                <a:ea typeface="ＭＳ Ｐゴシック" pitchFamily="-107" charset="-128"/>
                <a:cs typeface="ＭＳ Ｐゴシック" pitchFamily="-107" charset="-128"/>
              </a:rPr>
              <a:t>XORed</a:t>
            </a:r>
            <a:r>
              <a:rPr lang="en-US" sz="1200" kern="1200" baseline="0" dirty="0" smtClean="0">
                <a:solidFill>
                  <a:schemeClr val="tx1"/>
                </a:solidFill>
                <a:latin typeface="Arial" charset="0"/>
                <a:ea typeface="ＭＳ Ｐゴシック" pitchFamily="-107" charset="-128"/>
                <a:cs typeface="ＭＳ Ｐゴシック" pitchFamily="-107" charset="-128"/>
              </a:rPr>
              <a:t> together,</a:t>
            </a:r>
          </a:p>
          <a:p>
            <a:r>
              <a:rPr lang="en-US" sz="1200" kern="1200" baseline="0" dirty="0" smtClean="0">
                <a:solidFill>
                  <a:schemeClr val="tx1"/>
                </a:solidFill>
                <a:latin typeface="Arial" charset="0"/>
                <a:ea typeface="ＭＳ Ｐゴシック" pitchFamily="-107" charset="-128"/>
                <a:cs typeface="ＭＳ Ｐゴシック" pitchFamily="-107" charset="-128"/>
              </a:rPr>
              <a:t>the result is the XOR of the original plaintexts. If the plaintexts are text strings,</a:t>
            </a:r>
          </a:p>
          <a:p>
            <a:r>
              <a:rPr lang="en-US" sz="1200" kern="1200" baseline="0" dirty="0" smtClean="0">
                <a:solidFill>
                  <a:schemeClr val="tx1"/>
                </a:solidFill>
                <a:latin typeface="Arial" charset="0"/>
                <a:ea typeface="ＭＳ Ｐゴシック" pitchFamily="-107" charset="-128"/>
                <a:cs typeface="ＭＳ Ｐゴシック" pitchFamily="-107" charset="-128"/>
              </a:rPr>
              <a:t>credit card numbers, or other byte streams with known properties, then cryptanalysis</a:t>
            </a:r>
          </a:p>
          <a:p>
            <a:r>
              <a:rPr lang="en-US" sz="1200" kern="1200" baseline="0" dirty="0" smtClean="0">
                <a:solidFill>
                  <a:schemeClr val="tx1"/>
                </a:solidFill>
                <a:latin typeface="Arial" charset="0"/>
                <a:ea typeface="ＭＳ Ｐゴシック" pitchFamily="-107" charset="-128"/>
                <a:cs typeface="ＭＳ Ｐゴシック" pitchFamily="-107" charset="-128"/>
              </a:rPr>
              <a:t>may be successful.</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For applications that require encryption/decryption of a stream of data (such</a:t>
            </a:r>
          </a:p>
          <a:p>
            <a:r>
              <a:rPr lang="en-US" sz="1200" kern="1200" baseline="0" dirty="0" smtClean="0">
                <a:solidFill>
                  <a:schemeClr val="tx1"/>
                </a:solidFill>
                <a:latin typeface="Arial" charset="0"/>
                <a:ea typeface="ＭＳ Ｐゴシック" pitchFamily="-107" charset="-128"/>
                <a:cs typeface="ＭＳ Ｐゴシック" pitchFamily="-107" charset="-128"/>
              </a:rPr>
              <a:t>as over a data-communications channel or a browser/Web link), a stream cipher</a:t>
            </a:r>
          </a:p>
          <a:p>
            <a:r>
              <a:rPr lang="en-US" sz="1200" kern="1200" baseline="0" dirty="0" smtClean="0">
                <a:solidFill>
                  <a:schemeClr val="tx1"/>
                </a:solidFill>
                <a:latin typeface="Arial" charset="0"/>
                <a:ea typeface="ＭＳ Ｐゴシック" pitchFamily="-107" charset="-128"/>
                <a:cs typeface="ＭＳ Ｐゴシック" pitchFamily="-107" charset="-128"/>
              </a:rPr>
              <a:t>might be the better alternative. For applications that deal with blocks of data (such</a:t>
            </a:r>
          </a:p>
          <a:p>
            <a:r>
              <a:rPr lang="en-US" sz="1200" kern="1200" baseline="0" dirty="0" smtClean="0">
                <a:solidFill>
                  <a:schemeClr val="tx1"/>
                </a:solidFill>
                <a:latin typeface="Arial" charset="0"/>
                <a:ea typeface="ＭＳ Ｐゴシック" pitchFamily="-107" charset="-128"/>
                <a:cs typeface="ＭＳ Ｐゴシック" pitchFamily="-107" charset="-128"/>
              </a:rPr>
              <a:t>as file transfer, e-mail, and database), block ciphers may be more appropriate.</a:t>
            </a:r>
          </a:p>
          <a:p>
            <a:r>
              <a:rPr lang="en-US" sz="1200" kern="1200" baseline="0" dirty="0" smtClean="0">
                <a:solidFill>
                  <a:schemeClr val="tx1"/>
                </a:solidFill>
                <a:latin typeface="Arial" charset="0"/>
                <a:ea typeface="ＭＳ Ｐゴシック" pitchFamily="-107" charset="-128"/>
                <a:cs typeface="ＭＳ Ｐゴシック" pitchFamily="-107" charset="-128"/>
              </a:rPr>
              <a:t>However, either type of cipher can be used in virtually any application.</a:t>
            </a:r>
            <a:endParaRPr lang="en-US" sz="1200" b="0" kern="1200" baseline="0" dirty="0" smtClean="0">
              <a:solidFill>
                <a:schemeClr val="tx1"/>
              </a:solidFill>
              <a:latin typeface="Arial" charset="0"/>
              <a:ea typeface="ＭＳ Ｐゴシック" pitchFamily="-107" charset="-128"/>
              <a:cs typeface="ＭＳ Ｐゴシック" pitchFamily="-107" charset="-128"/>
            </a:endParaRPr>
          </a:p>
          <a:p>
            <a:endParaRPr lang="en-US" b="0"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295885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662F201C-9869-C34E-BF9F-F7FF4CD48056}" type="slidenum">
              <a:rPr lang="en-AU">
                <a:latin typeface="Arial" pitchFamily="-84" charset="0"/>
              </a:rPr>
              <a:pPr/>
              <a:t>101</a:t>
            </a:fld>
            <a:endParaRPr lang="en-AU" dirty="0">
              <a:latin typeface="Arial" pitchFamily="-8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 typical stream cipher encrypts plaintext one byte at a time, although a stream</a:t>
            </a:r>
          </a:p>
          <a:p>
            <a:r>
              <a:rPr lang="en-US" sz="1200" kern="1200" baseline="0" dirty="0" smtClean="0">
                <a:solidFill>
                  <a:schemeClr val="tx1"/>
                </a:solidFill>
                <a:latin typeface="Arial" charset="0"/>
                <a:ea typeface="ＭＳ Ｐゴシック" pitchFamily="-107" charset="-128"/>
                <a:cs typeface="ＭＳ Ｐゴシック" pitchFamily="-107" charset="-128"/>
              </a:rPr>
              <a:t>cipher may be designed to operate on one bit at a time or on units larger than a</a:t>
            </a:r>
          </a:p>
          <a:p>
            <a:r>
              <a:rPr lang="en-US" sz="1200" kern="1200" baseline="0" dirty="0" smtClean="0">
                <a:solidFill>
                  <a:schemeClr val="tx1"/>
                </a:solidFill>
                <a:latin typeface="Arial" charset="0"/>
                <a:ea typeface="ＭＳ Ｐゴシック" pitchFamily="-107" charset="-128"/>
                <a:cs typeface="ＭＳ Ｐゴシック" pitchFamily="-107" charset="-128"/>
              </a:rPr>
              <a:t>byte at a time. Figure 2.7 is a representative diagram of stream cipher structure.</a:t>
            </a:r>
          </a:p>
          <a:p>
            <a:r>
              <a:rPr lang="en-US" sz="1200" kern="1200" baseline="0" dirty="0" smtClean="0">
                <a:solidFill>
                  <a:schemeClr val="tx1"/>
                </a:solidFill>
                <a:latin typeface="Arial" charset="0"/>
                <a:ea typeface="ＭＳ Ｐゴシック" pitchFamily="-107" charset="-128"/>
                <a:cs typeface="ＭＳ Ｐゴシック" pitchFamily="-107" charset="-128"/>
              </a:rPr>
              <a:t>In this structure, a key is input to a pseudorandom bit generator that produces a</a:t>
            </a:r>
          </a:p>
          <a:p>
            <a:r>
              <a:rPr lang="en-US" sz="1200" kern="1200" baseline="0" dirty="0" smtClean="0">
                <a:solidFill>
                  <a:schemeClr val="tx1"/>
                </a:solidFill>
                <a:latin typeface="Arial" charset="0"/>
                <a:ea typeface="ＭＳ Ｐゴシック" pitchFamily="-107" charset="-128"/>
                <a:cs typeface="ＭＳ Ｐゴシック" pitchFamily="-107" charset="-128"/>
              </a:rPr>
              <a:t>stream of 8-bit numbers that are apparently random. The pseudorandom stream is</a:t>
            </a:r>
          </a:p>
          <a:p>
            <a:r>
              <a:rPr lang="en-US" sz="1200" kern="1200" baseline="0" dirty="0" smtClean="0">
                <a:solidFill>
                  <a:schemeClr val="tx1"/>
                </a:solidFill>
                <a:latin typeface="Arial" charset="0"/>
                <a:ea typeface="ＭＳ Ｐゴシック" pitchFamily="-107" charset="-128"/>
                <a:cs typeface="ＭＳ Ｐゴシック" pitchFamily="-107" charset="-128"/>
              </a:rPr>
              <a:t>unpredictable without knowledge of the input key and has an apparently random</a:t>
            </a:r>
          </a:p>
          <a:p>
            <a:r>
              <a:rPr lang="en-US" sz="1200" kern="1200" baseline="0" dirty="0" smtClean="0">
                <a:solidFill>
                  <a:schemeClr val="tx1"/>
                </a:solidFill>
                <a:latin typeface="Arial" charset="0"/>
                <a:ea typeface="ＭＳ Ｐゴシック" pitchFamily="-107" charset="-128"/>
                <a:cs typeface="ＭＳ Ｐゴシック" pitchFamily="-107" charset="-128"/>
              </a:rPr>
              <a:t>character. The output of the generator, called a keystream , is combined one byte at</a:t>
            </a:r>
          </a:p>
          <a:p>
            <a:r>
              <a:rPr lang="en-US" sz="1200" kern="1200" baseline="0" dirty="0" smtClean="0">
                <a:solidFill>
                  <a:schemeClr val="tx1"/>
                </a:solidFill>
                <a:latin typeface="Arial" charset="0"/>
                <a:ea typeface="ＭＳ Ｐゴシック" pitchFamily="-107" charset="-128"/>
                <a:cs typeface="ＭＳ Ｐゴシック" pitchFamily="-107" charset="-128"/>
              </a:rPr>
              <a:t>a time with the plaintext stream using the bitwise exclusive-OR (XOR) operation.</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endParaRPr lang="en-US"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5568516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9E57DE8F-507D-804F-9E2C-ED4BAF3ED482}" type="slidenum">
              <a:rPr lang="en-AU">
                <a:latin typeface="Arial" pitchFamily="-84" charset="0"/>
              </a:rPr>
              <a:pPr/>
              <a:t>106</a:t>
            </a:fld>
            <a:endParaRPr lang="en-AU" dirty="0">
              <a:latin typeface="Arial" pitchFamily="-8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RC4 is a stream cipher designed in 1987 by Ron Rivest for RSA Security. It is</a:t>
            </a:r>
          </a:p>
          <a:p>
            <a:r>
              <a:rPr lang="en-US" sz="1200" kern="1200" baseline="0" dirty="0" smtClean="0">
                <a:solidFill>
                  <a:schemeClr val="tx1"/>
                </a:solidFill>
                <a:latin typeface="Arial" charset="0"/>
                <a:ea typeface="ＭＳ Ｐゴシック" pitchFamily="-107" charset="-128"/>
                <a:cs typeface="ＭＳ Ｐゴシック" pitchFamily="-107" charset="-128"/>
              </a:rPr>
              <a:t>a variable key-size stream cipher with byte-oriented operations. The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is based on the use of a random permutation. Analysis shows that the period of</a:t>
            </a:r>
          </a:p>
          <a:p>
            <a:r>
              <a:rPr lang="en-US" sz="1200" kern="1200" baseline="0" dirty="0" smtClean="0">
                <a:solidFill>
                  <a:schemeClr val="tx1"/>
                </a:solidFill>
                <a:latin typeface="Arial" charset="0"/>
                <a:ea typeface="ＭＳ Ｐゴシック" pitchFamily="-107" charset="-128"/>
                <a:cs typeface="ＭＳ Ｐゴシック" pitchFamily="-107" charset="-128"/>
              </a:rPr>
              <a:t>the cipher is overwhelmingly likely to be greater than 10100 [ROBS95a]. Eight</a:t>
            </a:r>
          </a:p>
          <a:p>
            <a:r>
              <a:rPr lang="en-US" sz="1200" kern="1200" baseline="0" dirty="0" smtClean="0">
                <a:solidFill>
                  <a:schemeClr val="tx1"/>
                </a:solidFill>
                <a:latin typeface="Arial" charset="0"/>
                <a:ea typeface="ＭＳ Ｐゴシック" pitchFamily="-107" charset="-128"/>
                <a:cs typeface="ＭＳ Ｐゴシック" pitchFamily="-107" charset="-128"/>
              </a:rPr>
              <a:t>to sixteen machine operations are required per output byte, and the cipher can</a:t>
            </a:r>
          </a:p>
          <a:p>
            <a:r>
              <a:rPr lang="en-US" sz="1200" kern="1200" baseline="0" dirty="0" smtClean="0">
                <a:solidFill>
                  <a:schemeClr val="tx1"/>
                </a:solidFill>
                <a:latin typeface="Arial" charset="0"/>
                <a:ea typeface="ＭＳ Ｐゴシック" pitchFamily="-107" charset="-128"/>
                <a:cs typeface="ＭＳ Ｐゴシック" pitchFamily="-107" charset="-128"/>
              </a:rPr>
              <a:t>be expected to run very quickly in software. RC4 is used in the Secure Sockets</a:t>
            </a:r>
          </a:p>
          <a:p>
            <a:r>
              <a:rPr lang="en-US" sz="1200" kern="1200" baseline="0" dirty="0" smtClean="0">
                <a:solidFill>
                  <a:schemeClr val="tx1"/>
                </a:solidFill>
                <a:latin typeface="Arial" charset="0"/>
                <a:ea typeface="ＭＳ Ｐゴシック" pitchFamily="-107" charset="-128"/>
                <a:cs typeface="ＭＳ Ｐゴシック" pitchFamily="-107" charset="-128"/>
              </a:rPr>
              <a:t>Layer/Transport Layer Security (SSL/TLS) standards that have been defined</a:t>
            </a:r>
          </a:p>
          <a:p>
            <a:r>
              <a:rPr lang="en-US" sz="1200" kern="1200" baseline="0" dirty="0" smtClean="0">
                <a:solidFill>
                  <a:schemeClr val="tx1"/>
                </a:solidFill>
                <a:latin typeface="Arial" charset="0"/>
                <a:ea typeface="ＭＳ Ｐゴシック" pitchFamily="-107" charset="-128"/>
                <a:cs typeface="ＭＳ Ｐゴシック" pitchFamily="-107" charset="-128"/>
              </a:rPr>
              <a:t>for communication between Web browsers and servers. It is also used in the</a:t>
            </a:r>
          </a:p>
          <a:p>
            <a:r>
              <a:rPr lang="en-US" sz="1200" kern="1200" baseline="0" dirty="0" smtClean="0">
                <a:solidFill>
                  <a:schemeClr val="tx1"/>
                </a:solidFill>
                <a:latin typeface="Arial" charset="0"/>
                <a:ea typeface="ＭＳ Ｐゴシック" pitchFamily="-107" charset="-128"/>
                <a:cs typeface="ＭＳ Ｐゴシック" pitchFamily="-107" charset="-128"/>
              </a:rPr>
              <a:t>Wired Equivalent Privacy (WEP) protocol and the newer WiFi Protected Access</a:t>
            </a:r>
          </a:p>
          <a:p>
            <a:r>
              <a:rPr lang="en-US" sz="1200" kern="1200" baseline="0" dirty="0" smtClean="0">
                <a:solidFill>
                  <a:schemeClr val="tx1"/>
                </a:solidFill>
                <a:latin typeface="Arial" charset="0"/>
                <a:ea typeface="ＭＳ Ｐゴシック" pitchFamily="-107" charset="-128"/>
                <a:cs typeface="ＭＳ Ｐゴシック" pitchFamily="-107" charset="-128"/>
              </a:rPr>
              <a:t>(WPA) protocol that are part of the IEEE 802.11 wireless LAN standard. RC4</a:t>
            </a:r>
          </a:p>
          <a:p>
            <a:r>
              <a:rPr lang="en-US" sz="1200" kern="1200" baseline="0" dirty="0" smtClean="0">
                <a:solidFill>
                  <a:schemeClr val="tx1"/>
                </a:solidFill>
                <a:latin typeface="Arial" charset="0"/>
                <a:ea typeface="ＭＳ Ｐゴシック" pitchFamily="-107" charset="-128"/>
                <a:cs typeface="ＭＳ Ｐゴシック" pitchFamily="-107" charset="-128"/>
              </a:rPr>
              <a:t>was kept as a trade secret by RSA Security. In September 1994, the RC4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was anonymously posted on the Internet on the Cypherpunks anonymous</a:t>
            </a:r>
          </a:p>
          <a:p>
            <a:r>
              <a:rPr lang="en-US" sz="1200" kern="1200" baseline="0" dirty="0" smtClean="0">
                <a:solidFill>
                  <a:schemeClr val="tx1"/>
                </a:solidFill>
                <a:latin typeface="Arial" charset="0"/>
                <a:ea typeface="ＭＳ Ｐゴシック" pitchFamily="-107" charset="-128"/>
                <a:cs typeface="ＭＳ Ｐゴシック" pitchFamily="-107" charset="-128"/>
              </a:rPr>
              <a:t>remailers list.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The RC4 algorithm is remarkably simple and quite easy to explain. A</a:t>
            </a:r>
          </a:p>
          <a:p>
            <a:r>
              <a:rPr lang="en-US" sz="1200" kern="1200" baseline="0" dirty="0" smtClean="0">
                <a:solidFill>
                  <a:schemeClr val="tx1"/>
                </a:solidFill>
                <a:latin typeface="Arial" charset="0"/>
                <a:ea typeface="ＭＳ Ｐゴシック" pitchFamily="-107" charset="-128"/>
                <a:cs typeface="ＭＳ Ｐゴシック" pitchFamily="-107" charset="-128"/>
              </a:rPr>
              <a:t>variable-length key of from 1 to 256 bytes (8 to 2048 bits) is used to initialize a</a:t>
            </a:r>
          </a:p>
          <a:p>
            <a:r>
              <a:rPr lang="en-US" sz="1200" kern="1200" baseline="0" dirty="0" smtClean="0">
                <a:solidFill>
                  <a:schemeClr val="tx1"/>
                </a:solidFill>
                <a:latin typeface="Arial" charset="0"/>
                <a:ea typeface="ＭＳ Ｐゴシック" pitchFamily="-107" charset="-128"/>
                <a:cs typeface="ＭＳ Ｐゴシック" pitchFamily="-107" charset="-128"/>
              </a:rPr>
              <a:t>256-byte state vector S, with elements S[0], S[1], . . . , S[255]. At all times, S contains</a:t>
            </a:r>
          </a:p>
          <a:p>
            <a:r>
              <a:rPr lang="en-US" sz="1200" kern="1200" baseline="0" dirty="0" smtClean="0">
                <a:solidFill>
                  <a:schemeClr val="tx1"/>
                </a:solidFill>
                <a:latin typeface="Arial" charset="0"/>
                <a:ea typeface="ＭＳ Ｐゴシック" pitchFamily="-107" charset="-128"/>
                <a:cs typeface="ＭＳ Ｐゴシック" pitchFamily="-107" charset="-128"/>
              </a:rPr>
              <a:t>a permutation of all 8-bit numbers from 0 through 255. For encryption and decryption,</a:t>
            </a:r>
          </a:p>
          <a:p>
            <a:r>
              <a:rPr lang="en-US" sz="1200" kern="1200" baseline="0" dirty="0" smtClean="0">
                <a:solidFill>
                  <a:schemeClr val="tx1"/>
                </a:solidFill>
                <a:latin typeface="Arial" charset="0"/>
                <a:ea typeface="ＭＳ Ｐゴシック" pitchFamily="-107" charset="-128"/>
                <a:cs typeface="ＭＳ Ｐゴシック" pitchFamily="-107" charset="-128"/>
              </a:rPr>
              <a:t>a byte k  (see Figure 2.7) is generated from S by selecting one of the 255 entries</a:t>
            </a:r>
          </a:p>
          <a:p>
            <a:r>
              <a:rPr lang="en-US" sz="1200" kern="1200" baseline="0" dirty="0" smtClean="0">
                <a:solidFill>
                  <a:schemeClr val="tx1"/>
                </a:solidFill>
                <a:latin typeface="Arial" charset="0"/>
                <a:ea typeface="ＭＳ Ｐゴシック" pitchFamily="-107" charset="-128"/>
                <a:cs typeface="ＭＳ Ｐゴシック" pitchFamily="-107" charset="-128"/>
              </a:rPr>
              <a:t>in a systematic fashion. As each value of k  is generated, the entries in S are once</a:t>
            </a:r>
          </a:p>
          <a:p>
            <a:r>
              <a:rPr lang="en-US" sz="1200" kern="1200" baseline="0" dirty="0" smtClean="0">
                <a:solidFill>
                  <a:schemeClr val="tx1"/>
                </a:solidFill>
                <a:latin typeface="Arial" charset="0"/>
                <a:ea typeface="ＭＳ Ｐゴシック" pitchFamily="-107" charset="-128"/>
                <a:cs typeface="ＭＳ Ｐゴシック" pitchFamily="-107" charset="-128"/>
              </a:rPr>
              <a:t>again permuted.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A number of papers have been published analyzing methods</a:t>
            </a:r>
          </a:p>
          <a:p>
            <a:r>
              <a:rPr lang="en-US" sz="1200" kern="1200" baseline="0" dirty="0" smtClean="0">
                <a:solidFill>
                  <a:schemeClr val="tx1"/>
                </a:solidFill>
                <a:latin typeface="Arial" charset="0"/>
                <a:ea typeface="ＭＳ Ｐゴシック" pitchFamily="-107" charset="-128"/>
                <a:cs typeface="ＭＳ Ｐゴシック" pitchFamily="-107" charset="-128"/>
              </a:rPr>
              <a:t>of attacking RC4 (e.g., [KNUD98], [FLUH00], [MANT01]). None of these</a:t>
            </a:r>
          </a:p>
          <a:p>
            <a:r>
              <a:rPr lang="en-US" sz="1200" kern="1200" baseline="0" dirty="0" smtClean="0">
                <a:solidFill>
                  <a:schemeClr val="tx1"/>
                </a:solidFill>
                <a:latin typeface="Arial" charset="0"/>
                <a:ea typeface="ＭＳ Ｐゴシック" pitchFamily="-107" charset="-128"/>
                <a:cs typeface="ＭＳ Ｐゴシック" pitchFamily="-107" charset="-128"/>
              </a:rPr>
              <a:t>approaches is practical against RC4 with a reasonable key length, such as 128 bits.</a:t>
            </a:r>
          </a:p>
          <a:p>
            <a:r>
              <a:rPr lang="en-US" sz="1200" kern="1200" baseline="0" dirty="0" smtClean="0">
                <a:solidFill>
                  <a:schemeClr val="tx1"/>
                </a:solidFill>
                <a:latin typeface="Arial" charset="0"/>
                <a:ea typeface="ＭＳ Ｐゴシック" pitchFamily="-107" charset="-128"/>
                <a:cs typeface="ＭＳ Ｐゴシック" pitchFamily="-107" charset="-128"/>
              </a:rPr>
              <a:t>A more serious problem is reported in [FLUH01]. The authors demonstrate that</a:t>
            </a:r>
          </a:p>
          <a:p>
            <a:r>
              <a:rPr lang="en-US" sz="1200" kern="1200" baseline="0" dirty="0" smtClean="0">
                <a:solidFill>
                  <a:schemeClr val="tx1"/>
                </a:solidFill>
                <a:latin typeface="Arial" charset="0"/>
                <a:ea typeface="ＭＳ Ｐゴシック" pitchFamily="-107" charset="-128"/>
                <a:cs typeface="ＭＳ Ｐゴシック" pitchFamily="-107" charset="-128"/>
              </a:rPr>
              <a:t>the WEP protocol, intended to provide confidentiality on 802.11 wireless LAN</a:t>
            </a:r>
          </a:p>
          <a:p>
            <a:r>
              <a:rPr lang="en-US" sz="1200" kern="1200" baseline="0" dirty="0" smtClean="0">
                <a:solidFill>
                  <a:schemeClr val="tx1"/>
                </a:solidFill>
                <a:latin typeface="Arial" charset="0"/>
                <a:ea typeface="ＭＳ Ｐゴシック" pitchFamily="-107" charset="-128"/>
                <a:cs typeface="ＭＳ Ｐゴシック" pitchFamily="-107" charset="-128"/>
              </a:rPr>
              <a:t> networks, is vulnerable to a particular attack approach. In essence, the problem is</a:t>
            </a:r>
          </a:p>
          <a:p>
            <a:r>
              <a:rPr lang="en-US" sz="1200" kern="1200" baseline="0" dirty="0" smtClean="0">
                <a:solidFill>
                  <a:schemeClr val="tx1"/>
                </a:solidFill>
                <a:latin typeface="Arial" charset="0"/>
                <a:ea typeface="ＭＳ Ｐゴシック" pitchFamily="-107" charset="-128"/>
                <a:cs typeface="ＭＳ Ｐゴシック" pitchFamily="-107" charset="-128"/>
              </a:rPr>
              <a:t>not with RC4 itself but the way in which keys are generated for use as input to RC4.</a:t>
            </a:r>
          </a:p>
          <a:p>
            <a:r>
              <a:rPr lang="en-US" sz="1200" kern="1200" baseline="0" dirty="0" smtClean="0">
                <a:solidFill>
                  <a:schemeClr val="tx1"/>
                </a:solidFill>
                <a:latin typeface="Arial" charset="0"/>
                <a:ea typeface="ＭＳ Ｐゴシック" pitchFamily="-107" charset="-128"/>
                <a:cs typeface="ＭＳ Ｐゴシック" pitchFamily="-107" charset="-128"/>
              </a:rPr>
              <a:t>This particular problem does not appear to be relevant to other applications using</a:t>
            </a:r>
          </a:p>
          <a:p>
            <a:r>
              <a:rPr lang="en-US" sz="1200" kern="1200" baseline="0" dirty="0" smtClean="0">
                <a:solidFill>
                  <a:schemeClr val="tx1"/>
                </a:solidFill>
                <a:latin typeface="Arial" charset="0"/>
                <a:ea typeface="ＭＳ Ｐゴシック" pitchFamily="-107" charset="-128"/>
                <a:cs typeface="ＭＳ Ｐゴシック" pitchFamily="-107" charset="-128"/>
              </a:rPr>
              <a:t>RC4 and can be remedied in WEP by changing the way in which keys are generated.</a:t>
            </a:r>
          </a:p>
          <a:p>
            <a:r>
              <a:rPr lang="en-US" sz="1200" kern="1200" baseline="0" dirty="0" smtClean="0">
                <a:solidFill>
                  <a:schemeClr val="tx1"/>
                </a:solidFill>
                <a:latin typeface="Arial" charset="0"/>
                <a:ea typeface="ＭＳ Ｐゴシック" pitchFamily="-107" charset="-128"/>
                <a:cs typeface="ＭＳ Ｐゴシック" pitchFamily="-107" charset="-128"/>
              </a:rPr>
              <a:t>This problem points out the difficulty in designing a secure system that involves</a:t>
            </a:r>
          </a:p>
          <a:p>
            <a:r>
              <a:rPr lang="en-US" sz="1200" kern="1200" baseline="0" dirty="0" smtClean="0">
                <a:solidFill>
                  <a:schemeClr val="tx1"/>
                </a:solidFill>
                <a:latin typeface="Arial" charset="0"/>
                <a:ea typeface="ＭＳ Ｐゴシック" pitchFamily="-107" charset="-128"/>
                <a:cs typeface="ＭＳ Ｐゴシック" pitchFamily="-107" charset="-128"/>
              </a:rPr>
              <a:t>both cryptographic functions and protocols that make use of them.</a:t>
            </a:r>
            <a:endParaRPr lang="en-US"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409327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D6C89AAF-D792-C74E-B439-0F277549AD13}" type="slidenum">
              <a:rPr lang="en-AU">
                <a:latin typeface="Arial" pitchFamily="-84" charset="0"/>
              </a:rPr>
              <a:pPr/>
              <a:t>107</a:t>
            </a:fld>
            <a:endParaRPr lang="en-AU" dirty="0">
              <a:latin typeface="Arial" pitchFamily="-84" charset="0"/>
            </a:endParaRPr>
          </a:p>
        </p:txBody>
      </p:sp>
      <p:sp>
        <p:nvSpPr>
          <p:cNvPr id="82947" name="Rectangle 2"/>
          <p:cNvSpPr>
            <a:spLocks noGrp="1" noRot="1" noChangeAspect="1" noChangeArrowheads="1" noTextEdit="1"/>
          </p:cNvSpPr>
          <p:nvPr>
            <p:ph type="sldImg"/>
          </p:nvPr>
        </p:nvSpPr>
        <p:spPr>
          <a:solidFill>
            <a:srgbClr val="FFFFFF"/>
          </a:solidFill>
          <a:ln/>
        </p:spPr>
      </p:sp>
      <p:sp>
        <p:nvSpPr>
          <p:cNvPr id="82948" name="Rectangle 3"/>
          <p:cNvSpPr>
            <a:spLocks noGrp="1" noChangeArrowheads="1"/>
          </p:cNvSpPr>
          <p:nvPr>
            <p:ph type="body" idx="1"/>
          </p:nvPr>
        </p:nvSpPr>
        <p:spPr>
          <a:noFill/>
          <a:ln/>
        </p:spPr>
        <p:txBody>
          <a:bodyPr/>
          <a:lstStyle/>
          <a:p>
            <a:pPr eaLnBrk="1" hangingPunct="1"/>
            <a:r>
              <a:rPr lang="en-US" sz="1200" kern="1200" baseline="0" dirty="0" smtClean="0">
                <a:solidFill>
                  <a:schemeClr val="tx1"/>
                </a:solidFill>
                <a:latin typeface="Arial" charset="0"/>
                <a:ea typeface="ＭＳ Ｐゴシック" pitchFamily="-107" charset="-128"/>
                <a:cs typeface="ＭＳ Ｐゴシック" pitchFamily="-107" charset="-128"/>
              </a:rPr>
              <a:t> Figure 2.8 illustrates the RC4 logic.</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693274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Chapter 2 summary.</a:t>
            </a:r>
            <a:endParaRPr lang="en-US" dirty="0"/>
          </a:p>
        </p:txBody>
      </p:sp>
      <p:sp>
        <p:nvSpPr>
          <p:cNvPr id="4" name="Slide Number Placeholder 3"/>
          <p:cNvSpPr>
            <a:spLocks noGrp="1"/>
          </p:cNvSpPr>
          <p:nvPr>
            <p:ph type="sldNum" sz="quarter" idx="10"/>
          </p:nvPr>
        </p:nvSpPr>
        <p:spPr/>
        <p:txBody>
          <a:bodyPr/>
          <a:lstStyle/>
          <a:p>
            <a:pPr>
              <a:defRPr/>
            </a:pPr>
            <a:fld id="{BDC5CFF1-0DCF-8E42-B5D0-BB34D519AD86}" type="slidenum">
              <a:rPr lang="en-AU" smtClean="0"/>
              <a:pPr>
                <a:defRPr/>
              </a:pPr>
              <a:t>108</a:t>
            </a:fld>
            <a:endParaRPr lang="en-AU" dirty="0"/>
          </a:p>
        </p:txBody>
      </p:sp>
    </p:spTree>
    <p:extLst>
      <p:ext uri="{BB962C8B-B14F-4D97-AF65-F5344CB8AC3E}">
        <p14:creationId xmlns:p14="http://schemas.microsoft.com/office/powerpoint/2010/main" val="313215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03209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AE06F2B-CBF4-455F-8354-7E88108810B4}" type="slidenum">
              <a:rPr lang="en-US" smtClean="0"/>
              <a:pPr/>
              <a:t>59</a:t>
            </a:fld>
            <a:endParaRPr lang="en-US" dirty="0"/>
          </a:p>
        </p:txBody>
      </p:sp>
    </p:spTree>
    <p:extLst>
      <p:ext uri="{BB962C8B-B14F-4D97-AF65-F5344CB8AC3E}">
        <p14:creationId xmlns:p14="http://schemas.microsoft.com/office/powerpoint/2010/main" val="585515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CF50DD5E-9E9E-F145-AF71-76DFFF4A2639}" type="slidenum">
              <a:rPr lang="en-AU">
                <a:latin typeface="Arial" pitchFamily="-84" charset="0"/>
              </a:rPr>
              <a:pPr/>
              <a:t>88</a:t>
            </a:fld>
            <a:endParaRPr lang="en-AU" dirty="0">
              <a:latin typeface="Arial" pitchFamily="-84" charset="0"/>
            </a:endParaRPr>
          </a:p>
        </p:txBody>
      </p:sp>
      <p:sp>
        <p:nvSpPr>
          <p:cNvPr id="87043" name="Rectangle 1026"/>
          <p:cNvSpPr>
            <a:spLocks noGrp="1" noRot="1" noChangeAspect="1" noChangeArrowheads="1" noTextEdit="1"/>
          </p:cNvSpPr>
          <p:nvPr>
            <p:ph type="sldImg"/>
          </p:nvPr>
        </p:nvSpPr>
        <p:spPr>
          <a:solidFill>
            <a:srgbClr val="FFFFFF"/>
          </a:solidFill>
          <a:ln/>
        </p:spPr>
      </p:sp>
      <p:sp>
        <p:nvSpPr>
          <p:cNvPr id="87044" name="Rectangle 1027"/>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 symmetric block cipher processes one block of data at a time. In the case of</a:t>
            </a:r>
          </a:p>
          <a:p>
            <a:r>
              <a:rPr lang="en-US" sz="1200" kern="1200" baseline="0" dirty="0" smtClean="0">
                <a:solidFill>
                  <a:schemeClr val="tx1"/>
                </a:solidFill>
                <a:latin typeface="Arial" charset="0"/>
                <a:ea typeface="ＭＳ Ｐゴシック" pitchFamily="-107" charset="-128"/>
                <a:cs typeface="ＭＳ Ｐゴシック" pitchFamily="-107" charset="-128"/>
              </a:rPr>
              <a:t>DES and 3DES, the block length is b =  64 bits; for AES, the block length is</a:t>
            </a:r>
          </a:p>
          <a:p>
            <a:r>
              <a:rPr lang="en-US" sz="1200" kern="1200" baseline="0" dirty="0" smtClean="0">
                <a:solidFill>
                  <a:schemeClr val="tx1"/>
                </a:solidFill>
                <a:latin typeface="Arial" charset="0"/>
                <a:ea typeface="ＭＳ Ｐゴシック" pitchFamily="-107" charset="-128"/>
                <a:cs typeface="ＭＳ Ｐゴシック" pitchFamily="-107" charset="-128"/>
              </a:rPr>
              <a:t>b =  128 bits. For longer amounts of plaintext, it is necessary to break the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into b -bit blocks (padding the last block if necessary). To apply a block cipher in a</a:t>
            </a:r>
          </a:p>
          <a:p>
            <a:r>
              <a:rPr lang="en-US" sz="1200" kern="1200" baseline="0" dirty="0" smtClean="0">
                <a:solidFill>
                  <a:schemeClr val="tx1"/>
                </a:solidFill>
                <a:latin typeface="Arial" charset="0"/>
                <a:ea typeface="ＭＳ Ｐゴシック" pitchFamily="-107" charset="-128"/>
                <a:cs typeface="ＭＳ Ｐゴシック" pitchFamily="-107" charset="-128"/>
              </a:rPr>
              <a:t>variety of applications, five modes of operation  have been defined by NIST</a:t>
            </a:r>
          </a:p>
          <a:p>
            <a:r>
              <a:rPr lang="en-US" sz="1200" kern="1200" baseline="0" dirty="0" smtClean="0">
                <a:solidFill>
                  <a:schemeClr val="tx1"/>
                </a:solidFill>
                <a:latin typeface="Arial" charset="0"/>
                <a:ea typeface="ＭＳ Ｐゴシック" pitchFamily="-107" charset="-128"/>
                <a:cs typeface="ＭＳ Ｐゴシック" pitchFamily="-107" charset="-128"/>
              </a:rPr>
              <a:t>(Special Publication 800-38A). The five modes are intended to cover virtually all</a:t>
            </a:r>
          </a:p>
          <a:p>
            <a:r>
              <a:rPr lang="en-US" sz="1200" kern="1200" baseline="0" dirty="0" smtClean="0">
                <a:solidFill>
                  <a:schemeClr val="tx1"/>
                </a:solidFill>
                <a:latin typeface="Arial" charset="0"/>
                <a:ea typeface="ＭＳ Ｐゴシック" pitchFamily="-107" charset="-128"/>
                <a:cs typeface="ＭＳ Ｐゴシック" pitchFamily="-107" charset="-128"/>
              </a:rPr>
              <a:t>of the possible applications of encryption for which a block cipher could be used.</a:t>
            </a:r>
          </a:p>
          <a:p>
            <a:r>
              <a:rPr lang="en-US" sz="1200" kern="1200" baseline="0" dirty="0" smtClean="0">
                <a:solidFill>
                  <a:schemeClr val="tx1"/>
                </a:solidFill>
                <a:latin typeface="Arial" charset="0"/>
                <a:ea typeface="ＭＳ Ｐゴシック" pitchFamily="-107" charset="-128"/>
                <a:cs typeface="ＭＳ Ｐゴシック" pitchFamily="-107" charset="-128"/>
              </a:rPr>
              <a:t>These modes are intended for use with any symmetric block cipher, including triple</a:t>
            </a:r>
          </a:p>
          <a:p>
            <a:r>
              <a:rPr lang="en-US" sz="1200" kern="1200" baseline="0" dirty="0" smtClean="0">
                <a:solidFill>
                  <a:schemeClr val="tx1"/>
                </a:solidFill>
                <a:latin typeface="Arial" charset="0"/>
                <a:ea typeface="ＭＳ Ｐゴシック" pitchFamily="-107" charset="-128"/>
                <a:cs typeface="ＭＳ Ｐゴシック" pitchFamily="-107" charset="-128"/>
              </a:rPr>
              <a:t>DES and AES. The most important modes are described briefly in the remainder</a:t>
            </a:r>
          </a:p>
          <a:p>
            <a:r>
              <a:rPr lang="en-US" sz="1200" kern="1200" baseline="0" dirty="0" smtClean="0">
                <a:solidFill>
                  <a:schemeClr val="tx1"/>
                </a:solidFill>
                <a:latin typeface="Arial" charset="0"/>
                <a:ea typeface="ＭＳ Ｐゴシック" pitchFamily="-107" charset="-128"/>
                <a:cs typeface="ＭＳ Ｐゴシック" pitchFamily="-107" charset="-128"/>
              </a:rPr>
              <a:t>of this section.</a:t>
            </a:r>
            <a:endParaRPr lang="en-AU" dirty="0">
              <a:latin typeface="Times-Roman"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184916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FBCF10F4-F82F-5E40-80D8-4EFB66319B27}" type="slidenum">
              <a:rPr lang="en-AU">
                <a:latin typeface="Arial" pitchFamily="-84" charset="0"/>
              </a:rPr>
              <a:pPr/>
              <a:t>89</a:t>
            </a:fld>
            <a:endParaRPr lang="en-AU" dirty="0">
              <a:latin typeface="Arial" pitchFamily="-84" charset="0"/>
            </a:endParaRPr>
          </a:p>
        </p:txBody>
      </p:sp>
      <p:sp>
        <p:nvSpPr>
          <p:cNvPr id="89091" name="Rectangle 2"/>
          <p:cNvSpPr>
            <a:spLocks noGrp="1" noRot="1" noChangeAspect="1" noChangeArrowheads="1" noTextEdit="1"/>
          </p:cNvSpPr>
          <p:nvPr>
            <p:ph type="sldImg"/>
          </p:nvPr>
        </p:nvSpPr>
        <p:spPr>
          <a:solidFill>
            <a:srgbClr val="FFFFFF"/>
          </a:solidFill>
          <a:ln/>
        </p:spPr>
      </p:sp>
      <p:sp>
        <p:nvSpPr>
          <p:cNvPr id="89092"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The simplest way to proceed is using what is known as electronic codebook (ECB)</a:t>
            </a:r>
          </a:p>
          <a:p>
            <a:r>
              <a:rPr lang="en-US" sz="1200" kern="1200" baseline="0" dirty="0" smtClean="0">
                <a:solidFill>
                  <a:schemeClr val="tx1"/>
                </a:solidFill>
                <a:latin typeface="Arial" charset="0"/>
                <a:ea typeface="ＭＳ Ｐゴシック" pitchFamily="-107" charset="-128"/>
                <a:cs typeface="ＭＳ Ｐゴシック" pitchFamily="-107" charset="-128"/>
              </a:rPr>
              <a:t>mode , in which plaintext is handled b  bits at a time and each block of plaintext is</a:t>
            </a:r>
          </a:p>
          <a:p>
            <a:r>
              <a:rPr lang="en-US" sz="1200" kern="1200" baseline="0" dirty="0" smtClean="0">
                <a:solidFill>
                  <a:schemeClr val="tx1"/>
                </a:solidFill>
                <a:latin typeface="Arial" charset="0"/>
                <a:ea typeface="ＭＳ Ｐゴシック" pitchFamily="-107" charset="-128"/>
                <a:cs typeface="ＭＳ Ｐゴシック" pitchFamily="-107" charset="-128"/>
              </a:rPr>
              <a:t>encrypted using the same key. The term codebook  is used because, for a given key,</a:t>
            </a:r>
          </a:p>
          <a:p>
            <a:r>
              <a:rPr lang="en-US" sz="1200" b="0" kern="1200" baseline="0" dirty="0" smtClean="0">
                <a:solidFill>
                  <a:schemeClr val="tx1"/>
                </a:solidFill>
                <a:latin typeface="Arial" charset="0"/>
                <a:ea typeface="ＭＳ Ｐゴシック" pitchFamily="-107" charset="-128"/>
                <a:cs typeface="ＭＳ Ｐゴシック" pitchFamily="-107" charset="-128"/>
              </a:rPr>
              <a:t>there is a unique ciphertext for every b -bit block of plaintext. Therefore, one can</a:t>
            </a:r>
          </a:p>
          <a:p>
            <a:r>
              <a:rPr lang="en-US" sz="1200" b="0" kern="1200" baseline="0" dirty="0" smtClean="0">
                <a:solidFill>
                  <a:schemeClr val="tx1"/>
                </a:solidFill>
                <a:latin typeface="Arial" charset="0"/>
                <a:ea typeface="ＭＳ Ｐゴシック" pitchFamily="-107" charset="-128"/>
                <a:cs typeface="ＭＳ Ｐゴシック" pitchFamily="-107" charset="-128"/>
              </a:rPr>
              <a:t>imagine a gigantic codebook in which there is an entry for every possible b -bit plaintext</a:t>
            </a:r>
          </a:p>
          <a:p>
            <a:r>
              <a:rPr lang="en-US" sz="1200" b="0" kern="1200" baseline="0" dirty="0" smtClean="0">
                <a:solidFill>
                  <a:schemeClr val="tx1"/>
                </a:solidFill>
                <a:latin typeface="Arial" charset="0"/>
                <a:ea typeface="ＭＳ Ｐゴシック" pitchFamily="-107" charset="-128"/>
                <a:cs typeface="ＭＳ Ｐゴシック" pitchFamily="-107" charset="-128"/>
              </a:rPr>
              <a:t>pattern showing its corresponding ciphertext.</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With ECB, if the same b -bit block of plaintext appears more than once in</a:t>
            </a:r>
          </a:p>
          <a:p>
            <a:r>
              <a:rPr lang="en-US" sz="1200" b="0" kern="1200" baseline="0" dirty="0" smtClean="0">
                <a:solidFill>
                  <a:schemeClr val="tx1"/>
                </a:solidFill>
                <a:latin typeface="Arial" charset="0"/>
                <a:ea typeface="ＭＳ Ｐゴシック" pitchFamily="-107" charset="-128"/>
                <a:cs typeface="ＭＳ Ｐゴシック" pitchFamily="-107" charset="-128"/>
              </a:rPr>
              <a:t>the message, it always produces the same ciphertext. Because of this, for lengthy</a:t>
            </a:r>
          </a:p>
          <a:p>
            <a:r>
              <a:rPr lang="en-US" sz="1200" b="0" kern="1200" baseline="0" dirty="0" smtClean="0">
                <a:solidFill>
                  <a:schemeClr val="tx1"/>
                </a:solidFill>
                <a:latin typeface="Arial" charset="0"/>
                <a:ea typeface="ＭＳ Ｐゴシック" pitchFamily="-107" charset="-128"/>
                <a:cs typeface="ＭＳ Ｐゴシック" pitchFamily="-107" charset="-128"/>
              </a:rPr>
              <a:t>messages, the ECB mode may not be secure. If the message is highly structured,</a:t>
            </a:r>
          </a:p>
          <a:p>
            <a:r>
              <a:rPr lang="en-US" sz="1200" b="0" kern="1200" baseline="0" dirty="0" smtClean="0">
                <a:solidFill>
                  <a:schemeClr val="tx1"/>
                </a:solidFill>
                <a:latin typeface="Arial" charset="0"/>
                <a:ea typeface="ＭＳ Ｐゴシック" pitchFamily="-107" charset="-128"/>
                <a:cs typeface="ＭＳ Ｐゴシック" pitchFamily="-107" charset="-128"/>
              </a:rPr>
              <a:t>it may be possible for a cryptanalyst to exploit these regularities. For example,</a:t>
            </a:r>
          </a:p>
          <a:p>
            <a:r>
              <a:rPr lang="en-US" sz="1200" b="0" kern="1200" baseline="0" dirty="0" smtClean="0">
                <a:solidFill>
                  <a:schemeClr val="tx1"/>
                </a:solidFill>
                <a:latin typeface="Arial" charset="0"/>
                <a:ea typeface="ＭＳ Ｐゴシック" pitchFamily="-107" charset="-128"/>
                <a:cs typeface="ＭＳ Ｐゴシック" pitchFamily="-107" charset="-128"/>
              </a:rPr>
              <a:t>if it is known that the message always starts out with certain predefined fields,</a:t>
            </a:r>
          </a:p>
          <a:p>
            <a:r>
              <a:rPr lang="en-US" sz="1200" b="0" kern="1200" baseline="0" dirty="0" smtClean="0">
                <a:solidFill>
                  <a:schemeClr val="tx1"/>
                </a:solidFill>
                <a:latin typeface="Arial" charset="0"/>
                <a:ea typeface="ＭＳ Ｐゴシック" pitchFamily="-107" charset="-128"/>
                <a:cs typeface="ＭＳ Ｐゴシック" pitchFamily="-107" charset="-128"/>
              </a:rPr>
              <a:t>then the cryptanalyst may have a number of known plaintext–ciphertext pairs to</a:t>
            </a:r>
          </a:p>
          <a:p>
            <a:r>
              <a:rPr lang="en-US" sz="1200" b="0" kern="1200" baseline="0" dirty="0" smtClean="0">
                <a:solidFill>
                  <a:schemeClr val="tx1"/>
                </a:solidFill>
                <a:latin typeface="Arial" charset="0"/>
                <a:ea typeface="ＭＳ Ｐゴシック" pitchFamily="-107" charset="-128"/>
                <a:cs typeface="ＭＳ Ｐゴシック" pitchFamily="-107" charset="-128"/>
              </a:rPr>
              <a:t> work with. If the message has repetitive elements with a period of repetition a</a:t>
            </a:r>
          </a:p>
          <a:p>
            <a:r>
              <a:rPr lang="en-US" sz="1200" b="0" kern="1200" baseline="0" dirty="0" smtClean="0">
                <a:solidFill>
                  <a:schemeClr val="tx1"/>
                </a:solidFill>
                <a:latin typeface="Arial" charset="0"/>
                <a:ea typeface="ＭＳ Ｐゴシック" pitchFamily="-107" charset="-128"/>
                <a:cs typeface="ＭＳ Ｐゴシック" pitchFamily="-107" charset="-128"/>
              </a:rPr>
              <a:t>multiple of b  bits, then these elements can be identified by the analyst. This may</a:t>
            </a:r>
          </a:p>
          <a:p>
            <a:r>
              <a:rPr lang="en-US" sz="1200" b="0" kern="1200" baseline="0" dirty="0" smtClean="0">
                <a:solidFill>
                  <a:schemeClr val="tx1"/>
                </a:solidFill>
                <a:latin typeface="Arial" charset="0"/>
                <a:ea typeface="ＭＳ Ｐゴシック" pitchFamily="-107" charset="-128"/>
                <a:cs typeface="ＭＳ Ｐゴシック" pitchFamily="-107" charset="-128"/>
              </a:rPr>
              <a:t>help in the analysis or may provide an opportunity for substituting or rearranging</a:t>
            </a:r>
          </a:p>
          <a:p>
            <a:r>
              <a:rPr lang="en-US" sz="1200" b="0" kern="1200" baseline="0" dirty="0" smtClean="0">
                <a:solidFill>
                  <a:schemeClr val="tx1"/>
                </a:solidFill>
                <a:latin typeface="Arial" charset="0"/>
                <a:ea typeface="ＭＳ Ｐゴシック" pitchFamily="-107" charset="-128"/>
                <a:cs typeface="ＭＳ Ｐゴシック" pitchFamily="-107" charset="-128"/>
              </a:rPr>
              <a:t>blocks.</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To overcome the security deficiencies of ECB, we would like a technique in</a:t>
            </a:r>
          </a:p>
          <a:p>
            <a:r>
              <a:rPr lang="en-US" sz="1200" kern="1200" baseline="0" dirty="0" smtClean="0">
                <a:solidFill>
                  <a:schemeClr val="tx1"/>
                </a:solidFill>
                <a:latin typeface="Arial" charset="0"/>
                <a:ea typeface="ＭＳ Ｐゴシック" pitchFamily="-107" charset="-128"/>
                <a:cs typeface="ＭＳ Ｐゴシック" pitchFamily="-107" charset="-128"/>
              </a:rPr>
              <a:t>which the same plaintext block, if repeated, produces different ciphertext blocks.</a:t>
            </a:r>
            <a:endParaRPr lang="en-AU"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2198770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8E034574-170A-9C4A-9FEB-656C705F6335}" type="slidenum">
              <a:rPr lang="en-AU">
                <a:latin typeface="Arial" pitchFamily="-84" charset="0"/>
              </a:rPr>
              <a:pPr/>
              <a:t>90</a:t>
            </a:fld>
            <a:endParaRPr lang="en-AU" dirty="0">
              <a:latin typeface="Arial" pitchFamily="-84" charset="0"/>
            </a:endParaRPr>
          </a:p>
        </p:txBody>
      </p:sp>
      <p:sp>
        <p:nvSpPr>
          <p:cNvPr id="93187" name="Rectangle 2"/>
          <p:cNvSpPr>
            <a:spLocks noGrp="1" noRot="1" noChangeAspect="1" noChangeArrowheads="1" noTextEdit="1"/>
          </p:cNvSpPr>
          <p:nvPr>
            <p:ph type="sldImg"/>
          </p:nvPr>
        </p:nvSpPr>
        <p:spPr>
          <a:solidFill>
            <a:srgbClr val="FFFFFF"/>
          </a:solidFill>
          <a:ln/>
        </p:spPr>
      </p:sp>
      <p:sp>
        <p:nvSpPr>
          <p:cNvPr id="9318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In the cipher block chaining (CBC) mode  (Figure 2.9), the input to the encryption</a:t>
            </a:r>
          </a:p>
          <a:p>
            <a:r>
              <a:rPr lang="en-US" sz="1200" kern="1200" baseline="0" dirty="0" smtClean="0">
                <a:solidFill>
                  <a:schemeClr val="tx1"/>
                </a:solidFill>
                <a:latin typeface="Arial" charset="0"/>
                <a:ea typeface="ＭＳ Ｐゴシック" pitchFamily="-107" charset="-128"/>
                <a:cs typeface="ＭＳ Ｐゴシック" pitchFamily="-107" charset="-128"/>
              </a:rPr>
              <a:t>algorithm is the XOR of the current plaintext block and the preceding ciphertext</a:t>
            </a:r>
          </a:p>
          <a:p>
            <a:r>
              <a:rPr lang="en-US" sz="1200" kern="1200" baseline="0" dirty="0" smtClean="0">
                <a:solidFill>
                  <a:schemeClr val="tx1"/>
                </a:solidFill>
                <a:latin typeface="Arial" charset="0"/>
                <a:ea typeface="ＭＳ Ｐゴシック" pitchFamily="-107" charset="-128"/>
                <a:cs typeface="ＭＳ Ｐゴシック" pitchFamily="-107" charset="-128"/>
              </a:rPr>
              <a:t>block; the same key is used for each block. In effect, we have chained together the</a:t>
            </a:r>
          </a:p>
          <a:p>
            <a:r>
              <a:rPr lang="en-US" sz="1200" kern="1200" baseline="0" dirty="0" smtClean="0">
                <a:solidFill>
                  <a:schemeClr val="tx1"/>
                </a:solidFill>
                <a:latin typeface="Arial" charset="0"/>
                <a:ea typeface="ＭＳ Ｐゴシック" pitchFamily="-107" charset="-128"/>
                <a:cs typeface="ＭＳ Ｐゴシック" pitchFamily="-107" charset="-128"/>
              </a:rPr>
              <a:t>processing of the sequence of plaintext blocks. The input to the encryption function</a:t>
            </a:r>
          </a:p>
          <a:p>
            <a:r>
              <a:rPr lang="en-US" sz="1200" kern="1200" baseline="0" dirty="0" smtClean="0">
                <a:solidFill>
                  <a:schemeClr val="tx1"/>
                </a:solidFill>
                <a:latin typeface="Arial" charset="0"/>
                <a:ea typeface="ＭＳ Ｐゴシック" pitchFamily="-107" charset="-128"/>
                <a:cs typeface="ＭＳ Ｐゴシック" pitchFamily="-107" charset="-128"/>
              </a:rPr>
              <a:t> for each plaintext block bears no fixed relationship to the plaintext block. Therefore,</a:t>
            </a:r>
          </a:p>
          <a:p>
            <a:r>
              <a:rPr lang="en-US" sz="1200" kern="1200" baseline="0" dirty="0" smtClean="0">
                <a:solidFill>
                  <a:schemeClr val="tx1"/>
                </a:solidFill>
                <a:latin typeface="Arial" charset="0"/>
                <a:ea typeface="ＭＳ Ｐゴシック" pitchFamily="-107" charset="-128"/>
                <a:cs typeface="ＭＳ Ｐゴシック" pitchFamily="-107" charset="-128"/>
              </a:rPr>
              <a:t>repeating patterns of b  bits are not exposed.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For decryption, each cipher block is passed through the decryption algorithm.</a:t>
            </a:r>
          </a:p>
          <a:p>
            <a:r>
              <a:rPr lang="en-US" sz="1200" kern="1200" baseline="0" dirty="0" smtClean="0">
                <a:solidFill>
                  <a:schemeClr val="tx1"/>
                </a:solidFill>
                <a:latin typeface="Arial" charset="0"/>
                <a:ea typeface="ＭＳ Ｐゴシック" pitchFamily="-107" charset="-128"/>
                <a:cs typeface="ＭＳ Ｐゴシック" pitchFamily="-107" charset="-128"/>
              </a:rPr>
              <a:t>The result is XORed with the preceding ciphertext block to produce the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block.</a:t>
            </a:r>
          </a:p>
          <a:p>
            <a:endParaRPr lang="en-AU" dirty="0" smtClean="0">
              <a:latin typeface="Arial" pitchFamily="-84" charset="0"/>
              <a:ea typeface="ＭＳ Ｐゴシック" pitchFamily="-84" charset="-128"/>
              <a:cs typeface="ＭＳ Ｐゴシック" pitchFamily="-84"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To produce the first block of ciphertext, an initialization vector (IV) is XORed</a:t>
            </a:r>
          </a:p>
          <a:p>
            <a:r>
              <a:rPr lang="en-US" sz="1200" kern="1200" baseline="0" dirty="0" smtClean="0">
                <a:solidFill>
                  <a:schemeClr val="tx1"/>
                </a:solidFill>
                <a:latin typeface="Arial" charset="0"/>
                <a:ea typeface="ＭＳ Ｐゴシック" pitchFamily="-107" charset="-128"/>
                <a:cs typeface="ＭＳ Ｐゴシック" pitchFamily="-107" charset="-128"/>
              </a:rPr>
              <a:t>with the first block of plaintext. On decryption, the IV is XORed with the output of</a:t>
            </a:r>
          </a:p>
          <a:p>
            <a:r>
              <a:rPr lang="en-US" sz="1200" kern="1200" baseline="0" dirty="0" smtClean="0">
                <a:solidFill>
                  <a:schemeClr val="tx1"/>
                </a:solidFill>
                <a:latin typeface="Arial" charset="0"/>
                <a:ea typeface="ＭＳ Ｐゴシック" pitchFamily="-107" charset="-128"/>
                <a:cs typeface="ＭＳ Ｐゴシック" pitchFamily="-107" charset="-128"/>
              </a:rPr>
              <a:t>the decryption algorithm to recover the first block of plaintext.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 The IV must be known to both the sender and receiver. For maximum security,</a:t>
            </a:r>
          </a:p>
          <a:p>
            <a:r>
              <a:rPr lang="en-US" sz="1200" kern="1200" baseline="0" dirty="0" smtClean="0">
                <a:solidFill>
                  <a:schemeClr val="tx1"/>
                </a:solidFill>
                <a:latin typeface="Arial" charset="0"/>
                <a:ea typeface="ＭＳ Ｐゴシック" pitchFamily="-107" charset="-128"/>
                <a:cs typeface="ＭＳ Ｐゴシック" pitchFamily="-107" charset="-128"/>
              </a:rPr>
              <a:t>the IV should be protected as well as the key. This could be done by sending</a:t>
            </a:r>
          </a:p>
          <a:p>
            <a:r>
              <a:rPr lang="en-US" sz="1200" kern="1200" baseline="0" dirty="0" smtClean="0">
                <a:solidFill>
                  <a:schemeClr val="tx1"/>
                </a:solidFill>
                <a:latin typeface="Arial" charset="0"/>
                <a:ea typeface="ＭＳ Ｐゴシック" pitchFamily="-107" charset="-128"/>
                <a:cs typeface="ＭＳ Ｐゴシック" pitchFamily="-107" charset="-128"/>
              </a:rPr>
              <a:t>the IV using ECB encryption. One reason for protecting the IV is as follows: If an</a:t>
            </a:r>
          </a:p>
          <a:p>
            <a:r>
              <a:rPr lang="en-US" sz="1200" kern="1200" baseline="0" dirty="0" smtClean="0">
                <a:solidFill>
                  <a:schemeClr val="tx1"/>
                </a:solidFill>
                <a:latin typeface="Arial" charset="0"/>
                <a:ea typeface="ＭＳ Ｐゴシック" pitchFamily="-107" charset="-128"/>
                <a:cs typeface="ＭＳ Ｐゴシック" pitchFamily="-107" charset="-128"/>
              </a:rPr>
              <a:t>opponent is able to fool the receiver into using a different value for IV, then the</a:t>
            </a:r>
          </a:p>
          <a:p>
            <a:r>
              <a:rPr lang="en-US" sz="1200" kern="1200" baseline="0" dirty="0" smtClean="0">
                <a:solidFill>
                  <a:schemeClr val="tx1"/>
                </a:solidFill>
                <a:latin typeface="Arial" charset="0"/>
                <a:ea typeface="ＭＳ Ｐゴシック" pitchFamily="-107" charset="-128"/>
                <a:cs typeface="ＭＳ Ｐゴシック" pitchFamily="-107" charset="-128"/>
              </a:rPr>
              <a:t>opponent is able to invert selected bits in the first block of plaintext.</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42310267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F9C386A6-509D-C740-8853-B2D6FCF20CCA}" type="slidenum">
              <a:rPr lang="en-AU">
                <a:latin typeface="Arial" pitchFamily="-84" charset="0"/>
              </a:rPr>
              <a:pPr/>
              <a:t>91</a:t>
            </a:fld>
            <a:endParaRPr lang="en-AU" dirty="0">
              <a:latin typeface="Arial" pitchFamily="-84" charset="0"/>
            </a:endParaRPr>
          </a:p>
        </p:txBody>
      </p:sp>
      <p:sp>
        <p:nvSpPr>
          <p:cNvPr id="97283" name="Rectangle 2"/>
          <p:cNvSpPr>
            <a:spLocks noGrp="1" noRot="1" noChangeAspect="1" noChangeArrowheads="1" noTextEdit="1"/>
          </p:cNvSpPr>
          <p:nvPr>
            <p:ph type="sldImg"/>
          </p:nvPr>
        </p:nvSpPr>
        <p:spPr>
          <a:solidFill>
            <a:srgbClr val="FFFFFF"/>
          </a:solidFill>
          <a:ln/>
        </p:spPr>
      </p:sp>
      <p:sp>
        <p:nvSpPr>
          <p:cNvPr id="97284" name="Rectangle 3"/>
          <p:cNvSpPr>
            <a:spLocks noGrp="1" noChangeArrowheads="1"/>
          </p:cNvSpPr>
          <p:nvPr>
            <p:ph type="body" idx="1"/>
          </p:nvPr>
        </p:nvSpPr>
        <p:spPr>
          <a:xfrm>
            <a:off x="685800" y="4343400"/>
            <a:ext cx="5486400" cy="4341813"/>
          </a:xfrm>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It is possible to convert any block cipher into a stream cipher by using the cipher</a:t>
            </a:r>
          </a:p>
          <a:p>
            <a:r>
              <a:rPr lang="en-US" sz="1200" kern="1200" baseline="0" dirty="0" smtClean="0">
                <a:solidFill>
                  <a:schemeClr val="tx1"/>
                </a:solidFill>
                <a:latin typeface="Arial" charset="0"/>
                <a:ea typeface="ＭＳ Ｐゴシック" pitchFamily="-107" charset="-128"/>
                <a:cs typeface="ＭＳ Ｐゴシック" pitchFamily="-107" charset="-128"/>
              </a:rPr>
              <a:t>feedback (CFB) mode . A stream cipher eliminates the need to pad a message to</a:t>
            </a:r>
          </a:p>
          <a:p>
            <a:r>
              <a:rPr lang="en-US" sz="1200" kern="1200" baseline="0" dirty="0" smtClean="0">
                <a:solidFill>
                  <a:schemeClr val="tx1"/>
                </a:solidFill>
                <a:latin typeface="Arial" charset="0"/>
                <a:ea typeface="ＭＳ Ｐゴシック" pitchFamily="-107" charset="-128"/>
                <a:cs typeface="ＭＳ Ｐゴシック" pitchFamily="-107" charset="-128"/>
              </a:rPr>
              <a:t>be an integral number of blocks. It also can operate in real time. Thus, if a character</a:t>
            </a:r>
          </a:p>
          <a:p>
            <a:r>
              <a:rPr lang="en-US" sz="1200" kern="1200" baseline="0" dirty="0" smtClean="0">
                <a:solidFill>
                  <a:schemeClr val="tx1"/>
                </a:solidFill>
                <a:latin typeface="Arial" charset="0"/>
                <a:ea typeface="ＭＳ Ｐゴシック" pitchFamily="-107" charset="-128"/>
                <a:cs typeface="ＭＳ Ｐゴシック" pitchFamily="-107" charset="-128"/>
              </a:rPr>
              <a:t>stream is being transmitted, each character can be encrypted and transmitted</a:t>
            </a:r>
          </a:p>
          <a:p>
            <a:r>
              <a:rPr lang="en-US" sz="1200" kern="1200" baseline="0" dirty="0" smtClean="0">
                <a:solidFill>
                  <a:schemeClr val="tx1"/>
                </a:solidFill>
                <a:latin typeface="Arial" charset="0"/>
                <a:ea typeface="ＭＳ Ｐゴシック" pitchFamily="-107" charset="-128"/>
                <a:cs typeface="ＭＳ Ｐゴシック" pitchFamily="-107" charset="-128"/>
              </a:rPr>
              <a:t>immediately using a character-oriented stream cipher.</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One desirable property of a stream cipher is that the ciphertext be of the same</a:t>
            </a:r>
          </a:p>
          <a:p>
            <a:r>
              <a:rPr lang="en-US" sz="1200" kern="1200" baseline="0" dirty="0" smtClean="0">
                <a:solidFill>
                  <a:schemeClr val="tx1"/>
                </a:solidFill>
                <a:latin typeface="Arial" charset="0"/>
                <a:ea typeface="ＭＳ Ｐゴシック" pitchFamily="-107" charset="-128"/>
                <a:cs typeface="ＭＳ Ｐゴシック" pitchFamily="-107" charset="-128"/>
              </a:rPr>
              <a:t>length as the plaintext. Thus, if 8-bit characters are being transmitted, each character</a:t>
            </a:r>
          </a:p>
          <a:p>
            <a:r>
              <a:rPr lang="en-US" sz="1200" kern="1200" baseline="0" dirty="0" smtClean="0">
                <a:solidFill>
                  <a:schemeClr val="tx1"/>
                </a:solidFill>
                <a:latin typeface="Arial" charset="0"/>
                <a:ea typeface="ＭＳ Ｐゴシック" pitchFamily="-107" charset="-128"/>
                <a:cs typeface="ＭＳ Ｐゴシック" pitchFamily="-107" charset="-128"/>
              </a:rPr>
              <a:t>should be encrypted using 8 bits. If more than 8 bits are used, transmission</a:t>
            </a:r>
          </a:p>
          <a:p>
            <a:r>
              <a:rPr lang="en-US" sz="1200" kern="1200" baseline="0" dirty="0" smtClean="0">
                <a:solidFill>
                  <a:schemeClr val="tx1"/>
                </a:solidFill>
                <a:latin typeface="Arial" charset="0"/>
                <a:ea typeface="ＭＳ Ｐゴシック" pitchFamily="-107" charset="-128"/>
                <a:cs typeface="ＭＳ Ｐゴシック" pitchFamily="-107" charset="-128"/>
              </a:rPr>
              <a:t>capacity is wasted.</a:t>
            </a:r>
          </a:p>
          <a:p>
            <a:endParaRPr lang="en-US" sz="1200" kern="1200" baseline="0" dirty="0" smtClean="0">
              <a:solidFill>
                <a:schemeClr val="tx1"/>
              </a:solidFill>
              <a:latin typeface="Arial" charset="0"/>
              <a:ea typeface="ＭＳ Ｐゴシック" pitchFamily="-107" charset="-128"/>
              <a:cs typeface="ＭＳ Ｐゴシック" pitchFamily="-107" charset="-128"/>
            </a:endParaRPr>
          </a:p>
          <a:p>
            <a:r>
              <a:rPr lang="en-US" sz="1200" kern="1200" baseline="0" dirty="0" smtClean="0">
                <a:solidFill>
                  <a:schemeClr val="tx1"/>
                </a:solidFill>
                <a:latin typeface="Arial" charset="0"/>
                <a:ea typeface="ＭＳ Ｐゴシック" pitchFamily="-107" charset="-128"/>
                <a:cs typeface="ＭＳ Ｐゴシック" pitchFamily="-107" charset="-128"/>
              </a:rPr>
              <a:t>Figure 2.10 depicts the CFB scheme. In the figure, it is assumed that the unit</a:t>
            </a:r>
          </a:p>
          <a:p>
            <a:r>
              <a:rPr lang="en-US" sz="1200" kern="1200" baseline="0" dirty="0" smtClean="0">
                <a:solidFill>
                  <a:schemeClr val="tx1"/>
                </a:solidFill>
                <a:latin typeface="Arial" charset="0"/>
                <a:ea typeface="ＭＳ Ｐゴシック" pitchFamily="-107" charset="-128"/>
                <a:cs typeface="ＭＳ Ｐゴシック" pitchFamily="-107" charset="-128"/>
              </a:rPr>
              <a:t>of transmission is s  bits; a common value is s =  8. As with CBC, the units of plaintext</a:t>
            </a:r>
          </a:p>
          <a:p>
            <a:r>
              <a:rPr lang="en-US" sz="1200" kern="1200" baseline="0" dirty="0" smtClean="0">
                <a:solidFill>
                  <a:schemeClr val="tx1"/>
                </a:solidFill>
                <a:latin typeface="Arial" charset="0"/>
                <a:ea typeface="ＭＳ Ｐゴシック" pitchFamily="-107" charset="-128"/>
                <a:cs typeface="ＭＳ Ｐゴシック" pitchFamily="-107" charset="-128"/>
              </a:rPr>
              <a:t>are chained together, so that the ciphertext of any plaintext unit is a function of</a:t>
            </a:r>
          </a:p>
          <a:p>
            <a:r>
              <a:rPr lang="en-US" sz="1200" kern="1200" baseline="0" dirty="0" smtClean="0">
                <a:solidFill>
                  <a:schemeClr val="tx1"/>
                </a:solidFill>
                <a:latin typeface="Arial" charset="0"/>
                <a:ea typeface="ＭＳ Ｐゴシック" pitchFamily="-107" charset="-128"/>
                <a:cs typeface="ＭＳ Ｐゴシック" pitchFamily="-107" charset="-128"/>
              </a:rPr>
              <a:t>all the preceding plaintext.</a:t>
            </a:r>
            <a:endParaRPr lang="en-AU" dirty="0" smtClean="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947196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D8FAEB76-4A41-1145-A0DC-253CE5337531}" type="slidenum">
              <a:rPr lang="en-AU">
                <a:latin typeface="Arial" pitchFamily="-84" charset="0"/>
              </a:rPr>
              <a:pPr/>
              <a:t>92</a:t>
            </a:fld>
            <a:endParaRPr lang="en-AU" dirty="0">
              <a:latin typeface="Arial" pitchFamily="-8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r>
              <a:rPr lang="en-US" sz="1200" kern="1200" baseline="0" dirty="0" smtClean="0">
                <a:solidFill>
                  <a:schemeClr val="tx1"/>
                </a:solidFill>
                <a:latin typeface="Arial" charset="0"/>
                <a:ea typeface="ＭＳ Ｐゴシック" pitchFamily="-107" charset="-128"/>
                <a:cs typeface="ＭＳ Ｐゴシック" pitchFamily="-107" charset="-128"/>
              </a:rPr>
              <a:t> Although interest in the counter mode (CTR)  has increased recently, with applications</a:t>
            </a:r>
          </a:p>
          <a:p>
            <a:r>
              <a:rPr lang="en-US" sz="1200" kern="1200" baseline="0" dirty="0" smtClean="0">
                <a:solidFill>
                  <a:schemeClr val="tx1"/>
                </a:solidFill>
                <a:latin typeface="Arial" charset="0"/>
                <a:ea typeface="ＭＳ Ｐゴシック" pitchFamily="-107" charset="-128"/>
                <a:cs typeface="ＭＳ Ｐゴシック" pitchFamily="-107" charset="-128"/>
              </a:rPr>
              <a:t>to </a:t>
            </a:r>
            <a:r>
              <a:rPr lang="en-US" sz="1200" b="0" kern="1200" baseline="0" dirty="0" smtClean="0">
                <a:solidFill>
                  <a:schemeClr val="tx1"/>
                </a:solidFill>
                <a:latin typeface="Arial" charset="0"/>
                <a:ea typeface="ＭＳ Ｐゴシック" pitchFamily="-107" charset="-128"/>
                <a:cs typeface="ＭＳ Ｐゴシック" pitchFamily="-107" charset="-128"/>
              </a:rPr>
              <a:t>ATM (asynchronous transfer mode) network security and IPSec (IP security),</a:t>
            </a:r>
          </a:p>
          <a:p>
            <a:r>
              <a:rPr lang="en-US" sz="1200" b="0" kern="1200" baseline="0" dirty="0" smtClean="0">
                <a:solidFill>
                  <a:schemeClr val="tx1"/>
                </a:solidFill>
                <a:latin typeface="Arial" charset="0"/>
                <a:ea typeface="ＭＳ Ｐゴシック" pitchFamily="-107" charset="-128"/>
                <a:cs typeface="ＭＳ Ｐゴシック" pitchFamily="-107" charset="-128"/>
              </a:rPr>
              <a:t>this mode was proposed early on (e.g., [DIFF79]).</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Figure 2.11 depicts the CTR mode. A counter equal to the plaintext block</a:t>
            </a:r>
          </a:p>
          <a:p>
            <a:r>
              <a:rPr lang="en-US" sz="1200" b="0" kern="1200" baseline="0" dirty="0" smtClean="0">
                <a:solidFill>
                  <a:schemeClr val="tx1"/>
                </a:solidFill>
                <a:latin typeface="Arial" charset="0"/>
                <a:ea typeface="ＭＳ Ｐゴシック" pitchFamily="-107" charset="-128"/>
                <a:cs typeface="ＭＳ Ｐゴシック" pitchFamily="-107" charset="-128"/>
              </a:rPr>
              <a:t>size is used. The only requirement stated in SP 800-38A is that the counter value</a:t>
            </a:r>
          </a:p>
          <a:p>
            <a:r>
              <a:rPr lang="en-US" sz="1200" b="0" kern="1200" baseline="0" dirty="0" smtClean="0">
                <a:solidFill>
                  <a:schemeClr val="tx1"/>
                </a:solidFill>
                <a:latin typeface="Arial" charset="0"/>
                <a:ea typeface="ＭＳ Ｐゴシック" pitchFamily="-107" charset="-128"/>
                <a:cs typeface="ＭＳ Ｐゴシック" pitchFamily="-107" charset="-128"/>
              </a:rPr>
              <a:t>must be different for each plaintext block that is encrypted. Typically, the counter</a:t>
            </a:r>
          </a:p>
          <a:p>
            <a:r>
              <a:rPr lang="en-US" sz="1200" b="0" kern="1200" baseline="0" dirty="0" smtClean="0">
                <a:solidFill>
                  <a:schemeClr val="tx1"/>
                </a:solidFill>
                <a:latin typeface="Arial" charset="0"/>
                <a:ea typeface="ＭＳ Ｐゴシック" pitchFamily="-107" charset="-128"/>
                <a:cs typeface="ＭＳ Ｐゴシック" pitchFamily="-107" charset="-128"/>
              </a:rPr>
              <a:t>is initialized to some value and then incremented by 1 for each subsequent block</a:t>
            </a:r>
          </a:p>
          <a:p>
            <a:r>
              <a:rPr lang="en-US" sz="1200" b="0" kern="1200" baseline="0" dirty="0" smtClean="0">
                <a:solidFill>
                  <a:schemeClr val="tx1"/>
                </a:solidFill>
                <a:latin typeface="Arial" charset="0"/>
                <a:ea typeface="ＭＳ Ｐゴシック" pitchFamily="-107" charset="-128"/>
                <a:cs typeface="ＭＳ Ｐゴシック" pitchFamily="-107" charset="-128"/>
              </a:rPr>
              <a:t>(modulo 2</a:t>
            </a:r>
            <a:r>
              <a:rPr lang="en-US" sz="1200" b="0" kern="1200" baseline="30000" dirty="0" smtClean="0">
                <a:solidFill>
                  <a:schemeClr val="tx1"/>
                </a:solidFill>
                <a:latin typeface="Arial" charset="0"/>
                <a:ea typeface="ＭＳ Ｐゴシック" pitchFamily="-107" charset="-128"/>
                <a:cs typeface="ＭＳ Ｐゴシック" pitchFamily="-107" charset="-128"/>
              </a:rPr>
              <a:t>b</a:t>
            </a:r>
            <a:r>
              <a:rPr lang="en-US" sz="1200" b="0" kern="1200" baseline="0" dirty="0" smtClean="0">
                <a:solidFill>
                  <a:schemeClr val="tx1"/>
                </a:solidFill>
                <a:latin typeface="Arial" charset="0"/>
                <a:ea typeface="ＭＳ Ｐゴシック" pitchFamily="-107" charset="-128"/>
                <a:cs typeface="ＭＳ Ｐゴシック" pitchFamily="-107" charset="-128"/>
              </a:rPr>
              <a:t> , where </a:t>
            </a:r>
            <a:r>
              <a:rPr lang="en-US" sz="1200" b="0" kern="1200" baseline="0" dirty="0" err="1" smtClean="0">
                <a:solidFill>
                  <a:schemeClr val="tx1"/>
                </a:solidFill>
                <a:latin typeface="Arial" charset="0"/>
                <a:ea typeface="ＭＳ Ｐゴシック" pitchFamily="-107" charset="-128"/>
                <a:cs typeface="ＭＳ Ｐゴシック" pitchFamily="-107" charset="-128"/>
              </a:rPr>
              <a:t>b</a:t>
            </a:r>
            <a:r>
              <a:rPr lang="en-US" sz="1200" b="0" kern="1200" baseline="0" dirty="0" smtClean="0">
                <a:solidFill>
                  <a:schemeClr val="tx1"/>
                </a:solidFill>
                <a:latin typeface="Arial" charset="0"/>
                <a:ea typeface="ＭＳ Ｐゴシック" pitchFamily="-107" charset="-128"/>
                <a:cs typeface="ＭＳ Ｐゴシック" pitchFamily="-107" charset="-128"/>
              </a:rPr>
              <a:t> is the block size). For encryption, the counter is encrypted and</a:t>
            </a:r>
          </a:p>
          <a:p>
            <a:r>
              <a:rPr lang="en-US" sz="1200" b="0" kern="1200" baseline="0" dirty="0" smtClean="0">
                <a:solidFill>
                  <a:schemeClr val="tx1"/>
                </a:solidFill>
                <a:latin typeface="Arial" charset="0"/>
                <a:ea typeface="ＭＳ Ｐゴシック" pitchFamily="-107" charset="-128"/>
                <a:cs typeface="ＭＳ Ｐゴシック" pitchFamily="-107" charset="-128"/>
              </a:rPr>
              <a:t>then XORed with the plaintext block to produce the ciphertext block; there is no</a:t>
            </a:r>
          </a:p>
          <a:p>
            <a:r>
              <a:rPr lang="en-US" sz="1200" b="0" kern="1200" baseline="0" dirty="0" smtClean="0">
                <a:solidFill>
                  <a:schemeClr val="tx1"/>
                </a:solidFill>
                <a:latin typeface="Arial" charset="0"/>
                <a:ea typeface="ＭＳ Ｐゴシック" pitchFamily="-107" charset="-128"/>
                <a:cs typeface="ＭＳ Ｐゴシック" pitchFamily="-107" charset="-128"/>
              </a:rPr>
              <a:t>chaining. For decryption, the same sequence of counter values is used, with each</a:t>
            </a:r>
          </a:p>
          <a:p>
            <a:r>
              <a:rPr lang="en-US" sz="1200" b="0" kern="1200" baseline="0" dirty="0" smtClean="0">
                <a:solidFill>
                  <a:schemeClr val="tx1"/>
                </a:solidFill>
                <a:latin typeface="Arial" charset="0"/>
                <a:ea typeface="ＭＳ Ｐゴシック" pitchFamily="-107" charset="-128"/>
                <a:cs typeface="ＭＳ Ｐゴシック" pitchFamily="-107" charset="-128"/>
              </a:rPr>
              <a:t>encrypted counter XORed with a ciphertext block to recover the corresponding</a:t>
            </a:r>
          </a:p>
          <a:p>
            <a:r>
              <a:rPr lang="en-US" sz="1200" b="0" kern="1200" baseline="0" dirty="0" smtClean="0">
                <a:solidFill>
                  <a:schemeClr val="tx1"/>
                </a:solidFill>
                <a:latin typeface="Arial" charset="0"/>
                <a:ea typeface="ＭＳ Ｐゴシック" pitchFamily="-107" charset="-128"/>
                <a:cs typeface="ＭＳ Ｐゴシック" pitchFamily="-107" charset="-128"/>
              </a:rPr>
              <a:t>plaintext block.</a:t>
            </a:r>
            <a:endParaRPr lang="en-US" b="0" dirty="0">
              <a:latin typeface="Arial" pitchFamily="-84" charset="0"/>
              <a:ea typeface="Arial" pitchFamily="-84" charset="0"/>
              <a:cs typeface="Arial" pitchFamily="-84" charset="0"/>
            </a:endParaRPr>
          </a:p>
        </p:txBody>
      </p:sp>
    </p:spTree>
    <p:extLst>
      <p:ext uri="{BB962C8B-B14F-4D97-AF65-F5344CB8AC3E}">
        <p14:creationId xmlns:p14="http://schemas.microsoft.com/office/powerpoint/2010/main" val="505765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73EFB224-AA17-DD40-9BD6-F5E0B03D5268}" type="slidenum">
              <a:rPr lang="en-AU">
                <a:latin typeface="Arial" pitchFamily="-84" charset="0"/>
              </a:rPr>
              <a:pPr/>
              <a:t>93</a:t>
            </a:fld>
            <a:endParaRPr lang="en-AU" dirty="0">
              <a:latin typeface="Arial" pitchFamily="-8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r>
              <a:rPr lang="en-US" sz="1200" b="0" kern="1200" baseline="0" dirty="0" smtClean="0">
                <a:solidFill>
                  <a:schemeClr val="tx1"/>
                </a:solidFill>
                <a:latin typeface="Arial" charset="0"/>
                <a:ea typeface="ＭＳ Ｐゴシック" pitchFamily="-107" charset="-128"/>
                <a:cs typeface="ＭＳ Ｐゴシック" pitchFamily="-107" charset="-128"/>
              </a:rPr>
              <a:t>[LIPM00] lists the following advantages of CTR mode.</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Hardware efficiency: Unlike the chaining modes, encryption (or decryption)</a:t>
            </a:r>
          </a:p>
          <a:p>
            <a:r>
              <a:rPr lang="en-US" sz="1200" b="0" kern="1200" baseline="0" dirty="0" smtClean="0">
                <a:solidFill>
                  <a:schemeClr val="tx1"/>
                </a:solidFill>
                <a:latin typeface="Arial" charset="0"/>
                <a:ea typeface="ＭＳ Ｐゴシック" pitchFamily="-107" charset="-128"/>
                <a:cs typeface="ＭＳ Ｐゴシック" pitchFamily="-107" charset="-128"/>
              </a:rPr>
              <a:t>in CTR mode can be done in parallel on multiple blocks of plaintext or</a:t>
            </a:r>
          </a:p>
          <a:p>
            <a:r>
              <a:rPr lang="en-US" sz="1200" b="0" kern="1200" baseline="0" dirty="0" smtClean="0">
                <a:solidFill>
                  <a:schemeClr val="tx1"/>
                </a:solidFill>
                <a:latin typeface="Arial" charset="0"/>
                <a:ea typeface="ＭＳ Ｐゴシック" pitchFamily="-107" charset="-128"/>
                <a:cs typeface="ＭＳ Ｐゴシック" pitchFamily="-107" charset="-128"/>
              </a:rPr>
              <a:t> ciphertext. For the chaining modes, the algorithm must complete the computation</a:t>
            </a:r>
          </a:p>
          <a:p>
            <a:r>
              <a:rPr lang="en-US" sz="1200" b="0" kern="1200" baseline="0" dirty="0" smtClean="0">
                <a:solidFill>
                  <a:schemeClr val="tx1"/>
                </a:solidFill>
                <a:latin typeface="Arial" charset="0"/>
                <a:ea typeface="ＭＳ Ｐゴシック" pitchFamily="-107" charset="-128"/>
                <a:cs typeface="ＭＳ Ｐゴシック" pitchFamily="-107" charset="-128"/>
              </a:rPr>
              <a:t>on one block before beginning on the next block. This limits the maximum</a:t>
            </a:r>
          </a:p>
          <a:p>
            <a:r>
              <a:rPr lang="en-US" sz="1200" b="0" kern="1200" baseline="0" dirty="0" smtClean="0">
                <a:solidFill>
                  <a:schemeClr val="tx1"/>
                </a:solidFill>
                <a:latin typeface="Arial" charset="0"/>
                <a:ea typeface="ＭＳ Ｐゴシック" pitchFamily="-107" charset="-128"/>
                <a:cs typeface="ＭＳ Ｐゴシック" pitchFamily="-107" charset="-128"/>
              </a:rPr>
              <a:t>throughput of the algorithm to the reciprocal of the time for one execution of</a:t>
            </a:r>
          </a:p>
          <a:p>
            <a:r>
              <a:rPr lang="en-US" sz="1200" b="0" kern="1200" baseline="0" dirty="0" smtClean="0">
                <a:solidFill>
                  <a:schemeClr val="tx1"/>
                </a:solidFill>
                <a:latin typeface="Arial" charset="0"/>
                <a:ea typeface="ＭＳ Ｐゴシック" pitchFamily="-107" charset="-128"/>
                <a:cs typeface="ＭＳ Ｐゴシック" pitchFamily="-107" charset="-128"/>
              </a:rPr>
              <a:t>block encryption or decryption. In CTR mode, the throughput is only limited</a:t>
            </a:r>
          </a:p>
          <a:p>
            <a:r>
              <a:rPr lang="en-US" sz="1200" b="0" kern="1200" baseline="0" dirty="0" smtClean="0">
                <a:solidFill>
                  <a:schemeClr val="tx1"/>
                </a:solidFill>
                <a:latin typeface="Arial" charset="0"/>
                <a:ea typeface="ＭＳ Ｐゴシック" pitchFamily="-107" charset="-128"/>
                <a:cs typeface="ＭＳ Ｐゴシック" pitchFamily="-107" charset="-128"/>
              </a:rPr>
              <a:t>by the amount of parallelism that is achieved.</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Software efficiency:  Similarly, because of the opportunities for parallel execution</a:t>
            </a:r>
          </a:p>
          <a:p>
            <a:r>
              <a:rPr lang="en-US" sz="1200" b="0" kern="1200" baseline="0" dirty="0" smtClean="0">
                <a:solidFill>
                  <a:schemeClr val="tx1"/>
                </a:solidFill>
                <a:latin typeface="Arial" charset="0"/>
                <a:ea typeface="ＭＳ Ｐゴシック" pitchFamily="-107" charset="-128"/>
                <a:cs typeface="ＭＳ Ｐゴシック" pitchFamily="-107" charset="-128"/>
              </a:rPr>
              <a:t>in CTR mode, processors that support parallel features (such as aggressive</a:t>
            </a:r>
          </a:p>
          <a:p>
            <a:r>
              <a:rPr lang="en-US" sz="1200" b="0" kern="1200" baseline="0" dirty="0" smtClean="0">
                <a:solidFill>
                  <a:schemeClr val="tx1"/>
                </a:solidFill>
                <a:latin typeface="Arial" charset="0"/>
                <a:ea typeface="ＭＳ Ｐゴシック" pitchFamily="-107" charset="-128"/>
                <a:cs typeface="ＭＳ Ｐゴシック" pitchFamily="-107" charset="-128"/>
              </a:rPr>
              <a:t>pipelining, multiple instruction dispatch per clock cycle, a large number of</a:t>
            </a:r>
          </a:p>
          <a:p>
            <a:r>
              <a:rPr lang="en-US" sz="1200" b="0" kern="1200" baseline="0" dirty="0" smtClean="0">
                <a:solidFill>
                  <a:schemeClr val="tx1"/>
                </a:solidFill>
                <a:latin typeface="Arial" charset="0"/>
                <a:ea typeface="ＭＳ Ｐゴシック" pitchFamily="-107" charset="-128"/>
                <a:cs typeface="ＭＳ Ｐゴシック" pitchFamily="-107" charset="-128"/>
              </a:rPr>
              <a:t>registers, and SIMD instructions) can be effectively utilized.</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Preprocessing:  The execution of the underlying encryption algorithm does not</a:t>
            </a:r>
          </a:p>
          <a:p>
            <a:r>
              <a:rPr lang="en-US" sz="1200" b="0" kern="1200" baseline="0" dirty="0" smtClean="0">
                <a:solidFill>
                  <a:schemeClr val="tx1"/>
                </a:solidFill>
                <a:latin typeface="Arial" charset="0"/>
                <a:ea typeface="ＭＳ Ｐゴシック" pitchFamily="-107" charset="-128"/>
                <a:cs typeface="ＭＳ Ｐゴシック" pitchFamily="-107" charset="-128"/>
              </a:rPr>
              <a:t>depend on input of the plaintext or ciphertext. Therefore, if sufficient memory</a:t>
            </a:r>
          </a:p>
          <a:p>
            <a:r>
              <a:rPr lang="en-US" sz="1200" b="0" kern="1200" baseline="0" dirty="0" smtClean="0">
                <a:solidFill>
                  <a:schemeClr val="tx1"/>
                </a:solidFill>
                <a:latin typeface="Arial" charset="0"/>
                <a:ea typeface="ＭＳ Ｐゴシック" pitchFamily="-107" charset="-128"/>
                <a:cs typeface="ＭＳ Ｐゴシック" pitchFamily="-107" charset="-128"/>
              </a:rPr>
              <a:t>is available and security is maintained, preprocessing can be used to prepare the</a:t>
            </a:r>
          </a:p>
          <a:p>
            <a:r>
              <a:rPr lang="en-US" sz="1200" b="0" kern="1200" baseline="0" dirty="0" smtClean="0">
                <a:solidFill>
                  <a:schemeClr val="tx1"/>
                </a:solidFill>
                <a:latin typeface="Arial" charset="0"/>
                <a:ea typeface="ＭＳ Ｐゴシック" pitchFamily="-107" charset="-128"/>
                <a:cs typeface="ＭＳ Ｐゴシック" pitchFamily="-107" charset="-128"/>
              </a:rPr>
              <a:t>output of the encryption boxes that feed into the XOR functions in Figure 2.11.</a:t>
            </a:r>
          </a:p>
          <a:p>
            <a:r>
              <a:rPr lang="en-US" sz="1200" b="0" kern="1200" baseline="0" dirty="0" smtClean="0">
                <a:solidFill>
                  <a:schemeClr val="tx1"/>
                </a:solidFill>
                <a:latin typeface="Arial" charset="0"/>
                <a:ea typeface="ＭＳ Ｐゴシック" pitchFamily="-107" charset="-128"/>
                <a:cs typeface="ＭＳ Ｐゴシック" pitchFamily="-107" charset="-128"/>
              </a:rPr>
              <a:t>When the plaintext or ciphertext input is presented, then the only computation</a:t>
            </a:r>
          </a:p>
          <a:p>
            <a:r>
              <a:rPr lang="en-US" sz="1200" b="0" kern="1200" baseline="0" dirty="0" smtClean="0">
                <a:solidFill>
                  <a:schemeClr val="tx1"/>
                </a:solidFill>
                <a:latin typeface="Arial" charset="0"/>
                <a:ea typeface="ＭＳ Ｐゴシック" pitchFamily="-107" charset="-128"/>
                <a:cs typeface="ＭＳ Ｐゴシック" pitchFamily="-107" charset="-128"/>
              </a:rPr>
              <a:t>is a series of XORs. Such a strategy greatly enhances throughput.</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Random access:  The</a:t>
            </a:r>
            <a:r>
              <a:rPr lang="en-US" sz="1200" b="0" i="1" kern="1200" baseline="0" dirty="0" smtClean="0">
                <a:solidFill>
                  <a:schemeClr val="tx1"/>
                </a:solidFill>
                <a:latin typeface="Arial" charset="0"/>
                <a:ea typeface="ＭＳ Ｐゴシック" pitchFamily="-107" charset="-128"/>
                <a:cs typeface="ＭＳ Ｐゴシック" pitchFamily="-107" charset="-128"/>
              </a:rPr>
              <a:t> it</a:t>
            </a:r>
            <a:r>
              <a:rPr lang="en-US" sz="1200" b="0" i="0" kern="1200" baseline="0" dirty="0" smtClean="0">
                <a:solidFill>
                  <a:schemeClr val="tx1"/>
                </a:solidFill>
                <a:latin typeface="Arial" charset="0"/>
                <a:ea typeface="ＭＳ Ｐゴシック" pitchFamily="-107" charset="-128"/>
                <a:cs typeface="ＭＳ Ｐゴシック" pitchFamily="-107" charset="-128"/>
              </a:rPr>
              <a:t>h</a:t>
            </a:r>
            <a:r>
              <a:rPr lang="en-US" sz="1200" b="0" i="1" kern="1200" baseline="0" dirty="0" smtClean="0">
                <a:solidFill>
                  <a:schemeClr val="tx1"/>
                </a:solidFill>
                <a:latin typeface="Arial" charset="0"/>
                <a:ea typeface="ＭＳ Ｐゴシック" pitchFamily="-107" charset="-128"/>
                <a:cs typeface="ＭＳ Ｐゴシック" pitchFamily="-107" charset="-128"/>
              </a:rPr>
              <a:t> </a:t>
            </a:r>
            <a:r>
              <a:rPr lang="en-US" sz="1200" b="0" kern="1200" baseline="0" dirty="0" smtClean="0">
                <a:solidFill>
                  <a:schemeClr val="tx1"/>
                </a:solidFill>
                <a:latin typeface="Arial" charset="0"/>
                <a:ea typeface="ＭＳ Ｐゴシック" pitchFamily="-107" charset="-128"/>
                <a:cs typeface="ＭＳ Ｐゴシック" pitchFamily="-107" charset="-128"/>
              </a:rPr>
              <a:t>block of plaintext or ciphertext can be processed in</a:t>
            </a:r>
          </a:p>
          <a:p>
            <a:r>
              <a:rPr lang="en-US" sz="1200" b="0" kern="1200" baseline="0" dirty="0" smtClean="0">
                <a:solidFill>
                  <a:schemeClr val="tx1"/>
                </a:solidFill>
                <a:latin typeface="Arial" charset="0"/>
                <a:ea typeface="ＭＳ Ｐゴシック" pitchFamily="-107" charset="-128"/>
                <a:cs typeface="ＭＳ Ｐゴシック" pitchFamily="-107" charset="-128"/>
              </a:rPr>
              <a:t>random-access fashion. With the chaining modes, block Ci  cannot be computed</a:t>
            </a:r>
          </a:p>
          <a:p>
            <a:r>
              <a:rPr lang="en-US" sz="1200" b="0" kern="1200" baseline="0" dirty="0" smtClean="0">
                <a:solidFill>
                  <a:schemeClr val="tx1"/>
                </a:solidFill>
                <a:latin typeface="Arial" charset="0"/>
                <a:ea typeface="ＭＳ Ｐゴシック" pitchFamily="-107" charset="-128"/>
                <a:cs typeface="ＭＳ Ｐゴシック" pitchFamily="-107" charset="-128"/>
              </a:rPr>
              <a:t>until the i- 1 prior block are computed. There may be applications in</a:t>
            </a:r>
          </a:p>
          <a:p>
            <a:r>
              <a:rPr lang="en-US" sz="1200" b="0" kern="1200" baseline="0" dirty="0" smtClean="0">
                <a:solidFill>
                  <a:schemeClr val="tx1"/>
                </a:solidFill>
                <a:latin typeface="Arial" charset="0"/>
                <a:ea typeface="ＭＳ Ｐゴシック" pitchFamily="-107" charset="-128"/>
                <a:cs typeface="ＭＳ Ｐゴシック" pitchFamily="-107" charset="-128"/>
              </a:rPr>
              <a:t>which a ciphertext is stored, and it is desired to decrypt just one block; for such</a:t>
            </a:r>
          </a:p>
          <a:p>
            <a:r>
              <a:rPr lang="en-US" sz="1200" b="0" kern="1200" baseline="0" dirty="0" smtClean="0">
                <a:solidFill>
                  <a:schemeClr val="tx1"/>
                </a:solidFill>
                <a:latin typeface="Arial" charset="0"/>
                <a:ea typeface="ＭＳ Ｐゴシック" pitchFamily="-107" charset="-128"/>
                <a:cs typeface="ＭＳ Ｐゴシック" pitchFamily="-107" charset="-128"/>
              </a:rPr>
              <a:t>applications, the random access feature is attractive.</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Provable security:  It can be shown that CTR is at least as secure as the other</a:t>
            </a:r>
          </a:p>
          <a:p>
            <a:r>
              <a:rPr lang="en-US" sz="1200" b="0" kern="1200" baseline="0" dirty="0" smtClean="0">
                <a:solidFill>
                  <a:schemeClr val="tx1"/>
                </a:solidFill>
                <a:latin typeface="Arial" charset="0"/>
                <a:ea typeface="ＭＳ Ｐゴシック" pitchFamily="-107" charset="-128"/>
                <a:cs typeface="ＭＳ Ｐゴシック" pitchFamily="-107" charset="-128"/>
              </a:rPr>
              <a:t>modes discussed in this section.</a:t>
            </a:r>
          </a:p>
          <a:p>
            <a:endParaRPr lang="en-US" sz="1200" b="0" kern="1200" baseline="0" dirty="0" smtClean="0">
              <a:solidFill>
                <a:schemeClr val="tx1"/>
              </a:solidFill>
              <a:latin typeface="Arial" charset="0"/>
              <a:ea typeface="ＭＳ Ｐゴシック" pitchFamily="-107" charset="-128"/>
              <a:cs typeface="ＭＳ Ｐゴシック" pitchFamily="-107" charset="-128"/>
            </a:endParaRPr>
          </a:p>
          <a:p>
            <a:r>
              <a:rPr lang="en-US" sz="1200" b="0" kern="1200" baseline="0" dirty="0" smtClean="0">
                <a:solidFill>
                  <a:schemeClr val="tx1"/>
                </a:solidFill>
                <a:latin typeface="Arial" charset="0"/>
                <a:ea typeface="ＭＳ Ｐゴシック" pitchFamily="-107" charset="-128"/>
                <a:cs typeface="ＭＳ Ｐゴシック" pitchFamily="-107" charset="-128"/>
              </a:rPr>
              <a:t>• Simplicity:  Unlike ECB and CBC modes, CTR mode requires only the</a:t>
            </a:r>
          </a:p>
          <a:p>
            <a:r>
              <a:rPr lang="en-US" sz="1200" b="0" kern="1200" baseline="0" dirty="0" smtClean="0">
                <a:solidFill>
                  <a:schemeClr val="tx1"/>
                </a:solidFill>
                <a:latin typeface="Arial" charset="0"/>
                <a:ea typeface="ＭＳ Ｐゴシック" pitchFamily="-107" charset="-128"/>
                <a:cs typeface="ＭＳ Ｐゴシック" pitchFamily="-107" charset="-128"/>
              </a:rPr>
              <a:t>implementation of the encryption algorithm and not the decryption algorithm.</a:t>
            </a:r>
          </a:p>
          <a:p>
            <a:r>
              <a:rPr lang="en-US" sz="1200" b="0" kern="1200" baseline="0" dirty="0" smtClean="0">
                <a:solidFill>
                  <a:schemeClr val="tx1"/>
                </a:solidFill>
                <a:latin typeface="Arial" charset="0"/>
                <a:ea typeface="ＭＳ Ｐゴシック" pitchFamily="-107" charset="-128"/>
                <a:cs typeface="ＭＳ Ｐゴシック" pitchFamily="-107" charset="-128"/>
              </a:rPr>
              <a:t>This matters most when the decryption algorithm differs substantially</a:t>
            </a:r>
          </a:p>
          <a:p>
            <a:r>
              <a:rPr lang="en-US" sz="1200" b="0" kern="1200" baseline="0" dirty="0" smtClean="0">
                <a:solidFill>
                  <a:schemeClr val="tx1"/>
                </a:solidFill>
                <a:latin typeface="Arial" charset="0"/>
                <a:ea typeface="ＭＳ Ｐゴシック" pitchFamily="-107" charset="-128"/>
                <a:cs typeface="ＭＳ Ｐゴシック" pitchFamily="-107" charset="-128"/>
              </a:rPr>
              <a:t>from the encryption algorithm, as it does for AES. In addition, the decryption</a:t>
            </a:r>
          </a:p>
          <a:p>
            <a:r>
              <a:rPr lang="en-US" sz="1200" b="0" kern="1200" baseline="0" dirty="0" smtClean="0">
                <a:solidFill>
                  <a:schemeClr val="tx1"/>
                </a:solidFill>
                <a:latin typeface="Arial" charset="0"/>
                <a:ea typeface="ＭＳ Ｐゴシック" pitchFamily="-107" charset="-128"/>
                <a:cs typeface="ＭＳ Ｐゴシック" pitchFamily="-107" charset="-128"/>
              </a:rPr>
              <a:t>key scheduling need not be implemented.</a:t>
            </a:r>
            <a:endParaRPr lang="en-US" b="0"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2906534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45442" name="Rectangle 2"/>
          <p:cNvSpPr>
            <a:spLocks noGrp="1" noChangeArrowheads="1"/>
          </p:cNvSpPr>
          <p:nvPr>
            <p:ph type="ctrTitle"/>
          </p:nvPr>
        </p:nvSpPr>
        <p:spPr>
          <a:xfrm>
            <a:off x="1143000" y="2286000"/>
            <a:ext cx="7772400" cy="1143000"/>
          </a:xfrm>
        </p:spPr>
        <p:txBody>
          <a:bodyPr/>
          <a:lstStyle>
            <a:lvl1pPr>
              <a:defRPr sz="4000"/>
            </a:lvl1pPr>
          </a:lstStyle>
          <a:p>
            <a:r>
              <a:rPr lang="en-US" smtClean="0"/>
              <a:t>Click to edit Master title style</a:t>
            </a:r>
            <a:endParaRPr lang="en-GB"/>
          </a:p>
        </p:txBody>
      </p:sp>
      <p:sp>
        <p:nvSpPr>
          <p:cNvPr id="445443" name="Rectangle 3"/>
          <p:cNvSpPr>
            <a:spLocks noGrp="1" noChangeArrowheads="1"/>
          </p:cNvSpPr>
          <p:nvPr>
            <p:ph type="subTitle" idx="1"/>
          </p:nvPr>
        </p:nvSpPr>
        <p:spPr>
          <a:xfrm>
            <a:off x="2133600" y="3933825"/>
            <a:ext cx="6400800" cy="1752600"/>
          </a:xfrm>
        </p:spPr>
        <p:txBody>
          <a:bodyPr/>
          <a:lstStyle>
            <a:lvl1pPr marL="0" indent="0">
              <a:buFont typeface="Wingdings" pitchFamily="2" charset="2"/>
              <a:buNone/>
              <a:defRPr sz="3000" b="1"/>
            </a:lvl1pPr>
          </a:lstStyle>
          <a:p>
            <a:r>
              <a:rPr lang="en-US" smtClean="0"/>
              <a:t>Click to edit Master subtitle style</a:t>
            </a:r>
            <a:endParaRPr lang="en-GB"/>
          </a:p>
        </p:txBody>
      </p:sp>
      <p:sp>
        <p:nvSpPr>
          <p:cNvPr id="445450" name="Rectangle 10"/>
          <p:cNvSpPr>
            <a:spLocks noGrp="1" noChangeArrowheads="1"/>
          </p:cNvSpPr>
          <p:nvPr>
            <p:ph type="dt" sz="half" idx="2"/>
          </p:nvPr>
        </p:nvSpPr>
        <p:spPr/>
        <p:txBody>
          <a:bodyPr/>
          <a:lstStyle>
            <a:lvl1pPr>
              <a:defRPr/>
            </a:lvl1pPr>
          </a:lstStyle>
          <a:p>
            <a:endParaRPr lang="en-GB"/>
          </a:p>
        </p:txBody>
      </p:sp>
      <p:sp>
        <p:nvSpPr>
          <p:cNvPr id="445451" name="Rectangle 11"/>
          <p:cNvSpPr>
            <a:spLocks noGrp="1" noChangeArrowheads="1"/>
          </p:cNvSpPr>
          <p:nvPr>
            <p:ph type="ftr" sz="quarter" idx="3"/>
          </p:nvPr>
        </p:nvSpPr>
        <p:spPr>
          <a:xfrm>
            <a:off x="1979613" y="6597650"/>
            <a:ext cx="5400675" cy="260350"/>
          </a:xfrm>
        </p:spPr>
        <p:txBody>
          <a:bodyPr/>
          <a:lstStyle>
            <a:lvl1pPr>
              <a:defRPr/>
            </a:lvl1pPr>
          </a:lstStyle>
          <a:p>
            <a:endParaRPr lang="en-GB"/>
          </a:p>
        </p:txBody>
      </p:sp>
      <p:sp>
        <p:nvSpPr>
          <p:cNvPr id="445452" name="Rectangle 12"/>
          <p:cNvSpPr>
            <a:spLocks noGrp="1" noChangeArrowheads="1"/>
          </p:cNvSpPr>
          <p:nvPr>
            <p:ph type="sldNum" sz="quarter" idx="4"/>
          </p:nvPr>
        </p:nvSpPr>
        <p:spPr/>
        <p:txBody>
          <a:bodyPr/>
          <a:lstStyle>
            <a:lvl1pPr>
              <a:defRPr/>
            </a:lvl1pPr>
          </a:lstStyle>
          <a:p>
            <a:fld id="{08F320F9-A8B4-4D8C-A596-9D643CDEC05A}" type="slidenum">
              <a:rPr lang="en-GB"/>
              <a:pPr/>
              <a:t>‹#›</a:t>
            </a:fld>
            <a:endParaRPr lang="en-GB"/>
          </a:p>
        </p:txBody>
      </p:sp>
      <p:pic>
        <p:nvPicPr>
          <p:cNvPr id="9" name="Picture 17" descr="um_header_Jun2007"/>
          <p:cNvPicPr>
            <a:picLocks noChangeAspect="1" noChangeArrowheads="1"/>
          </p:cNvPicPr>
          <p:nvPr userDrawn="1"/>
        </p:nvPicPr>
        <p:blipFill>
          <a:blip r:embed="rId2"/>
          <a:stretch>
            <a:fillRect/>
          </a:stretch>
        </p:blipFill>
        <p:spPr bwMode="auto">
          <a:xfrm>
            <a:off x="0" y="-24"/>
            <a:ext cx="9144000" cy="1028699"/>
          </a:xfrm>
          <a:prstGeom prst="rect">
            <a:avLst/>
          </a:prstGeom>
          <a:noFill/>
        </p:spPr>
      </p:pic>
      <p:pic>
        <p:nvPicPr>
          <p:cNvPr id="10" name="Picture 14" descr="ummc_profile_bw01"/>
          <p:cNvPicPr>
            <a:picLocks noChangeAspect="1" noChangeArrowheads="1"/>
          </p:cNvPicPr>
          <p:nvPr userDrawn="1"/>
        </p:nvPicPr>
        <p:blipFill>
          <a:blip r:embed="rId3">
            <a:clrChange>
              <a:clrFrom>
                <a:srgbClr val="FEFEFE"/>
              </a:clrFrom>
              <a:clrTo>
                <a:srgbClr val="FEFEFE">
                  <a:alpha val="0"/>
                </a:srgbClr>
              </a:clrTo>
            </a:clrChange>
          </a:blip>
          <a:srcRect/>
          <a:stretch>
            <a:fillRect/>
          </a:stretch>
        </p:blipFill>
        <p:spPr bwMode="auto">
          <a:xfrm>
            <a:off x="900113" y="6032500"/>
            <a:ext cx="7500937" cy="709613"/>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219B2592-874A-4840-980F-923146C9DD14}"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9413" y="917575"/>
            <a:ext cx="2109787" cy="510381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395288" y="917575"/>
            <a:ext cx="6181725" cy="51038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F6144637-B964-4CBE-8B8D-A3D621FD1886}" type="slidenum">
              <a:rPr lang="en-GB"/>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losing">
    <p:spTree>
      <p:nvGrpSpPr>
        <p:cNvPr id="1" name=""/>
        <p:cNvGrpSpPr/>
        <p:nvPr/>
      </p:nvGrpSpPr>
      <p:grpSpPr>
        <a:xfrm>
          <a:off x="0" y="0"/>
          <a:ext cx="0" cy="0"/>
          <a:chOff x="0" y="0"/>
          <a:chExt cx="0" cy="0"/>
        </a:xfrm>
      </p:grpSpPr>
      <p:sp>
        <p:nvSpPr>
          <p:cNvPr id="3" name="Date Placeholder 2"/>
          <p:cNvSpPr>
            <a:spLocks noGrp="1"/>
          </p:cNvSpPr>
          <p:nvPr>
            <p:ph type="dt" sz="half" idx="10"/>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endParaRPr lang="en-US" dirty="0"/>
          </a:p>
        </p:txBody>
      </p:sp>
      <p:sp>
        <p:nvSpPr>
          <p:cNvPr id="4" name="Footer Placeholder 3"/>
          <p:cNvSpPr>
            <a:spLocks noGrp="1"/>
          </p:cNvSpPr>
          <p:nvPr>
            <p:ph type="ftr" sz="quarter" idx="11"/>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r>
              <a:rPr lang="en-US" dirty="0" smtClean="0"/>
              <a:t>© 2017 Pearson Education, Ltd.,  All rights reserved.          </a:t>
            </a:r>
            <a:endParaRPr lang="en-US" dirty="0"/>
          </a:p>
        </p:txBody>
      </p:sp>
      <p:sp>
        <p:nvSpPr>
          <p:cNvPr id="5" name="Slide Number Placeholder 4"/>
          <p:cNvSpPr>
            <a:spLocks noGrp="1"/>
          </p:cNvSpPr>
          <p:nvPr>
            <p:ph type="sldNum" sz="quarter" idx="12"/>
          </p:nvPr>
        </p:nvSpPr>
        <p:spPr>
          <a:effectLst>
            <a:outerShdw blurRad="50800" dist="38100" dir="2700000" algn="tl" rotWithShape="0">
              <a:prstClr val="black">
                <a:alpha val="40000"/>
              </a:prstClr>
            </a:outerShdw>
          </a:effectLst>
        </p:spPr>
        <p:txBody>
          <a:bodyPr/>
          <a:lstStyle>
            <a:lvl1pPr>
              <a:defRPr>
                <a:solidFill>
                  <a:schemeClr val="tx1"/>
                </a:solidFill>
                <a:effectLst>
                  <a:outerShdw blurRad="38100" dist="12700" dir="2700000" algn="tl" rotWithShape="0">
                    <a:prstClr val="black">
                      <a:alpha val="60000"/>
                    </a:prstClr>
                  </a:outerShdw>
                </a:effectLst>
              </a:defRPr>
            </a:lvl1pPr>
          </a:lstStyle>
          <a:p>
            <a:pPr>
              <a:defRPr/>
            </a:pPr>
            <a:fld id="{B7F95E63-B2FC-6340-819F-09B1386E07DA}" type="slidenum">
              <a:rPr lang="en-US" smtClean="0"/>
              <a:pPr>
                <a:defRPr/>
              </a:pPr>
              <a:t>‹#›</a:t>
            </a:fld>
            <a:endParaRPr lang="en-US" dirty="0"/>
          </a:p>
        </p:txBody>
      </p:sp>
    </p:spTree>
    <p:extLst>
      <p:ext uri="{BB962C8B-B14F-4D97-AF65-F5344CB8AC3E}">
        <p14:creationId xmlns:p14="http://schemas.microsoft.com/office/powerpoint/2010/main" val="3890798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2404534"/>
            <a:ext cx="5825202" cy="1646302"/>
          </a:xfrm>
        </p:spPr>
        <p:txBody>
          <a:bodyPr anchor="b">
            <a:noAutofit/>
          </a:bodyPr>
          <a:lstStyle>
            <a:lvl1pPr algn="r">
              <a:defRPr sz="405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300" y="4050834"/>
            <a:ext cx="5825202" cy="1096899"/>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9/27/2019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3344572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9/27/2019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005783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700868"/>
            <a:ext cx="6447501" cy="1826581"/>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8604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9/27/2019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392048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8001" y="2160589"/>
            <a:ext cx="3138026"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17477" y="2160590"/>
            <a:ext cx="3138026"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solidFill>
                  <a:prstClr val="black">
                    <a:tint val="75000"/>
                  </a:prstClr>
                </a:solidFill>
              </a:rPr>
              <a:pPr/>
              <a:t>9/27/2019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FF9F0C5-380F-41C2-899A-BAC0F0927E16}"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4953983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6809" y="2160983"/>
            <a:ext cx="3139217"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506809" y="2737246"/>
            <a:ext cx="31392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16287" y="2160983"/>
            <a:ext cx="3139214" cy="576262"/>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816288" y="2737246"/>
            <a:ext cx="313921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solidFill>
                  <a:prstClr val="black">
                    <a:tint val="75000"/>
                  </a:prstClr>
                </a:solidFill>
              </a:rPr>
              <a:pPr/>
              <a:t>9/27/2019</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847018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solidFill>
                  <a:prstClr val="black">
                    <a:tint val="75000"/>
                  </a:prstClr>
                </a:solidFill>
              </a:rPr>
              <a:pPr/>
              <a:t>9/27/2019</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089908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solidFill>
                  <a:prstClr val="black">
                    <a:tint val="75000"/>
                  </a:prstClr>
                </a:solidFill>
              </a:rPr>
              <a:pPr/>
              <a:t>9/27/2019</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25007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CA73CA22-A2B7-42C8-BBC2-F924AEF40E5D}" type="slidenum">
              <a:rPr lang="en-GB"/>
              <a:pPr/>
              <a:t>‹#›</a:t>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498604"/>
            <a:ext cx="2890896" cy="1278466"/>
          </a:xfrm>
        </p:spPr>
        <p:txBody>
          <a:bodyPr anchor="b">
            <a:normAutofit/>
          </a:bodyPr>
          <a:lstStyle>
            <a:lvl1pPr>
              <a:defRPr sz="1500"/>
            </a:lvl1pPr>
          </a:lstStyle>
          <a:p>
            <a:r>
              <a:rPr lang="en-US" smtClean="0"/>
              <a:t>Click to edit Master title style</a:t>
            </a:r>
            <a:endParaRPr lang="en-US" dirty="0"/>
          </a:p>
        </p:txBody>
      </p:sp>
      <p:sp>
        <p:nvSpPr>
          <p:cNvPr id="3" name="Content Placeholder 2"/>
          <p:cNvSpPr>
            <a:spLocks noGrp="1"/>
          </p:cNvSpPr>
          <p:nvPr>
            <p:ph idx="1"/>
          </p:nvPr>
        </p:nvSpPr>
        <p:spPr>
          <a:xfrm>
            <a:off x="3570346" y="514925"/>
            <a:ext cx="3385156"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8001" y="2777069"/>
            <a:ext cx="2890896" cy="2584449"/>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solidFill>
                  <a:prstClr val="black">
                    <a:tint val="75000"/>
                  </a:prstClr>
                </a:solidFill>
              </a:rPr>
              <a:pPr/>
              <a:t>9/27/2019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19954A3-9DFD-4C44-94BA-B95130A3BA1C}"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8017923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800600"/>
            <a:ext cx="6447500" cy="566738"/>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08001" y="609600"/>
            <a:ext cx="6447501" cy="384571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508001" y="5367338"/>
            <a:ext cx="6447500" cy="67402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solidFill>
                  <a:prstClr val="black">
                    <a:tint val="75000"/>
                  </a:prstClr>
                </a:solidFill>
              </a:rPr>
              <a:pPr/>
              <a:t>9/27/2019</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020993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609600"/>
            <a:ext cx="6447501" cy="3403600"/>
          </a:xfrm>
        </p:spPr>
        <p:txBody>
          <a:bodyPr anchor="ctr">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9/27/2019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7554732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024604" y="3632200"/>
            <a:ext cx="5418393" cy="38100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4470400"/>
            <a:ext cx="6447501" cy="157096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9/27/2019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
        <p:nvSpPr>
          <p:cNvPr id="20" name="TextBox 19"/>
          <p:cNvSpPr txBox="1"/>
          <p:nvPr/>
        </p:nvSpPr>
        <p:spPr>
          <a:xfrm>
            <a:off x="406403" y="790378"/>
            <a:ext cx="457200" cy="584776"/>
          </a:xfrm>
          <a:prstGeom prst="rect">
            <a:avLst/>
          </a:prstGeom>
        </p:spPr>
        <p:txBody>
          <a:bodyPr vert="horz" lIns="68580" tIns="34290" rIns="68580" bIns="34290" rtlCol="0" anchor="ctr">
            <a:noAutofit/>
          </a:bodyPr>
          <a:lstStyle/>
          <a:p>
            <a:pPr defTabSz="342900" fontAlgn="auto">
              <a:spcBef>
                <a:spcPts val="0"/>
              </a:spcBef>
              <a:spcAft>
                <a:spcPts val="0"/>
              </a:spcAft>
            </a:pPr>
            <a:r>
              <a:rPr lang="en-US" sz="6000" dirty="0">
                <a:ln w="3175" cmpd="sng">
                  <a:noFill/>
                </a:ln>
                <a:solidFill>
                  <a:srgbClr val="90C226">
                    <a:lumMod val="60000"/>
                    <a:lumOff val="40000"/>
                  </a:srgbClr>
                </a:solidFill>
                <a:latin typeface="Arial"/>
              </a:rPr>
              <a:t>“</a:t>
            </a:r>
          </a:p>
        </p:txBody>
      </p:sp>
      <p:sp>
        <p:nvSpPr>
          <p:cNvPr id="22" name="TextBox 21"/>
          <p:cNvSpPr txBox="1"/>
          <p:nvPr/>
        </p:nvSpPr>
        <p:spPr>
          <a:xfrm>
            <a:off x="6669758" y="2886556"/>
            <a:ext cx="457200" cy="584776"/>
          </a:xfrm>
          <a:prstGeom prst="rect">
            <a:avLst/>
          </a:prstGeom>
        </p:spPr>
        <p:txBody>
          <a:bodyPr vert="horz" lIns="68580" tIns="34290" rIns="68580" bIns="34290" rtlCol="0" anchor="ctr">
            <a:noAutofit/>
          </a:bodyPr>
          <a:lstStyle/>
          <a:p>
            <a:pPr defTabSz="342900" fontAlgn="auto">
              <a:spcBef>
                <a:spcPts val="0"/>
              </a:spcBef>
              <a:spcAft>
                <a:spcPts val="0"/>
              </a:spcAft>
            </a:pPr>
            <a:r>
              <a:rPr lang="en-US" sz="6000" dirty="0">
                <a:ln w="3175" cmpd="sng">
                  <a:noFill/>
                </a:ln>
                <a:solidFill>
                  <a:srgbClr val="90C226">
                    <a:lumMod val="60000"/>
                    <a:lumOff val="40000"/>
                  </a:srgbClr>
                </a:solidFill>
                <a:latin typeface="Arial"/>
              </a:rPr>
              <a:t>”</a:t>
            </a:r>
            <a:endParaRPr lang="en-US" sz="1350" dirty="0">
              <a:solidFill>
                <a:srgbClr val="90C226">
                  <a:lumMod val="60000"/>
                  <a:lumOff val="40000"/>
                </a:srgbClr>
              </a:solidFill>
              <a:latin typeface="Arial"/>
            </a:endParaRPr>
          </a:p>
        </p:txBody>
      </p:sp>
    </p:spTree>
    <p:extLst>
      <p:ext uri="{BB962C8B-B14F-4D97-AF65-F5344CB8AC3E}">
        <p14:creationId xmlns:p14="http://schemas.microsoft.com/office/powerpoint/2010/main" val="292088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931988"/>
            <a:ext cx="6447501" cy="2595460"/>
          </a:xfrm>
        </p:spPr>
        <p:txBody>
          <a:bodyPr anchor="b">
            <a:normAutofit/>
          </a:bodyPr>
          <a:lstStyle>
            <a:lvl1pPr algn="l">
              <a:defRPr sz="33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9/27/2019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4014404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609600"/>
            <a:ext cx="6070601" cy="302260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9/27/2019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
        <p:nvSpPr>
          <p:cNvPr id="24" name="TextBox 23"/>
          <p:cNvSpPr txBox="1"/>
          <p:nvPr/>
        </p:nvSpPr>
        <p:spPr>
          <a:xfrm>
            <a:off x="406403" y="790378"/>
            <a:ext cx="457200" cy="584776"/>
          </a:xfrm>
          <a:prstGeom prst="rect">
            <a:avLst/>
          </a:prstGeom>
        </p:spPr>
        <p:txBody>
          <a:bodyPr vert="horz" lIns="68580" tIns="34290" rIns="68580" bIns="34290" rtlCol="0" anchor="ctr">
            <a:noAutofit/>
          </a:bodyPr>
          <a:lstStyle/>
          <a:p>
            <a:pPr defTabSz="342900" fontAlgn="auto">
              <a:spcBef>
                <a:spcPts val="0"/>
              </a:spcBef>
              <a:spcAft>
                <a:spcPts val="0"/>
              </a:spcAft>
            </a:pPr>
            <a:r>
              <a:rPr lang="en-US" sz="6000" dirty="0">
                <a:ln w="3175" cmpd="sng">
                  <a:noFill/>
                </a:ln>
                <a:solidFill>
                  <a:srgbClr val="90C226">
                    <a:lumMod val="60000"/>
                    <a:lumOff val="40000"/>
                  </a:srgbClr>
                </a:solidFill>
                <a:latin typeface="Arial"/>
              </a:rPr>
              <a:t>“</a:t>
            </a:r>
          </a:p>
        </p:txBody>
      </p:sp>
      <p:sp>
        <p:nvSpPr>
          <p:cNvPr id="25" name="TextBox 24"/>
          <p:cNvSpPr txBox="1"/>
          <p:nvPr/>
        </p:nvSpPr>
        <p:spPr>
          <a:xfrm>
            <a:off x="6669758" y="2886556"/>
            <a:ext cx="457200" cy="584776"/>
          </a:xfrm>
          <a:prstGeom prst="rect">
            <a:avLst/>
          </a:prstGeom>
        </p:spPr>
        <p:txBody>
          <a:bodyPr vert="horz" lIns="68580" tIns="34290" rIns="68580" bIns="34290" rtlCol="0" anchor="ctr">
            <a:noAutofit/>
          </a:bodyPr>
          <a:lstStyle/>
          <a:p>
            <a:pPr defTabSz="342900" fontAlgn="auto">
              <a:spcBef>
                <a:spcPts val="0"/>
              </a:spcBef>
              <a:spcAft>
                <a:spcPts val="0"/>
              </a:spcAft>
            </a:pPr>
            <a:r>
              <a:rPr lang="en-US" sz="6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31137353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609600"/>
            <a:ext cx="6441152" cy="3022600"/>
          </a:xfrm>
        </p:spPr>
        <p:txBody>
          <a:bodyPr anchor="ctr">
            <a:normAutofit/>
          </a:bodyPr>
          <a:lstStyle>
            <a:lvl1pPr algn="l">
              <a:defRPr sz="33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507999" y="4013200"/>
            <a:ext cx="6447502" cy="514248"/>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508001" y="4527448"/>
            <a:ext cx="6447501" cy="1513914"/>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9/27/2019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3584430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solidFill>
                  <a:prstClr val="black">
                    <a:tint val="75000"/>
                  </a:prstClr>
                </a:solidFill>
              </a:rPr>
              <a:pPr/>
              <a:t>9/27/2019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89333C77-0158-454C-844F-B7AB9BD7DAD4}"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341630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609600"/>
            <a:ext cx="978557"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08001" y="609600"/>
            <a:ext cx="5295113"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solidFill>
                  <a:prstClr val="black">
                    <a:tint val="75000"/>
                  </a:prstClr>
                </a:solidFill>
              </a:rPr>
              <a:pPr/>
              <a:t>9/27/2019</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dirty="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037569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A6BEEE59-AA64-4893-B59E-9773E544C06B}"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395288" y="1989138"/>
            <a:ext cx="4144962"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92650" y="1989138"/>
            <a:ext cx="4146550" cy="4032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0E8CE570-7A47-4B21-96F8-1DD35A50B46D}"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EA802E8A-2F7B-42D9-BC1F-99076D61F85B}" type="slidenum">
              <a:rPr lang="en-GB"/>
              <a:pPr/>
              <a:t>‹#›</a:t>
            </a:fld>
            <a:endParaRPr lang="en-GB"/>
          </a:p>
        </p:txBody>
      </p:sp>
      <p:sp>
        <p:nvSpPr>
          <p:cNvPr id="10" name="Title 1"/>
          <p:cNvSpPr>
            <a:spLocks noGrp="1"/>
          </p:cNvSpPr>
          <p:nvPr>
            <p:ph type="title"/>
          </p:nvPr>
        </p:nvSpPr>
        <p:spPr>
          <a:xfrm>
            <a:off x="395288" y="908050"/>
            <a:ext cx="8424862" cy="998538"/>
          </a:xfrm>
        </p:spPr>
        <p:txBody>
          <a:bodyPr/>
          <a:lstStyle/>
          <a:p>
            <a:r>
              <a:rPr lang="en-US" smtClean="0"/>
              <a:t>Click to edit Master title style</a:t>
            </a:r>
            <a:endParaRPr lang="en-GB"/>
          </a:p>
        </p:txBody>
      </p:sp>
      <p:sp>
        <p:nvSpPr>
          <p:cNvPr id="11" name="Content Placeholder 2"/>
          <p:cNvSpPr>
            <a:spLocks noGrp="1"/>
          </p:cNvSpPr>
          <p:nvPr>
            <p:ph sz="half" idx="1"/>
          </p:nvPr>
        </p:nvSpPr>
        <p:spPr>
          <a:xfrm>
            <a:off x="457200" y="2071677"/>
            <a:ext cx="4038600" cy="39290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12" name="Content Placeholder 3"/>
          <p:cNvSpPr>
            <a:spLocks noGrp="1"/>
          </p:cNvSpPr>
          <p:nvPr>
            <p:ph sz="half" idx="2"/>
          </p:nvPr>
        </p:nvSpPr>
        <p:spPr>
          <a:xfrm>
            <a:off x="4648200" y="2071677"/>
            <a:ext cx="4038600" cy="39290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0B4A3D0B-18D5-429A-B70B-317C1EE86222}"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242C15BC-1A91-4BF4-B73B-2C86130315BB}"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2117" y="1000108"/>
            <a:ext cx="3008313" cy="1162050"/>
          </a:xfrm>
        </p:spPr>
        <p:txBody>
          <a:bodyPr/>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1000108"/>
            <a:ext cx="5111750" cy="512605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92117" y="2285992"/>
            <a:ext cx="3008313" cy="384017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FB369EC9-CA5A-4437-952B-E58279F722A4}"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928669"/>
            <a:ext cx="5486400" cy="379890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9F9AE3E-5771-4569-A4D2-178789B86377}"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bwMode="auto">
          <a:xfrm>
            <a:off x="395288" y="917575"/>
            <a:ext cx="8424862" cy="9985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GB" smtClean="0"/>
          </a:p>
        </p:txBody>
      </p:sp>
      <p:sp>
        <p:nvSpPr>
          <p:cNvPr id="444419" name="Rectangle 3"/>
          <p:cNvSpPr>
            <a:spLocks noGrp="1" noChangeArrowheads="1"/>
          </p:cNvSpPr>
          <p:nvPr>
            <p:ph type="body" idx="1"/>
          </p:nvPr>
        </p:nvSpPr>
        <p:spPr bwMode="auto">
          <a:xfrm>
            <a:off x="395288" y="1989138"/>
            <a:ext cx="8443912" cy="4032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p:txBody>
      </p:sp>
      <p:sp>
        <p:nvSpPr>
          <p:cNvPr id="444420" name="Rectangle 4"/>
          <p:cNvSpPr>
            <a:spLocks noChangeArrowheads="1"/>
          </p:cNvSpPr>
          <p:nvPr/>
        </p:nvSpPr>
        <p:spPr bwMode="auto">
          <a:xfrm>
            <a:off x="3495675" y="3176588"/>
            <a:ext cx="9144000" cy="0"/>
          </a:xfrm>
          <a:prstGeom prst="rect">
            <a:avLst/>
          </a:prstGeom>
          <a:noFill/>
          <a:ln w="9525">
            <a:noFill/>
            <a:miter lim="800000"/>
            <a:headEnd/>
            <a:tailEnd/>
          </a:ln>
          <a:effectLst/>
        </p:spPr>
        <p:txBody>
          <a:bodyPr>
            <a:spAutoFit/>
          </a:bodyPr>
          <a:lstStyle/>
          <a:p>
            <a:endParaRPr lang="en-GB"/>
          </a:p>
        </p:txBody>
      </p:sp>
      <p:sp>
        <p:nvSpPr>
          <p:cNvPr id="444421" name="Rectangle 5"/>
          <p:cNvSpPr>
            <a:spLocks noGrp="1" noChangeArrowheads="1"/>
          </p:cNvSpPr>
          <p:nvPr>
            <p:ph type="dt" sz="half" idx="2"/>
          </p:nvPr>
        </p:nvSpPr>
        <p:spPr bwMode="auto">
          <a:xfrm>
            <a:off x="0" y="6597650"/>
            <a:ext cx="1905000"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2"/>
                </a:solidFill>
                <a:latin typeface="+mn-lt"/>
              </a:defRPr>
            </a:lvl1pPr>
          </a:lstStyle>
          <a:p>
            <a:endParaRPr lang="en-GB"/>
          </a:p>
        </p:txBody>
      </p:sp>
      <p:sp>
        <p:nvSpPr>
          <p:cNvPr id="444422" name="Rectangle 6"/>
          <p:cNvSpPr>
            <a:spLocks noGrp="1" noChangeArrowheads="1"/>
          </p:cNvSpPr>
          <p:nvPr>
            <p:ph type="ftr" sz="quarter" idx="3"/>
          </p:nvPr>
        </p:nvSpPr>
        <p:spPr bwMode="auto">
          <a:xfrm>
            <a:off x="2195513" y="6597650"/>
            <a:ext cx="5113337"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solidFill>
                  <a:schemeClr val="tx2"/>
                </a:solidFill>
                <a:latin typeface="+mn-lt"/>
              </a:defRPr>
            </a:lvl1pPr>
          </a:lstStyle>
          <a:p>
            <a:endParaRPr lang="en-GB"/>
          </a:p>
        </p:txBody>
      </p:sp>
      <p:sp>
        <p:nvSpPr>
          <p:cNvPr id="444423" name="Rectangle 7"/>
          <p:cNvSpPr>
            <a:spLocks noGrp="1" noChangeArrowheads="1"/>
          </p:cNvSpPr>
          <p:nvPr>
            <p:ph type="sldNum" sz="quarter" idx="4"/>
          </p:nvPr>
        </p:nvSpPr>
        <p:spPr bwMode="auto">
          <a:xfrm>
            <a:off x="7451725" y="6597650"/>
            <a:ext cx="1692275" cy="2603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2"/>
                </a:solidFill>
                <a:latin typeface="+mn-lt"/>
              </a:defRPr>
            </a:lvl1pPr>
          </a:lstStyle>
          <a:p>
            <a:fld id="{F6C52656-8D11-4F04-9185-F2B7D8545747}" type="slidenum">
              <a:rPr lang="en-GB"/>
              <a:pPr/>
              <a:t>‹#›</a:t>
            </a:fld>
            <a:endParaRPr lang="en-GB"/>
          </a:p>
        </p:txBody>
      </p:sp>
      <p:pic>
        <p:nvPicPr>
          <p:cNvPr id="444430" name="Picture 14" descr="ummc_profile_bw01"/>
          <p:cNvPicPr>
            <a:picLocks noChangeAspect="1" noChangeArrowheads="1"/>
          </p:cNvPicPr>
          <p:nvPr/>
        </p:nvPicPr>
        <p:blipFill>
          <a:blip r:embed="rId14">
            <a:clrChange>
              <a:clrFrom>
                <a:srgbClr val="FEFEFE"/>
              </a:clrFrom>
              <a:clrTo>
                <a:srgbClr val="FEFEFE">
                  <a:alpha val="0"/>
                </a:srgbClr>
              </a:clrTo>
            </a:clrChange>
          </a:blip>
          <a:srcRect/>
          <a:stretch>
            <a:fillRect/>
          </a:stretch>
        </p:blipFill>
        <p:spPr bwMode="auto">
          <a:xfrm>
            <a:off x="900113" y="6032500"/>
            <a:ext cx="7500937" cy="709613"/>
          </a:xfrm>
          <a:prstGeom prst="rect">
            <a:avLst/>
          </a:prstGeom>
          <a:noFill/>
        </p:spPr>
      </p:pic>
      <p:pic>
        <p:nvPicPr>
          <p:cNvPr id="444433" name="Picture 17" descr="um_header_Jun2007"/>
          <p:cNvPicPr>
            <a:picLocks noChangeAspect="1" noChangeArrowheads="1"/>
          </p:cNvPicPr>
          <p:nvPr/>
        </p:nvPicPr>
        <p:blipFill>
          <a:blip r:embed="rId15"/>
          <a:stretch>
            <a:fillRect/>
          </a:stretch>
        </p:blipFill>
        <p:spPr bwMode="auto">
          <a:xfrm>
            <a:off x="0" y="-24"/>
            <a:ext cx="9144000" cy="1028699"/>
          </a:xfrm>
          <a:prstGeom prst="rect">
            <a:avLst/>
          </a:prstGeom>
          <a:noFill/>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342900" indent="-342900" algn="l" rtl="0" eaLnBrk="1" fontAlgn="base" hangingPunct="1">
        <a:spcBef>
          <a:spcPct val="20000"/>
        </a:spcBef>
        <a:spcAft>
          <a:spcPct val="0"/>
        </a:spcAft>
        <a:buClr>
          <a:srgbClr val="000099"/>
        </a:buClr>
        <a:buSzPct val="90000"/>
        <a:buFont typeface="Wingdings" pitchFamily="2" charset="2"/>
        <a:buChar char="§"/>
        <a:defRPr sz="3400">
          <a:solidFill>
            <a:schemeClr val="tx1"/>
          </a:solidFill>
          <a:latin typeface="+mn-lt"/>
          <a:ea typeface="+mn-ea"/>
          <a:cs typeface="+mn-cs"/>
        </a:defRPr>
      </a:lvl1pPr>
      <a:lvl2pPr marL="742950" indent="-285750" algn="l" rtl="0" eaLnBrk="1" fontAlgn="base" hangingPunct="1">
        <a:spcBef>
          <a:spcPct val="20000"/>
        </a:spcBef>
        <a:spcAft>
          <a:spcPct val="0"/>
        </a:spcAft>
        <a:buClr>
          <a:srgbClr val="000099"/>
        </a:buClr>
        <a:buSzPct val="9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rgbClr val="000099"/>
        </a:buClr>
        <a:buSzPct val="90000"/>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rgbClr val="000099"/>
        </a:buClr>
        <a:buSzPct val="9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6pPr>
      <a:lvl7pPr marL="29718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7pPr>
      <a:lvl8pPr marL="34290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8pPr>
      <a:lvl9pPr marL="38862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9144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609600"/>
            <a:ext cx="6447501"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8001" y="2160590"/>
            <a:ext cx="6447501"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3850" y="6041363"/>
            <a:ext cx="683954" cy="365125"/>
          </a:xfrm>
          <a:prstGeom prst="rect">
            <a:avLst/>
          </a:prstGeom>
        </p:spPr>
        <p:txBody>
          <a:bodyPr vert="horz" lIns="91440" tIns="45720" rIns="91440" bIns="45720" rtlCol="0" anchor="ctr"/>
          <a:lstStyle>
            <a:lvl1pPr algn="r">
              <a:defRPr sz="675">
                <a:solidFill>
                  <a:schemeClr val="tx1">
                    <a:tint val="75000"/>
                  </a:schemeClr>
                </a:solidFill>
              </a:defRPr>
            </a:lvl1pPr>
          </a:lstStyle>
          <a:p>
            <a:pPr defTabSz="342900" fontAlgn="auto">
              <a:spcBef>
                <a:spcPts val="0"/>
              </a:spcBef>
              <a:spcAft>
                <a:spcPts val="0"/>
              </a:spcAft>
            </a:pPr>
            <a:fld id="{B61BEF0D-F0BB-DE4B-95CE-6DB70DBA9567}" type="datetimeFigureOut">
              <a:rPr lang="en-US" smtClean="0">
                <a:solidFill>
                  <a:prstClr val="black">
                    <a:tint val="75000"/>
                  </a:prstClr>
                </a:solidFill>
                <a:latin typeface="Trebuchet MS" panose="020B0603020202020204"/>
              </a:rPr>
              <a:pPr defTabSz="342900" fontAlgn="auto">
                <a:spcBef>
                  <a:spcPts val="0"/>
                </a:spcBef>
                <a:spcAft>
                  <a:spcPts val="0"/>
                </a:spcAft>
              </a:pPr>
              <a:t>9/27/2019</a:t>
            </a:fld>
            <a:endParaRPr lang="en-US" dirty="0">
              <a:solidFill>
                <a:prstClr val="black">
                  <a:tint val="75000"/>
                </a:prstClr>
              </a:solidFill>
              <a:latin typeface="Trebuchet MS" panose="020B0603020202020204"/>
            </a:endParaRPr>
          </a:p>
        </p:txBody>
      </p:sp>
      <p:sp>
        <p:nvSpPr>
          <p:cNvPr id="5" name="Footer Placeholder 4"/>
          <p:cNvSpPr>
            <a:spLocks noGrp="1"/>
          </p:cNvSpPr>
          <p:nvPr>
            <p:ph type="ftr" sz="quarter" idx="3"/>
          </p:nvPr>
        </p:nvSpPr>
        <p:spPr>
          <a:xfrm>
            <a:off x="508001" y="6041363"/>
            <a:ext cx="4723209" cy="365125"/>
          </a:xfrm>
          <a:prstGeom prst="rect">
            <a:avLst/>
          </a:prstGeom>
        </p:spPr>
        <p:txBody>
          <a:bodyPr vert="horz" lIns="91440" tIns="45720" rIns="91440" bIns="45720" rtlCol="0" anchor="ctr"/>
          <a:lstStyle>
            <a:lvl1pPr algn="l">
              <a:defRPr sz="675">
                <a:solidFill>
                  <a:schemeClr val="tx1">
                    <a:tint val="75000"/>
                  </a:schemeClr>
                </a:solidFill>
              </a:defRPr>
            </a:lvl1pPr>
          </a:lstStyle>
          <a:p>
            <a:pPr defTabSz="342900" fontAlgn="auto">
              <a:spcBef>
                <a:spcPts val="0"/>
              </a:spcBef>
              <a:spcAft>
                <a:spcPts val="0"/>
              </a:spcAft>
            </a:pPr>
            <a:endParaRPr lang="en-US" dirty="0">
              <a:solidFill>
                <a:prstClr val="black">
                  <a:tint val="75000"/>
                </a:prstClr>
              </a:solidFill>
              <a:latin typeface="Trebuchet MS" panose="020B0603020202020204"/>
            </a:endParaRPr>
          </a:p>
        </p:txBody>
      </p:sp>
      <p:sp>
        <p:nvSpPr>
          <p:cNvPr id="6" name="Slide Number Placeholder 5"/>
          <p:cNvSpPr>
            <a:spLocks noGrp="1"/>
          </p:cNvSpPr>
          <p:nvPr>
            <p:ph type="sldNum" sz="quarter" idx="4"/>
          </p:nvPr>
        </p:nvSpPr>
        <p:spPr>
          <a:xfrm>
            <a:off x="6442998" y="6041363"/>
            <a:ext cx="512504" cy="365125"/>
          </a:xfrm>
          <a:prstGeom prst="rect">
            <a:avLst/>
          </a:prstGeom>
        </p:spPr>
        <p:txBody>
          <a:bodyPr vert="horz" lIns="91440" tIns="45720" rIns="91440" bIns="45720" rtlCol="0" anchor="ctr"/>
          <a:lstStyle>
            <a:lvl1pPr algn="r">
              <a:defRPr sz="675">
                <a:solidFill>
                  <a:schemeClr val="accent1"/>
                </a:solidFill>
              </a:defRPr>
            </a:lvl1pPr>
          </a:lstStyle>
          <a:p>
            <a:pPr defTabSz="342900" fontAlgn="auto">
              <a:spcBef>
                <a:spcPts val="0"/>
              </a:spcBef>
              <a:spcAft>
                <a:spcPts val="0"/>
              </a:spcAft>
            </a:pPr>
            <a:fld id="{D57F1E4F-1CFF-5643-939E-217C01CDF565}" type="slidenum">
              <a:rPr lang="en-US" smtClean="0">
                <a:solidFill>
                  <a:srgbClr val="90C226"/>
                </a:solidFill>
                <a:latin typeface="Trebuchet MS" panose="020B0603020202020204"/>
              </a:rPr>
              <a:pPr defTabSz="342900" fontAlgn="auto">
                <a:spcBef>
                  <a:spcPts val="0"/>
                </a:spcBef>
                <a:spcAft>
                  <a:spcPts val="0"/>
                </a:spcAft>
              </a:pPr>
              <a:t>‹#›</a:t>
            </a:fld>
            <a:endParaRPr lang="en-US" dirty="0">
              <a:solidFill>
                <a:srgbClr val="90C226"/>
              </a:solidFill>
              <a:latin typeface="Trebuchet MS" panose="020B0603020202020204"/>
            </a:endParaRPr>
          </a:p>
        </p:txBody>
      </p:sp>
    </p:spTree>
    <p:extLst>
      <p:ext uri="{BB962C8B-B14F-4D97-AF65-F5344CB8AC3E}">
        <p14:creationId xmlns:p14="http://schemas.microsoft.com/office/powerpoint/2010/main" val="51126603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62.png"/></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df"/><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14.xml"/><Relationship Id="rId4" Type="http://schemas.openxmlformats.org/officeDocument/2006/relationships/image" Target="../media/image45.emf"/></Relationships>
</file>

<file path=ppt/slides/_rels/slide73.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38.jpeg"/><Relationship Id="rId1" Type="http://schemas.openxmlformats.org/officeDocument/2006/relationships/slideLayout" Target="../slideLayouts/slideLayout14.xml"/><Relationship Id="rId4" Type="http://schemas.openxmlformats.org/officeDocument/2006/relationships/image" Target="../media/image46.emf"/></Relationships>
</file>

<file path=ppt/slides/_rels/slide74.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7.emf"/><Relationship Id="rId1" Type="http://schemas.openxmlformats.org/officeDocument/2006/relationships/slideLayout" Target="../slideLayouts/slideLayout14.xml"/><Relationship Id="rId4" Type="http://schemas.openxmlformats.org/officeDocument/2006/relationships/image" Target="../media/image48.emf"/></Relationships>
</file>

<file path=ppt/slides/_rels/slide75.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7.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50.emf"/><Relationship Id="rId1" Type="http://schemas.openxmlformats.org/officeDocument/2006/relationships/slideLayout" Target="../slideLayouts/slideLayout14.xml"/><Relationship Id="rId4" Type="http://schemas.openxmlformats.org/officeDocument/2006/relationships/image" Target="../media/image48.emf"/></Relationships>
</file>

<file path=ppt/slides/_rels/slide7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50.emf"/><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14.xml"/></Relationships>
</file>

<file path=ppt/slides/_rels/slide83.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42.emf"/><Relationship Id="rId1" Type="http://schemas.openxmlformats.org/officeDocument/2006/relationships/slideLayout" Target="../slideLayouts/slideLayout14.xml"/><Relationship Id="rId4" Type="http://schemas.openxmlformats.org/officeDocument/2006/relationships/image" Target="../media/image51.emf"/></Relationships>
</file>

<file path=ppt/slides/_rels/slide84.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1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5.pdf"/><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5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ools4noobs.com/online_tools/decrypt/" TargetMode="External"/><Relationship Id="rId2" Type="http://schemas.openxmlformats.org/officeDocument/2006/relationships/hyperlink" Target="https://www.tools4noobs.com/online_tools/encrypt/" TargetMode="Externa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9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56.png"/></Relationships>
</file>

<file path=ppt/slides/_rels/slide9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7.png"/></Relationships>
</file>

<file path=ppt/slides/_rels/slide9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58.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59.png"/></Relationships>
</file>

<file path=ppt/slides/_rels/slide9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WQD7010 Network &amp; Security</a:t>
            </a:r>
            <a:endParaRPr lang="en-US" dirty="0"/>
          </a:p>
        </p:txBody>
      </p:sp>
      <p:sp>
        <p:nvSpPr>
          <p:cNvPr id="3" name="Subtitle 2"/>
          <p:cNvSpPr>
            <a:spLocks noGrp="1"/>
          </p:cNvSpPr>
          <p:nvPr>
            <p:ph type="subTitle" idx="1"/>
          </p:nvPr>
        </p:nvSpPr>
        <p:spPr/>
        <p:txBody>
          <a:bodyPr/>
          <a:lstStyle/>
          <a:p>
            <a:r>
              <a:rPr lang="en-US" dirty="0" smtClean="0"/>
              <a:t>Dr. Saaidal </a:t>
            </a:r>
            <a:r>
              <a:rPr lang="en-US" dirty="0" err="1" smtClean="0"/>
              <a:t>Razalli</a:t>
            </a:r>
            <a:r>
              <a:rPr lang="en-US" dirty="0" smtClean="0"/>
              <a:t> Bin </a:t>
            </a:r>
            <a:r>
              <a:rPr lang="en-US" dirty="0" err="1" smtClean="0"/>
              <a:t>Azzuhri</a:t>
            </a:r>
            <a:endParaRPr lang="en-US" dirty="0" smtClean="0"/>
          </a:p>
          <a:p>
            <a:r>
              <a:rPr lang="en-US" sz="2400" dirty="0" smtClean="0"/>
              <a:t>Dept. of Comp System &amp; Technology</a:t>
            </a:r>
          </a:p>
          <a:p>
            <a:r>
              <a:rPr lang="en-US" sz="2400" dirty="0" smtClean="0"/>
              <a:t>Fac. of Science Comp &amp; IT.</a:t>
            </a:r>
            <a:endParaRPr lang="en-US" sz="2400" dirty="0"/>
          </a:p>
        </p:txBody>
      </p:sp>
    </p:spTree>
    <p:extLst>
      <p:ext uri="{BB962C8B-B14F-4D97-AF65-F5344CB8AC3E}">
        <p14:creationId xmlns:p14="http://schemas.microsoft.com/office/powerpoint/2010/main" val="15713154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737270"/>
            <a:ext cx="8424862" cy="692284"/>
          </a:xfrm>
        </p:spPr>
        <p:txBody>
          <a:bodyPr/>
          <a:lstStyle/>
          <a:p>
            <a:r>
              <a:rPr lang="en-US" sz="2800" dirty="0" smtClean="0"/>
              <a:t>Symmetric Cryptography - Principle</a:t>
            </a:r>
            <a:endParaRPr lang="en-US" sz="2800" dirty="0"/>
          </a:p>
        </p:txBody>
      </p:sp>
      <p:sp>
        <p:nvSpPr>
          <p:cNvPr id="5" name="Content Placeholder 4"/>
          <p:cNvSpPr>
            <a:spLocks noGrp="1"/>
          </p:cNvSpPr>
          <p:nvPr>
            <p:ph idx="1"/>
          </p:nvPr>
        </p:nvSpPr>
        <p:spPr>
          <a:xfrm>
            <a:off x="6349285" y="1698390"/>
            <a:ext cx="2726564" cy="1830422"/>
          </a:xfrm>
        </p:spPr>
        <p:txBody>
          <a:bodyPr/>
          <a:lstStyle/>
          <a:p>
            <a:r>
              <a:rPr lang="en-US" sz="1400" dirty="0" smtClean="0"/>
              <a:t>A = Sender</a:t>
            </a:r>
          </a:p>
          <a:p>
            <a:r>
              <a:rPr lang="en-US" sz="1400" dirty="0" smtClean="0"/>
              <a:t>B = Receiver</a:t>
            </a:r>
          </a:p>
          <a:p>
            <a:r>
              <a:rPr lang="en-US" sz="1400" dirty="0" smtClean="0"/>
              <a:t>X = Original Input</a:t>
            </a:r>
          </a:p>
          <a:p>
            <a:r>
              <a:rPr lang="en-US" sz="1400" dirty="0" smtClean="0"/>
              <a:t>K = Secret Key</a:t>
            </a:r>
          </a:p>
          <a:p>
            <a:r>
              <a:rPr lang="en-US" sz="1400" dirty="0" smtClean="0"/>
              <a:t>Y = </a:t>
            </a:r>
            <a:r>
              <a:rPr lang="en-US" sz="1400" dirty="0" err="1" smtClean="0"/>
              <a:t>Ciphertext</a:t>
            </a:r>
            <a:endParaRPr lang="en-US" sz="1400" dirty="0" smtClean="0"/>
          </a:p>
          <a:p>
            <a:r>
              <a:rPr lang="en-US" sz="1400" dirty="0" smtClean="0"/>
              <a:t>E = Encryption Function</a:t>
            </a:r>
          </a:p>
          <a:p>
            <a:r>
              <a:rPr lang="en-US" sz="1400" dirty="0" smtClean="0"/>
              <a:t>D = </a:t>
            </a:r>
            <a:r>
              <a:rPr lang="en-US" sz="1400" dirty="0"/>
              <a:t>D</a:t>
            </a:r>
            <a:r>
              <a:rPr lang="en-US" sz="1400" dirty="0" smtClean="0"/>
              <a:t>ecryption </a:t>
            </a:r>
            <a:r>
              <a:rPr lang="en-US" sz="1400" dirty="0"/>
              <a:t>F</a:t>
            </a:r>
            <a:r>
              <a:rPr lang="en-US" sz="1400" dirty="0" smtClean="0"/>
              <a:t>unction</a:t>
            </a:r>
            <a:endParaRPr lang="en-US" sz="1400" dirty="0"/>
          </a:p>
        </p:txBody>
      </p:sp>
      <p:sp>
        <p:nvSpPr>
          <p:cNvPr id="7" name="Content Placeholder 4"/>
          <p:cNvSpPr txBox="1">
            <a:spLocks/>
          </p:cNvSpPr>
          <p:nvPr/>
        </p:nvSpPr>
        <p:spPr bwMode="auto">
          <a:xfrm>
            <a:off x="719138" y="3528811"/>
            <a:ext cx="8356711" cy="25371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000099"/>
              </a:buClr>
              <a:buSzPct val="90000"/>
              <a:buFont typeface="Wingdings" pitchFamily="2" charset="2"/>
              <a:buChar char="§"/>
              <a:defRPr sz="3400">
                <a:solidFill>
                  <a:schemeClr val="tx1"/>
                </a:solidFill>
                <a:latin typeface="+mn-lt"/>
                <a:ea typeface="+mn-ea"/>
                <a:cs typeface="+mn-cs"/>
              </a:defRPr>
            </a:lvl1pPr>
            <a:lvl2pPr marL="742950" indent="-285750" algn="l" rtl="0" eaLnBrk="1" fontAlgn="base" hangingPunct="1">
              <a:spcBef>
                <a:spcPct val="20000"/>
              </a:spcBef>
              <a:spcAft>
                <a:spcPct val="0"/>
              </a:spcAft>
              <a:buClr>
                <a:srgbClr val="000099"/>
              </a:buClr>
              <a:buSzPct val="90000"/>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rgbClr val="000099"/>
              </a:buClr>
              <a:buSzPct val="90000"/>
              <a:buFont typeface="Wingdings" pitchFamily="2" charset="2"/>
              <a:buChar char="§"/>
              <a:defRPr sz="2400">
                <a:solidFill>
                  <a:schemeClr val="tx1"/>
                </a:solidFill>
                <a:latin typeface="+mn-lt"/>
              </a:defRPr>
            </a:lvl3pPr>
            <a:lvl4pPr marL="1600200" indent="-228600" algn="l" rtl="0" eaLnBrk="1" fontAlgn="base" hangingPunct="1">
              <a:spcBef>
                <a:spcPct val="20000"/>
              </a:spcBef>
              <a:spcAft>
                <a:spcPct val="0"/>
              </a:spcAft>
              <a:buClr>
                <a:srgbClr val="000099"/>
              </a:buClr>
              <a:buSzPct val="90000"/>
              <a:buFont typeface="Wingdings"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5pPr>
            <a:lvl6pPr marL="25146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6pPr>
            <a:lvl7pPr marL="29718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7pPr>
            <a:lvl8pPr marL="34290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8pPr>
            <a:lvl9pPr marL="3886200" indent="-228600" algn="l" rtl="0" eaLnBrk="1" fontAlgn="base" hangingPunct="1">
              <a:spcBef>
                <a:spcPct val="20000"/>
              </a:spcBef>
              <a:spcAft>
                <a:spcPct val="0"/>
              </a:spcAft>
              <a:buClr>
                <a:schemeClr val="accent2"/>
              </a:buClr>
              <a:buSzPct val="55000"/>
              <a:buFont typeface="Wingdings" pitchFamily="2" charset="2"/>
              <a:buChar char="l"/>
              <a:defRPr sz="2000">
                <a:solidFill>
                  <a:schemeClr val="tx1"/>
                </a:solidFill>
                <a:latin typeface="+mn-lt"/>
              </a:defRPr>
            </a:lvl9pPr>
          </a:lstStyle>
          <a:p>
            <a:r>
              <a:rPr lang="en-US" sz="1600" b="1" kern="0" dirty="0" smtClean="0"/>
              <a:t>A</a:t>
            </a:r>
            <a:r>
              <a:rPr lang="en-US" sz="1600" kern="0" dirty="0" smtClean="0"/>
              <a:t> shares a secret key, </a:t>
            </a:r>
            <a:r>
              <a:rPr lang="en-US" sz="1600" b="1" kern="0" dirty="0" smtClean="0"/>
              <a:t>K</a:t>
            </a:r>
            <a:r>
              <a:rPr lang="en-US" sz="1600" kern="0" dirty="0" smtClean="0"/>
              <a:t> with </a:t>
            </a:r>
            <a:r>
              <a:rPr lang="en-US" sz="1600" b="1" kern="0" dirty="0" smtClean="0"/>
              <a:t>B</a:t>
            </a:r>
          </a:p>
          <a:p>
            <a:r>
              <a:rPr lang="en-US" sz="1600" b="1" kern="0" dirty="0" smtClean="0"/>
              <a:t>A</a:t>
            </a:r>
            <a:r>
              <a:rPr lang="en-US" sz="1600" kern="0" dirty="0" smtClean="0"/>
              <a:t> encrypts a plaintext messages </a:t>
            </a:r>
            <a:r>
              <a:rPr lang="en-US" sz="1600" b="1" kern="0" dirty="0" smtClean="0"/>
              <a:t>X</a:t>
            </a:r>
            <a:r>
              <a:rPr lang="en-US" sz="1600" kern="0" dirty="0" smtClean="0"/>
              <a:t> by applying an </a:t>
            </a:r>
            <a:r>
              <a:rPr lang="en-US" sz="1600" b="1" i="1" u="sng" kern="0" dirty="0" smtClean="0"/>
              <a:t>encryption function </a:t>
            </a:r>
            <a:r>
              <a:rPr lang="en-US" sz="1600" b="1" kern="0" dirty="0" smtClean="0"/>
              <a:t>E</a:t>
            </a:r>
            <a:r>
              <a:rPr lang="en-US" sz="1600" b="1" i="1" kern="0" dirty="0" smtClean="0"/>
              <a:t> </a:t>
            </a:r>
            <a:r>
              <a:rPr lang="en-US" sz="1600" kern="0" dirty="0" smtClean="0"/>
              <a:t>and the key </a:t>
            </a:r>
            <a:r>
              <a:rPr lang="en-US" sz="1600" b="1" kern="0" dirty="0" smtClean="0"/>
              <a:t>K</a:t>
            </a:r>
            <a:r>
              <a:rPr lang="en-US" sz="1600" kern="0" dirty="0" smtClean="0"/>
              <a:t> to create a </a:t>
            </a:r>
            <a:r>
              <a:rPr lang="en-US" sz="1600" b="1" i="1" u="sng" kern="0" dirty="0" err="1" smtClean="0"/>
              <a:t>ciphertext</a:t>
            </a:r>
            <a:r>
              <a:rPr lang="en-US" sz="1600" kern="0" dirty="0" smtClean="0"/>
              <a:t>, </a:t>
            </a:r>
            <a:r>
              <a:rPr lang="en-US" sz="1600" b="1" kern="0" dirty="0" smtClean="0"/>
              <a:t>Y</a:t>
            </a:r>
            <a:r>
              <a:rPr lang="en-US" sz="1600" kern="0" dirty="0" smtClean="0"/>
              <a:t>, where </a:t>
            </a:r>
            <a:r>
              <a:rPr lang="en-US" sz="1600" b="1" kern="0" dirty="0" smtClean="0"/>
              <a:t>Y = E(K, X)</a:t>
            </a:r>
          </a:p>
          <a:p>
            <a:r>
              <a:rPr lang="en-US" sz="1600" kern="0" dirty="0" smtClean="0"/>
              <a:t>A sends the </a:t>
            </a:r>
            <a:r>
              <a:rPr lang="en-US" sz="1600" b="1" i="1" u="sng" kern="0" dirty="0" err="1" smtClean="0"/>
              <a:t>ciphertext</a:t>
            </a:r>
            <a:r>
              <a:rPr lang="en-US" sz="1600" kern="0" dirty="0" smtClean="0"/>
              <a:t> </a:t>
            </a:r>
            <a:r>
              <a:rPr lang="en-US" sz="1600" b="1" kern="0" dirty="0" smtClean="0"/>
              <a:t>Y</a:t>
            </a:r>
            <a:r>
              <a:rPr lang="en-US" sz="1600" kern="0" dirty="0" smtClean="0"/>
              <a:t> to </a:t>
            </a:r>
            <a:r>
              <a:rPr lang="en-US" sz="1600" b="1" kern="0" dirty="0" smtClean="0"/>
              <a:t>B</a:t>
            </a:r>
            <a:r>
              <a:rPr lang="en-US" sz="1600" kern="0" dirty="0" smtClean="0"/>
              <a:t> over a communication channel. Even if anybody other than </a:t>
            </a:r>
            <a:r>
              <a:rPr lang="en-US" sz="1600" b="1" kern="0" dirty="0" smtClean="0"/>
              <a:t>B</a:t>
            </a:r>
            <a:r>
              <a:rPr lang="en-US" sz="1600" kern="0" dirty="0" smtClean="0"/>
              <a:t> gets hold of a copy of </a:t>
            </a:r>
            <a:r>
              <a:rPr lang="en-US" sz="1600" b="1" kern="0" dirty="0" smtClean="0"/>
              <a:t>Y</a:t>
            </a:r>
            <a:r>
              <a:rPr lang="en-US" sz="1600" kern="0" dirty="0" smtClean="0"/>
              <a:t>, he can’t decrypt the message unless he has </a:t>
            </a:r>
            <a:r>
              <a:rPr lang="en-US" sz="1600" b="1" kern="0" dirty="0" smtClean="0"/>
              <a:t>K</a:t>
            </a:r>
            <a:r>
              <a:rPr lang="en-US" sz="1600" kern="0" dirty="0" smtClean="0"/>
              <a:t>.</a:t>
            </a:r>
          </a:p>
          <a:p>
            <a:r>
              <a:rPr lang="en-US" sz="1600" kern="0" dirty="0" smtClean="0"/>
              <a:t>If the key distribution is perfect or </a:t>
            </a:r>
            <a:r>
              <a:rPr lang="en-US" sz="1600" b="1" kern="0" dirty="0" smtClean="0"/>
              <a:t>B</a:t>
            </a:r>
            <a:r>
              <a:rPr lang="en-US" sz="1600" kern="0" dirty="0" smtClean="0"/>
              <a:t> does not accidently or intentionally disclose it, then nobody other than </a:t>
            </a:r>
            <a:r>
              <a:rPr lang="en-US" sz="1600" b="1" kern="0" dirty="0" smtClean="0"/>
              <a:t>B</a:t>
            </a:r>
            <a:r>
              <a:rPr lang="en-US" sz="1600" kern="0" dirty="0" smtClean="0"/>
              <a:t> is supposed to have </a:t>
            </a:r>
            <a:r>
              <a:rPr lang="en-US" sz="1600" b="1" kern="0" dirty="0" smtClean="0"/>
              <a:t>K</a:t>
            </a:r>
            <a:r>
              <a:rPr lang="en-US" sz="1600" kern="0" dirty="0" smtClean="0"/>
              <a:t>.</a:t>
            </a:r>
          </a:p>
          <a:p>
            <a:r>
              <a:rPr lang="en-US" sz="1600" kern="0" dirty="0" smtClean="0"/>
              <a:t>On receiving </a:t>
            </a:r>
            <a:r>
              <a:rPr lang="en-US" sz="1600" b="1" kern="0" dirty="0" smtClean="0"/>
              <a:t>Y</a:t>
            </a:r>
            <a:r>
              <a:rPr lang="en-US" sz="1600" kern="0" dirty="0" smtClean="0"/>
              <a:t>, </a:t>
            </a:r>
            <a:r>
              <a:rPr lang="en-US" sz="1600" b="1" kern="0" dirty="0" smtClean="0"/>
              <a:t>B</a:t>
            </a:r>
            <a:r>
              <a:rPr lang="en-US" sz="1600" kern="0" dirty="0" smtClean="0"/>
              <a:t> applies </a:t>
            </a:r>
            <a:r>
              <a:rPr lang="en-US" sz="1600" b="1" i="1" u="sng" kern="0" dirty="0" smtClean="0"/>
              <a:t>decryption function </a:t>
            </a:r>
            <a:r>
              <a:rPr lang="en-US" sz="1600" b="1" kern="0" dirty="0" smtClean="0"/>
              <a:t>D</a:t>
            </a:r>
            <a:r>
              <a:rPr lang="en-US" sz="1600" kern="0" dirty="0" smtClean="0"/>
              <a:t> and the key </a:t>
            </a:r>
            <a:r>
              <a:rPr lang="en-US" sz="1600" b="1" kern="0" dirty="0" smtClean="0"/>
              <a:t>K</a:t>
            </a:r>
            <a:r>
              <a:rPr lang="en-US" sz="1600" kern="0" dirty="0" smtClean="0"/>
              <a:t> on </a:t>
            </a:r>
            <a:r>
              <a:rPr lang="en-US" sz="1600" b="1" kern="0" dirty="0" smtClean="0"/>
              <a:t>Y</a:t>
            </a:r>
            <a:r>
              <a:rPr lang="en-US" sz="1600" kern="0" dirty="0" smtClean="0"/>
              <a:t> to recover the plaintext message </a:t>
            </a:r>
            <a:r>
              <a:rPr lang="en-US" sz="1600" b="1" kern="0" dirty="0" smtClean="0"/>
              <a:t>X, </a:t>
            </a:r>
            <a:r>
              <a:rPr lang="en-US" sz="1600" kern="0" dirty="0" smtClean="0"/>
              <a:t>where </a:t>
            </a:r>
            <a:r>
              <a:rPr lang="en-US" sz="1600" b="1" kern="0" dirty="0" smtClean="0"/>
              <a:t>X = D(K, Y)</a:t>
            </a:r>
          </a:p>
          <a:p>
            <a:endParaRPr lang="en-US" sz="1600" kern="0" dirty="0" smtClean="0"/>
          </a:p>
        </p:txBody>
      </p:sp>
      <p:pic>
        <p:nvPicPr>
          <p:cNvPr id="8" name="Picture 7"/>
          <p:cNvPicPr>
            <a:picLocks noChangeAspect="1"/>
          </p:cNvPicPr>
          <p:nvPr/>
        </p:nvPicPr>
        <p:blipFill>
          <a:blip r:embed="rId2"/>
          <a:stretch>
            <a:fillRect/>
          </a:stretch>
        </p:blipFill>
        <p:spPr>
          <a:xfrm>
            <a:off x="892398" y="1429554"/>
            <a:ext cx="5456887" cy="1921915"/>
          </a:xfrm>
          <a:prstGeom prst="rect">
            <a:avLst/>
          </a:prstGeom>
        </p:spPr>
      </p:pic>
    </p:spTree>
    <p:extLst>
      <p:ext uri="{BB962C8B-B14F-4D97-AF65-F5344CB8AC3E}">
        <p14:creationId xmlns:p14="http://schemas.microsoft.com/office/powerpoint/2010/main" val="358889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dirty="0" smtClean="0"/>
              <a:t>Stream Cipher design considerations</a:t>
            </a:r>
            <a:endParaRPr lang="en-AU" dirty="0"/>
          </a:p>
        </p:txBody>
      </p:sp>
      <p:sp>
        <p:nvSpPr>
          <p:cNvPr id="8" name="Content Placeholder 7"/>
          <p:cNvSpPr>
            <a:spLocks noGrp="1"/>
          </p:cNvSpPr>
          <p:nvPr>
            <p:ph idx="1"/>
          </p:nvPr>
        </p:nvSpPr>
        <p:spPr/>
        <p:txBody>
          <a:bodyPr>
            <a:normAutofit fontScale="70000" lnSpcReduction="20000"/>
          </a:bodyPr>
          <a:lstStyle/>
          <a:p>
            <a:r>
              <a:rPr lang="en-US" dirty="0" smtClean="0">
                <a:solidFill>
                  <a:schemeClr val="tx2">
                    <a:lumMod val="10000"/>
                  </a:schemeClr>
                </a:solidFill>
              </a:rPr>
              <a:t>The encryption sequence should have a large period</a:t>
            </a:r>
          </a:p>
          <a:p>
            <a:pPr lvl="1">
              <a:buClr>
                <a:schemeClr val="bg1"/>
              </a:buClr>
            </a:pPr>
            <a:r>
              <a:rPr lang="en-US" sz="2235" dirty="0" smtClean="0">
                <a:solidFill>
                  <a:schemeClr val="tx2">
                    <a:lumMod val="10000"/>
                  </a:schemeClr>
                </a:solidFill>
              </a:rPr>
              <a:t>The longer the period of repeat, the more difficult it will be to do cryptanalysis</a:t>
            </a:r>
          </a:p>
          <a:p>
            <a:r>
              <a:rPr lang="en-US" dirty="0" smtClean="0">
                <a:solidFill>
                  <a:schemeClr val="tx2">
                    <a:lumMod val="10000"/>
                  </a:schemeClr>
                </a:solidFill>
              </a:rPr>
              <a:t>The keystream should approximate the properties of a true random number stream as close as possible</a:t>
            </a:r>
          </a:p>
          <a:p>
            <a:pPr lvl="1">
              <a:buClr>
                <a:schemeClr val="bg1"/>
              </a:buClr>
            </a:pPr>
            <a:r>
              <a:rPr lang="en-US" dirty="0" smtClean="0">
                <a:solidFill>
                  <a:schemeClr val="tx2">
                    <a:lumMod val="10000"/>
                  </a:schemeClr>
                </a:solidFill>
              </a:rPr>
              <a:t>The more random-appearing the keystream is, the more randomized the ciphertext is, making cryptanalysis more difficult</a:t>
            </a:r>
          </a:p>
          <a:p>
            <a:r>
              <a:rPr lang="en-US" dirty="0" smtClean="0">
                <a:solidFill>
                  <a:schemeClr val="tx2">
                    <a:lumMod val="10000"/>
                  </a:schemeClr>
                </a:solidFill>
              </a:rPr>
              <a:t>The pseudorandom number generator is conditioned on the value of the input key</a:t>
            </a:r>
          </a:p>
          <a:p>
            <a:pPr lvl="1">
              <a:buClr>
                <a:schemeClr val="bg1"/>
              </a:buClr>
            </a:pPr>
            <a:r>
              <a:rPr lang="en-US" dirty="0" smtClean="0">
                <a:solidFill>
                  <a:schemeClr val="tx2">
                    <a:lumMod val="10000"/>
                  </a:schemeClr>
                </a:solidFill>
              </a:rPr>
              <a:t>To guard against brute-force attacks, the key needs to be sufficiently long</a:t>
            </a:r>
          </a:p>
          <a:p>
            <a:pPr lvl="1">
              <a:buClr>
                <a:schemeClr val="bg1"/>
              </a:buClr>
            </a:pPr>
            <a:r>
              <a:rPr lang="en-US" dirty="0" smtClean="0">
                <a:solidFill>
                  <a:schemeClr val="tx2">
                    <a:lumMod val="10000"/>
                  </a:schemeClr>
                </a:solidFill>
              </a:rPr>
              <a:t>With current technology, a key length of at least 128 bits is desirable</a:t>
            </a:r>
            <a:endParaRPr lang="en-US" dirty="0">
              <a:solidFill>
                <a:schemeClr val="tx2">
                  <a:lumMod val="10000"/>
                </a:schemeClr>
              </a:solidFill>
            </a:endParaRPr>
          </a:p>
        </p:txBody>
      </p:sp>
    </p:spTree>
    <p:extLst>
      <p:ext uri="{BB962C8B-B14F-4D97-AF65-F5344CB8AC3E}">
        <p14:creationId xmlns:p14="http://schemas.microsoft.com/office/powerpoint/2010/main" val="103102982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7.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2727" t="4706" r="4545" b="20000"/>
              <a:stretch>
                <a:fillRect/>
              </a:stretch>
            </p:blipFill>
          </mc:Choice>
          <mc:Fallback>
            <p:blipFill>
              <a:blip r:embed="rId4"/>
              <a:srcRect l="2727" t="4706" r="4545" b="20000"/>
              <a:stretch>
                <a:fillRect/>
              </a:stretch>
            </p:blipFill>
          </mc:Fallback>
        </mc:AlternateContent>
        <p:spPr>
          <a:xfrm>
            <a:off x="228600" y="533400"/>
            <a:ext cx="8686800" cy="57912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17430594"/>
      </p:ext>
    </p:extLst>
  </p:cSld>
  <p:clrMapOvr>
    <a:masterClrMapping/>
  </p:clrMapOvr>
  <p:transition spd="med">
    <p:wip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44718"/>
          </a:xfrm>
        </p:spPr>
        <p:txBody>
          <a:bodyPr/>
          <a:lstStyle/>
          <a:p>
            <a:r>
              <a:rPr lang="en-US" dirty="0" smtClean="0"/>
              <a:t>Stream Cipher Encryption Example</a:t>
            </a:r>
            <a:endParaRPr lang="en-US" dirty="0"/>
          </a:p>
        </p:txBody>
      </p:sp>
      <p:sp>
        <p:nvSpPr>
          <p:cNvPr id="4" name="TextBox 3"/>
          <p:cNvSpPr txBox="1"/>
          <p:nvPr/>
        </p:nvSpPr>
        <p:spPr>
          <a:xfrm>
            <a:off x="6272011" y="2641156"/>
            <a:ext cx="2548139" cy="461665"/>
          </a:xfrm>
          <a:prstGeom prst="rect">
            <a:avLst/>
          </a:prstGeom>
          <a:solidFill>
            <a:srgbClr val="FFC000"/>
          </a:solidFill>
          <a:ln>
            <a:solidFill>
              <a:schemeClr val="tx1"/>
            </a:solidFill>
          </a:ln>
        </p:spPr>
        <p:txBody>
          <a:bodyPr wrap="square" rtlCol="0">
            <a:spAutoFit/>
          </a:bodyPr>
          <a:lstStyle/>
          <a:p>
            <a:r>
              <a:rPr lang="en-US" dirty="0" smtClean="0"/>
              <a:t>00010011…1101010</a:t>
            </a:r>
            <a:endParaRPr lang="en-US" dirty="0"/>
          </a:p>
        </p:txBody>
      </p:sp>
      <p:sp>
        <p:nvSpPr>
          <p:cNvPr id="5" name="TextBox 4"/>
          <p:cNvSpPr txBox="1"/>
          <p:nvPr/>
        </p:nvSpPr>
        <p:spPr>
          <a:xfrm>
            <a:off x="6449680" y="2192369"/>
            <a:ext cx="2370470" cy="461665"/>
          </a:xfrm>
          <a:prstGeom prst="rect">
            <a:avLst/>
          </a:prstGeom>
          <a:noFill/>
        </p:spPr>
        <p:txBody>
          <a:bodyPr wrap="square" rtlCol="0">
            <a:spAutoFit/>
          </a:bodyPr>
          <a:lstStyle/>
          <a:p>
            <a:r>
              <a:rPr lang="en-US" dirty="0" smtClean="0"/>
              <a:t>Plaintext Data (PT) </a:t>
            </a:r>
            <a:endParaRPr lang="en-US" dirty="0"/>
          </a:p>
        </p:txBody>
      </p:sp>
      <p:sp>
        <p:nvSpPr>
          <p:cNvPr id="6" name="TextBox 5"/>
          <p:cNvSpPr txBox="1"/>
          <p:nvPr/>
        </p:nvSpPr>
        <p:spPr>
          <a:xfrm>
            <a:off x="395287" y="1727744"/>
            <a:ext cx="1858515" cy="461665"/>
          </a:xfrm>
          <a:prstGeom prst="rect">
            <a:avLst/>
          </a:prstGeom>
          <a:solidFill>
            <a:schemeClr val="accent1"/>
          </a:solidFill>
        </p:spPr>
        <p:txBody>
          <a:bodyPr wrap="square" rtlCol="0">
            <a:spAutoFit/>
          </a:bodyPr>
          <a:lstStyle/>
          <a:p>
            <a:r>
              <a:rPr lang="en-US" dirty="0" smtClean="0"/>
              <a:t>Key (128-bits)</a:t>
            </a:r>
            <a:endParaRPr lang="en-US" dirty="0"/>
          </a:p>
        </p:txBody>
      </p:sp>
      <p:cxnSp>
        <p:nvCxnSpPr>
          <p:cNvPr id="8" name="Straight Arrow Connector 7"/>
          <p:cNvCxnSpPr>
            <a:stCxn id="6" idx="2"/>
          </p:cNvCxnSpPr>
          <p:nvPr/>
        </p:nvCxnSpPr>
        <p:spPr bwMode="auto">
          <a:xfrm>
            <a:off x="1324545" y="2189409"/>
            <a:ext cx="1979" cy="46166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0" name="TextBox 9"/>
          <p:cNvSpPr txBox="1"/>
          <p:nvPr/>
        </p:nvSpPr>
        <p:spPr>
          <a:xfrm>
            <a:off x="746975" y="2651074"/>
            <a:ext cx="1159098" cy="461665"/>
          </a:xfrm>
          <a:prstGeom prst="rect">
            <a:avLst/>
          </a:prstGeom>
          <a:solidFill>
            <a:schemeClr val="accent3"/>
          </a:solidFill>
          <a:ln>
            <a:solidFill>
              <a:schemeClr val="tx1"/>
            </a:solidFill>
          </a:ln>
        </p:spPr>
        <p:txBody>
          <a:bodyPr wrap="square" rtlCol="0">
            <a:spAutoFit/>
          </a:bodyPr>
          <a:lstStyle/>
          <a:p>
            <a:pPr algn="ctr"/>
            <a:r>
              <a:rPr lang="en-US" dirty="0" smtClean="0"/>
              <a:t>RC4</a:t>
            </a:r>
            <a:endParaRPr lang="en-US" dirty="0"/>
          </a:p>
        </p:txBody>
      </p:sp>
      <p:cxnSp>
        <p:nvCxnSpPr>
          <p:cNvPr id="12" name="Straight Arrow Connector 11"/>
          <p:cNvCxnSpPr>
            <a:stCxn id="10" idx="3"/>
          </p:cNvCxnSpPr>
          <p:nvPr/>
        </p:nvCxnSpPr>
        <p:spPr bwMode="auto">
          <a:xfrm flipV="1">
            <a:off x="1906073" y="2871989"/>
            <a:ext cx="577570" cy="991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3" name="TextBox 12"/>
          <p:cNvSpPr txBox="1"/>
          <p:nvPr/>
        </p:nvSpPr>
        <p:spPr>
          <a:xfrm>
            <a:off x="2483643" y="2651074"/>
            <a:ext cx="2548139" cy="461665"/>
          </a:xfrm>
          <a:prstGeom prst="rect">
            <a:avLst/>
          </a:prstGeom>
          <a:solidFill>
            <a:srgbClr val="FFC000"/>
          </a:solidFill>
          <a:ln>
            <a:solidFill>
              <a:schemeClr val="tx1"/>
            </a:solidFill>
          </a:ln>
        </p:spPr>
        <p:txBody>
          <a:bodyPr wrap="square" rtlCol="0">
            <a:spAutoFit/>
          </a:bodyPr>
          <a:lstStyle/>
          <a:p>
            <a:r>
              <a:rPr lang="en-US" dirty="0" smtClean="0"/>
              <a:t>01001010…1001010</a:t>
            </a:r>
            <a:endParaRPr lang="en-US" dirty="0"/>
          </a:p>
        </p:txBody>
      </p:sp>
      <p:sp>
        <p:nvSpPr>
          <p:cNvPr id="15" name="TextBox 14"/>
          <p:cNvSpPr txBox="1"/>
          <p:nvPr/>
        </p:nvSpPr>
        <p:spPr>
          <a:xfrm>
            <a:off x="2752531" y="2189409"/>
            <a:ext cx="2010136" cy="461665"/>
          </a:xfrm>
          <a:prstGeom prst="rect">
            <a:avLst/>
          </a:prstGeom>
          <a:noFill/>
        </p:spPr>
        <p:txBody>
          <a:bodyPr wrap="square" rtlCol="0">
            <a:spAutoFit/>
          </a:bodyPr>
          <a:lstStyle/>
          <a:p>
            <a:r>
              <a:rPr lang="en-US" dirty="0" err="1" smtClean="0"/>
              <a:t>Keystream</a:t>
            </a:r>
            <a:r>
              <a:rPr lang="en-US" dirty="0" smtClean="0"/>
              <a:t> (KS)</a:t>
            </a:r>
            <a:endParaRPr lang="en-US" dirty="0"/>
          </a:p>
        </p:txBody>
      </p:sp>
      <p:cxnSp>
        <p:nvCxnSpPr>
          <p:cNvPr id="17" name="Straight Arrow Connector 16"/>
          <p:cNvCxnSpPr>
            <a:stCxn id="13" idx="2"/>
          </p:cNvCxnSpPr>
          <p:nvPr/>
        </p:nvCxnSpPr>
        <p:spPr bwMode="auto">
          <a:xfrm>
            <a:off x="3757713" y="3112739"/>
            <a:ext cx="1355200" cy="1060016"/>
          </a:xfrm>
          <a:prstGeom prst="straightConnector1">
            <a:avLst/>
          </a:prstGeom>
          <a:solidFill>
            <a:schemeClr val="accent1"/>
          </a:solidFill>
          <a:ln w="9525" cap="flat" cmpd="sng" algn="ctr">
            <a:solidFill>
              <a:srgbClr val="002060"/>
            </a:solidFill>
            <a:prstDash val="solid"/>
            <a:miter lim="800000"/>
            <a:headEnd type="none" w="med" len="med"/>
            <a:tailEnd type="triangle"/>
          </a:ln>
          <a:effectLst/>
        </p:spPr>
      </p:cxnSp>
      <p:cxnSp>
        <p:nvCxnSpPr>
          <p:cNvPr id="19" name="Straight Arrow Connector 18"/>
          <p:cNvCxnSpPr>
            <a:stCxn id="4" idx="2"/>
          </p:cNvCxnSpPr>
          <p:nvPr/>
        </p:nvCxnSpPr>
        <p:spPr bwMode="auto">
          <a:xfrm flipH="1">
            <a:off x="6272011" y="3102821"/>
            <a:ext cx="1274070" cy="1069934"/>
          </a:xfrm>
          <a:prstGeom prst="straightConnector1">
            <a:avLst/>
          </a:prstGeom>
          <a:solidFill>
            <a:schemeClr val="accent1"/>
          </a:solidFill>
          <a:ln w="9525" cap="flat" cmpd="sng" algn="ctr">
            <a:solidFill>
              <a:srgbClr val="002060"/>
            </a:solidFill>
            <a:prstDash val="solid"/>
            <a:miter lim="800000"/>
            <a:headEnd type="none" w="med" len="med"/>
            <a:tailEnd type="triangle"/>
          </a:ln>
          <a:effectLst/>
        </p:spPr>
      </p:cxnSp>
      <p:sp>
        <p:nvSpPr>
          <p:cNvPr id="20" name="TextBox 19"/>
          <p:cNvSpPr txBox="1"/>
          <p:nvPr/>
        </p:nvSpPr>
        <p:spPr>
          <a:xfrm>
            <a:off x="5112913" y="3941922"/>
            <a:ext cx="1159098" cy="461665"/>
          </a:xfrm>
          <a:prstGeom prst="rect">
            <a:avLst/>
          </a:prstGeom>
          <a:solidFill>
            <a:srgbClr val="FFFF00"/>
          </a:solidFill>
          <a:ln>
            <a:solidFill>
              <a:schemeClr val="tx1"/>
            </a:solidFill>
          </a:ln>
        </p:spPr>
        <p:txBody>
          <a:bodyPr wrap="square" rtlCol="0">
            <a:spAutoFit/>
          </a:bodyPr>
          <a:lstStyle/>
          <a:p>
            <a:pPr algn="ctr"/>
            <a:r>
              <a:rPr lang="en-US" dirty="0" smtClean="0"/>
              <a:t>XOR</a:t>
            </a:r>
            <a:endParaRPr lang="en-US" dirty="0"/>
          </a:p>
        </p:txBody>
      </p:sp>
      <p:cxnSp>
        <p:nvCxnSpPr>
          <p:cNvPr id="22" name="Straight Arrow Connector 21"/>
          <p:cNvCxnSpPr/>
          <p:nvPr/>
        </p:nvCxnSpPr>
        <p:spPr bwMode="auto">
          <a:xfrm>
            <a:off x="5703362" y="4426383"/>
            <a:ext cx="1979" cy="46166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23" name="TextBox 22"/>
          <p:cNvSpPr txBox="1"/>
          <p:nvPr/>
        </p:nvSpPr>
        <p:spPr>
          <a:xfrm>
            <a:off x="4418392" y="4910844"/>
            <a:ext cx="2548139" cy="461665"/>
          </a:xfrm>
          <a:prstGeom prst="rect">
            <a:avLst/>
          </a:prstGeom>
          <a:solidFill>
            <a:schemeClr val="accent6"/>
          </a:solidFill>
          <a:ln>
            <a:solidFill>
              <a:schemeClr val="tx1"/>
            </a:solidFill>
          </a:ln>
        </p:spPr>
        <p:txBody>
          <a:bodyPr wrap="square" rtlCol="0">
            <a:spAutoFit/>
          </a:bodyPr>
          <a:lstStyle/>
          <a:p>
            <a:r>
              <a:rPr lang="en-US" dirty="0" smtClean="0"/>
              <a:t>01011001…0100000</a:t>
            </a:r>
            <a:endParaRPr lang="en-US" dirty="0"/>
          </a:p>
        </p:txBody>
      </p:sp>
      <p:sp>
        <p:nvSpPr>
          <p:cNvPr id="24" name="TextBox 23"/>
          <p:cNvSpPr txBox="1"/>
          <p:nvPr/>
        </p:nvSpPr>
        <p:spPr>
          <a:xfrm>
            <a:off x="4739441" y="5372509"/>
            <a:ext cx="1927841" cy="461665"/>
          </a:xfrm>
          <a:prstGeom prst="rect">
            <a:avLst/>
          </a:prstGeom>
          <a:noFill/>
        </p:spPr>
        <p:txBody>
          <a:bodyPr wrap="square" rtlCol="0">
            <a:spAutoFit/>
          </a:bodyPr>
          <a:lstStyle/>
          <a:p>
            <a:r>
              <a:rPr lang="en-US" dirty="0" err="1" smtClean="0"/>
              <a:t>Ciphertext</a:t>
            </a:r>
            <a:r>
              <a:rPr lang="en-US" dirty="0" smtClean="0"/>
              <a:t> (CT)</a:t>
            </a:r>
            <a:endParaRPr lang="en-US" dirty="0"/>
          </a:p>
        </p:txBody>
      </p:sp>
      <p:sp>
        <p:nvSpPr>
          <p:cNvPr id="25" name="TextBox 24"/>
          <p:cNvSpPr txBox="1"/>
          <p:nvPr/>
        </p:nvSpPr>
        <p:spPr>
          <a:xfrm>
            <a:off x="1030310" y="4739425"/>
            <a:ext cx="579549" cy="461665"/>
          </a:xfrm>
          <a:prstGeom prst="rect">
            <a:avLst/>
          </a:prstGeom>
          <a:noFill/>
        </p:spPr>
        <p:txBody>
          <a:bodyPr wrap="square" rtlCol="0">
            <a:spAutoFit/>
          </a:bodyPr>
          <a:lstStyle/>
          <a:p>
            <a:r>
              <a:rPr lang="en-US" dirty="0" smtClean="0"/>
              <a:t>CT</a:t>
            </a:r>
            <a:endParaRPr lang="en-US" dirty="0"/>
          </a:p>
        </p:txBody>
      </p:sp>
      <p:sp>
        <p:nvSpPr>
          <p:cNvPr id="26" name="TextBox 25"/>
          <p:cNvSpPr txBox="1"/>
          <p:nvPr/>
        </p:nvSpPr>
        <p:spPr>
          <a:xfrm>
            <a:off x="1502317" y="4739425"/>
            <a:ext cx="579549" cy="461665"/>
          </a:xfrm>
          <a:prstGeom prst="rect">
            <a:avLst/>
          </a:prstGeom>
          <a:noFill/>
        </p:spPr>
        <p:txBody>
          <a:bodyPr wrap="square" rtlCol="0">
            <a:spAutoFit/>
          </a:bodyPr>
          <a:lstStyle/>
          <a:p>
            <a:r>
              <a:rPr lang="en-US" dirty="0" smtClean="0"/>
              <a:t>= </a:t>
            </a:r>
            <a:endParaRPr lang="en-US" dirty="0"/>
          </a:p>
        </p:txBody>
      </p:sp>
      <p:sp>
        <p:nvSpPr>
          <p:cNvPr id="27" name="TextBox 26"/>
          <p:cNvSpPr txBox="1"/>
          <p:nvPr/>
        </p:nvSpPr>
        <p:spPr>
          <a:xfrm>
            <a:off x="1792091" y="4739425"/>
            <a:ext cx="579549" cy="461665"/>
          </a:xfrm>
          <a:prstGeom prst="rect">
            <a:avLst/>
          </a:prstGeom>
          <a:noFill/>
        </p:spPr>
        <p:txBody>
          <a:bodyPr wrap="square" rtlCol="0">
            <a:spAutoFit/>
          </a:bodyPr>
          <a:lstStyle/>
          <a:p>
            <a:r>
              <a:rPr lang="en-US" dirty="0" smtClean="0"/>
              <a:t>KS</a:t>
            </a:r>
            <a:endParaRPr lang="en-US" dirty="0"/>
          </a:p>
        </p:txBody>
      </p:sp>
      <p:sp>
        <p:nvSpPr>
          <p:cNvPr id="28" name="TextBox 27"/>
          <p:cNvSpPr txBox="1"/>
          <p:nvPr/>
        </p:nvSpPr>
        <p:spPr>
          <a:xfrm>
            <a:off x="2172982" y="4739424"/>
            <a:ext cx="579549" cy="461665"/>
          </a:xfrm>
          <a:prstGeom prst="rect">
            <a:avLst/>
          </a:prstGeom>
          <a:noFill/>
        </p:spPr>
        <p:txBody>
          <a:bodyPr wrap="square" rtlCol="0">
            <a:spAutoFit/>
          </a:bodyPr>
          <a:lstStyle/>
          <a:p>
            <a:r>
              <a:rPr lang="en-US" dirty="0"/>
              <a:t> </a:t>
            </a:r>
            <a:r>
              <a:rPr lang="en-US" b="1" dirty="0" smtClean="0"/>
              <a:t>⊕ </a:t>
            </a:r>
            <a:endParaRPr lang="en-US" dirty="0"/>
          </a:p>
        </p:txBody>
      </p:sp>
      <p:sp>
        <p:nvSpPr>
          <p:cNvPr id="29" name="TextBox 28"/>
          <p:cNvSpPr txBox="1"/>
          <p:nvPr/>
        </p:nvSpPr>
        <p:spPr>
          <a:xfrm>
            <a:off x="2678781" y="4743417"/>
            <a:ext cx="579549" cy="461665"/>
          </a:xfrm>
          <a:prstGeom prst="rect">
            <a:avLst/>
          </a:prstGeom>
          <a:noFill/>
        </p:spPr>
        <p:txBody>
          <a:bodyPr wrap="square" rtlCol="0">
            <a:spAutoFit/>
          </a:bodyPr>
          <a:lstStyle/>
          <a:p>
            <a:r>
              <a:rPr lang="en-US" dirty="0"/>
              <a:t>P</a:t>
            </a:r>
            <a:r>
              <a:rPr lang="en-US" dirty="0" smtClean="0"/>
              <a:t>T</a:t>
            </a:r>
            <a:endParaRPr lang="en-US" dirty="0"/>
          </a:p>
        </p:txBody>
      </p:sp>
    </p:spTree>
    <p:extLst>
      <p:ext uri="{BB962C8B-B14F-4D97-AF65-F5344CB8AC3E}">
        <p14:creationId xmlns:p14="http://schemas.microsoft.com/office/powerpoint/2010/main" val="33712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ppt_x"/>
                                          </p:val>
                                        </p:tav>
                                        <p:tav tm="100000">
                                          <p:val>
                                            <p:strVal val="#ppt_x"/>
                                          </p:val>
                                        </p:tav>
                                      </p:tavLst>
                                    </p:anim>
                                    <p:anim calcmode="lin" valueType="num">
                                      <p:cBhvr additive="base">
                                        <p:cTn id="3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 calcmode="lin" valueType="num">
                                      <p:cBhvr additive="base">
                                        <p:cTn id="41" dur="500" fill="hold"/>
                                        <p:tgtEl>
                                          <p:spTgt spid="15"/>
                                        </p:tgtEl>
                                        <p:attrNameLst>
                                          <p:attrName>ppt_x</p:attrName>
                                        </p:attrNameLst>
                                      </p:cBhvr>
                                      <p:tavLst>
                                        <p:tav tm="0">
                                          <p:val>
                                            <p:strVal val="#ppt_x"/>
                                          </p:val>
                                        </p:tav>
                                        <p:tav tm="100000">
                                          <p:val>
                                            <p:strVal val="#ppt_x"/>
                                          </p:val>
                                        </p:tav>
                                      </p:tavLst>
                                    </p:anim>
                                    <p:anim calcmode="lin" valueType="num">
                                      <p:cBhvr additive="base">
                                        <p:cTn id="42" dur="500" fill="hold"/>
                                        <p:tgtEl>
                                          <p:spTgt spid="15"/>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0"/>
                                        </p:tgtEl>
                                        <p:attrNameLst>
                                          <p:attrName>style.visibility</p:attrName>
                                        </p:attrNameLst>
                                      </p:cBhvr>
                                      <p:to>
                                        <p:strVal val="visible"/>
                                      </p:to>
                                    </p:set>
                                    <p:anim calcmode="lin" valueType="num">
                                      <p:cBhvr additive="base">
                                        <p:cTn id="61" dur="500" fill="hold"/>
                                        <p:tgtEl>
                                          <p:spTgt spid="20"/>
                                        </p:tgtEl>
                                        <p:attrNameLst>
                                          <p:attrName>ppt_x</p:attrName>
                                        </p:attrNameLst>
                                      </p:cBhvr>
                                      <p:tavLst>
                                        <p:tav tm="0">
                                          <p:val>
                                            <p:strVal val="#ppt_x"/>
                                          </p:val>
                                        </p:tav>
                                        <p:tav tm="100000">
                                          <p:val>
                                            <p:strVal val="#ppt_x"/>
                                          </p:val>
                                        </p:tav>
                                      </p:tavLst>
                                    </p:anim>
                                    <p:anim calcmode="lin" valueType="num">
                                      <p:cBhvr additive="base">
                                        <p:cTn id="6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2"/>
                                        </p:tgtEl>
                                        <p:attrNameLst>
                                          <p:attrName>style.visibility</p:attrName>
                                        </p:attrNameLst>
                                      </p:cBhvr>
                                      <p:to>
                                        <p:strVal val="visible"/>
                                      </p:to>
                                    </p:set>
                                    <p:anim calcmode="lin" valueType="num">
                                      <p:cBhvr additive="base">
                                        <p:cTn id="67" dur="500" fill="hold"/>
                                        <p:tgtEl>
                                          <p:spTgt spid="22"/>
                                        </p:tgtEl>
                                        <p:attrNameLst>
                                          <p:attrName>ppt_x</p:attrName>
                                        </p:attrNameLst>
                                      </p:cBhvr>
                                      <p:tavLst>
                                        <p:tav tm="0">
                                          <p:val>
                                            <p:strVal val="#ppt_x"/>
                                          </p:val>
                                        </p:tav>
                                        <p:tav tm="100000">
                                          <p:val>
                                            <p:strVal val="#ppt_x"/>
                                          </p:val>
                                        </p:tav>
                                      </p:tavLst>
                                    </p:anim>
                                    <p:anim calcmode="lin" valueType="num">
                                      <p:cBhvr additive="base">
                                        <p:cTn id="68" dur="500" fill="hold"/>
                                        <p:tgtEl>
                                          <p:spTgt spid="22"/>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500" fill="hold"/>
                                        <p:tgtEl>
                                          <p:spTgt spid="23"/>
                                        </p:tgtEl>
                                        <p:attrNameLst>
                                          <p:attrName>ppt_x</p:attrName>
                                        </p:attrNameLst>
                                      </p:cBhvr>
                                      <p:tavLst>
                                        <p:tav tm="0">
                                          <p:val>
                                            <p:strVal val="#ppt_x"/>
                                          </p:val>
                                        </p:tav>
                                        <p:tav tm="100000">
                                          <p:val>
                                            <p:strVal val="#ppt_x"/>
                                          </p:val>
                                        </p:tav>
                                      </p:tavLst>
                                    </p:anim>
                                    <p:anim calcmode="lin" valueType="num">
                                      <p:cBhvr additive="base">
                                        <p:cTn id="72" dur="500" fill="hold"/>
                                        <p:tgtEl>
                                          <p:spTgt spid="2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500" fill="hold"/>
                                        <p:tgtEl>
                                          <p:spTgt spid="24"/>
                                        </p:tgtEl>
                                        <p:attrNameLst>
                                          <p:attrName>ppt_x</p:attrName>
                                        </p:attrNameLst>
                                      </p:cBhvr>
                                      <p:tavLst>
                                        <p:tav tm="0">
                                          <p:val>
                                            <p:strVal val="#ppt_x"/>
                                          </p:val>
                                        </p:tav>
                                        <p:tav tm="100000">
                                          <p:val>
                                            <p:strVal val="#ppt_x"/>
                                          </p:val>
                                        </p:tav>
                                      </p:tavLst>
                                    </p:anim>
                                    <p:anim calcmode="lin" valueType="num">
                                      <p:cBhvr additive="base">
                                        <p:cTn id="7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25">
                                            <p:txEl>
                                              <p:pRg st="0" end="0"/>
                                            </p:txEl>
                                          </p:spTgt>
                                        </p:tgtEl>
                                        <p:attrNameLst>
                                          <p:attrName>style.visibility</p:attrName>
                                        </p:attrNameLst>
                                      </p:cBhvr>
                                      <p:to>
                                        <p:strVal val="visible"/>
                                      </p:to>
                                    </p:set>
                                    <p:anim calcmode="lin" valueType="num">
                                      <p:cBhvr additive="base">
                                        <p:cTn id="81" dur="5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2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26">
                                            <p:txEl>
                                              <p:pRg st="0" end="0"/>
                                            </p:txEl>
                                          </p:spTgt>
                                        </p:tgtEl>
                                        <p:attrNameLst>
                                          <p:attrName>style.visibility</p:attrName>
                                        </p:attrNameLst>
                                      </p:cBhvr>
                                      <p:to>
                                        <p:strVal val="visible"/>
                                      </p:to>
                                    </p:set>
                                    <p:anim calcmode="lin" valueType="num">
                                      <p:cBhvr additive="base">
                                        <p:cTn id="87" dur="500" fill="hold"/>
                                        <p:tgtEl>
                                          <p:spTgt spid="26">
                                            <p:txEl>
                                              <p:pRg st="0" end="0"/>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7">
                                            <p:txEl>
                                              <p:pRg st="0" end="0"/>
                                            </p:txEl>
                                          </p:spTgt>
                                        </p:tgtEl>
                                        <p:attrNameLst>
                                          <p:attrName>style.visibility</p:attrName>
                                        </p:attrNameLst>
                                      </p:cBhvr>
                                      <p:to>
                                        <p:strVal val="visible"/>
                                      </p:to>
                                    </p:set>
                                    <p:anim calcmode="lin" valueType="num">
                                      <p:cBhvr additive="base">
                                        <p:cTn id="93" dur="500" fill="hold"/>
                                        <p:tgtEl>
                                          <p:spTgt spid="27">
                                            <p:txEl>
                                              <p:pRg st="0" end="0"/>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28">
                                            <p:txEl>
                                              <p:pRg st="0" end="0"/>
                                            </p:txEl>
                                          </p:spTgt>
                                        </p:tgtEl>
                                        <p:attrNameLst>
                                          <p:attrName>style.visibility</p:attrName>
                                        </p:attrNameLst>
                                      </p:cBhvr>
                                      <p:to>
                                        <p:strVal val="visible"/>
                                      </p:to>
                                    </p:set>
                                    <p:anim calcmode="lin" valueType="num">
                                      <p:cBhvr additive="base">
                                        <p:cTn id="99"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10" grpId="0" animBg="1"/>
      <p:bldP spid="13" grpId="0" animBg="1"/>
      <p:bldP spid="15" grpId="0"/>
      <p:bldP spid="20" grpId="0" animBg="1"/>
      <p:bldP spid="23" grpId="0" animBg="1"/>
      <p:bldP spid="24" grpId="0"/>
      <p:bldP spid="29"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40769"/>
          </a:xfrm>
        </p:spPr>
        <p:txBody>
          <a:bodyPr/>
          <a:lstStyle/>
          <a:p>
            <a:r>
              <a:rPr lang="en-US" dirty="0" smtClean="0"/>
              <a:t>Stream Cipher Decryption Example</a:t>
            </a:r>
            <a:endParaRPr lang="en-US" dirty="0"/>
          </a:p>
        </p:txBody>
      </p:sp>
      <p:sp>
        <p:nvSpPr>
          <p:cNvPr id="4" name="TextBox 3"/>
          <p:cNvSpPr txBox="1"/>
          <p:nvPr/>
        </p:nvSpPr>
        <p:spPr>
          <a:xfrm>
            <a:off x="5925220" y="2651074"/>
            <a:ext cx="2548139" cy="461665"/>
          </a:xfrm>
          <a:prstGeom prst="rect">
            <a:avLst/>
          </a:prstGeom>
          <a:solidFill>
            <a:schemeClr val="accent6"/>
          </a:solidFill>
          <a:ln>
            <a:solidFill>
              <a:schemeClr val="tx1"/>
            </a:solidFill>
          </a:ln>
        </p:spPr>
        <p:txBody>
          <a:bodyPr wrap="square" rtlCol="0">
            <a:spAutoFit/>
          </a:bodyPr>
          <a:lstStyle/>
          <a:p>
            <a:r>
              <a:rPr lang="en-US" dirty="0" smtClean="0"/>
              <a:t>01011001…0100000</a:t>
            </a:r>
            <a:endParaRPr lang="en-US" dirty="0"/>
          </a:p>
        </p:txBody>
      </p:sp>
      <p:sp>
        <p:nvSpPr>
          <p:cNvPr id="5" name="TextBox 4"/>
          <p:cNvSpPr txBox="1"/>
          <p:nvPr/>
        </p:nvSpPr>
        <p:spPr>
          <a:xfrm>
            <a:off x="6272949" y="2189409"/>
            <a:ext cx="1927841" cy="461665"/>
          </a:xfrm>
          <a:prstGeom prst="rect">
            <a:avLst/>
          </a:prstGeom>
          <a:noFill/>
        </p:spPr>
        <p:txBody>
          <a:bodyPr wrap="square" rtlCol="0">
            <a:spAutoFit/>
          </a:bodyPr>
          <a:lstStyle/>
          <a:p>
            <a:r>
              <a:rPr lang="en-US" dirty="0" err="1" smtClean="0"/>
              <a:t>Ciphertext</a:t>
            </a:r>
            <a:r>
              <a:rPr lang="en-US" dirty="0" smtClean="0"/>
              <a:t> (CT)</a:t>
            </a:r>
            <a:endParaRPr lang="en-US" dirty="0"/>
          </a:p>
        </p:txBody>
      </p:sp>
      <p:sp>
        <p:nvSpPr>
          <p:cNvPr id="6" name="TextBox 5"/>
          <p:cNvSpPr txBox="1"/>
          <p:nvPr/>
        </p:nvSpPr>
        <p:spPr>
          <a:xfrm>
            <a:off x="395287" y="1727744"/>
            <a:ext cx="1858515" cy="461665"/>
          </a:xfrm>
          <a:prstGeom prst="rect">
            <a:avLst/>
          </a:prstGeom>
          <a:solidFill>
            <a:schemeClr val="accent1"/>
          </a:solidFill>
        </p:spPr>
        <p:txBody>
          <a:bodyPr wrap="square" rtlCol="0">
            <a:spAutoFit/>
          </a:bodyPr>
          <a:lstStyle/>
          <a:p>
            <a:r>
              <a:rPr lang="en-US" dirty="0" smtClean="0"/>
              <a:t>Key (128-bits)</a:t>
            </a:r>
            <a:endParaRPr lang="en-US" dirty="0"/>
          </a:p>
        </p:txBody>
      </p:sp>
      <p:cxnSp>
        <p:nvCxnSpPr>
          <p:cNvPr id="7" name="Straight Arrow Connector 6"/>
          <p:cNvCxnSpPr>
            <a:stCxn id="6" idx="2"/>
          </p:cNvCxnSpPr>
          <p:nvPr/>
        </p:nvCxnSpPr>
        <p:spPr bwMode="auto">
          <a:xfrm>
            <a:off x="1324545" y="2189409"/>
            <a:ext cx="1979" cy="46166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8" name="TextBox 7"/>
          <p:cNvSpPr txBox="1"/>
          <p:nvPr/>
        </p:nvSpPr>
        <p:spPr>
          <a:xfrm>
            <a:off x="746975" y="2651074"/>
            <a:ext cx="1159098" cy="461665"/>
          </a:xfrm>
          <a:prstGeom prst="rect">
            <a:avLst/>
          </a:prstGeom>
          <a:solidFill>
            <a:schemeClr val="accent3"/>
          </a:solidFill>
          <a:ln>
            <a:solidFill>
              <a:schemeClr val="tx1"/>
            </a:solidFill>
          </a:ln>
        </p:spPr>
        <p:txBody>
          <a:bodyPr wrap="square" rtlCol="0">
            <a:spAutoFit/>
          </a:bodyPr>
          <a:lstStyle/>
          <a:p>
            <a:pPr algn="ctr"/>
            <a:r>
              <a:rPr lang="en-US" dirty="0" smtClean="0"/>
              <a:t>RC4</a:t>
            </a:r>
            <a:endParaRPr lang="en-US" dirty="0"/>
          </a:p>
        </p:txBody>
      </p:sp>
      <p:cxnSp>
        <p:nvCxnSpPr>
          <p:cNvPr id="9" name="Straight Arrow Connector 8"/>
          <p:cNvCxnSpPr>
            <a:stCxn id="8" idx="3"/>
          </p:cNvCxnSpPr>
          <p:nvPr/>
        </p:nvCxnSpPr>
        <p:spPr bwMode="auto">
          <a:xfrm flipV="1">
            <a:off x="1906073" y="2871989"/>
            <a:ext cx="577570" cy="9918"/>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1" name="TextBox 10"/>
          <p:cNvSpPr txBox="1"/>
          <p:nvPr/>
        </p:nvSpPr>
        <p:spPr>
          <a:xfrm>
            <a:off x="2483643" y="2651074"/>
            <a:ext cx="2548139" cy="461665"/>
          </a:xfrm>
          <a:prstGeom prst="rect">
            <a:avLst/>
          </a:prstGeom>
          <a:solidFill>
            <a:srgbClr val="FFC000"/>
          </a:solidFill>
          <a:ln>
            <a:solidFill>
              <a:schemeClr val="tx1"/>
            </a:solidFill>
          </a:ln>
        </p:spPr>
        <p:txBody>
          <a:bodyPr wrap="square" rtlCol="0">
            <a:spAutoFit/>
          </a:bodyPr>
          <a:lstStyle/>
          <a:p>
            <a:r>
              <a:rPr lang="en-US" dirty="0" smtClean="0"/>
              <a:t>01001010…1001010</a:t>
            </a:r>
            <a:endParaRPr lang="en-US" dirty="0"/>
          </a:p>
        </p:txBody>
      </p:sp>
      <p:sp>
        <p:nvSpPr>
          <p:cNvPr id="12" name="TextBox 11"/>
          <p:cNvSpPr txBox="1"/>
          <p:nvPr/>
        </p:nvSpPr>
        <p:spPr>
          <a:xfrm>
            <a:off x="2752531" y="2189409"/>
            <a:ext cx="2010136" cy="461665"/>
          </a:xfrm>
          <a:prstGeom prst="rect">
            <a:avLst/>
          </a:prstGeom>
          <a:noFill/>
        </p:spPr>
        <p:txBody>
          <a:bodyPr wrap="square" rtlCol="0">
            <a:spAutoFit/>
          </a:bodyPr>
          <a:lstStyle/>
          <a:p>
            <a:r>
              <a:rPr lang="en-US" dirty="0" err="1" smtClean="0"/>
              <a:t>Keystream</a:t>
            </a:r>
            <a:r>
              <a:rPr lang="en-US" dirty="0" smtClean="0"/>
              <a:t> (KS)</a:t>
            </a:r>
            <a:endParaRPr lang="en-US" dirty="0"/>
          </a:p>
        </p:txBody>
      </p:sp>
      <p:cxnSp>
        <p:nvCxnSpPr>
          <p:cNvPr id="13" name="Straight Arrow Connector 12"/>
          <p:cNvCxnSpPr/>
          <p:nvPr/>
        </p:nvCxnSpPr>
        <p:spPr bwMode="auto">
          <a:xfrm>
            <a:off x="3757713" y="3112739"/>
            <a:ext cx="1355200" cy="1060016"/>
          </a:xfrm>
          <a:prstGeom prst="straightConnector1">
            <a:avLst/>
          </a:prstGeom>
          <a:solidFill>
            <a:schemeClr val="accent1"/>
          </a:solidFill>
          <a:ln w="9525" cap="flat" cmpd="sng" algn="ctr">
            <a:solidFill>
              <a:srgbClr val="002060"/>
            </a:solidFill>
            <a:prstDash val="solid"/>
            <a:miter lim="800000"/>
            <a:headEnd type="none" w="med" len="med"/>
            <a:tailEnd type="triangle"/>
          </a:ln>
          <a:effectLst/>
        </p:spPr>
      </p:cxnSp>
      <p:cxnSp>
        <p:nvCxnSpPr>
          <p:cNvPr id="14" name="Straight Arrow Connector 13"/>
          <p:cNvCxnSpPr/>
          <p:nvPr/>
        </p:nvCxnSpPr>
        <p:spPr bwMode="auto">
          <a:xfrm flipH="1">
            <a:off x="6272011" y="3102821"/>
            <a:ext cx="1274070" cy="1069934"/>
          </a:xfrm>
          <a:prstGeom prst="straightConnector1">
            <a:avLst/>
          </a:prstGeom>
          <a:solidFill>
            <a:schemeClr val="accent1"/>
          </a:solidFill>
          <a:ln w="9525" cap="flat" cmpd="sng" algn="ctr">
            <a:solidFill>
              <a:srgbClr val="002060"/>
            </a:solidFill>
            <a:prstDash val="solid"/>
            <a:miter lim="800000"/>
            <a:headEnd type="none" w="med" len="med"/>
            <a:tailEnd type="triangle"/>
          </a:ln>
          <a:effectLst/>
        </p:spPr>
      </p:cxnSp>
      <p:sp>
        <p:nvSpPr>
          <p:cNvPr id="15" name="TextBox 14"/>
          <p:cNvSpPr txBox="1"/>
          <p:nvPr/>
        </p:nvSpPr>
        <p:spPr>
          <a:xfrm>
            <a:off x="5112913" y="3941922"/>
            <a:ext cx="1159098" cy="461665"/>
          </a:xfrm>
          <a:prstGeom prst="rect">
            <a:avLst/>
          </a:prstGeom>
          <a:solidFill>
            <a:srgbClr val="FFFF00"/>
          </a:solidFill>
          <a:ln>
            <a:solidFill>
              <a:schemeClr val="tx1"/>
            </a:solidFill>
          </a:ln>
        </p:spPr>
        <p:txBody>
          <a:bodyPr wrap="square" rtlCol="0">
            <a:spAutoFit/>
          </a:bodyPr>
          <a:lstStyle/>
          <a:p>
            <a:pPr algn="ctr"/>
            <a:r>
              <a:rPr lang="en-US" dirty="0" smtClean="0"/>
              <a:t>XOR</a:t>
            </a:r>
            <a:endParaRPr lang="en-US" dirty="0"/>
          </a:p>
        </p:txBody>
      </p:sp>
      <p:cxnSp>
        <p:nvCxnSpPr>
          <p:cNvPr id="16" name="Straight Arrow Connector 15"/>
          <p:cNvCxnSpPr/>
          <p:nvPr/>
        </p:nvCxnSpPr>
        <p:spPr bwMode="auto">
          <a:xfrm>
            <a:off x="5703362" y="4426383"/>
            <a:ext cx="1979" cy="461665"/>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sp>
        <p:nvSpPr>
          <p:cNvPr id="17" name="TextBox 16"/>
          <p:cNvSpPr txBox="1"/>
          <p:nvPr/>
        </p:nvSpPr>
        <p:spPr>
          <a:xfrm>
            <a:off x="4435313" y="4908870"/>
            <a:ext cx="2548139" cy="461665"/>
          </a:xfrm>
          <a:prstGeom prst="rect">
            <a:avLst/>
          </a:prstGeom>
          <a:solidFill>
            <a:srgbClr val="FFC000"/>
          </a:solidFill>
          <a:ln>
            <a:solidFill>
              <a:schemeClr val="tx1"/>
            </a:solidFill>
          </a:ln>
        </p:spPr>
        <p:txBody>
          <a:bodyPr wrap="square" rtlCol="0">
            <a:spAutoFit/>
          </a:bodyPr>
          <a:lstStyle/>
          <a:p>
            <a:r>
              <a:rPr lang="en-US" dirty="0" smtClean="0"/>
              <a:t>00010011…1101010</a:t>
            </a:r>
            <a:endParaRPr lang="en-US" dirty="0"/>
          </a:p>
        </p:txBody>
      </p:sp>
      <p:sp>
        <p:nvSpPr>
          <p:cNvPr id="18" name="TextBox 17"/>
          <p:cNvSpPr txBox="1"/>
          <p:nvPr/>
        </p:nvSpPr>
        <p:spPr>
          <a:xfrm>
            <a:off x="4538576" y="5370536"/>
            <a:ext cx="2370470" cy="461665"/>
          </a:xfrm>
          <a:prstGeom prst="rect">
            <a:avLst/>
          </a:prstGeom>
          <a:noFill/>
        </p:spPr>
        <p:txBody>
          <a:bodyPr wrap="square" rtlCol="0">
            <a:spAutoFit/>
          </a:bodyPr>
          <a:lstStyle/>
          <a:p>
            <a:r>
              <a:rPr lang="en-US" dirty="0" smtClean="0"/>
              <a:t>Plaintext Data (PT) </a:t>
            </a:r>
            <a:endParaRPr lang="en-US" dirty="0"/>
          </a:p>
        </p:txBody>
      </p:sp>
      <p:sp>
        <p:nvSpPr>
          <p:cNvPr id="19" name="TextBox 18"/>
          <p:cNvSpPr txBox="1"/>
          <p:nvPr/>
        </p:nvSpPr>
        <p:spPr>
          <a:xfrm>
            <a:off x="1030310" y="4739425"/>
            <a:ext cx="579549" cy="461665"/>
          </a:xfrm>
          <a:prstGeom prst="rect">
            <a:avLst/>
          </a:prstGeom>
          <a:noFill/>
        </p:spPr>
        <p:txBody>
          <a:bodyPr wrap="square" rtlCol="0">
            <a:spAutoFit/>
          </a:bodyPr>
          <a:lstStyle/>
          <a:p>
            <a:r>
              <a:rPr lang="en-US" dirty="0"/>
              <a:t>P</a:t>
            </a:r>
            <a:r>
              <a:rPr lang="en-US" dirty="0" smtClean="0"/>
              <a:t>T</a:t>
            </a:r>
            <a:endParaRPr lang="en-US" dirty="0"/>
          </a:p>
        </p:txBody>
      </p:sp>
      <p:sp>
        <p:nvSpPr>
          <p:cNvPr id="20" name="TextBox 19"/>
          <p:cNvSpPr txBox="1"/>
          <p:nvPr/>
        </p:nvSpPr>
        <p:spPr>
          <a:xfrm>
            <a:off x="1502317" y="4739425"/>
            <a:ext cx="579549" cy="461665"/>
          </a:xfrm>
          <a:prstGeom prst="rect">
            <a:avLst/>
          </a:prstGeom>
          <a:noFill/>
        </p:spPr>
        <p:txBody>
          <a:bodyPr wrap="square" rtlCol="0">
            <a:spAutoFit/>
          </a:bodyPr>
          <a:lstStyle/>
          <a:p>
            <a:r>
              <a:rPr lang="en-US" dirty="0" smtClean="0"/>
              <a:t>= </a:t>
            </a:r>
            <a:endParaRPr lang="en-US" dirty="0"/>
          </a:p>
        </p:txBody>
      </p:sp>
      <p:sp>
        <p:nvSpPr>
          <p:cNvPr id="21" name="TextBox 20"/>
          <p:cNvSpPr txBox="1"/>
          <p:nvPr/>
        </p:nvSpPr>
        <p:spPr>
          <a:xfrm>
            <a:off x="1792091" y="4739425"/>
            <a:ext cx="579549" cy="461665"/>
          </a:xfrm>
          <a:prstGeom prst="rect">
            <a:avLst/>
          </a:prstGeom>
          <a:noFill/>
        </p:spPr>
        <p:txBody>
          <a:bodyPr wrap="square" rtlCol="0">
            <a:spAutoFit/>
          </a:bodyPr>
          <a:lstStyle/>
          <a:p>
            <a:r>
              <a:rPr lang="en-US" dirty="0" smtClean="0"/>
              <a:t>KS</a:t>
            </a:r>
            <a:endParaRPr lang="en-US" dirty="0"/>
          </a:p>
        </p:txBody>
      </p:sp>
      <p:sp>
        <p:nvSpPr>
          <p:cNvPr id="22" name="TextBox 21"/>
          <p:cNvSpPr txBox="1"/>
          <p:nvPr/>
        </p:nvSpPr>
        <p:spPr>
          <a:xfrm>
            <a:off x="2172982" y="4739424"/>
            <a:ext cx="579549" cy="461665"/>
          </a:xfrm>
          <a:prstGeom prst="rect">
            <a:avLst/>
          </a:prstGeom>
          <a:noFill/>
        </p:spPr>
        <p:txBody>
          <a:bodyPr wrap="square" rtlCol="0">
            <a:spAutoFit/>
          </a:bodyPr>
          <a:lstStyle/>
          <a:p>
            <a:r>
              <a:rPr lang="en-US" dirty="0"/>
              <a:t> </a:t>
            </a:r>
            <a:r>
              <a:rPr lang="en-US" b="1" dirty="0" smtClean="0"/>
              <a:t>⊕ </a:t>
            </a:r>
            <a:endParaRPr lang="en-US" dirty="0"/>
          </a:p>
        </p:txBody>
      </p:sp>
      <p:sp>
        <p:nvSpPr>
          <p:cNvPr id="23" name="TextBox 22"/>
          <p:cNvSpPr txBox="1"/>
          <p:nvPr/>
        </p:nvSpPr>
        <p:spPr>
          <a:xfrm>
            <a:off x="2678781" y="4743417"/>
            <a:ext cx="579549" cy="461665"/>
          </a:xfrm>
          <a:prstGeom prst="rect">
            <a:avLst/>
          </a:prstGeom>
          <a:noFill/>
        </p:spPr>
        <p:txBody>
          <a:bodyPr wrap="square" rtlCol="0">
            <a:spAutoFit/>
          </a:bodyPr>
          <a:lstStyle/>
          <a:p>
            <a:r>
              <a:rPr lang="en-US" dirty="0" smtClean="0"/>
              <a:t>CT</a:t>
            </a:r>
            <a:endParaRPr lang="en-US" dirty="0"/>
          </a:p>
        </p:txBody>
      </p:sp>
    </p:spTree>
    <p:extLst>
      <p:ext uri="{BB962C8B-B14F-4D97-AF65-F5344CB8AC3E}">
        <p14:creationId xmlns:p14="http://schemas.microsoft.com/office/powerpoint/2010/main" val="2415254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additive="base">
                                        <p:cTn id="41" dur="500" fill="hold"/>
                                        <p:tgtEl>
                                          <p:spTgt spid="12"/>
                                        </p:tgtEl>
                                        <p:attrNameLst>
                                          <p:attrName>ppt_x</p:attrName>
                                        </p:attrNameLst>
                                      </p:cBhvr>
                                      <p:tavLst>
                                        <p:tav tm="0">
                                          <p:val>
                                            <p:strVal val="#ppt_x"/>
                                          </p:val>
                                        </p:tav>
                                        <p:tav tm="100000">
                                          <p:val>
                                            <p:strVal val="#ppt_x"/>
                                          </p:val>
                                        </p:tav>
                                      </p:tavLst>
                                    </p:anim>
                                    <p:anim calcmode="lin" valueType="num">
                                      <p:cBhvr additive="base">
                                        <p:cTn id="42" dur="500" fill="hold"/>
                                        <p:tgtEl>
                                          <p:spTgt spid="1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500" fill="hold"/>
                                        <p:tgtEl>
                                          <p:spTgt spid="13"/>
                                        </p:tgtEl>
                                        <p:attrNameLst>
                                          <p:attrName>ppt_x</p:attrName>
                                        </p:attrNameLst>
                                      </p:cBhvr>
                                      <p:tavLst>
                                        <p:tav tm="0">
                                          <p:val>
                                            <p:strVal val="#ppt_x"/>
                                          </p:val>
                                        </p:tav>
                                        <p:tav tm="100000">
                                          <p:val>
                                            <p:strVal val="#ppt_x"/>
                                          </p:val>
                                        </p:tav>
                                      </p:tavLst>
                                    </p:anim>
                                    <p:anim calcmode="lin" valueType="num">
                                      <p:cBhvr additive="base">
                                        <p:cTn id="52" dur="500" fill="hold"/>
                                        <p:tgtEl>
                                          <p:spTgt spid="1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500" fill="hold"/>
                                        <p:tgtEl>
                                          <p:spTgt spid="14"/>
                                        </p:tgtEl>
                                        <p:attrNameLst>
                                          <p:attrName>ppt_x</p:attrName>
                                        </p:attrNameLst>
                                      </p:cBhvr>
                                      <p:tavLst>
                                        <p:tav tm="0">
                                          <p:val>
                                            <p:strVal val="#ppt_x"/>
                                          </p:val>
                                        </p:tav>
                                        <p:tav tm="100000">
                                          <p:val>
                                            <p:strVal val="#ppt_x"/>
                                          </p:val>
                                        </p:tav>
                                      </p:tavLst>
                                    </p:anim>
                                    <p:anim calcmode="lin" valueType="num">
                                      <p:cBhvr additive="base">
                                        <p:cTn id="5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16"/>
                                        </p:tgtEl>
                                        <p:attrNameLst>
                                          <p:attrName>style.visibility</p:attrName>
                                        </p:attrNameLst>
                                      </p:cBhvr>
                                      <p:to>
                                        <p:strVal val="visible"/>
                                      </p:to>
                                    </p:set>
                                    <p:anim calcmode="lin" valueType="num">
                                      <p:cBhvr additive="base">
                                        <p:cTn id="67" dur="500" fill="hold"/>
                                        <p:tgtEl>
                                          <p:spTgt spid="16"/>
                                        </p:tgtEl>
                                        <p:attrNameLst>
                                          <p:attrName>ppt_x</p:attrName>
                                        </p:attrNameLst>
                                      </p:cBhvr>
                                      <p:tavLst>
                                        <p:tav tm="0">
                                          <p:val>
                                            <p:strVal val="#ppt_x"/>
                                          </p:val>
                                        </p:tav>
                                        <p:tav tm="100000">
                                          <p:val>
                                            <p:strVal val="#ppt_x"/>
                                          </p:val>
                                        </p:tav>
                                      </p:tavLst>
                                    </p:anim>
                                    <p:anim calcmode="lin" valueType="num">
                                      <p:cBhvr additive="base">
                                        <p:cTn id="6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 calcmode="lin" valueType="num">
                                      <p:cBhvr additive="base">
                                        <p:cTn id="73" dur="500" fill="hold"/>
                                        <p:tgtEl>
                                          <p:spTgt spid="17"/>
                                        </p:tgtEl>
                                        <p:attrNameLst>
                                          <p:attrName>ppt_x</p:attrName>
                                        </p:attrNameLst>
                                      </p:cBhvr>
                                      <p:tavLst>
                                        <p:tav tm="0">
                                          <p:val>
                                            <p:strVal val="#ppt_x"/>
                                          </p:val>
                                        </p:tav>
                                        <p:tav tm="100000">
                                          <p:val>
                                            <p:strVal val="#ppt_x"/>
                                          </p:val>
                                        </p:tav>
                                      </p:tavLst>
                                    </p:anim>
                                    <p:anim calcmode="lin" valueType="num">
                                      <p:cBhvr additive="base">
                                        <p:cTn id="74" dur="500" fill="hold"/>
                                        <p:tgtEl>
                                          <p:spTgt spid="1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18"/>
                                        </p:tgtEl>
                                        <p:attrNameLst>
                                          <p:attrName>style.visibility</p:attrName>
                                        </p:attrNameLst>
                                      </p:cBhvr>
                                      <p:to>
                                        <p:strVal val="visible"/>
                                      </p:to>
                                    </p:set>
                                    <p:anim calcmode="lin" valueType="num">
                                      <p:cBhvr additive="base">
                                        <p:cTn id="77" dur="500" fill="hold"/>
                                        <p:tgtEl>
                                          <p:spTgt spid="18"/>
                                        </p:tgtEl>
                                        <p:attrNameLst>
                                          <p:attrName>ppt_x</p:attrName>
                                        </p:attrNameLst>
                                      </p:cBhvr>
                                      <p:tavLst>
                                        <p:tav tm="0">
                                          <p:val>
                                            <p:strVal val="#ppt_x"/>
                                          </p:val>
                                        </p:tav>
                                        <p:tav tm="100000">
                                          <p:val>
                                            <p:strVal val="#ppt_x"/>
                                          </p:val>
                                        </p:tav>
                                      </p:tavLst>
                                    </p:anim>
                                    <p:anim calcmode="lin" valueType="num">
                                      <p:cBhvr additive="base">
                                        <p:cTn id="7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19">
                                            <p:txEl>
                                              <p:pRg st="0" end="0"/>
                                            </p:txEl>
                                          </p:spTgt>
                                        </p:tgtEl>
                                        <p:attrNameLst>
                                          <p:attrName>style.visibility</p:attrName>
                                        </p:attrNameLst>
                                      </p:cBhvr>
                                      <p:to>
                                        <p:strVal val="visible"/>
                                      </p:to>
                                    </p:set>
                                    <p:anim calcmode="lin" valueType="num">
                                      <p:cBhvr additive="base">
                                        <p:cTn id="83" dur="5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20">
                                            <p:txEl>
                                              <p:pRg st="0" end="0"/>
                                            </p:txEl>
                                          </p:spTgt>
                                        </p:tgtEl>
                                        <p:attrNameLst>
                                          <p:attrName>style.visibility</p:attrName>
                                        </p:attrNameLst>
                                      </p:cBhvr>
                                      <p:to>
                                        <p:strVal val="visible"/>
                                      </p:to>
                                    </p:set>
                                    <p:anim calcmode="lin" valueType="num">
                                      <p:cBhvr additive="base">
                                        <p:cTn id="89"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21">
                                            <p:txEl>
                                              <p:pRg st="0" end="0"/>
                                            </p:txEl>
                                          </p:spTgt>
                                        </p:tgtEl>
                                        <p:attrNameLst>
                                          <p:attrName>style.visibility</p:attrName>
                                        </p:attrNameLst>
                                      </p:cBhvr>
                                      <p:to>
                                        <p:strVal val="visible"/>
                                      </p:to>
                                    </p:set>
                                    <p:anim calcmode="lin" valueType="num">
                                      <p:cBhvr additive="base">
                                        <p:cTn id="95"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2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22">
                                            <p:txEl>
                                              <p:pRg st="0" end="0"/>
                                            </p:txEl>
                                          </p:spTgt>
                                        </p:tgtEl>
                                        <p:attrNameLst>
                                          <p:attrName>style.visibility</p:attrName>
                                        </p:attrNameLst>
                                      </p:cBhvr>
                                      <p:to>
                                        <p:strVal val="visible"/>
                                      </p:to>
                                    </p:set>
                                    <p:anim calcmode="lin" valueType="num">
                                      <p:cBhvr additive="base">
                                        <p:cTn id="101" dur="5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102" dur="500" fill="hold"/>
                                        <p:tgtEl>
                                          <p:spTgt spid="2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8" grpId="0" animBg="1"/>
      <p:bldP spid="11" grpId="0" animBg="1"/>
      <p:bldP spid="12" grpId="0"/>
      <p:bldP spid="15" grpId="0" animBg="1"/>
      <p:bldP spid="17" grpId="0" animBg="1"/>
      <p:bldP spid="18" grpId="0"/>
      <p:bldP spid="23"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XOR with a Stream Cipher</a:t>
            </a:r>
            <a:endParaRPr lang="en-US" dirty="0"/>
          </a:p>
        </p:txBody>
      </p:sp>
      <p:sp>
        <p:nvSpPr>
          <p:cNvPr id="3" name="Content Placeholder 2"/>
          <p:cNvSpPr>
            <a:spLocks noGrp="1"/>
          </p:cNvSpPr>
          <p:nvPr>
            <p:ph idx="1"/>
          </p:nvPr>
        </p:nvSpPr>
        <p:spPr/>
        <p:txBody>
          <a:bodyPr/>
          <a:lstStyle/>
          <a:p>
            <a:r>
              <a:rPr lang="en-US" dirty="0" smtClean="0"/>
              <a:t>Using XOR for encryption:</a:t>
            </a:r>
          </a:p>
          <a:p>
            <a:pPr lvl="1"/>
            <a:r>
              <a:rPr lang="en-US" dirty="0" smtClean="0"/>
              <a:t>CT = KS </a:t>
            </a:r>
            <a:r>
              <a:rPr lang="en-US" b="1" dirty="0" smtClean="0"/>
              <a:t>⊕ </a:t>
            </a:r>
            <a:r>
              <a:rPr lang="en-US" dirty="0" smtClean="0"/>
              <a:t>PT</a:t>
            </a:r>
          </a:p>
          <a:p>
            <a:pPr lvl="1"/>
            <a:endParaRPr lang="en-US" dirty="0"/>
          </a:p>
          <a:p>
            <a:r>
              <a:rPr lang="en-US" dirty="0" smtClean="0"/>
              <a:t>Using XOR for decryption:</a:t>
            </a:r>
          </a:p>
          <a:p>
            <a:pPr lvl="1"/>
            <a:r>
              <a:rPr lang="en-US" dirty="0" smtClean="0"/>
              <a:t>PT = KS </a:t>
            </a:r>
            <a:r>
              <a:rPr lang="en-US" b="1" dirty="0" smtClean="0"/>
              <a:t>⊕ </a:t>
            </a:r>
            <a:r>
              <a:rPr lang="en-US" dirty="0" smtClean="0"/>
              <a:t>CT</a:t>
            </a:r>
            <a:endParaRPr lang="en-US" dirty="0"/>
          </a:p>
        </p:txBody>
      </p:sp>
    </p:spTree>
    <p:extLst>
      <p:ext uri="{BB962C8B-B14F-4D97-AF65-F5344CB8AC3E}">
        <p14:creationId xmlns:p14="http://schemas.microsoft.com/office/powerpoint/2010/main" val="3715710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XOR in Stream Cipher</a:t>
            </a:r>
            <a:endParaRPr lang="en-US" dirty="0"/>
          </a:p>
        </p:txBody>
      </p:sp>
      <p:sp>
        <p:nvSpPr>
          <p:cNvPr id="3" name="Content Placeholder 2"/>
          <p:cNvSpPr>
            <a:spLocks noGrp="1"/>
          </p:cNvSpPr>
          <p:nvPr>
            <p:ph idx="1"/>
          </p:nvPr>
        </p:nvSpPr>
        <p:spPr>
          <a:xfrm>
            <a:off x="137711" y="1916113"/>
            <a:ext cx="8443912" cy="4032250"/>
          </a:xfrm>
        </p:spPr>
        <p:txBody>
          <a:bodyPr/>
          <a:lstStyle/>
          <a:p>
            <a:r>
              <a:rPr lang="en-US" sz="2800" dirty="0" smtClean="0"/>
              <a:t>Encrypt</a:t>
            </a:r>
          </a:p>
          <a:p>
            <a:pPr lvl="1"/>
            <a:r>
              <a:rPr lang="en-US" sz="2000" dirty="0" smtClean="0"/>
              <a:t>Plaintext (PT) 	= 0110</a:t>
            </a:r>
          </a:p>
          <a:p>
            <a:pPr lvl="1"/>
            <a:r>
              <a:rPr lang="en-US" sz="2000" dirty="0" err="1" smtClean="0"/>
              <a:t>Keystream</a:t>
            </a:r>
            <a:r>
              <a:rPr lang="en-US" sz="2000" dirty="0" smtClean="0"/>
              <a:t> (KS) 	=</a:t>
            </a:r>
            <a:r>
              <a:rPr lang="en-US" sz="2000" dirty="0"/>
              <a:t> </a:t>
            </a:r>
            <a:r>
              <a:rPr lang="en-US" sz="2000" dirty="0" smtClean="0"/>
              <a:t>1100</a:t>
            </a:r>
          </a:p>
          <a:p>
            <a:pPr lvl="1"/>
            <a:r>
              <a:rPr lang="en-US" sz="2000" dirty="0" err="1" smtClean="0"/>
              <a:t>Ciphertext</a:t>
            </a:r>
            <a:r>
              <a:rPr lang="en-US" sz="2000" dirty="0" smtClean="0"/>
              <a:t> (CT) 	= 1010</a:t>
            </a:r>
          </a:p>
          <a:p>
            <a:pPr lvl="1"/>
            <a:endParaRPr lang="en-US" sz="2000" dirty="0"/>
          </a:p>
          <a:p>
            <a:r>
              <a:rPr lang="en-US" sz="2800" dirty="0" smtClean="0"/>
              <a:t>Decrypt</a:t>
            </a:r>
          </a:p>
          <a:p>
            <a:pPr lvl="1"/>
            <a:r>
              <a:rPr lang="en-US" sz="2000" dirty="0" err="1" smtClean="0"/>
              <a:t>Ciphertext</a:t>
            </a:r>
            <a:r>
              <a:rPr lang="en-US" sz="2000" dirty="0" smtClean="0"/>
              <a:t> (CT)	= 1010</a:t>
            </a:r>
          </a:p>
          <a:p>
            <a:pPr lvl="1"/>
            <a:r>
              <a:rPr lang="en-US" sz="2000" dirty="0" err="1"/>
              <a:t>Keystream</a:t>
            </a:r>
            <a:r>
              <a:rPr lang="en-US" sz="2000" dirty="0"/>
              <a:t> (KS) 	= 1100</a:t>
            </a:r>
          </a:p>
          <a:p>
            <a:pPr lvl="1"/>
            <a:r>
              <a:rPr lang="en-US" sz="2000" dirty="0" smtClean="0"/>
              <a:t>Plaintext (PT)	= 0110	 </a:t>
            </a:r>
            <a:endParaRPr lang="en-US" sz="2000" dirty="0"/>
          </a:p>
        </p:txBody>
      </p:sp>
      <p:pic>
        <p:nvPicPr>
          <p:cNvPr id="1026" name="Picture 2" descr="Image result for XOR truth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1061" y="2479608"/>
            <a:ext cx="1933575" cy="173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2354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395288" y="917575"/>
            <a:ext cx="8424862" cy="655193"/>
          </a:xfrm>
        </p:spPr>
        <p:txBody>
          <a:bodyPr/>
          <a:lstStyle/>
          <a:p>
            <a:r>
              <a:rPr lang="en-US" dirty="0" smtClean="0"/>
              <a:t>RC4 algorithm</a:t>
            </a:r>
            <a:endParaRPr lang="en-AU" dirty="0"/>
          </a:p>
        </p:txBody>
      </p:sp>
      <p:sp>
        <p:nvSpPr>
          <p:cNvPr id="7" name="Content Placeholder 6"/>
          <p:cNvSpPr>
            <a:spLocks noGrp="1"/>
          </p:cNvSpPr>
          <p:nvPr>
            <p:ph idx="1"/>
          </p:nvPr>
        </p:nvSpPr>
        <p:spPr>
          <a:xfrm>
            <a:off x="669735" y="1572768"/>
            <a:ext cx="7583488" cy="4724400"/>
          </a:xfrm>
        </p:spPr>
        <p:txBody>
          <a:bodyPr>
            <a:normAutofit fontScale="70000" lnSpcReduction="20000"/>
          </a:bodyPr>
          <a:lstStyle/>
          <a:p>
            <a:r>
              <a:rPr lang="en-US" dirty="0" smtClean="0">
                <a:solidFill>
                  <a:schemeClr val="tx2">
                    <a:lumMod val="10000"/>
                  </a:schemeClr>
                </a:solidFill>
              </a:rPr>
              <a:t>A stream cipher designed in 1987 by Ron Rivest for RSA Security</a:t>
            </a:r>
          </a:p>
          <a:p>
            <a:r>
              <a:rPr lang="en-US" dirty="0" smtClean="0">
                <a:solidFill>
                  <a:schemeClr val="tx2">
                    <a:lumMod val="10000"/>
                  </a:schemeClr>
                </a:solidFill>
              </a:rPr>
              <a:t>It is a variable key-size stream cipher with byte-oriented operations</a:t>
            </a:r>
          </a:p>
          <a:p>
            <a:r>
              <a:rPr lang="en-US" dirty="0" smtClean="0">
                <a:solidFill>
                  <a:schemeClr val="tx2">
                    <a:lumMod val="10000"/>
                  </a:schemeClr>
                </a:solidFill>
              </a:rPr>
              <a:t>The algorithm is based on the use of a random permutation</a:t>
            </a:r>
          </a:p>
          <a:p>
            <a:r>
              <a:rPr lang="en-US" dirty="0" smtClean="0">
                <a:solidFill>
                  <a:schemeClr val="tx2">
                    <a:lumMod val="10000"/>
                  </a:schemeClr>
                </a:solidFill>
              </a:rPr>
              <a:t>Is used in the Secure Sockets Layer/Transport Layer Security (SSL/TLS) standards that have been defined for communication between Web browsers and servers</a:t>
            </a:r>
          </a:p>
          <a:p>
            <a:r>
              <a:rPr lang="en-US" dirty="0" smtClean="0">
                <a:solidFill>
                  <a:schemeClr val="tx2">
                    <a:lumMod val="10000"/>
                  </a:schemeClr>
                </a:solidFill>
              </a:rPr>
              <a:t>Also used in the Wired Equivalent Privacy (WEP) protocol and the newer WiFi Protected Access (WPA) protocol that are part of the IEEE 802.11 wireless LAN standard</a:t>
            </a:r>
            <a:endParaRPr lang="en-US" dirty="0">
              <a:solidFill>
                <a:schemeClr val="tx2">
                  <a:lumMod val="10000"/>
                </a:schemeClr>
              </a:solidFill>
            </a:endParaRPr>
          </a:p>
        </p:txBody>
      </p:sp>
    </p:spTree>
    <p:extLst>
      <p:ext uri="{BB962C8B-B14F-4D97-AF65-F5344CB8AC3E}">
        <p14:creationId xmlns:p14="http://schemas.microsoft.com/office/powerpoint/2010/main" val="62163433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8.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475489" y="395686"/>
            <a:ext cx="8077200" cy="62414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32136178"/>
      </p:ext>
    </p:extLst>
  </p:cSld>
  <p:clrMapOvr>
    <a:masterClrMapping/>
  </p:clrMapOvr>
  <p:transition>
    <p:dissolv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sz="half" idx="1"/>
          </p:nvPr>
        </p:nvSpPr>
        <p:spPr>
          <a:xfrm>
            <a:off x="5105400" y="1828800"/>
            <a:ext cx="3566160" cy="4724400"/>
          </a:xfrm>
        </p:spPr>
        <p:txBody>
          <a:bodyPr>
            <a:normAutofit fontScale="77500" lnSpcReduction="20000"/>
          </a:bodyPr>
          <a:lstStyle/>
          <a:p>
            <a:r>
              <a:rPr lang="en-US" dirty="0" smtClean="0">
                <a:solidFill>
                  <a:schemeClr val="tx2">
                    <a:lumMod val="10000"/>
                  </a:schemeClr>
                </a:solidFill>
              </a:rPr>
              <a:t>Random and pseudorandom numbers</a:t>
            </a:r>
          </a:p>
          <a:p>
            <a:pPr marL="739775" lvl="1" indent="-282575">
              <a:buClr>
                <a:schemeClr val="bg1"/>
              </a:buClr>
            </a:pPr>
            <a:r>
              <a:rPr lang="en-US" dirty="0" smtClean="0">
                <a:solidFill>
                  <a:schemeClr val="tx2">
                    <a:lumMod val="10000"/>
                  </a:schemeClr>
                </a:solidFill>
              </a:rPr>
              <a:t>The use of random numbers</a:t>
            </a:r>
          </a:p>
          <a:p>
            <a:pPr marL="739775" lvl="1" indent="-282575">
              <a:buClr>
                <a:schemeClr val="bg1"/>
              </a:buClr>
            </a:pPr>
            <a:r>
              <a:rPr lang="en-US" dirty="0" smtClean="0">
                <a:solidFill>
                  <a:schemeClr val="tx2">
                    <a:lumMod val="10000"/>
                  </a:schemeClr>
                </a:solidFill>
              </a:rPr>
              <a:t>TRNGs, PRNGs, PRFs</a:t>
            </a:r>
          </a:p>
          <a:p>
            <a:pPr marL="739775" lvl="1" indent="-282575">
              <a:buClr>
                <a:schemeClr val="bg1"/>
              </a:buClr>
            </a:pPr>
            <a:r>
              <a:rPr lang="en-US" dirty="0" smtClean="0">
                <a:solidFill>
                  <a:schemeClr val="tx2">
                    <a:lumMod val="10000"/>
                  </a:schemeClr>
                </a:solidFill>
              </a:rPr>
              <a:t>Algorithm design</a:t>
            </a:r>
          </a:p>
          <a:p>
            <a:r>
              <a:rPr lang="en-US" dirty="0" smtClean="0">
                <a:solidFill>
                  <a:schemeClr val="tx2">
                    <a:lumMod val="10000"/>
                  </a:schemeClr>
                </a:solidFill>
              </a:rPr>
              <a:t>Stream ciphers and RC4</a:t>
            </a:r>
          </a:p>
          <a:p>
            <a:pPr marL="739775" lvl="1" indent="-282575">
              <a:buClr>
                <a:schemeClr val="bg1"/>
              </a:buClr>
            </a:pPr>
            <a:r>
              <a:rPr lang="en-US" dirty="0" smtClean="0">
                <a:solidFill>
                  <a:schemeClr val="tx2">
                    <a:lumMod val="10000"/>
                  </a:schemeClr>
                </a:solidFill>
              </a:rPr>
              <a:t>Stream cipher structure</a:t>
            </a:r>
          </a:p>
          <a:p>
            <a:pPr marL="739775" lvl="1" indent="-282575">
              <a:buClr>
                <a:schemeClr val="bg1"/>
              </a:buClr>
            </a:pPr>
            <a:r>
              <a:rPr lang="en-US" dirty="0" smtClean="0">
                <a:solidFill>
                  <a:schemeClr val="tx2">
                    <a:lumMod val="10000"/>
                  </a:schemeClr>
                </a:solidFill>
              </a:rPr>
              <a:t>RC4 algorithm</a:t>
            </a:r>
          </a:p>
          <a:p>
            <a:r>
              <a:rPr lang="en-US" dirty="0" smtClean="0">
                <a:solidFill>
                  <a:schemeClr val="tx2">
                    <a:lumMod val="10000"/>
                  </a:schemeClr>
                </a:solidFill>
              </a:rPr>
              <a:t>Cipher block modes of operation</a:t>
            </a:r>
          </a:p>
          <a:p>
            <a:pPr marL="739775" lvl="1" indent="-282575">
              <a:buClr>
                <a:schemeClr val="bg1"/>
              </a:buClr>
            </a:pPr>
            <a:r>
              <a:rPr lang="en-US" sz="1765" dirty="0" smtClean="0">
                <a:solidFill>
                  <a:schemeClr val="tx2">
                    <a:lumMod val="10000"/>
                  </a:schemeClr>
                </a:solidFill>
              </a:rPr>
              <a:t>ECB</a:t>
            </a:r>
          </a:p>
          <a:p>
            <a:pPr marL="739775" lvl="1" indent="-282575">
              <a:buClr>
                <a:schemeClr val="bg1"/>
              </a:buClr>
            </a:pPr>
            <a:r>
              <a:rPr lang="en-US" sz="1765" dirty="0" smtClean="0">
                <a:solidFill>
                  <a:schemeClr val="tx2">
                    <a:lumMod val="10000"/>
                  </a:schemeClr>
                </a:solidFill>
              </a:rPr>
              <a:t>CBC</a:t>
            </a:r>
          </a:p>
          <a:p>
            <a:pPr marL="739775" lvl="1" indent="-282575">
              <a:buClr>
                <a:schemeClr val="bg1"/>
              </a:buClr>
            </a:pPr>
            <a:r>
              <a:rPr lang="en-US" sz="1765" dirty="0" smtClean="0">
                <a:solidFill>
                  <a:schemeClr val="tx2">
                    <a:lumMod val="10000"/>
                  </a:schemeClr>
                </a:solidFill>
              </a:rPr>
              <a:t>CFB</a:t>
            </a:r>
          </a:p>
          <a:p>
            <a:pPr marL="739775" lvl="1" indent="-282575">
              <a:buClr>
                <a:schemeClr val="bg1"/>
              </a:buClr>
            </a:pPr>
            <a:r>
              <a:rPr lang="en-US" sz="1765" dirty="0" smtClean="0">
                <a:solidFill>
                  <a:schemeClr val="tx2">
                    <a:lumMod val="10000"/>
                  </a:schemeClr>
                </a:solidFill>
              </a:rPr>
              <a:t>CTR</a:t>
            </a:r>
          </a:p>
          <a:p>
            <a:pPr lvl="1"/>
            <a:endParaRPr lang="en-US" dirty="0" smtClean="0">
              <a:solidFill>
                <a:schemeClr val="tx2">
                  <a:lumMod val="10000"/>
                </a:schemeClr>
              </a:solidFill>
            </a:endParaRPr>
          </a:p>
          <a:p>
            <a:pPr lvl="1"/>
            <a:endParaRPr lang="en-US" dirty="0" smtClean="0">
              <a:solidFill>
                <a:schemeClr val="tx2">
                  <a:lumMod val="10000"/>
                </a:schemeClr>
              </a:solidFill>
            </a:endParaRPr>
          </a:p>
          <a:p>
            <a:pPr lvl="1"/>
            <a:endParaRPr lang="en-US" dirty="0">
              <a:solidFill>
                <a:schemeClr val="tx2">
                  <a:lumMod val="10000"/>
                </a:schemeClr>
              </a:solidFill>
            </a:endParaRPr>
          </a:p>
        </p:txBody>
      </p:sp>
      <p:sp>
        <p:nvSpPr>
          <p:cNvPr id="6" name="Text Placeholder 5"/>
          <p:cNvSpPr>
            <a:spLocks noGrp="1"/>
          </p:cNvSpPr>
          <p:nvPr>
            <p:ph sz="half" idx="2"/>
          </p:nvPr>
        </p:nvSpPr>
        <p:spPr>
          <a:xfrm>
            <a:off x="457200" y="1828800"/>
            <a:ext cx="3566160" cy="4724400"/>
          </a:xfrm>
        </p:spPr>
        <p:txBody>
          <a:bodyPr>
            <a:normAutofit fontScale="77500" lnSpcReduction="20000"/>
          </a:bodyPr>
          <a:lstStyle/>
          <a:p>
            <a:pPr>
              <a:buClr>
                <a:schemeClr val="tx2">
                  <a:lumMod val="10000"/>
                </a:schemeClr>
              </a:buClr>
            </a:pPr>
            <a:r>
              <a:rPr lang="en-US" dirty="0" smtClean="0">
                <a:solidFill>
                  <a:schemeClr val="tx2">
                    <a:lumMod val="10000"/>
                  </a:schemeClr>
                </a:solidFill>
              </a:rPr>
              <a:t>Symmetric encryption principles</a:t>
            </a:r>
          </a:p>
          <a:p>
            <a:pPr marL="739775" lvl="1" indent="-282575">
              <a:buClr>
                <a:schemeClr val="bg1"/>
              </a:buClr>
              <a:buFont typeface="Calisto MT" pitchFamily="18" charset="0"/>
              <a:buChar char="•"/>
            </a:pPr>
            <a:r>
              <a:rPr lang="en-US" dirty="0" smtClean="0">
                <a:solidFill>
                  <a:schemeClr val="tx2">
                    <a:lumMod val="10000"/>
                  </a:schemeClr>
                </a:solidFill>
              </a:rPr>
              <a:t>Cryptography</a:t>
            </a:r>
          </a:p>
          <a:p>
            <a:pPr marL="739775" lvl="1" indent="-282575">
              <a:buClr>
                <a:schemeClr val="bg1"/>
              </a:buClr>
              <a:buFont typeface="Calisto MT" pitchFamily="18" charset="0"/>
              <a:buChar char="•"/>
            </a:pPr>
            <a:r>
              <a:rPr lang="en-US" dirty="0" smtClean="0">
                <a:solidFill>
                  <a:schemeClr val="tx2">
                    <a:lumMod val="10000"/>
                  </a:schemeClr>
                </a:solidFill>
                <a:effectLst>
                  <a:outerShdw blurRad="63500" dir="2700000" algn="tl" rotWithShape="0">
                    <a:schemeClr val="tx1">
                      <a:alpha val="40000"/>
                    </a:schemeClr>
                  </a:outerShdw>
                </a:effectLst>
              </a:rPr>
              <a:t>Cryptanalysis</a:t>
            </a:r>
          </a:p>
          <a:p>
            <a:pPr marL="739775" lvl="1" indent="-282575">
              <a:buClr>
                <a:schemeClr val="bg1"/>
              </a:buClr>
              <a:buFont typeface="Calisto MT" pitchFamily="18" charset="0"/>
              <a:buChar char="•"/>
            </a:pPr>
            <a:r>
              <a:rPr lang="en-US" dirty="0" smtClean="0">
                <a:solidFill>
                  <a:schemeClr val="tx2">
                    <a:lumMod val="10000"/>
                  </a:schemeClr>
                </a:solidFill>
              </a:rPr>
              <a:t>Feistel cipher structure</a:t>
            </a:r>
            <a:endParaRPr lang="en-US" dirty="0" smtClean="0">
              <a:solidFill>
                <a:schemeClr val="tx2">
                  <a:lumMod val="10000"/>
                </a:schemeClr>
              </a:solidFill>
              <a:effectLst>
                <a:outerShdw blurRad="63500" dir="2700000" algn="tl" rotWithShape="0">
                  <a:schemeClr val="tx1">
                    <a:alpha val="40000"/>
                  </a:schemeClr>
                </a:outerShdw>
              </a:effectLst>
            </a:endParaRPr>
          </a:p>
          <a:p>
            <a:pPr>
              <a:buClr>
                <a:schemeClr val="tx2">
                  <a:lumMod val="10000"/>
                </a:schemeClr>
              </a:buClr>
            </a:pPr>
            <a:r>
              <a:rPr lang="en-US" dirty="0" smtClean="0">
                <a:solidFill>
                  <a:schemeClr val="tx2">
                    <a:lumMod val="10000"/>
                  </a:schemeClr>
                </a:solidFill>
              </a:rPr>
              <a:t>Symmetric block encryption algorithms</a:t>
            </a:r>
          </a:p>
          <a:p>
            <a:pPr marL="739775" lvl="1" indent="-282575">
              <a:buClr>
                <a:schemeClr val="bg1"/>
              </a:buClr>
              <a:buFont typeface="Calisto MT" pitchFamily="18" charset="0"/>
              <a:buChar char="•"/>
            </a:pPr>
            <a:r>
              <a:rPr lang="en-US" dirty="0" smtClean="0">
                <a:solidFill>
                  <a:schemeClr val="tx2">
                    <a:lumMod val="10000"/>
                  </a:schemeClr>
                </a:solidFill>
              </a:rPr>
              <a:t>Data encryption standard</a:t>
            </a:r>
          </a:p>
          <a:p>
            <a:pPr marL="739775" lvl="1" indent="-282575">
              <a:buClr>
                <a:schemeClr val="bg1"/>
              </a:buClr>
              <a:buFont typeface="Calisto MT" pitchFamily="18" charset="0"/>
              <a:buChar char="•"/>
            </a:pPr>
            <a:r>
              <a:rPr lang="en-US" dirty="0" smtClean="0">
                <a:solidFill>
                  <a:schemeClr val="tx2">
                    <a:lumMod val="10000"/>
                  </a:schemeClr>
                </a:solidFill>
              </a:rPr>
              <a:t>Triple DES</a:t>
            </a:r>
          </a:p>
          <a:p>
            <a:pPr marL="739775" lvl="1" indent="-282575">
              <a:buClr>
                <a:schemeClr val="bg1"/>
              </a:buClr>
              <a:buFont typeface="Calisto MT" pitchFamily="18" charset="0"/>
              <a:buChar char="•"/>
            </a:pPr>
            <a:r>
              <a:rPr lang="en-US" dirty="0" smtClean="0">
                <a:solidFill>
                  <a:schemeClr val="tx2">
                    <a:lumMod val="10000"/>
                  </a:schemeClr>
                </a:solidFill>
              </a:rPr>
              <a:t>Advanced encryption standard</a:t>
            </a:r>
          </a:p>
          <a:p>
            <a:pPr algn="l"/>
            <a:endParaRPr lang="en-US" dirty="0"/>
          </a:p>
        </p:txBody>
      </p:sp>
    </p:spTree>
    <p:extLst>
      <p:ext uri="{BB962C8B-B14F-4D97-AF65-F5344CB8AC3E}">
        <p14:creationId xmlns:p14="http://schemas.microsoft.com/office/powerpoint/2010/main" val="604746276"/>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563495"/>
          </a:xfrm>
        </p:spPr>
        <p:txBody>
          <a:bodyPr/>
          <a:lstStyle/>
          <a:p>
            <a:r>
              <a:rPr lang="en-US" dirty="0" smtClean="0"/>
              <a:t>Further Reading</a:t>
            </a:r>
            <a:endParaRPr lang="en-US" dirty="0"/>
          </a:p>
        </p:txBody>
      </p:sp>
      <p:sp>
        <p:nvSpPr>
          <p:cNvPr id="3" name="Content Placeholder 2"/>
          <p:cNvSpPr>
            <a:spLocks noGrp="1"/>
          </p:cNvSpPr>
          <p:nvPr>
            <p:ph idx="1"/>
          </p:nvPr>
        </p:nvSpPr>
        <p:spPr>
          <a:xfrm>
            <a:off x="395288" y="1481070"/>
            <a:ext cx="8443912" cy="4032250"/>
          </a:xfrm>
          <a:ln>
            <a:solidFill>
              <a:srgbClr val="FFFFFF"/>
            </a:solidFill>
          </a:ln>
        </p:spPr>
        <p:txBody>
          <a:bodyPr/>
          <a:lstStyle/>
          <a:p>
            <a:r>
              <a:rPr lang="en-US" sz="2400" b="1" dirty="0"/>
              <a:t>Chapter 2 </a:t>
            </a:r>
            <a:r>
              <a:rPr lang="en-US" sz="2400" b="1" dirty="0" smtClean="0"/>
              <a:t>of </a:t>
            </a:r>
            <a:r>
              <a:rPr lang="en-US" sz="2400" b="1" dirty="0"/>
              <a:t>the textbook: </a:t>
            </a:r>
            <a:r>
              <a:rPr lang="en-US" sz="2400" b="1" i="1" dirty="0"/>
              <a:t>Network Security </a:t>
            </a:r>
            <a:r>
              <a:rPr lang="en-US" sz="2400" b="1" i="1" dirty="0" smtClean="0"/>
              <a:t>Essentials-Application </a:t>
            </a:r>
            <a:r>
              <a:rPr lang="en-US" sz="2400" b="1" i="1" dirty="0"/>
              <a:t>&amp; Standards” by William Stallings </a:t>
            </a:r>
            <a:r>
              <a:rPr lang="en-US" sz="2400" b="1" dirty="0" smtClean="0"/>
              <a:t>6th </a:t>
            </a:r>
            <a:r>
              <a:rPr lang="en-US" sz="2400" b="1" dirty="0"/>
              <a:t>Edition, </a:t>
            </a:r>
            <a:r>
              <a:rPr lang="en-US" sz="2400" b="1" dirty="0" err="1" smtClean="0"/>
              <a:t>PrenticeHall</a:t>
            </a:r>
            <a:r>
              <a:rPr lang="en-US" sz="2400" b="1"/>
              <a:t>, </a:t>
            </a:r>
            <a:r>
              <a:rPr lang="en-US" sz="2400" b="1" smtClean="0"/>
              <a:t>2017</a:t>
            </a:r>
            <a:endParaRPr lang="en-US" sz="2400" dirty="0" smtClean="0"/>
          </a:p>
          <a:p>
            <a:endParaRPr lang="en-US" sz="2400" dirty="0"/>
          </a:p>
        </p:txBody>
      </p:sp>
    </p:spTree>
    <p:extLst>
      <p:ext uri="{BB962C8B-B14F-4D97-AF65-F5344CB8AC3E}">
        <p14:creationId xmlns:p14="http://schemas.microsoft.com/office/powerpoint/2010/main" val="418868584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576374"/>
          </a:xfrm>
        </p:spPr>
        <p:txBody>
          <a:bodyPr/>
          <a:lstStyle/>
          <a:p>
            <a:r>
              <a:rPr lang="en-US" dirty="0" smtClean="0"/>
              <a:t>Cryptanalysis</a:t>
            </a:r>
            <a:endParaRPr lang="en-US" dirty="0"/>
          </a:p>
        </p:txBody>
      </p:sp>
      <p:sp>
        <p:nvSpPr>
          <p:cNvPr id="3" name="Content Placeholder 2"/>
          <p:cNvSpPr>
            <a:spLocks noGrp="1"/>
          </p:cNvSpPr>
          <p:nvPr>
            <p:ph idx="1"/>
          </p:nvPr>
        </p:nvSpPr>
        <p:spPr>
          <a:xfrm>
            <a:off x="395288" y="1609859"/>
            <a:ext cx="8443912" cy="4411529"/>
          </a:xfrm>
        </p:spPr>
        <p:txBody>
          <a:bodyPr/>
          <a:lstStyle/>
          <a:p>
            <a:r>
              <a:rPr lang="en-US" sz="1800" dirty="0" smtClean="0"/>
              <a:t>The process of attempting to discover the plaintext or key is known as </a:t>
            </a:r>
            <a:r>
              <a:rPr lang="en-US" sz="1800" b="1" dirty="0" smtClean="0"/>
              <a:t>cryptanalysis</a:t>
            </a:r>
            <a:r>
              <a:rPr lang="en-US" sz="1800" dirty="0" smtClean="0"/>
              <a:t>.</a:t>
            </a:r>
            <a:endParaRPr lang="en-US" sz="1800" dirty="0"/>
          </a:p>
          <a:p>
            <a:r>
              <a:rPr lang="en-US" sz="1800" b="1" dirty="0" smtClean="0"/>
              <a:t>An </a:t>
            </a:r>
            <a:r>
              <a:rPr lang="en-US" sz="1800" b="1" dirty="0"/>
              <a:t>attacker may try different types of attacks on </a:t>
            </a:r>
            <a:r>
              <a:rPr lang="en-US" sz="1800" b="1" dirty="0" smtClean="0"/>
              <a:t>the encrypted </a:t>
            </a:r>
            <a:r>
              <a:rPr lang="en-US" sz="1800" b="1" dirty="0"/>
              <a:t>message to discover plaintext or secret</a:t>
            </a:r>
          </a:p>
          <a:p>
            <a:r>
              <a:rPr lang="en-US" sz="1800" b="1" dirty="0" smtClean="0"/>
              <a:t>A </a:t>
            </a:r>
            <a:r>
              <a:rPr lang="en-US" sz="1800" b="1" dirty="0"/>
              <a:t>brute-force attacker tries every possible key</a:t>
            </a:r>
          </a:p>
          <a:p>
            <a:r>
              <a:rPr lang="en-US" sz="1800" b="1" dirty="0" smtClean="0"/>
              <a:t>On </a:t>
            </a:r>
            <a:r>
              <a:rPr lang="en-US" sz="1800" b="1" dirty="0"/>
              <a:t>an average a successful break would require half </a:t>
            </a:r>
            <a:r>
              <a:rPr lang="en-US" sz="1800" b="1" dirty="0" smtClean="0"/>
              <a:t>the number </a:t>
            </a:r>
            <a:r>
              <a:rPr lang="en-US" sz="1800" b="1" dirty="0"/>
              <a:t>of all possible keys </a:t>
            </a:r>
            <a:r>
              <a:rPr lang="en-US" sz="1800" b="1" dirty="0" smtClean="0"/>
              <a:t>tried (meaning that if there are </a:t>
            </a:r>
            <a:r>
              <a:rPr lang="en-US" sz="1800" b="1" i="1" u="sng" dirty="0" smtClean="0"/>
              <a:t>x</a:t>
            </a:r>
            <a:r>
              <a:rPr lang="en-US" sz="1800" b="1" i="1" dirty="0" smtClean="0"/>
              <a:t> </a:t>
            </a:r>
            <a:r>
              <a:rPr lang="en-US" sz="1800" b="1" dirty="0" smtClean="0"/>
              <a:t>different keys, on average attacker would discover the actual key after </a:t>
            </a:r>
            <a:r>
              <a:rPr lang="en-US" sz="1800" b="1" i="1" u="sng" dirty="0" smtClean="0"/>
              <a:t>x/2</a:t>
            </a:r>
            <a:r>
              <a:rPr lang="en-US" sz="1800" b="1" i="1" dirty="0" smtClean="0"/>
              <a:t> </a:t>
            </a:r>
            <a:r>
              <a:rPr lang="en-US" sz="1800" b="1" dirty="0" smtClean="0"/>
              <a:t>tries</a:t>
            </a:r>
            <a:endParaRPr lang="en-US" sz="1800" b="1" dirty="0"/>
          </a:p>
          <a:p>
            <a:r>
              <a:rPr lang="en-US" sz="1800" b="1" dirty="0" smtClean="0"/>
              <a:t>It </a:t>
            </a:r>
            <a:r>
              <a:rPr lang="en-US" sz="1800" b="1" dirty="0"/>
              <a:t>is possible to try 1 million keys per </a:t>
            </a:r>
            <a:r>
              <a:rPr lang="en-US" sz="1800" dirty="0" err="1"/>
              <a:t>μ</a:t>
            </a:r>
            <a:r>
              <a:rPr lang="en-US" sz="1800" b="1" dirty="0" err="1"/>
              <a:t>sec</a:t>
            </a:r>
            <a:r>
              <a:rPr lang="en-US" sz="1800" b="1" dirty="0"/>
              <a:t>.</a:t>
            </a:r>
          </a:p>
          <a:p>
            <a:pPr marL="0" indent="0">
              <a:buNone/>
            </a:pPr>
            <a:r>
              <a:rPr lang="en-US" sz="1800" dirty="0" smtClean="0"/>
              <a:t>	– </a:t>
            </a:r>
            <a:r>
              <a:rPr lang="en-US" sz="1800" dirty="0"/>
              <a:t>requires only ten hours to break a 56-bit </a:t>
            </a:r>
            <a:r>
              <a:rPr lang="en-US" sz="1800" dirty="0" smtClean="0"/>
              <a:t>symmetric encryption</a:t>
            </a:r>
            <a:endParaRPr lang="en-US" sz="1800" dirty="0"/>
          </a:p>
          <a:p>
            <a:r>
              <a:rPr lang="en-US" sz="1800" b="1" dirty="0" smtClean="0"/>
              <a:t>Higher </a:t>
            </a:r>
            <a:r>
              <a:rPr lang="en-US" sz="1800" b="1" dirty="0"/>
              <a:t>length key does not necessarily make </a:t>
            </a:r>
            <a:r>
              <a:rPr lang="en-US" sz="1800" b="1" dirty="0" smtClean="0"/>
              <a:t>an encryption </a:t>
            </a:r>
            <a:r>
              <a:rPr lang="en-US" sz="1800" b="1" dirty="0"/>
              <a:t>more </a:t>
            </a:r>
            <a:r>
              <a:rPr lang="en-US" sz="1800" b="1" dirty="0" smtClean="0"/>
              <a:t>secure, BUT IT WILL MAKE IT MORE DIFFICULT (general rules)</a:t>
            </a:r>
            <a:endParaRPr lang="en-US" sz="1800" b="1" dirty="0"/>
          </a:p>
          <a:p>
            <a:pPr marL="0" indent="0">
              <a:buNone/>
            </a:pPr>
            <a:r>
              <a:rPr lang="en-US" sz="1800" dirty="0" smtClean="0"/>
              <a:t>	– </a:t>
            </a:r>
            <a:r>
              <a:rPr lang="en-US" sz="1800" dirty="0"/>
              <a:t>also </a:t>
            </a:r>
            <a:r>
              <a:rPr lang="en-US" sz="1800" b="1" dirty="0"/>
              <a:t>depends </a:t>
            </a:r>
            <a:r>
              <a:rPr lang="en-US" sz="1800" dirty="0"/>
              <a:t>on the </a:t>
            </a:r>
            <a:r>
              <a:rPr lang="en-US" sz="1800" b="1" dirty="0"/>
              <a:t>encryption </a:t>
            </a:r>
            <a:r>
              <a:rPr lang="en-US" sz="1800" dirty="0"/>
              <a:t>algorithm</a:t>
            </a:r>
          </a:p>
        </p:txBody>
      </p:sp>
    </p:spTree>
    <p:extLst>
      <p:ext uri="{BB962C8B-B14F-4D97-AF65-F5344CB8AC3E}">
        <p14:creationId xmlns:p14="http://schemas.microsoft.com/office/powerpoint/2010/main" val="35230037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Type of Attacks on Encrypted Messages</a:t>
            </a:r>
            <a:endParaRPr lang="en-US" sz="3200"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rotWithShape="1">
          <a:blip r:embed="rId2"/>
          <a:srcRect t="5716"/>
          <a:stretch/>
        </p:blipFill>
        <p:spPr>
          <a:xfrm>
            <a:off x="471622" y="1989138"/>
            <a:ext cx="8272194" cy="4032250"/>
          </a:xfrm>
          <a:prstGeom prst="rect">
            <a:avLst/>
          </a:prstGeom>
        </p:spPr>
      </p:pic>
    </p:spTree>
    <p:extLst>
      <p:ext uri="{BB962C8B-B14F-4D97-AF65-F5344CB8AC3E}">
        <p14:creationId xmlns:p14="http://schemas.microsoft.com/office/powerpoint/2010/main" val="24905678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53648"/>
          </a:xfrm>
        </p:spPr>
        <p:txBody>
          <a:bodyPr/>
          <a:lstStyle/>
          <a:p>
            <a:r>
              <a:rPr lang="en-US" sz="2800" dirty="0" smtClean="0"/>
              <a:t>Exhaustive Key Search / Brute Force Attack</a:t>
            </a:r>
            <a:endParaRPr lang="en-US" sz="2800" dirty="0"/>
          </a:p>
        </p:txBody>
      </p:sp>
      <p:sp>
        <p:nvSpPr>
          <p:cNvPr id="3" name="Content Placeholder 2"/>
          <p:cNvSpPr>
            <a:spLocks noGrp="1"/>
          </p:cNvSpPr>
          <p:nvPr>
            <p:ph idx="1"/>
          </p:nvPr>
        </p:nvSpPr>
        <p:spPr>
          <a:xfrm>
            <a:off x="395288" y="1571223"/>
            <a:ext cx="8443912" cy="4450165"/>
          </a:xfrm>
        </p:spPr>
        <p:txBody>
          <a:bodyPr/>
          <a:lstStyle/>
          <a:p>
            <a:r>
              <a:rPr lang="en-US" sz="2400" b="1" dirty="0"/>
              <a:t>Always possible to simply try every key</a:t>
            </a:r>
          </a:p>
          <a:p>
            <a:r>
              <a:rPr lang="en-US" sz="2400" b="1" dirty="0" smtClean="0"/>
              <a:t>Most </a:t>
            </a:r>
            <a:r>
              <a:rPr lang="en-US" sz="2400" b="1" dirty="0"/>
              <a:t>basic attack, proportional to key size</a:t>
            </a:r>
          </a:p>
          <a:p>
            <a:r>
              <a:rPr lang="en-US" sz="2400" b="1" dirty="0" smtClean="0"/>
              <a:t>Assume </a:t>
            </a:r>
            <a:r>
              <a:rPr lang="en-US" sz="2400" b="1" dirty="0"/>
              <a:t>either know / recognize plaintext</a:t>
            </a:r>
            <a:endParaRPr lang="en-US" sz="2400" dirty="0"/>
          </a:p>
        </p:txBody>
      </p:sp>
      <p:pic>
        <p:nvPicPr>
          <p:cNvPr id="4" name="Picture 3"/>
          <p:cNvPicPr>
            <a:picLocks noChangeAspect="1"/>
          </p:cNvPicPr>
          <p:nvPr/>
        </p:nvPicPr>
        <p:blipFill>
          <a:blip r:embed="rId2"/>
          <a:stretch>
            <a:fillRect/>
          </a:stretch>
        </p:blipFill>
        <p:spPr>
          <a:xfrm>
            <a:off x="574086" y="2923504"/>
            <a:ext cx="8207521" cy="3097884"/>
          </a:xfrm>
          <a:prstGeom prst="rect">
            <a:avLst/>
          </a:prstGeom>
        </p:spPr>
      </p:pic>
    </p:spTree>
    <p:extLst>
      <p:ext uri="{BB962C8B-B14F-4D97-AF65-F5344CB8AC3E}">
        <p14:creationId xmlns:p14="http://schemas.microsoft.com/office/powerpoint/2010/main" val="1193791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Cipher </a:t>
            </a:r>
            <a:endParaRPr lang="en-US" dirty="0"/>
          </a:p>
        </p:txBody>
      </p:sp>
      <p:sp>
        <p:nvSpPr>
          <p:cNvPr id="3" name="Content Placeholder 2"/>
          <p:cNvSpPr>
            <a:spLocks noGrp="1"/>
          </p:cNvSpPr>
          <p:nvPr>
            <p:ph idx="1"/>
          </p:nvPr>
        </p:nvSpPr>
        <p:spPr/>
        <p:txBody>
          <a:bodyPr/>
          <a:lstStyle/>
          <a:p>
            <a:r>
              <a:rPr lang="en-US" sz="2800" b="1" dirty="0" smtClean="0"/>
              <a:t>Two </a:t>
            </a:r>
            <a:r>
              <a:rPr lang="en-US" sz="2800" b="1" dirty="0"/>
              <a:t>types</a:t>
            </a:r>
            <a:r>
              <a:rPr lang="en-US" sz="2800" b="1" dirty="0" smtClean="0"/>
              <a:t>:</a:t>
            </a:r>
          </a:p>
          <a:p>
            <a:pPr lvl="1"/>
            <a:r>
              <a:rPr lang="en-US" sz="2000" dirty="0"/>
              <a:t> </a:t>
            </a:r>
            <a:r>
              <a:rPr lang="en-US" sz="2000" b="1" dirty="0"/>
              <a:t>Stream cipher:</a:t>
            </a:r>
          </a:p>
          <a:p>
            <a:pPr lvl="2"/>
            <a:r>
              <a:rPr lang="en-US" sz="1800" dirty="0" smtClean="0"/>
              <a:t>Use a fixed length key to produce a pseudo-random stream of bits (same key gets you the same stream)</a:t>
            </a:r>
          </a:p>
          <a:p>
            <a:pPr lvl="2"/>
            <a:r>
              <a:rPr lang="en-US" sz="1800" b="1" dirty="0" smtClean="0"/>
              <a:t>XOR </a:t>
            </a:r>
            <a:r>
              <a:rPr lang="en-US" sz="1800" dirty="0" smtClean="0"/>
              <a:t>those bits with your Plain Text (PT) in order to encrypt</a:t>
            </a:r>
          </a:p>
          <a:p>
            <a:pPr lvl="2"/>
            <a:r>
              <a:rPr lang="en-US" sz="1800" b="1" dirty="0" smtClean="0"/>
              <a:t>XOR </a:t>
            </a:r>
            <a:r>
              <a:rPr lang="en-US" sz="1800" dirty="0" smtClean="0"/>
              <a:t>those same bits with your Cipher Text (CT) in order to decrypt</a:t>
            </a:r>
            <a:endParaRPr lang="en-US" sz="1800" b="1" dirty="0"/>
          </a:p>
          <a:p>
            <a:pPr lvl="1"/>
            <a:r>
              <a:rPr lang="en-US" sz="2000" dirty="0"/>
              <a:t> </a:t>
            </a:r>
            <a:r>
              <a:rPr lang="en-US" sz="2000" b="1" dirty="0"/>
              <a:t>Block cipher:</a:t>
            </a:r>
          </a:p>
          <a:p>
            <a:pPr lvl="2"/>
            <a:r>
              <a:rPr lang="en-US" sz="1800" dirty="0"/>
              <a:t>Use a fixed length key to encrypt a fixed-length block of </a:t>
            </a:r>
            <a:r>
              <a:rPr lang="en-US" sz="1800" dirty="0" smtClean="0"/>
              <a:t>data</a:t>
            </a:r>
          </a:p>
          <a:p>
            <a:pPr lvl="2"/>
            <a:r>
              <a:rPr lang="en-US" sz="1800" dirty="0" smtClean="0"/>
              <a:t>process one input block at a time</a:t>
            </a:r>
          </a:p>
          <a:p>
            <a:pPr lvl="2"/>
            <a:r>
              <a:rPr lang="en-US" sz="1800" dirty="0" smtClean="0"/>
              <a:t>produce one output block for each input block</a:t>
            </a:r>
            <a:endParaRPr lang="en-US" sz="1800" dirty="0"/>
          </a:p>
        </p:txBody>
      </p:sp>
    </p:spTree>
    <p:extLst>
      <p:ext uri="{BB962C8B-B14F-4D97-AF65-F5344CB8AC3E}">
        <p14:creationId xmlns:p14="http://schemas.microsoft.com/office/powerpoint/2010/main" val="814520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Block Cipher Overview</a:t>
            </a:r>
            <a:endParaRPr lang="en-US" dirty="0"/>
          </a:p>
        </p:txBody>
      </p:sp>
      <p:sp>
        <p:nvSpPr>
          <p:cNvPr id="3" name="Content Placeholder 2"/>
          <p:cNvSpPr>
            <a:spLocks noGrp="1"/>
          </p:cNvSpPr>
          <p:nvPr>
            <p:ph idx="1"/>
          </p:nvPr>
        </p:nvSpPr>
        <p:spPr>
          <a:xfrm>
            <a:off x="395288" y="1848880"/>
            <a:ext cx="8443912" cy="4032250"/>
          </a:xfrm>
        </p:spPr>
        <p:txBody>
          <a:bodyPr/>
          <a:lstStyle/>
          <a:p>
            <a:r>
              <a:rPr lang="en-US" sz="2800" dirty="0" smtClean="0"/>
              <a:t>Block cipher are functions that take an input message and key in order to create a new encrypted </a:t>
            </a:r>
            <a:r>
              <a:rPr lang="en-US" sz="2800" dirty="0" err="1" smtClean="0"/>
              <a:t>ciphertext</a:t>
            </a:r>
            <a:endParaRPr lang="en-US" sz="2800" dirty="0" smtClean="0"/>
          </a:p>
          <a:p>
            <a:r>
              <a:rPr lang="en-US" sz="2800" dirty="0" smtClean="0"/>
              <a:t>The function must be a permutation, meaning a </a:t>
            </a:r>
            <a:r>
              <a:rPr lang="en-US" sz="2800" dirty="0" err="1" smtClean="0"/>
              <a:t>ciphertext</a:t>
            </a:r>
            <a:r>
              <a:rPr lang="en-US" sz="2800" dirty="0" smtClean="0"/>
              <a:t> can be translated back to plaintext (invertible)</a:t>
            </a:r>
          </a:p>
          <a:p>
            <a:r>
              <a:rPr lang="en-US" sz="2800" dirty="0" smtClean="0"/>
              <a:t>Inversion is basically the same circuit, with function apply in reverse order</a:t>
            </a:r>
          </a:p>
          <a:p>
            <a:r>
              <a:rPr lang="en-US" sz="2800" dirty="0" smtClean="0"/>
              <a:t>Must be efficiently computable</a:t>
            </a:r>
          </a:p>
          <a:p>
            <a:pPr marL="0" indent="0">
              <a:buNone/>
            </a:pPr>
            <a:endParaRPr lang="en-US" sz="3200" dirty="0"/>
          </a:p>
        </p:txBody>
      </p:sp>
    </p:spTree>
    <p:extLst>
      <p:ext uri="{BB962C8B-B14F-4D97-AF65-F5344CB8AC3E}">
        <p14:creationId xmlns:p14="http://schemas.microsoft.com/office/powerpoint/2010/main" val="36964306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Feistel</a:t>
            </a:r>
            <a:r>
              <a:rPr lang="en-US" dirty="0" smtClean="0"/>
              <a:t> Cipher</a:t>
            </a:r>
            <a:endParaRPr lang="en-US" dirty="0"/>
          </a:p>
        </p:txBody>
      </p:sp>
      <p:sp>
        <p:nvSpPr>
          <p:cNvPr id="3" name="Content Placeholder 2"/>
          <p:cNvSpPr>
            <a:spLocks noGrp="1"/>
          </p:cNvSpPr>
          <p:nvPr>
            <p:ph idx="1"/>
          </p:nvPr>
        </p:nvSpPr>
        <p:spPr/>
        <p:txBody>
          <a:bodyPr/>
          <a:lstStyle/>
          <a:p>
            <a:r>
              <a:rPr lang="en-US" sz="3200" b="1" dirty="0" smtClean="0"/>
              <a:t>Virtually </a:t>
            </a:r>
            <a:r>
              <a:rPr lang="en-US" sz="3200" b="1" dirty="0"/>
              <a:t>all </a:t>
            </a:r>
            <a:r>
              <a:rPr lang="en-US" sz="3200" b="1" i="1" dirty="0"/>
              <a:t>conventional block </a:t>
            </a:r>
            <a:r>
              <a:rPr lang="en-US" sz="3200" b="1" i="1" dirty="0" smtClean="0"/>
              <a:t>encryption </a:t>
            </a:r>
            <a:r>
              <a:rPr lang="en-US" sz="3200" b="1" dirty="0" smtClean="0"/>
              <a:t>algorithms</a:t>
            </a:r>
            <a:r>
              <a:rPr lang="en-US" sz="3200" b="1" dirty="0"/>
              <a:t>, including DES (Data </a:t>
            </a:r>
            <a:r>
              <a:rPr lang="en-US" sz="3200" b="1" dirty="0" smtClean="0"/>
              <a:t>Encryption Standard</a:t>
            </a:r>
            <a:r>
              <a:rPr lang="en-US" sz="3200" b="1" dirty="0"/>
              <a:t>) have a structure first described </a:t>
            </a:r>
            <a:r>
              <a:rPr lang="en-US" sz="3200" b="1" dirty="0" smtClean="0"/>
              <a:t>by Horst </a:t>
            </a:r>
            <a:r>
              <a:rPr lang="en-US" sz="3200" b="1" dirty="0" err="1"/>
              <a:t>Feistel</a:t>
            </a:r>
            <a:r>
              <a:rPr lang="en-US" sz="3200" b="1" dirty="0"/>
              <a:t> of IBM in 1973</a:t>
            </a:r>
          </a:p>
          <a:p>
            <a:r>
              <a:rPr lang="en-US" sz="3200" b="1" dirty="0" smtClean="0"/>
              <a:t>The </a:t>
            </a:r>
            <a:r>
              <a:rPr lang="en-US" sz="3200" b="1" dirty="0"/>
              <a:t>realization of a </a:t>
            </a:r>
            <a:r>
              <a:rPr lang="en-US" sz="3200" b="1" dirty="0" err="1"/>
              <a:t>Feistel</a:t>
            </a:r>
            <a:r>
              <a:rPr lang="en-US" sz="3200" b="1" dirty="0"/>
              <a:t> Network </a:t>
            </a:r>
            <a:r>
              <a:rPr lang="en-US" sz="3200" b="1" dirty="0" smtClean="0"/>
              <a:t>depends on </a:t>
            </a:r>
            <a:r>
              <a:rPr lang="en-US" sz="3200" b="1" dirty="0"/>
              <a:t>the choice of the parameters used </a:t>
            </a:r>
            <a:r>
              <a:rPr lang="en-US" sz="3200" b="1" dirty="0" smtClean="0"/>
              <a:t>and design </a:t>
            </a:r>
            <a:r>
              <a:rPr lang="en-US" sz="3200" b="1" dirty="0"/>
              <a:t>features</a:t>
            </a:r>
            <a:endParaRPr lang="en-US" sz="3200" dirty="0"/>
          </a:p>
        </p:txBody>
      </p:sp>
    </p:spTree>
    <p:extLst>
      <p:ext uri="{BB962C8B-B14F-4D97-AF65-F5344CB8AC3E}">
        <p14:creationId xmlns:p14="http://schemas.microsoft.com/office/powerpoint/2010/main" val="62348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79405"/>
          </a:xfrm>
        </p:spPr>
        <p:txBody>
          <a:bodyPr/>
          <a:lstStyle/>
          <a:p>
            <a:r>
              <a:rPr lang="en-US" dirty="0" err="1" smtClean="0"/>
              <a:t>Feistel</a:t>
            </a:r>
            <a:r>
              <a:rPr lang="en-US" dirty="0" smtClean="0"/>
              <a:t> Cipher Structure</a:t>
            </a:r>
            <a:endParaRPr lang="en-US" dirty="0"/>
          </a:p>
        </p:txBody>
      </p:sp>
      <p:sp>
        <p:nvSpPr>
          <p:cNvPr id="3" name="Content Placeholder 2"/>
          <p:cNvSpPr>
            <a:spLocks noGrp="1"/>
          </p:cNvSpPr>
          <p:nvPr>
            <p:ph idx="1"/>
          </p:nvPr>
        </p:nvSpPr>
        <p:spPr>
          <a:xfrm>
            <a:off x="395288" y="1596980"/>
            <a:ext cx="8443912" cy="4424408"/>
          </a:xfrm>
        </p:spPr>
        <p:txBody>
          <a:bodyPr/>
          <a:lstStyle/>
          <a:p>
            <a:r>
              <a:rPr lang="en-US" sz="2400" dirty="0" err="1" smtClean="0"/>
              <a:t>Feistel</a:t>
            </a:r>
            <a:r>
              <a:rPr lang="en-US" sz="2400" dirty="0" smtClean="0"/>
              <a:t> Cipher operation (see figure in the next slide)</a:t>
            </a:r>
          </a:p>
          <a:p>
            <a:pPr lvl="1"/>
            <a:r>
              <a:rPr lang="en-US" sz="1800" dirty="0" smtClean="0"/>
              <a:t>Split the plaintext block into two equal pieces (L</a:t>
            </a:r>
            <a:r>
              <a:rPr lang="en-US" sz="1800" baseline="-25000" dirty="0" smtClean="0"/>
              <a:t>0</a:t>
            </a:r>
            <a:r>
              <a:rPr lang="en-US" sz="1800" dirty="0" smtClean="0"/>
              <a:t>,R</a:t>
            </a:r>
            <a:r>
              <a:rPr lang="en-US" sz="1800" baseline="-25000" dirty="0" smtClean="0"/>
              <a:t>0</a:t>
            </a:r>
            <a:r>
              <a:rPr lang="en-US" sz="1800" dirty="0" smtClean="0"/>
              <a:t>)</a:t>
            </a:r>
          </a:p>
          <a:p>
            <a:pPr lvl="1"/>
            <a:r>
              <a:rPr lang="en-US" sz="1800" b="1" i="1" dirty="0"/>
              <a:t>n </a:t>
            </a:r>
            <a:r>
              <a:rPr lang="en-US" sz="1800" dirty="0"/>
              <a:t>rounds of processing for each half before combining </a:t>
            </a:r>
            <a:r>
              <a:rPr lang="en-US" sz="1800" dirty="0" smtClean="0"/>
              <a:t>to produce </a:t>
            </a:r>
            <a:r>
              <a:rPr lang="en-US" sz="1800" dirty="0" err="1" smtClean="0"/>
              <a:t>ciphertext</a:t>
            </a:r>
            <a:endParaRPr lang="en-US" sz="1800" dirty="0" smtClean="0"/>
          </a:p>
          <a:p>
            <a:pPr lvl="1"/>
            <a:r>
              <a:rPr lang="en-US" sz="1800" dirty="0" smtClean="0"/>
              <a:t>For each round </a:t>
            </a:r>
            <a:r>
              <a:rPr lang="en-US" sz="1800" dirty="0" err="1" smtClean="0"/>
              <a:t>i</a:t>
            </a:r>
            <a:r>
              <a:rPr lang="en-US" sz="1800" dirty="0" smtClean="0"/>
              <a:t> = 1,2,……n</a:t>
            </a:r>
          </a:p>
          <a:p>
            <a:pPr marL="457200" lvl="1" indent="0">
              <a:buNone/>
            </a:pPr>
            <a:r>
              <a:rPr lang="en-US" sz="1800" dirty="0" smtClean="0"/>
              <a:t>		</a:t>
            </a:r>
            <a:r>
              <a:rPr lang="en-US" sz="1800" i="1" dirty="0" err="1" smtClean="0"/>
              <a:t>LE</a:t>
            </a:r>
            <a:r>
              <a:rPr lang="en-US" sz="1800" i="1" baseline="-25000" dirty="0" err="1" smtClean="0"/>
              <a:t>i</a:t>
            </a:r>
            <a:r>
              <a:rPr lang="en-US" sz="1800" i="1" dirty="0" smtClean="0"/>
              <a:t> = RE</a:t>
            </a:r>
            <a:r>
              <a:rPr lang="en-US" sz="1800" i="1" baseline="-25000" dirty="0" smtClean="0"/>
              <a:t>i-</a:t>
            </a:r>
            <a:r>
              <a:rPr lang="en-US" sz="1800" baseline="-25000" dirty="0" smtClean="0"/>
              <a:t>1		</a:t>
            </a:r>
            <a:r>
              <a:rPr lang="en-US" sz="1800" b="1" i="1" dirty="0" smtClean="0"/>
              <a:t>E is encryption</a:t>
            </a:r>
          </a:p>
          <a:p>
            <a:pPr marL="457200" lvl="1" indent="0">
              <a:buNone/>
            </a:pPr>
            <a:r>
              <a:rPr lang="en-US" sz="1800" dirty="0" smtClean="0"/>
              <a:t>		</a:t>
            </a:r>
            <a:r>
              <a:rPr lang="en-US" sz="1800" i="1" dirty="0" err="1" smtClean="0"/>
              <a:t>RE</a:t>
            </a:r>
            <a:r>
              <a:rPr lang="en-US" sz="1800" i="1" baseline="-25000" dirty="0" err="1" smtClean="0"/>
              <a:t>i</a:t>
            </a:r>
            <a:r>
              <a:rPr lang="en-US" sz="1800" i="1" dirty="0" smtClean="0"/>
              <a:t> = LE</a:t>
            </a:r>
            <a:r>
              <a:rPr lang="en-US" sz="1800" i="1" baseline="-25000" dirty="0" smtClean="0"/>
              <a:t>i-</a:t>
            </a:r>
            <a:r>
              <a:rPr lang="en-US" sz="1800" baseline="-25000" dirty="0" smtClean="0"/>
              <a:t>1</a:t>
            </a:r>
            <a:r>
              <a:rPr lang="en-US" sz="1800" b="1" dirty="0" smtClean="0"/>
              <a:t>⊕ </a:t>
            </a:r>
            <a:r>
              <a:rPr lang="en-US" sz="1800" b="1" i="1" dirty="0" smtClean="0"/>
              <a:t>f</a:t>
            </a:r>
            <a:r>
              <a:rPr lang="en-US" sz="1800" i="1" dirty="0" smtClean="0"/>
              <a:t>(RE</a:t>
            </a:r>
            <a:r>
              <a:rPr lang="en-US" sz="1800" i="1" baseline="-25000" dirty="0" smtClean="0"/>
              <a:t>i-</a:t>
            </a:r>
            <a:r>
              <a:rPr lang="en-US" sz="1800" baseline="-25000" dirty="0" smtClean="0"/>
              <a:t>1</a:t>
            </a:r>
            <a:r>
              <a:rPr lang="en-US" sz="1800" i="1" dirty="0" smtClean="0"/>
              <a:t>, K</a:t>
            </a:r>
            <a:r>
              <a:rPr lang="en-US" sz="1800" i="1" baseline="-25000" dirty="0" smtClean="0"/>
              <a:t>i</a:t>
            </a:r>
            <a:r>
              <a:rPr lang="en-US" sz="1800" i="1" dirty="0" smtClean="0"/>
              <a:t>)</a:t>
            </a:r>
          </a:p>
          <a:p>
            <a:pPr lvl="1"/>
            <a:r>
              <a:rPr lang="en-US" sz="1800" dirty="0" smtClean="0"/>
              <a:t>Where </a:t>
            </a:r>
            <a:r>
              <a:rPr lang="en-US" sz="1800" b="1" i="1" dirty="0" smtClean="0"/>
              <a:t>f </a:t>
            </a:r>
            <a:r>
              <a:rPr lang="en-US" sz="1800" dirty="0" smtClean="0"/>
              <a:t>is the round function and K</a:t>
            </a:r>
            <a:r>
              <a:rPr lang="en-US" sz="1800" baseline="-25000" dirty="0" smtClean="0"/>
              <a:t>i </a:t>
            </a:r>
            <a:r>
              <a:rPr lang="en-US" sz="1800" dirty="0" smtClean="0"/>
              <a:t>is the sub-key</a:t>
            </a:r>
          </a:p>
          <a:p>
            <a:pPr lvl="1"/>
            <a:r>
              <a:rPr lang="en-US" sz="1800" dirty="0" smtClean="0"/>
              <a:t>After </a:t>
            </a:r>
            <a:r>
              <a:rPr lang="en-US" sz="1800" b="1" i="1" dirty="0"/>
              <a:t>nth </a:t>
            </a:r>
            <a:r>
              <a:rPr lang="en-US" sz="1800" dirty="0"/>
              <a:t>round the ciphertext is (</a:t>
            </a:r>
            <a:r>
              <a:rPr lang="en-US" sz="1800" dirty="0" err="1" smtClean="0"/>
              <a:t>LE</a:t>
            </a:r>
            <a:r>
              <a:rPr lang="en-US" sz="1800" i="1" baseline="-25000" dirty="0" err="1" smtClean="0"/>
              <a:t>n</a:t>
            </a:r>
            <a:r>
              <a:rPr lang="en-US" sz="1800" dirty="0"/>
              <a:t>, </a:t>
            </a:r>
            <a:r>
              <a:rPr lang="en-US" sz="1800" dirty="0" err="1" smtClean="0"/>
              <a:t>RE</a:t>
            </a:r>
            <a:r>
              <a:rPr lang="en-US" sz="1800" i="1" baseline="-25000" dirty="0" err="1" smtClean="0"/>
              <a:t>n</a:t>
            </a:r>
            <a:r>
              <a:rPr lang="en-US" sz="1800" dirty="0" smtClean="0"/>
              <a:t>).</a:t>
            </a:r>
          </a:p>
          <a:p>
            <a:pPr lvl="1"/>
            <a:r>
              <a:rPr lang="en-US" sz="1800" dirty="0"/>
              <a:t>Decryption is simply the inverse of encryption, </a:t>
            </a:r>
            <a:r>
              <a:rPr lang="en-US" sz="1800" dirty="0" err="1"/>
              <a:t>follwing</a:t>
            </a:r>
            <a:r>
              <a:rPr lang="en-US" sz="1800" dirty="0"/>
              <a:t> the same steps as above, but reversing the order in which the </a:t>
            </a:r>
            <a:r>
              <a:rPr lang="en-US" sz="1800" dirty="0" err="1"/>
              <a:t>subkeys</a:t>
            </a:r>
            <a:r>
              <a:rPr lang="en-US" sz="1800" dirty="0"/>
              <a:t> are applied.</a:t>
            </a:r>
            <a:endParaRPr lang="en-US" sz="1800" dirty="0" smtClean="0"/>
          </a:p>
        </p:txBody>
      </p:sp>
    </p:spTree>
    <p:extLst>
      <p:ext uri="{BB962C8B-B14F-4D97-AF65-F5344CB8AC3E}">
        <p14:creationId xmlns:p14="http://schemas.microsoft.com/office/powerpoint/2010/main" val="2434459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0608" y="1906073"/>
            <a:ext cx="2137893" cy="830997"/>
          </a:xfrm>
          <a:prstGeom prst="rect">
            <a:avLst/>
          </a:prstGeom>
          <a:noFill/>
        </p:spPr>
        <p:txBody>
          <a:bodyPr wrap="square" rtlCol="0">
            <a:spAutoFit/>
          </a:bodyPr>
          <a:lstStyle/>
          <a:p>
            <a:r>
              <a:rPr lang="en-US" dirty="0" smtClean="0"/>
              <a:t>Classical </a:t>
            </a:r>
            <a:r>
              <a:rPr lang="en-US" dirty="0" err="1" smtClean="0"/>
              <a:t>Fiestel</a:t>
            </a:r>
            <a:r>
              <a:rPr lang="en-US" dirty="0" smtClean="0"/>
              <a:t> Network</a:t>
            </a:r>
            <a:endParaRPr lang="en-US" dirty="0"/>
          </a:p>
        </p:txBody>
      </p:sp>
      <p:pic>
        <p:nvPicPr>
          <p:cNvPr id="1026" name="Picture 2" descr="Image result for feistel network encryption decryp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9996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15011"/>
          </a:xfrm>
        </p:spPr>
        <p:txBody>
          <a:bodyPr/>
          <a:lstStyle/>
          <a:p>
            <a:r>
              <a:rPr lang="en-US" dirty="0" err="1" smtClean="0"/>
              <a:t>Feistel</a:t>
            </a:r>
            <a:r>
              <a:rPr lang="en-US" dirty="0" smtClean="0"/>
              <a:t> Cipher Parameters</a:t>
            </a:r>
            <a:endParaRPr lang="en-US" dirty="0"/>
          </a:p>
        </p:txBody>
      </p:sp>
      <p:sp>
        <p:nvSpPr>
          <p:cNvPr id="3" name="Content Placeholder 2"/>
          <p:cNvSpPr>
            <a:spLocks noGrp="1"/>
          </p:cNvSpPr>
          <p:nvPr>
            <p:ph idx="1"/>
          </p:nvPr>
        </p:nvSpPr>
        <p:spPr>
          <a:xfrm>
            <a:off x="395288" y="1680046"/>
            <a:ext cx="8443912" cy="4032250"/>
          </a:xfrm>
        </p:spPr>
        <p:txBody>
          <a:bodyPr/>
          <a:lstStyle/>
          <a:p>
            <a:r>
              <a:rPr lang="en-US" sz="2400" b="1" dirty="0" err="1" smtClean="0"/>
              <a:t>Fiestel</a:t>
            </a:r>
            <a:r>
              <a:rPr lang="en-US" sz="2400" b="1" dirty="0" smtClean="0"/>
              <a:t> </a:t>
            </a:r>
            <a:r>
              <a:rPr lang="en-US" sz="2400" b="1" dirty="0"/>
              <a:t>Cipher depends on:</a:t>
            </a:r>
          </a:p>
          <a:p>
            <a:r>
              <a:rPr lang="en-US" sz="2400" b="1" dirty="0" smtClean="0"/>
              <a:t>Block </a:t>
            </a:r>
            <a:r>
              <a:rPr lang="en-US" sz="2400" b="1" dirty="0"/>
              <a:t>size: </a:t>
            </a:r>
            <a:r>
              <a:rPr lang="en-US" sz="2400" dirty="0"/>
              <a:t>larger block sizes mean </a:t>
            </a:r>
            <a:r>
              <a:rPr lang="en-US" sz="2400" dirty="0" smtClean="0"/>
              <a:t>greater security</a:t>
            </a:r>
            <a:endParaRPr lang="en-US" sz="2400" dirty="0"/>
          </a:p>
          <a:p>
            <a:r>
              <a:rPr lang="en-US" sz="2400" b="1" dirty="0" smtClean="0"/>
              <a:t>Key </a:t>
            </a:r>
            <a:r>
              <a:rPr lang="en-US" sz="2400" b="1" dirty="0"/>
              <a:t>Size: </a:t>
            </a:r>
            <a:r>
              <a:rPr lang="en-US" sz="2400" dirty="0"/>
              <a:t>larger key size means greater security</a:t>
            </a:r>
          </a:p>
          <a:p>
            <a:r>
              <a:rPr lang="en-US" sz="2400" b="1" dirty="0" smtClean="0"/>
              <a:t>Number </a:t>
            </a:r>
            <a:r>
              <a:rPr lang="en-US" sz="2400" b="1" dirty="0"/>
              <a:t>of rounds: </a:t>
            </a:r>
            <a:r>
              <a:rPr lang="en-US" sz="2400" dirty="0"/>
              <a:t>multiple rounds </a:t>
            </a:r>
            <a:r>
              <a:rPr lang="en-US" sz="2400" dirty="0" smtClean="0"/>
              <a:t>offer increasing </a:t>
            </a:r>
            <a:r>
              <a:rPr lang="en-US" sz="2400" dirty="0"/>
              <a:t>security, typically 16 rounds</a:t>
            </a:r>
          </a:p>
          <a:p>
            <a:r>
              <a:rPr lang="en-US" sz="2400" b="1" dirty="0" err="1" smtClean="0"/>
              <a:t>Subkey</a:t>
            </a:r>
            <a:r>
              <a:rPr lang="en-US" sz="2400" b="1" dirty="0" smtClean="0"/>
              <a:t> </a:t>
            </a:r>
            <a:r>
              <a:rPr lang="en-US" sz="2400" b="1" dirty="0"/>
              <a:t>generation algorithm: </a:t>
            </a:r>
            <a:r>
              <a:rPr lang="en-US" sz="2400" dirty="0"/>
              <a:t>greater </a:t>
            </a:r>
            <a:r>
              <a:rPr lang="en-US" sz="2400" dirty="0" smtClean="0"/>
              <a:t>complexity will </a:t>
            </a:r>
            <a:r>
              <a:rPr lang="en-US" sz="2400" dirty="0"/>
              <a:t>lead to greater difficulty of cryptanalysis.</a:t>
            </a:r>
          </a:p>
          <a:p>
            <a:r>
              <a:rPr lang="en-US" sz="2400" b="1" dirty="0" smtClean="0"/>
              <a:t>Round </a:t>
            </a:r>
            <a:r>
              <a:rPr lang="en-US" sz="2400" b="1" dirty="0"/>
              <a:t>function: </a:t>
            </a:r>
            <a:r>
              <a:rPr lang="en-US" sz="2400" dirty="0"/>
              <a:t>greater complexity means </a:t>
            </a:r>
            <a:r>
              <a:rPr lang="en-US" sz="2400" dirty="0" smtClean="0"/>
              <a:t>greater resistance</a:t>
            </a:r>
            <a:endParaRPr lang="en-US" sz="2400" dirty="0"/>
          </a:p>
        </p:txBody>
      </p:sp>
    </p:spTree>
    <p:extLst>
      <p:ext uri="{BB962C8B-B14F-4D97-AF65-F5344CB8AC3E}">
        <p14:creationId xmlns:p14="http://schemas.microsoft.com/office/powerpoint/2010/main" val="1923932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859710"/>
          </a:xfrm>
        </p:spPr>
        <p:txBody>
          <a:bodyPr/>
          <a:lstStyle/>
          <a:p>
            <a:r>
              <a:rPr lang="en-US" sz="2800" dirty="0" smtClean="0"/>
              <a:t>L2: Symmetric Encryption Technique (outline)</a:t>
            </a:r>
            <a:endParaRPr lang="en-US" sz="2800" dirty="0"/>
          </a:p>
        </p:txBody>
      </p:sp>
      <p:sp>
        <p:nvSpPr>
          <p:cNvPr id="3" name="Content Placeholder 2"/>
          <p:cNvSpPr>
            <a:spLocks noGrp="1"/>
          </p:cNvSpPr>
          <p:nvPr>
            <p:ph idx="1"/>
          </p:nvPr>
        </p:nvSpPr>
        <p:spPr>
          <a:xfrm>
            <a:off x="395288" y="1867437"/>
            <a:ext cx="8443912" cy="4153951"/>
          </a:xfrm>
        </p:spPr>
        <p:txBody>
          <a:bodyPr/>
          <a:lstStyle/>
          <a:p>
            <a:r>
              <a:rPr lang="en-US" sz="3200" dirty="0" smtClean="0"/>
              <a:t>Cryptography role in achieving security</a:t>
            </a:r>
          </a:p>
          <a:p>
            <a:r>
              <a:rPr lang="en-US" sz="3200" dirty="0" smtClean="0"/>
              <a:t>Private key (symmetric) encryption in principles</a:t>
            </a:r>
          </a:p>
          <a:p>
            <a:r>
              <a:rPr lang="en-US" sz="3200" dirty="0" smtClean="0"/>
              <a:t>Algorithms of symmetric encryption</a:t>
            </a:r>
          </a:p>
          <a:p>
            <a:r>
              <a:rPr lang="en-US" sz="3200" dirty="0" smtClean="0"/>
              <a:t>Cipher block modes of operation</a:t>
            </a:r>
          </a:p>
          <a:p>
            <a:r>
              <a:rPr lang="en-US" sz="3200" dirty="0" smtClean="0"/>
              <a:t>Stream Ciphers </a:t>
            </a:r>
          </a:p>
          <a:p>
            <a:r>
              <a:rPr lang="en-US" sz="3200" dirty="0" smtClean="0"/>
              <a:t>Key Distribution</a:t>
            </a:r>
            <a:endParaRPr lang="en-US" sz="3200" dirty="0"/>
          </a:p>
        </p:txBody>
      </p:sp>
    </p:spTree>
    <p:extLst>
      <p:ext uri="{BB962C8B-B14F-4D97-AF65-F5344CB8AC3E}">
        <p14:creationId xmlns:p14="http://schemas.microsoft.com/office/powerpoint/2010/main" val="6622207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576374"/>
          </a:xfrm>
        </p:spPr>
        <p:txBody>
          <a:bodyPr/>
          <a:lstStyle/>
          <a:p>
            <a:r>
              <a:rPr lang="en-US" dirty="0" smtClean="0"/>
              <a:t>Symmetric Encryption Algorithms</a:t>
            </a:r>
            <a:endParaRPr lang="en-US" dirty="0"/>
          </a:p>
        </p:txBody>
      </p:sp>
      <p:sp>
        <p:nvSpPr>
          <p:cNvPr id="3" name="Content Placeholder 2"/>
          <p:cNvSpPr>
            <a:spLocks noGrp="1"/>
          </p:cNvSpPr>
          <p:nvPr>
            <p:ph idx="1"/>
          </p:nvPr>
        </p:nvSpPr>
        <p:spPr>
          <a:xfrm>
            <a:off x="395288" y="1674254"/>
            <a:ext cx="8443912" cy="4032250"/>
          </a:xfrm>
        </p:spPr>
        <p:txBody>
          <a:bodyPr/>
          <a:lstStyle/>
          <a:p>
            <a:r>
              <a:rPr lang="en-US" sz="2000" b="1" dirty="0"/>
              <a:t>Data Encryption Standard (DES)</a:t>
            </a:r>
          </a:p>
          <a:p>
            <a:r>
              <a:rPr lang="en-US" sz="2000" dirty="0"/>
              <a:t> The most widely used encryption scheme</a:t>
            </a:r>
          </a:p>
          <a:p>
            <a:r>
              <a:rPr lang="en-US" sz="2000" dirty="0"/>
              <a:t> The algorithm is referred to as the Data Encryption </a:t>
            </a:r>
            <a:r>
              <a:rPr lang="en-US" sz="2000" dirty="0" smtClean="0"/>
              <a:t>Algorithm (DEA</a:t>
            </a:r>
            <a:r>
              <a:rPr lang="en-US" sz="2000" dirty="0"/>
              <a:t>)</a:t>
            </a:r>
          </a:p>
          <a:p>
            <a:r>
              <a:rPr lang="en-US" sz="2000" dirty="0"/>
              <a:t> DES is a block </a:t>
            </a:r>
            <a:r>
              <a:rPr lang="en-US" sz="2000" dirty="0" smtClean="0"/>
              <a:t>cipher </a:t>
            </a:r>
          </a:p>
          <a:p>
            <a:pPr marL="0" indent="0">
              <a:buNone/>
            </a:pPr>
            <a:r>
              <a:rPr lang="en-US" sz="2000" dirty="0"/>
              <a:t>	</a:t>
            </a:r>
            <a:r>
              <a:rPr lang="en-US" sz="2000" dirty="0" smtClean="0"/>
              <a:t>- processed </a:t>
            </a:r>
            <a:r>
              <a:rPr lang="en-US" sz="2000" dirty="0"/>
              <a:t>in 64-bit blocks</a:t>
            </a:r>
          </a:p>
          <a:p>
            <a:pPr marL="0" indent="0">
              <a:buNone/>
            </a:pPr>
            <a:r>
              <a:rPr lang="en-US" sz="2000" dirty="0"/>
              <a:t>	</a:t>
            </a:r>
            <a:r>
              <a:rPr lang="en-US" sz="2000" dirty="0" smtClean="0"/>
              <a:t>- 56-bits </a:t>
            </a:r>
            <a:r>
              <a:rPr lang="en-US" sz="2000" dirty="0"/>
              <a:t>key</a:t>
            </a:r>
          </a:p>
          <a:p>
            <a:pPr marL="0" indent="0">
              <a:buNone/>
            </a:pPr>
            <a:r>
              <a:rPr lang="en-US" sz="2000" dirty="0"/>
              <a:t>	</a:t>
            </a:r>
            <a:r>
              <a:rPr lang="en-US" sz="2000" dirty="0" smtClean="0"/>
              <a:t>	- 8 </a:t>
            </a:r>
            <a:r>
              <a:rPr lang="en-US" sz="2000" dirty="0"/>
              <a:t>parity bits are stripped off from the full 64-bit key (8 </a:t>
            </a:r>
            <a:r>
              <a:rPr lang="en-US" sz="2000" dirty="0" smtClean="0"/>
              <a:t>	 	    	  characters)</a:t>
            </a:r>
            <a:endParaRPr lang="en-US" sz="2000" dirty="0"/>
          </a:p>
          <a:p>
            <a:pPr marL="0" indent="0">
              <a:buNone/>
            </a:pPr>
            <a:r>
              <a:rPr lang="en-US" sz="2000" dirty="0" smtClean="0"/>
              <a:t>	- 16 </a:t>
            </a:r>
            <a:r>
              <a:rPr lang="en-US" sz="2000" dirty="0" err="1"/>
              <a:t>subkeys</a:t>
            </a:r>
            <a:r>
              <a:rPr lang="en-US" sz="2000" dirty="0"/>
              <a:t> created for 16 rounds</a:t>
            </a:r>
          </a:p>
          <a:p>
            <a:r>
              <a:rPr lang="en-US" sz="2000" dirty="0"/>
              <a:t> </a:t>
            </a:r>
            <a:r>
              <a:rPr lang="en-US" sz="2000" b="1" dirty="0"/>
              <a:t>Concern</a:t>
            </a:r>
            <a:r>
              <a:rPr lang="en-US" sz="2000" dirty="0"/>
              <a:t>: Proved insecure in today’s fast processing power</a:t>
            </a:r>
          </a:p>
        </p:txBody>
      </p:sp>
    </p:spTree>
    <p:extLst>
      <p:ext uri="{BB962C8B-B14F-4D97-AF65-F5344CB8AC3E}">
        <p14:creationId xmlns:p14="http://schemas.microsoft.com/office/powerpoint/2010/main" val="7916833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Basic Operation</a:t>
            </a:r>
            <a:endParaRPr lang="en-US" dirty="0"/>
          </a:p>
        </p:txBody>
      </p:sp>
      <p:sp>
        <p:nvSpPr>
          <p:cNvPr id="3" name="Content Placeholder 2"/>
          <p:cNvSpPr>
            <a:spLocks noGrp="1"/>
          </p:cNvSpPr>
          <p:nvPr>
            <p:ph idx="1"/>
          </p:nvPr>
        </p:nvSpPr>
        <p:spPr/>
        <p:txBody>
          <a:bodyPr/>
          <a:lstStyle/>
          <a:p>
            <a:r>
              <a:rPr lang="en-US" dirty="0" smtClean="0"/>
              <a:t>DES uses the two basic techniques of cryptography; </a:t>
            </a:r>
            <a:r>
              <a:rPr lang="en-US" dirty="0" smtClean="0">
                <a:solidFill>
                  <a:srgbClr val="FF0000"/>
                </a:solidFill>
              </a:rPr>
              <a:t>diffusion</a:t>
            </a:r>
            <a:r>
              <a:rPr lang="en-US" dirty="0" smtClean="0"/>
              <a:t> and </a:t>
            </a:r>
            <a:r>
              <a:rPr lang="en-US" dirty="0" smtClean="0">
                <a:solidFill>
                  <a:srgbClr val="FF0000"/>
                </a:solidFill>
              </a:rPr>
              <a:t>confusion</a:t>
            </a:r>
          </a:p>
          <a:p>
            <a:r>
              <a:rPr lang="en-US" dirty="0" smtClean="0"/>
              <a:t>At the simplest level, </a:t>
            </a:r>
            <a:r>
              <a:rPr lang="en-US" dirty="0" smtClean="0">
                <a:solidFill>
                  <a:srgbClr val="FF0000"/>
                </a:solidFill>
              </a:rPr>
              <a:t>diffusion</a:t>
            </a:r>
            <a:r>
              <a:rPr lang="en-US" dirty="0" smtClean="0"/>
              <a:t> is achieved through numerous permutations and </a:t>
            </a:r>
            <a:r>
              <a:rPr lang="en-US" dirty="0" smtClean="0">
                <a:solidFill>
                  <a:srgbClr val="FF0000"/>
                </a:solidFill>
              </a:rPr>
              <a:t>confusion</a:t>
            </a:r>
            <a:r>
              <a:rPr lang="en-US" dirty="0" smtClean="0"/>
              <a:t> is achieved through the XOR operation</a:t>
            </a:r>
            <a:endParaRPr lang="en-US" dirty="0"/>
          </a:p>
        </p:txBody>
      </p:sp>
    </p:spTree>
    <p:extLst>
      <p:ext uri="{BB962C8B-B14F-4D97-AF65-F5344CB8AC3E}">
        <p14:creationId xmlns:p14="http://schemas.microsoft.com/office/powerpoint/2010/main" val="2232933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Permutation &amp; Substitution</a:t>
            </a:r>
            <a:endParaRPr lang="en-US" dirty="0"/>
          </a:p>
        </p:txBody>
      </p:sp>
      <p:sp>
        <p:nvSpPr>
          <p:cNvPr id="3" name="Content Placeholder 2"/>
          <p:cNvSpPr>
            <a:spLocks noGrp="1"/>
          </p:cNvSpPr>
          <p:nvPr>
            <p:ph idx="1"/>
          </p:nvPr>
        </p:nvSpPr>
        <p:spPr/>
        <p:txBody>
          <a:bodyPr/>
          <a:lstStyle/>
          <a:p>
            <a:r>
              <a:rPr lang="en-US" sz="2400" dirty="0" smtClean="0"/>
              <a:t>Permutation</a:t>
            </a:r>
          </a:p>
          <a:p>
            <a:pPr lvl="1"/>
            <a:r>
              <a:rPr lang="en-US" sz="1800" dirty="0"/>
              <a:t>A binary word has its bits </a:t>
            </a:r>
            <a:r>
              <a:rPr lang="en-US" sz="1800" b="1" dirty="0"/>
              <a:t>reordered </a:t>
            </a:r>
            <a:r>
              <a:rPr lang="en-US" sz="1800" dirty="0"/>
              <a:t>(permute)</a:t>
            </a:r>
          </a:p>
          <a:p>
            <a:pPr lvl="2"/>
            <a:r>
              <a:rPr lang="en-US" sz="1800" dirty="0" smtClean="0"/>
              <a:t>Also </a:t>
            </a:r>
            <a:r>
              <a:rPr lang="en-US" sz="1800" dirty="0"/>
              <a:t>known as </a:t>
            </a:r>
            <a:r>
              <a:rPr lang="en-US" sz="1800" b="1" dirty="0"/>
              <a:t>P-box</a:t>
            </a:r>
          </a:p>
          <a:p>
            <a:pPr lvl="1"/>
            <a:r>
              <a:rPr lang="en-US" sz="1800" dirty="0" smtClean="0"/>
              <a:t>Example</a:t>
            </a:r>
            <a:r>
              <a:rPr lang="en-US" sz="1800" dirty="0"/>
              <a:t>: 1st bit may become 7th bit, 2nd bit 12th bit and so </a:t>
            </a:r>
            <a:r>
              <a:rPr lang="en-US" sz="1800" dirty="0" smtClean="0"/>
              <a:t>on</a:t>
            </a:r>
          </a:p>
          <a:p>
            <a:endParaRPr lang="en-US" sz="1600" dirty="0" smtClean="0"/>
          </a:p>
          <a:p>
            <a:r>
              <a:rPr lang="en-US" sz="2400" dirty="0" smtClean="0"/>
              <a:t>Substitution</a:t>
            </a:r>
          </a:p>
          <a:p>
            <a:pPr lvl="1"/>
            <a:r>
              <a:rPr lang="en-US" sz="1800" dirty="0"/>
              <a:t>a binary word is </a:t>
            </a:r>
            <a:r>
              <a:rPr lang="en-US" sz="1800" b="1" dirty="0"/>
              <a:t>replaced/substituted </a:t>
            </a:r>
            <a:r>
              <a:rPr lang="en-US" sz="1800" dirty="0"/>
              <a:t>by some other </a:t>
            </a:r>
            <a:r>
              <a:rPr lang="en-US" sz="1800" dirty="0" smtClean="0"/>
              <a:t>binary </a:t>
            </a:r>
            <a:r>
              <a:rPr lang="en-US" sz="2000" dirty="0" smtClean="0"/>
              <a:t>word</a:t>
            </a:r>
            <a:endParaRPr lang="en-US" sz="2000" dirty="0"/>
          </a:p>
          <a:p>
            <a:pPr lvl="1"/>
            <a:r>
              <a:rPr lang="en-US" sz="1800" dirty="0" smtClean="0"/>
              <a:t>also </a:t>
            </a:r>
            <a:r>
              <a:rPr lang="en-US" sz="1800" dirty="0"/>
              <a:t>known as </a:t>
            </a:r>
            <a:r>
              <a:rPr lang="en-US" sz="1800" b="1" dirty="0"/>
              <a:t>S-box</a:t>
            </a:r>
          </a:p>
          <a:p>
            <a:pPr lvl="1"/>
            <a:r>
              <a:rPr lang="en-US" sz="1800" dirty="0" smtClean="0"/>
              <a:t>impractical </a:t>
            </a:r>
            <a:r>
              <a:rPr lang="en-US" sz="1800" dirty="0"/>
              <a:t>to build 64-bit blocks</a:t>
            </a:r>
          </a:p>
          <a:p>
            <a:pPr lvl="2"/>
            <a:r>
              <a:rPr lang="en-US" sz="1800" dirty="0" smtClean="0"/>
              <a:t>multiple </a:t>
            </a:r>
            <a:r>
              <a:rPr lang="en-US" sz="1800" dirty="0"/>
              <a:t>S-boxes of smaller blocks are used</a:t>
            </a:r>
          </a:p>
          <a:p>
            <a:pPr lvl="1"/>
            <a:r>
              <a:rPr lang="en-US" sz="1800" dirty="0" smtClean="0"/>
              <a:t>Example</a:t>
            </a:r>
            <a:r>
              <a:rPr lang="en-US" sz="1800" dirty="0"/>
              <a:t>: for an input ’011001’ to an S-box, the output </a:t>
            </a:r>
            <a:r>
              <a:rPr lang="en-US" sz="1800" dirty="0" smtClean="0"/>
              <a:t>may </a:t>
            </a:r>
            <a:r>
              <a:rPr lang="en-US" sz="2000" dirty="0" smtClean="0"/>
              <a:t>be </a:t>
            </a:r>
            <a:r>
              <a:rPr lang="en-US" sz="2000" dirty="0"/>
              <a:t>’1001’</a:t>
            </a:r>
            <a:endParaRPr lang="en-US" sz="3600" dirty="0"/>
          </a:p>
        </p:txBody>
      </p:sp>
    </p:spTree>
    <p:extLst>
      <p:ext uri="{BB962C8B-B14F-4D97-AF65-F5344CB8AC3E}">
        <p14:creationId xmlns:p14="http://schemas.microsoft.com/office/powerpoint/2010/main" val="29910167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 Encryption &amp; Decryption</a:t>
            </a:r>
            <a:endParaRPr lang="en-US" dirty="0"/>
          </a:p>
        </p:txBody>
      </p:sp>
      <p:pic>
        <p:nvPicPr>
          <p:cNvPr id="4" name="Picture 1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288" y="2620132"/>
            <a:ext cx="8443912" cy="277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001022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Encryption Structure</a:t>
            </a:r>
            <a:endParaRPr lang="en-US" dirty="0"/>
          </a:p>
        </p:txBody>
      </p:sp>
      <p:sp>
        <p:nvSpPr>
          <p:cNvPr id="3" name="Content Placeholder 2"/>
          <p:cNvSpPr>
            <a:spLocks noGrp="1"/>
          </p:cNvSpPr>
          <p:nvPr>
            <p:ph idx="1"/>
          </p:nvPr>
        </p:nvSpPr>
        <p:spPr>
          <a:xfrm>
            <a:off x="395288" y="1989138"/>
            <a:ext cx="3249433" cy="2376800"/>
          </a:xfrm>
        </p:spPr>
        <p:txBody>
          <a:bodyPr/>
          <a:lstStyle/>
          <a:p>
            <a:r>
              <a:rPr lang="en-US" altLang="en-US" sz="2400" i="1" dirty="0">
                <a:effectLst>
                  <a:outerShdw blurRad="38100" dist="38100" dir="2700000" algn="tl">
                    <a:srgbClr val="C0C0C0"/>
                  </a:outerShdw>
                </a:effectLst>
                <a:latin typeface="Times New Roman" panose="02020603050405020304" pitchFamily="18" charset="0"/>
              </a:rPr>
              <a:t>The encryption process is made of two permutations (P-boxes), which we call initial and final permutations, and sixteen </a:t>
            </a:r>
            <a:r>
              <a:rPr lang="en-US" altLang="en-US" sz="2400" i="1" dirty="0" err="1">
                <a:effectLst>
                  <a:outerShdw blurRad="38100" dist="38100" dir="2700000" algn="tl">
                    <a:srgbClr val="C0C0C0"/>
                  </a:outerShdw>
                </a:effectLst>
                <a:latin typeface="Times New Roman" panose="02020603050405020304" pitchFamily="18" charset="0"/>
              </a:rPr>
              <a:t>Feistel</a:t>
            </a:r>
            <a:r>
              <a:rPr lang="en-US" altLang="en-US" sz="2400" i="1" dirty="0">
                <a:effectLst>
                  <a:outerShdw blurRad="38100" dist="38100" dir="2700000" algn="tl">
                    <a:srgbClr val="C0C0C0"/>
                  </a:outerShdw>
                </a:effectLst>
                <a:latin typeface="Times New Roman" panose="02020603050405020304" pitchFamily="18" charset="0"/>
              </a:rPr>
              <a:t> rounds. </a:t>
            </a:r>
          </a:p>
          <a:p>
            <a:endParaRPr lang="en-US" sz="2400" dirty="0"/>
          </a:p>
        </p:txBody>
      </p:sp>
      <p:pic>
        <p:nvPicPr>
          <p:cNvPr id="4" name="Picture 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01056" y="1989138"/>
            <a:ext cx="5162580" cy="4384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4290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&amp; Final Permutations</a:t>
            </a:r>
            <a:endParaRPr lang="en-US" dirty="0"/>
          </a:p>
        </p:txBody>
      </p:sp>
      <p:pic>
        <p:nvPicPr>
          <p:cNvPr id="4" name="Picture 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8676" y="1989138"/>
            <a:ext cx="6397135"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09164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&amp; Final Permutations (Table)</a:t>
            </a:r>
            <a:endParaRPr lang="en-US" dirty="0"/>
          </a:p>
        </p:txBody>
      </p:sp>
      <p:pic>
        <p:nvPicPr>
          <p:cNvPr id="5" name="Picture 1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288" y="2064763"/>
            <a:ext cx="8443912" cy="38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95582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6.</a:t>
            </a:r>
            <a:fld id="{A0FCB01A-1CB4-471D-A232-80214180C064}" type="slidenum">
              <a:rPr lang="en-US" altLang="en-US" sz="1200">
                <a:solidFill>
                  <a:schemeClr val="bg2"/>
                </a:solidFill>
              </a:rPr>
              <a:pPr/>
              <a:t>27</a:t>
            </a:fld>
            <a:endParaRPr lang="en-US" altLang="en-US" sz="1200">
              <a:solidFill>
                <a:schemeClr val="bg2"/>
              </a:solidFill>
            </a:endParaRPr>
          </a:p>
        </p:txBody>
      </p:sp>
      <p:sp>
        <p:nvSpPr>
          <p:cNvPr id="23555" name="Text Box 2"/>
          <p:cNvSpPr txBox="1">
            <a:spLocks noChangeArrowheads="1"/>
          </p:cNvSpPr>
          <p:nvPr/>
        </p:nvSpPr>
        <p:spPr bwMode="auto">
          <a:xfrm>
            <a:off x="265113" y="1412875"/>
            <a:ext cx="1808508" cy="46166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bg1"/>
                </a:solidFill>
                <a:latin typeface="Times New Roman" panose="02020603050405020304" pitchFamily="18" charset="0"/>
              </a:rPr>
              <a:t>Example </a:t>
            </a:r>
            <a:r>
              <a:rPr lang="en-US" altLang="en-US" sz="2400" dirty="0" smtClean="0">
                <a:solidFill>
                  <a:schemeClr val="bg1"/>
                </a:solidFill>
                <a:latin typeface="Times New Roman" panose="02020603050405020304" pitchFamily="18" charset="0"/>
              </a:rPr>
              <a:t>2.1</a:t>
            </a:r>
            <a:endParaRPr lang="en-US" altLang="en-US" sz="2000" i="1" dirty="0">
              <a:solidFill>
                <a:schemeClr val="bg1"/>
              </a:solidFill>
              <a:latin typeface="Times New Roman" panose="02020603050405020304" pitchFamily="18" charset="0"/>
            </a:endParaRPr>
          </a:p>
        </p:txBody>
      </p:sp>
      <p:sp>
        <p:nvSpPr>
          <p:cNvPr id="23563" name="Text Box 10"/>
          <p:cNvSpPr txBox="1">
            <a:spLocks noChangeArrowheads="1"/>
          </p:cNvSpPr>
          <p:nvPr/>
        </p:nvSpPr>
        <p:spPr bwMode="auto">
          <a:xfrm>
            <a:off x="1228725" y="849312"/>
            <a:ext cx="72009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dirty="0" smtClean="0">
                <a:latin typeface="Times New Roman" panose="02020603050405020304" pitchFamily="18" charset="0"/>
              </a:rPr>
              <a:t>Initial &amp; Final Permutations (Example)</a:t>
            </a:r>
            <a:endParaRPr lang="en-US" altLang="en-US" dirty="0">
              <a:latin typeface="Times New Roman" panose="02020603050405020304" pitchFamily="18" charset="0"/>
            </a:endParaRPr>
          </a:p>
        </p:txBody>
      </p:sp>
      <p:sp>
        <p:nvSpPr>
          <p:cNvPr id="948235" name="Rectangle 11"/>
          <p:cNvSpPr>
            <a:spLocks noChangeArrowheads="1"/>
          </p:cNvSpPr>
          <p:nvPr/>
        </p:nvSpPr>
        <p:spPr bwMode="auto">
          <a:xfrm>
            <a:off x="228600" y="1844675"/>
            <a:ext cx="8229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dirty="0">
                <a:effectLst>
                  <a:outerShdw blurRad="38100" dist="38100" dir="2700000" algn="tl">
                    <a:srgbClr val="C0C0C0"/>
                  </a:outerShdw>
                </a:effectLst>
                <a:latin typeface="Times New Roman" panose="02020603050405020304" pitchFamily="18" charset="0"/>
              </a:rPr>
              <a:t>Find the output of the initial permutation box when the input is given in hexadecimal as:</a:t>
            </a:r>
          </a:p>
        </p:txBody>
      </p:sp>
      <p:sp>
        <p:nvSpPr>
          <p:cNvPr id="948236" name="Rectangle 12"/>
          <p:cNvSpPr>
            <a:spLocks noChangeArrowheads="1"/>
          </p:cNvSpPr>
          <p:nvPr/>
        </p:nvSpPr>
        <p:spPr bwMode="auto">
          <a:xfrm>
            <a:off x="228600" y="3851275"/>
            <a:ext cx="82296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dirty="0">
                <a:effectLst>
                  <a:outerShdw blurRad="38100" dist="38100" dir="2700000" algn="tl">
                    <a:srgbClr val="C0C0C0"/>
                  </a:outerShdw>
                </a:effectLst>
                <a:latin typeface="Times New Roman" panose="02020603050405020304" pitchFamily="18" charset="0"/>
              </a:rPr>
              <a:t>Only bit 25 and bit 63 are 1s; the other bits are 0s. In the final permutation, bit 25 becomes bit </a:t>
            </a:r>
            <a:r>
              <a:rPr lang="en-US" altLang="en-US" sz="2400" dirty="0" smtClean="0">
                <a:effectLst>
                  <a:outerShdw blurRad="38100" dist="38100" dir="2700000" algn="tl">
                    <a:srgbClr val="C0C0C0"/>
                  </a:outerShdw>
                </a:effectLst>
                <a:latin typeface="Times New Roman" panose="02020603050405020304" pitchFamily="18" charset="0"/>
              </a:rPr>
              <a:t>37 </a:t>
            </a:r>
            <a:r>
              <a:rPr lang="en-US" altLang="en-US" sz="2400" dirty="0">
                <a:effectLst>
                  <a:outerShdw blurRad="38100" dist="38100" dir="2700000" algn="tl">
                    <a:srgbClr val="C0C0C0"/>
                  </a:outerShdw>
                </a:effectLst>
                <a:latin typeface="Times New Roman" panose="02020603050405020304" pitchFamily="18" charset="0"/>
              </a:rPr>
              <a:t>and bit 63 becomes bit </a:t>
            </a:r>
            <a:r>
              <a:rPr lang="en-US" altLang="en-US" sz="2400" dirty="0" smtClean="0">
                <a:effectLst>
                  <a:outerShdw blurRad="38100" dist="38100" dir="2700000" algn="tl">
                    <a:srgbClr val="C0C0C0"/>
                  </a:outerShdw>
                </a:effectLst>
                <a:latin typeface="Times New Roman" panose="02020603050405020304" pitchFamily="18" charset="0"/>
              </a:rPr>
              <a:t>57. </a:t>
            </a:r>
            <a:r>
              <a:rPr lang="en-US" altLang="en-US" sz="2400" dirty="0">
                <a:effectLst>
                  <a:outerShdw blurRad="38100" dist="38100" dir="2700000" algn="tl">
                    <a:srgbClr val="C0C0C0"/>
                  </a:outerShdw>
                </a:effectLst>
                <a:latin typeface="Times New Roman" panose="02020603050405020304" pitchFamily="18" charset="0"/>
              </a:rPr>
              <a:t>The result is</a:t>
            </a:r>
          </a:p>
        </p:txBody>
      </p:sp>
      <p:sp>
        <p:nvSpPr>
          <p:cNvPr id="948237" name="Rectangle 13"/>
          <p:cNvSpPr>
            <a:spLocks noChangeArrowheads="1"/>
          </p:cNvSpPr>
          <p:nvPr/>
        </p:nvSpPr>
        <p:spPr bwMode="auto">
          <a:xfrm>
            <a:off x="228600" y="34290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a:solidFill>
                  <a:schemeClr val="hlink"/>
                </a:solidFill>
                <a:effectLst>
                  <a:outerShdw blurRad="38100" dist="38100" dir="2700000" algn="tl">
                    <a:srgbClr val="C0C0C0"/>
                  </a:outerShdw>
                </a:effectLst>
                <a:latin typeface="Times New Roman" panose="02020603050405020304" pitchFamily="18" charset="0"/>
              </a:rPr>
              <a:t>Solution</a:t>
            </a:r>
          </a:p>
        </p:txBody>
      </p:sp>
      <p:sp>
        <p:nvSpPr>
          <p:cNvPr id="4" name="TextBox 3"/>
          <p:cNvSpPr txBox="1"/>
          <p:nvPr/>
        </p:nvSpPr>
        <p:spPr>
          <a:xfrm>
            <a:off x="412538" y="5088957"/>
            <a:ext cx="8898340" cy="369332"/>
          </a:xfrm>
          <a:prstGeom prst="rect">
            <a:avLst/>
          </a:prstGeom>
          <a:noFill/>
        </p:spPr>
        <p:txBody>
          <a:bodyPr wrap="square" rtlCol="0">
            <a:spAutoFit/>
          </a:bodyPr>
          <a:lstStyle/>
          <a:p>
            <a:r>
              <a:rPr lang="en-US" sz="1800" b="1" dirty="0" smtClean="0"/>
              <a:t>M</a:t>
            </a:r>
            <a:r>
              <a:rPr lang="en-US" sz="1800" b="1" baseline="-25000" dirty="0" smtClean="0"/>
              <a:t>2</a:t>
            </a:r>
            <a:r>
              <a:rPr lang="en-US" sz="1800" b="1" dirty="0" smtClean="0"/>
              <a:t> = 0000 0000 0000 0000 0000 0000 1000 0000 0000 0000 0000 0000 0000 0000 0000 0010</a:t>
            </a:r>
            <a:endParaRPr lang="en-US" sz="1800" b="1" dirty="0"/>
          </a:p>
        </p:txBody>
      </p:sp>
      <p:sp>
        <p:nvSpPr>
          <p:cNvPr id="24" name="TextBox 23"/>
          <p:cNvSpPr txBox="1"/>
          <p:nvPr/>
        </p:nvSpPr>
        <p:spPr>
          <a:xfrm>
            <a:off x="31538" y="5437780"/>
            <a:ext cx="9112462" cy="369332"/>
          </a:xfrm>
          <a:prstGeom prst="rect">
            <a:avLst/>
          </a:prstGeom>
          <a:noFill/>
        </p:spPr>
        <p:txBody>
          <a:bodyPr wrap="square" rtlCol="0">
            <a:spAutoFit/>
          </a:bodyPr>
          <a:lstStyle/>
          <a:p>
            <a:r>
              <a:rPr lang="en-US" sz="1800" b="1" dirty="0" smtClean="0"/>
              <a:t>  IP(M</a:t>
            </a:r>
            <a:r>
              <a:rPr lang="en-US" sz="1800" b="1" baseline="-25000" dirty="0" smtClean="0"/>
              <a:t>2</a:t>
            </a:r>
            <a:r>
              <a:rPr lang="en-US" sz="1800" b="1" dirty="0" smtClean="0"/>
              <a:t>) = 0000 0000 0000 0000 0000 0000 0000 0000 0000 1000 0000 0000 0000 0000 1000 0000</a:t>
            </a:r>
            <a:endParaRPr lang="en-US" sz="1800" b="1" dirty="0"/>
          </a:p>
        </p:txBody>
      </p:sp>
      <p:sp>
        <p:nvSpPr>
          <p:cNvPr id="25" name="TextBox 24"/>
          <p:cNvSpPr txBox="1"/>
          <p:nvPr/>
        </p:nvSpPr>
        <p:spPr>
          <a:xfrm>
            <a:off x="2294338" y="5925102"/>
            <a:ext cx="4098123" cy="461665"/>
          </a:xfrm>
          <a:prstGeom prst="rect">
            <a:avLst/>
          </a:prstGeom>
          <a:solidFill>
            <a:schemeClr val="bg1">
              <a:lumMod val="85000"/>
            </a:schemeClr>
          </a:solidFill>
        </p:spPr>
        <p:txBody>
          <a:bodyPr wrap="square" rtlCol="0">
            <a:spAutoFit/>
          </a:bodyPr>
          <a:lstStyle/>
          <a:p>
            <a:r>
              <a:rPr lang="en-US" b="1" dirty="0" smtClean="0"/>
              <a:t>IP(M</a:t>
            </a:r>
            <a:r>
              <a:rPr lang="en-US" b="1" baseline="-25000" dirty="0" smtClean="0"/>
              <a:t>16</a:t>
            </a:r>
            <a:r>
              <a:rPr lang="en-US" b="1" dirty="0" smtClean="0"/>
              <a:t>) = 0x0000 0000 0800 0080</a:t>
            </a:r>
            <a:endParaRPr lang="en-US" b="1" dirty="0"/>
          </a:p>
        </p:txBody>
      </p:sp>
      <p:sp>
        <p:nvSpPr>
          <p:cNvPr id="26" name="TextBox 25"/>
          <p:cNvSpPr txBox="1"/>
          <p:nvPr/>
        </p:nvSpPr>
        <p:spPr>
          <a:xfrm>
            <a:off x="2331990" y="2847945"/>
            <a:ext cx="3746595" cy="461665"/>
          </a:xfrm>
          <a:prstGeom prst="rect">
            <a:avLst/>
          </a:prstGeom>
          <a:solidFill>
            <a:schemeClr val="bg1">
              <a:lumMod val="85000"/>
            </a:schemeClr>
          </a:solidFill>
        </p:spPr>
        <p:txBody>
          <a:bodyPr wrap="square" rtlCol="0">
            <a:spAutoFit/>
          </a:bodyPr>
          <a:lstStyle/>
          <a:p>
            <a:r>
              <a:rPr lang="en-US" b="1" dirty="0" smtClean="0"/>
              <a:t>M</a:t>
            </a:r>
            <a:r>
              <a:rPr lang="en-US" b="1" baseline="-25000" dirty="0" smtClean="0"/>
              <a:t>16</a:t>
            </a:r>
            <a:r>
              <a:rPr lang="en-US" b="1" dirty="0" smtClean="0"/>
              <a:t> = 0x0000 0080 0000 0002</a:t>
            </a:r>
            <a:endParaRPr lang="en-US" b="1" dirty="0"/>
          </a:p>
        </p:txBody>
      </p:sp>
    </p:spTree>
    <p:extLst>
      <p:ext uri="{BB962C8B-B14F-4D97-AF65-F5344CB8AC3E}">
        <p14:creationId xmlns:p14="http://schemas.microsoft.com/office/powerpoint/2010/main" val="40589077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a:noFill/>
        </p:spPr>
        <p:txBody>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1200">
                <a:solidFill>
                  <a:schemeClr val="bg2"/>
                </a:solidFill>
              </a:rPr>
              <a:t>6.</a:t>
            </a:r>
            <a:fld id="{7C8CCBE8-6A02-418D-B545-CB98840F5B32}" type="slidenum">
              <a:rPr lang="en-US" altLang="en-US" sz="1200">
                <a:solidFill>
                  <a:schemeClr val="bg2"/>
                </a:solidFill>
              </a:rPr>
              <a:pPr/>
              <a:t>28</a:t>
            </a:fld>
            <a:endParaRPr lang="en-US" altLang="en-US" sz="1200">
              <a:solidFill>
                <a:schemeClr val="bg2"/>
              </a:solidFill>
            </a:endParaRPr>
          </a:p>
        </p:txBody>
      </p:sp>
      <p:sp>
        <p:nvSpPr>
          <p:cNvPr id="25603" name="Text Box 2"/>
          <p:cNvSpPr txBox="1">
            <a:spLocks noChangeArrowheads="1"/>
          </p:cNvSpPr>
          <p:nvPr/>
        </p:nvSpPr>
        <p:spPr bwMode="auto">
          <a:xfrm>
            <a:off x="257033" y="1514593"/>
            <a:ext cx="1808508" cy="461665"/>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400" dirty="0">
                <a:solidFill>
                  <a:schemeClr val="bg1"/>
                </a:solidFill>
                <a:latin typeface="Times New Roman" panose="02020603050405020304" pitchFamily="18" charset="0"/>
              </a:rPr>
              <a:t>Example </a:t>
            </a:r>
            <a:r>
              <a:rPr lang="en-US" altLang="en-US" sz="2400" dirty="0" smtClean="0">
                <a:solidFill>
                  <a:schemeClr val="bg1"/>
                </a:solidFill>
                <a:latin typeface="Times New Roman" panose="02020603050405020304" pitchFamily="18" charset="0"/>
              </a:rPr>
              <a:t>2.2</a:t>
            </a:r>
            <a:endParaRPr lang="en-US" altLang="en-US" sz="2000" i="1" dirty="0">
              <a:solidFill>
                <a:schemeClr val="bg1"/>
              </a:solidFill>
              <a:latin typeface="Times New Roman" panose="02020603050405020304" pitchFamily="18" charset="0"/>
            </a:endParaRPr>
          </a:p>
        </p:txBody>
      </p:sp>
      <p:sp>
        <p:nvSpPr>
          <p:cNvPr id="25611" name="Text Box 10"/>
          <p:cNvSpPr txBox="1">
            <a:spLocks noChangeArrowheads="1"/>
          </p:cNvSpPr>
          <p:nvPr/>
        </p:nvSpPr>
        <p:spPr bwMode="auto">
          <a:xfrm>
            <a:off x="562829" y="842565"/>
            <a:ext cx="708722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dirty="0" smtClean="0">
                <a:latin typeface="Times New Roman" panose="02020603050405020304" pitchFamily="18" charset="0"/>
              </a:rPr>
              <a:t>Initial &amp; Final Permutations (Example)</a:t>
            </a:r>
            <a:endParaRPr lang="en-US" altLang="en-US" dirty="0">
              <a:latin typeface="Times New Roman" panose="02020603050405020304" pitchFamily="18" charset="0"/>
            </a:endParaRPr>
          </a:p>
        </p:txBody>
      </p:sp>
      <p:sp>
        <p:nvSpPr>
          <p:cNvPr id="950283" name="Rectangle 11"/>
          <p:cNvSpPr>
            <a:spLocks noChangeArrowheads="1"/>
          </p:cNvSpPr>
          <p:nvPr/>
        </p:nvSpPr>
        <p:spPr bwMode="auto">
          <a:xfrm>
            <a:off x="228600" y="1968481"/>
            <a:ext cx="82296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000" dirty="0">
                <a:effectLst>
                  <a:outerShdw blurRad="38100" dist="38100" dir="2700000" algn="tl">
                    <a:srgbClr val="C0C0C0"/>
                  </a:outerShdw>
                </a:effectLst>
                <a:latin typeface="Times New Roman" panose="02020603050405020304" pitchFamily="18" charset="0"/>
              </a:rPr>
              <a:t>Prove that the initial and final permutations are the inverse of each other by finding the output of the final permutation if the input is</a:t>
            </a:r>
          </a:p>
        </p:txBody>
      </p:sp>
      <p:sp>
        <p:nvSpPr>
          <p:cNvPr id="950284" name="Rectangle 12"/>
          <p:cNvSpPr>
            <a:spLocks noChangeArrowheads="1"/>
          </p:cNvSpPr>
          <p:nvPr/>
        </p:nvSpPr>
        <p:spPr bwMode="auto">
          <a:xfrm>
            <a:off x="228600" y="3539417"/>
            <a:ext cx="82296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000" dirty="0">
                <a:effectLst>
                  <a:outerShdw blurRad="38100" dist="38100" dir="2700000" algn="tl">
                    <a:srgbClr val="C0C0C0"/>
                  </a:outerShdw>
                </a:effectLst>
                <a:latin typeface="Times New Roman" panose="02020603050405020304" pitchFamily="18" charset="0"/>
              </a:rPr>
              <a:t>The input has only two 1s; the output must also have only two 1s. Using Table </a:t>
            </a:r>
            <a:r>
              <a:rPr lang="en-US" altLang="en-US" sz="2000" dirty="0" smtClean="0">
                <a:effectLst>
                  <a:outerShdw blurRad="38100" dist="38100" dir="2700000" algn="tl">
                    <a:srgbClr val="C0C0C0"/>
                  </a:outerShdw>
                </a:effectLst>
                <a:latin typeface="Times New Roman" panose="02020603050405020304" pitchFamily="18" charset="0"/>
              </a:rPr>
              <a:t>from slide 30, </a:t>
            </a:r>
            <a:r>
              <a:rPr lang="en-US" altLang="en-US" sz="2000" dirty="0">
                <a:effectLst>
                  <a:outerShdw blurRad="38100" dist="38100" dir="2700000" algn="tl">
                    <a:srgbClr val="C0C0C0"/>
                  </a:outerShdw>
                </a:effectLst>
                <a:latin typeface="Times New Roman" panose="02020603050405020304" pitchFamily="18" charset="0"/>
              </a:rPr>
              <a:t>we can find the output related to these two bits. Bit </a:t>
            </a:r>
            <a:r>
              <a:rPr lang="en-US" altLang="en-US" sz="2000" dirty="0" smtClean="0">
                <a:effectLst>
                  <a:outerShdw blurRad="38100" dist="38100" dir="2700000" algn="tl">
                    <a:srgbClr val="C0C0C0"/>
                  </a:outerShdw>
                </a:effectLst>
                <a:latin typeface="Times New Roman" panose="02020603050405020304" pitchFamily="18" charset="0"/>
              </a:rPr>
              <a:t>37 </a:t>
            </a:r>
            <a:r>
              <a:rPr lang="en-US" altLang="en-US" sz="2000" dirty="0">
                <a:effectLst>
                  <a:outerShdw blurRad="38100" dist="38100" dir="2700000" algn="tl">
                    <a:srgbClr val="C0C0C0"/>
                  </a:outerShdw>
                </a:effectLst>
                <a:latin typeface="Times New Roman" panose="02020603050405020304" pitchFamily="18" charset="0"/>
              </a:rPr>
              <a:t>in the input becomes bit </a:t>
            </a:r>
            <a:r>
              <a:rPr lang="en-US" altLang="en-US" sz="2000" dirty="0" smtClean="0">
                <a:effectLst>
                  <a:outerShdw blurRad="38100" dist="38100" dir="2700000" algn="tl">
                    <a:srgbClr val="C0C0C0"/>
                  </a:outerShdw>
                </a:effectLst>
                <a:latin typeface="Times New Roman" panose="02020603050405020304" pitchFamily="18" charset="0"/>
              </a:rPr>
              <a:t>25 </a:t>
            </a:r>
            <a:r>
              <a:rPr lang="en-US" altLang="en-US" sz="2000" dirty="0">
                <a:effectLst>
                  <a:outerShdw blurRad="38100" dist="38100" dir="2700000" algn="tl">
                    <a:srgbClr val="C0C0C0"/>
                  </a:outerShdw>
                </a:effectLst>
                <a:latin typeface="Times New Roman" panose="02020603050405020304" pitchFamily="18" charset="0"/>
              </a:rPr>
              <a:t>in the output. Bit </a:t>
            </a:r>
            <a:r>
              <a:rPr lang="en-US" altLang="en-US" sz="2000" dirty="0" smtClean="0">
                <a:effectLst>
                  <a:outerShdw blurRad="38100" dist="38100" dir="2700000" algn="tl">
                    <a:srgbClr val="C0C0C0"/>
                  </a:outerShdw>
                </a:effectLst>
                <a:latin typeface="Times New Roman" panose="02020603050405020304" pitchFamily="18" charset="0"/>
              </a:rPr>
              <a:t>57 </a:t>
            </a:r>
            <a:r>
              <a:rPr lang="en-US" altLang="en-US" sz="2000" dirty="0">
                <a:effectLst>
                  <a:outerShdw blurRad="38100" dist="38100" dir="2700000" algn="tl">
                    <a:srgbClr val="C0C0C0"/>
                  </a:outerShdw>
                </a:effectLst>
                <a:latin typeface="Times New Roman" panose="02020603050405020304" pitchFamily="18" charset="0"/>
              </a:rPr>
              <a:t>in the input becomes bit </a:t>
            </a:r>
            <a:r>
              <a:rPr lang="en-US" altLang="en-US" sz="2000" dirty="0" smtClean="0">
                <a:effectLst>
                  <a:outerShdw blurRad="38100" dist="38100" dir="2700000" algn="tl">
                    <a:srgbClr val="C0C0C0"/>
                  </a:outerShdw>
                </a:effectLst>
                <a:latin typeface="Times New Roman" panose="02020603050405020304" pitchFamily="18" charset="0"/>
              </a:rPr>
              <a:t>63 </a:t>
            </a:r>
            <a:r>
              <a:rPr lang="en-US" altLang="en-US" sz="2000" dirty="0">
                <a:effectLst>
                  <a:outerShdw blurRad="38100" dist="38100" dir="2700000" algn="tl">
                    <a:srgbClr val="C0C0C0"/>
                  </a:outerShdw>
                </a:effectLst>
                <a:latin typeface="Times New Roman" panose="02020603050405020304" pitchFamily="18" charset="0"/>
              </a:rPr>
              <a:t>in the output. So the output has only two 1s, bit 25 and bit 63. The result in hexadecimal is</a:t>
            </a:r>
          </a:p>
        </p:txBody>
      </p:sp>
      <p:sp>
        <p:nvSpPr>
          <p:cNvPr id="950285" name="Rectangle 13"/>
          <p:cNvSpPr>
            <a:spLocks noChangeArrowheads="1"/>
          </p:cNvSpPr>
          <p:nvPr/>
        </p:nvSpPr>
        <p:spPr bwMode="auto">
          <a:xfrm>
            <a:off x="257033" y="32639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defRPr/>
            </a:pPr>
            <a:r>
              <a:rPr lang="en-US" altLang="en-US" sz="2400" dirty="0">
                <a:solidFill>
                  <a:schemeClr val="hlink"/>
                </a:solidFill>
                <a:effectLst>
                  <a:outerShdw blurRad="38100" dist="38100" dir="2700000" algn="tl">
                    <a:srgbClr val="C0C0C0"/>
                  </a:outerShdw>
                </a:effectLst>
                <a:latin typeface="Times New Roman" panose="02020603050405020304" pitchFamily="18" charset="0"/>
              </a:rPr>
              <a:t>Solution</a:t>
            </a:r>
          </a:p>
        </p:txBody>
      </p:sp>
      <p:sp>
        <p:nvSpPr>
          <p:cNvPr id="17" name="TextBox 16"/>
          <p:cNvSpPr txBox="1"/>
          <p:nvPr/>
        </p:nvSpPr>
        <p:spPr>
          <a:xfrm>
            <a:off x="2682032" y="2860614"/>
            <a:ext cx="3746595" cy="400110"/>
          </a:xfrm>
          <a:prstGeom prst="rect">
            <a:avLst/>
          </a:prstGeom>
          <a:solidFill>
            <a:schemeClr val="bg1">
              <a:lumMod val="85000"/>
            </a:schemeClr>
          </a:solidFill>
        </p:spPr>
        <p:txBody>
          <a:bodyPr wrap="square" rtlCol="0">
            <a:spAutoFit/>
          </a:bodyPr>
          <a:lstStyle/>
          <a:p>
            <a:r>
              <a:rPr lang="en-US" sz="2000" b="1" dirty="0" smtClean="0"/>
              <a:t>IP(M</a:t>
            </a:r>
            <a:r>
              <a:rPr lang="en-US" sz="2000" b="1" baseline="-25000" dirty="0" smtClean="0"/>
              <a:t>16</a:t>
            </a:r>
            <a:r>
              <a:rPr lang="en-US" sz="2000" b="1" dirty="0" smtClean="0"/>
              <a:t>) = 0x0000 0000 0800 0080</a:t>
            </a:r>
            <a:endParaRPr lang="en-US" sz="2000" b="1" dirty="0"/>
          </a:p>
        </p:txBody>
      </p:sp>
      <p:sp>
        <p:nvSpPr>
          <p:cNvPr id="18" name="TextBox 17"/>
          <p:cNvSpPr txBox="1"/>
          <p:nvPr/>
        </p:nvSpPr>
        <p:spPr>
          <a:xfrm>
            <a:off x="425035" y="5184425"/>
            <a:ext cx="9279340" cy="369332"/>
          </a:xfrm>
          <a:prstGeom prst="rect">
            <a:avLst/>
          </a:prstGeom>
          <a:noFill/>
        </p:spPr>
        <p:txBody>
          <a:bodyPr wrap="square" rtlCol="0">
            <a:spAutoFit/>
          </a:bodyPr>
          <a:lstStyle/>
          <a:p>
            <a:r>
              <a:rPr lang="en-US" sz="1800" b="1" dirty="0" smtClean="0"/>
              <a:t>IP(M</a:t>
            </a:r>
            <a:r>
              <a:rPr lang="en-US" sz="1800" b="1" baseline="-25000" dirty="0" smtClean="0"/>
              <a:t>2</a:t>
            </a:r>
            <a:r>
              <a:rPr lang="en-US" sz="1800" b="1" dirty="0" smtClean="0"/>
              <a:t>) = 0000 0000 0000 0000 0000 0000 0000 0000 0000 1000 0000 0000 0000 0000 1000 0000</a:t>
            </a:r>
            <a:endParaRPr lang="en-US" sz="1800" b="1" dirty="0"/>
          </a:p>
        </p:txBody>
      </p:sp>
      <p:sp>
        <p:nvSpPr>
          <p:cNvPr id="19" name="TextBox 18"/>
          <p:cNvSpPr txBox="1"/>
          <p:nvPr/>
        </p:nvSpPr>
        <p:spPr>
          <a:xfrm>
            <a:off x="257033" y="5551223"/>
            <a:ext cx="9279340" cy="369332"/>
          </a:xfrm>
          <a:prstGeom prst="rect">
            <a:avLst/>
          </a:prstGeom>
          <a:noFill/>
        </p:spPr>
        <p:txBody>
          <a:bodyPr wrap="square" rtlCol="0">
            <a:spAutoFit/>
          </a:bodyPr>
          <a:lstStyle/>
          <a:p>
            <a:r>
              <a:rPr lang="en-US" sz="1800" b="1" dirty="0" smtClean="0"/>
              <a:t>  FP(M</a:t>
            </a:r>
            <a:r>
              <a:rPr lang="en-US" sz="1800" b="1" baseline="-25000" dirty="0" smtClean="0"/>
              <a:t>2</a:t>
            </a:r>
            <a:r>
              <a:rPr lang="en-US" sz="1800" b="1" dirty="0" smtClean="0"/>
              <a:t>) = 0000 0000 0000 0000 0000 0000 1000 0000 0000 0000 0000 0000 0000 0000 0000 0010</a:t>
            </a:r>
            <a:endParaRPr lang="en-US" sz="1800" b="1" dirty="0"/>
          </a:p>
        </p:txBody>
      </p:sp>
      <p:sp>
        <p:nvSpPr>
          <p:cNvPr id="20" name="TextBox 19"/>
          <p:cNvSpPr txBox="1"/>
          <p:nvPr/>
        </p:nvSpPr>
        <p:spPr>
          <a:xfrm>
            <a:off x="2682032" y="6088236"/>
            <a:ext cx="3746595" cy="400110"/>
          </a:xfrm>
          <a:prstGeom prst="rect">
            <a:avLst/>
          </a:prstGeom>
          <a:solidFill>
            <a:schemeClr val="bg1">
              <a:lumMod val="85000"/>
            </a:schemeClr>
          </a:solidFill>
        </p:spPr>
        <p:txBody>
          <a:bodyPr wrap="square" rtlCol="0">
            <a:spAutoFit/>
          </a:bodyPr>
          <a:lstStyle/>
          <a:p>
            <a:r>
              <a:rPr lang="en-US" sz="2000" b="1" dirty="0" smtClean="0"/>
              <a:t>M</a:t>
            </a:r>
            <a:r>
              <a:rPr lang="en-US" sz="2000" b="1" baseline="-25000" dirty="0" smtClean="0"/>
              <a:t>16</a:t>
            </a:r>
            <a:r>
              <a:rPr lang="en-US" sz="2000" b="1" dirty="0" smtClean="0"/>
              <a:t> = 0x0000 0080 0000 0002</a:t>
            </a:r>
            <a:endParaRPr lang="en-US" sz="2000" b="1" dirty="0"/>
          </a:p>
        </p:txBody>
      </p:sp>
    </p:spTree>
    <p:extLst>
      <p:ext uri="{BB962C8B-B14F-4D97-AF65-F5344CB8AC3E}">
        <p14:creationId xmlns:p14="http://schemas.microsoft.com/office/powerpoint/2010/main" val="21585575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&amp; Final Permutations (Example</a:t>
            </a:r>
            <a:endParaRPr lang="en-US" dirty="0"/>
          </a:p>
        </p:txBody>
      </p:sp>
      <p:sp>
        <p:nvSpPr>
          <p:cNvPr id="6" name="Rectangle 12"/>
          <p:cNvSpPr>
            <a:spLocks noChangeArrowheads="1"/>
          </p:cNvSpPr>
          <p:nvPr/>
        </p:nvSpPr>
        <p:spPr bwMode="auto">
          <a:xfrm>
            <a:off x="495300" y="2835275"/>
            <a:ext cx="8077200" cy="2528888"/>
          </a:xfrm>
          <a:prstGeom prst="rect">
            <a:avLst/>
          </a:prstGeom>
          <a:solidFill>
            <a:schemeClr val="bg1"/>
          </a:solidFill>
          <a:ln>
            <a:noFill/>
          </a:ln>
          <a:effec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ctr"/>
            <a:r>
              <a:rPr lang="en-US" altLang="en-US" dirty="0">
                <a:latin typeface="Times New Roman" panose="02020603050405020304" pitchFamily="18" charset="0"/>
              </a:rPr>
              <a:t>The initial and final permutations are straight P-boxes that are inverses </a:t>
            </a:r>
            <a:br>
              <a:rPr lang="en-US" altLang="en-US" dirty="0">
                <a:latin typeface="Times New Roman" panose="02020603050405020304" pitchFamily="18" charset="0"/>
              </a:rPr>
            </a:br>
            <a:r>
              <a:rPr lang="en-US" altLang="en-US" dirty="0">
                <a:latin typeface="Times New Roman" panose="02020603050405020304" pitchFamily="18" charset="0"/>
              </a:rPr>
              <a:t>of each other.</a:t>
            </a:r>
          </a:p>
          <a:p>
            <a:pPr algn="ctr"/>
            <a:r>
              <a:rPr lang="en-US" altLang="en-US" dirty="0">
                <a:latin typeface="Times New Roman" panose="02020603050405020304" pitchFamily="18" charset="0"/>
              </a:rPr>
              <a:t>They have no cryptography significance in DES.</a:t>
            </a:r>
          </a:p>
        </p:txBody>
      </p:sp>
      <p:grpSp>
        <p:nvGrpSpPr>
          <p:cNvPr id="7" name="Group 13"/>
          <p:cNvGrpSpPr>
            <a:grpSpLocks/>
          </p:cNvGrpSpPr>
          <p:nvPr/>
        </p:nvGrpSpPr>
        <p:grpSpPr bwMode="auto">
          <a:xfrm>
            <a:off x="457200" y="2133600"/>
            <a:ext cx="1143000" cy="566738"/>
            <a:chOff x="1200" y="1248"/>
            <a:chExt cx="720" cy="357"/>
          </a:xfrm>
        </p:grpSpPr>
        <p:pic>
          <p:nvPicPr>
            <p:cNvPr id="8"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15"/>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800" i="1">
                  <a:solidFill>
                    <a:schemeClr val="hlink"/>
                  </a:solidFill>
                  <a:latin typeface="Times New Roman" panose="02020603050405020304" pitchFamily="18" charset="0"/>
                </a:rPr>
                <a:t>Note</a:t>
              </a:r>
            </a:p>
          </p:txBody>
        </p:sp>
      </p:grpSp>
    </p:spTree>
    <p:extLst>
      <p:ext uri="{BB962C8B-B14F-4D97-AF65-F5344CB8AC3E}">
        <p14:creationId xmlns:p14="http://schemas.microsoft.com/office/powerpoint/2010/main" val="24785927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Crypthography</a:t>
            </a:r>
            <a:endParaRPr lang="en-US" dirty="0"/>
          </a:p>
        </p:txBody>
      </p:sp>
      <p:sp>
        <p:nvSpPr>
          <p:cNvPr id="3" name="Content Placeholder 2"/>
          <p:cNvSpPr>
            <a:spLocks noGrp="1"/>
          </p:cNvSpPr>
          <p:nvPr>
            <p:ph idx="1"/>
          </p:nvPr>
        </p:nvSpPr>
        <p:spPr/>
        <p:txBody>
          <a:bodyPr/>
          <a:lstStyle/>
          <a:p>
            <a:r>
              <a:rPr lang="en-US" sz="1800" b="1" dirty="0" smtClean="0"/>
              <a:t>Derived </a:t>
            </a:r>
            <a:r>
              <a:rPr lang="en-US" sz="1800" b="1" dirty="0"/>
              <a:t>from the Greek word </a:t>
            </a:r>
            <a:r>
              <a:rPr lang="en-US" sz="1800" b="1" i="1" dirty="0"/>
              <a:t>Crypto </a:t>
            </a:r>
            <a:r>
              <a:rPr lang="en-US" sz="1800" b="1" dirty="0"/>
              <a:t>which means </a:t>
            </a:r>
            <a:r>
              <a:rPr lang="en-US" sz="1800" b="1" i="1" dirty="0"/>
              <a:t>hidden</a:t>
            </a:r>
          </a:p>
          <a:p>
            <a:r>
              <a:rPr lang="en-US" sz="1800" b="1" dirty="0" smtClean="0"/>
              <a:t>Cryptography </a:t>
            </a:r>
            <a:r>
              <a:rPr lang="en-US" sz="1800" b="1" dirty="0"/>
              <a:t>refers to the study of </a:t>
            </a:r>
            <a:r>
              <a:rPr lang="en-US" sz="1800" b="1" dirty="0" smtClean="0"/>
              <a:t>mathematical techniques </a:t>
            </a:r>
            <a:r>
              <a:rPr lang="en-US" sz="1800" b="1" dirty="0"/>
              <a:t>to achieve secure communication</a:t>
            </a:r>
          </a:p>
          <a:p>
            <a:r>
              <a:rPr lang="en-US" sz="1800" b="1" dirty="0" smtClean="0"/>
              <a:t>Very </a:t>
            </a:r>
            <a:r>
              <a:rPr lang="en-US" sz="1800" b="1" dirty="0"/>
              <a:t>important to protect data in transit</a:t>
            </a:r>
          </a:p>
          <a:p>
            <a:pPr marL="0" indent="0">
              <a:buNone/>
            </a:pPr>
            <a:r>
              <a:rPr lang="en-US" sz="1800" dirty="0" smtClean="0"/>
              <a:t>	– </a:t>
            </a:r>
            <a:r>
              <a:rPr lang="en-US" sz="1800" b="1" dirty="0"/>
              <a:t>communication channels and IP protocol are insecure</a:t>
            </a:r>
          </a:p>
          <a:p>
            <a:r>
              <a:rPr lang="en-US" sz="1800" b="1" dirty="0" smtClean="0"/>
              <a:t>Cryptography </a:t>
            </a:r>
            <a:r>
              <a:rPr lang="en-US" sz="1800" b="1" dirty="0"/>
              <a:t>is a major technique behind information </a:t>
            </a:r>
            <a:r>
              <a:rPr lang="en-US" sz="1800" b="1" dirty="0" smtClean="0"/>
              <a:t>&amp; network security </a:t>
            </a:r>
            <a:r>
              <a:rPr lang="en-US" sz="1800" b="1" dirty="0"/>
              <a:t>and a means to achieve</a:t>
            </a:r>
          </a:p>
          <a:p>
            <a:pPr marL="0" indent="0">
              <a:buNone/>
            </a:pPr>
            <a:r>
              <a:rPr lang="en-US" sz="1800" dirty="0" smtClean="0"/>
              <a:t>	– </a:t>
            </a:r>
            <a:r>
              <a:rPr lang="en-US" sz="1800" b="1" dirty="0"/>
              <a:t>authentication</a:t>
            </a:r>
          </a:p>
          <a:p>
            <a:pPr marL="0" indent="0">
              <a:buNone/>
            </a:pPr>
            <a:r>
              <a:rPr lang="en-US" sz="1800" dirty="0" smtClean="0"/>
              <a:t>	– </a:t>
            </a:r>
            <a:r>
              <a:rPr lang="en-US" sz="1800" b="1" dirty="0"/>
              <a:t>data integrity</a:t>
            </a:r>
          </a:p>
          <a:p>
            <a:pPr marL="0" indent="0">
              <a:buNone/>
            </a:pPr>
            <a:r>
              <a:rPr lang="en-US" sz="1800" dirty="0" smtClean="0"/>
              <a:t>	– </a:t>
            </a:r>
            <a:r>
              <a:rPr lang="en-US" sz="1800" b="1" dirty="0"/>
              <a:t>confidentiality</a:t>
            </a:r>
          </a:p>
          <a:p>
            <a:pPr marL="0" indent="0">
              <a:buNone/>
            </a:pPr>
            <a:r>
              <a:rPr lang="en-US" sz="1800" dirty="0" smtClean="0"/>
              <a:t>	– </a:t>
            </a:r>
            <a:r>
              <a:rPr lang="en-US" sz="1800" b="1" dirty="0"/>
              <a:t>digital signature</a:t>
            </a:r>
          </a:p>
          <a:p>
            <a:pPr marL="0" indent="0">
              <a:buNone/>
            </a:pPr>
            <a:r>
              <a:rPr lang="en-US" sz="1800" dirty="0" smtClean="0"/>
              <a:t>	– </a:t>
            </a:r>
            <a:r>
              <a:rPr lang="en-US" sz="1800" b="1" dirty="0"/>
              <a:t>privacy</a:t>
            </a:r>
            <a:endParaRPr lang="en-US" sz="1800" dirty="0"/>
          </a:p>
        </p:txBody>
      </p:sp>
    </p:spTree>
    <p:extLst>
      <p:ext uri="{BB962C8B-B14F-4D97-AF65-F5344CB8AC3E}">
        <p14:creationId xmlns:p14="http://schemas.microsoft.com/office/powerpoint/2010/main" val="76155052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475357"/>
          </a:xfrm>
        </p:spPr>
        <p:txBody>
          <a:bodyPr/>
          <a:lstStyle/>
          <a:p>
            <a:r>
              <a:rPr lang="en-US" dirty="0" smtClean="0"/>
              <a:t>DES Rounds</a:t>
            </a:r>
            <a:endParaRPr lang="en-US" dirty="0"/>
          </a:p>
        </p:txBody>
      </p:sp>
      <p:sp>
        <p:nvSpPr>
          <p:cNvPr id="3" name="Content Placeholder 2"/>
          <p:cNvSpPr>
            <a:spLocks noGrp="1"/>
          </p:cNvSpPr>
          <p:nvPr>
            <p:ph idx="1"/>
          </p:nvPr>
        </p:nvSpPr>
        <p:spPr>
          <a:xfrm>
            <a:off x="376238" y="1392932"/>
            <a:ext cx="8443912" cy="4032250"/>
          </a:xfrm>
        </p:spPr>
        <p:txBody>
          <a:bodyPr/>
          <a:lstStyle/>
          <a:p>
            <a:r>
              <a:rPr lang="en-US" altLang="en-US" sz="2400" i="1" dirty="0">
                <a:latin typeface="Times New Roman" panose="02020603050405020304" pitchFamily="18" charset="0"/>
              </a:rPr>
              <a:t>DES uses 16 rounds. Each round of DES is a </a:t>
            </a:r>
            <a:r>
              <a:rPr lang="en-US" altLang="en-US" sz="2400" i="1" dirty="0" err="1">
                <a:latin typeface="Times New Roman" panose="02020603050405020304" pitchFamily="18" charset="0"/>
              </a:rPr>
              <a:t>Feistel</a:t>
            </a:r>
            <a:r>
              <a:rPr lang="en-US" altLang="en-US" sz="2400" i="1" dirty="0">
                <a:latin typeface="Times New Roman" panose="02020603050405020304" pitchFamily="18" charset="0"/>
              </a:rPr>
              <a:t> cipher.</a:t>
            </a:r>
          </a:p>
          <a:p>
            <a:endParaRPr lang="en-US" sz="2400" dirty="0"/>
          </a:p>
        </p:txBody>
      </p:sp>
      <p:pic>
        <p:nvPicPr>
          <p:cNvPr id="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480" y="2141560"/>
            <a:ext cx="3849120" cy="407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13"/>
          <p:cNvSpPr txBox="1">
            <a:spLocks noChangeArrowheads="1"/>
          </p:cNvSpPr>
          <p:nvPr/>
        </p:nvSpPr>
        <p:spPr bwMode="auto">
          <a:xfrm>
            <a:off x="1618445" y="3823957"/>
            <a:ext cx="195303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i="1" dirty="0" smtClean="0">
                <a:latin typeface="Times New Roman" panose="02020603050405020304" pitchFamily="18" charset="0"/>
              </a:rPr>
              <a:t>A </a:t>
            </a:r>
            <a:r>
              <a:rPr lang="en-US" altLang="en-US" sz="2000" i="1" dirty="0">
                <a:latin typeface="Times New Roman" panose="02020603050405020304" pitchFamily="18" charset="0"/>
              </a:rPr>
              <a:t>round in DES </a:t>
            </a:r>
            <a:br>
              <a:rPr lang="en-US" altLang="en-US" sz="2000" i="1" dirty="0">
                <a:latin typeface="Times New Roman" panose="02020603050405020304" pitchFamily="18" charset="0"/>
              </a:rPr>
            </a:br>
            <a:r>
              <a:rPr lang="en-US" altLang="en-US" sz="2000" i="1" dirty="0">
                <a:latin typeface="Times New Roman" panose="02020603050405020304" pitchFamily="18" charset="0"/>
              </a:rPr>
              <a:t>(encryption site)</a:t>
            </a:r>
          </a:p>
        </p:txBody>
      </p:sp>
    </p:spTree>
    <p:extLst>
      <p:ext uri="{BB962C8B-B14F-4D97-AF65-F5344CB8AC3E}">
        <p14:creationId xmlns:p14="http://schemas.microsoft.com/office/powerpoint/2010/main" val="3812015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550617"/>
          </a:xfrm>
        </p:spPr>
        <p:txBody>
          <a:bodyPr/>
          <a:lstStyle/>
          <a:p>
            <a:r>
              <a:rPr lang="en-US" dirty="0" smtClean="0"/>
              <a:t>DES Function</a:t>
            </a:r>
            <a:endParaRPr lang="en-US" dirty="0"/>
          </a:p>
        </p:txBody>
      </p:sp>
      <p:sp>
        <p:nvSpPr>
          <p:cNvPr id="3" name="Content Placeholder 2"/>
          <p:cNvSpPr>
            <a:spLocks noGrp="1"/>
          </p:cNvSpPr>
          <p:nvPr>
            <p:ph idx="1"/>
          </p:nvPr>
        </p:nvSpPr>
        <p:spPr>
          <a:xfrm>
            <a:off x="395288" y="1468193"/>
            <a:ext cx="8443912" cy="4553196"/>
          </a:xfrm>
        </p:spPr>
        <p:txBody>
          <a:bodyPr/>
          <a:lstStyle/>
          <a:p>
            <a:r>
              <a:rPr lang="en-US" altLang="en-US" sz="2400" i="1" dirty="0">
                <a:latin typeface="Times New Roman" panose="02020603050405020304" pitchFamily="18" charset="0"/>
              </a:rPr>
              <a:t>The heart of DES is the DES function. The DES function applies a 48-bit key to the rightmost 32 bits to produce a 32-bit output. </a:t>
            </a:r>
          </a:p>
          <a:p>
            <a:endParaRPr lang="en-US" sz="2400" dirty="0"/>
          </a:p>
        </p:txBody>
      </p:sp>
      <p:pic>
        <p:nvPicPr>
          <p:cNvPr id="4"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6636" y="2313167"/>
            <a:ext cx="3868020" cy="4252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14"/>
          <p:cNvSpPr txBox="1">
            <a:spLocks noChangeArrowheads="1"/>
          </p:cNvSpPr>
          <p:nvPr/>
        </p:nvSpPr>
        <p:spPr bwMode="auto">
          <a:xfrm>
            <a:off x="2157211" y="3544736"/>
            <a:ext cx="164500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i="1" dirty="0" smtClean="0">
                <a:latin typeface="Times New Roman" panose="02020603050405020304" pitchFamily="18" charset="0"/>
              </a:rPr>
              <a:t>DES </a:t>
            </a:r>
            <a:r>
              <a:rPr lang="en-US" altLang="en-US" sz="2000" i="1" dirty="0">
                <a:latin typeface="Times New Roman" panose="02020603050405020304" pitchFamily="18" charset="0"/>
              </a:rPr>
              <a:t>function</a:t>
            </a:r>
          </a:p>
        </p:txBody>
      </p:sp>
    </p:spTree>
    <p:extLst>
      <p:ext uri="{BB962C8B-B14F-4D97-AF65-F5344CB8AC3E}">
        <p14:creationId xmlns:p14="http://schemas.microsoft.com/office/powerpoint/2010/main" val="27681996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 Expansion P-box</a:t>
            </a:r>
            <a:endParaRPr lang="en-US" dirty="0"/>
          </a:p>
        </p:txBody>
      </p:sp>
      <p:sp>
        <p:nvSpPr>
          <p:cNvPr id="4" name="Rectangle 9"/>
          <p:cNvSpPr>
            <a:spLocks noGrp="1" noChangeArrowheads="1"/>
          </p:cNvSpPr>
          <p:nvPr>
            <p:ph idx="1"/>
          </p:nvPr>
        </p:nvSpPr>
        <p:spPr bwMode="auto">
          <a:xfrm>
            <a:off x="395288" y="1989138"/>
            <a:ext cx="8443912" cy="261174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pPr algn="just">
              <a:lnSpc>
                <a:spcPct val="120000"/>
              </a:lnSpc>
            </a:pPr>
            <a:r>
              <a:rPr lang="en-US" altLang="en-US" sz="1800" i="1" dirty="0" smtClean="0">
                <a:latin typeface="Times New Roman" panose="02020603050405020304" pitchFamily="18" charset="0"/>
              </a:rPr>
              <a:t>Since </a:t>
            </a:r>
            <a:r>
              <a:rPr lang="en-US" altLang="en-US" sz="1800" i="1" dirty="0">
                <a:latin typeface="Times New Roman" panose="02020603050405020304" pitchFamily="18" charset="0"/>
              </a:rPr>
              <a:t>R</a:t>
            </a:r>
            <a:r>
              <a:rPr lang="en-US" altLang="en-US" sz="1800" i="1" baseline="-25000" dirty="0">
                <a:latin typeface="Times New Roman" panose="02020603050405020304" pitchFamily="18" charset="0"/>
              </a:rPr>
              <a:t>I−1</a:t>
            </a:r>
            <a:r>
              <a:rPr lang="en-US" altLang="en-US" sz="1800" i="1" dirty="0">
                <a:latin typeface="Times New Roman" panose="02020603050405020304" pitchFamily="18" charset="0"/>
              </a:rPr>
              <a:t> </a:t>
            </a:r>
            <a:r>
              <a:rPr lang="en-US" altLang="en-US" sz="1800" i="1" dirty="0" smtClean="0">
                <a:latin typeface="Times New Roman" panose="02020603050405020304" pitchFamily="18" charset="0"/>
              </a:rPr>
              <a:t>is </a:t>
            </a:r>
            <a:r>
              <a:rPr lang="en-US" altLang="en-US" sz="1800" i="1" dirty="0">
                <a:latin typeface="Times New Roman" panose="02020603050405020304" pitchFamily="18" charset="0"/>
              </a:rPr>
              <a:t>a 32-bit input and K</a:t>
            </a:r>
            <a:r>
              <a:rPr lang="en-US" altLang="en-US" sz="1800" i="1" baseline="-25000" dirty="0">
                <a:latin typeface="Times New Roman" panose="02020603050405020304" pitchFamily="18" charset="0"/>
              </a:rPr>
              <a:t>I</a:t>
            </a:r>
            <a:r>
              <a:rPr lang="en-US" altLang="en-US" sz="1800" i="1" dirty="0">
                <a:latin typeface="Times New Roman" panose="02020603050405020304" pitchFamily="18" charset="0"/>
              </a:rPr>
              <a:t> is a 48-bit key, we first need to expand R</a:t>
            </a:r>
            <a:r>
              <a:rPr lang="en-US" altLang="en-US" sz="1800" i="1" baseline="-25000" dirty="0">
                <a:latin typeface="Times New Roman" panose="02020603050405020304" pitchFamily="18" charset="0"/>
              </a:rPr>
              <a:t>I−1</a:t>
            </a:r>
            <a:r>
              <a:rPr lang="en-US" altLang="en-US" sz="1800" i="1" dirty="0">
                <a:latin typeface="Times New Roman" panose="02020603050405020304" pitchFamily="18" charset="0"/>
              </a:rPr>
              <a:t> to 48 bits. Although the relationship between the input and output can be defined mathematically, DES uses </a:t>
            </a:r>
            <a:r>
              <a:rPr lang="en-US" altLang="en-US" sz="1800" i="1" dirty="0" smtClean="0">
                <a:latin typeface="Times New Roman" panose="02020603050405020304" pitchFamily="18" charset="0"/>
              </a:rPr>
              <a:t>structure and table  </a:t>
            </a:r>
            <a:r>
              <a:rPr lang="en-US" altLang="en-US" sz="1800" i="1" dirty="0">
                <a:latin typeface="Times New Roman" panose="02020603050405020304" pitchFamily="18" charset="0"/>
              </a:rPr>
              <a:t>to define this P-box.</a:t>
            </a:r>
          </a:p>
          <a:p>
            <a:pPr algn="just">
              <a:lnSpc>
                <a:spcPct val="120000"/>
              </a:lnSpc>
            </a:pPr>
            <a:endParaRPr lang="en-US" altLang="en-US" sz="1800" i="1" dirty="0" smtClean="0">
              <a:latin typeface="Times New Roman" panose="02020603050405020304" pitchFamily="18" charset="0"/>
            </a:endParaRPr>
          </a:p>
          <a:p>
            <a:pPr algn="just">
              <a:lnSpc>
                <a:spcPct val="120000"/>
              </a:lnSpc>
            </a:pPr>
            <a:endParaRPr lang="en-US" altLang="en-US" sz="1800" i="1" dirty="0">
              <a:latin typeface="Times New Roman" panose="02020603050405020304" pitchFamily="18" charset="0"/>
            </a:endParaRPr>
          </a:p>
          <a:p>
            <a:pPr algn="just">
              <a:lnSpc>
                <a:spcPct val="120000"/>
              </a:lnSpc>
            </a:pPr>
            <a:endParaRPr lang="en-US" altLang="en-US" sz="1800" i="1" dirty="0" smtClean="0">
              <a:latin typeface="Times New Roman" panose="02020603050405020304" pitchFamily="18" charset="0"/>
            </a:endParaRPr>
          </a:p>
          <a:p>
            <a:pPr algn="just">
              <a:lnSpc>
                <a:spcPct val="120000"/>
              </a:lnSpc>
            </a:pPr>
            <a:endParaRPr lang="en-US" altLang="en-US" sz="1800" i="1" dirty="0">
              <a:latin typeface="Times New Roman" panose="02020603050405020304" pitchFamily="18" charset="0"/>
            </a:endParaRPr>
          </a:p>
        </p:txBody>
      </p:sp>
      <p:pic>
        <p:nvPicPr>
          <p:cNvPr id="5"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147" y="3189137"/>
            <a:ext cx="8272194" cy="982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5808" y="4329776"/>
            <a:ext cx="4562872" cy="2083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45220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8" y="1059243"/>
            <a:ext cx="8424862" cy="463848"/>
          </a:xfrm>
        </p:spPr>
        <p:txBody>
          <a:bodyPr/>
          <a:lstStyle/>
          <a:p>
            <a:r>
              <a:rPr lang="en-US" dirty="0" smtClean="0"/>
              <a:t>Expansion P-Box Example</a:t>
            </a:r>
            <a:endParaRPr lang="en-US" dirty="0"/>
          </a:p>
        </p:txBody>
      </p:sp>
      <p:sp>
        <p:nvSpPr>
          <p:cNvPr id="3" name="Content Placeholder 2"/>
          <p:cNvSpPr>
            <a:spLocks noGrp="1"/>
          </p:cNvSpPr>
          <p:nvPr>
            <p:ph idx="1"/>
          </p:nvPr>
        </p:nvSpPr>
        <p:spPr>
          <a:xfrm>
            <a:off x="414338" y="1523091"/>
            <a:ext cx="8443912" cy="435306"/>
          </a:xfrm>
        </p:spPr>
        <p:txBody>
          <a:bodyPr/>
          <a:lstStyle/>
          <a:p>
            <a:r>
              <a:rPr lang="en-US" sz="2000" dirty="0" smtClean="0"/>
              <a:t>Expand the 32-bits input to 48 (</a:t>
            </a:r>
            <a:r>
              <a:rPr lang="en-US" sz="2000" b="1" dirty="0"/>
              <a:t>E</a:t>
            </a:r>
            <a:r>
              <a:rPr lang="en-US" sz="2000" b="1" dirty="0" smtClean="0"/>
              <a:t>xample 2.3</a:t>
            </a:r>
            <a:r>
              <a:rPr lang="en-US" sz="2000" dirty="0" smtClean="0"/>
              <a:t>)</a:t>
            </a:r>
            <a:endParaRPr lang="en-US" sz="2000" dirty="0"/>
          </a:p>
        </p:txBody>
      </p:sp>
      <p:sp>
        <p:nvSpPr>
          <p:cNvPr id="4" name="TextBox 3"/>
          <p:cNvSpPr txBox="1"/>
          <p:nvPr/>
        </p:nvSpPr>
        <p:spPr>
          <a:xfrm>
            <a:off x="417577" y="2604718"/>
            <a:ext cx="4098123" cy="461665"/>
          </a:xfrm>
          <a:prstGeom prst="rect">
            <a:avLst/>
          </a:prstGeom>
          <a:solidFill>
            <a:schemeClr val="bg1">
              <a:lumMod val="85000"/>
            </a:schemeClr>
          </a:solidFill>
        </p:spPr>
        <p:txBody>
          <a:bodyPr wrap="square" rtlCol="0">
            <a:spAutoFit/>
          </a:bodyPr>
          <a:lstStyle/>
          <a:p>
            <a:r>
              <a:rPr lang="en-US" b="1" dirty="0" smtClean="0"/>
              <a:t>IP(M</a:t>
            </a:r>
            <a:r>
              <a:rPr lang="en-US" b="1" baseline="-25000" dirty="0" smtClean="0"/>
              <a:t>16</a:t>
            </a:r>
            <a:r>
              <a:rPr lang="en-US" b="1" dirty="0" smtClean="0"/>
              <a:t>) = 0x0000 0000 0800 0080</a:t>
            </a:r>
            <a:endParaRPr lang="en-US" b="1" dirty="0"/>
          </a:p>
        </p:txBody>
      </p:sp>
      <p:sp>
        <p:nvSpPr>
          <p:cNvPr id="5" name="TextBox 4"/>
          <p:cNvSpPr txBox="1"/>
          <p:nvPr/>
        </p:nvSpPr>
        <p:spPr>
          <a:xfrm>
            <a:off x="769105" y="2077786"/>
            <a:ext cx="3746595" cy="461665"/>
          </a:xfrm>
          <a:prstGeom prst="rect">
            <a:avLst/>
          </a:prstGeom>
          <a:solidFill>
            <a:schemeClr val="bg1">
              <a:lumMod val="85000"/>
            </a:schemeClr>
          </a:solidFill>
        </p:spPr>
        <p:txBody>
          <a:bodyPr wrap="square" rtlCol="0">
            <a:spAutoFit/>
          </a:bodyPr>
          <a:lstStyle/>
          <a:p>
            <a:r>
              <a:rPr lang="en-US" b="1" dirty="0" smtClean="0"/>
              <a:t>M</a:t>
            </a:r>
            <a:r>
              <a:rPr lang="en-US" b="1" baseline="-25000" dirty="0" smtClean="0"/>
              <a:t>16</a:t>
            </a:r>
            <a:r>
              <a:rPr lang="en-US" b="1" dirty="0" smtClean="0"/>
              <a:t> = 0x0000 0080 0000 0002</a:t>
            </a:r>
            <a:endParaRPr lang="en-US" b="1" dirty="0"/>
          </a:p>
        </p:txBody>
      </p:sp>
      <p:sp>
        <p:nvSpPr>
          <p:cNvPr id="6" name="TextBox 5"/>
          <p:cNvSpPr txBox="1"/>
          <p:nvPr/>
        </p:nvSpPr>
        <p:spPr>
          <a:xfrm>
            <a:off x="266611" y="4037230"/>
            <a:ext cx="9112462" cy="369332"/>
          </a:xfrm>
          <a:prstGeom prst="rect">
            <a:avLst/>
          </a:prstGeom>
          <a:noFill/>
        </p:spPr>
        <p:txBody>
          <a:bodyPr wrap="square" rtlCol="0">
            <a:spAutoFit/>
          </a:bodyPr>
          <a:lstStyle/>
          <a:p>
            <a:r>
              <a:rPr lang="en-US" sz="1800" b="1" dirty="0" smtClean="0"/>
              <a:t>  IP(M</a:t>
            </a:r>
            <a:r>
              <a:rPr lang="en-US" sz="1800" b="1" baseline="-25000" dirty="0" smtClean="0"/>
              <a:t>2</a:t>
            </a:r>
            <a:r>
              <a:rPr lang="en-US" sz="1800" b="1" dirty="0" smtClean="0"/>
              <a:t>) = 0000 0000 0000 0000 0000 0000 0000 0000 0000 1000 0000 0000 0000 0000 1000 0000</a:t>
            </a:r>
            <a:endParaRPr lang="en-US" sz="1800" b="1" dirty="0"/>
          </a:p>
        </p:txBody>
      </p:sp>
      <p:cxnSp>
        <p:nvCxnSpPr>
          <p:cNvPr id="8" name="Straight Connector 7"/>
          <p:cNvCxnSpPr/>
          <p:nvPr/>
        </p:nvCxnSpPr>
        <p:spPr bwMode="auto">
          <a:xfrm>
            <a:off x="4919730" y="3539216"/>
            <a:ext cx="12879" cy="793250"/>
          </a:xfrm>
          <a:prstGeom prst="line">
            <a:avLst/>
          </a:prstGeom>
          <a:solidFill>
            <a:schemeClr val="accent1"/>
          </a:solidFill>
          <a:ln w="9525" cap="flat" cmpd="sng" algn="ctr">
            <a:solidFill>
              <a:schemeClr val="tx1"/>
            </a:solidFill>
            <a:prstDash val="solid"/>
            <a:miter lim="800000"/>
            <a:headEnd type="none" w="med" len="med"/>
            <a:tailEnd type="none" w="med" len="med"/>
          </a:ln>
          <a:effectLst/>
        </p:spPr>
      </p:cxnSp>
      <p:sp>
        <p:nvSpPr>
          <p:cNvPr id="9" name="TextBox 8"/>
          <p:cNvSpPr txBox="1"/>
          <p:nvPr/>
        </p:nvSpPr>
        <p:spPr>
          <a:xfrm>
            <a:off x="266611" y="4521004"/>
            <a:ext cx="4360158" cy="646331"/>
          </a:xfrm>
          <a:prstGeom prst="rect">
            <a:avLst/>
          </a:prstGeom>
          <a:noFill/>
        </p:spPr>
        <p:txBody>
          <a:bodyPr wrap="square" rtlCol="0">
            <a:spAutoFit/>
          </a:bodyPr>
          <a:lstStyle/>
          <a:p>
            <a:r>
              <a:rPr lang="en-US" sz="1800" b="1" dirty="0" smtClean="0"/>
              <a:t>L</a:t>
            </a:r>
            <a:r>
              <a:rPr lang="en-US" sz="1800" b="1" baseline="-25000" dirty="0" smtClean="0"/>
              <a:t>0</a:t>
            </a:r>
            <a:r>
              <a:rPr lang="en-US" sz="1800" b="1" dirty="0" smtClean="0"/>
              <a:t> = 0000 0000 0000 0000 0000 0000 0000 0000 </a:t>
            </a:r>
          </a:p>
          <a:p>
            <a:r>
              <a:rPr lang="en-US" sz="1800" b="1" dirty="0" smtClean="0">
                <a:solidFill>
                  <a:srgbClr val="FF0000"/>
                </a:solidFill>
              </a:rPr>
              <a:t>R</a:t>
            </a:r>
            <a:r>
              <a:rPr lang="en-US" sz="1800" b="1" baseline="-25000" dirty="0" smtClean="0">
                <a:solidFill>
                  <a:srgbClr val="FF0000"/>
                </a:solidFill>
              </a:rPr>
              <a:t>0</a:t>
            </a:r>
            <a:r>
              <a:rPr lang="en-US" sz="1800" b="1" dirty="0" smtClean="0">
                <a:solidFill>
                  <a:srgbClr val="FF0000"/>
                </a:solidFill>
              </a:rPr>
              <a:t> = 0000 1000 0000 0000 0000 0000 1000 0000</a:t>
            </a:r>
            <a:endParaRPr lang="en-US" sz="1800" b="1" dirty="0">
              <a:solidFill>
                <a:srgbClr val="FF0000"/>
              </a:solidFill>
            </a:endParaRPr>
          </a:p>
        </p:txBody>
      </p:sp>
      <p:pic>
        <p:nvPicPr>
          <p:cNvPr id="10" name="Picture 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15700" y="2024547"/>
            <a:ext cx="4562872" cy="2083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80063" y="5355873"/>
            <a:ext cx="9112462" cy="369332"/>
          </a:xfrm>
          <a:prstGeom prst="rect">
            <a:avLst/>
          </a:prstGeom>
          <a:noFill/>
        </p:spPr>
        <p:txBody>
          <a:bodyPr wrap="square" rtlCol="0">
            <a:spAutoFit/>
          </a:bodyPr>
          <a:lstStyle/>
          <a:p>
            <a:r>
              <a:rPr lang="en-US" sz="1800" b="1" dirty="0" smtClean="0"/>
              <a:t>  E(R</a:t>
            </a:r>
            <a:r>
              <a:rPr lang="en-US" sz="1800" b="1" baseline="-25000" dirty="0"/>
              <a:t>0</a:t>
            </a:r>
            <a:r>
              <a:rPr lang="en-US" sz="1800" b="1" dirty="0" smtClean="0"/>
              <a:t>) = </a:t>
            </a:r>
            <a:r>
              <a:rPr lang="en-US" sz="1800" b="1" dirty="0" smtClean="0">
                <a:solidFill>
                  <a:srgbClr val="FF0000"/>
                </a:solidFill>
              </a:rPr>
              <a:t>0</a:t>
            </a:r>
            <a:r>
              <a:rPr lang="en-US" sz="1800" b="1" dirty="0" smtClean="0"/>
              <a:t>0000</a:t>
            </a:r>
            <a:r>
              <a:rPr lang="en-US" sz="1800" b="1" dirty="0" smtClean="0">
                <a:solidFill>
                  <a:srgbClr val="FF0000"/>
                </a:solidFill>
              </a:rPr>
              <a:t>1 0</a:t>
            </a:r>
            <a:r>
              <a:rPr lang="en-US" sz="1800" b="1" dirty="0" smtClean="0"/>
              <a:t>1000</a:t>
            </a:r>
            <a:r>
              <a:rPr lang="en-US" sz="1800" b="1" dirty="0" smtClean="0">
                <a:solidFill>
                  <a:srgbClr val="FF0000"/>
                </a:solidFill>
              </a:rPr>
              <a:t>0 0</a:t>
            </a:r>
            <a:r>
              <a:rPr lang="en-US" sz="1800" b="1" dirty="0" smtClean="0"/>
              <a:t>0000</a:t>
            </a:r>
            <a:r>
              <a:rPr lang="en-US" sz="1800" b="1" dirty="0" smtClean="0">
                <a:solidFill>
                  <a:srgbClr val="FF0000"/>
                </a:solidFill>
              </a:rPr>
              <a:t>0 0</a:t>
            </a:r>
            <a:r>
              <a:rPr lang="en-US" sz="1800" b="1" dirty="0" smtClean="0"/>
              <a:t>0000</a:t>
            </a:r>
            <a:r>
              <a:rPr lang="en-US" sz="1800" b="1" dirty="0" smtClean="0">
                <a:solidFill>
                  <a:srgbClr val="FF0000"/>
                </a:solidFill>
              </a:rPr>
              <a:t>0 0</a:t>
            </a:r>
            <a:r>
              <a:rPr lang="en-US" sz="1800" b="1" dirty="0" smtClean="0"/>
              <a:t>0000</a:t>
            </a:r>
            <a:r>
              <a:rPr lang="en-US" sz="1800" b="1" dirty="0" smtClean="0">
                <a:solidFill>
                  <a:srgbClr val="FF0000"/>
                </a:solidFill>
              </a:rPr>
              <a:t>0 0</a:t>
            </a:r>
            <a:r>
              <a:rPr lang="en-US" sz="1800" b="1" dirty="0" smtClean="0"/>
              <a:t>0000</a:t>
            </a:r>
            <a:r>
              <a:rPr lang="en-US" sz="1800" b="1" dirty="0" smtClean="0">
                <a:solidFill>
                  <a:srgbClr val="FF0000"/>
                </a:solidFill>
              </a:rPr>
              <a:t>1 0</a:t>
            </a:r>
            <a:r>
              <a:rPr lang="en-US" sz="1800" b="1" dirty="0" smtClean="0"/>
              <a:t>1000</a:t>
            </a:r>
            <a:r>
              <a:rPr lang="en-US" sz="1800" b="1" dirty="0" smtClean="0">
                <a:solidFill>
                  <a:srgbClr val="FF0000"/>
                </a:solidFill>
              </a:rPr>
              <a:t>0 0</a:t>
            </a:r>
            <a:r>
              <a:rPr lang="en-US" sz="1800" b="1" dirty="0" smtClean="0"/>
              <a:t>0000</a:t>
            </a:r>
            <a:r>
              <a:rPr lang="en-US" sz="1800" b="1" dirty="0" smtClean="0">
                <a:solidFill>
                  <a:srgbClr val="FF0000"/>
                </a:solidFill>
              </a:rPr>
              <a:t>0</a:t>
            </a:r>
            <a:endParaRPr lang="en-US" sz="1800" b="1" dirty="0">
              <a:solidFill>
                <a:srgbClr val="FF0000"/>
              </a:solidFill>
            </a:endParaRPr>
          </a:p>
        </p:txBody>
      </p:sp>
    </p:spTree>
    <p:extLst>
      <p:ext uri="{BB962C8B-B14F-4D97-AF65-F5344CB8AC3E}">
        <p14:creationId xmlns:p14="http://schemas.microsoft.com/office/powerpoint/2010/main" val="129799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1000"/>
                                        <p:tgtEl>
                                          <p:spTgt spid="10"/>
                                        </p:tgtEl>
                                      </p:cBhvr>
                                    </p:animEffect>
                                    <p:anim calcmode="lin" valueType="num">
                                      <p:cBhvr>
                                        <p:cTn id="26" dur="1000" fill="hold"/>
                                        <p:tgtEl>
                                          <p:spTgt spid="10"/>
                                        </p:tgtEl>
                                        <p:attrNameLst>
                                          <p:attrName>ppt_x</p:attrName>
                                        </p:attrNameLst>
                                      </p:cBhvr>
                                      <p:tavLst>
                                        <p:tav tm="0">
                                          <p:val>
                                            <p:strVal val="#ppt_x"/>
                                          </p:val>
                                        </p:tav>
                                        <p:tav tm="100000">
                                          <p:val>
                                            <p:strVal val="#ppt_x"/>
                                          </p:val>
                                        </p:tav>
                                      </p:tavLst>
                                    </p:anim>
                                    <p:anim calcmode="lin" valueType="num">
                                      <p:cBhvr>
                                        <p:cTn id="27"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 calcmode="lin" valueType="num">
                                      <p:cBhvr additive="base">
                                        <p:cTn id="32" dur="500" fill="hold"/>
                                        <p:tgtEl>
                                          <p:spTgt spid="9"/>
                                        </p:tgtEl>
                                        <p:attrNameLst>
                                          <p:attrName>ppt_x</p:attrName>
                                        </p:attrNameLst>
                                      </p:cBhvr>
                                      <p:tavLst>
                                        <p:tav tm="0">
                                          <p:val>
                                            <p:strVal val="0-#ppt_w/2"/>
                                          </p:val>
                                        </p:tav>
                                        <p:tav tm="100000">
                                          <p:val>
                                            <p:strVal val="#ppt_x"/>
                                          </p:val>
                                        </p:tav>
                                      </p:tavLst>
                                    </p:anim>
                                    <p:anim calcmode="lin" valueType="num">
                                      <p:cBhvr additive="base">
                                        <p:cTn id="3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1000"/>
                                        <p:tgtEl>
                                          <p:spTgt spid="11"/>
                                        </p:tgtEl>
                                      </p:cBhvr>
                                    </p:animEffect>
                                    <p:anim calcmode="lin" valueType="num">
                                      <p:cBhvr>
                                        <p:cTn id="39" dur="1000" fill="hold"/>
                                        <p:tgtEl>
                                          <p:spTgt spid="11"/>
                                        </p:tgtEl>
                                        <p:attrNameLst>
                                          <p:attrName>ppt_x</p:attrName>
                                        </p:attrNameLst>
                                      </p:cBhvr>
                                      <p:tavLst>
                                        <p:tav tm="0">
                                          <p:val>
                                            <p:strVal val="#ppt_x"/>
                                          </p:val>
                                        </p:tav>
                                        <p:tav tm="100000">
                                          <p:val>
                                            <p:strVal val="#ppt_x"/>
                                          </p:val>
                                        </p:tav>
                                      </p:tavLst>
                                    </p:anim>
                                    <p:anim calcmode="lin" valueType="num">
                                      <p:cBhvr>
                                        <p:cTn id="4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9" grpId="0"/>
      <p:bldP spid="1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66526"/>
          </a:xfrm>
        </p:spPr>
        <p:txBody>
          <a:bodyPr/>
          <a:lstStyle/>
          <a:p>
            <a:r>
              <a:rPr lang="en-US" dirty="0" smtClean="0"/>
              <a:t>DES – Whitener (XOR operation)</a:t>
            </a:r>
            <a:endParaRPr lang="en-US" dirty="0"/>
          </a:p>
        </p:txBody>
      </p:sp>
      <p:sp>
        <p:nvSpPr>
          <p:cNvPr id="3" name="Content Placeholder 2"/>
          <p:cNvSpPr>
            <a:spLocks noGrp="1"/>
          </p:cNvSpPr>
          <p:nvPr>
            <p:ph idx="1"/>
          </p:nvPr>
        </p:nvSpPr>
        <p:spPr>
          <a:xfrm>
            <a:off x="385763" y="1584101"/>
            <a:ext cx="8443912" cy="4032250"/>
          </a:xfrm>
        </p:spPr>
        <p:txBody>
          <a:bodyPr/>
          <a:lstStyle/>
          <a:p>
            <a:r>
              <a:rPr lang="en-US" altLang="en-US" sz="2800" i="1" dirty="0">
                <a:latin typeface="Times New Roman" panose="02020603050405020304" pitchFamily="18" charset="0"/>
              </a:rPr>
              <a:t>After the expansion permutation, DES uses the XOR operation on the expanded right section and the round key</a:t>
            </a:r>
            <a:r>
              <a:rPr lang="en-US" altLang="en-US" sz="2800" i="1" dirty="0" smtClean="0">
                <a:latin typeface="Times New Roman" panose="02020603050405020304" pitchFamily="18" charset="0"/>
              </a:rPr>
              <a:t>.</a:t>
            </a:r>
          </a:p>
          <a:p>
            <a:r>
              <a:rPr lang="en-US" altLang="en-US" sz="2800" i="1" dirty="0">
                <a:latin typeface="Times New Roman" panose="02020603050405020304" pitchFamily="18" charset="0"/>
              </a:rPr>
              <a:t>Note that both the right section and the key are 48-bits in length. </a:t>
            </a:r>
            <a:r>
              <a:rPr lang="en-US" altLang="en-US" sz="2800" i="1" dirty="0" smtClean="0">
                <a:latin typeface="Times New Roman" panose="02020603050405020304" pitchFamily="18" charset="0"/>
              </a:rPr>
              <a:t>Also note that the round key is used only in this operation. </a:t>
            </a:r>
          </a:p>
          <a:p>
            <a:r>
              <a:rPr lang="en-US" altLang="en-US" sz="2800" i="1" dirty="0" smtClean="0">
                <a:latin typeface="Times New Roman" panose="02020603050405020304" pitchFamily="18" charset="0"/>
              </a:rPr>
              <a:t>Altogether is 16-sub keys generated for 16 rounds!!</a:t>
            </a:r>
            <a:endParaRPr lang="en-US" altLang="en-US" sz="2800" i="1" dirty="0">
              <a:latin typeface="Times New Roman" panose="02020603050405020304" pitchFamily="18" charset="0"/>
            </a:endParaRPr>
          </a:p>
          <a:p>
            <a:endParaRPr lang="en-US" sz="2800" dirty="0"/>
          </a:p>
        </p:txBody>
      </p:sp>
    </p:spTree>
    <p:extLst>
      <p:ext uri="{BB962C8B-B14F-4D97-AF65-F5344CB8AC3E}">
        <p14:creationId xmlns:p14="http://schemas.microsoft.com/office/powerpoint/2010/main" val="2761904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 – S-boxes </a:t>
            </a:r>
            <a:endParaRPr lang="en-US" dirty="0"/>
          </a:p>
        </p:txBody>
      </p:sp>
      <p:sp>
        <p:nvSpPr>
          <p:cNvPr id="3" name="Content Placeholder 2"/>
          <p:cNvSpPr>
            <a:spLocks noGrp="1"/>
          </p:cNvSpPr>
          <p:nvPr>
            <p:ph idx="1"/>
          </p:nvPr>
        </p:nvSpPr>
        <p:spPr/>
        <p:txBody>
          <a:bodyPr/>
          <a:lstStyle/>
          <a:p>
            <a:r>
              <a:rPr lang="en-US" sz="2400" dirty="0" smtClean="0"/>
              <a:t>The substitution boxes, or </a:t>
            </a:r>
            <a:r>
              <a:rPr lang="en-US" sz="2400" dirty="0"/>
              <a:t>s-boxes do the real mixing (confusion</a:t>
            </a:r>
            <a:r>
              <a:rPr lang="en-US" sz="2400" dirty="0" smtClean="0"/>
              <a:t>).</a:t>
            </a:r>
          </a:p>
          <a:p>
            <a:r>
              <a:rPr lang="en-US" sz="2400" dirty="0"/>
              <a:t>DES uses 8 S-boxes, each with a 6-bit input and a 4-bit </a:t>
            </a:r>
            <a:r>
              <a:rPr lang="en-US" sz="2400" dirty="0" smtClean="0"/>
              <a:t>output. (See </a:t>
            </a:r>
            <a:r>
              <a:rPr lang="en-US" sz="2400" dirty="0"/>
              <a:t>Figure </a:t>
            </a:r>
            <a:r>
              <a:rPr lang="en-US" sz="2400" dirty="0" smtClean="0"/>
              <a:t>below):</a:t>
            </a:r>
            <a:endParaRPr lang="en-US" sz="2400" dirty="0"/>
          </a:p>
          <a:p>
            <a:endParaRPr lang="en-US" sz="2400" dirty="0"/>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236" y="4062413"/>
            <a:ext cx="7705725" cy="203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22168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05163"/>
          </a:xfrm>
        </p:spPr>
        <p:txBody>
          <a:bodyPr/>
          <a:lstStyle/>
          <a:p>
            <a:r>
              <a:rPr lang="en-US" dirty="0" smtClean="0"/>
              <a:t>DES – S-box (Rule)</a:t>
            </a:r>
            <a:endParaRPr lang="en-US" dirty="0"/>
          </a:p>
        </p:txBody>
      </p:sp>
      <p:pic>
        <p:nvPicPr>
          <p:cNvPr id="4" name="Picture 1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1922" y="1989138"/>
            <a:ext cx="4970643"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0797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95315"/>
          </a:xfrm>
        </p:spPr>
        <p:txBody>
          <a:bodyPr/>
          <a:lstStyle/>
          <a:p>
            <a:r>
              <a:rPr lang="en-US" dirty="0" smtClean="0"/>
              <a:t>S-Box Substitution Table</a:t>
            </a:r>
            <a:endParaRPr lang="en-US" dirty="0"/>
          </a:p>
        </p:txBody>
      </p:sp>
      <p:sp>
        <p:nvSpPr>
          <p:cNvPr id="3" name="Content Placeholder 2"/>
          <p:cNvSpPr>
            <a:spLocks noGrp="1"/>
          </p:cNvSpPr>
          <p:nvPr>
            <p:ph idx="1"/>
          </p:nvPr>
        </p:nvSpPr>
        <p:spPr/>
        <p:txBody>
          <a:bodyPr/>
          <a:lstStyle/>
          <a:p>
            <a:r>
              <a:rPr lang="en-US" altLang="en-US" sz="3600" i="1" dirty="0">
                <a:latin typeface="Times New Roman" panose="02020603050405020304" pitchFamily="18" charset="0"/>
              </a:rPr>
              <a:t>Table </a:t>
            </a:r>
            <a:r>
              <a:rPr lang="en-US" altLang="en-US" sz="3600" i="1" dirty="0" smtClean="0">
                <a:latin typeface="Times New Roman" panose="02020603050405020304" pitchFamily="18" charset="0"/>
              </a:rPr>
              <a:t>below </a:t>
            </a:r>
            <a:r>
              <a:rPr lang="en-US" altLang="en-US" sz="3600" i="1" dirty="0">
                <a:latin typeface="Times New Roman" panose="02020603050405020304" pitchFamily="18" charset="0"/>
              </a:rPr>
              <a:t>shows the permutation for S-box 1</a:t>
            </a:r>
            <a:r>
              <a:rPr lang="en-US" altLang="en-US" sz="3600" i="1" dirty="0" smtClean="0">
                <a:latin typeface="Times New Roman" panose="02020603050405020304" pitchFamily="18" charset="0"/>
              </a:rPr>
              <a:t>.</a:t>
            </a:r>
          </a:p>
          <a:p>
            <a:endParaRPr lang="en-US" sz="3600" i="1" dirty="0">
              <a:latin typeface="Times New Roman" panose="02020603050405020304" pitchFamily="18" charset="0"/>
            </a:endParaRPr>
          </a:p>
        </p:txBody>
      </p:sp>
      <p:pic>
        <p:nvPicPr>
          <p:cNvPr id="4"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57" y="3922666"/>
            <a:ext cx="8583613" cy="202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11"/>
          <p:cNvSpPr txBox="1">
            <a:spLocks noChangeArrowheads="1"/>
          </p:cNvSpPr>
          <p:nvPr/>
        </p:nvSpPr>
        <p:spPr bwMode="auto">
          <a:xfrm>
            <a:off x="3297483" y="3384432"/>
            <a:ext cx="16802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3200" b="1">
                <a:solidFill>
                  <a:schemeClr val="tx1"/>
                </a:solidFill>
                <a:latin typeface="Arial" panose="020B0604020202020204" pitchFamily="34" charset="0"/>
              </a:defRPr>
            </a:lvl1pPr>
            <a:lvl2pPr marL="742950" indent="-285750">
              <a:defRPr sz="3200" b="1">
                <a:solidFill>
                  <a:schemeClr val="tx1"/>
                </a:solidFill>
                <a:latin typeface="Arial" panose="020B0604020202020204" pitchFamily="34" charset="0"/>
              </a:defRPr>
            </a:lvl2pPr>
            <a:lvl3pPr marL="1143000" indent="-228600">
              <a:defRPr sz="3200" b="1">
                <a:solidFill>
                  <a:schemeClr val="tx1"/>
                </a:solidFill>
                <a:latin typeface="Arial" panose="020B0604020202020204" pitchFamily="34" charset="0"/>
              </a:defRPr>
            </a:lvl3pPr>
            <a:lvl4pPr marL="1600200" indent="-228600">
              <a:defRPr sz="3200" b="1">
                <a:solidFill>
                  <a:schemeClr val="tx1"/>
                </a:solidFill>
                <a:latin typeface="Arial" panose="020B0604020202020204" pitchFamily="34" charset="0"/>
              </a:defRPr>
            </a:lvl4pPr>
            <a:lvl5pPr marL="2057400" indent="-228600">
              <a:defRPr sz="3200" b="1">
                <a:solidFill>
                  <a:schemeClr val="tx1"/>
                </a:solidFill>
                <a:latin typeface="Arial" panose="020B0604020202020204" pitchFamily="34" charset="0"/>
              </a:defRPr>
            </a:lvl5pPr>
            <a:lvl6pPr marL="2514600" indent="-228600" eaLnBrk="0" fontAlgn="base" hangingPunct="0">
              <a:spcBef>
                <a:spcPct val="0"/>
              </a:spcBef>
              <a:spcAft>
                <a:spcPct val="0"/>
              </a:spcAft>
              <a:defRPr sz="3200" b="1">
                <a:solidFill>
                  <a:schemeClr val="tx1"/>
                </a:solidFill>
                <a:latin typeface="Arial" panose="020B0604020202020204" pitchFamily="34" charset="0"/>
              </a:defRPr>
            </a:lvl6pPr>
            <a:lvl7pPr marL="2971800" indent="-228600" eaLnBrk="0" fontAlgn="base" hangingPunct="0">
              <a:spcBef>
                <a:spcPct val="0"/>
              </a:spcBef>
              <a:spcAft>
                <a:spcPct val="0"/>
              </a:spcAft>
              <a:defRPr sz="3200" b="1">
                <a:solidFill>
                  <a:schemeClr val="tx1"/>
                </a:solidFill>
                <a:latin typeface="Arial" panose="020B0604020202020204" pitchFamily="34" charset="0"/>
              </a:defRPr>
            </a:lvl7pPr>
            <a:lvl8pPr marL="3429000" indent="-228600" eaLnBrk="0" fontAlgn="base" hangingPunct="0">
              <a:spcBef>
                <a:spcPct val="0"/>
              </a:spcBef>
              <a:spcAft>
                <a:spcPct val="0"/>
              </a:spcAft>
              <a:defRPr sz="3200" b="1">
                <a:solidFill>
                  <a:schemeClr val="tx1"/>
                </a:solidFill>
                <a:latin typeface="Arial" panose="020B0604020202020204" pitchFamily="34" charset="0"/>
              </a:defRPr>
            </a:lvl8pPr>
            <a:lvl9pPr marL="3886200" indent="-228600" eaLnBrk="0" fontAlgn="base" hangingPunct="0">
              <a:spcBef>
                <a:spcPct val="0"/>
              </a:spcBef>
              <a:spcAft>
                <a:spcPct val="0"/>
              </a:spcAft>
              <a:defRPr sz="3200" b="1">
                <a:solidFill>
                  <a:schemeClr val="tx1"/>
                </a:solidFill>
                <a:latin typeface="Arial" panose="020B0604020202020204" pitchFamily="34" charset="0"/>
              </a:defRPr>
            </a:lvl9pPr>
          </a:lstStyle>
          <a:p>
            <a:r>
              <a:rPr lang="en-US" altLang="en-US" sz="2000" i="1" dirty="0" smtClean="0">
                <a:latin typeface="Times New Roman" panose="02020603050405020304" pitchFamily="18" charset="0"/>
              </a:rPr>
              <a:t>S-box 1, or S1</a:t>
            </a:r>
            <a:endParaRPr lang="en-US" altLang="en-US" sz="2000" i="1" dirty="0">
              <a:latin typeface="Times New Roman" panose="02020603050405020304" pitchFamily="18" charset="0"/>
            </a:endParaRPr>
          </a:p>
        </p:txBody>
      </p:sp>
    </p:spTree>
    <p:extLst>
      <p:ext uri="{BB962C8B-B14F-4D97-AF65-F5344CB8AC3E}">
        <p14:creationId xmlns:p14="http://schemas.microsoft.com/office/powerpoint/2010/main" val="19660810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S-Box Example</a:t>
            </a:r>
            <a:endParaRPr lang="en-US" dirty="0"/>
          </a:p>
        </p:txBody>
      </p:sp>
      <p:sp>
        <p:nvSpPr>
          <p:cNvPr id="3" name="Content Placeholder 2"/>
          <p:cNvSpPr>
            <a:spLocks noGrp="1"/>
          </p:cNvSpPr>
          <p:nvPr>
            <p:ph idx="1"/>
          </p:nvPr>
        </p:nvSpPr>
        <p:spPr/>
        <p:txBody>
          <a:bodyPr/>
          <a:lstStyle/>
          <a:p>
            <a:pPr marL="0" indent="0">
              <a:buNone/>
            </a:pPr>
            <a:r>
              <a:rPr lang="en-US" sz="2800" dirty="0" smtClean="0"/>
              <a:t>Example 2.4</a:t>
            </a:r>
          </a:p>
          <a:p>
            <a:pPr lvl="1"/>
            <a:r>
              <a:rPr lang="en-US" altLang="en-US" sz="2400" dirty="0">
                <a:effectLst>
                  <a:outerShdw blurRad="38100" dist="38100" dir="2700000" algn="tl">
                    <a:srgbClr val="C0C0C0"/>
                  </a:outerShdw>
                </a:effectLst>
                <a:latin typeface="Times New Roman" panose="02020603050405020304" pitchFamily="18" charset="0"/>
              </a:rPr>
              <a:t>The input to S-box 1 is </a:t>
            </a:r>
            <a:r>
              <a:rPr lang="en-US" altLang="en-US" sz="2400" dirty="0">
                <a:solidFill>
                  <a:schemeClr val="hlink"/>
                </a:solidFill>
                <a:effectLst>
                  <a:outerShdw blurRad="38100" dist="38100" dir="2700000" algn="tl">
                    <a:srgbClr val="C0C0C0"/>
                  </a:outerShdw>
                </a:effectLst>
                <a:latin typeface="Times New Roman" panose="02020603050405020304" pitchFamily="18" charset="0"/>
              </a:rPr>
              <a:t>1</a:t>
            </a:r>
            <a:r>
              <a:rPr lang="en-US" altLang="en-US" sz="2400" dirty="0">
                <a:effectLst>
                  <a:outerShdw blurRad="38100" dist="38100" dir="2700000" algn="tl">
                    <a:srgbClr val="C0C0C0"/>
                  </a:outerShdw>
                </a:effectLst>
                <a:latin typeface="Times New Roman" panose="02020603050405020304" pitchFamily="18" charset="0"/>
              </a:rPr>
              <a:t>0001</a:t>
            </a:r>
            <a:r>
              <a:rPr lang="en-US" altLang="en-US" sz="2400" dirty="0">
                <a:solidFill>
                  <a:schemeClr val="hlink"/>
                </a:solidFill>
                <a:effectLst>
                  <a:outerShdw blurRad="38100" dist="38100" dir="2700000" algn="tl">
                    <a:srgbClr val="C0C0C0"/>
                  </a:outerShdw>
                </a:effectLst>
                <a:latin typeface="Times New Roman" panose="02020603050405020304" pitchFamily="18" charset="0"/>
              </a:rPr>
              <a:t>1</a:t>
            </a:r>
            <a:r>
              <a:rPr lang="en-US" altLang="en-US" sz="2400" dirty="0">
                <a:effectLst>
                  <a:outerShdw blurRad="38100" dist="38100" dir="2700000" algn="tl">
                    <a:srgbClr val="C0C0C0"/>
                  </a:outerShdw>
                </a:effectLst>
                <a:latin typeface="Times New Roman" panose="02020603050405020304" pitchFamily="18" charset="0"/>
              </a:rPr>
              <a:t>. What is the output</a:t>
            </a:r>
            <a:r>
              <a:rPr lang="en-US" altLang="en-US" sz="2400" dirty="0" smtClean="0">
                <a:effectLst>
                  <a:outerShdw blurRad="38100" dist="38100" dir="2700000" algn="tl">
                    <a:srgbClr val="C0C0C0"/>
                  </a:outerShdw>
                </a:effectLst>
                <a:latin typeface="Times New Roman" panose="02020603050405020304" pitchFamily="18" charset="0"/>
              </a:rPr>
              <a:t>?</a:t>
            </a:r>
          </a:p>
          <a:p>
            <a:pPr marL="0" indent="0">
              <a:buNone/>
            </a:pPr>
            <a:endParaRPr lang="en-US" altLang="en-US" sz="2400" dirty="0" smtClean="0">
              <a:effectLst>
                <a:outerShdw blurRad="38100" dist="38100" dir="2700000" algn="tl">
                  <a:srgbClr val="C0C0C0"/>
                </a:outerShdw>
              </a:effectLst>
              <a:latin typeface="Times New Roman" panose="02020603050405020304" pitchFamily="18" charset="0"/>
            </a:endParaRPr>
          </a:p>
          <a:p>
            <a:pPr marL="0" indent="0">
              <a:buNone/>
            </a:pPr>
            <a:r>
              <a:rPr lang="en-US" altLang="en-US" sz="2400" dirty="0" smtClean="0">
                <a:effectLst>
                  <a:outerShdw blurRad="38100" dist="38100" dir="2700000" algn="tl">
                    <a:srgbClr val="C0C0C0"/>
                  </a:outerShdw>
                </a:effectLst>
                <a:latin typeface="Times New Roman" panose="02020603050405020304" pitchFamily="18" charset="0"/>
              </a:rPr>
              <a:t>Solution:</a:t>
            </a:r>
          </a:p>
          <a:p>
            <a:pPr marL="0" indent="0">
              <a:buNone/>
            </a:pPr>
            <a:r>
              <a:rPr lang="en-US" altLang="en-US" sz="2400" dirty="0">
                <a:effectLst>
                  <a:outerShdw blurRad="38100" dist="38100" dir="2700000" algn="tl">
                    <a:srgbClr val="C0C0C0"/>
                  </a:outerShdw>
                </a:effectLst>
                <a:latin typeface="Times New Roman" panose="02020603050405020304" pitchFamily="18" charset="0"/>
              </a:rPr>
              <a:t>If we write the first and the sixth bits together, we get 11 in binary, which is 3 in decimal. The remaining bits are 0001 in binary, which is 1 in decimal. We look for the value in row 3, column 1, in Table </a:t>
            </a:r>
            <a:r>
              <a:rPr lang="en-US" altLang="en-US" sz="2400" dirty="0" smtClean="0">
                <a:effectLst>
                  <a:outerShdw blurRad="38100" dist="38100" dir="2700000" algn="tl">
                    <a:srgbClr val="C0C0C0"/>
                  </a:outerShdw>
                </a:effectLst>
                <a:latin typeface="Times New Roman" panose="02020603050405020304" pitchFamily="18" charset="0"/>
              </a:rPr>
              <a:t>S1. </a:t>
            </a:r>
            <a:r>
              <a:rPr lang="en-US" altLang="en-US" sz="2400" dirty="0">
                <a:effectLst>
                  <a:outerShdw blurRad="38100" dist="38100" dir="2700000" algn="tl">
                    <a:srgbClr val="C0C0C0"/>
                  </a:outerShdw>
                </a:effectLst>
                <a:latin typeface="Times New Roman" panose="02020603050405020304" pitchFamily="18" charset="0"/>
              </a:rPr>
              <a:t>The result is 12 in decimal, which in binary is 1100. So the input </a:t>
            </a:r>
            <a:r>
              <a:rPr lang="en-US" altLang="en-US" sz="2400" dirty="0">
                <a:solidFill>
                  <a:schemeClr val="hlink"/>
                </a:solidFill>
                <a:effectLst>
                  <a:outerShdw blurRad="38100" dist="38100" dir="2700000" algn="tl">
                    <a:srgbClr val="C0C0C0"/>
                  </a:outerShdw>
                </a:effectLst>
                <a:latin typeface="Times New Roman" panose="02020603050405020304" pitchFamily="18" charset="0"/>
              </a:rPr>
              <a:t>100011</a:t>
            </a:r>
            <a:r>
              <a:rPr lang="en-US" altLang="en-US" sz="2400" dirty="0">
                <a:effectLst>
                  <a:outerShdw blurRad="38100" dist="38100" dir="2700000" algn="tl">
                    <a:srgbClr val="C0C0C0"/>
                  </a:outerShdw>
                </a:effectLst>
                <a:latin typeface="Times New Roman" panose="02020603050405020304" pitchFamily="18" charset="0"/>
              </a:rPr>
              <a:t> yields the output </a:t>
            </a:r>
            <a:r>
              <a:rPr lang="en-US" altLang="en-US" sz="2400" dirty="0">
                <a:solidFill>
                  <a:schemeClr val="hlink"/>
                </a:solidFill>
                <a:effectLst>
                  <a:outerShdw blurRad="38100" dist="38100" dir="2700000" algn="tl">
                    <a:srgbClr val="C0C0C0"/>
                  </a:outerShdw>
                </a:effectLst>
                <a:latin typeface="Times New Roman" panose="02020603050405020304" pitchFamily="18" charset="0"/>
              </a:rPr>
              <a:t>1100</a:t>
            </a:r>
            <a:r>
              <a:rPr lang="en-US" altLang="en-US" sz="2400" dirty="0">
                <a:effectLst>
                  <a:outerShdw blurRad="38100" dist="38100" dir="2700000" algn="tl">
                    <a:srgbClr val="C0C0C0"/>
                  </a:outerShdw>
                </a:effectLst>
                <a:latin typeface="Times New Roman" panose="02020603050405020304" pitchFamily="18" charset="0"/>
              </a:rPr>
              <a:t>.</a:t>
            </a:r>
          </a:p>
          <a:p>
            <a:pPr marL="0" indent="0">
              <a:buNone/>
            </a:pPr>
            <a:endParaRPr lang="en-US" altLang="en-US" sz="2400" dirty="0">
              <a:effectLst>
                <a:outerShdw blurRad="38100" dist="38100" dir="2700000" algn="tl">
                  <a:srgbClr val="C0C0C0"/>
                </a:outerShdw>
              </a:effectLst>
              <a:latin typeface="Times New Roman" panose="02020603050405020304" pitchFamily="18" charset="0"/>
            </a:endParaRPr>
          </a:p>
          <a:p>
            <a:pPr marL="0" indent="0">
              <a:buNone/>
            </a:pPr>
            <a:endParaRPr lang="en-US" altLang="en-US" sz="2400" dirty="0">
              <a:effectLst>
                <a:outerShdw blurRad="38100" dist="38100" dir="2700000" algn="tl">
                  <a:srgbClr val="C0C0C0"/>
                </a:outerShdw>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38735818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S-Box Example</a:t>
            </a:r>
            <a:endParaRPr lang="en-US" dirty="0"/>
          </a:p>
        </p:txBody>
      </p:sp>
      <p:sp>
        <p:nvSpPr>
          <p:cNvPr id="3" name="Content Placeholder 2"/>
          <p:cNvSpPr>
            <a:spLocks noGrp="1"/>
          </p:cNvSpPr>
          <p:nvPr>
            <p:ph idx="1"/>
          </p:nvPr>
        </p:nvSpPr>
        <p:spPr/>
        <p:txBody>
          <a:bodyPr/>
          <a:lstStyle/>
          <a:p>
            <a:pPr marL="0" indent="0">
              <a:buNone/>
            </a:pPr>
            <a:r>
              <a:rPr lang="en-US" sz="2400" dirty="0" smtClean="0">
                <a:latin typeface="Times New Roman" panose="02020603050405020304" pitchFamily="18" charset="0"/>
                <a:cs typeface="Times New Roman" panose="02020603050405020304" pitchFamily="18" charset="0"/>
              </a:rPr>
              <a:t>Example</a:t>
            </a:r>
            <a:r>
              <a:rPr lang="en-US" sz="2400" dirty="0" smtClean="0"/>
              <a:t> 2.5</a:t>
            </a:r>
          </a:p>
          <a:p>
            <a:pPr lvl="1"/>
            <a:r>
              <a:rPr lang="en-US" altLang="en-US" sz="2400" dirty="0">
                <a:effectLst>
                  <a:outerShdw blurRad="38100" dist="38100" dir="2700000" algn="tl">
                    <a:srgbClr val="C0C0C0"/>
                  </a:outerShdw>
                </a:effectLst>
                <a:latin typeface="Times New Roman" panose="02020603050405020304" pitchFamily="18" charset="0"/>
              </a:rPr>
              <a:t>The input to S-box 1 is </a:t>
            </a:r>
            <a:r>
              <a:rPr lang="en-US" altLang="en-US" sz="2400" dirty="0" smtClean="0">
                <a:solidFill>
                  <a:schemeClr val="hlink"/>
                </a:solidFill>
                <a:effectLst>
                  <a:outerShdw blurRad="38100" dist="38100" dir="2700000" algn="tl">
                    <a:srgbClr val="C0C0C0"/>
                  </a:outerShdw>
                </a:effectLst>
                <a:latin typeface="Times New Roman" panose="02020603050405020304" pitchFamily="18" charset="0"/>
              </a:rPr>
              <a:t>0</a:t>
            </a:r>
            <a:r>
              <a:rPr lang="en-US" altLang="en-US" sz="2400" dirty="0" smtClean="0">
                <a:effectLst>
                  <a:outerShdw blurRad="38100" dist="38100" dir="2700000" algn="tl">
                    <a:srgbClr val="C0C0C0"/>
                  </a:outerShdw>
                </a:effectLst>
                <a:latin typeface="Times New Roman" panose="02020603050405020304" pitchFamily="18" charset="0"/>
              </a:rPr>
              <a:t>0000</a:t>
            </a:r>
            <a:r>
              <a:rPr lang="en-US" altLang="en-US" sz="2400" dirty="0">
                <a:solidFill>
                  <a:schemeClr val="hlink"/>
                </a:solidFill>
                <a:effectLst>
                  <a:outerShdw blurRad="38100" dist="38100" dir="2700000" algn="tl">
                    <a:srgbClr val="C0C0C0"/>
                  </a:outerShdw>
                </a:effectLst>
                <a:latin typeface="Times New Roman" panose="02020603050405020304" pitchFamily="18" charset="0"/>
              </a:rPr>
              <a:t>0</a:t>
            </a:r>
            <a:r>
              <a:rPr lang="en-US" altLang="en-US" sz="2400" dirty="0" smtClean="0">
                <a:effectLst>
                  <a:outerShdw blurRad="38100" dist="38100" dir="2700000" algn="tl">
                    <a:srgbClr val="C0C0C0"/>
                  </a:outerShdw>
                </a:effectLst>
                <a:latin typeface="Times New Roman" panose="02020603050405020304" pitchFamily="18" charset="0"/>
              </a:rPr>
              <a:t>. </a:t>
            </a:r>
            <a:r>
              <a:rPr lang="en-US" altLang="en-US" sz="2400" dirty="0">
                <a:effectLst>
                  <a:outerShdw blurRad="38100" dist="38100" dir="2700000" algn="tl">
                    <a:srgbClr val="C0C0C0"/>
                  </a:outerShdw>
                </a:effectLst>
                <a:latin typeface="Times New Roman" panose="02020603050405020304" pitchFamily="18" charset="0"/>
              </a:rPr>
              <a:t>What is the output</a:t>
            </a:r>
            <a:r>
              <a:rPr lang="en-US" altLang="en-US" sz="2400" dirty="0" smtClean="0">
                <a:effectLst>
                  <a:outerShdw blurRad="38100" dist="38100" dir="2700000" algn="tl">
                    <a:srgbClr val="C0C0C0"/>
                  </a:outerShdw>
                </a:effectLst>
                <a:latin typeface="Times New Roman" panose="02020603050405020304" pitchFamily="18" charset="0"/>
              </a:rPr>
              <a:t>?</a:t>
            </a:r>
          </a:p>
          <a:p>
            <a:pPr marL="0" indent="0">
              <a:buNone/>
            </a:pPr>
            <a:endParaRPr lang="en-US" altLang="en-US" sz="2400" dirty="0" smtClean="0">
              <a:effectLst>
                <a:outerShdw blurRad="38100" dist="38100" dir="2700000" algn="tl">
                  <a:srgbClr val="C0C0C0"/>
                </a:outerShdw>
              </a:effectLst>
              <a:latin typeface="Times New Roman" panose="02020603050405020304" pitchFamily="18" charset="0"/>
            </a:endParaRPr>
          </a:p>
          <a:p>
            <a:pPr marL="0" indent="0">
              <a:buNone/>
            </a:pPr>
            <a:r>
              <a:rPr lang="en-US" altLang="en-US" sz="2400" dirty="0" smtClean="0">
                <a:effectLst>
                  <a:outerShdw blurRad="38100" dist="38100" dir="2700000" algn="tl">
                    <a:srgbClr val="C0C0C0"/>
                  </a:outerShdw>
                </a:effectLst>
                <a:latin typeface="Times New Roman" panose="02020603050405020304" pitchFamily="18" charset="0"/>
              </a:rPr>
              <a:t>Solution:</a:t>
            </a:r>
          </a:p>
          <a:p>
            <a:pPr marL="0" indent="0">
              <a:buNone/>
            </a:pPr>
            <a:r>
              <a:rPr lang="en-US" altLang="en-US" sz="2400" dirty="0">
                <a:effectLst>
                  <a:outerShdw blurRad="38100" dist="38100" dir="2700000" algn="tl">
                    <a:srgbClr val="C0C0C0"/>
                  </a:outerShdw>
                </a:effectLst>
                <a:latin typeface="Times New Roman" panose="02020603050405020304" pitchFamily="18" charset="0"/>
              </a:rPr>
              <a:t>If we write the first and the sixth bits together, we get </a:t>
            </a:r>
            <a:r>
              <a:rPr lang="en-US" altLang="en-US" sz="2400" dirty="0" smtClean="0">
                <a:effectLst>
                  <a:outerShdw blurRad="38100" dist="38100" dir="2700000" algn="tl">
                    <a:srgbClr val="C0C0C0"/>
                  </a:outerShdw>
                </a:effectLst>
                <a:latin typeface="Times New Roman" panose="02020603050405020304" pitchFamily="18" charset="0"/>
              </a:rPr>
              <a:t>00 </a:t>
            </a:r>
            <a:r>
              <a:rPr lang="en-US" altLang="en-US" sz="2400" dirty="0">
                <a:effectLst>
                  <a:outerShdw blurRad="38100" dist="38100" dir="2700000" algn="tl">
                    <a:srgbClr val="C0C0C0"/>
                  </a:outerShdw>
                </a:effectLst>
                <a:latin typeface="Times New Roman" panose="02020603050405020304" pitchFamily="18" charset="0"/>
              </a:rPr>
              <a:t>in binary, which is </a:t>
            </a:r>
            <a:r>
              <a:rPr lang="en-US" altLang="en-US" sz="2400" dirty="0" smtClean="0">
                <a:effectLst>
                  <a:outerShdw blurRad="38100" dist="38100" dir="2700000" algn="tl">
                    <a:srgbClr val="C0C0C0"/>
                  </a:outerShdw>
                </a:effectLst>
                <a:latin typeface="Times New Roman" panose="02020603050405020304" pitchFamily="18" charset="0"/>
              </a:rPr>
              <a:t>0 </a:t>
            </a:r>
            <a:r>
              <a:rPr lang="en-US" altLang="en-US" sz="2400" dirty="0">
                <a:effectLst>
                  <a:outerShdw blurRad="38100" dist="38100" dir="2700000" algn="tl">
                    <a:srgbClr val="C0C0C0"/>
                  </a:outerShdw>
                </a:effectLst>
                <a:latin typeface="Times New Roman" panose="02020603050405020304" pitchFamily="18" charset="0"/>
              </a:rPr>
              <a:t>in decimal. The remaining bits are </a:t>
            </a:r>
            <a:r>
              <a:rPr lang="en-US" altLang="en-US" sz="2400" dirty="0" smtClean="0">
                <a:effectLst>
                  <a:outerShdw blurRad="38100" dist="38100" dir="2700000" algn="tl">
                    <a:srgbClr val="C0C0C0"/>
                  </a:outerShdw>
                </a:effectLst>
                <a:latin typeface="Times New Roman" panose="02020603050405020304" pitchFamily="18" charset="0"/>
              </a:rPr>
              <a:t>0000 </a:t>
            </a:r>
            <a:r>
              <a:rPr lang="en-US" altLang="en-US" sz="2400" dirty="0">
                <a:effectLst>
                  <a:outerShdw blurRad="38100" dist="38100" dir="2700000" algn="tl">
                    <a:srgbClr val="C0C0C0"/>
                  </a:outerShdw>
                </a:effectLst>
                <a:latin typeface="Times New Roman" panose="02020603050405020304" pitchFamily="18" charset="0"/>
              </a:rPr>
              <a:t>in binary, which is </a:t>
            </a:r>
            <a:r>
              <a:rPr lang="en-US" altLang="en-US" sz="2400" dirty="0" smtClean="0">
                <a:effectLst>
                  <a:outerShdw blurRad="38100" dist="38100" dir="2700000" algn="tl">
                    <a:srgbClr val="C0C0C0"/>
                  </a:outerShdw>
                </a:effectLst>
                <a:latin typeface="Times New Roman" panose="02020603050405020304" pitchFamily="18" charset="0"/>
              </a:rPr>
              <a:t>0 </a:t>
            </a:r>
            <a:r>
              <a:rPr lang="en-US" altLang="en-US" sz="2400" dirty="0">
                <a:effectLst>
                  <a:outerShdw blurRad="38100" dist="38100" dir="2700000" algn="tl">
                    <a:srgbClr val="C0C0C0"/>
                  </a:outerShdw>
                </a:effectLst>
                <a:latin typeface="Times New Roman" panose="02020603050405020304" pitchFamily="18" charset="0"/>
              </a:rPr>
              <a:t>in decimal. We look for the value in row </a:t>
            </a:r>
            <a:r>
              <a:rPr lang="en-US" altLang="en-US" sz="2400" dirty="0" smtClean="0">
                <a:effectLst>
                  <a:outerShdw blurRad="38100" dist="38100" dir="2700000" algn="tl">
                    <a:srgbClr val="C0C0C0"/>
                  </a:outerShdw>
                </a:effectLst>
                <a:latin typeface="Times New Roman" panose="02020603050405020304" pitchFamily="18" charset="0"/>
              </a:rPr>
              <a:t>0, </a:t>
            </a:r>
            <a:r>
              <a:rPr lang="en-US" altLang="en-US" sz="2400" dirty="0">
                <a:effectLst>
                  <a:outerShdw blurRad="38100" dist="38100" dir="2700000" algn="tl">
                    <a:srgbClr val="C0C0C0"/>
                  </a:outerShdw>
                </a:effectLst>
                <a:latin typeface="Times New Roman" panose="02020603050405020304" pitchFamily="18" charset="0"/>
              </a:rPr>
              <a:t>column </a:t>
            </a:r>
            <a:r>
              <a:rPr lang="en-US" altLang="en-US" sz="2400" dirty="0" smtClean="0">
                <a:effectLst>
                  <a:outerShdw blurRad="38100" dist="38100" dir="2700000" algn="tl">
                    <a:srgbClr val="C0C0C0"/>
                  </a:outerShdw>
                </a:effectLst>
                <a:latin typeface="Times New Roman" panose="02020603050405020304" pitchFamily="18" charset="0"/>
              </a:rPr>
              <a:t>0, </a:t>
            </a:r>
            <a:r>
              <a:rPr lang="en-US" altLang="en-US" sz="2400" dirty="0">
                <a:effectLst>
                  <a:outerShdw blurRad="38100" dist="38100" dir="2700000" algn="tl">
                    <a:srgbClr val="C0C0C0"/>
                  </a:outerShdw>
                </a:effectLst>
                <a:latin typeface="Times New Roman" panose="02020603050405020304" pitchFamily="18" charset="0"/>
              </a:rPr>
              <a:t>in Table </a:t>
            </a:r>
            <a:r>
              <a:rPr lang="en-US" altLang="en-US" sz="2400" dirty="0" smtClean="0">
                <a:effectLst>
                  <a:outerShdw blurRad="38100" dist="38100" dir="2700000" algn="tl">
                    <a:srgbClr val="C0C0C0"/>
                  </a:outerShdw>
                </a:effectLst>
                <a:latin typeface="Times New Roman" panose="02020603050405020304" pitchFamily="18" charset="0"/>
              </a:rPr>
              <a:t>S1. </a:t>
            </a:r>
            <a:r>
              <a:rPr lang="en-US" altLang="en-US" sz="2400" dirty="0">
                <a:effectLst>
                  <a:outerShdw blurRad="38100" dist="38100" dir="2700000" algn="tl">
                    <a:srgbClr val="C0C0C0"/>
                  </a:outerShdw>
                </a:effectLst>
                <a:latin typeface="Times New Roman" panose="02020603050405020304" pitchFamily="18" charset="0"/>
              </a:rPr>
              <a:t>The result is </a:t>
            </a:r>
            <a:r>
              <a:rPr lang="en-US" altLang="en-US" sz="2400" dirty="0" smtClean="0">
                <a:effectLst>
                  <a:outerShdw blurRad="38100" dist="38100" dir="2700000" algn="tl">
                    <a:srgbClr val="C0C0C0"/>
                  </a:outerShdw>
                </a:effectLst>
                <a:latin typeface="Times New Roman" panose="02020603050405020304" pitchFamily="18" charset="0"/>
              </a:rPr>
              <a:t>14 </a:t>
            </a:r>
            <a:r>
              <a:rPr lang="en-US" altLang="en-US" sz="2400" dirty="0">
                <a:effectLst>
                  <a:outerShdw blurRad="38100" dist="38100" dir="2700000" algn="tl">
                    <a:srgbClr val="C0C0C0"/>
                  </a:outerShdw>
                </a:effectLst>
                <a:latin typeface="Times New Roman" panose="02020603050405020304" pitchFamily="18" charset="0"/>
              </a:rPr>
              <a:t>in decimal, which in binary is </a:t>
            </a:r>
            <a:r>
              <a:rPr lang="en-US" altLang="en-US" sz="2400" dirty="0" smtClean="0">
                <a:effectLst>
                  <a:outerShdw blurRad="38100" dist="38100" dir="2700000" algn="tl">
                    <a:srgbClr val="C0C0C0"/>
                  </a:outerShdw>
                </a:effectLst>
                <a:latin typeface="Times New Roman" panose="02020603050405020304" pitchFamily="18" charset="0"/>
              </a:rPr>
              <a:t>1110</a:t>
            </a:r>
            <a:r>
              <a:rPr lang="en-US" altLang="en-US" sz="2400" dirty="0">
                <a:effectLst>
                  <a:outerShdw blurRad="38100" dist="38100" dir="2700000" algn="tl">
                    <a:srgbClr val="C0C0C0"/>
                  </a:outerShdw>
                </a:effectLst>
                <a:latin typeface="Times New Roman" panose="02020603050405020304" pitchFamily="18" charset="0"/>
              </a:rPr>
              <a:t>. So the input </a:t>
            </a:r>
            <a:r>
              <a:rPr lang="en-US" altLang="en-US" sz="2400" dirty="0">
                <a:solidFill>
                  <a:schemeClr val="hlink"/>
                </a:solidFill>
                <a:effectLst>
                  <a:outerShdw blurRad="38100" dist="38100" dir="2700000" algn="tl">
                    <a:srgbClr val="C0C0C0"/>
                  </a:outerShdw>
                </a:effectLst>
                <a:latin typeface="Times New Roman" panose="02020603050405020304" pitchFamily="18" charset="0"/>
              </a:rPr>
              <a:t>0</a:t>
            </a:r>
            <a:r>
              <a:rPr lang="en-US" altLang="en-US" sz="2400" dirty="0" smtClean="0">
                <a:solidFill>
                  <a:schemeClr val="hlink"/>
                </a:solidFill>
                <a:effectLst>
                  <a:outerShdw blurRad="38100" dist="38100" dir="2700000" algn="tl">
                    <a:srgbClr val="C0C0C0"/>
                  </a:outerShdw>
                </a:effectLst>
                <a:latin typeface="Times New Roman" panose="02020603050405020304" pitchFamily="18" charset="0"/>
              </a:rPr>
              <a:t>00000</a:t>
            </a:r>
            <a:r>
              <a:rPr lang="en-US" altLang="en-US" sz="2400" dirty="0" smtClean="0">
                <a:effectLst>
                  <a:outerShdw blurRad="38100" dist="38100" dir="2700000" algn="tl">
                    <a:srgbClr val="C0C0C0"/>
                  </a:outerShdw>
                </a:effectLst>
                <a:latin typeface="Times New Roman" panose="02020603050405020304" pitchFamily="18" charset="0"/>
              </a:rPr>
              <a:t> </a:t>
            </a:r>
            <a:r>
              <a:rPr lang="en-US" altLang="en-US" sz="2400" dirty="0">
                <a:effectLst>
                  <a:outerShdw blurRad="38100" dist="38100" dir="2700000" algn="tl">
                    <a:srgbClr val="C0C0C0"/>
                  </a:outerShdw>
                </a:effectLst>
                <a:latin typeface="Times New Roman" panose="02020603050405020304" pitchFamily="18" charset="0"/>
              </a:rPr>
              <a:t>yields the output </a:t>
            </a:r>
            <a:r>
              <a:rPr lang="en-US" altLang="en-US" sz="2400" dirty="0" smtClean="0">
                <a:solidFill>
                  <a:schemeClr val="hlink"/>
                </a:solidFill>
                <a:effectLst>
                  <a:outerShdw blurRad="38100" dist="38100" dir="2700000" algn="tl">
                    <a:srgbClr val="C0C0C0"/>
                  </a:outerShdw>
                </a:effectLst>
                <a:latin typeface="Times New Roman" panose="02020603050405020304" pitchFamily="18" charset="0"/>
              </a:rPr>
              <a:t>1110</a:t>
            </a:r>
            <a:r>
              <a:rPr lang="en-US" altLang="en-US" sz="2400" dirty="0">
                <a:effectLst>
                  <a:outerShdw blurRad="38100" dist="38100" dir="2700000" algn="tl">
                    <a:srgbClr val="C0C0C0"/>
                  </a:outerShdw>
                </a:effectLst>
                <a:latin typeface="Times New Roman" panose="02020603050405020304" pitchFamily="18" charset="0"/>
              </a:rPr>
              <a:t>.</a:t>
            </a:r>
          </a:p>
          <a:p>
            <a:pPr marL="0" indent="0">
              <a:buNone/>
            </a:pPr>
            <a:endParaRPr lang="en-US" altLang="en-US" sz="2400" dirty="0">
              <a:effectLst>
                <a:outerShdw blurRad="38100" dist="38100" dir="2700000" algn="tl">
                  <a:srgbClr val="C0C0C0"/>
                </a:outerShdw>
              </a:effectLst>
              <a:latin typeface="Times New Roman" panose="02020603050405020304" pitchFamily="18" charset="0"/>
            </a:endParaRPr>
          </a:p>
          <a:p>
            <a:pPr marL="0" indent="0">
              <a:buNone/>
            </a:pPr>
            <a:endParaRPr lang="en-US" altLang="en-US" sz="2400" dirty="0">
              <a:effectLst>
                <a:outerShdw blurRad="38100" dist="38100" dir="2700000" algn="tl">
                  <a:srgbClr val="C0C0C0"/>
                </a:outerShdw>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39993489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Cryptography Techniques</a:t>
            </a:r>
            <a:endParaRPr lang="en-US" dirty="0"/>
          </a:p>
        </p:txBody>
      </p:sp>
      <p:sp>
        <p:nvSpPr>
          <p:cNvPr id="3" name="Content Placeholder 2"/>
          <p:cNvSpPr>
            <a:spLocks noGrp="1"/>
          </p:cNvSpPr>
          <p:nvPr>
            <p:ph idx="1"/>
          </p:nvPr>
        </p:nvSpPr>
        <p:spPr/>
        <p:txBody>
          <a:bodyPr/>
          <a:lstStyle/>
          <a:p>
            <a:r>
              <a:rPr lang="en-US" sz="2800" b="1" dirty="0" smtClean="0"/>
              <a:t>Main </a:t>
            </a:r>
            <a:r>
              <a:rPr lang="en-US" sz="2800" b="1" dirty="0"/>
              <a:t>cryptographic techniques</a:t>
            </a:r>
          </a:p>
          <a:p>
            <a:pPr marL="0" indent="0">
              <a:buNone/>
            </a:pPr>
            <a:r>
              <a:rPr lang="en-US" sz="2800" b="1" dirty="0" smtClean="0"/>
              <a:t>	- Encryption</a:t>
            </a:r>
            <a:endParaRPr lang="en-US" sz="2800" b="1" dirty="0"/>
          </a:p>
          <a:p>
            <a:pPr marL="0" indent="0">
              <a:buNone/>
            </a:pPr>
            <a:r>
              <a:rPr lang="en-US" sz="2800" dirty="0" smtClean="0"/>
              <a:t>		- Symmetric </a:t>
            </a:r>
            <a:r>
              <a:rPr lang="en-US" sz="2800" dirty="0"/>
              <a:t>encryption</a:t>
            </a:r>
          </a:p>
          <a:p>
            <a:pPr marL="0" indent="0">
              <a:buNone/>
            </a:pPr>
            <a:r>
              <a:rPr lang="en-US" sz="2800" dirty="0" smtClean="0"/>
              <a:t>		- Asymmetric </a:t>
            </a:r>
            <a:r>
              <a:rPr lang="en-US" sz="2800" dirty="0"/>
              <a:t>encryption</a:t>
            </a:r>
          </a:p>
          <a:p>
            <a:pPr marL="0" indent="0">
              <a:buNone/>
            </a:pPr>
            <a:r>
              <a:rPr lang="en-US" sz="2800" dirty="0" smtClean="0"/>
              <a:t>	- </a:t>
            </a:r>
            <a:r>
              <a:rPr lang="en-US" sz="2800" b="1" dirty="0" smtClean="0"/>
              <a:t>Hash </a:t>
            </a:r>
            <a:r>
              <a:rPr lang="en-US" sz="2800" b="1" dirty="0"/>
              <a:t>function</a:t>
            </a:r>
          </a:p>
          <a:p>
            <a:r>
              <a:rPr lang="en-US" sz="2800" b="1" dirty="0" smtClean="0"/>
              <a:t>Can </a:t>
            </a:r>
            <a:r>
              <a:rPr lang="en-US" sz="2800" b="1" dirty="0"/>
              <a:t>also be used to protect data in file storage</a:t>
            </a:r>
            <a:endParaRPr lang="en-US" sz="2800" dirty="0"/>
          </a:p>
        </p:txBody>
      </p:sp>
    </p:spTree>
    <p:extLst>
      <p:ext uri="{BB962C8B-B14F-4D97-AF65-F5344CB8AC3E}">
        <p14:creationId xmlns:p14="http://schemas.microsoft.com/office/powerpoint/2010/main" val="27708173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563495"/>
          </a:xfrm>
        </p:spPr>
        <p:txBody>
          <a:bodyPr/>
          <a:lstStyle/>
          <a:p>
            <a:r>
              <a:rPr lang="en-US" dirty="0" smtClean="0"/>
              <a:t>S-Box Table</a:t>
            </a:r>
            <a:endParaRPr lang="en-US" dirty="0"/>
          </a:p>
        </p:txBody>
      </p:sp>
      <p:pic>
        <p:nvPicPr>
          <p:cNvPr id="15" name="Content Placeholder 14"/>
          <p:cNvPicPr>
            <a:picLocks noGrp="1" noChangeAspect="1"/>
          </p:cNvPicPr>
          <p:nvPr>
            <p:ph idx="1"/>
          </p:nvPr>
        </p:nvPicPr>
        <p:blipFill>
          <a:blip r:embed="rId2"/>
          <a:stretch>
            <a:fillRect/>
          </a:stretch>
        </p:blipFill>
        <p:spPr>
          <a:xfrm>
            <a:off x="232724" y="1582022"/>
            <a:ext cx="3890182" cy="2938463"/>
          </a:xfrm>
          <a:prstGeom prst="rect">
            <a:avLst/>
          </a:prstGeom>
        </p:spPr>
      </p:pic>
      <p:pic>
        <p:nvPicPr>
          <p:cNvPr id="16" name="Picture 15"/>
          <p:cNvPicPr>
            <a:picLocks/>
          </p:cNvPicPr>
          <p:nvPr/>
        </p:nvPicPr>
        <p:blipFill>
          <a:blip r:embed="rId3"/>
          <a:stretch>
            <a:fillRect/>
          </a:stretch>
        </p:blipFill>
        <p:spPr>
          <a:xfrm>
            <a:off x="4451259" y="1582427"/>
            <a:ext cx="3886200" cy="3079726"/>
          </a:xfrm>
          <a:prstGeom prst="rect">
            <a:avLst/>
          </a:prstGeom>
        </p:spPr>
      </p:pic>
      <p:sp>
        <p:nvSpPr>
          <p:cNvPr id="4" name="TextBox 3"/>
          <p:cNvSpPr txBox="1"/>
          <p:nvPr/>
        </p:nvSpPr>
        <p:spPr>
          <a:xfrm>
            <a:off x="611376" y="4662153"/>
            <a:ext cx="7679766" cy="1384995"/>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400" dirty="0" smtClean="0"/>
              <a:t>If the product is </a:t>
            </a:r>
            <a:r>
              <a:rPr lang="en-US" sz="1400" b="1" i="1" dirty="0" err="1"/>
              <a:t>K</a:t>
            </a:r>
            <a:r>
              <a:rPr lang="en-US" sz="1400" b="1" i="1" baseline="-25000" dirty="0" err="1"/>
              <a:t>n</a:t>
            </a:r>
            <a:r>
              <a:rPr lang="en-US" sz="1400" dirty="0"/>
              <a:t> </a:t>
            </a:r>
            <a:r>
              <a:rPr lang="en-US" sz="1400" b="1" dirty="0" smtClean="0"/>
              <a:t>XOR</a:t>
            </a:r>
            <a:r>
              <a:rPr lang="en-US" sz="1400" dirty="0"/>
              <a:t> </a:t>
            </a:r>
            <a:r>
              <a:rPr lang="en-US" sz="1400" b="1" dirty="0"/>
              <a:t>E</a:t>
            </a:r>
            <a:r>
              <a:rPr lang="en-US" sz="1400" dirty="0"/>
              <a:t>(</a:t>
            </a:r>
            <a:r>
              <a:rPr lang="en-US" sz="1400" b="1" i="1" dirty="0"/>
              <a:t>R</a:t>
            </a:r>
            <a:r>
              <a:rPr lang="en-US" sz="1400" b="1" i="1" baseline="-25000" dirty="0"/>
              <a:t>n-1</a:t>
            </a:r>
            <a:r>
              <a:rPr lang="en-US" sz="1400" dirty="0"/>
              <a:t>) =</a:t>
            </a:r>
            <a:r>
              <a:rPr lang="en-US" sz="1400" b="1" i="1" dirty="0" smtClean="0"/>
              <a:t>B</a:t>
            </a:r>
            <a:r>
              <a:rPr lang="en-US" sz="1400" b="1" i="1" baseline="-25000" dirty="0" smtClean="0"/>
              <a:t>1</a:t>
            </a:r>
            <a:r>
              <a:rPr lang="en-US" sz="1400" b="1" i="1" dirty="0" smtClean="0"/>
              <a:t>B</a:t>
            </a:r>
            <a:r>
              <a:rPr lang="en-US" sz="1400" b="1" i="1" baseline="-25000" dirty="0" smtClean="0"/>
              <a:t>2</a:t>
            </a:r>
            <a:r>
              <a:rPr lang="en-US" sz="1400" b="1" i="1" dirty="0" smtClean="0"/>
              <a:t>B</a:t>
            </a:r>
            <a:r>
              <a:rPr lang="en-US" sz="1400" b="1" i="1" baseline="-25000" dirty="0" smtClean="0"/>
              <a:t>3</a:t>
            </a:r>
            <a:r>
              <a:rPr lang="en-US" sz="1400" b="1" i="1" dirty="0" smtClean="0"/>
              <a:t>B</a:t>
            </a:r>
            <a:r>
              <a:rPr lang="en-US" sz="1400" b="1" i="1" baseline="-25000" dirty="0" smtClean="0"/>
              <a:t>4</a:t>
            </a:r>
            <a:r>
              <a:rPr lang="en-US" sz="1400" b="1" i="1" dirty="0" smtClean="0"/>
              <a:t>B</a:t>
            </a:r>
            <a:r>
              <a:rPr lang="en-US" sz="1400" b="1" i="1" baseline="-25000" dirty="0" smtClean="0"/>
              <a:t>5</a:t>
            </a:r>
            <a:r>
              <a:rPr lang="en-US" sz="1400" b="1" i="1" dirty="0" smtClean="0"/>
              <a:t>B</a:t>
            </a:r>
            <a:r>
              <a:rPr lang="en-US" sz="1400" b="1" i="1" baseline="-25000" dirty="0" smtClean="0"/>
              <a:t>6</a:t>
            </a:r>
            <a:r>
              <a:rPr lang="en-US" sz="1400" b="1" i="1" dirty="0" smtClean="0"/>
              <a:t>B</a:t>
            </a:r>
            <a:r>
              <a:rPr lang="en-US" sz="1400" b="1" i="1" baseline="-25000" dirty="0" smtClean="0"/>
              <a:t>7</a:t>
            </a:r>
            <a:r>
              <a:rPr lang="en-US" sz="1400" b="1" i="1" dirty="0" smtClean="0"/>
              <a:t>B</a:t>
            </a:r>
            <a:r>
              <a:rPr lang="en-US" sz="1400" b="1" i="1" baseline="-25000" dirty="0" smtClean="0"/>
              <a:t>8</a:t>
            </a:r>
          </a:p>
          <a:p>
            <a:r>
              <a:rPr lang="en-US" sz="1400" dirty="0"/>
              <a:t>where each Bi is a group of six bits. We now calculate</a:t>
            </a:r>
          </a:p>
          <a:p>
            <a:endParaRPr lang="en-US" sz="1400" dirty="0"/>
          </a:p>
          <a:p>
            <a:r>
              <a:rPr lang="en-US" sz="1400" dirty="0"/>
              <a:t>S1(B1)S2(B2)S3(B3)S4(B4)S5(B5)S6(B6)S7(B7)S8(B8)</a:t>
            </a:r>
          </a:p>
          <a:p>
            <a:endParaRPr lang="en-US" sz="1400" dirty="0" smtClean="0"/>
          </a:p>
          <a:p>
            <a:r>
              <a:rPr lang="en-US" sz="1400" dirty="0" smtClean="0"/>
              <a:t>where </a:t>
            </a:r>
            <a:r>
              <a:rPr lang="en-US" sz="1400" dirty="0"/>
              <a:t>Si(Bi) </a:t>
            </a:r>
            <a:r>
              <a:rPr lang="en-US" sz="1400" dirty="0" err="1"/>
              <a:t>referres</a:t>
            </a:r>
            <a:r>
              <a:rPr lang="en-US" sz="1400" dirty="0"/>
              <a:t> to the output of the </a:t>
            </a:r>
            <a:r>
              <a:rPr lang="en-US" sz="1400" dirty="0" err="1"/>
              <a:t>i-th</a:t>
            </a:r>
            <a:r>
              <a:rPr lang="en-US" sz="1400" dirty="0"/>
              <a:t> S box.</a:t>
            </a:r>
          </a:p>
        </p:txBody>
      </p:sp>
    </p:spTree>
    <p:extLst>
      <p:ext uri="{BB962C8B-B14F-4D97-AF65-F5344CB8AC3E}">
        <p14:creationId xmlns:p14="http://schemas.microsoft.com/office/powerpoint/2010/main" val="361668171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79405"/>
          </a:xfrm>
        </p:spPr>
        <p:txBody>
          <a:bodyPr/>
          <a:lstStyle/>
          <a:p>
            <a:r>
              <a:rPr lang="en-US" dirty="0" smtClean="0"/>
              <a:t>Straight Permutation Table</a:t>
            </a:r>
            <a:endParaRPr lang="en-US" dirty="0"/>
          </a:p>
        </p:txBody>
      </p:sp>
      <p:pic>
        <p:nvPicPr>
          <p:cNvPr id="4" name="Picture 1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288" y="2658896"/>
            <a:ext cx="8443912" cy="1908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126008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66526"/>
          </a:xfrm>
        </p:spPr>
        <p:txBody>
          <a:bodyPr/>
          <a:lstStyle/>
          <a:p>
            <a:r>
              <a:rPr lang="en-US" dirty="0" smtClean="0"/>
              <a:t>DES Sub-Key Generation – round #1</a:t>
            </a:r>
            <a:endParaRPr lang="en-US" dirty="0"/>
          </a:p>
        </p:txBody>
      </p:sp>
      <p:pic>
        <p:nvPicPr>
          <p:cNvPr id="6" name="Content Placeholder 5"/>
          <p:cNvPicPr>
            <a:picLocks noGrp="1" noChangeAspect="1"/>
          </p:cNvPicPr>
          <p:nvPr>
            <p:ph idx="1"/>
          </p:nvPr>
        </p:nvPicPr>
        <p:blipFill>
          <a:blip r:embed="rId2"/>
          <a:stretch>
            <a:fillRect/>
          </a:stretch>
        </p:blipFill>
        <p:spPr>
          <a:xfrm>
            <a:off x="6220496" y="1813082"/>
            <a:ext cx="1876664" cy="4342820"/>
          </a:xfrm>
          <a:prstGeom prst="rect">
            <a:avLst/>
          </a:prstGeom>
        </p:spPr>
      </p:pic>
      <p:sp>
        <p:nvSpPr>
          <p:cNvPr id="7" name="TextBox 6"/>
          <p:cNvSpPr txBox="1"/>
          <p:nvPr/>
        </p:nvSpPr>
        <p:spPr>
          <a:xfrm>
            <a:off x="395288" y="1722334"/>
            <a:ext cx="5537916" cy="4524315"/>
          </a:xfrm>
          <a:prstGeom prst="rect">
            <a:avLst/>
          </a:prstGeom>
          <a:noFill/>
        </p:spPr>
        <p:txBody>
          <a:bodyPr wrap="square" rtlCol="0">
            <a:spAutoFit/>
          </a:bodyPr>
          <a:lstStyle/>
          <a:p>
            <a:r>
              <a:rPr lang="en-US" sz="3600" dirty="0"/>
              <a:t>• </a:t>
            </a:r>
            <a:r>
              <a:rPr lang="en-US" sz="3600" b="1" dirty="0"/>
              <a:t>drop 8 parity bits</a:t>
            </a:r>
          </a:p>
          <a:p>
            <a:r>
              <a:rPr lang="en-US" sz="3600" dirty="0" smtClean="0"/>
              <a:t>	− </a:t>
            </a:r>
            <a:r>
              <a:rPr lang="en-US" sz="3600" dirty="0"/>
              <a:t>effective key size 56 bits</a:t>
            </a:r>
          </a:p>
          <a:p>
            <a:r>
              <a:rPr lang="en-US" sz="3600" dirty="0"/>
              <a:t>• </a:t>
            </a:r>
            <a:r>
              <a:rPr lang="en-US" sz="3600" b="1" dirty="0"/>
              <a:t>permute the bits </a:t>
            </a:r>
            <a:r>
              <a:rPr lang="en-US" sz="3600" b="1" dirty="0" smtClean="0"/>
              <a:t>and divide </a:t>
            </a:r>
            <a:r>
              <a:rPr lang="en-US" sz="3600" b="1" dirty="0"/>
              <a:t>into two 28-bits</a:t>
            </a:r>
          </a:p>
          <a:p>
            <a:r>
              <a:rPr lang="en-US" sz="3600" dirty="0"/>
              <a:t>• </a:t>
            </a:r>
            <a:r>
              <a:rPr lang="en-US" sz="3600" b="1" dirty="0"/>
              <a:t>rotate the bits left </a:t>
            </a:r>
            <a:r>
              <a:rPr lang="en-US" sz="3600" b="1" dirty="0" smtClean="0"/>
              <a:t>by single </a:t>
            </a:r>
            <a:r>
              <a:rPr lang="en-US" sz="3600" b="1" dirty="0"/>
              <a:t>bit</a:t>
            </a:r>
          </a:p>
          <a:p>
            <a:r>
              <a:rPr lang="en-US" sz="3600" dirty="0"/>
              <a:t>• </a:t>
            </a:r>
            <a:r>
              <a:rPr lang="en-US" sz="3600" b="1" dirty="0"/>
              <a:t>permute and extract </a:t>
            </a:r>
            <a:r>
              <a:rPr lang="en-US" sz="3600" b="1" dirty="0" smtClean="0"/>
              <a:t>48 bits </a:t>
            </a:r>
            <a:r>
              <a:rPr lang="en-US" sz="3600" b="1" dirty="0"/>
              <a:t>as a </a:t>
            </a:r>
            <a:r>
              <a:rPr lang="en-US" sz="3600" b="1" dirty="0" err="1"/>
              <a:t>subkey</a:t>
            </a:r>
            <a:endParaRPr lang="en-US" sz="3600" dirty="0"/>
          </a:p>
        </p:txBody>
      </p:sp>
    </p:spTree>
    <p:extLst>
      <p:ext uri="{BB962C8B-B14F-4D97-AF65-F5344CB8AC3E}">
        <p14:creationId xmlns:p14="http://schemas.microsoft.com/office/powerpoint/2010/main" val="11317682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0789" y="1139131"/>
            <a:ext cx="3181082" cy="453376"/>
          </a:xfrm>
        </p:spPr>
        <p:txBody>
          <a:bodyPr/>
          <a:lstStyle/>
          <a:p>
            <a:r>
              <a:rPr lang="en-US" sz="2000" dirty="0" smtClean="0"/>
              <a:t>DES </a:t>
            </a:r>
            <a:r>
              <a:rPr lang="en-US" sz="2000" dirty="0" err="1" smtClean="0"/>
              <a:t>Subkey</a:t>
            </a:r>
            <a:r>
              <a:rPr lang="en-US" sz="2000" dirty="0" smtClean="0"/>
              <a:t> Generation</a:t>
            </a:r>
            <a:endParaRPr lang="en-US" sz="2000" dirty="0"/>
          </a:p>
        </p:txBody>
      </p:sp>
      <p:pic>
        <p:nvPicPr>
          <p:cNvPr id="4" name="Content Placeholder 3"/>
          <p:cNvPicPr>
            <a:picLocks noGrp="1" noChangeAspect="1"/>
          </p:cNvPicPr>
          <p:nvPr>
            <p:ph idx="1"/>
          </p:nvPr>
        </p:nvPicPr>
        <p:blipFill>
          <a:blip r:embed="rId2"/>
          <a:stretch>
            <a:fillRect/>
          </a:stretch>
        </p:blipFill>
        <p:spPr>
          <a:xfrm>
            <a:off x="535090" y="1139131"/>
            <a:ext cx="3714938" cy="5194077"/>
          </a:xfrm>
          <a:prstGeom prst="rect">
            <a:avLst/>
          </a:prstGeom>
          <a:ln>
            <a:noFill/>
          </a:ln>
          <a:effectLst>
            <a:outerShdw blurRad="292100" dist="139700" dir="2700000" algn="tl" rotWithShape="0">
              <a:srgbClr val="333333">
                <a:alpha val="65000"/>
              </a:srgbClr>
            </a:outerShdw>
          </a:effectLst>
        </p:spPr>
      </p:pic>
      <p:sp>
        <p:nvSpPr>
          <p:cNvPr id="7" name="Rectangle 6"/>
          <p:cNvSpPr/>
          <p:nvPr/>
        </p:nvSpPr>
        <p:spPr>
          <a:xfrm>
            <a:off x="4700789" y="2214805"/>
            <a:ext cx="4198512" cy="2308324"/>
          </a:xfrm>
          <a:prstGeom prst="rect">
            <a:avLst/>
          </a:prstGeom>
        </p:spPr>
        <p:txBody>
          <a:bodyPr wrap="square">
            <a:spAutoFit/>
          </a:bodyPr>
          <a:lstStyle/>
          <a:p>
            <a:r>
              <a:rPr lang="en-US" b="1" dirty="0">
                <a:solidFill>
                  <a:srgbClr val="FF0000"/>
                </a:solidFill>
                <a:latin typeface="Arial,Bold"/>
              </a:rPr>
              <a:t>One bit </a:t>
            </a:r>
            <a:r>
              <a:rPr lang="en-US" b="1" dirty="0">
                <a:solidFill>
                  <a:srgbClr val="00528C"/>
                </a:solidFill>
                <a:latin typeface="Arial,Bold"/>
              </a:rPr>
              <a:t>shift – for</a:t>
            </a:r>
          </a:p>
          <a:p>
            <a:r>
              <a:rPr lang="en-US" b="1" dirty="0">
                <a:solidFill>
                  <a:srgbClr val="00528C"/>
                </a:solidFill>
                <a:latin typeface="Arial,Bold"/>
              </a:rPr>
              <a:t>round 1,2,9 and </a:t>
            </a:r>
            <a:r>
              <a:rPr lang="en-US" b="1" dirty="0" smtClean="0">
                <a:solidFill>
                  <a:srgbClr val="00528C"/>
                </a:solidFill>
                <a:latin typeface="Arial,Bold"/>
              </a:rPr>
              <a:t>16</a:t>
            </a:r>
          </a:p>
          <a:p>
            <a:endParaRPr lang="en-US" b="1" dirty="0">
              <a:solidFill>
                <a:srgbClr val="00528C"/>
              </a:solidFill>
              <a:latin typeface="Arial,Bold"/>
            </a:endParaRPr>
          </a:p>
          <a:p>
            <a:r>
              <a:rPr lang="en-US" b="1" dirty="0" smtClean="0">
                <a:solidFill>
                  <a:srgbClr val="FF0000"/>
                </a:solidFill>
                <a:latin typeface="Arial,Bold"/>
              </a:rPr>
              <a:t>Two </a:t>
            </a:r>
            <a:r>
              <a:rPr lang="en-US" b="1" dirty="0">
                <a:solidFill>
                  <a:srgbClr val="FF0000"/>
                </a:solidFill>
                <a:latin typeface="Arial,Bold"/>
              </a:rPr>
              <a:t>bit </a:t>
            </a:r>
            <a:r>
              <a:rPr lang="en-US" b="1" dirty="0">
                <a:solidFill>
                  <a:srgbClr val="00528C"/>
                </a:solidFill>
                <a:latin typeface="Arial,Bold"/>
              </a:rPr>
              <a:t>shift for the</a:t>
            </a:r>
          </a:p>
          <a:p>
            <a:r>
              <a:rPr lang="en-US" b="1" dirty="0">
                <a:solidFill>
                  <a:srgbClr val="00528C"/>
                </a:solidFill>
                <a:latin typeface="Arial,Bold"/>
              </a:rPr>
              <a:t>remaining rounds</a:t>
            </a:r>
          </a:p>
          <a:p>
            <a:r>
              <a:rPr lang="en-US" b="1" dirty="0" smtClean="0">
                <a:solidFill>
                  <a:srgbClr val="00528C"/>
                </a:solidFill>
                <a:latin typeface="Arial,Bold"/>
              </a:rPr>
              <a:t>3,4,5,6,7,8,10,11,12,13,14,15</a:t>
            </a:r>
            <a:endParaRPr lang="en-US" dirty="0"/>
          </a:p>
        </p:txBody>
      </p:sp>
    </p:spTree>
    <p:extLst>
      <p:ext uri="{BB962C8B-B14F-4D97-AF65-F5344CB8AC3E}">
        <p14:creationId xmlns:p14="http://schemas.microsoft.com/office/powerpoint/2010/main" val="13140104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98736"/>
          </a:xfrm>
        </p:spPr>
        <p:txBody>
          <a:bodyPr/>
          <a:lstStyle/>
          <a:p>
            <a:r>
              <a:rPr lang="en-US" sz="3200" dirty="0" smtClean="0"/>
              <a:t>Key Permutation (Parity-bit Drop) </a:t>
            </a:r>
            <a:r>
              <a:rPr lang="en-US" sz="3200" dirty="0"/>
              <a:t>T</a:t>
            </a:r>
            <a:r>
              <a:rPr lang="en-US" sz="3200" dirty="0" smtClean="0"/>
              <a:t>able</a:t>
            </a:r>
            <a:endParaRPr lang="en-US" sz="3200" dirty="0"/>
          </a:p>
        </p:txBody>
      </p:sp>
      <p:pic>
        <p:nvPicPr>
          <p:cNvPr id="4" name="Picture 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288" y="1908164"/>
            <a:ext cx="4988081" cy="3002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48" y="5548085"/>
            <a:ext cx="716597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5638155" y="2064905"/>
            <a:ext cx="3325541" cy="2308324"/>
          </a:xfrm>
          <a:prstGeom prst="rect">
            <a:avLst/>
          </a:prstGeom>
        </p:spPr>
        <p:txBody>
          <a:bodyPr wrap="square">
            <a:spAutoFit/>
          </a:bodyPr>
          <a:lstStyle/>
          <a:p>
            <a:r>
              <a:rPr lang="en-US" dirty="0" smtClean="0">
                <a:solidFill>
                  <a:srgbClr val="000000"/>
                </a:solidFill>
                <a:latin typeface="Times New Roman" panose="02020603050405020304" pitchFamily="18" charset="0"/>
              </a:rPr>
              <a:t>The </a:t>
            </a:r>
            <a:r>
              <a:rPr lang="en-US" dirty="0">
                <a:solidFill>
                  <a:srgbClr val="000000"/>
                </a:solidFill>
                <a:latin typeface="Times New Roman" panose="02020603050405020304" pitchFamily="18" charset="0"/>
              </a:rPr>
              <a:t>keys are actually stored as being 64 bits long, but every 8th bit in the key is not used (i.e. bits numbered 8, 16, 24, 32, 40, 48, 56, and 64)</a:t>
            </a:r>
            <a:endParaRPr lang="en-US" dirty="0"/>
          </a:p>
        </p:txBody>
      </p:sp>
      <p:sp>
        <p:nvSpPr>
          <p:cNvPr id="7" name="Rectangle 6"/>
          <p:cNvSpPr/>
          <p:nvPr/>
        </p:nvSpPr>
        <p:spPr>
          <a:xfrm>
            <a:off x="561348" y="5147975"/>
            <a:ext cx="2310248" cy="400110"/>
          </a:xfrm>
          <a:prstGeom prst="rect">
            <a:avLst/>
          </a:prstGeom>
        </p:spPr>
        <p:txBody>
          <a:bodyPr wrap="none">
            <a:spAutoFit/>
          </a:bodyPr>
          <a:lstStyle/>
          <a:p>
            <a:r>
              <a:rPr lang="en-US" altLang="en-US" sz="2000" i="1" dirty="0">
                <a:latin typeface="Times New Roman" panose="02020603050405020304" pitchFamily="18" charset="0"/>
              </a:rPr>
              <a:t>Number of bits shifts</a:t>
            </a:r>
            <a:endParaRPr lang="en-US" sz="2000" dirty="0"/>
          </a:p>
        </p:txBody>
      </p:sp>
    </p:spTree>
    <p:extLst>
      <p:ext uri="{BB962C8B-B14F-4D97-AF65-F5344CB8AC3E}">
        <p14:creationId xmlns:p14="http://schemas.microsoft.com/office/powerpoint/2010/main" val="214536996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92284"/>
          </a:xfrm>
        </p:spPr>
        <p:txBody>
          <a:bodyPr/>
          <a:lstStyle/>
          <a:p>
            <a:r>
              <a:rPr lang="en-US" dirty="0" smtClean="0"/>
              <a:t>Example of </a:t>
            </a:r>
            <a:r>
              <a:rPr lang="en-US" dirty="0" err="1" smtClean="0"/>
              <a:t>Subkey</a:t>
            </a:r>
            <a:r>
              <a:rPr lang="en-US" dirty="0" smtClean="0"/>
              <a:t> Generation</a:t>
            </a:r>
            <a:endParaRPr lang="en-US" dirty="0"/>
          </a:p>
        </p:txBody>
      </p:sp>
      <p:sp>
        <p:nvSpPr>
          <p:cNvPr id="3" name="Content Placeholder 2"/>
          <p:cNvSpPr>
            <a:spLocks noGrp="1"/>
          </p:cNvSpPr>
          <p:nvPr>
            <p:ph idx="1"/>
          </p:nvPr>
        </p:nvSpPr>
        <p:spPr>
          <a:xfrm>
            <a:off x="395288" y="1609859"/>
            <a:ext cx="8443912" cy="4411529"/>
          </a:xfrm>
        </p:spPr>
        <p:txBody>
          <a:bodyPr/>
          <a:lstStyle/>
          <a:p>
            <a:pPr marL="0" indent="0">
              <a:buNone/>
            </a:pPr>
            <a:r>
              <a:rPr lang="en-US" sz="2400" dirty="0" smtClean="0"/>
              <a:t>From </a:t>
            </a:r>
            <a:r>
              <a:rPr lang="en-US" sz="2400" dirty="0"/>
              <a:t>the original 64-bit key</a:t>
            </a:r>
          </a:p>
          <a:p>
            <a:pPr marL="0" indent="0">
              <a:buNone/>
            </a:pPr>
            <a:endParaRPr lang="en-US" sz="1600" b="1" dirty="0" smtClean="0"/>
          </a:p>
          <a:p>
            <a:pPr marL="0" indent="0">
              <a:buNone/>
            </a:pPr>
            <a:r>
              <a:rPr lang="en-US" sz="1600" b="1" dirty="0" smtClean="0"/>
              <a:t>K(Hex) = </a:t>
            </a:r>
            <a:r>
              <a:rPr lang="en-US" sz="1600" dirty="0"/>
              <a:t>133457799BBCDFF1</a:t>
            </a:r>
            <a:endParaRPr lang="en-US" sz="1600" b="1" dirty="0" smtClean="0"/>
          </a:p>
          <a:p>
            <a:pPr marL="0" indent="0">
              <a:buNone/>
            </a:pPr>
            <a:r>
              <a:rPr lang="en-US" sz="1600" b="1" dirty="0" smtClean="0"/>
              <a:t>K</a:t>
            </a:r>
            <a:r>
              <a:rPr lang="en-US" sz="1600" dirty="0"/>
              <a:t> = 00010011 00110100 01010111 01111001 10011011 10111100 11011111 </a:t>
            </a:r>
            <a:r>
              <a:rPr lang="en-US" sz="1600" dirty="0" smtClean="0"/>
              <a:t>11110001</a:t>
            </a:r>
          </a:p>
          <a:p>
            <a:pPr marL="0" indent="0">
              <a:buNone/>
            </a:pPr>
            <a:endParaRPr lang="en-US" sz="1600" dirty="0"/>
          </a:p>
          <a:p>
            <a:pPr marL="0" indent="0">
              <a:buNone/>
            </a:pPr>
            <a:r>
              <a:rPr lang="en-US" sz="1600" dirty="0" smtClean="0"/>
              <a:t>Using the key permutation (parity-bit drop) table, we get the 56-bit permutation:</a:t>
            </a:r>
          </a:p>
          <a:p>
            <a:pPr marL="0" indent="0">
              <a:buNone/>
            </a:pPr>
            <a:endParaRPr lang="en-US" sz="1600" dirty="0"/>
          </a:p>
          <a:p>
            <a:pPr marL="0" indent="0">
              <a:buNone/>
            </a:pPr>
            <a:r>
              <a:rPr lang="en-US" sz="1600" b="1" dirty="0"/>
              <a:t>K</a:t>
            </a:r>
            <a:r>
              <a:rPr lang="en-US" sz="1600" dirty="0"/>
              <a:t>+ = 1111000 0110011 0010101 0101111 0101010 1011001 1001111 </a:t>
            </a:r>
            <a:r>
              <a:rPr lang="en-US" sz="1600" dirty="0" smtClean="0"/>
              <a:t>0001111</a:t>
            </a:r>
          </a:p>
          <a:p>
            <a:pPr marL="0" indent="0">
              <a:buNone/>
            </a:pPr>
            <a:endParaRPr lang="en-US" sz="1600" dirty="0"/>
          </a:p>
          <a:p>
            <a:pPr marL="0" indent="0">
              <a:buNone/>
            </a:pPr>
            <a:r>
              <a:rPr lang="en-US" sz="1600" dirty="0"/>
              <a:t>Next, split this key into left and right halves, </a:t>
            </a:r>
            <a:r>
              <a:rPr lang="en-US" sz="1600" b="1" i="1" dirty="0"/>
              <a:t>C</a:t>
            </a:r>
            <a:r>
              <a:rPr lang="en-US" sz="1600" b="1" i="1" baseline="-25000" dirty="0"/>
              <a:t>0</a:t>
            </a:r>
            <a:r>
              <a:rPr lang="en-US" sz="1600" dirty="0"/>
              <a:t> and </a:t>
            </a:r>
            <a:r>
              <a:rPr lang="en-US" sz="1600" b="1" i="1" dirty="0"/>
              <a:t>D</a:t>
            </a:r>
            <a:r>
              <a:rPr lang="en-US" sz="1600" b="1" i="1" baseline="-25000" dirty="0"/>
              <a:t>0</a:t>
            </a:r>
            <a:r>
              <a:rPr lang="en-US" sz="1600" dirty="0"/>
              <a:t>, where each half has 28 bits.</a:t>
            </a:r>
          </a:p>
          <a:p>
            <a:pPr marL="0" indent="0">
              <a:buNone/>
            </a:pPr>
            <a:r>
              <a:rPr lang="en-US" sz="1600" b="1" dirty="0"/>
              <a:t>Example:</a:t>
            </a:r>
            <a:r>
              <a:rPr lang="en-US" sz="1600" dirty="0"/>
              <a:t> From the permuted key </a:t>
            </a:r>
            <a:r>
              <a:rPr lang="en-US" sz="1600" b="1" dirty="0"/>
              <a:t>K</a:t>
            </a:r>
            <a:r>
              <a:rPr lang="en-US" sz="1600" dirty="0"/>
              <a:t>+, we </a:t>
            </a:r>
            <a:r>
              <a:rPr lang="en-US" sz="1600" dirty="0" smtClean="0"/>
              <a:t>get</a:t>
            </a:r>
          </a:p>
          <a:p>
            <a:pPr marL="0" indent="0">
              <a:buNone/>
            </a:pPr>
            <a:endParaRPr lang="en-US" sz="1600" dirty="0"/>
          </a:p>
          <a:p>
            <a:r>
              <a:rPr lang="en-US" sz="1600" b="1" i="1" dirty="0"/>
              <a:t>C</a:t>
            </a:r>
            <a:r>
              <a:rPr lang="en-US" sz="1600" b="1" i="1" baseline="-25000" dirty="0"/>
              <a:t>0</a:t>
            </a:r>
            <a:r>
              <a:rPr lang="en-US" sz="1600" dirty="0"/>
              <a:t> = 1111000 0110011 0010101 0101111 </a:t>
            </a:r>
            <a:br>
              <a:rPr lang="en-US" sz="1600" dirty="0"/>
            </a:br>
            <a:r>
              <a:rPr lang="en-US" sz="1600" b="1" i="1" dirty="0"/>
              <a:t>D</a:t>
            </a:r>
            <a:r>
              <a:rPr lang="en-US" sz="1600" b="1" i="1" baseline="-25000" dirty="0"/>
              <a:t>0</a:t>
            </a:r>
            <a:r>
              <a:rPr lang="en-US" sz="1600" dirty="0"/>
              <a:t> = 0101010 1011001 1001111 0001111</a:t>
            </a:r>
          </a:p>
          <a:p>
            <a:pPr marL="0" indent="0">
              <a:buNone/>
            </a:pPr>
            <a:endParaRPr lang="en-US" sz="1600" dirty="0"/>
          </a:p>
          <a:p>
            <a:pPr marL="0" indent="0">
              <a:buNone/>
            </a:pPr>
            <a:endParaRPr lang="en-US" sz="1600" dirty="0"/>
          </a:p>
          <a:p>
            <a:endParaRPr lang="en-US" sz="3200" dirty="0"/>
          </a:p>
        </p:txBody>
      </p:sp>
    </p:spTree>
    <p:extLst>
      <p:ext uri="{BB962C8B-B14F-4D97-AF65-F5344CB8AC3E}">
        <p14:creationId xmlns:p14="http://schemas.microsoft.com/office/powerpoint/2010/main" val="24653202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30921"/>
          </a:xfrm>
        </p:spPr>
        <p:txBody>
          <a:bodyPr/>
          <a:lstStyle/>
          <a:p>
            <a:r>
              <a:rPr lang="en-US" dirty="0" smtClean="0"/>
              <a:t>Example of </a:t>
            </a:r>
            <a:r>
              <a:rPr lang="en-US" dirty="0" err="1" smtClean="0"/>
              <a:t>Subkey</a:t>
            </a:r>
            <a:r>
              <a:rPr lang="en-US" dirty="0" smtClean="0"/>
              <a:t> Generation</a:t>
            </a:r>
            <a:endParaRPr lang="en-US" dirty="0"/>
          </a:p>
        </p:txBody>
      </p:sp>
      <p:sp>
        <p:nvSpPr>
          <p:cNvPr id="3" name="Content Placeholder 2"/>
          <p:cNvSpPr>
            <a:spLocks noGrp="1"/>
          </p:cNvSpPr>
          <p:nvPr>
            <p:ph idx="1"/>
          </p:nvPr>
        </p:nvSpPr>
        <p:spPr>
          <a:xfrm>
            <a:off x="395288" y="1648496"/>
            <a:ext cx="8443912" cy="4032250"/>
          </a:xfrm>
        </p:spPr>
        <p:txBody>
          <a:bodyPr/>
          <a:lstStyle/>
          <a:p>
            <a:pPr marL="0" indent="0">
              <a:buNone/>
            </a:pPr>
            <a:r>
              <a:rPr lang="en-US" sz="1800" dirty="0"/>
              <a:t>From original pair </a:t>
            </a:r>
            <a:r>
              <a:rPr lang="en-US" sz="1800" dirty="0" err="1"/>
              <a:t>pair</a:t>
            </a:r>
            <a:r>
              <a:rPr lang="en-US" sz="1800" dirty="0"/>
              <a:t> </a:t>
            </a:r>
            <a:r>
              <a:rPr lang="en-US" sz="1800" b="1" i="1" dirty="0"/>
              <a:t>C</a:t>
            </a:r>
            <a:r>
              <a:rPr lang="en-US" sz="1800" b="1" i="1" baseline="-25000" dirty="0"/>
              <a:t>0</a:t>
            </a:r>
            <a:r>
              <a:rPr lang="en-US" sz="1800" dirty="0"/>
              <a:t> and </a:t>
            </a:r>
            <a:r>
              <a:rPr lang="en-US" sz="1800" b="1" i="1" dirty="0"/>
              <a:t>D</a:t>
            </a:r>
            <a:r>
              <a:rPr lang="en-US" sz="1800" b="1" i="1" baseline="-25000" dirty="0"/>
              <a:t>0</a:t>
            </a:r>
            <a:r>
              <a:rPr lang="en-US" sz="1800" dirty="0"/>
              <a:t> we obtain</a:t>
            </a:r>
            <a:r>
              <a:rPr lang="en-US" sz="1800" dirty="0" smtClean="0"/>
              <a:t>:</a:t>
            </a:r>
          </a:p>
          <a:p>
            <a:pPr marL="0" indent="0">
              <a:buNone/>
            </a:pPr>
            <a:endParaRPr lang="en-US" sz="1800" dirty="0"/>
          </a:p>
          <a:p>
            <a:r>
              <a:rPr lang="en-US" sz="1800" b="1" i="1" dirty="0"/>
              <a:t>C</a:t>
            </a:r>
            <a:r>
              <a:rPr lang="en-US" sz="1800" b="1" i="1" baseline="-25000" dirty="0"/>
              <a:t>0</a:t>
            </a:r>
            <a:r>
              <a:rPr lang="en-US" sz="1800" dirty="0"/>
              <a:t> = 1111000011001100101010101111</a:t>
            </a:r>
            <a:br>
              <a:rPr lang="en-US" sz="1800" dirty="0"/>
            </a:br>
            <a:r>
              <a:rPr lang="en-US" sz="1800" b="1" i="1" dirty="0"/>
              <a:t>D</a:t>
            </a:r>
            <a:r>
              <a:rPr lang="en-US" sz="1800" b="1" i="1" baseline="-25000" dirty="0"/>
              <a:t>0</a:t>
            </a:r>
            <a:r>
              <a:rPr lang="en-US" sz="1800" dirty="0"/>
              <a:t> = </a:t>
            </a:r>
            <a:r>
              <a:rPr lang="en-US" sz="1800" dirty="0" smtClean="0"/>
              <a:t>0101010101100110011110001111</a:t>
            </a:r>
          </a:p>
          <a:p>
            <a:pPr marL="0" indent="0">
              <a:buNone/>
            </a:pPr>
            <a:endParaRPr lang="en-US" sz="1800" dirty="0" smtClean="0"/>
          </a:p>
          <a:p>
            <a:r>
              <a:rPr lang="en-US" sz="1800" b="1" i="1" dirty="0" smtClean="0"/>
              <a:t>C</a:t>
            </a:r>
            <a:r>
              <a:rPr lang="en-US" sz="1800" b="1" i="1" baseline="-25000" dirty="0" smtClean="0"/>
              <a:t>1</a:t>
            </a:r>
            <a:r>
              <a:rPr lang="en-US" sz="1800" dirty="0"/>
              <a:t> = 1110000110011001010101011111</a:t>
            </a:r>
            <a:br>
              <a:rPr lang="en-US" sz="1800" dirty="0"/>
            </a:br>
            <a:r>
              <a:rPr lang="en-US" sz="1800" b="1" i="1" dirty="0"/>
              <a:t>D</a:t>
            </a:r>
            <a:r>
              <a:rPr lang="en-US" sz="1800" b="1" i="1" baseline="-25000" dirty="0"/>
              <a:t>1</a:t>
            </a:r>
            <a:r>
              <a:rPr lang="en-US" sz="1800" dirty="0"/>
              <a:t> = </a:t>
            </a:r>
            <a:r>
              <a:rPr lang="en-US" sz="1800" dirty="0" smtClean="0"/>
              <a:t>1010101011001100111100011110</a:t>
            </a:r>
          </a:p>
          <a:p>
            <a:endParaRPr lang="en-US" sz="1800" dirty="0"/>
          </a:p>
          <a:p>
            <a:r>
              <a:rPr lang="en-US" sz="1800" b="1" i="1" dirty="0"/>
              <a:t>C</a:t>
            </a:r>
            <a:r>
              <a:rPr lang="en-US" sz="1800" b="1" i="1" baseline="-25000" dirty="0"/>
              <a:t>2</a:t>
            </a:r>
            <a:r>
              <a:rPr lang="en-US" sz="1800" dirty="0"/>
              <a:t> = 1100001100110010101010111111</a:t>
            </a:r>
            <a:br>
              <a:rPr lang="en-US" sz="1800" dirty="0"/>
            </a:br>
            <a:r>
              <a:rPr lang="en-US" sz="1800" b="1" i="1" dirty="0"/>
              <a:t>D</a:t>
            </a:r>
            <a:r>
              <a:rPr lang="en-US" sz="1800" b="1" i="1" baseline="-25000" dirty="0"/>
              <a:t>2</a:t>
            </a:r>
            <a:r>
              <a:rPr lang="en-US" sz="1800" dirty="0"/>
              <a:t> = </a:t>
            </a:r>
            <a:r>
              <a:rPr lang="en-US" sz="1800" dirty="0" smtClean="0"/>
              <a:t>0101010110011001111000111101</a:t>
            </a:r>
          </a:p>
          <a:p>
            <a:endParaRPr lang="en-US" sz="1800" dirty="0"/>
          </a:p>
          <a:p>
            <a:r>
              <a:rPr lang="en-US" sz="1800" b="1" i="1" dirty="0"/>
              <a:t>C</a:t>
            </a:r>
            <a:r>
              <a:rPr lang="en-US" sz="1800" b="1" i="1" baseline="-25000" dirty="0"/>
              <a:t>3</a:t>
            </a:r>
            <a:r>
              <a:rPr lang="en-US" sz="1800" dirty="0"/>
              <a:t> = 0000110011001010101011111111</a:t>
            </a:r>
            <a:br>
              <a:rPr lang="en-US" sz="1800" dirty="0"/>
            </a:br>
            <a:r>
              <a:rPr lang="en-US" sz="1800" b="1" i="1" dirty="0"/>
              <a:t>D</a:t>
            </a:r>
            <a:r>
              <a:rPr lang="en-US" sz="1800" b="1" i="1" baseline="-25000" dirty="0"/>
              <a:t>3</a:t>
            </a:r>
            <a:r>
              <a:rPr lang="en-US" sz="1800" dirty="0"/>
              <a:t> = </a:t>
            </a:r>
            <a:r>
              <a:rPr lang="en-US" sz="1800" dirty="0" smtClean="0"/>
              <a:t>0101011001100111100011110101</a:t>
            </a:r>
            <a:endParaRPr lang="en-US" sz="1800" dirty="0"/>
          </a:p>
          <a:p>
            <a:endParaRPr lang="en-US" sz="1800" dirty="0"/>
          </a:p>
        </p:txBody>
      </p:sp>
      <p:pic>
        <p:nvPicPr>
          <p:cNvPr id="4" name="Picture 3"/>
          <p:cNvPicPr>
            <a:picLocks noChangeAspect="1"/>
          </p:cNvPicPr>
          <p:nvPr/>
        </p:nvPicPr>
        <p:blipFill>
          <a:blip r:embed="rId2"/>
          <a:stretch>
            <a:fillRect/>
          </a:stretch>
        </p:blipFill>
        <p:spPr>
          <a:xfrm>
            <a:off x="5792273" y="2065829"/>
            <a:ext cx="2334296" cy="3614917"/>
          </a:xfrm>
          <a:prstGeom prst="rect">
            <a:avLst/>
          </a:prstGeom>
        </p:spPr>
      </p:pic>
    </p:spTree>
    <p:extLst>
      <p:ext uri="{BB962C8B-B14F-4D97-AF65-F5344CB8AC3E}">
        <p14:creationId xmlns:p14="http://schemas.microsoft.com/office/powerpoint/2010/main" val="39085764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Permutation-Compression Table</a:t>
            </a:r>
            <a:endParaRPr lang="en-US" dirty="0"/>
          </a:p>
        </p:txBody>
      </p:sp>
      <p:sp>
        <p:nvSpPr>
          <p:cNvPr id="5" name="Content Placeholder 4"/>
          <p:cNvSpPr>
            <a:spLocks noGrp="1"/>
          </p:cNvSpPr>
          <p:nvPr>
            <p:ph idx="1"/>
          </p:nvPr>
        </p:nvSpPr>
        <p:spPr/>
        <p:txBody>
          <a:bodyPr/>
          <a:lstStyle/>
          <a:p>
            <a:r>
              <a:rPr lang="en-US" dirty="0" smtClean="0"/>
              <a:t>From 56-bits to 48-bits key</a:t>
            </a:r>
            <a:endParaRPr lang="en-US" dirty="0"/>
          </a:p>
        </p:txBody>
      </p:sp>
      <p:pic>
        <p:nvPicPr>
          <p:cNvPr id="6"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2727325"/>
            <a:ext cx="7011987" cy="207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93503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05163"/>
          </a:xfrm>
        </p:spPr>
        <p:txBody>
          <a:bodyPr/>
          <a:lstStyle/>
          <a:p>
            <a:r>
              <a:rPr lang="en-US" dirty="0" smtClean="0"/>
              <a:t>Example of </a:t>
            </a:r>
            <a:r>
              <a:rPr lang="en-US" dirty="0" err="1" smtClean="0"/>
              <a:t>Subkey</a:t>
            </a:r>
            <a:r>
              <a:rPr lang="en-US" dirty="0" smtClean="0"/>
              <a:t> Compression</a:t>
            </a:r>
            <a:endParaRPr lang="en-US" dirty="0"/>
          </a:p>
        </p:txBody>
      </p:sp>
      <p:sp>
        <p:nvSpPr>
          <p:cNvPr id="3" name="Content Placeholder 2"/>
          <p:cNvSpPr>
            <a:spLocks noGrp="1"/>
          </p:cNvSpPr>
          <p:nvPr>
            <p:ph idx="1"/>
          </p:nvPr>
        </p:nvSpPr>
        <p:spPr>
          <a:xfrm>
            <a:off x="385763" y="1622738"/>
            <a:ext cx="8590812" cy="4385771"/>
          </a:xfrm>
        </p:spPr>
        <p:txBody>
          <a:bodyPr/>
          <a:lstStyle/>
          <a:p>
            <a:pPr marL="0" indent="0">
              <a:buNone/>
            </a:pPr>
            <a:r>
              <a:rPr lang="en-US" sz="2000" b="1" dirty="0"/>
              <a:t>Example:</a:t>
            </a:r>
            <a:r>
              <a:rPr lang="en-US" sz="2000" dirty="0"/>
              <a:t> For the </a:t>
            </a:r>
            <a:r>
              <a:rPr lang="en-US" sz="2000" dirty="0" smtClean="0"/>
              <a:t>first and second </a:t>
            </a:r>
            <a:r>
              <a:rPr lang="en-US" sz="2000" dirty="0"/>
              <a:t>key we have </a:t>
            </a:r>
            <a:r>
              <a:rPr lang="en-US" sz="2000" dirty="0" smtClean="0"/>
              <a:t>(56 bits)</a:t>
            </a:r>
          </a:p>
          <a:p>
            <a:pPr marL="0" indent="0">
              <a:buNone/>
            </a:pPr>
            <a:endParaRPr lang="en-US" sz="2000" b="1" i="1" dirty="0" smtClean="0"/>
          </a:p>
          <a:p>
            <a:pPr marL="0" indent="0">
              <a:buNone/>
            </a:pPr>
            <a:r>
              <a:rPr lang="en-US" sz="1800" b="1" i="1" dirty="0" smtClean="0"/>
              <a:t>C</a:t>
            </a:r>
            <a:r>
              <a:rPr lang="en-US" sz="1800" b="1" i="1" baseline="-25000" dirty="0" smtClean="0"/>
              <a:t>1</a:t>
            </a:r>
            <a:r>
              <a:rPr lang="en-US" sz="1800" b="1" i="1" dirty="0" smtClean="0"/>
              <a:t>D</a:t>
            </a:r>
            <a:r>
              <a:rPr lang="en-US" sz="1800" b="1" i="1" baseline="-25000" dirty="0" smtClean="0"/>
              <a:t>1</a:t>
            </a:r>
            <a:r>
              <a:rPr lang="en-US" sz="1800" dirty="0"/>
              <a:t> = 1110000 1100110 0101010 1011111 1010101 0110011 0011110 </a:t>
            </a:r>
            <a:r>
              <a:rPr lang="en-US" sz="1800" dirty="0" smtClean="0"/>
              <a:t>0011110</a:t>
            </a:r>
          </a:p>
          <a:p>
            <a:pPr marL="0" indent="0">
              <a:buNone/>
            </a:pPr>
            <a:r>
              <a:rPr lang="en-US" sz="1800" b="1" i="1" dirty="0" smtClean="0"/>
              <a:t>C</a:t>
            </a:r>
            <a:r>
              <a:rPr lang="en-US" sz="1800" b="1" i="1" baseline="-25000" dirty="0" smtClean="0"/>
              <a:t>2</a:t>
            </a:r>
            <a:r>
              <a:rPr lang="en-US" sz="1800" b="1" i="1" dirty="0" smtClean="0"/>
              <a:t>D</a:t>
            </a:r>
            <a:r>
              <a:rPr lang="en-US" sz="1800" b="1" i="1" baseline="-25000" dirty="0" smtClean="0"/>
              <a:t>2  </a:t>
            </a:r>
            <a:r>
              <a:rPr lang="en-US" sz="1800" dirty="0" smtClean="0"/>
              <a:t>= 1100001 1001100 1010101 0111111 0101010 1100110 0111100 0111101</a:t>
            </a:r>
            <a:endParaRPr lang="en-US" sz="1800" dirty="0"/>
          </a:p>
          <a:p>
            <a:pPr marL="0" indent="0">
              <a:buNone/>
            </a:pPr>
            <a:endParaRPr lang="en-US" sz="1800" dirty="0" smtClean="0"/>
          </a:p>
          <a:p>
            <a:endParaRPr lang="en-US" sz="2000" dirty="0"/>
          </a:p>
          <a:p>
            <a:pPr marL="0" indent="0">
              <a:buNone/>
            </a:pPr>
            <a:r>
              <a:rPr lang="en-US" sz="2000" dirty="0"/>
              <a:t>which, after we apply the </a:t>
            </a:r>
            <a:r>
              <a:rPr lang="en-US" sz="2000" dirty="0" smtClean="0"/>
              <a:t>permutation-compression table, becomes (48-bits)</a:t>
            </a:r>
          </a:p>
          <a:p>
            <a:pPr marL="0" indent="0">
              <a:buNone/>
            </a:pPr>
            <a:r>
              <a:rPr lang="en-US" sz="2000" b="1" i="1" dirty="0" smtClean="0"/>
              <a:t>K</a:t>
            </a:r>
            <a:r>
              <a:rPr lang="en-US" sz="2000" b="1" i="1" baseline="-25000" dirty="0" smtClean="0"/>
              <a:t>1</a:t>
            </a:r>
            <a:r>
              <a:rPr lang="en-US" sz="2000" dirty="0"/>
              <a:t> = 000110 110000 001011 101111 111111 000111 000001 110010</a:t>
            </a:r>
          </a:p>
          <a:p>
            <a:pPr marL="0" indent="0">
              <a:buNone/>
            </a:pPr>
            <a:endParaRPr lang="en-US" sz="2000" dirty="0" smtClean="0"/>
          </a:p>
          <a:p>
            <a:pPr marL="0" indent="0">
              <a:buNone/>
            </a:pPr>
            <a:r>
              <a:rPr lang="en-US" sz="2000" dirty="0" smtClean="0"/>
              <a:t>For </a:t>
            </a:r>
            <a:r>
              <a:rPr lang="en-US" sz="2000" dirty="0"/>
              <a:t>the other keys we have</a:t>
            </a:r>
          </a:p>
          <a:p>
            <a:pPr marL="0" indent="0">
              <a:buNone/>
            </a:pPr>
            <a:r>
              <a:rPr lang="en-US" sz="2000" b="1" i="1" dirty="0"/>
              <a:t>K</a:t>
            </a:r>
            <a:r>
              <a:rPr lang="en-US" sz="2000" b="1" i="1" baseline="-25000" dirty="0"/>
              <a:t>2</a:t>
            </a:r>
            <a:r>
              <a:rPr lang="en-US" sz="2000" dirty="0"/>
              <a:t> = 011110 011010 111011 011001 110110 111100 100111 100101</a:t>
            </a:r>
            <a:br>
              <a:rPr lang="en-US" sz="2000" dirty="0"/>
            </a:br>
            <a:r>
              <a:rPr lang="en-US" sz="2000" b="1" i="1" dirty="0"/>
              <a:t>K</a:t>
            </a:r>
            <a:r>
              <a:rPr lang="en-US" sz="2000" b="1" i="1" baseline="-25000" dirty="0"/>
              <a:t>3</a:t>
            </a:r>
            <a:r>
              <a:rPr lang="en-US" sz="2000" dirty="0"/>
              <a:t> = 010101 011111 110010 001010 010000 101100 111110 011001</a:t>
            </a:r>
          </a:p>
          <a:p>
            <a:endParaRPr lang="en-US" sz="2000" dirty="0"/>
          </a:p>
        </p:txBody>
      </p:sp>
    </p:spTree>
    <p:extLst>
      <p:ext uri="{BB962C8B-B14F-4D97-AF65-F5344CB8AC3E}">
        <p14:creationId xmlns:p14="http://schemas.microsoft.com/office/powerpoint/2010/main" val="10216854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66526"/>
          </a:xfrm>
        </p:spPr>
        <p:txBody>
          <a:bodyPr/>
          <a:lstStyle/>
          <a:p>
            <a:r>
              <a:rPr lang="en-US" dirty="0" smtClean="0"/>
              <a:t>Summary of DES Encryption</a:t>
            </a:r>
            <a:endParaRPr lang="en-US" dirty="0"/>
          </a:p>
        </p:txBody>
      </p:sp>
      <p:pic>
        <p:nvPicPr>
          <p:cNvPr id="5" name="Picture 8"/>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31419" y="1772254"/>
            <a:ext cx="2949664" cy="406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3515" y="1772254"/>
            <a:ext cx="2288408" cy="406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7818" y="1772254"/>
            <a:ext cx="2765878" cy="4061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2181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Encryption</a:t>
            </a:r>
            <a:endParaRPr lang="en-US" dirty="0"/>
          </a:p>
        </p:txBody>
      </p:sp>
      <p:sp>
        <p:nvSpPr>
          <p:cNvPr id="3" name="Content Placeholder 2"/>
          <p:cNvSpPr>
            <a:spLocks noGrp="1"/>
          </p:cNvSpPr>
          <p:nvPr>
            <p:ph idx="1"/>
          </p:nvPr>
        </p:nvSpPr>
        <p:spPr/>
        <p:txBody>
          <a:bodyPr/>
          <a:lstStyle/>
          <a:p>
            <a:r>
              <a:rPr lang="en-US" sz="2800" dirty="0" smtClean="0"/>
              <a:t>Also names as</a:t>
            </a:r>
            <a:r>
              <a:rPr lang="en-US" sz="2400" dirty="0" smtClean="0"/>
              <a:t>:</a:t>
            </a:r>
          </a:p>
          <a:p>
            <a:pPr marL="0" indent="0">
              <a:buNone/>
            </a:pPr>
            <a:r>
              <a:rPr lang="en-US" sz="2400" dirty="0" smtClean="0"/>
              <a:t>	- Shared-secret </a:t>
            </a:r>
            <a:r>
              <a:rPr lang="en-US" sz="2400" dirty="0"/>
              <a:t>encryption </a:t>
            </a:r>
          </a:p>
          <a:p>
            <a:pPr marL="0" indent="0">
              <a:buNone/>
            </a:pPr>
            <a:r>
              <a:rPr lang="en-US" sz="2400" dirty="0" smtClean="0"/>
              <a:t>	- Single-key </a:t>
            </a:r>
            <a:r>
              <a:rPr lang="en-US" sz="2400" dirty="0"/>
              <a:t>encryption </a:t>
            </a:r>
            <a:endParaRPr lang="en-US" sz="2400" dirty="0" smtClean="0"/>
          </a:p>
          <a:p>
            <a:pPr marL="0" indent="0">
              <a:buNone/>
            </a:pPr>
            <a:r>
              <a:rPr lang="en-US" sz="2400" dirty="0" smtClean="0"/>
              <a:t>	- Secret-key </a:t>
            </a:r>
            <a:r>
              <a:rPr lang="en-US" sz="2400" dirty="0"/>
              <a:t>encryption </a:t>
            </a:r>
            <a:endParaRPr lang="en-US" sz="2400" dirty="0" smtClean="0"/>
          </a:p>
          <a:p>
            <a:pPr marL="0" indent="0">
              <a:buNone/>
            </a:pPr>
            <a:r>
              <a:rPr lang="en-US" sz="2400" dirty="0" smtClean="0"/>
              <a:t>	- One </a:t>
            </a:r>
            <a:r>
              <a:rPr lang="en-US" sz="2400" dirty="0"/>
              <a:t>key </a:t>
            </a:r>
            <a:r>
              <a:rPr lang="en-US" sz="2400" dirty="0" smtClean="0"/>
              <a:t>encryption</a:t>
            </a:r>
            <a:endParaRPr lang="en-US" sz="2400" dirty="0"/>
          </a:p>
          <a:p>
            <a:pPr marL="0" indent="0">
              <a:buNone/>
            </a:pPr>
            <a:r>
              <a:rPr lang="en-US" sz="2400" dirty="0" smtClean="0"/>
              <a:t>	- Private-key </a:t>
            </a:r>
            <a:r>
              <a:rPr lang="en-US" sz="2400" dirty="0"/>
              <a:t>encryption</a:t>
            </a:r>
          </a:p>
          <a:p>
            <a:pPr marL="0" indent="0">
              <a:buNone/>
            </a:pPr>
            <a:r>
              <a:rPr lang="en-US" sz="2400" dirty="0" smtClean="0"/>
              <a:t>	- Shared </a:t>
            </a:r>
            <a:r>
              <a:rPr lang="en-US" sz="2400" dirty="0"/>
              <a:t>Key encryption</a:t>
            </a:r>
          </a:p>
          <a:p>
            <a:pPr marL="0" indent="0">
              <a:buNone/>
            </a:pPr>
            <a:r>
              <a:rPr lang="en-US" sz="2400" dirty="0" smtClean="0"/>
              <a:t>	- Conventional </a:t>
            </a:r>
            <a:r>
              <a:rPr lang="en-US" sz="2400" dirty="0"/>
              <a:t>encryption</a:t>
            </a:r>
          </a:p>
        </p:txBody>
      </p:sp>
    </p:spTree>
    <p:extLst>
      <p:ext uri="{BB962C8B-B14F-4D97-AF65-F5344CB8AC3E}">
        <p14:creationId xmlns:p14="http://schemas.microsoft.com/office/powerpoint/2010/main" val="7744807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Triple DES</a:t>
            </a:r>
            <a:endParaRPr lang="en-US" dirty="0"/>
          </a:p>
        </p:txBody>
      </p:sp>
      <p:sp>
        <p:nvSpPr>
          <p:cNvPr id="3" name="Content Placeholder 2"/>
          <p:cNvSpPr>
            <a:spLocks noGrp="1"/>
          </p:cNvSpPr>
          <p:nvPr>
            <p:ph idx="1"/>
          </p:nvPr>
        </p:nvSpPr>
        <p:spPr/>
        <p:txBody>
          <a:bodyPr/>
          <a:lstStyle/>
          <a:p>
            <a:r>
              <a:rPr lang="en-US" altLang="en-US" sz="3200" dirty="0">
                <a:latin typeface="+mj-lt"/>
              </a:rPr>
              <a:t>The major criticism of DES regards its key length</a:t>
            </a:r>
            <a:r>
              <a:rPr lang="en-US" altLang="en-US" sz="3200" dirty="0" smtClean="0">
                <a:latin typeface="+mj-lt"/>
              </a:rPr>
              <a:t>.</a:t>
            </a:r>
          </a:p>
          <a:p>
            <a:r>
              <a:rPr lang="en-US" altLang="en-US" sz="3200" dirty="0">
                <a:latin typeface="+mj-lt"/>
              </a:rPr>
              <a:t>Fortunately </a:t>
            </a:r>
            <a:r>
              <a:rPr lang="en-US" altLang="en-US" sz="3200" dirty="0" smtClean="0">
                <a:latin typeface="+mj-lt"/>
              </a:rPr>
              <a:t>there are number of alternatives to DES.</a:t>
            </a:r>
          </a:p>
          <a:p>
            <a:r>
              <a:rPr lang="en-US" altLang="en-US" sz="3200" dirty="0">
                <a:latin typeface="+mj-lt"/>
              </a:rPr>
              <a:t>This means that we can use </a:t>
            </a:r>
            <a:r>
              <a:rPr lang="en-US" altLang="en-US" sz="3200" dirty="0" smtClean="0">
                <a:latin typeface="+mj-lt"/>
              </a:rPr>
              <a:t>triple </a:t>
            </a:r>
            <a:r>
              <a:rPr lang="en-US" altLang="en-US" sz="3200" dirty="0">
                <a:latin typeface="+mj-lt"/>
              </a:rPr>
              <a:t>DES to increase the key size</a:t>
            </a:r>
            <a:r>
              <a:rPr lang="en-US" altLang="en-US" sz="3200" dirty="0" smtClean="0">
                <a:latin typeface="+mj-lt"/>
              </a:rPr>
              <a:t>.</a:t>
            </a:r>
          </a:p>
          <a:p>
            <a:endParaRPr lang="en-US" sz="3200" dirty="0"/>
          </a:p>
        </p:txBody>
      </p:sp>
    </p:spTree>
    <p:extLst>
      <p:ext uri="{BB962C8B-B14F-4D97-AF65-F5344CB8AC3E}">
        <p14:creationId xmlns:p14="http://schemas.microsoft.com/office/powerpoint/2010/main" val="424494967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43800"/>
          </a:xfrm>
        </p:spPr>
        <p:txBody>
          <a:bodyPr/>
          <a:lstStyle/>
          <a:p>
            <a:r>
              <a:rPr lang="en-US" dirty="0" smtClean="0"/>
              <a:t>Triple DES</a:t>
            </a:r>
            <a:endParaRPr lang="en-US" dirty="0"/>
          </a:p>
        </p:txBody>
      </p:sp>
      <p:sp>
        <p:nvSpPr>
          <p:cNvPr id="3" name="Content Placeholder 2"/>
          <p:cNvSpPr>
            <a:spLocks noGrp="1"/>
          </p:cNvSpPr>
          <p:nvPr>
            <p:ph idx="1"/>
          </p:nvPr>
        </p:nvSpPr>
        <p:spPr>
          <a:xfrm>
            <a:off x="376238" y="1819030"/>
            <a:ext cx="8443912" cy="4032250"/>
          </a:xfrm>
        </p:spPr>
        <p:txBody>
          <a:bodyPr/>
          <a:lstStyle/>
          <a:p>
            <a:r>
              <a:rPr lang="en-US" sz="2000" dirty="0"/>
              <a:t>Triple-DES is just DES with two 56-bit keys applied</a:t>
            </a:r>
            <a:r>
              <a:rPr lang="en-US" sz="2000" dirty="0" smtClean="0"/>
              <a:t>.</a:t>
            </a:r>
          </a:p>
          <a:p>
            <a:r>
              <a:rPr lang="en-US" sz="2000" dirty="0" smtClean="0"/>
              <a:t>Given </a:t>
            </a:r>
            <a:r>
              <a:rPr lang="en-US" sz="2000" dirty="0"/>
              <a:t>a plaintext message, the first key is used to DES- encrypt the message</a:t>
            </a:r>
            <a:r>
              <a:rPr lang="en-US" sz="2000" dirty="0" smtClean="0"/>
              <a:t>.</a:t>
            </a:r>
          </a:p>
          <a:p>
            <a:r>
              <a:rPr lang="en-US" sz="2000" dirty="0" smtClean="0"/>
              <a:t>The </a:t>
            </a:r>
            <a:r>
              <a:rPr lang="en-US" sz="2000" dirty="0"/>
              <a:t>second key is used to DES-decrypt the encrypted message. (Since the second key is not the right key, this decryption just scrambles the data </a:t>
            </a:r>
            <a:r>
              <a:rPr lang="en-US" sz="2000" dirty="0" smtClean="0"/>
              <a:t>further).</a:t>
            </a:r>
          </a:p>
          <a:p>
            <a:r>
              <a:rPr lang="en-US" sz="2000" dirty="0" smtClean="0"/>
              <a:t>The </a:t>
            </a:r>
            <a:r>
              <a:rPr lang="en-US" sz="2000" dirty="0"/>
              <a:t>twice-scrambled message is then encrypted again with the first key to yield the final </a:t>
            </a:r>
            <a:r>
              <a:rPr lang="en-US" sz="2000" dirty="0" err="1"/>
              <a:t>ciphertext</a:t>
            </a:r>
            <a:r>
              <a:rPr lang="en-US" sz="2000" dirty="0"/>
              <a:t>. </a:t>
            </a:r>
            <a:endParaRPr lang="en-US" sz="2000" dirty="0" smtClean="0"/>
          </a:p>
          <a:p>
            <a:r>
              <a:rPr lang="en-US" sz="2000" dirty="0"/>
              <a:t>Triple-DES is just DES done three times with </a:t>
            </a:r>
            <a:r>
              <a:rPr lang="en-US" sz="2000" dirty="0" smtClean="0"/>
              <a:t>two or three </a:t>
            </a:r>
            <a:r>
              <a:rPr lang="en-US" sz="2000" dirty="0"/>
              <a:t>keys used in a particular </a:t>
            </a:r>
            <a:r>
              <a:rPr lang="en-US" sz="2000" dirty="0" smtClean="0"/>
              <a:t>order).</a:t>
            </a:r>
          </a:p>
          <a:p>
            <a:endParaRPr lang="en-US" sz="2000" dirty="0" smtClean="0"/>
          </a:p>
          <a:p>
            <a:endParaRPr lang="en-US" sz="2000" dirty="0"/>
          </a:p>
        </p:txBody>
      </p:sp>
    </p:spTree>
    <p:extLst>
      <p:ext uri="{BB962C8B-B14F-4D97-AF65-F5344CB8AC3E}">
        <p14:creationId xmlns:p14="http://schemas.microsoft.com/office/powerpoint/2010/main" val="174454321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Triple DES Operation (2 keys)</a:t>
            </a:r>
            <a:endParaRPr lang="en-US" dirty="0"/>
          </a:p>
        </p:txBody>
      </p:sp>
      <p:pic>
        <p:nvPicPr>
          <p:cNvPr id="4" name="Picture 1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3968" y="1989138"/>
            <a:ext cx="5726552"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1221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Triple DES Operation (3 Keys)</a:t>
            </a:r>
            <a:endParaRPr lang="en-US" dirty="0"/>
          </a:p>
        </p:txBody>
      </p:sp>
      <p:pic>
        <p:nvPicPr>
          <p:cNvPr id="4" name="Picture 3" descr="f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20909" b="20000"/>
              <a:stretch>
                <a:fillRect/>
              </a:stretch>
            </p:blipFill>
          </mc:Choice>
          <mc:Fallback>
            <p:blipFill>
              <a:blip r:embed="rId4"/>
              <a:srcRect t="20909" b="20000"/>
              <a:stretch>
                <a:fillRect/>
              </a:stretch>
            </p:blipFill>
          </mc:Fallback>
        </mc:AlternateContent>
        <p:spPr>
          <a:xfrm>
            <a:off x="1651684" y="1916113"/>
            <a:ext cx="5553157" cy="47149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480166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of DES</a:t>
            </a:r>
            <a:endParaRPr lang="en-US" dirty="0"/>
          </a:p>
        </p:txBody>
      </p:sp>
      <p:sp>
        <p:nvSpPr>
          <p:cNvPr id="3" name="Content Placeholder 2"/>
          <p:cNvSpPr>
            <a:spLocks noGrp="1"/>
          </p:cNvSpPr>
          <p:nvPr>
            <p:ph idx="1"/>
          </p:nvPr>
        </p:nvSpPr>
        <p:spPr/>
        <p:txBody>
          <a:bodyPr/>
          <a:lstStyle/>
          <a:p>
            <a:r>
              <a:rPr lang="en-US" sz="1800" b="1" dirty="0">
                <a:solidFill>
                  <a:schemeClr val="tx2">
                    <a:lumMod val="10000"/>
                  </a:schemeClr>
                </a:solidFill>
              </a:rPr>
              <a:t>The use of a 56-bit </a:t>
            </a:r>
            <a:r>
              <a:rPr lang="en-US" sz="1800" b="1" dirty="0" smtClean="0">
                <a:solidFill>
                  <a:schemeClr val="tx2">
                    <a:lumMod val="10000"/>
                  </a:schemeClr>
                </a:solidFill>
              </a:rPr>
              <a:t>key for DES</a:t>
            </a:r>
            <a:endParaRPr lang="en-US" sz="1800" b="1" dirty="0">
              <a:solidFill>
                <a:schemeClr val="tx2">
                  <a:lumMod val="10000"/>
                </a:schemeClr>
              </a:solidFill>
            </a:endParaRPr>
          </a:p>
          <a:p>
            <a:pPr lvl="1">
              <a:buClr>
                <a:schemeClr val="bg1"/>
              </a:buClr>
            </a:pPr>
            <a:r>
              <a:rPr lang="en-US" sz="1800" dirty="0">
                <a:solidFill>
                  <a:schemeClr val="tx2">
                    <a:lumMod val="10000"/>
                  </a:schemeClr>
                </a:solidFill>
              </a:rPr>
              <a:t>Speed of commercial, off-the-shelf processors threatens the </a:t>
            </a:r>
            <a:r>
              <a:rPr lang="en-US" sz="1800" dirty="0" smtClean="0">
                <a:solidFill>
                  <a:schemeClr val="tx2">
                    <a:lumMod val="10000"/>
                  </a:schemeClr>
                </a:solidFill>
              </a:rPr>
              <a:t>security</a:t>
            </a:r>
            <a:endParaRPr lang="en-US" sz="1800" b="1" dirty="0" smtClean="0"/>
          </a:p>
          <a:p>
            <a:r>
              <a:rPr lang="en-US" sz="1800" b="1" dirty="0" smtClean="0"/>
              <a:t>Triple </a:t>
            </a:r>
            <a:r>
              <a:rPr lang="en-US" sz="1800" b="1" dirty="0"/>
              <a:t>DES enjoyed widespread use for few years, </a:t>
            </a:r>
            <a:r>
              <a:rPr lang="en-US" sz="1800" b="1" dirty="0" smtClean="0"/>
              <a:t>but has </a:t>
            </a:r>
            <a:r>
              <a:rPr lang="en-US" sz="1800" b="1" dirty="0"/>
              <a:t>severe drawbacks:</a:t>
            </a:r>
          </a:p>
          <a:p>
            <a:pPr marL="0" indent="0">
              <a:buNone/>
            </a:pPr>
            <a:r>
              <a:rPr lang="en-US" sz="1800" dirty="0" smtClean="0"/>
              <a:t>	– </a:t>
            </a:r>
            <a:r>
              <a:rPr lang="en-US" sz="1800" dirty="0"/>
              <a:t>slow in software</a:t>
            </a:r>
          </a:p>
          <a:p>
            <a:pPr marL="0" indent="0">
              <a:buNone/>
            </a:pPr>
            <a:r>
              <a:rPr lang="en-US" sz="1800" dirty="0" smtClean="0"/>
              <a:t>	– </a:t>
            </a:r>
            <a:r>
              <a:rPr lang="en-US" sz="1800" dirty="0"/>
              <a:t>use 64-bit block size. A larger length is </a:t>
            </a:r>
            <a:r>
              <a:rPr lang="en-US" sz="1800" dirty="0" smtClean="0"/>
              <a:t>desirable for </a:t>
            </a:r>
            <a:r>
              <a:rPr lang="en-US" sz="1800" dirty="0"/>
              <a:t>efficiency </a:t>
            </a:r>
            <a:r>
              <a:rPr lang="en-US" sz="1800" dirty="0" smtClean="0"/>
              <a:t>	 	   and </a:t>
            </a:r>
            <a:r>
              <a:rPr lang="en-US" sz="1800" dirty="0"/>
              <a:t>security</a:t>
            </a:r>
          </a:p>
          <a:p>
            <a:r>
              <a:rPr lang="en-US" sz="1800" b="1" dirty="0" smtClean="0"/>
              <a:t>In </a:t>
            </a:r>
            <a:r>
              <a:rPr lang="en-US" sz="1800" b="1" dirty="0"/>
              <a:t>1997, US National Institute of Standards </a:t>
            </a:r>
            <a:r>
              <a:rPr lang="en-US" sz="1800" b="1" dirty="0" smtClean="0"/>
              <a:t>and Technology </a:t>
            </a:r>
            <a:r>
              <a:rPr lang="en-US" sz="1800" b="1" dirty="0"/>
              <a:t>(NIST) officially endorsed </a:t>
            </a:r>
            <a:r>
              <a:rPr lang="en-US" sz="1800" b="1" dirty="0" smtClean="0"/>
              <a:t>Advanced Encryption </a:t>
            </a:r>
            <a:r>
              <a:rPr lang="en-US" sz="1800" b="1" dirty="0"/>
              <a:t>Standard (AES) to replace DES based on:</a:t>
            </a:r>
          </a:p>
          <a:p>
            <a:pPr marL="0" indent="0">
              <a:buNone/>
            </a:pPr>
            <a:r>
              <a:rPr lang="en-US" sz="1800" dirty="0" smtClean="0"/>
              <a:t>	– </a:t>
            </a:r>
            <a:r>
              <a:rPr lang="en-US" sz="1800" dirty="0"/>
              <a:t>security, computational efficiency, memory </a:t>
            </a:r>
            <a:r>
              <a:rPr lang="en-US" sz="1800" dirty="0" smtClean="0"/>
              <a:t>requirements, 	 	 	   hardware </a:t>
            </a:r>
            <a:r>
              <a:rPr lang="en-US" sz="1800" dirty="0"/>
              <a:t>and software suitability, flexibility</a:t>
            </a:r>
          </a:p>
        </p:txBody>
      </p:sp>
    </p:spTree>
    <p:extLst>
      <p:ext uri="{BB962C8B-B14F-4D97-AF65-F5344CB8AC3E}">
        <p14:creationId xmlns:p14="http://schemas.microsoft.com/office/powerpoint/2010/main" val="259636863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53648"/>
          </a:xfrm>
        </p:spPr>
        <p:txBody>
          <a:bodyPr/>
          <a:lstStyle/>
          <a:p>
            <a:r>
              <a:rPr lang="en-US" dirty="0"/>
              <a:t>Advanced Encryption Standard (AES)</a:t>
            </a:r>
          </a:p>
        </p:txBody>
      </p:sp>
      <p:sp>
        <p:nvSpPr>
          <p:cNvPr id="3" name="Content Placeholder 2"/>
          <p:cNvSpPr>
            <a:spLocks noGrp="1"/>
          </p:cNvSpPr>
          <p:nvPr>
            <p:ph idx="1"/>
          </p:nvPr>
        </p:nvSpPr>
        <p:spPr>
          <a:xfrm>
            <a:off x="395288" y="1692924"/>
            <a:ext cx="8443912" cy="4032250"/>
          </a:xfrm>
        </p:spPr>
        <p:txBody>
          <a:bodyPr/>
          <a:lstStyle/>
          <a:p>
            <a:r>
              <a:rPr lang="en-US" sz="1600" b="1" dirty="0"/>
              <a:t>Developed by Joan </a:t>
            </a:r>
            <a:r>
              <a:rPr lang="en-US" sz="1600" b="1" dirty="0" err="1"/>
              <a:t>Daemen</a:t>
            </a:r>
            <a:r>
              <a:rPr lang="en-US" sz="1600" b="1" dirty="0"/>
              <a:t> and Vincent </a:t>
            </a:r>
            <a:r>
              <a:rPr lang="en-US" sz="1600" b="1" dirty="0" err="1"/>
              <a:t>Rijmen</a:t>
            </a:r>
            <a:r>
              <a:rPr lang="en-US" sz="1600" b="1" dirty="0"/>
              <a:t> from Belgium – also known</a:t>
            </a:r>
          </a:p>
          <a:p>
            <a:r>
              <a:rPr lang="en-US" sz="1600" b="1" dirty="0"/>
              <a:t>as </a:t>
            </a:r>
            <a:r>
              <a:rPr lang="en-US" sz="1600" b="1" dirty="0" err="1"/>
              <a:t>Rijndael</a:t>
            </a:r>
            <a:r>
              <a:rPr lang="en-US" sz="1600" b="1" dirty="0"/>
              <a:t> algorithm</a:t>
            </a:r>
          </a:p>
          <a:p>
            <a:r>
              <a:rPr lang="en-US" sz="1600" b="1" dirty="0" smtClean="0"/>
              <a:t>The </a:t>
            </a:r>
            <a:r>
              <a:rPr lang="en-US" sz="1600" b="1" dirty="0"/>
              <a:t>algorithm uses</a:t>
            </a:r>
          </a:p>
          <a:p>
            <a:pPr marL="0" indent="0">
              <a:buNone/>
            </a:pPr>
            <a:r>
              <a:rPr lang="en-US" sz="1600" dirty="0" smtClean="0"/>
              <a:t>	– </a:t>
            </a:r>
            <a:r>
              <a:rPr lang="en-US" sz="1600" dirty="0"/>
              <a:t>128-bit block cipher with three different key length: 128, 192 and 256 bits </a:t>
            </a:r>
            <a:r>
              <a:rPr lang="en-US" sz="1600" dirty="0" smtClean="0"/>
              <a:t>&amp; 	  	   support </a:t>
            </a:r>
            <a:r>
              <a:rPr lang="en-US" sz="1600" dirty="0"/>
              <a:t>10 to 14 rounds</a:t>
            </a:r>
          </a:p>
          <a:p>
            <a:pPr marL="0" indent="0">
              <a:buNone/>
            </a:pPr>
            <a:r>
              <a:rPr lang="en-US" sz="1600" dirty="0" smtClean="0"/>
              <a:t>	– </a:t>
            </a:r>
            <a:r>
              <a:rPr lang="en-US" sz="1600" dirty="0"/>
              <a:t>Design </a:t>
            </a:r>
            <a:r>
              <a:rPr lang="en-US" sz="1600" b="1" dirty="0"/>
              <a:t>simplicity </a:t>
            </a:r>
            <a:r>
              <a:rPr lang="en-US" sz="1600" dirty="0"/>
              <a:t>/ </a:t>
            </a:r>
            <a:r>
              <a:rPr lang="en-US" sz="1600" b="1" dirty="0"/>
              <a:t>flexibility </a:t>
            </a:r>
            <a:r>
              <a:rPr lang="en-US" sz="1600" dirty="0"/>
              <a:t>/ </a:t>
            </a:r>
            <a:r>
              <a:rPr lang="en-US" sz="1600" b="1" dirty="0"/>
              <a:t>efficient </a:t>
            </a:r>
            <a:r>
              <a:rPr lang="en-US" sz="1600" dirty="0"/>
              <a:t>/ </a:t>
            </a:r>
            <a:r>
              <a:rPr lang="en-US" sz="1600" b="1" dirty="0"/>
              <a:t>fast </a:t>
            </a:r>
            <a:r>
              <a:rPr lang="en-US" sz="1600" dirty="0"/>
              <a:t>for both implementations </a:t>
            </a:r>
            <a:r>
              <a:rPr lang="en-US" sz="1600" dirty="0" smtClean="0"/>
              <a:t>in 	 	   </a:t>
            </a:r>
            <a:r>
              <a:rPr lang="en-US" sz="1600" b="1" dirty="0" smtClean="0"/>
              <a:t>software </a:t>
            </a:r>
            <a:r>
              <a:rPr lang="en-US" sz="1600" dirty="0"/>
              <a:t>and </a:t>
            </a:r>
            <a:r>
              <a:rPr lang="en-US" sz="1600" b="1" dirty="0"/>
              <a:t>hardware</a:t>
            </a:r>
            <a:r>
              <a:rPr lang="en-US" sz="1600" dirty="0"/>
              <a:t>, and code </a:t>
            </a:r>
            <a:r>
              <a:rPr lang="en-US" sz="1600" b="1" dirty="0"/>
              <a:t>compactness </a:t>
            </a:r>
            <a:r>
              <a:rPr lang="en-US" sz="1600" dirty="0"/>
              <a:t>on many CPUs</a:t>
            </a:r>
          </a:p>
          <a:p>
            <a:pPr marL="0" indent="0">
              <a:buNone/>
            </a:pPr>
            <a:r>
              <a:rPr lang="en-US" sz="1600" dirty="0" smtClean="0"/>
              <a:t>	– </a:t>
            </a:r>
            <a:r>
              <a:rPr lang="en-US" sz="1600" dirty="0"/>
              <a:t>It works fast even on small devices such as smart phones, smart cards etc.</a:t>
            </a:r>
          </a:p>
          <a:p>
            <a:pPr marL="0" indent="0">
              <a:buNone/>
            </a:pPr>
            <a:r>
              <a:rPr lang="en-US" sz="1600" dirty="0" smtClean="0"/>
              <a:t>	– </a:t>
            </a:r>
            <a:r>
              <a:rPr lang="en-US" sz="1600" dirty="0"/>
              <a:t>AES provides more security due to larger block size and longer keys.</a:t>
            </a:r>
          </a:p>
          <a:p>
            <a:pPr marL="0" indent="0">
              <a:buNone/>
            </a:pPr>
            <a:r>
              <a:rPr lang="en-US" sz="1600" dirty="0" smtClean="0"/>
              <a:t>	– </a:t>
            </a:r>
            <a:r>
              <a:rPr lang="en-US" sz="1600" dirty="0"/>
              <a:t>AES uses 128 bit fixed block size and works with 128, 192 and 256 bit keys.</a:t>
            </a:r>
          </a:p>
          <a:p>
            <a:pPr marL="0" indent="0">
              <a:buNone/>
            </a:pPr>
            <a:r>
              <a:rPr lang="en-US" sz="1600" dirty="0" smtClean="0"/>
              <a:t>	– </a:t>
            </a:r>
            <a:r>
              <a:rPr lang="en-US" sz="1600" dirty="0"/>
              <a:t>offers lots of flexibility: AES in general is flexible enough to work with key </a:t>
            </a:r>
            <a:r>
              <a:rPr lang="en-US" sz="1600" dirty="0" smtClean="0"/>
              <a:t>and 	 	   block </a:t>
            </a:r>
            <a:r>
              <a:rPr lang="en-US" sz="1600" dirty="0"/>
              <a:t>size of any multiple of 32 bit with minimum of128 bits and maximum of</a:t>
            </a:r>
          </a:p>
          <a:p>
            <a:pPr marL="0" indent="0">
              <a:buNone/>
            </a:pPr>
            <a:r>
              <a:rPr lang="en-US" sz="1600" dirty="0" smtClean="0"/>
              <a:t>	   256 </a:t>
            </a:r>
            <a:r>
              <a:rPr lang="en-US" sz="1600" dirty="0"/>
              <a:t>bits.</a:t>
            </a:r>
          </a:p>
          <a:p>
            <a:pPr marL="0" indent="0">
              <a:buNone/>
            </a:pPr>
            <a:r>
              <a:rPr lang="en-US" sz="1600" dirty="0" smtClean="0"/>
              <a:t>	– </a:t>
            </a:r>
            <a:r>
              <a:rPr lang="en-US" sz="1600" dirty="0"/>
              <a:t>Security: Resistance to power analysis and other implementation attacks</a:t>
            </a:r>
          </a:p>
        </p:txBody>
      </p:sp>
    </p:spTree>
    <p:extLst>
      <p:ext uri="{BB962C8B-B14F-4D97-AF65-F5344CB8AC3E}">
        <p14:creationId xmlns:p14="http://schemas.microsoft.com/office/powerpoint/2010/main" val="346917236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Encryption Standard (AES)</a:t>
            </a:r>
          </a:p>
        </p:txBody>
      </p:sp>
      <p:sp>
        <p:nvSpPr>
          <p:cNvPr id="3" name="Content Placeholder 2"/>
          <p:cNvSpPr>
            <a:spLocks noGrp="1"/>
          </p:cNvSpPr>
          <p:nvPr>
            <p:ph idx="1"/>
          </p:nvPr>
        </p:nvSpPr>
        <p:spPr/>
        <p:txBody>
          <a:bodyPr/>
          <a:lstStyle/>
          <a:p>
            <a:r>
              <a:rPr lang="en-US" sz="2800" dirty="0" smtClean="0"/>
              <a:t>Main Properties</a:t>
            </a:r>
          </a:p>
          <a:p>
            <a:pPr lvl="1"/>
            <a:r>
              <a:rPr lang="en-US" sz="2000" dirty="0" smtClean="0"/>
              <a:t>Block size – 128-bit block size</a:t>
            </a:r>
          </a:p>
          <a:p>
            <a:pPr lvl="1"/>
            <a:r>
              <a:rPr lang="en-US" sz="2000" dirty="0" smtClean="0"/>
              <a:t>No of rounds – 10,12 or 14 rounds (just assume 10 rounds for brevity)</a:t>
            </a:r>
          </a:p>
          <a:p>
            <a:pPr lvl="1"/>
            <a:r>
              <a:rPr lang="en-US" sz="2000" dirty="0" smtClean="0"/>
              <a:t>Key size – 128-bit or 4 words or 16 bytes (1 word = 32-bit)</a:t>
            </a:r>
          </a:p>
          <a:p>
            <a:pPr lvl="1"/>
            <a:r>
              <a:rPr lang="en-US" sz="2000" dirty="0" smtClean="0"/>
              <a:t>No of </a:t>
            </a:r>
            <a:r>
              <a:rPr lang="en-US" sz="2000" dirty="0" err="1" smtClean="0"/>
              <a:t>subkeys</a:t>
            </a:r>
            <a:r>
              <a:rPr lang="en-US" sz="2000" dirty="0"/>
              <a:t> </a:t>
            </a:r>
            <a:r>
              <a:rPr lang="en-US" sz="2000" dirty="0" smtClean="0"/>
              <a:t>– 44 </a:t>
            </a:r>
            <a:r>
              <a:rPr lang="en-US" sz="2000" dirty="0" err="1" smtClean="0"/>
              <a:t>subkeys</a:t>
            </a:r>
            <a:r>
              <a:rPr lang="en-US" sz="2000" dirty="0" smtClean="0"/>
              <a:t> (or 52 for 12 rounds, or 60 for 14 rounds)</a:t>
            </a:r>
          </a:p>
          <a:p>
            <a:pPr lvl="1"/>
            <a:r>
              <a:rPr lang="en-US" sz="2000" dirty="0" smtClean="0"/>
              <a:t>Each </a:t>
            </a:r>
            <a:r>
              <a:rPr lang="en-US" sz="2000" dirty="0" err="1" smtClean="0"/>
              <a:t>subkey</a:t>
            </a:r>
            <a:r>
              <a:rPr lang="en-US" sz="2000" dirty="0" smtClean="0"/>
              <a:t> size – 32-bit / 1 word / 4 Bytes</a:t>
            </a:r>
          </a:p>
          <a:p>
            <a:pPr lvl="1"/>
            <a:r>
              <a:rPr lang="en-US" sz="2000" dirty="0" smtClean="0"/>
              <a:t>Each round - 4 </a:t>
            </a:r>
            <a:r>
              <a:rPr lang="en-US" sz="2000" dirty="0" err="1" smtClean="0"/>
              <a:t>subkeys</a:t>
            </a:r>
            <a:r>
              <a:rPr lang="en-US" sz="2000" dirty="0" smtClean="0"/>
              <a:t> (128-bit / 4 words / or 16 bytes)</a:t>
            </a:r>
          </a:p>
          <a:p>
            <a:pPr lvl="1"/>
            <a:r>
              <a:rPr lang="en-US" sz="2000" dirty="0" smtClean="0"/>
              <a:t>Pre-round calculation – </a:t>
            </a:r>
            <a:r>
              <a:rPr lang="en-US" sz="2000" dirty="0"/>
              <a:t>4 </a:t>
            </a:r>
            <a:r>
              <a:rPr lang="en-US" sz="2000" dirty="0" err="1"/>
              <a:t>subkeys</a:t>
            </a:r>
            <a:r>
              <a:rPr lang="en-US" sz="2000" dirty="0"/>
              <a:t> (128-bit / 4 words / or 16 bytes)</a:t>
            </a:r>
            <a:endParaRPr lang="en-US" sz="2000" dirty="0" smtClean="0"/>
          </a:p>
          <a:p>
            <a:pPr lvl="1"/>
            <a:endParaRPr lang="en-US" sz="2000" dirty="0" smtClean="0"/>
          </a:p>
          <a:p>
            <a:pPr lvl="1"/>
            <a:endParaRPr lang="en-US" sz="2000" dirty="0"/>
          </a:p>
        </p:txBody>
      </p:sp>
    </p:spTree>
    <p:extLst>
      <p:ext uri="{BB962C8B-B14F-4D97-AF65-F5344CB8AC3E}">
        <p14:creationId xmlns:p14="http://schemas.microsoft.com/office/powerpoint/2010/main" val="319088962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425" y="953037"/>
            <a:ext cx="4631224" cy="4888047"/>
          </a:xfrm>
        </p:spPr>
        <p:txBody>
          <a:bodyPr/>
          <a:lstStyle/>
          <a:p>
            <a:pPr marL="0" indent="0">
              <a:buNone/>
            </a:pPr>
            <a:r>
              <a:rPr lang="en-US" sz="1600" dirty="0" smtClean="0"/>
              <a:t>AES Encryption Process</a:t>
            </a:r>
          </a:p>
          <a:p>
            <a:r>
              <a:rPr lang="en-US" sz="1600" dirty="0" smtClean="0"/>
              <a:t>The </a:t>
            </a:r>
            <a:r>
              <a:rPr lang="en-US" sz="1600" dirty="0"/>
              <a:t>cipher consists of </a:t>
            </a:r>
            <a:r>
              <a:rPr lang="en-US" sz="1600" b="1" dirty="0"/>
              <a:t>N </a:t>
            </a:r>
            <a:r>
              <a:rPr lang="en-US" sz="1600" dirty="0"/>
              <a:t>rounds, </a:t>
            </a:r>
            <a:r>
              <a:rPr lang="en-US" sz="1600" b="1" i="1" dirty="0"/>
              <a:t>where </a:t>
            </a:r>
            <a:r>
              <a:rPr lang="en-US" sz="1600" b="1" i="1" dirty="0" smtClean="0"/>
              <a:t>the number </a:t>
            </a:r>
            <a:r>
              <a:rPr lang="en-US" sz="1600" b="1" i="1" dirty="0"/>
              <a:t>of rounds depends on the key length</a:t>
            </a:r>
            <a:r>
              <a:rPr lang="en-US" sz="1600" dirty="0"/>
              <a:t>:</a:t>
            </a:r>
          </a:p>
          <a:p>
            <a:r>
              <a:rPr lang="en-US" sz="1600" dirty="0"/>
              <a:t>10 rounds for a 16-byte key; 12 rounds for </a:t>
            </a:r>
            <a:r>
              <a:rPr lang="en-US" sz="1600" dirty="0" smtClean="0"/>
              <a:t>a 24-byte </a:t>
            </a:r>
            <a:r>
              <a:rPr lang="en-US" sz="1600" dirty="0"/>
              <a:t>key; and 14 rounds for a 32-byte key.</a:t>
            </a:r>
          </a:p>
          <a:p>
            <a:r>
              <a:rPr lang="en-US" sz="1600" dirty="0" smtClean="0"/>
              <a:t>The </a:t>
            </a:r>
            <a:r>
              <a:rPr lang="en-US" sz="1600" dirty="0"/>
              <a:t>first N – 1 rounds consist of four </a:t>
            </a:r>
            <a:r>
              <a:rPr lang="en-US" sz="1600" dirty="0" smtClean="0"/>
              <a:t>distinct transformation </a:t>
            </a:r>
            <a:r>
              <a:rPr lang="en-US" sz="1600" dirty="0"/>
              <a:t>functions: </a:t>
            </a:r>
            <a:r>
              <a:rPr lang="en-US" sz="1600" dirty="0" err="1" smtClean="0"/>
              <a:t>SubBytes</a:t>
            </a:r>
            <a:r>
              <a:rPr lang="en-US" sz="1600" dirty="0" smtClean="0"/>
              <a:t>, </a:t>
            </a:r>
            <a:r>
              <a:rPr lang="en-US" sz="1600" dirty="0" err="1" smtClean="0"/>
              <a:t>ShiftRows</a:t>
            </a:r>
            <a:r>
              <a:rPr lang="en-US" sz="1600" dirty="0"/>
              <a:t>, </a:t>
            </a:r>
            <a:r>
              <a:rPr lang="en-US" sz="1600" dirty="0" err="1"/>
              <a:t>MixColumns</a:t>
            </a:r>
            <a:r>
              <a:rPr lang="en-US" sz="1600" dirty="0"/>
              <a:t>, and </a:t>
            </a:r>
            <a:r>
              <a:rPr lang="en-US" sz="1600" dirty="0" err="1"/>
              <a:t>AddRoundKey</a:t>
            </a:r>
            <a:endParaRPr lang="en-US" sz="1600" dirty="0"/>
          </a:p>
          <a:p>
            <a:r>
              <a:rPr lang="en-US" sz="1600" dirty="0" smtClean="0"/>
              <a:t>The </a:t>
            </a:r>
            <a:r>
              <a:rPr lang="en-US" sz="1600" dirty="0"/>
              <a:t>final round N contains only </a:t>
            </a:r>
            <a:r>
              <a:rPr lang="en-US" sz="1600" dirty="0" smtClean="0"/>
              <a:t>3 transformation </a:t>
            </a:r>
            <a:r>
              <a:rPr lang="en-US" sz="1600" dirty="0"/>
              <a:t>functions: </a:t>
            </a:r>
            <a:r>
              <a:rPr lang="en-US" sz="1600" dirty="0" err="1" smtClean="0"/>
              <a:t>SubBytes</a:t>
            </a:r>
            <a:r>
              <a:rPr lang="en-US" sz="1600" dirty="0" smtClean="0"/>
              <a:t>, </a:t>
            </a:r>
            <a:r>
              <a:rPr lang="en-US" sz="1600" dirty="0" err="1" smtClean="0"/>
              <a:t>ShiftRows</a:t>
            </a:r>
            <a:r>
              <a:rPr lang="en-US" sz="1600" dirty="0"/>
              <a:t>, and </a:t>
            </a:r>
            <a:r>
              <a:rPr lang="en-US" sz="1600" dirty="0" err="1"/>
              <a:t>AddRoundKey</a:t>
            </a:r>
            <a:endParaRPr lang="en-US" sz="1600" dirty="0"/>
          </a:p>
          <a:p>
            <a:r>
              <a:rPr lang="en-US" sz="1600" dirty="0" smtClean="0"/>
              <a:t>Each </a:t>
            </a:r>
            <a:r>
              <a:rPr lang="en-US" sz="1600" dirty="0"/>
              <a:t>transformation takes one or more 4 x </a:t>
            </a:r>
            <a:r>
              <a:rPr lang="en-US" sz="1600" dirty="0" smtClean="0"/>
              <a:t>4 matrices </a:t>
            </a:r>
            <a:r>
              <a:rPr lang="en-US" sz="1600" dirty="0"/>
              <a:t>as input and produces a 4 x 4 </a:t>
            </a:r>
            <a:r>
              <a:rPr lang="en-US" sz="1600" dirty="0" smtClean="0"/>
              <a:t>matrix as </a:t>
            </a:r>
            <a:r>
              <a:rPr lang="en-US" sz="1600" dirty="0"/>
              <a:t>output.</a:t>
            </a:r>
          </a:p>
          <a:p>
            <a:r>
              <a:rPr lang="en-US" sz="1600" dirty="0"/>
              <a:t>K</a:t>
            </a:r>
            <a:r>
              <a:rPr lang="en-US" sz="1600" dirty="0" smtClean="0"/>
              <a:t>ey </a:t>
            </a:r>
            <a:r>
              <a:rPr lang="en-US" sz="1600" dirty="0"/>
              <a:t>expansion function generates N + 1 </a:t>
            </a:r>
            <a:r>
              <a:rPr lang="en-US" sz="1600" dirty="0" smtClean="0"/>
              <a:t>round keys</a:t>
            </a:r>
            <a:r>
              <a:rPr lang="en-US" sz="1600" dirty="0"/>
              <a:t>, each of which is a distinct 4 x 4 matrix</a:t>
            </a:r>
          </a:p>
        </p:txBody>
      </p:sp>
      <p:pic>
        <p:nvPicPr>
          <p:cNvPr id="4" name="Picture 3"/>
          <p:cNvPicPr>
            <a:picLocks noChangeAspect="1"/>
          </p:cNvPicPr>
          <p:nvPr/>
        </p:nvPicPr>
        <p:blipFill>
          <a:blip r:embed="rId2"/>
          <a:stretch>
            <a:fillRect/>
          </a:stretch>
        </p:blipFill>
        <p:spPr>
          <a:xfrm>
            <a:off x="4798650" y="139739"/>
            <a:ext cx="4234614" cy="6450247"/>
          </a:xfrm>
          <a:prstGeom prst="rect">
            <a:avLst/>
          </a:prstGeom>
        </p:spPr>
      </p:pic>
    </p:spTree>
    <p:extLst>
      <p:ext uri="{BB962C8B-B14F-4D97-AF65-F5344CB8AC3E}">
        <p14:creationId xmlns:p14="http://schemas.microsoft.com/office/powerpoint/2010/main" val="309042006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Encryption Standard (AES)</a:t>
            </a:r>
          </a:p>
        </p:txBody>
      </p:sp>
      <p:pic>
        <p:nvPicPr>
          <p:cNvPr id="4" name="Picture 1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6439" y="2691684"/>
            <a:ext cx="8081609" cy="3329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727656" y="2073066"/>
            <a:ext cx="6858000" cy="461665"/>
          </a:xfrm>
          <a:prstGeom prst="rect">
            <a:avLst/>
          </a:prstGeom>
        </p:spPr>
        <p:txBody>
          <a:bodyPr wrap="square">
            <a:spAutoFit/>
          </a:bodyPr>
          <a:lstStyle/>
          <a:p>
            <a:r>
              <a:rPr lang="en-US" altLang="en-US" i="1" dirty="0">
                <a:latin typeface="Times New Roman" panose="02020603050405020304" pitchFamily="18" charset="0"/>
              </a:rPr>
              <a:t>Block-to-state and </a:t>
            </a:r>
            <a:r>
              <a:rPr lang="en-US" altLang="en-US" i="1" dirty="0" smtClean="0">
                <a:latin typeface="Times New Roman" panose="02020603050405020304" pitchFamily="18" charset="0"/>
              </a:rPr>
              <a:t>state-to-block transformation</a:t>
            </a:r>
            <a:endParaRPr lang="en-US" dirty="0"/>
          </a:p>
        </p:txBody>
      </p:sp>
    </p:spTree>
    <p:extLst>
      <p:ext uri="{BB962C8B-B14F-4D97-AF65-F5344CB8AC3E}">
        <p14:creationId xmlns:p14="http://schemas.microsoft.com/office/powerpoint/2010/main" val="404100513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Rectangle 2"/>
          <p:cNvSpPr>
            <a:spLocks noGrp="1" noChangeArrowheads="1"/>
          </p:cNvSpPr>
          <p:nvPr>
            <p:ph type="title"/>
          </p:nvPr>
        </p:nvSpPr>
        <p:spPr>
          <a:xfrm>
            <a:off x="723734" y="815514"/>
            <a:ext cx="8229600" cy="533400"/>
          </a:xfrm>
        </p:spPr>
        <p:txBody>
          <a:bodyPr/>
          <a:lstStyle/>
          <a:p>
            <a:pPr eaLnBrk="1" hangingPunct="1"/>
            <a:r>
              <a:rPr lang="en-US" sz="3200" b="1" dirty="0" smtClean="0">
                <a:solidFill>
                  <a:schemeClr val="tx2"/>
                </a:solidFill>
              </a:rPr>
              <a:t>Changing Plaintext to State</a:t>
            </a:r>
          </a:p>
        </p:txBody>
      </p:sp>
      <p:sp>
        <p:nvSpPr>
          <p:cNvPr id="169989" name="Rectangle 4"/>
          <p:cNvSpPr>
            <a:spLocks noGrp="1" noChangeArrowheads="1"/>
          </p:cNvSpPr>
          <p:nvPr>
            <p:ph type="body" idx="1"/>
          </p:nvPr>
        </p:nvSpPr>
        <p:spPr>
          <a:xfrm>
            <a:off x="342734" y="1295400"/>
            <a:ext cx="8382000" cy="2070100"/>
          </a:xfrm>
          <a:noFill/>
        </p:spPr>
        <p:txBody>
          <a:bodyPr>
            <a:normAutofit fontScale="85000" lnSpcReduction="10000"/>
          </a:bodyPr>
          <a:lstStyle/>
          <a:p>
            <a:pPr eaLnBrk="1" hangingPunct="1">
              <a:buClr>
                <a:srgbClr val="990000"/>
              </a:buClr>
              <a:buFont typeface="Wingdings" pitchFamily="2" charset="2"/>
              <a:buChar char="q"/>
            </a:pPr>
            <a:r>
              <a:rPr lang="en-US" sz="2400" b="1" dirty="0" smtClean="0"/>
              <a:t>Assume the text block is “</a:t>
            </a:r>
            <a:r>
              <a:rPr lang="en-US" sz="2400" b="1" dirty="0" smtClean="0">
                <a:solidFill>
                  <a:srgbClr val="FF0000"/>
                </a:solidFill>
              </a:rPr>
              <a:t>AES uses a matrix</a:t>
            </a:r>
            <a:r>
              <a:rPr lang="en-US" sz="2400" b="1" dirty="0" smtClean="0"/>
              <a:t>.”</a:t>
            </a:r>
          </a:p>
          <a:p>
            <a:pPr lvl="1">
              <a:buClr>
                <a:srgbClr val="990000"/>
              </a:buClr>
              <a:buFont typeface="Wingdings" pitchFamily="2" charset="2"/>
              <a:buChar char="Ø"/>
            </a:pPr>
            <a:r>
              <a:rPr lang="en-US" sz="2000" b="1" dirty="0" smtClean="0"/>
              <a:t> Add to bogus characters </a:t>
            </a:r>
            <a:r>
              <a:rPr lang="en-US" sz="2000" b="1" dirty="0" smtClean="0">
                <a:solidFill>
                  <a:srgbClr val="FF0000"/>
                </a:solidFill>
              </a:rPr>
              <a:t>ZZ</a:t>
            </a:r>
            <a:r>
              <a:rPr lang="en-US" sz="2000" b="1" dirty="0" smtClean="0"/>
              <a:t> at the end to get a </a:t>
            </a:r>
            <a:r>
              <a:rPr lang="en-US" sz="2000" b="1" dirty="0" smtClean="0">
                <a:solidFill>
                  <a:srgbClr val="FF0000"/>
                </a:solidFill>
              </a:rPr>
              <a:t>16-character data block</a:t>
            </a:r>
            <a:r>
              <a:rPr lang="en-US" sz="2000" b="1" dirty="0" smtClean="0"/>
              <a:t>.</a:t>
            </a:r>
          </a:p>
          <a:p>
            <a:pPr lvl="1">
              <a:buClr>
                <a:srgbClr val="990000"/>
              </a:buClr>
              <a:buFont typeface="Wingdings" pitchFamily="2" charset="2"/>
              <a:buChar char="Ø"/>
            </a:pPr>
            <a:r>
              <a:rPr lang="en-US" sz="2000" b="1" dirty="0" smtClean="0"/>
              <a:t> </a:t>
            </a:r>
            <a:r>
              <a:rPr lang="en-US" sz="2400" b="1" dirty="0" smtClean="0"/>
              <a:t>Replace each character with an integer between </a:t>
            </a:r>
            <a:r>
              <a:rPr lang="en-US" sz="2400" b="1" dirty="0" smtClean="0">
                <a:solidFill>
                  <a:srgbClr val="FF0000"/>
                </a:solidFill>
              </a:rPr>
              <a:t>00 and 25</a:t>
            </a:r>
            <a:r>
              <a:rPr lang="en-US" sz="2400" b="1" dirty="0" smtClean="0"/>
              <a:t>. </a:t>
            </a:r>
          </a:p>
          <a:p>
            <a:pPr>
              <a:buClr>
                <a:srgbClr val="990000"/>
              </a:buClr>
              <a:buFont typeface="Wingdings" pitchFamily="2" charset="2"/>
              <a:buChar char="q"/>
            </a:pPr>
            <a:r>
              <a:rPr lang="en-US" sz="2400" b="1" dirty="0" smtClean="0">
                <a:solidFill>
                  <a:srgbClr val="FF0000"/>
                </a:solidFill>
              </a:rPr>
              <a:t>Each byte as an integer </a:t>
            </a:r>
            <a:r>
              <a:rPr lang="en-US" sz="2400" b="1" dirty="0" smtClean="0"/>
              <a:t>is now represented with </a:t>
            </a:r>
            <a:r>
              <a:rPr lang="en-US" sz="2400" b="1" dirty="0" smtClean="0">
                <a:solidFill>
                  <a:schemeClr val="tx2"/>
                </a:solidFill>
              </a:rPr>
              <a:t>hexadecimal digits</a:t>
            </a:r>
            <a:r>
              <a:rPr lang="en-US" sz="2400" b="1" dirty="0" smtClean="0"/>
              <a:t>.</a:t>
            </a:r>
          </a:p>
          <a:p>
            <a:pPr>
              <a:buClr>
                <a:srgbClr val="990000"/>
              </a:buClr>
              <a:buFont typeface="Wingdings" pitchFamily="2" charset="2"/>
              <a:buChar char="q"/>
            </a:pPr>
            <a:r>
              <a:rPr lang="en-US" sz="2400" b="1" dirty="0" smtClean="0"/>
              <a:t>The </a:t>
            </a:r>
            <a:r>
              <a:rPr lang="en-US" sz="2400" b="1" dirty="0" smtClean="0">
                <a:solidFill>
                  <a:srgbClr val="FF0000"/>
                </a:solidFill>
              </a:rPr>
              <a:t>state matrix </a:t>
            </a:r>
            <a:r>
              <a:rPr lang="en-US" sz="2400" b="1" dirty="0" smtClean="0"/>
              <a:t>is then filled up, </a:t>
            </a:r>
            <a:r>
              <a:rPr lang="en-US" sz="2400" b="1" dirty="0" smtClean="0">
                <a:solidFill>
                  <a:schemeClr val="tx2"/>
                </a:solidFill>
              </a:rPr>
              <a:t>column-by-column</a:t>
            </a:r>
            <a:r>
              <a:rPr lang="en-US" sz="2400" b="1" dirty="0" smtClean="0"/>
              <a:t> as shown.</a:t>
            </a:r>
          </a:p>
          <a:p>
            <a:pPr lvl="1" algn="ctr">
              <a:buClr>
                <a:srgbClr val="990000"/>
              </a:buClr>
              <a:buFont typeface="Wingdings" pitchFamily="2" charset="2"/>
              <a:buChar char="Ø"/>
            </a:pPr>
            <a:endParaRPr lang="en-US" sz="2200" b="1" dirty="0" smtClean="0">
              <a:latin typeface="Arial" pitchFamily="34" charset="0"/>
              <a:cs typeface="Arial" pitchFamily="34" charset="0"/>
            </a:endParaRPr>
          </a:p>
        </p:txBody>
      </p:sp>
      <p:sp>
        <p:nvSpPr>
          <p:cNvPr id="3" name="Right Arrow Callout 2"/>
          <p:cNvSpPr/>
          <p:nvPr/>
        </p:nvSpPr>
        <p:spPr>
          <a:xfrm>
            <a:off x="4040067" y="5331286"/>
            <a:ext cx="1596934" cy="685800"/>
          </a:xfrm>
          <a:prstGeom prst="right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State</a:t>
            </a:r>
            <a:endParaRPr lang="en-US" sz="2400" b="1" dirty="0">
              <a:solidFill>
                <a:schemeClr val="tx1"/>
              </a:solidFill>
            </a:endParaRPr>
          </a:p>
        </p:txBody>
      </p:sp>
      <p:grpSp>
        <p:nvGrpSpPr>
          <p:cNvPr id="12" name="Group 11"/>
          <p:cNvGrpSpPr/>
          <p:nvPr/>
        </p:nvGrpSpPr>
        <p:grpSpPr>
          <a:xfrm>
            <a:off x="2743200" y="3314700"/>
            <a:ext cx="4891083" cy="533400"/>
            <a:chOff x="2819400" y="3581400"/>
            <a:chExt cx="4891083" cy="533400"/>
          </a:xfrm>
        </p:grpSpPr>
        <p:sp>
          <p:nvSpPr>
            <p:cNvPr id="4" name="Rectangle 3"/>
            <p:cNvSpPr/>
            <p:nvPr/>
          </p:nvSpPr>
          <p:spPr>
            <a:xfrm>
              <a:off x="2819400" y="3581400"/>
              <a:ext cx="4891083" cy="533400"/>
            </a:xfrm>
            <a:prstGeom prst="rect">
              <a:avLst/>
            </a:prstGeom>
            <a:solidFill>
              <a:srgbClr val="FC431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2819400" y="3581400"/>
              <a:ext cx="4891083" cy="461665"/>
            </a:xfrm>
            <a:prstGeom prst="rect">
              <a:avLst/>
            </a:prstGeom>
            <a:noFill/>
          </p:spPr>
          <p:txBody>
            <a:bodyPr wrap="none" rtlCol="0">
              <a:spAutoFit/>
            </a:bodyPr>
            <a:lstStyle/>
            <a:p>
              <a:r>
                <a:rPr lang="en-US" sz="2400" b="1" dirty="0" smtClean="0"/>
                <a:t>A  E  S  U  S  E  S  A  M  A  T  R  I  X  Z  </a:t>
              </a:r>
              <a:r>
                <a:rPr lang="en-US" sz="2400" b="1" dirty="0" err="1" smtClean="0"/>
                <a:t>Z</a:t>
              </a:r>
              <a:endParaRPr lang="en-US" sz="2400" b="1" dirty="0"/>
            </a:p>
          </p:txBody>
        </p:sp>
      </p:grpSp>
      <p:sp>
        <p:nvSpPr>
          <p:cNvPr id="11" name="Right Arrow Callout 10"/>
          <p:cNvSpPr/>
          <p:nvPr/>
        </p:nvSpPr>
        <p:spPr>
          <a:xfrm>
            <a:off x="1257300" y="3238500"/>
            <a:ext cx="1295400" cy="685800"/>
          </a:xfrm>
          <a:prstGeom prst="rightArrowCallou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Text</a:t>
            </a:r>
            <a:endParaRPr lang="en-US" sz="2400" b="1" dirty="0">
              <a:solidFill>
                <a:schemeClr val="tx1"/>
              </a:solidFill>
            </a:endParaRPr>
          </a:p>
        </p:txBody>
      </p:sp>
      <p:grpSp>
        <p:nvGrpSpPr>
          <p:cNvPr id="13" name="Group 12"/>
          <p:cNvGrpSpPr/>
          <p:nvPr/>
        </p:nvGrpSpPr>
        <p:grpSpPr>
          <a:xfrm>
            <a:off x="2133600" y="4139743"/>
            <a:ext cx="6819734" cy="430887"/>
            <a:chOff x="1905000" y="4267200"/>
            <a:chExt cx="6819734" cy="430887"/>
          </a:xfrm>
        </p:grpSpPr>
        <p:sp>
          <p:nvSpPr>
            <p:cNvPr id="10" name="Rectangle 9"/>
            <p:cNvSpPr/>
            <p:nvPr/>
          </p:nvSpPr>
          <p:spPr>
            <a:xfrm>
              <a:off x="1905000" y="4317087"/>
              <a:ext cx="6819734"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35366" y="4267200"/>
              <a:ext cx="6237733" cy="430887"/>
            </a:xfrm>
            <a:prstGeom prst="rect">
              <a:avLst/>
            </a:prstGeom>
            <a:noFill/>
          </p:spPr>
          <p:txBody>
            <a:bodyPr wrap="none" rtlCol="0">
              <a:spAutoFit/>
            </a:bodyPr>
            <a:lstStyle/>
            <a:p>
              <a:r>
                <a:rPr lang="en-US" sz="2200" b="1" dirty="0" smtClean="0"/>
                <a:t>00  04  12  14  12  04  12  00  0C  00  13  11  08  23  </a:t>
              </a:r>
              <a:r>
                <a:rPr lang="en-US" sz="2200" b="1" dirty="0" smtClean="0"/>
                <a:t>25</a:t>
              </a:r>
              <a:r>
                <a:rPr lang="en-US" sz="2200" b="1" dirty="0" smtClean="0"/>
                <a:t>  25</a:t>
              </a:r>
              <a:endParaRPr lang="en-US" sz="2200" b="1" dirty="0"/>
            </a:p>
          </p:txBody>
        </p:sp>
      </p:grpSp>
      <p:sp>
        <p:nvSpPr>
          <p:cNvPr id="16" name="Right Arrow Callout 15"/>
          <p:cNvSpPr/>
          <p:nvPr/>
        </p:nvSpPr>
        <p:spPr>
          <a:xfrm>
            <a:off x="76200" y="4037230"/>
            <a:ext cx="2057400" cy="685800"/>
          </a:xfrm>
          <a:prstGeom prst="rightArrowCallout">
            <a:avLst>
              <a:gd name="adj1" fmla="val 25000"/>
              <a:gd name="adj2" fmla="val 25000"/>
              <a:gd name="adj3" fmla="val 56481"/>
              <a:gd name="adj4" fmla="val 73644"/>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solidFill>
              </a:rPr>
              <a:t>Hexadecimal</a:t>
            </a:r>
            <a:endParaRPr lang="en-US" sz="1600" b="1" dirty="0">
              <a:solidFill>
                <a:schemeClr val="tx1"/>
              </a:solidFill>
            </a:endParaRPr>
          </a:p>
        </p:txBody>
      </p:sp>
      <mc:AlternateContent xmlns:mc="http://schemas.openxmlformats.org/markup-compatibility/2006">
        <mc:Choice xmlns:a14="http://schemas.microsoft.com/office/drawing/2010/main" Requires="a14">
          <p:sp>
            <p:nvSpPr>
              <p:cNvPr id="14" name="TextBox 13"/>
              <p:cNvSpPr txBox="1"/>
              <p:nvPr/>
            </p:nvSpPr>
            <p:spPr>
              <a:xfrm>
                <a:off x="5613317" y="5129034"/>
                <a:ext cx="2465547" cy="12262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1" i="1" smtClean="0">
                              <a:latin typeface="Cambria Math" panose="02040503050406030204" pitchFamily="18" charset="0"/>
                            </a:rPr>
                          </m:ctrlPr>
                        </m:dPr>
                        <m:e>
                          <m:m>
                            <m:mPr>
                              <m:mcs>
                                <m:mc>
                                  <m:mcPr>
                                    <m:count m:val="2"/>
                                    <m:mcJc m:val="center"/>
                                  </m:mcPr>
                                </m:mc>
                              </m:mcs>
                              <m:ctrlPr>
                                <a:rPr lang="en-US" sz="2000" b="1" i="1" smtClean="0">
                                  <a:latin typeface="Cambria Math" panose="02040503050406030204" pitchFamily="18" charset="0"/>
                                </a:rPr>
                              </m:ctrlPr>
                            </m:mPr>
                            <m:mr>
                              <m:e>
                                <m:m>
                                  <m:mPr>
                                    <m:mcs>
                                      <m:mc>
                                        <m:mcPr>
                                          <m:count m:val="2"/>
                                          <m:mcJc m:val="center"/>
                                        </m:mcPr>
                                      </m:mc>
                                    </m:mcs>
                                    <m:ctrlPr>
                                      <a:rPr lang="en-US" sz="2000" b="1" i="1" smtClean="0">
                                        <a:latin typeface="Cambria Math" panose="02040503050406030204" pitchFamily="18" charset="0"/>
                                      </a:rPr>
                                    </m:ctrlPr>
                                  </m:mPr>
                                  <m:mr>
                                    <m:e>
                                      <m:r>
                                        <m:rPr>
                                          <m:brk m:alnAt="7"/>
                                        </m:rPr>
                                        <a:rPr lang="en-US" sz="2000" b="1" i="1" smtClean="0">
                                          <a:latin typeface="Cambria Math"/>
                                        </a:rPr>
                                        <m:t>𝟎</m:t>
                                      </m:r>
                                      <m:r>
                                        <a:rPr lang="en-US" sz="2000" b="1" i="1" smtClean="0">
                                          <a:latin typeface="Cambria Math"/>
                                        </a:rPr>
                                        <m:t>𝟎</m:t>
                                      </m:r>
                                    </m:e>
                                    <m:e>
                                      <m:r>
                                        <a:rPr lang="en-US" sz="2000" b="1" i="1" smtClean="0">
                                          <a:latin typeface="Cambria Math"/>
                                        </a:rPr>
                                        <m:t>𝟏𝟐</m:t>
                                      </m:r>
                                    </m:e>
                                  </m:mr>
                                  <m:mr>
                                    <m:e>
                                      <m:r>
                                        <a:rPr lang="en-US" sz="2000" b="1" i="1" smtClean="0">
                                          <a:latin typeface="Cambria Math"/>
                                        </a:rPr>
                                        <m:t>𝟎𝟒</m:t>
                                      </m:r>
                                    </m:e>
                                    <m:e>
                                      <m:r>
                                        <a:rPr lang="en-US" sz="2000" b="1" i="1" smtClean="0">
                                          <a:latin typeface="Cambria Math"/>
                                        </a:rPr>
                                        <m:t>𝟎𝟒</m:t>
                                      </m:r>
                                    </m:e>
                                  </m:mr>
                                </m:m>
                              </m:e>
                              <m:e>
                                <m:m>
                                  <m:mPr>
                                    <m:mcs>
                                      <m:mc>
                                        <m:mcPr>
                                          <m:count m:val="2"/>
                                          <m:mcJc m:val="center"/>
                                        </m:mcPr>
                                      </m:mc>
                                    </m:mcs>
                                    <m:ctrlPr>
                                      <a:rPr lang="en-US" sz="2000" b="1" i="1" smtClean="0">
                                        <a:latin typeface="Cambria Math" panose="02040503050406030204" pitchFamily="18" charset="0"/>
                                      </a:rPr>
                                    </m:ctrlPr>
                                  </m:mPr>
                                  <m:mr>
                                    <m:e>
                                      <m:r>
                                        <m:rPr>
                                          <m:brk m:alnAt="7"/>
                                        </m:rPr>
                                        <a:rPr lang="en-US" sz="2000" b="1" i="1" smtClean="0">
                                          <a:latin typeface="Cambria Math"/>
                                        </a:rPr>
                                        <m:t>𝟎</m:t>
                                      </m:r>
                                      <m:r>
                                        <a:rPr lang="en-US" sz="2000" b="1" i="1" smtClean="0">
                                          <a:latin typeface="Cambria Math"/>
                                        </a:rPr>
                                        <m:t>𝑪</m:t>
                                      </m:r>
                                    </m:e>
                                    <m:e>
                                      <m:r>
                                        <a:rPr lang="en-US" sz="2000" b="1" i="1" smtClean="0">
                                          <a:latin typeface="Cambria Math"/>
                                        </a:rPr>
                                        <m:t>𝟎𝟖</m:t>
                                      </m:r>
                                    </m:e>
                                  </m:mr>
                                  <m:mr>
                                    <m:e>
                                      <m:r>
                                        <a:rPr lang="en-US" sz="2000" b="1" i="1" smtClean="0">
                                          <a:latin typeface="Cambria Math"/>
                                        </a:rPr>
                                        <m:t>𝟎𝟎</m:t>
                                      </m:r>
                                    </m:e>
                                    <m:e>
                                      <m:r>
                                        <a:rPr lang="en-US" sz="2000" b="1" i="1" smtClean="0">
                                          <a:latin typeface="Cambria Math"/>
                                        </a:rPr>
                                        <m:t>𝟐𝟑</m:t>
                                      </m:r>
                                    </m:e>
                                  </m:mr>
                                </m:m>
                              </m:e>
                            </m:mr>
                            <m:mr>
                              <m:e>
                                <m:m>
                                  <m:mPr>
                                    <m:mcs>
                                      <m:mc>
                                        <m:mcPr>
                                          <m:count m:val="2"/>
                                          <m:mcJc m:val="center"/>
                                        </m:mcPr>
                                      </m:mc>
                                    </m:mcs>
                                    <m:ctrlPr>
                                      <a:rPr lang="en-US" sz="2000" b="1" i="1" smtClean="0">
                                        <a:latin typeface="Cambria Math" panose="02040503050406030204" pitchFamily="18" charset="0"/>
                                      </a:rPr>
                                    </m:ctrlPr>
                                  </m:mPr>
                                  <m:mr>
                                    <m:e>
                                      <m:r>
                                        <m:rPr>
                                          <m:brk m:alnAt="7"/>
                                        </m:rPr>
                                        <a:rPr lang="en-US" sz="2000" b="1" i="1" smtClean="0">
                                          <a:latin typeface="Cambria Math"/>
                                        </a:rPr>
                                        <m:t>𝟏</m:t>
                                      </m:r>
                                      <m:r>
                                        <a:rPr lang="en-US" sz="2000" b="1" i="1" smtClean="0">
                                          <a:latin typeface="Cambria Math"/>
                                        </a:rPr>
                                        <m:t>𝟐</m:t>
                                      </m:r>
                                    </m:e>
                                    <m:e>
                                      <m:r>
                                        <a:rPr lang="en-US" sz="2000" b="1" i="1" smtClean="0">
                                          <a:latin typeface="Cambria Math"/>
                                        </a:rPr>
                                        <m:t>𝟏𝟐</m:t>
                                      </m:r>
                                    </m:e>
                                  </m:mr>
                                  <m:mr>
                                    <m:e>
                                      <m:r>
                                        <a:rPr lang="en-US" sz="2000" b="1" i="1" smtClean="0">
                                          <a:latin typeface="Cambria Math"/>
                                        </a:rPr>
                                        <m:t>𝟏𝟒</m:t>
                                      </m:r>
                                    </m:e>
                                    <m:e>
                                      <m:r>
                                        <a:rPr lang="en-US" sz="2000" b="1" i="1" smtClean="0">
                                          <a:latin typeface="Cambria Math"/>
                                        </a:rPr>
                                        <m:t>𝟎𝟎</m:t>
                                      </m:r>
                                    </m:e>
                                  </m:mr>
                                </m:m>
                              </m:e>
                              <m:e>
                                <m:m>
                                  <m:mPr>
                                    <m:mcs>
                                      <m:mc>
                                        <m:mcPr>
                                          <m:count m:val="2"/>
                                          <m:mcJc m:val="center"/>
                                        </m:mcPr>
                                      </m:mc>
                                    </m:mcs>
                                    <m:ctrlPr>
                                      <a:rPr lang="en-US" sz="2000" b="1" i="1" smtClean="0">
                                        <a:latin typeface="Cambria Math" panose="02040503050406030204" pitchFamily="18" charset="0"/>
                                      </a:rPr>
                                    </m:ctrlPr>
                                  </m:mPr>
                                  <m:mr>
                                    <m:e>
                                      <m:r>
                                        <m:rPr>
                                          <m:brk m:alnAt="7"/>
                                        </m:rPr>
                                        <a:rPr lang="en-US" sz="2000" b="1" i="1" smtClean="0">
                                          <a:latin typeface="Cambria Math"/>
                                        </a:rPr>
                                        <m:t>𝟏</m:t>
                                      </m:r>
                                      <m:r>
                                        <a:rPr lang="en-US" sz="2000" b="1" i="1" smtClean="0">
                                          <a:latin typeface="Cambria Math"/>
                                        </a:rPr>
                                        <m:t>𝟑</m:t>
                                      </m:r>
                                    </m:e>
                                    <m:e>
                                      <m:r>
                                        <a:rPr lang="en-US" sz="2000" b="1" i="1" smtClean="0">
                                          <a:latin typeface="Cambria Math" panose="02040503050406030204" pitchFamily="18" charset="0"/>
                                        </a:rPr>
                                        <m:t>𝟐𝟓</m:t>
                                      </m:r>
                                    </m:e>
                                  </m:mr>
                                  <m:mr>
                                    <m:e>
                                      <m:r>
                                        <a:rPr lang="en-US" sz="2000" b="1" i="1" smtClean="0">
                                          <a:latin typeface="Cambria Math"/>
                                        </a:rPr>
                                        <m:t>𝟏𝟏</m:t>
                                      </m:r>
                                    </m:e>
                                    <m:e>
                                      <m:r>
                                        <a:rPr lang="en-US" sz="2000" b="1" i="1" smtClean="0">
                                          <a:latin typeface="Cambria Math" panose="02040503050406030204" pitchFamily="18" charset="0"/>
                                        </a:rPr>
                                        <m:t>𝟐𝟓</m:t>
                                      </m:r>
                                    </m:e>
                                  </m:mr>
                                </m:m>
                              </m:e>
                            </m:mr>
                          </m:m>
                        </m:e>
                      </m:d>
                    </m:oMath>
                  </m:oMathPara>
                </a14:m>
                <a:endParaRPr lang="en-US" b="1" dirty="0"/>
              </a:p>
            </p:txBody>
          </p:sp>
        </mc:Choice>
        <mc:Fallback>
          <p:sp>
            <p:nvSpPr>
              <p:cNvPr id="14" name="TextBox 13"/>
              <p:cNvSpPr txBox="1">
                <a:spLocks noRot="1" noChangeAspect="1" noMove="1" noResize="1" noEditPoints="1" noAdjustHandles="1" noChangeArrowheads="1" noChangeShapeType="1" noTextEdit="1"/>
              </p:cNvSpPr>
              <p:nvPr/>
            </p:nvSpPr>
            <p:spPr>
              <a:xfrm>
                <a:off x="5613317" y="5129034"/>
                <a:ext cx="2465547" cy="1226233"/>
              </a:xfrm>
              <a:prstGeom prst="rect">
                <a:avLst/>
              </a:prstGeom>
              <a:blipFill>
                <a:blip r:embed="rId3"/>
                <a:stretch>
                  <a:fillRect/>
                </a:stretch>
              </a:blipFill>
            </p:spPr>
            <p:txBody>
              <a:bodyPr/>
              <a:lstStyle/>
              <a:p>
                <a:r>
                  <a:rPr lang="en-US">
                    <a:noFill/>
                  </a:rPr>
                  <a:t> </a:t>
                </a:r>
              </a:p>
            </p:txBody>
          </p:sp>
        </mc:Fallback>
      </mc:AlternateContent>
      <p:sp>
        <p:nvSpPr>
          <p:cNvPr id="15" name="Down Arrow 14"/>
          <p:cNvSpPr/>
          <p:nvPr/>
        </p:nvSpPr>
        <p:spPr>
          <a:xfrm>
            <a:off x="4927517" y="3911600"/>
            <a:ext cx="685800" cy="228600"/>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16"/>
          <p:cNvSpPr/>
          <p:nvPr/>
        </p:nvSpPr>
        <p:spPr>
          <a:xfrm>
            <a:off x="6579390" y="4620060"/>
            <a:ext cx="533400" cy="533400"/>
          </a:xfrm>
          <a:prstGeom prst="downArrow">
            <a:avLst/>
          </a:prstGeom>
          <a:solidFill>
            <a:srgbClr val="6699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903698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Encryption &amp; Decryption</a:t>
            </a:r>
            <a:endParaRPr lang="en-US" dirty="0"/>
          </a:p>
        </p:txBody>
      </p:sp>
      <p:sp>
        <p:nvSpPr>
          <p:cNvPr id="3" name="Content Placeholder 2"/>
          <p:cNvSpPr>
            <a:spLocks noGrp="1"/>
          </p:cNvSpPr>
          <p:nvPr>
            <p:ph idx="1"/>
          </p:nvPr>
        </p:nvSpPr>
        <p:spPr/>
        <p:txBody>
          <a:bodyPr/>
          <a:lstStyle/>
          <a:p>
            <a:r>
              <a:rPr lang="en-US" sz="2400" b="1" i="1" dirty="0" smtClean="0"/>
              <a:t>Encryption </a:t>
            </a:r>
            <a:r>
              <a:rPr lang="en-US" sz="2400" b="1" dirty="0">
                <a:solidFill>
                  <a:schemeClr val="tx2"/>
                </a:solidFill>
              </a:rPr>
              <a:t>is the transformation of data into </a:t>
            </a:r>
            <a:r>
              <a:rPr lang="en-US" sz="2400" b="1" dirty="0" smtClean="0">
                <a:solidFill>
                  <a:schemeClr val="tx2"/>
                </a:solidFill>
              </a:rPr>
              <a:t>a form </a:t>
            </a:r>
            <a:r>
              <a:rPr lang="en-US" sz="2400" b="1" dirty="0">
                <a:solidFill>
                  <a:schemeClr val="tx2"/>
                </a:solidFill>
              </a:rPr>
              <a:t>that is almost impossible to read </a:t>
            </a:r>
            <a:r>
              <a:rPr lang="en-US" sz="2400" b="1" dirty="0" smtClean="0">
                <a:solidFill>
                  <a:schemeClr val="tx2"/>
                </a:solidFill>
              </a:rPr>
              <a:t>without the </a:t>
            </a:r>
            <a:r>
              <a:rPr lang="en-US" sz="2400" b="1" i="1" dirty="0"/>
              <a:t>appropriate knowledge</a:t>
            </a:r>
          </a:p>
          <a:p>
            <a:r>
              <a:rPr lang="en-US" sz="2400" b="1" i="1" dirty="0" smtClean="0"/>
              <a:t>Decryption </a:t>
            </a:r>
            <a:r>
              <a:rPr lang="en-US" sz="2400" b="1" dirty="0">
                <a:solidFill>
                  <a:schemeClr val="tx2"/>
                </a:solidFill>
              </a:rPr>
              <a:t>is the reverse of encryption </a:t>
            </a:r>
            <a:r>
              <a:rPr lang="en-US" sz="2400" b="1" dirty="0" smtClean="0">
                <a:solidFill>
                  <a:schemeClr val="tx2"/>
                </a:solidFill>
              </a:rPr>
              <a:t>– the  transformation </a:t>
            </a:r>
            <a:r>
              <a:rPr lang="en-US" sz="2400" b="1" dirty="0">
                <a:solidFill>
                  <a:schemeClr val="tx2"/>
                </a:solidFill>
              </a:rPr>
              <a:t>of encrypted data back into </a:t>
            </a:r>
            <a:r>
              <a:rPr lang="en-US" sz="2400" b="1" dirty="0" smtClean="0">
                <a:solidFill>
                  <a:schemeClr val="tx2"/>
                </a:solidFill>
              </a:rPr>
              <a:t>an intelligible </a:t>
            </a:r>
            <a:r>
              <a:rPr lang="en-US" sz="2400" b="1" dirty="0">
                <a:solidFill>
                  <a:schemeClr val="tx2"/>
                </a:solidFill>
              </a:rPr>
              <a:t>form</a:t>
            </a:r>
          </a:p>
          <a:p>
            <a:r>
              <a:rPr lang="en-US" sz="2400" b="1" dirty="0" smtClean="0"/>
              <a:t>A </a:t>
            </a:r>
            <a:r>
              <a:rPr lang="en-US" sz="2400" b="1" i="1" dirty="0"/>
              <a:t>key </a:t>
            </a:r>
            <a:r>
              <a:rPr lang="en-US" sz="2400" b="1" dirty="0"/>
              <a:t>or </a:t>
            </a:r>
            <a:r>
              <a:rPr lang="en-US" sz="2400" b="1" i="1" dirty="0"/>
              <a:t>key pair </a:t>
            </a:r>
            <a:r>
              <a:rPr lang="en-US" sz="2400" b="1" dirty="0"/>
              <a:t>(appropriate knowledge) </a:t>
            </a:r>
            <a:r>
              <a:rPr lang="en-US" sz="2400" b="1" dirty="0" smtClean="0"/>
              <a:t>is necessary </a:t>
            </a:r>
            <a:r>
              <a:rPr lang="en-US" sz="2400" b="1" dirty="0"/>
              <a:t>for encryption and decryption</a:t>
            </a:r>
          </a:p>
          <a:p>
            <a:pPr marL="0" indent="0">
              <a:buNone/>
            </a:pPr>
            <a:r>
              <a:rPr lang="en-US" sz="2400" dirty="0" smtClean="0"/>
              <a:t>	– </a:t>
            </a:r>
            <a:r>
              <a:rPr lang="en-US" sz="2400" b="1" dirty="0">
                <a:solidFill>
                  <a:srgbClr val="FF0000"/>
                </a:solidFill>
              </a:rPr>
              <a:t>A key is a digital object</a:t>
            </a:r>
            <a:endParaRPr lang="en-US" sz="2400" dirty="0">
              <a:solidFill>
                <a:srgbClr val="FF0000"/>
              </a:solidFill>
            </a:endParaRPr>
          </a:p>
        </p:txBody>
      </p:sp>
    </p:spTree>
    <p:extLst>
      <p:ext uri="{BB962C8B-B14F-4D97-AF65-F5344CB8AC3E}">
        <p14:creationId xmlns:p14="http://schemas.microsoft.com/office/powerpoint/2010/main" val="190251478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92284"/>
          </a:xfrm>
        </p:spPr>
        <p:txBody>
          <a:bodyPr/>
          <a:lstStyle/>
          <a:p>
            <a:r>
              <a:rPr lang="en-US" dirty="0" smtClean="0"/>
              <a:t>Advanced Encryption Standard (AES)</a:t>
            </a:r>
            <a:endParaRPr lang="en-US" dirty="0"/>
          </a:p>
        </p:txBody>
      </p:sp>
      <p:sp>
        <p:nvSpPr>
          <p:cNvPr id="3" name="Content Placeholder 2"/>
          <p:cNvSpPr>
            <a:spLocks noGrp="1"/>
          </p:cNvSpPr>
          <p:nvPr>
            <p:ph idx="1"/>
          </p:nvPr>
        </p:nvSpPr>
        <p:spPr>
          <a:xfrm>
            <a:off x="395288" y="1609859"/>
            <a:ext cx="8443912" cy="4411529"/>
          </a:xfrm>
        </p:spPr>
        <p:txBody>
          <a:bodyPr/>
          <a:lstStyle/>
          <a:p>
            <a:r>
              <a:rPr lang="en-US" sz="2000" b="1" dirty="0" smtClean="0"/>
              <a:t>Data </a:t>
            </a:r>
            <a:r>
              <a:rPr lang="en-US" sz="2000" b="1" dirty="0"/>
              <a:t>block of 4 columns of 4 bytes is state</a:t>
            </a:r>
          </a:p>
          <a:p>
            <a:r>
              <a:rPr lang="en-US" sz="2000" b="1" dirty="0"/>
              <a:t>K</a:t>
            </a:r>
            <a:r>
              <a:rPr lang="en-US" sz="2000" b="1" dirty="0" smtClean="0"/>
              <a:t>ey </a:t>
            </a:r>
            <a:r>
              <a:rPr lang="en-US" sz="2000" b="1" dirty="0"/>
              <a:t>is expanded to array of 32-bit </a:t>
            </a:r>
            <a:r>
              <a:rPr lang="en-US" sz="2000" b="1" dirty="0" smtClean="0"/>
              <a:t>words, with number of </a:t>
            </a:r>
            <a:r>
              <a:rPr lang="en-US" sz="2000" b="1" dirty="0" err="1" smtClean="0"/>
              <a:t>subkeys</a:t>
            </a:r>
            <a:r>
              <a:rPr lang="en-US" sz="2000" b="1" dirty="0" smtClean="0"/>
              <a:t> corresponds to 10,12 and 14 rounds are 44/52/60</a:t>
            </a:r>
            <a:endParaRPr lang="en-US" sz="2000" b="1" dirty="0"/>
          </a:p>
          <a:p>
            <a:r>
              <a:rPr lang="en-US" sz="2000" b="1" dirty="0" smtClean="0"/>
              <a:t>Has </a:t>
            </a:r>
            <a:r>
              <a:rPr lang="en-US" sz="2000" b="1" dirty="0"/>
              <a:t>N-1 rounds 9/11/13 identical rounds in which state undergoes:</a:t>
            </a:r>
          </a:p>
          <a:p>
            <a:pPr marL="0" indent="0">
              <a:buNone/>
            </a:pPr>
            <a:r>
              <a:rPr lang="en-US" sz="2000" dirty="0" smtClean="0"/>
              <a:t>	– </a:t>
            </a:r>
            <a:r>
              <a:rPr lang="en-US" sz="2000" b="1" dirty="0"/>
              <a:t>byte substitution </a:t>
            </a:r>
            <a:r>
              <a:rPr lang="en-US" sz="2000" dirty="0"/>
              <a:t>(1 S-box used on every byte)</a:t>
            </a:r>
          </a:p>
          <a:p>
            <a:pPr marL="0" indent="0">
              <a:buNone/>
            </a:pPr>
            <a:r>
              <a:rPr lang="en-US" sz="2000" dirty="0" smtClean="0"/>
              <a:t>	– </a:t>
            </a:r>
            <a:r>
              <a:rPr lang="en-US" sz="2000" b="1" dirty="0"/>
              <a:t>shift rows </a:t>
            </a:r>
            <a:r>
              <a:rPr lang="en-US" sz="2000" dirty="0"/>
              <a:t>( simple permutation)</a:t>
            </a:r>
          </a:p>
          <a:p>
            <a:pPr marL="0" indent="0">
              <a:buNone/>
            </a:pPr>
            <a:r>
              <a:rPr lang="en-US" sz="2000" dirty="0" smtClean="0"/>
              <a:t>	– </a:t>
            </a:r>
            <a:r>
              <a:rPr lang="en-US" sz="2000" b="1" dirty="0"/>
              <a:t>mix columns </a:t>
            </a:r>
            <a:r>
              <a:rPr lang="en-US" sz="2000" dirty="0"/>
              <a:t>(subs using matrix multiply of groups)</a:t>
            </a:r>
          </a:p>
          <a:p>
            <a:pPr marL="0" indent="0">
              <a:buNone/>
            </a:pPr>
            <a:r>
              <a:rPr lang="en-US" sz="2000" dirty="0" smtClean="0"/>
              <a:t>	– </a:t>
            </a:r>
            <a:r>
              <a:rPr lang="en-US" sz="2000" b="1" dirty="0"/>
              <a:t>add round key </a:t>
            </a:r>
            <a:r>
              <a:rPr lang="en-US" sz="2000" dirty="0"/>
              <a:t>(XOR state with the expanded key words)</a:t>
            </a:r>
          </a:p>
          <a:p>
            <a:pPr marL="0" indent="0">
              <a:buNone/>
            </a:pPr>
            <a:r>
              <a:rPr lang="en-US" sz="2000" dirty="0" smtClean="0"/>
              <a:t>	– </a:t>
            </a:r>
            <a:r>
              <a:rPr lang="en-US" sz="2000" b="1" dirty="0"/>
              <a:t>view the whole operation as alternating </a:t>
            </a:r>
            <a:r>
              <a:rPr lang="en-US" sz="2000" dirty="0"/>
              <a:t>XOR key &amp; </a:t>
            </a:r>
            <a:r>
              <a:rPr lang="en-US" sz="2000" dirty="0" smtClean="0"/>
              <a:t>	 	 	   </a:t>
            </a:r>
            <a:r>
              <a:rPr lang="en-US" sz="2000" smtClean="0"/>
              <a:t>scramble data bytes</a:t>
            </a:r>
            <a:endParaRPr lang="en-US" sz="2000" dirty="0"/>
          </a:p>
          <a:p>
            <a:r>
              <a:rPr lang="en-US" sz="2000" b="1" dirty="0" smtClean="0"/>
              <a:t>Mix columns boxes is not needed for last round (N)</a:t>
            </a:r>
            <a:endParaRPr lang="en-US" sz="2000" b="1" dirty="0"/>
          </a:p>
        </p:txBody>
      </p:sp>
    </p:spTree>
    <p:extLst>
      <p:ext uri="{BB962C8B-B14F-4D97-AF65-F5344CB8AC3E}">
        <p14:creationId xmlns:p14="http://schemas.microsoft.com/office/powerpoint/2010/main" val="41229356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1046409"/>
            <a:ext cx="8424862" cy="474663"/>
          </a:xfrm>
        </p:spPr>
        <p:txBody>
          <a:bodyPr/>
          <a:lstStyle/>
          <a:p>
            <a:r>
              <a:rPr lang="en-US" dirty="0" smtClean="0"/>
              <a:t>AES Encryption and Decryption</a:t>
            </a:r>
            <a:endParaRPr lang="en-US" dirty="0"/>
          </a:p>
        </p:txBody>
      </p:sp>
      <p:sp>
        <p:nvSpPr>
          <p:cNvPr id="7" name="AutoShape 3"/>
          <p:cNvSpPr>
            <a:spLocks noChangeAspect="1" noChangeArrowheads="1" noTextEdit="1"/>
          </p:cNvSpPr>
          <p:nvPr/>
        </p:nvSpPr>
        <p:spPr bwMode="auto">
          <a:xfrm>
            <a:off x="2269790" y="1175197"/>
            <a:ext cx="4137025" cy="540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9"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5552" y="1755551"/>
            <a:ext cx="7542213" cy="4957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164557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53648"/>
          </a:xfrm>
        </p:spPr>
        <p:txBody>
          <a:bodyPr/>
          <a:lstStyle/>
          <a:p>
            <a:r>
              <a:rPr lang="en-US" dirty="0" smtClean="0"/>
              <a:t>AES Single Round</a:t>
            </a:r>
            <a:endParaRPr lang="en-US" dirty="0"/>
          </a:p>
        </p:txBody>
      </p:sp>
      <p:pic>
        <p:nvPicPr>
          <p:cNvPr id="6" name="Picture 1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83346" y="1989138"/>
            <a:ext cx="4590625"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501976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530" y="233082"/>
            <a:ext cx="6447501" cy="519488"/>
          </a:xfrm>
        </p:spPr>
        <p:txBody>
          <a:bodyPr/>
          <a:lstStyle/>
          <a:p>
            <a:r>
              <a:rPr lang="en-US" dirty="0" smtClean="0"/>
              <a:t>Step-by-step solution of AES</a:t>
            </a:r>
            <a:endParaRPr lang="en-US" dirty="0"/>
          </a:p>
        </p:txBody>
      </p:sp>
      <p:sp>
        <p:nvSpPr>
          <p:cNvPr id="3" name="Content Placeholder 2"/>
          <p:cNvSpPr>
            <a:spLocks noGrp="1"/>
          </p:cNvSpPr>
          <p:nvPr>
            <p:ph idx="1"/>
          </p:nvPr>
        </p:nvSpPr>
        <p:spPr>
          <a:xfrm>
            <a:off x="198719" y="1129088"/>
            <a:ext cx="7546787" cy="4908641"/>
          </a:xfrm>
        </p:spPr>
        <p:txBody>
          <a:bodyPr>
            <a:noAutofit/>
          </a:bodyPr>
          <a:lstStyle/>
          <a:p>
            <a:r>
              <a:rPr lang="en-US" sz="2400" dirty="0" smtClean="0"/>
              <a:t>Given the plaintext, key and </a:t>
            </a:r>
            <a:r>
              <a:rPr lang="en-US" sz="2400" dirty="0" err="1" smtClean="0"/>
              <a:t>ciphertext</a:t>
            </a:r>
            <a:r>
              <a:rPr lang="en-US" sz="2400" dirty="0" smtClean="0"/>
              <a:t>:</a:t>
            </a:r>
          </a:p>
          <a:p>
            <a:endParaRPr lang="en-US" sz="2400" dirty="0" smtClean="0"/>
          </a:p>
          <a:p>
            <a:r>
              <a:rPr lang="en-US" sz="2400" dirty="0" smtClean="0"/>
              <a:t>PT = 0123456789abcdeffedcba9876543210</a:t>
            </a:r>
          </a:p>
          <a:p>
            <a:r>
              <a:rPr lang="en-US" sz="2400" dirty="0" smtClean="0"/>
              <a:t>Key = 0f1571c947d9e8590cb7add6af7f6798</a:t>
            </a:r>
          </a:p>
          <a:p>
            <a:endParaRPr lang="en-US" sz="2400" dirty="0"/>
          </a:p>
          <a:p>
            <a:endParaRPr lang="en-US" sz="2400" dirty="0" smtClean="0"/>
          </a:p>
          <a:p>
            <a:endParaRPr lang="en-US" sz="2400" dirty="0"/>
          </a:p>
          <a:p>
            <a:endParaRPr lang="en-US" sz="2400" dirty="0" smtClean="0"/>
          </a:p>
          <a:p>
            <a:r>
              <a:rPr lang="en-US" sz="2400" dirty="0" smtClean="0"/>
              <a:t>First, we are going to solve the key generation (up to round 1 only!!)</a:t>
            </a:r>
            <a:endParaRPr lang="en-US" sz="2400" dirty="0"/>
          </a:p>
        </p:txBody>
      </p:sp>
      <p:pic>
        <p:nvPicPr>
          <p:cNvPr id="5" name="Picture 4"/>
          <p:cNvPicPr>
            <a:picLocks noChangeAspect="1"/>
          </p:cNvPicPr>
          <p:nvPr/>
        </p:nvPicPr>
        <p:blipFill>
          <a:blip r:embed="rId2"/>
          <a:stretch>
            <a:fillRect/>
          </a:stretch>
        </p:blipFill>
        <p:spPr>
          <a:xfrm>
            <a:off x="1124982" y="3532603"/>
            <a:ext cx="4685522" cy="635985"/>
          </a:xfrm>
          <a:prstGeom prst="rect">
            <a:avLst/>
          </a:prstGeom>
        </p:spPr>
      </p:pic>
    </p:spTree>
    <p:extLst>
      <p:ext uri="{BB962C8B-B14F-4D97-AF65-F5344CB8AC3E}">
        <p14:creationId xmlns:p14="http://schemas.microsoft.com/office/powerpoint/2010/main" val="14045720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Expansion in AES</a:t>
            </a:r>
            <a:endParaRPr lang="en-US" dirty="0"/>
          </a:p>
        </p:txBody>
      </p:sp>
      <p:sp>
        <p:nvSpPr>
          <p:cNvPr id="3" name="Content Placeholder 2"/>
          <p:cNvSpPr>
            <a:spLocks noGrp="1"/>
          </p:cNvSpPr>
          <p:nvPr>
            <p:ph idx="1"/>
          </p:nvPr>
        </p:nvSpPr>
        <p:spPr>
          <a:xfrm>
            <a:off x="319549" y="1265432"/>
            <a:ext cx="6447501" cy="3111578"/>
          </a:xfrm>
        </p:spPr>
        <p:txBody>
          <a:bodyPr>
            <a:noAutofit/>
          </a:bodyPr>
          <a:lstStyle/>
          <a:p>
            <a:pPr marL="0" indent="0">
              <a:buNone/>
            </a:pPr>
            <a:r>
              <a:rPr lang="en-US" sz="2000" dirty="0" smtClean="0"/>
              <a:t>Steps:</a:t>
            </a:r>
          </a:p>
          <a:p>
            <a:r>
              <a:rPr lang="en-US" sz="2000" dirty="0" smtClean="0"/>
              <a:t>Put in 4 words, each words is 32-bits, in a group of 8-bits </a:t>
            </a:r>
          </a:p>
          <a:p>
            <a:r>
              <a:rPr lang="en-US" sz="2000" dirty="0" smtClean="0"/>
              <a:t>Rotate </a:t>
            </a:r>
            <a:r>
              <a:rPr lang="en-US" sz="2000" b="1" dirty="0" smtClean="0">
                <a:solidFill>
                  <a:srgbClr val="FF0000"/>
                </a:solidFill>
              </a:rPr>
              <a:t>w(3)</a:t>
            </a:r>
            <a:r>
              <a:rPr lang="en-US" sz="2000" dirty="0" smtClean="0"/>
              <a:t>, the last word with one shift to the left, the new column will become </a:t>
            </a:r>
            <a:r>
              <a:rPr lang="en-US" sz="2000" b="1" dirty="0" smtClean="0">
                <a:solidFill>
                  <a:srgbClr val="FF0000"/>
                </a:solidFill>
              </a:rPr>
              <a:t>x(1)</a:t>
            </a:r>
          </a:p>
          <a:p>
            <a:r>
              <a:rPr lang="en-US" sz="2000" dirty="0" smtClean="0"/>
              <a:t>Use </a:t>
            </a:r>
            <a:r>
              <a:rPr lang="en-US" sz="2000" dirty="0" err="1" smtClean="0"/>
              <a:t>SubBytes</a:t>
            </a:r>
            <a:r>
              <a:rPr lang="en-US" sz="2000" dirty="0" smtClean="0"/>
              <a:t> box to bits-rearrangement for </a:t>
            </a:r>
            <a:r>
              <a:rPr lang="en-US" sz="2000" dirty="0" smtClean="0">
                <a:solidFill>
                  <a:srgbClr val="FF0000"/>
                </a:solidFill>
              </a:rPr>
              <a:t>x(1)</a:t>
            </a:r>
            <a:r>
              <a:rPr lang="en-US" sz="2000" dirty="0" smtClean="0"/>
              <a:t>, output becoming </a:t>
            </a:r>
            <a:r>
              <a:rPr lang="en-US" sz="2000" dirty="0" smtClean="0">
                <a:solidFill>
                  <a:srgbClr val="FF0000"/>
                </a:solidFill>
              </a:rPr>
              <a:t>y(1)</a:t>
            </a:r>
            <a:endParaRPr lang="en-US" sz="2000" dirty="0" smtClean="0"/>
          </a:p>
          <a:p>
            <a:r>
              <a:rPr lang="en-US" sz="2000" dirty="0" smtClean="0"/>
              <a:t>Add </a:t>
            </a:r>
            <a:r>
              <a:rPr lang="en-US" sz="2000" dirty="0" smtClean="0">
                <a:solidFill>
                  <a:srgbClr val="FF0000"/>
                </a:solidFill>
              </a:rPr>
              <a:t>y(1) to</a:t>
            </a:r>
            <a:r>
              <a:rPr lang="en-US" sz="2000" dirty="0" smtClean="0"/>
              <a:t> the Round Constant (</a:t>
            </a:r>
            <a:r>
              <a:rPr lang="en-US" sz="2000" dirty="0" err="1" smtClean="0"/>
              <a:t>Rcon</a:t>
            </a:r>
            <a:r>
              <a:rPr lang="en-US" sz="2000" dirty="0" smtClean="0"/>
              <a:t>) which table is provided below (only for the first 8-bits, other remains unchanged):</a:t>
            </a:r>
          </a:p>
          <a:p>
            <a:endParaRPr lang="en-US" sz="2000" dirty="0"/>
          </a:p>
          <a:p>
            <a:endParaRPr lang="en-US" sz="2000" dirty="0" smtClean="0"/>
          </a:p>
          <a:p>
            <a:r>
              <a:rPr lang="en-US" sz="2000" dirty="0" smtClean="0"/>
              <a:t>y1 ⊕ </a:t>
            </a:r>
            <a:r>
              <a:rPr lang="en-US" sz="2000" dirty="0" err="1" smtClean="0"/>
              <a:t>Rcon</a:t>
            </a:r>
            <a:r>
              <a:rPr lang="en-US" sz="2000" dirty="0" smtClean="0"/>
              <a:t> = z1</a:t>
            </a:r>
            <a:endParaRPr lang="en-US" sz="2000" dirty="0"/>
          </a:p>
        </p:txBody>
      </p:sp>
      <p:pic>
        <p:nvPicPr>
          <p:cNvPr id="5" name="Picture 4"/>
          <p:cNvPicPr>
            <a:picLocks noChangeAspect="1"/>
          </p:cNvPicPr>
          <p:nvPr/>
        </p:nvPicPr>
        <p:blipFill>
          <a:blip r:embed="rId2"/>
          <a:stretch>
            <a:fillRect/>
          </a:stretch>
        </p:blipFill>
        <p:spPr>
          <a:xfrm>
            <a:off x="1406897" y="4843182"/>
            <a:ext cx="4432482" cy="656664"/>
          </a:xfrm>
          <a:prstGeom prst="rect">
            <a:avLst/>
          </a:prstGeom>
        </p:spPr>
      </p:pic>
    </p:spTree>
    <p:extLst>
      <p:ext uri="{BB962C8B-B14F-4D97-AF65-F5344CB8AC3E}">
        <p14:creationId xmlns:p14="http://schemas.microsoft.com/office/powerpoint/2010/main" val="295230738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718" y="171451"/>
            <a:ext cx="6447501" cy="512717"/>
          </a:xfrm>
        </p:spPr>
        <p:txBody>
          <a:bodyPr/>
          <a:lstStyle/>
          <a:p>
            <a:r>
              <a:rPr lang="en-US" dirty="0" smtClean="0"/>
              <a:t>Key Expansion in AES</a:t>
            </a:r>
            <a:endParaRPr lang="en-US" dirty="0"/>
          </a:p>
        </p:txBody>
      </p:sp>
      <p:sp>
        <p:nvSpPr>
          <p:cNvPr id="3" name="Content Placeholder 2"/>
          <p:cNvSpPr>
            <a:spLocks noGrp="1"/>
          </p:cNvSpPr>
          <p:nvPr>
            <p:ph idx="1"/>
          </p:nvPr>
        </p:nvSpPr>
        <p:spPr>
          <a:xfrm>
            <a:off x="-55517" y="1478120"/>
            <a:ext cx="9144000" cy="4408715"/>
          </a:xfrm>
        </p:spPr>
        <p:txBody>
          <a:bodyPr/>
          <a:lstStyle/>
          <a:p>
            <a:pPr marL="0" indent="0">
              <a:buNone/>
            </a:pPr>
            <a:r>
              <a:rPr lang="en-US" dirty="0"/>
              <a:t>Key = </a:t>
            </a:r>
            <a:r>
              <a:rPr lang="en-US" dirty="0" smtClean="0"/>
              <a:t>0f1571c947d9e8590cb7add6af7f6798</a:t>
            </a:r>
          </a:p>
          <a:p>
            <a:pPr marL="0" indent="0">
              <a:buNone/>
            </a:pPr>
            <a:endParaRPr lang="en-US" dirty="0"/>
          </a:p>
          <a:p>
            <a:r>
              <a:rPr lang="en-US" dirty="0" smtClean="0"/>
              <a:t>Put in group of 4:</a:t>
            </a:r>
          </a:p>
          <a:p>
            <a:pPr marL="0" indent="0">
              <a:buNone/>
            </a:pPr>
            <a:r>
              <a:rPr lang="en-US" dirty="0" smtClean="0"/>
              <a:t>	Key = 0f1571c9 47d9e859 0cb7add6 af7f6798</a:t>
            </a:r>
          </a:p>
          <a:p>
            <a:r>
              <a:rPr lang="en-US" dirty="0" smtClean="0"/>
              <a:t>Rearrange for w0 to w3</a:t>
            </a:r>
          </a:p>
          <a:p>
            <a:pPr marL="0" indent="0">
              <a:buNone/>
            </a:pPr>
            <a:r>
              <a:rPr lang="en-US" dirty="0" smtClean="0"/>
              <a:t>	w(0) = 0f 15 71 c9, w(1) = 47 d9 e8 59, w(2) = 0c b7 ad d6, w(3) = </a:t>
            </a:r>
            <a:r>
              <a:rPr lang="en-US" dirty="0" err="1" smtClean="0"/>
              <a:t>af</a:t>
            </a:r>
            <a:r>
              <a:rPr lang="en-US" dirty="0" smtClean="0"/>
              <a:t> 7f 67 98</a:t>
            </a:r>
          </a:p>
          <a:p>
            <a:r>
              <a:rPr lang="en-US" dirty="0" smtClean="0"/>
              <a:t>For w(3), rotate 1-position to the left</a:t>
            </a:r>
          </a:p>
          <a:p>
            <a:pPr marL="0" indent="0">
              <a:buNone/>
            </a:pPr>
            <a:r>
              <a:rPr lang="en-US" dirty="0"/>
              <a:t>	 </a:t>
            </a:r>
            <a:r>
              <a:rPr lang="en-US" dirty="0" smtClean="0"/>
              <a:t>w(3) </a:t>
            </a:r>
            <a:r>
              <a:rPr lang="en-US" dirty="0"/>
              <a:t>= </a:t>
            </a:r>
            <a:r>
              <a:rPr lang="en-US" dirty="0" err="1"/>
              <a:t>af</a:t>
            </a:r>
            <a:r>
              <a:rPr lang="en-US" dirty="0"/>
              <a:t> 7f 67 </a:t>
            </a:r>
            <a:r>
              <a:rPr lang="en-US" dirty="0" smtClean="0"/>
              <a:t>98, Rot(w(3)) = x(1) = 7f 67 98 </a:t>
            </a:r>
            <a:r>
              <a:rPr lang="en-US" dirty="0" err="1" smtClean="0"/>
              <a:t>af</a:t>
            </a:r>
            <a:endParaRPr lang="en-US" dirty="0" smtClean="0"/>
          </a:p>
          <a:p>
            <a:r>
              <a:rPr lang="en-US" dirty="0" smtClean="0"/>
              <a:t>Use substitution bytes box to obtain </a:t>
            </a:r>
            <a:r>
              <a:rPr lang="en-US" dirty="0" err="1" smtClean="0"/>
              <a:t>SubBytes</a:t>
            </a:r>
            <a:r>
              <a:rPr lang="en-US" dirty="0" smtClean="0"/>
              <a:t> output </a:t>
            </a:r>
          </a:p>
          <a:p>
            <a:pPr marL="0" indent="0">
              <a:buNone/>
            </a:pPr>
            <a:r>
              <a:rPr lang="en-US" dirty="0"/>
              <a:t>	</a:t>
            </a:r>
            <a:r>
              <a:rPr lang="en-US" dirty="0" smtClean="0"/>
              <a:t>Sub(x(1)) = y(1)  = d2 85 46 79</a:t>
            </a:r>
          </a:p>
          <a:p>
            <a:r>
              <a:rPr lang="en-US" dirty="0" smtClean="0"/>
              <a:t>Add with </a:t>
            </a:r>
            <a:r>
              <a:rPr lang="en-US" dirty="0"/>
              <a:t>r</a:t>
            </a:r>
            <a:r>
              <a:rPr lang="en-US" dirty="0" smtClean="0"/>
              <a:t>ound constant (</a:t>
            </a:r>
            <a:r>
              <a:rPr lang="en-US" dirty="0" err="1" smtClean="0"/>
              <a:t>Rcon</a:t>
            </a:r>
            <a:r>
              <a:rPr lang="en-US" dirty="0" smtClean="0"/>
              <a:t>(1)), where three rightmost bytes are zero</a:t>
            </a:r>
          </a:p>
          <a:p>
            <a:pPr marL="0" indent="0">
              <a:buNone/>
            </a:pPr>
            <a:r>
              <a:rPr lang="en-US" dirty="0"/>
              <a:t>	</a:t>
            </a:r>
            <a:r>
              <a:rPr lang="en-US" dirty="0" err="1" smtClean="0"/>
              <a:t>Rcon</a:t>
            </a:r>
            <a:r>
              <a:rPr lang="en-US" dirty="0" smtClean="0"/>
              <a:t>(1) = 01 00 00 00, z(1) = y(1) ⊕ </a:t>
            </a:r>
            <a:r>
              <a:rPr lang="en-US" dirty="0" err="1" smtClean="0"/>
              <a:t>Rcon</a:t>
            </a:r>
            <a:r>
              <a:rPr lang="en-US" dirty="0" smtClean="0"/>
              <a:t>(1)</a:t>
            </a:r>
          </a:p>
          <a:p>
            <a:pPr marL="0" indent="0">
              <a:buNone/>
            </a:pPr>
            <a:endParaRPr lang="en-US" dirty="0" smtClean="0"/>
          </a:p>
          <a:p>
            <a:endParaRPr lang="en-US" dirty="0" smtClean="0"/>
          </a:p>
          <a:p>
            <a:endParaRPr lang="en-US" dirty="0"/>
          </a:p>
        </p:txBody>
      </p:sp>
      <p:pic>
        <p:nvPicPr>
          <p:cNvPr id="1026" name="Picture 2" descr="Image result for AES S-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2797" y="3483653"/>
            <a:ext cx="3171203" cy="264522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4516483" y="3992336"/>
            <a:ext cx="705395" cy="9797"/>
          </a:xfrm>
          <a:prstGeom prst="straightConnector1">
            <a:avLst/>
          </a:prstGeom>
          <a:ln w="38100">
            <a:tailEnd type="stealth"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6874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857251"/>
            <a:ext cx="6447501" cy="512717"/>
          </a:xfrm>
        </p:spPr>
        <p:txBody>
          <a:bodyPr/>
          <a:lstStyle/>
          <a:p>
            <a:r>
              <a:rPr lang="en-US" dirty="0" smtClean="0"/>
              <a:t>Key Expansion in AES</a:t>
            </a:r>
            <a:endParaRPr lang="en-US" dirty="0"/>
          </a:p>
        </p:txBody>
      </p:sp>
      <p:sp>
        <p:nvSpPr>
          <p:cNvPr id="3" name="Content Placeholder 2"/>
          <p:cNvSpPr>
            <a:spLocks noGrp="1"/>
          </p:cNvSpPr>
          <p:nvPr>
            <p:ph idx="1"/>
          </p:nvPr>
        </p:nvSpPr>
        <p:spPr>
          <a:xfrm>
            <a:off x="1" y="1464673"/>
            <a:ext cx="8727140" cy="5164727"/>
          </a:xfrm>
          <a:solidFill>
            <a:schemeClr val="bg1"/>
          </a:solidFill>
        </p:spPr>
        <p:txBody>
          <a:bodyPr>
            <a:noAutofit/>
          </a:bodyPr>
          <a:lstStyle/>
          <a:p>
            <a:pPr marL="0" indent="0">
              <a:buNone/>
            </a:pPr>
            <a:r>
              <a:rPr lang="en-US" sz="2000" dirty="0"/>
              <a:t>Key = </a:t>
            </a:r>
            <a:r>
              <a:rPr lang="en-US" sz="2000" dirty="0" smtClean="0"/>
              <a:t>0f1571c947d9e8590cb7add6af7f6798</a:t>
            </a:r>
          </a:p>
          <a:p>
            <a:pPr marL="0" indent="0">
              <a:buNone/>
            </a:pPr>
            <a:r>
              <a:rPr lang="en-US" sz="2000" dirty="0" smtClean="0"/>
              <a:t/>
            </a:r>
            <a:br>
              <a:rPr lang="en-US" sz="2000" dirty="0" smtClean="0"/>
            </a:br>
            <a:r>
              <a:rPr lang="en-US" sz="2000" dirty="0" err="1" smtClean="0"/>
              <a:t>Rcon</a:t>
            </a:r>
            <a:r>
              <a:rPr lang="en-US" sz="2000" dirty="0" smtClean="0"/>
              <a:t> Table: </a:t>
            </a:r>
          </a:p>
          <a:p>
            <a:endParaRPr lang="en-US" sz="2000" dirty="0" smtClean="0"/>
          </a:p>
          <a:p>
            <a:pPr marL="0" indent="0">
              <a:buNone/>
            </a:pPr>
            <a:r>
              <a:rPr lang="en-US" sz="2000" dirty="0" err="1" smtClean="0"/>
              <a:t>Rcon</a:t>
            </a:r>
            <a:r>
              <a:rPr lang="en-US" sz="2000" dirty="0" smtClean="0"/>
              <a:t>(1) </a:t>
            </a:r>
            <a:r>
              <a:rPr lang="en-US" sz="2000" dirty="0"/>
              <a:t>= 01 00 00 00, </a:t>
            </a:r>
            <a:r>
              <a:rPr lang="en-US" sz="2000" dirty="0" smtClean="0"/>
              <a:t>z(1) </a:t>
            </a:r>
            <a:r>
              <a:rPr lang="en-US" sz="2000" dirty="0"/>
              <a:t>= </a:t>
            </a:r>
            <a:r>
              <a:rPr lang="en-US" sz="2000" dirty="0" smtClean="0"/>
              <a:t>y(1) </a:t>
            </a:r>
            <a:r>
              <a:rPr lang="en-US" sz="2000" dirty="0"/>
              <a:t>⊕ </a:t>
            </a:r>
            <a:r>
              <a:rPr lang="en-US" sz="2000" dirty="0" err="1" smtClean="0"/>
              <a:t>Rcon</a:t>
            </a:r>
            <a:r>
              <a:rPr lang="en-US" sz="2000" dirty="0" smtClean="0"/>
              <a:t>(1)</a:t>
            </a:r>
            <a:endParaRPr lang="en-US" sz="2000" dirty="0"/>
          </a:p>
          <a:p>
            <a:pPr marL="0" indent="0">
              <a:buNone/>
            </a:pPr>
            <a:r>
              <a:rPr lang="en-US" sz="2000" dirty="0" smtClean="0"/>
              <a:t>	</a:t>
            </a:r>
            <a:r>
              <a:rPr lang="en-US" sz="2000" dirty="0" err="1" smtClean="0"/>
              <a:t>Rcon</a:t>
            </a:r>
            <a:r>
              <a:rPr lang="en-US" sz="2000" dirty="0" smtClean="0"/>
              <a:t>(1)	= </a:t>
            </a:r>
            <a:r>
              <a:rPr lang="en-US" sz="2000" dirty="0"/>
              <a:t>01 00 00 </a:t>
            </a:r>
            <a:r>
              <a:rPr lang="en-US" sz="2000" dirty="0" smtClean="0"/>
              <a:t>00</a:t>
            </a:r>
          </a:p>
          <a:p>
            <a:pPr marL="0" indent="0">
              <a:buNone/>
            </a:pPr>
            <a:r>
              <a:rPr lang="en-US" sz="2000" dirty="0" smtClean="0"/>
              <a:t>	y(1)		= </a:t>
            </a:r>
            <a:r>
              <a:rPr lang="en-US" sz="2000" dirty="0"/>
              <a:t>d2 85 46 </a:t>
            </a:r>
            <a:r>
              <a:rPr lang="en-US" sz="2000" dirty="0" smtClean="0"/>
              <a:t>79</a:t>
            </a:r>
            <a:endParaRPr lang="en-US" sz="2000" dirty="0"/>
          </a:p>
          <a:p>
            <a:pPr marL="0" indent="0">
              <a:buNone/>
            </a:pPr>
            <a:r>
              <a:rPr lang="en-US" sz="2000" dirty="0"/>
              <a:t>O</a:t>
            </a:r>
            <a:r>
              <a:rPr lang="en-US" sz="2000" dirty="0" smtClean="0"/>
              <a:t>nly XOR 01 and d2, which both represented in hexadecimal, other three bytes will be the same, since it is XOR with zero</a:t>
            </a:r>
          </a:p>
          <a:p>
            <a:pPr marL="0" indent="0">
              <a:buNone/>
            </a:pPr>
            <a:r>
              <a:rPr lang="en-US" sz="2000" dirty="0" smtClean="0"/>
              <a:t>(01 ⊕ d2)hex = (0000 0001 ⊕ 1101 0010)bin </a:t>
            </a:r>
            <a:r>
              <a:rPr lang="en-US" sz="2000" dirty="0" smtClean="0">
                <a:sym typeface="Wingdings" panose="05000000000000000000" pitchFamily="2" charset="2"/>
              </a:rPr>
              <a:t> 	</a:t>
            </a:r>
            <a:r>
              <a:rPr lang="en-US" sz="2000" dirty="0" smtClean="0"/>
              <a:t>0000 </a:t>
            </a:r>
            <a:r>
              <a:rPr lang="en-US" sz="2000" dirty="0"/>
              <a:t>0001 </a:t>
            </a:r>
            <a:endParaRPr lang="en-US" sz="2000" dirty="0" smtClean="0"/>
          </a:p>
          <a:p>
            <a:pPr marL="0" indent="0">
              <a:buNone/>
            </a:pPr>
            <a:r>
              <a:rPr lang="en-US" sz="2000" dirty="0"/>
              <a:t>	</a:t>
            </a:r>
            <a:r>
              <a:rPr lang="en-US" sz="2000" dirty="0" smtClean="0"/>
              <a:t>										</a:t>
            </a:r>
            <a:r>
              <a:rPr lang="en-US" sz="2000" dirty="0"/>
              <a:t> </a:t>
            </a:r>
            <a:r>
              <a:rPr lang="en-US" sz="2000" dirty="0" smtClean="0"/>
              <a:t>                ⊕  1101 0010</a:t>
            </a:r>
          </a:p>
          <a:p>
            <a:pPr marL="0" indent="0">
              <a:buNone/>
            </a:pPr>
            <a:r>
              <a:rPr lang="en-US" sz="2000" dirty="0"/>
              <a:t>	</a:t>
            </a:r>
            <a:r>
              <a:rPr lang="en-US" sz="2000" dirty="0" smtClean="0"/>
              <a:t>									              =          (1101 0011)bin = (d3)hex</a:t>
            </a:r>
          </a:p>
          <a:p>
            <a:pPr marL="0" indent="0">
              <a:buNone/>
            </a:pPr>
            <a:r>
              <a:rPr lang="en-US" sz="2000" dirty="0"/>
              <a:t>	</a:t>
            </a:r>
            <a:r>
              <a:rPr lang="en-US" sz="2000" dirty="0" smtClean="0"/>
              <a:t>z(1) = d3 85 46 79</a:t>
            </a:r>
            <a:endParaRPr lang="en-US" sz="2000" dirty="0"/>
          </a:p>
          <a:p>
            <a:pPr marL="0" indent="0">
              <a:buNone/>
            </a:pPr>
            <a:endParaRPr lang="en-US" sz="2000" dirty="0" smtClean="0"/>
          </a:p>
          <a:p>
            <a:pPr marL="0" indent="0">
              <a:buNone/>
            </a:pPr>
            <a:r>
              <a:rPr lang="en-US" sz="2000" dirty="0"/>
              <a:t>	</a:t>
            </a:r>
            <a:r>
              <a:rPr lang="en-US" sz="2000" dirty="0" smtClean="0"/>
              <a:t>	</a:t>
            </a:r>
          </a:p>
          <a:p>
            <a:endParaRPr lang="en-US" sz="2000" dirty="0" smtClean="0"/>
          </a:p>
          <a:p>
            <a:endParaRPr lang="en-US" sz="2000" dirty="0"/>
          </a:p>
        </p:txBody>
      </p:sp>
      <p:pic>
        <p:nvPicPr>
          <p:cNvPr id="6" name="Picture 5"/>
          <p:cNvPicPr>
            <a:picLocks noChangeAspect="1"/>
          </p:cNvPicPr>
          <p:nvPr/>
        </p:nvPicPr>
        <p:blipFill>
          <a:blip r:embed="rId2"/>
          <a:stretch>
            <a:fillRect/>
          </a:stretch>
        </p:blipFill>
        <p:spPr>
          <a:xfrm>
            <a:off x="1501290" y="1949824"/>
            <a:ext cx="5911284" cy="876751"/>
          </a:xfrm>
          <a:prstGeom prst="rect">
            <a:avLst/>
          </a:prstGeom>
        </p:spPr>
      </p:pic>
      <p:sp>
        <p:nvSpPr>
          <p:cNvPr id="4" name="Oval 3"/>
          <p:cNvSpPr/>
          <p:nvPr/>
        </p:nvSpPr>
        <p:spPr>
          <a:xfrm>
            <a:off x="1641204" y="3311726"/>
            <a:ext cx="362408" cy="91065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cxnSp>
        <p:nvCxnSpPr>
          <p:cNvPr id="8" name="Straight Connector 7"/>
          <p:cNvCxnSpPr/>
          <p:nvPr/>
        </p:nvCxnSpPr>
        <p:spPr>
          <a:xfrm flipV="1">
            <a:off x="5534713" y="6177435"/>
            <a:ext cx="1205049" cy="9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5534713" y="5745065"/>
            <a:ext cx="1205049" cy="97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32708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314450"/>
            <a:ext cx="6447501" cy="600892"/>
          </a:xfrm>
        </p:spPr>
        <p:txBody>
          <a:bodyPr/>
          <a:lstStyle/>
          <a:p>
            <a:r>
              <a:rPr lang="en-US" dirty="0" smtClean="0"/>
              <a:t>AES Key Expansion</a:t>
            </a:r>
            <a:endParaRPr lang="en-US" dirty="0"/>
          </a:p>
        </p:txBody>
      </p:sp>
      <p:pic>
        <p:nvPicPr>
          <p:cNvPr id="4" name="Content Placeholder 3"/>
          <p:cNvPicPr>
            <a:picLocks noGrp="1" noChangeAspect="1"/>
          </p:cNvPicPr>
          <p:nvPr>
            <p:ph idx="1"/>
          </p:nvPr>
        </p:nvPicPr>
        <p:blipFill>
          <a:blip r:embed="rId2"/>
          <a:stretch>
            <a:fillRect/>
          </a:stretch>
        </p:blipFill>
        <p:spPr>
          <a:xfrm>
            <a:off x="508001" y="2081892"/>
            <a:ext cx="8245684" cy="1575707"/>
          </a:xfrm>
          <a:prstGeom prst="rect">
            <a:avLst/>
          </a:prstGeom>
        </p:spPr>
      </p:pic>
    </p:spTree>
    <p:extLst>
      <p:ext uri="{BB962C8B-B14F-4D97-AF65-F5344CB8AC3E}">
        <p14:creationId xmlns:p14="http://schemas.microsoft.com/office/powerpoint/2010/main" val="254869777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 Key Expansion (Round 1)</a:t>
            </a:r>
            <a:endParaRPr lang="en-US" dirty="0"/>
          </a:p>
        </p:txBody>
      </p:sp>
      <p:sp>
        <p:nvSpPr>
          <p:cNvPr id="3" name="Content Placeholder 2"/>
          <p:cNvSpPr>
            <a:spLocks noGrp="1"/>
          </p:cNvSpPr>
          <p:nvPr>
            <p:ph idx="1"/>
          </p:nvPr>
        </p:nvSpPr>
        <p:spPr>
          <a:xfrm>
            <a:off x="508001" y="2160590"/>
            <a:ext cx="6793752" cy="3880773"/>
          </a:xfrm>
        </p:spPr>
        <p:txBody>
          <a:bodyPr>
            <a:normAutofit/>
          </a:bodyPr>
          <a:lstStyle/>
          <a:p>
            <a:r>
              <a:rPr lang="en-US" sz="1800" dirty="0" smtClean="0"/>
              <a:t>Round 1 (</a:t>
            </a:r>
            <a:r>
              <a:rPr lang="en-US" sz="1800" dirty="0" err="1" smtClean="0"/>
              <a:t>i</a:t>
            </a:r>
            <a:r>
              <a:rPr lang="en-US" sz="1800" dirty="0" smtClean="0"/>
              <a:t> = 1)</a:t>
            </a:r>
          </a:p>
          <a:p>
            <a:pPr marL="0" indent="0">
              <a:buNone/>
            </a:pPr>
            <a:r>
              <a:rPr lang="en-US" sz="1800" dirty="0" smtClean="0"/>
              <a:t>	For w(xi) = w(i-1) ⊕ z(</a:t>
            </a:r>
            <a:r>
              <a:rPr lang="en-US" sz="1800" dirty="0" err="1" smtClean="0"/>
              <a:t>i</a:t>
            </a:r>
            <a:r>
              <a:rPr lang="en-US" sz="1800" dirty="0" smtClean="0"/>
              <a:t>), x = 4</a:t>
            </a:r>
          </a:p>
          <a:p>
            <a:pPr marL="0" indent="0">
              <a:buNone/>
            </a:pPr>
            <a:r>
              <a:rPr lang="en-US" sz="1800" dirty="0" smtClean="0"/>
              <a:t>	For w(x)  = w(x-1) ⊕ w(x-4)</a:t>
            </a:r>
          </a:p>
          <a:p>
            <a:pPr marL="0" indent="0">
              <a:buNone/>
            </a:pPr>
            <a:endParaRPr lang="en-US" sz="1800" dirty="0"/>
          </a:p>
          <a:p>
            <a:pPr marL="0" indent="0">
              <a:buNone/>
            </a:pPr>
            <a:r>
              <a:rPr lang="en-US" sz="1800" dirty="0" smtClean="0"/>
              <a:t>For round 1, the expansion key calculation will looks like this:</a:t>
            </a:r>
          </a:p>
          <a:p>
            <a:pPr marL="0" indent="0">
              <a:buNone/>
            </a:pPr>
            <a:endParaRPr lang="en-US" sz="1800" dirty="0"/>
          </a:p>
          <a:p>
            <a:pPr marL="0" indent="0">
              <a:buNone/>
            </a:pPr>
            <a:endParaRPr lang="en-US" sz="1800" dirty="0" smtClean="0"/>
          </a:p>
        </p:txBody>
      </p:sp>
      <p:pic>
        <p:nvPicPr>
          <p:cNvPr id="7" name="Picture 6"/>
          <p:cNvPicPr>
            <a:picLocks noChangeAspect="1"/>
          </p:cNvPicPr>
          <p:nvPr/>
        </p:nvPicPr>
        <p:blipFill>
          <a:blip r:embed="rId2"/>
          <a:stretch>
            <a:fillRect/>
          </a:stretch>
        </p:blipFill>
        <p:spPr>
          <a:xfrm>
            <a:off x="866323" y="4100976"/>
            <a:ext cx="2132371" cy="1321710"/>
          </a:xfrm>
          <a:prstGeom prst="rect">
            <a:avLst/>
          </a:prstGeom>
        </p:spPr>
      </p:pic>
    </p:spTree>
    <p:extLst>
      <p:ext uri="{BB962C8B-B14F-4D97-AF65-F5344CB8AC3E}">
        <p14:creationId xmlns:p14="http://schemas.microsoft.com/office/powerpoint/2010/main" val="119394492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314451"/>
            <a:ext cx="6447501" cy="508715"/>
          </a:xfrm>
        </p:spPr>
        <p:txBody>
          <a:bodyPr/>
          <a:lstStyle/>
          <a:p>
            <a:r>
              <a:rPr lang="en-US" dirty="0" smtClean="0"/>
              <a:t>AES Key Expansion (Round 1)</a:t>
            </a:r>
            <a:endParaRPr lang="en-US" dirty="0"/>
          </a:p>
        </p:txBody>
      </p:sp>
      <p:sp>
        <p:nvSpPr>
          <p:cNvPr id="3" name="Content Placeholder 2"/>
          <p:cNvSpPr>
            <a:spLocks noGrp="1"/>
          </p:cNvSpPr>
          <p:nvPr>
            <p:ph idx="1"/>
          </p:nvPr>
        </p:nvSpPr>
        <p:spPr>
          <a:xfrm>
            <a:off x="508001" y="1910098"/>
            <a:ext cx="7519893" cy="3709116"/>
          </a:xfrm>
        </p:spPr>
        <p:txBody>
          <a:bodyPr/>
          <a:lstStyle/>
          <a:p>
            <a:r>
              <a:rPr lang="en-US" sz="1400" b="1" dirty="0"/>
              <a:t>w4 </a:t>
            </a:r>
            <a:r>
              <a:rPr lang="en-US" sz="1400" dirty="0"/>
              <a:t>= </a:t>
            </a:r>
            <a:r>
              <a:rPr lang="en-US" sz="1400" b="1" dirty="0" smtClean="0"/>
              <a:t>w0 </a:t>
            </a:r>
            <a:r>
              <a:rPr lang="en-US" sz="1400" dirty="0"/>
              <a:t>⊕</a:t>
            </a:r>
            <a:r>
              <a:rPr lang="en-US" sz="1400" b="1" dirty="0" smtClean="0"/>
              <a:t> z1</a:t>
            </a:r>
            <a:endParaRPr lang="en-US" sz="1400" dirty="0" smtClean="0"/>
          </a:p>
          <a:p>
            <a:pPr marL="0" indent="0">
              <a:buNone/>
            </a:pPr>
            <a:r>
              <a:rPr lang="en-US" sz="1400" b="1" dirty="0" smtClean="0"/>
              <a:t>	= </a:t>
            </a:r>
            <a:r>
              <a:rPr lang="en-US" sz="1400" b="1" dirty="0"/>
              <a:t>0f 15 71 </a:t>
            </a:r>
            <a:r>
              <a:rPr lang="en-US" sz="1400" b="1" dirty="0" smtClean="0"/>
              <a:t>c9 </a:t>
            </a:r>
            <a:r>
              <a:rPr lang="en-US" sz="1400" dirty="0" smtClean="0"/>
              <a:t>⊕ </a:t>
            </a:r>
            <a:r>
              <a:rPr lang="en-US" sz="1400" b="1" dirty="0"/>
              <a:t>d3 85 46 </a:t>
            </a:r>
            <a:r>
              <a:rPr lang="en-US" sz="1400" b="1" dirty="0" smtClean="0"/>
              <a:t>79</a:t>
            </a:r>
          </a:p>
          <a:p>
            <a:pPr marL="0" indent="0">
              <a:buNone/>
            </a:pPr>
            <a:endParaRPr lang="en-US" b="1" dirty="0" smtClean="0"/>
          </a:p>
          <a:p>
            <a:pPr>
              <a:buFont typeface="Symbol" panose="05050102010706020507" pitchFamily="18" charset="2"/>
              <a:buChar char="Þ"/>
            </a:pPr>
            <a:r>
              <a:rPr lang="en-US" b="1" dirty="0" smtClean="0"/>
              <a:t>0000 1111 </a:t>
            </a:r>
            <a:r>
              <a:rPr lang="en-US" b="1" dirty="0" smtClean="0">
                <a:solidFill>
                  <a:srgbClr val="FF0000"/>
                </a:solidFill>
              </a:rPr>
              <a:t>0f	</a:t>
            </a:r>
            <a:r>
              <a:rPr lang="en-US" b="1" dirty="0"/>
              <a:t>	</a:t>
            </a:r>
            <a:r>
              <a:rPr lang="en-US" b="1" dirty="0" smtClean="0"/>
              <a:t>0001 0101 </a:t>
            </a:r>
            <a:r>
              <a:rPr lang="en-US" b="1" dirty="0" smtClean="0">
                <a:solidFill>
                  <a:srgbClr val="FF0000"/>
                </a:solidFill>
              </a:rPr>
              <a:t>15</a:t>
            </a:r>
            <a:r>
              <a:rPr lang="en-US" b="1" dirty="0" smtClean="0"/>
              <a:t>	0111 0001 </a:t>
            </a:r>
            <a:r>
              <a:rPr lang="en-US" b="1" dirty="0" smtClean="0">
                <a:solidFill>
                  <a:srgbClr val="FF0000"/>
                </a:solidFill>
              </a:rPr>
              <a:t>71</a:t>
            </a:r>
            <a:r>
              <a:rPr lang="en-US" b="1" dirty="0" smtClean="0"/>
              <a:t>	1100 1001 </a:t>
            </a:r>
            <a:r>
              <a:rPr lang="en-US" b="1" dirty="0" smtClean="0">
                <a:solidFill>
                  <a:srgbClr val="FF0000"/>
                </a:solidFill>
              </a:rPr>
              <a:t>c9</a:t>
            </a:r>
          </a:p>
          <a:p>
            <a:pPr>
              <a:buFont typeface="Symbol" panose="05050102010706020507" pitchFamily="18" charset="2"/>
              <a:buChar char="Þ"/>
            </a:pPr>
            <a:r>
              <a:rPr lang="en-US" b="1" dirty="0" smtClean="0"/>
              <a:t>1101 0011 </a:t>
            </a:r>
            <a:r>
              <a:rPr lang="en-US" b="1" dirty="0" smtClean="0">
                <a:solidFill>
                  <a:srgbClr val="FF0000"/>
                </a:solidFill>
              </a:rPr>
              <a:t>d3	</a:t>
            </a:r>
            <a:r>
              <a:rPr lang="en-US" b="1" dirty="0" smtClean="0"/>
              <a:t>	1000 0101 </a:t>
            </a:r>
            <a:r>
              <a:rPr lang="en-US" b="1" dirty="0" smtClean="0">
                <a:solidFill>
                  <a:srgbClr val="FF0000"/>
                </a:solidFill>
              </a:rPr>
              <a:t>85</a:t>
            </a:r>
            <a:r>
              <a:rPr lang="en-US" b="1" dirty="0" smtClean="0"/>
              <a:t>	0100 0110 </a:t>
            </a:r>
            <a:r>
              <a:rPr lang="en-US" b="1" dirty="0" smtClean="0">
                <a:solidFill>
                  <a:srgbClr val="FF0000"/>
                </a:solidFill>
              </a:rPr>
              <a:t>46</a:t>
            </a:r>
            <a:r>
              <a:rPr lang="en-US" b="1" dirty="0" smtClean="0"/>
              <a:t>	0111 1001 </a:t>
            </a:r>
            <a:r>
              <a:rPr lang="en-US" b="1" dirty="0" smtClean="0">
                <a:solidFill>
                  <a:srgbClr val="FF0000"/>
                </a:solidFill>
              </a:rPr>
              <a:t>79</a:t>
            </a:r>
          </a:p>
          <a:p>
            <a:pPr>
              <a:buFont typeface="Symbol" panose="05050102010706020507" pitchFamily="18" charset="2"/>
              <a:buChar char="Þ"/>
            </a:pPr>
            <a:r>
              <a:rPr lang="en-US" b="1" dirty="0" smtClean="0"/>
              <a:t>1101 1100 		1001 0000		0011 0111		1011 0000</a:t>
            </a:r>
          </a:p>
          <a:p>
            <a:pPr marL="342900" lvl="1" indent="0">
              <a:buNone/>
            </a:pPr>
            <a:r>
              <a:rPr lang="en-US" b="1" dirty="0" smtClean="0"/>
              <a:t> d         c			    9       0		            3       7		    b	      0</a:t>
            </a:r>
          </a:p>
          <a:p>
            <a:pPr marL="342900" lvl="1" indent="0">
              <a:buNone/>
            </a:pPr>
            <a:endParaRPr lang="en-US" b="1" dirty="0" smtClean="0"/>
          </a:p>
          <a:p>
            <a:pPr marL="342900" lvl="1" indent="0">
              <a:buNone/>
            </a:pPr>
            <a:r>
              <a:rPr lang="en-US" sz="1600" b="1" dirty="0" smtClean="0"/>
              <a:t>The complete calculation:</a:t>
            </a:r>
          </a:p>
          <a:p>
            <a:pPr marL="342900" lvl="1" indent="0">
              <a:buNone/>
            </a:pPr>
            <a:endParaRPr lang="en-US" b="1" dirty="0"/>
          </a:p>
          <a:p>
            <a:pPr marL="342900" lvl="1" indent="0">
              <a:buNone/>
            </a:pPr>
            <a:endParaRPr lang="en-US" b="1" dirty="0"/>
          </a:p>
          <a:p>
            <a:pPr>
              <a:buFont typeface="Symbol" panose="05050102010706020507" pitchFamily="18" charset="2"/>
              <a:buChar char="Þ"/>
            </a:pPr>
            <a:endParaRPr lang="en-US" b="1" dirty="0" smtClean="0"/>
          </a:p>
        </p:txBody>
      </p:sp>
      <p:cxnSp>
        <p:nvCxnSpPr>
          <p:cNvPr id="13" name="Straight Connector 12"/>
          <p:cNvCxnSpPr/>
          <p:nvPr/>
        </p:nvCxnSpPr>
        <p:spPr>
          <a:xfrm>
            <a:off x="753414" y="3436244"/>
            <a:ext cx="10431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53414" y="3734068"/>
            <a:ext cx="10431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178496" y="3444293"/>
            <a:ext cx="10431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2178496" y="3721188"/>
            <a:ext cx="10431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606442" y="3423365"/>
            <a:ext cx="10431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606442" y="3734068"/>
            <a:ext cx="10431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4966773" y="3423365"/>
            <a:ext cx="10431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4966773" y="3734068"/>
            <a:ext cx="1043189" cy="0"/>
          </a:xfrm>
          <a:prstGeom prst="line">
            <a:avLst/>
          </a:prstGeom>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2"/>
          <a:stretch>
            <a:fillRect/>
          </a:stretch>
        </p:blipFill>
        <p:spPr>
          <a:xfrm>
            <a:off x="859085" y="4805061"/>
            <a:ext cx="3652118" cy="1091047"/>
          </a:xfrm>
          <a:prstGeom prst="rect">
            <a:avLst/>
          </a:prstGeom>
        </p:spPr>
      </p:pic>
    </p:spTree>
    <p:extLst>
      <p:ext uri="{BB962C8B-B14F-4D97-AF65-F5344CB8AC3E}">
        <p14:creationId xmlns:p14="http://schemas.microsoft.com/office/powerpoint/2010/main" val="2237509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Symmetric Encryption</a:t>
            </a:r>
            <a:endParaRPr lang="en-US" dirty="0"/>
          </a:p>
        </p:txBody>
      </p:sp>
      <p:sp>
        <p:nvSpPr>
          <p:cNvPr id="3" name="Content Placeholder 2"/>
          <p:cNvSpPr>
            <a:spLocks noGrp="1"/>
          </p:cNvSpPr>
          <p:nvPr>
            <p:ph idx="1"/>
          </p:nvPr>
        </p:nvSpPr>
        <p:spPr/>
        <p:txBody>
          <a:bodyPr/>
          <a:lstStyle/>
          <a:p>
            <a:r>
              <a:rPr lang="en-US" sz="2400" b="1" dirty="0"/>
              <a:t>A symmetric encryption scheme has </a:t>
            </a:r>
            <a:r>
              <a:rPr lang="en-US" sz="2400" b="1" dirty="0" smtClean="0"/>
              <a:t>five components</a:t>
            </a:r>
            <a:r>
              <a:rPr lang="en-US" sz="2400" b="1" dirty="0"/>
              <a:t>:</a:t>
            </a:r>
          </a:p>
          <a:p>
            <a:pPr marL="0" indent="0">
              <a:buNone/>
            </a:pPr>
            <a:r>
              <a:rPr lang="en-US" sz="2400" dirty="0" smtClean="0"/>
              <a:t>	– </a:t>
            </a:r>
            <a:r>
              <a:rPr lang="en-US" sz="2400" b="1" dirty="0"/>
              <a:t>plaintext</a:t>
            </a:r>
          </a:p>
          <a:p>
            <a:pPr marL="0" indent="0">
              <a:buNone/>
            </a:pPr>
            <a:r>
              <a:rPr lang="en-US" sz="2400" dirty="0" smtClean="0"/>
              <a:t>	– </a:t>
            </a:r>
            <a:r>
              <a:rPr lang="en-US" sz="2400" b="1" dirty="0"/>
              <a:t>encryption algorithm</a:t>
            </a:r>
          </a:p>
          <a:p>
            <a:pPr marL="0" indent="0">
              <a:buNone/>
            </a:pPr>
            <a:r>
              <a:rPr lang="en-US" sz="2400" dirty="0" smtClean="0"/>
              <a:t>	– </a:t>
            </a:r>
            <a:r>
              <a:rPr lang="en-US" sz="2400" b="1" dirty="0"/>
              <a:t>a secret key</a:t>
            </a:r>
          </a:p>
          <a:p>
            <a:pPr marL="0" indent="0">
              <a:buNone/>
            </a:pPr>
            <a:r>
              <a:rPr lang="en-US" sz="2400" dirty="0" smtClean="0"/>
              <a:t>	– </a:t>
            </a:r>
            <a:r>
              <a:rPr lang="en-US" sz="2400" b="1" dirty="0" err="1"/>
              <a:t>ciphertext</a:t>
            </a:r>
            <a:endParaRPr lang="en-US" sz="2400" b="1" dirty="0"/>
          </a:p>
          <a:p>
            <a:pPr marL="0" indent="0">
              <a:buNone/>
            </a:pPr>
            <a:r>
              <a:rPr lang="en-US" sz="2400" dirty="0" smtClean="0"/>
              <a:t>	– </a:t>
            </a:r>
            <a:r>
              <a:rPr lang="en-US" sz="2400" b="1" dirty="0"/>
              <a:t>decryption algorithm</a:t>
            </a:r>
          </a:p>
          <a:p>
            <a:r>
              <a:rPr lang="en-US" sz="2400" b="1" dirty="0"/>
              <a:t>S</a:t>
            </a:r>
            <a:r>
              <a:rPr lang="en-US" sz="2400" b="1" dirty="0" smtClean="0"/>
              <a:t>ender </a:t>
            </a:r>
            <a:r>
              <a:rPr lang="en-US" sz="2400" b="1" dirty="0"/>
              <a:t>and recipient share a common key</a:t>
            </a:r>
          </a:p>
          <a:p>
            <a:r>
              <a:rPr lang="en-US" sz="2400" b="1" dirty="0" smtClean="0"/>
              <a:t>Security </a:t>
            </a:r>
            <a:r>
              <a:rPr lang="en-US" sz="2400" b="1" dirty="0"/>
              <a:t>depends on the secrecy of the </a:t>
            </a:r>
            <a:r>
              <a:rPr lang="en-US" sz="2400" b="1" dirty="0" smtClean="0"/>
              <a:t>key</a:t>
            </a:r>
            <a:endParaRPr lang="en-US" sz="2400" b="1" dirty="0"/>
          </a:p>
        </p:txBody>
      </p:sp>
    </p:spTree>
    <p:extLst>
      <p:ext uri="{BB962C8B-B14F-4D97-AF65-F5344CB8AC3E}">
        <p14:creationId xmlns:p14="http://schemas.microsoft.com/office/powerpoint/2010/main" val="289653056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314451"/>
            <a:ext cx="6447501" cy="547352"/>
          </a:xfrm>
        </p:spPr>
        <p:txBody>
          <a:bodyPr/>
          <a:lstStyle/>
          <a:p>
            <a:r>
              <a:rPr lang="en-US" dirty="0"/>
              <a:t>AES Key Expansion (Round 1)</a:t>
            </a:r>
          </a:p>
        </p:txBody>
      </p:sp>
      <p:sp>
        <p:nvSpPr>
          <p:cNvPr id="3" name="Content Placeholder 2"/>
          <p:cNvSpPr>
            <a:spLocks noGrp="1"/>
          </p:cNvSpPr>
          <p:nvPr>
            <p:ph idx="1"/>
          </p:nvPr>
        </p:nvSpPr>
        <p:spPr>
          <a:xfrm>
            <a:off x="23907" y="1861803"/>
            <a:ext cx="6447501" cy="3449196"/>
          </a:xfrm>
        </p:spPr>
        <p:txBody>
          <a:bodyPr>
            <a:normAutofit lnSpcReduction="10000"/>
          </a:bodyPr>
          <a:lstStyle/>
          <a:p>
            <a:r>
              <a:rPr lang="en-US" dirty="0" smtClean="0"/>
              <a:t>Take w(7)</a:t>
            </a:r>
          </a:p>
          <a:p>
            <a:r>
              <a:rPr lang="en-US" dirty="0" smtClean="0"/>
              <a:t>Do the process as in slide number 64</a:t>
            </a:r>
          </a:p>
          <a:p>
            <a:r>
              <a:rPr lang="en-US" dirty="0"/>
              <a:t>For </a:t>
            </a:r>
            <a:r>
              <a:rPr lang="en-US" dirty="0" smtClean="0"/>
              <a:t>w(7), </a:t>
            </a:r>
            <a:r>
              <a:rPr lang="en-US" dirty="0"/>
              <a:t>rotate 1-position to the </a:t>
            </a:r>
            <a:r>
              <a:rPr lang="en-US" dirty="0" smtClean="0"/>
              <a:t>left</a:t>
            </a:r>
          </a:p>
          <a:p>
            <a:pPr marL="0" indent="0">
              <a:buNone/>
            </a:pPr>
            <a:r>
              <a:rPr lang="en-US" dirty="0" smtClean="0"/>
              <a:t>	w(7) = </a:t>
            </a:r>
            <a:r>
              <a:rPr lang="en-US" b="1" dirty="0"/>
              <a:t>38 81 15 </a:t>
            </a:r>
            <a:r>
              <a:rPr lang="en-US" b="1" dirty="0" smtClean="0"/>
              <a:t>a7, Rot(w(7)) = x(2) = 81 15 a7 38</a:t>
            </a:r>
            <a:r>
              <a:rPr lang="en-US" dirty="0"/>
              <a:t>	</a:t>
            </a:r>
            <a:endParaRPr lang="en-US" dirty="0" smtClean="0"/>
          </a:p>
          <a:p>
            <a:pPr marL="0" indent="0">
              <a:buNone/>
            </a:pPr>
            <a:endParaRPr lang="en-US" dirty="0" smtClean="0"/>
          </a:p>
          <a:p>
            <a:r>
              <a:rPr lang="en-US" dirty="0"/>
              <a:t>Use substitution bytes box to obtain </a:t>
            </a:r>
            <a:r>
              <a:rPr lang="en-US" dirty="0" err="1"/>
              <a:t>SubBytes</a:t>
            </a:r>
            <a:r>
              <a:rPr lang="en-US" dirty="0"/>
              <a:t> output </a:t>
            </a:r>
          </a:p>
          <a:p>
            <a:pPr marL="0" indent="0">
              <a:buNone/>
            </a:pPr>
            <a:r>
              <a:rPr lang="en-US" dirty="0"/>
              <a:t>	</a:t>
            </a:r>
            <a:r>
              <a:rPr lang="en-US" dirty="0" smtClean="0"/>
              <a:t>Sub(x(2)) =  y(2) = </a:t>
            </a:r>
            <a:r>
              <a:rPr lang="en-US" b="1" dirty="0"/>
              <a:t>0c 59 5c </a:t>
            </a:r>
            <a:r>
              <a:rPr lang="en-US" b="1" dirty="0" smtClean="0"/>
              <a:t>07</a:t>
            </a:r>
          </a:p>
          <a:p>
            <a:pPr marL="0" indent="0">
              <a:buNone/>
            </a:pPr>
            <a:endParaRPr lang="en-US" dirty="0" smtClean="0"/>
          </a:p>
          <a:p>
            <a:r>
              <a:rPr lang="en-US" dirty="0"/>
              <a:t>Add with round constant (</a:t>
            </a:r>
            <a:r>
              <a:rPr lang="en-US" dirty="0" err="1" smtClean="0"/>
              <a:t>Rcon</a:t>
            </a:r>
            <a:r>
              <a:rPr lang="en-US" dirty="0" smtClean="0"/>
              <a:t>(2))</a:t>
            </a:r>
          </a:p>
          <a:p>
            <a:pPr marL="0" indent="0">
              <a:buNone/>
            </a:pPr>
            <a:r>
              <a:rPr lang="en-US" dirty="0"/>
              <a:t>	</a:t>
            </a:r>
            <a:r>
              <a:rPr lang="en-US" dirty="0" err="1" smtClean="0"/>
              <a:t>Rcon</a:t>
            </a:r>
            <a:r>
              <a:rPr lang="en-US" dirty="0" smtClean="0"/>
              <a:t>(2) </a:t>
            </a:r>
            <a:r>
              <a:rPr lang="en-US" dirty="0"/>
              <a:t>= </a:t>
            </a:r>
            <a:r>
              <a:rPr lang="en-US" dirty="0" smtClean="0"/>
              <a:t>02 </a:t>
            </a:r>
            <a:r>
              <a:rPr lang="en-US" dirty="0"/>
              <a:t>00 00 00, </a:t>
            </a:r>
            <a:r>
              <a:rPr lang="en-US" dirty="0" smtClean="0"/>
              <a:t>z(2) </a:t>
            </a:r>
            <a:r>
              <a:rPr lang="en-US" dirty="0"/>
              <a:t>= </a:t>
            </a:r>
            <a:r>
              <a:rPr lang="en-US" dirty="0" smtClean="0"/>
              <a:t>y(2) </a:t>
            </a:r>
            <a:r>
              <a:rPr lang="en-US" dirty="0"/>
              <a:t>⊕ </a:t>
            </a:r>
            <a:r>
              <a:rPr lang="en-US" dirty="0" err="1" smtClean="0"/>
              <a:t>Rcon</a:t>
            </a:r>
            <a:r>
              <a:rPr lang="en-US" dirty="0" smtClean="0"/>
              <a:t>(2)</a:t>
            </a:r>
            <a:endParaRPr lang="en-US" dirty="0"/>
          </a:p>
          <a:p>
            <a:pPr marL="0" indent="0">
              <a:buNone/>
            </a:pPr>
            <a:endParaRPr lang="en-US" dirty="0"/>
          </a:p>
          <a:p>
            <a:pPr marL="0" indent="0">
              <a:buNone/>
            </a:pPr>
            <a:r>
              <a:rPr lang="en-US" dirty="0" smtClean="0"/>
              <a:t> </a:t>
            </a:r>
            <a:endParaRPr lang="en-US" dirty="0"/>
          </a:p>
        </p:txBody>
      </p:sp>
      <p:pic>
        <p:nvPicPr>
          <p:cNvPr id="4" name="Picture 2" descr="Image result for AES S-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5788" y="1893714"/>
            <a:ext cx="4518212" cy="3571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3706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314450"/>
            <a:ext cx="6447501" cy="499056"/>
          </a:xfrm>
        </p:spPr>
        <p:txBody>
          <a:bodyPr>
            <a:normAutofit fontScale="90000"/>
          </a:bodyPr>
          <a:lstStyle/>
          <a:p>
            <a:r>
              <a:rPr lang="en-US" dirty="0"/>
              <a:t>AES Key Expansion (Round 1)</a:t>
            </a:r>
          </a:p>
        </p:txBody>
      </p:sp>
      <p:sp>
        <p:nvSpPr>
          <p:cNvPr id="3" name="Content Placeholder 2"/>
          <p:cNvSpPr>
            <a:spLocks noGrp="1"/>
          </p:cNvSpPr>
          <p:nvPr>
            <p:ph idx="1"/>
          </p:nvPr>
        </p:nvSpPr>
        <p:spPr>
          <a:xfrm>
            <a:off x="508001" y="1881121"/>
            <a:ext cx="6447501" cy="3507151"/>
          </a:xfrm>
        </p:spPr>
        <p:txBody>
          <a:bodyPr>
            <a:normAutofit lnSpcReduction="10000"/>
          </a:bodyPr>
          <a:lstStyle/>
          <a:p>
            <a:pPr marL="0" indent="0">
              <a:buNone/>
            </a:pPr>
            <a:r>
              <a:rPr lang="en-US" dirty="0" err="1" smtClean="0"/>
              <a:t>Rcon</a:t>
            </a:r>
            <a:r>
              <a:rPr lang="en-US" dirty="0" smtClean="0"/>
              <a:t>(2) </a:t>
            </a:r>
            <a:r>
              <a:rPr lang="en-US" dirty="0"/>
              <a:t>= </a:t>
            </a:r>
            <a:r>
              <a:rPr lang="en-US" dirty="0" smtClean="0"/>
              <a:t>02 </a:t>
            </a:r>
            <a:r>
              <a:rPr lang="en-US" dirty="0"/>
              <a:t>00 00 00, </a:t>
            </a:r>
            <a:r>
              <a:rPr lang="en-US" dirty="0" smtClean="0"/>
              <a:t>z(2) </a:t>
            </a:r>
            <a:r>
              <a:rPr lang="en-US" dirty="0"/>
              <a:t>= </a:t>
            </a:r>
            <a:r>
              <a:rPr lang="en-US" dirty="0" smtClean="0"/>
              <a:t>y(2) </a:t>
            </a:r>
            <a:r>
              <a:rPr lang="en-US" dirty="0"/>
              <a:t>⊕ </a:t>
            </a:r>
            <a:r>
              <a:rPr lang="en-US" dirty="0" err="1" smtClean="0"/>
              <a:t>Rcon</a:t>
            </a:r>
            <a:r>
              <a:rPr lang="en-US" dirty="0" smtClean="0"/>
              <a:t>(2)</a:t>
            </a:r>
            <a:endParaRPr lang="en-US" dirty="0"/>
          </a:p>
          <a:p>
            <a:pPr marL="0" indent="0">
              <a:buNone/>
            </a:pPr>
            <a:r>
              <a:rPr lang="en-US" dirty="0"/>
              <a:t>	</a:t>
            </a:r>
            <a:r>
              <a:rPr lang="en-US" dirty="0" err="1" smtClean="0"/>
              <a:t>Rcon</a:t>
            </a:r>
            <a:r>
              <a:rPr lang="en-US" dirty="0" smtClean="0"/>
              <a:t>(2)</a:t>
            </a:r>
            <a:r>
              <a:rPr lang="en-US" dirty="0"/>
              <a:t>	= </a:t>
            </a:r>
            <a:r>
              <a:rPr lang="en-US" dirty="0" smtClean="0"/>
              <a:t>02 </a:t>
            </a:r>
            <a:r>
              <a:rPr lang="en-US" dirty="0"/>
              <a:t>00 00 00</a:t>
            </a:r>
          </a:p>
          <a:p>
            <a:pPr marL="0" indent="0">
              <a:buNone/>
            </a:pPr>
            <a:r>
              <a:rPr lang="en-US" dirty="0"/>
              <a:t>	</a:t>
            </a:r>
            <a:r>
              <a:rPr lang="en-US" dirty="0" smtClean="0"/>
              <a:t>y(2)</a:t>
            </a:r>
            <a:r>
              <a:rPr lang="en-US" dirty="0"/>
              <a:t>		= </a:t>
            </a:r>
            <a:r>
              <a:rPr lang="en-US" b="1" dirty="0"/>
              <a:t>0c 59 5c 07</a:t>
            </a:r>
            <a:endParaRPr lang="en-US" dirty="0"/>
          </a:p>
          <a:p>
            <a:pPr marL="0" indent="0">
              <a:buNone/>
            </a:pPr>
            <a:endParaRPr lang="en-US" dirty="0" smtClean="0"/>
          </a:p>
          <a:p>
            <a:pPr marL="0" indent="0">
              <a:buNone/>
            </a:pPr>
            <a:r>
              <a:rPr lang="en-US" dirty="0" smtClean="0"/>
              <a:t>Only </a:t>
            </a:r>
            <a:r>
              <a:rPr lang="en-US" dirty="0"/>
              <a:t>XOR </a:t>
            </a:r>
            <a:r>
              <a:rPr lang="en-US" dirty="0" smtClean="0"/>
              <a:t>02 </a:t>
            </a:r>
            <a:r>
              <a:rPr lang="en-US" dirty="0"/>
              <a:t>and </a:t>
            </a:r>
            <a:r>
              <a:rPr lang="en-US" dirty="0" smtClean="0"/>
              <a:t>0c, </a:t>
            </a:r>
            <a:r>
              <a:rPr lang="en-US" dirty="0"/>
              <a:t>which both represented in hexadecimal, other three bytes will be the same, since it is XOR with zero</a:t>
            </a:r>
          </a:p>
          <a:p>
            <a:pPr marL="0" indent="0">
              <a:buNone/>
            </a:pPr>
            <a:r>
              <a:rPr lang="en-US" dirty="0"/>
              <a:t>(</a:t>
            </a:r>
            <a:r>
              <a:rPr lang="en-US" dirty="0" smtClean="0"/>
              <a:t>02 </a:t>
            </a:r>
            <a:r>
              <a:rPr lang="en-US" dirty="0"/>
              <a:t>⊕ </a:t>
            </a:r>
            <a:r>
              <a:rPr lang="en-US" dirty="0" smtClean="0"/>
              <a:t>0c)hex </a:t>
            </a:r>
            <a:r>
              <a:rPr lang="en-US" dirty="0"/>
              <a:t>= (0000 </a:t>
            </a:r>
            <a:r>
              <a:rPr lang="en-US" dirty="0" smtClean="0"/>
              <a:t>0010 </a:t>
            </a:r>
            <a:r>
              <a:rPr lang="en-US" dirty="0"/>
              <a:t>⊕ </a:t>
            </a:r>
            <a:r>
              <a:rPr lang="en-US" dirty="0" smtClean="0"/>
              <a:t>0000 1100)bin </a:t>
            </a:r>
            <a:r>
              <a:rPr lang="en-US" dirty="0">
                <a:sym typeface="Wingdings" panose="05000000000000000000" pitchFamily="2" charset="2"/>
              </a:rPr>
              <a:t> 	</a:t>
            </a:r>
            <a:r>
              <a:rPr lang="en-US" dirty="0"/>
              <a:t>0000 </a:t>
            </a:r>
            <a:r>
              <a:rPr lang="en-US" dirty="0" smtClean="0"/>
              <a:t>0010 </a:t>
            </a:r>
            <a:endParaRPr lang="en-US" dirty="0"/>
          </a:p>
          <a:p>
            <a:pPr marL="0" indent="0">
              <a:buNone/>
            </a:pPr>
            <a:r>
              <a:rPr lang="en-US" dirty="0"/>
              <a:t>											</a:t>
            </a:r>
            <a:r>
              <a:rPr lang="en-US" dirty="0" smtClean="0"/>
              <a:t>0000 1100</a:t>
            </a:r>
            <a:endParaRPr lang="en-US" dirty="0"/>
          </a:p>
          <a:p>
            <a:pPr marL="0" indent="0">
              <a:buNone/>
            </a:pPr>
            <a:r>
              <a:rPr lang="en-US" dirty="0"/>
              <a:t>										=    </a:t>
            </a:r>
            <a:r>
              <a:rPr lang="en-US" dirty="0" smtClean="0"/>
              <a:t>(0000 1110)bin </a:t>
            </a:r>
            <a:r>
              <a:rPr lang="en-US" dirty="0"/>
              <a:t>= </a:t>
            </a:r>
            <a:r>
              <a:rPr lang="en-US" dirty="0" smtClean="0"/>
              <a:t>(0e)hex</a:t>
            </a:r>
            <a:endParaRPr lang="en-US" dirty="0"/>
          </a:p>
          <a:p>
            <a:pPr marL="0" indent="0">
              <a:buNone/>
            </a:pPr>
            <a:r>
              <a:rPr lang="en-US" dirty="0"/>
              <a:t>	</a:t>
            </a:r>
            <a:r>
              <a:rPr lang="en-US" dirty="0" smtClean="0"/>
              <a:t>z(2) </a:t>
            </a:r>
            <a:r>
              <a:rPr lang="en-US" dirty="0"/>
              <a:t>= </a:t>
            </a:r>
            <a:r>
              <a:rPr lang="en-US" dirty="0" smtClean="0"/>
              <a:t>0e 59 5c 07</a:t>
            </a:r>
          </a:p>
          <a:p>
            <a:pPr marL="0" indent="0">
              <a:buNone/>
            </a:pPr>
            <a:endParaRPr lang="en-US" dirty="0" smtClean="0"/>
          </a:p>
          <a:p>
            <a:pPr marL="0" indent="0">
              <a:buNone/>
            </a:pPr>
            <a:r>
              <a:rPr lang="en-US" dirty="0" smtClean="0"/>
              <a:t>Do the same with the rest of the key from round 2 to 10!!</a:t>
            </a:r>
            <a:endParaRPr lang="en-US" dirty="0"/>
          </a:p>
          <a:p>
            <a:endParaRPr lang="en-US" dirty="0"/>
          </a:p>
        </p:txBody>
      </p:sp>
      <p:sp>
        <p:nvSpPr>
          <p:cNvPr id="4" name="Oval 3"/>
          <p:cNvSpPr/>
          <p:nvPr/>
        </p:nvSpPr>
        <p:spPr>
          <a:xfrm>
            <a:off x="1672586" y="2209320"/>
            <a:ext cx="323306" cy="53884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spTree>
    <p:extLst>
      <p:ext uri="{BB962C8B-B14F-4D97-AF65-F5344CB8AC3E}">
        <p14:creationId xmlns:p14="http://schemas.microsoft.com/office/powerpoint/2010/main" val="416779499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589" y="637869"/>
            <a:ext cx="6447501" cy="595648"/>
          </a:xfrm>
        </p:spPr>
        <p:txBody>
          <a:bodyPr/>
          <a:lstStyle/>
          <a:p>
            <a:r>
              <a:rPr lang="en-US" dirty="0" smtClean="0"/>
              <a:t>Plaintext and Round Key (Round 0)</a:t>
            </a:r>
            <a:endParaRPr lang="en-US" dirty="0"/>
          </a:p>
        </p:txBody>
      </p:sp>
      <p:sp>
        <p:nvSpPr>
          <p:cNvPr id="3" name="Content Placeholder 2"/>
          <p:cNvSpPr>
            <a:spLocks noGrp="1"/>
          </p:cNvSpPr>
          <p:nvPr>
            <p:ph idx="1"/>
          </p:nvPr>
        </p:nvSpPr>
        <p:spPr>
          <a:xfrm>
            <a:off x="-1" y="1452281"/>
            <a:ext cx="8982635" cy="5163671"/>
          </a:xfrm>
          <a:solidFill>
            <a:schemeClr val="bg1"/>
          </a:solidFill>
        </p:spPr>
        <p:txBody>
          <a:bodyPr/>
          <a:lstStyle/>
          <a:p>
            <a:r>
              <a:rPr lang="en-US" sz="1600" dirty="0" smtClean="0"/>
              <a:t>For round 0, we do the add round key (PT XOR with Key in round 0, in state matrix)</a:t>
            </a:r>
          </a:p>
          <a:p>
            <a:r>
              <a:rPr lang="en-US" sz="1600" dirty="0"/>
              <a:t>PT = </a:t>
            </a:r>
            <a:r>
              <a:rPr lang="en-US" sz="1600" dirty="0" smtClean="0"/>
              <a:t>01 23 45 67 89 ab cd </a:t>
            </a:r>
            <a:r>
              <a:rPr lang="en-US" sz="1600" dirty="0" err="1" smtClean="0"/>
              <a:t>ef</a:t>
            </a:r>
            <a:r>
              <a:rPr lang="en-US" sz="1600" dirty="0" smtClean="0"/>
              <a:t> </a:t>
            </a:r>
            <a:r>
              <a:rPr lang="en-US" sz="1600" dirty="0" err="1" smtClean="0"/>
              <a:t>fe</a:t>
            </a:r>
            <a:r>
              <a:rPr lang="en-US" sz="1600" dirty="0" smtClean="0"/>
              <a:t> dc </a:t>
            </a:r>
            <a:r>
              <a:rPr lang="en-US" sz="1600" dirty="0" err="1" smtClean="0"/>
              <a:t>ba</a:t>
            </a:r>
            <a:r>
              <a:rPr lang="en-US" sz="1600" dirty="0" smtClean="0"/>
              <a:t> 98 76 54 32 10</a:t>
            </a:r>
          </a:p>
          <a:p>
            <a:pPr marL="0" indent="0">
              <a:buNone/>
            </a:pPr>
            <a:endParaRPr lang="en-US" sz="1600" dirty="0" smtClean="0"/>
          </a:p>
          <a:p>
            <a:pPr marL="0" indent="0">
              <a:buNone/>
            </a:pPr>
            <a:r>
              <a:rPr lang="en-US" sz="1600" dirty="0" smtClean="0"/>
              <a:t>Represented in state matrix:</a:t>
            </a:r>
          </a:p>
          <a:p>
            <a:pPr marL="0" indent="0">
              <a:buNone/>
            </a:pPr>
            <a:endParaRPr lang="en-US" sz="1600" dirty="0" smtClean="0"/>
          </a:p>
          <a:p>
            <a:pPr marL="0" indent="0">
              <a:buNone/>
            </a:pPr>
            <a:r>
              <a:rPr lang="en-US" sz="2000" dirty="0" smtClean="0"/>
              <a:t>PT =	</a:t>
            </a:r>
            <a:r>
              <a:rPr lang="en-US" sz="1600" dirty="0" smtClean="0"/>
              <a:t>			</a:t>
            </a:r>
            <a:r>
              <a:rPr lang="en-US" sz="2000" dirty="0"/>
              <a:t> </a:t>
            </a:r>
            <a:r>
              <a:rPr lang="en-US" sz="2000" dirty="0" smtClean="0"/>
              <a:t>    K = </a:t>
            </a:r>
            <a:endParaRPr lang="en-US" sz="1600" dirty="0"/>
          </a:p>
          <a:p>
            <a:pPr marL="0" indent="0">
              <a:buNone/>
            </a:pPr>
            <a:endParaRPr lang="en-US" sz="1600" dirty="0" smtClean="0"/>
          </a:p>
          <a:p>
            <a:pPr marL="0" indent="0">
              <a:buNone/>
            </a:pPr>
            <a:endParaRPr lang="en-US" sz="1600" dirty="0" smtClean="0"/>
          </a:p>
          <a:p>
            <a:r>
              <a:rPr lang="en-US" sz="1600" dirty="0" smtClean="0"/>
              <a:t>PT </a:t>
            </a:r>
            <a:r>
              <a:rPr lang="en-US" sz="1600" dirty="0"/>
              <a:t>⊕</a:t>
            </a:r>
            <a:r>
              <a:rPr lang="en-US" sz="1600" dirty="0" smtClean="0"/>
              <a:t> K (convert hex to binary, do the XOR operation in binary!!)</a:t>
            </a:r>
          </a:p>
          <a:p>
            <a:endParaRPr lang="en-US" dirty="0"/>
          </a:p>
          <a:p>
            <a:endParaRPr lang="en-US" dirty="0"/>
          </a:p>
          <a:p>
            <a:pPr lvl="8"/>
            <a:r>
              <a:rPr lang="en-US" dirty="0" smtClean="0"/>
              <a:t>             </a:t>
            </a:r>
            <a:r>
              <a:rPr lang="en-US" sz="1350" dirty="0">
                <a:sym typeface="Wingdings" panose="05000000000000000000" pitchFamily="2" charset="2"/>
              </a:rPr>
              <a:t></a:t>
            </a:r>
            <a:r>
              <a:rPr lang="en-US" dirty="0" smtClean="0">
                <a:sym typeface="Wingdings" panose="05000000000000000000" pitchFamily="2" charset="2"/>
              </a:rPr>
              <a:t> </a:t>
            </a:r>
            <a:endParaRPr lang="en-US" dirty="0"/>
          </a:p>
        </p:txBody>
      </p:sp>
      <p:pic>
        <p:nvPicPr>
          <p:cNvPr id="4" name="Picture 3"/>
          <p:cNvPicPr>
            <a:picLocks noChangeAspect="1"/>
          </p:cNvPicPr>
          <p:nvPr/>
        </p:nvPicPr>
        <p:blipFill>
          <a:blip r:embed="rId2"/>
          <a:stretch>
            <a:fillRect/>
          </a:stretch>
        </p:blipFill>
        <p:spPr>
          <a:xfrm>
            <a:off x="699855" y="2916378"/>
            <a:ext cx="1351127" cy="1093192"/>
          </a:xfrm>
          <a:prstGeom prst="rect">
            <a:avLst/>
          </a:prstGeom>
        </p:spPr>
      </p:pic>
      <p:pic>
        <p:nvPicPr>
          <p:cNvPr id="5" name="Picture 4"/>
          <p:cNvPicPr>
            <a:picLocks noChangeAspect="1"/>
          </p:cNvPicPr>
          <p:nvPr/>
        </p:nvPicPr>
        <p:blipFill>
          <a:blip r:embed="rId3"/>
          <a:stretch>
            <a:fillRect/>
          </a:stretch>
        </p:blipFill>
        <p:spPr>
          <a:xfrm>
            <a:off x="2656693" y="2908784"/>
            <a:ext cx="1343291" cy="1100786"/>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3506242137"/>
              </p:ext>
            </p:extLst>
          </p:nvPr>
        </p:nvGraphicFramePr>
        <p:xfrm>
          <a:off x="598697" y="4767084"/>
          <a:ext cx="2910992" cy="1526140"/>
        </p:xfrm>
        <a:graphic>
          <a:graphicData uri="http://schemas.openxmlformats.org/drawingml/2006/table">
            <a:tbl>
              <a:tblPr>
                <a:tableStyleId>{5C22544A-7EE6-4342-B048-85BDC9FD1C3A}</a:tableStyleId>
              </a:tblPr>
              <a:tblGrid>
                <a:gridCol w="727748">
                  <a:extLst>
                    <a:ext uri="{9D8B030D-6E8A-4147-A177-3AD203B41FA5}">
                      <a16:colId xmlns:a16="http://schemas.microsoft.com/office/drawing/2014/main" val="20000"/>
                    </a:ext>
                  </a:extLst>
                </a:gridCol>
                <a:gridCol w="727748">
                  <a:extLst>
                    <a:ext uri="{9D8B030D-6E8A-4147-A177-3AD203B41FA5}">
                      <a16:colId xmlns:a16="http://schemas.microsoft.com/office/drawing/2014/main" val="20001"/>
                    </a:ext>
                  </a:extLst>
                </a:gridCol>
                <a:gridCol w="727748">
                  <a:extLst>
                    <a:ext uri="{9D8B030D-6E8A-4147-A177-3AD203B41FA5}">
                      <a16:colId xmlns:a16="http://schemas.microsoft.com/office/drawing/2014/main" val="20002"/>
                    </a:ext>
                  </a:extLst>
                </a:gridCol>
                <a:gridCol w="727748">
                  <a:extLst>
                    <a:ext uri="{9D8B030D-6E8A-4147-A177-3AD203B41FA5}">
                      <a16:colId xmlns:a16="http://schemas.microsoft.com/office/drawing/2014/main" val="20003"/>
                    </a:ext>
                  </a:extLst>
                </a:gridCol>
              </a:tblGrid>
              <a:tr h="381535">
                <a:tc>
                  <a:txBody>
                    <a:bodyPr/>
                    <a:lstStyle/>
                    <a:p>
                      <a:pPr marL="0" marR="0" algn="ctr">
                        <a:lnSpc>
                          <a:spcPct val="107000"/>
                        </a:lnSpc>
                        <a:spcBef>
                          <a:spcPts val="0"/>
                        </a:spcBef>
                        <a:spcAft>
                          <a:spcPts val="800"/>
                        </a:spcAft>
                      </a:pPr>
                      <a:r>
                        <a:rPr lang="en-GB" sz="1400" dirty="0" smtClean="0">
                          <a:effectLst/>
                        </a:rPr>
                        <a:t>01</a:t>
                      </a:r>
                      <a:r>
                        <a:rPr lang="en-US" sz="1400" dirty="0" smtClean="0"/>
                        <a:t>⊕0f</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800"/>
                        </a:spcAft>
                      </a:pPr>
                      <a:r>
                        <a:rPr lang="en-GB" sz="1400" dirty="0" smtClean="0">
                          <a:effectLst/>
                          <a:latin typeface="+mn-lt"/>
                          <a:ea typeface="+mn-ea"/>
                          <a:cs typeface="+mn-cs"/>
                        </a:rPr>
                        <a:t>89</a:t>
                      </a:r>
                      <a:r>
                        <a:rPr lang="en-US" sz="1400" dirty="0" smtClean="0"/>
                        <a:t>⊕47</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800"/>
                        </a:spcAft>
                      </a:pPr>
                      <a:r>
                        <a:rPr lang="en-GB" sz="1400" dirty="0" err="1" smtClean="0">
                          <a:effectLst/>
                        </a:rPr>
                        <a:t>fe</a:t>
                      </a:r>
                      <a:r>
                        <a:rPr lang="en-US" sz="1400" dirty="0" smtClean="0"/>
                        <a:t>⊕0c</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800"/>
                        </a:spcAft>
                      </a:pPr>
                      <a:r>
                        <a:rPr lang="en-GB" sz="1400" dirty="0" smtClean="0">
                          <a:effectLst/>
                          <a:latin typeface="+mn-lt"/>
                          <a:ea typeface="+mn-ea"/>
                          <a:cs typeface="+mn-cs"/>
                        </a:rPr>
                        <a:t>76</a:t>
                      </a:r>
                      <a:r>
                        <a:rPr lang="en-US" sz="1400" dirty="0" smtClean="0"/>
                        <a:t>⊕</a:t>
                      </a:r>
                      <a:r>
                        <a:rPr lang="en-US" sz="1400" dirty="0" err="1" smtClean="0"/>
                        <a:t>af</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0"/>
                  </a:ext>
                </a:extLst>
              </a:tr>
              <a:tr h="381535">
                <a:tc>
                  <a:txBody>
                    <a:bodyPr/>
                    <a:lstStyle/>
                    <a:p>
                      <a:pPr marL="0" marR="0" algn="ctr">
                        <a:lnSpc>
                          <a:spcPct val="107000"/>
                        </a:lnSpc>
                        <a:spcBef>
                          <a:spcPts val="0"/>
                        </a:spcBef>
                        <a:spcAft>
                          <a:spcPts val="800"/>
                        </a:spcAft>
                      </a:pPr>
                      <a:r>
                        <a:rPr lang="en-GB" sz="1400" dirty="0" smtClean="0">
                          <a:effectLst/>
                          <a:latin typeface="+mn-lt"/>
                          <a:ea typeface="+mn-ea"/>
                          <a:cs typeface="+mn-cs"/>
                        </a:rPr>
                        <a:t>23</a:t>
                      </a:r>
                      <a:r>
                        <a:rPr lang="en-US" sz="1400" dirty="0" smtClean="0"/>
                        <a:t>⊕15</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800"/>
                        </a:spcAft>
                      </a:pPr>
                      <a:r>
                        <a:rPr lang="en-GB" sz="1400" dirty="0" smtClean="0">
                          <a:effectLst/>
                          <a:latin typeface="+mn-lt"/>
                          <a:ea typeface="+mn-ea"/>
                          <a:cs typeface="+mn-cs"/>
                        </a:rPr>
                        <a:t>ab</a:t>
                      </a:r>
                      <a:r>
                        <a:rPr lang="en-US" sz="1400" dirty="0" smtClean="0"/>
                        <a:t>⊕d9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800"/>
                        </a:spcAft>
                      </a:pPr>
                      <a:r>
                        <a:rPr lang="en-GB" sz="1400" dirty="0" smtClean="0">
                          <a:effectLst/>
                          <a:latin typeface="+mn-lt"/>
                          <a:ea typeface="+mn-ea"/>
                          <a:cs typeface="+mn-cs"/>
                        </a:rPr>
                        <a:t>dc</a:t>
                      </a:r>
                      <a:r>
                        <a:rPr lang="en-US" sz="1400" dirty="0" smtClean="0"/>
                        <a:t>⊕b7</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800"/>
                        </a:spcAft>
                      </a:pPr>
                      <a:r>
                        <a:rPr lang="en-GB" sz="1400" dirty="0" smtClean="0">
                          <a:effectLst/>
                          <a:latin typeface="+mn-lt"/>
                          <a:ea typeface="+mn-ea"/>
                          <a:cs typeface="+mn-cs"/>
                        </a:rPr>
                        <a:t>54</a:t>
                      </a:r>
                      <a:r>
                        <a:rPr lang="en-US" sz="1400" dirty="0" smtClean="0"/>
                        <a:t>⊕7f</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1"/>
                  </a:ext>
                </a:extLst>
              </a:tr>
              <a:tr h="381535">
                <a:tc>
                  <a:txBody>
                    <a:bodyPr/>
                    <a:lstStyle/>
                    <a:p>
                      <a:pPr marL="0" marR="0" algn="ctr">
                        <a:lnSpc>
                          <a:spcPct val="107000"/>
                        </a:lnSpc>
                        <a:spcBef>
                          <a:spcPts val="0"/>
                        </a:spcBef>
                        <a:spcAft>
                          <a:spcPts val="800"/>
                        </a:spcAft>
                      </a:pPr>
                      <a:r>
                        <a:rPr lang="en-GB" sz="1400" dirty="0" smtClean="0">
                          <a:effectLst/>
                          <a:latin typeface="+mn-lt"/>
                          <a:ea typeface="+mn-ea"/>
                          <a:cs typeface="+mn-cs"/>
                        </a:rPr>
                        <a:t>45</a:t>
                      </a:r>
                      <a:r>
                        <a:rPr lang="en-US" sz="1400" dirty="0" smtClean="0"/>
                        <a:t>⊕71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800"/>
                        </a:spcAft>
                      </a:pPr>
                      <a:r>
                        <a:rPr lang="en-GB" sz="1400" dirty="0" smtClean="0">
                          <a:effectLst/>
                          <a:latin typeface="+mn-lt"/>
                          <a:ea typeface="+mn-ea"/>
                          <a:cs typeface="+mn-cs"/>
                        </a:rPr>
                        <a:t>cd</a:t>
                      </a:r>
                      <a:r>
                        <a:rPr lang="en-US" sz="1400" dirty="0" smtClean="0"/>
                        <a:t>⊕e8</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800"/>
                        </a:spcAft>
                      </a:pPr>
                      <a:r>
                        <a:rPr lang="en-GB" sz="1400" dirty="0" err="1" smtClean="0">
                          <a:effectLst/>
                          <a:latin typeface="+mn-lt"/>
                          <a:ea typeface="+mn-ea"/>
                          <a:cs typeface="+mn-cs"/>
                        </a:rPr>
                        <a:t>ba</a:t>
                      </a:r>
                      <a:r>
                        <a:rPr lang="en-US" sz="1400" dirty="0" smtClean="0"/>
                        <a:t>⊕ad</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800"/>
                        </a:spcAft>
                      </a:pPr>
                      <a:r>
                        <a:rPr lang="en-GB" sz="1400" dirty="0" smtClean="0">
                          <a:effectLst/>
                          <a:latin typeface="+mn-lt"/>
                          <a:ea typeface="+mn-ea"/>
                          <a:cs typeface="+mn-cs"/>
                        </a:rPr>
                        <a:t>32</a:t>
                      </a:r>
                      <a:r>
                        <a:rPr lang="en-US" sz="1400" dirty="0" smtClean="0"/>
                        <a:t>⊕67</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2"/>
                  </a:ext>
                </a:extLst>
              </a:tr>
              <a:tr h="381535">
                <a:tc>
                  <a:txBody>
                    <a:bodyPr/>
                    <a:lstStyle/>
                    <a:p>
                      <a:pPr marL="0" marR="0" algn="ctr">
                        <a:lnSpc>
                          <a:spcPct val="107000"/>
                        </a:lnSpc>
                        <a:spcBef>
                          <a:spcPts val="0"/>
                        </a:spcBef>
                        <a:spcAft>
                          <a:spcPts val="800"/>
                        </a:spcAft>
                      </a:pPr>
                      <a:r>
                        <a:rPr lang="en-GB" sz="1400" dirty="0" smtClean="0">
                          <a:effectLst/>
                          <a:latin typeface="+mn-lt"/>
                          <a:ea typeface="+mn-ea"/>
                          <a:cs typeface="+mn-cs"/>
                        </a:rPr>
                        <a:t>67</a:t>
                      </a:r>
                      <a:r>
                        <a:rPr lang="en-US" sz="1400" dirty="0" smtClean="0"/>
                        <a:t>⊕c9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800"/>
                        </a:spcAft>
                      </a:pPr>
                      <a:r>
                        <a:rPr lang="en-GB" sz="1400" dirty="0" err="1" smtClean="0">
                          <a:effectLst/>
                          <a:latin typeface="+mn-lt"/>
                          <a:ea typeface="+mn-ea"/>
                          <a:cs typeface="+mn-cs"/>
                        </a:rPr>
                        <a:t>ef</a:t>
                      </a:r>
                      <a:r>
                        <a:rPr lang="en-US" sz="1400" dirty="0" smtClean="0"/>
                        <a:t>⊕59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800"/>
                        </a:spcAft>
                      </a:pPr>
                      <a:r>
                        <a:rPr lang="en-GB" sz="1400" dirty="0" smtClean="0">
                          <a:effectLst/>
                          <a:latin typeface="+mn-lt"/>
                          <a:ea typeface="+mn-ea"/>
                          <a:cs typeface="+mn-cs"/>
                        </a:rPr>
                        <a:t>98</a:t>
                      </a:r>
                      <a:r>
                        <a:rPr lang="en-US" sz="1400" dirty="0" smtClean="0"/>
                        <a:t>⊕d6</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tc>
                  <a:txBody>
                    <a:bodyPr/>
                    <a:lstStyle/>
                    <a:p>
                      <a:pPr marL="0" marR="0" algn="ctr">
                        <a:lnSpc>
                          <a:spcPct val="107000"/>
                        </a:lnSpc>
                        <a:spcBef>
                          <a:spcPts val="0"/>
                        </a:spcBef>
                        <a:spcAft>
                          <a:spcPts val="800"/>
                        </a:spcAft>
                      </a:pPr>
                      <a:r>
                        <a:rPr lang="en-GB" sz="1400" dirty="0" smtClean="0">
                          <a:effectLst/>
                          <a:latin typeface="+mn-lt"/>
                          <a:ea typeface="+mn-ea"/>
                          <a:cs typeface="+mn-cs"/>
                        </a:rPr>
                        <a:t>10</a:t>
                      </a:r>
                      <a:r>
                        <a:rPr lang="en-US" sz="1400" dirty="0" smtClean="0"/>
                        <a:t>⊕98</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tc>
                <a:extLst>
                  <a:ext uri="{0D108BD9-81ED-4DB2-BD59-A6C34878D82A}">
                    <a16:rowId xmlns:a16="http://schemas.microsoft.com/office/drawing/2014/main" val="10003"/>
                  </a:ext>
                </a:extLst>
              </a:tr>
            </a:tbl>
          </a:graphicData>
        </a:graphic>
      </p:graphicFrame>
      <p:pic>
        <p:nvPicPr>
          <p:cNvPr id="7" name="Picture 6"/>
          <p:cNvPicPr>
            <a:picLocks noChangeAspect="1"/>
          </p:cNvPicPr>
          <p:nvPr/>
        </p:nvPicPr>
        <p:blipFill>
          <a:blip r:embed="rId4"/>
          <a:stretch>
            <a:fillRect/>
          </a:stretch>
        </p:blipFill>
        <p:spPr>
          <a:xfrm>
            <a:off x="4108386" y="4767084"/>
            <a:ext cx="2071024" cy="1526139"/>
          </a:xfrm>
          <a:prstGeom prst="rect">
            <a:avLst/>
          </a:prstGeom>
        </p:spPr>
      </p:pic>
    </p:spTree>
    <p:extLst>
      <p:ext uri="{BB962C8B-B14F-4D97-AF65-F5344CB8AC3E}">
        <p14:creationId xmlns:p14="http://schemas.microsoft.com/office/powerpoint/2010/main" val="10738961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639" y="923748"/>
            <a:ext cx="6447501" cy="557012"/>
          </a:xfrm>
        </p:spPr>
        <p:txBody>
          <a:bodyPr>
            <a:normAutofit fontScale="90000"/>
          </a:bodyPr>
          <a:lstStyle/>
          <a:p>
            <a:r>
              <a:rPr lang="en-US" dirty="0"/>
              <a:t>Plaintext and Round Key (Round 1</a:t>
            </a:r>
            <a:r>
              <a:rPr lang="en-US" dirty="0" smtClean="0"/>
              <a:t>) - </a:t>
            </a:r>
            <a:r>
              <a:rPr lang="en-US" dirty="0" err="1" smtClean="0"/>
              <a:t>SubBytes</a:t>
            </a:r>
            <a:endParaRPr lang="en-US" dirty="0"/>
          </a:p>
        </p:txBody>
      </p:sp>
      <p:sp>
        <p:nvSpPr>
          <p:cNvPr id="3" name="Content Placeholder 2"/>
          <p:cNvSpPr>
            <a:spLocks noGrp="1"/>
          </p:cNvSpPr>
          <p:nvPr>
            <p:ph idx="1"/>
          </p:nvPr>
        </p:nvSpPr>
        <p:spPr>
          <a:xfrm>
            <a:off x="0" y="1914124"/>
            <a:ext cx="4646853" cy="3516810"/>
          </a:xfrm>
          <a:solidFill>
            <a:schemeClr val="bg1"/>
          </a:solidFill>
        </p:spPr>
        <p:txBody>
          <a:bodyPr/>
          <a:lstStyle/>
          <a:p>
            <a:r>
              <a:rPr lang="en-US" dirty="0" smtClean="0"/>
              <a:t>The order of the AES:</a:t>
            </a:r>
          </a:p>
          <a:p>
            <a:pPr marL="0" indent="0">
              <a:buNone/>
            </a:pPr>
            <a:r>
              <a:rPr lang="en-US" dirty="0"/>
              <a:t>	</a:t>
            </a:r>
            <a:r>
              <a:rPr lang="en-US" dirty="0" err="1" smtClean="0"/>
              <a:t>SubBytes</a:t>
            </a:r>
            <a:r>
              <a:rPr lang="en-US" dirty="0" smtClean="0"/>
              <a:t> =&gt; </a:t>
            </a:r>
            <a:r>
              <a:rPr lang="en-US" dirty="0" err="1" smtClean="0"/>
              <a:t>ShiftRow</a:t>
            </a:r>
            <a:r>
              <a:rPr lang="en-US" dirty="0"/>
              <a:t> </a:t>
            </a:r>
            <a:r>
              <a:rPr lang="en-US" dirty="0" smtClean="0"/>
              <a:t>=&gt; </a:t>
            </a:r>
            <a:r>
              <a:rPr lang="en-US" dirty="0" err="1" smtClean="0"/>
              <a:t>MixColumn</a:t>
            </a:r>
            <a:r>
              <a:rPr lang="en-US" dirty="0" smtClean="0"/>
              <a:t> =&gt; </a:t>
            </a:r>
            <a:r>
              <a:rPr lang="en-US" dirty="0" err="1" smtClean="0"/>
              <a:t>AddRoundKey</a:t>
            </a:r>
            <a:endParaRPr lang="en-US" dirty="0" smtClean="0"/>
          </a:p>
          <a:p>
            <a:r>
              <a:rPr lang="en-US" dirty="0" smtClean="0"/>
              <a:t>We will look on </a:t>
            </a:r>
            <a:r>
              <a:rPr lang="en-US" dirty="0" err="1" smtClean="0"/>
              <a:t>SubBytes</a:t>
            </a:r>
            <a:r>
              <a:rPr lang="en-US" dirty="0" smtClean="0"/>
              <a:t> first, refer to </a:t>
            </a:r>
            <a:r>
              <a:rPr lang="en-US" dirty="0" err="1" smtClean="0"/>
              <a:t>SubBytes</a:t>
            </a:r>
            <a:r>
              <a:rPr lang="en-US" dirty="0" smtClean="0"/>
              <a:t> box</a:t>
            </a:r>
          </a:p>
          <a:p>
            <a:r>
              <a:rPr lang="en-US" dirty="0" smtClean="0"/>
              <a:t>Output from Add Round Key from Round 0:</a:t>
            </a:r>
          </a:p>
          <a:p>
            <a:endParaRPr lang="en-US" dirty="0" smtClean="0"/>
          </a:p>
          <a:p>
            <a:endParaRPr lang="en-US" dirty="0"/>
          </a:p>
          <a:p>
            <a:pPr marL="0" indent="0">
              <a:buNone/>
            </a:pPr>
            <a:r>
              <a:rPr lang="en-US" dirty="0" smtClean="0"/>
              <a:t>					after </a:t>
            </a:r>
            <a:r>
              <a:rPr lang="en-US" dirty="0" err="1" smtClean="0"/>
              <a:t>SubBytes</a:t>
            </a:r>
            <a:r>
              <a:rPr lang="en-US" dirty="0" smtClean="0"/>
              <a:t> 	</a:t>
            </a:r>
          </a:p>
          <a:p>
            <a:endParaRPr lang="en-US" dirty="0"/>
          </a:p>
          <a:p>
            <a:endParaRPr lang="en-US" dirty="0" smtClean="0"/>
          </a:p>
          <a:p>
            <a:r>
              <a:rPr lang="en-US" dirty="0" smtClean="0"/>
              <a:t>Look 0e (row 0 and column e), will return ab, similarly 36 (row 3, column 6), will return 05 and so on…..</a:t>
            </a:r>
          </a:p>
          <a:p>
            <a:endParaRPr lang="en-US" dirty="0" smtClean="0"/>
          </a:p>
          <a:p>
            <a:endParaRPr lang="en-US" dirty="0"/>
          </a:p>
          <a:p>
            <a:endParaRPr lang="en-US" dirty="0" smtClean="0"/>
          </a:p>
          <a:p>
            <a:endParaRPr lang="en-US" dirty="0"/>
          </a:p>
        </p:txBody>
      </p:sp>
      <p:pic>
        <p:nvPicPr>
          <p:cNvPr id="4" name="Picture 2" descr="Image result for AES S-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327" y="2029796"/>
            <a:ext cx="4440494" cy="35103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96639" y="3250406"/>
            <a:ext cx="1458107" cy="1074480"/>
          </a:xfrm>
          <a:prstGeom prst="rect">
            <a:avLst/>
          </a:prstGeom>
        </p:spPr>
      </p:pic>
      <p:pic>
        <p:nvPicPr>
          <p:cNvPr id="6" name="Picture 5"/>
          <p:cNvPicPr>
            <a:picLocks noChangeAspect="1"/>
          </p:cNvPicPr>
          <p:nvPr/>
        </p:nvPicPr>
        <p:blipFill>
          <a:blip r:embed="rId4"/>
          <a:stretch>
            <a:fillRect/>
          </a:stretch>
        </p:blipFill>
        <p:spPr>
          <a:xfrm>
            <a:off x="3218883" y="3250406"/>
            <a:ext cx="1489137" cy="1127004"/>
          </a:xfrm>
          <a:prstGeom prst="rect">
            <a:avLst/>
          </a:prstGeom>
        </p:spPr>
      </p:pic>
    </p:spTree>
    <p:extLst>
      <p:ext uri="{BB962C8B-B14F-4D97-AF65-F5344CB8AC3E}">
        <p14:creationId xmlns:p14="http://schemas.microsoft.com/office/powerpoint/2010/main" val="320010046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314451"/>
            <a:ext cx="6447501" cy="576329"/>
          </a:xfrm>
        </p:spPr>
        <p:txBody>
          <a:bodyPr>
            <a:normAutofit fontScale="90000"/>
          </a:bodyPr>
          <a:lstStyle/>
          <a:p>
            <a:r>
              <a:rPr lang="en-US" dirty="0"/>
              <a:t>Plaintext and Round Key (Round 1) - </a:t>
            </a:r>
            <a:r>
              <a:rPr lang="en-US" dirty="0" err="1" smtClean="0"/>
              <a:t>ShiftRow</a:t>
            </a:r>
            <a:endParaRPr lang="en-US" dirty="0"/>
          </a:p>
        </p:txBody>
      </p:sp>
      <p:sp>
        <p:nvSpPr>
          <p:cNvPr id="3" name="Content Placeholder 2"/>
          <p:cNvSpPr>
            <a:spLocks noGrp="1"/>
          </p:cNvSpPr>
          <p:nvPr>
            <p:ph idx="1"/>
          </p:nvPr>
        </p:nvSpPr>
        <p:spPr>
          <a:xfrm>
            <a:off x="508001" y="1890780"/>
            <a:ext cx="6447501" cy="3497492"/>
          </a:xfrm>
        </p:spPr>
        <p:txBody>
          <a:bodyPr/>
          <a:lstStyle/>
          <a:p>
            <a:r>
              <a:rPr lang="en-US" dirty="0" smtClean="0"/>
              <a:t>For Shift Row operation, the rules are as follows:</a:t>
            </a:r>
          </a:p>
          <a:p>
            <a:pPr marL="0" indent="0">
              <a:buNone/>
            </a:pPr>
            <a:r>
              <a:rPr lang="en-US" dirty="0"/>
              <a:t>	</a:t>
            </a:r>
            <a:r>
              <a:rPr lang="en-US" dirty="0" smtClean="0"/>
              <a:t>Row 1 = no change</a:t>
            </a:r>
          </a:p>
          <a:p>
            <a:pPr marL="0" indent="0">
              <a:buNone/>
            </a:pPr>
            <a:r>
              <a:rPr lang="en-US" dirty="0"/>
              <a:t>	</a:t>
            </a:r>
            <a:r>
              <a:rPr lang="en-US" dirty="0" smtClean="0"/>
              <a:t>Row 2 = shift 1 to the left</a:t>
            </a:r>
          </a:p>
          <a:p>
            <a:pPr marL="0" indent="0">
              <a:buNone/>
            </a:pPr>
            <a:r>
              <a:rPr lang="en-US" dirty="0"/>
              <a:t>	</a:t>
            </a:r>
            <a:r>
              <a:rPr lang="en-US" dirty="0" smtClean="0"/>
              <a:t>Row 3 = shift 2 to the left</a:t>
            </a:r>
          </a:p>
          <a:p>
            <a:pPr marL="0" indent="0">
              <a:buNone/>
            </a:pPr>
            <a:r>
              <a:rPr lang="en-US" dirty="0"/>
              <a:t>	</a:t>
            </a:r>
            <a:r>
              <a:rPr lang="en-US" dirty="0" smtClean="0"/>
              <a:t>Row 4 = shift 3 to the left</a:t>
            </a:r>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From 					    will become </a:t>
            </a:r>
          </a:p>
          <a:p>
            <a:pPr marL="0" indent="0">
              <a:buNone/>
            </a:pPr>
            <a:endParaRPr lang="en-US" dirty="0"/>
          </a:p>
        </p:txBody>
      </p:sp>
      <p:pic>
        <p:nvPicPr>
          <p:cNvPr id="4" name="Picture 3"/>
          <p:cNvPicPr>
            <a:picLocks noChangeAspect="1"/>
          </p:cNvPicPr>
          <p:nvPr/>
        </p:nvPicPr>
        <p:blipFill>
          <a:blip r:embed="rId2"/>
          <a:stretch>
            <a:fillRect/>
          </a:stretch>
        </p:blipFill>
        <p:spPr>
          <a:xfrm>
            <a:off x="3895957" y="2141188"/>
            <a:ext cx="5120726" cy="1635617"/>
          </a:xfrm>
          <a:prstGeom prst="rect">
            <a:avLst/>
          </a:prstGeom>
        </p:spPr>
      </p:pic>
      <p:pic>
        <p:nvPicPr>
          <p:cNvPr id="5" name="Picture 4"/>
          <p:cNvPicPr>
            <a:picLocks noChangeAspect="1"/>
          </p:cNvPicPr>
          <p:nvPr/>
        </p:nvPicPr>
        <p:blipFill>
          <a:blip r:embed="rId3"/>
          <a:stretch>
            <a:fillRect/>
          </a:stretch>
        </p:blipFill>
        <p:spPr>
          <a:xfrm>
            <a:off x="1201443" y="4028570"/>
            <a:ext cx="1489137" cy="1127004"/>
          </a:xfrm>
          <a:prstGeom prst="rect">
            <a:avLst/>
          </a:prstGeom>
        </p:spPr>
      </p:pic>
      <p:pic>
        <p:nvPicPr>
          <p:cNvPr id="6" name="Picture 5"/>
          <p:cNvPicPr>
            <a:picLocks noChangeAspect="1"/>
          </p:cNvPicPr>
          <p:nvPr/>
        </p:nvPicPr>
        <p:blipFill>
          <a:blip r:embed="rId4"/>
          <a:stretch>
            <a:fillRect/>
          </a:stretch>
        </p:blipFill>
        <p:spPr>
          <a:xfrm>
            <a:off x="4051561" y="4027214"/>
            <a:ext cx="1570067" cy="1157584"/>
          </a:xfrm>
          <a:prstGeom prst="rect">
            <a:avLst/>
          </a:prstGeom>
        </p:spPr>
      </p:pic>
    </p:spTree>
    <p:extLst>
      <p:ext uri="{BB962C8B-B14F-4D97-AF65-F5344CB8AC3E}">
        <p14:creationId xmlns:p14="http://schemas.microsoft.com/office/powerpoint/2010/main" val="3865538229"/>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706154"/>
            <a:ext cx="6447501" cy="508715"/>
          </a:xfrm>
        </p:spPr>
        <p:txBody>
          <a:bodyPr>
            <a:normAutofit/>
          </a:bodyPr>
          <a:lstStyle/>
          <a:p>
            <a:r>
              <a:rPr lang="en-US" sz="2100" dirty="0"/>
              <a:t>Plaintext and Round Key (Round 1) – </a:t>
            </a:r>
            <a:r>
              <a:rPr lang="en-US" sz="2100" dirty="0" err="1"/>
              <a:t>MixColumn</a:t>
            </a:r>
            <a:endParaRPr lang="en-US" sz="2100" dirty="0"/>
          </a:p>
        </p:txBody>
      </p:sp>
      <p:sp>
        <p:nvSpPr>
          <p:cNvPr id="3" name="Content Placeholder 2"/>
          <p:cNvSpPr>
            <a:spLocks noGrp="1"/>
          </p:cNvSpPr>
          <p:nvPr>
            <p:ph idx="1"/>
          </p:nvPr>
        </p:nvSpPr>
        <p:spPr>
          <a:xfrm>
            <a:off x="508001" y="1492624"/>
            <a:ext cx="8367058" cy="5217457"/>
          </a:xfrm>
          <a:solidFill>
            <a:schemeClr val="bg1"/>
          </a:solidFill>
        </p:spPr>
        <p:txBody>
          <a:bodyPr>
            <a:normAutofit/>
          </a:bodyPr>
          <a:lstStyle/>
          <a:p>
            <a:r>
              <a:rPr lang="en-US" sz="1800" dirty="0" smtClean="0"/>
              <a:t>Mix Column operation is the most extensive calculation of all AES operations</a:t>
            </a:r>
          </a:p>
          <a:p>
            <a:r>
              <a:rPr lang="en-US" sz="1800" dirty="0" smtClean="0"/>
              <a:t>It follows the finite </a:t>
            </a:r>
            <a:r>
              <a:rPr lang="en-US" sz="1800" dirty="0" err="1" smtClean="0"/>
              <a:t>Galuis</a:t>
            </a:r>
            <a:r>
              <a:rPr lang="en-US" sz="1800" dirty="0" smtClean="0"/>
              <a:t> Field, GF(2</a:t>
            </a:r>
            <a:r>
              <a:rPr lang="en-US" sz="1800" baseline="30000" dirty="0" smtClean="0"/>
              <a:t>8</a:t>
            </a:r>
            <a:r>
              <a:rPr lang="en-US" sz="1800" dirty="0" smtClean="0"/>
              <a:t>) or GF(x</a:t>
            </a:r>
            <a:r>
              <a:rPr lang="en-US" sz="1800" baseline="30000" dirty="0" smtClean="0"/>
              <a:t>8</a:t>
            </a:r>
            <a:r>
              <a:rPr lang="en-US" sz="1800" dirty="0" smtClean="0"/>
              <a:t>)</a:t>
            </a:r>
          </a:p>
          <a:p>
            <a:r>
              <a:rPr lang="en-US" sz="1800" dirty="0" smtClean="0"/>
              <a:t>The mathematical details are beyond the scope of this subject, but the final formulation is important to do the mathematical operation of Mix column</a:t>
            </a:r>
          </a:p>
          <a:p>
            <a:r>
              <a:rPr lang="en-US" sz="1800" dirty="0" smtClean="0"/>
              <a:t>The basic formula to do the calculation in Mix Column is based on </a:t>
            </a:r>
            <a:r>
              <a:rPr lang="en-US" sz="1800" dirty="0"/>
              <a:t>GF(x</a:t>
            </a:r>
            <a:r>
              <a:rPr lang="en-US" sz="1800" baseline="30000" dirty="0"/>
              <a:t>8</a:t>
            </a:r>
            <a:r>
              <a:rPr lang="en-US" sz="1800" dirty="0" smtClean="0"/>
              <a:t>), given as follows:</a:t>
            </a:r>
          </a:p>
          <a:p>
            <a:endParaRPr lang="en-US" sz="1800" dirty="0"/>
          </a:p>
          <a:p>
            <a:endParaRPr lang="en-US" sz="1800" dirty="0" smtClean="0"/>
          </a:p>
          <a:p>
            <a:endParaRPr lang="en-US" sz="1800" dirty="0"/>
          </a:p>
          <a:p>
            <a:endParaRPr lang="en-US" sz="1800" dirty="0" smtClean="0"/>
          </a:p>
          <a:p>
            <a:r>
              <a:rPr lang="en-US" sz="1800" dirty="0" smtClean="0"/>
              <a:t>Where x = 2 or 02 in hex, and 0000 0010 in binary (don’t worry, we will see the example of how this formula is used)</a:t>
            </a:r>
          </a:p>
          <a:p>
            <a:endParaRPr lang="en-US" sz="1800" dirty="0"/>
          </a:p>
          <a:p>
            <a:endParaRPr lang="en-US" sz="1800" dirty="0"/>
          </a:p>
        </p:txBody>
      </p:sp>
      <p:pic>
        <p:nvPicPr>
          <p:cNvPr id="4" name="Picture 3"/>
          <p:cNvPicPr>
            <a:picLocks noChangeAspect="1"/>
          </p:cNvPicPr>
          <p:nvPr/>
        </p:nvPicPr>
        <p:blipFill>
          <a:blip r:embed="rId2"/>
          <a:stretch>
            <a:fillRect/>
          </a:stretch>
        </p:blipFill>
        <p:spPr>
          <a:xfrm>
            <a:off x="508001" y="4020671"/>
            <a:ext cx="7838087" cy="1021249"/>
          </a:xfrm>
          <a:prstGeom prst="rect">
            <a:avLst/>
          </a:prstGeom>
        </p:spPr>
      </p:pic>
    </p:spTree>
    <p:extLst>
      <p:ext uri="{BB962C8B-B14F-4D97-AF65-F5344CB8AC3E}">
        <p14:creationId xmlns:p14="http://schemas.microsoft.com/office/powerpoint/2010/main" val="215889688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433" y="954157"/>
            <a:ext cx="6447501" cy="460420"/>
          </a:xfrm>
        </p:spPr>
        <p:txBody>
          <a:bodyPr>
            <a:normAutofit/>
          </a:bodyPr>
          <a:lstStyle/>
          <a:p>
            <a:r>
              <a:rPr lang="en-US" sz="2100" dirty="0"/>
              <a:t>Plaintext and Round Key (Round 1) – </a:t>
            </a:r>
            <a:r>
              <a:rPr lang="en-US" sz="2100" dirty="0" err="1"/>
              <a:t>MixColumn</a:t>
            </a:r>
            <a:endParaRPr lang="en-US" sz="2100" dirty="0"/>
          </a:p>
        </p:txBody>
      </p:sp>
      <p:sp>
        <p:nvSpPr>
          <p:cNvPr id="3" name="Content Placeholder 2"/>
          <p:cNvSpPr>
            <a:spLocks noGrp="1"/>
          </p:cNvSpPr>
          <p:nvPr>
            <p:ph idx="1"/>
          </p:nvPr>
        </p:nvSpPr>
        <p:spPr>
          <a:xfrm>
            <a:off x="247202" y="1881120"/>
            <a:ext cx="8896797" cy="4600362"/>
          </a:xfrm>
          <a:solidFill>
            <a:schemeClr val="bg1"/>
          </a:solidFill>
        </p:spPr>
        <p:txBody>
          <a:bodyPr>
            <a:noAutofit/>
          </a:bodyPr>
          <a:lstStyle/>
          <a:p>
            <a:pPr marL="0" indent="0">
              <a:buNone/>
            </a:pPr>
            <a:r>
              <a:rPr lang="en-US" sz="2800" dirty="0">
                <a:solidFill>
                  <a:srgbClr val="FF0000"/>
                </a:solidFill>
              </a:rPr>
              <a:t>Before we start, several rules that are important for this operation:</a:t>
            </a:r>
          </a:p>
          <a:p>
            <a:pPr marL="0" indent="0">
              <a:buNone/>
            </a:pPr>
            <a:endParaRPr lang="en-US" sz="2000" dirty="0"/>
          </a:p>
          <a:p>
            <a:r>
              <a:rPr lang="en-US" sz="1800" dirty="0" smtClean="0"/>
              <a:t>Anything that is multiplied with (01)hex or (0000 0001)binary, will return the same value, </a:t>
            </a:r>
            <a:r>
              <a:rPr lang="en-US" sz="1800" dirty="0" err="1" smtClean="0"/>
              <a:t>e.g</a:t>
            </a:r>
            <a:r>
              <a:rPr lang="en-US" sz="1800" dirty="0" smtClean="0"/>
              <a:t> =&gt; 01 x dc, the output will be dc </a:t>
            </a:r>
          </a:p>
          <a:p>
            <a:endParaRPr lang="en-US" sz="1800" dirty="0" smtClean="0"/>
          </a:p>
          <a:p>
            <a:r>
              <a:rPr lang="en-US" sz="1800" dirty="0" smtClean="0"/>
              <a:t>03 x f(x), where f(x) is hex representation of plaintext, can be written as:</a:t>
            </a:r>
          </a:p>
          <a:p>
            <a:pPr marL="0" indent="0">
              <a:buNone/>
            </a:pPr>
            <a:r>
              <a:rPr lang="en-US" sz="1800" dirty="0"/>
              <a:t>	</a:t>
            </a:r>
            <a:r>
              <a:rPr lang="en-US" sz="1800" dirty="0" smtClean="0"/>
              <a:t>03 x f(x) = [02 x f(x)] ⊕ [01 x f(x)] = [0.2 x f(x)] ⊕ f(x)</a:t>
            </a:r>
          </a:p>
          <a:p>
            <a:pPr marL="0" indent="0">
              <a:buNone/>
            </a:pPr>
            <a:endParaRPr lang="en-US" sz="1800" dirty="0"/>
          </a:p>
          <a:p>
            <a:pPr marL="0" indent="0">
              <a:buNone/>
            </a:pPr>
            <a:endParaRPr lang="en-US" sz="1800" dirty="0" smtClean="0"/>
          </a:p>
          <a:p>
            <a:pPr marL="0" indent="0">
              <a:buNone/>
            </a:pPr>
            <a:r>
              <a:rPr lang="en-US" sz="1800" dirty="0"/>
              <a:t>	</a:t>
            </a:r>
            <a:endParaRPr lang="en-US" sz="1800" dirty="0" smtClean="0"/>
          </a:p>
          <a:p>
            <a:pPr marL="0" indent="0">
              <a:buNone/>
            </a:pPr>
            <a:r>
              <a:rPr lang="en-US" sz="1800" dirty="0"/>
              <a:t>	</a:t>
            </a:r>
            <a:r>
              <a:rPr lang="en-US" sz="1800" dirty="0" smtClean="0"/>
              <a:t>Example: 03 x dc = [02 x dc] ⊕ [01 x dc] = [02 x dc] ⊕ dc</a:t>
            </a:r>
          </a:p>
          <a:p>
            <a:endParaRPr lang="en-US" sz="1800" dirty="0"/>
          </a:p>
          <a:p>
            <a:endParaRPr lang="en-US" sz="1800" dirty="0"/>
          </a:p>
        </p:txBody>
      </p:sp>
      <p:sp>
        <p:nvSpPr>
          <p:cNvPr id="5" name="Left Brace 4"/>
          <p:cNvSpPr/>
          <p:nvPr/>
        </p:nvSpPr>
        <p:spPr>
          <a:xfrm rot="16200000">
            <a:off x="3481283" y="4826189"/>
            <a:ext cx="366086" cy="71269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342900" fontAlgn="auto">
              <a:spcBef>
                <a:spcPts val="0"/>
              </a:spcBef>
              <a:spcAft>
                <a:spcPts val="0"/>
              </a:spcAft>
            </a:pPr>
            <a:endParaRPr lang="en-US" sz="1350">
              <a:solidFill>
                <a:prstClr val="black"/>
              </a:solidFill>
            </a:endParaRPr>
          </a:p>
        </p:txBody>
      </p:sp>
      <p:sp>
        <p:nvSpPr>
          <p:cNvPr id="6" name="TextBox 5"/>
          <p:cNvSpPr txBox="1"/>
          <p:nvPr/>
        </p:nvSpPr>
        <p:spPr>
          <a:xfrm>
            <a:off x="2842822" y="5365581"/>
            <a:ext cx="2199825" cy="584775"/>
          </a:xfrm>
          <a:prstGeom prst="rect">
            <a:avLst/>
          </a:prstGeom>
          <a:noFill/>
        </p:spPr>
        <p:txBody>
          <a:bodyPr wrap="square" rtlCol="0">
            <a:spAutoFit/>
          </a:bodyPr>
          <a:lstStyle/>
          <a:p>
            <a:pPr defTabSz="342900" fontAlgn="auto">
              <a:spcBef>
                <a:spcPts val="0"/>
              </a:spcBef>
              <a:spcAft>
                <a:spcPts val="0"/>
              </a:spcAft>
            </a:pPr>
            <a:r>
              <a:rPr lang="en-US" sz="1600" dirty="0">
                <a:solidFill>
                  <a:prstClr val="black"/>
                </a:solidFill>
                <a:latin typeface="Trebuchet MS" panose="020B0603020202020204"/>
              </a:rPr>
              <a:t>Will return f(x) since multiplied with 01</a:t>
            </a:r>
          </a:p>
        </p:txBody>
      </p:sp>
      <p:cxnSp>
        <p:nvCxnSpPr>
          <p:cNvPr id="8" name="Straight Arrow Connector 7"/>
          <p:cNvCxnSpPr/>
          <p:nvPr/>
        </p:nvCxnSpPr>
        <p:spPr>
          <a:xfrm flipV="1">
            <a:off x="5042647" y="4999494"/>
            <a:ext cx="981635" cy="634824"/>
          </a:xfrm>
          <a:prstGeom prst="straightConnector1">
            <a:avLst/>
          </a:prstGeom>
          <a:ln w="22225">
            <a:headEnd w="lg" len="lg"/>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62599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933101"/>
            <a:ext cx="6447501" cy="499056"/>
          </a:xfrm>
        </p:spPr>
        <p:txBody>
          <a:bodyPr>
            <a:normAutofit/>
          </a:bodyPr>
          <a:lstStyle/>
          <a:p>
            <a:r>
              <a:rPr lang="en-US" sz="2100" dirty="0"/>
              <a:t>Plaintext and Round Key (Round 1) – </a:t>
            </a:r>
            <a:r>
              <a:rPr lang="en-US" sz="2100" dirty="0" err="1"/>
              <a:t>MixColumn</a:t>
            </a:r>
            <a:endParaRPr lang="en-US" sz="2100" dirty="0"/>
          </a:p>
        </p:txBody>
      </p:sp>
      <p:sp>
        <p:nvSpPr>
          <p:cNvPr id="3" name="Content Placeholder 2"/>
          <p:cNvSpPr>
            <a:spLocks noGrp="1"/>
          </p:cNvSpPr>
          <p:nvPr>
            <p:ph idx="1"/>
          </p:nvPr>
        </p:nvSpPr>
        <p:spPr>
          <a:xfrm>
            <a:off x="508001" y="1813506"/>
            <a:ext cx="8272928" cy="4412481"/>
          </a:xfrm>
          <a:solidFill>
            <a:schemeClr val="bg1"/>
          </a:solidFill>
        </p:spPr>
        <p:txBody>
          <a:bodyPr>
            <a:noAutofit/>
          </a:bodyPr>
          <a:lstStyle/>
          <a:p>
            <a:r>
              <a:rPr lang="en-US" sz="1800" dirty="0" smtClean="0"/>
              <a:t>We will begin operation with Mix Column matrix:</a:t>
            </a:r>
          </a:p>
          <a:p>
            <a:endParaRPr lang="en-US" sz="1800" dirty="0"/>
          </a:p>
          <a:p>
            <a:pPr marL="0" indent="0">
              <a:buNone/>
            </a:pPr>
            <a:r>
              <a:rPr lang="en-US" sz="1800" dirty="0" smtClean="0"/>
              <a:t>			</a:t>
            </a:r>
            <a:r>
              <a:rPr lang="en-US" sz="1800" dirty="0"/>
              <a:t> </a:t>
            </a:r>
            <a:r>
              <a:rPr lang="en-US" sz="1800" dirty="0" smtClean="0"/>
              <a:t>     This constant matrix is used in every round (except the last one)</a:t>
            </a:r>
          </a:p>
          <a:p>
            <a:endParaRPr lang="en-US" sz="1800" dirty="0"/>
          </a:p>
          <a:p>
            <a:endParaRPr lang="en-US" sz="1800" dirty="0" smtClean="0"/>
          </a:p>
          <a:p>
            <a:r>
              <a:rPr lang="en-US" sz="1800" dirty="0" smtClean="0"/>
              <a:t>Recall </a:t>
            </a:r>
          </a:p>
          <a:p>
            <a:pPr marL="0" indent="0">
              <a:buNone/>
            </a:pPr>
            <a:r>
              <a:rPr lang="en-US" sz="1800" dirty="0" smtClean="0"/>
              <a:t>						</a:t>
            </a:r>
          </a:p>
          <a:p>
            <a:pPr marL="0" indent="0">
              <a:buNone/>
            </a:pPr>
            <a:endParaRPr lang="en-US" sz="1800" dirty="0" smtClean="0"/>
          </a:p>
          <a:p>
            <a:pPr marL="0" indent="0">
              <a:buNone/>
            </a:pPr>
            <a:r>
              <a:rPr lang="en-US" sz="1800" dirty="0" smtClean="0"/>
              <a:t>	From   				  to	      			</a:t>
            </a:r>
            <a:r>
              <a:rPr lang="en-US" sz="1800" dirty="0"/>
              <a:t> </a:t>
            </a:r>
            <a:r>
              <a:rPr lang="en-US" sz="1800" dirty="0" smtClean="0"/>
              <a:t>using </a:t>
            </a:r>
            <a:r>
              <a:rPr lang="en-US" sz="1800" dirty="0" err="1" smtClean="0"/>
              <a:t>ShiftRow</a:t>
            </a:r>
            <a:endParaRPr lang="en-US" sz="1800" dirty="0" smtClean="0"/>
          </a:p>
          <a:p>
            <a:pPr marL="0" indent="0">
              <a:buNone/>
            </a:pPr>
            <a:r>
              <a:rPr lang="en-US" sz="1800" dirty="0"/>
              <a:t>	</a:t>
            </a:r>
            <a:r>
              <a:rPr lang="en-US" sz="1800" dirty="0" smtClean="0"/>
              <a:t>												 (</a:t>
            </a:r>
            <a:r>
              <a:rPr lang="en-US" sz="1050" dirty="0"/>
              <a:t>The output we will multiplied with Mix column </a:t>
            </a:r>
            <a:r>
              <a:rPr lang="en-US" sz="1050" dirty="0" smtClean="0"/>
              <a:t>Matrix)</a:t>
            </a:r>
          </a:p>
          <a:p>
            <a:pPr marL="0" indent="0">
              <a:buNone/>
            </a:pPr>
            <a:endParaRPr lang="en-US" sz="1800" dirty="0"/>
          </a:p>
          <a:p>
            <a:pPr marL="0" indent="0">
              <a:buNone/>
            </a:pPr>
            <a:endParaRPr lang="en-US" sz="1800" dirty="0"/>
          </a:p>
          <a:p>
            <a:pPr marL="0" indent="0">
              <a:buNone/>
            </a:pPr>
            <a:endParaRPr lang="en-US" sz="1800" dirty="0"/>
          </a:p>
        </p:txBody>
      </p:sp>
      <p:pic>
        <p:nvPicPr>
          <p:cNvPr id="4" name="Picture 3"/>
          <p:cNvPicPr>
            <a:picLocks noChangeAspect="1"/>
          </p:cNvPicPr>
          <p:nvPr/>
        </p:nvPicPr>
        <p:blipFill>
          <a:blip r:embed="rId2"/>
          <a:stretch>
            <a:fillRect/>
          </a:stretch>
        </p:blipFill>
        <p:spPr>
          <a:xfrm>
            <a:off x="583359" y="2343043"/>
            <a:ext cx="1258887" cy="1076020"/>
          </a:xfrm>
          <a:prstGeom prst="rect">
            <a:avLst/>
          </a:prstGeom>
        </p:spPr>
      </p:pic>
      <p:pic>
        <p:nvPicPr>
          <p:cNvPr id="5" name="Picture 4"/>
          <p:cNvPicPr>
            <a:picLocks noChangeAspect="1"/>
          </p:cNvPicPr>
          <p:nvPr/>
        </p:nvPicPr>
        <p:blipFill>
          <a:blip r:embed="rId3"/>
          <a:stretch>
            <a:fillRect/>
          </a:stretch>
        </p:blipFill>
        <p:spPr>
          <a:xfrm>
            <a:off x="1551722" y="4468106"/>
            <a:ext cx="1489137" cy="1127004"/>
          </a:xfrm>
          <a:prstGeom prst="rect">
            <a:avLst/>
          </a:prstGeom>
        </p:spPr>
      </p:pic>
      <p:pic>
        <p:nvPicPr>
          <p:cNvPr id="6" name="Picture 5"/>
          <p:cNvPicPr>
            <a:picLocks noChangeAspect="1"/>
          </p:cNvPicPr>
          <p:nvPr/>
        </p:nvPicPr>
        <p:blipFill>
          <a:blip r:embed="rId4"/>
          <a:stretch>
            <a:fillRect/>
          </a:stretch>
        </p:blipFill>
        <p:spPr>
          <a:xfrm>
            <a:off x="3522950" y="4437526"/>
            <a:ext cx="1570067" cy="1157584"/>
          </a:xfrm>
          <a:prstGeom prst="rect">
            <a:avLst/>
          </a:prstGeom>
        </p:spPr>
      </p:pic>
    </p:spTree>
    <p:extLst>
      <p:ext uri="{BB962C8B-B14F-4D97-AF65-F5344CB8AC3E}">
        <p14:creationId xmlns:p14="http://schemas.microsoft.com/office/powerpoint/2010/main" val="25009665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314451"/>
            <a:ext cx="6447501" cy="441101"/>
          </a:xfrm>
        </p:spPr>
        <p:txBody>
          <a:bodyPr>
            <a:normAutofit/>
          </a:bodyPr>
          <a:lstStyle/>
          <a:p>
            <a:r>
              <a:rPr lang="en-US" sz="2100" dirty="0"/>
              <a:t>Plaintext and Round Key (Round 1) – </a:t>
            </a:r>
            <a:r>
              <a:rPr lang="en-US" sz="2100" dirty="0" err="1"/>
              <a:t>MixColumn</a:t>
            </a:r>
            <a:endParaRPr lang="en-US" sz="2100" dirty="0"/>
          </a:p>
        </p:txBody>
      </p:sp>
      <p:sp>
        <p:nvSpPr>
          <p:cNvPr id="3" name="Content Placeholder 2"/>
          <p:cNvSpPr>
            <a:spLocks noGrp="1"/>
          </p:cNvSpPr>
          <p:nvPr>
            <p:ph idx="1"/>
          </p:nvPr>
        </p:nvSpPr>
        <p:spPr>
          <a:xfrm>
            <a:off x="508001" y="1965756"/>
            <a:ext cx="8635999" cy="4408149"/>
          </a:xfrm>
          <a:solidFill>
            <a:schemeClr val="bg1"/>
          </a:solidFill>
        </p:spPr>
        <p:txBody>
          <a:bodyPr/>
          <a:lstStyle/>
          <a:p>
            <a:r>
              <a:rPr lang="en-US" dirty="0" smtClean="0"/>
              <a:t>The operation</a:t>
            </a:r>
          </a:p>
          <a:p>
            <a:endParaRPr lang="en-US" dirty="0"/>
          </a:p>
          <a:p>
            <a:pPr lvl="3"/>
            <a:r>
              <a:rPr lang="en-US" sz="1800" b="1" dirty="0" smtClean="0"/>
              <a:t>X  </a:t>
            </a:r>
            <a:r>
              <a:rPr lang="en-US" sz="1200" b="1" dirty="0"/>
              <a:t>					</a:t>
            </a:r>
            <a:r>
              <a:rPr lang="en-US" sz="1400" b="1" dirty="0" smtClean="0"/>
              <a:t>Row at mix column matrix times the column of plaintext</a:t>
            </a:r>
            <a:r>
              <a:rPr lang="en-US" sz="1600" b="1" dirty="0" smtClean="0"/>
              <a:t> </a:t>
            </a:r>
          </a:p>
          <a:p>
            <a:pPr lvl="3"/>
            <a:endParaRPr lang="en-US" sz="1600" b="1" dirty="0" smtClean="0"/>
          </a:p>
          <a:p>
            <a:endParaRPr lang="en-US" dirty="0"/>
          </a:p>
          <a:p>
            <a:endParaRPr lang="en-US" sz="1600" b="1" dirty="0" smtClean="0"/>
          </a:p>
          <a:p>
            <a:r>
              <a:rPr lang="en-US" sz="1600" b="1" dirty="0" smtClean="0"/>
              <a:t>The </a:t>
            </a:r>
            <a:r>
              <a:rPr lang="en-US" sz="1600" b="1" dirty="0"/>
              <a:t>multiplication method:</a:t>
            </a:r>
          </a:p>
          <a:p>
            <a:endParaRPr lang="en-US" dirty="0" smtClean="0"/>
          </a:p>
          <a:p>
            <a:endParaRPr lang="en-US" dirty="0"/>
          </a:p>
          <a:p>
            <a:endParaRPr lang="en-US" dirty="0" smtClean="0"/>
          </a:p>
          <a:p>
            <a:pPr marL="0" indent="0">
              <a:buNone/>
            </a:pPr>
            <a:endParaRPr lang="en-US" dirty="0" smtClean="0"/>
          </a:p>
          <a:p>
            <a:endParaRPr lang="en-US" dirty="0" smtClean="0"/>
          </a:p>
          <a:p>
            <a:pPr marL="1028700" lvl="3" indent="0">
              <a:buNone/>
            </a:pPr>
            <a:endParaRPr lang="en-US" dirty="0"/>
          </a:p>
        </p:txBody>
      </p:sp>
      <p:pic>
        <p:nvPicPr>
          <p:cNvPr id="4" name="Picture 3"/>
          <p:cNvPicPr>
            <a:picLocks noChangeAspect="1"/>
          </p:cNvPicPr>
          <p:nvPr/>
        </p:nvPicPr>
        <p:blipFill>
          <a:blip r:embed="rId2"/>
          <a:stretch>
            <a:fillRect/>
          </a:stretch>
        </p:blipFill>
        <p:spPr>
          <a:xfrm>
            <a:off x="284806" y="2343043"/>
            <a:ext cx="1415206" cy="1209632"/>
          </a:xfrm>
          <a:prstGeom prst="rect">
            <a:avLst/>
          </a:prstGeom>
        </p:spPr>
      </p:pic>
      <p:pic>
        <p:nvPicPr>
          <p:cNvPr id="5" name="Picture 4"/>
          <p:cNvPicPr>
            <a:picLocks noChangeAspect="1"/>
          </p:cNvPicPr>
          <p:nvPr/>
        </p:nvPicPr>
        <p:blipFill>
          <a:blip r:embed="rId3"/>
          <a:stretch>
            <a:fillRect/>
          </a:stretch>
        </p:blipFill>
        <p:spPr>
          <a:xfrm>
            <a:off x="2123995" y="2343043"/>
            <a:ext cx="1466370" cy="1081131"/>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2231800367"/>
              </p:ext>
            </p:extLst>
          </p:nvPr>
        </p:nvGraphicFramePr>
        <p:xfrm>
          <a:off x="284806" y="4460171"/>
          <a:ext cx="8654224" cy="2095516"/>
        </p:xfrm>
        <a:graphic>
          <a:graphicData uri="http://schemas.openxmlformats.org/drawingml/2006/table">
            <a:tbl>
              <a:tblPr>
                <a:tableStyleId>{5C22544A-7EE6-4342-B048-85BDC9FD1C3A}</a:tableStyleId>
              </a:tblPr>
              <a:tblGrid>
                <a:gridCol w="2163556">
                  <a:extLst>
                    <a:ext uri="{9D8B030D-6E8A-4147-A177-3AD203B41FA5}">
                      <a16:colId xmlns:a16="http://schemas.microsoft.com/office/drawing/2014/main" val="20000"/>
                    </a:ext>
                  </a:extLst>
                </a:gridCol>
                <a:gridCol w="2163556">
                  <a:extLst>
                    <a:ext uri="{9D8B030D-6E8A-4147-A177-3AD203B41FA5}">
                      <a16:colId xmlns:a16="http://schemas.microsoft.com/office/drawing/2014/main" val="20001"/>
                    </a:ext>
                  </a:extLst>
                </a:gridCol>
                <a:gridCol w="2163556">
                  <a:extLst>
                    <a:ext uri="{9D8B030D-6E8A-4147-A177-3AD203B41FA5}">
                      <a16:colId xmlns:a16="http://schemas.microsoft.com/office/drawing/2014/main" val="20002"/>
                    </a:ext>
                  </a:extLst>
                </a:gridCol>
                <a:gridCol w="2163556">
                  <a:extLst>
                    <a:ext uri="{9D8B030D-6E8A-4147-A177-3AD203B41FA5}">
                      <a16:colId xmlns:a16="http://schemas.microsoft.com/office/drawing/2014/main" val="20003"/>
                    </a:ext>
                  </a:extLst>
                </a:gridCol>
              </a:tblGrid>
              <a:tr h="523879">
                <a:tc>
                  <a:txBody>
                    <a:bodyPr/>
                    <a:lstStyle/>
                    <a:p>
                      <a:pPr marL="0" marR="0" algn="ctr">
                        <a:lnSpc>
                          <a:spcPct val="107000"/>
                        </a:lnSpc>
                        <a:spcBef>
                          <a:spcPts val="0"/>
                        </a:spcBef>
                        <a:spcAft>
                          <a:spcPts val="800"/>
                        </a:spcAft>
                      </a:pPr>
                      <a:r>
                        <a:rPr lang="en-GB" sz="1200" b="0" dirty="0" smtClean="0">
                          <a:solidFill>
                            <a:srgbClr val="FF0000"/>
                          </a:solidFill>
                          <a:effectLst/>
                        </a:rPr>
                        <a:t>02.ab</a:t>
                      </a:r>
                      <a:r>
                        <a:rPr lang="en-US" sz="1200" b="0" dirty="0" smtClean="0">
                          <a:solidFill>
                            <a:srgbClr val="FF0000"/>
                          </a:solidFill>
                        </a:rPr>
                        <a:t>⊕03.40⊕01.f0⊕01.c4</a:t>
                      </a:r>
                      <a:endParaRPr lang="en-US" sz="1200" b="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bg1">
                        <a:lumMod val="95000"/>
                      </a:schemeClr>
                    </a:solidFill>
                  </a:tcPr>
                </a:tc>
                <a:tc>
                  <a:txBody>
                    <a:bodyPr/>
                    <a:lstStyle/>
                    <a:p>
                      <a:pPr marL="0" marR="0" algn="ctr">
                        <a:lnSpc>
                          <a:spcPct val="107000"/>
                        </a:lnSpc>
                        <a:spcBef>
                          <a:spcPts val="0"/>
                        </a:spcBef>
                        <a:spcAft>
                          <a:spcPts val="800"/>
                        </a:spcAft>
                      </a:pPr>
                      <a:r>
                        <a:rPr lang="en-GB" sz="1200" b="0" dirty="0" smtClean="0">
                          <a:effectLst/>
                        </a:rPr>
                        <a:t>02</a:t>
                      </a:r>
                      <a:r>
                        <a:rPr lang="en-US" sz="1200" b="0" dirty="0" smtClean="0">
                          <a:effectLst/>
                        </a:rPr>
                        <a:t>.8b</a:t>
                      </a:r>
                      <a:r>
                        <a:rPr lang="en-US" sz="1200" b="0" dirty="0" smtClean="0"/>
                        <a:t>⊕03.7f⊕01.fc⊕01.e4</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bg1">
                        <a:lumMod val="95000"/>
                      </a:schemeClr>
                    </a:solidFill>
                  </a:tcPr>
                </a:tc>
                <a:tc>
                  <a:txBody>
                    <a:bodyPr/>
                    <a:lstStyle/>
                    <a:p>
                      <a:pPr marL="0" marR="0" algn="ctr">
                        <a:lnSpc>
                          <a:spcPct val="107000"/>
                        </a:lnSpc>
                        <a:spcBef>
                          <a:spcPts val="0"/>
                        </a:spcBef>
                        <a:spcAft>
                          <a:spcPts val="800"/>
                        </a:spcAft>
                      </a:pPr>
                      <a:r>
                        <a:rPr lang="en-GB" sz="1200" b="0" dirty="0" smtClean="0">
                          <a:effectLst/>
                        </a:rPr>
                        <a:t>02.89</a:t>
                      </a:r>
                      <a:r>
                        <a:rPr lang="en-US" sz="1200" b="0" dirty="0" smtClean="0"/>
                        <a:t>⊕03.f1⊕01.18⊕01.4e</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bg1">
                        <a:lumMod val="95000"/>
                      </a:schemeClr>
                    </a:solidFill>
                  </a:tcPr>
                </a:tc>
                <a:tc>
                  <a:txBody>
                    <a:bodyPr/>
                    <a:lstStyle/>
                    <a:p>
                      <a:pPr marL="0" marR="0" algn="ctr">
                        <a:lnSpc>
                          <a:spcPct val="107000"/>
                        </a:lnSpc>
                        <a:spcBef>
                          <a:spcPts val="0"/>
                        </a:spcBef>
                        <a:spcAft>
                          <a:spcPts val="800"/>
                        </a:spcAft>
                      </a:pPr>
                      <a:r>
                        <a:rPr lang="en-US" sz="1200" b="0" dirty="0" smtClean="0">
                          <a:effectLst/>
                          <a:latin typeface="Times New Roman" panose="02020603050405020304" pitchFamily="18" charset="0"/>
                          <a:ea typeface="Calibri" panose="020F0502020204030204" pitchFamily="34" charset="0"/>
                          <a:cs typeface="Times New Roman" panose="02020603050405020304" pitchFamily="18" charset="0"/>
                        </a:rPr>
                        <a:t>02.35</a:t>
                      </a:r>
                      <a:r>
                        <a:rPr lang="en-US" sz="1200" b="0" dirty="0" smtClean="0"/>
                        <a:t>⊕03.05⊕01.3f⊕01.2f</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bg1">
                        <a:lumMod val="95000"/>
                      </a:schemeClr>
                    </a:solidFill>
                  </a:tcPr>
                </a:tc>
                <a:extLst>
                  <a:ext uri="{0D108BD9-81ED-4DB2-BD59-A6C34878D82A}">
                    <a16:rowId xmlns:a16="http://schemas.microsoft.com/office/drawing/2014/main" val="10000"/>
                  </a:ext>
                </a:extLst>
              </a:tr>
              <a:tr h="523879">
                <a:tc>
                  <a:txBody>
                    <a:bodyPr/>
                    <a:lstStyle/>
                    <a:p>
                      <a:pPr marL="0" marR="0" algn="ctr">
                        <a:lnSpc>
                          <a:spcPct val="107000"/>
                        </a:lnSpc>
                        <a:spcBef>
                          <a:spcPts val="0"/>
                        </a:spcBef>
                        <a:spcAft>
                          <a:spcPts val="800"/>
                        </a:spcAft>
                      </a:pPr>
                      <a:r>
                        <a:rPr lang="en-GB" sz="1200" b="0" dirty="0" smtClean="0">
                          <a:effectLst/>
                        </a:rPr>
                        <a:t>01.ab</a:t>
                      </a:r>
                      <a:r>
                        <a:rPr lang="en-US" sz="1200" b="0" dirty="0" smtClean="0"/>
                        <a:t>⊕02.40⊕03.f0⊕01.c4</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bg1">
                        <a:lumMod val="95000"/>
                      </a:schemeClr>
                    </a:solidFill>
                  </a:tcPr>
                </a:tc>
                <a:tc>
                  <a:txBody>
                    <a:bodyPr/>
                    <a:lstStyle/>
                    <a:p>
                      <a:pPr marL="0" marR="0" algn="ctr">
                        <a:lnSpc>
                          <a:spcPct val="107000"/>
                        </a:lnSpc>
                        <a:spcBef>
                          <a:spcPts val="0"/>
                        </a:spcBef>
                        <a:spcAft>
                          <a:spcPts val="800"/>
                        </a:spcAft>
                      </a:pPr>
                      <a:r>
                        <a:rPr lang="en-GB" sz="1200" b="0" dirty="0" smtClean="0">
                          <a:effectLst/>
                        </a:rPr>
                        <a:t>01.8b</a:t>
                      </a:r>
                      <a:r>
                        <a:rPr lang="en-US" sz="1200" b="0" dirty="0" smtClean="0"/>
                        <a:t>⊕02.7f⊕03.fc⊕01.e4</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bg1">
                        <a:lumMod val="95000"/>
                      </a:schemeClr>
                    </a:solidFill>
                  </a:tcPr>
                </a:tc>
                <a:tc>
                  <a:txBody>
                    <a:bodyPr/>
                    <a:lstStyle/>
                    <a:p>
                      <a:pPr marL="0" marR="0" algn="ctr">
                        <a:lnSpc>
                          <a:spcPct val="107000"/>
                        </a:lnSpc>
                        <a:spcBef>
                          <a:spcPts val="0"/>
                        </a:spcBef>
                        <a:spcAft>
                          <a:spcPts val="800"/>
                        </a:spcAft>
                      </a:pPr>
                      <a:r>
                        <a:rPr lang="en-GB" sz="1200" b="0" dirty="0" smtClean="0">
                          <a:effectLst/>
                        </a:rPr>
                        <a:t>01.89</a:t>
                      </a:r>
                      <a:r>
                        <a:rPr lang="en-US" sz="1200" b="0" dirty="0" smtClean="0"/>
                        <a:t>⊕02.f1⊕03.18⊕01.4e</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bg1">
                        <a:lumMod val="95000"/>
                      </a:schemeClr>
                    </a:solidFill>
                  </a:tcPr>
                </a:tc>
                <a:tc>
                  <a:txBody>
                    <a:bodyPr/>
                    <a:lstStyle/>
                    <a:p>
                      <a:pPr marL="0" marR="0" algn="ctr">
                        <a:lnSpc>
                          <a:spcPct val="107000"/>
                        </a:lnSpc>
                        <a:spcBef>
                          <a:spcPts val="0"/>
                        </a:spcBef>
                        <a:spcAft>
                          <a:spcPts val="800"/>
                        </a:spcAft>
                      </a:pPr>
                      <a:r>
                        <a:rPr lang="en-GB" sz="1200" b="0" dirty="0" smtClean="0">
                          <a:effectLst/>
                        </a:rPr>
                        <a:t>01.35</a:t>
                      </a:r>
                      <a:r>
                        <a:rPr lang="en-US" sz="1200" b="0" dirty="0" smtClean="0"/>
                        <a:t>⊕02.05⊕03.3f⊕01.2f</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bg1">
                        <a:lumMod val="95000"/>
                      </a:schemeClr>
                    </a:solidFill>
                  </a:tcPr>
                </a:tc>
                <a:extLst>
                  <a:ext uri="{0D108BD9-81ED-4DB2-BD59-A6C34878D82A}">
                    <a16:rowId xmlns:a16="http://schemas.microsoft.com/office/drawing/2014/main" val="10001"/>
                  </a:ext>
                </a:extLst>
              </a:tr>
              <a:tr h="523879">
                <a:tc>
                  <a:txBody>
                    <a:bodyPr/>
                    <a:lstStyle/>
                    <a:p>
                      <a:pPr marL="0" marR="0" algn="ctr">
                        <a:lnSpc>
                          <a:spcPct val="107000"/>
                        </a:lnSpc>
                        <a:spcBef>
                          <a:spcPts val="0"/>
                        </a:spcBef>
                        <a:spcAft>
                          <a:spcPts val="800"/>
                        </a:spcAft>
                      </a:pPr>
                      <a:r>
                        <a:rPr lang="en-GB" sz="1200" b="0" dirty="0" smtClean="0">
                          <a:effectLst/>
                        </a:rPr>
                        <a:t>01.ab</a:t>
                      </a:r>
                      <a:r>
                        <a:rPr lang="en-US" sz="1200" b="0" dirty="0" smtClean="0"/>
                        <a:t>⊕01.40⊕02.f0⊕03.c4</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bg1">
                        <a:lumMod val="95000"/>
                      </a:schemeClr>
                    </a:solidFill>
                  </a:tcPr>
                </a:tc>
                <a:tc>
                  <a:txBody>
                    <a:bodyPr/>
                    <a:lstStyle/>
                    <a:p>
                      <a:pPr marL="0" marR="0" algn="ctr">
                        <a:lnSpc>
                          <a:spcPct val="107000"/>
                        </a:lnSpc>
                        <a:spcBef>
                          <a:spcPts val="0"/>
                        </a:spcBef>
                        <a:spcAft>
                          <a:spcPts val="800"/>
                        </a:spcAft>
                      </a:pPr>
                      <a:r>
                        <a:rPr lang="en-GB" sz="1200" b="0" dirty="0" smtClean="0">
                          <a:effectLst/>
                        </a:rPr>
                        <a:t>01.</a:t>
                      </a:r>
                      <a:r>
                        <a:rPr lang="en-GB" sz="1200" b="0" baseline="0" dirty="0" smtClean="0">
                          <a:effectLst/>
                        </a:rPr>
                        <a:t>8b</a:t>
                      </a:r>
                      <a:r>
                        <a:rPr lang="en-US" sz="1200" b="0" dirty="0" smtClean="0"/>
                        <a:t>⊕01.7f⊕02.fc⊕03.e4</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bg1">
                        <a:lumMod val="95000"/>
                      </a:schemeClr>
                    </a:solidFill>
                  </a:tcPr>
                </a:tc>
                <a:tc>
                  <a:txBody>
                    <a:bodyPr/>
                    <a:lstStyle/>
                    <a:p>
                      <a:pPr marL="0" marR="0" algn="ctr">
                        <a:lnSpc>
                          <a:spcPct val="107000"/>
                        </a:lnSpc>
                        <a:spcBef>
                          <a:spcPts val="0"/>
                        </a:spcBef>
                        <a:spcAft>
                          <a:spcPts val="800"/>
                        </a:spcAft>
                      </a:pPr>
                      <a:r>
                        <a:rPr lang="en-GB" sz="1200" b="0" dirty="0" smtClean="0">
                          <a:effectLst/>
                        </a:rPr>
                        <a:t>01.89</a:t>
                      </a:r>
                      <a:r>
                        <a:rPr lang="en-US" sz="1200" b="0" dirty="0" smtClean="0"/>
                        <a:t>⊕01.f1⊕02.18⊕03.4e</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bg1">
                        <a:lumMod val="95000"/>
                      </a:schemeClr>
                    </a:solidFill>
                  </a:tcPr>
                </a:tc>
                <a:tc>
                  <a:txBody>
                    <a:bodyPr/>
                    <a:lstStyle/>
                    <a:p>
                      <a:pPr marL="0" marR="0" algn="ctr">
                        <a:lnSpc>
                          <a:spcPct val="107000"/>
                        </a:lnSpc>
                        <a:spcBef>
                          <a:spcPts val="0"/>
                        </a:spcBef>
                        <a:spcAft>
                          <a:spcPts val="800"/>
                        </a:spcAft>
                      </a:pPr>
                      <a:r>
                        <a:rPr lang="en-GB" sz="1200" b="0" dirty="0" smtClean="0">
                          <a:effectLst/>
                        </a:rPr>
                        <a:t>01.35</a:t>
                      </a:r>
                      <a:r>
                        <a:rPr lang="en-US" sz="1200" b="0" dirty="0" smtClean="0"/>
                        <a:t>⊕01.05⊕02.3f⊕03.2f</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bg1">
                        <a:lumMod val="95000"/>
                      </a:schemeClr>
                    </a:solidFill>
                  </a:tcPr>
                </a:tc>
                <a:extLst>
                  <a:ext uri="{0D108BD9-81ED-4DB2-BD59-A6C34878D82A}">
                    <a16:rowId xmlns:a16="http://schemas.microsoft.com/office/drawing/2014/main" val="10002"/>
                  </a:ext>
                </a:extLst>
              </a:tr>
              <a:tr h="523879">
                <a:tc>
                  <a:txBody>
                    <a:bodyPr/>
                    <a:lstStyle/>
                    <a:p>
                      <a:pPr marL="0" marR="0" algn="ctr">
                        <a:lnSpc>
                          <a:spcPct val="107000"/>
                        </a:lnSpc>
                        <a:spcBef>
                          <a:spcPts val="0"/>
                        </a:spcBef>
                        <a:spcAft>
                          <a:spcPts val="800"/>
                        </a:spcAft>
                      </a:pPr>
                      <a:r>
                        <a:rPr lang="en-GB" sz="1200" b="0" dirty="0" smtClean="0">
                          <a:effectLst/>
                        </a:rPr>
                        <a:t>03.ab</a:t>
                      </a:r>
                      <a:r>
                        <a:rPr lang="en-US" sz="1200" b="0" dirty="0" smtClean="0"/>
                        <a:t>⊕01.40⊕01.f0⊕02.c4</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bg1">
                        <a:lumMod val="95000"/>
                      </a:schemeClr>
                    </a:solidFill>
                  </a:tcPr>
                </a:tc>
                <a:tc>
                  <a:txBody>
                    <a:bodyPr/>
                    <a:lstStyle/>
                    <a:p>
                      <a:pPr marL="0" marR="0" algn="ctr">
                        <a:lnSpc>
                          <a:spcPct val="107000"/>
                        </a:lnSpc>
                        <a:spcBef>
                          <a:spcPts val="0"/>
                        </a:spcBef>
                        <a:spcAft>
                          <a:spcPts val="800"/>
                        </a:spcAft>
                      </a:pPr>
                      <a:r>
                        <a:rPr lang="en-GB" sz="1200" b="0" dirty="0" smtClean="0">
                          <a:effectLst/>
                        </a:rPr>
                        <a:t>03.8b</a:t>
                      </a:r>
                      <a:r>
                        <a:rPr lang="en-US" sz="1200" b="0" dirty="0" smtClean="0"/>
                        <a:t>⊕01.7f⊕01.fc⊕02.e4</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bg1">
                        <a:lumMod val="95000"/>
                      </a:schemeClr>
                    </a:solidFill>
                  </a:tcPr>
                </a:tc>
                <a:tc>
                  <a:txBody>
                    <a:bodyPr/>
                    <a:lstStyle/>
                    <a:p>
                      <a:pPr marL="0" marR="0" algn="ctr">
                        <a:lnSpc>
                          <a:spcPct val="107000"/>
                        </a:lnSpc>
                        <a:spcBef>
                          <a:spcPts val="0"/>
                        </a:spcBef>
                        <a:spcAft>
                          <a:spcPts val="800"/>
                        </a:spcAft>
                      </a:pPr>
                      <a:r>
                        <a:rPr lang="en-GB" sz="1200" b="0" dirty="0" smtClean="0">
                          <a:effectLst/>
                        </a:rPr>
                        <a:t>03.89</a:t>
                      </a:r>
                      <a:r>
                        <a:rPr lang="en-US" sz="1200" b="0" dirty="0" smtClean="0"/>
                        <a:t>⊕01.f1⊕01.18⊕02.4e</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bg1">
                        <a:lumMod val="95000"/>
                      </a:schemeClr>
                    </a:solidFill>
                  </a:tcPr>
                </a:tc>
                <a:tc>
                  <a:txBody>
                    <a:bodyPr/>
                    <a:lstStyle/>
                    <a:p>
                      <a:pPr marL="0" marR="0" algn="ctr">
                        <a:lnSpc>
                          <a:spcPct val="107000"/>
                        </a:lnSpc>
                        <a:spcBef>
                          <a:spcPts val="0"/>
                        </a:spcBef>
                        <a:spcAft>
                          <a:spcPts val="800"/>
                        </a:spcAft>
                      </a:pPr>
                      <a:r>
                        <a:rPr lang="en-GB" sz="1200" b="0" dirty="0" smtClean="0">
                          <a:effectLst/>
                        </a:rPr>
                        <a:t>03.35</a:t>
                      </a:r>
                      <a:r>
                        <a:rPr lang="en-US" sz="1200" b="0" dirty="0" smtClean="0"/>
                        <a:t>⊕01.05⊕01.3f⊕02.2f</a:t>
                      </a:r>
                      <a:endParaRPr lang="en-US" sz="12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solidFill>
                      <a:schemeClr val="bg1">
                        <a:lumMod val="95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9313696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0" y="1034335"/>
            <a:ext cx="6447501" cy="431442"/>
          </a:xfrm>
        </p:spPr>
        <p:txBody>
          <a:bodyPr/>
          <a:lstStyle/>
          <a:p>
            <a:r>
              <a:rPr lang="en-US" sz="2100" dirty="0">
                <a:solidFill>
                  <a:srgbClr val="90C226"/>
                </a:solidFill>
              </a:rPr>
              <a:t>Plaintext and Round Key (Round 1) – </a:t>
            </a:r>
            <a:r>
              <a:rPr lang="en-US" sz="2100" dirty="0" err="1">
                <a:solidFill>
                  <a:srgbClr val="90C226"/>
                </a:solidFill>
              </a:rPr>
              <a:t>MixColumn</a:t>
            </a:r>
            <a:endParaRPr lang="en-US" dirty="0"/>
          </a:p>
        </p:txBody>
      </p:sp>
      <p:sp>
        <p:nvSpPr>
          <p:cNvPr id="3" name="Content Placeholder 2"/>
          <p:cNvSpPr>
            <a:spLocks noGrp="1"/>
          </p:cNvSpPr>
          <p:nvPr>
            <p:ph idx="1"/>
          </p:nvPr>
        </p:nvSpPr>
        <p:spPr>
          <a:xfrm>
            <a:off x="194532" y="1533391"/>
            <a:ext cx="8778823" cy="4356278"/>
          </a:xfrm>
          <a:solidFill>
            <a:schemeClr val="bg2"/>
          </a:solidFill>
        </p:spPr>
        <p:txBody>
          <a:bodyPr/>
          <a:lstStyle/>
          <a:p>
            <a:r>
              <a:rPr lang="en-US" dirty="0" smtClean="0"/>
              <a:t>We will do the first row and first column multiplication operation, mark with red font in previous slide:</a:t>
            </a:r>
          </a:p>
          <a:p>
            <a:endParaRPr lang="en-US" dirty="0" smtClean="0"/>
          </a:p>
          <a:p>
            <a:pPr marL="0" indent="0">
              <a:buNone/>
            </a:pPr>
            <a:r>
              <a:rPr lang="en-GB" dirty="0" smtClean="0"/>
              <a:t>Row 1, column 1 (S’</a:t>
            </a:r>
            <a:r>
              <a:rPr lang="en-GB" baseline="-25000" dirty="0" smtClean="0"/>
              <a:t>0,0</a:t>
            </a:r>
            <a:r>
              <a:rPr lang="en-GB" dirty="0" smtClean="0"/>
              <a:t>) = 02.ab</a:t>
            </a:r>
            <a:r>
              <a:rPr lang="en-US" dirty="0"/>
              <a:t>⊕03.40⊕01.f0⊕</a:t>
            </a:r>
            <a:r>
              <a:rPr lang="en-US" dirty="0" smtClean="0"/>
              <a:t>01.c4</a:t>
            </a:r>
          </a:p>
          <a:p>
            <a:pPr marL="0" indent="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r>
              <a:rPr lang="en-US" dirty="0" smtClean="0">
                <a:latin typeface="Times New Roman" panose="02020603050405020304" pitchFamily="18" charset="0"/>
                <a:ea typeface="Calibri" panose="020F0502020204030204" pitchFamily="34" charset="0"/>
                <a:cs typeface="Times New Roman" panose="02020603050405020304" pitchFamily="18" charset="0"/>
              </a:rPr>
              <a:t>The first one:</a:t>
            </a:r>
          </a:p>
          <a:p>
            <a:pPr>
              <a:buAutoNum type="arabicPeriod"/>
            </a:pPr>
            <a:r>
              <a:rPr lang="en-US" dirty="0" smtClean="0">
                <a:latin typeface="Times New Roman" panose="02020603050405020304" pitchFamily="18" charset="0"/>
                <a:ea typeface="Calibri" panose="020F0502020204030204" pitchFamily="34" charset="0"/>
                <a:cs typeface="Times New Roman" panose="02020603050405020304" pitchFamily="18" charset="0"/>
              </a:rPr>
              <a:t>02.ab</a:t>
            </a:r>
          </a:p>
          <a:p>
            <a:pPr marL="0" indent="0">
              <a:buNone/>
            </a:pPr>
            <a:r>
              <a:rPr lang="en-US" dirty="0" smtClean="0">
                <a:latin typeface="Times New Roman" panose="02020603050405020304" pitchFamily="18" charset="0"/>
                <a:ea typeface="Calibri" panose="020F0502020204030204" pitchFamily="34" charset="0"/>
                <a:cs typeface="Times New Roman" panose="02020603050405020304" pitchFamily="18" charset="0"/>
              </a:rPr>
              <a:t>We can use equation 												  </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smtClean="0">
                <a:latin typeface="Times New Roman" panose="02020603050405020304" pitchFamily="18" charset="0"/>
                <a:ea typeface="Calibri" panose="020F0502020204030204" pitchFamily="34" charset="0"/>
                <a:cs typeface="Times New Roman" panose="02020603050405020304" pitchFamily="18" charset="0"/>
              </a:rPr>
              <a:t>where x = 02		remove</a:t>
            </a:r>
            <a:endParaRPr lang="en-US" dirty="0">
              <a:latin typeface="Times New Roman" panose="02020603050405020304" pitchFamily="18" charset="0"/>
              <a:ea typeface="Calibri" panose="020F0502020204030204" pitchFamily="34" charset="0"/>
              <a:cs typeface="Times New Roman" panose="02020603050405020304" pitchFamily="18" charset="0"/>
            </a:endParaRPr>
          </a:p>
          <a:p>
            <a:endParaRPr lang="en-US" dirty="0"/>
          </a:p>
          <a:p>
            <a:pPr marL="0" indent="0">
              <a:buNone/>
            </a:pPr>
            <a:r>
              <a:rPr lang="en-US" dirty="0" smtClean="0"/>
              <a:t>Concentrate on </a:t>
            </a:r>
            <a:r>
              <a:rPr lang="en-US" b="1" u="sng" dirty="0" smtClean="0"/>
              <a:t>ab</a:t>
            </a:r>
            <a:r>
              <a:rPr lang="en-US" dirty="0" smtClean="0"/>
              <a:t>, which is in hex, next step is to convert to binary:				1 0 1 0 1 0 1 1</a:t>
            </a:r>
          </a:p>
          <a:p>
            <a:pPr marL="0" indent="0">
              <a:buNone/>
            </a:pPr>
            <a:r>
              <a:rPr lang="en-US" dirty="0" smtClean="0"/>
              <a:t>					  b7 b6 b5 b4 b3 b2 b1 b0 </a:t>
            </a:r>
            <a:endParaRPr lang="en-US" dirty="0"/>
          </a:p>
          <a:p>
            <a:pPr marL="0" indent="0">
              <a:buNone/>
            </a:pPr>
            <a:r>
              <a:rPr lang="en-US" dirty="0" smtClean="0"/>
              <a:t>	ab = 1010 1011 =&gt;  1   0   1   0   1   0   1   1, where b7 is 1</a:t>
            </a:r>
          </a:p>
          <a:p>
            <a:pPr marL="0" indent="0">
              <a:buNone/>
            </a:pPr>
            <a:r>
              <a:rPr lang="en-US" dirty="0" smtClean="0"/>
              <a:t>																			0 1 0 1 0 1 1 0</a:t>
            </a:r>
          </a:p>
          <a:p>
            <a:pPr marL="0" indent="0">
              <a:buNone/>
            </a:pPr>
            <a:endParaRPr lang="en-US" dirty="0"/>
          </a:p>
          <a:p>
            <a:pPr marL="0" indent="0">
              <a:buNone/>
            </a:pPr>
            <a:r>
              <a:rPr lang="en-US" dirty="0" smtClean="0"/>
              <a:t>																		</a:t>
            </a:r>
          </a:p>
        </p:txBody>
      </p:sp>
      <p:pic>
        <p:nvPicPr>
          <p:cNvPr id="4" name="Picture 3"/>
          <p:cNvPicPr>
            <a:picLocks noChangeAspect="1"/>
          </p:cNvPicPr>
          <p:nvPr/>
        </p:nvPicPr>
        <p:blipFill>
          <a:blip r:embed="rId2"/>
          <a:stretch>
            <a:fillRect/>
          </a:stretch>
        </p:blipFill>
        <p:spPr>
          <a:xfrm>
            <a:off x="1814326" y="3319651"/>
            <a:ext cx="3900755" cy="544589"/>
          </a:xfrm>
          <a:prstGeom prst="rect">
            <a:avLst/>
          </a:prstGeom>
        </p:spPr>
      </p:pic>
      <p:sp>
        <p:nvSpPr>
          <p:cNvPr id="5" name="Freeform 4"/>
          <p:cNvSpPr/>
          <p:nvPr/>
        </p:nvSpPr>
        <p:spPr>
          <a:xfrm>
            <a:off x="5129012" y="3716360"/>
            <a:ext cx="1228548" cy="994894"/>
          </a:xfrm>
          <a:custGeom>
            <a:avLst/>
            <a:gdLst>
              <a:gd name="connsiteX0" fmla="*/ 0 w 1694076"/>
              <a:gd name="connsiteY0" fmla="*/ 1470318 h 1496076"/>
              <a:gd name="connsiteX1" fmla="*/ 437882 w 1694076"/>
              <a:gd name="connsiteY1" fmla="*/ 1483197 h 1496076"/>
              <a:gd name="connsiteX2" fmla="*/ 476519 w 1694076"/>
              <a:gd name="connsiteY2" fmla="*/ 1496076 h 1496076"/>
              <a:gd name="connsiteX3" fmla="*/ 1056068 w 1694076"/>
              <a:gd name="connsiteY3" fmla="*/ 1483197 h 1496076"/>
              <a:gd name="connsiteX4" fmla="*/ 1107583 w 1694076"/>
              <a:gd name="connsiteY4" fmla="*/ 1457440 h 1496076"/>
              <a:gd name="connsiteX5" fmla="*/ 1184857 w 1694076"/>
              <a:gd name="connsiteY5" fmla="*/ 1431682 h 1496076"/>
              <a:gd name="connsiteX6" fmla="*/ 1262130 w 1694076"/>
              <a:gd name="connsiteY6" fmla="*/ 1380166 h 1496076"/>
              <a:gd name="connsiteX7" fmla="*/ 1365161 w 1694076"/>
              <a:gd name="connsiteY7" fmla="*/ 1302893 h 1496076"/>
              <a:gd name="connsiteX8" fmla="*/ 1403798 w 1694076"/>
              <a:gd name="connsiteY8" fmla="*/ 1264256 h 1496076"/>
              <a:gd name="connsiteX9" fmla="*/ 1442434 w 1694076"/>
              <a:gd name="connsiteY9" fmla="*/ 1251378 h 1496076"/>
              <a:gd name="connsiteX10" fmla="*/ 1506828 w 1694076"/>
              <a:gd name="connsiteY10" fmla="*/ 1161225 h 1496076"/>
              <a:gd name="connsiteX11" fmla="*/ 1545465 w 1694076"/>
              <a:gd name="connsiteY11" fmla="*/ 1109710 h 1496076"/>
              <a:gd name="connsiteX12" fmla="*/ 1596981 w 1694076"/>
              <a:gd name="connsiteY12" fmla="*/ 1032437 h 1496076"/>
              <a:gd name="connsiteX13" fmla="*/ 1609859 w 1694076"/>
              <a:gd name="connsiteY13" fmla="*/ 980921 h 1496076"/>
              <a:gd name="connsiteX14" fmla="*/ 1635617 w 1694076"/>
              <a:gd name="connsiteY14" fmla="*/ 929406 h 1496076"/>
              <a:gd name="connsiteX15" fmla="*/ 1661375 w 1694076"/>
              <a:gd name="connsiteY15" fmla="*/ 839254 h 1496076"/>
              <a:gd name="connsiteX16" fmla="*/ 1674254 w 1694076"/>
              <a:gd name="connsiteY16" fmla="*/ 800617 h 1496076"/>
              <a:gd name="connsiteX17" fmla="*/ 1674254 w 1694076"/>
              <a:gd name="connsiteY17" fmla="*/ 298341 h 1496076"/>
              <a:gd name="connsiteX18" fmla="*/ 1661375 w 1694076"/>
              <a:gd name="connsiteY18" fmla="*/ 259704 h 1496076"/>
              <a:gd name="connsiteX19" fmla="*/ 1584102 w 1694076"/>
              <a:gd name="connsiteY19" fmla="*/ 169552 h 1496076"/>
              <a:gd name="connsiteX20" fmla="*/ 1506828 w 1694076"/>
              <a:gd name="connsiteY20" fmla="*/ 118037 h 1496076"/>
              <a:gd name="connsiteX21" fmla="*/ 1468192 w 1694076"/>
              <a:gd name="connsiteY21" fmla="*/ 92279 h 1496076"/>
              <a:gd name="connsiteX22" fmla="*/ 1378040 w 1694076"/>
              <a:gd name="connsiteY22" fmla="*/ 66521 h 1496076"/>
              <a:gd name="connsiteX23" fmla="*/ 1339403 w 1694076"/>
              <a:gd name="connsiteY23" fmla="*/ 40763 h 1496076"/>
              <a:gd name="connsiteX24" fmla="*/ 734096 w 1694076"/>
              <a:gd name="connsiteY24" fmla="*/ 15006 h 1496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94076" h="1496076">
                <a:moveTo>
                  <a:pt x="0" y="1470318"/>
                </a:moveTo>
                <a:cubicBezTo>
                  <a:pt x="145961" y="1474611"/>
                  <a:pt x="292071" y="1475315"/>
                  <a:pt x="437882" y="1483197"/>
                </a:cubicBezTo>
                <a:cubicBezTo>
                  <a:pt x="451438" y="1483930"/>
                  <a:pt x="462943" y="1496076"/>
                  <a:pt x="476519" y="1496076"/>
                </a:cubicBezTo>
                <a:cubicBezTo>
                  <a:pt x="669750" y="1496076"/>
                  <a:pt x="862885" y="1487490"/>
                  <a:pt x="1056068" y="1483197"/>
                </a:cubicBezTo>
                <a:cubicBezTo>
                  <a:pt x="1073240" y="1474611"/>
                  <a:pt x="1089758" y="1464570"/>
                  <a:pt x="1107583" y="1457440"/>
                </a:cubicBezTo>
                <a:cubicBezTo>
                  <a:pt x="1132792" y="1447356"/>
                  <a:pt x="1160572" y="1443825"/>
                  <a:pt x="1184857" y="1431682"/>
                </a:cubicBezTo>
                <a:cubicBezTo>
                  <a:pt x="1212546" y="1417838"/>
                  <a:pt x="1236939" y="1398159"/>
                  <a:pt x="1262130" y="1380166"/>
                </a:cubicBezTo>
                <a:cubicBezTo>
                  <a:pt x="1297063" y="1355214"/>
                  <a:pt x="1334805" y="1333249"/>
                  <a:pt x="1365161" y="1302893"/>
                </a:cubicBezTo>
                <a:cubicBezTo>
                  <a:pt x="1378040" y="1290014"/>
                  <a:pt x="1388643" y="1274359"/>
                  <a:pt x="1403798" y="1264256"/>
                </a:cubicBezTo>
                <a:cubicBezTo>
                  <a:pt x="1415093" y="1256726"/>
                  <a:pt x="1429555" y="1255671"/>
                  <a:pt x="1442434" y="1251378"/>
                </a:cubicBezTo>
                <a:cubicBezTo>
                  <a:pt x="1568737" y="1082974"/>
                  <a:pt x="1412646" y="1293081"/>
                  <a:pt x="1506828" y="1161225"/>
                </a:cubicBezTo>
                <a:cubicBezTo>
                  <a:pt x="1519304" y="1143758"/>
                  <a:pt x="1532586" y="1126882"/>
                  <a:pt x="1545465" y="1109710"/>
                </a:cubicBezTo>
                <a:cubicBezTo>
                  <a:pt x="1585677" y="989073"/>
                  <a:pt x="1519801" y="1167504"/>
                  <a:pt x="1596981" y="1032437"/>
                </a:cubicBezTo>
                <a:cubicBezTo>
                  <a:pt x="1605763" y="1017069"/>
                  <a:pt x="1603644" y="997494"/>
                  <a:pt x="1609859" y="980921"/>
                </a:cubicBezTo>
                <a:cubicBezTo>
                  <a:pt x="1616600" y="962945"/>
                  <a:pt x="1628054" y="947052"/>
                  <a:pt x="1635617" y="929406"/>
                </a:cubicBezTo>
                <a:cubicBezTo>
                  <a:pt x="1648850" y="898529"/>
                  <a:pt x="1652039" y="871928"/>
                  <a:pt x="1661375" y="839254"/>
                </a:cubicBezTo>
                <a:cubicBezTo>
                  <a:pt x="1665105" y="826201"/>
                  <a:pt x="1669961" y="813496"/>
                  <a:pt x="1674254" y="800617"/>
                </a:cubicBezTo>
                <a:cubicBezTo>
                  <a:pt x="1704763" y="587056"/>
                  <a:pt x="1696265" y="683523"/>
                  <a:pt x="1674254" y="298341"/>
                </a:cubicBezTo>
                <a:cubicBezTo>
                  <a:pt x="1673480" y="284787"/>
                  <a:pt x="1668110" y="271491"/>
                  <a:pt x="1661375" y="259704"/>
                </a:cubicBezTo>
                <a:cubicBezTo>
                  <a:pt x="1647551" y="235512"/>
                  <a:pt x="1607588" y="187819"/>
                  <a:pt x="1584102" y="169552"/>
                </a:cubicBezTo>
                <a:cubicBezTo>
                  <a:pt x="1559666" y="150546"/>
                  <a:pt x="1532586" y="135209"/>
                  <a:pt x="1506828" y="118037"/>
                </a:cubicBezTo>
                <a:cubicBezTo>
                  <a:pt x="1493949" y="109451"/>
                  <a:pt x="1482876" y="97174"/>
                  <a:pt x="1468192" y="92279"/>
                </a:cubicBezTo>
                <a:cubicBezTo>
                  <a:pt x="1412763" y="73803"/>
                  <a:pt x="1442725" y="82693"/>
                  <a:pt x="1378040" y="66521"/>
                </a:cubicBezTo>
                <a:cubicBezTo>
                  <a:pt x="1365161" y="57935"/>
                  <a:pt x="1353775" y="46512"/>
                  <a:pt x="1339403" y="40763"/>
                </a:cubicBezTo>
                <a:cubicBezTo>
                  <a:pt x="1157075" y="-32167"/>
                  <a:pt x="879765" y="15006"/>
                  <a:pt x="734096" y="15006"/>
                </a:cubicBez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cxnSp>
        <p:nvCxnSpPr>
          <p:cNvPr id="11" name="Straight Arrow Connector 10"/>
          <p:cNvCxnSpPr/>
          <p:nvPr/>
        </p:nvCxnSpPr>
        <p:spPr>
          <a:xfrm flipV="1">
            <a:off x="6357559" y="4122045"/>
            <a:ext cx="365213" cy="965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6764693" y="3996476"/>
            <a:ext cx="135228" cy="2704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cxnSp>
        <p:nvCxnSpPr>
          <p:cNvPr id="14" name="Straight Arrow Connector 13"/>
          <p:cNvCxnSpPr/>
          <p:nvPr/>
        </p:nvCxnSpPr>
        <p:spPr>
          <a:xfrm flipV="1">
            <a:off x="6833216" y="3552154"/>
            <a:ext cx="606893" cy="3990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6888813" y="3951171"/>
            <a:ext cx="1010927" cy="2704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cxnSp>
        <p:nvCxnSpPr>
          <p:cNvPr id="18" name="Straight Arrow Connector 17"/>
          <p:cNvCxnSpPr/>
          <p:nvPr/>
        </p:nvCxnSpPr>
        <p:spPr>
          <a:xfrm flipH="1">
            <a:off x="7128457" y="4266932"/>
            <a:ext cx="311654" cy="521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722772" y="4856140"/>
            <a:ext cx="1010927" cy="2704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sp>
        <p:nvSpPr>
          <p:cNvPr id="25" name="Oval 24"/>
          <p:cNvSpPr/>
          <p:nvPr/>
        </p:nvSpPr>
        <p:spPr>
          <a:xfrm>
            <a:off x="7761227" y="4854301"/>
            <a:ext cx="135228" cy="2704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sp>
        <p:nvSpPr>
          <p:cNvPr id="26" name="TextBox 25"/>
          <p:cNvSpPr txBox="1"/>
          <p:nvPr/>
        </p:nvSpPr>
        <p:spPr>
          <a:xfrm>
            <a:off x="5322195" y="5300461"/>
            <a:ext cx="3422528" cy="415498"/>
          </a:xfrm>
          <a:prstGeom prst="rect">
            <a:avLst/>
          </a:prstGeom>
          <a:noFill/>
        </p:spPr>
        <p:txBody>
          <a:bodyPr wrap="square" rtlCol="0">
            <a:spAutoFit/>
          </a:bodyPr>
          <a:lstStyle/>
          <a:p>
            <a:pPr defTabSz="342900" fontAlgn="auto">
              <a:spcBef>
                <a:spcPts val="0"/>
              </a:spcBef>
              <a:spcAft>
                <a:spcPts val="0"/>
              </a:spcAft>
            </a:pPr>
            <a:r>
              <a:rPr lang="en-US" sz="1050" dirty="0">
                <a:solidFill>
                  <a:prstClr val="black"/>
                </a:solidFill>
                <a:latin typeface="Trebuchet MS" panose="020B0603020202020204"/>
              </a:rPr>
              <a:t>Based on the equation, where b7 = 1, add 0 at the end</a:t>
            </a:r>
          </a:p>
        </p:txBody>
      </p:sp>
      <p:sp>
        <p:nvSpPr>
          <p:cNvPr id="27" name="Oval 26"/>
          <p:cNvSpPr/>
          <p:nvPr/>
        </p:nvSpPr>
        <p:spPr>
          <a:xfrm>
            <a:off x="1989787" y="4266933"/>
            <a:ext cx="318752" cy="5873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cxnSp>
        <p:nvCxnSpPr>
          <p:cNvPr id="29" name="Straight Arrow Connector 28"/>
          <p:cNvCxnSpPr/>
          <p:nvPr/>
        </p:nvCxnSpPr>
        <p:spPr>
          <a:xfrm flipH="1">
            <a:off x="2685246" y="5474326"/>
            <a:ext cx="2443766" cy="9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84600" y="5368568"/>
            <a:ext cx="3422528" cy="415498"/>
          </a:xfrm>
          <a:prstGeom prst="rect">
            <a:avLst/>
          </a:prstGeom>
          <a:noFill/>
        </p:spPr>
        <p:txBody>
          <a:bodyPr wrap="square" rtlCol="0">
            <a:spAutoFit/>
          </a:bodyPr>
          <a:lstStyle/>
          <a:p>
            <a:pPr defTabSz="342900" fontAlgn="auto">
              <a:spcBef>
                <a:spcPts val="0"/>
              </a:spcBef>
              <a:spcAft>
                <a:spcPts val="0"/>
              </a:spcAft>
            </a:pPr>
            <a:r>
              <a:rPr lang="en-US" sz="1050" dirty="0">
                <a:solidFill>
                  <a:prstClr val="black"/>
                </a:solidFill>
                <a:latin typeface="Trebuchet MS" panose="020B0603020202020204"/>
              </a:rPr>
              <a:t>Before XOR output: </a:t>
            </a:r>
            <a:r>
              <a:rPr lang="en-US" sz="1050" b="1" u="sng" dirty="0">
                <a:solidFill>
                  <a:prstClr val="black"/>
                </a:solidFill>
                <a:latin typeface="Trebuchet MS" panose="020B0603020202020204"/>
              </a:rPr>
              <a:t>0 1 0 1 0 1 1 0</a:t>
            </a:r>
          </a:p>
          <a:p>
            <a:pPr defTabSz="342900" fontAlgn="auto">
              <a:spcBef>
                <a:spcPts val="0"/>
              </a:spcBef>
              <a:spcAft>
                <a:spcPts val="0"/>
              </a:spcAft>
            </a:pPr>
            <a:endParaRPr lang="en-US" sz="1050" dirty="0">
              <a:solidFill>
                <a:prstClr val="black"/>
              </a:solidFill>
              <a:latin typeface="Trebuchet MS" panose="020B0603020202020204"/>
            </a:endParaRPr>
          </a:p>
        </p:txBody>
      </p:sp>
    </p:spTree>
    <p:extLst>
      <p:ext uri="{BB962C8B-B14F-4D97-AF65-F5344CB8AC3E}">
        <p14:creationId xmlns:p14="http://schemas.microsoft.com/office/powerpoint/2010/main" val="35491220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589253"/>
          </a:xfrm>
        </p:spPr>
        <p:txBody>
          <a:bodyPr/>
          <a:lstStyle/>
          <a:p>
            <a:r>
              <a:rPr lang="en-US" dirty="0"/>
              <a:t>Symmetric </a:t>
            </a:r>
            <a:r>
              <a:rPr lang="en-US" dirty="0" smtClean="0"/>
              <a:t>Encryption Components</a:t>
            </a:r>
            <a:endParaRPr lang="en-US" dirty="0"/>
          </a:p>
        </p:txBody>
      </p:sp>
      <p:sp>
        <p:nvSpPr>
          <p:cNvPr id="3" name="Content Placeholder 2"/>
          <p:cNvSpPr>
            <a:spLocks noGrp="1"/>
          </p:cNvSpPr>
          <p:nvPr>
            <p:ph idx="1"/>
          </p:nvPr>
        </p:nvSpPr>
        <p:spPr>
          <a:xfrm>
            <a:off x="395288" y="1692924"/>
            <a:ext cx="8443912" cy="4032250"/>
          </a:xfrm>
        </p:spPr>
        <p:txBody>
          <a:bodyPr/>
          <a:lstStyle/>
          <a:p>
            <a:r>
              <a:rPr lang="en-US" sz="2400" b="1" dirty="0"/>
              <a:t>Five components:</a:t>
            </a:r>
          </a:p>
          <a:p>
            <a:pPr marL="0" indent="0">
              <a:buNone/>
            </a:pPr>
            <a:r>
              <a:rPr lang="en-US" sz="2400" dirty="0" smtClean="0"/>
              <a:t>	– </a:t>
            </a:r>
            <a:r>
              <a:rPr lang="en-US" sz="2400" b="1" dirty="0"/>
              <a:t>plaintext </a:t>
            </a:r>
            <a:r>
              <a:rPr lang="en-US" sz="2400" dirty="0"/>
              <a:t>- the original message</a:t>
            </a:r>
          </a:p>
          <a:p>
            <a:pPr marL="0" indent="0">
              <a:buNone/>
            </a:pPr>
            <a:r>
              <a:rPr lang="en-US" sz="2400" dirty="0" smtClean="0"/>
              <a:t>	– </a:t>
            </a:r>
            <a:r>
              <a:rPr lang="en-US" sz="2400" b="1" dirty="0" err="1"/>
              <a:t>ciphertext</a:t>
            </a:r>
            <a:r>
              <a:rPr lang="en-US" sz="2400" b="1" dirty="0"/>
              <a:t> </a:t>
            </a:r>
            <a:r>
              <a:rPr lang="en-US" sz="2400" dirty="0"/>
              <a:t>– the transformed (coded) message</a:t>
            </a:r>
          </a:p>
          <a:p>
            <a:pPr marL="0" indent="0">
              <a:buNone/>
            </a:pPr>
            <a:r>
              <a:rPr lang="en-US" sz="2400" dirty="0" smtClean="0"/>
              <a:t>	– </a:t>
            </a:r>
            <a:r>
              <a:rPr lang="en-US" sz="2400" b="1" dirty="0"/>
              <a:t>encryption algorithm </a:t>
            </a:r>
            <a:r>
              <a:rPr lang="en-US" sz="2400" dirty="0"/>
              <a:t>- algorithm that transforms</a:t>
            </a:r>
          </a:p>
          <a:p>
            <a:pPr marL="0" indent="0">
              <a:buNone/>
            </a:pPr>
            <a:r>
              <a:rPr lang="en-US" sz="2400" dirty="0" smtClean="0"/>
              <a:t>	   plaintext </a:t>
            </a:r>
            <a:r>
              <a:rPr lang="en-US" sz="2400" dirty="0"/>
              <a:t>to </a:t>
            </a:r>
            <a:r>
              <a:rPr lang="en-US" sz="2400" dirty="0" err="1"/>
              <a:t>ciphertext</a:t>
            </a:r>
            <a:endParaRPr lang="en-US" sz="2400" dirty="0"/>
          </a:p>
          <a:p>
            <a:pPr marL="0" indent="0">
              <a:buNone/>
            </a:pPr>
            <a:r>
              <a:rPr lang="en-US" sz="2400" dirty="0" smtClean="0"/>
              <a:t>	– </a:t>
            </a:r>
            <a:r>
              <a:rPr lang="en-US" sz="2400" b="1" dirty="0"/>
              <a:t>a secret key </a:t>
            </a:r>
            <a:r>
              <a:rPr lang="en-US" sz="2400" dirty="0"/>
              <a:t>- information used by the </a:t>
            </a:r>
            <a:r>
              <a:rPr lang="en-US" sz="2400" dirty="0" smtClean="0"/>
              <a:t>algorithm 	 	   and</a:t>
            </a:r>
            <a:r>
              <a:rPr lang="en-US" sz="2400" dirty="0"/>
              <a:t> </a:t>
            </a:r>
            <a:r>
              <a:rPr lang="en-US" sz="2400" dirty="0" smtClean="0"/>
              <a:t>known </a:t>
            </a:r>
            <a:r>
              <a:rPr lang="en-US" sz="2400" dirty="0"/>
              <a:t>only to sender/receiver</a:t>
            </a:r>
          </a:p>
          <a:p>
            <a:pPr marL="0" indent="0">
              <a:buNone/>
            </a:pPr>
            <a:r>
              <a:rPr lang="en-US" sz="2400" dirty="0" smtClean="0"/>
              <a:t>	– </a:t>
            </a:r>
            <a:r>
              <a:rPr lang="en-US" sz="2400" b="1" dirty="0"/>
              <a:t>decryption algorithm </a:t>
            </a:r>
            <a:r>
              <a:rPr lang="en-US" sz="2400" dirty="0"/>
              <a:t>– encryption algorithm in</a:t>
            </a:r>
          </a:p>
          <a:p>
            <a:pPr marL="0" indent="0">
              <a:buNone/>
            </a:pPr>
            <a:r>
              <a:rPr lang="en-US" sz="2400" dirty="0" smtClean="0"/>
              <a:t>	   reverse</a:t>
            </a:r>
            <a:r>
              <a:rPr lang="en-US" sz="2400" dirty="0"/>
              <a:t>; retrieve original message from </a:t>
            </a:r>
            <a:r>
              <a:rPr lang="en-US" sz="2400" dirty="0" smtClean="0"/>
              <a:t>coded	   	   message</a:t>
            </a:r>
            <a:endParaRPr lang="en-US" sz="2400" dirty="0"/>
          </a:p>
        </p:txBody>
      </p:sp>
    </p:spTree>
    <p:extLst>
      <p:ext uri="{BB962C8B-B14F-4D97-AF65-F5344CB8AC3E}">
        <p14:creationId xmlns:p14="http://schemas.microsoft.com/office/powerpoint/2010/main" val="36892438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039165"/>
            <a:ext cx="6447501" cy="450761"/>
          </a:xfrm>
        </p:spPr>
        <p:txBody>
          <a:bodyPr>
            <a:normAutofit/>
          </a:bodyPr>
          <a:lstStyle/>
          <a:p>
            <a:r>
              <a:rPr lang="en-US" sz="2100" dirty="0">
                <a:solidFill>
                  <a:srgbClr val="90C226"/>
                </a:solidFill>
              </a:rPr>
              <a:t>Plaintext and Round Key (Round 1) – </a:t>
            </a:r>
            <a:r>
              <a:rPr lang="en-US" sz="2100" dirty="0" err="1">
                <a:solidFill>
                  <a:srgbClr val="90C226"/>
                </a:solidFill>
              </a:rPr>
              <a:t>MixColumn</a:t>
            </a:r>
            <a:endParaRPr lang="en-US" sz="2100" dirty="0"/>
          </a:p>
        </p:txBody>
      </p:sp>
      <p:sp>
        <p:nvSpPr>
          <p:cNvPr id="3" name="Content Placeholder 2"/>
          <p:cNvSpPr>
            <a:spLocks noGrp="1"/>
          </p:cNvSpPr>
          <p:nvPr>
            <p:ph idx="1"/>
          </p:nvPr>
        </p:nvSpPr>
        <p:spPr>
          <a:xfrm>
            <a:off x="231820" y="1977712"/>
            <a:ext cx="8770513" cy="3921617"/>
          </a:xfrm>
          <a:solidFill>
            <a:schemeClr val="bg1">
              <a:lumMod val="95000"/>
            </a:schemeClr>
          </a:solidFill>
        </p:spPr>
        <p:txBody>
          <a:bodyPr/>
          <a:lstStyle/>
          <a:p>
            <a:r>
              <a:rPr lang="en-US" dirty="0" smtClean="0"/>
              <a:t>From the equation, since b7 is 1, we have to XOR our operation with (00011011)bin</a:t>
            </a:r>
          </a:p>
          <a:p>
            <a:endParaRPr lang="en-US" dirty="0"/>
          </a:p>
          <a:p>
            <a:r>
              <a:rPr lang="en-US" dirty="0" smtClean="0"/>
              <a:t> From the final output from previous slide (0101 0110), we XOR with 0001 1011)</a:t>
            </a:r>
            <a:endParaRPr lang="en-US" dirty="0"/>
          </a:p>
          <a:p>
            <a:pPr>
              <a:buFont typeface="Symbol" panose="05050102010706020507" pitchFamily="18" charset="2"/>
              <a:buChar char="Þ"/>
            </a:pPr>
            <a:r>
              <a:rPr lang="en-US" dirty="0" smtClean="0"/>
              <a:t>0101 0110 ⊕ 0001 1011</a:t>
            </a:r>
          </a:p>
          <a:p>
            <a:pPr marL="0" indent="0">
              <a:buNone/>
            </a:pPr>
            <a:r>
              <a:rPr lang="en-US" dirty="0" smtClean="0"/>
              <a:t>							0101 0110</a:t>
            </a:r>
          </a:p>
          <a:p>
            <a:pPr marL="0" indent="0">
              <a:buNone/>
            </a:pPr>
            <a:r>
              <a:rPr lang="en-US" dirty="0" smtClean="0"/>
              <a:t>							0001 1011</a:t>
            </a:r>
          </a:p>
          <a:p>
            <a:pPr marL="0" indent="0">
              <a:buNone/>
            </a:pPr>
            <a:r>
              <a:rPr lang="en-US" dirty="0"/>
              <a:t>	</a:t>
            </a:r>
            <a:r>
              <a:rPr lang="en-US" dirty="0" smtClean="0"/>
              <a:t>						0100 1101 for 02.ab							based on equation!!</a:t>
            </a:r>
            <a:endParaRPr lang="en-US" dirty="0"/>
          </a:p>
          <a:p>
            <a:pPr marL="0" indent="0">
              <a:buNone/>
            </a:pPr>
            <a:endParaRPr lang="en-US" dirty="0" smtClean="0"/>
          </a:p>
          <a:p>
            <a:r>
              <a:rPr lang="en-US" dirty="0" smtClean="0"/>
              <a:t>Next is 03.40 =&gt; where we can write as 02.40 ⊕ 01.40 = 02.40 ⊕ 40</a:t>
            </a:r>
          </a:p>
          <a:p>
            <a:pPr marL="0" indent="0">
              <a:buNone/>
            </a:pPr>
            <a:r>
              <a:rPr lang="en-US" dirty="0" smtClean="0"/>
              <a:t>								</a:t>
            </a:r>
          </a:p>
          <a:p>
            <a:pPr marL="0" indent="0">
              <a:buNone/>
            </a:pPr>
            <a:r>
              <a:rPr lang="en-US" dirty="0"/>
              <a:t>	</a:t>
            </a:r>
            <a:r>
              <a:rPr lang="en-US" dirty="0" smtClean="0"/>
              <a:t>02.40 =&gt; concentrate on 40 = 0   1   0   0   0   0   0   0</a:t>
            </a:r>
          </a:p>
          <a:p>
            <a:pPr marL="0" indent="0">
              <a:buNone/>
            </a:pPr>
            <a:r>
              <a:rPr lang="en-US" dirty="0"/>
              <a:t>	</a:t>
            </a:r>
            <a:r>
              <a:rPr lang="en-US" dirty="0" smtClean="0"/>
              <a:t>						    b7 b6 b5 b4 b3 b2 b1 b0</a:t>
            </a:r>
          </a:p>
          <a:p>
            <a:pPr marL="0" indent="0">
              <a:buNone/>
            </a:pPr>
            <a:endParaRPr lang="en-US" dirty="0"/>
          </a:p>
        </p:txBody>
      </p:sp>
      <p:cxnSp>
        <p:nvCxnSpPr>
          <p:cNvPr id="5" name="Straight Connector 4"/>
          <p:cNvCxnSpPr/>
          <p:nvPr/>
        </p:nvCxnSpPr>
        <p:spPr>
          <a:xfrm flipV="1">
            <a:off x="2607972" y="3832272"/>
            <a:ext cx="936938" cy="9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607971" y="4083409"/>
            <a:ext cx="936938" cy="9658"/>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625501" y="4400321"/>
            <a:ext cx="498959" cy="27045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cxnSp>
        <p:nvCxnSpPr>
          <p:cNvPr id="12" name="Straight Arrow Connector 11"/>
          <p:cNvCxnSpPr/>
          <p:nvPr/>
        </p:nvCxnSpPr>
        <p:spPr>
          <a:xfrm flipH="1">
            <a:off x="1101144" y="4670778"/>
            <a:ext cx="2524358" cy="400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877672" y="5009424"/>
            <a:ext cx="282387" cy="68706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sp>
        <p:nvSpPr>
          <p:cNvPr id="15" name="TextBox 14"/>
          <p:cNvSpPr txBox="1"/>
          <p:nvPr/>
        </p:nvSpPr>
        <p:spPr>
          <a:xfrm>
            <a:off x="5009930" y="5014828"/>
            <a:ext cx="3548082" cy="715581"/>
          </a:xfrm>
          <a:prstGeom prst="rect">
            <a:avLst/>
          </a:prstGeom>
          <a:noFill/>
        </p:spPr>
        <p:txBody>
          <a:bodyPr wrap="square" rtlCol="0">
            <a:spAutoFit/>
          </a:bodyPr>
          <a:lstStyle/>
          <a:p>
            <a:pPr defTabSz="342900" fontAlgn="auto">
              <a:spcBef>
                <a:spcPts val="0"/>
              </a:spcBef>
              <a:spcAft>
                <a:spcPts val="0"/>
              </a:spcAft>
            </a:pPr>
            <a:r>
              <a:rPr lang="en-US" sz="1350" dirty="0">
                <a:solidFill>
                  <a:prstClr val="black"/>
                </a:solidFill>
                <a:latin typeface="Trebuchet MS" panose="020B0603020202020204"/>
              </a:rPr>
              <a:t>Since bit 7 is 0, we can just remove b7, and add 0 at the end (</a:t>
            </a:r>
            <a:r>
              <a:rPr lang="en-US" sz="1350" i="1" dirty="0">
                <a:solidFill>
                  <a:prstClr val="black"/>
                </a:solidFill>
                <a:latin typeface="Trebuchet MS" panose="020B0603020202020204"/>
              </a:rPr>
              <a:t>b</a:t>
            </a:r>
            <a:r>
              <a:rPr lang="en-US" sz="1350" dirty="0">
                <a:solidFill>
                  <a:prstClr val="black"/>
                </a:solidFill>
                <a:latin typeface="Trebuchet MS" panose="020B0603020202020204"/>
              </a:rPr>
              <a:t>6 </a:t>
            </a:r>
            <a:r>
              <a:rPr lang="en-US" sz="1350" i="1" dirty="0">
                <a:solidFill>
                  <a:prstClr val="black"/>
                </a:solidFill>
                <a:latin typeface="Trebuchet MS" panose="020B0603020202020204"/>
              </a:rPr>
              <a:t>b</a:t>
            </a:r>
            <a:r>
              <a:rPr lang="en-US" sz="1350" dirty="0">
                <a:solidFill>
                  <a:prstClr val="black"/>
                </a:solidFill>
                <a:latin typeface="Trebuchet MS" panose="020B0603020202020204"/>
              </a:rPr>
              <a:t>5 </a:t>
            </a:r>
            <a:r>
              <a:rPr lang="en-US" sz="1350" i="1" dirty="0">
                <a:solidFill>
                  <a:prstClr val="black"/>
                </a:solidFill>
                <a:latin typeface="Trebuchet MS" panose="020B0603020202020204"/>
              </a:rPr>
              <a:t>b</a:t>
            </a:r>
            <a:r>
              <a:rPr lang="en-US" sz="1350" dirty="0">
                <a:solidFill>
                  <a:prstClr val="black"/>
                </a:solidFill>
                <a:latin typeface="Trebuchet MS" panose="020B0603020202020204"/>
              </a:rPr>
              <a:t>4 </a:t>
            </a:r>
            <a:r>
              <a:rPr lang="en-US" sz="1350" i="1" dirty="0">
                <a:solidFill>
                  <a:prstClr val="black"/>
                </a:solidFill>
                <a:latin typeface="Trebuchet MS" panose="020B0603020202020204"/>
              </a:rPr>
              <a:t>b</a:t>
            </a:r>
            <a:r>
              <a:rPr lang="en-US" sz="1350" dirty="0">
                <a:solidFill>
                  <a:prstClr val="black"/>
                </a:solidFill>
                <a:latin typeface="Trebuchet MS" panose="020B0603020202020204"/>
              </a:rPr>
              <a:t>3 </a:t>
            </a:r>
            <a:r>
              <a:rPr lang="en-US" sz="1350" i="1" dirty="0">
                <a:solidFill>
                  <a:prstClr val="black"/>
                </a:solidFill>
                <a:latin typeface="Trebuchet MS" panose="020B0603020202020204"/>
              </a:rPr>
              <a:t>b</a:t>
            </a:r>
            <a:r>
              <a:rPr lang="en-US" sz="1350" dirty="0">
                <a:solidFill>
                  <a:prstClr val="black"/>
                </a:solidFill>
                <a:latin typeface="Trebuchet MS" panose="020B0603020202020204"/>
              </a:rPr>
              <a:t>2 </a:t>
            </a:r>
            <a:r>
              <a:rPr lang="en-US" sz="1350" i="1" dirty="0">
                <a:solidFill>
                  <a:prstClr val="black"/>
                </a:solidFill>
                <a:latin typeface="Trebuchet MS" panose="020B0603020202020204"/>
              </a:rPr>
              <a:t>b</a:t>
            </a:r>
            <a:r>
              <a:rPr lang="en-US" sz="1350" dirty="0">
                <a:solidFill>
                  <a:prstClr val="black"/>
                </a:solidFill>
                <a:latin typeface="Trebuchet MS" panose="020B0603020202020204"/>
              </a:rPr>
              <a:t>1 </a:t>
            </a:r>
            <a:r>
              <a:rPr lang="en-US" sz="1350" i="1" dirty="0">
                <a:solidFill>
                  <a:prstClr val="black"/>
                </a:solidFill>
                <a:latin typeface="Trebuchet MS" panose="020B0603020202020204"/>
              </a:rPr>
              <a:t>b</a:t>
            </a:r>
            <a:r>
              <a:rPr lang="en-US" sz="1350" dirty="0">
                <a:solidFill>
                  <a:prstClr val="black"/>
                </a:solidFill>
                <a:latin typeface="Trebuchet MS" panose="020B0603020202020204"/>
              </a:rPr>
              <a:t>0 0)</a:t>
            </a:r>
          </a:p>
        </p:txBody>
      </p:sp>
      <p:cxnSp>
        <p:nvCxnSpPr>
          <p:cNvPr id="17" name="Straight Arrow Connector 16"/>
          <p:cNvCxnSpPr/>
          <p:nvPr/>
        </p:nvCxnSpPr>
        <p:spPr>
          <a:xfrm flipH="1">
            <a:off x="7070501" y="4083409"/>
            <a:ext cx="193184" cy="714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6049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314451"/>
            <a:ext cx="6447501" cy="576329"/>
          </a:xfrm>
        </p:spPr>
        <p:txBody>
          <a:bodyPr>
            <a:noAutofit/>
          </a:bodyPr>
          <a:lstStyle/>
          <a:p>
            <a:r>
              <a:rPr lang="en-US" sz="2100" dirty="0">
                <a:solidFill>
                  <a:srgbClr val="90C226"/>
                </a:solidFill>
              </a:rPr>
              <a:t>Plaintext and Round Key (Round 1) – </a:t>
            </a:r>
            <a:r>
              <a:rPr lang="en-US" sz="2100" dirty="0" err="1">
                <a:solidFill>
                  <a:srgbClr val="90C226"/>
                </a:solidFill>
              </a:rPr>
              <a:t>MixColumn</a:t>
            </a:r>
            <a:endParaRPr lang="en-US" sz="2100" dirty="0"/>
          </a:p>
        </p:txBody>
      </p:sp>
      <p:sp>
        <p:nvSpPr>
          <p:cNvPr id="3" name="Content Placeholder 2"/>
          <p:cNvSpPr>
            <a:spLocks noGrp="1"/>
          </p:cNvSpPr>
          <p:nvPr>
            <p:ph idx="1"/>
          </p:nvPr>
        </p:nvSpPr>
        <p:spPr>
          <a:xfrm>
            <a:off x="508001" y="1890780"/>
            <a:ext cx="8320468" cy="3882980"/>
          </a:xfrm>
          <a:solidFill>
            <a:schemeClr val="bg1">
              <a:lumMod val="95000"/>
            </a:schemeClr>
          </a:solidFill>
        </p:spPr>
        <p:txBody>
          <a:bodyPr>
            <a:normAutofit lnSpcReduction="10000"/>
          </a:bodyPr>
          <a:lstStyle/>
          <a:p>
            <a:r>
              <a:rPr lang="en-US" dirty="0" smtClean="0"/>
              <a:t>02.40</a:t>
            </a:r>
          </a:p>
          <a:p>
            <a:pPr marL="0" indent="0">
              <a:buNone/>
            </a:pPr>
            <a:r>
              <a:rPr lang="en-US" dirty="0"/>
              <a:t>	</a:t>
            </a:r>
            <a:r>
              <a:rPr lang="en-US" dirty="0" smtClean="0"/>
              <a:t>40 =&gt; </a:t>
            </a:r>
            <a:r>
              <a:rPr lang="en-US" dirty="0"/>
              <a:t>0   1   0   0   0   0   0   0</a:t>
            </a:r>
          </a:p>
          <a:p>
            <a:pPr marL="0" indent="0">
              <a:buNone/>
            </a:pPr>
            <a:endParaRPr lang="en-US" dirty="0" smtClean="0"/>
          </a:p>
          <a:p>
            <a:pPr marL="0" indent="0">
              <a:buNone/>
            </a:pPr>
            <a:r>
              <a:rPr lang="en-US" dirty="0" smtClean="0"/>
              <a:t>Remove		 </a:t>
            </a:r>
            <a:r>
              <a:rPr lang="en-US" dirty="0"/>
              <a:t>1   0   0   0   0   0   </a:t>
            </a:r>
            <a:r>
              <a:rPr lang="en-US" dirty="0" smtClean="0"/>
              <a:t>0   0</a:t>
            </a:r>
          </a:p>
          <a:p>
            <a:pPr marL="0" indent="0">
              <a:buNone/>
            </a:pPr>
            <a:endParaRPr lang="en-US" dirty="0"/>
          </a:p>
          <a:p>
            <a:pPr marL="0" indent="0">
              <a:buNone/>
            </a:pPr>
            <a:r>
              <a:rPr lang="en-US" dirty="0" smtClean="0"/>
              <a:t>Final output = 1000 0000</a:t>
            </a:r>
          </a:p>
          <a:p>
            <a:pPr marL="0" indent="0">
              <a:buNone/>
            </a:pPr>
            <a:endParaRPr lang="en-US" dirty="0"/>
          </a:p>
          <a:p>
            <a:pPr marL="0" indent="0">
              <a:buNone/>
            </a:pPr>
            <a:r>
              <a:rPr lang="en-US" dirty="0" smtClean="0"/>
              <a:t>It’s not yet finish, we have to XOR with 40, remember </a:t>
            </a:r>
            <a:r>
              <a:rPr lang="en-US" dirty="0"/>
              <a:t>02.40 ⊕ </a:t>
            </a:r>
            <a:r>
              <a:rPr lang="en-US" dirty="0" smtClean="0"/>
              <a:t>40, we only finish the first part, 02.40</a:t>
            </a:r>
          </a:p>
          <a:p>
            <a:pPr marL="0" indent="0">
              <a:buNone/>
            </a:pPr>
            <a:endParaRPr lang="en-US" dirty="0"/>
          </a:p>
          <a:p>
            <a:pPr>
              <a:buFont typeface="Symbol" panose="05050102010706020507" pitchFamily="18" charset="2"/>
              <a:buChar char="Þ"/>
            </a:pPr>
            <a:r>
              <a:rPr lang="en-US" dirty="0" smtClean="0"/>
              <a:t>1000 0000 ⊕ (40)hex = 1000 0000 ⊕ 0100 0000 = 1100 0000</a:t>
            </a:r>
          </a:p>
          <a:p>
            <a:pPr>
              <a:buFont typeface="Symbol" panose="05050102010706020507" pitchFamily="18" charset="2"/>
              <a:buChar char="Þ"/>
            </a:pPr>
            <a:endParaRPr lang="en-US" dirty="0"/>
          </a:p>
          <a:p>
            <a:pPr marL="0" indent="0">
              <a:buNone/>
            </a:pPr>
            <a:r>
              <a:rPr lang="en-US" dirty="0" smtClean="0"/>
              <a:t>Back to </a:t>
            </a:r>
            <a:r>
              <a:rPr lang="en-GB" dirty="0"/>
              <a:t>= 02.ab</a:t>
            </a:r>
            <a:r>
              <a:rPr lang="en-US" dirty="0"/>
              <a:t>⊕03.40⊕</a:t>
            </a:r>
            <a:r>
              <a:rPr lang="en-US" dirty="0">
                <a:solidFill>
                  <a:srgbClr val="FF0000"/>
                </a:solidFill>
              </a:rPr>
              <a:t>01.f0⊕</a:t>
            </a:r>
            <a:r>
              <a:rPr lang="en-US" dirty="0" smtClean="0">
                <a:solidFill>
                  <a:srgbClr val="FF0000"/>
                </a:solidFill>
              </a:rPr>
              <a:t>01.c4</a:t>
            </a:r>
            <a:r>
              <a:rPr lang="en-US" dirty="0" smtClean="0"/>
              <a:t>, when multiplied with 1, return the same value. 01.fo will be </a:t>
            </a:r>
            <a:r>
              <a:rPr lang="en-US" dirty="0" err="1" smtClean="0"/>
              <a:t>fo</a:t>
            </a:r>
            <a:r>
              <a:rPr lang="en-US" dirty="0" smtClean="0"/>
              <a:t>, and 01.c4 will be c4.</a:t>
            </a:r>
            <a:endParaRPr lang="en-US" dirty="0"/>
          </a:p>
          <a:p>
            <a:pPr marL="0" indent="0">
              <a:buNone/>
            </a:pPr>
            <a:endParaRPr lang="en-US" dirty="0"/>
          </a:p>
        </p:txBody>
      </p:sp>
      <p:sp>
        <p:nvSpPr>
          <p:cNvPr id="4" name="Oval 3"/>
          <p:cNvSpPr/>
          <p:nvPr/>
        </p:nvSpPr>
        <p:spPr>
          <a:xfrm>
            <a:off x="1320133" y="2176070"/>
            <a:ext cx="263969" cy="2910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cxnSp>
        <p:nvCxnSpPr>
          <p:cNvPr id="6" name="Straight Arrow Connector 5"/>
          <p:cNvCxnSpPr>
            <a:stCxn id="4" idx="4"/>
          </p:cNvCxnSpPr>
          <p:nvPr/>
        </p:nvCxnSpPr>
        <p:spPr>
          <a:xfrm flipH="1">
            <a:off x="956256" y="2467108"/>
            <a:ext cx="495861" cy="312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1584101" y="2151577"/>
            <a:ext cx="1690353" cy="33961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cxnSp>
        <p:nvCxnSpPr>
          <p:cNvPr id="8" name="Straight Arrow Connector 7"/>
          <p:cNvCxnSpPr/>
          <p:nvPr/>
        </p:nvCxnSpPr>
        <p:spPr>
          <a:xfrm>
            <a:off x="2512179" y="2467108"/>
            <a:ext cx="8861" cy="312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Oval 10"/>
          <p:cNvSpPr/>
          <p:nvPr/>
        </p:nvSpPr>
        <p:spPr>
          <a:xfrm>
            <a:off x="1584101" y="2779422"/>
            <a:ext cx="1690352" cy="29103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cxnSp>
        <p:nvCxnSpPr>
          <p:cNvPr id="12" name="Straight Arrow Connector 11"/>
          <p:cNvCxnSpPr/>
          <p:nvPr/>
        </p:nvCxnSpPr>
        <p:spPr>
          <a:xfrm flipH="1">
            <a:off x="3470843" y="2542772"/>
            <a:ext cx="495861" cy="312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873321" y="2321589"/>
            <a:ext cx="1902854" cy="300082"/>
          </a:xfrm>
          <a:prstGeom prst="rect">
            <a:avLst/>
          </a:prstGeom>
          <a:noFill/>
        </p:spPr>
        <p:txBody>
          <a:bodyPr wrap="square" rtlCol="0">
            <a:spAutoFit/>
          </a:bodyPr>
          <a:lstStyle/>
          <a:p>
            <a:pPr defTabSz="342900" fontAlgn="auto">
              <a:spcBef>
                <a:spcPts val="0"/>
              </a:spcBef>
              <a:spcAft>
                <a:spcPts val="0"/>
              </a:spcAft>
            </a:pPr>
            <a:r>
              <a:rPr lang="en-US" sz="1350" dirty="0">
                <a:solidFill>
                  <a:prstClr val="black"/>
                </a:solidFill>
                <a:latin typeface="Trebuchet MS" panose="020B0603020202020204"/>
              </a:rPr>
              <a:t>0 is added at the end</a:t>
            </a:r>
          </a:p>
        </p:txBody>
      </p:sp>
      <p:sp>
        <p:nvSpPr>
          <p:cNvPr id="14" name="Oval 13"/>
          <p:cNvSpPr/>
          <p:nvPr/>
        </p:nvSpPr>
        <p:spPr>
          <a:xfrm>
            <a:off x="4795108" y="3885080"/>
            <a:ext cx="453980" cy="2607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cxnSp>
        <p:nvCxnSpPr>
          <p:cNvPr id="16" name="Straight Arrow Connector 15"/>
          <p:cNvCxnSpPr/>
          <p:nvPr/>
        </p:nvCxnSpPr>
        <p:spPr>
          <a:xfrm flipH="1">
            <a:off x="1634054" y="4131614"/>
            <a:ext cx="3190694" cy="3187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465472" y="3921051"/>
            <a:ext cx="310703" cy="26079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cxnSp>
        <p:nvCxnSpPr>
          <p:cNvPr id="18" name="Straight Arrow Connector 17"/>
          <p:cNvCxnSpPr/>
          <p:nvPr/>
        </p:nvCxnSpPr>
        <p:spPr>
          <a:xfrm flipH="1">
            <a:off x="4363412" y="4145877"/>
            <a:ext cx="1115707" cy="3665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2597588" y="3435103"/>
            <a:ext cx="1989786" cy="4226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88864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314450"/>
            <a:ext cx="6447501" cy="489398"/>
          </a:xfrm>
        </p:spPr>
        <p:txBody>
          <a:bodyPr>
            <a:normAutofit/>
          </a:bodyPr>
          <a:lstStyle/>
          <a:p>
            <a:r>
              <a:rPr lang="en-US" sz="2100" dirty="0">
                <a:solidFill>
                  <a:srgbClr val="90C226"/>
                </a:solidFill>
              </a:rPr>
              <a:t>Plaintext and Round Key (Round 1) – </a:t>
            </a:r>
            <a:r>
              <a:rPr lang="en-US" sz="2100" dirty="0" err="1">
                <a:solidFill>
                  <a:srgbClr val="90C226"/>
                </a:solidFill>
              </a:rPr>
              <a:t>MixColumn</a:t>
            </a:r>
            <a:endParaRPr lang="en-US" sz="2100" dirty="0"/>
          </a:p>
        </p:txBody>
      </p:sp>
      <p:sp>
        <p:nvSpPr>
          <p:cNvPr id="3" name="Content Placeholder 2"/>
          <p:cNvSpPr>
            <a:spLocks noGrp="1"/>
          </p:cNvSpPr>
          <p:nvPr>
            <p:ph idx="1"/>
          </p:nvPr>
        </p:nvSpPr>
        <p:spPr>
          <a:xfrm>
            <a:off x="508000" y="1803848"/>
            <a:ext cx="6898640" cy="4022814"/>
          </a:xfrm>
        </p:spPr>
        <p:txBody>
          <a:bodyPr/>
          <a:lstStyle/>
          <a:p>
            <a:pPr marL="0" indent="0">
              <a:buNone/>
            </a:pPr>
            <a:r>
              <a:rPr lang="en-GB" dirty="0">
                <a:solidFill>
                  <a:schemeClr val="tx1"/>
                </a:solidFill>
              </a:rPr>
              <a:t>02.ab</a:t>
            </a:r>
            <a:r>
              <a:rPr lang="en-US" dirty="0">
                <a:solidFill>
                  <a:schemeClr val="tx1"/>
                </a:solidFill>
              </a:rPr>
              <a:t>⊕03.40⊕01.f0⊕</a:t>
            </a:r>
            <a:r>
              <a:rPr lang="en-US" dirty="0" smtClean="0">
                <a:solidFill>
                  <a:schemeClr val="tx1"/>
                </a:solidFill>
              </a:rPr>
              <a:t>01.c4</a:t>
            </a:r>
          </a:p>
          <a:p>
            <a:pPr marL="0" indent="0">
              <a:buNone/>
            </a:pPr>
            <a:endParaRPr lang="en-US" dirty="0">
              <a:solidFill>
                <a:schemeClr val="tx1"/>
              </a:solidFill>
            </a:endParaRPr>
          </a:p>
          <a:p>
            <a:pPr marL="0" indent="0">
              <a:buNone/>
            </a:pPr>
            <a:r>
              <a:rPr lang="en-US" dirty="0" smtClean="0">
                <a:solidFill>
                  <a:schemeClr val="tx1"/>
                </a:solidFill>
              </a:rPr>
              <a:t>02.ab = 	0 1 0 0  1 1 0 1 				</a:t>
            </a:r>
          </a:p>
          <a:p>
            <a:pPr marL="0" indent="0">
              <a:buNone/>
            </a:pPr>
            <a:r>
              <a:rPr lang="en-US" dirty="0" smtClean="0">
                <a:solidFill>
                  <a:schemeClr val="tx1"/>
                </a:solidFill>
              </a:rPr>
              <a:t>03.40 =	1 1 0 0  0 0 0 0</a:t>
            </a:r>
          </a:p>
          <a:p>
            <a:pPr marL="0" indent="0">
              <a:buNone/>
            </a:pPr>
            <a:r>
              <a:rPr lang="en-US" dirty="0" smtClean="0">
                <a:solidFill>
                  <a:schemeClr val="tx1"/>
                </a:solidFill>
              </a:rPr>
              <a:t>01.f0 =	1 1 1 1  0 0 0 0</a:t>
            </a:r>
          </a:p>
          <a:p>
            <a:pPr marL="0" indent="0">
              <a:buNone/>
            </a:pPr>
            <a:r>
              <a:rPr lang="en-US" dirty="0" smtClean="0">
                <a:solidFill>
                  <a:schemeClr val="tx1"/>
                </a:solidFill>
              </a:rPr>
              <a:t>01.c4 =	1 1 0 0  0 1 0 0</a:t>
            </a:r>
          </a:p>
          <a:p>
            <a:pPr marL="0" indent="0">
              <a:buNone/>
            </a:pPr>
            <a:r>
              <a:rPr lang="en-US" dirty="0" smtClean="0">
                <a:solidFill>
                  <a:schemeClr val="tx1"/>
                </a:solidFill>
              </a:rPr>
              <a:t>		1 0 1 1  1 0 0 1</a:t>
            </a:r>
          </a:p>
          <a:p>
            <a:pPr marL="0" indent="0">
              <a:buNone/>
            </a:pPr>
            <a:r>
              <a:rPr lang="en-US" dirty="0">
                <a:solidFill>
                  <a:schemeClr val="tx1"/>
                </a:solidFill>
              </a:rPr>
              <a:t>	</a:t>
            </a:r>
            <a:r>
              <a:rPr lang="en-US" dirty="0" smtClean="0">
                <a:solidFill>
                  <a:schemeClr val="tx1"/>
                </a:solidFill>
              </a:rPr>
              <a:t>	    b          9</a:t>
            </a:r>
          </a:p>
          <a:p>
            <a:pPr marL="0" indent="0">
              <a:buNone/>
            </a:pPr>
            <a:endParaRPr lang="en-US" dirty="0">
              <a:solidFill>
                <a:schemeClr val="tx1"/>
              </a:solidFill>
            </a:endParaRPr>
          </a:p>
          <a:p>
            <a:pPr marL="0" indent="0">
              <a:buNone/>
            </a:pPr>
            <a:endParaRPr lang="en-US" dirty="0" smtClean="0">
              <a:solidFill>
                <a:schemeClr val="tx1"/>
              </a:solidFill>
            </a:endParaRPr>
          </a:p>
          <a:p>
            <a:pPr marL="0" indent="0">
              <a:buNone/>
            </a:pPr>
            <a:endParaRPr lang="en-US" dirty="0" smtClean="0">
              <a:solidFill>
                <a:schemeClr val="tx1"/>
              </a:solidFill>
            </a:endParaRPr>
          </a:p>
          <a:p>
            <a:pPr marL="0" indent="0">
              <a:buNone/>
            </a:pPr>
            <a:endParaRPr lang="en-US" dirty="0">
              <a:solidFill>
                <a:schemeClr val="tx1"/>
              </a:solidFill>
            </a:endParaRPr>
          </a:p>
          <a:p>
            <a:pPr marL="0" indent="0">
              <a:buNone/>
            </a:pPr>
            <a:r>
              <a:rPr lang="en-US" dirty="0" smtClean="0">
                <a:solidFill>
                  <a:schemeClr val="tx1"/>
                </a:solidFill>
              </a:rPr>
              <a:t>The final output of mix column process, where we only calculate for b9  </a:t>
            </a:r>
          </a:p>
        </p:txBody>
      </p:sp>
      <p:cxnSp>
        <p:nvCxnSpPr>
          <p:cNvPr id="5" name="Straight Connector 4"/>
          <p:cNvCxnSpPr/>
          <p:nvPr/>
        </p:nvCxnSpPr>
        <p:spPr>
          <a:xfrm flipV="1">
            <a:off x="1188076" y="3593573"/>
            <a:ext cx="1249152" cy="24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146170" y="3939412"/>
            <a:ext cx="1332964"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ight Brace 9"/>
          <p:cNvSpPr/>
          <p:nvPr/>
        </p:nvSpPr>
        <p:spPr>
          <a:xfrm>
            <a:off x="2521040" y="2431692"/>
            <a:ext cx="415343" cy="109148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342900" fontAlgn="auto">
              <a:spcBef>
                <a:spcPts val="0"/>
              </a:spcBef>
              <a:spcAft>
                <a:spcPts val="0"/>
              </a:spcAft>
            </a:pPr>
            <a:endParaRPr lang="en-US" sz="1350">
              <a:solidFill>
                <a:prstClr val="black"/>
              </a:solidFill>
            </a:endParaRPr>
          </a:p>
        </p:txBody>
      </p:sp>
      <p:sp>
        <p:nvSpPr>
          <p:cNvPr id="11" name="TextBox 10"/>
          <p:cNvSpPr txBox="1"/>
          <p:nvPr/>
        </p:nvSpPr>
        <p:spPr>
          <a:xfrm>
            <a:off x="3148885" y="2431692"/>
            <a:ext cx="3438659" cy="1338828"/>
          </a:xfrm>
          <a:prstGeom prst="rect">
            <a:avLst/>
          </a:prstGeom>
          <a:noFill/>
        </p:spPr>
        <p:txBody>
          <a:bodyPr wrap="square" rtlCol="0">
            <a:spAutoFit/>
          </a:bodyPr>
          <a:lstStyle/>
          <a:p>
            <a:pPr defTabSz="342900" fontAlgn="auto">
              <a:spcBef>
                <a:spcPts val="0"/>
              </a:spcBef>
              <a:spcAft>
                <a:spcPts val="0"/>
              </a:spcAft>
            </a:pPr>
            <a:r>
              <a:rPr lang="en-US" sz="1350" dirty="0">
                <a:solidFill>
                  <a:prstClr val="black"/>
                </a:solidFill>
                <a:latin typeface="Trebuchet MS" panose="020B0603020202020204"/>
              </a:rPr>
              <a:t>To do the XOR operation for more than two inputs, the rules are:</a:t>
            </a:r>
          </a:p>
          <a:p>
            <a:pPr defTabSz="342900" fontAlgn="auto">
              <a:spcBef>
                <a:spcPts val="0"/>
              </a:spcBef>
              <a:spcAft>
                <a:spcPts val="0"/>
              </a:spcAft>
            </a:pPr>
            <a:endParaRPr lang="en-US" sz="1350" dirty="0">
              <a:solidFill>
                <a:prstClr val="black"/>
              </a:solidFill>
              <a:latin typeface="Trebuchet MS" panose="020B0603020202020204"/>
            </a:endParaRPr>
          </a:p>
          <a:p>
            <a:pPr marL="257175" indent="-257175" defTabSz="342900" fontAlgn="auto">
              <a:spcBef>
                <a:spcPts val="0"/>
              </a:spcBef>
              <a:spcAft>
                <a:spcPts val="0"/>
              </a:spcAft>
              <a:buFontTx/>
              <a:buAutoNum type="arabicPeriod"/>
            </a:pPr>
            <a:r>
              <a:rPr lang="en-US" sz="1350" dirty="0">
                <a:solidFill>
                  <a:prstClr val="black"/>
                </a:solidFill>
                <a:latin typeface="Trebuchet MS" panose="020B0603020202020204"/>
              </a:rPr>
              <a:t>If all 0s or 1s, output is 0</a:t>
            </a:r>
          </a:p>
          <a:p>
            <a:pPr marL="257175" indent="-257175" defTabSz="342900" fontAlgn="auto">
              <a:spcBef>
                <a:spcPts val="0"/>
              </a:spcBef>
              <a:spcAft>
                <a:spcPts val="0"/>
              </a:spcAft>
              <a:buFontTx/>
              <a:buAutoNum type="arabicPeriod"/>
            </a:pPr>
            <a:r>
              <a:rPr lang="en-US" sz="1350" dirty="0">
                <a:solidFill>
                  <a:prstClr val="black"/>
                </a:solidFill>
                <a:latin typeface="Trebuchet MS" panose="020B0603020202020204"/>
              </a:rPr>
              <a:t>If two 0s and two 1s, output is 0</a:t>
            </a:r>
          </a:p>
          <a:p>
            <a:pPr marL="257175" indent="-257175" defTabSz="342900" fontAlgn="auto">
              <a:spcBef>
                <a:spcPts val="0"/>
              </a:spcBef>
              <a:spcAft>
                <a:spcPts val="0"/>
              </a:spcAft>
              <a:buFontTx/>
              <a:buAutoNum type="arabicPeriod"/>
            </a:pPr>
            <a:r>
              <a:rPr lang="en-US" sz="1350" dirty="0">
                <a:solidFill>
                  <a:prstClr val="black"/>
                </a:solidFill>
                <a:latin typeface="Trebuchet MS" panose="020B0603020202020204"/>
              </a:rPr>
              <a:t>If single 1 or three 1s, output is 1</a:t>
            </a:r>
          </a:p>
        </p:txBody>
      </p:sp>
      <p:sp>
        <p:nvSpPr>
          <p:cNvPr id="12" name="Oval 11"/>
          <p:cNvSpPr/>
          <p:nvPr/>
        </p:nvSpPr>
        <p:spPr>
          <a:xfrm>
            <a:off x="2315595" y="2420406"/>
            <a:ext cx="125569" cy="11643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sp>
        <p:nvSpPr>
          <p:cNvPr id="15" name="Oval 14"/>
          <p:cNvSpPr/>
          <p:nvPr/>
        </p:nvSpPr>
        <p:spPr>
          <a:xfrm>
            <a:off x="1256179" y="2431692"/>
            <a:ext cx="125569" cy="11643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sp>
        <p:nvSpPr>
          <p:cNvPr id="16" name="Freeform 15"/>
          <p:cNvSpPr/>
          <p:nvPr/>
        </p:nvSpPr>
        <p:spPr>
          <a:xfrm>
            <a:off x="770207" y="3473840"/>
            <a:ext cx="4213917" cy="1353432"/>
          </a:xfrm>
          <a:custGeom>
            <a:avLst/>
            <a:gdLst>
              <a:gd name="connsiteX0" fmla="*/ 686519 w 5696401"/>
              <a:gd name="connsiteY0" fmla="*/ 0 h 2292440"/>
              <a:gd name="connsiteX1" fmla="*/ 596367 w 5696401"/>
              <a:gd name="connsiteY1" fmla="*/ 12879 h 2292440"/>
              <a:gd name="connsiteX2" fmla="*/ 531972 w 5696401"/>
              <a:gd name="connsiteY2" fmla="*/ 51516 h 2292440"/>
              <a:gd name="connsiteX3" fmla="*/ 480457 w 5696401"/>
              <a:gd name="connsiteY3" fmla="*/ 77273 h 2292440"/>
              <a:gd name="connsiteX4" fmla="*/ 416063 w 5696401"/>
              <a:gd name="connsiteY4" fmla="*/ 141668 h 2292440"/>
              <a:gd name="connsiteX5" fmla="*/ 377426 w 5696401"/>
              <a:gd name="connsiteY5" fmla="*/ 193183 h 2292440"/>
              <a:gd name="connsiteX6" fmla="*/ 313032 w 5696401"/>
              <a:gd name="connsiteY6" fmla="*/ 257578 h 2292440"/>
              <a:gd name="connsiteX7" fmla="*/ 261516 w 5696401"/>
              <a:gd name="connsiteY7" fmla="*/ 321972 h 2292440"/>
              <a:gd name="connsiteX8" fmla="*/ 210001 w 5696401"/>
              <a:gd name="connsiteY8" fmla="*/ 373487 h 2292440"/>
              <a:gd name="connsiteX9" fmla="*/ 145606 w 5696401"/>
              <a:gd name="connsiteY9" fmla="*/ 476518 h 2292440"/>
              <a:gd name="connsiteX10" fmla="*/ 106970 w 5696401"/>
              <a:gd name="connsiteY10" fmla="*/ 515155 h 2292440"/>
              <a:gd name="connsiteX11" fmla="*/ 55454 w 5696401"/>
              <a:gd name="connsiteY11" fmla="*/ 618186 h 2292440"/>
              <a:gd name="connsiteX12" fmla="*/ 42575 w 5696401"/>
              <a:gd name="connsiteY12" fmla="*/ 682580 h 2292440"/>
              <a:gd name="connsiteX13" fmla="*/ 16817 w 5696401"/>
              <a:gd name="connsiteY13" fmla="*/ 734096 h 2292440"/>
              <a:gd name="connsiteX14" fmla="*/ 3939 w 5696401"/>
              <a:gd name="connsiteY14" fmla="*/ 772733 h 2292440"/>
              <a:gd name="connsiteX15" fmla="*/ 42575 w 5696401"/>
              <a:gd name="connsiteY15" fmla="*/ 1403797 h 2292440"/>
              <a:gd name="connsiteX16" fmla="*/ 94091 w 5696401"/>
              <a:gd name="connsiteY16" fmla="*/ 1519707 h 2292440"/>
              <a:gd name="connsiteX17" fmla="*/ 145606 w 5696401"/>
              <a:gd name="connsiteY17" fmla="*/ 1596980 h 2292440"/>
              <a:gd name="connsiteX18" fmla="*/ 184243 w 5696401"/>
              <a:gd name="connsiteY18" fmla="*/ 1648496 h 2292440"/>
              <a:gd name="connsiteX19" fmla="*/ 222879 w 5696401"/>
              <a:gd name="connsiteY19" fmla="*/ 1674254 h 2292440"/>
              <a:gd name="connsiteX20" fmla="*/ 351668 w 5696401"/>
              <a:gd name="connsiteY20" fmla="*/ 1764406 h 2292440"/>
              <a:gd name="connsiteX21" fmla="*/ 416063 w 5696401"/>
              <a:gd name="connsiteY21" fmla="*/ 1803042 h 2292440"/>
              <a:gd name="connsiteX22" fmla="*/ 531972 w 5696401"/>
              <a:gd name="connsiteY22" fmla="*/ 1880316 h 2292440"/>
              <a:gd name="connsiteX23" fmla="*/ 583488 w 5696401"/>
              <a:gd name="connsiteY23" fmla="*/ 1893195 h 2292440"/>
              <a:gd name="connsiteX24" fmla="*/ 699398 w 5696401"/>
              <a:gd name="connsiteY24" fmla="*/ 1970468 h 2292440"/>
              <a:gd name="connsiteX25" fmla="*/ 750913 w 5696401"/>
              <a:gd name="connsiteY25" fmla="*/ 1996226 h 2292440"/>
              <a:gd name="connsiteX26" fmla="*/ 789550 w 5696401"/>
              <a:gd name="connsiteY26" fmla="*/ 2034862 h 2292440"/>
              <a:gd name="connsiteX27" fmla="*/ 828187 w 5696401"/>
              <a:gd name="connsiteY27" fmla="*/ 2047741 h 2292440"/>
              <a:gd name="connsiteX28" fmla="*/ 944096 w 5696401"/>
              <a:gd name="connsiteY28" fmla="*/ 2099257 h 2292440"/>
              <a:gd name="connsiteX29" fmla="*/ 995612 w 5696401"/>
              <a:gd name="connsiteY29" fmla="*/ 2125014 h 2292440"/>
              <a:gd name="connsiteX30" fmla="*/ 1047127 w 5696401"/>
              <a:gd name="connsiteY30" fmla="*/ 2163651 h 2292440"/>
              <a:gd name="connsiteX31" fmla="*/ 1201674 w 5696401"/>
              <a:gd name="connsiteY31" fmla="*/ 2189409 h 2292440"/>
              <a:gd name="connsiteX32" fmla="*/ 1381978 w 5696401"/>
              <a:gd name="connsiteY32" fmla="*/ 2215166 h 2292440"/>
              <a:gd name="connsiteX33" fmla="*/ 1613798 w 5696401"/>
              <a:gd name="connsiteY33" fmla="*/ 2253803 h 2292440"/>
              <a:gd name="connsiteX34" fmla="*/ 1974406 w 5696401"/>
              <a:gd name="connsiteY34" fmla="*/ 2292440 h 2292440"/>
              <a:gd name="connsiteX35" fmla="*/ 4382756 w 5696401"/>
              <a:gd name="connsiteY35" fmla="*/ 2279561 h 2292440"/>
              <a:gd name="connsiteX36" fmla="*/ 4447150 w 5696401"/>
              <a:gd name="connsiteY36" fmla="*/ 2266682 h 2292440"/>
              <a:gd name="connsiteX37" fmla="*/ 4588817 w 5696401"/>
              <a:gd name="connsiteY37" fmla="*/ 2253803 h 2292440"/>
              <a:gd name="connsiteX38" fmla="*/ 4717606 w 5696401"/>
              <a:gd name="connsiteY38" fmla="*/ 2215166 h 2292440"/>
              <a:gd name="connsiteX39" fmla="*/ 4807758 w 5696401"/>
              <a:gd name="connsiteY39" fmla="*/ 2189409 h 2292440"/>
              <a:gd name="connsiteX40" fmla="*/ 4872153 w 5696401"/>
              <a:gd name="connsiteY40" fmla="*/ 2163651 h 2292440"/>
              <a:gd name="connsiteX41" fmla="*/ 4923668 w 5696401"/>
              <a:gd name="connsiteY41" fmla="*/ 2150772 h 2292440"/>
              <a:gd name="connsiteX42" fmla="*/ 4975184 w 5696401"/>
              <a:gd name="connsiteY42" fmla="*/ 2125014 h 2292440"/>
              <a:gd name="connsiteX43" fmla="*/ 5013820 w 5696401"/>
              <a:gd name="connsiteY43" fmla="*/ 2112135 h 2292440"/>
              <a:gd name="connsiteX44" fmla="*/ 5129730 w 5696401"/>
              <a:gd name="connsiteY44" fmla="*/ 2034862 h 2292440"/>
              <a:gd name="connsiteX45" fmla="*/ 5142609 w 5696401"/>
              <a:gd name="connsiteY45" fmla="*/ 1983347 h 2292440"/>
              <a:gd name="connsiteX46" fmla="*/ 5194125 w 5696401"/>
              <a:gd name="connsiteY46" fmla="*/ 1944710 h 2292440"/>
              <a:gd name="connsiteX47" fmla="*/ 5271398 w 5696401"/>
              <a:gd name="connsiteY47" fmla="*/ 1880316 h 2292440"/>
              <a:gd name="connsiteX48" fmla="*/ 5297156 w 5696401"/>
              <a:gd name="connsiteY48" fmla="*/ 1803042 h 2292440"/>
              <a:gd name="connsiteX49" fmla="*/ 5310034 w 5696401"/>
              <a:gd name="connsiteY49" fmla="*/ 1764406 h 2292440"/>
              <a:gd name="connsiteX50" fmla="*/ 5335792 w 5696401"/>
              <a:gd name="connsiteY50" fmla="*/ 1712890 h 2292440"/>
              <a:gd name="connsiteX51" fmla="*/ 5348671 w 5696401"/>
              <a:gd name="connsiteY51" fmla="*/ 1635617 h 2292440"/>
              <a:gd name="connsiteX52" fmla="*/ 5374429 w 5696401"/>
              <a:gd name="connsiteY52" fmla="*/ 1584102 h 2292440"/>
              <a:gd name="connsiteX53" fmla="*/ 5387308 w 5696401"/>
              <a:gd name="connsiteY53" fmla="*/ 1403797 h 2292440"/>
              <a:gd name="connsiteX54" fmla="*/ 5464581 w 5696401"/>
              <a:gd name="connsiteY54" fmla="*/ 1171978 h 2292440"/>
              <a:gd name="connsiteX55" fmla="*/ 5528975 w 5696401"/>
              <a:gd name="connsiteY55" fmla="*/ 1043189 h 2292440"/>
              <a:gd name="connsiteX56" fmla="*/ 5580491 w 5696401"/>
              <a:gd name="connsiteY56" fmla="*/ 965916 h 2292440"/>
              <a:gd name="connsiteX57" fmla="*/ 5619127 w 5696401"/>
              <a:gd name="connsiteY57" fmla="*/ 901521 h 2292440"/>
              <a:gd name="connsiteX58" fmla="*/ 5696401 w 5696401"/>
              <a:gd name="connsiteY58" fmla="*/ 824248 h 2292440"/>
              <a:gd name="connsiteX59" fmla="*/ 5683522 w 5696401"/>
              <a:gd name="connsiteY59" fmla="*/ 643944 h 2292440"/>
              <a:gd name="connsiteX60" fmla="*/ 5670643 w 5696401"/>
              <a:gd name="connsiteY60" fmla="*/ 540913 h 2292440"/>
              <a:gd name="connsiteX61" fmla="*/ 5657764 w 5696401"/>
              <a:gd name="connsiteY61" fmla="*/ 502276 h 2292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5696401" h="2292440">
                <a:moveTo>
                  <a:pt x="686519" y="0"/>
                </a:moveTo>
                <a:cubicBezTo>
                  <a:pt x="656468" y="4293"/>
                  <a:pt x="625165" y="3280"/>
                  <a:pt x="596367" y="12879"/>
                </a:cubicBezTo>
                <a:cubicBezTo>
                  <a:pt x="572619" y="20795"/>
                  <a:pt x="553854" y="39359"/>
                  <a:pt x="531972" y="51516"/>
                </a:cubicBezTo>
                <a:cubicBezTo>
                  <a:pt x="515190" y="60840"/>
                  <a:pt x="497629" y="68687"/>
                  <a:pt x="480457" y="77273"/>
                </a:cubicBezTo>
                <a:cubicBezTo>
                  <a:pt x="411771" y="180302"/>
                  <a:pt x="501919" y="55812"/>
                  <a:pt x="416063" y="141668"/>
                </a:cubicBezTo>
                <a:cubicBezTo>
                  <a:pt x="400885" y="156846"/>
                  <a:pt x="391686" y="177140"/>
                  <a:pt x="377426" y="193183"/>
                </a:cubicBezTo>
                <a:cubicBezTo>
                  <a:pt x="357259" y="215871"/>
                  <a:pt x="333339" y="235015"/>
                  <a:pt x="313032" y="257578"/>
                </a:cubicBezTo>
                <a:cubicBezTo>
                  <a:pt x="294643" y="278010"/>
                  <a:pt x="279778" y="301427"/>
                  <a:pt x="261516" y="321972"/>
                </a:cubicBezTo>
                <a:cubicBezTo>
                  <a:pt x="245382" y="340122"/>
                  <a:pt x="225805" y="355049"/>
                  <a:pt x="210001" y="373487"/>
                </a:cubicBezTo>
                <a:cubicBezTo>
                  <a:pt x="192017" y="394468"/>
                  <a:pt x="157179" y="461087"/>
                  <a:pt x="145606" y="476518"/>
                </a:cubicBezTo>
                <a:cubicBezTo>
                  <a:pt x="134678" y="491089"/>
                  <a:pt x="119849" y="502276"/>
                  <a:pt x="106970" y="515155"/>
                </a:cubicBezTo>
                <a:cubicBezTo>
                  <a:pt x="67609" y="672599"/>
                  <a:pt x="130512" y="449308"/>
                  <a:pt x="55454" y="618186"/>
                </a:cubicBezTo>
                <a:cubicBezTo>
                  <a:pt x="46564" y="638189"/>
                  <a:pt x="49497" y="661814"/>
                  <a:pt x="42575" y="682580"/>
                </a:cubicBezTo>
                <a:cubicBezTo>
                  <a:pt x="36504" y="700794"/>
                  <a:pt x="24380" y="716449"/>
                  <a:pt x="16817" y="734096"/>
                </a:cubicBezTo>
                <a:cubicBezTo>
                  <a:pt x="11469" y="746574"/>
                  <a:pt x="8232" y="759854"/>
                  <a:pt x="3939" y="772733"/>
                </a:cubicBezTo>
                <a:cubicBezTo>
                  <a:pt x="8721" y="968810"/>
                  <a:pt x="-24084" y="1203821"/>
                  <a:pt x="42575" y="1403797"/>
                </a:cubicBezTo>
                <a:cubicBezTo>
                  <a:pt x="73228" y="1495755"/>
                  <a:pt x="53272" y="1458480"/>
                  <a:pt x="94091" y="1519707"/>
                </a:cubicBezTo>
                <a:cubicBezTo>
                  <a:pt x="115998" y="1585428"/>
                  <a:pt x="92985" y="1535589"/>
                  <a:pt x="145606" y="1596980"/>
                </a:cubicBezTo>
                <a:cubicBezTo>
                  <a:pt x="159575" y="1613277"/>
                  <a:pt x="169065" y="1633318"/>
                  <a:pt x="184243" y="1648496"/>
                </a:cubicBezTo>
                <a:cubicBezTo>
                  <a:pt x="195188" y="1659441"/>
                  <a:pt x="210284" y="1665257"/>
                  <a:pt x="222879" y="1674254"/>
                </a:cubicBezTo>
                <a:cubicBezTo>
                  <a:pt x="284497" y="1718267"/>
                  <a:pt x="277683" y="1720016"/>
                  <a:pt x="351668" y="1764406"/>
                </a:cubicBezTo>
                <a:cubicBezTo>
                  <a:pt x="373133" y="1777285"/>
                  <a:pt x="395235" y="1789157"/>
                  <a:pt x="416063" y="1803042"/>
                </a:cubicBezTo>
                <a:cubicBezTo>
                  <a:pt x="464734" y="1835489"/>
                  <a:pt x="475842" y="1855369"/>
                  <a:pt x="531972" y="1880316"/>
                </a:cubicBezTo>
                <a:cubicBezTo>
                  <a:pt x="548147" y="1887505"/>
                  <a:pt x="566316" y="1888902"/>
                  <a:pt x="583488" y="1893195"/>
                </a:cubicBezTo>
                <a:cubicBezTo>
                  <a:pt x="638801" y="1934680"/>
                  <a:pt x="635522" y="1934981"/>
                  <a:pt x="699398" y="1970468"/>
                </a:cubicBezTo>
                <a:cubicBezTo>
                  <a:pt x="716181" y="1979792"/>
                  <a:pt x="735290" y="1985067"/>
                  <a:pt x="750913" y="1996226"/>
                </a:cubicBezTo>
                <a:cubicBezTo>
                  <a:pt x="765734" y="2006812"/>
                  <a:pt x="774395" y="2024759"/>
                  <a:pt x="789550" y="2034862"/>
                </a:cubicBezTo>
                <a:cubicBezTo>
                  <a:pt x="800846" y="2042392"/>
                  <a:pt x="816045" y="2041670"/>
                  <a:pt x="828187" y="2047741"/>
                </a:cubicBezTo>
                <a:cubicBezTo>
                  <a:pt x="1078592" y="2172945"/>
                  <a:pt x="747500" y="2025535"/>
                  <a:pt x="944096" y="2099257"/>
                </a:cubicBezTo>
                <a:cubicBezTo>
                  <a:pt x="962072" y="2105998"/>
                  <a:pt x="979331" y="2114839"/>
                  <a:pt x="995612" y="2125014"/>
                </a:cubicBezTo>
                <a:cubicBezTo>
                  <a:pt x="1013814" y="2136390"/>
                  <a:pt x="1026639" y="2157249"/>
                  <a:pt x="1047127" y="2163651"/>
                </a:cubicBezTo>
                <a:cubicBezTo>
                  <a:pt x="1096976" y="2179229"/>
                  <a:pt x="1151007" y="2176743"/>
                  <a:pt x="1201674" y="2189409"/>
                </a:cubicBezTo>
                <a:cubicBezTo>
                  <a:pt x="1319073" y="2218757"/>
                  <a:pt x="1177007" y="2185884"/>
                  <a:pt x="1381978" y="2215166"/>
                </a:cubicBezTo>
                <a:cubicBezTo>
                  <a:pt x="1459530" y="2226245"/>
                  <a:pt x="1535812" y="2246376"/>
                  <a:pt x="1613798" y="2253803"/>
                </a:cubicBezTo>
                <a:cubicBezTo>
                  <a:pt x="1914473" y="2282439"/>
                  <a:pt x="1794604" y="2266754"/>
                  <a:pt x="1974406" y="2292440"/>
                </a:cubicBezTo>
                <a:lnTo>
                  <a:pt x="4382756" y="2279561"/>
                </a:lnTo>
                <a:cubicBezTo>
                  <a:pt x="4404645" y="2279333"/>
                  <a:pt x="4425429" y="2269397"/>
                  <a:pt x="4447150" y="2266682"/>
                </a:cubicBezTo>
                <a:cubicBezTo>
                  <a:pt x="4494201" y="2260801"/>
                  <a:pt x="4541595" y="2258096"/>
                  <a:pt x="4588817" y="2253803"/>
                </a:cubicBezTo>
                <a:cubicBezTo>
                  <a:pt x="4693936" y="2227523"/>
                  <a:pt x="4581722" y="2256976"/>
                  <a:pt x="4717606" y="2215166"/>
                </a:cubicBezTo>
                <a:cubicBezTo>
                  <a:pt x="4747477" y="2205975"/>
                  <a:pt x="4778109" y="2199292"/>
                  <a:pt x="4807758" y="2189409"/>
                </a:cubicBezTo>
                <a:cubicBezTo>
                  <a:pt x="4829690" y="2182098"/>
                  <a:pt x="4850221" y="2170962"/>
                  <a:pt x="4872153" y="2163651"/>
                </a:cubicBezTo>
                <a:cubicBezTo>
                  <a:pt x="4888945" y="2158054"/>
                  <a:pt x="4907095" y="2156987"/>
                  <a:pt x="4923668" y="2150772"/>
                </a:cubicBezTo>
                <a:cubicBezTo>
                  <a:pt x="4941644" y="2144031"/>
                  <a:pt x="4957537" y="2132577"/>
                  <a:pt x="4975184" y="2125014"/>
                </a:cubicBezTo>
                <a:cubicBezTo>
                  <a:pt x="4987662" y="2119666"/>
                  <a:pt x="5001678" y="2118206"/>
                  <a:pt x="5013820" y="2112135"/>
                </a:cubicBezTo>
                <a:cubicBezTo>
                  <a:pt x="5063507" y="2087292"/>
                  <a:pt x="5086585" y="2067222"/>
                  <a:pt x="5129730" y="2034862"/>
                </a:cubicBezTo>
                <a:cubicBezTo>
                  <a:pt x="5134023" y="2017690"/>
                  <a:pt x="5132321" y="1997750"/>
                  <a:pt x="5142609" y="1983347"/>
                </a:cubicBezTo>
                <a:cubicBezTo>
                  <a:pt x="5155085" y="1965880"/>
                  <a:pt x="5177828" y="1958679"/>
                  <a:pt x="5194125" y="1944710"/>
                </a:cubicBezTo>
                <a:cubicBezTo>
                  <a:pt x="5280889" y="1870340"/>
                  <a:pt x="5186007" y="1937241"/>
                  <a:pt x="5271398" y="1880316"/>
                </a:cubicBezTo>
                <a:lnTo>
                  <a:pt x="5297156" y="1803042"/>
                </a:lnTo>
                <a:cubicBezTo>
                  <a:pt x="5301449" y="1790163"/>
                  <a:pt x="5303963" y="1776548"/>
                  <a:pt x="5310034" y="1764406"/>
                </a:cubicBezTo>
                <a:lnTo>
                  <a:pt x="5335792" y="1712890"/>
                </a:lnTo>
                <a:cubicBezTo>
                  <a:pt x="5340085" y="1687132"/>
                  <a:pt x="5341167" y="1660629"/>
                  <a:pt x="5348671" y="1635617"/>
                </a:cubicBezTo>
                <a:cubicBezTo>
                  <a:pt x="5354188" y="1617228"/>
                  <a:pt x="5371273" y="1603039"/>
                  <a:pt x="5374429" y="1584102"/>
                </a:cubicBezTo>
                <a:cubicBezTo>
                  <a:pt x="5384335" y="1524667"/>
                  <a:pt x="5378478" y="1463401"/>
                  <a:pt x="5387308" y="1403797"/>
                </a:cubicBezTo>
                <a:cubicBezTo>
                  <a:pt x="5416290" y="1208168"/>
                  <a:pt x="5403155" y="1287151"/>
                  <a:pt x="5464581" y="1171978"/>
                </a:cubicBezTo>
                <a:cubicBezTo>
                  <a:pt x="5487168" y="1129628"/>
                  <a:pt x="5502351" y="1083125"/>
                  <a:pt x="5528975" y="1043189"/>
                </a:cubicBezTo>
                <a:cubicBezTo>
                  <a:pt x="5546147" y="1017431"/>
                  <a:pt x="5564564" y="992462"/>
                  <a:pt x="5580491" y="965916"/>
                </a:cubicBezTo>
                <a:cubicBezTo>
                  <a:pt x="5593370" y="944451"/>
                  <a:pt x="5603276" y="920895"/>
                  <a:pt x="5619127" y="901521"/>
                </a:cubicBezTo>
                <a:cubicBezTo>
                  <a:pt x="5642194" y="873328"/>
                  <a:pt x="5696401" y="824248"/>
                  <a:pt x="5696401" y="824248"/>
                </a:cubicBezTo>
                <a:cubicBezTo>
                  <a:pt x="5692108" y="764147"/>
                  <a:pt x="5688977" y="703951"/>
                  <a:pt x="5683522" y="643944"/>
                </a:cubicBezTo>
                <a:cubicBezTo>
                  <a:pt x="5680388" y="609475"/>
                  <a:pt x="5676834" y="574966"/>
                  <a:pt x="5670643" y="540913"/>
                </a:cubicBezTo>
                <a:cubicBezTo>
                  <a:pt x="5668214" y="527556"/>
                  <a:pt x="5657764" y="502276"/>
                  <a:pt x="5657764" y="502276"/>
                </a:cubicBezTo>
              </a:path>
            </a:pathLst>
          </a:custGeom>
          <a:noFill/>
          <a:ln w="2222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sp>
        <p:nvSpPr>
          <p:cNvPr id="22" name="Freeform 21"/>
          <p:cNvSpPr/>
          <p:nvPr/>
        </p:nvSpPr>
        <p:spPr>
          <a:xfrm>
            <a:off x="2437228" y="3473840"/>
            <a:ext cx="1540413" cy="813515"/>
          </a:xfrm>
          <a:custGeom>
            <a:avLst/>
            <a:gdLst>
              <a:gd name="connsiteX0" fmla="*/ 0 w 2104641"/>
              <a:gd name="connsiteY0" fmla="*/ 0 h 998806"/>
              <a:gd name="connsiteX1" fmla="*/ 56271 w 2104641"/>
              <a:gd name="connsiteY1" fmla="*/ 84406 h 998806"/>
              <a:gd name="connsiteX2" fmla="*/ 126609 w 2104641"/>
              <a:gd name="connsiteY2" fmla="*/ 140677 h 998806"/>
              <a:gd name="connsiteX3" fmla="*/ 182880 w 2104641"/>
              <a:gd name="connsiteY3" fmla="*/ 225083 h 998806"/>
              <a:gd name="connsiteX4" fmla="*/ 239151 w 2104641"/>
              <a:gd name="connsiteY4" fmla="*/ 309489 h 998806"/>
              <a:gd name="connsiteX5" fmla="*/ 295422 w 2104641"/>
              <a:gd name="connsiteY5" fmla="*/ 351692 h 998806"/>
              <a:gd name="connsiteX6" fmla="*/ 365760 w 2104641"/>
              <a:gd name="connsiteY6" fmla="*/ 450166 h 998806"/>
              <a:gd name="connsiteX7" fmla="*/ 422031 w 2104641"/>
              <a:gd name="connsiteY7" fmla="*/ 506437 h 998806"/>
              <a:gd name="connsiteX8" fmla="*/ 478302 w 2104641"/>
              <a:gd name="connsiteY8" fmla="*/ 562707 h 998806"/>
              <a:gd name="connsiteX9" fmla="*/ 590843 w 2104641"/>
              <a:gd name="connsiteY9" fmla="*/ 689317 h 998806"/>
              <a:gd name="connsiteX10" fmla="*/ 633046 w 2104641"/>
              <a:gd name="connsiteY10" fmla="*/ 703384 h 998806"/>
              <a:gd name="connsiteX11" fmla="*/ 745588 w 2104641"/>
              <a:gd name="connsiteY11" fmla="*/ 801858 h 998806"/>
              <a:gd name="connsiteX12" fmla="*/ 801859 w 2104641"/>
              <a:gd name="connsiteY12" fmla="*/ 844061 h 998806"/>
              <a:gd name="connsiteX13" fmla="*/ 844062 w 2104641"/>
              <a:gd name="connsiteY13" fmla="*/ 858129 h 998806"/>
              <a:gd name="connsiteX14" fmla="*/ 900332 w 2104641"/>
              <a:gd name="connsiteY14" fmla="*/ 900332 h 998806"/>
              <a:gd name="connsiteX15" fmla="*/ 1041009 w 2104641"/>
              <a:gd name="connsiteY15" fmla="*/ 942535 h 998806"/>
              <a:gd name="connsiteX16" fmla="*/ 1195754 w 2104641"/>
              <a:gd name="connsiteY16" fmla="*/ 984738 h 998806"/>
              <a:gd name="connsiteX17" fmla="*/ 1294228 w 2104641"/>
              <a:gd name="connsiteY17" fmla="*/ 998806 h 998806"/>
              <a:gd name="connsiteX18" fmla="*/ 1730326 w 2104641"/>
              <a:gd name="connsiteY18" fmla="*/ 984738 h 998806"/>
              <a:gd name="connsiteX19" fmla="*/ 1856936 w 2104641"/>
              <a:gd name="connsiteY19" fmla="*/ 886264 h 998806"/>
              <a:gd name="connsiteX20" fmla="*/ 1899139 w 2104641"/>
              <a:gd name="connsiteY20" fmla="*/ 844061 h 998806"/>
              <a:gd name="connsiteX21" fmla="*/ 1927274 w 2104641"/>
              <a:gd name="connsiteY21" fmla="*/ 801858 h 998806"/>
              <a:gd name="connsiteX22" fmla="*/ 1983545 w 2104641"/>
              <a:gd name="connsiteY22" fmla="*/ 773723 h 998806"/>
              <a:gd name="connsiteX23" fmla="*/ 2025748 w 2104641"/>
              <a:gd name="connsiteY23" fmla="*/ 745587 h 998806"/>
              <a:gd name="connsiteX24" fmla="*/ 2053883 w 2104641"/>
              <a:gd name="connsiteY24" fmla="*/ 703384 h 998806"/>
              <a:gd name="connsiteX25" fmla="*/ 2082019 w 2104641"/>
              <a:gd name="connsiteY25" fmla="*/ 393895 h 99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104641" h="998806">
                <a:moveTo>
                  <a:pt x="0" y="0"/>
                </a:moveTo>
                <a:cubicBezTo>
                  <a:pt x="18757" y="28135"/>
                  <a:pt x="34004" y="58958"/>
                  <a:pt x="56271" y="84406"/>
                </a:cubicBezTo>
                <a:cubicBezTo>
                  <a:pt x="153178" y="195156"/>
                  <a:pt x="52263" y="41548"/>
                  <a:pt x="126609" y="140677"/>
                </a:cubicBezTo>
                <a:cubicBezTo>
                  <a:pt x="146898" y="167729"/>
                  <a:pt x="164123" y="196948"/>
                  <a:pt x="182880" y="225083"/>
                </a:cubicBezTo>
                <a:cubicBezTo>
                  <a:pt x="201637" y="253218"/>
                  <a:pt x="212099" y="289200"/>
                  <a:pt x="239151" y="309489"/>
                </a:cubicBezTo>
                <a:lnTo>
                  <a:pt x="295422" y="351692"/>
                </a:lnTo>
                <a:cubicBezTo>
                  <a:pt x="316431" y="383205"/>
                  <a:pt x="341331" y="422247"/>
                  <a:pt x="365760" y="450166"/>
                </a:cubicBezTo>
                <a:cubicBezTo>
                  <a:pt x="383228" y="470129"/>
                  <a:pt x="403274" y="487680"/>
                  <a:pt x="422031" y="506437"/>
                </a:cubicBezTo>
                <a:cubicBezTo>
                  <a:pt x="440788" y="525194"/>
                  <a:pt x="462386" y="541486"/>
                  <a:pt x="478302" y="562707"/>
                </a:cubicBezTo>
                <a:cubicBezTo>
                  <a:pt x="499426" y="590872"/>
                  <a:pt x="561872" y="679660"/>
                  <a:pt x="590843" y="689317"/>
                </a:cubicBezTo>
                <a:lnTo>
                  <a:pt x="633046" y="703384"/>
                </a:lnTo>
                <a:cubicBezTo>
                  <a:pt x="738153" y="808491"/>
                  <a:pt x="664163" y="743698"/>
                  <a:pt x="745588" y="801858"/>
                </a:cubicBezTo>
                <a:cubicBezTo>
                  <a:pt x="764667" y="815486"/>
                  <a:pt x="781502" y="832428"/>
                  <a:pt x="801859" y="844061"/>
                </a:cubicBezTo>
                <a:cubicBezTo>
                  <a:pt x="814734" y="851418"/>
                  <a:pt x="829994" y="853440"/>
                  <a:pt x="844062" y="858129"/>
                </a:cubicBezTo>
                <a:cubicBezTo>
                  <a:pt x="862819" y="872197"/>
                  <a:pt x="879361" y="889847"/>
                  <a:pt x="900332" y="900332"/>
                </a:cubicBezTo>
                <a:cubicBezTo>
                  <a:pt x="944901" y="922617"/>
                  <a:pt x="993895" y="929073"/>
                  <a:pt x="1041009" y="942535"/>
                </a:cubicBezTo>
                <a:cubicBezTo>
                  <a:pt x="1135328" y="969484"/>
                  <a:pt x="1028584" y="951304"/>
                  <a:pt x="1195754" y="984738"/>
                </a:cubicBezTo>
                <a:cubicBezTo>
                  <a:pt x="1228268" y="991241"/>
                  <a:pt x="1261403" y="994117"/>
                  <a:pt x="1294228" y="998806"/>
                </a:cubicBezTo>
                <a:cubicBezTo>
                  <a:pt x="1439594" y="994117"/>
                  <a:pt x="1585135" y="993279"/>
                  <a:pt x="1730326" y="984738"/>
                </a:cubicBezTo>
                <a:cubicBezTo>
                  <a:pt x="1786957" y="981407"/>
                  <a:pt x="1824617" y="918582"/>
                  <a:pt x="1856936" y="886264"/>
                </a:cubicBezTo>
                <a:cubicBezTo>
                  <a:pt x="1871004" y="872196"/>
                  <a:pt x="1888104" y="860614"/>
                  <a:pt x="1899139" y="844061"/>
                </a:cubicBezTo>
                <a:cubicBezTo>
                  <a:pt x="1908517" y="829993"/>
                  <a:pt x="1914286" y="812682"/>
                  <a:pt x="1927274" y="801858"/>
                </a:cubicBezTo>
                <a:cubicBezTo>
                  <a:pt x="1943384" y="788433"/>
                  <a:pt x="1965337" y="784127"/>
                  <a:pt x="1983545" y="773723"/>
                </a:cubicBezTo>
                <a:cubicBezTo>
                  <a:pt x="1998225" y="765335"/>
                  <a:pt x="2011680" y="754966"/>
                  <a:pt x="2025748" y="745587"/>
                </a:cubicBezTo>
                <a:cubicBezTo>
                  <a:pt x="2035126" y="731519"/>
                  <a:pt x="2043321" y="716586"/>
                  <a:pt x="2053883" y="703384"/>
                </a:cubicBezTo>
                <a:cubicBezTo>
                  <a:pt x="2148336" y="585319"/>
                  <a:pt x="2082019" y="855497"/>
                  <a:pt x="2082019" y="393895"/>
                </a:cubicBezTo>
              </a:path>
            </a:pathLst>
          </a:custGeom>
          <a:noFill/>
          <a:ln w="25400">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sp>
        <p:nvSpPr>
          <p:cNvPr id="23" name="Oval 22"/>
          <p:cNvSpPr/>
          <p:nvPr/>
        </p:nvSpPr>
        <p:spPr>
          <a:xfrm>
            <a:off x="1419288" y="2411606"/>
            <a:ext cx="125569" cy="116436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sp>
        <p:nvSpPr>
          <p:cNvPr id="24" name="Freeform 23"/>
          <p:cNvSpPr/>
          <p:nvPr/>
        </p:nvSpPr>
        <p:spPr>
          <a:xfrm>
            <a:off x="1466557" y="2186647"/>
            <a:ext cx="2985868" cy="928468"/>
          </a:xfrm>
          <a:custGeom>
            <a:avLst/>
            <a:gdLst>
              <a:gd name="connsiteX0" fmla="*/ 0 w 3981157"/>
              <a:gd name="connsiteY0" fmla="*/ 309489 h 1237957"/>
              <a:gd name="connsiteX1" fmla="*/ 337625 w 3981157"/>
              <a:gd name="connsiteY1" fmla="*/ 126609 h 1237957"/>
              <a:gd name="connsiteX2" fmla="*/ 379828 w 3981157"/>
              <a:gd name="connsiteY2" fmla="*/ 112542 h 1237957"/>
              <a:gd name="connsiteX3" fmla="*/ 506437 w 3981157"/>
              <a:gd name="connsiteY3" fmla="*/ 98474 h 1237957"/>
              <a:gd name="connsiteX4" fmla="*/ 731520 w 3981157"/>
              <a:gd name="connsiteY4" fmla="*/ 56271 h 1237957"/>
              <a:gd name="connsiteX5" fmla="*/ 858129 w 3981157"/>
              <a:gd name="connsiteY5" fmla="*/ 28136 h 1237957"/>
              <a:gd name="connsiteX6" fmla="*/ 1069145 w 3981157"/>
              <a:gd name="connsiteY6" fmla="*/ 0 h 1237957"/>
              <a:gd name="connsiteX7" fmla="*/ 1491176 w 3981157"/>
              <a:gd name="connsiteY7" fmla="*/ 28136 h 1237957"/>
              <a:gd name="connsiteX8" fmla="*/ 1589649 w 3981157"/>
              <a:gd name="connsiteY8" fmla="*/ 56271 h 1237957"/>
              <a:gd name="connsiteX9" fmla="*/ 1645920 w 3981157"/>
              <a:gd name="connsiteY9" fmla="*/ 70339 h 1237957"/>
              <a:gd name="connsiteX10" fmla="*/ 1730326 w 3981157"/>
              <a:gd name="connsiteY10" fmla="*/ 98474 h 1237957"/>
              <a:gd name="connsiteX11" fmla="*/ 1814733 w 3981157"/>
              <a:gd name="connsiteY11" fmla="*/ 154745 h 1237957"/>
              <a:gd name="connsiteX12" fmla="*/ 1899139 w 3981157"/>
              <a:gd name="connsiteY12" fmla="*/ 211016 h 1237957"/>
              <a:gd name="connsiteX13" fmla="*/ 1913206 w 3981157"/>
              <a:gd name="connsiteY13" fmla="*/ 253219 h 1237957"/>
              <a:gd name="connsiteX14" fmla="*/ 1941342 w 3981157"/>
              <a:gd name="connsiteY14" fmla="*/ 281354 h 1237957"/>
              <a:gd name="connsiteX15" fmla="*/ 1955409 w 3981157"/>
              <a:gd name="connsiteY15" fmla="*/ 337625 h 1237957"/>
              <a:gd name="connsiteX16" fmla="*/ 2011680 w 3981157"/>
              <a:gd name="connsiteY16" fmla="*/ 393896 h 1237957"/>
              <a:gd name="connsiteX17" fmla="*/ 2039816 w 3981157"/>
              <a:gd name="connsiteY17" fmla="*/ 450166 h 1237957"/>
              <a:gd name="connsiteX18" fmla="*/ 2067951 w 3981157"/>
              <a:gd name="connsiteY18" fmla="*/ 534573 h 1237957"/>
              <a:gd name="connsiteX19" fmla="*/ 2110154 w 3981157"/>
              <a:gd name="connsiteY19" fmla="*/ 618979 h 1237957"/>
              <a:gd name="connsiteX20" fmla="*/ 2138289 w 3981157"/>
              <a:gd name="connsiteY20" fmla="*/ 661182 h 1237957"/>
              <a:gd name="connsiteX21" fmla="*/ 2166425 w 3981157"/>
              <a:gd name="connsiteY21" fmla="*/ 717453 h 1237957"/>
              <a:gd name="connsiteX22" fmla="*/ 2180493 w 3981157"/>
              <a:gd name="connsiteY22" fmla="*/ 759656 h 1237957"/>
              <a:gd name="connsiteX23" fmla="*/ 2222696 w 3981157"/>
              <a:gd name="connsiteY23" fmla="*/ 773723 h 1237957"/>
              <a:gd name="connsiteX24" fmla="*/ 2250831 w 3981157"/>
              <a:gd name="connsiteY24" fmla="*/ 858129 h 1237957"/>
              <a:gd name="connsiteX25" fmla="*/ 2264899 w 3981157"/>
              <a:gd name="connsiteY25" fmla="*/ 900333 h 1237957"/>
              <a:gd name="connsiteX26" fmla="*/ 2293034 w 3981157"/>
              <a:gd name="connsiteY26" fmla="*/ 942536 h 1237957"/>
              <a:gd name="connsiteX27" fmla="*/ 2307102 w 3981157"/>
              <a:gd name="connsiteY27" fmla="*/ 984739 h 1237957"/>
              <a:gd name="connsiteX28" fmla="*/ 2391508 w 3981157"/>
              <a:gd name="connsiteY28" fmla="*/ 1026942 h 1237957"/>
              <a:gd name="connsiteX29" fmla="*/ 2419643 w 3981157"/>
              <a:gd name="connsiteY29" fmla="*/ 1069145 h 1237957"/>
              <a:gd name="connsiteX30" fmla="*/ 2504049 w 3981157"/>
              <a:gd name="connsiteY30" fmla="*/ 1111348 h 1237957"/>
              <a:gd name="connsiteX31" fmla="*/ 2532185 w 3981157"/>
              <a:gd name="connsiteY31" fmla="*/ 1139483 h 1237957"/>
              <a:gd name="connsiteX32" fmla="*/ 2616591 w 3981157"/>
              <a:gd name="connsiteY32" fmla="*/ 1167619 h 1237957"/>
              <a:gd name="connsiteX33" fmla="*/ 2813539 w 3981157"/>
              <a:gd name="connsiteY33" fmla="*/ 1195754 h 1237957"/>
              <a:gd name="connsiteX34" fmla="*/ 3151163 w 3981157"/>
              <a:gd name="connsiteY34" fmla="*/ 1181686 h 1237957"/>
              <a:gd name="connsiteX35" fmla="*/ 3193366 w 3981157"/>
              <a:gd name="connsiteY35" fmla="*/ 1167619 h 1237957"/>
              <a:gd name="connsiteX36" fmla="*/ 3263705 w 3981157"/>
              <a:gd name="connsiteY36" fmla="*/ 1153551 h 1237957"/>
              <a:gd name="connsiteX37" fmla="*/ 3348111 w 3981157"/>
              <a:gd name="connsiteY37" fmla="*/ 1125416 h 1237957"/>
              <a:gd name="connsiteX38" fmla="*/ 3953022 w 3981157"/>
              <a:gd name="connsiteY38" fmla="*/ 1111348 h 1237957"/>
              <a:gd name="connsiteX39" fmla="*/ 3967089 w 3981157"/>
              <a:gd name="connsiteY39" fmla="*/ 1181686 h 1237957"/>
              <a:gd name="connsiteX40" fmla="*/ 3981157 w 3981157"/>
              <a:gd name="connsiteY40" fmla="*/ 1237957 h 1237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981157" h="1237957">
                <a:moveTo>
                  <a:pt x="0" y="309489"/>
                </a:moveTo>
                <a:cubicBezTo>
                  <a:pt x="112542" y="248529"/>
                  <a:pt x="224000" y="185525"/>
                  <a:pt x="337625" y="126609"/>
                </a:cubicBezTo>
                <a:cubicBezTo>
                  <a:pt x="350789" y="119783"/>
                  <a:pt x="365201" y="114980"/>
                  <a:pt x="379828" y="112542"/>
                </a:cubicBezTo>
                <a:cubicBezTo>
                  <a:pt x="421713" y="105561"/>
                  <a:pt x="464234" y="103163"/>
                  <a:pt x="506437" y="98474"/>
                </a:cubicBezTo>
                <a:cubicBezTo>
                  <a:pt x="635551" y="55437"/>
                  <a:pt x="561333" y="73290"/>
                  <a:pt x="731520" y="56271"/>
                </a:cubicBezTo>
                <a:cubicBezTo>
                  <a:pt x="782112" y="43623"/>
                  <a:pt x="804541" y="37067"/>
                  <a:pt x="858129" y="28136"/>
                </a:cubicBezTo>
                <a:cubicBezTo>
                  <a:pt x="916380" y="18428"/>
                  <a:pt x="1012235" y="7114"/>
                  <a:pt x="1069145" y="0"/>
                </a:cubicBezTo>
                <a:cubicBezTo>
                  <a:pt x="1182278" y="5657"/>
                  <a:pt x="1365109" y="10127"/>
                  <a:pt x="1491176" y="28136"/>
                </a:cubicBezTo>
                <a:cubicBezTo>
                  <a:pt x="1535159" y="34419"/>
                  <a:pt x="1549562" y="44817"/>
                  <a:pt x="1589649" y="56271"/>
                </a:cubicBezTo>
                <a:cubicBezTo>
                  <a:pt x="1608239" y="61583"/>
                  <a:pt x="1627401" y="64783"/>
                  <a:pt x="1645920" y="70339"/>
                </a:cubicBezTo>
                <a:cubicBezTo>
                  <a:pt x="1674326" y="78861"/>
                  <a:pt x="1730326" y="98474"/>
                  <a:pt x="1730326" y="98474"/>
                </a:cubicBezTo>
                <a:cubicBezTo>
                  <a:pt x="1805614" y="173759"/>
                  <a:pt x="1695493" y="69573"/>
                  <a:pt x="1814733" y="154745"/>
                </a:cubicBezTo>
                <a:cubicBezTo>
                  <a:pt x="1906938" y="220606"/>
                  <a:pt x="1808609" y="180839"/>
                  <a:pt x="1899139" y="211016"/>
                </a:cubicBezTo>
                <a:cubicBezTo>
                  <a:pt x="1903828" y="225084"/>
                  <a:pt x="1905577" y="240504"/>
                  <a:pt x="1913206" y="253219"/>
                </a:cubicBezTo>
                <a:cubicBezTo>
                  <a:pt x="1920030" y="264592"/>
                  <a:pt x="1935411" y="269491"/>
                  <a:pt x="1941342" y="281354"/>
                </a:cubicBezTo>
                <a:cubicBezTo>
                  <a:pt x="1949989" y="298647"/>
                  <a:pt x="1945162" y="321230"/>
                  <a:pt x="1955409" y="337625"/>
                </a:cubicBezTo>
                <a:cubicBezTo>
                  <a:pt x="1969468" y="360119"/>
                  <a:pt x="1999817" y="370170"/>
                  <a:pt x="2011680" y="393896"/>
                </a:cubicBezTo>
                <a:cubicBezTo>
                  <a:pt x="2021059" y="412653"/>
                  <a:pt x="2032028" y="430695"/>
                  <a:pt x="2039816" y="450166"/>
                </a:cubicBezTo>
                <a:cubicBezTo>
                  <a:pt x="2050831" y="477702"/>
                  <a:pt x="2051500" y="509896"/>
                  <a:pt x="2067951" y="534573"/>
                </a:cubicBezTo>
                <a:cubicBezTo>
                  <a:pt x="2148582" y="655521"/>
                  <a:pt x="2051911" y="502494"/>
                  <a:pt x="2110154" y="618979"/>
                </a:cubicBezTo>
                <a:cubicBezTo>
                  <a:pt x="2117715" y="634101"/>
                  <a:pt x="2129901" y="646502"/>
                  <a:pt x="2138289" y="661182"/>
                </a:cubicBezTo>
                <a:cubicBezTo>
                  <a:pt x="2148694" y="679390"/>
                  <a:pt x="2158164" y="698178"/>
                  <a:pt x="2166425" y="717453"/>
                </a:cubicBezTo>
                <a:cubicBezTo>
                  <a:pt x="2172266" y="731083"/>
                  <a:pt x="2170007" y="749171"/>
                  <a:pt x="2180493" y="759656"/>
                </a:cubicBezTo>
                <a:cubicBezTo>
                  <a:pt x="2190978" y="770141"/>
                  <a:pt x="2208628" y="769034"/>
                  <a:pt x="2222696" y="773723"/>
                </a:cubicBezTo>
                <a:lnTo>
                  <a:pt x="2250831" y="858129"/>
                </a:lnTo>
                <a:cubicBezTo>
                  <a:pt x="2255520" y="872197"/>
                  <a:pt x="2256673" y="887995"/>
                  <a:pt x="2264899" y="900333"/>
                </a:cubicBezTo>
                <a:cubicBezTo>
                  <a:pt x="2274277" y="914401"/>
                  <a:pt x="2285473" y="927414"/>
                  <a:pt x="2293034" y="942536"/>
                </a:cubicBezTo>
                <a:cubicBezTo>
                  <a:pt x="2299666" y="955799"/>
                  <a:pt x="2297839" y="973160"/>
                  <a:pt x="2307102" y="984739"/>
                </a:cubicBezTo>
                <a:cubicBezTo>
                  <a:pt x="2326935" y="1009530"/>
                  <a:pt x="2363707" y="1017675"/>
                  <a:pt x="2391508" y="1026942"/>
                </a:cubicBezTo>
                <a:cubicBezTo>
                  <a:pt x="2400886" y="1041010"/>
                  <a:pt x="2407688" y="1057190"/>
                  <a:pt x="2419643" y="1069145"/>
                </a:cubicBezTo>
                <a:cubicBezTo>
                  <a:pt x="2446913" y="1096415"/>
                  <a:pt x="2469725" y="1099907"/>
                  <a:pt x="2504049" y="1111348"/>
                </a:cubicBezTo>
                <a:cubicBezTo>
                  <a:pt x="2513428" y="1120726"/>
                  <a:pt x="2520322" y="1133552"/>
                  <a:pt x="2532185" y="1139483"/>
                </a:cubicBezTo>
                <a:cubicBezTo>
                  <a:pt x="2558711" y="1152746"/>
                  <a:pt x="2587510" y="1161803"/>
                  <a:pt x="2616591" y="1167619"/>
                </a:cubicBezTo>
                <a:cubicBezTo>
                  <a:pt x="2728568" y="1190013"/>
                  <a:pt x="2663165" y="1179046"/>
                  <a:pt x="2813539" y="1195754"/>
                </a:cubicBezTo>
                <a:cubicBezTo>
                  <a:pt x="2926080" y="1191065"/>
                  <a:pt x="3038832" y="1190007"/>
                  <a:pt x="3151163" y="1181686"/>
                </a:cubicBezTo>
                <a:cubicBezTo>
                  <a:pt x="3165951" y="1180591"/>
                  <a:pt x="3178980" y="1171215"/>
                  <a:pt x="3193366" y="1167619"/>
                </a:cubicBezTo>
                <a:cubicBezTo>
                  <a:pt x="3216563" y="1161820"/>
                  <a:pt x="3240637" y="1159842"/>
                  <a:pt x="3263705" y="1153551"/>
                </a:cubicBezTo>
                <a:cubicBezTo>
                  <a:pt x="3292317" y="1145748"/>
                  <a:pt x="3348111" y="1125416"/>
                  <a:pt x="3348111" y="1125416"/>
                </a:cubicBezTo>
                <a:cubicBezTo>
                  <a:pt x="3538634" y="998398"/>
                  <a:pt x="3459917" y="1039186"/>
                  <a:pt x="3953022" y="1111348"/>
                </a:cubicBezTo>
                <a:cubicBezTo>
                  <a:pt x="3976680" y="1114810"/>
                  <a:pt x="3961902" y="1158345"/>
                  <a:pt x="3967089" y="1181686"/>
                </a:cubicBezTo>
                <a:cubicBezTo>
                  <a:pt x="3971283" y="1200560"/>
                  <a:pt x="3981157" y="1237957"/>
                  <a:pt x="3981157" y="1237957"/>
                </a:cubicBezTo>
              </a:path>
            </a:pathLst>
          </a:custGeom>
          <a:noFill/>
          <a:ln w="2540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pic>
        <p:nvPicPr>
          <p:cNvPr id="25" name="Picture 24"/>
          <p:cNvPicPr>
            <a:picLocks noChangeAspect="1"/>
          </p:cNvPicPr>
          <p:nvPr/>
        </p:nvPicPr>
        <p:blipFill>
          <a:blip r:embed="rId2"/>
          <a:stretch>
            <a:fillRect/>
          </a:stretch>
        </p:blipFill>
        <p:spPr>
          <a:xfrm>
            <a:off x="6242835" y="4838378"/>
            <a:ext cx="1575286" cy="988285"/>
          </a:xfrm>
          <a:prstGeom prst="rect">
            <a:avLst/>
          </a:prstGeom>
        </p:spPr>
      </p:pic>
      <p:sp>
        <p:nvSpPr>
          <p:cNvPr id="26" name="Rectangle 25"/>
          <p:cNvSpPr/>
          <p:nvPr/>
        </p:nvSpPr>
        <p:spPr>
          <a:xfrm>
            <a:off x="6482511" y="2394006"/>
            <a:ext cx="2581010" cy="1338828"/>
          </a:xfrm>
          <a:prstGeom prst="rect">
            <a:avLst/>
          </a:prstGeom>
          <a:solidFill>
            <a:schemeClr val="tx2">
              <a:lumMod val="60000"/>
              <a:lumOff val="40000"/>
            </a:schemeClr>
          </a:solidFill>
        </p:spPr>
        <p:txBody>
          <a:bodyPr wrap="square">
            <a:spAutoFit/>
          </a:bodyPr>
          <a:lstStyle/>
          <a:p>
            <a:pPr defTabSz="342900" fontAlgn="auto">
              <a:spcBef>
                <a:spcPts val="0"/>
              </a:spcBef>
              <a:spcAft>
                <a:spcPts val="0"/>
              </a:spcAft>
            </a:pPr>
            <a:r>
              <a:rPr lang="en-US" sz="1350" dirty="0">
                <a:solidFill>
                  <a:prstClr val="black"/>
                </a:solidFill>
                <a:latin typeface="Trebuchet MS" panose="020B0603020202020204"/>
              </a:rPr>
              <a:t>02.ab = 	0 1 0 0  1 1 0 1 </a:t>
            </a:r>
          </a:p>
          <a:p>
            <a:pPr defTabSz="342900" fontAlgn="auto">
              <a:spcBef>
                <a:spcPts val="0"/>
              </a:spcBef>
              <a:spcAft>
                <a:spcPts val="0"/>
              </a:spcAft>
            </a:pPr>
            <a:r>
              <a:rPr lang="en-US" sz="1350" dirty="0">
                <a:solidFill>
                  <a:prstClr val="black"/>
                </a:solidFill>
                <a:latin typeface="Trebuchet MS" panose="020B0603020202020204"/>
              </a:rPr>
              <a:t>03.40 =	1 1 0 0  0 0 0 0</a:t>
            </a:r>
          </a:p>
          <a:p>
            <a:pPr defTabSz="342900" fontAlgn="auto">
              <a:spcBef>
                <a:spcPts val="0"/>
              </a:spcBef>
              <a:spcAft>
                <a:spcPts val="0"/>
              </a:spcAft>
            </a:pPr>
            <a:r>
              <a:rPr lang="en-US" sz="1350" dirty="0">
                <a:solidFill>
                  <a:prstClr val="black"/>
                </a:solidFill>
                <a:latin typeface="Trebuchet MS" panose="020B0603020202020204"/>
              </a:rPr>
              <a:t>01.f0 =	1 1 1 1  0 0 0 0</a:t>
            </a:r>
          </a:p>
          <a:p>
            <a:pPr defTabSz="342900" fontAlgn="auto">
              <a:spcBef>
                <a:spcPts val="0"/>
              </a:spcBef>
              <a:spcAft>
                <a:spcPts val="0"/>
              </a:spcAft>
            </a:pPr>
            <a:r>
              <a:rPr lang="en-US" sz="1350" dirty="0">
                <a:solidFill>
                  <a:prstClr val="black"/>
                </a:solidFill>
                <a:latin typeface="Trebuchet MS" panose="020B0603020202020204"/>
              </a:rPr>
              <a:t>01.c4 =	1 1 0 0  0 1 0 0</a:t>
            </a:r>
          </a:p>
          <a:p>
            <a:pPr defTabSz="342900" fontAlgn="auto">
              <a:spcBef>
                <a:spcPts val="0"/>
              </a:spcBef>
              <a:spcAft>
                <a:spcPts val="0"/>
              </a:spcAft>
            </a:pPr>
            <a:r>
              <a:rPr lang="en-US" sz="1350" dirty="0">
                <a:solidFill>
                  <a:prstClr val="black"/>
                </a:solidFill>
                <a:latin typeface="Trebuchet MS" panose="020B0603020202020204"/>
              </a:rPr>
              <a:t>		1 0 1 1  1 0 0 1</a:t>
            </a:r>
          </a:p>
          <a:p>
            <a:pPr defTabSz="342900" fontAlgn="auto">
              <a:spcBef>
                <a:spcPts val="0"/>
              </a:spcBef>
              <a:spcAft>
                <a:spcPts val="0"/>
              </a:spcAft>
            </a:pPr>
            <a:r>
              <a:rPr lang="en-US" sz="1350" dirty="0">
                <a:solidFill>
                  <a:prstClr val="black"/>
                </a:solidFill>
                <a:latin typeface="Trebuchet MS" panose="020B0603020202020204"/>
              </a:rPr>
              <a:t>		    b          9</a:t>
            </a:r>
          </a:p>
        </p:txBody>
      </p:sp>
      <p:cxnSp>
        <p:nvCxnSpPr>
          <p:cNvPr id="28" name="Straight Connector 27"/>
          <p:cNvCxnSpPr/>
          <p:nvPr/>
        </p:nvCxnSpPr>
        <p:spPr>
          <a:xfrm>
            <a:off x="7149865" y="3235038"/>
            <a:ext cx="1246301" cy="102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84093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314450"/>
            <a:ext cx="6447501" cy="557012"/>
          </a:xfrm>
        </p:spPr>
        <p:txBody>
          <a:bodyPr/>
          <a:lstStyle/>
          <a:p>
            <a:r>
              <a:rPr lang="en-US" sz="2100" dirty="0">
                <a:solidFill>
                  <a:srgbClr val="90C226"/>
                </a:solidFill>
              </a:rPr>
              <a:t>Plaintext and Round Key (Round 1) – Add Round Key</a:t>
            </a:r>
            <a:endParaRPr lang="en-US" dirty="0"/>
          </a:p>
        </p:txBody>
      </p:sp>
      <p:sp>
        <p:nvSpPr>
          <p:cNvPr id="3" name="Content Placeholder 2"/>
          <p:cNvSpPr>
            <a:spLocks noGrp="1"/>
          </p:cNvSpPr>
          <p:nvPr>
            <p:ph idx="1"/>
          </p:nvPr>
        </p:nvSpPr>
        <p:spPr>
          <a:xfrm>
            <a:off x="508001" y="1871462"/>
            <a:ext cx="6447501" cy="3998889"/>
          </a:xfrm>
        </p:spPr>
        <p:txBody>
          <a:bodyPr/>
          <a:lstStyle/>
          <a:p>
            <a:r>
              <a:rPr lang="en-US" dirty="0" smtClean="0"/>
              <a:t>Add round key is a similar process to round zero add round key.</a:t>
            </a:r>
          </a:p>
          <a:p>
            <a:r>
              <a:rPr lang="en-US" dirty="0" smtClean="0"/>
              <a:t>Recall:</a:t>
            </a:r>
          </a:p>
          <a:p>
            <a:pPr marL="0" indent="0">
              <a:buNone/>
            </a:pPr>
            <a:endParaRPr lang="en-US" dirty="0" smtClean="0"/>
          </a:p>
          <a:p>
            <a:pPr marL="0" indent="0">
              <a:buNone/>
            </a:pPr>
            <a:endParaRPr lang="en-US" dirty="0"/>
          </a:p>
          <a:p>
            <a:pPr marL="0" indent="0">
              <a:buNone/>
            </a:pPr>
            <a:r>
              <a:rPr lang="en-US" dirty="0" smtClean="0"/>
              <a:t>Is actually aligned with the state matrix as follow:</a:t>
            </a:r>
          </a:p>
          <a:p>
            <a:pPr marL="0" indent="0">
              <a:buNone/>
            </a:pPr>
            <a:endParaRPr lang="en-US" dirty="0" smtClean="0"/>
          </a:p>
          <a:p>
            <a:pPr marL="0" indent="0">
              <a:buNone/>
            </a:pPr>
            <a:endParaRPr lang="en-US" dirty="0"/>
          </a:p>
          <a:p>
            <a:pPr marL="0" indent="0">
              <a:buNone/>
            </a:pPr>
            <a:r>
              <a:rPr lang="en-US" dirty="0" smtClean="0"/>
              <a:t>				  </a:t>
            </a:r>
          </a:p>
          <a:p>
            <a:pPr marL="0" indent="0">
              <a:buNone/>
            </a:pPr>
            <a:endParaRPr lang="en-US" dirty="0" smtClean="0"/>
          </a:p>
          <a:p>
            <a:endParaRPr lang="en-US" dirty="0"/>
          </a:p>
          <a:p>
            <a:r>
              <a:rPr lang="en-US" dirty="0" smtClean="0"/>
              <a:t>XOR with Mix Column for final output</a:t>
            </a:r>
          </a:p>
          <a:p>
            <a:endParaRPr lang="en-US" dirty="0" smtClean="0"/>
          </a:p>
          <a:p>
            <a:endParaRPr lang="en-US" dirty="0"/>
          </a:p>
          <a:p>
            <a:endParaRPr lang="en-US" dirty="0"/>
          </a:p>
        </p:txBody>
      </p:sp>
      <p:pic>
        <p:nvPicPr>
          <p:cNvPr id="4" name="Picture 3"/>
          <p:cNvPicPr>
            <a:picLocks noChangeAspect="1"/>
          </p:cNvPicPr>
          <p:nvPr/>
        </p:nvPicPr>
        <p:blipFill>
          <a:blip r:embed="rId2"/>
          <a:stretch>
            <a:fillRect/>
          </a:stretch>
        </p:blipFill>
        <p:spPr>
          <a:xfrm>
            <a:off x="1513825" y="2229288"/>
            <a:ext cx="2455811" cy="733658"/>
          </a:xfrm>
          <a:prstGeom prst="rect">
            <a:avLst/>
          </a:prstGeom>
        </p:spPr>
      </p:pic>
      <p:pic>
        <p:nvPicPr>
          <p:cNvPr id="5" name="Picture 4"/>
          <p:cNvPicPr>
            <a:picLocks noChangeAspect="1"/>
          </p:cNvPicPr>
          <p:nvPr/>
        </p:nvPicPr>
        <p:blipFill>
          <a:blip r:embed="rId3"/>
          <a:stretch>
            <a:fillRect/>
          </a:stretch>
        </p:blipFill>
        <p:spPr>
          <a:xfrm>
            <a:off x="654657" y="3481214"/>
            <a:ext cx="1310605" cy="1095365"/>
          </a:xfrm>
          <a:prstGeom prst="rect">
            <a:avLst/>
          </a:prstGeom>
        </p:spPr>
      </p:pic>
      <p:pic>
        <p:nvPicPr>
          <p:cNvPr id="6" name="Picture 5"/>
          <p:cNvPicPr>
            <a:picLocks noChangeAspect="1"/>
          </p:cNvPicPr>
          <p:nvPr/>
        </p:nvPicPr>
        <p:blipFill>
          <a:blip r:embed="rId4"/>
          <a:stretch>
            <a:fillRect/>
          </a:stretch>
        </p:blipFill>
        <p:spPr>
          <a:xfrm>
            <a:off x="3846645" y="4763527"/>
            <a:ext cx="1764233" cy="1106825"/>
          </a:xfrm>
          <a:prstGeom prst="rect">
            <a:avLst/>
          </a:prstGeom>
        </p:spPr>
      </p:pic>
      <p:sp>
        <p:nvSpPr>
          <p:cNvPr id="7" name="Oval 6"/>
          <p:cNvSpPr/>
          <p:nvPr/>
        </p:nvSpPr>
        <p:spPr>
          <a:xfrm>
            <a:off x="654658" y="3407268"/>
            <a:ext cx="243644" cy="2994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sp>
        <p:nvSpPr>
          <p:cNvPr id="8" name="Oval 7"/>
          <p:cNvSpPr/>
          <p:nvPr/>
        </p:nvSpPr>
        <p:spPr>
          <a:xfrm>
            <a:off x="3847813" y="4763526"/>
            <a:ext cx="353920" cy="289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fontAlgn="auto">
              <a:spcBef>
                <a:spcPts val="0"/>
              </a:spcBef>
              <a:spcAft>
                <a:spcPts val="0"/>
              </a:spcAft>
            </a:pPr>
            <a:endParaRPr lang="en-US" sz="1350">
              <a:solidFill>
                <a:prstClr val="white"/>
              </a:solidFill>
            </a:endParaRPr>
          </a:p>
        </p:txBody>
      </p:sp>
    </p:spTree>
    <p:extLst>
      <p:ext uri="{BB962C8B-B14F-4D97-AF65-F5344CB8AC3E}">
        <p14:creationId xmlns:p14="http://schemas.microsoft.com/office/powerpoint/2010/main" val="222833917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001" y="1314450"/>
            <a:ext cx="6447501" cy="643944"/>
          </a:xfrm>
        </p:spPr>
        <p:txBody>
          <a:bodyPr>
            <a:normAutofit/>
          </a:bodyPr>
          <a:lstStyle/>
          <a:p>
            <a:r>
              <a:rPr lang="en-US" sz="2100" dirty="0">
                <a:solidFill>
                  <a:srgbClr val="90C226"/>
                </a:solidFill>
              </a:rPr>
              <a:t>Plaintext and Round Key (Round 1) – Add Round Key</a:t>
            </a:r>
            <a:endParaRPr lang="en-US" sz="2100" dirty="0"/>
          </a:p>
        </p:txBody>
      </p:sp>
      <p:sp>
        <p:nvSpPr>
          <p:cNvPr id="3" name="Content Placeholder 2"/>
          <p:cNvSpPr>
            <a:spLocks noGrp="1"/>
          </p:cNvSpPr>
          <p:nvPr>
            <p:ph idx="1"/>
          </p:nvPr>
        </p:nvSpPr>
        <p:spPr/>
        <p:txBody>
          <a:bodyPr/>
          <a:lstStyle/>
          <a:p>
            <a:r>
              <a:rPr lang="en-US" dirty="0"/>
              <a:t>d</a:t>
            </a:r>
            <a:r>
              <a:rPr lang="en-US" dirty="0" smtClean="0"/>
              <a:t>c ⊕ b9</a:t>
            </a:r>
          </a:p>
          <a:p>
            <a:pPr>
              <a:buFont typeface="Symbol" panose="05050102010706020507" pitchFamily="18" charset="2"/>
              <a:buChar char="Þ"/>
            </a:pPr>
            <a:r>
              <a:rPr lang="en-US" dirty="0" smtClean="0"/>
              <a:t>dc = 1101 1100</a:t>
            </a:r>
          </a:p>
          <a:p>
            <a:pPr>
              <a:buFont typeface="Symbol" panose="05050102010706020507" pitchFamily="18" charset="2"/>
              <a:buChar char="Þ"/>
            </a:pPr>
            <a:r>
              <a:rPr lang="en-US" dirty="0" smtClean="0"/>
              <a:t>b9 = 1011 1001</a:t>
            </a:r>
          </a:p>
          <a:p>
            <a:pPr lvl="1">
              <a:buFont typeface="Symbol" panose="05050102010706020507" pitchFamily="18" charset="2"/>
              <a:buChar char="Þ"/>
            </a:pPr>
            <a:r>
              <a:rPr lang="en-US" sz="1350" dirty="0"/>
              <a:t>  0110 0101</a:t>
            </a:r>
          </a:p>
          <a:p>
            <a:pPr marL="0" indent="0">
              <a:buNone/>
            </a:pPr>
            <a:r>
              <a:rPr lang="en-US" dirty="0" smtClean="0"/>
              <a:t>		  6      5</a:t>
            </a:r>
          </a:p>
          <a:p>
            <a:endParaRPr lang="en-US" dirty="0"/>
          </a:p>
          <a:p>
            <a:endParaRPr lang="en-US" dirty="0" smtClean="0"/>
          </a:p>
          <a:p>
            <a:r>
              <a:rPr lang="en-US" dirty="0" smtClean="0"/>
              <a:t>Final output of round 1, goes to round 2 as input:</a:t>
            </a:r>
          </a:p>
          <a:p>
            <a:endParaRPr lang="en-US" dirty="0"/>
          </a:p>
        </p:txBody>
      </p:sp>
      <p:pic>
        <p:nvPicPr>
          <p:cNvPr id="4" name="Picture 3"/>
          <p:cNvPicPr>
            <a:picLocks noChangeAspect="1"/>
          </p:cNvPicPr>
          <p:nvPr/>
        </p:nvPicPr>
        <p:blipFill>
          <a:blip r:embed="rId2"/>
          <a:stretch>
            <a:fillRect/>
          </a:stretch>
        </p:blipFill>
        <p:spPr>
          <a:xfrm>
            <a:off x="4980831" y="4307234"/>
            <a:ext cx="1271999" cy="1081038"/>
          </a:xfrm>
          <a:prstGeom prst="rect">
            <a:avLst/>
          </a:prstGeom>
        </p:spPr>
      </p:pic>
      <p:cxnSp>
        <p:nvCxnSpPr>
          <p:cNvPr id="6" name="Straight Connector 5"/>
          <p:cNvCxnSpPr/>
          <p:nvPr/>
        </p:nvCxnSpPr>
        <p:spPr>
          <a:xfrm>
            <a:off x="1168758" y="3358971"/>
            <a:ext cx="8886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168758" y="3695432"/>
            <a:ext cx="88864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46995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79405"/>
          </a:xfrm>
        </p:spPr>
        <p:txBody>
          <a:bodyPr/>
          <a:lstStyle/>
          <a:p>
            <a:r>
              <a:rPr lang="en-US" dirty="0" smtClean="0"/>
              <a:t>AES Security</a:t>
            </a:r>
            <a:endParaRPr lang="en-US" dirty="0"/>
          </a:p>
        </p:txBody>
      </p:sp>
      <p:sp>
        <p:nvSpPr>
          <p:cNvPr id="3" name="Content Placeholder 2"/>
          <p:cNvSpPr>
            <a:spLocks noGrp="1"/>
          </p:cNvSpPr>
          <p:nvPr>
            <p:ph idx="1"/>
          </p:nvPr>
        </p:nvSpPr>
        <p:spPr>
          <a:xfrm>
            <a:off x="395288" y="1596979"/>
            <a:ext cx="8443912" cy="4520485"/>
          </a:xfrm>
        </p:spPr>
        <p:txBody>
          <a:bodyPr/>
          <a:lstStyle/>
          <a:p>
            <a:r>
              <a:rPr lang="en-US" altLang="en-US" sz="2400" i="1" dirty="0">
                <a:effectLst>
                  <a:outerShdw blurRad="38100" dist="38100" dir="2700000" algn="tl">
                    <a:srgbClr val="C0C0C0"/>
                  </a:outerShdw>
                </a:effectLst>
                <a:latin typeface="Times New Roman" panose="02020603050405020304" pitchFamily="18" charset="0"/>
              </a:rPr>
              <a:t>AES was designed after DES. Most of the known attacks on DES were already tested on AES.</a:t>
            </a:r>
          </a:p>
          <a:p>
            <a:pPr algn="just"/>
            <a:r>
              <a:rPr lang="en-US" altLang="en-US" sz="2400" i="1" dirty="0">
                <a:solidFill>
                  <a:schemeClr val="folHlink"/>
                </a:solidFill>
                <a:effectLst>
                  <a:outerShdw blurRad="38100" dist="38100" dir="2700000" algn="tl">
                    <a:srgbClr val="C0C0C0"/>
                  </a:outerShdw>
                </a:effectLst>
                <a:latin typeface="Times New Roman" panose="02020603050405020304" pitchFamily="18" charset="0"/>
              </a:rPr>
              <a:t>Brute-Force Attack</a:t>
            </a:r>
          </a:p>
          <a:p>
            <a:pPr marL="0" indent="0" algn="just">
              <a:buNone/>
            </a:pPr>
            <a:r>
              <a:rPr lang="en-US" altLang="en-US" sz="2400" i="1" dirty="0">
                <a:effectLst>
                  <a:outerShdw blurRad="38100" dist="38100" dir="2700000" algn="tl">
                    <a:srgbClr val="C0C0C0"/>
                  </a:outerShdw>
                </a:effectLst>
                <a:latin typeface="Times New Roman" panose="02020603050405020304" pitchFamily="18" charset="0"/>
              </a:rPr>
              <a:t>AES is definitely more secure than DES due to the larger-size key</a:t>
            </a:r>
            <a:r>
              <a:rPr lang="en-US" altLang="en-US" sz="2400" i="1" dirty="0" smtClean="0">
                <a:effectLst>
                  <a:outerShdw blurRad="38100" dist="38100" dir="2700000" algn="tl">
                    <a:srgbClr val="C0C0C0"/>
                  </a:outerShdw>
                </a:effectLst>
                <a:latin typeface="Times New Roman" panose="02020603050405020304" pitchFamily="18" charset="0"/>
              </a:rPr>
              <a:t>. </a:t>
            </a:r>
            <a:endParaRPr lang="en-US" altLang="en-US" sz="2400" i="1" dirty="0">
              <a:effectLst>
                <a:outerShdw blurRad="38100" dist="38100" dir="2700000" algn="tl">
                  <a:srgbClr val="C0C0C0"/>
                </a:outerShdw>
              </a:effectLst>
              <a:latin typeface="Times New Roman" panose="02020603050405020304" pitchFamily="18" charset="0"/>
            </a:endParaRPr>
          </a:p>
          <a:p>
            <a:pPr algn="just"/>
            <a:r>
              <a:rPr lang="en-US" altLang="en-US" sz="2400" i="1" dirty="0">
                <a:solidFill>
                  <a:schemeClr val="folHlink"/>
                </a:solidFill>
                <a:effectLst>
                  <a:outerShdw blurRad="38100" dist="38100" dir="2700000" algn="tl">
                    <a:srgbClr val="C0C0C0"/>
                  </a:outerShdw>
                </a:effectLst>
                <a:latin typeface="Times New Roman" panose="02020603050405020304" pitchFamily="18" charset="0"/>
              </a:rPr>
              <a:t>Statistical Attacks</a:t>
            </a:r>
          </a:p>
          <a:p>
            <a:pPr marL="0" indent="0" algn="just">
              <a:buNone/>
            </a:pPr>
            <a:r>
              <a:rPr lang="en-US" altLang="en-US" sz="2400" i="1" dirty="0">
                <a:effectLst>
                  <a:outerShdw blurRad="38100" dist="38100" dir="2700000" algn="tl">
                    <a:srgbClr val="C0C0C0"/>
                  </a:outerShdw>
                </a:effectLst>
                <a:latin typeface="Times New Roman" panose="02020603050405020304" pitchFamily="18" charset="0"/>
              </a:rPr>
              <a:t>Numerous tests have failed to do statistical analysis of the </a:t>
            </a:r>
            <a:r>
              <a:rPr lang="en-US" altLang="en-US" sz="2400" i="1" dirty="0" err="1">
                <a:effectLst>
                  <a:outerShdw blurRad="38100" dist="38100" dir="2700000" algn="tl">
                    <a:srgbClr val="C0C0C0"/>
                  </a:outerShdw>
                </a:effectLst>
                <a:latin typeface="Times New Roman" panose="02020603050405020304" pitchFamily="18" charset="0"/>
              </a:rPr>
              <a:t>ciphertext</a:t>
            </a:r>
            <a:r>
              <a:rPr lang="en-US" altLang="en-US" sz="2400" i="1" dirty="0" smtClean="0">
                <a:effectLst>
                  <a:outerShdw blurRad="38100" dist="38100" dir="2700000" algn="tl">
                    <a:srgbClr val="C0C0C0"/>
                  </a:outerShdw>
                </a:effectLst>
                <a:latin typeface="Times New Roman" panose="02020603050405020304" pitchFamily="18" charset="0"/>
              </a:rPr>
              <a:t>.</a:t>
            </a:r>
            <a:endParaRPr lang="en-US" altLang="en-US" sz="2400" i="1" dirty="0">
              <a:effectLst>
                <a:outerShdw blurRad="38100" dist="38100" dir="2700000" algn="tl">
                  <a:srgbClr val="C0C0C0"/>
                </a:outerShdw>
              </a:effectLst>
              <a:latin typeface="Times New Roman" panose="02020603050405020304" pitchFamily="18" charset="0"/>
            </a:endParaRPr>
          </a:p>
          <a:p>
            <a:pPr algn="just"/>
            <a:r>
              <a:rPr lang="en-US" altLang="en-US" sz="2400" i="1" dirty="0">
                <a:solidFill>
                  <a:schemeClr val="folHlink"/>
                </a:solidFill>
                <a:effectLst>
                  <a:outerShdw blurRad="38100" dist="38100" dir="2700000" algn="tl">
                    <a:srgbClr val="C0C0C0"/>
                  </a:outerShdw>
                </a:effectLst>
                <a:latin typeface="Times New Roman" panose="02020603050405020304" pitchFamily="18" charset="0"/>
              </a:rPr>
              <a:t>Differential and Linear Attacks</a:t>
            </a:r>
          </a:p>
          <a:p>
            <a:pPr marL="0" indent="0" algn="just">
              <a:buNone/>
            </a:pPr>
            <a:r>
              <a:rPr lang="en-US" altLang="en-US" sz="2400" i="1" dirty="0">
                <a:effectLst>
                  <a:outerShdw blurRad="38100" dist="38100" dir="2700000" algn="tl">
                    <a:srgbClr val="C0C0C0"/>
                  </a:outerShdw>
                </a:effectLst>
                <a:latin typeface="Times New Roman" panose="02020603050405020304" pitchFamily="18" charset="0"/>
              </a:rPr>
              <a:t>There are no differential and linear attacks on AES as yet.</a:t>
            </a:r>
          </a:p>
          <a:p>
            <a:endParaRPr lang="en-US" sz="2400" dirty="0"/>
          </a:p>
        </p:txBody>
      </p:sp>
    </p:spTree>
    <p:extLst>
      <p:ext uri="{BB962C8B-B14F-4D97-AF65-F5344CB8AC3E}">
        <p14:creationId xmlns:p14="http://schemas.microsoft.com/office/powerpoint/2010/main" val="83502124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AES Advantage</a:t>
            </a:r>
            <a:endParaRPr lang="en-US" dirty="0"/>
          </a:p>
        </p:txBody>
      </p:sp>
      <p:sp>
        <p:nvSpPr>
          <p:cNvPr id="3" name="Content Placeholder 2"/>
          <p:cNvSpPr>
            <a:spLocks noGrp="1"/>
          </p:cNvSpPr>
          <p:nvPr>
            <p:ph idx="1"/>
          </p:nvPr>
        </p:nvSpPr>
        <p:spPr/>
        <p:txBody>
          <a:bodyPr/>
          <a:lstStyle/>
          <a:p>
            <a:r>
              <a:rPr lang="en-US" altLang="en-US" sz="2800" i="1" dirty="0">
                <a:effectLst>
                  <a:outerShdw blurRad="38100" dist="38100" dir="2700000" algn="tl">
                    <a:srgbClr val="C0C0C0"/>
                  </a:outerShdw>
                </a:effectLst>
                <a:latin typeface="Times New Roman" panose="02020603050405020304" pitchFamily="18" charset="0"/>
              </a:rPr>
              <a:t>AES can be implemented in software, hardware, and firmware. The implementation can use table lookup process or routines that use a well-defined algebraic </a:t>
            </a:r>
            <a:r>
              <a:rPr lang="en-US" altLang="en-US" sz="2800" i="1" dirty="0" smtClean="0">
                <a:effectLst>
                  <a:outerShdw blurRad="38100" dist="38100" dir="2700000" algn="tl">
                    <a:srgbClr val="C0C0C0"/>
                  </a:outerShdw>
                </a:effectLst>
                <a:latin typeface="Times New Roman" panose="02020603050405020304" pitchFamily="18" charset="0"/>
              </a:rPr>
              <a:t>structure</a:t>
            </a:r>
          </a:p>
          <a:p>
            <a:r>
              <a:rPr lang="en-US" altLang="en-US" sz="2800" i="1" dirty="0">
                <a:effectLst>
                  <a:outerShdw blurRad="38100" dist="38100" dir="2700000" algn="tl">
                    <a:srgbClr val="C0C0C0"/>
                  </a:outerShdw>
                </a:effectLst>
                <a:latin typeface="Times New Roman" panose="02020603050405020304" pitchFamily="18" charset="0"/>
              </a:rPr>
              <a:t>The algorithms used in AES are so simple that they can be easily implemented using cheap processors and a minimum amount of memory.</a:t>
            </a:r>
          </a:p>
          <a:p>
            <a:endParaRPr lang="en-US" sz="2800" dirty="0"/>
          </a:p>
        </p:txBody>
      </p:sp>
    </p:spTree>
    <p:extLst>
      <p:ext uri="{BB962C8B-B14F-4D97-AF65-F5344CB8AC3E}">
        <p14:creationId xmlns:p14="http://schemas.microsoft.com/office/powerpoint/2010/main" val="420939051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769557"/>
          </a:xfrm>
        </p:spPr>
        <p:txBody>
          <a:bodyPr/>
          <a:lstStyle/>
          <a:p>
            <a:r>
              <a:rPr lang="en-US" sz="2400" dirty="0"/>
              <a:t>Average Time Required for Exhaustive Key Search</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68861" y="2107842"/>
            <a:ext cx="8861375" cy="3591700"/>
          </a:xfrm>
          <a:prstGeom prst="rect">
            <a:avLst/>
          </a:prstGeom>
          <a:noFill/>
          <a:ln>
            <a:noFill/>
          </a:ln>
        </p:spPr>
      </p:pic>
    </p:spTree>
    <p:extLst>
      <p:ext uri="{BB962C8B-B14F-4D97-AF65-F5344CB8AC3E}">
        <p14:creationId xmlns:p14="http://schemas.microsoft.com/office/powerpoint/2010/main" val="5599719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dirty="0" smtClean="0"/>
              <a:t>Cipher block Modes of Operation</a:t>
            </a:r>
            <a:endParaRPr lang="en-AU" dirty="0"/>
          </a:p>
        </p:txBody>
      </p:sp>
      <p:sp>
        <p:nvSpPr>
          <p:cNvPr id="13" name="Content Placeholder 12"/>
          <p:cNvSpPr>
            <a:spLocks noGrp="1"/>
          </p:cNvSpPr>
          <p:nvPr>
            <p:ph idx="1"/>
          </p:nvPr>
        </p:nvSpPr>
        <p:spPr>
          <a:xfrm>
            <a:off x="779463" y="1828800"/>
            <a:ext cx="7583488" cy="4572000"/>
          </a:xfrm>
        </p:spPr>
        <p:txBody>
          <a:bodyPr>
            <a:normAutofit fontScale="70000" lnSpcReduction="20000"/>
          </a:bodyPr>
          <a:lstStyle/>
          <a:p>
            <a:r>
              <a:rPr lang="en-US" dirty="0" smtClean="0">
                <a:solidFill>
                  <a:schemeClr val="tx2">
                    <a:lumMod val="10000"/>
                  </a:schemeClr>
                </a:solidFill>
              </a:rPr>
              <a:t>A symmetric block cipher processes one block of data at a time</a:t>
            </a:r>
          </a:p>
          <a:p>
            <a:pPr lvl="1">
              <a:buClr>
                <a:schemeClr val="bg1"/>
              </a:buClr>
            </a:pPr>
            <a:r>
              <a:rPr lang="en-US" dirty="0" smtClean="0">
                <a:solidFill>
                  <a:schemeClr val="tx2">
                    <a:lumMod val="10000"/>
                  </a:schemeClr>
                </a:solidFill>
              </a:rPr>
              <a:t>In the case of DES and 3DES, the block length is </a:t>
            </a:r>
            <a:r>
              <a:rPr lang="en-US" i="1" dirty="0" smtClean="0">
                <a:solidFill>
                  <a:schemeClr val="tx2">
                    <a:lumMod val="10000"/>
                  </a:schemeClr>
                </a:solidFill>
              </a:rPr>
              <a:t>b</a:t>
            </a:r>
            <a:r>
              <a:rPr lang="en-US" dirty="0" smtClean="0">
                <a:solidFill>
                  <a:schemeClr val="tx2">
                    <a:lumMod val="10000"/>
                  </a:schemeClr>
                </a:solidFill>
              </a:rPr>
              <a:t>=64 bits</a:t>
            </a:r>
          </a:p>
          <a:p>
            <a:pPr lvl="1">
              <a:buClr>
                <a:schemeClr val="bg1"/>
              </a:buClr>
            </a:pPr>
            <a:r>
              <a:rPr lang="en-US" dirty="0" smtClean="0">
                <a:solidFill>
                  <a:schemeClr val="tx2">
                    <a:lumMod val="10000"/>
                  </a:schemeClr>
                </a:solidFill>
              </a:rPr>
              <a:t>For AES, the block length is </a:t>
            </a:r>
            <a:r>
              <a:rPr lang="en-US" i="1" dirty="0" smtClean="0">
                <a:solidFill>
                  <a:schemeClr val="tx2">
                    <a:lumMod val="10000"/>
                  </a:schemeClr>
                </a:solidFill>
              </a:rPr>
              <a:t>b</a:t>
            </a:r>
            <a:r>
              <a:rPr lang="en-US" dirty="0" smtClean="0">
                <a:solidFill>
                  <a:schemeClr val="tx2">
                    <a:lumMod val="10000"/>
                  </a:schemeClr>
                </a:solidFill>
              </a:rPr>
              <a:t>=128</a:t>
            </a:r>
          </a:p>
          <a:p>
            <a:pPr lvl="1">
              <a:buClr>
                <a:schemeClr val="bg1"/>
              </a:buClr>
            </a:pPr>
            <a:r>
              <a:rPr lang="en-US" dirty="0" smtClean="0">
                <a:solidFill>
                  <a:schemeClr val="tx2">
                    <a:lumMod val="10000"/>
                  </a:schemeClr>
                </a:solidFill>
              </a:rPr>
              <a:t>For longer amounts of plaintext, it is necessary to break the plaintext into </a:t>
            </a:r>
            <a:r>
              <a:rPr lang="en-US" i="1" dirty="0" smtClean="0">
                <a:solidFill>
                  <a:schemeClr val="tx2">
                    <a:lumMod val="10000"/>
                  </a:schemeClr>
                </a:solidFill>
              </a:rPr>
              <a:t>b</a:t>
            </a:r>
            <a:r>
              <a:rPr lang="en-US" dirty="0" smtClean="0">
                <a:solidFill>
                  <a:schemeClr val="tx2">
                    <a:lumMod val="10000"/>
                  </a:schemeClr>
                </a:solidFill>
              </a:rPr>
              <a:t>-bit blocks, padding the last block if necessary</a:t>
            </a:r>
          </a:p>
          <a:p>
            <a:r>
              <a:rPr lang="en-US" dirty="0" smtClean="0">
                <a:solidFill>
                  <a:schemeClr val="tx2">
                    <a:lumMod val="10000"/>
                  </a:schemeClr>
                </a:solidFill>
              </a:rPr>
              <a:t>Five modes of operation have been defined by NIST</a:t>
            </a:r>
          </a:p>
          <a:p>
            <a:pPr lvl="1">
              <a:buClr>
                <a:schemeClr val="bg1"/>
              </a:buClr>
            </a:pPr>
            <a:r>
              <a:rPr lang="en-US" dirty="0" smtClean="0">
                <a:solidFill>
                  <a:schemeClr val="tx2">
                    <a:lumMod val="10000"/>
                  </a:schemeClr>
                </a:solidFill>
              </a:rPr>
              <a:t>Intended to cover virtually all of the possible applications of encryption for which a block cipher could be used</a:t>
            </a:r>
          </a:p>
          <a:p>
            <a:pPr lvl="1">
              <a:buClr>
                <a:schemeClr val="bg1"/>
              </a:buClr>
            </a:pPr>
            <a:r>
              <a:rPr lang="en-US" dirty="0" smtClean="0">
                <a:solidFill>
                  <a:schemeClr val="tx2">
                    <a:lumMod val="10000"/>
                  </a:schemeClr>
                </a:solidFill>
              </a:rPr>
              <a:t>Intended for use with any symmetric block cipher, including triple DES and AES</a:t>
            </a:r>
            <a:endParaRPr lang="en-US" dirty="0">
              <a:solidFill>
                <a:schemeClr val="tx2">
                  <a:lumMod val="10000"/>
                </a:schemeClr>
              </a:solidFill>
            </a:endParaRPr>
          </a:p>
        </p:txBody>
      </p:sp>
    </p:spTree>
    <p:extLst>
      <p:ext uri="{BB962C8B-B14F-4D97-AF65-F5344CB8AC3E}">
        <p14:creationId xmlns:p14="http://schemas.microsoft.com/office/powerpoint/2010/main" val="160626942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395288" y="917575"/>
            <a:ext cx="8424862" cy="590383"/>
          </a:xfrm>
        </p:spPr>
        <p:txBody>
          <a:bodyPr/>
          <a:lstStyle/>
          <a:p>
            <a:r>
              <a:rPr lang="en-AU" dirty="0" smtClean="0"/>
              <a:t>Electronic Codebook Mode (ECB)</a:t>
            </a:r>
            <a:endParaRPr lang="en-AU" dirty="0"/>
          </a:p>
        </p:txBody>
      </p:sp>
      <p:sp>
        <p:nvSpPr>
          <p:cNvPr id="80899" name="Rectangle 3"/>
          <p:cNvSpPr>
            <a:spLocks noGrp="1" noChangeArrowheads="1"/>
          </p:cNvSpPr>
          <p:nvPr>
            <p:ph idx="1"/>
          </p:nvPr>
        </p:nvSpPr>
        <p:spPr>
          <a:xfrm>
            <a:off x="0" y="1507958"/>
            <a:ext cx="4539916" cy="5165558"/>
          </a:xfrm>
          <a:solidFill>
            <a:schemeClr val="bg1"/>
          </a:solidFill>
        </p:spPr>
        <p:txBody>
          <a:bodyPr>
            <a:noAutofit/>
          </a:bodyPr>
          <a:lstStyle/>
          <a:p>
            <a:r>
              <a:rPr lang="en-US" sz="1800" dirty="0" smtClean="0">
                <a:solidFill>
                  <a:schemeClr val="tx2">
                    <a:lumMod val="10000"/>
                  </a:schemeClr>
                </a:solidFill>
              </a:rPr>
              <a:t>Plaintext is handled </a:t>
            </a:r>
            <a:r>
              <a:rPr lang="en-US" sz="1800" i="1" dirty="0" smtClean="0">
                <a:solidFill>
                  <a:schemeClr val="tx2">
                    <a:lumMod val="10000"/>
                  </a:schemeClr>
                </a:solidFill>
              </a:rPr>
              <a:t>b </a:t>
            </a:r>
            <a:r>
              <a:rPr lang="en-US" sz="1800" dirty="0" smtClean="0">
                <a:solidFill>
                  <a:schemeClr val="tx2">
                    <a:lumMod val="10000"/>
                  </a:schemeClr>
                </a:solidFill>
              </a:rPr>
              <a:t>bits at a time and each block of plaintext is encrypted using the same key</a:t>
            </a:r>
          </a:p>
          <a:p>
            <a:r>
              <a:rPr lang="en-US" sz="1800" dirty="0" smtClean="0">
                <a:solidFill>
                  <a:schemeClr val="tx2">
                    <a:lumMod val="10000"/>
                  </a:schemeClr>
                </a:solidFill>
              </a:rPr>
              <a:t>The term “codebook” is used because, for a given key, there is a unique ciphertext for every </a:t>
            </a:r>
            <a:r>
              <a:rPr lang="en-US" sz="1800" i="1" dirty="0" smtClean="0">
                <a:solidFill>
                  <a:schemeClr val="tx2">
                    <a:lumMod val="10000"/>
                  </a:schemeClr>
                </a:solidFill>
              </a:rPr>
              <a:t>b</a:t>
            </a:r>
            <a:r>
              <a:rPr lang="en-US" sz="1800" dirty="0" smtClean="0">
                <a:solidFill>
                  <a:schemeClr val="tx2">
                    <a:lumMod val="10000"/>
                  </a:schemeClr>
                </a:solidFill>
              </a:rPr>
              <a:t>-bit block of plaintext</a:t>
            </a:r>
          </a:p>
          <a:p>
            <a:pPr lvl="1">
              <a:buClr>
                <a:schemeClr val="bg1"/>
              </a:buClr>
            </a:pPr>
            <a:r>
              <a:rPr lang="en-US" sz="1400" dirty="0" smtClean="0">
                <a:solidFill>
                  <a:schemeClr val="tx2">
                    <a:lumMod val="10000"/>
                  </a:schemeClr>
                </a:solidFill>
              </a:rPr>
              <a:t>One can imagine a gigantic codebook in which there is an entry for every possible </a:t>
            </a:r>
            <a:r>
              <a:rPr lang="en-US" sz="1400" i="1" dirty="0" smtClean="0">
                <a:solidFill>
                  <a:schemeClr val="tx2">
                    <a:lumMod val="10000"/>
                  </a:schemeClr>
                </a:solidFill>
              </a:rPr>
              <a:t>b</a:t>
            </a:r>
            <a:r>
              <a:rPr lang="en-US" sz="1400" dirty="0" smtClean="0">
                <a:solidFill>
                  <a:schemeClr val="tx2">
                    <a:lumMod val="10000"/>
                  </a:schemeClr>
                </a:solidFill>
              </a:rPr>
              <a:t>-bit plaintext pattern showing its corresponding ciphertext</a:t>
            </a:r>
          </a:p>
          <a:p>
            <a:r>
              <a:rPr lang="en-US" sz="1800" dirty="0" smtClean="0">
                <a:solidFill>
                  <a:schemeClr val="tx2">
                    <a:lumMod val="10000"/>
                  </a:schemeClr>
                </a:solidFill>
              </a:rPr>
              <a:t>With ECB, if the same </a:t>
            </a:r>
            <a:r>
              <a:rPr lang="en-US" sz="1800" i="1" dirty="0" smtClean="0">
                <a:solidFill>
                  <a:schemeClr val="tx2">
                    <a:lumMod val="10000"/>
                  </a:schemeClr>
                </a:solidFill>
              </a:rPr>
              <a:t>b</a:t>
            </a:r>
            <a:r>
              <a:rPr lang="en-US" sz="1800" dirty="0" smtClean="0">
                <a:solidFill>
                  <a:schemeClr val="tx2">
                    <a:lumMod val="10000"/>
                  </a:schemeClr>
                </a:solidFill>
              </a:rPr>
              <a:t>-bit block of plaintext appears more than once in the message, it always produces the same ciphertext</a:t>
            </a:r>
          </a:p>
          <a:p>
            <a:pPr lvl="1">
              <a:buClr>
                <a:schemeClr val="bg1"/>
              </a:buClr>
            </a:pPr>
            <a:r>
              <a:rPr lang="en-US" sz="1400" dirty="0" smtClean="0">
                <a:solidFill>
                  <a:schemeClr val="tx2">
                    <a:lumMod val="10000"/>
                  </a:schemeClr>
                </a:solidFill>
              </a:rPr>
              <a:t>Because of this, for lengthy messages, the ECB mode may not be secure</a:t>
            </a:r>
          </a:p>
          <a:p>
            <a:pPr lvl="1">
              <a:buClr>
                <a:schemeClr val="bg1"/>
              </a:buClr>
            </a:pPr>
            <a:r>
              <a:rPr lang="en-US" sz="1400" dirty="0" smtClean="0">
                <a:solidFill>
                  <a:schemeClr val="tx2">
                    <a:lumMod val="10000"/>
                  </a:schemeClr>
                </a:solidFill>
              </a:rPr>
              <a:t>If the message is highly structured, it may be possible for a cryptanalyst to exploit these regularities</a:t>
            </a:r>
            <a:endParaRPr lang="en-AU" sz="1400" dirty="0">
              <a:solidFill>
                <a:schemeClr val="tx2">
                  <a:lumMod val="10000"/>
                </a:schemeClr>
              </a:solidFill>
            </a:endParaRPr>
          </a:p>
        </p:txBody>
      </p:sp>
      <p:pic>
        <p:nvPicPr>
          <p:cNvPr id="1026" name="Picture 2" descr="Image result for ECB mode stal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9917" y="1620253"/>
            <a:ext cx="4604084" cy="5108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98986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92284"/>
          </a:xfrm>
        </p:spPr>
        <p:txBody>
          <a:bodyPr/>
          <a:lstStyle/>
          <a:p>
            <a:r>
              <a:rPr lang="en-US" dirty="0" smtClean="0"/>
              <a:t>Encryption Example</a:t>
            </a:r>
            <a:endParaRPr lang="en-US" dirty="0"/>
          </a:p>
        </p:txBody>
      </p:sp>
      <p:sp>
        <p:nvSpPr>
          <p:cNvPr id="3" name="Content Placeholder 2"/>
          <p:cNvSpPr>
            <a:spLocks noGrp="1"/>
          </p:cNvSpPr>
          <p:nvPr>
            <p:ph idx="1"/>
          </p:nvPr>
        </p:nvSpPr>
        <p:spPr>
          <a:xfrm>
            <a:off x="395288" y="1609859"/>
            <a:ext cx="8443912" cy="4032250"/>
          </a:xfrm>
        </p:spPr>
        <p:txBody>
          <a:bodyPr/>
          <a:lstStyle/>
          <a:p>
            <a:r>
              <a:rPr lang="en-US" sz="2000" b="1" dirty="0" smtClean="0"/>
              <a:t>Original </a:t>
            </a:r>
            <a:r>
              <a:rPr lang="en-US" sz="2000" b="1" dirty="0"/>
              <a:t>message:</a:t>
            </a:r>
          </a:p>
          <a:p>
            <a:pPr marL="0" indent="0">
              <a:buNone/>
            </a:pPr>
            <a:r>
              <a:rPr lang="en-US" sz="2000" dirty="0" smtClean="0"/>
              <a:t>	– This </a:t>
            </a:r>
            <a:r>
              <a:rPr lang="en-US" sz="2000" dirty="0"/>
              <a:t>is a demonstration of symmetric encryption</a:t>
            </a:r>
          </a:p>
          <a:p>
            <a:r>
              <a:rPr lang="en-US" sz="2000" b="1" dirty="0" smtClean="0"/>
              <a:t>Encryption </a:t>
            </a:r>
            <a:r>
              <a:rPr lang="en-US" sz="2000" b="1" dirty="0"/>
              <a:t>key (128 bit):</a:t>
            </a:r>
          </a:p>
          <a:p>
            <a:pPr marL="0" indent="0">
              <a:buNone/>
            </a:pPr>
            <a:r>
              <a:rPr lang="en-US" sz="2000" dirty="0" smtClean="0"/>
              <a:t>	– </a:t>
            </a:r>
            <a:r>
              <a:rPr lang="en-US" sz="2000" dirty="0"/>
              <a:t>Qwopryoo58gj10pe</a:t>
            </a:r>
          </a:p>
          <a:p>
            <a:r>
              <a:rPr lang="en-US" sz="2000" b="1" dirty="0" smtClean="0"/>
              <a:t>Encrypted </a:t>
            </a:r>
            <a:r>
              <a:rPr lang="en-US" sz="2000" b="1" dirty="0"/>
              <a:t>message</a:t>
            </a:r>
            <a:r>
              <a:rPr lang="en-US" sz="2000" b="1" dirty="0" smtClean="0"/>
              <a:t>:</a:t>
            </a:r>
          </a:p>
          <a:p>
            <a:endParaRPr lang="en-US" sz="2000" b="1" dirty="0"/>
          </a:p>
          <a:p>
            <a:r>
              <a:rPr lang="en-US" sz="2000" b="1" dirty="0" smtClean="0"/>
              <a:t>Decrypted </a:t>
            </a:r>
            <a:r>
              <a:rPr lang="en-US" sz="2000" b="1" dirty="0"/>
              <a:t>message</a:t>
            </a:r>
          </a:p>
          <a:p>
            <a:pPr marL="0" indent="0">
              <a:buNone/>
            </a:pPr>
            <a:r>
              <a:rPr lang="en-US" sz="2000" dirty="0"/>
              <a:t>	</a:t>
            </a:r>
            <a:r>
              <a:rPr lang="en-US" sz="2000" dirty="0" smtClean="0"/>
              <a:t>– </a:t>
            </a:r>
            <a:r>
              <a:rPr lang="en-US" sz="2000" dirty="0"/>
              <a:t>This is a demonstration of symmetric encryption</a:t>
            </a:r>
          </a:p>
          <a:p>
            <a:r>
              <a:rPr lang="en-US" sz="2000" b="1" dirty="0" smtClean="0"/>
              <a:t>You </a:t>
            </a:r>
            <a:r>
              <a:rPr lang="en-US" sz="2000" b="1" dirty="0"/>
              <a:t>may try these simple demos</a:t>
            </a:r>
          </a:p>
          <a:p>
            <a:pPr marL="0" indent="0">
              <a:buNone/>
            </a:pPr>
            <a:r>
              <a:rPr lang="en-US" sz="2000" dirty="0" smtClean="0"/>
              <a:t>	• </a:t>
            </a:r>
            <a:r>
              <a:rPr lang="en-US" sz="2000" b="1" dirty="0">
                <a:hlinkClick r:id="rId2"/>
              </a:rPr>
              <a:t>https://www.tools4noobs.com/online_tools/encrypt</a:t>
            </a:r>
            <a:r>
              <a:rPr lang="en-US" sz="2000" b="1" dirty="0" smtClean="0">
                <a:hlinkClick r:id="rId2"/>
              </a:rPr>
              <a:t>/</a:t>
            </a:r>
            <a:r>
              <a:rPr lang="en-US" sz="2000" b="1" dirty="0" smtClean="0"/>
              <a:t>  </a:t>
            </a:r>
            <a:endParaRPr lang="en-US" sz="2000" b="1" dirty="0"/>
          </a:p>
          <a:p>
            <a:pPr marL="0" indent="0">
              <a:buNone/>
            </a:pPr>
            <a:r>
              <a:rPr lang="en-US" sz="2000" dirty="0" smtClean="0"/>
              <a:t>	• </a:t>
            </a:r>
            <a:r>
              <a:rPr lang="en-US" sz="2000" b="1" dirty="0">
                <a:hlinkClick r:id="rId3"/>
              </a:rPr>
              <a:t>https://www.tools4noobs.com/online_tools/decrypt</a:t>
            </a:r>
            <a:r>
              <a:rPr lang="en-US" sz="2000" b="1" dirty="0" smtClean="0">
                <a:hlinkClick r:id="rId3"/>
              </a:rPr>
              <a:t>/</a:t>
            </a:r>
            <a:r>
              <a:rPr lang="en-US" sz="2000" b="1" dirty="0" smtClean="0"/>
              <a:t> </a:t>
            </a:r>
            <a:endParaRPr lang="en-US" sz="2000" b="1" dirty="0"/>
          </a:p>
          <a:p>
            <a:pPr marL="0" indent="0">
              <a:buNone/>
            </a:pPr>
            <a:r>
              <a:rPr lang="en-US" sz="2000" dirty="0" smtClean="0"/>
              <a:t>	</a:t>
            </a:r>
            <a:endParaRPr lang="en-US" sz="2000" dirty="0"/>
          </a:p>
        </p:txBody>
      </p:sp>
      <p:pic>
        <p:nvPicPr>
          <p:cNvPr id="4" name="Picture 3"/>
          <p:cNvPicPr>
            <a:picLocks noChangeAspect="1"/>
          </p:cNvPicPr>
          <p:nvPr/>
        </p:nvPicPr>
        <p:blipFill>
          <a:blip r:embed="rId4"/>
          <a:stretch>
            <a:fillRect/>
          </a:stretch>
        </p:blipFill>
        <p:spPr>
          <a:xfrm>
            <a:off x="2402216" y="3378648"/>
            <a:ext cx="4430056" cy="494672"/>
          </a:xfrm>
          <a:prstGeom prst="rect">
            <a:avLst/>
          </a:prstGeom>
        </p:spPr>
      </p:pic>
    </p:spTree>
    <p:extLst>
      <p:ext uri="{BB962C8B-B14F-4D97-AF65-F5344CB8AC3E}">
        <p14:creationId xmlns:p14="http://schemas.microsoft.com/office/powerpoint/2010/main" val="315908259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9.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8182" b="7273"/>
              <a:stretch>
                <a:fillRect/>
              </a:stretch>
            </p:blipFill>
          </mc:Choice>
          <mc:Fallback>
            <p:blipFill>
              <a:blip r:embed="rId4"/>
              <a:srcRect t="8182" b="7273"/>
              <a:stretch>
                <a:fillRect/>
              </a:stretch>
            </p:blipFill>
          </mc:Fallback>
        </mc:AlternateContent>
        <p:spPr>
          <a:xfrm>
            <a:off x="1905000" y="228600"/>
            <a:ext cx="5710942" cy="62484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5813698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0.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2133600" y="228600"/>
            <a:ext cx="4852555" cy="62797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74978830"/>
      </p:ext>
    </p:extLst>
  </p:cSld>
  <p:clrMapOvr>
    <a:masterClrMapping/>
  </p:clrMapOvr>
  <p:transition spd="med">
    <p:wedg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1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5455" b="8182"/>
              <a:stretch>
                <a:fillRect/>
              </a:stretch>
            </p:blipFill>
          </mc:Choice>
          <mc:Fallback>
            <p:blipFill>
              <a:blip r:embed="rId4"/>
              <a:srcRect t="5455" b="8182"/>
              <a:stretch>
                <a:fillRect/>
              </a:stretch>
            </p:blipFill>
          </mc:Fallback>
        </mc:AlternateContent>
        <p:spPr>
          <a:xfrm>
            <a:off x="1905000" y="228600"/>
            <a:ext cx="5562600" cy="62169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88074806"/>
      </p:ext>
    </p:extLst>
  </p:cSld>
  <p:clrMapOvr>
    <a:masterClrMapping/>
  </p:clrMapOvr>
  <p:transition>
    <p:dissolv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475488" y="694944"/>
            <a:ext cx="9144000" cy="852144"/>
          </a:xfrm>
        </p:spPr>
        <p:txBody>
          <a:bodyPr/>
          <a:lstStyle/>
          <a:p>
            <a:r>
              <a:rPr lang="en-AU" dirty="0" smtClean="0"/>
              <a:t>Advantages of CTR mode</a:t>
            </a:r>
            <a:endParaRPr lang="en-AU" dirty="0"/>
          </a:p>
        </p:txBody>
      </p:sp>
      <p:sp>
        <p:nvSpPr>
          <p:cNvPr id="9" name="Content Placeholder 8"/>
          <p:cNvSpPr>
            <a:spLocks noGrp="1"/>
          </p:cNvSpPr>
          <p:nvPr>
            <p:ph idx="1"/>
          </p:nvPr>
        </p:nvSpPr>
        <p:spPr>
          <a:xfrm>
            <a:off x="321564" y="1679448"/>
            <a:ext cx="8500872" cy="4959096"/>
          </a:xfrm>
          <a:solidFill>
            <a:schemeClr val="bg1"/>
          </a:solidFill>
        </p:spPr>
        <p:txBody>
          <a:bodyPr>
            <a:normAutofit fontScale="62500" lnSpcReduction="20000"/>
          </a:bodyPr>
          <a:lstStyle/>
          <a:p>
            <a:r>
              <a:rPr lang="en-US" dirty="0" smtClean="0"/>
              <a:t>Hardware efficiency</a:t>
            </a:r>
            <a:endParaRPr lang="en-US" dirty="0" smtClean="0">
              <a:solidFill>
                <a:schemeClr val="tx2">
                  <a:lumMod val="10000"/>
                </a:schemeClr>
              </a:solidFill>
            </a:endParaRPr>
          </a:p>
          <a:p>
            <a:pPr lvl="1">
              <a:buClr>
                <a:schemeClr val="bg1"/>
              </a:buClr>
            </a:pPr>
            <a:r>
              <a:rPr lang="en-US" dirty="0" smtClean="0">
                <a:solidFill>
                  <a:schemeClr val="tx2">
                    <a:lumMod val="10000"/>
                  </a:schemeClr>
                </a:solidFill>
              </a:rPr>
              <a:t>Encryption/decryption can be done in parallel on multiple blocks of plaintext or ciphertext</a:t>
            </a:r>
          </a:p>
          <a:p>
            <a:pPr lvl="1">
              <a:buClr>
                <a:schemeClr val="bg1"/>
              </a:buClr>
            </a:pPr>
            <a:r>
              <a:rPr lang="en-US" dirty="0" smtClean="0">
                <a:solidFill>
                  <a:schemeClr val="tx2">
                    <a:lumMod val="10000"/>
                  </a:schemeClr>
                </a:solidFill>
              </a:rPr>
              <a:t>Throughput is only limited by the amount of parallelism that is achieved</a:t>
            </a:r>
          </a:p>
          <a:p>
            <a:r>
              <a:rPr lang="en-US" dirty="0" smtClean="0">
                <a:solidFill>
                  <a:schemeClr val="tx2">
                    <a:lumMod val="10000"/>
                  </a:schemeClr>
                </a:solidFill>
              </a:rPr>
              <a:t>Software efficiency</a:t>
            </a:r>
          </a:p>
          <a:p>
            <a:pPr lvl="1">
              <a:buClr>
                <a:schemeClr val="bg1"/>
              </a:buClr>
            </a:pPr>
            <a:r>
              <a:rPr lang="en-US" dirty="0" smtClean="0">
                <a:solidFill>
                  <a:schemeClr val="tx2">
                    <a:lumMod val="10000"/>
                  </a:schemeClr>
                </a:solidFill>
              </a:rPr>
              <a:t>Because of the opportunities for parallel execution, processors that support parallel features can be effectively utilized</a:t>
            </a:r>
          </a:p>
          <a:p>
            <a:r>
              <a:rPr lang="en-US" dirty="0" smtClean="0">
                <a:solidFill>
                  <a:schemeClr val="tx2">
                    <a:lumMod val="10000"/>
                  </a:schemeClr>
                </a:solidFill>
              </a:rPr>
              <a:t>Preprocessing</a:t>
            </a:r>
          </a:p>
          <a:p>
            <a:pPr lvl="1">
              <a:buClr>
                <a:schemeClr val="bg1"/>
              </a:buClr>
            </a:pPr>
            <a:r>
              <a:rPr lang="en-US" sz="2240" dirty="0" smtClean="0">
                <a:solidFill>
                  <a:schemeClr val="tx2">
                    <a:lumMod val="10000"/>
                  </a:schemeClr>
                </a:solidFill>
              </a:rPr>
              <a:t>The execution of the underlying encryption algorithm does not depend on input of the plaintext or ciphertext --- when the plaintext or ciphertext input is presented, the only computation is a series of XORs, greatly enhancing throughput</a:t>
            </a:r>
          </a:p>
          <a:p>
            <a:r>
              <a:rPr lang="en-US" dirty="0" smtClean="0">
                <a:solidFill>
                  <a:schemeClr val="tx2">
                    <a:lumMod val="10000"/>
                  </a:schemeClr>
                </a:solidFill>
              </a:rPr>
              <a:t>Random access</a:t>
            </a:r>
          </a:p>
          <a:p>
            <a:pPr lvl="1">
              <a:buClr>
                <a:schemeClr val="bg1"/>
              </a:buClr>
            </a:pPr>
            <a:r>
              <a:rPr lang="en-US" sz="2240" dirty="0" smtClean="0">
                <a:solidFill>
                  <a:schemeClr val="tx2">
                    <a:lumMod val="10000"/>
                  </a:schemeClr>
                </a:solidFill>
              </a:rPr>
              <a:t>The </a:t>
            </a:r>
            <a:r>
              <a:rPr lang="en-US" sz="2240" i="1" dirty="0" smtClean="0">
                <a:solidFill>
                  <a:schemeClr val="tx2">
                    <a:lumMod val="10000"/>
                  </a:schemeClr>
                </a:solidFill>
              </a:rPr>
              <a:t>i</a:t>
            </a:r>
            <a:r>
              <a:rPr lang="en-US" sz="2240" dirty="0" smtClean="0">
                <a:solidFill>
                  <a:schemeClr val="tx2">
                    <a:lumMod val="10000"/>
                  </a:schemeClr>
                </a:solidFill>
              </a:rPr>
              <a:t>th block of plaintext or ciphertext can be processed in random-access fashion</a:t>
            </a:r>
          </a:p>
          <a:p>
            <a:r>
              <a:rPr lang="en-US" dirty="0" smtClean="0">
                <a:solidFill>
                  <a:schemeClr val="tx2">
                    <a:lumMod val="10000"/>
                  </a:schemeClr>
                </a:solidFill>
              </a:rPr>
              <a:t>Provable security</a:t>
            </a:r>
          </a:p>
          <a:p>
            <a:pPr lvl="1">
              <a:buClr>
                <a:schemeClr val="bg1"/>
              </a:buClr>
            </a:pPr>
            <a:r>
              <a:rPr lang="en-US" sz="2240" dirty="0" smtClean="0">
                <a:solidFill>
                  <a:schemeClr val="tx2">
                    <a:lumMod val="10000"/>
                  </a:schemeClr>
                </a:solidFill>
              </a:rPr>
              <a:t>It can be shown that CTR is at least as secure as the other modes discussed in this section</a:t>
            </a:r>
          </a:p>
          <a:p>
            <a:r>
              <a:rPr lang="en-US" dirty="0" smtClean="0">
                <a:solidFill>
                  <a:schemeClr val="tx2">
                    <a:lumMod val="10000"/>
                  </a:schemeClr>
                </a:solidFill>
              </a:rPr>
              <a:t>Simplicity</a:t>
            </a:r>
          </a:p>
          <a:p>
            <a:pPr lvl="1">
              <a:buClr>
                <a:schemeClr val="bg1"/>
              </a:buClr>
            </a:pPr>
            <a:r>
              <a:rPr lang="en-US" sz="2240" dirty="0" smtClean="0">
                <a:solidFill>
                  <a:schemeClr val="tx2">
                    <a:lumMod val="10000"/>
                  </a:schemeClr>
                </a:solidFill>
              </a:rPr>
              <a:t>Requires only the implementation of the encryption algorithm and not the decryption algorithm</a:t>
            </a:r>
          </a:p>
        </p:txBody>
      </p:sp>
    </p:spTree>
    <p:extLst>
      <p:ext uri="{BB962C8B-B14F-4D97-AF65-F5344CB8AC3E}">
        <p14:creationId xmlns:p14="http://schemas.microsoft.com/office/powerpoint/2010/main" val="786783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1" y="317033"/>
            <a:ext cx="9144000" cy="1283167"/>
          </a:xfrm>
        </p:spPr>
        <p:txBody>
          <a:bodyPr/>
          <a:lstStyle/>
          <a:p>
            <a:r>
              <a:rPr lang="en-AU" dirty="0" smtClean="0"/>
              <a:t>Random and pseudorandom Numbers</a:t>
            </a:r>
            <a:endParaRPr lang="en-AU" dirty="0"/>
          </a:p>
        </p:txBody>
      </p:sp>
      <p:sp>
        <p:nvSpPr>
          <p:cNvPr id="7" name="Content Placeholder 6"/>
          <p:cNvSpPr>
            <a:spLocks noGrp="1"/>
          </p:cNvSpPr>
          <p:nvPr>
            <p:ph idx="1"/>
          </p:nvPr>
        </p:nvSpPr>
        <p:spPr>
          <a:xfrm>
            <a:off x="486855" y="1600200"/>
            <a:ext cx="7583488" cy="4800600"/>
          </a:xfrm>
        </p:spPr>
        <p:txBody>
          <a:bodyPr>
            <a:normAutofit fontScale="77500" lnSpcReduction="20000"/>
          </a:bodyPr>
          <a:lstStyle/>
          <a:p>
            <a:r>
              <a:rPr lang="en-US" dirty="0" smtClean="0">
                <a:solidFill>
                  <a:schemeClr val="tx2">
                    <a:lumMod val="10000"/>
                  </a:schemeClr>
                </a:solidFill>
              </a:rPr>
              <a:t>A number of network security algorithms based on cryptography make use of random numbers</a:t>
            </a:r>
          </a:p>
          <a:p>
            <a:pPr lvl="1">
              <a:buClr>
                <a:schemeClr val="bg1"/>
              </a:buClr>
            </a:pPr>
            <a:r>
              <a:rPr lang="en-US" dirty="0" smtClean="0">
                <a:solidFill>
                  <a:schemeClr val="tx2">
                    <a:lumMod val="10000"/>
                  </a:schemeClr>
                </a:solidFill>
              </a:rPr>
              <a:t>Examples:</a:t>
            </a:r>
          </a:p>
          <a:p>
            <a:pPr lvl="2"/>
            <a:r>
              <a:rPr lang="en-US" dirty="0" smtClean="0">
                <a:solidFill>
                  <a:schemeClr val="tx2">
                    <a:lumMod val="10000"/>
                  </a:schemeClr>
                </a:solidFill>
              </a:rPr>
              <a:t>Generation of keys for the RSA public-key encryption algorithm and other public-key algorithms</a:t>
            </a:r>
          </a:p>
          <a:p>
            <a:pPr lvl="2"/>
            <a:r>
              <a:rPr lang="en-US" dirty="0" smtClean="0">
                <a:solidFill>
                  <a:schemeClr val="tx2">
                    <a:lumMod val="10000"/>
                  </a:schemeClr>
                </a:solidFill>
              </a:rPr>
              <a:t>Generation of a symmetric key for use as a temporary session key; used in a number of networking applications such as Transport Layer Security, Wi-Fi, e-mail security, and IP security</a:t>
            </a:r>
          </a:p>
          <a:p>
            <a:pPr lvl="2"/>
            <a:r>
              <a:rPr lang="en-US" dirty="0" smtClean="0">
                <a:solidFill>
                  <a:schemeClr val="tx2">
                    <a:lumMod val="10000"/>
                  </a:schemeClr>
                </a:solidFill>
              </a:rPr>
              <a:t>In a number of key distribution scenarios, such as Kerberos, random numbers are used for handshaking to prevent replay attacks</a:t>
            </a:r>
          </a:p>
          <a:p>
            <a:pPr marL="282575" lvl="2">
              <a:spcBef>
                <a:spcPts val="2000"/>
              </a:spcBef>
            </a:pPr>
            <a:r>
              <a:rPr lang="en-US" sz="2400" dirty="0" smtClean="0">
                <a:solidFill>
                  <a:schemeClr val="tx2">
                    <a:lumMod val="10000"/>
                  </a:schemeClr>
                </a:solidFill>
              </a:rPr>
              <a:t>Two distinct and not necessarily compatible requirements for a sequence of random numbers are:</a:t>
            </a:r>
          </a:p>
          <a:p>
            <a:pPr lvl="1">
              <a:buClr>
                <a:schemeClr val="bg1"/>
              </a:buClr>
            </a:pPr>
            <a:r>
              <a:rPr lang="en-US" sz="2235" dirty="0" smtClean="0">
                <a:solidFill>
                  <a:schemeClr val="tx2">
                    <a:lumMod val="10000"/>
                  </a:schemeClr>
                </a:solidFill>
              </a:rPr>
              <a:t>Randomness</a:t>
            </a:r>
          </a:p>
          <a:p>
            <a:pPr lvl="1">
              <a:buClr>
                <a:schemeClr val="bg1"/>
              </a:buClr>
            </a:pPr>
            <a:r>
              <a:rPr lang="en-US" sz="2235" dirty="0" smtClean="0">
                <a:solidFill>
                  <a:schemeClr val="tx2">
                    <a:lumMod val="10000"/>
                  </a:schemeClr>
                </a:solidFill>
              </a:rPr>
              <a:t>Unpredictability</a:t>
            </a:r>
          </a:p>
        </p:txBody>
      </p:sp>
    </p:spTree>
    <p:extLst>
      <p:ext uri="{BB962C8B-B14F-4D97-AF65-F5344CB8AC3E}">
        <p14:creationId xmlns:p14="http://schemas.microsoft.com/office/powerpoint/2010/main" val="406510078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p:cNvSpPr>
            <a:spLocks noGrp="1" noChangeArrowheads="1"/>
          </p:cNvSpPr>
          <p:nvPr>
            <p:ph type="title"/>
          </p:nvPr>
        </p:nvSpPr>
        <p:spPr>
          <a:xfrm>
            <a:off x="395288" y="917575"/>
            <a:ext cx="8424862" cy="758825"/>
          </a:xfrm>
        </p:spPr>
        <p:txBody>
          <a:bodyPr/>
          <a:lstStyle/>
          <a:p>
            <a:r>
              <a:rPr lang="en-AU" dirty="0" smtClean="0"/>
              <a:t>Randomness</a:t>
            </a:r>
            <a:endParaRPr lang="en-AU" dirty="0"/>
          </a:p>
        </p:txBody>
      </p:sp>
      <p:sp>
        <p:nvSpPr>
          <p:cNvPr id="7" name="Content Placeholder 6"/>
          <p:cNvSpPr>
            <a:spLocks noGrp="1"/>
          </p:cNvSpPr>
          <p:nvPr>
            <p:ph idx="1"/>
          </p:nvPr>
        </p:nvSpPr>
        <p:spPr>
          <a:xfrm>
            <a:off x="762000" y="1676400"/>
            <a:ext cx="7583488" cy="4572000"/>
          </a:xfrm>
        </p:spPr>
        <p:txBody>
          <a:bodyPr/>
          <a:lstStyle/>
          <a:p>
            <a:r>
              <a:rPr lang="en-US" dirty="0" smtClean="0">
                <a:solidFill>
                  <a:schemeClr val="tx2">
                    <a:lumMod val="10000"/>
                  </a:schemeClr>
                </a:solidFill>
              </a:rPr>
              <a:t>The following criteria are used to validate that a sequence of numbers is random:</a:t>
            </a:r>
          </a:p>
        </p:txBody>
      </p:sp>
      <p:graphicFrame>
        <p:nvGraphicFramePr>
          <p:cNvPr id="5" name="Diagram 4"/>
          <p:cNvGraphicFramePr/>
          <p:nvPr/>
        </p:nvGraphicFramePr>
        <p:xfrm>
          <a:off x="838200" y="2590800"/>
          <a:ext cx="7239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808286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unpredictability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solidFill>
                  <a:schemeClr val="tx2">
                    <a:lumMod val="10000"/>
                  </a:schemeClr>
                </a:solidFill>
              </a:rPr>
              <a:t>In applications such as reciprocal authentication and session key generation, the requirement is not so much that the sequence of numbers be statistically random but that the successive members of the sequence are unpredictable</a:t>
            </a:r>
          </a:p>
          <a:p>
            <a:r>
              <a:rPr lang="en-US" dirty="0" smtClean="0">
                <a:solidFill>
                  <a:schemeClr val="tx2">
                    <a:lumMod val="10000"/>
                  </a:schemeClr>
                </a:solidFill>
              </a:rPr>
              <a:t>With “true” random sequences, each number is statistically independent of other numbers in the sequence and therefore unpredictable</a:t>
            </a:r>
          </a:p>
          <a:p>
            <a:r>
              <a:rPr lang="en-US" dirty="0" smtClean="0">
                <a:solidFill>
                  <a:schemeClr val="tx2">
                    <a:lumMod val="10000"/>
                  </a:schemeClr>
                </a:solidFill>
              </a:rPr>
              <a:t>Care must be taken that an opponent not be able to predict future elements of the sequence on the basis of earlier elements</a:t>
            </a:r>
            <a:endParaRPr lang="en-US" dirty="0">
              <a:solidFill>
                <a:schemeClr val="tx2">
                  <a:lumMod val="10000"/>
                </a:schemeClr>
              </a:solidFill>
            </a:endParaRPr>
          </a:p>
        </p:txBody>
      </p:sp>
    </p:spTree>
    <p:extLst>
      <p:ext uri="{BB962C8B-B14F-4D97-AF65-F5344CB8AC3E}">
        <p14:creationId xmlns:p14="http://schemas.microsoft.com/office/powerpoint/2010/main" val="155414426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6.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11818" b="28182"/>
              <a:stretch>
                <a:fillRect/>
              </a:stretch>
            </p:blipFill>
          </mc:Choice>
          <mc:Fallback>
            <p:blipFill>
              <a:blip r:embed="rId4"/>
              <a:srcRect t="11818" b="28182"/>
              <a:stretch>
                <a:fillRect/>
              </a:stretch>
            </p:blipFill>
          </mc:Fallback>
        </mc:AlternateContent>
        <p:spPr>
          <a:xfrm>
            <a:off x="685800" y="249383"/>
            <a:ext cx="7696200" cy="62968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42555223"/>
      </p:ext>
    </p:extLst>
  </p:cSld>
  <p:clrMapOvr>
    <a:masterClrMapping/>
  </p:clrMapOvr>
  <p:transition spd="med">
    <p:wipe dir="d"/>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288" y="917575"/>
            <a:ext cx="8424862" cy="600329"/>
          </a:xfrm>
        </p:spPr>
        <p:txBody>
          <a:bodyPr/>
          <a:lstStyle/>
          <a:p>
            <a:r>
              <a:rPr lang="en-US" dirty="0" smtClean="0"/>
              <a:t>Algorithm design</a:t>
            </a:r>
            <a:endParaRPr lang="en-US" dirty="0"/>
          </a:p>
        </p:txBody>
      </p:sp>
      <p:graphicFrame>
        <p:nvGraphicFramePr>
          <p:cNvPr id="4" name="Content Placeholder 3"/>
          <p:cNvGraphicFramePr>
            <a:graphicFrameLocks noGrp="1"/>
          </p:cNvGraphicFramePr>
          <p:nvPr>
            <p:ph idx="1"/>
          </p:nvPr>
        </p:nvGraphicFramePr>
        <p:xfrm>
          <a:off x="228600" y="1676400"/>
          <a:ext cx="8534399"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0168379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Stream Cipher</a:t>
            </a:r>
            <a:endParaRPr lang="en-US" dirty="0"/>
          </a:p>
        </p:txBody>
      </p:sp>
      <p:sp>
        <p:nvSpPr>
          <p:cNvPr id="3" name="Content Placeholder 2"/>
          <p:cNvSpPr>
            <a:spLocks noGrp="1"/>
          </p:cNvSpPr>
          <p:nvPr>
            <p:ph idx="1"/>
          </p:nvPr>
        </p:nvSpPr>
        <p:spPr/>
        <p:txBody>
          <a:bodyPr/>
          <a:lstStyle/>
          <a:p>
            <a:r>
              <a:rPr lang="en-US" sz="3200" dirty="0" smtClean="0"/>
              <a:t>RC4</a:t>
            </a:r>
          </a:p>
          <a:p>
            <a:pPr lvl="1"/>
            <a:r>
              <a:rPr lang="en-US" sz="2400" dirty="0" smtClean="0"/>
              <a:t>Used in WEP for wireless network security</a:t>
            </a:r>
          </a:p>
          <a:p>
            <a:pPr lvl="1"/>
            <a:r>
              <a:rPr lang="en-US" sz="2400" dirty="0" smtClean="0"/>
              <a:t>One option in TLS/HTTPS for encrypting web traffic</a:t>
            </a:r>
          </a:p>
          <a:p>
            <a:pPr lvl="1"/>
            <a:r>
              <a:rPr lang="en-US" sz="2400" dirty="0" smtClean="0"/>
              <a:t>Not recommend to use anymore</a:t>
            </a:r>
          </a:p>
          <a:p>
            <a:r>
              <a:rPr lang="en-US" sz="3200" dirty="0" smtClean="0"/>
              <a:t>A5/1</a:t>
            </a:r>
          </a:p>
          <a:p>
            <a:pPr lvl="1"/>
            <a:r>
              <a:rPr lang="en-US" sz="2600" dirty="0" smtClean="0"/>
              <a:t>Use for encrypting GSM phone data and conversations</a:t>
            </a:r>
          </a:p>
          <a:p>
            <a:pPr lvl="1"/>
            <a:r>
              <a:rPr lang="en-US" sz="2600" dirty="0" smtClean="0"/>
              <a:t>NSA is known to be routinely breaking it</a:t>
            </a:r>
          </a:p>
        </p:txBody>
      </p:sp>
    </p:spTree>
    <p:extLst>
      <p:ext uri="{BB962C8B-B14F-4D97-AF65-F5344CB8AC3E}">
        <p14:creationId xmlns:p14="http://schemas.microsoft.com/office/powerpoint/2010/main" val="20720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UM2007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UMMC0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Narrow"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Arial Narrow" pitchFamily="34" charset="0"/>
          </a:defRPr>
        </a:defPPr>
      </a:lstStyle>
    </a:lnDef>
  </a:objectDefaults>
  <a:extraClrSchemeLst>
    <a:extraClrScheme>
      <a:clrScheme name="UMMC02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UMMC02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UMMC02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UMMC02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UMMC02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UMMC02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UMMC02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ummc2007b</Template>
  <TotalTime>5582</TotalTime>
  <Words>8517</Words>
  <Application>Microsoft Office PowerPoint</Application>
  <PresentationFormat>On-screen Show (4:3)</PresentationFormat>
  <Paragraphs>1184</Paragraphs>
  <Slides>109</Slides>
  <Notes>19</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109</vt:i4>
      </vt:variant>
    </vt:vector>
  </HeadingPairs>
  <TitlesOfParts>
    <vt:vector size="124" baseType="lpstr">
      <vt:lpstr>ＭＳ Ｐゴシック</vt:lpstr>
      <vt:lpstr>Arial</vt:lpstr>
      <vt:lpstr>Arial Narrow</vt:lpstr>
      <vt:lpstr>Arial,Bold</vt:lpstr>
      <vt:lpstr>Calibri</vt:lpstr>
      <vt:lpstr>Calisto MT</vt:lpstr>
      <vt:lpstr>Cambria Math</vt:lpstr>
      <vt:lpstr>Symbol</vt:lpstr>
      <vt:lpstr>Times New Roman</vt:lpstr>
      <vt:lpstr>Times-Roman</vt:lpstr>
      <vt:lpstr>Trebuchet MS</vt:lpstr>
      <vt:lpstr>Wingdings</vt:lpstr>
      <vt:lpstr>Wingdings 3</vt:lpstr>
      <vt:lpstr>UM2007d</vt:lpstr>
      <vt:lpstr>Facet</vt:lpstr>
      <vt:lpstr>WQD7010 Network &amp; Security</vt:lpstr>
      <vt:lpstr>L2: Symmetric Encryption Technique (outline)</vt:lpstr>
      <vt:lpstr>Crypthography</vt:lpstr>
      <vt:lpstr>Cryptography Techniques</vt:lpstr>
      <vt:lpstr>Symmetric Encryption</vt:lpstr>
      <vt:lpstr>Encryption &amp; Decryption</vt:lpstr>
      <vt:lpstr>Symmetric Encryption</vt:lpstr>
      <vt:lpstr>Symmetric Encryption Components</vt:lpstr>
      <vt:lpstr>Encryption Example</vt:lpstr>
      <vt:lpstr>Symmetric Cryptography - Principle</vt:lpstr>
      <vt:lpstr>Cryptanalysis</vt:lpstr>
      <vt:lpstr>Type of Attacks on Encrypted Messages</vt:lpstr>
      <vt:lpstr>Exhaustive Key Search / Brute Force Attack</vt:lpstr>
      <vt:lpstr>Cipher </vt:lpstr>
      <vt:lpstr>Block Cipher Overview</vt:lpstr>
      <vt:lpstr>Feistel Cipher</vt:lpstr>
      <vt:lpstr>Feistel Cipher Structure</vt:lpstr>
      <vt:lpstr>PowerPoint Presentation</vt:lpstr>
      <vt:lpstr>Feistel Cipher Parameters</vt:lpstr>
      <vt:lpstr>Symmetric Encryption Algorithms</vt:lpstr>
      <vt:lpstr>DES Basic Operation</vt:lpstr>
      <vt:lpstr>Permutation &amp; Substitution</vt:lpstr>
      <vt:lpstr>DES – Encryption &amp; Decryption</vt:lpstr>
      <vt:lpstr>DES Encryption Structure</vt:lpstr>
      <vt:lpstr>Initial &amp; Final Permutations</vt:lpstr>
      <vt:lpstr>Initial &amp; Final Permutations (Table)</vt:lpstr>
      <vt:lpstr>PowerPoint Presentation</vt:lpstr>
      <vt:lpstr>PowerPoint Presentation</vt:lpstr>
      <vt:lpstr>Initial &amp; Final Permutations (Example</vt:lpstr>
      <vt:lpstr>DES Rounds</vt:lpstr>
      <vt:lpstr>DES Function</vt:lpstr>
      <vt:lpstr>DES – Expansion P-box</vt:lpstr>
      <vt:lpstr>Expansion P-Box Example</vt:lpstr>
      <vt:lpstr>DES – Whitener (XOR operation)</vt:lpstr>
      <vt:lpstr>DES – S-boxes </vt:lpstr>
      <vt:lpstr>DES – S-box (Rule)</vt:lpstr>
      <vt:lpstr>S-Box Substitution Table</vt:lpstr>
      <vt:lpstr>S-Box Example</vt:lpstr>
      <vt:lpstr>S-Box Example</vt:lpstr>
      <vt:lpstr>S-Box Table</vt:lpstr>
      <vt:lpstr>Straight Permutation Table</vt:lpstr>
      <vt:lpstr>DES Sub-Key Generation – round #1</vt:lpstr>
      <vt:lpstr>DES Subkey Generation</vt:lpstr>
      <vt:lpstr>Key Permutation (Parity-bit Drop) Table</vt:lpstr>
      <vt:lpstr>Example of Subkey Generation</vt:lpstr>
      <vt:lpstr>Example of Subkey Generation</vt:lpstr>
      <vt:lpstr>Key Permutation-Compression Table</vt:lpstr>
      <vt:lpstr>Example of Subkey Compression</vt:lpstr>
      <vt:lpstr>Summary of DES Encryption</vt:lpstr>
      <vt:lpstr>Triple DES</vt:lpstr>
      <vt:lpstr>Triple DES</vt:lpstr>
      <vt:lpstr>Triple DES Operation (2 keys)</vt:lpstr>
      <vt:lpstr>Triple DES Operation (3 Keys)</vt:lpstr>
      <vt:lpstr>Security of DES</vt:lpstr>
      <vt:lpstr>Advanced Encryption Standard (AES)</vt:lpstr>
      <vt:lpstr>Advanced Encryption Standard (AES)</vt:lpstr>
      <vt:lpstr>PowerPoint Presentation</vt:lpstr>
      <vt:lpstr>Advanced Encryption Standard (AES)</vt:lpstr>
      <vt:lpstr>Changing Plaintext to State</vt:lpstr>
      <vt:lpstr>Advanced Encryption Standard (AES)</vt:lpstr>
      <vt:lpstr>AES Encryption and Decryption</vt:lpstr>
      <vt:lpstr>AES Single Round</vt:lpstr>
      <vt:lpstr>Step-by-step solution of AES</vt:lpstr>
      <vt:lpstr>Key Expansion in AES</vt:lpstr>
      <vt:lpstr>Key Expansion in AES</vt:lpstr>
      <vt:lpstr>Key Expansion in AES</vt:lpstr>
      <vt:lpstr>AES Key Expansion</vt:lpstr>
      <vt:lpstr>AES Key Expansion (Round 1)</vt:lpstr>
      <vt:lpstr>AES Key Expansion (Round 1)</vt:lpstr>
      <vt:lpstr>AES Key Expansion (Round 1)</vt:lpstr>
      <vt:lpstr>AES Key Expansion (Round 1)</vt:lpstr>
      <vt:lpstr>Plaintext and Round Key (Round 0)</vt:lpstr>
      <vt:lpstr>Plaintext and Round Key (Round 1) - SubBytes</vt:lpstr>
      <vt:lpstr>Plaintext and Round Key (Round 1) - ShiftRow</vt:lpstr>
      <vt:lpstr>Plaintext and Round Key (Round 1) – MixColumn</vt:lpstr>
      <vt:lpstr>Plaintext and Round Key (Round 1) – MixColumn</vt:lpstr>
      <vt:lpstr>Plaintext and Round Key (Round 1) – MixColumn</vt:lpstr>
      <vt:lpstr>Plaintext and Round Key (Round 1) – MixColumn</vt:lpstr>
      <vt:lpstr>Plaintext and Round Key (Round 1) – MixColumn</vt:lpstr>
      <vt:lpstr>Plaintext and Round Key (Round 1) – MixColumn</vt:lpstr>
      <vt:lpstr>Plaintext and Round Key (Round 1) – MixColumn</vt:lpstr>
      <vt:lpstr>Plaintext and Round Key (Round 1) – MixColumn</vt:lpstr>
      <vt:lpstr>Plaintext and Round Key (Round 1) – Add Round Key</vt:lpstr>
      <vt:lpstr>Plaintext and Round Key (Round 1) – Add Round Key</vt:lpstr>
      <vt:lpstr>AES Security</vt:lpstr>
      <vt:lpstr>AES Advantage</vt:lpstr>
      <vt:lpstr>Average Time Required for Exhaustive Key Search</vt:lpstr>
      <vt:lpstr>Cipher block Modes of Operation</vt:lpstr>
      <vt:lpstr>Electronic Codebook Mode (ECB)</vt:lpstr>
      <vt:lpstr>PowerPoint Presentation</vt:lpstr>
      <vt:lpstr>PowerPoint Presentation</vt:lpstr>
      <vt:lpstr>PowerPoint Presentation</vt:lpstr>
      <vt:lpstr>Advantages of CTR mode</vt:lpstr>
      <vt:lpstr>Random and pseudorandom Numbers</vt:lpstr>
      <vt:lpstr>Randomness</vt:lpstr>
      <vt:lpstr>unpredictability</vt:lpstr>
      <vt:lpstr>PowerPoint Presentation</vt:lpstr>
      <vt:lpstr>Algorithm design</vt:lpstr>
      <vt:lpstr>Real World Stream Cipher</vt:lpstr>
      <vt:lpstr>Stream Cipher design considerations</vt:lpstr>
      <vt:lpstr>PowerPoint Presentation</vt:lpstr>
      <vt:lpstr>Stream Cipher Encryption Example</vt:lpstr>
      <vt:lpstr>Stream Cipher Decryption Example</vt:lpstr>
      <vt:lpstr>Using XOR with a Stream Cipher</vt:lpstr>
      <vt:lpstr>Example of XOR in Stream Cipher</vt:lpstr>
      <vt:lpstr>RC4 algorithm</vt:lpstr>
      <vt:lpstr>PowerPoint Presentation</vt:lpstr>
      <vt:lpstr>summary</vt:lpstr>
      <vt:lpstr>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WQD7010 Network &amp; Security</dc:title>
  <dc:creator>user</dc:creator>
  <cp:lastModifiedBy>Saaidal</cp:lastModifiedBy>
  <cp:revision>146</cp:revision>
  <dcterms:created xsi:type="dcterms:W3CDTF">2018-02-10T04:00:37Z</dcterms:created>
  <dcterms:modified xsi:type="dcterms:W3CDTF">2019-09-27T09:22:22Z</dcterms:modified>
</cp:coreProperties>
</file>