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 id="2147483689" r:id="rId3"/>
    <p:sldMasterId id="2147483704" r:id="rId4"/>
  </p:sldMasterIdLst>
  <p:notesMasterIdLst>
    <p:notesMasterId r:id="rId80"/>
  </p:notesMasterIdLst>
  <p:sldIdLst>
    <p:sldId id="256" r:id="rId5"/>
    <p:sldId id="257" r:id="rId6"/>
    <p:sldId id="258" r:id="rId7"/>
    <p:sldId id="259" r:id="rId8"/>
    <p:sldId id="260" r:id="rId9"/>
    <p:sldId id="310" r:id="rId10"/>
    <p:sldId id="261" r:id="rId11"/>
    <p:sldId id="262" r:id="rId12"/>
    <p:sldId id="311" r:id="rId13"/>
    <p:sldId id="264" r:id="rId14"/>
    <p:sldId id="265" r:id="rId15"/>
    <p:sldId id="266" r:id="rId16"/>
    <p:sldId id="267" r:id="rId17"/>
    <p:sldId id="268" r:id="rId18"/>
    <p:sldId id="313"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316" r:id="rId37"/>
    <p:sldId id="317" r:id="rId38"/>
    <p:sldId id="286" r:id="rId39"/>
    <p:sldId id="287" r:id="rId40"/>
    <p:sldId id="318" r:id="rId41"/>
    <p:sldId id="350" r:id="rId42"/>
    <p:sldId id="351" r:id="rId43"/>
    <p:sldId id="352" r:id="rId44"/>
    <p:sldId id="353" r:id="rId45"/>
    <p:sldId id="354" r:id="rId46"/>
    <p:sldId id="314" r:id="rId47"/>
    <p:sldId id="288" r:id="rId48"/>
    <p:sldId id="289" r:id="rId49"/>
    <p:sldId id="319" r:id="rId50"/>
    <p:sldId id="322" r:id="rId51"/>
    <p:sldId id="324" r:id="rId52"/>
    <p:sldId id="323" r:id="rId53"/>
    <p:sldId id="291" r:id="rId54"/>
    <p:sldId id="320" r:id="rId55"/>
    <p:sldId id="292" r:id="rId56"/>
    <p:sldId id="321" r:id="rId57"/>
    <p:sldId id="294" r:id="rId58"/>
    <p:sldId id="325" r:id="rId59"/>
    <p:sldId id="327" r:id="rId60"/>
    <p:sldId id="295" r:id="rId61"/>
    <p:sldId id="326" r:id="rId62"/>
    <p:sldId id="342" r:id="rId63"/>
    <p:sldId id="343" r:id="rId64"/>
    <p:sldId id="344" r:id="rId65"/>
    <p:sldId id="345" r:id="rId66"/>
    <p:sldId id="346" r:id="rId67"/>
    <p:sldId id="347" r:id="rId68"/>
    <p:sldId id="348" r:id="rId69"/>
    <p:sldId id="330" r:id="rId70"/>
    <p:sldId id="331" r:id="rId71"/>
    <p:sldId id="336" r:id="rId72"/>
    <p:sldId id="349" r:id="rId73"/>
    <p:sldId id="332" r:id="rId74"/>
    <p:sldId id="333" r:id="rId75"/>
    <p:sldId id="334" r:id="rId76"/>
    <p:sldId id="335" r:id="rId77"/>
    <p:sldId id="301" r:id="rId78"/>
    <p:sldId id="309" r:id="rId79"/>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000" autoAdjust="0"/>
  </p:normalViewPr>
  <p:slideViewPr>
    <p:cSldViewPr snapToGrid="0">
      <p:cViewPr varScale="1">
        <p:scale>
          <a:sx n="64" d="100"/>
          <a:sy n="64" d="100"/>
        </p:scale>
        <p:origin x="15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85E17-8F6C-0E42-A0DB-A87E4ECCA4A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1C611D8-1642-004C-8003-04A1B2B36D66}">
      <dgm:prSet phldrT="[Text]"/>
      <dgm:spPr/>
      <dgm:t>
        <a:bodyPr/>
        <a:lstStyle/>
        <a:p>
          <a:r>
            <a:rPr lang="en-US" b="1" dirty="0" smtClean="0">
              <a:solidFill>
                <a:schemeClr val="tx1"/>
              </a:solidFill>
            </a:rPr>
            <a:t>Misconceptions:</a:t>
          </a:r>
          <a:endParaRPr lang="en-US" b="1" dirty="0">
            <a:solidFill>
              <a:schemeClr val="tx1"/>
            </a:solidFill>
          </a:endParaRPr>
        </a:p>
      </dgm:t>
    </dgm:pt>
    <dgm:pt modelId="{0B13912A-B10C-4642-9DD5-F0E7EC3F0F98}" type="parTrans" cxnId="{85A0D548-EA48-2245-A16E-D3BFA801E777}">
      <dgm:prSet/>
      <dgm:spPr/>
      <dgm:t>
        <a:bodyPr/>
        <a:lstStyle/>
        <a:p>
          <a:endParaRPr lang="en-US"/>
        </a:p>
      </dgm:t>
    </dgm:pt>
    <dgm:pt modelId="{6236AFCE-D97B-1843-AF8F-BC0C311ED48E}" type="sibTrans" cxnId="{85A0D548-EA48-2245-A16E-D3BFA801E777}">
      <dgm:prSet/>
      <dgm:spPr/>
      <dgm:t>
        <a:bodyPr/>
        <a:lstStyle/>
        <a:p>
          <a:endParaRPr lang="en-US"/>
        </a:p>
      </dgm:t>
    </dgm:pt>
    <dgm:pt modelId="{413CB882-8354-B041-9B6B-C4FC0DDCC312}">
      <dgm:prSet/>
      <dgm:spPr/>
      <dgm:t>
        <a:bodyPr/>
        <a:lstStyle/>
        <a:p>
          <a:r>
            <a:rPr lang="en-US" dirty="0" smtClean="0">
              <a:solidFill>
                <a:schemeClr val="tx2">
                  <a:lumMod val="10000"/>
                </a:schemeClr>
              </a:solidFill>
            </a:rPr>
            <a:t>Public-key encryption is more secure from cryptanalysis than conventional encryption</a:t>
          </a:r>
        </a:p>
      </dgm:t>
    </dgm:pt>
    <dgm:pt modelId="{FE78B6B1-B016-C645-ACF6-46BE6CA21F07}" type="parTrans" cxnId="{B92F67F2-6FB1-E74C-BC9A-2C29C2C798B0}">
      <dgm:prSet/>
      <dgm:spPr/>
      <dgm:t>
        <a:bodyPr/>
        <a:lstStyle/>
        <a:p>
          <a:endParaRPr lang="en-US"/>
        </a:p>
      </dgm:t>
    </dgm:pt>
    <dgm:pt modelId="{1C3934C2-F8C2-0445-964B-3B003A1ACBB4}" type="sibTrans" cxnId="{B92F67F2-6FB1-E74C-BC9A-2C29C2C798B0}">
      <dgm:prSet/>
      <dgm:spPr/>
      <dgm:t>
        <a:bodyPr/>
        <a:lstStyle/>
        <a:p>
          <a:endParaRPr lang="en-US"/>
        </a:p>
      </dgm:t>
    </dgm:pt>
    <dgm:pt modelId="{F218DF49-76B0-FD42-ACA3-9CEDF6E75260}">
      <dgm:prSet/>
      <dgm:spPr/>
      <dgm:t>
        <a:bodyPr/>
        <a:lstStyle/>
        <a:p>
          <a:r>
            <a:rPr lang="en-US" dirty="0" smtClean="0">
              <a:solidFill>
                <a:schemeClr val="tx2">
                  <a:lumMod val="10000"/>
                </a:schemeClr>
              </a:solidFill>
            </a:rPr>
            <a:t>Public-key encryption is a general-purpose technique that has made conventional encryption obsolete</a:t>
          </a:r>
        </a:p>
      </dgm:t>
    </dgm:pt>
    <dgm:pt modelId="{DA411FE7-F33A-A648-9DFE-87E7EE3F2216}" type="parTrans" cxnId="{558B1B92-563C-DB49-8AE8-D26EBA664CE1}">
      <dgm:prSet/>
      <dgm:spPr/>
      <dgm:t>
        <a:bodyPr/>
        <a:lstStyle/>
        <a:p>
          <a:endParaRPr lang="en-US"/>
        </a:p>
      </dgm:t>
    </dgm:pt>
    <dgm:pt modelId="{EF6B33D5-B285-9546-9DF3-7EAD30661BD5}" type="sibTrans" cxnId="{558B1B92-563C-DB49-8AE8-D26EBA664CE1}">
      <dgm:prSet/>
      <dgm:spPr/>
      <dgm:t>
        <a:bodyPr/>
        <a:lstStyle/>
        <a:p>
          <a:endParaRPr lang="en-US"/>
        </a:p>
      </dgm:t>
    </dgm:pt>
    <dgm:pt modelId="{61C31194-F049-EA43-BBA9-17C2D5783832}">
      <dgm:prSet/>
      <dgm:spPr/>
      <dgm:t>
        <a:bodyPr/>
        <a:lstStyle/>
        <a:p>
          <a:r>
            <a:rPr lang="en-US" dirty="0" smtClean="0">
              <a:solidFill>
                <a:schemeClr val="tx2">
                  <a:lumMod val="10000"/>
                </a:schemeClr>
              </a:solidFill>
            </a:rPr>
            <a:t>There is a feeling that key distribution is trivial when using public-key encryption, compared to the rather cumbersome handshaking involved with key distribution centers for conventional encryption</a:t>
          </a:r>
        </a:p>
      </dgm:t>
    </dgm:pt>
    <dgm:pt modelId="{05C38978-983F-1B4B-B006-7CF01E3E0E53}" type="parTrans" cxnId="{0FCCA785-051A-C649-9862-6DC6906EA877}">
      <dgm:prSet/>
      <dgm:spPr/>
      <dgm:t>
        <a:bodyPr/>
        <a:lstStyle/>
        <a:p>
          <a:endParaRPr lang="en-US"/>
        </a:p>
      </dgm:t>
    </dgm:pt>
    <dgm:pt modelId="{9C4F92C7-B18D-3249-AB33-5C55F632525A}" type="sibTrans" cxnId="{0FCCA785-051A-C649-9862-6DC6906EA877}">
      <dgm:prSet/>
      <dgm:spPr/>
      <dgm:t>
        <a:bodyPr/>
        <a:lstStyle/>
        <a:p>
          <a:endParaRPr lang="en-US"/>
        </a:p>
      </dgm:t>
    </dgm:pt>
    <dgm:pt modelId="{3292BABC-D5C4-384A-AD38-0E8D70629DCC}" type="pres">
      <dgm:prSet presAssocID="{4E085E17-8F6C-0E42-A0DB-A87E4ECCA4A3}" presName="linear" presStyleCnt="0">
        <dgm:presLayoutVars>
          <dgm:dir/>
          <dgm:animLvl val="lvl"/>
          <dgm:resizeHandles val="exact"/>
        </dgm:presLayoutVars>
      </dgm:prSet>
      <dgm:spPr/>
      <dgm:t>
        <a:bodyPr/>
        <a:lstStyle/>
        <a:p>
          <a:endParaRPr lang="en-US"/>
        </a:p>
      </dgm:t>
    </dgm:pt>
    <dgm:pt modelId="{031A07B9-2549-1D4B-90DD-889498B867E2}" type="pres">
      <dgm:prSet presAssocID="{A1C611D8-1642-004C-8003-04A1B2B36D66}" presName="parentLin" presStyleCnt="0"/>
      <dgm:spPr/>
    </dgm:pt>
    <dgm:pt modelId="{F01E624E-9948-F047-BBDF-D726B1BF8E98}" type="pres">
      <dgm:prSet presAssocID="{A1C611D8-1642-004C-8003-04A1B2B36D66}" presName="parentLeftMargin" presStyleLbl="node1" presStyleIdx="0" presStyleCnt="1"/>
      <dgm:spPr/>
      <dgm:t>
        <a:bodyPr/>
        <a:lstStyle/>
        <a:p>
          <a:endParaRPr lang="en-US"/>
        </a:p>
      </dgm:t>
    </dgm:pt>
    <dgm:pt modelId="{2FF598B2-38A5-D546-B459-90779C80D4EA}" type="pres">
      <dgm:prSet presAssocID="{A1C611D8-1642-004C-8003-04A1B2B36D66}" presName="parentText" presStyleLbl="node1" presStyleIdx="0" presStyleCnt="1" custScaleX="58391">
        <dgm:presLayoutVars>
          <dgm:chMax val="0"/>
          <dgm:bulletEnabled val="1"/>
        </dgm:presLayoutVars>
      </dgm:prSet>
      <dgm:spPr/>
      <dgm:t>
        <a:bodyPr/>
        <a:lstStyle/>
        <a:p>
          <a:endParaRPr lang="en-US"/>
        </a:p>
      </dgm:t>
    </dgm:pt>
    <dgm:pt modelId="{205C11FE-4942-084A-9137-1A623FBAC6C3}" type="pres">
      <dgm:prSet presAssocID="{A1C611D8-1642-004C-8003-04A1B2B36D66}" presName="negativeSpace" presStyleCnt="0"/>
      <dgm:spPr/>
    </dgm:pt>
    <dgm:pt modelId="{FF07EFA0-75D7-BE47-9738-A18CE986A1E5}" type="pres">
      <dgm:prSet presAssocID="{A1C611D8-1642-004C-8003-04A1B2B36D66}" presName="childText" presStyleLbl="conFgAcc1" presStyleIdx="0" presStyleCnt="1">
        <dgm:presLayoutVars>
          <dgm:bulletEnabled val="1"/>
        </dgm:presLayoutVars>
      </dgm:prSet>
      <dgm:spPr/>
      <dgm:t>
        <a:bodyPr/>
        <a:lstStyle/>
        <a:p>
          <a:endParaRPr lang="en-US"/>
        </a:p>
      </dgm:t>
    </dgm:pt>
  </dgm:ptLst>
  <dgm:cxnLst>
    <dgm:cxn modelId="{0FCCA785-051A-C649-9862-6DC6906EA877}" srcId="{A1C611D8-1642-004C-8003-04A1B2B36D66}" destId="{61C31194-F049-EA43-BBA9-17C2D5783832}" srcOrd="2" destOrd="0" parTransId="{05C38978-983F-1B4B-B006-7CF01E3E0E53}" sibTransId="{9C4F92C7-B18D-3249-AB33-5C55F632525A}"/>
    <dgm:cxn modelId="{FA92A0F2-C22C-451B-A280-3DB0C8C0E9FF}" type="presOf" srcId="{4E085E17-8F6C-0E42-A0DB-A87E4ECCA4A3}" destId="{3292BABC-D5C4-384A-AD38-0E8D70629DCC}" srcOrd="0" destOrd="0" presId="urn:microsoft.com/office/officeart/2005/8/layout/list1"/>
    <dgm:cxn modelId="{536C20B5-D323-4513-8FD2-A3E6BD6E8605}" type="presOf" srcId="{413CB882-8354-B041-9B6B-C4FC0DDCC312}" destId="{FF07EFA0-75D7-BE47-9738-A18CE986A1E5}" srcOrd="0" destOrd="0" presId="urn:microsoft.com/office/officeart/2005/8/layout/list1"/>
    <dgm:cxn modelId="{33FB7FDB-30E9-43C7-82EC-0F92689AB511}" type="presOf" srcId="{F218DF49-76B0-FD42-ACA3-9CEDF6E75260}" destId="{FF07EFA0-75D7-BE47-9738-A18CE986A1E5}" srcOrd="0" destOrd="1" presId="urn:microsoft.com/office/officeart/2005/8/layout/list1"/>
    <dgm:cxn modelId="{CDFF9C5A-17EA-4AF7-9D02-2C703B0FB91A}" type="presOf" srcId="{A1C611D8-1642-004C-8003-04A1B2B36D66}" destId="{2FF598B2-38A5-D546-B459-90779C80D4EA}" srcOrd="1" destOrd="0" presId="urn:microsoft.com/office/officeart/2005/8/layout/list1"/>
    <dgm:cxn modelId="{85A0D548-EA48-2245-A16E-D3BFA801E777}" srcId="{4E085E17-8F6C-0E42-A0DB-A87E4ECCA4A3}" destId="{A1C611D8-1642-004C-8003-04A1B2B36D66}" srcOrd="0" destOrd="0" parTransId="{0B13912A-B10C-4642-9DD5-F0E7EC3F0F98}" sibTransId="{6236AFCE-D97B-1843-AF8F-BC0C311ED48E}"/>
    <dgm:cxn modelId="{20C4FEBA-CFBC-47B9-8674-8F4361C93EFE}" type="presOf" srcId="{A1C611D8-1642-004C-8003-04A1B2B36D66}" destId="{F01E624E-9948-F047-BBDF-D726B1BF8E98}" srcOrd="0" destOrd="0" presId="urn:microsoft.com/office/officeart/2005/8/layout/list1"/>
    <dgm:cxn modelId="{B92F67F2-6FB1-E74C-BC9A-2C29C2C798B0}" srcId="{A1C611D8-1642-004C-8003-04A1B2B36D66}" destId="{413CB882-8354-B041-9B6B-C4FC0DDCC312}" srcOrd="0" destOrd="0" parTransId="{FE78B6B1-B016-C645-ACF6-46BE6CA21F07}" sibTransId="{1C3934C2-F8C2-0445-964B-3B003A1ACBB4}"/>
    <dgm:cxn modelId="{5049497D-DD26-443B-8EC3-CE17FB9859DB}" type="presOf" srcId="{61C31194-F049-EA43-BBA9-17C2D5783832}" destId="{FF07EFA0-75D7-BE47-9738-A18CE986A1E5}" srcOrd="0" destOrd="2" presId="urn:microsoft.com/office/officeart/2005/8/layout/list1"/>
    <dgm:cxn modelId="{558B1B92-563C-DB49-8AE8-D26EBA664CE1}" srcId="{A1C611D8-1642-004C-8003-04A1B2B36D66}" destId="{F218DF49-76B0-FD42-ACA3-9CEDF6E75260}" srcOrd="1" destOrd="0" parTransId="{DA411FE7-F33A-A648-9DFE-87E7EE3F2216}" sibTransId="{EF6B33D5-B285-9546-9DF3-7EAD30661BD5}"/>
    <dgm:cxn modelId="{0E7FBBE6-5CF5-422A-B852-95E3B7BFF437}" type="presParOf" srcId="{3292BABC-D5C4-384A-AD38-0E8D70629DCC}" destId="{031A07B9-2549-1D4B-90DD-889498B867E2}" srcOrd="0" destOrd="0" presId="urn:microsoft.com/office/officeart/2005/8/layout/list1"/>
    <dgm:cxn modelId="{B03CD138-957F-40A8-8333-9BEB0554A8A5}" type="presParOf" srcId="{031A07B9-2549-1D4B-90DD-889498B867E2}" destId="{F01E624E-9948-F047-BBDF-D726B1BF8E98}" srcOrd="0" destOrd="0" presId="urn:microsoft.com/office/officeart/2005/8/layout/list1"/>
    <dgm:cxn modelId="{165BFC83-732F-49B6-A0E1-900077E2C2BF}" type="presParOf" srcId="{031A07B9-2549-1D4B-90DD-889498B867E2}" destId="{2FF598B2-38A5-D546-B459-90779C80D4EA}" srcOrd="1" destOrd="0" presId="urn:microsoft.com/office/officeart/2005/8/layout/list1"/>
    <dgm:cxn modelId="{C4BD5D70-A504-4EE6-B53B-0485979FE382}" type="presParOf" srcId="{3292BABC-D5C4-384A-AD38-0E8D70629DCC}" destId="{205C11FE-4942-084A-9137-1A623FBAC6C3}" srcOrd="1" destOrd="0" presId="urn:microsoft.com/office/officeart/2005/8/layout/list1"/>
    <dgm:cxn modelId="{C7590B11-2718-47B4-9445-E385DC02392F}" type="presParOf" srcId="{3292BABC-D5C4-384A-AD38-0E8D70629DCC}" destId="{FF07EFA0-75D7-BE47-9738-A18CE986A1E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1CC1AA-504E-C64E-BAF1-BF838230D7FB}"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6838E187-4B69-124C-AE33-51945204E05B}">
      <dgm:prSet phldrT="[Text]"/>
      <dgm:spPr/>
      <dgm:t>
        <a:bodyPr/>
        <a:lstStyle/>
        <a:p>
          <a:r>
            <a:rPr lang="en-US" b="0" i="0" dirty="0" smtClean="0">
              <a:solidFill>
                <a:schemeClr val="tx1"/>
              </a:solidFill>
            </a:rPr>
            <a:t>The use of public-key cryptosystems can be classified into three categories:</a:t>
          </a:r>
          <a:endParaRPr lang="en-US" b="0" i="0" dirty="0">
            <a:solidFill>
              <a:schemeClr val="tx1"/>
            </a:solidFill>
          </a:endParaRPr>
        </a:p>
      </dgm:t>
    </dgm:pt>
    <dgm:pt modelId="{9D93AB02-4D96-F947-9D2B-97BBA467994F}" type="parTrans" cxnId="{C3700823-63D7-1B44-A60C-89BDE8E65BEC}">
      <dgm:prSet/>
      <dgm:spPr/>
      <dgm:t>
        <a:bodyPr/>
        <a:lstStyle/>
        <a:p>
          <a:endParaRPr lang="en-US"/>
        </a:p>
      </dgm:t>
    </dgm:pt>
    <dgm:pt modelId="{57EDD0A7-872D-0546-AC85-76D14D167B28}" type="sibTrans" cxnId="{C3700823-63D7-1B44-A60C-89BDE8E65BEC}">
      <dgm:prSet/>
      <dgm:spPr/>
      <dgm:t>
        <a:bodyPr/>
        <a:lstStyle/>
        <a:p>
          <a:endParaRPr lang="en-US"/>
        </a:p>
      </dgm:t>
    </dgm:pt>
    <dgm:pt modelId="{8C39B675-8E40-444A-88F8-FBE77523B939}">
      <dgm:prSet/>
      <dgm:spPr/>
      <dgm:t>
        <a:bodyPr/>
        <a:lstStyle/>
        <a:p>
          <a:r>
            <a:rPr lang="en-US" b="0" i="0" dirty="0" smtClean="0">
              <a:solidFill>
                <a:schemeClr val="tx1"/>
              </a:solidFill>
            </a:rPr>
            <a:t>Encryption/decryption</a:t>
          </a:r>
        </a:p>
      </dgm:t>
    </dgm:pt>
    <dgm:pt modelId="{6B33DDDE-CCD6-BD4B-AFEA-F71192AC914D}" type="parTrans" cxnId="{597188F4-3403-A84A-987F-B363BD59BD2B}">
      <dgm:prSet/>
      <dgm:spPr>
        <a:ln>
          <a:solidFill>
            <a:schemeClr val="tx1"/>
          </a:solidFill>
        </a:ln>
      </dgm:spPr>
      <dgm:t>
        <a:bodyPr/>
        <a:lstStyle/>
        <a:p>
          <a:endParaRPr lang="en-US"/>
        </a:p>
      </dgm:t>
    </dgm:pt>
    <dgm:pt modelId="{FF707914-2B4A-D049-BB73-18E3E9191BB5}" type="sibTrans" cxnId="{597188F4-3403-A84A-987F-B363BD59BD2B}">
      <dgm:prSet/>
      <dgm:spPr/>
      <dgm:t>
        <a:bodyPr/>
        <a:lstStyle/>
        <a:p>
          <a:endParaRPr lang="en-US"/>
        </a:p>
      </dgm:t>
    </dgm:pt>
    <dgm:pt modelId="{4C1DD2E0-FEF2-A849-B655-AD658BDA9CE8}">
      <dgm:prSet/>
      <dgm:spPr/>
      <dgm:t>
        <a:bodyPr/>
        <a:lstStyle/>
        <a:p>
          <a:r>
            <a:rPr lang="en-US" b="0" i="0" dirty="0" smtClean="0">
              <a:solidFill>
                <a:schemeClr val="tx1"/>
              </a:solidFill>
            </a:rPr>
            <a:t>The sender encrypts a message with the recipient’s public key</a:t>
          </a:r>
        </a:p>
      </dgm:t>
    </dgm:pt>
    <dgm:pt modelId="{1C4BE5F7-C7BB-654B-AA5A-2DDD9F4EA2CE}" type="parTrans" cxnId="{B0DDCBE0-C640-F448-ADDB-FA2643645E16}">
      <dgm:prSet/>
      <dgm:spPr>
        <a:ln>
          <a:solidFill>
            <a:schemeClr val="tx1"/>
          </a:solidFill>
        </a:ln>
      </dgm:spPr>
      <dgm:t>
        <a:bodyPr/>
        <a:lstStyle/>
        <a:p>
          <a:endParaRPr lang="en-US"/>
        </a:p>
      </dgm:t>
    </dgm:pt>
    <dgm:pt modelId="{18BF8F88-20C7-8540-A4F6-300DDEF53530}" type="sibTrans" cxnId="{B0DDCBE0-C640-F448-ADDB-FA2643645E16}">
      <dgm:prSet/>
      <dgm:spPr/>
      <dgm:t>
        <a:bodyPr/>
        <a:lstStyle/>
        <a:p>
          <a:endParaRPr lang="en-US"/>
        </a:p>
      </dgm:t>
    </dgm:pt>
    <dgm:pt modelId="{DCAD3C8C-D3A1-494B-B407-6E3997E313B1}">
      <dgm:prSet/>
      <dgm:spPr/>
      <dgm:t>
        <a:bodyPr/>
        <a:lstStyle/>
        <a:p>
          <a:r>
            <a:rPr lang="en-US" b="0" i="0" dirty="0" smtClean="0">
              <a:solidFill>
                <a:schemeClr val="tx1"/>
              </a:solidFill>
            </a:rPr>
            <a:t>Digital signature</a:t>
          </a:r>
        </a:p>
      </dgm:t>
    </dgm:pt>
    <dgm:pt modelId="{02212BD7-701C-5342-A220-8EA0EB6362F6}" type="parTrans" cxnId="{0C883845-6A37-E045-9A98-DE4D420FD484}">
      <dgm:prSet/>
      <dgm:spPr>
        <a:ln>
          <a:solidFill>
            <a:schemeClr val="tx1"/>
          </a:solidFill>
        </a:ln>
      </dgm:spPr>
      <dgm:t>
        <a:bodyPr/>
        <a:lstStyle/>
        <a:p>
          <a:endParaRPr lang="en-US"/>
        </a:p>
      </dgm:t>
    </dgm:pt>
    <dgm:pt modelId="{D412C250-29C1-0149-9626-D76C0A682A54}" type="sibTrans" cxnId="{0C883845-6A37-E045-9A98-DE4D420FD484}">
      <dgm:prSet/>
      <dgm:spPr/>
      <dgm:t>
        <a:bodyPr/>
        <a:lstStyle/>
        <a:p>
          <a:endParaRPr lang="en-US"/>
        </a:p>
      </dgm:t>
    </dgm:pt>
    <dgm:pt modelId="{3CF86EA2-DC0D-A844-8D84-0658BFDCEB54}">
      <dgm:prSet/>
      <dgm:spPr/>
      <dgm:t>
        <a:bodyPr/>
        <a:lstStyle/>
        <a:p>
          <a:r>
            <a:rPr lang="en-US" b="0" i="0" dirty="0" smtClean="0">
              <a:solidFill>
                <a:schemeClr val="tx1"/>
              </a:solidFill>
            </a:rPr>
            <a:t>The sender “signs” a message with its private key</a:t>
          </a:r>
        </a:p>
      </dgm:t>
    </dgm:pt>
    <dgm:pt modelId="{D25F07B8-F6E5-D844-AB43-E5D68C864D8E}" type="parTrans" cxnId="{BC88D779-A5EC-B448-AD53-4B5933331924}">
      <dgm:prSet/>
      <dgm:spPr>
        <a:ln>
          <a:solidFill>
            <a:schemeClr val="tx1"/>
          </a:solidFill>
        </a:ln>
      </dgm:spPr>
      <dgm:t>
        <a:bodyPr/>
        <a:lstStyle/>
        <a:p>
          <a:endParaRPr lang="en-US"/>
        </a:p>
      </dgm:t>
    </dgm:pt>
    <dgm:pt modelId="{F36AC868-87F3-4847-8E22-CFE9839D3EC0}" type="sibTrans" cxnId="{BC88D779-A5EC-B448-AD53-4B5933331924}">
      <dgm:prSet/>
      <dgm:spPr/>
      <dgm:t>
        <a:bodyPr/>
        <a:lstStyle/>
        <a:p>
          <a:endParaRPr lang="en-US"/>
        </a:p>
      </dgm:t>
    </dgm:pt>
    <dgm:pt modelId="{8C490BC1-E62F-5748-8855-CD07406C02B7}">
      <dgm:prSet/>
      <dgm:spPr/>
      <dgm:t>
        <a:bodyPr/>
        <a:lstStyle/>
        <a:p>
          <a:r>
            <a:rPr lang="en-US" b="0" i="0" dirty="0" smtClean="0">
              <a:solidFill>
                <a:schemeClr val="tx1"/>
              </a:solidFill>
            </a:rPr>
            <a:t>Key exchange </a:t>
          </a:r>
        </a:p>
      </dgm:t>
    </dgm:pt>
    <dgm:pt modelId="{8BC34DD2-A2A2-224B-939E-B06E02578E8E}" type="parTrans" cxnId="{CDF8F66C-1671-CC4F-A780-47D4DB222EC6}">
      <dgm:prSet/>
      <dgm:spPr>
        <a:ln>
          <a:solidFill>
            <a:schemeClr val="tx1"/>
          </a:solidFill>
        </a:ln>
      </dgm:spPr>
      <dgm:t>
        <a:bodyPr/>
        <a:lstStyle/>
        <a:p>
          <a:endParaRPr lang="en-US"/>
        </a:p>
      </dgm:t>
    </dgm:pt>
    <dgm:pt modelId="{97900109-B5E4-914F-8331-D9D463D42009}" type="sibTrans" cxnId="{CDF8F66C-1671-CC4F-A780-47D4DB222EC6}">
      <dgm:prSet/>
      <dgm:spPr/>
      <dgm:t>
        <a:bodyPr/>
        <a:lstStyle/>
        <a:p>
          <a:endParaRPr lang="en-US"/>
        </a:p>
      </dgm:t>
    </dgm:pt>
    <dgm:pt modelId="{C6C48DB5-DFAF-C74A-9896-438F52068D15}">
      <dgm:prSet/>
      <dgm:spPr/>
      <dgm:t>
        <a:bodyPr/>
        <a:lstStyle/>
        <a:p>
          <a:r>
            <a:rPr lang="en-US" b="0" i="0" dirty="0" smtClean="0">
              <a:solidFill>
                <a:schemeClr val="tx1"/>
              </a:solidFill>
            </a:rPr>
            <a:t>Two sides cooperate to exchange a session key</a:t>
          </a:r>
          <a:endParaRPr lang="en-US" b="0" i="0" dirty="0">
            <a:solidFill>
              <a:schemeClr val="tx1"/>
            </a:solidFill>
          </a:endParaRPr>
        </a:p>
      </dgm:t>
    </dgm:pt>
    <dgm:pt modelId="{F31C8520-A3A1-8C46-A54E-0D1EEC76191C}" type="parTrans" cxnId="{90276E3B-9E41-B148-8312-BD5D6F4B33D9}">
      <dgm:prSet/>
      <dgm:spPr>
        <a:ln>
          <a:solidFill>
            <a:schemeClr val="tx1"/>
          </a:solidFill>
        </a:ln>
      </dgm:spPr>
      <dgm:t>
        <a:bodyPr/>
        <a:lstStyle/>
        <a:p>
          <a:endParaRPr lang="en-US"/>
        </a:p>
      </dgm:t>
    </dgm:pt>
    <dgm:pt modelId="{6858E76E-EC7C-9248-A556-E84DF44BE2EA}" type="sibTrans" cxnId="{90276E3B-9E41-B148-8312-BD5D6F4B33D9}">
      <dgm:prSet/>
      <dgm:spPr/>
      <dgm:t>
        <a:bodyPr/>
        <a:lstStyle/>
        <a:p>
          <a:endParaRPr lang="en-US"/>
        </a:p>
      </dgm:t>
    </dgm:pt>
    <dgm:pt modelId="{CB51D24D-7A82-FF41-B64E-106B2D7BB329}" type="pres">
      <dgm:prSet presAssocID="{371CC1AA-504E-C64E-BAF1-BF838230D7FB}" presName="diagram" presStyleCnt="0">
        <dgm:presLayoutVars>
          <dgm:chPref val="1"/>
          <dgm:dir/>
          <dgm:animOne val="branch"/>
          <dgm:animLvl val="lvl"/>
          <dgm:resizeHandles val="exact"/>
        </dgm:presLayoutVars>
      </dgm:prSet>
      <dgm:spPr/>
      <dgm:t>
        <a:bodyPr/>
        <a:lstStyle/>
        <a:p>
          <a:endParaRPr lang="en-US"/>
        </a:p>
      </dgm:t>
    </dgm:pt>
    <dgm:pt modelId="{B9609092-2B91-A14B-8164-DDE6310380AB}" type="pres">
      <dgm:prSet presAssocID="{6838E187-4B69-124C-AE33-51945204E05B}" presName="root1" presStyleCnt="0"/>
      <dgm:spPr/>
    </dgm:pt>
    <dgm:pt modelId="{A1317074-7E4E-1640-86BF-92D26868AEB3}" type="pres">
      <dgm:prSet presAssocID="{6838E187-4B69-124C-AE33-51945204E05B}" presName="LevelOneTextNode" presStyleLbl="node0" presStyleIdx="0" presStyleCnt="1">
        <dgm:presLayoutVars>
          <dgm:chPref val="3"/>
        </dgm:presLayoutVars>
      </dgm:prSet>
      <dgm:spPr/>
      <dgm:t>
        <a:bodyPr/>
        <a:lstStyle/>
        <a:p>
          <a:endParaRPr lang="en-US"/>
        </a:p>
      </dgm:t>
    </dgm:pt>
    <dgm:pt modelId="{8E77710E-A52C-AB4D-BFFA-B4B007D2A3B8}" type="pres">
      <dgm:prSet presAssocID="{6838E187-4B69-124C-AE33-51945204E05B}" presName="level2hierChild" presStyleCnt="0"/>
      <dgm:spPr/>
    </dgm:pt>
    <dgm:pt modelId="{F71DF7E7-8D91-8B44-A74C-92E995DD8351}" type="pres">
      <dgm:prSet presAssocID="{6B33DDDE-CCD6-BD4B-AFEA-F71192AC914D}" presName="conn2-1" presStyleLbl="parChTrans1D2" presStyleIdx="0" presStyleCnt="3"/>
      <dgm:spPr/>
      <dgm:t>
        <a:bodyPr/>
        <a:lstStyle/>
        <a:p>
          <a:endParaRPr lang="en-US"/>
        </a:p>
      </dgm:t>
    </dgm:pt>
    <dgm:pt modelId="{0CEAD131-D20D-C54D-8BB9-C79354993EF0}" type="pres">
      <dgm:prSet presAssocID="{6B33DDDE-CCD6-BD4B-AFEA-F71192AC914D}" presName="connTx" presStyleLbl="parChTrans1D2" presStyleIdx="0" presStyleCnt="3"/>
      <dgm:spPr/>
      <dgm:t>
        <a:bodyPr/>
        <a:lstStyle/>
        <a:p>
          <a:endParaRPr lang="en-US"/>
        </a:p>
      </dgm:t>
    </dgm:pt>
    <dgm:pt modelId="{7E03E767-0C2E-8E4A-933D-F2B41D726917}" type="pres">
      <dgm:prSet presAssocID="{8C39B675-8E40-444A-88F8-FBE77523B939}" presName="root2" presStyleCnt="0"/>
      <dgm:spPr/>
    </dgm:pt>
    <dgm:pt modelId="{F3FD7585-FA72-FB45-8B09-748DC059D495}" type="pres">
      <dgm:prSet presAssocID="{8C39B675-8E40-444A-88F8-FBE77523B939}" presName="LevelTwoTextNode" presStyleLbl="node2" presStyleIdx="0" presStyleCnt="3">
        <dgm:presLayoutVars>
          <dgm:chPref val="3"/>
        </dgm:presLayoutVars>
      </dgm:prSet>
      <dgm:spPr/>
      <dgm:t>
        <a:bodyPr/>
        <a:lstStyle/>
        <a:p>
          <a:endParaRPr lang="en-US"/>
        </a:p>
      </dgm:t>
    </dgm:pt>
    <dgm:pt modelId="{8304853B-3C72-5647-89E5-284E38234A78}" type="pres">
      <dgm:prSet presAssocID="{8C39B675-8E40-444A-88F8-FBE77523B939}" presName="level3hierChild" presStyleCnt="0"/>
      <dgm:spPr/>
    </dgm:pt>
    <dgm:pt modelId="{F0E737A8-9061-0244-A444-584F576FE7C5}" type="pres">
      <dgm:prSet presAssocID="{1C4BE5F7-C7BB-654B-AA5A-2DDD9F4EA2CE}" presName="conn2-1" presStyleLbl="parChTrans1D3" presStyleIdx="0" presStyleCnt="3"/>
      <dgm:spPr/>
      <dgm:t>
        <a:bodyPr/>
        <a:lstStyle/>
        <a:p>
          <a:endParaRPr lang="en-US"/>
        </a:p>
      </dgm:t>
    </dgm:pt>
    <dgm:pt modelId="{CFAD8DDD-488A-F743-A955-C7D21705AF2F}" type="pres">
      <dgm:prSet presAssocID="{1C4BE5F7-C7BB-654B-AA5A-2DDD9F4EA2CE}" presName="connTx" presStyleLbl="parChTrans1D3" presStyleIdx="0" presStyleCnt="3"/>
      <dgm:spPr/>
      <dgm:t>
        <a:bodyPr/>
        <a:lstStyle/>
        <a:p>
          <a:endParaRPr lang="en-US"/>
        </a:p>
      </dgm:t>
    </dgm:pt>
    <dgm:pt modelId="{2E6A7B54-EDFD-3649-8B37-5EFCFC478BD8}" type="pres">
      <dgm:prSet presAssocID="{4C1DD2E0-FEF2-A849-B655-AD658BDA9CE8}" presName="root2" presStyleCnt="0"/>
      <dgm:spPr/>
    </dgm:pt>
    <dgm:pt modelId="{70A800DC-72BC-AA40-BDEB-5EF377BAE363}" type="pres">
      <dgm:prSet presAssocID="{4C1DD2E0-FEF2-A849-B655-AD658BDA9CE8}" presName="LevelTwoTextNode" presStyleLbl="node3" presStyleIdx="0" presStyleCnt="3">
        <dgm:presLayoutVars>
          <dgm:chPref val="3"/>
        </dgm:presLayoutVars>
      </dgm:prSet>
      <dgm:spPr/>
      <dgm:t>
        <a:bodyPr/>
        <a:lstStyle/>
        <a:p>
          <a:endParaRPr lang="en-US"/>
        </a:p>
      </dgm:t>
    </dgm:pt>
    <dgm:pt modelId="{DD54FB27-3D90-484A-915C-069A7A2AAAD3}" type="pres">
      <dgm:prSet presAssocID="{4C1DD2E0-FEF2-A849-B655-AD658BDA9CE8}" presName="level3hierChild" presStyleCnt="0"/>
      <dgm:spPr/>
    </dgm:pt>
    <dgm:pt modelId="{2F83DCCC-BC0C-5F4C-9C53-0F23FE1B330C}" type="pres">
      <dgm:prSet presAssocID="{02212BD7-701C-5342-A220-8EA0EB6362F6}" presName="conn2-1" presStyleLbl="parChTrans1D2" presStyleIdx="1" presStyleCnt="3"/>
      <dgm:spPr/>
      <dgm:t>
        <a:bodyPr/>
        <a:lstStyle/>
        <a:p>
          <a:endParaRPr lang="en-US"/>
        </a:p>
      </dgm:t>
    </dgm:pt>
    <dgm:pt modelId="{C586BD24-34B5-3B4C-9894-DC1EB3A5627A}" type="pres">
      <dgm:prSet presAssocID="{02212BD7-701C-5342-A220-8EA0EB6362F6}" presName="connTx" presStyleLbl="parChTrans1D2" presStyleIdx="1" presStyleCnt="3"/>
      <dgm:spPr/>
      <dgm:t>
        <a:bodyPr/>
        <a:lstStyle/>
        <a:p>
          <a:endParaRPr lang="en-US"/>
        </a:p>
      </dgm:t>
    </dgm:pt>
    <dgm:pt modelId="{766B4232-FDF0-A246-95C3-027384ACCCED}" type="pres">
      <dgm:prSet presAssocID="{DCAD3C8C-D3A1-494B-B407-6E3997E313B1}" presName="root2" presStyleCnt="0"/>
      <dgm:spPr/>
    </dgm:pt>
    <dgm:pt modelId="{E1332030-32E7-C444-B670-F2423325C78A}" type="pres">
      <dgm:prSet presAssocID="{DCAD3C8C-D3A1-494B-B407-6E3997E313B1}" presName="LevelTwoTextNode" presStyleLbl="node2" presStyleIdx="1" presStyleCnt="3">
        <dgm:presLayoutVars>
          <dgm:chPref val="3"/>
        </dgm:presLayoutVars>
      </dgm:prSet>
      <dgm:spPr/>
      <dgm:t>
        <a:bodyPr/>
        <a:lstStyle/>
        <a:p>
          <a:endParaRPr lang="en-US"/>
        </a:p>
      </dgm:t>
    </dgm:pt>
    <dgm:pt modelId="{272D0741-072E-6A45-A12D-A7CE318B1D61}" type="pres">
      <dgm:prSet presAssocID="{DCAD3C8C-D3A1-494B-B407-6E3997E313B1}" presName="level3hierChild" presStyleCnt="0"/>
      <dgm:spPr/>
    </dgm:pt>
    <dgm:pt modelId="{D85FA3C9-0AAC-F044-9799-2273BA0E0838}" type="pres">
      <dgm:prSet presAssocID="{D25F07B8-F6E5-D844-AB43-E5D68C864D8E}" presName="conn2-1" presStyleLbl="parChTrans1D3" presStyleIdx="1" presStyleCnt="3"/>
      <dgm:spPr/>
      <dgm:t>
        <a:bodyPr/>
        <a:lstStyle/>
        <a:p>
          <a:endParaRPr lang="en-US"/>
        </a:p>
      </dgm:t>
    </dgm:pt>
    <dgm:pt modelId="{5CAB6F46-D262-A54B-929A-2B0B61C2F4AA}" type="pres">
      <dgm:prSet presAssocID="{D25F07B8-F6E5-D844-AB43-E5D68C864D8E}" presName="connTx" presStyleLbl="parChTrans1D3" presStyleIdx="1" presStyleCnt="3"/>
      <dgm:spPr/>
      <dgm:t>
        <a:bodyPr/>
        <a:lstStyle/>
        <a:p>
          <a:endParaRPr lang="en-US"/>
        </a:p>
      </dgm:t>
    </dgm:pt>
    <dgm:pt modelId="{AF0415BB-823A-BC4A-ACB0-96EE66E4AE0D}" type="pres">
      <dgm:prSet presAssocID="{3CF86EA2-DC0D-A844-8D84-0658BFDCEB54}" presName="root2" presStyleCnt="0"/>
      <dgm:spPr/>
    </dgm:pt>
    <dgm:pt modelId="{19BF3F60-223A-1344-ADE1-8BEFD6F334E4}" type="pres">
      <dgm:prSet presAssocID="{3CF86EA2-DC0D-A844-8D84-0658BFDCEB54}" presName="LevelTwoTextNode" presStyleLbl="node3" presStyleIdx="1" presStyleCnt="3">
        <dgm:presLayoutVars>
          <dgm:chPref val="3"/>
        </dgm:presLayoutVars>
      </dgm:prSet>
      <dgm:spPr/>
      <dgm:t>
        <a:bodyPr/>
        <a:lstStyle/>
        <a:p>
          <a:endParaRPr lang="en-US"/>
        </a:p>
      </dgm:t>
    </dgm:pt>
    <dgm:pt modelId="{F45A42F7-6804-7F4D-BFEF-987828A95A2B}" type="pres">
      <dgm:prSet presAssocID="{3CF86EA2-DC0D-A844-8D84-0658BFDCEB54}" presName="level3hierChild" presStyleCnt="0"/>
      <dgm:spPr/>
    </dgm:pt>
    <dgm:pt modelId="{265FC26E-5D46-5548-A66A-8FE265B86E6A}" type="pres">
      <dgm:prSet presAssocID="{8BC34DD2-A2A2-224B-939E-B06E02578E8E}" presName="conn2-1" presStyleLbl="parChTrans1D2" presStyleIdx="2" presStyleCnt="3"/>
      <dgm:spPr/>
      <dgm:t>
        <a:bodyPr/>
        <a:lstStyle/>
        <a:p>
          <a:endParaRPr lang="en-US"/>
        </a:p>
      </dgm:t>
    </dgm:pt>
    <dgm:pt modelId="{FA975E78-984B-1647-8621-104E0F104422}" type="pres">
      <dgm:prSet presAssocID="{8BC34DD2-A2A2-224B-939E-B06E02578E8E}" presName="connTx" presStyleLbl="parChTrans1D2" presStyleIdx="2" presStyleCnt="3"/>
      <dgm:spPr/>
      <dgm:t>
        <a:bodyPr/>
        <a:lstStyle/>
        <a:p>
          <a:endParaRPr lang="en-US"/>
        </a:p>
      </dgm:t>
    </dgm:pt>
    <dgm:pt modelId="{2018088C-0974-2246-90B3-04643E3B993F}" type="pres">
      <dgm:prSet presAssocID="{8C490BC1-E62F-5748-8855-CD07406C02B7}" presName="root2" presStyleCnt="0"/>
      <dgm:spPr/>
    </dgm:pt>
    <dgm:pt modelId="{9C59387D-E86C-0A46-829D-CA2BC51C1C58}" type="pres">
      <dgm:prSet presAssocID="{8C490BC1-E62F-5748-8855-CD07406C02B7}" presName="LevelTwoTextNode" presStyleLbl="node2" presStyleIdx="2" presStyleCnt="3">
        <dgm:presLayoutVars>
          <dgm:chPref val="3"/>
        </dgm:presLayoutVars>
      </dgm:prSet>
      <dgm:spPr/>
      <dgm:t>
        <a:bodyPr/>
        <a:lstStyle/>
        <a:p>
          <a:endParaRPr lang="en-US"/>
        </a:p>
      </dgm:t>
    </dgm:pt>
    <dgm:pt modelId="{5534C5D9-013C-5D4B-8452-7AEC897E8D6B}" type="pres">
      <dgm:prSet presAssocID="{8C490BC1-E62F-5748-8855-CD07406C02B7}" presName="level3hierChild" presStyleCnt="0"/>
      <dgm:spPr/>
    </dgm:pt>
    <dgm:pt modelId="{F81D28AA-68F5-6940-BCDC-574DEFE00089}" type="pres">
      <dgm:prSet presAssocID="{F31C8520-A3A1-8C46-A54E-0D1EEC76191C}" presName="conn2-1" presStyleLbl="parChTrans1D3" presStyleIdx="2" presStyleCnt="3"/>
      <dgm:spPr/>
      <dgm:t>
        <a:bodyPr/>
        <a:lstStyle/>
        <a:p>
          <a:endParaRPr lang="en-US"/>
        </a:p>
      </dgm:t>
    </dgm:pt>
    <dgm:pt modelId="{BC33F666-A9F1-2A41-B2B9-063ECC0DF3E2}" type="pres">
      <dgm:prSet presAssocID="{F31C8520-A3A1-8C46-A54E-0D1EEC76191C}" presName="connTx" presStyleLbl="parChTrans1D3" presStyleIdx="2" presStyleCnt="3"/>
      <dgm:spPr/>
      <dgm:t>
        <a:bodyPr/>
        <a:lstStyle/>
        <a:p>
          <a:endParaRPr lang="en-US"/>
        </a:p>
      </dgm:t>
    </dgm:pt>
    <dgm:pt modelId="{52A2C549-5FB7-6842-9E9C-482D17CFB488}" type="pres">
      <dgm:prSet presAssocID="{C6C48DB5-DFAF-C74A-9896-438F52068D15}" presName="root2" presStyleCnt="0"/>
      <dgm:spPr/>
    </dgm:pt>
    <dgm:pt modelId="{F14AF6C4-852C-5A49-9F48-B47F405D651F}" type="pres">
      <dgm:prSet presAssocID="{C6C48DB5-DFAF-C74A-9896-438F52068D15}" presName="LevelTwoTextNode" presStyleLbl="node3" presStyleIdx="2" presStyleCnt="3">
        <dgm:presLayoutVars>
          <dgm:chPref val="3"/>
        </dgm:presLayoutVars>
      </dgm:prSet>
      <dgm:spPr/>
      <dgm:t>
        <a:bodyPr/>
        <a:lstStyle/>
        <a:p>
          <a:endParaRPr lang="en-US"/>
        </a:p>
      </dgm:t>
    </dgm:pt>
    <dgm:pt modelId="{7B5FF3E8-3410-B044-8078-0509AF79894B}" type="pres">
      <dgm:prSet presAssocID="{C6C48DB5-DFAF-C74A-9896-438F52068D15}" presName="level3hierChild" presStyleCnt="0"/>
      <dgm:spPr/>
    </dgm:pt>
  </dgm:ptLst>
  <dgm:cxnLst>
    <dgm:cxn modelId="{68F41E6F-2312-4897-93A0-BB9827927CCA}" type="presOf" srcId="{F31C8520-A3A1-8C46-A54E-0D1EEC76191C}" destId="{BC33F666-A9F1-2A41-B2B9-063ECC0DF3E2}" srcOrd="1" destOrd="0" presId="urn:microsoft.com/office/officeart/2005/8/layout/hierarchy2"/>
    <dgm:cxn modelId="{AD1FB7FC-6959-447B-B476-36A074172DAF}" type="presOf" srcId="{02212BD7-701C-5342-A220-8EA0EB6362F6}" destId="{C586BD24-34B5-3B4C-9894-DC1EB3A5627A}" srcOrd="1" destOrd="0" presId="urn:microsoft.com/office/officeart/2005/8/layout/hierarchy2"/>
    <dgm:cxn modelId="{2347C3A7-924E-463C-8B15-0B6DFE7D1729}" type="presOf" srcId="{F31C8520-A3A1-8C46-A54E-0D1EEC76191C}" destId="{F81D28AA-68F5-6940-BCDC-574DEFE00089}" srcOrd="0" destOrd="0" presId="urn:microsoft.com/office/officeart/2005/8/layout/hierarchy2"/>
    <dgm:cxn modelId="{9FBC51A3-DA35-4355-8444-F7462565C0CE}" type="presOf" srcId="{8BC34DD2-A2A2-224B-939E-B06E02578E8E}" destId="{265FC26E-5D46-5548-A66A-8FE265B86E6A}" srcOrd="0" destOrd="0" presId="urn:microsoft.com/office/officeart/2005/8/layout/hierarchy2"/>
    <dgm:cxn modelId="{B0DDCBE0-C640-F448-ADDB-FA2643645E16}" srcId="{8C39B675-8E40-444A-88F8-FBE77523B939}" destId="{4C1DD2E0-FEF2-A849-B655-AD658BDA9CE8}" srcOrd="0" destOrd="0" parTransId="{1C4BE5F7-C7BB-654B-AA5A-2DDD9F4EA2CE}" sibTransId="{18BF8F88-20C7-8540-A4F6-300DDEF53530}"/>
    <dgm:cxn modelId="{BC88D779-A5EC-B448-AD53-4B5933331924}" srcId="{DCAD3C8C-D3A1-494B-B407-6E3997E313B1}" destId="{3CF86EA2-DC0D-A844-8D84-0658BFDCEB54}" srcOrd="0" destOrd="0" parTransId="{D25F07B8-F6E5-D844-AB43-E5D68C864D8E}" sibTransId="{F36AC868-87F3-4847-8E22-CFE9839D3EC0}"/>
    <dgm:cxn modelId="{A180EB02-E6EB-4610-AD08-5941AD031D1C}" type="presOf" srcId="{6B33DDDE-CCD6-BD4B-AFEA-F71192AC914D}" destId="{0CEAD131-D20D-C54D-8BB9-C79354993EF0}" srcOrd="1" destOrd="0" presId="urn:microsoft.com/office/officeart/2005/8/layout/hierarchy2"/>
    <dgm:cxn modelId="{597188F4-3403-A84A-987F-B363BD59BD2B}" srcId="{6838E187-4B69-124C-AE33-51945204E05B}" destId="{8C39B675-8E40-444A-88F8-FBE77523B939}" srcOrd="0" destOrd="0" parTransId="{6B33DDDE-CCD6-BD4B-AFEA-F71192AC914D}" sibTransId="{FF707914-2B4A-D049-BB73-18E3E9191BB5}"/>
    <dgm:cxn modelId="{C3700823-63D7-1B44-A60C-89BDE8E65BEC}" srcId="{371CC1AA-504E-C64E-BAF1-BF838230D7FB}" destId="{6838E187-4B69-124C-AE33-51945204E05B}" srcOrd="0" destOrd="0" parTransId="{9D93AB02-4D96-F947-9D2B-97BBA467994F}" sibTransId="{57EDD0A7-872D-0546-AC85-76D14D167B28}"/>
    <dgm:cxn modelId="{DFCEABD4-25D4-489D-847E-B9123378C57E}" type="presOf" srcId="{371CC1AA-504E-C64E-BAF1-BF838230D7FB}" destId="{CB51D24D-7A82-FF41-B64E-106B2D7BB329}" srcOrd="0" destOrd="0" presId="urn:microsoft.com/office/officeart/2005/8/layout/hierarchy2"/>
    <dgm:cxn modelId="{0C883845-6A37-E045-9A98-DE4D420FD484}" srcId="{6838E187-4B69-124C-AE33-51945204E05B}" destId="{DCAD3C8C-D3A1-494B-B407-6E3997E313B1}" srcOrd="1" destOrd="0" parTransId="{02212BD7-701C-5342-A220-8EA0EB6362F6}" sibTransId="{D412C250-29C1-0149-9626-D76C0A682A54}"/>
    <dgm:cxn modelId="{CDF8F66C-1671-CC4F-A780-47D4DB222EC6}" srcId="{6838E187-4B69-124C-AE33-51945204E05B}" destId="{8C490BC1-E62F-5748-8855-CD07406C02B7}" srcOrd="2" destOrd="0" parTransId="{8BC34DD2-A2A2-224B-939E-B06E02578E8E}" sibTransId="{97900109-B5E4-914F-8331-D9D463D42009}"/>
    <dgm:cxn modelId="{4251696F-D530-49A0-9F3E-3FD8E1FBE01A}" type="presOf" srcId="{6B33DDDE-CCD6-BD4B-AFEA-F71192AC914D}" destId="{F71DF7E7-8D91-8B44-A74C-92E995DD8351}" srcOrd="0" destOrd="0" presId="urn:microsoft.com/office/officeart/2005/8/layout/hierarchy2"/>
    <dgm:cxn modelId="{C423F190-6355-40BD-98EE-212F7E3299FE}" type="presOf" srcId="{C6C48DB5-DFAF-C74A-9896-438F52068D15}" destId="{F14AF6C4-852C-5A49-9F48-B47F405D651F}" srcOrd="0" destOrd="0" presId="urn:microsoft.com/office/officeart/2005/8/layout/hierarchy2"/>
    <dgm:cxn modelId="{2CDF8BD9-F898-4BCD-A950-1DC38868D424}" type="presOf" srcId="{D25F07B8-F6E5-D844-AB43-E5D68C864D8E}" destId="{D85FA3C9-0AAC-F044-9799-2273BA0E0838}" srcOrd="0" destOrd="0" presId="urn:microsoft.com/office/officeart/2005/8/layout/hierarchy2"/>
    <dgm:cxn modelId="{B6BAE44A-D497-4F84-823C-D22ABC0B366C}" type="presOf" srcId="{1C4BE5F7-C7BB-654B-AA5A-2DDD9F4EA2CE}" destId="{CFAD8DDD-488A-F743-A955-C7D21705AF2F}" srcOrd="1" destOrd="0" presId="urn:microsoft.com/office/officeart/2005/8/layout/hierarchy2"/>
    <dgm:cxn modelId="{C1EEDE23-4965-4CA1-B064-E59C8D65B409}" type="presOf" srcId="{1C4BE5F7-C7BB-654B-AA5A-2DDD9F4EA2CE}" destId="{F0E737A8-9061-0244-A444-584F576FE7C5}" srcOrd="0" destOrd="0" presId="urn:microsoft.com/office/officeart/2005/8/layout/hierarchy2"/>
    <dgm:cxn modelId="{C18B4B7B-5A23-4D20-AB57-6BE650C4E254}" type="presOf" srcId="{02212BD7-701C-5342-A220-8EA0EB6362F6}" destId="{2F83DCCC-BC0C-5F4C-9C53-0F23FE1B330C}" srcOrd="0" destOrd="0" presId="urn:microsoft.com/office/officeart/2005/8/layout/hierarchy2"/>
    <dgm:cxn modelId="{90276E3B-9E41-B148-8312-BD5D6F4B33D9}" srcId="{8C490BC1-E62F-5748-8855-CD07406C02B7}" destId="{C6C48DB5-DFAF-C74A-9896-438F52068D15}" srcOrd="0" destOrd="0" parTransId="{F31C8520-A3A1-8C46-A54E-0D1EEC76191C}" sibTransId="{6858E76E-EC7C-9248-A556-E84DF44BE2EA}"/>
    <dgm:cxn modelId="{AFA08CE5-28CD-488F-B575-52045869C3D5}" type="presOf" srcId="{D25F07B8-F6E5-D844-AB43-E5D68C864D8E}" destId="{5CAB6F46-D262-A54B-929A-2B0B61C2F4AA}" srcOrd="1" destOrd="0" presId="urn:microsoft.com/office/officeart/2005/8/layout/hierarchy2"/>
    <dgm:cxn modelId="{EAA552D2-5BCA-4EFA-B7AC-2585C485B9AF}" type="presOf" srcId="{8BC34DD2-A2A2-224B-939E-B06E02578E8E}" destId="{FA975E78-984B-1647-8621-104E0F104422}" srcOrd="1" destOrd="0" presId="urn:microsoft.com/office/officeart/2005/8/layout/hierarchy2"/>
    <dgm:cxn modelId="{3D0C3B79-77BC-4778-AD43-98E08C4AFAEC}" type="presOf" srcId="{3CF86EA2-DC0D-A844-8D84-0658BFDCEB54}" destId="{19BF3F60-223A-1344-ADE1-8BEFD6F334E4}" srcOrd="0" destOrd="0" presId="urn:microsoft.com/office/officeart/2005/8/layout/hierarchy2"/>
    <dgm:cxn modelId="{FCB62F7E-9FA9-4882-8647-CD4EB03535A7}" type="presOf" srcId="{DCAD3C8C-D3A1-494B-B407-6E3997E313B1}" destId="{E1332030-32E7-C444-B670-F2423325C78A}" srcOrd="0" destOrd="0" presId="urn:microsoft.com/office/officeart/2005/8/layout/hierarchy2"/>
    <dgm:cxn modelId="{4901CCB7-4349-4C94-B2AC-405E4EC85012}" type="presOf" srcId="{8C490BC1-E62F-5748-8855-CD07406C02B7}" destId="{9C59387D-E86C-0A46-829D-CA2BC51C1C58}" srcOrd="0" destOrd="0" presId="urn:microsoft.com/office/officeart/2005/8/layout/hierarchy2"/>
    <dgm:cxn modelId="{52A0B9DE-8575-4162-AA83-DB2F2682DB5C}" type="presOf" srcId="{8C39B675-8E40-444A-88F8-FBE77523B939}" destId="{F3FD7585-FA72-FB45-8B09-748DC059D495}" srcOrd="0" destOrd="0" presId="urn:microsoft.com/office/officeart/2005/8/layout/hierarchy2"/>
    <dgm:cxn modelId="{11C7231E-3198-45B4-A4CC-34AB050F7A74}" type="presOf" srcId="{6838E187-4B69-124C-AE33-51945204E05B}" destId="{A1317074-7E4E-1640-86BF-92D26868AEB3}" srcOrd="0" destOrd="0" presId="urn:microsoft.com/office/officeart/2005/8/layout/hierarchy2"/>
    <dgm:cxn modelId="{F1F7F985-F0C7-44E5-A979-BA148622558C}" type="presOf" srcId="{4C1DD2E0-FEF2-A849-B655-AD658BDA9CE8}" destId="{70A800DC-72BC-AA40-BDEB-5EF377BAE363}" srcOrd="0" destOrd="0" presId="urn:microsoft.com/office/officeart/2005/8/layout/hierarchy2"/>
    <dgm:cxn modelId="{DDCD0FBE-B583-4F4E-8201-77C9E259ECCF}" type="presParOf" srcId="{CB51D24D-7A82-FF41-B64E-106B2D7BB329}" destId="{B9609092-2B91-A14B-8164-DDE6310380AB}" srcOrd="0" destOrd="0" presId="urn:microsoft.com/office/officeart/2005/8/layout/hierarchy2"/>
    <dgm:cxn modelId="{9A3E1E41-E493-4E70-879D-3698A14372A0}" type="presParOf" srcId="{B9609092-2B91-A14B-8164-DDE6310380AB}" destId="{A1317074-7E4E-1640-86BF-92D26868AEB3}" srcOrd="0" destOrd="0" presId="urn:microsoft.com/office/officeart/2005/8/layout/hierarchy2"/>
    <dgm:cxn modelId="{F70648F3-18D2-4790-8077-BC583D7ED37C}" type="presParOf" srcId="{B9609092-2B91-A14B-8164-DDE6310380AB}" destId="{8E77710E-A52C-AB4D-BFFA-B4B007D2A3B8}" srcOrd="1" destOrd="0" presId="urn:microsoft.com/office/officeart/2005/8/layout/hierarchy2"/>
    <dgm:cxn modelId="{E1E6ACD7-09EB-4914-B445-61FE9F80BE90}" type="presParOf" srcId="{8E77710E-A52C-AB4D-BFFA-B4B007D2A3B8}" destId="{F71DF7E7-8D91-8B44-A74C-92E995DD8351}" srcOrd="0" destOrd="0" presId="urn:microsoft.com/office/officeart/2005/8/layout/hierarchy2"/>
    <dgm:cxn modelId="{6DBA938A-0C24-444A-9580-20AD12C550F0}" type="presParOf" srcId="{F71DF7E7-8D91-8B44-A74C-92E995DD8351}" destId="{0CEAD131-D20D-C54D-8BB9-C79354993EF0}" srcOrd="0" destOrd="0" presId="urn:microsoft.com/office/officeart/2005/8/layout/hierarchy2"/>
    <dgm:cxn modelId="{311F7CD2-435C-4D61-83C9-348992DE0C62}" type="presParOf" srcId="{8E77710E-A52C-AB4D-BFFA-B4B007D2A3B8}" destId="{7E03E767-0C2E-8E4A-933D-F2B41D726917}" srcOrd="1" destOrd="0" presId="urn:microsoft.com/office/officeart/2005/8/layout/hierarchy2"/>
    <dgm:cxn modelId="{DC5BDABA-2478-4528-B47A-66300E0E598D}" type="presParOf" srcId="{7E03E767-0C2E-8E4A-933D-F2B41D726917}" destId="{F3FD7585-FA72-FB45-8B09-748DC059D495}" srcOrd="0" destOrd="0" presId="urn:microsoft.com/office/officeart/2005/8/layout/hierarchy2"/>
    <dgm:cxn modelId="{DFCD2508-0955-4BD4-B491-1D255F7290D6}" type="presParOf" srcId="{7E03E767-0C2E-8E4A-933D-F2B41D726917}" destId="{8304853B-3C72-5647-89E5-284E38234A78}" srcOrd="1" destOrd="0" presId="urn:microsoft.com/office/officeart/2005/8/layout/hierarchy2"/>
    <dgm:cxn modelId="{B6F0D48F-1F80-4E1B-AD26-D69B82A72D13}" type="presParOf" srcId="{8304853B-3C72-5647-89E5-284E38234A78}" destId="{F0E737A8-9061-0244-A444-584F576FE7C5}" srcOrd="0" destOrd="0" presId="urn:microsoft.com/office/officeart/2005/8/layout/hierarchy2"/>
    <dgm:cxn modelId="{019D232C-B75A-47BB-BE4D-4841492DCB6B}" type="presParOf" srcId="{F0E737A8-9061-0244-A444-584F576FE7C5}" destId="{CFAD8DDD-488A-F743-A955-C7D21705AF2F}" srcOrd="0" destOrd="0" presId="urn:microsoft.com/office/officeart/2005/8/layout/hierarchy2"/>
    <dgm:cxn modelId="{EA608EB1-847C-447F-8D78-8D7F810DFB99}" type="presParOf" srcId="{8304853B-3C72-5647-89E5-284E38234A78}" destId="{2E6A7B54-EDFD-3649-8B37-5EFCFC478BD8}" srcOrd="1" destOrd="0" presId="urn:microsoft.com/office/officeart/2005/8/layout/hierarchy2"/>
    <dgm:cxn modelId="{3E78F827-F57F-48D6-AC41-E0049D356CC1}" type="presParOf" srcId="{2E6A7B54-EDFD-3649-8B37-5EFCFC478BD8}" destId="{70A800DC-72BC-AA40-BDEB-5EF377BAE363}" srcOrd="0" destOrd="0" presId="urn:microsoft.com/office/officeart/2005/8/layout/hierarchy2"/>
    <dgm:cxn modelId="{E33D7070-3789-432D-B5EA-CFF2F6A45F26}" type="presParOf" srcId="{2E6A7B54-EDFD-3649-8B37-5EFCFC478BD8}" destId="{DD54FB27-3D90-484A-915C-069A7A2AAAD3}" srcOrd="1" destOrd="0" presId="urn:microsoft.com/office/officeart/2005/8/layout/hierarchy2"/>
    <dgm:cxn modelId="{03EA2E02-A1D2-48E6-9AB6-0D636011B4AD}" type="presParOf" srcId="{8E77710E-A52C-AB4D-BFFA-B4B007D2A3B8}" destId="{2F83DCCC-BC0C-5F4C-9C53-0F23FE1B330C}" srcOrd="2" destOrd="0" presId="urn:microsoft.com/office/officeart/2005/8/layout/hierarchy2"/>
    <dgm:cxn modelId="{14FF676A-545E-47D8-A0FE-B218394CAA20}" type="presParOf" srcId="{2F83DCCC-BC0C-5F4C-9C53-0F23FE1B330C}" destId="{C586BD24-34B5-3B4C-9894-DC1EB3A5627A}" srcOrd="0" destOrd="0" presId="urn:microsoft.com/office/officeart/2005/8/layout/hierarchy2"/>
    <dgm:cxn modelId="{C03FA08F-9F24-400C-B4CB-BA40CE838805}" type="presParOf" srcId="{8E77710E-A52C-AB4D-BFFA-B4B007D2A3B8}" destId="{766B4232-FDF0-A246-95C3-027384ACCCED}" srcOrd="3" destOrd="0" presId="urn:microsoft.com/office/officeart/2005/8/layout/hierarchy2"/>
    <dgm:cxn modelId="{1736BE07-896D-4B5B-ABC6-9624091CD66C}" type="presParOf" srcId="{766B4232-FDF0-A246-95C3-027384ACCCED}" destId="{E1332030-32E7-C444-B670-F2423325C78A}" srcOrd="0" destOrd="0" presId="urn:microsoft.com/office/officeart/2005/8/layout/hierarchy2"/>
    <dgm:cxn modelId="{148E75D5-AC38-4BCF-A9DA-9CCA55AA3416}" type="presParOf" srcId="{766B4232-FDF0-A246-95C3-027384ACCCED}" destId="{272D0741-072E-6A45-A12D-A7CE318B1D61}" srcOrd="1" destOrd="0" presId="urn:microsoft.com/office/officeart/2005/8/layout/hierarchy2"/>
    <dgm:cxn modelId="{7FA8EFBB-47E9-4517-B8D3-42199EDA3DA5}" type="presParOf" srcId="{272D0741-072E-6A45-A12D-A7CE318B1D61}" destId="{D85FA3C9-0AAC-F044-9799-2273BA0E0838}" srcOrd="0" destOrd="0" presId="urn:microsoft.com/office/officeart/2005/8/layout/hierarchy2"/>
    <dgm:cxn modelId="{19E6CF13-A09A-441C-8951-3A3EC9124A40}" type="presParOf" srcId="{D85FA3C9-0AAC-F044-9799-2273BA0E0838}" destId="{5CAB6F46-D262-A54B-929A-2B0B61C2F4AA}" srcOrd="0" destOrd="0" presId="urn:microsoft.com/office/officeart/2005/8/layout/hierarchy2"/>
    <dgm:cxn modelId="{6486AE97-5C35-4130-95A1-3C58F377DEB2}" type="presParOf" srcId="{272D0741-072E-6A45-A12D-A7CE318B1D61}" destId="{AF0415BB-823A-BC4A-ACB0-96EE66E4AE0D}" srcOrd="1" destOrd="0" presId="urn:microsoft.com/office/officeart/2005/8/layout/hierarchy2"/>
    <dgm:cxn modelId="{C1D0F51F-4F8A-4393-A8C2-1E98035D861F}" type="presParOf" srcId="{AF0415BB-823A-BC4A-ACB0-96EE66E4AE0D}" destId="{19BF3F60-223A-1344-ADE1-8BEFD6F334E4}" srcOrd="0" destOrd="0" presId="urn:microsoft.com/office/officeart/2005/8/layout/hierarchy2"/>
    <dgm:cxn modelId="{073BD7C4-EB2F-4EFB-BCF7-5DCAF747E0C3}" type="presParOf" srcId="{AF0415BB-823A-BC4A-ACB0-96EE66E4AE0D}" destId="{F45A42F7-6804-7F4D-BFEF-987828A95A2B}" srcOrd="1" destOrd="0" presId="urn:microsoft.com/office/officeart/2005/8/layout/hierarchy2"/>
    <dgm:cxn modelId="{2F3F7675-A94D-4D39-885E-237956B95D36}" type="presParOf" srcId="{8E77710E-A52C-AB4D-BFFA-B4B007D2A3B8}" destId="{265FC26E-5D46-5548-A66A-8FE265B86E6A}" srcOrd="4" destOrd="0" presId="urn:microsoft.com/office/officeart/2005/8/layout/hierarchy2"/>
    <dgm:cxn modelId="{3E24AB85-203D-46BA-B671-7440761EB208}" type="presParOf" srcId="{265FC26E-5D46-5548-A66A-8FE265B86E6A}" destId="{FA975E78-984B-1647-8621-104E0F104422}" srcOrd="0" destOrd="0" presId="urn:microsoft.com/office/officeart/2005/8/layout/hierarchy2"/>
    <dgm:cxn modelId="{E5D23FFF-49A1-4A40-9AB4-8D208AEB5ADE}" type="presParOf" srcId="{8E77710E-A52C-AB4D-BFFA-B4B007D2A3B8}" destId="{2018088C-0974-2246-90B3-04643E3B993F}" srcOrd="5" destOrd="0" presId="urn:microsoft.com/office/officeart/2005/8/layout/hierarchy2"/>
    <dgm:cxn modelId="{9F3EEB35-3CBD-41AF-A23A-2A768B4A92E6}" type="presParOf" srcId="{2018088C-0974-2246-90B3-04643E3B993F}" destId="{9C59387D-E86C-0A46-829D-CA2BC51C1C58}" srcOrd="0" destOrd="0" presId="urn:microsoft.com/office/officeart/2005/8/layout/hierarchy2"/>
    <dgm:cxn modelId="{9635BD6C-3274-4C52-B49F-AEAB0A14A4E2}" type="presParOf" srcId="{2018088C-0974-2246-90B3-04643E3B993F}" destId="{5534C5D9-013C-5D4B-8452-7AEC897E8D6B}" srcOrd="1" destOrd="0" presId="urn:microsoft.com/office/officeart/2005/8/layout/hierarchy2"/>
    <dgm:cxn modelId="{7505787C-4358-4FDD-BDC5-175642861AF1}" type="presParOf" srcId="{5534C5D9-013C-5D4B-8452-7AEC897E8D6B}" destId="{F81D28AA-68F5-6940-BCDC-574DEFE00089}" srcOrd="0" destOrd="0" presId="urn:microsoft.com/office/officeart/2005/8/layout/hierarchy2"/>
    <dgm:cxn modelId="{E1CB9E32-2213-464A-B10E-9CE2A5761673}" type="presParOf" srcId="{F81D28AA-68F5-6940-BCDC-574DEFE00089}" destId="{BC33F666-A9F1-2A41-B2B9-063ECC0DF3E2}" srcOrd="0" destOrd="0" presId="urn:microsoft.com/office/officeart/2005/8/layout/hierarchy2"/>
    <dgm:cxn modelId="{8B0D0326-4722-4A00-91C8-C523C5BD1D2C}" type="presParOf" srcId="{5534C5D9-013C-5D4B-8452-7AEC897E8D6B}" destId="{52A2C549-5FB7-6842-9E9C-482D17CFB488}" srcOrd="1" destOrd="0" presId="urn:microsoft.com/office/officeart/2005/8/layout/hierarchy2"/>
    <dgm:cxn modelId="{55736C36-3062-4FBF-BBE2-1ED844B3C30E}" type="presParOf" srcId="{52A2C549-5FB7-6842-9E9C-482D17CFB488}" destId="{F14AF6C4-852C-5A49-9F48-B47F405D651F}" srcOrd="0" destOrd="0" presId="urn:microsoft.com/office/officeart/2005/8/layout/hierarchy2"/>
    <dgm:cxn modelId="{6CEADD2C-B4DF-4D47-A513-020AF4AB1D76}" type="presParOf" srcId="{52A2C549-5FB7-6842-9E9C-482D17CFB488}" destId="{7B5FF3E8-3410-B044-8078-0509AF79894B}"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3F1357-54EA-7A4C-B87F-BA44343AA169}" type="doc">
      <dgm:prSet loTypeId="urn:microsoft.com/office/officeart/2005/8/layout/radial4" loCatId="relationship" qsTypeId="urn:microsoft.com/office/officeart/2005/8/quickstyle/simple4" qsCatId="simple" csTypeId="urn:microsoft.com/office/officeart/2005/8/colors/accent1_2" csCatId="accent1" phldr="1"/>
      <dgm:spPr/>
      <dgm:t>
        <a:bodyPr/>
        <a:lstStyle/>
        <a:p>
          <a:endParaRPr lang="en-US"/>
        </a:p>
      </dgm:t>
    </dgm:pt>
    <dgm:pt modelId="{1EF2F9B2-DEF6-1E4C-B7E7-2AA4C2B57877}">
      <dgm:prSet/>
      <dgm:spPr>
        <a:effectLst>
          <a:glow rad="101600">
            <a:schemeClr val="tx1">
              <a:alpha val="75000"/>
            </a:schemeClr>
          </a:glow>
          <a:softEdge rad="63500"/>
        </a:effectLst>
      </dgm:spPr>
      <dgm:t>
        <a:bodyPr/>
        <a:lstStyle/>
        <a:p>
          <a:pPr rtl="0"/>
          <a:r>
            <a:rPr lang="en-US" dirty="0" smtClean="0"/>
            <a:t>Basic requirements that must be satisfied by any candidate for SHA-3</a:t>
          </a:r>
          <a:endParaRPr lang="en-US" dirty="0"/>
        </a:p>
      </dgm:t>
    </dgm:pt>
    <dgm:pt modelId="{2E526299-126C-734E-ACE4-EB05E14540D3}" type="parTrans" cxnId="{FFCBB6E7-815E-C54E-BB43-C44FE4DB8D4C}">
      <dgm:prSet/>
      <dgm:spPr/>
      <dgm:t>
        <a:bodyPr/>
        <a:lstStyle/>
        <a:p>
          <a:endParaRPr lang="en-US"/>
        </a:p>
      </dgm:t>
    </dgm:pt>
    <dgm:pt modelId="{C6ADA302-30F1-2D4C-80D9-C8892BD94638}" type="sibTrans" cxnId="{FFCBB6E7-815E-C54E-BB43-C44FE4DB8D4C}">
      <dgm:prSet/>
      <dgm:spPr/>
      <dgm:t>
        <a:bodyPr/>
        <a:lstStyle/>
        <a:p>
          <a:endParaRPr lang="en-US"/>
        </a:p>
      </dgm:t>
    </dgm:pt>
    <dgm:pt modelId="{965AF750-6B1D-D94F-A3EB-2957CA3BDA74}">
      <dgm:prSet/>
      <dgm:spPr>
        <a:effectLst>
          <a:glow rad="101600">
            <a:schemeClr val="tx1">
              <a:alpha val="75000"/>
            </a:schemeClr>
          </a:glow>
          <a:softEdge rad="63500"/>
        </a:effectLst>
      </dgm:spPr>
      <dgm:t>
        <a:bodyPr/>
        <a:lstStyle/>
        <a:p>
          <a:pPr algn="l" rtl="0"/>
          <a:r>
            <a:rPr lang="en-US" dirty="0" smtClean="0"/>
            <a:t>1.   It must be possible to       replace SHA-2 with SHA-3 in any application by a simple drop-in substitution. Therefore, SHA-3 must support hash value lengths of 224, 256, 384, and 512 bits.</a:t>
          </a:r>
          <a:endParaRPr lang="en-US" dirty="0"/>
        </a:p>
      </dgm:t>
    </dgm:pt>
    <dgm:pt modelId="{B154B6A7-3726-2045-A211-47E6370EF3B5}" type="parTrans" cxnId="{3245AE57-2890-5645-9013-106AED8BB013}">
      <dgm:prSet/>
      <dgm:spPr>
        <a:ln>
          <a:solidFill>
            <a:schemeClr val="bg1"/>
          </a:solidFill>
        </a:ln>
      </dgm:spPr>
      <dgm:t>
        <a:bodyPr/>
        <a:lstStyle/>
        <a:p>
          <a:endParaRPr lang="en-US" dirty="0"/>
        </a:p>
      </dgm:t>
    </dgm:pt>
    <dgm:pt modelId="{5EBD00D6-8B96-B04C-932F-1CC773E0AEAF}" type="sibTrans" cxnId="{3245AE57-2890-5645-9013-106AED8BB013}">
      <dgm:prSet/>
      <dgm:spPr/>
      <dgm:t>
        <a:bodyPr/>
        <a:lstStyle/>
        <a:p>
          <a:endParaRPr lang="en-US"/>
        </a:p>
      </dgm:t>
    </dgm:pt>
    <dgm:pt modelId="{B67FF21C-5F38-EB49-B52C-655619F2F477}">
      <dgm:prSet/>
      <dgm:spPr>
        <a:effectLst>
          <a:glow rad="101600">
            <a:schemeClr val="tx1">
              <a:alpha val="75000"/>
            </a:schemeClr>
          </a:glow>
          <a:softEdge rad="63500"/>
        </a:effectLst>
      </dgm:spPr>
      <dgm:t>
        <a:bodyPr/>
        <a:lstStyle/>
        <a:p>
          <a:pPr algn="l" rtl="0"/>
          <a:r>
            <a:rPr lang="en-US" dirty="0" smtClean="0"/>
            <a:t>2.   SHA-3 must preserve the online nature of SHA-2. That is, the algorithm must process comparatively small blocks (512 or 1024 bits) at a time instead of requiring that the entire message be buffered in memory before processing it.</a:t>
          </a:r>
          <a:endParaRPr lang="en-US" dirty="0"/>
        </a:p>
      </dgm:t>
    </dgm:pt>
    <dgm:pt modelId="{04743411-F592-F34D-8615-D9EF61B09093}" type="parTrans" cxnId="{269C90CD-5AF8-0344-942E-9A276E7D640F}">
      <dgm:prSet/>
      <dgm:spPr>
        <a:ln>
          <a:solidFill>
            <a:schemeClr val="bg1"/>
          </a:solidFill>
        </a:ln>
      </dgm:spPr>
      <dgm:t>
        <a:bodyPr/>
        <a:lstStyle/>
        <a:p>
          <a:endParaRPr lang="en-US" dirty="0"/>
        </a:p>
      </dgm:t>
    </dgm:pt>
    <dgm:pt modelId="{AFBDC858-5514-F64C-96D1-CACDE26EB0E3}" type="sibTrans" cxnId="{269C90CD-5AF8-0344-942E-9A276E7D640F}">
      <dgm:prSet/>
      <dgm:spPr/>
      <dgm:t>
        <a:bodyPr/>
        <a:lstStyle/>
        <a:p>
          <a:endParaRPr lang="en-US"/>
        </a:p>
      </dgm:t>
    </dgm:pt>
    <dgm:pt modelId="{88E54AFE-7EB0-1D44-ACF9-A2BA8C632CC2}" type="pres">
      <dgm:prSet presAssocID="{EE3F1357-54EA-7A4C-B87F-BA44343AA169}" presName="cycle" presStyleCnt="0">
        <dgm:presLayoutVars>
          <dgm:chMax val="1"/>
          <dgm:dir/>
          <dgm:animLvl val="ctr"/>
          <dgm:resizeHandles val="exact"/>
        </dgm:presLayoutVars>
      </dgm:prSet>
      <dgm:spPr/>
      <dgm:t>
        <a:bodyPr/>
        <a:lstStyle/>
        <a:p>
          <a:endParaRPr lang="en-US"/>
        </a:p>
      </dgm:t>
    </dgm:pt>
    <dgm:pt modelId="{0EDCE18D-BEF6-F64D-A219-08D94A173D95}" type="pres">
      <dgm:prSet presAssocID="{1EF2F9B2-DEF6-1E4C-B7E7-2AA4C2B57877}" presName="centerShape" presStyleLbl="node0" presStyleIdx="0" presStyleCnt="1"/>
      <dgm:spPr/>
      <dgm:t>
        <a:bodyPr/>
        <a:lstStyle/>
        <a:p>
          <a:endParaRPr lang="en-US"/>
        </a:p>
      </dgm:t>
    </dgm:pt>
    <dgm:pt modelId="{DE4043E4-4F93-864F-AB95-5C6BC0C59B17}" type="pres">
      <dgm:prSet presAssocID="{B154B6A7-3726-2045-A211-47E6370EF3B5}" presName="parTrans" presStyleLbl="bgSibTrans2D1" presStyleIdx="0" presStyleCnt="2"/>
      <dgm:spPr/>
      <dgm:t>
        <a:bodyPr/>
        <a:lstStyle/>
        <a:p>
          <a:endParaRPr lang="en-US"/>
        </a:p>
      </dgm:t>
    </dgm:pt>
    <dgm:pt modelId="{021628D4-F2CA-9844-9576-3DCD3457AC28}" type="pres">
      <dgm:prSet presAssocID="{965AF750-6B1D-D94F-A3EB-2957CA3BDA74}" presName="node" presStyleLbl="node1" presStyleIdx="0" presStyleCnt="2">
        <dgm:presLayoutVars>
          <dgm:bulletEnabled val="1"/>
        </dgm:presLayoutVars>
      </dgm:prSet>
      <dgm:spPr/>
      <dgm:t>
        <a:bodyPr/>
        <a:lstStyle/>
        <a:p>
          <a:endParaRPr lang="en-US"/>
        </a:p>
      </dgm:t>
    </dgm:pt>
    <dgm:pt modelId="{B2A2B753-8D29-5B45-A568-8FF79DC00661}" type="pres">
      <dgm:prSet presAssocID="{04743411-F592-F34D-8615-D9EF61B09093}" presName="parTrans" presStyleLbl="bgSibTrans2D1" presStyleIdx="1" presStyleCnt="2"/>
      <dgm:spPr/>
      <dgm:t>
        <a:bodyPr/>
        <a:lstStyle/>
        <a:p>
          <a:endParaRPr lang="en-US"/>
        </a:p>
      </dgm:t>
    </dgm:pt>
    <dgm:pt modelId="{B9F978B3-B9FC-DA40-81F4-C3507FCDDC3D}" type="pres">
      <dgm:prSet presAssocID="{B67FF21C-5F38-EB49-B52C-655619F2F477}" presName="node" presStyleLbl="node1" presStyleIdx="1" presStyleCnt="2">
        <dgm:presLayoutVars>
          <dgm:bulletEnabled val="1"/>
        </dgm:presLayoutVars>
      </dgm:prSet>
      <dgm:spPr/>
      <dgm:t>
        <a:bodyPr/>
        <a:lstStyle/>
        <a:p>
          <a:endParaRPr lang="en-US"/>
        </a:p>
      </dgm:t>
    </dgm:pt>
  </dgm:ptLst>
  <dgm:cxnLst>
    <dgm:cxn modelId="{9258EDA5-0AC5-48A1-80CB-25AAB46108BF}" type="presOf" srcId="{965AF750-6B1D-D94F-A3EB-2957CA3BDA74}" destId="{021628D4-F2CA-9844-9576-3DCD3457AC28}" srcOrd="0" destOrd="0" presId="urn:microsoft.com/office/officeart/2005/8/layout/radial4"/>
    <dgm:cxn modelId="{B164539D-9182-46FB-888C-D2E0C8C8B8D6}" type="presOf" srcId="{1EF2F9B2-DEF6-1E4C-B7E7-2AA4C2B57877}" destId="{0EDCE18D-BEF6-F64D-A219-08D94A173D95}" srcOrd="0" destOrd="0" presId="urn:microsoft.com/office/officeart/2005/8/layout/radial4"/>
    <dgm:cxn modelId="{B9072212-3957-4CE5-9236-B5E312666EAF}" type="presOf" srcId="{B67FF21C-5F38-EB49-B52C-655619F2F477}" destId="{B9F978B3-B9FC-DA40-81F4-C3507FCDDC3D}" srcOrd="0" destOrd="0" presId="urn:microsoft.com/office/officeart/2005/8/layout/radial4"/>
    <dgm:cxn modelId="{FFCBB6E7-815E-C54E-BB43-C44FE4DB8D4C}" srcId="{EE3F1357-54EA-7A4C-B87F-BA44343AA169}" destId="{1EF2F9B2-DEF6-1E4C-B7E7-2AA4C2B57877}" srcOrd="0" destOrd="0" parTransId="{2E526299-126C-734E-ACE4-EB05E14540D3}" sibTransId="{C6ADA302-30F1-2D4C-80D9-C8892BD94638}"/>
    <dgm:cxn modelId="{73DDC6C5-A9F4-42C7-8B81-69B72831EA2F}" type="presOf" srcId="{04743411-F592-F34D-8615-D9EF61B09093}" destId="{B2A2B753-8D29-5B45-A568-8FF79DC00661}" srcOrd="0" destOrd="0" presId="urn:microsoft.com/office/officeart/2005/8/layout/radial4"/>
    <dgm:cxn modelId="{23FE1935-BA2D-4CCF-8FFA-380C1061AB65}" type="presOf" srcId="{B154B6A7-3726-2045-A211-47E6370EF3B5}" destId="{DE4043E4-4F93-864F-AB95-5C6BC0C59B17}" srcOrd="0" destOrd="0" presId="urn:microsoft.com/office/officeart/2005/8/layout/radial4"/>
    <dgm:cxn modelId="{DF713E79-BA31-42E0-B2E2-77D8DCB8491B}" type="presOf" srcId="{EE3F1357-54EA-7A4C-B87F-BA44343AA169}" destId="{88E54AFE-7EB0-1D44-ACF9-A2BA8C632CC2}" srcOrd="0" destOrd="0" presId="urn:microsoft.com/office/officeart/2005/8/layout/radial4"/>
    <dgm:cxn modelId="{269C90CD-5AF8-0344-942E-9A276E7D640F}" srcId="{1EF2F9B2-DEF6-1E4C-B7E7-2AA4C2B57877}" destId="{B67FF21C-5F38-EB49-B52C-655619F2F477}" srcOrd="1" destOrd="0" parTransId="{04743411-F592-F34D-8615-D9EF61B09093}" sibTransId="{AFBDC858-5514-F64C-96D1-CACDE26EB0E3}"/>
    <dgm:cxn modelId="{3245AE57-2890-5645-9013-106AED8BB013}" srcId="{1EF2F9B2-DEF6-1E4C-B7E7-2AA4C2B57877}" destId="{965AF750-6B1D-D94F-A3EB-2957CA3BDA74}" srcOrd="0" destOrd="0" parTransId="{B154B6A7-3726-2045-A211-47E6370EF3B5}" sibTransId="{5EBD00D6-8B96-B04C-932F-1CC773E0AEAF}"/>
    <dgm:cxn modelId="{2AC079BF-FF88-4E7C-8F99-26CC23266993}" type="presParOf" srcId="{88E54AFE-7EB0-1D44-ACF9-A2BA8C632CC2}" destId="{0EDCE18D-BEF6-F64D-A219-08D94A173D95}" srcOrd="0" destOrd="0" presId="urn:microsoft.com/office/officeart/2005/8/layout/radial4"/>
    <dgm:cxn modelId="{A87C0585-EFB3-4691-B132-FFA94F823F15}" type="presParOf" srcId="{88E54AFE-7EB0-1D44-ACF9-A2BA8C632CC2}" destId="{DE4043E4-4F93-864F-AB95-5C6BC0C59B17}" srcOrd="1" destOrd="0" presId="urn:microsoft.com/office/officeart/2005/8/layout/radial4"/>
    <dgm:cxn modelId="{170B6C8B-E6C7-4EE5-B3C5-5C1C365E3FE3}" type="presParOf" srcId="{88E54AFE-7EB0-1D44-ACF9-A2BA8C632CC2}" destId="{021628D4-F2CA-9844-9576-3DCD3457AC28}" srcOrd="2" destOrd="0" presId="urn:microsoft.com/office/officeart/2005/8/layout/radial4"/>
    <dgm:cxn modelId="{B70E756D-976E-4231-8499-10D74076D95F}" type="presParOf" srcId="{88E54AFE-7EB0-1D44-ACF9-A2BA8C632CC2}" destId="{B2A2B753-8D29-5B45-A568-8FF79DC00661}" srcOrd="3" destOrd="0" presId="urn:microsoft.com/office/officeart/2005/8/layout/radial4"/>
    <dgm:cxn modelId="{4E280E6E-832A-4607-BF09-960CDD176051}" type="presParOf" srcId="{88E54AFE-7EB0-1D44-ACF9-A2BA8C632CC2}" destId="{B9F978B3-B9FC-DA40-81F4-C3507FCDDC3D}"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AFAA1D-79C2-6B4B-9B86-DCB65EB7FD2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41F60BD4-45F1-FE42-BB7F-957F68FCC758}">
      <dgm:prSet phldrT="[Text]"/>
      <dgm:spPr/>
      <dgm:t>
        <a:bodyPr/>
        <a:lstStyle/>
        <a:p>
          <a:r>
            <a:rPr lang="en-AU" dirty="0" smtClean="0">
              <a:solidFill>
                <a:srgbClr val="FFFFFF"/>
              </a:solidFill>
            </a:rPr>
            <a:t>HMAC</a:t>
          </a:r>
          <a:endParaRPr lang="en-US" dirty="0">
            <a:solidFill>
              <a:srgbClr val="FFFFFF"/>
            </a:solidFill>
          </a:endParaRPr>
        </a:p>
      </dgm:t>
    </dgm:pt>
    <dgm:pt modelId="{6B3E9C8B-BA00-3D49-A6EF-44362D93DA5E}" type="parTrans" cxnId="{49D9FD4F-E1AE-444E-B591-3D70D258CC78}">
      <dgm:prSet/>
      <dgm:spPr/>
      <dgm:t>
        <a:bodyPr/>
        <a:lstStyle/>
        <a:p>
          <a:endParaRPr lang="en-US"/>
        </a:p>
      </dgm:t>
    </dgm:pt>
    <dgm:pt modelId="{E9FB7A87-0ACE-6049-9FE6-2B1E12876B96}" type="sibTrans" cxnId="{49D9FD4F-E1AE-444E-B591-3D70D258CC78}">
      <dgm:prSet/>
      <dgm:spPr/>
      <dgm:t>
        <a:bodyPr/>
        <a:lstStyle/>
        <a:p>
          <a:endParaRPr lang="en-US"/>
        </a:p>
      </dgm:t>
    </dgm:pt>
    <dgm:pt modelId="{0319F219-F9BF-6042-B5E7-9CE7CCC3FF5F}">
      <dgm:prSet/>
      <dgm:spPr/>
      <dgm:t>
        <a:bodyPr/>
        <a:lstStyle/>
        <a:p>
          <a:r>
            <a:rPr lang="en-AU" dirty="0" smtClean="0">
              <a:solidFill>
                <a:schemeClr val="tx2">
                  <a:lumMod val="10000"/>
                </a:schemeClr>
              </a:solidFill>
            </a:rPr>
            <a:t>Has been issued as RFC 2104</a:t>
          </a:r>
        </a:p>
      </dgm:t>
    </dgm:pt>
    <dgm:pt modelId="{E0AEE5C3-84AD-5E48-BD15-1CCD0FB1926A}" type="parTrans" cxnId="{641DE4F7-69ED-C442-8245-C8611061B3DD}">
      <dgm:prSet/>
      <dgm:spPr/>
      <dgm:t>
        <a:bodyPr/>
        <a:lstStyle/>
        <a:p>
          <a:endParaRPr lang="en-US"/>
        </a:p>
      </dgm:t>
    </dgm:pt>
    <dgm:pt modelId="{BA2079B0-8C76-904E-9F31-CFAA132B64BE}" type="sibTrans" cxnId="{641DE4F7-69ED-C442-8245-C8611061B3DD}">
      <dgm:prSet/>
      <dgm:spPr/>
      <dgm:t>
        <a:bodyPr/>
        <a:lstStyle/>
        <a:p>
          <a:endParaRPr lang="en-US"/>
        </a:p>
      </dgm:t>
    </dgm:pt>
    <dgm:pt modelId="{FD205F69-243E-3941-9128-685EF6ED4B23}">
      <dgm:prSet/>
      <dgm:spPr/>
      <dgm:t>
        <a:bodyPr/>
        <a:lstStyle/>
        <a:p>
          <a:r>
            <a:rPr lang="en-AU" dirty="0" smtClean="0">
              <a:solidFill>
                <a:schemeClr val="tx2">
                  <a:lumMod val="10000"/>
                </a:schemeClr>
              </a:solidFill>
            </a:rPr>
            <a:t>Has been chosen as the mandatory-to-implement MAC for IP Security</a:t>
          </a:r>
        </a:p>
      </dgm:t>
    </dgm:pt>
    <dgm:pt modelId="{021FB339-B789-D14B-800F-D1FFC3C1C80F}" type="parTrans" cxnId="{2BC0BC80-8A1C-904B-8155-2F9C915362C6}">
      <dgm:prSet/>
      <dgm:spPr/>
      <dgm:t>
        <a:bodyPr/>
        <a:lstStyle/>
        <a:p>
          <a:endParaRPr lang="en-US"/>
        </a:p>
      </dgm:t>
    </dgm:pt>
    <dgm:pt modelId="{2C658EA4-7029-E14F-877C-EE9EBB12510A}" type="sibTrans" cxnId="{2BC0BC80-8A1C-904B-8155-2F9C915362C6}">
      <dgm:prSet/>
      <dgm:spPr/>
      <dgm:t>
        <a:bodyPr/>
        <a:lstStyle/>
        <a:p>
          <a:endParaRPr lang="en-US"/>
        </a:p>
      </dgm:t>
    </dgm:pt>
    <dgm:pt modelId="{B24C134E-8EDB-D641-AD08-C6C276A2A54D}">
      <dgm:prSet/>
      <dgm:spPr/>
      <dgm:t>
        <a:bodyPr/>
        <a:lstStyle/>
        <a:p>
          <a:r>
            <a:rPr lang="en-AU" dirty="0" smtClean="0">
              <a:solidFill>
                <a:schemeClr val="tx2">
                  <a:lumMod val="10000"/>
                </a:schemeClr>
              </a:solidFill>
            </a:rPr>
            <a:t>Is used in other Internet protocols, such as Transport Layer Security (TLS) and Secure Electronic Transaction (SET)</a:t>
          </a:r>
        </a:p>
      </dgm:t>
    </dgm:pt>
    <dgm:pt modelId="{624449B1-0E01-7B40-902B-4B5B0F673B63}" type="parTrans" cxnId="{D4995ACD-E58F-194F-9CAE-A752D3FA333E}">
      <dgm:prSet/>
      <dgm:spPr/>
      <dgm:t>
        <a:bodyPr/>
        <a:lstStyle/>
        <a:p>
          <a:endParaRPr lang="en-US"/>
        </a:p>
      </dgm:t>
    </dgm:pt>
    <dgm:pt modelId="{F7A535D4-8069-FD40-950F-900B2127D64B}" type="sibTrans" cxnId="{D4995ACD-E58F-194F-9CAE-A752D3FA333E}">
      <dgm:prSet/>
      <dgm:spPr/>
      <dgm:t>
        <a:bodyPr/>
        <a:lstStyle/>
        <a:p>
          <a:endParaRPr lang="en-US"/>
        </a:p>
      </dgm:t>
    </dgm:pt>
    <dgm:pt modelId="{54E05149-7746-744C-99BF-5475098F4582}" type="pres">
      <dgm:prSet presAssocID="{A2AFAA1D-79C2-6B4B-9B86-DCB65EB7FD2A}" presName="Name0" presStyleCnt="0">
        <dgm:presLayoutVars>
          <dgm:dir/>
          <dgm:animLvl val="lvl"/>
          <dgm:resizeHandles val="exact"/>
        </dgm:presLayoutVars>
      </dgm:prSet>
      <dgm:spPr/>
      <dgm:t>
        <a:bodyPr/>
        <a:lstStyle/>
        <a:p>
          <a:endParaRPr lang="en-US"/>
        </a:p>
      </dgm:t>
    </dgm:pt>
    <dgm:pt modelId="{20A121A1-05F2-9841-818E-4D2596339418}" type="pres">
      <dgm:prSet presAssocID="{41F60BD4-45F1-FE42-BB7F-957F68FCC758}" presName="composite" presStyleCnt="0"/>
      <dgm:spPr/>
    </dgm:pt>
    <dgm:pt modelId="{E76FBE2B-1300-BC4A-B692-73AD7093C0F9}" type="pres">
      <dgm:prSet presAssocID="{41F60BD4-45F1-FE42-BB7F-957F68FCC758}" presName="parTx" presStyleLbl="alignNode1" presStyleIdx="0" presStyleCnt="1" custLinFactNeighborX="-1250" custLinFactNeighborY="-4206">
        <dgm:presLayoutVars>
          <dgm:chMax val="0"/>
          <dgm:chPref val="0"/>
          <dgm:bulletEnabled val="1"/>
        </dgm:presLayoutVars>
      </dgm:prSet>
      <dgm:spPr/>
      <dgm:t>
        <a:bodyPr/>
        <a:lstStyle/>
        <a:p>
          <a:endParaRPr lang="en-US"/>
        </a:p>
      </dgm:t>
    </dgm:pt>
    <dgm:pt modelId="{191D470A-A7C8-8D48-B7B2-86A043B73F85}" type="pres">
      <dgm:prSet presAssocID="{41F60BD4-45F1-FE42-BB7F-957F68FCC758}" presName="desTx" presStyleLbl="alignAccFollowNode1" presStyleIdx="0" presStyleCnt="1">
        <dgm:presLayoutVars>
          <dgm:bulletEnabled val="1"/>
        </dgm:presLayoutVars>
      </dgm:prSet>
      <dgm:spPr/>
      <dgm:t>
        <a:bodyPr/>
        <a:lstStyle/>
        <a:p>
          <a:endParaRPr lang="en-US"/>
        </a:p>
      </dgm:t>
    </dgm:pt>
  </dgm:ptLst>
  <dgm:cxnLst>
    <dgm:cxn modelId="{DEE3FF5C-3C8E-476B-AB10-58FE64A88901}" type="presOf" srcId="{FD205F69-243E-3941-9128-685EF6ED4B23}" destId="{191D470A-A7C8-8D48-B7B2-86A043B73F85}" srcOrd="0" destOrd="1" presId="urn:microsoft.com/office/officeart/2005/8/layout/hList1"/>
    <dgm:cxn modelId="{48E38618-DC51-4D7D-BDEF-7A3AAA61DC8F}" type="presOf" srcId="{0319F219-F9BF-6042-B5E7-9CE7CCC3FF5F}" destId="{191D470A-A7C8-8D48-B7B2-86A043B73F85}" srcOrd="0" destOrd="0" presId="urn:microsoft.com/office/officeart/2005/8/layout/hList1"/>
    <dgm:cxn modelId="{5C0CF52E-C9D6-46D6-81BE-37A08356998A}" type="presOf" srcId="{41F60BD4-45F1-FE42-BB7F-957F68FCC758}" destId="{E76FBE2B-1300-BC4A-B692-73AD7093C0F9}" srcOrd="0" destOrd="0" presId="urn:microsoft.com/office/officeart/2005/8/layout/hList1"/>
    <dgm:cxn modelId="{641DE4F7-69ED-C442-8245-C8611061B3DD}" srcId="{41F60BD4-45F1-FE42-BB7F-957F68FCC758}" destId="{0319F219-F9BF-6042-B5E7-9CE7CCC3FF5F}" srcOrd="0" destOrd="0" parTransId="{E0AEE5C3-84AD-5E48-BD15-1CCD0FB1926A}" sibTransId="{BA2079B0-8C76-904E-9F31-CFAA132B64BE}"/>
    <dgm:cxn modelId="{2BC0BC80-8A1C-904B-8155-2F9C915362C6}" srcId="{41F60BD4-45F1-FE42-BB7F-957F68FCC758}" destId="{FD205F69-243E-3941-9128-685EF6ED4B23}" srcOrd="1" destOrd="0" parTransId="{021FB339-B789-D14B-800F-D1FFC3C1C80F}" sibTransId="{2C658EA4-7029-E14F-877C-EE9EBB12510A}"/>
    <dgm:cxn modelId="{61223DE0-BBB8-4432-8FB9-59D33E0951C8}" type="presOf" srcId="{A2AFAA1D-79C2-6B4B-9B86-DCB65EB7FD2A}" destId="{54E05149-7746-744C-99BF-5475098F4582}" srcOrd="0" destOrd="0" presId="urn:microsoft.com/office/officeart/2005/8/layout/hList1"/>
    <dgm:cxn modelId="{49D9FD4F-E1AE-444E-B591-3D70D258CC78}" srcId="{A2AFAA1D-79C2-6B4B-9B86-DCB65EB7FD2A}" destId="{41F60BD4-45F1-FE42-BB7F-957F68FCC758}" srcOrd="0" destOrd="0" parTransId="{6B3E9C8B-BA00-3D49-A6EF-44362D93DA5E}" sibTransId="{E9FB7A87-0ACE-6049-9FE6-2B1E12876B96}"/>
    <dgm:cxn modelId="{795A4C15-F892-4E52-9974-827AEFF9FDD4}" type="presOf" srcId="{B24C134E-8EDB-D641-AD08-C6C276A2A54D}" destId="{191D470A-A7C8-8D48-B7B2-86A043B73F85}" srcOrd="0" destOrd="2" presId="urn:microsoft.com/office/officeart/2005/8/layout/hList1"/>
    <dgm:cxn modelId="{D4995ACD-E58F-194F-9CAE-A752D3FA333E}" srcId="{41F60BD4-45F1-FE42-BB7F-957F68FCC758}" destId="{B24C134E-8EDB-D641-AD08-C6C276A2A54D}" srcOrd="2" destOrd="0" parTransId="{624449B1-0E01-7B40-902B-4B5B0F673B63}" sibTransId="{F7A535D4-8069-FD40-950F-900B2127D64B}"/>
    <dgm:cxn modelId="{811BEB1A-1B5C-4CB5-BB30-2E3AAF5A406C}" type="presParOf" srcId="{54E05149-7746-744C-99BF-5475098F4582}" destId="{20A121A1-05F2-9841-818E-4D2596339418}" srcOrd="0" destOrd="0" presId="urn:microsoft.com/office/officeart/2005/8/layout/hList1"/>
    <dgm:cxn modelId="{E3CC14D9-3892-4414-AE21-5A26A80B4DA8}" type="presParOf" srcId="{20A121A1-05F2-9841-818E-4D2596339418}" destId="{E76FBE2B-1300-BC4A-B692-73AD7093C0F9}" srcOrd="0" destOrd="0" presId="urn:microsoft.com/office/officeart/2005/8/layout/hList1"/>
    <dgm:cxn modelId="{FB4CAE31-6419-4DAB-A1CF-3DBCE8956AA7}" type="presParOf" srcId="{20A121A1-05F2-9841-818E-4D2596339418}" destId="{191D470A-A7C8-8D48-B7B2-86A043B73F8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030FDA-A2D5-FC47-96C3-74D3368E9EBC}" type="doc">
      <dgm:prSet loTypeId="urn:microsoft.com/office/officeart/2005/8/layout/funnel1" loCatId="relationship" qsTypeId="urn:microsoft.com/office/officeart/2005/8/quickstyle/simple4" qsCatId="simple" csTypeId="urn:microsoft.com/office/officeart/2005/8/colors/accent1_2" csCatId="accent1" phldr="1"/>
      <dgm:spPr/>
      <dgm:t>
        <a:bodyPr/>
        <a:lstStyle/>
        <a:p>
          <a:endParaRPr lang="en-US"/>
        </a:p>
      </dgm:t>
    </dgm:pt>
    <dgm:pt modelId="{113ACB99-EA12-0C4A-A377-CBDA785B5AE3}">
      <dgm:prSet phldrT="[Text]"/>
      <dgm:spPr/>
      <dgm:t>
        <a:bodyPr/>
        <a:lstStyle/>
        <a:p>
          <a:r>
            <a:rPr lang="en-US" dirty="0" smtClean="0">
              <a:solidFill>
                <a:schemeClr val="tx2">
                  <a:lumMod val="10000"/>
                </a:schemeClr>
              </a:solidFill>
            </a:rPr>
            <a:t>Key algorithmic ingredients</a:t>
          </a:r>
          <a:endParaRPr lang="en-US" dirty="0"/>
        </a:p>
      </dgm:t>
    </dgm:pt>
    <dgm:pt modelId="{F565CC73-1D03-4549-99A5-788C83E1E721}" type="parTrans" cxnId="{2F2B961E-D315-0C45-B030-D992C60104E6}">
      <dgm:prSet/>
      <dgm:spPr/>
      <dgm:t>
        <a:bodyPr/>
        <a:lstStyle/>
        <a:p>
          <a:endParaRPr lang="en-US"/>
        </a:p>
      </dgm:t>
    </dgm:pt>
    <dgm:pt modelId="{66C0B33D-51B6-CC4A-823E-7518A60D338A}" type="sibTrans" cxnId="{2F2B961E-D315-0C45-B030-D992C60104E6}">
      <dgm:prSet/>
      <dgm:spPr/>
      <dgm:t>
        <a:bodyPr/>
        <a:lstStyle/>
        <a:p>
          <a:endParaRPr lang="en-US"/>
        </a:p>
      </dgm:t>
    </dgm:pt>
    <dgm:pt modelId="{B719B0F6-6B64-EC42-879F-1CCD15BE0DB9}">
      <dgm:prSet custT="1"/>
      <dgm:spPr/>
      <dgm:t>
        <a:bodyPr/>
        <a:lstStyle/>
        <a:p>
          <a:r>
            <a:rPr lang="en-US" sz="1500" b="1" i="0" dirty="0" smtClean="0">
              <a:solidFill>
                <a:schemeClr val="tx2">
                  <a:lumMod val="90000"/>
                </a:schemeClr>
              </a:solidFill>
            </a:rPr>
            <a:t>AES encryption algorithm</a:t>
          </a:r>
        </a:p>
      </dgm:t>
    </dgm:pt>
    <dgm:pt modelId="{5239D105-74C3-E342-B969-FB1CC08D97DC}" type="parTrans" cxnId="{9883F50B-CF61-C248-A988-AB2A4E630458}">
      <dgm:prSet/>
      <dgm:spPr/>
      <dgm:t>
        <a:bodyPr/>
        <a:lstStyle/>
        <a:p>
          <a:endParaRPr lang="en-US"/>
        </a:p>
      </dgm:t>
    </dgm:pt>
    <dgm:pt modelId="{9D7E95AB-93A6-684D-8336-DF220FBDAFBA}" type="sibTrans" cxnId="{9883F50B-CF61-C248-A988-AB2A4E630458}">
      <dgm:prSet/>
      <dgm:spPr/>
      <dgm:t>
        <a:bodyPr/>
        <a:lstStyle/>
        <a:p>
          <a:endParaRPr lang="en-US"/>
        </a:p>
      </dgm:t>
    </dgm:pt>
    <dgm:pt modelId="{EBAFBEC6-504D-B44A-9366-74AE71D07CE9}">
      <dgm:prSet custT="1"/>
      <dgm:spPr/>
      <dgm:t>
        <a:bodyPr/>
        <a:lstStyle/>
        <a:p>
          <a:r>
            <a:rPr lang="en-US" sz="1500" b="1" i="0" dirty="0" smtClean="0">
              <a:solidFill>
                <a:schemeClr val="tx2">
                  <a:lumMod val="90000"/>
                </a:schemeClr>
              </a:solidFill>
            </a:rPr>
            <a:t>CTR mode of operation</a:t>
          </a:r>
        </a:p>
      </dgm:t>
    </dgm:pt>
    <dgm:pt modelId="{D871F4E3-4DB2-924F-BDCF-F5A11610A387}" type="parTrans" cxnId="{7870504D-6616-034F-A7C9-1DB0FD340E26}">
      <dgm:prSet/>
      <dgm:spPr/>
      <dgm:t>
        <a:bodyPr/>
        <a:lstStyle/>
        <a:p>
          <a:endParaRPr lang="en-US"/>
        </a:p>
      </dgm:t>
    </dgm:pt>
    <dgm:pt modelId="{834DDEED-8EFC-9143-A7F3-5616B23F1011}" type="sibTrans" cxnId="{7870504D-6616-034F-A7C9-1DB0FD340E26}">
      <dgm:prSet/>
      <dgm:spPr/>
      <dgm:t>
        <a:bodyPr/>
        <a:lstStyle/>
        <a:p>
          <a:endParaRPr lang="en-US"/>
        </a:p>
      </dgm:t>
    </dgm:pt>
    <dgm:pt modelId="{883B57FA-6EC4-BE4D-9892-F190E4031B66}">
      <dgm:prSet custT="1"/>
      <dgm:spPr/>
      <dgm:t>
        <a:bodyPr/>
        <a:lstStyle/>
        <a:p>
          <a:r>
            <a:rPr lang="en-US" sz="1500" b="1" i="0" dirty="0" smtClean="0">
              <a:solidFill>
                <a:schemeClr val="tx2">
                  <a:lumMod val="90000"/>
                </a:schemeClr>
              </a:solidFill>
            </a:rPr>
            <a:t>CMAC authentication algorithm</a:t>
          </a:r>
        </a:p>
      </dgm:t>
    </dgm:pt>
    <dgm:pt modelId="{4A2C6D76-7AC1-E846-AAC0-B391E5ECC656}" type="parTrans" cxnId="{7EB32AA7-B52B-374E-B6FD-5024639F39EA}">
      <dgm:prSet/>
      <dgm:spPr/>
      <dgm:t>
        <a:bodyPr/>
        <a:lstStyle/>
        <a:p>
          <a:endParaRPr lang="en-US"/>
        </a:p>
      </dgm:t>
    </dgm:pt>
    <dgm:pt modelId="{48ED04C5-B21E-4F42-9114-F42190187FA1}" type="sibTrans" cxnId="{7EB32AA7-B52B-374E-B6FD-5024639F39EA}">
      <dgm:prSet/>
      <dgm:spPr/>
      <dgm:t>
        <a:bodyPr/>
        <a:lstStyle/>
        <a:p>
          <a:endParaRPr lang="en-US"/>
        </a:p>
      </dgm:t>
    </dgm:pt>
    <dgm:pt modelId="{8F2E7571-F932-284D-9050-5BA0A032B99A}" type="pres">
      <dgm:prSet presAssocID="{F0030FDA-A2D5-FC47-96C3-74D3368E9EBC}" presName="Name0" presStyleCnt="0">
        <dgm:presLayoutVars>
          <dgm:chMax val="4"/>
          <dgm:resizeHandles val="exact"/>
        </dgm:presLayoutVars>
      </dgm:prSet>
      <dgm:spPr/>
      <dgm:t>
        <a:bodyPr/>
        <a:lstStyle/>
        <a:p>
          <a:endParaRPr lang="en-US"/>
        </a:p>
      </dgm:t>
    </dgm:pt>
    <dgm:pt modelId="{49C07FCD-3C91-7040-BD06-6B799BFD8349}" type="pres">
      <dgm:prSet presAssocID="{F0030FDA-A2D5-FC47-96C3-74D3368E9EBC}" presName="ellipse" presStyleLbl="trBgShp" presStyleIdx="0" presStyleCnt="1" custLinFactNeighborX="2905" custLinFactNeighborY="36512"/>
      <dgm:spPr/>
    </dgm:pt>
    <dgm:pt modelId="{D4755CDB-0889-FE40-95F3-5CEAB85D140C}" type="pres">
      <dgm:prSet presAssocID="{F0030FDA-A2D5-FC47-96C3-74D3368E9EBC}" presName="arrow1" presStyleLbl="fgShp" presStyleIdx="0" presStyleCnt="1" custLinFactNeighborX="9365" custLinFactNeighborY="51528"/>
      <dgm:spPr/>
    </dgm:pt>
    <dgm:pt modelId="{5A4B9020-EB56-1D48-AA5D-0986CB554B15}" type="pres">
      <dgm:prSet presAssocID="{F0030FDA-A2D5-FC47-96C3-74D3368E9EBC}" presName="rectangle" presStyleLbl="revTx" presStyleIdx="0" presStyleCnt="1" custLinFactNeighborX="1323" custLinFactNeighborY="18677">
        <dgm:presLayoutVars>
          <dgm:bulletEnabled val="1"/>
        </dgm:presLayoutVars>
      </dgm:prSet>
      <dgm:spPr/>
      <dgm:t>
        <a:bodyPr/>
        <a:lstStyle/>
        <a:p>
          <a:endParaRPr lang="en-US"/>
        </a:p>
      </dgm:t>
    </dgm:pt>
    <dgm:pt modelId="{E96601C8-3962-7642-AECF-A0FF5C5C2656}" type="pres">
      <dgm:prSet presAssocID="{EBAFBEC6-504D-B44A-9366-74AE71D07CE9}" presName="item1" presStyleLbl="node1" presStyleIdx="0" presStyleCnt="3" custScaleX="167555" custScaleY="121155" custLinFactNeighborX="67689" custLinFactNeighborY="-65961">
        <dgm:presLayoutVars>
          <dgm:bulletEnabled val="1"/>
        </dgm:presLayoutVars>
      </dgm:prSet>
      <dgm:spPr/>
      <dgm:t>
        <a:bodyPr/>
        <a:lstStyle/>
        <a:p>
          <a:endParaRPr lang="en-US"/>
        </a:p>
      </dgm:t>
    </dgm:pt>
    <dgm:pt modelId="{6EC31E37-89C6-9C42-8A14-2CB5254898C0}" type="pres">
      <dgm:prSet presAssocID="{883B57FA-6EC4-BE4D-9892-F190E4031B66}" presName="item2" presStyleLbl="node1" presStyleIdx="1" presStyleCnt="3" custScaleX="113333" custScaleY="113334" custLinFactNeighborX="-23316" custLinFactNeighborY="10794">
        <dgm:presLayoutVars>
          <dgm:bulletEnabled val="1"/>
        </dgm:presLayoutVars>
      </dgm:prSet>
      <dgm:spPr/>
      <dgm:t>
        <a:bodyPr/>
        <a:lstStyle/>
        <a:p>
          <a:endParaRPr lang="en-US"/>
        </a:p>
      </dgm:t>
    </dgm:pt>
    <dgm:pt modelId="{10FDE3B1-4B8A-EE49-B370-3A17ED530773}" type="pres">
      <dgm:prSet presAssocID="{113ACB99-EA12-0C4A-A377-CBDA785B5AE3}" presName="item3" presStyleLbl="node1" presStyleIdx="2" presStyleCnt="3" custScaleX="117778" custScaleY="109422" custLinFactY="45891" custLinFactNeighborX="-33016" custLinFactNeighborY="100000">
        <dgm:presLayoutVars>
          <dgm:bulletEnabled val="1"/>
        </dgm:presLayoutVars>
      </dgm:prSet>
      <dgm:spPr/>
      <dgm:t>
        <a:bodyPr/>
        <a:lstStyle/>
        <a:p>
          <a:endParaRPr lang="en-US"/>
        </a:p>
      </dgm:t>
    </dgm:pt>
    <dgm:pt modelId="{8F3F9E2D-C44D-C245-996F-734697CB3E71}" type="pres">
      <dgm:prSet presAssocID="{F0030FDA-A2D5-FC47-96C3-74D3368E9EBC}" presName="funnel" presStyleLbl="trAlignAcc1" presStyleIdx="0" presStyleCnt="1" custLinFactNeighborX="2834" custLinFactNeighborY="14980"/>
      <dgm:spPr>
        <a:solidFill>
          <a:schemeClr val="lt1">
            <a:hueOff val="0"/>
            <a:satOff val="0"/>
            <a:lumOff val="0"/>
            <a:alpha val="12000"/>
          </a:schemeClr>
        </a:solidFill>
      </dgm:spPr>
    </dgm:pt>
  </dgm:ptLst>
  <dgm:cxnLst>
    <dgm:cxn modelId="{7EB32AA7-B52B-374E-B6FD-5024639F39EA}" srcId="{F0030FDA-A2D5-FC47-96C3-74D3368E9EBC}" destId="{883B57FA-6EC4-BE4D-9892-F190E4031B66}" srcOrd="2" destOrd="0" parTransId="{4A2C6D76-7AC1-E846-AAC0-B391E5ECC656}" sibTransId="{48ED04C5-B21E-4F42-9114-F42190187FA1}"/>
    <dgm:cxn modelId="{7870504D-6616-034F-A7C9-1DB0FD340E26}" srcId="{F0030FDA-A2D5-FC47-96C3-74D3368E9EBC}" destId="{EBAFBEC6-504D-B44A-9366-74AE71D07CE9}" srcOrd="1" destOrd="0" parTransId="{D871F4E3-4DB2-924F-BDCF-F5A11610A387}" sibTransId="{834DDEED-8EFC-9143-A7F3-5616B23F1011}"/>
    <dgm:cxn modelId="{B59D7D84-CA63-4A2A-B42B-844E547A7BE0}" type="presOf" srcId="{F0030FDA-A2D5-FC47-96C3-74D3368E9EBC}" destId="{8F2E7571-F932-284D-9050-5BA0A032B99A}" srcOrd="0" destOrd="0" presId="urn:microsoft.com/office/officeart/2005/8/layout/funnel1"/>
    <dgm:cxn modelId="{F496236A-B8D5-4263-AAF0-D79A37B27C89}" type="presOf" srcId="{EBAFBEC6-504D-B44A-9366-74AE71D07CE9}" destId="{6EC31E37-89C6-9C42-8A14-2CB5254898C0}" srcOrd="0" destOrd="0" presId="urn:microsoft.com/office/officeart/2005/8/layout/funnel1"/>
    <dgm:cxn modelId="{9883F50B-CF61-C248-A988-AB2A4E630458}" srcId="{F0030FDA-A2D5-FC47-96C3-74D3368E9EBC}" destId="{B719B0F6-6B64-EC42-879F-1CCD15BE0DB9}" srcOrd="0" destOrd="0" parTransId="{5239D105-74C3-E342-B969-FB1CC08D97DC}" sibTransId="{9D7E95AB-93A6-684D-8336-DF220FBDAFBA}"/>
    <dgm:cxn modelId="{FE03360C-09AA-411B-9C3D-7FED787431AA}" type="presOf" srcId="{113ACB99-EA12-0C4A-A377-CBDA785B5AE3}" destId="{5A4B9020-EB56-1D48-AA5D-0986CB554B15}" srcOrd="0" destOrd="0" presId="urn:microsoft.com/office/officeart/2005/8/layout/funnel1"/>
    <dgm:cxn modelId="{CF4E3E7F-4F88-4FA4-9996-D34829F81D7D}" type="presOf" srcId="{B719B0F6-6B64-EC42-879F-1CCD15BE0DB9}" destId="{10FDE3B1-4B8A-EE49-B370-3A17ED530773}" srcOrd="0" destOrd="0" presId="urn:microsoft.com/office/officeart/2005/8/layout/funnel1"/>
    <dgm:cxn modelId="{77CCEB55-2026-49B2-A95C-F1E1438052F7}" type="presOf" srcId="{883B57FA-6EC4-BE4D-9892-F190E4031B66}" destId="{E96601C8-3962-7642-AECF-A0FF5C5C2656}" srcOrd="0" destOrd="0" presId="urn:microsoft.com/office/officeart/2005/8/layout/funnel1"/>
    <dgm:cxn modelId="{2F2B961E-D315-0C45-B030-D992C60104E6}" srcId="{F0030FDA-A2D5-FC47-96C3-74D3368E9EBC}" destId="{113ACB99-EA12-0C4A-A377-CBDA785B5AE3}" srcOrd="3" destOrd="0" parTransId="{F565CC73-1D03-4549-99A5-788C83E1E721}" sibTransId="{66C0B33D-51B6-CC4A-823E-7518A60D338A}"/>
    <dgm:cxn modelId="{F4FD757B-5398-4EF6-B2D0-533AAF50980B}" type="presParOf" srcId="{8F2E7571-F932-284D-9050-5BA0A032B99A}" destId="{49C07FCD-3C91-7040-BD06-6B799BFD8349}" srcOrd="0" destOrd="0" presId="urn:microsoft.com/office/officeart/2005/8/layout/funnel1"/>
    <dgm:cxn modelId="{AD00C338-C019-4EB2-9271-23C8BC15026B}" type="presParOf" srcId="{8F2E7571-F932-284D-9050-5BA0A032B99A}" destId="{D4755CDB-0889-FE40-95F3-5CEAB85D140C}" srcOrd="1" destOrd="0" presId="urn:microsoft.com/office/officeart/2005/8/layout/funnel1"/>
    <dgm:cxn modelId="{78B27723-E6A6-4667-B001-6BEDF1EB38D5}" type="presParOf" srcId="{8F2E7571-F932-284D-9050-5BA0A032B99A}" destId="{5A4B9020-EB56-1D48-AA5D-0986CB554B15}" srcOrd="2" destOrd="0" presId="urn:microsoft.com/office/officeart/2005/8/layout/funnel1"/>
    <dgm:cxn modelId="{AFA8F120-7C8A-4215-AA3E-0964D9E2A623}" type="presParOf" srcId="{8F2E7571-F932-284D-9050-5BA0A032B99A}" destId="{E96601C8-3962-7642-AECF-A0FF5C5C2656}" srcOrd="3" destOrd="0" presId="urn:microsoft.com/office/officeart/2005/8/layout/funnel1"/>
    <dgm:cxn modelId="{F97E82DA-DEC4-4B65-8FE9-AD7928936B4E}" type="presParOf" srcId="{8F2E7571-F932-284D-9050-5BA0A032B99A}" destId="{6EC31E37-89C6-9C42-8A14-2CB5254898C0}" srcOrd="4" destOrd="0" presId="urn:microsoft.com/office/officeart/2005/8/layout/funnel1"/>
    <dgm:cxn modelId="{4CAC909C-FD9C-467F-A6D0-017486F64455}" type="presParOf" srcId="{8F2E7571-F932-284D-9050-5BA0A032B99A}" destId="{10FDE3B1-4B8A-EE49-B370-3A17ED530773}" srcOrd="5" destOrd="0" presId="urn:microsoft.com/office/officeart/2005/8/layout/funnel1"/>
    <dgm:cxn modelId="{51D40020-155C-458A-8FAE-A03341006FB9}" type="presParOf" srcId="{8F2E7571-F932-284D-9050-5BA0A032B99A}" destId="{8F3F9E2D-C44D-C245-996F-734697CB3E7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7EFA0-75D7-BE47-9738-A18CE986A1E5}">
      <dsp:nvSpPr>
        <dsp:cNvPr id="0" name=""/>
        <dsp:cNvSpPr/>
      </dsp:nvSpPr>
      <dsp:spPr>
        <a:xfrm>
          <a:off x="0" y="363380"/>
          <a:ext cx="7848600" cy="2910599"/>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139" tIns="437388" rIns="60913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Public-key encryption is more secure from cryptanalysis than conventional encryption</a:t>
          </a:r>
        </a:p>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Public-key encryption is a general-purpose technique that has made conventional encryption obsolete</a:t>
          </a:r>
        </a:p>
        <a:p>
          <a:pPr marL="228600" lvl="1" indent="-228600" algn="l" defTabSz="933450">
            <a:lnSpc>
              <a:spcPct val="90000"/>
            </a:lnSpc>
            <a:spcBef>
              <a:spcPct val="0"/>
            </a:spcBef>
            <a:spcAft>
              <a:spcPct val="15000"/>
            </a:spcAft>
            <a:buChar char="••"/>
          </a:pPr>
          <a:r>
            <a:rPr lang="en-US" sz="2100" kern="1200" dirty="0" smtClean="0">
              <a:solidFill>
                <a:schemeClr val="tx2">
                  <a:lumMod val="10000"/>
                </a:schemeClr>
              </a:solidFill>
            </a:rPr>
            <a:t>There is a feeling that key distribution is trivial when using public-key encryption, compared to the rather cumbersome handshaking involved with key distribution centers for conventional encryption</a:t>
          </a:r>
        </a:p>
      </dsp:txBody>
      <dsp:txXfrm>
        <a:off x="0" y="363380"/>
        <a:ext cx="7848600" cy="2910599"/>
      </dsp:txXfrm>
    </dsp:sp>
    <dsp:sp modelId="{2FF598B2-38A5-D546-B459-90779C80D4EA}">
      <dsp:nvSpPr>
        <dsp:cNvPr id="0" name=""/>
        <dsp:cNvSpPr/>
      </dsp:nvSpPr>
      <dsp:spPr>
        <a:xfrm>
          <a:off x="392430" y="53420"/>
          <a:ext cx="3208013" cy="6199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7661" tIns="0" rIns="207661" bIns="0" numCol="1" spcCol="1270" anchor="ctr" anchorCtr="0">
          <a:noAutofit/>
        </a:bodyPr>
        <a:lstStyle/>
        <a:p>
          <a:pPr lvl="0" algn="l" defTabSz="933450">
            <a:lnSpc>
              <a:spcPct val="90000"/>
            </a:lnSpc>
            <a:spcBef>
              <a:spcPct val="0"/>
            </a:spcBef>
            <a:spcAft>
              <a:spcPct val="35000"/>
            </a:spcAft>
          </a:pPr>
          <a:r>
            <a:rPr lang="en-US" sz="2100" b="1" kern="1200" dirty="0" smtClean="0">
              <a:solidFill>
                <a:schemeClr val="tx1"/>
              </a:solidFill>
            </a:rPr>
            <a:t>Misconceptions:</a:t>
          </a:r>
          <a:endParaRPr lang="en-US" sz="2100" b="1" kern="1200" dirty="0">
            <a:solidFill>
              <a:schemeClr val="tx1"/>
            </a:solidFill>
          </a:endParaRPr>
        </a:p>
      </dsp:txBody>
      <dsp:txXfrm>
        <a:off x="422692" y="83682"/>
        <a:ext cx="3147489"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17074-7E4E-1640-86BF-92D26868AEB3}">
      <dsp:nvSpPr>
        <dsp:cNvPr id="0" name=""/>
        <dsp:cNvSpPr/>
      </dsp:nvSpPr>
      <dsp:spPr>
        <a:xfrm>
          <a:off x="1038969"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use of public-key cryptosystems can be classified into three categories:</a:t>
          </a:r>
          <a:endParaRPr lang="en-US" sz="1400" b="0" i="0" kern="1200" dirty="0">
            <a:solidFill>
              <a:schemeClr val="tx1"/>
            </a:solidFill>
          </a:endParaRPr>
        </a:p>
      </dsp:txBody>
      <dsp:txXfrm>
        <a:off x="1065319" y="1062416"/>
        <a:ext cx="1746632" cy="846966"/>
      </dsp:txXfrm>
    </dsp:sp>
    <dsp:sp modelId="{F71DF7E7-8D91-8B44-A74C-92E995DD8351}">
      <dsp:nvSpPr>
        <dsp:cNvPr id="0" name=""/>
        <dsp:cNvSpPr/>
      </dsp:nvSpPr>
      <dsp:spPr>
        <a:xfrm rot="18289469">
          <a:off x="2567999" y="941345"/>
          <a:ext cx="1260335" cy="54492"/>
        </a:xfrm>
        <a:custGeom>
          <a:avLst/>
          <a:gdLst/>
          <a:ahLst/>
          <a:cxnLst/>
          <a:rect l="0" t="0" r="0" b="0"/>
          <a:pathLst>
            <a:path>
              <a:moveTo>
                <a:pt x="0" y="27246"/>
              </a:moveTo>
              <a:lnTo>
                <a:pt x="1260335"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66659" y="937083"/>
        <a:ext cx="63016" cy="63016"/>
      </dsp:txXfrm>
    </dsp:sp>
    <dsp:sp modelId="{F3FD7585-FA72-FB45-8B09-748DC059D495}">
      <dsp:nvSpPr>
        <dsp:cNvPr id="0" name=""/>
        <dsp:cNvSpPr/>
      </dsp:nvSpPr>
      <dsp:spPr>
        <a:xfrm>
          <a:off x="3558033" y="1451"/>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Encryption/decryption</a:t>
          </a:r>
        </a:p>
      </dsp:txBody>
      <dsp:txXfrm>
        <a:off x="3584383" y="27801"/>
        <a:ext cx="1746632" cy="846966"/>
      </dsp:txXfrm>
    </dsp:sp>
    <dsp:sp modelId="{F0E737A8-9061-0244-A444-584F576FE7C5}">
      <dsp:nvSpPr>
        <dsp:cNvPr id="0" name=""/>
        <dsp:cNvSpPr/>
      </dsp:nvSpPr>
      <dsp:spPr>
        <a:xfrm>
          <a:off x="5357366" y="424037"/>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433290"/>
        <a:ext cx="35986" cy="35986"/>
      </dsp:txXfrm>
    </dsp:sp>
    <dsp:sp modelId="{70A800DC-72BC-AA40-BDEB-5EF377BAE363}">
      <dsp:nvSpPr>
        <dsp:cNvPr id="0" name=""/>
        <dsp:cNvSpPr/>
      </dsp:nvSpPr>
      <dsp:spPr>
        <a:xfrm>
          <a:off x="6077098" y="1451"/>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sender encrypts a message with the recipient’s public key</a:t>
          </a:r>
        </a:p>
      </dsp:txBody>
      <dsp:txXfrm>
        <a:off x="6103448" y="27801"/>
        <a:ext cx="1746632" cy="846966"/>
      </dsp:txXfrm>
    </dsp:sp>
    <dsp:sp modelId="{2F83DCCC-BC0C-5F4C-9C53-0F23FE1B330C}">
      <dsp:nvSpPr>
        <dsp:cNvPr id="0" name=""/>
        <dsp:cNvSpPr/>
      </dsp:nvSpPr>
      <dsp:spPr>
        <a:xfrm>
          <a:off x="2838301" y="1458653"/>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80174" y="1467906"/>
        <a:ext cx="35986" cy="35986"/>
      </dsp:txXfrm>
    </dsp:sp>
    <dsp:sp modelId="{E1332030-32E7-C444-B670-F2423325C78A}">
      <dsp:nvSpPr>
        <dsp:cNvPr id="0" name=""/>
        <dsp:cNvSpPr/>
      </dsp:nvSpPr>
      <dsp:spPr>
        <a:xfrm>
          <a:off x="3558033"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Digital signature</a:t>
          </a:r>
        </a:p>
      </dsp:txBody>
      <dsp:txXfrm>
        <a:off x="3584383" y="1062416"/>
        <a:ext cx="1746632" cy="846966"/>
      </dsp:txXfrm>
    </dsp:sp>
    <dsp:sp modelId="{D85FA3C9-0AAC-F044-9799-2273BA0E0838}">
      <dsp:nvSpPr>
        <dsp:cNvPr id="0" name=""/>
        <dsp:cNvSpPr/>
      </dsp:nvSpPr>
      <dsp:spPr>
        <a:xfrm>
          <a:off x="5357366" y="1458653"/>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1467906"/>
        <a:ext cx="35986" cy="35986"/>
      </dsp:txXfrm>
    </dsp:sp>
    <dsp:sp modelId="{19BF3F60-223A-1344-ADE1-8BEFD6F334E4}">
      <dsp:nvSpPr>
        <dsp:cNvPr id="0" name=""/>
        <dsp:cNvSpPr/>
      </dsp:nvSpPr>
      <dsp:spPr>
        <a:xfrm>
          <a:off x="6077098" y="1036066"/>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The sender “signs” a message with its private key</a:t>
          </a:r>
        </a:p>
      </dsp:txBody>
      <dsp:txXfrm>
        <a:off x="6103448" y="1062416"/>
        <a:ext cx="1746632" cy="846966"/>
      </dsp:txXfrm>
    </dsp:sp>
    <dsp:sp modelId="{265FC26E-5D46-5548-A66A-8FE265B86E6A}">
      <dsp:nvSpPr>
        <dsp:cNvPr id="0" name=""/>
        <dsp:cNvSpPr/>
      </dsp:nvSpPr>
      <dsp:spPr>
        <a:xfrm rot="3310531">
          <a:off x="2567999" y="1975961"/>
          <a:ext cx="1260335" cy="54492"/>
        </a:xfrm>
        <a:custGeom>
          <a:avLst/>
          <a:gdLst/>
          <a:ahLst/>
          <a:cxnLst/>
          <a:rect l="0" t="0" r="0" b="0"/>
          <a:pathLst>
            <a:path>
              <a:moveTo>
                <a:pt x="0" y="27246"/>
              </a:moveTo>
              <a:lnTo>
                <a:pt x="1260335"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66659" y="1971699"/>
        <a:ext cx="63016" cy="63016"/>
      </dsp:txXfrm>
    </dsp:sp>
    <dsp:sp modelId="{9C59387D-E86C-0A46-829D-CA2BC51C1C58}">
      <dsp:nvSpPr>
        <dsp:cNvPr id="0" name=""/>
        <dsp:cNvSpPr/>
      </dsp:nvSpPr>
      <dsp:spPr>
        <a:xfrm>
          <a:off x="3558033" y="2070682"/>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Key exchange </a:t>
          </a:r>
        </a:p>
      </dsp:txBody>
      <dsp:txXfrm>
        <a:off x="3584383" y="2097032"/>
        <a:ext cx="1746632" cy="846966"/>
      </dsp:txXfrm>
    </dsp:sp>
    <dsp:sp modelId="{F81D28AA-68F5-6940-BCDC-574DEFE00089}">
      <dsp:nvSpPr>
        <dsp:cNvPr id="0" name=""/>
        <dsp:cNvSpPr/>
      </dsp:nvSpPr>
      <dsp:spPr>
        <a:xfrm>
          <a:off x="5357366" y="2493269"/>
          <a:ext cx="719732" cy="54492"/>
        </a:xfrm>
        <a:custGeom>
          <a:avLst/>
          <a:gdLst/>
          <a:ahLst/>
          <a:cxnLst/>
          <a:rect l="0" t="0" r="0" b="0"/>
          <a:pathLst>
            <a:path>
              <a:moveTo>
                <a:pt x="0" y="27246"/>
              </a:moveTo>
              <a:lnTo>
                <a:pt x="719732" y="27246"/>
              </a:lnTo>
            </a:path>
          </a:pathLst>
        </a:custGeom>
        <a:noFill/>
        <a:ln w="9525" cap="flat" cmpd="sng" algn="ctr">
          <a:solidFill>
            <a:schemeClr val="tx1"/>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99239" y="2502522"/>
        <a:ext cx="35986" cy="35986"/>
      </dsp:txXfrm>
    </dsp:sp>
    <dsp:sp modelId="{F14AF6C4-852C-5A49-9F48-B47F405D651F}">
      <dsp:nvSpPr>
        <dsp:cNvPr id="0" name=""/>
        <dsp:cNvSpPr/>
      </dsp:nvSpPr>
      <dsp:spPr>
        <a:xfrm>
          <a:off x="6077098" y="2070682"/>
          <a:ext cx="1799332" cy="89966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b="0" i="0" kern="1200" dirty="0" smtClean="0">
              <a:solidFill>
                <a:schemeClr val="tx1"/>
              </a:solidFill>
            </a:rPr>
            <a:t>Two sides cooperate to exchange a session key</a:t>
          </a:r>
          <a:endParaRPr lang="en-US" sz="1400" b="0" i="0" kern="1200" dirty="0">
            <a:solidFill>
              <a:schemeClr val="tx1"/>
            </a:solidFill>
          </a:endParaRPr>
        </a:p>
      </dsp:txBody>
      <dsp:txXfrm>
        <a:off x="6103448" y="2097032"/>
        <a:ext cx="1746632" cy="8469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CE18D-BEF6-F64D-A219-08D94A173D95}">
      <dsp:nvSpPr>
        <dsp:cNvPr id="0" name=""/>
        <dsp:cNvSpPr/>
      </dsp:nvSpPr>
      <dsp:spPr>
        <a:xfrm>
          <a:off x="2789991" y="2033807"/>
          <a:ext cx="2573416" cy="2573416"/>
        </a:xfrm>
        <a:prstGeom prst="ellipse">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rtl="0">
            <a:lnSpc>
              <a:spcPct val="90000"/>
            </a:lnSpc>
            <a:spcBef>
              <a:spcPct val="0"/>
            </a:spcBef>
            <a:spcAft>
              <a:spcPct val="35000"/>
            </a:spcAft>
          </a:pPr>
          <a:r>
            <a:rPr lang="en-US" sz="2200" kern="1200" dirty="0" smtClean="0"/>
            <a:t>Basic requirements that must be satisfied by any candidate for SHA-3</a:t>
          </a:r>
          <a:endParaRPr lang="en-US" sz="2200" kern="1200" dirty="0"/>
        </a:p>
      </dsp:txBody>
      <dsp:txXfrm>
        <a:off x="3166859" y="2410675"/>
        <a:ext cx="1819680" cy="1819680"/>
      </dsp:txXfrm>
    </dsp:sp>
    <dsp:sp modelId="{DE4043E4-4F93-864F-AB95-5C6BC0C59B17}">
      <dsp:nvSpPr>
        <dsp:cNvPr id="0" name=""/>
        <dsp:cNvSpPr/>
      </dsp:nvSpPr>
      <dsp:spPr>
        <a:xfrm rot="12900000">
          <a:off x="1037377" y="1551752"/>
          <a:ext cx="2073971" cy="733423"/>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solidFill>
            <a:schemeClr val="bg1"/>
          </a:solid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021628D4-F2CA-9844-9576-3DCD3457AC28}">
      <dsp:nvSpPr>
        <dsp:cNvPr id="0" name=""/>
        <dsp:cNvSpPr/>
      </dsp:nvSpPr>
      <dsp:spPr>
        <a:xfrm>
          <a:off x="2541" y="345775"/>
          <a:ext cx="2444746" cy="19557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l" defTabSz="666750" rtl="0">
            <a:lnSpc>
              <a:spcPct val="90000"/>
            </a:lnSpc>
            <a:spcBef>
              <a:spcPct val="0"/>
            </a:spcBef>
            <a:spcAft>
              <a:spcPct val="35000"/>
            </a:spcAft>
          </a:pPr>
          <a:r>
            <a:rPr lang="en-US" sz="1500" kern="1200" dirty="0" smtClean="0"/>
            <a:t>1.   It must be possible to       replace SHA-2 with SHA-3 in any application by a simple drop-in substitution. Therefore, SHA-3 must support hash value lengths of 224, 256, 384, and 512 bits.</a:t>
          </a:r>
          <a:endParaRPr lang="en-US" sz="1500" kern="1200" dirty="0"/>
        </a:p>
      </dsp:txBody>
      <dsp:txXfrm>
        <a:off x="59824" y="403058"/>
        <a:ext cx="2330180" cy="1841230"/>
      </dsp:txXfrm>
    </dsp:sp>
    <dsp:sp modelId="{B2A2B753-8D29-5B45-A568-8FF79DC00661}">
      <dsp:nvSpPr>
        <dsp:cNvPr id="0" name=""/>
        <dsp:cNvSpPr/>
      </dsp:nvSpPr>
      <dsp:spPr>
        <a:xfrm rot="19500000">
          <a:off x="5042050" y="1551752"/>
          <a:ext cx="2073971" cy="733423"/>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solidFill>
            <a:schemeClr val="bg1"/>
          </a:solid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sp>
    <dsp:sp modelId="{B9F978B3-B9FC-DA40-81F4-C3507FCDDC3D}">
      <dsp:nvSpPr>
        <dsp:cNvPr id="0" name=""/>
        <dsp:cNvSpPr/>
      </dsp:nvSpPr>
      <dsp:spPr>
        <a:xfrm>
          <a:off x="5706112" y="345775"/>
          <a:ext cx="2444746" cy="1955796"/>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glow rad="101600">
            <a:schemeClr val="tx1">
              <a:alpha val="75000"/>
            </a:schemeClr>
          </a:glow>
          <a:softEdge rad="63500"/>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lvl="0" algn="l" defTabSz="666750" rtl="0">
            <a:lnSpc>
              <a:spcPct val="90000"/>
            </a:lnSpc>
            <a:spcBef>
              <a:spcPct val="0"/>
            </a:spcBef>
            <a:spcAft>
              <a:spcPct val="35000"/>
            </a:spcAft>
          </a:pPr>
          <a:r>
            <a:rPr lang="en-US" sz="1500" kern="1200" dirty="0" smtClean="0"/>
            <a:t>2.   SHA-3 must preserve the online nature of SHA-2. That is, the algorithm must process comparatively small blocks (512 or 1024 bits) at a time instead of requiring that the entire message be buffered in memory before processing it.</a:t>
          </a:r>
          <a:endParaRPr lang="en-US" sz="1500" kern="1200" dirty="0"/>
        </a:p>
      </dsp:txBody>
      <dsp:txXfrm>
        <a:off x="5763395" y="403058"/>
        <a:ext cx="2330180" cy="1841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FBE2B-1300-BC4A-B692-73AD7093C0F9}">
      <dsp:nvSpPr>
        <dsp:cNvPr id="0" name=""/>
        <dsp:cNvSpPr/>
      </dsp:nvSpPr>
      <dsp:spPr>
        <a:xfrm>
          <a:off x="0" y="32938"/>
          <a:ext cx="6096000" cy="460800"/>
        </a:xfrm>
        <a:prstGeom prst="rect">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w="12700" cap="flat" cmpd="sng" algn="ctr">
          <a:solidFill>
            <a:schemeClr val="accent1">
              <a:hueOff val="0"/>
              <a:satOff val="0"/>
              <a:lumOff val="0"/>
              <a:alphaOff val="0"/>
            </a:schemeClr>
          </a:solidFill>
          <a:prstDash val="solid"/>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AU" sz="1600" kern="1200" dirty="0" smtClean="0">
              <a:solidFill>
                <a:srgbClr val="FFFFFF"/>
              </a:solidFill>
            </a:rPr>
            <a:t>HMAC</a:t>
          </a:r>
          <a:endParaRPr lang="en-US" sz="1600" kern="1200" dirty="0">
            <a:solidFill>
              <a:srgbClr val="FFFFFF"/>
            </a:solidFill>
          </a:endParaRPr>
        </a:p>
      </dsp:txBody>
      <dsp:txXfrm>
        <a:off x="0" y="32938"/>
        <a:ext cx="6096000" cy="460800"/>
      </dsp:txXfrm>
    </dsp:sp>
    <dsp:sp modelId="{191D470A-A7C8-8D48-B7B2-86A043B73F85}">
      <dsp:nvSpPr>
        <dsp:cNvPr id="0" name=""/>
        <dsp:cNvSpPr/>
      </dsp:nvSpPr>
      <dsp:spPr>
        <a:xfrm>
          <a:off x="0" y="513119"/>
          <a:ext cx="6096000" cy="133956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Has been issued as RFC 2104</a:t>
          </a:r>
        </a:p>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Has been chosen as the mandatory-to-implement MAC for IP Security</a:t>
          </a:r>
        </a:p>
        <a:p>
          <a:pPr marL="171450" lvl="1" indent="-171450" algn="l" defTabSz="711200">
            <a:lnSpc>
              <a:spcPct val="90000"/>
            </a:lnSpc>
            <a:spcBef>
              <a:spcPct val="0"/>
            </a:spcBef>
            <a:spcAft>
              <a:spcPct val="15000"/>
            </a:spcAft>
            <a:buChar char="••"/>
          </a:pPr>
          <a:r>
            <a:rPr lang="en-AU" sz="1600" kern="1200" dirty="0" smtClean="0">
              <a:solidFill>
                <a:schemeClr val="tx2">
                  <a:lumMod val="10000"/>
                </a:schemeClr>
              </a:solidFill>
            </a:rPr>
            <a:t>Is used in other Internet protocols, such as Transport Layer Security (TLS) and Secure Electronic Transaction (SET)</a:t>
          </a:r>
        </a:p>
      </dsp:txBody>
      <dsp:txXfrm>
        <a:off x="0" y="513119"/>
        <a:ext cx="6096000" cy="1339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07FCD-3C91-7040-BD06-6B799BFD8349}">
      <dsp:nvSpPr>
        <dsp:cNvPr id="0" name=""/>
        <dsp:cNvSpPr/>
      </dsp:nvSpPr>
      <dsp:spPr>
        <a:xfrm>
          <a:off x="1219194" y="685806"/>
          <a:ext cx="3870483" cy="134416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55CDB-0889-FE40-95F3-5CEAB85D140C}">
      <dsp:nvSpPr>
        <dsp:cNvPr id="0" name=""/>
        <dsp:cNvSpPr/>
      </dsp:nvSpPr>
      <dsp:spPr>
        <a:xfrm>
          <a:off x="2743199" y="3733801"/>
          <a:ext cx="750093" cy="480060"/>
        </a:xfrm>
        <a:prstGeom prst="downArrow">
          <a:avLst/>
        </a:prstGeom>
        <a:blipFill rotWithShape="0">
          <a:blip xmlns:r="http://schemas.openxmlformats.org/officeDocument/2006/relationships" r:embed="rId1">
            <a:duotone>
              <a:schemeClr val="accent1">
                <a:tint val="60000"/>
                <a:hueOff val="0"/>
                <a:satOff val="0"/>
                <a:lumOff val="0"/>
                <a:alphaOff val="0"/>
                <a:shade val="10000"/>
                <a:satMod val="135000"/>
              </a:schemeClr>
              <a:schemeClr val="accent1">
                <a:tint val="60000"/>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dsp:style>
    </dsp:sp>
    <dsp:sp modelId="{5A4B9020-EB56-1D48-AA5D-0986CB554B15}">
      <dsp:nvSpPr>
        <dsp:cNvPr id="0" name=""/>
        <dsp:cNvSpPr/>
      </dsp:nvSpPr>
      <dsp:spPr>
        <a:xfrm>
          <a:off x="1295408" y="3900487"/>
          <a:ext cx="3600450" cy="900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2">
                  <a:lumMod val="10000"/>
                </a:schemeClr>
              </a:solidFill>
            </a:rPr>
            <a:t>Key algorithmic ingredients</a:t>
          </a:r>
          <a:endParaRPr lang="en-US" sz="2200" kern="1200" dirty="0"/>
        </a:p>
      </dsp:txBody>
      <dsp:txXfrm>
        <a:off x="1295408" y="3900487"/>
        <a:ext cx="3600450" cy="900112"/>
      </dsp:txXfrm>
    </dsp:sp>
    <dsp:sp modelId="{E96601C8-3962-7642-AECF-A0FF5C5C2656}">
      <dsp:nvSpPr>
        <dsp:cNvPr id="0" name=""/>
        <dsp:cNvSpPr/>
      </dsp:nvSpPr>
      <dsp:spPr>
        <a:xfrm>
          <a:off x="2971795" y="609606"/>
          <a:ext cx="2262275" cy="1635796"/>
        </a:xfrm>
        <a:prstGeom prst="ellipse">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solidFill>
                <a:schemeClr val="tx2">
                  <a:lumMod val="90000"/>
                </a:schemeClr>
              </a:solidFill>
            </a:rPr>
            <a:t>CMAC authentication algorithm</a:t>
          </a:r>
        </a:p>
      </dsp:txBody>
      <dsp:txXfrm>
        <a:off x="3303098" y="849163"/>
        <a:ext cx="1599669" cy="1156682"/>
      </dsp:txXfrm>
    </dsp:sp>
    <dsp:sp modelId="{6EC31E37-89C6-9C42-8A14-2CB5254898C0}">
      <dsp:nvSpPr>
        <dsp:cNvPr id="0" name=""/>
        <dsp:cNvSpPr/>
      </dsp:nvSpPr>
      <dsp:spPr>
        <a:xfrm>
          <a:off x="1142998" y="685800"/>
          <a:ext cx="1530186" cy="1530200"/>
        </a:xfrm>
        <a:prstGeom prst="ellipse">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solidFill>
                <a:schemeClr val="tx2">
                  <a:lumMod val="90000"/>
                </a:schemeClr>
              </a:solidFill>
            </a:rPr>
            <a:t>CTR mode of operation</a:t>
          </a:r>
        </a:p>
      </dsp:txBody>
      <dsp:txXfrm>
        <a:off x="1367089" y="909893"/>
        <a:ext cx="1082004" cy="1082014"/>
      </dsp:txXfrm>
    </dsp:sp>
    <dsp:sp modelId="{10FDE3B1-4B8A-EE49-B370-3A17ED530773}">
      <dsp:nvSpPr>
        <dsp:cNvPr id="0" name=""/>
        <dsp:cNvSpPr/>
      </dsp:nvSpPr>
      <dsp:spPr>
        <a:xfrm>
          <a:off x="2362196" y="2209806"/>
          <a:ext cx="1590201" cy="1477381"/>
        </a:xfrm>
        <a:prstGeom prst="ellipse">
          <a:avLst/>
        </a:prstGeom>
        <a:blipFill rotWithShape="0">
          <a:blip xmlns:r="http://schemas.openxmlformats.org/officeDocument/2006/relationships" r:embed="rId1">
            <a:duotone>
              <a:schemeClr val="accent1">
                <a:hueOff val="0"/>
                <a:satOff val="0"/>
                <a:lumOff val="0"/>
                <a:alphaOff val="0"/>
                <a:shade val="10000"/>
                <a:satMod val="135000"/>
              </a:schemeClr>
              <a:schemeClr val="accent1">
                <a:hueOff val="0"/>
                <a:satOff val="0"/>
                <a:lumOff val="0"/>
                <a:alphaOff val="0"/>
                <a:satMod val="150000"/>
                <a:lumMod val="110000"/>
              </a:schemeClr>
            </a:duotone>
          </a:blip>
          <a:stretch/>
        </a:blipFill>
        <a:ln>
          <a:noFill/>
        </a:ln>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b="1" i="0" kern="1200" dirty="0" smtClean="0">
              <a:solidFill>
                <a:schemeClr val="tx2">
                  <a:lumMod val="90000"/>
                </a:schemeClr>
              </a:solidFill>
            </a:rPr>
            <a:t>AES encryption algorithm</a:t>
          </a:r>
        </a:p>
      </dsp:txBody>
      <dsp:txXfrm>
        <a:off x="2595076" y="2426163"/>
        <a:ext cx="1124441" cy="1044667"/>
      </dsp:txXfrm>
    </dsp:sp>
    <dsp:sp modelId="{8F3F9E2D-C44D-C245-996F-734697CB3E71}">
      <dsp:nvSpPr>
        <dsp:cNvPr id="0" name=""/>
        <dsp:cNvSpPr/>
      </dsp:nvSpPr>
      <dsp:spPr>
        <a:xfrm>
          <a:off x="1066780" y="533394"/>
          <a:ext cx="4200525" cy="3360420"/>
        </a:xfrm>
        <a:prstGeom prst="funnel">
          <a:avLst/>
        </a:prstGeom>
        <a:solidFill>
          <a:schemeClr val="lt1">
            <a:hueOff val="0"/>
            <a:satOff val="0"/>
            <a:lumOff val="0"/>
            <a:alpha val="1200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87C31-B9BA-4BC8-ADD1-D2BBE39613F3}" type="datetimeFigureOut">
              <a:rPr lang="en-US" smtClean="0"/>
              <a:t>3/22/2019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AE845-1C19-4162-BE44-ED0E0F95DF2E}" type="slidenum">
              <a:rPr lang="en-US" smtClean="0"/>
              <a:t>‹#›</a:t>
            </a:fld>
            <a:endParaRPr lang="en-US"/>
          </a:p>
        </p:txBody>
      </p:sp>
    </p:spTree>
    <p:extLst>
      <p:ext uri="{BB962C8B-B14F-4D97-AF65-F5344CB8AC3E}">
        <p14:creationId xmlns:p14="http://schemas.microsoft.com/office/powerpoint/2010/main" val="86902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E989178-91B2-F54D-88B3-6DC459D50296}" type="slidenum">
              <a:rPr lang="en-AU">
                <a:latin typeface="Arial" pitchFamily="-84" charset="0"/>
              </a:rPr>
              <a:pPr/>
              <a:t>6</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Public-key encryption, first publicly proposed by Diffie and Hellman in 1976</a:t>
            </a:r>
          </a:p>
          <a:p>
            <a:r>
              <a:rPr lang="en-US" sz="1200" kern="1200" baseline="0" dirty="0" smtClean="0">
                <a:solidFill>
                  <a:schemeClr val="tx1"/>
                </a:solidFill>
                <a:latin typeface="Arial" charset="0"/>
                <a:ea typeface="ＭＳ Ｐゴシック" pitchFamily="-107" charset="-128"/>
                <a:cs typeface="ＭＳ Ｐゴシック" pitchFamily="-107" charset="-128"/>
              </a:rPr>
              <a:t>[DIFF76], is the first truly revolutionary advance in encryption in literally thousands</a:t>
            </a:r>
          </a:p>
          <a:p>
            <a:r>
              <a:rPr lang="en-US" sz="1200" kern="1200" baseline="0" dirty="0" smtClean="0">
                <a:solidFill>
                  <a:schemeClr val="tx1"/>
                </a:solidFill>
                <a:latin typeface="Arial" charset="0"/>
                <a:ea typeface="ＭＳ Ｐゴシック" pitchFamily="-107" charset="-128"/>
                <a:cs typeface="ＭＳ Ｐゴシック" pitchFamily="-107" charset="-128"/>
              </a:rPr>
              <a:t>of years. Public-key algorithms are based on mathematical functions rather</a:t>
            </a:r>
          </a:p>
          <a:p>
            <a:r>
              <a:rPr lang="en-US" sz="1200" kern="1200" baseline="0" dirty="0" smtClean="0">
                <a:solidFill>
                  <a:schemeClr val="tx1"/>
                </a:solidFill>
                <a:latin typeface="Arial" charset="0"/>
                <a:ea typeface="ＭＳ Ｐゴシック" pitchFamily="-107" charset="-128"/>
                <a:cs typeface="ＭＳ Ｐゴシック" pitchFamily="-107" charset="-128"/>
              </a:rPr>
              <a:t>than on simple operations on bit patterns, such as are used in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More important, public-key cryptography is asymmetric, involving the</a:t>
            </a:r>
          </a:p>
          <a:p>
            <a:r>
              <a:rPr lang="en-US" sz="1200" kern="1200" baseline="0" dirty="0" smtClean="0">
                <a:solidFill>
                  <a:schemeClr val="tx1"/>
                </a:solidFill>
                <a:latin typeface="Arial" charset="0"/>
                <a:ea typeface="ＭＳ Ｐゴシック" pitchFamily="-107" charset="-128"/>
                <a:cs typeface="ＭＳ Ｐゴシック" pitchFamily="-107" charset="-128"/>
              </a:rPr>
              <a:t>use of two separate keys—in contrast to the symmetric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which uses only one key. The use of two keys has profound consequences in the</a:t>
            </a:r>
          </a:p>
          <a:p>
            <a:r>
              <a:rPr lang="en-US" sz="1200" kern="1200" baseline="0" dirty="0" smtClean="0">
                <a:solidFill>
                  <a:schemeClr val="tx1"/>
                </a:solidFill>
                <a:latin typeface="Arial" charset="0"/>
                <a:ea typeface="ＭＳ Ｐゴシック" pitchFamily="-107" charset="-128"/>
                <a:cs typeface="ＭＳ Ｐゴシック" pitchFamily="-107" charset="-128"/>
              </a:rPr>
              <a:t>areas of confidentiality, key distribution, and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Before proceeding, we should first mention several common misconceptions</a:t>
            </a:r>
          </a:p>
          <a:p>
            <a:r>
              <a:rPr lang="en-US" sz="1200" kern="1200" baseline="0" dirty="0" smtClean="0">
                <a:solidFill>
                  <a:schemeClr val="tx1"/>
                </a:solidFill>
                <a:latin typeface="Arial" charset="0"/>
                <a:ea typeface="ＭＳ Ｐゴシック" pitchFamily="-107" charset="-128"/>
                <a:cs typeface="ＭＳ Ｐゴシック" pitchFamily="-107" charset="-128"/>
              </a:rPr>
              <a:t>concerning public-key encryption. One is that public-key encryption is more</a:t>
            </a:r>
          </a:p>
          <a:p>
            <a:r>
              <a:rPr lang="en-US" sz="1200" kern="1200" baseline="0" dirty="0" smtClean="0">
                <a:solidFill>
                  <a:schemeClr val="tx1"/>
                </a:solidFill>
                <a:latin typeface="Arial" charset="0"/>
                <a:ea typeface="ＭＳ Ｐゴシック" pitchFamily="-107" charset="-128"/>
                <a:cs typeface="ＭＳ Ｐゴシック" pitchFamily="-107" charset="-128"/>
              </a:rPr>
              <a:t>secure from cryptanalysis than conventional encryption. In fact, the security of any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scheme depends on (1) the length of the key and (2) the computational</a:t>
            </a:r>
          </a:p>
          <a:p>
            <a:r>
              <a:rPr lang="en-US" sz="1200" kern="1200" baseline="0" dirty="0" smtClean="0">
                <a:solidFill>
                  <a:schemeClr val="tx1"/>
                </a:solidFill>
                <a:latin typeface="Arial" charset="0"/>
                <a:ea typeface="ＭＳ Ｐゴシック" pitchFamily="-107" charset="-128"/>
                <a:cs typeface="ＭＳ Ｐゴシック" pitchFamily="-107" charset="-128"/>
              </a:rPr>
              <a:t>work involved in breaking a cipher. There is nothing in principle about either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or public-key encryption that makes one superior to another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point of view of resisting cryptanalysis. A second misconception is that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is a general-purpose technique that has made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obsolete. On the contrary, because of the computational overhead of current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encryption schemes, there seems no foreseeable likelihood that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will be abandoned. Finally, there is a feeling that key distribution</a:t>
            </a:r>
          </a:p>
          <a:p>
            <a:r>
              <a:rPr lang="en-US" sz="1200" kern="1200" baseline="0" dirty="0" smtClean="0">
                <a:solidFill>
                  <a:schemeClr val="tx1"/>
                </a:solidFill>
                <a:latin typeface="Arial" charset="0"/>
                <a:ea typeface="ＭＳ Ｐゴシック" pitchFamily="-107" charset="-128"/>
                <a:cs typeface="ＭＳ Ｐゴシック" pitchFamily="-107" charset="-128"/>
              </a:rPr>
              <a:t>is trivial when using public-key encryption, compared to the rather cumbersome</a:t>
            </a:r>
          </a:p>
          <a:p>
            <a:r>
              <a:rPr lang="en-US" sz="1200" kern="1200" baseline="0" dirty="0" smtClean="0">
                <a:solidFill>
                  <a:schemeClr val="tx1"/>
                </a:solidFill>
                <a:latin typeface="Arial" charset="0"/>
                <a:ea typeface="ＭＳ Ｐゴシック" pitchFamily="-107" charset="-128"/>
                <a:cs typeface="ＭＳ Ｐゴシック" pitchFamily="-107" charset="-128"/>
              </a:rPr>
              <a:t>handshaking involved with key distribution centers for conventional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In fact, some form of protocol is needed, often involving a central agent, and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procedures involved are no simpler or any more efficient than those required for</a:t>
            </a:r>
          </a:p>
          <a:p>
            <a:r>
              <a:rPr lang="en-US" sz="1200" kern="1200" baseline="0" dirty="0" smtClean="0">
                <a:solidFill>
                  <a:schemeClr val="tx1"/>
                </a:solidFill>
                <a:latin typeface="Arial" charset="0"/>
                <a:ea typeface="ＭＳ Ｐゴシック" pitchFamily="-107" charset="-128"/>
                <a:cs typeface="ＭＳ Ｐゴシック" pitchFamily="-107" charset="-128"/>
              </a:rPr>
              <a:t>conventional encryption.</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578377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3.15 is a generic model of the process of making and using digital signatures.</a:t>
            </a:r>
          </a:p>
          <a:p>
            <a:r>
              <a:rPr lang="en-US" sz="1200" kern="1200" baseline="0" dirty="0" smtClean="0">
                <a:solidFill>
                  <a:schemeClr val="tx1"/>
                </a:solidFill>
                <a:latin typeface="Arial" charset="0"/>
                <a:ea typeface="ＭＳ Ｐゴシック" pitchFamily="-107" charset="-128"/>
                <a:cs typeface="ＭＳ Ｐゴシック" pitchFamily="-107" charset="-128"/>
              </a:rPr>
              <a:t>All of the digital signature schemes in FIPS 186-4 have this structure. Suppose that</a:t>
            </a:r>
          </a:p>
          <a:p>
            <a:r>
              <a:rPr lang="en-US" sz="1200" kern="1200" baseline="0" dirty="0" smtClean="0">
                <a:solidFill>
                  <a:schemeClr val="tx1"/>
                </a:solidFill>
                <a:latin typeface="Arial" charset="0"/>
                <a:ea typeface="ＭＳ Ｐゴシック" pitchFamily="-107" charset="-128"/>
                <a:cs typeface="ＭＳ Ｐゴシック" pitchFamily="-107" charset="-128"/>
              </a:rPr>
              <a:t>Bob wants to send a message to Alice. Although it is not important that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be kept as a secret, he wants Alice to be certain that the message is indeed</a:t>
            </a:r>
          </a:p>
          <a:p>
            <a:r>
              <a:rPr lang="en-US" sz="1200" kern="1200" baseline="0" dirty="0" smtClean="0">
                <a:solidFill>
                  <a:schemeClr val="tx1"/>
                </a:solidFill>
                <a:latin typeface="Arial" charset="0"/>
                <a:ea typeface="ＭＳ Ｐゴシック" pitchFamily="-107" charset="-128"/>
                <a:cs typeface="ＭＳ Ｐゴシック" pitchFamily="-107" charset="-128"/>
              </a:rPr>
              <a:t>from him. For this purpose, Bob uses a secure hash function, such as SHA-512, to</a:t>
            </a:r>
          </a:p>
          <a:p>
            <a:r>
              <a:rPr lang="en-US" sz="1200" kern="1200" baseline="0" dirty="0" smtClean="0">
                <a:solidFill>
                  <a:schemeClr val="tx1"/>
                </a:solidFill>
                <a:latin typeface="Arial" charset="0"/>
                <a:ea typeface="ＭＳ Ｐゴシック" pitchFamily="-107" charset="-128"/>
                <a:cs typeface="ＭＳ Ｐゴシック" pitchFamily="-107" charset="-128"/>
              </a:rPr>
              <a:t>generate a hash value for the message. That hash value, together with Bob’s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serve as input to a digital signature generation algorithm that produces a short</a:t>
            </a:r>
          </a:p>
          <a:p>
            <a:r>
              <a:rPr lang="en-US" sz="1200" kern="1200" baseline="0" dirty="0" smtClean="0">
                <a:solidFill>
                  <a:schemeClr val="tx1"/>
                </a:solidFill>
                <a:latin typeface="Arial" charset="0"/>
                <a:ea typeface="ＭＳ Ｐゴシック" pitchFamily="-107" charset="-128"/>
                <a:cs typeface="ＭＳ Ｐゴシック" pitchFamily="-107" charset="-128"/>
              </a:rPr>
              <a:t>block that functions as a digital signature. Bob sends the message with the signature</a:t>
            </a:r>
          </a:p>
          <a:p>
            <a:r>
              <a:rPr lang="en-US" sz="1200" kern="1200" baseline="0" dirty="0" smtClean="0">
                <a:solidFill>
                  <a:schemeClr val="tx1"/>
                </a:solidFill>
                <a:latin typeface="Arial" charset="0"/>
                <a:ea typeface="ＭＳ Ｐゴシック" pitchFamily="-107" charset="-128"/>
                <a:cs typeface="ＭＳ Ｐゴシック" pitchFamily="-107" charset="-128"/>
              </a:rPr>
              <a:t>attached. When Alice receives the message plus signature, she (1) calculates</a:t>
            </a:r>
          </a:p>
          <a:p>
            <a:r>
              <a:rPr lang="en-US" sz="1200" kern="1200" baseline="0" dirty="0" smtClean="0">
                <a:solidFill>
                  <a:schemeClr val="tx1"/>
                </a:solidFill>
                <a:latin typeface="Arial" charset="0"/>
                <a:ea typeface="ＭＳ Ｐゴシック" pitchFamily="-107" charset="-128"/>
                <a:cs typeface="ＭＳ Ｐゴシック" pitchFamily="-107" charset="-128"/>
              </a:rPr>
              <a:t>a hash value for the message and (2) provides the hash value and Bob’s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as inputs to a digital signature verification algorithm. If the algorithm returns the</a:t>
            </a:r>
          </a:p>
          <a:p>
            <a:r>
              <a:rPr lang="en-US" sz="1200" kern="1200" baseline="0" dirty="0" smtClean="0">
                <a:solidFill>
                  <a:schemeClr val="tx1"/>
                </a:solidFill>
                <a:latin typeface="Arial" charset="0"/>
                <a:ea typeface="ＭＳ Ｐゴシック" pitchFamily="-107" charset="-128"/>
                <a:cs typeface="ＭＳ Ｐゴシック" pitchFamily="-107" charset="-128"/>
              </a:rPr>
              <a:t>result that the signature is valid, Alice is assured that the message must have been</a:t>
            </a:r>
          </a:p>
          <a:p>
            <a:r>
              <a:rPr lang="en-US" sz="1200" kern="1200" baseline="0" dirty="0" smtClean="0">
                <a:solidFill>
                  <a:schemeClr val="tx1"/>
                </a:solidFill>
                <a:latin typeface="Arial" charset="0"/>
                <a:ea typeface="ＭＳ Ｐゴシック" pitchFamily="-107" charset="-128"/>
                <a:cs typeface="ＭＳ Ｐゴシック" pitchFamily="-107" charset="-128"/>
              </a:rPr>
              <a:t>signed by Bob. No one else has Bob’s private key and therefore no one else could</a:t>
            </a:r>
          </a:p>
          <a:p>
            <a:r>
              <a:rPr lang="en-US" sz="1200" kern="1200" baseline="0" dirty="0" smtClean="0">
                <a:solidFill>
                  <a:schemeClr val="tx1"/>
                </a:solidFill>
                <a:latin typeface="Arial" charset="0"/>
                <a:ea typeface="ＭＳ Ｐゴシック" pitchFamily="-107" charset="-128"/>
                <a:cs typeface="ＭＳ Ｐゴシック" pitchFamily="-107" charset="-128"/>
              </a:rPr>
              <a:t>have created a signature that could be verified for this message with Bob’s public</a:t>
            </a:r>
          </a:p>
          <a:p>
            <a:r>
              <a:rPr lang="en-US" sz="1200" kern="1200" baseline="0" dirty="0" smtClean="0">
                <a:solidFill>
                  <a:schemeClr val="tx1"/>
                </a:solidFill>
                <a:latin typeface="Arial" charset="0"/>
                <a:ea typeface="ＭＳ Ｐゴシック" pitchFamily="-107" charset="-128"/>
                <a:cs typeface="ＭＳ Ｐゴシック" pitchFamily="-107" charset="-128"/>
              </a:rPr>
              <a:t>key. In addition, it is impossible to alter the message without access to Bob’s private</a:t>
            </a:r>
          </a:p>
          <a:p>
            <a:r>
              <a:rPr lang="en-US" sz="1200" kern="1200" baseline="0" dirty="0" smtClean="0">
                <a:solidFill>
                  <a:schemeClr val="tx1"/>
                </a:solidFill>
                <a:latin typeface="Arial" charset="0"/>
                <a:ea typeface="ＭＳ Ｐゴシック" pitchFamily="-107" charset="-128"/>
                <a:cs typeface="ＭＳ Ｐゴシック" pitchFamily="-107" charset="-128"/>
              </a:rPr>
              <a:t>key, so the message is authenticated both in terms of source and in terms of</a:t>
            </a:r>
          </a:p>
          <a:p>
            <a:r>
              <a:rPr lang="en-US" sz="1200" kern="1200" baseline="0" dirty="0" smtClean="0">
                <a:solidFill>
                  <a:schemeClr val="tx1"/>
                </a:solidFill>
                <a:latin typeface="Arial" charset="0"/>
                <a:ea typeface="ＭＳ Ｐゴシック" pitchFamily="-107" charset="-128"/>
                <a:cs typeface="ＭＳ Ｐゴシック" pitchFamily="-107" charset="-128"/>
              </a:rPr>
              <a:t>data integrity.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It is important to emphasize that the encryption process just described does</a:t>
            </a:r>
          </a:p>
          <a:p>
            <a:r>
              <a:rPr lang="en-US" sz="1200" kern="1200" baseline="0" dirty="0" smtClean="0">
                <a:solidFill>
                  <a:schemeClr val="tx1"/>
                </a:solidFill>
                <a:latin typeface="Arial" charset="0"/>
                <a:ea typeface="ＭＳ Ｐゴシック" pitchFamily="-107" charset="-128"/>
                <a:cs typeface="ＭＳ Ｐゴシック" pitchFamily="-107" charset="-128"/>
              </a:rPr>
              <a:t>not provide confidentiality. That is, the message being sent is safe from alteration,</a:t>
            </a:r>
          </a:p>
          <a:p>
            <a:r>
              <a:rPr lang="en-US" sz="1200" kern="1200" baseline="0" dirty="0" smtClean="0">
                <a:solidFill>
                  <a:schemeClr val="tx1"/>
                </a:solidFill>
                <a:latin typeface="Arial" charset="0"/>
                <a:ea typeface="ＭＳ Ｐゴシック" pitchFamily="-107" charset="-128"/>
                <a:cs typeface="ＭＳ Ｐゴシック" pitchFamily="-107" charset="-128"/>
              </a:rPr>
              <a:t>but not safe from eavesdropping. This is obvious in the case of a signature based</a:t>
            </a:r>
          </a:p>
          <a:p>
            <a:r>
              <a:rPr lang="en-US" sz="1200" kern="1200" baseline="0" dirty="0" smtClean="0">
                <a:solidFill>
                  <a:schemeClr val="tx1"/>
                </a:solidFill>
                <a:latin typeface="Arial" charset="0"/>
                <a:ea typeface="ＭＳ Ｐゴシック" pitchFamily="-107" charset="-128"/>
                <a:cs typeface="ＭＳ Ｐゴシック" pitchFamily="-107" charset="-128"/>
              </a:rPr>
              <a:t>on a portion of the message, because the rest of the message is transmitted in</a:t>
            </a:r>
          </a:p>
          <a:p>
            <a:r>
              <a:rPr lang="en-US" sz="1200" kern="1200" baseline="0" dirty="0" smtClean="0">
                <a:solidFill>
                  <a:schemeClr val="tx1"/>
                </a:solidFill>
                <a:latin typeface="Arial" charset="0"/>
                <a:ea typeface="ＭＳ Ｐゴシック" pitchFamily="-107" charset="-128"/>
                <a:cs typeface="ＭＳ Ｐゴシック" pitchFamily="-107" charset="-128"/>
              </a:rPr>
              <a:t>the clear. Even in the case of complete encryption, there is no protection of confidentiality</a:t>
            </a:r>
          </a:p>
          <a:p>
            <a:r>
              <a:rPr lang="en-US" sz="1200" kern="1200" baseline="0" dirty="0" smtClean="0">
                <a:solidFill>
                  <a:schemeClr val="tx1"/>
                </a:solidFill>
                <a:latin typeface="Arial" charset="0"/>
                <a:ea typeface="ＭＳ Ｐゴシック" pitchFamily="-107" charset="-128"/>
                <a:cs typeface="ＭＳ Ｐゴシック" pitchFamily="-107" charset="-128"/>
              </a:rPr>
              <a:t>because any observer can decrypt the message by using the sender’s</a:t>
            </a:r>
          </a:p>
          <a:p>
            <a:r>
              <a:rPr lang="en-US" sz="1200" kern="1200" baseline="0" dirty="0" smtClean="0">
                <a:solidFill>
                  <a:schemeClr val="tx1"/>
                </a:solidFill>
                <a:latin typeface="Arial" charset="0"/>
                <a:ea typeface="ＭＳ Ｐゴシック" pitchFamily="-107" charset="-128"/>
                <a:cs typeface="ＭＳ Ｐゴシック" pitchFamily="-107" charset="-128"/>
              </a:rPr>
              <a:t>public key.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1739757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essence of the RSA digital signature algorithm is to encrypt the hash of the</a:t>
            </a:r>
          </a:p>
          <a:p>
            <a:r>
              <a:rPr lang="en-US" sz="1200" kern="1200" baseline="0" dirty="0" smtClean="0">
                <a:solidFill>
                  <a:schemeClr val="tx1"/>
                </a:solidFill>
                <a:latin typeface="Arial" charset="0"/>
                <a:ea typeface="ＭＳ Ｐゴシック" pitchFamily="-107" charset="-128"/>
                <a:cs typeface="ＭＳ Ｐゴシック" pitchFamily="-107" charset="-128"/>
              </a:rPr>
              <a:t>message to be signed using RSA. However, as with the use of RSA for encryption of</a:t>
            </a:r>
          </a:p>
          <a:p>
            <a:r>
              <a:rPr lang="en-US" sz="1200" kern="1200" baseline="0" dirty="0" smtClean="0">
                <a:solidFill>
                  <a:schemeClr val="tx1"/>
                </a:solidFill>
                <a:latin typeface="Arial" charset="0"/>
                <a:ea typeface="ＭＳ Ｐゴシック" pitchFamily="-107" charset="-128"/>
                <a:cs typeface="ＭＳ Ｐゴシック" pitchFamily="-107" charset="-128"/>
              </a:rPr>
              <a:t>keys or short messages, the RSA digital signature algorithm first modifies the hash</a:t>
            </a:r>
          </a:p>
          <a:p>
            <a:r>
              <a:rPr lang="en-US" sz="1200" kern="1200" baseline="0" dirty="0" smtClean="0">
                <a:solidFill>
                  <a:schemeClr val="tx1"/>
                </a:solidFill>
                <a:latin typeface="Arial" charset="0"/>
                <a:ea typeface="ＭＳ Ｐゴシック" pitchFamily="-107" charset="-128"/>
                <a:cs typeface="ＭＳ Ｐゴシック" pitchFamily="-107" charset="-128"/>
              </a:rPr>
              <a:t>value to enhance security. There are several approaches to this, one of which is the</a:t>
            </a:r>
          </a:p>
          <a:p>
            <a:r>
              <a:rPr lang="en-US" sz="1200" kern="1200" baseline="0" dirty="0" smtClean="0">
                <a:solidFill>
                  <a:schemeClr val="tx1"/>
                </a:solidFill>
                <a:latin typeface="Arial" charset="0"/>
                <a:ea typeface="ＭＳ Ｐゴシック" pitchFamily="-107" charset="-128"/>
                <a:cs typeface="ＭＳ Ｐゴシック" pitchFamily="-107" charset="-128"/>
              </a:rPr>
              <a:t>RSA Probabilistic Signature Scheme (RSA-PSS). RSA-PSS is the latest of the RSA</a:t>
            </a:r>
          </a:p>
          <a:p>
            <a:r>
              <a:rPr lang="en-US" sz="1200" kern="1200" baseline="0" dirty="0" smtClean="0">
                <a:solidFill>
                  <a:schemeClr val="tx1"/>
                </a:solidFill>
                <a:latin typeface="Arial" charset="0"/>
                <a:ea typeface="ＭＳ Ｐゴシック" pitchFamily="-107" charset="-128"/>
                <a:cs typeface="ＭＳ Ｐゴシック" pitchFamily="-107" charset="-128"/>
              </a:rPr>
              <a:t>schemes and the one that RSA Laboratories recommends as the most secure of the</a:t>
            </a:r>
          </a:p>
          <a:p>
            <a:r>
              <a:rPr lang="en-US" sz="1200" kern="1200" baseline="0" dirty="0" smtClean="0">
                <a:solidFill>
                  <a:schemeClr val="tx1"/>
                </a:solidFill>
                <a:latin typeface="Arial" charset="0"/>
                <a:ea typeface="ＭＳ Ｐゴシック" pitchFamily="-107" charset="-128"/>
                <a:cs typeface="ＭＳ Ｐゴシック" pitchFamily="-107" charset="-128"/>
              </a:rPr>
              <a:t>RSA digital signature schemes. We provide a brief overview here; for more detail</a:t>
            </a:r>
          </a:p>
          <a:p>
            <a:r>
              <a:rPr lang="en-US" sz="1200" kern="1200" baseline="0" dirty="0" smtClean="0">
                <a:solidFill>
                  <a:schemeClr val="tx1"/>
                </a:solidFill>
                <a:latin typeface="Arial" charset="0"/>
                <a:ea typeface="ＭＳ Ｐゴシック" pitchFamily="-107" charset="-128"/>
                <a:cs typeface="ＭＳ Ｐゴシック" pitchFamily="-107" charset="-128"/>
              </a:rPr>
              <a:t>see [STAL16].</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3.16 illustrates the RSS-PSS signature generation process.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objective with this algorithm is to make it more difficult for an adversary</a:t>
            </a:r>
          </a:p>
          <a:p>
            <a:r>
              <a:rPr lang="en-US" sz="1200" kern="1200" baseline="0" dirty="0" smtClean="0">
                <a:solidFill>
                  <a:schemeClr val="tx1"/>
                </a:solidFill>
                <a:latin typeface="Arial" charset="0"/>
                <a:ea typeface="ＭＳ Ｐゴシック" pitchFamily="-107" charset="-128"/>
                <a:cs typeface="ＭＳ Ｐゴシック" pitchFamily="-107" charset="-128"/>
              </a:rPr>
              <a:t>to find another message that maps to the same message digest as a given message or</a:t>
            </a:r>
          </a:p>
          <a:p>
            <a:r>
              <a:rPr lang="en-US" sz="1200" kern="1200" baseline="0" dirty="0" smtClean="0">
                <a:solidFill>
                  <a:schemeClr val="tx1"/>
                </a:solidFill>
                <a:latin typeface="Arial" charset="0"/>
                <a:ea typeface="ＭＳ Ｐゴシック" pitchFamily="-107" charset="-128"/>
                <a:cs typeface="ＭＳ Ｐゴシック" pitchFamily="-107" charset="-128"/>
              </a:rPr>
              <a:t>to find two messages that map to the same message digest. Because the salt changes</a:t>
            </a:r>
          </a:p>
          <a:p>
            <a:r>
              <a:rPr lang="en-US" sz="1200" kern="1200" baseline="0" dirty="0" smtClean="0">
                <a:solidFill>
                  <a:schemeClr val="tx1"/>
                </a:solidFill>
                <a:latin typeface="Arial" charset="0"/>
                <a:ea typeface="ＭＳ Ｐゴシック" pitchFamily="-107" charset="-128"/>
                <a:cs typeface="ＭＳ Ｐゴシック" pitchFamily="-107" charset="-128"/>
              </a:rPr>
              <a:t>with every use, signing the same message twice using the same private key will yield</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signatures. This is an added measure of security.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70902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5382DB67-DDBC-CB49-BA07-89DC3A31AB89}" type="slidenum">
              <a:rPr lang="en-AU">
                <a:latin typeface="Arial" pitchFamily="-1" charset="0"/>
              </a:rPr>
              <a:pPr/>
              <a:t>43</a:t>
            </a:fld>
            <a:endParaRPr lang="en-AU" dirty="0">
              <a:latin typeface="Arial" pitchFamily="-1" charset="0"/>
            </a:endParaRPr>
          </a:p>
        </p:txBody>
      </p:sp>
      <p:sp>
        <p:nvSpPr>
          <p:cNvPr id="18435" name="Rectangle 1026"/>
          <p:cNvSpPr>
            <a:spLocks noGrp="1" noRot="1" noChangeAspect="1" noChangeArrowheads="1" noTextEdit="1"/>
          </p:cNvSpPr>
          <p:nvPr>
            <p:ph type="sldImg"/>
          </p:nvPr>
        </p:nvSpPr>
        <p:spPr>
          <a:ln/>
        </p:spPr>
      </p:sp>
      <p:sp>
        <p:nvSpPr>
          <p:cNvPr id="18436"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Encryption protects against passive attack (eavesdropping). A different requirement</a:t>
            </a:r>
          </a:p>
          <a:p>
            <a:r>
              <a:rPr lang="en-US" sz="1200" kern="1200" baseline="0" dirty="0" smtClean="0">
                <a:solidFill>
                  <a:schemeClr val="tx1"/>
                </a:solidFill>
                <a:latin typeface="Arial" charset="0"/>
                <a:ea typeface="ＭＳ Ｐゴシック" pitchFamily="-107" charset="-128"/>
                <a:cs typeface="ＭＳ Ｐゴシック" pitchFamily="-107" charset="-128"/>
              </a:rPr>
              <a:t>is to protect against active attack (falsification of data and transactions).</a:t>
            </a:r>
          </a:p>
          <a:p>
            <a:r>
              <a:rPr lang="en-US" sz="1200" kern="1200" baseline="0" dirty="0" smtClean="0">
                <a:solidFill>
                  <a:schemeClr val="tx1"/>
                </a:solidFill>
                <a:latin typeface="Arial" charset="0"/>
                <a:ea typeface="ＭＳ Ｐゴシック" pitchFamily="-107" charset="-128"/>
                <a:cs typeface="ＭＳ Ｐゴシック" pitchFamily="-107" charset="-128"/>
              </a:rPr>
              <a:t>Protection against such attacks is known as message authentication.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message, file, document, or other collection of data is said to be authentic</a:t>
            </a:r>
          </a:p>
          <a:p>
            <a:r>
              <a:rPr lang="en-US" sz="1200" kern="1200" baseline="0" dirty="0" smtClean="0">
                <a:solidFill>
                  <a:schemeClr val="tx1"/>
                </a:solidFill>
                <a:latin typeface="Arial" charset="0"/>
                <a:ea typeface="ＭＳ Ｐゴシック" pitchFamily="-107" charset="-128"/>
                <a:cs typeface="ＭＳ Ｐゴシック" pitchFamily="-107" charset="-128"/>
              </a:rPr>
              <a:t>when it is genuine and comes from its alleged source. Message authentication is a</a:t>
            </a:r>
          </a:p>
          <a:p>
            <a:r>
              <a:rPr lang="en-US" sz="1200" kern="1200" baseline="0" dirty="0" smtClean="0">
                <a:solidFill>
                  <a:schemeClr val="tx1"/>
                </a:solidFill>
                <a:latin typeface="Arial" charset="0"/>
                <a:ea typeface="ＭＳ Ｐゴシック" pitchFamily="-107" charset="-128"/>
                <a:cs typeface="ＭＳ Ｐゴシック" pitchFamily="-107" charset="-128"/>
              </a:rPr>
              <a:t>procedure that allows communicating parties to verify that received messages are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  The two important aspects are to verify that the contents of the message</a:t>
            </a:r>
          </a:p>
          <a:p>
            <a:r>
              <a:rPr lang="en-US" sz="1200" kern="1200" baseline="0" dirty="0" smtClean="0">
                <a:solidFill>
                  <a:schemeClr val="tx1"/>
                </a:solidFill>
                <a:latin typeface="Arial" charset="0"/>
                <a:ea typeface="ＭＳ Ｐゴシック" pitchFamily="-107" charset="-128"/>
                <a:cs typeface="ＭＳ Ｐゴシック" pitchFamily="-107" charset="-128"/>
              </a:rPr>
              <a:t>have not been altered and that the source is authentic. We may also wish to</a:t>
            </a:r>
          </a:p>
          <a:p>
            <a:r>
              <a:rPr lang="en-US" sz="1200" kern="1200" baseline="0" dirty="0" smtClean="0">
                <a:solidFill>
                  <a:schemeClr val="tx1"/>
                </a:solidFill>
                <a:latin typeface="Arial" charset="0"/>
                <a:ea typeface="ＭＳ Ｐゴシック" pitchFamily="-107" charset="-128"/>
                <a:cs typeface="ＭＳ Ｐゴシック" pitchFamily="-107" charset="-128"/>
              </a:rPr>
              <a:t>verify a message’s timeliness (it has not been artificially delayed and replayed) and</a:t>
            </a:r>
          </a:p>
          <a:p>
            <a:r>
              <a:rPr lang="en-US" sz="1200" kern="1200" baseline="0" dirty="0" smtClean="0">
                <a:solidFill>
                  <a:schemeClr val="tx1"/>
                </a:solidFill>
                <a:latin typeface="Arial" charset="0"/>
                <a:ea typeface="ＭＳ Ｐゴシック" pitchFamily="-107" charset="-128"/>
                <a:cs typeface="ＭＳ Ｐゴシック" pitchFamily="-107" charset="-128"/>
              </a:rPr>
              <a:t>sequence relative to other messages flowing between two parties. All of these concerns</a:t>
            </a:r>
          </a:p>
          <a:p>
            <a:r>
              <a:rPr lang="en-US" sz="1200" kern="1200" baseline="0" dirty="0" smtClean="0">
                <a:solidFill>
                  <a:schemeClr val="tx1"/>
                </a:solidFill>
                <a:latin typeface="Arial" charset="0"/>
                <a:ea typeface="ＭＳ Ｐゴシック" pitchFamily="-107" charset="-128"/>
                <a:cs typeface="ＭＳ Ｐゴシック" pitchFamily="-107" charset="-128"/>
              </a:rPr>
              <a:t>come under the category of data integrity as described in Chapter 1.</a:t>
            </a:r>
            <a:endParaRPr lang="en-US" dirty="0" smtClean="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432370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One authentication technique involves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a secret key to generate a small block of data, known as a message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code (MAC) , that is appended to the message.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This technique assumes that</a:t>
            </a:r>
          </a:p>
          <a:p>
            <a:r>
              <a:rPr lang="en-US" sz="1200" b="0" kern="1200" baseline="0" dirty="0" smtClean="0">
                <a:solidFill>
                  <a:schemeClr val="tx1"/>
                </a:solidFill>
                <a:latin typeface="Arial" charset="0"/>
                <a:ea typeface="ＭＳ Ｐゴシック" pitchFamily="-107" charset="-128"/>
                <a:cs typeface="ＭＳ Ｐゴシック" pitchFamily="-107" charset="-128"/>
              </a:rPr>
              <a:t>two communicating parties, say A and B, share a common secret key K</a:t>
            </a:r>
            <a:r>
              <a:rPr lang="en-US" sz="1200" b="0" kern="1200" baseline="-25000" dirty="0" smtClean="0">
                <a:solidFill>
                  <a:schemeClr val="tx1"/>
                </a:solidFill>
                <a:latin typeface="Arial" charset="0"/>
                <a:ea typeface="ＭＳ Ｐゴシック" pitchFamily="-107" charset="-128"/>
                <a:cs typeface="ＭＳ Ｐゴシック" pitchFamily="-107" charset="-128"/>
              </a:rPr>
              <a:t>AB</a:t>
            </a:r>
            <a:r>
              <a:rPr lang="en-US" sz="1200" b="0" kern="1200" baseline="0" dirty="0" smtClean="0">
                <a:solidFill>
                  <a:schemeClr val="tx1"/>
                </a:solidFill>
                <a:latin typeface="Arial" charset="0"/>
                <a:ea typeface="ＭＳ Ｐゴシック" pitchFamily="-107" charset="-128"/>
                <a:cs typeface="ＭＳ Ｐゴシック" pitchFamily="-107" charset="-128"/>
              </a:rPr>
              <a:t>.  When</a:t>
            </a:r>
          </a:p>
          <a:p>
            <a:r>
              <a:rPr lang="en-US" sz="1200" b="0" kern="1200" baseline="0" dirty="0" smtClean="0">
                <a:solidFill>
                  <a:schemeClr val="tx1"/>
                </a:solidFill>
                <a:latin typeface="Arial" charset="0"/>
                <a:ea typeface="ＭＳ Ｐゴシック" pitchFamily="-107" charset="-128"/>
                <a:cs typeface="ＭＳ Ｐゴシック" pitchFamily="-107" charset="-128"/>
              </a:rPr>
              <a:t>A has a message to send to B, it calculates the message authentication code as a</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of the message and the key: MAC</a:t>
            </a:r>
            <a:r>
              <a:rPr lang="en-US" sz="1200" b="0" kern="1200" baseline="-25000" dirty="0" smtClean="0">
                <a:solidFill>
                  <a:schemeClr val="tx1"/>
                </a:solidFill>
                <a:latin typeface="Arial" charset="0"/>
                <a:ea typeface="ＭＳ Ｐゴシック" pitchFamily="-107" charset="-128"/>
                <a:cs typeface="ＭＳ Ｐゴシック" pitchFamily="-107" charset="-128"/>
              </a:rPr>
              <a:t>M</a:t>
            </a:r>
            <a:r>
              <a:rPr lang="en-US" sz="1200" b="0" kern="1200" baseline="0" dirty="0" smtClean="0">
                <a:solidFill>
                  <a:schemeClr val="tx1"/>
                </a:solidFill>
                <a:latin typeface="Arial" charset="0"/>
                <a:ea typeface="ＭＳ Ｐゴシック" pitchFamily="-107" charset="-128"/>
                <a:cs typeface="ＭＳ Ｐゴシック" pitchFamily="-107" charset="-128"/>
              </a:rPr>
              <a:t> =  F(K</a:t>
            </a:r>
            <a:r>
              <a:rPr lang="en-US" sz="1200" b="0" kern="1200" baseline="-25000" dirty="0" smtClean="0">
                <a:solidFill>
                  <a:schemeClr val="tx1"/>
                </a:solidFill>
                <a:latin typeface="Arial" charset="0"/>
                <a:ea typeface="ＭＳ Ｐゴシック" pitchFamily="-107" charset="-128"/>
                <a:cs typeface="ＭＳ Ｐゴシック" pitchFamily="-107" charset="-128"/>
              </a:rPr>
              <a:t>AB</a:t>
            </a:r>
            <a:r>
              <a:rPr lang="en-US" sz="1200" b="0" kern="1200" baseline="0" dirty="0" smtClean="0">
                <a:solidFill>
                  <a:schemeClr val="tx1"/>
                </a:solidFill>
                <a:latin typeface="Arial" charset="0"/>
                <a:ea typeface="ＭＳ Ｐゴシック" pitchFamily="-107" charset="-128"/>
                <a:cs typeface="ＭＳ Ｐゴシック" pitchFamily="-107" charset="-128"/>
              </a:rPr>
              <a:t> , M ). The message plus code</a:t>
            </a:r>
          </a:p>
          <a:p>
            <a:r>
              <a:rPr lang="en-US" sz="1200" b="0" kern="1200" baseline="0" dirty="0" smtClean="0">
                <a:solidFill>
                  <a:schemeClr val="tx1"/>
                </a:solidFill>
                <a:latin typeface="Arial" charset="0"/>
                <a:ea typeface="ＭＳ Ｐゴシック" pitchFamily="-107" charset="-128"/>
                <a:cs typeface="ＭＳ Ｐゴシック" pitchFamily="-107" charset="-128"/>
              </a:rPr>
              <a:t>are transmitted to the intended recipient. The recipient performs the same calculation</a:t>
            </a:r>
          </a:p>
          <a:p>
            <a:r>
              <a:rPr lang="en-US" sz="1200" b="0" kern="1200" baseline="0" dirty="0" smtClean="0">
                <a:solidFill>
                  <a:schemeClr val="tx1"/>
                </a:solidFill>
                <a:latin typeface="Arial" charset="0"/>
                <a:ea typeface="ＭＳ Ｐゴシック" pitchFamily="-107" charset="-128"/>
                <a:cs typeface="ＭＳ Ｐゴシック" pitchFamily="-107" charset="-128"/>
              </a:rPr>
              <a:t>on the received message, using the same secret key, to generate a new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authentication code. The received code is compared to the calculated code</a:t>
            </a:r>
          </a:p>
          <a:p>
            <a:r>
              <a:rPr lang="en-US" sz="1200" b="0" kern="1200" baseline="0" dirty="0" smtClean="0">
                <a:solidFill>
                  <a:schemeClr val="tx1"/>
                </a:solidFill>
                <a:latin typeface="Arial" charset="0"/>
                <a:ea typeface="ＭＳ Ｐゴシック" pitchFamily="-107" charset="-128"/>
                <a:cs typeface="ＭＳ Ｐゴシック" pitchFamily="-107" charset="-128"/>
              </a:rPr>
              <a:t>(Figure 3.1).</a:t>
            </a:r>
          </a:p>
          <a:p>
            <a:endParaRPr lang="en-US" b="0" dirty="0" smtClean="0"/>
          </a:p>
          <a:p>
            <a:r>
              <a:rPr lang="en-US" sz="1200" kern="1200" baseline="0" dirty="0" smtClean="0">
                <a:solidFill>
                  <a:schemeClr val="tx1"/>
                </a:solidFill>
                <a:latin typeface="Arial" charset="0"/>
                <a:ea typeface="ＭＳ Ｐゴシック" pitchFamily="-107" charset="-128"/>
                <a:cs typeface="ＭＳ Ｐゴシック" pitchFamily="-107" charset="-128"/>
              </a:rPr>
              <a:t>If we assume that only the receiver and the sender know the identity</a:t>
            </a:r>
          </a:p>
          <a:p>
            <a:r>
              <a:rPr lang="en-US" sz="1200" kern="1200" baseline="0" dirty="0" smtClean="0">
                <a:solidFill>
                  <a:schemeClr val="tx1"/>
                </a:solidFill>
                <a:latin typeface="Arial" charset="0"/>
                <a:ea typeface="ＭＳ Ｐゴシック" pitchFamily="-107" charset="-128"/>
                <a:cs typeface="ＭＳ Ｐゴシック" pitchFamily="-107" charset="-128"/>
              </a:rPr>
              <a:t>of the secret key, and if the received code matches the calculated code, then the following</a:t>
            </a:r>
          </a:p>
          <a:p>
            <a:r>
              <a:rPr lang="en-US" sz="1200" kern="1200" baseline="0" dirty="0" smtClean="0">
                <a:solidFill>
                  <a:schemeClr val="tx1"/>
                </a:solidFill>
                <a:latin typeface="Arial" charset="0"/>
                <a:ea typeface="ＭＳ Ｐゴシック" pitchFamily="-107" charset="-128"/>
                <a:cs typeface="ＭＳ Ｐゴシック" pitchFamily="-107" charset="-128"/>
              </a:rPr>
              <a:t>statements apply: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The receiver is assured that the message has not been altered. If an attacker</a:t>
            </a:r>
          </a:p>
          <a:p>
            <a:r>
              <a:rPr lang="en-US" sz="1200" kern="1200" baseline="0" dirty="0" smtClean="0">
                <a:solidFill>
                  <a:schemeClr val="tx1"/>
                </a:solidFill>
                <a:latin typeface="Arial" charset="0"/>
                <a:ea typeface="ＭＳ Ｐゴシック" pitchFamily="-107" charset="-128"/>
                <a:cs typeface="ＭＳ Ｐゴシック" pitchFamily="-107" charset="-128"/>
              </a:rPr>
              <a:t>alters the message but does not alter the code, then the receiver’s calculation</a:t>
            </a:r>
          </a:p>
          <a:p>
            <a:r>
              <a:rPr lang="en-US" sz="1200" kern="1200" baseline="0" dirty="0" smtClean="0">
                <a:solidFill>
                  <a:schemeClr val="tx1"/>
                </a:solidFill>
                <a:latin typeface="Arial" charset="0"/>
                <a:ea typeface="ＭＳ Ｐゴシック" pitchFamily="-107" charset="-128"/>
                <a:cs typeface="ＭＳ Ｐゴシック" pitchFamily="-107" charset="-128"/>
              </a:rPr>
              <a:t>of the code will differ from the received code. Because the attacker is assumed</a:t>
            </a:r>
          </a:p>
          <a:p>
            <a:r>
              <a:rPr lang="en-US" sz="1200" kern="1200" baseline="0" dirty="0" smtClean="0">
                <a:solidFill>
                  <a:schemeClr val="tx1"/>
                </a:solidFill>
                <a:latin typeface="Arial" charset="0"/>
                <a:ea typeface="ＭＳ Ｐゴシック" pitchFamily="-107" charset="-128"/>
                <a:cs typeface="ＭＳ Ｐゴシック" pitchFamily="-107" charset="-128"/>
              </a:rPr>
              <a:t>not to know the secret key, the attacker cannot alter the code to correspond to</a:t>
            </a:r>
          </a:p>
          <a:p>
            <a:r>
              <a:rPr lang="en-US" sz="1200" kern="1200" baseline="0" dirty="0" smtClean="0">
                <a:solidFill>
                  <a:schemeClr val="tx1"/>
                </a:solidFill>
                <a:latin typeface="Arial" charset="0"/>
                <a:ea typeface="ＭＳ Ｐゴシック" pitchFamily="-107" charset="-128"/>
                <a:cs typeface="ＭＳ Ｐゴシック" pitchFamily="-107" charset="-128"/>
              </a:rPr>
              <a:t>the alterations in the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The receiver is assured that the message is from the alleged sender. Because</a:t>
            </a:r>
          </a:p>
          <a:p>
            <a:r>
              <a:rPr lang="en-US" sz="1200" kern="1200" baseline="0" dirty="0" smtClean="0">
                <a:solidFill>
                  <a:schemeClr val="tx1"/>
                </a:solidFill>
                <a:latin typeface="Arial" charset="0"/>
                <a:ea typeface="ＭＳ Ｐゴシック" pitchFamily="-107" charset="-128"/>
                <a:cs typeface="ＭＳ Ｐゴシック" pitchFamily="-107" charset="-128"/>
              </a:rPr>
              <a:t>no one else knows the secret key, no one else could prepare a message with a</a:t>
            </a:r>
          </a:p>
          <a:p>
            <a:r>
              <a:rPr lang="en-US" sz="1200" kern="1200" baseline="0" dirty="0" smtClean="0">
                <a:solidFill>
                  <a:schemeClr val="tx1"/>
                </a:solidFill>
                <a:latin typeface="Arial" charset="0"/>
                <a:ea typeface="ＭＳ Ｐゴシック" pitchFamily="-107" charset="-128"/>
                <a:cs typeface="ＭＳ Ｐゴシック" pitchFamily="-107" charset="-128"/>
              </a:rPr>
              <a:t>proper code.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3.  If the message includes a sequence number (such as is used with HDLC and</a:t>
            </a:r>
          </a:p>
          <a:p>
            <a:r>
              <a:rPr lang="en-US" sz="1200" kern="1200" baseline="0" dirty="0" smtClean="0">
                <a:solidFill>
                  <a:schemeClr val="tx1"/>
                </a:solidFill>
                <a:latin typeface="Arial" charset="0"/>
                <a:ea typeface="ＭＳ Ｐゴシック" pitchFamily="-107" charset="-128"/>
                <a:cs typeface="ＭＳ Ｐゴシック" pitchFamily="-107" charset="-128"/>
              </a:rPr>
              <a:t>TCP), then the receiver can be assured of the proper sequence, because an</a:t>
            </a:r>
          </a:p>
          <a:p>
            <a:r>
              <a:rPr lang="en-US" sz="1200" kern="1200" baseline="0" dirty="0" smtClean="0">
                <a:solidFill>
                  <a:schemeClr val="tx1"/>
                </a:solidFill>
                <a:latin typeface="Arial" charset="0"/>
                <a:ea typeface="ＭＳ Ｐゴシック" pitchFamily="-107" charset="-128"/>
                <a:cs typeface="ＭＳ Ｐゴシック" pitchFamily="-107" charset="-128"/>
              </a:rPr>
              <a:t>attacker cannot successfully alter the sequence number.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algorithms could be used to generate the code. The NIST specification,</a:t>
            </a:r>
          </a:p>
          <a:p>
            <a:r>
              <a:rPr lang="en-US" sz="1200" kern="1200" baseline="0" dirty="0" smtClean="0">
                <a:solidFill>
                  <a:schemeClr val="tx1"/>
                </a:solidFill>
                <a:latin typeface="Arial" charset="0"/>
                <a:ea typeface="ＭＳ Ｐゴシック" pitchFamily="-107" charset="-128"/>
                <a:cs typeface="ＭＳ Ｐゴシック" pitchFamily="-107" charset="-128"/>
              </a:rPr>
              <a:t>FIPS PUB 113, recommends the use of DES. DES is used to generate an</a:t>
            </a:r>
          </a:p>
          <a:p>
            <a:r>
              <a:rPr lang="en-US" sz="1200" kern="1200" baseline="0" dirty="0" smtClean="0">
                <a:solidFill>
                  <a:schemeClr val="tx1"/>
                </a:solidFill>
                <a:latin typeface="Arial" charset="0"/>
                <a:ea typeface="ＭＳ Ｐゴシック" pitchFamily="-107" charset="-128"/>
                <a:cs typeface="ＭＳ Ｐゴシック" pitchFamily="-107" charset="-128"/>
              </a:rPr>
              <a:t>encrypted version of the message, and the last number of bits of ciphertext are used</a:t>
            </a:r>
          </a:p>
          <a:p>
            <a:r>
              <a:rPr lang="en-US" sz="1200" kern="1200" baseline="0" dirty="0" smtClean="0">
                <a:solidFill>
                  <a:schemeClr val="tx1"/>
                </a:solidFill>
                <a:latin typeface="Arial" charset="0"/>
                <a:ea typeface="ＭＳ Ｐゴシック" pitchFamily="-107" charset="-128"/>
                <a:cs typeface="ＭＳ Ｐゴシック" pitchFamily="-107" charset="-128"/>
              </a:rPr>
              <a:t>as the code. A 16- or 32-bit code is typical.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process just described is similar to encryption. One difference is that the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algorithm need not be reversible, as it must for decryption. Because</a:t>
            </a:r>
          </a:p>
          <a:p>
            <a:r>
              <a:rPr lang="en-US" sz="1200" kern="1200" baseline="0" dirty="0" smtClean="0">
                <a:solidFill>
                  <a:schemeClr val="tx1"/>
                </a:solidFill>
                <a:latin typeface="Arial" charset="0"/>
                <a:ea typeface="ＭＳ Ｐゴシック" pitchFamily="-107" charset="-128"/>
                <a:cs typeface="ＭＳ Ｐゴシック" pitchFamily="-107" charset="-128"/>
              </a:rPr>
              <a:t>of the mathematical properties of the authentication function, it is less vulnerable to</a:t>
            </a:r>
          </a:p>
          <a:p>
            <a:r>
              <a:rPr lang="en-US" sz="1200" kern="1200" baseline="0" dirty="0" smtClean="0">
                <a:solidFill>
                  <a:schemeClr val="tx1"/>
                </a:solidFill>
                <a:latin typeface="Arial" charset="0"/>
                <a:ea typeface="ＭＳ Ｐゴシック" pitchFamily="-107" charset="-128"/>
                <a:cs typeface="ＭＳ Ｐゴシック" pitchFamily="-107" charset="-128"/>
              </a:rPr>
              <a:t>being broken than encryption.</a:t>
            </a:r>
            <a:endParaRPr lang="en-US" b="0"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46</a:t>
            </a:fld>
            <a:endParaRPr lang="en-AU" dirty="0"/>
          </a:p>
        </p:txBody>
      </p:sp>
    </p:spTree>
    <p:extLst>
      <p:ext uri="{BB962C8B-B14F-4D97-AF65-F5344CB8AC3E}">
        <p14:creationId xmlns:p14="http://schemas.microsoft.com/office/powerpoint/2010/main" val="3923103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Figure 3.2 illustrates three ways in which the message can be authenticated.</a:t>
            </a:r>
          </a:p>
          <a:p>
            <a:r>
              <a:rPr lang="en-US" sz="1200" kern="1200" baseline="0" dirty="0" smtClean="0">
                <a:solidFill>
                  <a:schemeClr val="tx1"/>
                </a:solidFill>
                <a:latin typeface="Arial" charset="0"/>
                <a:ea typeface="ＭＳ Ｐゴシック" pitchFamily="-107" charset="-128"/>
                <a:cs typeface="ＭＳ Ｐゴシック" pitchFamily="-107" charset="-128"/>
              </a:rPr>
              <a:t>The message digest can be encrypted using conventional encryption (part a); if</a:t>
            </a:r>
          </a:p>
          <a:p>
            <a:r>
              <a:rPr lang="en-US" sz="1200" kern="1200" baseline="0" dirty="0" smtClean="0">
                <a:solidFill>
                  <a:schemeClr val="tx1"/>
                </a:solidFill>
                <a:latin typeface="Arial" charset="0"/>
                <a:ea typeface="ＭＳ Ｐゴシック" pitchFamily="-107" charset="-128"/>
                <a:cs typeface="ＭＳ Ｐゴシック" pitchFamily="-107" charset="-128"/>
              </a:rPr>
              <a:t>it is assumed that only the sender and receiver share the encryption key, then</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authenticity is assured. The message digest can be encrypted using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(part b); this is explained in Section 3.5. The public-key approach</a:t>
            </a:r>
          </a:p>
          <a:p>
            <a:r>
              <a:rPr lang="en-US" sz="1200" kern="1200" baseline="0" dirty="0" smtClean="0">
                <a:solidFill>
                  <a:schemeClr val="tx1"/>
                </a:solidFill>
                <a:latin typeface="Arial" charset="0"/>
                <a:ea typeface="ＭＳ Ｐゴシック" pitchFamily="-107" charset="-128"/>
                <a:cs typeface="ＭＳ Ｐゴシック" pitchFamily="-107" charset="-128"/>
              </a:rPr>
              <a:t>has two advantages: (1) It provides a digital signature as well as message</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(2) It does not require the distribution of keys to communicating</a:t>
            </a:r>
          </a:p>
          <a:p>
            <a:r>
              <a:rPr lang="en-US" sz="1200" kern="1200" baseline="0" dirty="0" smtClean="0">
                <a:solidFill>
                  <a:schemeClr val="tx1"/>
                </a:solidFill>
                <a:latin typeface="Arial" charset="0"/>
                <a:ea typeface="ＭＳ Ｐゴシック" pitchFamily="-107" charset="-128"/>
                <a:cs typeface="ＭＳ Ｐゴシック" pitchFamily="-107" charset="-128"/>
              </a:rPr>
              <a:t>parties.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These two approaches also have an advantage over approaches that encrypt</a:t>
            </a:r>
          </a:p>
          <a:p>
            <a:r>
              <a:rPr lang="en-US" sz="1200" kern="1200" baseline="0" dirty="0" smtClean="0">
                <a:solidFill>
                  <a:schemeClr val="tx1"/>
                </a:solidFill>
                <a:latin typeface="Arial" charset="0"/>
                <a:ea typeface="ＭＳ Ｐゴシック" pitchFamily="-107" charset="-128"/>
                <a:cs typeface="ＭＳ Ｐゴシック" pitchFamily="-107" charset="-128"/>
              </a:rPr>
              <a:t>the entire message in that less computation is required. Nevertheless, there has</a:t>
            </a:r>
          </a:p>
          <a:p>
            <a:r>
              <a:rPr lang="en-US" sz="1200" kern="1200" baseline="0" dirty="0" smtClean="0">
                <a:solidFill>
                  <a:schemeClr val="tx1"/>
                </a:solidFill>
                <a:latin typeface="Arial" charset="0"/>
                <a:ea typeface="ＭＳ Ｐゴシック" pitchFamily="-107" charset="-128"/>
                <a:cs typeface="ＭＳ Ｐゴシック" pitchFamily="-107" charset="-128"/>
              </a:rPr>
              <a:t>been interest in developing a technique that avoids encryption altogether.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3.2c shows a technique that uses a hash function but no encryption for</a:t>
            </a:r>
          </a:p>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Because the secret value itself is</a:t>
            </a:r>
          </a:p>
          <a:p>
            <a:r>
              <a:rPr lang="en-US" sz="1200" kern="1200" baseline="0" dirty="0" smtClean="0">
                <a:solidFill>
                  <a:schemeClr val="tx1"/>
                </a:solidFill>
                <a:latin typeface="Arial" charset="0"/>
                <a:ea typeface="ＭＳ Ｐゴシック" pitchFamily="-107" charset="-128"/>
                <a:cs typeface="ＭＳ Ｐゴシック" pitchFamily="-107" charset="-128"/>
              </a:rPr>
              <a:t>not sent, it is not possible for an attacker to modify an intercepted message. As long</a:t>
            </a:r>
          </a:p>
          <a:p>
            <a:r>
              <a:rPr lang="en-US" sz="1200" kern="1200" baseline="0" dirty="0" smtClean="0">
                <a:solidFill>
                  <a:schemeClr val="tx1"/>
                </a:solidFill>
                <a:latin typeface="Arial" charset="0"/>
                <a:ea typeface="ＭＳ Ｐゴシック" pitchFamily="-107" charset="-128"/>
                <a:cs typeface="ＭＳ Ｐゴシック" pitchFamily="-107" charset="-128"/>
              </a:rPr>
              <a:t>as the secret value remains secret, it is also not possible for an attacker to generate</a:t>
            </a:r>
          </a:p>
          <a:p>
            <a:r>
              <a:rPr lang="en-US" sz="1200" kern="1200" baseline="0" dirty="0" smtClean="0">
                <a:solidFill>
                  <a:schemeClr val="tx1"/>
                </a:solidFill>
                <a:latin typeface="Arial" charset="0"/>
                <a:ea typeface="ＭＳ Ｐゴシック" pitchFamily="-107" charset="-128"/>
                <a:cs typeface="ＭＳ Ｐゴシック" pitchFamily="-107" charset="-128"/>
              </a:rPr>
              <a:t>a false message.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variation on the third technique, called HMAC, is the one adopted for</a:t>
            </a:r>
          </a:p>
          <a:p>
            <a:r>
              <a:rPr lang="en-US" sz="1200" kern="1200" baseline="0" dirty="0" smtClean="0">
                <a:solidFill>
                  <a:schemeClr val="tx1"/>
                </a:solidFill>
                <a:latin typeface="Arial" charset="0"/>
                <a:ea typeface="ＭＳ Ｐゴシック" pitchFamily="-107" charset="-128"/>
                <a:cs typeface="ＭＳ Ｐゴシック" pitchFamily="-107" charset="-128"/>
              </a:rPr>
              <a:t>IP security (described in Chapter 9); it also has been specified for SNMPv3</a:t>
            </a:r>
          </a:p>
          <a:p>
            <a:r>
              <a:rPr lang="en-US" sz="1200" kern="1200" baseline="0" dirty="0" smtClean="0">
                <a:solidFill>
                  <a:schemeClr val="tx1"/>
                </a:solidFill>
                <a:latin typeface="Arial" charset="0"/>
                <a:ea typeface="ＭＳ Ｐゴシック" pitchFamily="-107" charset="-128"/>
                <a:cs typeface="ＭＳ Ｐゴシック" pitchFamily="-107" charset="-128"/>
              </a:rPr>
              <a:t>(Chapter 13).</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51</a:t>
            </a:fld>
            <a:endParaRPr lang="en-AU" dirty="0">
              <a:solidFill>
                <a:srgbClr val="000000"/>
              </a:solidFill>
            </a:endParaRPr>
          </a:p>
        </p:txBody>
      </p:sp>
    </p:spTree>
    <p:extLst>
      <p:ext uri="{BB962C8B-B14F-4D97-AF65-F5344CB8AC3E}">
        <p14:creationId xmlns:p14="http://schemas.microsoft.com/office/powerpoint/2010/main" val="422739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a:ln/>
        </p:spPr>
      </p:sp>
      <p:sp>
        <p:nvSpPr>
          <p:cNvPr id="23555"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The purpose of a hash function is to produce a “fingerprint” of a file, message, or</a:t>
            </a:r>
          </a:p>
          <a:p>
            <a:r>
              <a:rPr lang="en-US" sz="1200" b="0" kern="1200" baseline="0" dirty="0" smtClean="0">
                <a:solidFill>
                  <a:schemeClr val="tx1"/>
                </a:solidFill>
                <a:latin typeface="Arial" charset="0"/>
                <a:ea typeface="ＭＳ Ｐゴシック" pitchFamily="-107" charset="-128"/>
                <a:cs typeface="ＭＳ Ｐゴシック" pitchFamily="-107" charset="-128"/>
              </a:rPr>
              <a:t>other block of data. To be useful for message authentication, a hash function H</a:t>
            </a:r>
          </a:p>
          <a:p>
            <a:r>
              <a:rPr lang="en-US" sz="1200" b="0" kern="1200" baseline="0" dirty="0" smtClean="0">
                <a:solidFill>
                  <a:schemeClr val="tx1"/>
                </a:solidFill>
                <a:latin typeface="Arial" charset="0"/>
                <a:ea typeface="ＭＳ Ｐゴシック" pitchFamily="-107" charset="-128"/>
                <a:cs typeface="ＭＳ Ｐゴシック" pitchFamily="-107" charset="-128"/>
              </a:rPr>
              <a:t>must have the following properties: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1.  H can be applied to a block of data of any size.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2.  H produces a fixed-length output.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3.  H(x ) is relatively easy to compute for any given x , making both hardware and</a:t>
            </a:r>
          </a:p>
          <a:p>
            <a:r>
              <a:rPr lang="en-US" sz="1200" b="0" kern="1200" baseline="0" dirty="0" smtClean="0">
                <a:solidFill>
                  <a:schemeClr val="tx1"/>
                </a:solidFill>
                <a:latin typeface="Arial" charset="0"/>
                <a:ea typeface="ＭＳ Ｐゴシック" pitchFamily="-107" charset="-128"/>
                <a:cs typeface="ＭＳ Ｐゴシック" pitchFamily="-107" charset="-128"/>
              </a:rPr>
              <a:t>software implementations practical.</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4.  For any given code h , it is computationally infeasible to find x  such that</a:t>
            </a:r>
          </a:p>
          <a:p>
            <a:r>
              <a:rPr lang="en-US" sz="1200" b="0" kern="1200" baseline="0" dirty="0" smtClean="0">
                <a:solidFill>
                  <a:schemeClr val="tx1"/>
                </a:solidFill>
                <a:latin typeface="Arial" charset="0"/>
                <a:ea typeface="ＭＳ Ｐゴシック" pitchFamily="-107" charset="-128"/>
                <a:cs typeface="ＭＳ Ｐゴシック" pitchFamily="-107" charset="-128"/>
              </a:rPr>
              <a:t>H(x ) = h.  A hash function with this property is referred to as one-way  or</a:t>
            </a:r>
          </a:p>
          <a:p>
            <a:r>
              <a:rPr lang="en-US" sz="1200" b="0" kern="1200" baseline="0" dirty="0" smtClean="0">
                <a:solidFill>
                  <a:schemeClr val="tx1"/>
                </a:solidFill>
                <a:latin typeface="Arial" charset="0"/>
                <a:ea typeface="ＭＳ Ｐゴシック" pitchFamily="-107" charset="-128"/>
                <a:cs typeface="ＭＳ Ｐゴシック" pitchFamily="-107" charset="-128"/>
              </a:rPr>
              <a:t>preimage resistant .</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5. For any given block x, it is computationally infeasible to find y  x with</a:t>
            </a:r>
          </a:p>
          <a:p>
            <a:r>
              <a:rPr lang="en-US" sz="1200" b="0" kern="1200" baseline="0" dirty="0" smtClean="0">
                <a:solidFill>
                  <a:schemeClr val="tx1"/>
                </a:solidFill>
                <a:latin typeface="Arial" charset="0"/>
                <a:ea typeface="ＭＳ Ｐゴシック" pitchFamily="-107" charset="-128"/>
                <a:cs typeface="ＭＳ Ｐゴシック" pitchFamily="-107" charset="-128"/>
              </a:rPr>
              <a:t>H(y) = H(x). A hash function with this property is referred to as  second preimage</a:t>
            </a:r>
          </a:p>
          <a:p>
            <a:r>
              <a:rPr lang="en-US" sz="1200" b="0" kern="1200" baseline="0" dirty="0" smtClean="0">
                <a:solidFill>
                  <a:schemeClr val="tx1"/>
                </a:solidFill>
                <a:latin typeface="Arial" charset="0"/>
                <a:ea typeface="ＭＳ Ｐゴシック" pitchFamily="-107" charset="-128"/>
                <a:cs typeface="ＭＳ Ｐゴシック" pitchFamily="-107" charset="-128"/>
              </a:rPr>
              <a:t>resistant. This is sometimes referred to as  weak collision resistant.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6. It is computationally infeasible to find any pair (x, y) such that H(x) = H(y).</a:t>
            </a:r>
          </a:p>
          <a:p>
            <a:r>
              <a:rPr lang="en-US" sz="1200" b="0" kern="1200" baseline="0" dirty="0" smtClean="0">
                <a:solidFill>
                  <a:schemeClr val="tx1"/>
                </a:solidFill>
                <a:latin typeface="Arial" charset="0"/>
                <a:ea typeface="ＭＳ Ｐゴシック" pitchFamily="-107" charset="-128"/>
                <a:cs typeface="ＭＳ Ｐゴシック" pitchFamily="-107" charset="-128"/>
              </a:rPr>
              <a:t>A hash function with this property is referred to as  collision resistant. This is</a:t>
            </a:r>
          </a:p>
          <a:p>
            <a:r>
              <a:rPr lang="en-US" sz="1200" b="0" kern="1200" baseline="0" dirty="0" smtClean="0">
                <a:solidFill>
                  <a:schemeClr val="tx1"/>
                </a:solidFill>
                <a:latin typeface="Arial" charset="0"/>
                <a:ea typeface="ＭＳ Ｐゴシック" pitchFamily="-107" charset="-128"/>
                <a:cs typeface="ＭＳ Ｐゴシック" pitchFamily="-107" charset="-128"/>
              </a:rPr>
              <a:t>sometimes referred to as  strong collision resistant.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hash function that satisfies the first five properties in the preceding list is</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 weak hash function. If the sixth property is also satisfied, then it is</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a strong hash function. The sixth property, collision resistant, protects</a:t>
            </a:r>
          </a:p>
          <a:p>
            <a:r>
              <a:rPr lang="en-US" sz="1200" kern="1200" baseline="0" dirty="0" smtClean="0">
                <a:solidFill>
                  <a:schemeClr val="tx1"/>
                </a:solidFill>
                <a:latin typeface="Arial" charset="0"/>
                <a:ea typeface="ＭＳ Ｐゴシック" pitchFamily="-107" charset="-128"/>
                <a:cs typeface="ＭＳ Ｐゴシック" pitchFamily="-107" charset="-128"/>
              </a:rPr>
              <a:t>against a sophisticated class of attack known as the birthday attack.</a:t>
            </a:r>
            <a:endParaRPr lang="en-US" b="0" dirty="0" smtClean="0">
              <a:latin typeface="Arial" pitchFamily="-84" charset="0"/>
              <a:ea typeface="ＭＳ Ｐゴシック" pitchFamily="-84" charset="-128"/>
              <a:cs typeface="ＭＳ Ｐゴシック" pitchFamily="-84" charset="-128"/>
            </a:endParaRPr>
          </a:p>
        </p:txBody>
      </p:sp>
      <p:sp>
        <p:nvSpPr>
          <p:cNvPr id="23556" name="Slide Number Placeholder 3"/>
          <p:cNvSpPr>
            <a:spLocks noGrp="1"/>
          </p:cNvSpPr>
          <p:nvPr>
            <p:ph type="sldNum" sz="quarter" idx="5"/>
          </p:nvPr>
        </p:nvSpPr>
        <p:spPr>
          <a:noFill/>
        </p:spPr>
        <p:txBody>
          <a:bodyPr/>
          <a:lstStyle/>
          <a:p>
            <a:fld id="{187A90B9-FA0B-0443-A1C0-7C37EB6B245E}" type="slidenum">
              <a:rPr lang="en-AU" smtClean="0">
                <a:latin typeface="Arial" pitchFamily="-84" charset="0"/>
              </a:rPr>
              <a:pPr/>
              <a:t>53</a:t>
            </a:fld>
            <a:endParaRPr lang="en-AU" dirty="0" smtClean="0">
              <a:latin typeface="Arial" pitchFamily="-84" charset="0"/>
            </a:endParaRPr>
          </a:p>
        </p:txBody>
      </p:sp>
    </p:spTree>
    <p:extLst>
      <p:ext uri="{BB962C8B-B14F-4D97-AF65-F5344CB8AC3E}">
        <p14:creationId xmlns:p14="http://schemas.microsoft.com/office/powerpoint/2010/main" val="1915536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p:cNvSpPr>
          <p:nvPr>
            <p:ph type="sldImg"/>
          </p:nvPr>
        </p:nvSpPr>
        <p:spPr>
          <a:ln/>
        </p:spPr>
      </p:sp>
      <p:sp>
        <p:nvSpPr>
          <p:cNvPr id="27651" name="Notes Placeholder 2"/>
          <p:cNvSpPr>
            <a:spLocks noGrp="1"/>
          </p:cNvSpPr>
          <p:nvPr>
            <p:ph type="body" idx="1"/>
          </p:nvPr>
        </p:nvSpPr>
        <p:spPr>
          <a:xfrm>
            <a:off x="457200" y="4343400"/>
            <a:ext cx="60198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As with symmetric encryption, there are two approaches to attacking a secure hash</a:t>
            </a:r>
          </a:p>
          <a:p>
            <a:r>
              <a:rPr lang="en-US" sz="1200" kern="1200" baseline="0" dirty="0" smtClean="0">
                <a:solidFill>
                  <a:schemeClr val="tx1"/>
                </a:solidFill>
                <a:latin typeface="Arial" charset="0"/>
                <a:ea typeface="ＭＳ Ｐゴシック" pitchFamily="-107" charset="-128"/>
                <a:cs typeface="ＭＳ Ｐゴシック" pitchFamily="-107" charset="-128"/>
              </a:rPr>
              <a:t>function: cryptanalysis and brute-force attack. As with symmetric encryption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cryptanalysis of a hash function involves exploiting logical weaknesses in the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strength of a hash function against brute-force attacks depends solely on</a:t>
            </a:r>
          </a:p>
          <a:p>
            <a:r>
              <a:rPr lang="en-US" sz="1200" kern="1200" baseline="0" dirty="0" smtClean="0">
                <a:solidFill>
                  <a:schemeClr val="tx1"/>
                </a:solidFill>
                <a:latin typeface="Arial" charset="0"/>
                <a:ea typeface="ＭＳ Ｐゴシック" pitchFamily="-107" charset="-128"/>
                <a:cs typeface="ＭＳ Ｐゴシック" pitchFamily="-107" charset="-128"/>
              </a:rPr>
              <a:t>the length of the hash code produced by the 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If collision resistance is required (and this is desirable for a general-purpose</a:t>
            </a:r>
          </a:p>
          <a:p>
            <a:r>
              <a:rPr lang="en-US" sz="1200" b="0" kern="1200" baseline="0" dirty="0" smtClean="0">
                <a:solidFill>
                  <a:schemeClr val="tx1"/>
                </a:solidFill>
                <a:latin typeface="Arial" charset="0"/>
                <a:ea typeface="ＭＳ Ｐゴシック" pitchFamily="-107" charset="-128"/>
                <a:cs typeface="ＭＳ Ｐゴシック" pitchFamily="-107" charset="-128"/>
              </a:rPr>
              <a:t>secure hash code), then the value 2</a:t>
            </a:r>
            <a:r>
              <a:rPr lang="en-US" sz="1200" b="0" kern="1200" baseline="30000" dirty="0" smtClean="0">
                <a:solidFill>
                  <a:schemeClr val="tx1"/>
                </a:solidFill>
                <a:latin typeface="Arial" charset="0"/>
                <a:ea typeface="ＭＳ Ｐゴシック" pitchFamily="-107" charset="-128"/>
                <a:cs typeface="ＭＳ Ｐゴシック" pitchFamily="-107" charset="-128"/>
              </a:rPr>
              <a:t>n/2  </a:t>
            </a:r>
            <a:r>
              <a:rPr lang="en-US" sz="1200" b="0" kern="1200" baseline="0" dirty="0" smtClean="0">
                <a:solidFill>
                  <a:schemeClr val="tx1"/>
                </a:solidFill>
                <a:latin typeface="Arial" charset="0"/>
                <a:ea typeface="ＭＳ Ｐゴシック" pitchFamily="-107" charset="-128"/>
                <a:cs typeface="ＭＳ Ｐゴシック" pitchFamily="-107" charset="-128"/>
              </a:rPr>
              <a:t>determines the strength of the hash code</a:t>
            </a:r>
          </a:p>
          <a:p>
            <a:r>
              <a:rPr lang="en-US" sz="1200" b="0" kern="1200" baseline="0" dirty="0" smtClean="0">
                <a:solidFill>
                  <a:schemeClr val="tx1"/>
                </a:solidFill>
                <a:latin typeface="Arial" charset="0"/>
                <a:ea typeface="ＭＳ Ｐゴシック" pitchFamily="-107" charset="-128"/>
                <a:cs typeface="ＭＳ Ｐゴシック" pitchFamily="-107" charset="-128"/>
              </a:rPr>
              <a:t>against brute-force attacks. Van Oorschot and Wiener [VANO94] presented a</a:t>
            </a:r>
          </a:p>
          <a:p>
            <a:r>
              <a:rPr lang="en-US" sz="1200" b="0" kern="1200" baseline="0" dirty="0" smtClean="0">
                <a:solidFill>
                  <a:schemeClr val="tx1"/>
                </a:solidFill>
                <a:latin typeface="Arial" charset="0"/>
                <a:ea typeface="ＭＳ Ｐゴシック" pitchFamily="-107" charset="-128"/>
                <a:cs typeface="ＭＳ Ｐゴシック" pitchFamily="-107" charset="-128"/>
              </a:rPr>
              <a:t>design for a $10 million collision search machine for MD5, which has a 128-bit</a:t>
            </a:r>
          </a:p>
          <a:p>
            <a:r>
              <a:rPr lang="en-US" sz="1200" b="0" kern="1200" baseline="0" dirty="0" smtClean="0">
                <a:solidFill>
                  <a:schemeClr val="tx1"/>
                </a:solidFill>
                <a:latin typeface="Arial" charset="0"/>
                <a:ea typeface="ＭＳ Ｐゴシック" pitchFamily="-107" charset="-128"/>
                <a:cs typeface="ＭＳ Ｐゴシック" pitchFamily="-107" charset="-128"/>
              </a:rPr>
              <a:t>hash length, that could find a collision in 24 days. Thus, a 128-bit code may be</a:t>
            </a:r>
          </a:p>
          <a:p>
            <a:r>
              <a:rPr lang="en-US" sz="1200" b="0" kern="1200" baseline="0" dirty="0" smtClean="0">
                <a:solidFill>
                  <a:schemeClr val="tx1"/>
                </a:solidFill>
                <a:latin typeface="Arial" charset="0"/>
                <a:ea typeface="ＭＳ Ｐゴシック" pitchFamily="-107" charset="-128"/>
                <a:cs typeface="ＭＳ Ｐゴシック" pitchFamily="-107" charset="-128"/>
              </a:rPr>
              <a:t>viewed as inadequate. The next step up, if a hash code is treated as a sequence</a:t>
            </a:r>
          </a:p>
          <a:p>
            <a:r>
              <a:rPr lang="en-US" sz="1200" b="0" kern="1200" baseline="0" dirty="0" smtClean="0">
                <a:solidFill>
                  <a:schemeClr val="tx1"/>
                </a:solidFill>
                <a:latin typeface="Arial" charset="0"/>
                <a:ea typeface="ＭＳ Ｐゴシック" pitchFamily="-107" charset="-128"/>
                <a:cs typeface="ＭＳ Ｐゴシック" pitchFamily="-107" charset="-128"/>
              </a:rPr>
              <a:t>of 32 bits, is a 160-bit hash length. With a hash length of 160 bits, the same</a:t>
            </a:r>
          </a:p>
          <a:p>
            <a:r>
              <a:rPr lang="en-US" sz="1200" b="0" kern="1200" baseline="0" dirty="0" smtClean="0">
                <a:solidFill>
                  <a:schemeClr val="tx1"/>
                </a:solidFill>
                <a:latin typeface="Arial" charset="0"/>
                <a:ea typeface="ＭＳ Ｐゴシック" pitchFamily="-107" charset="-128"/>
                <a:cs typeface="ＭＳ Ｐゴシック" pitchFamily="-107" charset="-128"/>
              </a:rPr>
              <a:t>search machine would require over four thousand years to find a collision. With</a:t>
            </a:r>
          </a:p>
          <a:p>
            <a:r>
              <a:rPr lang="en-US" sz="1200" b="0" kern="1200" baseline="0" dirty="0" smtClean="0">
                <a:solidFill>
                  <a:schemeClr val="tx1"/>
                </a:solidFill>
                <a:latin typeface="Arial" charset="0"/>
                <a:ea typeface="ＭＳ Ｐゴシック" pitchFamily="-107" charset="-128"/>
                <a:cs typeface="ＭＳ Ｐゴシック" pitchFamily="-107" charset="-128"/>
              </a:rPr>
              <a:t>today’s technology, the time would be much shorter, so that 160 bits now</a:t>
            </a:r>
          </a:p>
          <a:p>
            <a:r>
              <a:rPr lang="en-US" sz="1200" b="0" kern="1200" baseline="0" dirty="0" smtClean="0">
                <a:solidFill>
                  <a:schemeClr val="tx1"/>
                </a:solidFill>
                <a:latin typeface="Arial" charset="0"/>
                <a:ea typeface="ＭＳ Ｐゴシック" pitchFamily="-107" charset="-128"/>
                <a:cs typeface="ＭＳ Ｐゴシック" pitchFamily="-107" charset="-128"/>
              </a:rPr>
              <a:t>appears suspect.</a:t>
            </a:r>
          </a:p>
          <a:p>
            <a:endParaRPr lang="en-US" b="0" dirty="0" smtClean="0">
              <a:latin typeface="Arial" pitchFamily="-84" charset="0"/>
              <a:ea typeface="ＭＳ Ｐゴシック" pitchFamily="-84" charset="-128"/>
              <a:cs typeface="ＭＳ Ｐゴシック" pitchFamily="-84" charset="-128"/>
            </a:endParaRPr>
          </a:p>
        </p:txBody>
      </p:sp>
      <p:sp>
        <p:nvSpPr>
          <p:cNvPr id="27652" name="Slide Number Placeholder 3"/>
          <p:cNvSpPr>
            <a:spLocks noGrp="1"/>
          </p:cNvSpPr>
          <p:nvPr>
            <p:ph type="sldNum" sz="quarter" idx="5"/>
          </p:nvPr>
        </p:nvSpPr>
        <p:spPr>
          <a:noFill/>
        </p:spPr>
        <p:txBody>
          <a:bodyPr/>
          <a:lstStyle/>
          <a:p>
            <a:fld id="{922E4781-D5DF-3048-9147-7BBCDCC498FC}" type="slidenum">
              <a:rPr lang="en-AU" smtClean="0">
                <a:latin typeface="Arial" pitchFamily="-84" charset="0"/>
              </a:rPr>
              <a:pPr/>
              <a:t>55</a:t>
            </a:fld>
            <a:endParaRPr lang="en-AU" dirty="0" smtClean="0">
              <a:latin typeface="Arial" pitchFamily="-84" charset="0"/>
            </a:endParaRPr>
          </a:p>
        </p:txBody>
      </p:sp>
    </p:spTree>
    <p:extLst>
      <p:ext uri="{BB962C8B-B14F-4D97-AF65-F5344CB8AC3E}">
        <p14:creationId xmlns:p14="http://schemas.microsoft.com/office/powerpoint/2010/main" val="2114188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All hash functions operate using the following general principles. The input (message,</a:t>
            </a:r>
          </a:p>
          <a:p>
            <a:r>
              <a:rPr lang="en-US" sz="1200" b="0" kern="1200" baseline="0" dirty="0" smtClean="0">
                <a:solidFill>
                  <a:schemeClr val="tx1"/>
                </a:solidFill>
                <a:latin typeface="Arial" charset="0"/>
                <a:ea typeface="ＭＳ Ｐゴシック" pitchFamily="-107" charset="-128"/>
                <a:cs typeface="ＭＳ Ｐゴシック" pitchFamily="-107" charset="-128"/>
              </a:rPr>
              <a:t>file, etc.) is viewed as a sequence of n -bit blocks. The input is processed one</a:t>
            </a:r>
          </a:p>
          <a:p>
            <a:r>
              <a:rPr lang="en-US" sz="1200" b="0" kern="1200" baseline="0" dirty="0" smtClean="0">
                <a:solidFill>
                  <a:schemeClr val="tx1"/>
                </a:solidFill>
                <a:latin typeface="Arial" charset="0"/>
                <a:ea typeface="ＭＳ Ｐゴシック" pitchFamily="-107" charset="-128"/>
                <a:cs typeface="ＭＳ Ｐゴシック" pitchFamily="-107" charset="-128"/>
              </a:rPr>
              <a:t>block at a time in an iterative fashion to produce an n -bit hash function.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One of the simplest hash functions is the bit-by-bit exclusive-OR (XOR) of</a:t>
            </a:r>
          </a:p>
          <a:p>
            <a:r>
              <a:rPr lang="en-US" sz="1200" kern="1200" baseline="0" dirty="0" smtClean="0">
                <a:solidFill>
                  <a:schemeClr val="tx1"/>
                </a:solidFill>
                <a:latin typeface="Arial" charset="0"/>
                <a:ea typeface="ＭＳ Ｐゴシック" pitchFamily="-107" charset="-128"/>
                <a:cs typeface="ＭＳ Ｐゴシック" pitchFamily="-107" charset="-128"/>
              </a:rPr>
              <a:t>every block.</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Figure 3.3 illustrates this operation; it produces a simple parity for each bit</a:t>
            </a:r>
          </a:p>
          <a:p>
            <a:r>
              <a:rPr lang="en-US" sz="1200" kern="1200" baseline="0" dirty="0" smtClean="0">
                <a:solidFill>
                  <a:schemeClr val="tx1"/>
                </a:solidFill>
                <a:latin typeface="Arial" charset="0"/>
                <a:ea typeface="ＭＳ Ｐゴシック" pitchFamily="-107" charset="-128"/>
                <a:cs typeface="ＭＳ Ｐゴシック" pitchFamily="-107" charset="-128"/>
              </a:rPr>
              <a:t>position and is known as a longitudinal redundancy check.</a:t>
            </a:r>
            <a:endParaRPr lang="en-US" b="0"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56</a:t>
            </a:fld>
            <a:endParaRPr lang="en-AU" dirty="0"/>
          </a:p>
        </p:txBody>
      </p:sp>
    </p:spTree>
    <p:extLst>
      <p:ext uri="{BB962C8B-B14F-4D97-AF65-F5344CB8AC3E}">
        <p14:creationId xmlns:p14="http://schemas.microsoft.com/office/powerpoint/2010/main" val="324022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In 2002, NIST produced a revised</a:t>
            </a:r>
          </a:p>
          <a:p>
            <a:r>
              <a:rPr lang="en-US" sz="1200" kern="1200" baseline="0" dirty="0" smtClean="0">
                <a:solidFill>
                  <a:schemeClr val="tx1"/>
                </a:solidFill>
                <a:latin typeface="Arial" charset="0"/>
                <a:ea typeface="ＭＳ Ｐゴシック" pitchFamily="-107" charset="-128"/>
                <a:cs typeface="ＭＳ Ｐゴシック" pitchFamily="-107" charset="-128"/>
              </a:rPr>
              <a:t>version of the standard, FIPS 180-2, that defined three new versions of SHA with</a:t>
            </a:r>
          </a:p>
          <a:p>
            <a:r>
              <a:rPr lang="en-US" sz="1200" kern="1200" baseline="0" dirty="0" smtClean="0">
                <a:solidFill>
                  <a:schemeClr val="tx1"/>
                </a:solidFill>
                <a:latin typeface="Arial" charset="0"/>
                <a:ea typeface="ＭＳ Ｐゴシック" pitchFamily="-107" charset="-128"/>
                <a:cs typeface="ＭＳ Ｐゴシック" pitchFamily="-107" charset="-128"/>
              </a:rPr>
              <a:t>hash value lengths of 256, 384, and 512 bits known as SHA-256, SHA-384, and</a:t>
            </a:r>
          </a:p>
          <a:p>
            <a:r>
              <a:rPr lang="en-US" sz="1200" kern="1200" baseline="0" dirty="0" smtClean="0">
                <a:solidFill>
                  <a:schemeClr val="tx1"/>
                </a:solidFill>
                <a:latin typeface="Arial" charset="0"/>
                <a:ea typeface="ＭＳ Ｐゴシック" pitchFamily="-107" charset="-128"/>
                <a:cs typeface="ＭＳ Ｐゴシック" pitchFamily="-107" charset="-128"/>
              </a:rPr>
              <a:t>SHA-512, respectively. Collectively, these hash algorithms are known as SHA-2 .</a:t>
            </a:r>
          </a:p>
          <a:p>
            <a:r>
              <a:rPr lang="en-US" sz="1200" kern="1200" baseline="0" dirty="0" smtClean="0">
                <a:solidFill>
                  <a:schemeClr val="tx1"/>
                </a:solidFill>
                <a:latin typeface="Arial" charset="0"/>
                <a:ea typeface="ＭＳ Ｐゴシック" pitchFamily="-107" charset="-128"/>
                <a:cs typeface="ＭＳ Ｐゴシック" pitchFamily="-107" charset="-128"/>
              </a:rPr>
              <a:t>These new versions have the same underlying structure and use the same types of</a:t>
            </a:r>
          </a:p>
          <a:p>
            <a:r>
              <a:rPr lang="en-US" sz="1200" kern="1200" baseline="0" dirty="0" smtClean="0">
                <a:solidFill>
                  <a:schemeClr val="tx1"/>
                </a:solidFill>
                <a:latin typeface="Arial" charset="0"/>
                <a:ea typeface="ＭＳ Ｐゴシック" pitchFamily="-107" charset="-128"/>
                <a:cs typeface="ＭＳ Ｐゴシック" pitchFamily="-107" charset="-128"/>
              </a:rPr>
              <a:t>modular arithmetic and logical binary operations as SHA-1. A revised document</a:t>
            </a:r>
          </a:p>
          <a:p>
            <a:r>
              <a:rPr lang="en-US" sz="1200" kern="1200" baseline="0" dirty="0" smtClean="0">
                <a:solidFill>
                  <a:schemeClr val="tx1"/>
                </a:solidFill>
                <a:latin typeface="Arial" charset="0"/>
                <a:ea typeface="ＭＳ Ｐゴシック" pitchFamily="-107" charset="-128"/>
                <a:cs typeface="ＭＳ Ｐゴシック" pitchFamily="-107" charset="-128"/>
              </a:rPr>
              <a:t>was issued as FIP PUB 180-3 in 2008, which added a 224-bit version (Table 3.1).</a:t>
            </a:r>
          </a:p>
          <a:p>
            <a:r>
              <a:rPr lang="en-US" sz="1200" kern="1200" baseline="0" dirty="0" smtClean="0">
                <a:solidFill>
                  <a:schemeClr val="tx1"/>
                </a:solidFill>
                <a:latin typeface="Arial" charset="0"/>
                <a:ea typeface="ＭＳ Ｐゴシック" pitchFamily="-107" charset="-128"/>
                <a:cs typeface="ＭＳ Ｐゴシック" pitchFamily="-107" charset="-128"/>
              </a:rPr>
              <a:t>SHA-1 and SHA-2 are also specified in RFC 6234, which essentially duplicates the</a:t>
            </a:r>
          </a:p>
          <a:p>
            <a:r>
              <a:rPr lang="en-US" sz="1200" kern="1200" baseline="0" dirty="0" smtClean="0">
                <a:solidFill>
                  <a:schemeClr val="tx1"/>
                </a:solidFill>
                <a:latin typeface="Arial" charset="0"/>
                <a:ea typeface="ＭＳ Ｐゴシック" pitchFamily="-107" charset="-128"/>
                <a:cs typeface="ＭＳ Ｐゴシック" pitchFamily="-107" charset="-128"/>
              </a:rPr>
              <a:t>material in FIPS 180-3 but adds a C code implementation.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58</a:t>
            </a:fld>
            <a:endParaRPr lang="en-AU" dirty="0">
              <a:solidFill>
                <a:srgbClr val="000000"/>
              </a:solidFill>
            </a:endParaRPr>
          </a:p>
        </p:txBody>
      </p:sp>
    </p:spTree>
    <p:extLst>
      <p:ext uri="{BB962C8B-B14F-4D97-AF65-F5344CB8AC3E}">
        <p14:creationId xmlns:p14="http://schemas.microsoft.com/office/powerpoint/2010/main" val="3950076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997440-C055-4DE0-8A96-75EA44AB4DF8}" type="slidenum">
              <a:rPr lang="en-AU" altLang="en-US"/>
              <a:pPr eaLnBrk="1" hangingPunct="1"/>
              <a:t>60</a:t>
            </a:fld>
            <a:endParaRPr lang="en-AU" altLang="en-US"/>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3732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A public-key encryption scheme has six ingredients (Figure 3.9a).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smtClean="0">
                <a:solidFill>
                  <a:schemeClr val="tx1"/>
                </a:solidFill>
                <a:latin typeface="Arial" charset="0"/>
                <a:ea typeface="ＭＳ Ｐゴシック" pitchFamily="-107" charset="-128"/>
                <a:cs typeface="ＭＳ Ｐゴシック" pitchFamily="-107" charset="-128"/>
              </a:rPr>
              <a:t>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Public and private key:  This is a pair of keys that have been selected so that if</a:t>
            </a:r>
          </a:p>
          <a:p>
            <a:r>
              <a:rPr lang="en-US" sz="1200" kern="1200" baseline="0" dirty="0" smtClean="0">
                <a:solidFill>
                  <a:schemeClr val="tx1"/>
                </a:solidFill>
                <a:latin typeface="Arial" charset="0"/>
                <a:ea typeface="ＭＳ Ｐゴシック" pitchFamily="-107" charset="-128"/>
                <a:cs typeface="ＭＳ Ｐゴシック" pitchFamily="-107" charset="-128"/>
              </a:rPr>
              <a:t>one is used for encryption, the other is used for decryption. The exact transformations</a:t>
            </a:r>
          </a:p>
          <a:p>
            <a:r>
              <a:rPr lang="en-US" sz="1200" kern="1200" baseline="0" dirty="0" smtClean="0">
                <a:solidFill>
                  <a:schemeClr val="tx1"/>
                </a:solidFill>
                <a:latin typeface="Arial" charset="0"/>
                <a:ea typeface="ＭＳ Ｐゴシック" pitchFamily="-107" charset="-128"/>
                <a:cs typeface="ＭＳ Ｐゴシック" pitchFamily="-107" charset="-128"/>
              </a:rPr>
              <a:t>performed by the encryption algorithm depend on the public or</a:t>
            </a:r>
          </a:p>
          <a:p>
            <a:r>
              <a:rPr lang="en-US" sz="1200" kern="1200" baseline="0" dirty="0" smtClean="0">
                <a:solidFill>
                  <a:schemeClr val="tx1"/>
                </a:solidFill>
                <a:latin typeface="Arial" charset="0"/>
                <a:ea typeface="ＭＳ Ｐゴシック" pitchFamily="-107" charset="-128"/>
                <a:cs typeface="ＭＳ Ｐゴシック" pitchFamily="-107" charset="-128"/>
              </a:rPr>
              <a:t>private key that is provided as input.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smtClean="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smtClean="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smtClean="0">
                <a:solidFill>
                  <a:schemeClr val="tx1"/>
                </a:solidFill>
                <a:latin typeface="Arial" charset="0"/>
                <a:ea typeface="ＭＳ Ｐゴシック" pitchFamily="-107" charset="-128"/>
                <a:cs typeface="ＭＳ Ｐゴシック" pitchFamily="-107" charset="-128"/>
              </a:rPr>
              <a:t>key and produces the original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As the names suggest, the public key of the pair is made public for others to</a:t>
            </a:r>
          </a:p>
          <a:p>
            <a:r>
              <a:rPr lang="en-US" sz="1200" kern="1200" baseline="0" dirty="0" smtClean="0">
                <a:solidFill>
                  <a:schemeClr val="tx1"/>
                </a:solidFill>
                <a:latin typeface="Arial" charset="0"/>
                <a:ea typeface="ＭＳ Ｐゴシック" pitchFamily="-107" charset="-128"/>
                <a:cs typeface="ＭＳ Ｐゴシック" pitchFamily="-107" charset="-128"/>
              </a:rPr>
              <a:t>use, while the private key is known only to its owner. A general-purpose public-key</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cryptographic algorithm relies on one key for encryption and a different but related</a:t>
            </a:r>
          </a:p>
          <a:p>
            <a:r>
              <a:rPr lang="en-US" sz="1200" kern="1200" baseline="0" dirty="0" smtClean="0">
                <a:solidFill>
                  <a:schemeClr val="tx1"/>
                </a:solidFill>
                <a:latin typeface="Arial" charset="0"/>
                <a:ea typeface="ＭＳ Ｐゴシック" pitchFamily="-107" charset="-128"/>
                <a:cs typeface="ＭＳ Ｐゴシック" pitchFamily="-107" charset="-128"/>
              </a:rPr>
              <a:t>key for decryption.</a:t>
            </a:r>
            <a:endParaRPr lang="en-US" sz="1200" b="1"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key used in conventional encryption is typically referred to as a secret</a:t>
            </a:r>
          </a:p>
          <a:p>
            <a:r>
              <a:rPr lang="en-US" sz="1200" kern="1200" baseline="0" dirty="0" smtClean="0">
                <a:solidFill>
                  <a:schemeClr val="tx1"/>
                </a:solidFill>
                <a:latin typeface="Arial" charset="0"/>
                <a:ea typeface="ＭＳ Ｐゴシック" pitchFamily="-107" charset="-128"/>
                <a:cs typeface="ＭＳ Ｐゴシック" pitchFamily="-107" charset="-128"/>
              </a:rPr>
              <a:t>key . The two keys used for public-key encryption are referred to as the public key</a:t>
            </a:r>
          </a:p>
          <a:p>
            <a:r>
              <a:rPr lang="en-US" sz="1200" kern="1200" baseline="0" dirty="0" smtClean="0">
                <a:solidFill>
                  <a:schemeClr val="tx1"/>
                </a:solidFill>
                <a:latin typeface="Arial" charset="0"/>
                <a:ea typeface="ＭＳ Ｐゴシック" pitchFamily="-107" charset="-128"/>
                <a:cs typeface="ＭＳ Ｐゴシック" pitchFamily="-107" charset="-128"/>
              </a:rPr>
              <a:t> and the private key . Invariably, the private key is kept secret, but it is referred</a:t>
            </a:r>
          </a:p>
          <a:p>
            <a:r>
              <a:rPr lang="en-US" sz="1200" kern="1200" baseline="0" dirty="0" smtClean="0">
                <a:solidFill>
                  <a:schemeClr val="tx1"/>
                </a:solidFill>
                <a:latin typeface="Arial" charset="0"/>
                <a:ea typeface="ＭＳ Ｐゴシック" pitchFamily="-107" charset="-128"/>
                <a:cs typeface="ＭＳ Ｐゴシック" pitchFamily="-107" charset="-128"/>
              </a:rPr>
              <a:t>to as a private key rather than a secret key to avoid confusion with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9</a:t>
            </a:fld>
            <a:endParaRPr lang="en-AU" dirty="0"/>
          </a:p>
        </p:txBody>
      </p:sp>
    </p:spTree>
    <p:extLst>
      <p:ext uri="{BB962C8B-B14F-4D97-AF65-F5344CB8AC3E}">
        <p14:creationId xmlns:p14="http://schemas.microsoft.com/office/powerpoint/2010/main" val="1698777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B79763-D96A-419C-A991-5282A220AD0D}" type="slidenum">
              <a:rPr lang="en-AU" altLang="en-US"/>
              <a:pPr eaLnBrk="1" hangingPunct="1"/>
              <a:t>61</a:t>
            </a:fld>
            <a:endParaRPr lang="en-AU" altLang="en-US"/>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The </a:t>
            </a:r>
            <a:r>
              <a:rPr lang="en-AU" altLang="en-US" smtClean="0">
                <a:latin typeface="Arial" panose="020B0604020202020204" pitchFamily="34" charset="0"/>
              </a:rPr>
              <a:t>SHA-512 Compression Function</a:t>
            </a:r>
            <a:r>
              <a:rPr lang="en-US" altLang="en-US" smtClean="0">
                <a:latin typeface="Arial" panose="020B0604020202020204" pitchFamily="34" charset="0"/>
              </a:rPr>
              <a:t> is the </a:t>
            </a:r>
            <a:r>
              <a:rPr lang="en-AU" altLang="en-US" smtClean="0">
                <a:latin typeface="Arial" panose="020B0604020202020204" pitchFamily="34" charset="0"/>
              </a:rPr>
              <a:t>heart of the algorithm. In this</a:t>
            </a:r>
            <a:r>
              <a:rPr lang="en-US" altLang="en-US" smtClean="0">
                <a:latin typeface="Arial" panose="020B0604020202020204" pitchFamily="34" charset="0"/>
              </a:rPr>
              <a:t> Step 4, it processes the message in 1024-bit (128-word) blocks, using a module that consists of 80 rounds, labeled F in Stallings Figure 12, as shown in Figure 12.2. Each round takes as input the 512-bit buffer value, and updates the contents of the buffer. Each round t makes use of a 64-bit value Wt derived using a message schedule from the current 1024-bit block being processed. Each round also makes use of an additive constant Kt, based on the fractional parts of the cube roots of the first eighty prime numbers. The output of the eightieth round is added to the input to the first round to produce the final hash value for this message block, which forms the input to the next iteration of this compression function, as shown on the previous slide.</a:t>
            </a:r>
            <a:endParaRPr lang="en-AU" altLang="en-US" smtClean="0">
              <a:latin typeface="Arial" panose="020B0604020202020204" pitchFamily="34" charset="0"/>
            </a:endParaRPr>
          </a:p>
        </p:txBody>
      </p:sp>
    </p:spTree>
    <p:extLst>
      <p:ext uri="{BB962C8B-B14F-4D97-AF65-F5344CB8AC3E}">
        <p14:creationId xmlns:p14="http://schemas.microsoft.com/office/powerpoint/2010/main" val="3875127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27D2D2-E290-4E73-8B78-AB4E72D5FDBA}" type="slidenum">
              <a:rPr lang="en-AU" altLang="en-US"/>
              <a:pPr eaLnBrk="1" hangingPunct="1"/>
              <a:t>63</a:t>
            </a:fld>
            <a:endParaRPr lang="en-AU" altLang="en-US"/>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The structure of each of the 80 rounds is shown in Stallings Figure 12.3. Each 64-bit word shuffled along one place, and in some cases manipulated using a series of simple logical functions (ANDs, NOTs, ORs, XORs, </a:t>
            </a:r>
            <a:r>
              <a:rPr lang="en-US" altLang="en-US" dirty="0" err="1" smtClean="0">
                <a:latin typeface="Arial" panose="020B0604020202020204" pitchFamily="34" charset="0"/>
              </a:rPr>
              <a:t>ROTates</a:t>
            </a:r>
            <a:r>
              <a:rPr lang="en-US" altLang="en-US" dirty="0" smtClean="0">
                <a:latin typeface="Arial" panose="020B0604020202020204" pitchFamily="34" charset="0"/>
              </a:rPr>
              <a:t>), in order to provide the avalanche &amp; completeness properties of the hash function. The elements are:</a:t>
            </a:r>
          </a:p>
          <a:p>
            <a:pPr eaLnBrk="1" hangingPunct="1"/>
            <a:r>
              <a:rPr lang="en-US" altLang="en-US" dirty="0" err="1" smtClean="0">
                <a:latin typeface="Arial" panose="020B0604020202020204" pitchFamily="34" charset="0"/>
              </a:rPr>
              <a:t>Ch</a:t>
            </a:r>
            <a:r>
              <a:rPr lang="en-US" altLang="en-US" dirty="0" smtClean="0">
                <a:latin typeface="Arial" panose="020B0604020202020204" pitchFamily="34" charset="0"/>
              </a:rPr>
              <a:t>(</a:t>
            </a:r>
            <a:r>
              <a:rPr lang="en-US" altLang="en-US" dirty="0" err="1" smtClean="0">
                <a:latin typeface="Arial" panose="020B0604020202020204" pitchFamily="34" charset="0"/>
              </a:rPr>
              <a:t>e,f,g</a:t>
            </a:r>
            <a:r>
              <a:rPr lang="en-US" altLang="en-US" dirty="0" smtClean="0">
                <a:latin typeface="Arial" panose="020B0604020202020204" pitchFamily="34" charset="0"/>
              </a:rPr>
              <a:t>) = (e AND f) XOR (NOT e AND g)</a:t>
            </a:r>
          </a:p>
          <a:p>
            <a:pPr eaLnBrk="1" hangingPunct="1"/>
            <a:r>
              <a:rPr lang="en-US" altLang="en-US" dirty="0" smtClean="0">
                <a:latin typeface="Arial" panose="020B0604020202020204" pitchFamily="34" charset="0"/>
              </a:rPr>
              <a:t>Maj(</a:t>
            </a:r>
            <a:r>
              <a:rPr lang="en-US" altLang="en-US" dirty="0" err="1" smtClean="0">
                <a:latin typeface="Arial" panose="020B0604020202020204" pitchFamily="34" charset="0"/>
              </a:rPr>
              <a:t>a,b,c</a:t>
            </a:r>
            <a:r>
              <a:rPr lang="en-US" altLang="en-US" dirty="0" smtClean="0">
                <a:latin typeface="Arial" panose="020B0604020202020204" pitchFamily="34" charset="0"/>
              </a:rPr>
              <a:t>) = (a AND b) XOR (a AND c) XOR (b AND c)</a:t>
            </a:r>
          </a:p>
          <a:p>
            <a:pPr eaLnBrk="1" hangingPunct="1"/>
            <a:r>
              <a:rPr lang="en-US" altLang="en-US" dirty="0" smtClean="0">
                <a:latin typeface="Arial" panose="020B0604020202020204" pitchFamily="34" charset="0"/>
              </a:rPr>
              <a:t>∑(a) = ROTR(a,28) XOR ROTR(a,34) XOR ROTR(a,39)</a:t>
            </a:r>
          </a:p>
          <a:p>
            <a:pPr eaLnBrk="1" hangingPunct="1"/>
            <a:r>
              <a:rPr lang="en-US" altLang="en-US" dirty="0" smtClean="0">
                <a:latin typeface="Arial" panose="020B0604020202020204" pitchFamily="34" charset="0"/>
              </a:rPr>
              <a:t>∑(e) = ROTR(e,14) XOR ROTR(e,18) XOR ROTR(e,41)</a:t>
            </a:r>
          </a:p>
          <a:p>
            <a:pPr eaLnBrk="1" hangingPunct="1"/>
            <a:r>
              <a:rPr lang="en-US" altLang="en-US" dirty="0" smtClean="0">
                <a:latin typeface="Arial" panose="020B0604020202020204" pitchFamily="34" charset="0"/>
              </a:rPr>
              <a:t>+ = addition modulo 2^64</a:t>
            </a:r>
          </a:p>
          <a:p>
            <a:pPr eaLnBrk="1" hangingPunct="1"/>
            <a:r>
              <a:rPr lang="en-US" altLang="en-US" dirty="0" err="1" smtClean="0">
                <a:latin typeface="Arial" panose="020B0604020202020204" pitchFamily="34" charset="0"/>
              </a:rPr>
              <a:t>Kt</a:t>
            </a:r>
            <a:r>
              <a:rPr lang="en-US" altLang="en-US" dirty="0" smtClean="0">
                <a:latin typeface="Arial" panose="020B0604020202020204" pitchFamily="34" charset="0"/>
              </a:rPr>
              <a:t>  = a 64-bit additive constant </a:t>
            </a:r>
          </a:p>
          <a:p>
            <a:pPr eaLnBrk="1" hangingPunct="1"/>
            <a:r>
              <a:rPr lang="en-US" altLang="en-US" dirty="0" err="1" smtClean="0">
                <a:latin typeface="Arial" panose="020B0604020202020204" pitchFamily="34" charset="0"/>
              </a:rPr>
              <a:t>Wt</a:t>
            </a:r>
            <a:r>
              <a:rPr lang="en-US" altLang="en-US" dirty="0" smtClean="0">
                <a:latin typeface="Arial" panose="020B0604020202020204" pitchFamily="34" charset="0"/>
              </a:rPr>
              <a:t> = a 64-bit word derived from the current 512-bit input block.</a:t>
            </a:r>
          </a:p>
        </p:txBody>
      </p:sp>
    </p:spTree>
    <p:extLst>
      <p:ext uri="{BB962C8B-B14F-4D97-AF65-F5344CB8AC3E}">
        <p14:creationId xmlns:p14="http://schemas.microsoft.com/office/powerpoint/2010/main" val="2135356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2B1ABA-5067-491D-941E-4B76DA9F0226}" type="slidenum">
              <a:rPr lang="en-AU" altLang="en-US"/>
              <a:pPr eaLnBrk="1" hangingPunct="1"/>
              <a:t>65</a:t>
            </a:fld>
            <a:endParaRPr lang="en-AU" altLang="en-US"/>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Stallings Figure 12.4 details how the 64-bit word values Wt are derived from the 1024-bit message. The first 16 values of Wt are taken directly from the 16 words of the current block. The remaining values are defined as a function of the earlier values using ROTates, SHIFTs and XORs as shown. The function elements are:</a:t>
            </a:r>
          </a:p>
          <a:p>
            <a:pPr eaLnBrk="1" hangingPunct="1"/>
            <a:r>
              <a:rPr lang="en-US" altLang="en-US" smtClean="0">
                <a:latin typeface="Arial" panose="020B0604020202020204" pitchFamily="34" charset="0"/>
              </a:rPr>
              <a:t>∂0(x) = ROTR(x,1) XOR ROTR(x,8) XOR SHR(x,7)</a:t>
            </a:r>
          </a:p>
          <a:p>
            <a:pPr eaLnBrk="1" hangingPunct="1"/>
            <a:r>
              <a:rPr lang="en-US" altLang="en-US" smtClean="0">
                <a:latin typeface="Arial" panose="020B0604020202020204" pitchFamily="34" charset="0"/>
              </a:rPr>
              <a:t>∂1(x) = ROTR(x,19) XOR ROTR(x,61) XOR SHR(x,6).</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63111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SHA-2, particularly the 512-bit version, would appear to provide unassailable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However, SHA-2 shares the same structure and mathematical operations</a:t>
            </a:r>
          </a:p>
          <a:p>
            <a:r>
              <a:rPr lang="en-US" sz="1200" kern="1200" baseline="0" dirty="0" smtClean="0">
                <a:solidFill>
                  <a:schemeClr val="tx1"/>
                </a:solidFill>
                <a:latin typeface="Arial" charset="0"/>
                <a:ea typeface="ＭＳ Ｐゴシック" pitchFamily="-107" charset="-128"/>
                <a:cs typeface="ＭＳ Ｐゴシック" pitchFamily="-107" charset="-128"/>
              </a:rPr>
              <a:t>as its predecessors, and this is a cause for concern. Because it would take years to find a</a:t>
            </a:r>
          </a:p>
          <a:p>
            <a:r>
              <a:rPr lang="en-US" sz="1200" kern="1200" baseline="0" dirty="0" smtClean="0">
                <a:solidFill>
                  <a:schemeClr val="tx1"/>
                </a:solidFill>
                <a:latin typeface="Arial" charset="0"/>
                <a:ea typeface="ＭＳ Ｐゴシック" pitchFamily="-107" charset="-128"/>
                <a:cs typeface="ＭＳ Ｐゴシック" pitchFamily="-107" charset="-128"/>
              </a:rPr>
              <a:t>suitable replacement for SHA-2, should it become vulnerable, NIST announced in</a:t>
            </a:r>
          </a:p>
          <a:p>
            <a:r>
              <a:rPr lang="en-US" sz="1200" kern="1200" baseline="0" dirty="0" smtClean="0">
                <a:solidFill>
                  <a:schemeClr val="tx1"/>
                </a:solidFill>
                <a:latin typeface="Arial" charset="0"/>
                <a:ea typeface="ＭＳ Ｐゴシック" pitchFamily="-107" charset="-128"/>
                <a:cs typeface="ＭＳ Ｐゴシック" pitchFamily="-107" charset="-128"/>
              </a:rPr>
              <a:t>2007 a competition to produce the next-generation NIST hash function, which is to</a:t>
            </a:r>
          </a:p>
          <a:p>
            <a:r>
              <a:rPr lang="en-US" sz="1200" kern="1200" baseline="0" dirty="0" smtClean="0">
                <a:solidFill>
                  <a:schemeClr val="tx1"/>
                </a:solidFill>
                <a:latin typeface="Arial" charset="0"/>
                <a:ea typeface="ＭＳ Ｐゴシック" pitchFamily="-107" charset="-128"/>
                <a:cs typeface="ＭＳ Ｐゴシック" pitchFamily="-107" charset="-128"/>
              </a:rPr>
              <a:t>be called SHA-3. Following are the basic requirements that must be satisfied by any</a:t>
            </a:r>
          </a:p>
          <a:p>
            <a:r>
              <a:rPr lang="en-US" sz="1200" kern="1200" baseline="0" dirty="0" smtClean="0">
                <a:solidFill>
                  <a:schemeClr val="tx1"/>
                </a:solidFill>
                <a:latin typeface="Arial" charset="0"/>
                <a:ea typeface="ＭＳ Ｐゴシック" pitchFamily="-107" charset="-128"/>
                <a:cs typeface="ＭＳ Ｐゴシック" pitchFamily="-107" charset="-128"/>
              </a:rPr>
              <a:t>candidate for SHA-3:</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1. It must be possible to replace SHA-2 with SHA-3 in any application by a simple</a:t>
            </a:r>
          </a:p>
          <a:p>
            <a:r>
              <a:rPr lang="en-US" sz="1200" kern="1200" baseline="0" dirty="0" smtClean="0">
                <a:solidFill>
                  <a:schemeClr val="tx1"/>
                </a:solidFill>
                <a:latin typeface="Arial" charset="0"/>
                <a:ea typeface="ＭＳ Ｐゴシック" pitchFamily="-107" charset="-128"/>
                <a:cs typeface="ＭＳ Ｐゴシック" pitchFamily="-107" charset="-128"/>
              </a:rPr>
              <a:t>drop-in substitution. Therefore, SHA-3 must support hash value lengths of</a:t>
            </a:r>
          </a:p>
          <a:p>
            <a:r>
              <a:rPr lang="en-US" sz="1200" kern="1200" baseline="0" dirty="0" smtClean="0">
                <a:solidFill>
                  <a:schemeClr val="tx1"/>
                </a:solidFill>
                <a:latin typeface="Arial" charset="0"/>
                <a:ea typeface="ＭＳ Ｐゴシック" pitchFamily="-107" charset="-128"/>
                <a:cs typeface="ＭＳ Ｐゴシック" pitchFamily="-107" charset="-128"/>
              </a:rPr>
              <a:t>224, 256, 384, and 512 bits.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2. SHA-3 must preserve the online nature of SHA-2. That is, the algorithm must</a:t>
            </a:r>
          </a:p>
          <a:p>
            <a:r>
              <a:rPr lang="en-US" sz="1200" kern="1200" baseline="0" dirty="0" smtClean="0">
                <a:solidFill>
                  <a:schemeClr val="tx1"/>
                </a:solidFill>
                <a:latin typeface="Arial" charset="0"/>
                <a:ea typeface="ＭＳ Ｐゴシック" pitchFamily="-107" charset="-128"/>
                <a:cs typeface="ＭＳ Ｐゴシック" pitchFamily="-107" charset="-128"/>
              </a:rPr>
              <a:t>process comparatively small blocks (512 or 1024 bits) at a time instead of</a:t>
            </a:r>
          </a:p>
          <a:p>
            <a:r>
              <a:rPr lang="en-US" sz="1200" kern="1200" baseline="0" dirty="0" smtClean="0">
                <a:solidFill>
                  <a:schemeClr val="tx1"/>
                </a:solidFill>
                <a:latin typeface="Arial" charset="0"/>
                <a:ea typeface="ＭＳ Ｐゴシック" pitchFamily="-107" charset="-128"/>
                <a:cs typeface="ＭＳ Ｐゴシック" pitchFamily="-107" charset="-128"/>
              </a:rPr>
              <a:t>requiring that the entire message be buffered in memory before processing it.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2012, NIST selected a winning submission and formally published SHA-3.</a:t>
            </a:r>
          </a:p>
          <a:p>
            <a:r>
              <a:rPr lang="en-US" sz="1200" kern="1200" baseline="0" dirty="0" smtClean="0">
                <a:solidFill>
                  <a:schemeClr val="tx1"/>
                </a:solidFill>
                <a:latin typeface="Arial" charset="0"/>
                <a:ea typeface="ＭＳ Ｐゴシック" pitchFamily="-107" charset="-128"/>
                <a:cs typeface="ＭＳ Ｐゴシック" pitchFamily="-107" charset="-128"/>
              </a:rPr>
              <a:t>A detailed presentation of SHA-3 is provided in Chapter 15.</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solidFill>
                  <a:srgbClr val="000000"/>
                </a:solidFill>
              </a:rPr>
              <a:pPr>
                <a:defRPr/>
              </a:pPr>
              <a:t>66</a:t>
            </a:fld>
            <a:endParaRPr lang="en-AU" dirty="0">
              <a:solidFill>
                <a:srgbClr val="000000"/>
              </a:solidFill>
            </a:endParaRPr>
          </a:p>
        </p:txBody>
      </p:sp>
    </p:spTree>
    <p:extLst>
      <p:ext uri="{BB962C8B-B14F-4D97-AF65-F5344CB8AC3E}">
        <p14:creationId xmlns:p14="http://schemas.microsoft.com/office/powerpoint/2010/main" val="984202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9FB6A568-74E0-D345-B167-CC403CE9F1DF}" type="slidenum">
              <a:rPr lang="en-AU">
                <a:latin typeface="Arial" pitchFamily="-84" charset="0"/>
              </a:rPr>
              <a:pPr/>
              <a:t>67</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In recent years, there has been increased interest in developing a MAC derived</a:t>
            </a:r>
          </a:p>
          <a:p>
            <a:r>
              <a:rPr lang="en-US" sz="1200" kern="1200" baseline="0" dirty="0" smtClean="0">
                <a:solidFill>
                  <a:schemeClr val="tx1"/>
                </a:solidFill>
                <a:latin typeface="Arial" charset="0"/>
                <a:ea typeface="ＭＳ Ｐゴシック" pitchFamily="-107" charset="-128"/>
                <a:cs typeface="ＭＳ Ｐゴシック" pitchFamily="-107" charset="-128"/>
              </a:rPr>
              <a:t>from a cryptographic hash code, such as SHA-1. The motivations for this interest</a:t>
            </a:r>
          </a:p>
          <a:p>
            <a:r>
              <a:rPr lang="en-US" sz="1200" kern="1200" baseline="0" dirty="0" smtClean="0">
                <a:solidFill>
                  <a:schemeClr val="tx1"/>
                </a:solidFill>
                <a:latin typeface="Arial" charset="0"/>
                <a:ea typeface="ＭＳ Ｐゴシック" pitchFamily="-107" charset="-128"/>
                <a:cs typeface="ＭＳ Ｐゴシック" pitchFamily="-107" charset="-128"/>
              </a:rPr>
              <a:t>are as follows: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Cryptographic hash functions generally execute faster in software than conventional</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algorithms such as 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Library code for cryptographic hash functions is widely available.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 hash function such as SHA-1 was not designed for use as a MAC and cannot</a:t>
            </a:r>
          </a:p>
          <a:p>
            <a:r>
              <a:rPr lang="en-US" sz="1200" kern="1200" baseline="0" dirty="0" smtClean="0">
                <a:solidFill>
                  <a:schemeClr val="tx1"/>
                </a:solidFill>
                <a:latin typeface="Arial" charset="0"/>
                <a:ea typeface="ＭＳ Ｐゴシック" pitchFamily="-107" charset="-128"/>
                <a:cs typeface="ＭＳ Ｐゴシック" pitchFamily="-107" charset="-128"/>
              </a:rPr>
              <a:t>be used directly for that purpose because it does not rely on a secret key. There have</a:t>
            </a:r>
          </a:p>
          <a:p>
            <a:r>
              <a:rPr lang="en-US" sz="1200" kern="1200" baseline="0" dirty="0" smtClean="0">
                <a:solidFill>
                  <a:schemeClr val="tx1"/>
                </a:solidFill>
                <a:latin typeface="Arial" charset="0"/>
                <a:ea typeface="ＭＳ Ｐゴシック" pitchFamily="-107" charset="-128"/>
                <a:cs typeface="ＭＳ Ｐゴシック" pitchFamily="-107" charset="-128"/>
              </a:rPr>
              <a:t>been a number of proposals for the incorporation of a secret key into an existing hash</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The approach that has received the most support is HMAC [BELL96a,</a:t>
            </a:r>
          </a:p>
          <a:p>
            <a:r>
              <a:rPr lang="en-US" sz="1200" kern="1200" baseline="0" dirty="0" smtClean="0">
                <a:solidFill>
                  <a:schemeClr val="tx1"/>
                </a:solidFill>
                <a:latin typeface="Arial" charset="0"/>
                <a:ea typeface="ＭＳ Ｐゴシック" pitchFamily="-107" charset="-128"/>
                <a:cs typeface="ＭＳ Ｐゴシック" pitchFamily="-107" charset="-128"/>
              </a:rPr>
              <a:t>BELL96b]. HMAC has been issued as RFC 2104, has been chosen as the mandatory-to-</a:t>
            </a:r>
          </a:p>
          <a:p>
            <a:r>
              <a:rPr lang="en-US" sz="1200" kern="1200" baseline="0" dirty="0" smtClean="0">
                <a:solidFill>
                  <a:schemeClr val="tx1"/>
                </a:solidFill>
                <a:latin typeface="Arial" charset="0"/>
                <a:ea typeface="ＭＳ Ｐゴシック" pitchFamily="-107" charset="-128"/>
                <a:cs typeface="ＭＳ Ｐゴシック" pitchFamily="-107" charset="-128"/>
              </a:rPr>
              <a:t>implement MAC for IP Security, and is used in other Internet protocols, such as</a:t>
            </a:r>
          </a:p>
          <a:p>
            <a:r>
              <a:rPr lang="en-US" sz="1200" kern="1200" baseline="0" dirty="0" smtClean="0">
                <a:solidFill>
                  <a:schemeClr val="tx1"/>
                </a:solidFill>
                <a:latin typeface="Arial" charset="0"/>
                <a:ea typeface="ＭＳ Ｐゴシック" pitchFamily="-107" charset="-128"/>
                <a:cs typeface="ＭＳ Ｐゴシック" pitchFamily="-107" charset="-128"/>
              </a:rPr>
              <a:t>Transport Layer Security (TLS) and Secure Electronic Transaction (SET).</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3328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a:ln/>
        </p:spPr>
      </p:sp>
      <p:sp>
        <p:nvSpPr>
          <p:cNvPr id="41987" name="Notes Placeholder 2"/>
          <p:cNvSpPr>
            <a:spLocks noGrp="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RFC 2104 lists the following design objectives for</a:t>
            </a:r>
          </a:p>
          <a:p>
            <a:r>
              <a:rPr lang="en-US" sz="1200" b="0" kern="1200" baseline="0" dirty="0" smtClean="0">
                <a:solidFill>
                  <a:schemeClr val="tx1"/>
                </a:solidFill>
                <a:latin typeface="Arial" charset="0"/>
                <a:ea typeface="ＭＳ Ｐゴシック" pitchFamily="-107" charset="-128"/>
                <a:cs typeface="ＭＳ Ｐゴシック" pitchFamily="-107" charset="-128"/>
              </a:rPr>
              <a:t>HMAC.</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use, without modifications, available hash functions. In particular,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functions that perform well in software, and for which code is freely and</a:t>
            </a:r>
          </a:p>
          <a:p>
            <a:r>
              <a:rPr lang="en-US" sz="1200" b="0" kern="1200" baseline="0" dirty="0" smtClean="0">
                <a:solidFill>
                  <a:schemeClr val="tx1"/>
                </a:solidFill>
                <a:latin typeface="Arial" charset="0"/>
                <a:ea typeface="ＭＳ Ｐゴシック" pitchFamily="-107" charset="-128"/>
                <a:cs typeface="ＭＳ Ｐゴシック" pitchFamily="-107" charset="-128"/>
              </a:rPr>
              <a:t>widely available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allow for easy replaceability of the embedded hash function in case faster</a:t>
            </a:r>
          </a:p>
          <a:p>
            <a:r>
              <a:rPr lang="en-US" sz="1200" b="0" kern="1200" baseline="0" dirty="0" smtClean="0">
                <a:solidFill>
                  <a:schemeClr val="tx1"/>
                </a:solidFill>
                <a:latin typeface="Arial" charset="0"/>
                <a:ea typeface="ＭＳ Ｐゴシック" pitchFamily="-107" charset="-128"/>
                <a:cs typeface="ＭＳ Ｐゴシック" pitchFamily="-107" charset="-128"/>
              </a:rPr>
              <a:t>or more secure hash functions are found or required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preserve the original performance of the hash function without incurring a</a:t>
            </a:r>
          </a:p>
          <a:p>
            <a:r>
              <a:rPr lang="en-US" sz="1200" b="0" kern="1200" baseline="0" dirty="0" smtClean="0">
                <a:solidFill>
                  <a:schemeClr val="tx1"/>
                </a:solidFill>
                <a:latin typeface="Arial" charset="0"/>
                <a:ea typeface="ＭＳ Ｐゴシック" pitchFamily="-107" charset="-128"/>
                <a:cs typeface="ＭＳ Ｐゴシック" pitchFamily="-107" charset="-128"/>
              </a:rPr>
              <a:t>significant degradation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use and handle keys in a simple way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To have a well-understood cryptographic analysis of the strength of the</a:t>
            </a:r>
          </a:p>
          <a:p>
            <a:r>
              <a:rPr lang="en-US" sz="1200" b="0" kern="1200" baseline="0" dirty="0" smtClean="0">
                <a:solidFill>
                  <a:schemeClr val="tx1"/>
                </a:solidFill>
                <a:latin typeface="Arial" charset="0"/>
                <a:ea typeface="ＭＳ Ｐゴシック" pitchFamily="-107" charset="-128"/>
                <a:cs typeface="ＭＳ Ｐゴシック" pitchFamily="-107" charset="-128"/>
              </a:rPr>
              <a:t>authentication mechanism based on reasonable assumptions on the embedded</a:t>
            </a:r>
          </a:p>
          <a:p>
            <a:r>
              <a:rPr lang="en-US" sz="1200" b="0" kern="1200" baseline="0" dirty="0" smtClean="0">
                <a:solidFill>
                  <a:schemeClr val="tx1"/>
                </a:solidFill>
                <a:latin typeface="Arial" charset="0"/>
                <a:ea typeface="ＭＳ Ｐゴシック" pitchFamily="-107" charset="-128"/>
                <a:cs typeface="ＭＳ Ｐゴシック" pitchFamily="-107" charset="-128"/>
              </a:rPr>
              <a:t>hash function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The first two objectives are important to the acceptability of HMAC. HMAC</a:t>
            </a:r>
          </a:p>
          <a:p>
            <a:r>
              <a:rPr lang="en-US" sz="1200" b="0" kern="1200" baseline="0" dirty="0" smtClean="0">
                <a:solidFill>
                  <a:schemeClr val="tx1"/>
                </a:solidFill>
                <a:latin typeface="Arial" charset="0"/>
                <a:ea typeface="ＭＳ Ｐゴシック" pitchFamily="-107" charset="-128"/>
                <a:cs typeface="ＭＳ Ｐゴシック" pitchFamily="-107" charset="-128"/>
              </a:rPr>
              <a:t>treats the hash function as a “black box.” This has two benefits. First, an existing</a:t>
            </a:r>
          </a:p>
          <a:p>
            <a:r>
              <a:rPr lang="en-US" sz="1200" b="0" kern="1200" baseline="0" dirty="0" smtClean="0">
                <a:solidFill>
                  <a:schemeClr val="tx1"/>
                </a:solidFill>
                <a:latin typeface="Arial" charset="0"/>
                <a:ea typeface="ＭＳ Ｐゴシック" pitchFamily="-107" charset="-128"/>
                <a:cs typeface="ＭＳ Ｐゴシック" pitchFamily="-107" charset="-128"/>
              </a:rPr>
              <a:t>implementation of a hash function can be used as a module in implementing</a:t>
            </a:r>
          </a:p>
          <a:p>
            <a:r>
              <a:rPr lang="en-US" sz="1200" b="0" kern="1200" baseline="0" dirty="0" smtClean="0">
                <a:solidFill>
                  <a:schemeClr val="tx1"/>
                </a:solidFill>
                <a:latin typeface="Arial" charset="0"/>
                <a:ea typeface="ＭＳ Ｐゴシック" pitchFamily="-107" charset="-128"/>
                <a:cs typeface="ＭＳ Ｐゴシック" pitchFamily="-107" charset="-128"/>
              </a:rPr>
              <a:t>HMAC. In this way, the bulk of the HMAC code is prepackaged and ready to use</a:t>
            </a:r>
          </a:p>
          <a:p>
            <a:r>
              <a:rPr lang="en-US" sz="1200" b="0" kern="1200" baseline="0" dirty="0" smtClean="0">
                <a:solidFill>
                  <a:schemeClr val="tx1"/>
                </a:solidFill>
                <a:latin typeface="Arial" charset="0"/>
                <a:ea typeface="ＭＳ Ｐゴシック" pitchFamily="-107" charset="-128"/>
                <a:cs typeface="ＭＳ Ｐゴシック" pitchFamily="-107" charset="-128"/>
              </a:rPr>
              <a:t>without modification. Second, if it is ever desired to replace a given hash function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an HMAC implementation, all that is required is to remove the existing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module and drop in the new module. This could be done if a faster hash</a:t>
            </a:r>
          </a:p>
          <a:p>
            <a:r>
              <a:rPr lang="en-US" sz="1200" b="0" kern="1200" baseline="0" dirty="0" smtClean="0">
                <a:solidFill>
                  <a:schemeClr val="tx1"/>
                </a:solidFill>
                <a:latin typeface="Arial" charset="0"/>
                <a:ea typeface="ＭＳ Ｐゴシック" pitchFamily="-107" charset="-128"/>
                <a:cs typeface="ＭＳ Ｐゴシック" pitchFamily="-107" charset="-128"/>
              </a:rPr>
              <a:t>function were desired. More important, if the security of the embedded hash function</a:t>
            </a:r>
          </a:p>
          <a:p>
            <a:r>
              <a:rPr lang="en-US" sz="1200" b="0" kern="1200" baseline="0" dirty="0" smtClean="0">
                <a:solidFill>
                  <a:schemeClr val="tx1"/>
                </a:solidFill>
                <a:latin typeface="Arial" charset="0"/>
                <a:ea typeface="ＭＳ Ｐゴシック" pitchFamily="-107" charset="-128"/>
                <a:cs typeface="ＭＳ Ｐゴシック" pitchFamily="-107" charset="-128"/>
              </a:rPr>
              <a:t>were compromised, the security of HMAC could be retained simply by replacing</a:t>
            </a:r>
          </a:p>
          <a:p>
            <a:r>
              <a:rPr lang="en-US" sz="1200" b="0" kern="1200" baseline="0" dirty="0" smtClean="0">
                <a:solidFill>
                  <a:schemeClr val="tx1"/>
                </a:solidFill>
                <a:latin typeface="Arial" charset="0"/>
                <a:ea typeface="ＭＳ Ｐゴシック" pitchFamily="-107" charset="-128"/>
                <a:cs typeface="ＭＳ Ｐゴシック" pitchFamily="-107" charset="-128"/>
              </a:rPr>
              <a:t>the embedded hash function with a more secure one</a:t>
            </a:r>
          </a:p>
          <a:p>
            <a:r>
              <a:rPr lang="en-US" sz="1200" b="0" kern="1200" baseline="0" dirty="0" smtClean="0">
                <a:solidFill>
                  <a:schemeClr val="tx1"/>
                </a:solidFill>
                <a:latin typeface="Arial" charset="0"/>
                <a:ea typeface="ＭＳ Ｐゴシック" pitchFamily="-107" charset="-128"/>
                <a:cs typeface="ＭＳ Ｐゴシック" pitchFamily="-107" charset="-128"/>
              </a:rPr>
              <a:t>.</a:t>
            </a:r>
          </a:p>
          <a:p>
            <a:r>
              <a:rPr lang="en-US" sz="1200" b="0" kern="1200" baseline="0" dirty="0" smtClean="0">
                <a:solidFill>
                  <a:schemeClr val="tx1"/>
                </a:solidFill>
                <a:latin typeface="Arial" charset="0"/>
                <a:ea typeface="ＭＳ Ｐゴシック" pitchFamily="-107" charset="-128"/>
                <a:cs typeface="ＭＳ Ｐゴシック" pitchFamily="-107" charset="-128"/>
              </a:rPr>
              <a:t>The last design objective in the preceding list is, in fact, the main advantage</a:t>
            </a:r>
          </a:p>
          <a:p>
            <a:r>
              <a:rPr lang="en-US" sz="1200" b="0" kern="1200" baseline="0" dirty="0" smtClean="0">
                <a:solidFill>
                  <a:schemeClr val="tx1"/>
                </a:solidFill>
                <a:latin typeface="Arial" charset="0"/>
                <a:ea typeface="ＭＳ Ｐゴシック" pitchFamily="-107" charset="-128"/>
                <a:cs typeface="ＭＳ Ｐゴシック" pitchFamily="-107" charset="-128"/>
              </a:rPr>
              <a:t>of HMAC over other proposed hash-based schemes. HMAC can be proven secure</a:t>
            </a:r>
          </a:p>
          <a:p>
            <a:r>
              <a:rPr lang="en-US" sz="1200" b="0" kern="1200" baseline="0" dirty="0" smtClean="0">
                <a:solidFill>
                  <a:schemeClr val="tx1"/>
                </a:solidFill>
                <a:latin typeface="Arial" charset="0"/>
                <a:ea typeface="ＭＳ Ｐゴシック" pitchFamily="-107" charset="-128"/>
                <a:cs typeface="ＭＳ Ｐゴシック" pitchFamily="-107" charset="-128"/>
              </a:rPr>
              <a:t>provided that the embedded hash function has some reasonable cryptographic</a:t>
            </a:r>
          </a:p>
          <a:p>
            <a:r>
              <a:rPr lang="en-US" sz="1200" b="0" kern="1200" baseline="0" dirty="0" smtClean="0">
                <a:solidFill>
                  <a:schemeClr val="tx1"/>
                </a:solidFill>
                <a:latin typeface="Arial" charset="0"/>
                <a:ea typeface="ＭＳ Ｐゴシック" pitchFamily="-107" charset="-128"/>
                <a:cs typeface="ＭＳ Ｐゴシック" pitchFamily="-107" charset="-128"/>
              </a:rPr>
              <a:t>strengths. We return to this point later in this section, but first we examine the structure</a:t>
            </a:r>
          </a:p>
          <a:p>
            <a:r>
              <a:rPr lang="en-US" sz="1200" b="0" kern="1200" baseline="0" dirty="0" smtClean="0">
                <a:solidFill>
                  <a:schemeClr val="tx1"/>
                </a:solidFill>
                <a:latin typeface="Arial" charset="0"/>
                <a:ea typeface="ＭＳ Ｐゴシック" pitchFamily="-107" charset="-128"/>
                <a:cs typeface="ＭＳ Ｐゴシック" pitchFamily="-107" charset="-128"/>
              </a:rPr>
              <a:t>of HMAC.</a:t>
            </a:r>
            <a:endParaRPr lang="en-US" b="0" dirty="0" smtClean="0">
              <a:latin typeface="Arial" pitchFamily="-84" charset="0"/>
              <a:ea typeface="ＭＳ Ｐゴシック" pitchFamily="-84" charset="-128"/>
              <a:cs typeface="ＭＳ Ｐゴシック" pitchFamily="-84" charset="-128"/>
            </a:endParaRPr>
          </a:p>
        </p:txBody>
      </p:sp>
      <p:sp>
        <p:nvSpPr>
          <p:cNvPr id="41988" name="Slide Number Placeholder 3"/>
          <p:cNvSpPr>
            <a:spLocks noGrp="1"/>
          </p:cNvSpPr>
          <p:nvPr>
            <p:ph type="sldNum" sz="quarter" idx="5"/>
          </p:nvPr>
        </p:nvSpPr>
        <p:spPr>
          <a:noFill/>
        </p:spPr>
        <p:txBody>
          <a:bodyPr/>
          <a:lstStyle/>
          <a:p>
            <a:fld id="{9134BF47-FB65-A54D-953C-7CB1FA8AF50F}" type="slidenum">
              <a:rPr lang="en-AU" smtClean="0">
                <a:latin typeface="Arial" pitchFamily="-84" charset="0"/>
              </a:rPr>
              <a:pPr/>
              <a:t>68</a:t>
            </a:fld>
            <a:endParaRPr lang="en-AU" dirty="0" smtClean="0">
              <a:latin typeface="Arial" pitchFamily="-84" charset="0"/>
            </a:endParaRPr>
          </a:p>
        </p:txBody>
      </p:sp>
    </p:spTree>
    <p:extLst>
      <p:ext uri="{BB962C8B-B14F-4D97-AF65-F5344CB8AC3E}">
        <p14:creationId xmlns:p14="http://schemas.microsoft.com/office/powerpoint/2010/main" val="2041681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5EAC17-FFE8-4FED-AA48-8B1758CE9F31}" type="slidenum">
              <a:rPr lang="en-AU" altLang="en-US"/>
              <a:pPr eaLnBrk="1" hangingPunct="1"/>
              <a:t>69</a:t>
            </a:fld>
            <a:endParaRPr lang="en-AU" altLang="en-US"/>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latin typeface="Arial" panose="020B0604020202020204" pitchFamily="34" charset="0"/>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extLst>
      <p:ext uri="{BB962C8B-B14F-4D97-AF65-F5344CB8AC3E}">
        <p14:creationId xmlns:p14="http://schemas.microsoft.com/office/powerpoint/2010/main" val="1647642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84C6A08C-40D5-F640-8CCA-98EB45DB6E7F}" type="slidenum">
              <a:rPr lang="en-AU">
                <a:latin typeface="Arial" pitchFamily="-84" charset="0"/>
              </a:rPr>
              <a:pPr/>
              <a:t>70</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457200" y="4343400"/>
            <a:ext cx="5867400" cy="4114800"/>
          </a:xfrm>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3.6 illustrates the overall operation of HMAC.</a:t>
            </a:r>
            <a:endParaRPr lang="en-US" dirty="0">
              <a:latin typeface="Arial" pitchFamily="-84" charset="0"/>
            </a:endParaRPr>
          </a:p>
        </p:txBody>
      </p:sp>
    </p:spTree>
    <p:extLst>
      <p:ext uri="{BB962C8B-B14F-4D97-AF65-F5344CB8AC3E}">
        <p14:creationId xmlns:p14="http://schemas.microsoft.com/office/powerpoint/2010/main" val="1361528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8F0FC31E-7FB6-7A49-A205-B1D04C1C0AF1}" type="slidenum">
              <a:rPr lang="en-AU">
                <a:latin typeface="Arial" pitchFamily="-84" charset="0"/>
              </a:rPr>
              <a:pPr/>
              <a:t>71</a:t>
            </a:fld>
            <a:endParaRPr lang="en-AU" dirty="0">
              <a:latin typeface="Arial" pitchFamily="-8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Cipher-based</a:t>
            </a:r>
          </a:p>
          <a:p>
            <a:r>
              <a:rPr lang="en-US" sz="1200" kern="1200" baseline="0" dirty="0" smtClean="0">
                <a:solidFill>
                  <a:schemeClr val="tx1"/>
                </a:solidFill>
                <a:latin typeface="Arial" charset="0"/>
                <a:ea typeface="ＭＳ Ｐゴシック" pitchFamily="-107" charset="-128"/>
                <a:cs typeface="ＭＳ Ｐゴシック" pitchFamily="-107" charset="-128"/>
              </a:rPr>
              <a:t>Message Authentication Code mode of operation is for use with AES and triple</a:t>
            </a:r>
          </a:p>
          <a:p>
            <a:r>
              <a:rPr lang="en-US" sz="1200" kern="1200" baseline="0" dirty="0" smtClean="0">
                <a:solidFill>
                  <a:schemeClr val="tx1"/>
                </a:solidFill>
                <a:latin typeface="Arial" charset="0"/>
                <a:ea typeface="ＭＳ Ｐゴシック" pitchFamily="-107" charset="-128"/>
                <a:cs typeface="ＭＳ Ｐゴシック" pitchFamily="-107" charset="-128"/>
              </a:rPr>
              <a:t>DES. It is specified in NIST Special Publication 800-38B.</a:t>
            </a:r>
            <a:endParaRPr lang="en-US"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144352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a:ln/>
        </p:spPr>
      </p:sp>
      <p:sp>
        <p:nvSpPr>
          <p:cNvPr id="56323"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Counter with Cipher Block Chaining-Message Authentication Code (CCM)</a:t>
            </a:r>
          </a:p>
          <a:p>
            <a:r>
              <a:rPr lang="en-US" sz="1200" kern="1200" baseline="0" dirty="0" smtClean="0">
                <a:solidFill>
                  <a:schemeClr val="tx1"/>
                </a:solidFill>
                <a:latin typeface="Arial" charset="0"/>
                <a:ea typeface="ＭＳ Ｐゴシック" pitchFamily="-107" charset="-128"/>
                <a:cs typeface="ＭＳ Ｐゴシック" pitchFamily="-107" charset="-128"/>
              </a:rPr>
              <a:t>mode of operation, defined in NIST SP 800-38C, is referred to as an authenticated</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mode. “Authenticated encryption” is a term used to describe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systems that simultaneously protect confidentiality and authenticity (integrity) of</a:t>
            </a:r>
          </a:p>
          <a:p>
            <a:r>
              <a:rPr lang="en-US" sz="1200" kern="1200" baseline="0" dirty="0" smtClean="0">
                <a:solidFill>
                  <a:schemeClr val="tx1"/>
                </a:solidFill>
                <a:latin typeface="Arial" charset="0"/>
                <a:ea typeface="ＭＳ Ｐゴシック" pitchFamily="-107" charset="-128"/>
                <a:cs typeface="ＭＳ Ｐゴシック" pitchFamily="-107" charset="-128"/>
              </a:rPr>
              <a:t>communications. Many applications and protocols require both forms of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but until recently the two services have been designed separately.</a:t>
            </a:r>
          </a:p>
          <a:p>
            <a:r>
              <a:rPr lang="en-US" sz="1200" kern="1200" baseline="0" dirty="0" smtClean="0">
                <a:solidFill>
                  <a:schemeClr val="tx1"/>
                </a:solidFill>
                <a:latin typeface="Arial" charset="0"/>
                <a:ea typeface="ＭＳ Ｐゴシック" pitchFamily="-107" charset="-128"/>
                <a:cs typeface="ＭＳ Ｐゴシック" pitchFamily="-107" charset="-128"/>
              </a:rPr>
              <a:t> The key algorithmic ingredients of CCM are the AES encryption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(Section 2.2), the CTR mode of operation (Section 2.5), and the CMAC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A single key K  is used for both encryption and MAC algorithms.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smtClean="0">
              <a:latin typeface="Arial" pitchFamily="-84" charset="0"/>
              <a:ea typeface="ＭＳ Ｐゴシック" pitchFamily="-84" charset="-128"/>
              <a:cs typeface="ＭＳ Ｐゴシック" pitchFamily="-84" charset="-128"/>
            </a:endParaRPr>
          </a:p>
        </p:txBody>
      </p:sp>
      <p:sp>
        <p:nvSpPr>
          <p:cNvPr id="56324" name="Slide Number Placeholder 3"/>
          <p:cNvSpPr>
            <a:spLocks noGrp="1"/>
          </p:cNvSpPr>
          <p:nvPr>
            <p:ph type="sldNum" sz="quarter" idx="5"/>
          </p:nvPr>
        </p:nvSpPr>
        <p:spPr>
          <a:noFill/>
        </p:spPr>
        <p:txBody>
          <a:bodyPr/>
          <a:lstStyle/>
          <a:p>
            <a:fld id="{240D541F-B107-0C44-B8CC-2062BF6E0367}" type="slidenum">
              <a:rPr lang="en-AU" smtClean="0">
                <a:latin typeface="Arial" pitchFamily="-84" charset="0"/>
              </a:rPr>
              <a:pPr/>
              <a:t>72</a:t>
            </a:fld>
            <a:endParaRPr lang="en-AU" dirty="0" smtClean="0">
              <a:latin typeface="Arial" pitchFamily="-84" charset="0"/>
            </a:endParaRPr>
          </a:p>
        </p:txBody>
      </p:sp>
    </p:spTree>
    <p:extLst>
      <p:ext uri="{BB962C8B-B14F-4D97-AF65-F5344CB8AC3E}">
        <p14:creationId xmlns:p14="http://schemas.microsoft.com/office/powerpoint/2010/main" val="3592287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smtClean="0">
                <a:solidFill>
                  <a:schemeClr val="tx1"/>
                </a:solidFill>
                <a:latin typeface="Arial" charset="0"/>
                <a:ea typeface="ＭＳ Ｐゴシック" pitchFamily="-107" charset="-128"/>
                <a:cs typeface="ＭＳ Ｐゴシック" pitchFamily="-107" charset="-128"/>
              </a:rPr>
              <a:t>used only for one or two of these applications. Table 3.2 indicates the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supported by the algorithms discussed in this chapter: RSA and Diffie–Hellman.</a:t>
            </a:r>
          </a:p>
          <a:p>
            <a:r>
              <a:rPr lang="en-US" sz="1200" kern="1200" baseline="0" dirty="0" smtClean="0">
                <a:solidFill>
                  <a:schemeClr val="tx1"/>
                </a:solidFill>
                <a:latin typeface="Arial" charset="0"/>
                <a:ea typeface="ＭＳ Ｐゴシック" pitchFamily="-107" charset="-128"/>
                <a:cs typeface="ＭＳ Ｐゴシック" pitchFamily="-107" charset="-128"/>
              </a:rPr>
              <a:t>This table also includes the Digital Signature Standard (DSS) and elliptic-curve</a:t>
            </a:r>
          </a:p>
          <a:p>
            <a:r>
              <a:rPr lang="en-US" sz="1200" kern="1200" baseline="0" dirty="0" smtClean="0">
                <a:solidFill>
                  <a:schemeClr val="tx1"/>
                </a:solidFill>
                <a:latin typeface="Arial" charset="0"/>
                <a:ea typeface="ＭＳ Ｐゴシック" pitchFamily="-107" charset="-128"/>
                <a:cs typeface="ＭＳ Ｐゴシック" pitchFamily="-107" charset="-128"/>
              </a:rPr>
              <a:t>cryptography, also mentioned later in this chapter.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One general observation can be made at this point. Public-key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require considerably more computation than symmetric algorithms for comparable</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and a comparable plaintext length. Accordingly, public-key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are used only for short messages or data blocks, such as to encrypt a secret key</a:t>
            </a:r>
          </a:p>
          <a:p>
            <a:r>
              <a:rPr lang="en-US" sz="1200" kern="1200" baseline="0" dirty="0" smtClean="0">
                <a:solidFill>
                  <a:schemeClr val="tx1"/>
                </a:solidFill>
                <a:latin typeface="Arial" charset="0"/>
                <a:ea typeface="ＭＳ Ｐゴシック" pitchFamily="-107" charset="-128"/>
                <a:cs typeface="ＭＳ Ｐゴシック" pitchFamily="-107" charset="-128"/>
              </a:rPr>
              <a:t>or PIN.</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15</a:t>
            </a:fld>
            <a:endParaRPr lang="en-AU" dirty="0"/>
          </a:p>
        </p:txBody>
      </p:sp>
    </p:spTree>
    <p:extLst>
      <p:ext uri="{BB962C8B-B14F-4D97-AF65-F5344CB8AC3E}">
        <p14:creationId xmlns:p14="http://schemas.microsoft.com/office/powerpoint/2010/main" val="1158233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xfrm>
            <a:off x="685800" y="4343400"/>
            <a:ext cx="5486400" cy="4341813"/>
          </a:xfrm>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 Figure 3.8 illustrates the operation of CCM. For authentication, the input</a:t>
            </a:r>
          </a:p>
          <a:p>
            <a:r>
              <a:rPr lang="en-US" sz="1200" b="0" kern="1200" baseline="0" dirty="0" smtClean="0">
                <a:solidFill>
                  <a:schemeClr val="tx1"/>
                </a:solidFill>
                <a:latin typeface="Arial" charset="0"/>
                <a:ea typeface="ＭＳ Ｐゴシック" pitchFamily="-107" charset="-128"/>
                <a:cs typeface="ＭＳ Ｐゴシック" pitchFamily="-107" charset="-128"/>
              </a:rPr>
              <a:t>includes the nonce, the associated data, and the plaintext. This input is formatted as</a:t>
            </a:r>
          </a:p>
          <a:p>
            <a:r>
              <a:rPr lang="en-US" sz="1200" b="0" kern="1200" baseline="0" dirty="0" smtClean="0">
                <a:solidFill>
                  <a:schemeClr val="tx1"/>
                </a:solidFill>
                <a:latin typeface="Arial" charset="0"/>
                <a:ea typeface="ＭＳ Ｐゴシック" pitchFamily="-107" charset="-128"/>
                <a:cs typeface="ＭＳ Ｐゴシック" pitchFamily="-107" charset="-128"/>
              </a:rPr>
              <a:t>a sequence of blocks B</a:t>
            </a:r>
            <a:r>
              <a:rPr lang="en-US" sz="1200" b="0" kern="1200" baseline="-25000" dirty="0" smtClean="0">
                <a:solidFill>
                  <a:schemeClr val="tx1"/>
                </a:solidFill>
                <a:latin typeface="Arial" charset="0"/>
                <a:ea typeface="ＭＳ Ｐゴシック" pitchFamily="-107" charset="-128"/>
                <a:cs typeface="ＭＳ Ｐゴシック" pitchFamily="-107" charset="-128"/>
              </a:rPr>
              <a:t>0</a:t>
            </a:r>
            <a:r>
              <a:rPr lang="en-US" sz="1200" b="0" kern="1200" baseline="0" dirty="0" smtClean="0">
                <a:solidFill>
                  <a:schemeClr val="tx1"/>
                </a:solidFill>
                <a:latin typeface="Arial" charset="0"/>
                <a:ea typeface="ＭＳ Ｐゴシック" pitchFamily="-107" charset="-128"/>
                <a:cs typeface="ＭＳ Ｐゴシック" pitchFamily="-107" charset="-128"/>
              </a:rPr>
              <a:t>  through B</a:t>
            </a:r>
            <a:r>
              <a:rPr lang="en-US" sz="1200" b="0" kern="1200" baseline="-25000" dirty="0" smtClean="0">
                <a:solidFill>
                  <a:schemeClr val="tx1"/>
                </a:solidFill>
                <a:latin typeface="Arial" charset="0"/>
                <a:ea typeface="ＭＳ Ｐゴシック" pitchFamily="-107" charset="-128"/>
                <a:cs typeface="ＭＳ Ｐゴシック" pitchFamily="-107" charset="-128"/>
              </a:rPr>
              <a:t>r </a:t>
            </a:r>
            <a:r>
              <a:rPr lang="en-US" sz="1200" b="0" kern="1200" baseline="0" dirty="0" smtClean="0">
                <a:solidFill>
                  <a:schemeClr val="tx1"/>
                </a:solidFill>
                <a:latin typeface="Arial" charset="0"/>
                <a:ea typeface="ＭＳ Ｐゴシック" pitchFamily="-107" charset="-128"/>
                <a:cs typeface="ＭＳ Ｐゴシック" pitchFamily="-107" charset="-128"/>
              </a:rPr>
              <a:t>.  The first block contains the nonce plus some</a:t>
            </a:r>
          </a:p>
          <a:p>
            <a:r>
              <a:rPr lang="en-US" sz="1200" b="0" kern="1200" baseline="0" dirty="0" smtClean="0">
                <a:solidFill>
                  <a:schemeClr val="tx1"/>
                </a:solidFill>
                <a:latin typeface="Arial" charset="0"/>
                <a:ea typeface="ＭＳ Ｐゴシック" pitchFamily="-107" charset="-128"/>
                <a:cs typeface="ＭＳ Ｐゴシック" pitchFamily="-107" charset="-128"/>
              </a:rPr>
              <a:t>formatting bits that indicate the lengths of the N , A , and P  elements. This is followed</a:t>
            </a:r>
          </a:p>
          <a:p>
            <a:r>
              <a:rPr lang="en-US" sz="1200" b="0" kern="1200" baseline="0" dirty="0" smtClean="0">
                <a:solidFill>
                  <a:schemeClr val="tx1"/>
                </a:solidFill>
                <a:latin typeface="Arial" charset="0"/>
                <a:ea typeface="ＭＳ Ｐゴシック" pitchFamily="-107" charset="-128"/>
                <a:cs typeface="ＭＳ Ｐゴシック" pitchFamily="-107" charset="-128"/>
              </a:rPr>
              <a:t>by zero or more blocks that contain A , followed by zero of more blocks that</a:t>
            </a:r>
          </a:p>
          <a:p>
            <a:r>
              <a:rPr lang="en-US" sz="1200" b="0" kern="1200" baseline="0" dirty="0" smtClean="0">
                <a:solidFill>
                  <a:schemeClr val="tx1"/>
                </a:solidFill>
                <a:latin typeface="Arial" charset="0"/>
                <a:ea typeface="ＭＳ Ｐゴシック" pitchFamily="-107" charset="-128"/>
                <a:cs typeface="ＭＳ Ｐゴシック" pitchFamily="-107" charset="-128"/>
              </a:rPr>
              <a:t>contain P.  The resulting sequence of blocks serves as input to the CMAC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 which produces a MAC value with length </a:t>
            </a:r>
            <a:r>
              <a:rPr lang="en-US" sz="1200" i="1" kern="1200" baseline="0" dirty="0" smtClean="0">
                <a:solidFill>
                  <a:schemeClr val="tx1"/>
                </a:solidFill>
                <a:latin typeface="Arial" charset="0"/>
                <a:ea typeface="ＭＳ Ｐゴシック" pitchFamily="-107" charset="-128"/>
                <a:cs typeface="ＭＳ Ｐゴシック" pitchFamily="-107" charset="-128"/>
              </a:rPr>
              <a:t>Tlen</a:t>
            </a:r>
            <a:r>
              <a:rPr lang="en-US" sz="1200" kern="1200" baseline="0" dirty="0" smtClean="0">
                <a:solidFill>
                  <a:schemeClr val="tx1"/>
                </a:solidFill>
                <a:latin typeface="Arial" charset="0"/>
                <a:ea typeface="ＭＳ Ｐゴシック" pitchFamily="-107" charset="-128"/>
                <a:cs typeface="ＭＳ Ｐゴシック" pitchFamily="-107" charset="-128"/>
              </a:rPr>
              <a:t> , which is less than or equal to the</a:t>
            </a:r>
          </a:p>
          <a:p>
            <a:r>
              <a:rPr lang="en-US" sz="1200" kern="1200" baseline="0" dirty="0" smtClean="0">
                <a:solidFill>
                  <a:schemeClr val="tx1"/>
                </a:solidFill>
                <a:latin typeface="Arial" charset="0"/>
                <a:ea typeface="ＭＳ Ｐゴシック" pitchFamily="-107" charset="-128"/>
                <a:cs typeface="ＭＳ Ｐゴシック" pitchFamily="-107" charset="-128"/>
              </a:rPr>
              <a:t>block length (Figure 3.8a).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encryption, a sequence of counters is generated that must be independent</a:t>
            </a:r>
          </a:p>
          <a:p>
            <a:r>
              <a:rPr lang="en-US" sz="1200" kern="1200" baseline="0" dirty="0" smtClean="0">
                <a:solidFill>
                  <a:schemeClr val="tx1"/>
                </a:solidFill>
                <a:latin typeface="Arial" charset="0"/>
                <a:ea typeface="ＭＳ Ｐゴシック" pitchFamily="-107" charset="-128"/>
                <a:cs typeface="ＭＳ Ｐゴシック" pitchFamily="-107" charset="-128"/>
              </a:rPr>
              <a:t>of the nonce. The authentication tag is encrypted in CTR mode using the single</a:t>
            </a:r>
          </a:p>
          <a:p>
            <a:r>
              <a:rPr lang="en-US" sz="1200" kern="1200" baseline="0" dirty="0" smtClean="0">
                <a:solidFill>
                  <a:schemeClr val="tx1"/>
                </a:solidFill>
                <a:latin typeface="Arial" charset="0"/>
                <a:ea typeface="ＭＳ Ｐゴシック" pitchFamily="-107" charset="-128"/>
                <a:cs typeface="ＭＳ Ｐゴシック" pitchFamily="-107" charset="-128"/>
              </a:rPr>
              <a:t>counter Ctr</a:t>
            </a:r>
            <a:r>
              <a:rPr lang="en-US" sz="1200" kern="1200" baseline="-25000" dirty="0" smtClean="0">
                <a:solidFill>
                  <a:schemeClr val="tx1"/>
                </a:solidFill>
                <a:latin typeface="Arial" charset="0"/>
                <a:ea typeface="ＭＳ Ｐゴシック" pitchFamily="-107" charset="-128"/>
                <a:cs typeface="ＭＳ Ｐゴシック" pitchFamily="-107" charset="-128"/>
              </a:rPr>
              <a:t>0</a:t>
            </a:r>
            <a:r>
              <a:rPr lang="en-US" sz="1200" kern="1200" baseline="0" dirty="0" smtClean="0">
                <a:solidFill>
                  <a:schemeClr val="tx1"/>
                </a:solidFill>
                <a:latin typeface="Arial" charset="0"/>
                <a:ea typeface="ＭＳ Ｐゴシック" pitchFamily="-107" charset="-128"/>
                <a:cs typeface="ＭＳ Ｐゴシック" pitchFamily="-107" charset="-128"/>
              </a:rPr>
              <a:t> . The </a:t>
            </a:r>
            <a:r>
              <a:rPr lang="en-US" sz="1200" i="1" kern="1200" baseline="0" dirty="0" smtClean="0">
                <a:solidFill>
                  <a:schemeClr val="tx1"/>
                </a:solidFill>
                <a:latin typeface="Arial" charset="0"/>
                <a:ea typeface="ＭＳ Ｐゴシック" pitchFamily="-107" charset="-128"/>
                <a:cs typeface="ＭＳ Ｐゴシック" pitchFamily="-107" charset="-128"/>
              </a:rPr>
              <a:t>Tlen</a:t>
            </a:r>
            <a:r>
              <a:rPr lang="en-US" sz="1200" kern="1200" baseline="0" dirty="0" smtClean="0">
                <a:solidFill>
                  <a:schemeClr val="tx1"/>
                </a:solidFill>
                <a:latin typeface="Arial" charset="0"/>
                <a:ea typeface="ＭＳ Ｐゴシック" pitchFamily="-107" charset="-128"/>
                <a:cs typeface="ＭＳ Ｐゴシック" pitchFamily="-107" charset="-128"/>
              </a:rPr>
              <a:t>  most significant bits of the output are XORed with the tag</a:t>
            </a:r>
          </a:p>
          <a:p>
            <a:r>
              <a:rPr lang="en-US" sz="1200" kern="1200" baseline="0" dirty="0" smtClean="0">
                <a:solidFill>
                  <a:schemeClr val="tx1"/>
                </a:solidFill>
                <a:latin typeface="Arial" charset="0"/>
                <a:ea typeface="ＭＳ Ｐゴシック" pitchFamily="-107" charset="-128"/>
                <a:cs typeface="ＭＳ Ｐゴシック" pitchFamily="-107" charset="-128"/>
              </a:rPr>
              <a:t>to produce an encrypted tag. The remaining counters are used for the CTR mode</a:t>
            </a:r>
          </a:p>
          <a:p>
            <a:r>
              <a:rPr lang="en-US" sz="1200" kern="1200" baseline="0" dirty="0" smtClean="0">
                <a:solidFill>
                  <a:schemeClr val="tx1"/>
                </a:solidFill>
                <a:latin typeface="Arial" charset="0"/>
                <a:ea typeface="ＭＳ Ｐゴシック" pitchFamily="-107" charset="-128"/>
                <a:cs typeface="ＭＳ Ｐゴシック" pitchFamily="-107" charset="-128"/>
              </a:rPr>
              <a:t>encryption of the plaintext (Figure 2.11). The encrypted plaintext is concatenated</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encrypted tag to form the ciphertext output (Figure 3.8b).</a:t>
            </a:r>
            <a:endParaRPr lang="en-US" b="0" dirty="0" smtClean="0">
              <a:latin typeface="Arial" pitchFamily="-84" charset="0"/>
              <a:ea typeface="ＭＳ Ｐゴシック" pitchFamily="-84" charset="-128"/>
              <a:cs typeface="ＭＳ Ｐゴシック" pitchFamily="-84" charset="-128"/>
            </a:endParaRPr>
          </a:p>
        </p:txBody>
      </p:sp>
      <p:sp>
        <p:nvSpPr>
          <p:cNvPr id="58372" name="Slide Number Placeholder 3"/>
          <p:cNvSpPr>
            <a:spLocks noGrp="1"/>
          </p:cNvSpPr>
          <p:nvPr>
            <p:ph type="sldNum" sz="quarter" idx="5"/>
          </p:nvPr>
        </p:nvSpPr>
        <p:spPr>
          <a:noFill/>
        </p:spPr>
        <p:txBody>
          <a:bodyPr/>
          <a:lstStyle/>
          <a:p>
            <a:fld id="{EF4F4419-5451-FB44-B5E2-4E900DF3F9B3}" type="slidenum">
              <a:rPr lang="en-AU" smtClean="0">
                <a:latin typeface="Arial" pitchFamily="-84" charset="0"/>
              </a:rPr>
              <a:pPr/>
              <a:t>73</a:t>
            </a:fld>
            <a:endParaRPr lang="en-AU" dirty="0" smtClean="0">
              <a:latin typeface="Arial" pitchFamily="-84" charset="0"/>
            </a:endParaRPr>
          </a:p>
        </p:txBody>
      </p:sp>
    </p:spTree>
    <p:extLst>
      <p:ext uri="{BB962C8B-B14F-4D97-AF65-F5344CB8AC3E}">
        <p14:creationId xmlns:p14="http://schemas.microsoft.com/office/powerpoint/2010/main" val="157162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040C421-2337-DC4A-8090-4314EA1F753F}" type="slidenum">
              <a:rPr lang="en-AU">
                <a:latin typeface="Arial" pitchFamily="-84" charset="0"/>
              </a:rPr>
              <a:pPr/>
              <a:t>33</a:t>
            </a:fld>
            <a:endParaRPr lang="en-AU" dirty="0">
              <a:latin typeface="Arial" pitchFamily="-8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first published public-key algorithm appeared in the seminal paper by Diffie</a:t>
            </a:r>
          </a:p>
          <a:p>
            <a:r>
              <a:rPr lang="en-US" sz="1200" kern="1200" baseline="0" dirty="0" smtClean="0">
                <a:solidFill>
                  <a:schemeClr val="tx1"/>
                </a:solidFill>
                <a:latin typeface="Arial" charset="0"/>
                <a:ea typeface="ＭＳ Ｐゴシック" pitchFamily="-107" charset="-128"/>
                <a:cs typeface="ＭＳ Ｐゴシック" pitchFamily="-107" charset="-128"/>
              </a:rPr>
              <a:t>and Hellman that defined public-key cryptography [DIFF76] and is generally</a:t>
            </a:r>
          </a:p>
          <a:p>
            <a:r>
              <a:rPr lang="en-US" sz="1200" kern="1200" baseline="0" dirty="0" smtClean="0">
                <a:solidFill>
                  <a:schemeClr val="tx1"/>
                </a:solidFill>
                <a:latin typeface="Arial" charset="0"/>
                <a:ea typeface="ＭＳ Ｐゴシック" pitchFamily="-107" charset="-128"/>
                <a:cs typeface="ＭＳ Ｐゴシック" pitchFamily="-107" charset="-128"/>
              </a:rPr>
              <a:t>referred to as the Diffie–Hellman key exchange . A number of commercial products</a:t>
            </a:r>
          </a:p>
          <a:p>
            <a:r>
              <a:rPr lang="en-US" sz="1200" kern="1200" baseline="0" dirty="0" smtClean="0">
                <a:solidFill>
                  <a:schemeClr val="tx1"/>
                </a:solidFill>
                <a:latin typeface="Arial" charset="0"/>
                <a:ea typeface="ＭＳ Ｐゴシック" pitchFamily="-107" charset="-128"/>
                <a:cs typeface="ＭＳ Ｐゴシック" pitchFamily="-107" charset="-128"/>
              </a:rPr>
              <a:t>employ this key exchange technique.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purpose of the algorithm is to enable two users to exchange a secret key</a:t>
            </a:r>
          </a:p>
          <a:p>
            <a:r>
              <a:rPr lang="en-US" sz="1200" kern="1200" baseline="0" dirty="0" smtClean="0">
                <a:solidFill>
                  <a:schemeClr val="tx1"/>
                </a:solidFill>
                <a:latin typeface="Arial" charset="0"/>
                <a:ea typeface="ＭＳ Ｐゴシック" pitchFamily="-107" charset="-128"/>
                <a:cs typeface="ＭＳ Ｐゴシック" pitchFamily="-107" charset="-128"/>
              </a:rPr>
              <a:t>securely that then can be used for subsequent encryption of messages.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itself is limited to the exchange of the keys.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Diffie–Hellman algorithm depends for its effectiveness on the difficulty</a:t>
            </a:r>
          </a:p>
          <a:p>
            <a:r>
              <a:rPr lang="en-US" sz="1200" kern="1200" baseline="0" dirty="0" smtClean="0">
                <a:solidFill>
                  <a:schemeClr val="tx1"/>
                </a:solidFill>
                <a:latin typeface="Arial" charset="0"/>
                <a:ea typeface="ＭＳ Ｐゴシック" pitchFamily="-107" charset="-128"/>
                <a:cs typeface="ＭＳ Ｐゴシック" pitchFamily="-107" charset="-128"/>
              </a:rPr>
              <a:t>of computing discrete logarithms.</a:t>
            </a:r>
            <a:endParaRPr lang="en-AU" dirty="0" smtClean="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23931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The Diffie–Hellman key exchange is summarized in Figure 3.13.</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34</a:t>
            </a:fld>
            <a:endParaRPr lang="en-AU" dirty="0"/>
          </a:p>
        </p:txBody>
      </p:sp>
    </p:spTree>
    <p:extLst>
      <p:ext uri="{BB962C8B-B14F-4D97-AF65-F5344CB8AC3E}">
        <p14:creationId xmlns:p14="http://schemas.microsoft.com/office/powerpoint/2010/main" val="131968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protocol depicted in Figure 3.13 is insecure</a:t>
            </a:r>
          </a:p>
          <a:p>
            <a:r>
              <a:rPr lang="en-US" sz="1200" kern="1200" baseline="0" dirty="0" smtClean="0">
                <a:solidFill>
                  <a:schemeClr val="tx1"/>
                </a:solidFill>
                <a:latin typeface="Arial" charset="0"/>
                <a:ea typeface="ＭＳ Ｐゴシック" pitchFamily="-107" charset="-128"/>
                <a:cs typeface="ＭＳ Ｐゴシック" pitchFamily="-107" charset="-128"/>
              </a:rPr>
              <a:t>against a man-in-the-middle attack. Suppose Alice and Bob wish to exchange keys,</a:t>
            </a:r>
          </a:p>
          <a:p>
            <a:r>
              <a:rPr lang="en-US" sz="1200" kern="1200" baseline="0" dirty="0" smtClean="0">
                <a:solidFill>
                  <a:schemeClr val="tx1"/>
                </a:solidFill>
                <a:latin typeface="Arial" charset="0"/>
                <a:ea typeface="ＭＳ Ｐゴシック" pitchFamily="-107" charset="-128"/>
                <a:cs typeface="ＭＳ Ｐゴシック" pitchFamily="-107" charset="-128"/>
              </a:rPr>
              <a:t>and Darth is the adversary. The attack proceeds as follows (Figure 3.14).</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key exchange protocol is vulnerable to such an attack because it does not</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authenticate the participants. This vulnerability can be overcome with the use of</a:t>
            </a:r>
          </a:p>
          <a:p>
            <a:r>
              <a:rPr lang="en-US" sz="1200" kern="1200" baseline="0" dirty="0" smtClean="0">
                <a:solidFill>
                  <a:schemeClr val="tx1"/>
                </a:solidFill>
                <a:latin typeface="Arial" charset="0"/>
                <a:ea typeface="ＭＳ Ｐゴシック" pitchFamily="-107" charset="-128"/>
                <a:cs typeface="ＭＳ Ｐゴシック" pitchFamily="-107" charset="-128"/>
              </a:rPr>
              <a:t>digital signatures and public-key certificates; these topics are explored later in this</a:t>
            </a:r>
          </a:p>
          <a:p>
            <a:r>
              <a:rPr lang="en-US" sz="1200" kern="1200" baseline="0" dirty="0" smtClean="0">
                <a:solidFill>
                  <a:schemeClr val="tx1"/>
                </a:solidFill>
                <a:latin typeface="Arial" charset="0"/>
                <a:ea typeface="ＭＳ Ｐゴシック" pitchFamily="-107" charset="-128"/>
                <a:cs typeface="ＭＳ Ｐゴシック" pitchFamily="-107" charset="-128"/>
              </a:rPr>
              <a:t>chapter and in Chapter 4.</a:t>
            </a:r>
            <a:endParaRPr lang="en-US" dirty="0"/>
          </a:p>
        </p:txBody>
      </p:sp>
      <p:sp>
        <p:nvSpPr>
          <p:cNvPr id="4" name="Slide Number Placeholder 3"/>
          <p:cNvSpPr>
            <a:spLocks noGrp="1"/>
          </p:cNvSpPr>
          <p:nvPr>
            <p:ph type="sldNum" sz="quarter" idx="10"/>
          </p:nvPr>
        </p:nvSpPr>
        <p:spPr/>
        <p:txBody>
          <a:bodyPr/>
          <a:lstStyle/>
          <a:p>
            <a:pPr>
              <a:defRPr/>
            </a:pPr>
            <a:fld id="{55F70061-053D-7C41-ACA2-89F3E01BB9A5}" type="slidenum">
              <a:rPr lang="en-AU" smtClean="0"/>
              <a:pPr>
                <a:defRPr/>
              </a:pPr>
              <a:t>37</a:t>
            </a:fld>
            <a:endParaRPr lang="en-AU" dirty="0"/>
          </a:p>
        </p:txBody>
      </p:sp>
    </p:spTree>
    <p:extLst>
      <p:ext uri="{BB962C8B-B14F-4D97-AF65-F5344CB8AC3E}">
        <p14:creationId xmlns:p14="http://schemas.microsoft.com/office/powerpoint/2010/main" val="3122465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88A27F-776C-024F-BE3F-07795E44E434}" type="slidenum">
              <a:rPr kumimoji="0" lang="en-AU" sz="1200" b="0" i="0" u="none" strike="noStrike" kern="1200" cap="none" spc="0" normalizeH="0" baseline="0" noProof="0">
                <a:ln>
                  <a:noFill/>
                </a:ln>
                <a:solidFill>
                  <a:srgbClr val="000000"/>
                </a:solidFill>
                <a:effectLst/>
                <a:uLnTx/>
                <a:uFillTx/>
                <a:latin typeface="Arial" pitchFamily="-8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AU" sz="1200" b="0" i="0" u="none" strike="noStrike" kern="1200" cap="none" spc="0" normalizeH="0" baseline="0" noProof="0" dirty="0">
              <a:ln>
                <a:noFill/>
              </a:ln>
              <a:solidFill>
                <a:srgbClr val="000000"/>
              </a:solidFill>
              <a:effectLst/>
              <a:uLnTx/>
              <a:uFillTx/>
              <a:latin typeface="Arial" pitchFamily="-84" charset="0"/>
              <a:ea typeface="+mn-ea"/>
              <a:cs typeface="+mn-cs"/>
            </a:endParaRPr>
          </a:p>
        </p:txBody>
      </p:sp>
      <p:sp>
        <p:nvSpPr>
          <p:cNvPr id="99331" name="Rectangle 1026"/>
          <p:cNvSpPr>
            <a:spLocks noGrp="1" noRot="1" noChangeAspect="1" noChangeArrowheads="1" noTextEdit="1"/>
          </p:cNvSpPr>
          <p:nvPr>
            <p:ph type="sldImg"/>
          </p:nvPr>
        </p:nvSpPr>
        <p:spPr>
          <a:ln/>
        </p:spPr>
      </p:sp>
      <p:sp>
        <p:nvSpPr>
          <p:cNvPr id="99332"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National Institute of Standards and Technology</a:t>
            </a:r>
          </a:p>
          <a:p>
            <a:r>
              <a:rPr lang="en-US" sz="1200" kern="1200" baseline="0" dirty="0" smtClean="0">
                <a:solidFill>
                  <a:schemeClr val="tx1"/>
                </a:solidFill>
                <a:latin typeface="Arial" charset="0"/>
                <a:ea typeface="ＭＳ Ｐゴシック" pitchFamily="-107" charset="-128"/>
                <a:cs typeface="ＭＳ Ｐゴシック" pitchFamily="-107" charset="-128"/>
              </a:rPr>
              <a:t>(NIST) has published Federal Information Processing Standard FIPS PUB 186,</a:t>
            </a:r>
          </a:p>
          <a:p>
            <a:r>
              <a:rPr lang="en-US" sz="1200" kern="1200" baseline="0" dirty="0" smtClean="0">
                <a:solidFill>
                  <a:schemeClr val="tx1"/>
                </a:solidFill>
                <a:latin typeface="Arial" charset="0"/>
                <a:ea typeface="ＭＳ Ｐゴシック" pitchFamily="-107" charset="-128"/>
                <a:cs typeface="ＭＳ Ｐゴシック" pitchFamily="-107" charset="-128"/>
              </a:rPr>
              <a:t>known as the Digital Signature Standard (DSS) . The DSS makes use of the SHA-1</a:t>
            </a:r>
          </a:p>
          <a:p>
            <a:r>
              <a:rPr lang="en-US" sz="1200" kern="1200" baseline="0" dirty="0" smtClean="0">
                <a:solidFill>
                  <a:schemeClr val="tx1"/>
                </a:solidFill>
                <a:latin typeface="Arial" charset="0"/>
                <a:ea typeface="ＭＳ Ｐゴシック" pitchFamily="-107" charset="-128"/>
                <a:cs typeface="ＭＳ Ｐゴシック" pitchFamily="-107" charset="-128"/>
              </a:rPr>
              <a:t>and presents a new digital signature technique, the Digital Signature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(DSA). The DSS was originally proposed in 1991 and revised in 1993 in response to</a:t>
            </a:r>
          </a:p>
          <a:p>
            <a:r>
              <a:rPr lang="en-US" sz="1200" kern="1200" baseline="0" dirty="0" smtClean="0">
                <a:solidFill>
                  <a:schemeClr val="tx1"/>
                </a:solidFill>
                <a:latin typeface="Arial" charset="0"/>
                <a:ea typeface="ＭＳ Ｐゴシック" pitchFamily="-107" charset="-128"/>
                <a:cs typeface="ＭＳ Ｐゴシック" pitchFamily="-107" charset="-128"/>
              </a:rPr>
              <a:t>public feedback concerning the security of the scheme. There was a further minor revision</a:t>
            </a:r>
          </a:p>
          <a:p>
            <a:r>
              <a:rPr lang="en-US" sz="1200" kern="1200" baseline="0" dirty="0" smtClean="0">
                <a:solidFill>
                  <a:schemeClr val="tx1"/>
                </a:solidFill>
                <a:latin typeface="Arial" charset="0"/>
                <a:ea typeface="ＭＳ Ｐゴシック" pitchFamily="-107" charset="-128"/>
                <a:cs typeface="ＭＳ Ｐゴシック" pitchFamily="-107" charset="-128"/>
              </a:rPr>
              <a:t>in 1996. The DSS uses an algorithm that is designed to provide only the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function. Unlike RSA, it cannot be used for encryption or key exchange.</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76051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NIST FIPS PUB 186-4 [Digital Signature Standard (DSS) , July 2013] defines a digital</a:t>
            </a:r>
          </a:p>
          <a:p>
            <a:r>
              <a:rPr lang="en-US" sz="1200" kern="1200" baseline="0" dirty="0" smtClean="0">
                <a:solidFill>
                  <a:schemeClr val="tx1"/>
                </a:solidFill>
                <a:latin typeface="Arial" charset="0"/>
                <a:ea typeface="ＭＳ Ｐゴシック" pitchFamily="-107" charset="-128"/>
                <a:cs typeface="ＭＳ Ｐゴシック" pitchFamily="-107" charset="-128"/>
              </a:rPr>
              <a:t>signature as follows: The result of a cryptographic transformation of data that,</a:t>
            </a:r>
          </a:p>
          <a:p>
            <a:r>
              <a:rPr lang="en-US" sz="1200" kern="1200" baseline="0" dirty="0" smtClean="0">
                <a:solidFill>
                  <a:schemeClr val="tx1"/>
                </a:solidFill>
                <a:latin typeface="Arial" charset="0"/>
                <a:ea typeface="ＭＳ Ｐゴシック" pitchFamily="-107" charset="-128"/>
                <a:cs typeface="ＭＳ Ｐゴシック" pitchFamily="-107" charset="-128"/>
              </a:rPr>
              <a:t>when properly implemented, provides a mechanism for verifying origin authentication,</a:t>
            </a:r>
          </a:p>
          <a:p>
            <a:r>
              <a:rPr lang="en-US" sz="1200" kern="1200" baseline="0" dirty="0" smtClean="0">
                <a:solidFill>
                  <a:schemeClr val="tx1"/>
                </a:solidFill>
                <a:latin typeface="Arial" charset="0"/>
                <a:ea typeface="ＭＳ Ｐゴシック" pitchFamily="-107" charset="-128"/>
                <a:cs typeface="ＭＳ Ｐゴシック" pitchFamily="-107" charset="-128"/>
              </a:rPr>
              <a:t>data integrity, and signatory non-repudiation.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Thus, a digital signature is a data-dependent bit pattern, generated by an agent</a:t>
            </a:r>
          </a:p>
          <a:p>
            <a:r>
              <a:rPr lang="en-US" sz="1200" kern="1200" baseline="0" dirty="0" smtClean="0">
                <a:solidFill>
                  <a:schemeClr val="tx1"/>
                </a:solidFill>
                <a:latin typeface="Arial" charset="0"/>
                <a:ea typeface="ＭＳ Ｐゴシック" pitchFamily="-107" charset="-128"/>
                <a:cs typeface="ＭＳ Ｐゴシック" pitchFamily="-107" charset="-128"/>
              </a:rPr>
              <a:t>as a function of a file, message, or other form of data block. Another agent can access</a:t>
            </a:r>
          </a:p>
          <a:p>
            <a:r>
              <a:rPr lang="en-US" sz="1200" kern="1200" baseline="0" dirty="0" smtClean="0">
                <a:solidFill>
                  <a:schemeClr val="tx1"/>
                </a:solidFill>
                <a:latin typeface="Arial" charset="0"/>
                <a:ea typeface="ＭＳ Ｐゴシック" pitchFamily="-107" charset="-128"/>
                <a:cs typeface="ＭＳ Ｐゴシック" pitchFamily="-107" charset="-128"/>
              </a:rPr>
              <a:t>the data block and its associated signature and verify that (1) the data block has</a:t>
            </a:r>
          </a:p>
          <a:p>
            <a:r>
              <a:rPr lang="en-US" sz="1200" kern="1200" baseline="0" dirty="0" smtClean="0">
                <a:solidFill>
                  <a:schemeClr val="tx1"/>
                </a:solidFill>
                <a:latin typeface="Arial" charset="0"/>
                <a:ea typeface="ＭＳ Ｐゴシック" pitchFamily="-107" charset="-128"/>
                <a:cs typeface="ＭＳ Ｐゴシック" pitchFamily="-107" charset="-128"/>
              </a:rPr>
              <a:t>been signed by the alleged signer and that (2) the data block has not been altered</a:t>
            </a:r>
          </a:p>
          <a:p>
            <a:r>
              <a:rPr lang="en-US" sz="1200" kern="1200" baseline="0" dirty="0" smtClean="0">
                <a:solidFill>
                  <a:schemeClr val="tx1"/>
                </a:solidFill>
                <a:latin typeface="Arial" charset="0"/>
                <a:ea typeface="ＭＳ Ｐゴシック" pitchFamily="-107" charset="-128"/>
                <a:cs typeface="ＭＳ Ｐゴシック" pitchFamily="-107" charset="-128"/>
              </a:rPr>
              <a:t>since the </a:t>
            </a:r>
            <a:r>
              <a:rPr lang="en-US" sz="1200" b="0" kern="1200" baseline="0" dirty="0" smtClean="0">
                <a:solidFill>
                  <a:schemeClr val="tx1"/>
                </a:solidFill>
                <a:latin typeface="Arial" charset="0"/>
                <a:ea typeface="ＭＳ Ｐゴシック" pitchFamily="-107" charset="-128"/>
                <a:cs typeface="ＭＳ Ｐゴシック" pitchFamily="-107" charset="-128"/>
              </a:rPr>
              <a:t>signing. Further, the signer cannot repudiate the signature.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FIPS 186-4 specifies the use of one of three digital signature algorithms: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Digital Signature Algorithm (DSA):  The original NIST-approved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which is based on the difficulty of computing discrete logarithms.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RSA Digital Signature Algorithm:  Based on the RSA public-key algorithm.</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Elliptic Curve Digital Signature Algorithm (ECDSA):  Based on elliptic curve</a:t>
            </a:r>
          </a:p>
          <a:p>
            <a:r>
              <a:rPr lang="en-US" sz="1200" b="0" kern="1200" baseline="0" dirty="0" smtClean="0">
                <a:solidFill>
                  <a:schemeClr val="tx1"/>
                </a:solidFill>
                <a:latin typeface="Arial" charset="0"/>
                <a:ea typeface="ＭＳ Ｐゴシック" pitchFamily="-107" charset="-128"/>
                <a:cs typeface="ＭＳ Ｐゴシック" pitchFamily="-107" charset="-128"/>
              </a:rPr>
              <a:t>cryptography.</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In this section, we provide a brief overview of the digital signature process,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describe the RSA digital signature algorithm.</a:t>
            </a:r>
            <a:endParaRPr lang="en-US" b="0"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2533221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vast majority of the products and standards</a:t>
            </a:r>
          </a:p>
          <a:p>
            <a:r>
              <a:rPr lang="en-US" sz="1200" kern="1200" baseline="0" dirty="0" smtClean="0">
                <a:solidFill>
                  <a:schemeClr val="tx1"/>
                </a:solidFill>
                <a:latin typeface="Arial" charset="0"/>
                <a:ea typeface="ＭＳ Ｐゴシック" pitchFamily="-107" charset="-128"/>
                <a:cs typeface="ＭＳ Ｐゴシック" pitchFamily="-107" charset="-128"/>
              </a:rPr>
              <a:t>that use public-key cryptography for encryption and digital signatures use RSA.</a:t>
            </a:r>
          </a:p>
          <a:p>
            <a:r>
              <a:rPr lang="en-US" sz="1200" kern="1200" baseline="0" dirty="0" smtClean="0">
                <a:solidFill>
                  <a:schemeClr val="tx1"/>
                </a:solidFill>
                <a:latin typeface="Arial" charset="0"/>
                <a:ea typeface="ＭＳ Ｐゴシック" pitchFamily="-107" charset="-128"/>
                <a:cs typeface="ＭＳ Ｐゴシック" pitchFamily="-107" charset="-128"/>
              </a:rPr>
              <a:t>The bit length for secure RSA use has increased over recent years, and this has</a:t>
            </a:r>
          </a:p>
          <a:p>
            <a:r>
              <a:rPr lang="en-US" sz="1200" kern="1200" baseline="0" dirty="0" smtClean="0">
                <a:solidFill>
                  <a:schemeClr val="tx1"/>
                </a:solidFill>
                <a:latin typeface="Arial" charset="0"/>
                <a:ea typeface="ＭＳ Ｐゴシック" pitchFamily="-107" charset="-128"/>
                <a:cs typeface="ＭＳ Ｐゴシック" pitchFamily="-107" charset="-128"/>
              </a:rPr>
              <a:t>put a heavier processing load on applications using RSA. This burden has ramifications,</a:t>
            </a:r>
          </a:p>
          <a:p>
            <a:r>
              <a:rPr lang="en-US" sz="1200" kern="1200" baseline="0" dirty="0" smtClean="0">
                <a:solidFill>
                  <a:schemeClr val="tx1"/>
                </a:solidFill>
                <a:latin typeface="Arial" charset="0"/>
                <a:ea typeface="ＭＳ Ｐゴシック" pitchFamily="-107" charset="-128"/>
                <a:cs typeface="ＭＳ Ｐゴシック" pitchFamily="-107" charset="-128"/>
              </a:rPr>
              <a:t>especially for electronic commerce sites that conduct large numbers of secure</a:t>
            </a:r>
          </a:p>
          <a:p>
            <a:r>
              <a:rPr lang="en-US" sz="1200" kern="1200" baseline="0" dirty="0" smtClean="0">
                <a:solidFill>
                  <a:schemeClr val="tx1"/>
                </a:solidFill>
                <a:latin typeface="Arial" charset="0"/>
                <a:ea typeface="ＭＳ Ｐゴシック" pitchFamily="-107" charset="-128"/>
                <a:cs typeface="ＭＳ Ｐゴシック" pitchFamily="-107" charset="-128"/>
              </a:rPr>
              <a:t>transactions. Recently, a competing system has begun to challenge RSA: elliptic</a:t>
            </a:r>
          </a:p>
          <a:p>
            <a:r>
              <a:rPr lang="en-US" sz="1200" kern="1200" baseline="0" dirty="0" smtClean="0">
                <a:solidFill>
                  <a:schemeClr val="tx1"/>
                </a:solidFill>
                <a:latin typeface="Arial" charset="0"/>
                <a:ea typeface="ＭＳ Ｐゴシック" pitchFamily="-107" charset="-128"/>
                <a:cs typeface="ＭＳ Ｐゴシック" pitchFamily="-107" charset="-128"/>
              </a:rPr>
              <a:t>curve cryptography (ECC) . Already, ECC is showing up in standardization efforts,</a:t>
            </a:r>
          </a:p>
          <a:p>
            <a:r>
              <a:rPr lang="en-US" sz="1200" kern="1200" baseline="0" dirty="0" smtClean="0">
                <a:solidFill>
                  <a:schemeClr val="tx1"/>
                </a:solidFill>
                <a:latin typeface="Arial" charset="0"/>
                <a:ea typeface="ＭＳ Ｐゴシック" pitchFamily="-107" charset="-128"/>
                <a:cs typeface="ＭＳ Ｐゴシック" pitchFamily="-107" charset="-128"/>
              </a:rPr>
              <a:t>including the IEEE P1363 Standard for Public-Key Cryptography.</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principal attraction of ECC compared to RSA is that it appears to offer</a:t>
            </a:r>
          </a:p>
          <a:p>
            <a:r>
              <a:rPr lang="en-US" sz="1200" kern="1200" baseline="0" dirty="0" smtClean="0">
                <a:solidFill>
                  <a:schemeClr val="tx1"/>
                </a:solidFill>
                <a:latin typeface="Arial" charset="0"/>
                <a:ea typeface="ＭＳ Ｐゴシック" pitchFamily="-107" charset="-128"/>
                <a:cs typeface="ＭＳ Ｐゴシック" pitchFamily="-107" charset="-128"/>
              </a:rPr>
              <a:t>equal security for a far smaller bit size, thereby reducing processing overhead. On</a:t>
            </a:r>
          </a:p>
          <a:p>
            <a:r>
              <a:rPr lang="en-US" sz="1200" kern="1200" baseline="0" dirty="0" smtClean="0">
                <a:solidFill>
                  <a:schemeClr val="tx1"/>
                </a:solidFill>
                <a:latin typeface="Arial" charset="0"/>
                <a:ea typeface="ＭＳ Ｐゴシック" pitchFamily="-107" charset="-128"/>
                <a:cs typeface="ＭＳ Ｐゴシック" pitchFamily="-107" charset="-128"/>
              </a:rPr>
              <a:t>the other hand, although the theory of ECC has been around for some time, it is</a:t>
            </a:r>
          </a:p>
          <a:p>
            <a:r>
              <a:rPr lang="en-US" sz="1200" kern="1200" baseline="0" dirty="0" smtClean="0">
                <a:solidFill>
                  <a:schemeClr val="tx1"/>
                </a:solidFill>
                <a:latin typeface="Arial" charset="0"/>
                <a:ea typeface="ＭＳ Ｐゴシック" pitchFamily="-107" charset="-128"/>
                <a:cs typeface="ＭＳ Ｐゴシック" pitchFamily="-107" charset="-128"/>
              </a:rPr>
              <a:t>only recently that products have begun to appear and that there has been sustained</a:t>
            </a:r>
          </a:p>
          <a:p>
            <a:r>
              <a:rPr lang="en-US" sz="1200" kern="1200" baseline="0" dirty="0" smtClean="0">
                <a:solidFill>
                  <a:schemeClr val="tx1"/>
                </a:solidFill>
                <a:latin typeface="Arial" charset="0"/>
                <a:ea typeface="ＭＳ Ｐゴシック" pitchFamily="-107" charset="-128"/>
                <a:cs typeface="ＭＳ Ｐゴシック" pitchFamily="-107" charset="-128"/>
              </a:rPr>
              <a:t>cryptanalytic interest in probing for weaknesses. Thus, the confidence level in ECC</a:t>
            </a:r>
          </a:p>
          <a:p>
            <a:r>
              <a:rPr lang="en-US" sz="1200" kern="1200" baseline="0" dirty="0" smtClean="0">
                <a:solidFill>
                  <a:schemeClr val="tx1"/>
                </a:solidFill>
                <a:latin typeface="Arial" charset="0"/>
                <a:ea typeface="ＭＳ Ｐゴシック" pitchFamily="-107" charset="-128"/>
                <a:cs typeface="ＭＳ Ｐゴシック" pitchFamily="-107" charset="-128"/>
              </a:rPr>
              <a:t>is not yet as high as that in RSA.</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ECC is fundamentally more difficult to explain than either RSA or Diffie–</a:t>
            </a:r>
          </a:p>
          <a:p>
            <a:r>
              <a:rPr lang="en-US" sz="1200" kern="1200" baseline="0" dirty="0" smtClean="0">
                <a:solidFill>
                  <a:schemeClr val="tx1"/>
                </a:solidFill>
                <a:latin typeface="Arial" charset="0"/>
                <a:ea typeface="ＭＳ Ｐゴシック" pitchFamily="-107" charset="-128"/>
                <a:cs typeface="ＭＳ Ｐゴシック" pitchFamily="-107" charset="-128"/>
              </a:rPr>
              <a:t>Hellman, and a full mathematical description is beyond the scope of this book.</a:t>
            </a:r>
          </a:p>
          <a:p>
            <a:r>
              <a:rPr lang="en-US" sz="1200" kern="1200" baseline="0" dirty="0" smtClean="0">
                <a:solidFill>
                  <a:schemeClr val="tx1"/>
                </a:solidFill>
                <a:latin typeface="Arial" charset="0"/>
                <a:ea typeface="ＭＳ Ｐゴシック" pitchFamily="-107" charset="-128"/>
                <a:cs typeface="ＭＳ Ｐゴシック" pitchFamily="-107" charset="-128"/>
              </a:rPr>
              <a:t>The technique is based on the use of a mathematical construct known as the</a:t>
            </a:r>
          </a:p>
          <a:p>
            <a:r>
              <a:rPr lang="en-US" sz="1200" kern="1200" baseline="0" dirty="0" smtClean="0">
                <a:solidFill>
                  <a:schemeClr val="tx1"/>
                </a:solidFill>
                <a:latin typeface="Arial" charset="0"/>
                <a:ea typeface="ＭＳ Ｐゴシック" pitchFamily="-107" charset="-128"/>
                <a:cs typeface="ＭＳ Ｐゴシック" pitchFamily="-107" charset="-128"/>
              </a:rPr>
              <a:t>elliptic curve.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F70061-053D-7C41-ACA2-89F3E01BB9A5}" type="slidenum">
              <a:rPr kumimoji="0" lang="en-AU" sz="1200" b="0" i="0" u="none" strike="noStrike" kern="1200" cap="none" spc="0" normalizeH="0" baseline="0" noProof="0" smtClean="0">
                <a:ln>
                  <a:noFill/>
                </a:ln>
                <a:solidFill>
                  <a:srgbClr val="000000"/>
                </a:solidFill>
                <a:effectLst/>
                <a:uLnTx/>
                <a:uFillTx/>
                <a:latin typeface="Arial Narrow"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AU" sz="1200" b="0" i="0" u="none" strike="noStrike" kern="1200" cap="none" spc="0" normalizeH="0" baseline="0" noProof="0" dirty="0">
              <a:ln>
                <a:noFill/>
              </a:ln>
              <a:solidFill>
                <a:srgbClr val="000000"/>
              </a:solidFill>
              <a:effectLst/>
              <a:uLnTx/>
              <a:uFillTx/>
              <a:latin typeface="Arial Narrow" pitchFamily="34" charset="0"/>
              <a:ea typeface="+mn-ea"/>
              <a:cs typeface="+mn-cs"/>
            </a:endParaRPr>
          </a:p>
        </p:txBody>
      </p:sp>
    </p:spTree>
    <p:extLst>
      <p:ext uri="{BB962C8B-B14F-4D97-AF65-F5344CB8AC3E}">
        <p14:creationId xmlns:p14="http://schemas.microsoft.com/office/powerpoint/2010/main" val="485250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1937922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191881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046027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2564359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180307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775270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188645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2883667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673915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23635976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1603089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382706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23504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640602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1309317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31767342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8943138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117299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717879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24595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642666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2602060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856801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21069905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4020685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118461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9794405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79396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3164833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06E89803-1ED4-3A4F-BD32-2433A46CC5A6}"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extLst>
      <p:ext uri="{BB962C8B-B14F-4D97-AF65-F5344CB8AC3E}">
        <p14:creationId xmlns:p14="http://schemas.microsoft.com/office/powerpoint/2010/main" val="1801831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9C2FB95B-9CE7-A047-A167-44F68D48CF28}"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40142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dirty="0" smtClean="0"/>
              <a:t>Click icon to add picture</a:t>
            </a:r>
            <a:endParaRPr dirty="0"/>
          </a:p>
        </p:txBody>
      </p:sp>
    </p:spTree>
    <p:extLst>
      <p:ext uri="{BB962C8B-B14F-4D97-AF65-F5344CB8AC3E}">
        <p14:creationId xmlns:p14="http://schemas.microsoft.com/office/powerpoint/2010/main" val="1947404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6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4664691-7625-BB4B-A163-F0128982852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4020713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52E1D359-7C78-AA4C-98BC-861E6D6A275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871300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8" name="Footer Placeholder 7"/>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9" name="Slide Number Placeholder 8"/>
          <p:cNvSpPr>
            <a:spLocks noGrp="1"/>
          </p:cNvSpPr>
          <p:nvPr>
            <p:ph type="sldNum" sz="quarter" idx="12"/>
          </p:nvPr>
        </p:nvSpPr>
        <p:spPr/>
        <p:txBody>
          <a:bodyPr/>
          <a:lstStyle/>
          <a:p>
            <a:pPr>
              <a:defRPr/>
            </a:pPr>
            <a:fld id="{DB3ABF74-43A9-3646-B0C0-E49ECC19E33B}"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19208255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4" name="Footer Placeholder 3"/>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5" name="Slide Number Placeholder 4"/>
          <p:cNvSpPr>
            <a:spLocks noGrp="1"/>
          </p:cNvSpPr>
          <p:nvPr>
            <p:ph type="sldNum" sz="quarter" idx="12"/>
          </p:nvPr>
        </p:nvSpPr>
        <p:spPr/>
        <p:txBody>
          <a:bodyPr/>
          <a:lstStyle/>
          <a:p>
            <a:pPr>
              <a:defRPr/>
            </a:pPr>
            <a:fld id="{4F4A2FEC-FAE7-B44B-A1E6-25A45D2DB612}"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extLst>
      <p:ext uri="{BB962C8B-B14F-4D97-AF65-F5344CB8AC3E}">
        <p14:creationId xmlns:p14="http://schemas.microsoft.com/office/powerpoint/2010/main" val="38997232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3" name="Footer Placeholder 2"/>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4" name="Slide Number Placeholder 3"/>
          <p:cNvSpPr>
            <a:spLocks noGrp="1"/>
          </p:cNvSpPr>
          <p:nvPr>
            <p:ph type="sldNum" sz="quarter" idx="12"/>
          </p:nvPr>
        </p:nvSpPr>
        <p:spPr/>
        <p:txBody>
          <a:bodyPr/>
          <a:lstStyle/>
          <a:p>
            <a:pPr>
              <a:defRPr/>
            </a:pPr>
            <a:fld id="{27E165ED-656A-D844-921A-9EBBD6C35F24}"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34244784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20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3F667723-249F-5F47-A024-0ED35B4B9075}" type="slidenum">
              <a:rPr lang="en-US" smtClean="0">
                <a:solidFill>
                  <a:prstClr val="white"/>
                </a:solidFill>
              </a:rPr>
              <a:pPr>
                <a:defRPr/>
              </a:pPr>
              <a:t>‹#›</a:t>
            </a:fld>
            <a:endParaRPr lang="en-US" dirty="0">
              <a:solidFill>
                <a:prstClr val="white"/>
              </a:solidFill>
            </a:endParaRPr>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extLst>
      <p:ext uri="{BB962C8B-B14F-4D97-AF65-F5344CB8AC3E}">
        <p14:creationId xmlns:p14="http://schemas.microsoft.com/office/powerpoint/2010/main" val="328074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pPr>
              <a:defRPr/>
            </a:pPr>
            <a:fld id="{0F111A01-9689-A34E-8D64-3E8DCDB54F86}"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5145423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ct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6" name="Footer Placeholder 5"/>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7" name="Slide Number Placeholder 6"/>
          <p:cNvSpPr>
            <a:spLocks noGrp="1"/>
          </p:cNvSpPr>
          <p:nvPr>
            <p:ph type="sldNum" sz="quarter" idx="12"/>
          </p:nvPr>
        </p:nvSpPr>
        <p:spPr/>
        <p:txBody>
          <a:bodyPr/>
          <a:lstStyle/>
          <a:p>
            <a:pPr>
              <a:defRPr/>
            </a:pPr>
            <a:fld id="{B7F95E63-B2FC-6340-819F-09B1386E07DA}"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29576143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solidFill>
                <a:prstClr val="white"/>
              </a:solidFill>
            </a:endParaRPr>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solidFill>
                  <a:prstClr val="white"/>
                </a:solidFill>
              </a:rPr>
              <a:t>© 2017 Pearson Education, Ltd.,  All rights reserved.           </a:t>
            </a:r>
            <a:endParaRPr lang="en-US" dirty="0">
              <a:solidFill>
                <a:prstClr val="white"/>
              </a:solidFill>
            </a:endParaRPr>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127694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endParaRPr lang="en-US" dirty="0">
              <a:solidFill>
                <a:srgbClr val="333333"/>
              </a:solidFill>
              <a:effectLst>
                <a:outerShdw blurRad="63500" dir="2700000" algn="tl" rotWithShape="0">
                  <a:prstClr val="white">
                    <a:alpha val="40000"/>
                  </a:prstClr>
                </a:outerShdw>
              </a:effectLst>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49DEC22D-616A-8940-96A4-9F7CC246C23C}"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spTree>
    <p:extLst>
      <p:ext uri="{BB962C8B-B14F-4D97-AF65-F5344CB8AC3E}">
        <p14:creationId xmlns:p14="http://schemas.microsoft.com/office/powerpoint/2010/main" val="4057509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pPr>
              <a:defRPr/>
            </a:pPr>
            <a:endParaRPr lang="en-US" dirty="0">
              <a:solidFill>
                <a:prstClr val="white"/>
              </a:solidFill>
            </a:endParaRPr>
          </a:p>
        </p:txBody>
      </p:sp>
      <p:sp>
        <p:nvSpPr>
          <p:cNvPr id="5" name="Footer Placeholder 4"/>
          <p:cNvSpPr>
            <a:spLocks noGrp="1"/>
          </p:cNvSpPr>
          <p:nvPr>
            <p:ph type="ftr" sz="quarter" idx="11"/>
          </p:nvPr>
        </p:nvSpPr>
        <p:spPr/>
        <p:txBody>
          <a:bodyPr/>
          <a:lstStyle/>
          <a:p>
            <a:pPr>
              <a:defRPr/>
            </a:pPr>
            <a:r>
              <a:rPr lang="en-US" dirty="0" smtClean="0">
                <a:solidFill>
                  <a:srgbClr val="333333"/>
                </a:solidFill>
                <a:effectLst>
                  <a:outerShdw blurRad="63500" dir="2700000" algn="tl" rotWithShape="0">
                    <a:prstClr val="white">
                      <a:alpha val="40000"/>
                    </a:prstClr>
                  </a:outerShdw>
                </a:effectLst>
              </a:rPr>
              <a:t>© 2017 Pearson Education, Ltd.,  All rights reserved.           </a:t>
            </a:r>
            <a:endParaRPr lang="en-US" dirty="0">
              <a:solidFill>
                <a:srgbClr val="333333"/>
              </a:solidFill>
              <a:effectLst>
                <a:outerShdw blurRad="63500" dir="2700000" algn="tl" rotWithShape="0">
                  <a:prstClr val="white">
                    <a:alpha val="40000"/>
                  </a:prstClr>
                </a:outerShdw>
              </a:effectLst>
            </a:endParaRPr>
          </a:p>
        </p:txBody>
      </p:sp>
      <p:sp>
        <p:nvSpPr>
          <p:cNvPr id="6" name="Slide Number Placeholder 5"/>
          <p:cNvSpPr>
            <a:spLocks noGrp="1"/>
          </p:cNvSpPr>
          <p:nvPr>
            <p:ph type="sldNum" sz="quarter" idx="12"/>
          </p:nvPr>
        </p:nvSpPr>
        <p:spPr/>
        <p:txBody>
          <a:bodyPr/>
          <a:lstStyle/>
          <a:p>
            <a:pPr>
              <a:defRPr/>
            </a:pPr>
            <a:fld id="{85FE098C-F631-B640-A1D5-5E0529F0EECD}" type="slidenum">
              <a:rPr lang="en-US" smtClean="0">
                <a:solidFill>
                  <a:srgbClr val="333333"/>
                </a:solidFill>
                <a:effectLst>
                  <a:outerShdw blurRad="63500" dir="2700000" algn="tl" rotWithShape="0">
                    <a:prstClr val="white">
                      <a:alpha val="40000"/>
                    </a:prstClr>
                  </a:outerShdw>
                </a:effectLst>
              </a:rPr>
              <a:pPr>
                <a:defRPr/>
              </a:pPr>
              <a:t>‹#›</a:t>
            </a:fld>
            <a:endParaRPr lang="en-US" dirty="0">
              <a:solidFill>
                <a:srgbClr val="333333"/>
              </a:solidFill>
              <a:effectLst>
                <a:outerShdw blurRad="63500" dir="2700000" algn="tl" rotWithShape="0">
                  <a:prstClr val="white">
                    <a:alpha val="40000"/>
                  </a:prstClr>
                </a:outerShdw>
              </a:effectLst>
            </a:endParaRPr>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extLst>
      <p:ext uri="{BB962C8B-B14F-4D97-AF65-F5344CB8AC3E}">
        <p14:creationId xmlns:p14="http://schemas.microsoft.com/office/powerpoint/2010/main" val="142780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4285596846"/>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348008786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pPr>
              <a:defRPr/>
            </a:pP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pPr>
              <a:defRPr/>
            </a:pPr>
            <a:r>
              <a:rPr lang="en-US" dirty="0" smtClean="0">
                <a:solidFill>
                  <a:srgbClr val="333333"/>
                </a:solidFill>
                <a:effectLst>
                  <a:outerShdw blurRad="63500" dir="2700000" algn="tl" rotWithShape="0">
                    <a:prstClr val="white">
                      <a:alpha val="40000"/>
                    </a:prstClr>
                  </a:outerShdw>
                </a:effectLst>
                <a:latin typeface="Arial" pitchFamily="-84" charset="0"/>
              </a:rPr>
              <a:t>© 2017 Pearson Education, Ltd.,  All rights reserved.           </a:t>
            </a:r>
            <a:endParaRPr lang="en-US" dirty="0">
              <a:solidFill>
                <a:srgbClr val="333333"/>
              </a:solidFill>
              <a:effectLst>
                <a:outerShdw blurRad="63500" dir="2700000" algn="tl" rotWithShape="0">
                  <a:prstClr val="white">
                    <a:alpha val="40000"/>
                  </a:prstClr>
                </a:outerShdw>
              </a:effectLst>
              <a:latin typeface="Arial" pitchFamily="-84" charset="0"/>
            </a:endParaRPr>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pPr>
              <a:defRPr/>
            </a:pPr>
            <a:fld id="{CD2D5B02-4D85-9F4F-AC9E-87D022241007}" type="slidenum">
              <a:rPr lang="en-US" smtClean="0">
                <a:solidFill>
                  <a:srgbClr val="333333"/>
                </a:solidFill>
                <a:effectLst>
                  <a:outerShdw blurRad="63500" dir="2700000" algn="tl" rotWithShape="0">
                    <a:prstClr val="white">
                      <a:alpha val="40000"/>
                    </a:prstClr>
                  </a:outerShdw>
                </a:effectLst>
                <a:latin typeface="Arial" pitchFamily="-84" charset="0"/>
              </a:rPr>
              <a:pPr>
                <a:defRPr/>
              </a:pPr>
              <a:t>‹#›</a:t>
            </a:fld>
            <a:endParaRPr lang="en-US" dirty="0">
              <a:solidFill>
                <a:srgbClr val="333333"/>
              </a:solidFill>
              <a:effectLst>
                <a:outerShdw blurRad="63500" dir="2700000" algn="tl" rotWithShape="0">
                  <a:prstClr val="white">
                    <a:alpha val="40000"/>
                  </a:prstClr>
                </a:outerShdw>
              </a:effectLst>
              <a:latin typeface="Arial" pitchFamily="-84" charset="0"/>
            </a:endParaRPr>
          </a:p>
        </p:txBody>
      </p:sp>
    </p:spTree>
    <p:extLst>
      <p:ext uri="{BB962C8B-B14F-4D97-AF65-F5344CB8AC3E}">
        <p14:creationId xmlns:p14="http://schemas.microsoft.com/office/powerpoint/2010/main" val="2183326137"/>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Lst>
  <p:hf sldNum="0" hdr="0" dt="0"/>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d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df"/><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df"/><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39.pdf"/><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df"/><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www.xorbin.com/tools/sha256-hash-calcul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2" Type="http://schemas.openxmlformats.org/officeDocument/2006/relationships/hyperlink" Target="https://security.googleblog.com/2017/02/announcing-first-sha1-collision.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18.xml"/><Relationship Id="rId1" Type="http://schemas.openxmlformats.org/officeDocument/2006/relationships/slideLayout" Target="../slideLayouts/slideLayout28.xml"/><Relationship Id="rId4"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4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4.xml"/><Relationship Id="rId1" Type="http://schemas.openxmlformats.org/officeDocument/2006/relationships/slideLayout" Target="../slideLayouts/slideLayout4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27.xml"/><Relationship Id="rId1" Type="http://schemas.openxmlformats.org/officeDocument/2006/relationships/slideLayout" Target="../slideLayouts/slideLayout52.xml"/><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28.xml"/><Relationship Id="rId1" Type="http://schemas.openxmlformats.org/officeDocument/2006/relationships/slideLayout" Target="../slideLayouts/slideLayout52.xml"/><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4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30.xml"/><Relationship Id="rId1" Type="http://schemas.openxmlformats.org/officeDocument/2006/relationships/slideLayout" Target="../slideLayouts/slideLayout52.xml"/><Relationship Id="rId4" Type="http://schemas.openxmlformats.org/officeDocument/2006/relationships/image" Target="../media/image3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WQD7010 Network &amp; Security</a:t>
            </a:r>
          </a:p>
        </p:txBody>
      </p:sp>
      <p:sp>
        <p:nvSpPr>
          <p:cNvPr id="3" name="Subtitle 2"/>
          <p:cNvSpPr>
            <a:spLocks noGrp="1"/>
          </p:cNvSpPr>
          <p:nvPr>
            <p:ph type="subTitle" idx="1"/>
          </p:nvPr>
        </p:nvSpPr>
        <p:spPr/>
        <p:txBody>
          <a:bodyPr/>
          <a:lstStyle/>
          <a:p>
            <a:pPr lvl="0"/>
            <a:r>
              <a:rPr lang="en-US" dirty="0">
                <a:solidFill>
                  <a:prstClr val="black"/>
                </a:solidFill>
              </a:rPr>
              <a:t>Dr. Saaidal </a:t>
            </a:r>
            <a:r>
              <a:rPr lang="en-US" dirty="0" err="1">
                <a:solidFill>
                  <a:prstClr val="black"/>
                </a:solidFill>
              </a:rPr>
              <a:t>Razalli</a:t>
            </a:r>
            <a:r>
              <a:rPr lang="en-US" dirty="0">
                <a:solidFill>
                  <a:prstClr val="black"/>
                </a:solidFill>
              </a:rPr>
              <a:t> Bin </a:t>
            </a:r>
            <a:r>
              <a:rPr lang="en-US" dirty="0" err="1">
                <a:solidFill>
                  <a:prstClr val="black"/>
                </a:solidFill>
              </a:rPr>
              <a:t>Azzuhri</a:t>
            </a:r>
            <a:endParaRPr lang="en-US" dirty="0">
              <a:solidFill>
                <a:prstClr val="black"/>
              </a:solidFill>
            </a:endParaRPr>
          </a:p>
          <a:p>
            <a:pPr lvl="0"/>
            <a:r>
              <a:rPr lang="en-US" sz="2400" dirty="0">
                <a:solidFill>
                  <a:prstClr val="black"/>
                </a:solidFill>
              </a:rPr>
              <a:t>Dept. of Comp System &amp; Technology</a:t>
            </a:r>
          </a:p>
          <a:p>
            <a:pPr lvl="0"/>
            <a:r>
              <a:rPr lang="en-US" sz="2400" dirty="0">
                <a:solidFill>
                  <a:prstClr val="black"/>
                </a:solidFill>
              </a:rPr>
              <a:t>Fac. of Science Comp &amp; IT.</a:t>
            </a:r>
          </a:p>
          <a:p>
            <a:endParaRPr lang="en-US" dirty="0"/>
          </a:p>
        </p:txBody>
      </p:sp>
    </p:spTree>
    <p:extLst>
      <p:ext uri="{BB962C8B-B14F-4D97-AF65-F5344CB8AC3E}">
        <p14:creationId xmlns:p14="http://schemas.microsoft.com/office/powerpoint/2010/main" val="3170033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Asymmetric Encryption</a:t>
            </a:r>
            <a:endParaRPr lang="en-US" dirty="0"/>
          </a:p>
        </p:txBody>
      </p:sp>
      <p:sp>
        <p:nvSpPr>
          <p:cNvPr id="3" name="Content Placeholder 2"/>
          <p:cNvSpPr>
            <a:spLocks noGrp="1"/>
          </p:cNvSpPr>
          <p:nvPr>
            <p:ph idx="1"/>
          </p:nvPr>
        </p:nvSpPr>
        <p:spPr/>
        <p:txBody>
          <a:bodyPr/>
          <a:lstStyle/>
          <a:p>
            <a:r>
              <a:rPr lang="en-US" sz="2400" dirty="0"/>
              <a:t>• </a:t>
            </a:r>
            <a:r>
              <a:rPr lang="en-US" sz="2400" b="1" dirty="0"/>
              <a:t>Developed to address two key issues:</a:t>
            </a:r>
          </a:p>
          <a:p>
            <a:pPr marL="0" indent="0">
              <a:buNone/>
            </a:pPr>
            <a:r>
              <a:rPr lang="en-US" sz="2400" dirty="0" smtClean="0"/>
              <a:t>	– </a:t>
            </a:r>
            <a:r>
              <a:rPr lang="en-US" sz="2400" b="1" dirty="0"/>
              <a:t>key distribution </a:t>
            </a:r>
            <a:r>
              <a:rPr lang="en-US" sz="2400" dirty="0"/>
              <a:t>– how to have </a:t>
            </a:r>
            <a:r>
              <a:rPr lang="en-US" sz="2400" dirty="0" smtClean="0"/>
              <a:t>secure 	 	  	   communications </a:t>
            </a:r>
            <a:r>
              <a:rPr lang="en-US" sz="2400" dirty="0"/>
              <a:t>in general without having to trust </a:t>
            </a:r>
            <a:r>
              <a:rPr lang="en-US" sz="2400" dirty="0" smtClean="0"/>
              <a:t>a 	 	   Key Distribution Centre (KDC) </a:t>
            </a:r>
            <a:r>
              <a:rPr lang="en-US" sz="2400" dirty="0"/>
              <a:t>with your key</a:t>
            </a:r>
          </a:p>
          <a:p>
            <a:pPr marL="0" indent="0">
              <a:buNone/>
            </a:pPr>
            <a:r>
              <a:rPr lang="en-US" sz="2400" dirty="0" smtClean="0"/>
              <a:t>	– </a:t>
            </a:r>
            <a:r>
              <a:rPr lang="en-US" sz="2400" b="1" dirty="0"/>
              <a:t>digital signatures </a:t>
            </a:r>
            <a:r>
              <a:rPr lang="en-US" sz="2400" dirty="0"/>
              <a:t>– how to verify a </a:t>
            </a:r>
            <a:r>
              <a:rPr lang="en-US" sz="2400" dirty="0" smtClean="0"/>
              <a:t>message 	 	   comes intact </a:t>
            </a:r>
            <a:r>
              <a:rPr lang="en-US" sz="2400" dirty="0"/>
              <a:t>from the claimed sender</a:t>
            </a:r>
          </a:p>
          <a:p>
            <a:pPr algn="just"/>
            <a:r>
              <a:rPr lang="en-US" sz="2400" b="1" dirty="0"/>
              <a:t>P</a:t>
            </a:r>
            <a:r>
              <a:rPr lang="en-US" sz="2400" b="1" dirty="0" smtClean="0"/>
              <a:t>ublic </a:t>
            </a:r>
            <a:r>
              <a:rPr lang="en-US" sz="2400" b="1" dirty="0"/>
              <a:t>invention due to Whitfield </a:t>
            </a:r>
            <a:r>
              <a:rPr lang="en-US" sz="2400" b="1" dirty="0" err="1"/>
              <a:t>Diffie</a:t>
            </a:r>
            <a:r>
              <a:rPr lang="en-US" sz="2400" b="1" dirty="0"/>
              <a:t> &amp; </a:t>
            </a:r>
            <a:r>
              <a:rPr lang="en-US" sz="2400" b="1" dirty="0" smtClean="0"/>
              <a:t>Martin Hellman </a:t>
            </a:r>
            <a:r>
              <a:rPr lang="en-US" sz="2400" b="1" dirty="0"/>
              <a:t>at Stanford </a:t>
            </a:r>
            <a:r>
              <a:rPr lang="en-US" sz="2400" b="1" dirty="0" err="1"/>
              <a:t>Uni</a:t>
            </a:r>
            <a:r>
              <a:rPr lang="en-US" sz="2400" b="1" dirty="0"/>
              <a:t> in 1976</a:t>
            </a:r>
          </a:p>
          <a:p>
            <a:pPr marL="0" indent="0">
              <a:buNone/>
            </a:pPr>
            <a:r>
              <a:rPr lang="en-US" sz="2400" dirty="0" smtClean="0"/>
              <a:t>	– </a:t>
            </a:r>
            <a:r>
              <a:rPr lang="en-US" sz="2400" dirty="0"/>
              <a:t>known earlier in classified community</a:t>
            </a:r>
          </a:p>
        </p:txBody>
      </p:sp>
    </p:spTree>
    <p:extLst>
      <p:ext uri="{BB962C8B-B14F-4D97-AF65-F5344CB8AC3E}">
        <p14:creationId xmlns:p14="http://schemas.microsoft.com/office/powerpoint/2010/main" val="2107009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27277"/>
            <a:ext cx="8424862" cy="641105"/>
          </a:xfrm>
        </p:spPr>
        <p:txBody>
          <a:bodyPr/>
          <a:lstStyle/>
          <a:p>
            <a:r>
              <a:rPr lang="en-US" sz="3200" dirty="0" smtClean="0"/>
              <a:t>Symmetric VS Asymmetric (Public Key)</a:t>
            </a:r>
            <a:endParaRPr lang="en-US" sz="3200" dirty="0"/>
          </a:p>
        </p:txBody>
      </p:sp>
      <p:pic>
        <p:nvPicPr>
          <p:cNvPr id="4" name="Content Placeholder 3"/>
          <p:cNvPicPr>
            <a:picLocks noGrp="1" noChangeAspect="1"/>
          </p:cNvPicPr>
          <p:nvPr>
            <p:ph idx="1"/>
          </p:nvPr>
        </p:nvPicPr>
        <p:blipFill>
          <a:blip r:embed="rId2"/>
          <a:stretch>
            <a:fillRect/>
          </a:stretch>
        </p:blipFill>
        <p:spPr>
          <a:xfrm>
            <a:off x="136825" y="2011679"/>
            <a:ext cx="8813838" cy="3507971"/>
          </a:xfrm>
          <a:prstGeom prst="rect">
            <a:avLst/>
          </a:prstGeom>
        </p:spPr>
      </p:pic>
    </p:spTree>
    <p:extLst>
      <p:ext uri="{BB962C8B-B14F-4D97-AF65-F5344CB8AC3E}">
        <p14:creationId xmlns:p14="http://schemas.microsoft.com/office/powerpoint/2010/main" val="1883245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Public Key characteristic</a:t>
            </a:r>
            <a:endParaRPr lang="en-US" dirty="0"/>
          </a:p>
        </p:txBody>
      </p:sp>
      <p:sp>
        <p:nvSpPr>
          <p:cNvPr id="3" name="Content Placeholder 2"/>
          <p:cNvSpPr>
            <a:spLocks noGrp="1"/>
          </p:cNvSpPr>
          <p:nvPr>
            <p:ph idx="1"/>
          </p:nvPr>
        </p:nvSpPr>
        <p:spPr>
          <a:xfrm>
            <a:off x="395288" y="1757318"/>
            <a:ext cx="8443912" cy="4032250"/>
          </a:xfrm>
        </p:spPr>
        <p:txBody>
          <a:bodyPr/>
          <a:lstStyle/>
          <a:p>
            <a:r>
              <a:rPr lang="en-US" sz="2400" b="1" dirty="0"/>
              <a:t>Public-Key algorithms rely on the </a:t>
            </a:r>
            <a:r>
              <a:rPr lang="en-US" sz="2400" b="1" dirty="0" smtClean="0"/>
              <a:t>following characteristics </a:t>
            </a:r>
            <a:r>
              <a:rPr lang="en-US" sz="2400" b="1" dirty="0"/>
              <a:t>:</a:t>
            </a:r>
          </a:p>
          <a:p>
            <a:pPr marL="0" indent="0">
              <a:buNone/>
            </a:pPr>
            <a:r>
              <a:rPr lang="en-US" sz="2400" dirty="0" smtClean="0"/>
              <a:t>	– </a:t>
            </a:r>
            <a:r>
              <a:rPr lang="en-US" sz="2400" dirty="0"/>
              <a:t>computationally easy for a party B to generate a key</a:t>
            </a:r>
          </a:p>
          <a:p>
            <a:pPr marL="0" indent="0">
              <a:buNone/>
            </a:pPr>
            <a:r>
              <a:rPr lang="en-US" sz="2400" dirty="0" smtClean="0"/>
              <a:t>	   pair </a:t>
            </a:r>
            <a:r>
              <a:rPr lang="en-US" sz="2400" dirty="0"/>
              <a:t>(public key </a:t>
            </a:r>
            <a:r>
              <a:rPr lang="en-US" sz="2400" dirty="0" smtClean="0"/>
              <a:t>KU</a:t>
            </a:r>
            <a:r>
              <a:rPr lang="en-US" sz="2400" baseline="-25000" dirty="0" smtClean="0"/>
              <a:t>B</a:t>
            </a:r>
            <a:r>
              <a:rPr lang="en-US" sz="2400" dirty="0" smtClean="0"/>
              <a:t>, </a:t>
            </a:r>
            <a:r>
              <a:rPr lang="en-US" sz="2400" dirty="0"/>
              <a:t>private key </a:t>
            </a:r>
            <a:r>
              <a:rPr lang="en-US" sz="2400" dirty="0" smtClean="0"/>
              <a:t>KR</a:t>
            </a:r>
            <a:r>
              <a:rPr lang="en-US" sz="2400" baseline="-25000" dirty="0" smtClean="0"/>
              <a:t>B</a:t>
            </a:r>
            <a:r>
              <a:rPr lang="en-US" sz="2400" dirty="0" smtClean="0"/>
              <a:t>) for message 	 	   M</a:t>
            </a:r>
            <a:endParaRPr lang="en-US" sz="2400" dirty="0"/>
          </a:p>
          <a:p>
            <a:pPr marL="0" indent="0">
              <a:buNone/>
            </a:pPr>
            <a:r>
              <a:rPr lang="en-US" sz="2400" dirty="0" smtClean="0"/>
              <a:t>	– </a:t>
            </a:r>
            <a:r>
              <a:rPr lang="en-US" sz="2400" dirty="0"/>
              <a:t>easy for sender to generate </a:t>
            </a:r>
            <a:r>
              <a:rPr lang="en-US" sz="2400" dirty="0" err="1"/>
              <a:t>ciphertext</a:t>
            </a:r>
            <a:r>
              <a:rPr lang="en-US" sz="2400" dirty="0"/>
              <a:t>:</a:t>
            </a:r>
          </a:p>
          <a:p>
            <a:pPr marL="0" indent="0">
              <a:buNone/>
            </a:pPr>
            <a:r>
              <a:rPr lang="en-US" sz="2400" dirty="0" smtClean="0"/>
              <a:t>		&gt; C=E</a:t>
            </a:r>
            <a:r>
              <a:rPr lang="en-US" sz="2400" baseline="-25000" dirty="0" smtClean="0"/>
              <a:t>KU</a:t>
            </a:r>
            <a:r>
              <a:rPr lang="en-US" sz="1800" baseline="-25000" dirty="0" smtClean="0"/>
              <a:t>B</a:t>
            </a:r>
            <a:r>
              <a:rPr lang="en-US" sz="2400" dirty="0" smtClean="0"/>
              <a:t>(M</a:t>
            </a:r>
            <a:r>
              <a:rPr lang="en-US" sz="2400" dirty="0"/>
              <a:t>)</a:t>
            </a:r>
          </a:p>
          <a:p>
            <a:pPr marL="0" indent="0">
              <a:buNone/>
            </a:pPr>
            <a:r>
              <a:rPr lang="en-US" sz="2400" dirty="0" smtClean="0"/>
              <a:t>	– </a:t>
            </a:r>
            <a:r>
              <a:rPr lang="en-US" sz="2400" dirty="0"/>
              <a:t>easy for the receiver to decrypt </a:t>
            </a:r>
            <a:r>
              <a:rPr lang="en-US" sz="2400" dirty="0" err="1"/>
              <a:t>ciphertext</a:t>
            </a:r>
            <a:r>
              <a:rPr lang="en-US" sz="2400" dirty="0"/>
              <a:t> </a:t>
            </a:r>
            <a:r>
              <a:rPr lang="en-US" sz="2400" dirty="0" smtClean="0"/>
              <a:t>using 	 	   private </a:t>
            </a:r>
            <a:r>
              <a:rPr lang="en-US" sz="2400" dirty="0"/>
              <a:t>key</a:t>
            </a:r>
          </a:p>
          <a:p>
            <a:pPr marL="0" indent="0">
              <a:buNone/>
            </a:pPr>
            <a:r>
              <a:rPr lang="en-US" sz="2400" dirty="0" smtClean="0"/>
              <a:t>	– M=D</a:t>
            </a:r>
            <a:r>
              <a:rPr lang="en-US" sz="2400" baseline="-25000" dirty="0" smtClean="0"/>
              <a:t>KR</a:t>
            </a:r>
            <a:r>
              <a:rPr lang="en-US" sz="1600" baseline="-25000" dirty="0" smtClean="0"/>
              <a:t>B</a:t>
            </a:r>
            <a:r>
              <a:rPr lang="en-US" sz="2400" dirty="0" smtClean="0"/>
              <a:t>(C</a:t>
            </a:r>
            <a:r>
              <a:rPr lang="en-US" sz="2400" dirty="0"/>
              <a:t>)=</a:t>
            </a:r>
            <a:r>
              <a:rPr lang="en-US" sz="2400" dirty="0" smtClean="0"/>
              <a:t>D</a:t>
            </a:r>
            <a:r>
              <a:rPr lang="en-US" sz="2400" baseline="-25000" dirty="0" smtClean="0"/>
              <a:t>KR</a:t>
            </a:r>
            <a:r>
              <a:rPr lang="en-US" sz="1800" baseline="-25000" dirty="0" smtClean="0"/>
              <a:t>B</a:t>
            </a:r>
            <a:r>
              <a:rPr lang="en-US" sz="2400" dirty="0" smtClean="0"/>
              <a:t>[E</a:t>
            </a:r>
            <a:r>
              <a:rPr lang="en-US" sz="2400" baseline="-25000" dirty="0" smtClean="0"/>
              <a:t>KU</a:t>
            </a:r>
            <a:r>
              <a:rPr lang="en-US" sz="1800" baseline="-25000" dirty="0" smtClean="0"/>
              <a:t>B</a:t>
            </a:r>
            <a:r>
              <a:rPr lang="en-US" sz="2400" dirty="0" smtClean="0"/>
              <a:t>(M</a:t>
            </a:r>
            <a:r>
              <a:rPr lang="en-US" sz="2400" dirty="0"/>
              <a:t>)]</a:t>
            </a:r>
          </a:p>
        </p:txBody>
      </p:sp>
    </p:spTree>
    <p:extLst>
      <p:ext uri="{BB962C8B-B14F-4D97-AF65-F5344CB8AC3E}">
        <p14:creationId xmlns:p14="http://schemas.microsoft.com/office/powerpoint/2010/main" val="2942950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Characteristics</a:t>
            </a:r>
            <a:endParaRPr lang="en-US" dirty="0"/>
          </a:p>
        </p:txBody>
      </p:sp>
      <p:sp>
        <p:nvSpPr>
          <p:cNvPr id="3" name="Content Placeholder 2"/>
          <p:cNvSpPr>
            <a:spLocks noGrp="1"/>
          </p:cNvSpPr>
          <p:nvPr>
            <p:ph idx="1"/>
          </p:nvPr>
        </p:nvSpPr>
        <p:spPr>
          <a:xfrm>
            <a:off x="395288" y="1989138"/>
            <a:ext cx="8443912" cy="4032250"/>
          </a:xfrm>
        </p:spPr>
        <p:txBody>
          <a:bodyPr/>
          <a:lstStyle/>
          <a:p>
            <a:r>
              <a:rPr lang="en-US" sz="2400" b="1" dirty="0"/>
              <a:t>Public-Key algorithms rely on the </a:t>
            </a:r>
            <a:r>
              <a:rPr lang="en-US" sz="2400" b="1" dirty="0" smtClean="0"/>
              <a:t>following characteristics </a:t>
            </a:r>
            <a:r>
              <a:rPr lang="en-US" sz="2400" b="1" dirty="0"/>
              <a:t>:</a:t>
            </a:r>
          </a:p>
          <a:p>
            <a:pPr marL="0" indent="0">
              <a:buNone/>
            </a:pPr>
            <a:r>
              <a:rPr lang="en-US" sz="2400" dirty="0" smtClean="0"/>
              <a:t>	– </a:t>
            </a:r>
            <a:r>
              <a:rPr lang="en-US" sz="2400" dirty="0"/>
              <a:t>computationally infeasible to determine private key </a:t>
            </a:r>
            <a:r>
              <a:rPr lang="en-US" sz="2400" dirty="0" smtClean="0"/>
              <a:t>		   (KR</a:t>
            </a:r>
            <a:r>
              <a:rPr lang="en-US" sz="1200" dirty="0" smtClean="0"/>
              <a:t>B</a:t>
            </a:r>
            <a:r>
              <a:rPr lang="en-US" sz="2400" dirty="0" smtClean="0"/>
              <a:t>)</a:t>
            </a:r>
            <a:r>
              <a:rPr lang="en-US" sz="2400" dirty="0"/>
              <a:t> </a:t>
            </a:r>
            <a:r>
              <a:rPr lang="en-US" sz="2400" dirty="0" smtClean="0"/>
              <a:t>knowing </a:t>
            </a:r>
            <a:r>
              <a:rPr lang="en-US" sz="2400" dirty="0"/>
              <a:t>public key (</a:t>
            </a:r>
            <a:r>
              <a:rPr lang="en-US" sz="2400" dirty="0" smtClean="0"/>
              <a:t>KU</a:t>
            </a:r>
            <a:r>
              <a:rPr lang="en-US" sz="1400" dirty="0" smtClean="0"/>
              <a:t>B</a:t>
            </a:r>
            <a:r>
              <a:rPr lang="en-US" sz="2400" dirty="0" smtClean="0"/>
              <a:t>)</a:t>
            </a:r>
            <a:endParaRPr lang="en-US" sz="2400" dirty="0"/>
          </a:p>
          <a:p>
            <a:pPr marL="0" indent="0">
              <a:buNone/>
            </a:pPr>
            <a:r>
              <a:rPr lang="en-US" sz="2400" dirty="0" smtClean="0"/>
              <a:t>	– </a:t>
            </a:r>
            <a:r>
              <a:rPr lang="en-US" sz="2400" dirty="0"/>
              <a:t>computationally infeasible to recover message </a:t>
            </a:r>
            <a:r>
              <a:rPr lang="en-US" sz="2400" dirty="0" smtClean="0"/>
              <a:t>M, 	 	   knowing KU</a:t>
            </a:r>
            <a:r>
              <a:rPr lang="en-US" sz="1400" dirty="0" smtClean="0"/>
              <a:t>B</a:t>
            </a:r>
            <a:r>
              <a:rPr lang="en-US" sz="2400" dirty="0" smtClean="0"/>
              <a:t>  and </a:t>
            </a:r>
            <a:r>
              <a:rPr lang="en-US" sz="2400" dirty="0" err="1"/>
              <a:t>ciphertext</a:t>
            </a:r>
            <a:r>
              <a:rPr lang="en-US" sz="2400" dirty="0"/>
              <a:t> C</a:t>
            </a:r>
          </a:p>
          <a:p>
            <a:pPr marL="0" indent="0">
              <a:buNone/>
            </a:pPr>
            <a:r>
              <a:rPr lang="en-US" sz="2400" dirty="0" smtClean="0"/>
              <a:t>	– </a:t>
            </a:r>
            <a:r>
              <a:rPr lang="en-US" sz="2400" dirty="0"/>
              <a:t>either of the two keys can be used for </a:t>
            </a:r>
            <a:r>
              <a:rPr lang="en-US" sz="2400" dirty="0" smtClean="0"/>
              <a:t>encryption, 	 	   with </a:t>
            </a:r>
            <a:r>
              <a:rPr lang="en-US" sz="2400" dirty="0"/>
              <a:t>the </a:t>
            </a:r>
            <a:r>
              <a:rPr lang="en-US" sz="2400" dirty="0" smtClean="0"/>
              <a:t>other used </a:t>
            </a:r>
            <a:r>
              <a:rPr lang="en-US" sz="2400" dirty="0"/>
              <a:t>for decryption</a:t>
            </a:r>
            <a:r>
              <a:rPr lang="en-US" sz="2400" dirty="0" smtClean="0"/>
              <a:t>:</a:t>
            </a:r>
          </a:p>
          <a:p>
            <a:pPr marL="0" indent="0">
              <a:buNone/>
            </a:pPr>
            <a:r>
              <a:rPr lang="en-US" sz="2400" dirty="0"/>
              <a:t>		</a:t>
            </a:r>
            <a:r>
              <a:rPr lang="en-US" sz="2400" dirty="0" smtClean="0"/>
              <a:t>M </a:t>
            </a:r>
            <a:r>
              <a:rPr lang="en-US" sz="2400" dirty="0"/>
              <a:t>= </a:t>
            </a:r>
            <a:r>
              <a:rPr lang="en-US" sz="2400" i="1" dirty="0" smtClean="0"/>
              <a:t>D</a:t>
            </a:r>
            <a:r>
              <a:rPr lang="en-US" sz="2400" dirty="0" smtClean="0"/>
              <a:t>KU</a:t>
            </a:r>
            <a:r>
              <a:rPr lang="en-US" sz="1400" dirty="0" smtClean="0"/>
              <a:t>B</a:t>
            </a:r>
            <a:r>
              <a:rPr lang="en-US" sz="2400" dirty="0" smtClean="0"/>
              <a:t>[</a:t>
            </a:r>
            <a:r>
              <a:rPr lang="en-US" sz="2400" i="1" dirty="0" smtClean="0"/>
              <a:t>E</a:t>
            </a:r>
            <a:r>
              <a:rPr lang="en-US" sz="2400" dirty="0" smtClean="0"/>
              <a:t>KR</a:t>
            </a:r>
            <a:r>
              <a:rPr lang="en-US" sz="1400" dirty="0" smtClean="0"/>
              <a:t>B</a:t>
            </a:r>
            <a:r>
              <a:rPr lang="en-US" sz="2400" dirty="0" smtClean="0"/>
              <a:t>(M</a:t>
            </a:r>
            <a:r>
              <a:rPr lang="en-US" sz="2400" dirty="0"/>
              <a:t>)] = </a:t>
            </a:r>
            <a:r>
              <a:rPr lang="en-US" sz="2400" i="1" dirty="0" smtClean="0"/>
              <a:t>D</a:t>
            </a:r>
            <a:r>
              <a:rPr lang="en-US" sz="2400" dirty="0" smtClean="0"/>
              <a:t>KR</a:t>
            </a:r>
            <a:r>
              <a:rPr lang="en-US" sz="1400" dirty="0" smtClean="0"/>
              <a:t>B</a:t>
            </a:r>
            <a:r>
              <a:rPr lang="en-US" sz="2400" dirty="0" smtClean="0"/>
              <a:t>[</a:t>
            </a:r>
            <a:r>
              <a:rPr lang="en-US" sz="2400" i="1" dirty="0" smtClean="0"/>
              <a:t>E</a:t>
            </a:r>
            <a:r>
              <a:rPr lang="en-US" sz="2400" dirty="0" smtClean="0"/>
              <a:t>KU</a:t>
            </a:r>
            <a:r>
              <a:rPr lang="en-US" sz="1400" dirty="0" smtClean="0"/>
              <a:t>B</a:t>
            </a:r>
            <a:r>
              <a:rPr lang="en-US" sz="2400" dirty="0" smtClean="0"/>
              <a:t>(M</a:t>
            </a:r>
            <a:r>
              <a:rPr lang="en-US" sz="2400" dirty="0"/>
              <a:t>)]</a:t>
            </a:r>
          </a:p>
        </p:txBody>
      </p:sp>
    </p:spTree>
    <p:extLst>
      <p:ext uri="{BB962C8B-B14F-4D97-AF65-F5344CB8AC3E}">
        <p14:creationId xmlns:p14="http://schemas.microsoft.com/office/powerpoint/2010/main" val="218497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557" y="917575"/>
            <a:ext cx="8424862" cy="562090"/>
          </a:xfrm>
        </p:spPr>
        <p:txBody>
          <a:bodyPr/>
          <a:lstStyle/>
          <a:p>
            <a:r>
              <a:rPr lang="en-US" dirty="0" smtClean="0"/>
              <a:t>Public Key Application</a:t>
            </a:r>
            <a:endParaRPr lang="en-US" dirty="0"/>
          </a:p>
        </p:txBody>
      </p:sp>
      <p:sp>
        <p:nvSpPr>
          <p:cNvPr id="3" name="Content Placeholder 2"/>
          <p:cNvSpPr>
            <a:spLocks noGrp="1"/>
          </p:cNvSpPr>
          <p:nvPr>
            <p:ph idx="1"/>
          </p:nvPr>
        </p:nvSpPr>
        <p:spPr>
          <a:xfrm>
            <a:off x="336394" y="1479665"/>
            <a:ext cx="8542650" cy="4360013"/>
          </a:xfrm>
        </p:spPr>
        <p:txBody>
          <a:bodyPr/>
          <a:lstStyle/>
          <a:p>
            <a:r>
              <a:rPr lang="en-US" sz="2000" b="1" dirty="0"/>
              <a:t>Three categories of use:</a:t>
            </a:r>
          </a:p>
          <a:p>
            <a:pPr marL="0" indent="0">
              <a:buNone/>
            </a:pPr>
            <a:r>
              <a:rPr lang="en-US" sz="2000" dirty="0" smtClean="0"/>
              <a:t>	- encryption/decryption </a:t>
            </a:r>
            <a:r>
              <a:rPr lang="en-US" sz="2000" dirty="0"/>
              <a:t>(provide secrecy)</a:t>
            </a:r>
          </a:p>
          <a:p>
            <a:pPr marL="0" indent="0">
              <a:buNone/>
            </a:pPr>
            <a:r>
              <a:rPr lang="en-US" sz="2000" dirty="0" smtClean="0"/>
              <a:t>	- digital </a:t>
            </a:r>
            <a:r>
              <a:rPr lang="en-US" sz="2000" dirty="0"/>
              <a:t>signatures (</a:t>
            </a:r>
            <a:r>
              <a:rPr lang="en-US" sz="2000" dirty="0" smtClean="0"/>
              <a:t>provide </a:t>
            </a:r>
            <a:r>
              <a:rPr lang="en-US" sz="2000" dirty="0" smtClean="0"/>
              <a:t>authentication</a:t>
            </a:r>
            <a:r>
              <a:rPr lang="en-US" sz="2000" dirty="0"/>
              <a:t>)</a:t>
            </a:r>
          </a:p>
          <a:p>
            <a:pPr marL="0" indent="0">
              <a:buNone/>
            </a:pPr>
            <a:r>
              <a:rPr lang="en-US" sz="2000" dirty="0" smtClean="0"/>
              <a:t>	- key </a:t>
            </a:r>
            <a:r>
              <a:rPr lang="en-US" sz="2000" dirty="0"/>
              <a:t>exchange (of session keys</a:t>
            </a:r>
            <a:r>
              <a:rPr lang="en-US" sz="2000" dirty="0" smtClean="0"/>
              <a:t>)</a:t>
            </a:r>
            <a:endParaRPr lang="en-US" sz="2000" dirty="0"/>
          </a:p>
          <a:p>
            <a:r>
              <a:rPr lang="en-US" sz="2000" b="1" dirty="0" smtClean="0"/>
              <a:t>Some </a:t>
            </a:r>
            <a:r>
              <a:rPr lang="en-US" sz="2000" b="1" dirty="0"/>
              <a:t>algorithms are suitable for all </a:t>
            </a:r>
            <a:r>
              <a:rPr lang="en-US" sz="2000" b="1" dirty="0" smtClean="0"/>
              <a:t>uses, others </a:t>
            </a:r>
            <a:r>
              <a:rPr lang="en-US" sz="2000" b="1" dirty="0"/>
              <a:t>are specific to </a:t>
            </a:r>
            <a:r>
              <a:rPr lang="en-US" sz="2000" b="1" dirty="0" smtClean="0"/>
              <a:t>one</a:t>
            </a:r>
          </a:p>
          <a:p>
            <a:endParaRPr lang="en-US" sz="2000" b="1" dirty="0"/>
          </a:p>
          <a:p>
            <a:endParaRPr lang="en-US" sz="2000" dirty="0"/>
          </a:p>
        </p:txBody>
      </p:sp>
      <p:graphicFrame>
        <p:nvGraphicFramePr>
          <p:cNvPr id="4" name="Diagram 3"/>
          <p:cNvGraphicFramePr/>
          <p:nvPr>
            <p:extLst>
              <p:ext uri="{D42A27DB-BD31-4B8C-83A1-F6EECF244321}">
                <p14:modId xmlns:p14="http://schemas.microsoft.com/office/powerpoint/2010/main" val="1628125334"/>
              </p:ext>
            </p:extLst>
          </p:nvPr>
        </p:nvGraphicFramePr>
        <p:xfrm>
          <a:off x="150019" y="3793388"/>
          <a:ext cx="8915400" cy="297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812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13621" y="2667000"/>
            <a:ext cx="8930379" cy="2185888"/>
          </a:xfrm>
          <a:prstGeom prst="rect">
            <a:avLst/>
          </a:prstGeom>
        </p:spPr>
      </p:pic>
      <p:sp>
        <p:nvSpPr>
          <p:cNvPr id="8" name="Title 7"/>
          <p:cNvSpPr>
            <a:spLocks noGrp="1"/>
          </p:cNvSpPr>
          <p:nvPr>
            <p:ph type="title"/>
          </p:nvPr>
        </p:nvSpPr>
        <p:spPr>
          <a:xfrm>
            <a:off x="946395" y="711146"/>
            <a:ext cx="7464830" cy="1283167"/>
          </a:xfrm>
        </p:spPr>
        <p:txBody>
          <a:bodyPr/>
          <a:lstStyle/>
          <a:p>
            <a:r>
              <a:rPr lang="en-US" dirty="0" smtClean="0"/>
              <a:t/>
            </a:r>
            <a:br>
              <a:rPr lang="en-US" dirty="0" smtClean="0"/>
            </a:br>
            <a:r>
              <a:rPr lang="en-US" sz="2800" dirty="0"/>
              <a:t>A</a:t>
            </a:r>
            <a:r>
              <a:rPr lang="en-US" sz="2800" dirty="0" smtClean="0"/>
              <a:t>pplications for public-key cryptosystems</a:t>
            </a:r>
            <a:endParaRPr lang="en-US" sz="3200" dirty="0"/>
          </a:p>
        </p:txBody>
      </p:sp>
    </p:spTree>
    <p:extLst>
      <p:ext uri="{BB962C8B-B14F-4D97-AF65-F5344CB8AC3E}">
        <p14:creationId xmlns:p14="http://schemas.microsoft.com/office/powerpoint/2010/main" val="2255806659"/>
      </p:ext>
    </p:extLst>
  </p:cSld>
  <p:clrMapOvr>
    <a:masterClrMapping/>
  </p:clrMapOvr>
  <p:transition spd="med">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98" y="888642"/>
            <a:ext cx="8424862" cy="528034"/>
          </a:xfrm>
        </p:spPr>
        <p:txBody>
          <a:bodyPr/>
          <a:lstStyle/>
          <a:p>
            <a:r>
              <a:rPr lang="en-US" sz="2800" dirty="0" smtClean="0"/>
              <a:t>Mathematical Background: Prime Numbers</a:t>
            </a:r>
            <a:endParaRPr lang="en-US" sz="2800" dirty="0"/>
          </a:p>
        </p:txBody>
      </p:sp>
      <p:sp>
        <p:nvSpPr>
          <p:cNvPr id="3" name="Content Placeholder 2"/>
          <p:cNvSpPr>
            <a:spLocks noGrp="1"/>
          </p:cNvSpPr>
          <p:nvPr>
            <p:ph idx="1"/>
          </p:nvPr>
        </p:nvSpPr>
        <p:spPr>
          <a:xfrm>
            <a:off x="395288" y="1416677"/>
            <a:ext cx="8443912" cy="4604712"/>
          </a:xfrm>
        </p:spPr>
        <p:txBody>
          <a:bodyPr/>
          <a:lstStyle/>
          <a:p>
            <a:r>
              <a:rPr lang="en-US" sz="1800" b="1" dirty="0"/>
              <a:t>Prime Numbers:</a:t>
            </a:r>
          </a:p>
          <a:p>
            <a:pPr marL="0" indent="0">
              <a:buNone/>
            </a:pPr>
            <a:r>
              <a:rPr lang="en-US" sz="1800" dirty="0" smtClean="0"/>
              <a:t>	– </a:t>
            </a:r>
            <a:r>
              <a:rPr lang="en-US" sz="1800" dirty="0"/>
              <a:t>prime numbers only have divisors of 1 </a:t>
            </a:r>
            <a:r>
              <a:rPr lang="en-US" sz="1800" dirty="0" smtClean="0"/>
              <a:t>and self</a:t>
            </a:r>
            <a:endParaRPr lang="en-US" sz="1800" dirty="0"/>
          </a:p>
          <a:p>
            <a:pPr marL="0" indent="0">
              <a:buNone/>
            </a:pPr>
            <a:r>
              <a:rPr lang="en-US" sz="1800" dirty="0" smtClean="0"/>
              <a:t>		&gt; </a:t>
            </a:r>
            <a:r>
              <a:rPr lang="en-US" sz="1800" dirty="0"/>
              <a:t>they cannot be written as a product of </a:t>
            </a:r>
            <a:r>
              <a:rPr lang="en-US" sz="1800" dirty="0" smtClean="0"/>
              <a:t>other numbers</a:t>
            </a:r>
            <a:endParaRPr lang="en-US" sz="1800" dirty="0"/>
          </a:p>
          <a:p>
            <a:pPr marL="0" indent="0">
              <a:buNone/>
            </a:pPr>
            <a:r>
              <a:rPr lang="en-US" sz="1800" dirty="0" smtClean="0"/>
              <a:t>		&gt; </a:t>
            </a:r>
            <a:r>
              <a:rPr lang="en-US" sz="1800" dirty="0"/>
              <a:t>note: 1 is prime, but is generally not of interest</a:t>
            </a:r>
          </a:p>
          <a:p>
            <a:pPr marL="0" indent="0">
              <a:buNone/>
            </a:pPr>
            <a:r>
              <a:rPr lang="en-US" sz="1800" dirty="0" smtClean="0"/>
              <a:t>	– </a:t>
            </a:r>
            <a:r>
              <a:rPr lang="en-US" sz="1800" dirty="0"/>
              <a:t>Example:-</a:t>
            </a:r>
          </a:p>
          <a:p>
            <a:pPr marL="0" indent="0">
              <a:buNone/>
            </a:pPr>
            <a:r>
              <a:rPr lang="en-US" sz="1800" dirty="0" smtClean="0"/>
              <a:t>		&gt; </a:t>
            </a:r>
            <a:r>
              <a:rPr lang="en-US" sz="1800" dirty="0"/>
              <a:t>2,3,5,7 are prime,</a:t>
            </a:r>
          </a:p>
          <a:p>
            <a:pPr marL="0" indent="0">
              <a:buNone/>
            </a:pPr>
            <a:r>
              <a:rPr lang="en-US" sz="1800" dirty="0" smtClean="0"/>
              <a:t>		&gt; </a:t>
            </a:r>
            <a:r>
              <a:rPr lang="en-US" sz="1800" dirty="0"/>
              <a:t>4,6,8,9,10 are not prime</a:t>
            </a:r>
          </a:p>
          <a:p>
            <a:pPr marL="0" indent="0">
              <a:buNone/>
            </a:pPr>
            <a:r>
              <a:rPr lang="en-US" sz="1800" dirty="0"/>
              <a:t>	</a:t>
            </a:r>
            <a:r>
              <a:rPr lang="en-US" sz="1800" dirty="0" smtClean="0"/>
              <a:t>– </a:t>
            </a:r>
            <a:r>
              <a:rPr lang="en-US" sz="1800" dirty="0"/>
              <a:t>prime numbers are central to number theory</a:t>
            </a:r>
          </a:p>
          <a:p>
            <a:pPr marL="0" indent="0">
              <a:buNone/>
            </a:pPr>
            <a:r>
              <a:rPr lang="en-US" sz="1800" dirty="0"/>
              <a:t>	</a:t>
            </a:r>
            <a:r>
              <a:rPr lang="en-US" sz="1800" dirty="0" smtClean="0"/>
              <a:t>– </a:t>
            </a:r>
            <a:r>
              <a:rPr lang="en-US" sz="1800" dirty="0"/>
              <a:t>list of prime number less than 200 is:</a:t>
            </a:r>
          </a:p>
          <a:p>
            <a:pPr marL="0" indent="0">
              <a:buNone/>
            </a:pPr>
            <a:r>
              <a:rPr lang="en-US" sz="1800" dirty="0" smtClean="0"/>
              <a:t>		&gt; </a:t>
            </a:r>
            <a:r>
              <a:rPr lang="en-US" sz="1800" dirty="0"/>
              <a:t>2 3 5 7 11 13 17 19 23 29 31 37 41 43 47 53 59 61 67 71 73 </a:t>
            </a:r>
            <a:r>
              <a:rPr lang="en-US" sz="1800" dirty="0" smtClean="0"/>
              <a:t>			   79 83 </a:t>
            </a:r>
            <a:r>
              <a:rPr lang="en-US" sz="1800" dirty="0"/>
              <a:t>89 97 101 103 107 109 113 127 131 137 139 149 151 </a:t>
            </a:r>
            <a:r>
              <a:rPr lang="en-US" sz="1800" dirty="0" smtClean="0"/>
              <a:t>			   157 163 </a:t>
            </a:r>
            <a:r>
              <a:rPr lang="en-US" sz="1800" dirty="0"/>
              <a:t>167 173 179 181 191 193 197 199</a:t>
            </a:r>
          </a:p>
        </p:txBody>
      </p:sp>
    </p:spTree>
    <p:extLst>
      <p:ext uri="{BB962C8B-B14F-4D97-AF65-F5344CB8AC3E}">
        <p14:creationId xmlns:p14="http://schemas.microsoft.com/office/powerpoint/2010/main" val="325111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7890"/>
          </a:xfrm>
        </p:spPr>
        <p:txBody>
          <a:bodyPr/>
          <a:lstStyle/>
          <a:p>
            <a:r>
              <a:rPr lang="en-US" sz="2800" dirty="0">
                <a:solidFill>
                  <a:srgbClr val="1F497D"/>
                </a:solidFill>
              </a:rPr>
              <a:t>Mathematical Background: </a:t>
            </a:r>
            <a:r>
              <a:rPr lang="en-US" sz="2800" dirty="0" smtClean="0">
                <a:solidFill>
                  <a:srgbClr val="1F497D"/>
                </a:solidFill>
              </a:rPr>
              <a:t>Factorization</a:t>
            </a:r>
            <a:endParaRPr lang="en-US" dirty="0"/>
          </a:p>
        </p:txBody>
      </p:sp>
      <p:sp>
        <p:nvSpPr>
          <p:cNvPr id="3" name="Content Placeholder 2"/>
          <p:cNvSpPr>
            <a:spLocks noGrp="1"/>
          </p:cNvSpPr>
          <p:nvPr>
            <p:ph idx="1"/>
          </p:nvPr>
        </p:nvSpPr>
        <p:spPr>
          <a:xfrm>
            <a:off x="395288" y="1545465"/>
            <a:ext cx="8443912" cy="4475923"/>
          </a:xfrm>
        </p:spPr>
        <p:txBody>
          <a:bodyPr/>
          <a:lstStyle/>
          <a:p>
            <a:r>
              <a:rPr lang="en-US" sz="2400" b="1" dirty="0"/>
              <a:t>Prime Factorization:</a:t>
            </a:r>
          </a:p>
          <a:p>
            <a:pPr marL="0" indent="0">
              <a:buNone/>
            </a:pPr>
            <a:r>
              <a:rPr lang="en-US" sz="2400" dirty="0" smtClean="0"/>
              <a:t>	– </a:t>
            </a:r>
            <a:r>
              <a:rPr lang="en-US" sz="2400" dirty="0"/>
              <a:t>to factor a number </a:t>
            </a:r>
            <a:r>
              <a:rPr lang="en-US" sz="2400" dirty="0">
                <a:solidFill>
                  <a:srgbClr val="FF0000"/>
                </a:solidFill>
              </a:rPr>
              <a:t>n</a:t>
            </a:r>
            <a:r>
              <a:rPr lang="en-US" sz="2400" dirty="0"/>
              <a:t> is to write it as a product of</a:t>
            </a:r>
          </a:p>
          <a:p>
            <a:pPr marL="0" indent="0">
              <a:buNone/>
            </a:pPr>
            <a:r>
              <a:rPr lang="en-US" sz="2400" dirty="0" smtClean="0"/>
              <a:t>	   other </a:t>
            </a:r>
            <a:r>
              <a:rPr lang="en-US" sz="2400" dirty="0"/>
              <a:t>numbers: n = </a:t>
            </a:r>
            <a:r>
              <a:rPr lang="en-US" sz="2400" dirty="0" smtClean="0">
                <a:solidFill>
                  <a:srgbClr val="FF0000"/>
                </a:solidFill>
              </a:rPr>
              <a:t>a x b x c</a:t>
            </a:r>
            <a:endParaRPr lang="en-US" sz="2400" dirty="0">
              <a:solidFill>
                <a:srgbClr val="FF0000"/>
              </a:solidFill>
            </a:endParaRPr>
          </a:p>
          <a:p>
            <a:pPr marL="0" indent="0">
              <a:buNone/>
            </a:pPr>
            <a:r>
              <a:rPr lang="en-US" sz="2400" dirty="0" smtClean="0"/>
              <a:t>		&gt;</a:t>
            </a:r>
            <a:r>
              <a:rPr lang="en-US" sz="2400" dirty="0"/>
              <a:t>Example: 3600 = </a:t>
            </a:r>
            <a:r>
              <a:rPr lang="en-US" sz="2400" dirty="0" smtClean="0"/>
              <a:t>2</a:t>
            </a:r>
            <a:r>
              <a:rPr lang="en-US" sz="2400" baseline="30000" dirty="0" smtClean="0"/>
              <a:t>4 </a:t>
            </a:r>
            <a:r>
              <a:rPr lang="en-US" sz="2400" dirty="0" smtClean="0"/>
              <a:t>x</a:t>
            </a:r>
            <a:r>
              <a:rPr lang="en-US" sz="2400" baseline="30000" dirty="0" smtClean="0"/>
              <a:t> </a:t>
            </a:r>
            <a:r>
              <a:rPr lang="en-US" sz="2400" dirty="0" smtClean="0"/>
              <a:t>3</a:t>
            </a:r>
            <a:r>
              <a:rPr lang="en-US" sz="2400" baseline="30000" dirty="0" smtClean="0"/>
              <a:t>2 </a:t>
            </a:r>
            <a:r>
              <a:rPr lang="en-US" sz="2400" dirty="0" smtClean="0"/>
              <a:t>x</a:t>
            </a:r>
            <a:r>
              <a:rPr lang="en-US" sz="2400" baseline="30000" dirty="0" smtClean="0"/>
              <a:t> </a:t>
            </a:r>
            <a:r>
              <a:rPr lang="en-US" sz="2400" dirty="0" smtClean="0"/>
              <a:t>5</a:t>
            </a:r>
            <a:r>
              <a:rPr lang="en-US" sz="2400" baseline="30000" dirty="0" smtClean="0"/>
              <a:t>2</a:t>
            </a:r>
            <a:endParaRPr lang="en-US" sz="2400" baseline="30000" dirty="0"/>
          </a:p>
          <a:p>
            <a:pPr marL="0" indent="0">
              <a:buNone/>
            </a:pPr>
            <a:r>
              <a:rPr lang="en-US" sz="2400" dirty="0" smtClean="0"/>
              <a:t>	– </a:t>
            </a:r>
            <a:r>
              <a:rPr lang="en-US" sz="2400" dirty="0"/>
              <a:t>factoring a number is relatively hard compared to</a:t>
            </a:r>
          </a:p>
          <a:p>
            <a:pPr marL="0" indent="0">
              <a:buNone/>
            </a:pPr>
            <a:r>
              <a:rPr lang="en-US" sz="2400" dirty="0" smtClean="0"/>
              <a:t> 	   multiplying </a:t>
            </a:r>
            <a:r>
              <a:rPr lang="en-US" sz="2400" dirty="0"/>
              <a:t>the factors together to generate </a:t>
            </a:r>
            <a:r>
              <a:rPr lang="en-US" sz="2400" dirty="0" smtClean="0"/>
              <a:t>the 		   number</a:t>
            </a:r>
            <a:endParaRPr lang="en-US" sz="2400" dirty="0"/>
          </a:p>
          <a:p>
            <a:pPr marL="0" indent="0">
              <a:buNone/>
            </a:pPr>
            <a:r>
              <a:rPr lang="en-US" sz="2400" dirty="0" smtClean="0"/>
              <a:t>	– </a:t>
            </a:r>
            <a:r>
              <a:rPr lang="en-US" sz="2400" dirty="0"/>
              <a:t>the prime </a:t>
            </a:r>
            <a:r>
              <a:rPr lang="en-US" sz="2400" dirty="0" smtClean="0"/>
              <a:t>factorization </a:t>
            </a:r>
            <a:r>
              <a:rPr lang="en-US" sz="2400" dirty="0"/>
              <a:t>of a number </a:t>
            </a:r>
            <a:r>
              <a:rPr lang="en-US" sz="2400" dirty="0">
                <a:solidFill>
                  <a:srgbClr val="FF0000"/>
                </a:solidFill>
              </a:rPr>
              <a:t>n</a:t>
            </a:r>
            <a:r>
              <a:rPr lang="en-US" sz="2400" dirty="0"/>
              <a:t> is when it is</a:t>
            </a:r>
          </a:p>
          <a:p>
            <a:pPr marL="0" indent="0">
              <a:buNone/>
            </a:pPr>
            <a:r>
              <a:rPr lang="en-US" sz="2400" dirty="0" smtClean="0"/>
              <a:t>	   written </a:t>
            </a:r>
            <a:r>
              <a:rPr lang="en-US" sz="2400" dirty="0"/>
              <a:t>as a product of primes</a:t>
            </a:r>
          </a:p>
          <a:p>
            <a:pPr marL="0" indent="0">
              <a:buNone/>
            </a:pPr>
            <a:r>
              <a:rPr lang="en-US" sz="2400" dirty="0" smtClean="0"/>
              <a:t>		&gt; </a:t>
            </a:r>
            <a:r>
              <a:rPr lang="en-US" sz="2400" dirty="0"/>
              <a:t>e.g. 91 = </a:t>
            </a:r>
            <a:r>
              <a:rPr lang="en-US" sz="2400" dirty="0" smtClean="0"/>
              <a:t>7 x 13 </a:t>
            </a:r>
            <a:r>
              <a:rPr lang="en-US" sz="2400" dirty="0"/>
              <a:t>;</a:t>
            </a:r>
          </a:p>
        </p:txBody>
      </p:sp>
    </p:spTree>
    <p:extLst>
      <p:ext uri="{BB962C8B-B14F-4D97-AF65-F5344CB8AC3E}">
        <p14:creationId xmlns:p14="http://schemas.microsoft.com/office/powerpoint/2010/main" val="3584161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11980"/>
          </a:xfrm>
        </p:spPr>
        <p:txBody>
          <a:bodyPr/>
          <a:lstStyle/>
          <a:p>
            <a:r>
              <a:rPr lang="en-US" sz="2800" dirty="0">
                <a:solidFill>
                  <a:srgbClr val="1F497D"/>
                </a:solidFill>
              </a:rPr>
              <a:t>Mathematical Background: </a:t>
            </a:r>
            <a:r>
              <a:rPr lang="en-US" sz="2800" dirty="0" smtClean="0">
                <a:solidFill>
                  <a:srgbClr val="1F497D"/>
                </a:solidFill>
              </a:rPr>
              <a:t>GCD</a:t>
            </a:r>
            <a:endParaRPr lang="en-US" dirty="0"/>
          </a:p>
        </p:txBody>
      </p:sp>
      <p:sp>
        <p:nvSpPr>
          <p:cNvPr id="3" name="Content Placeholder 2"/>
          <p:cNvSpPr>
            <a:spLocks noGrp="1"/>
          </p:cNvSpPr>
          <p:nvPr>
            <p:ph idx="1"/>
          </p:nvPr>
        </p:nvSpPr>
        <p:spPr>
          <a:xfrm>
            <a:off x="395288" y="1429555"/>
            <a:ext cx="8443912" cy="4463044"/>
          </a:xfrm>
        </p:spPr>
        <p:txBody>
          <a:bodyPr/>
          <a:lstStyle/>
          <a:p>
            <a:r>
              <a:rPr lang="en-US" sz="2400" b="1" dirty="0"/>
              <a:t>Greatest Common Divisor (</a:t>
            </a:r>
            <a:r>
              <a:rPr lang="en-US" sz="2400" b="1" dirty="0" err="1"/>
              <a:t>gcd</a:t>
            </a:r>
            <a:r>
              <a:rPr lang="en-US" sz="2400" b="1" dirty="0"/>
              <a:t>):</a:t>
            </a:r>
          </a:p>
          <a:p>
            <a:pPr marL="0" indent="0">
              <a:buNone/>
            </a:pPr>
            <a:r>
              <a:rPr lang="en-US" sz="2400" dirty="0" smtClean="0"/>
              <a:t>	– </a:t>
            </a:r>
            <a:r>
              <a:rPr lang="en-US" sz="2400" dirty="0" err="1"/>
              <a:t>gcd</a:t>
            </a:r>
            <a:r>
              <a:rPr lang="en-US" sz="2400" dirty="0"/>
              <a:t> of integers a &amp; b is an integer c if</a:t>
            </a:r>
          </a:p>
          <a:p>
            <a:pPr marL="0" indent="0">
              <a:buNone/>
            </a:pPr>
            <a:r>
              <a:rPr lang="en-US" sz="2400" dirty="0" smtClean="0"/>
              <a:t>		&gt; </a:t>
            </a:r>
            <a:r>
              <a:rPr lang="en-US" sz="2400" dirty="0"/>
              <a:t>c is divisor of both a &amp; b; and</a:t>
            </a:r>
          </a:p>
          <a:p>
            <a:pPr marL="0" indent="0">
              <a:buNone/>
            </a:pPr>
            <a:r>
              <a:rPr lang="en-US" sz="2400" dirty="0" smtClean="0"/>
              <a:t>		&gt; </a:t>
            </a:r>
            <a:r>
              <a:rPr lang="en-US" sz="2400" dirty="0"/>
              <a:t>any divisor of a &amp; b is a divisor of c</a:t>
            </a:r>
          </a:p>
          <a:p>
            <a:pPr marL="0" indent="0">
              <a:buNone/>
            </a:pPr>
            <a:r>
              <a:rPr lang="en-US" sz="2400" dirty="0" smtClean="0"/>
              <a:t>	– </a:t>
            </a:r>
            <a:r>
              <a:rPr lang="en-US" sz="2400" dirty="0" err="1"/>
              <a:t>gcd</a:t>
            </a:r>
            <a:r>
              <a:rPr lang="en-US" sz="2400" dirty="0"/>
              <a:t> can be determined by comparing </a:t>
            </a:r>
            <a:r>
              <a:rPr lang="en-US" sz="2400" dirty="0" smtClean="0"/>
              <a:t>their prime 	 	   factorizations </a:t>
            </a:r>
            <a:r>
              <a:rPr lang="en-US" sz="2400" dirty="0"/>
              <a:t>and using least </a:t>
            </a:r>
            <a:r>
              <a:rPr lang="en-US" sz="2400" dirty="0" smtClean="0"/>
              <a:t>powers 		  </a:t>
            </a:r>
          </a:p>
          <a:p>
            <a:pPr marL="0" indent="0">
              <a:buNone/>
            </a:pPr>
            <a:r>
              <a:rPr lang="en-US" sz="2400" dirty="0" smtClean="0"/>
              <a:t> 	   Example</a:t>
            </a:r>
            <a:r>
              <a:rPr lang="en-US" sz="2400" dirty="0"/>
              <a:t>:</a:t>
            </a:r>
          </a:p>
          <a:p>
            <a:pPr marL="0" indent="0">
              <a:buNone/>
            </a:pPr>
            <a:r>
              <a:rPr lang="en-US" sz="2400" dirty="0" smtClean="0"/>
              <a:t>		» 300=2</a:t>
            </a:r>
            <a:r>
              <a:rPr lang="en-US" sz="2400" baseline="30000" dirty="0" smtClean="0"/>
              <a:t>2 </a:t>
            </a:r>
            <a:r>
              <a:rPr lang="en-US" sz="2400" dirty="0" smtClean="0"/>
              <a:t>x</a:t>
            </a:r>
            <a:r>
              <a:rPr lang="en-US" sz="2400" baseline="30000" dirty="0" smtClean="0"/>
              <a:t> </a:t>
            </a:r>
            <a:r>
              <a:rPr lang="en-US" sz="2400" dirty="0" smtClean="0"/>
              <a:t>3</a:t>
            </a:r>
            <a:r>
              <a:rPr lang="en-US" sz="2400" baseline="30000" dirty="0" smtClean="0"/>
              <a:t>1 </a:t>
            </a:r>
            <a:r>
              <a:rPr lang="en-US" sz="2400" dirty="0" smtClean="0"/>
              <a:t>x</a:t>
            </a:r>
            <a:r>
              <a:rPr lang="en-US" sz="2400" baseline="30000" dirty="0" smtClean="0"/>
              <a:t> </a:t>
            </a:r>
            <a:r>
              <a:rPr lang="en-US" sz="2400" dirty="0" smtClean="0"/>
              <a:t>5</a:t>
            </a:r>
            <a:r>
              <a:rPr lang="en-US" sz="2400" baseline="30000" dirty="0" smtClean="0"/>
              <a:t>2</a:t>
            </a:r>
            <a:r>
              <a:rPr lang="en-US" sz="2400" dirty="0" smtClean="0"/>
              <a:t> </a:t>
            </a:r>
            <a:r>
              <a:rPr lang="en-US" sz="2400" dirty="0"/>
              <a:t>= </a:t>
            </a:r>
            <a:r>
              <a:rPr lang="en-US" sz="2400" dirty="0">
                <a:solidFill>
                  <a:srgbClr val="FF0000"/>
                </a:solidFill>
              </a:rPr>
              <a:t>2</a:t>
            </a:r>
            <a:r>
              <a:rPr lang="en-US" sz="2400" dirty="0"/>
              <a:t> x 2 x </a:t>
            </a:r>
            <a:r>
              <a:rPr lang="en-US" sz="2400" dirty="0">
                <a:solidFill>
                  <a:srgbClr val="FF0000"/>
                </a:solidFill>
              </a:rPr>
              <a:t>3</a:t>
            </a:r>
            <a:r>
              <a:rPr lang="en-US" sz="2400" dirty="0"/>
              <a:t> x 5 x 5 x </a:t>
            </a:r>
            <a:r>
              <a:rPr lang="en-US" sz="2400" dirty="0">
                <a:solidFill>
                  <a:srgbClr val="FF0000"/>
                </a:solidFill>
              </a:rPr>
              <a:t>5</a:t>
            </a:r>
            <a:r>
              <a:rPr lang="en-US" sz="2400" baseline="30000" dirty="0">
                <a:solidFill>
                  <a:srgbClr val="FF0000"/>
                </a:solidFill>
              </a:rPr>
              <a:t>0</a:t>
            </a:r>
          </a:p>
          <a:p>
            <a:pPr marL="0" indent="0">
              <a:buNone/>
            </a:pPr>
            <a:r>
              <a:rPr lang="en-US" sz="2400" dirty="0" smtClean="0"/>
              <a:t>		» 18=2</a:t>
            </a:r>
            <a:r>
              <a:rPr lang="en-US" sz="2400" baseline="30000" dirty="0" smtClean="0"/>
              <a:t>1</a:t>
            </a:r>
            <a:r>
              <a:rPr lang="en-US" sz="2400" dirty="0" smtClean="0"/>
              <a:t> x 3</a:t>
            </a:r>
            <a:r>
              <a:rPr lang="en-US" sz="2400" baseline="30000" dirty="0" smtClean="0"/>
              <a:t>2</a:t>
            </a:r>
            <a:r>
              <a:rPr lang="en-US" sz="2400" dirty="0" smtClean="0"/>
              <a:t> 	       = </a:t>
            </a:r>
            <a:r>
              <a:rPr lang="en-US" sz="2400" dirty="0">
                <a:solidFill>
                  <a:srgbClr val="FF0000"/>
                </a:solidFill>
              </a:rPr>
              <a:t>2</a:t>
            </a:r>
            <a:r>
              <a:rPr lang="en-US" sz="2400" dirty="0"/>
              <a:t> x </a:t>
            </a:r>
            <a:r>
              <a:rPr lang="en-US" sz="2400" dirty="0" smtClean="0"/>
              <a:t>      </a:t>
            </a:r>
            <a:r>
              <a:rPr lang="en-US" sz="2400" dirty="0" smtClean="0">
                <a:solidFill>
                  <a:srgbClr val="FF0000"/>
                </a:solidFill>
              </a:rPr>
              <a:t>3</a:t>
            </a:r>
            <a:r>
              <a:rPr lang="en-US" sz="2400" dirty="0" smtClean="0"/>
              <a:t> </a:t>
            </a:r>
            <a:r>
              <a:rPr lang="en-US" sz="2400" dirty="0"/>
              <a:t>x </a:t>
            </a:r>
            <a:r>
              <a:rPr lang="en-US" sz="2400" dirty="0" smtClean="0"/>
              <a:t>3       </a:t>
            </a:r>
            <a:r>
              <a:rPr lang="en-US" sz="2400" dirty="0"/>
              <a:t>x </a:t>
            </a:r>
            <a:r>
              <a:rPr lang="en-US" sz="2400" dirty="0">
                <a:solidFill>
                  <a:srgbClr val="FF0000"/>
                </a:solidFill>
              </a:rPr>
              <a:t>5</a:t>
            </a:r>
            <a:r>
              <a:rPr lang="en-US" sz="2400" baseline="30000" dirty="0">
                <a:solidFill>
                  <a:srgbClr val="FF0000"/>
                </a:solidFill>
              </a:rPr>
              <a:t>0</a:t>
            </a:r>
          </a:p>
          <a:p>
            <a:pPr marL="0" indent="0">
              <a:buNone/>
            </a:pPr>
            <a:r>
              <a:rPr lang="en-US" sz="2400" dirty="0" smtClean="0"/>
              <a:t>		» </a:t>
            </a:r>
            <a:r>
              <a:rPr lang="en-US" sz="2400" dirty="0" err="1"/>
              <a:t>gcd</a:t>
            </a:r>
            <a:r>
              <a:rPr lang="en-US" sz="2400" dirty="0"/>
              <a:t>(18,300)=</a:t>
            </a:r>
            <a:r>
              <a:rPr lang="en-US" sz="2400" dirty="0" smtClean="0">
                <a:solidFill>
                  <a:srgbClr val="FF0000"/>
                </a:solidFill>
              </a:rPr>
              <a:t>2</a:t>
            </a:r>
            <a:r>
              <a:rPr lang="en-US" sz="2400" baseline="30000" dirty="0" smtClean="0">
                <a:solidFill>
                  <a:srgbClr val="FF0000"/>
                </a:solidFill>
              </a:rPr>
              <a:t>1</a:t>
            </a:r>
            <a:r>
              <a:rPr lang="en-US" sz="2400" dirty="0" smtClean="0"/>
              <a:t> x </a:t>
            </a:r>
            <a:r>
              <a:rPr lang="en-US" sz="2400" dirty="0" smtClean="0">
                <a:solidFill>
                  <a:srgbClr val="FF0000"/>
                </a:solidFill>
              </a:rPr>
              <a:t>3</a:t>
            </a:r>
            <a:r>
              <a:rPr lang="en-US" sz="2400" baseline="30000" dirty="0" smtClean="0">
                <a:solidFill>
                  <a:srgbClr val="FF0000"/>
                </a:solidFill>
              </a:rPr>
              <a:t>1</a:t>
            </a:r>
            <a:r>
              <a:rPr lang="en-US" sz="2400" dirty="0" smtClean="0"/>
              <a:t> x </a:t>
            </a:r>
            <a:r>
              <a:rPr lang="en-US" sz="2400" dirty="0" smtClean="0">
                <a:solidFill>
                  <a:srgbClr val="FF0000"/>
                </a:solidFill>
              </a:rPr>
              <a:t>5</a:t>
            </a:r>
            <a:r>
              <a:rPr lang="en-US" sz="2400" baseline="30000" dirty="0" smtClean="0">
                <a:solidFill>
                  <a:srgbClr val="FF0000"/>
                </a:solidFill>
              </a:rPr>
              <a:t>0</a:t>
            </a:r>
            <a:r>
              <a:rPr lang="en-US" sz="2400" dirty="0" smtClean="0"/>
              <a:t> </a:t>
            </a:r>
            <a:r>
              <a:rPr lang="en-US" sz="2400" dirty="0"/>
              <a:t>= 6</a:t>
            </a:r>
          </a:p>
        </p:txBody>
      </p:sp>
    </p:spTree>
    <p:extLst>
      <p:ext uri="{BB962C8B-B14F-4D97-AF65-F5344CB8AC3E}">
        <p14:creationId xmlns:p14="http://schemas.microsoft.com/office/powerpoint/2010/main" val="2862059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sz="2800" dirty="0">
                <a:solidFill>
                  <a:srgbClr val="1F497D"/>
                </a:solidFill>
              </a:rPr>
              <a:t>Mathematical Background: </a:t>
            </a:r>
            <a:r>
              <a:rPr lang="en-US" sz="2800" dirty="0" smtClean="0">
                <a:solidFill>
                  <a:srgbClr val="1F497D"/>
                </a:solidFill>
              </a:rPr>
              <a:t>Modular Arithmetic</a:t>
            </a:r>
            <a:endParaRPr lang="en-US" dirty="0"/>
          </a:p>
        </p:txBody>
      </p:sp>
      <p:sp>
        <p:nvSpPr>
          <p:cNvPr id="3" name="Content Placeholder 2"/>
          <p:cNvSpPr>
            <a:spLocks noGrp="1"/>
          </p:cNvSpPr>
          <p:nvPr>
            <p:ph idx="1"/>
          </p:nvPr>
        </p:nvSpPr>
        <p:spPr>
          <a:xfrm>
            <a:off x="395288" y="1571223"/>
            <a:ext cx="8443912" cy="4450165"/>
          </a:xfrm>
        </p:spPr>
        <p:txBody>
          <a:bodyPr/>
          <a:lstStyle/>
          <a:p>
            <a:pPr marL="0" indent="0">
              <a:buNone/>
            </a:pPr>
            <a:r>
              <a:rPr lang="en-US" sz="1800" b="1" dirty="0"/>
              <a:t>Modular arithmetic:</a:t>
            </a:r>
          </a:p>
          <a:p>
            <a:r>
              <a:rPr lang="en-US" sz="1800" dirty="0" smtClean="0"/>
              <a:t>In </a:t>
            </a:r>
            <a:r>
              <a:rPr lang="en-US" sz="1800" dirty="0"/>
              <a:t>modular arithmetic, numbers "wrap around" </a:t>
            </a:r>
            <a:r>
              <a:rPr lang="en-US" sz="1800" dirty="0" smtClean="0"/>
              <a:t>upon reaching </a:t>
            </a:r>
            <a:r>
              <a:rPr lang="en-US" sz="1800" dirty="0"/>
              <a:t>a given fixed quantity, which is known as </a:t>
            </a:r>
            <a:r>
              <a:rPr lang="en-US" sz="1800" dirty="0" smtClean="0"/>
              <a:t>the modulus</a:t>
            </a:r>
            <a:r>
              <a:rPr lang="en-US" sz="1800" dirty="0"/>
              <a:t>:</a:t>
            </a:r>
          </a:p>
          <a:p>
            <a:pPr marL="0" indent="0">
              <a:buNone/>
            </a:pPr>
            <a:r>
              <a:rPr lang="da-DK" sz="1800" dirty="0" smtClean="0"/>
              <a:t>	&gt; </a:t>
            </a:r>
            <a:r>
              <a:rPr lang="da-DK" sz="1800" dirty="0"/>
              <a:t>12 mod 7=5; 15 mod 12 = 3</a:t>
            </a:r>
          </a:p>
          <a:p>
            <a:r>
              <a:rPr lang="en-US" sz="1800" dirty="0" smtClean="0"/>
              <a:t>define </a:t>
            </a:r>
            <a:r>
              <a:rPr lang="en-US" sz="1800" b="1" dirty="0"/>
              <a:t>modulo operator </a:t>
            </a:r>
            <a:r>
              <a:rPr lang="en-US" sz="1800" dirty="0"/>
              <a:t>“a mod n” to be remainder when a </a:t>
            </a:r>
            <a:r>
              <a:rPr lang="en-US" sz="1800" dirty="0" smtClean="0"/>
              <a:t>is divided </a:t>
            </a:r>
            <a:r>
              <a:rPr lang="en-US" sz="1800" dirty="0"/>
              <a:t>by n</a:t>
            </a:r>
          </a:p>
          <a:p>
            <a:r>
              <a:rPr lang="en-US" sz="1800" dirty="0" smtClean="0"/>
              <a:t>The </a:t>
            </a:r>
            <a:r>
              <a:rPr lang="en-US" sz="1800" dirty="0"/>
              <a:t>(mod n) operator maps all integers into the set </a:t>
            </a:r>
            <a:r>
              <a:rPr lang="en-US" sz="1800" dirty="0" smtClean="0"/>
              <a:t>of integers </a:t>
            </a:r>
            <a:r>
              <a:rPr lang="en-US" sz="1800" dirty="0"/>
              <a:t>{</a:t>
            </a:r>
            <a:r>
              <a:rPr lang="en-US" sz="1800" dirty="0" smtClean="0"/>
              <a:t>0,1,…., n-1</a:t>
            </a:r>
            <a:r>
              <a:rPr lang="en-US" sz="1800" dirty="0"/>
              <a:t>}</a:t>
            </a:r>
          </a:p>
          <a:p>
            <a:r>
              <a:rPr lang="en-US" sz="1800" dirty="0" smtClean="0"/>
              <a:t>Two </a:t>
            </a:r>
            <a:r>
              <a:rPr lang="en-US" sz="1800" dirty="0"/>
              <a:t>integers a &amp; b are said to be congruent modulo n, if (</a:t>
            </a:r>
            <a:r>
              <a:rPr lang="en-US" sz="1800" dirty="0" smtClean="0"/>
              <a:t>a </a:t>
            </a:r>
            <a:r>
              <a:rPr lang="da-DK" sz="1800" dirty="0" smtClean="0"/>
              <a:t>mod </a:t>
            </a:r>
            <a:r>
              <a:rPr lang="da-DK" sz="1800" dirty="0"/>
              <a:t>n) = (b mod n);</a:t>
            </a:r>
          </a:p>
          <a:p>
            <a:pPr marL="0" indent="0">
              <a:buNone/>
            </a:pPr>
            <a:r>
              <a:rPr lang="en-US" sz="1800" dirty="0" smtClean="0"/>
              <a:t>	&gt; </a:t>
            </a:r>
            <a:r>
              <a:rPr lang="en-US" sz="1800" dirty="0"/>
              <a:t>congruence is written as a </a:t>
            </a:r>
            <a:r>
              <a:rPr lang="en-US" sz="1800" dirty="0" smtClean="0"/>
              <a:t>≡ b </a:t>
            </a:r>
            <a:r>
              <a:rPr lang="en-US" sz="1800" dirty="0"/>
              <a:t>mod n</a:t>
            </a:r>
          </a:p>
          <a:p>
            <a:pPr marL="0" indent="0">
              <a:buNone/>
            </a:pPr>
            <a:r>
              <a:rPr lang="en-US" sz="1800" dirty="0" smtClean="0"/>
              <a:t>	&gt; </a:t>
            </a:r>
            <a:r>
              <a:rPr lang="en-US" sz="1800" dirty="0"/>
              <a:t>example: 73 ≡</a:t>
            </a:r>
            <a:r>
              <a:rPr lang="en-US" sz="1800" dirty="0" smtClean="0"/>
              <a:t> </a:t>
            </a:r>
            <a:r>
              <a:rPr lang="en-US" sz="1800" dirty="0"/>
              <a:t>4 mod 23</a:t>
            </a:r>
          </a:p>
          <a:p>
            <a:pPr marL="0" indent="0">
              <a:buNone/>
            </a:pPr>
            <a:r>
              <a:rPr lang="da-DK" sz="1800" dirty="0" smtClean="0"/>
              <a:t>		73 </a:t>
            </a:r>
            <a:r>
              <a:rPr lang="da-DK" sz="1800" dirty="0"/>
              <a:t>mod 23 = 4 &amp; 4 mod 23 = 4</a:t>
            </a:r>
            <a:endParaRPr lang="en-US" sz="1800" dirty="0"/>
          </a:p>
        </p:txBody>
      </p:sp>
    </p:spTree>
    <p:extLst>
      <p:ext uri="{BB962C8B-B14F-4D97-AF65-F5344CB8AC3E}">
        <p14:creationId xmlns:p14="http://schemas.microsoft.com/office/powerpoint/2010/main" val="1716399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36" y="1399713"/>
            <a:ext cx="8848464" cy="627890"/>
          </a:xfrm>
        </p:spPr>
        <p:txBody>
          <a:bodyPr/>
          <a:lstStyle/>
          <a:p>
            <a:r>
              <a:rPr lang="en-US" sz="2800" dirty="0" smtClean="0"/>
              <a:t>L3: Asymmetric </a:t>
            </a:r>
            <a:r>
              <a:rPr lang="en-US" sz="2800" dirty="0"/>
              <a:t>Encryption </a:t>
            </a:r>
            <a:r>
              <a:rPr lang="en-US" sz="2800" dirty="0" smtClean="0"/>
              <a:t>Technique and Message Authentication </a:t>
            </a:r>
            <a:r>
              <a:rPr lang="en-US" sz="2800" dirty="0"/>
              <a:t>(outline)</a:t>
            </a:r>
          </a:p>
        </p:txBody>
      </p:sp>
      <p:sp>
        <p:nvSpPr>
          <p:cNvPr id="3" name="Content Placeholder 2"/>
          <p:cNvSpPr>
            <a:spLocks noGrp="1"/>
          </p:cNvSpPr>
          <p:nvPr>
            <p:ph idx="1"/>
          </p:nvPr>
        </p:nvSpPr>
        <p:spPr>
          <a:xfrm>
            <a:off x="295536" y="2364749"/>
            <a:ext cx="8443912" cy="4475923"/>
          </a:xfrm>
        </p:spPr>
        <p:txBody>
          <a:bodyPr/>
          <a:lstStyle/>
          <a:p>
            <a:r>
              <a:rPr lang="en-US" sz="2000" b="1" dirty="0"/>
              <a:t>Asymmetric encryption</a:t>
            </a:r>
          </a:p>
          <a:p>
            <a:pPr marL="0" indent="0">
              <a:buNone/>
            </a:pPr>
            <a:r>
              <a:rPr lang="en-US" sz="2000" dirty="0" smtClean="0"/>
              <a:t>	– </a:t>
            </a:r>
            <a:r>
              <a:rPr lang="en-US" sz="2000" dirty="0"/>
              <a:t>components</a:t>
            </a:r>
          </a:p>
          <a:p>
            <a:pPr marL="0" indent="0">
              <a:buNone/>
            </a:pPr>
            <a:r>
              <a:rPr lang="en-US" sz="2000" dirty="0" smtClean="0"/>
              <a:t>	– </a:t>
            </a:r>
            <a:r>
              <a:rPr lang="en-US" sz="2000" dirty="0"/>
              <a:t>principle</a:t>
            </a:r>
          </a:p>
          <a:p>
            <a:r>
              <a:rPr lang="en-US" sz="2000" b="1" dirty="0" smtClean="0"/>
              <a:t>Asymmetric </a:t>
            </a:r>
            <a:r>
              <a:rPr lang="en-US" sz="2000" b="1" dirty="0"/>
              <a:t>Encryption algorithms</a:t>
            </a:r>
          </a:p>
          <a:p>
            <a:pPr marL="0" indent="0">
              <a:buNone/>
            </a:pPr>
            <a:r>
              <a:rPr lang="en-US" sz="2000" dirty="0" smtClean="0"/>
              <a:t>	– </a:t>
            </a:r>
            <a:r>
              <a:rPr lang="en-US" sz="2000" dirty="0"/>
              <a:t>RSA algorithm</a:t>
            </a:r>
          </a:p>
          <a:p>
            <a:pPr marL="0" indent="0">
              <a:buNone/>
            </a:pPr>
            <a:r>
              <a:rPr lang="en-US" sz="2000" dirty="0" smtClean="0"/>
              <a:t>	– </a:t>
            </a:r>
            <a:r>
              <a:rPr lang="en-US" sz="2000" dirty="0" err="1"/>
              <a:t>Diffie</a:t>
            </a:r>
            <a:r>
              <a:rPr lang="en-US" sz="2000" dirty="0"/>
              <a:t>-Hellman key exchange</a:t>
            </a:r>
          </a:p>
          <a:p>
            <a:r>
              <a:rPr lang="en-US" sz="2000" b="1" dirty="0" smtClean="0"/>
              <a:t>Message </a:t>
            </a:r>
            <a:r>
              <a:rPr lang="en-US" sz="2000" b="1" dirty="0"/>
              <a:t>Authentication Code</a:t>
            </a:r>
          </a:p>
          <a:p>
            <a:r>
              <a:rPr lang="en-US" sz="2000" b="1" dirty="0" smtClean="0"/>
              <a:t>Hash </a:t>
            </a:r>
            <a:r>
              <a:rPr lang="en-US" sz="2000" b="1" dirty="0"/>
              <a:t>Function</a:t>
            </a:r>
          </a:p>
          <a:p>
            <a:r>
              <a:rPr lang="en-US" sz="2000" b="1" dirty="0" smtClean="0"/>
              <a:t>Digital </a:t>
            </a:r>
            <a:r>
              <a:rPr lang="en-US" sz="2000" b="1" dirty="0" smtClean="0"/>
              <a:t>signatures</a:t>
            </a:r>
            <a:endParaRPr lang="en-US" sz="2000" b="1" dirty="0"/>
          </a:p>
        </p:txBody>
      </p:sp>
    </p:spTree>
    <p:extLst>
      <p:ext uri="{BB962C8B-B14F-4D97-AF65-F5344CB8AC3E}">
        <p14:creationId xmlns:p14="http://schemas.microsoft.com/office/powerpoint/2010/main" val="36880479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sz="2800" dirty="0">
                <a:solidFill>
                  <a:srgbClr val="1F497D"/>
                </a:solidFill>
              </a:rPr>
              <a:t>Mathematical Background: </a:t>
            </a:r>
            <a:r>
              <a:rPr lang="en-US" sz="2800" dirty="0" smtClean="0">
                <a:solidFill>
                  <a:srgbClr val="1F497D"/>
                </a:solidFill>
              </a:rPr>
              <a:t>Primitive Root</a:t>
            </a:r>
            <a:endParaRPr lang="en-US" dirty="0"/>
          </a:p>
        </p:txBody>
      </p:sp>
      <p:sp>
        <p:nvSpPr>
          <p:cNvPr id="3" name="Content Placeholder 2"/>
          <p:cNvSpPr>
            <a:spLocks noGrp="1"/>
          </p:cNvSpPr>
          <p:nvPr>
            <p:ph idx="1"/>
          </p:nvPr>
        </p:nvSpPr>
        <p:spPr>
          <a:xfrm>
            <a:off x="395288" y="1712890"/>
            <a:ext cx="8443912" cy="4308498"/>
          </a:xfrm>
        </p:spPr>
        <p:txBody>
          <a:bodyPr/>
          <a:lstStyle/>
          <a:p>
            <a:pPr marL="0" indent="0">
              <a:buNone/>
            </a:pPr>
            <a:r>
              <a:rPr lang="en-US" sz="3200" b="1" i="1" dirty="0"/>
              <a:t>a is a </a:t>
            </a:r>
            <a:r>
              <a:rPr lang="en-US" sz="3200" b="1" dirty="0"/>
              <a:t>Primitive Root of prime number </a:t>
            </a:r>
            <a:r>
              <a:rPr lang="en-US" sz="3200" b="1" i="1" dirty="0"/>
              <a:t>p</a:t>
            </a:r>
          </a:p>
          <a:p>
            <a:pPr lvl="1"/>
            <a:r>
              <a:rPr lang="en-US" sz="2400" dirty="0" smtClean="0"/>
              <a:t>If </a:t>
            </a:r>
            <a:r>
              <a:rPr lang="en-US" sz="2400" b="1" i="1" dirty="0"/>
              <a:t>a</a:t>
            </a:r>
            <a:r>
              <a:rPr lang="en-US" sz="2400" b="1" i="1" baseline="30000" dirty="0"/>
              <a:t>n</a:t>
            </a:r>
            <a:r>
              <a:rPr lang="en-US" sz="2400" b="1" i="1" dirty="0"/>
              <a:t> mod p = 1 </a:t>
            </a:r>
            <a:r>
              <a:rPr lang="en-US" sz="2400" b="1" dirty="0"/>
              <a:t>to </a:t>
            </a:r>
            <a:r>
              <a:rPr lang="en-US" sz="2400" b="1" i="1" dirty="0"/>
              <a:t>p-1 </a:t>
            </a:r>
            <a:r>
              <a:rPr lang="en-US" sz="2400" dirty="0"/>
              <a:t>(distinct integers)</a:t>
            </a:r>
          </a:p>
          <a:p>
            <a:pPr lvl="1"/>
            <a:r>
              <a:rPr lang="en-US" sz="2400" dirty="0" smtClean="0"/>
              <a:t>Where </a:t>
            </a:r>
            <a:r>
              <a:rPr lang="en-US" sz="2400" b="1" i="1" dirty="0"/>
              <a:t>n </a:t>
            </a:r>
            <a:r>
              <a:rPr lang="en-US" sz="2400" dirty="0"/>
              <a:t>is an integer </a:t>
            </a:r>
            <a:r>
              <a:rPr lang="en-US" sz="2400" b="1" i="1" dirty="0"/>
              <a:t>1 </a:t>
            </a:r>
            <a:r>
              <a:rPr lang="en-US" sz="2400" b="1" dirty="0"/>
              <a:t>through </a:t>
            </a:r>
            <a:r>
              <a:rPr lang="en-US" sz="2400" b="1" i="1" dirty="0"/>
              <a:t>p-1</a:t>
            </a:r>
          </a:p>
          <a:p>
            <a:pPr lvl="1"/>
            <a:r>
              <a:rPr lang="en-US" sz="2400" dirty="0" smtClean="0"/>
              <a:t>Then </a:t>
            </a:r>
            <a:r>
              <a:rPr lang="en-US" sz="2400" b="1" i="1" dirty="0"/>
              <a:t>a </a:t>
            </a:r>
            <a:r>
              <a:rPr lang="en-US" sz="2400" dirty="0"/>
              <a:t>is the primitive root of </a:t>
            </a:r>
            <a:r>
              <a:rPr lang="en-US" sz="2400" b="1" i="1" dirty="0" smtClean="0"/>
              <a:t>p</a:t>
            </a:r>
          </a:p>
          <a:p>
            <a:pPr lvl="1"/>
            <a:r>
              <a:rPr lang="en-US" sz="2400" dirty="0" smtClean="0"/>
              <a:t>We will try </a:t>
            </a:r>
            <a:r>
              <a:rPr lang="en-US" sz="2400" b="1" dirty="0" smtClean="0"/>
              <a:t>a</a:t>
            </a:r>
            <a:r>
              <a:rPr lang="en-US" sz="2400" b="1" baseline="30000" dirty="0" smtClean="0"/>
              <a:t>n</a:t>
            </a:r>
            <a:r>
              <a:rPr lang="en-US" sz="2400" b="1" dirty="0" smtClean="0"/>
              <a:t> mod 7</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643341271"/>
              </p:ext>
            </p:extLst>
          </p:nvPr>
        </p:nvGraphicFramePr>
        <p:xfrm>
          <a:off x="1569244" y="4127209"/>
          <a:ext cx="6095999" cy="259588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1576179346"/>
                    </a:ext>
                  </a:extLst>
                </a:gridCol>
                <a:gridCol w="870857">
                  <a:extLst>
                    <a:ext uri="{9D8B030D-6E8A-4147-A177-3AD203B41FA5}">
                      <a16:colId xmlns:a16="http://schemas.microsoft.com/office/drawing/2014/main" val="310690695"/>
                    </a:ext>
                  </a:extLst>
                </a:gridCol>
                <a:gridCol w="870857">
                  <a:extLst>
                    <a:ext uri="{9D8B030D-6E8A-4147-A177-3AD203B41FA5}">
                      <a16:colId xmlns:a16="http://schemas.microsoft.com/office/drawing/2014/main" val="4223377135"/>
                    </a:ext>
                  </a:extLst>
                </a:gridCol>
                <a:gridCol w="870857">
                  <a:extLst>
                    <a:ext uri="{9D8B030D-6E8A-4147-A177-3AD203B41FA5}">
                      <a16:colId xmlns:a16="http://schemas.microsoft.com/office/drawing/2014/main" val="1699155627"/>
                    </a:ext>
                  </a:extLst>
                </a:gridCol>
                <a:gridCol w="870857">
                  <a:extLst>
                    <a:ext uri="{9D8B030D-6E8A-4147-A177-3AD203B41FA5}">
                      <a16:colId xmlns:a16="http://schemas.microsoft.com/office/drawing/2014/main" val="300282667"/>
                    </a:ext>
                  </a:extLst>
                </a:gridCol>
                <a:gridCol w="870857">
                  <a:extLst>
                    <a:ext uri="{9D8B030D-6E8A-4147-A177-3AD203B41FA5}">
                      <a16:colId xmlns:a16="http://schemas.microsoft.com/office/drawing/2014/main" val="2654470260"/>
                    </a:ext>
                  </a:extLst>
                </a:gridCol>
                <a:gridCol w="870857">
                  <a:extLst>
                    <a:ext uri="{9D8B030D-6E8A-4147-A177-3AD203B41FA5}">
                      <a16:colId xmlns:a16="http://schemas.microsoft.com/office/drawing/2014/main" val="383835514"/>
                    </a:ext>
                  </a:extLst>
                </a:gridCol>
              </a:tblGrid>
              <a:tr h="370840">
                <a:tc>
                  <a:txBody>
                    <a:bodyPr/>
                    <a:lstStyle/>
                    <a:p>
                      <a:pPr algn="ctr"/>
                      <a:r>
                        <a:rPr lang="en-US" dirty="0" smtClean="0"/>
                        <a:t>a\</a:t>
                      </a:r>
                      <a:r>
                        <a:rPr lang="en-US" dirty="0" err="1" smtClean="0"/>
                        <a:t>a^n</a:t>
                      </a:r>
                      <a:endParaRPr lang="en-US" dirty="0"/>
                    </a:p>
                  </a:txBody>
                  <a:tcPr/>
                </a:tc>
                <a:tc>
                  <a:txBody>
                    <a:bodyPr/>
                    <a:lstStyle/>
                    <a:p>
                      <a:pPr algn="ctr"/>
                      <a:r>
                        <a:rPr lang="en-US" b="0" dirty="0" smtClean="0"/>
                        <a:t>1</a:t>
                      </a:r>
                      <a:endParaRPr lang="en-US" b="0" dirty="0"/>
                    </a:p>
                  </a:txBody>
                  <a:tcPr/>
                </a:tc>
                <a:tc>
                  <a:txBody>
                    <a:bodyPr/>
                    <a:lstStyle/>
                    <a:p>
                      <a:pPr algn="ctr"/>
                      <a:r>
                        <a:rPr lang="en-US" b="0" dirty="0" smtClean="0"/>
                        <a:t>2</a:t>
                      </a:r>
                      <a:endParaRPr lang="en-US" b="0" dirty="0"/>
                    </a:p>
                  </a:txBody>
                  <a:tcPr/>
                </a:tc>
                <a:tc>
                  <a:txBody>
                    <a:bodyPr/>
                    <a:lstStyle/>
                    <a:p>
                      <a:pPr algn="ctr"/>
                      <a:r>
                        <a:rPr lang="en-US" b="0" dirty="0" smtClean="0"/>
                        <a:t>3</a:t>
                      </a:r>
                      <a:endParaRPr lang="en-US" b="0" dirty="0"/>
                    </a:p>
                  </a:txBody>
                  <a:tcPr/>
                </a:tc>
                <a:tc>
                  <a:txBody>
                    <a:bodyPr/>
                    <a:lstStyle/>
                    <a:p>
                      <a:pPr algn="ctr"/>
                      <a:r>
                        <a:rPr lang="en-US" b="0" dirty="0" smtClean="0"/>
                        <a:t>4</a:t>
                      </a:r>
                      <a:endParaRPr lang="en-US" b="0" dirty="0"/>
                    </a:p>
                  </a:txBody>
                  <a:tcPr/>
                </a:tc>
                <a:tc>
                  <a:txBody>
                    <a:bodyPr/>
                    <a:lstStyle/>
                    <a:p>
                      <a:pPr algn="ctr"/>
                      <a:r>
                        <a:rPr lang="en-US" b="0" dirty="0" smtClean="0"/>
                        <a:t>5</a:t>
                      </a:r>
                      <a:endParaRPr lang="en-US" b="0" dirty="0"/>
                    </a:p>
                  </a:txBody>
                  <a:tcPr/>
                </a:tc>
                <a:tc>
                  <a:txBody>
                    <a:bodyPr/>
                    <a:lstStyle/>
                    <a:p>
                      <a:pPr algn="ctr"/>
                      <a:r>
                        <a:rPr lang="en-US" b="0" dirty="0" smtClean="0"/>
                        <a:t>6</a:t>
                      </a:r>
                      <a:endParaRPr lang="en-US" b="0" dirty="0"/>
                    </a:p>
                  </a:txBody>
                  <a:tcPr/>
                </a:tc>
                <a:extLst>
                  <a:ext uri="{0D108BD9-81ED-4DB2-BD59-A6C34878D82A}">
                    <a16:rowId xmlns:a16="http://schemas.microsoft.com/office/drawing/2014/main" val="3520050285"/>
                  </a:ext>
                </a:extLst>
              </a:tr>
              <a:tr h="370840">
                <a:tc>
                  <a:txBody>
                    <a:bodyPr/>
                    <a:lstStyle/>
                    <a:p>
                      <a:pPr algn="ctr"/>
                      <a:r>
                        <a:rPr lang="en-US" b="1" dirty="0" smtClean="0"/>
                        <a:t>1</a:t>
                      </a:r>
                      <a:endParaRPr lang="en-US" b="1"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3567790595"/>
                  </a:ext>
                </a:extLst>
              </a:tr>
              <a:tr h="370840">
                <a:tc>
                  <a:txBody>
                    <a:bodyPr/>
                    <a:lstStyle/>
                    <a:p>
                      <a:pPr algn="ctr"/>
                      <a:r>
                        <a:rPr lang="en-US" b="1" dirty="0" smtClean="0"/>
                        <a:t>2</a:t>
                      </a:r>
                      <a:endParaRPr lang="en-US" b="1"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4</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779873903"/>
                  </a:ext>
                </a:extLst>
              </a:tr>
              <a:tr h="370840">
                <a:tc>
                  <a:txBody>
                    <a:bodyPr/>
                    <a:lstStyle/>
                    <a:p>
                      <a:pPr algn="ctr"/>
                      <a:r>
                        <a:rPr lang="en-US" b="1" dirty="0" smtClean="0"/>
                        <a:t>3</a:t>
                      </a:r>
                      <a:endParaRPr lang="en-US" b="1"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4065010392"/>
                  </a:ext>
                </a:extLst>
              </a:tr>
              <a:tr h="370840">
                <a:tc>
                  <a:txBody>
                    <a:bodyPr/>
                    <a:lstStyle/>
                    <a:p>
                      <a:pPr algn="ctr"/>
                      <a:r>
                        <a:rPr lang="en-US" b="1" dirty="0" smtClean="0"/>
                        <a:t>4</a:t>
                      </a:r>
                      <a:endParaRPr lang="en-US" b="1"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635514496"/>
                  </a:ext>
                </a:extLst>
              </a:tr>
              <a:tr h="370840">
                <a:tc>
                  <a:txBody>
                    <a:bodyPr/>
                    <a:lstStyle/>
                    <a:p>
                      <a:pPr algn="ctr"/>
                      <a:r>
                        <a:rPr lang="en-US" b="1" dirty="0" smtClean="0"/>
                        <a:t>5</a:t>
                      </a:r>
                      <a:endParaRPr lang="en-US" b="1"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828776923"/>
                  </a:ext>
                </a:extLst>
              </a:tr>
              <a:tr h="370840">
                <a:tc>
                  <a:txBody>
                    <a:bodyPr/>
                    <a:lstStyle/>
                    <a:p>
                      <a:pPr algn="ctr"/>
                      <a:r>
                        <a:rPr lang="en-US" b="1" dirty="0" smtClean="0"/>
                        <a:t>6</a:t>
                      </a:r>
                      <a:endParaRPr lang="en-US" b="1"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1672852941"/>
                  </a:ext>
                </a:extLst>
              </a:tr>
            </a:tbl>
          </a:graphicData>
        </a:graphic>
      </p:graphicFrame>
    </p:spTree>
    <p:extLst>
      <p:ext uri="{BB962C8B-B14F-4D97-AF65-F5344CB8AC3E}">
        <p14:creationId xmlns:p14="http://schemas.microsoft.com/office/powerpoint/2010/main" val="16735282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95315"/>
          </a:xfrm>
        </p:spPr>
        <p:txBody>
          <a:bodyPr/>
          <a:lstStyle/>
          <a:p>
            <a:r>
              <a:rPr lang="en-US" dirty="0" smtClean="0"/>
              <a:t>Asymmetric Encryption Algorithms</a:t>
            </a:r>
            <a:endParaRPr lang="en-US" dirty="0"/>
          </a:p>
        </p:txBody>
      </p:sp>
      <p:sp>
        <p:nvSpPr>
          <p:cNvPr id="3" name="Content Placeholder 2"/>
          <p:cNvSpPr>
            <a:spLocks noGrp="1"/>
          </p:cNvSpPr>
          <p:nvPr>
            <p:ph idx="1"/>
          </p:nvPr>
        </p:nvSpPr>
        <p:spPr>
          <a:xfrm>
            <a:off x="395288" y="1834591"/>
            <a:ext cx="8443912" cy="4032250"/>
          </a:xfrm>
        </p:spPr>
        <p:txBody>
          <a:bodyPr/>
          <a:lstStyle/>
          <a:p>
            <a:r>
              <a:rPr lang="en-US" sz="2800" b="1" dirty="0" smtClean="0"/>
              <a:t>Like </a:t>
            </a:r>
            <a:r>
              <a:rPr lang="en-US" sz="2800" b="1" dirty="0"/>
              <a:t>symmetric encryption brute force exhaustive </a:t>
            </a:r>
            <a:r>
              <a:rPr lang="en-US" sz="2800" b="1" dirty="0" smtClean="0"/>
              <a:t>search attack </a:t>
            </a:r>
            <a:r>
              <a:rPr lang="en-US" sz="2800" b="1" dirty="0"/>
              <a:t>is always theoretically possible</a:t>
            </a:r>
          </a:p>
          <a:p>
            <a:r>
              <a:rPr lang="en-US" sz="2800" b="1" dirty="0" smtClean="0"/>
              <a:t>But </a:t>
            </a:r>
            <a:r>
              <a:rPr lang="en-US" sz="2800" b="1" dirty="0"/>
              <a:t>keys used are too large ( e.g. 1024 bits)</a:t>
            </a:r>
          </a:p>
          <a:p>
            <a:r>
              <a:rPr lang="en-US" sz="2800" b="1" dirty="0" smtClean="0"/>
              <a:t>Requires </a:t>
            </a:r>
            <a:r>
              <a:rPr lang="en-US" sz="2800" b="1" dirty="0"/>
              <a:t>the use of very large numbers</a:t>
            </a:r>
          </a:p>
          <a:p>
            <a:r>
              <a:rPr lang="en-US" sz="2800" b="1" dirty="0" smtClean="0"/>
              <a:t>Hence </a:t>
            </a:r>
            <a:r>
              <a:rPr lang="en-US" sz="2800" b="1" dirty="0"/>
              <a:t>is </a:t>
            </a:r>
            <a:r>
              <a:rPr lang="en-US" sz="2800" b="1" i="1" dirty="0"/>
              <a:t>slow </a:t>
            </a:r>
            <a:r>
              <a:rPr lang="en-US" sz="2800" b="1" dirty="0"/>
              <a:t>compared to symmetric encryption</a:t>
            </a:r>
            <a:endParaRPr lang="en-US" sz="2800" dirty="0"/>
          </a:p>
        </p:txBody>
      </p:sp>
    </p:spTree>
    <p:extLst>
      <p:ext uri="{BB962C8B-B14F-4D97-AF65-F5344CB8AC3E}">
        <p14:creationId xmlns:p14="http://schemas.microsoft.com/office/powerpoint/2010/main" val="33080922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Asymmetric Encryption Algorithms</a:t>
            </a:r>
            <a:endParaRPr lang="en-US" dirty="0"/>
          </a:p>
        </p:txBody>
      </p:sp>
      <p:sp>
        <p:nvSpPr>
          <p:cNvPr id="3" name="Content Placeholder 2"/>
          <p:cNvSpPr>
            <a:spLocks noGrp="1"/>
          </p:cNvSpPr>
          <p:nvPr>
            <p:ph idx="1"/>
          </p:nvPr>
        </p:nvSpPr>
        <p:spPr>
          <a:xfrm>
            <a:off x="395288" y="1692924"/>
            <a:ext cx="8443912" cy="4032250"/>
          </a:xfrm>
        </p:spPr>
        <p:txBody>
          <a:bodyPr/>
          <a:lstStyle/>
          <a:p>
            <a:r>
              <a:rPr lang="en-US" sz="3600" b="1" dirty="0" smtClean="0"/>
              <a:t>Two </a:t>
            </a:r>
            <a:r>
              <a:rPr lang="en-US" sz="3600" b="1" dirty="0"/>
              <a:t>widely used algorithms:</a:t>
            </a:r>
          </a:p>
          <a:p>
            <a:pPr lvl="1"/>
            <a:r>
              <a:rPr lang="en-US" b="1" dirty="0" smtClean="0"/>
              <a:t>RSA </a:t>
            </a:r>
            <a:r>
              <a:rPr lang="en-US" b="1" dirty="0"/>
              <a:t>Algorithm</a:t>
            </a:r>
          </a:p>
          <a:p>
            <a:pPr lvl="2"/>
            <a:r>
              <a:rPr lang="en-US" dirty="0" smtClean="0"/>
              <a:t>developed </a:t>
            </a:r>
            <a:r>
              <a:rPr lang="en-US" dirty="0"/>
              <a:t>by Ron </a:t>
            </a:r>
            <a:r>
              <a:rPr lang="en-US" dirty="0" err="1"/>
              <a:t>Rivest</a:t>
            </a:r>
            <a:r>
              <a:rPr lang="en-US" dirty="0"/>
              <a:t>, </a:t>
            </a:r>
            <a:r>
              <a:rPr lang="en-US" dirty="0" err="1"/>
              <a:t>Adi</a:t>
            </a:r>
            <a:r>
              <a:rPr lang="en-US" dirty="0"/>
              <a:t> Shamir and </a:t>
            </a:r>
            <a:r>
              <a:rPr lang="en-US" dirty="0" smtClean="0"/>
              <a:t>Len </a:t>
            </a:r>
            <a:r>
              <a:rPr lang="en-US" dirty="0" err="1" smtClean="0"/>
              <a:t>Adleman</a:t>
            </a:r>
            <a:r>
              <a:rPr lang="en-US" dirty="0" smtClean="0"/>
              <a:t> </a:t>
            </a:r>
            <a:r>
              <a:rPr lang="en-US" dirty="0"/>
              <a:t>at MIT proposed in 1978</a:t>
            </a:r>
          </a:p>
          <a:p>
            <a:pPr lvl="2"/>
            <a:r>
              <a:rPr lang="en-US" dirty="0" smtClean="0"/>
              <a:t>security </a:t>
            </a:r>
            <a:r>
              <a:rPr lang="en-US" dirty="0"/>
              <a:t>relies on the cost of factoring large </a:t>
            </a:r>
            <a:r>
              <a:rPr lang="en-US" dirty="0" smtClean="0"/>
              <a:t>numbers</a:t>
            </a:r>
          </a:p>
          <a:p>
            <a:pPr lvl="2"/>
            <a:endParaRPr lang="en-US" dirty="0"/>
          </a:p>
          <a:p>
            <a:pPr lvl="1"/>
            <a:r>
              <a:rPr lang="en-US" b="1" dirty="0" err="1" smtClean="0"/>
              <a:t>Diffie</a:t>
            </a:r>
            <a:r>
              <a:rPr lang="en-US" b="1" dirty="0" smtClean="0"/>
              <a:t>-Hellman </a:t>
            </a:r>
            <a:r>
              <a:rPr lang="en-US" b="1" dirty="0"/>
              <a:t>Algorithm</a:t>
            </a:r>
          </a:p>
          <a:p>
            <a:pPr lvl="2"/>
            <a:r>
              <a:rPr lang="en-US" sz="2000" dirty="0" smtClean="0"/>
              <a:t>developed </a:t>
            </a:r>
            <a:r>
              <a:rPr lang="en-US" sz="2000" dirty="0"/>
              <a:t>by Whitfield </a:t>
            </a:r>
            <a:r>
              <a:rPr lang="en-US" sz="2000" dirty="0" err="1"/>
              <a:t>Diffie</a:t>
            </a:r>
            <a:r>
              <a:rPr lang="en-US" sz="2000" dirty="0"/>
              <a:t> and Martin Hellman </a:t>
            </a:r>
            <a:r>
              <a:rPr lang="en-US" sz="2000" dirty="0" smtClean="0"/>
              <a:t>in 1976</a:t>
            </a:r>
            <a:endParaRPr lang="en-US" sz="2000" dirty="0"/>
          </a:p>
          <a:p>
            <a:pPr lvl="2"/>
            <a:r>
              <a:rPr lang="en-US" sz="2000" dirty="0" smtClean="0"/>
              <a:t>security </a:t>
            </a:r>
            <a:r>
              <a:rPr lang="en-US" sz="2000" dirty="0"/>
              <a:t>relies on the difficulty of computing </a:t>
            </a:r>
            <a:r>
              <a:rPr lang="en-US" sz="2000" dirty="0" smtClean="0"/>
              <a:t>discrete</a:t>
            </a:r>
            <a:r>
              <a:rPr lang="en-US" sz="1400" dirty="0" smtClean="0"/>
              <a:t> </a:t>
            </a:r>
            <a:r>
              <a:rPr lang="en-US" sz="2000" dirty="0" smtClean="0"/>
              <a:t>logarithms</a:t>
            </a:r>
            <a:endParaRPr lang="en-US" sz="2000" dirty="0"/>
          </a:p>
        </p:txBody>
      </p:sp>
    </p:spTree>
    <p:extLst>
      <p:ext uri="{BB962C8B-B14F-4D97-AF65-F5344CB8AC3E}">
        <p14:creationId xmlns:p14="http://schemas.microsoft.com/office/powerpoint/2010/main" val="1367274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RSA Algorithm – Key generation</a:t>
            </a:r>
            <a:endParaRPr lang="en-US" dirty="0"/>
          </a:p>
        </p:txBody>
      </p:sp>
      <p:sp>
        <p:nvSpPr>
          <p:cNvPr id="3" name="Content Placeholder 2"/>
          <p:cNvSpPr>
            <a:spLocks noGrp="1"/>
          </p:cNvSpPr>
          <p:nvPr>
            <p:ph idx="1"/>
          </p:nvPr>
        </p:nvSpPr>
        <p:spPr>
          <a:xfrm>
            <a:off x="385763" y="1584101"/>
            <a:ext cx="8443912" cy="4597758"/>
          </a:xfrm>
        </p:spPr>
        <p:txBody>
          <a:bodyPr/>
          <a:lstStyle/>
          <a:p>
            <a:r>
              <a:rPr lang="en-US" sz="2000" b="1" dirty="0"/>
              <a:t>Steps involve:</a:t>
            </a:r>
          </a:p>
          <a:p>
            <a:pPr marL="0" indent="0">
              <a:buNone/>
            </a:pPr>
            <a:r>
              <a:rPr lang="en-US" sz="2000" dirty="0" smtClean="0"/>
              <a:t>	– </a:t>
            </a:r>
            <a:r>
              <a:rPr lang="en-US" sz="2000" dirty="0"/>
              <a:t>select </a:t>
            </a:r>
            <a:r>
              <a:rPr lang="en-US" sz="2000" b="1" dirty="0"/>
              <a:t>two large primes number </a:t>
            </a:r>
            <a:r>
              <a:rPr lang="en-US" sz="2000" dirty="0"/>
              <a:t>p, q at random</a:t>
            </a:r>
          </a:p>
          <a:p>
            <a:pPr marL="0" indent="0">
              <a:buNone/>
            </a:pPr>
            <a:r>
              <a:rPr lang="en-US" sz="2000" dirty="0" smtClean="0"/>
              <a:t>	– </a:t>
            </a:r>
            <a:r>
              <a:rPr lang="en-US" sz="2000" dirty="0"/>
              <a:t>calculate N = p × q</a:t>
            </a:r>
          </a:p>
          <a:p>
            <a:pPr marL="0" indent="0">
              <a:buNone/>
            </a:pPr>
            <a:r>
              <a:rPr lang="en-US" sz="2000" dirty="0" smtClean="0"/>
              <a:t>	– calculate </a:t>
            </a:r>
            <a:r>
              <a:rPr lang="en-US" sz="2000" dirty="0" err="1" smtClean="0"/>
              <a:t>euler’s</a:t>
            </a:r>
            <a:r>
              <a:rPr lang="en-US" sz="2000" dirty="0" smtClean="0"/>
              <a:t> </a:t>
            </a:r>
            <a:r>
              <a:rPr lang="en-US" sz="2000" dirty="0" err="1" smtClean="0"/>
              <a:t>totient</a:t>
            </a:r>
            <a:r>
              <a:rPr lang="en-US" sz="2000" dirty="0" smtClean="0"/>
              <a:t> function, </a:t>
            </a:r>
            <a:r>
              <a:rPr lang="en-US" sz="2000" dirty="0"/>
              <a:t>ø(N) = (p-1)(q-1</a:t>
            </a:r>
            <a:r>
              <a:rPr lang="en-US" sz="2000" dirty="0" smtClean="0"/>
              <a:t>)</a:t>
            </a:r>
            <a:endParaRPr lang="en-US" sz="2000" dirty="0"/>
          </a:p>
          <a:p>
            <a:pPr marL="0" indent="0">
              <a:buNone/>
            </a:pPr>
            <a:r>
              <a:rPr lang="en-US" sz="2000" dirty="0" smtClean="0"/>
              <a:t>	– </a:t>
            </a:r>
            <a:r>
              <a:rPr lang="en-US" sz="2000" dirty="0"/>
              <a:t>Select an integer e such that</a:t>
            </a:r>
          </a:p>
          <a:p>
            <a:pPr marL="0" indent="0">
              <a:buNone/>
            </a:pPr>
            <a:r>
              <a:rPr lang="pt-BR" sz="2000" dirty="0"/>
              <a:t>	</a:t>
            </a:r>
            <a:r>
              <a:rPr lang="pt-BR" sz="2000" dirty="0" smtClean="0"/>
              <a:t>	1 </a:t>
            </a:r>
            <a:r>
              <a:rPr lang="pt-BR" sz="2000" dirty="0"/>
              <a:t>&lt; </a:t>
            </a:r>
            <a:r>
              <a:rPr lang="pt-BR" sz="2000" b="1" dirty="0"/>
              <a:t>e </a:t>
            </a:r>
            <a:r>
              <a:rPr lang="pt-BR" sz="2000" dirty="0"/>
              <a:t>&lt; ø(N), gcd(</a:t>
            </a:r>
            <a:r>
              <a:rPr lang="pt-BR" sz="2000" b="1" dirty="0"/>
              <a:t>e</a:t>
            </a:r>
            <a:r>
              <a:rPr lang="pt-BR" sz="2000" dirty="0"/>
              <a:t>, ø(N))=1</a:t>
            </a:r>
          </a:p>
          <a:p>
            <a:pPr marL="0" indent="0">
              <a:buNone/>
            </a:pPr>
            <a:r>
              <a:rPr lang="en-US" sz="2000" dirty="0" smtClean="0"/>
              <a:t>	– </a:t>
            </a:r>
            <a:r>
              <a:rPr lang="en-US" sz="2000" dirty="0"/>
              <a:t>Select d such that</a:t>
            </a:r>
          </a:p>
          <a:p>
            <a:pPr marL="0" indent="0">
              <a:buNone/>
            </a:pPr>
            <a:r>
              <a:rPr lang="pt-BR" sz="2000" dirty="0" smtClean="0"/>
              <a:t>		&gt; </a:t>
            </a:r>
            <a:r>
              <a:rPr lang="pt-BR" sz="2000" dirty="0"/>
              <a:t>d . e </a:t>
            </a:r>
            <a:r>
              <a:rPr lang="en-US" sz="2000" dirty="0"/>
              <a:t>≡ </a:t>
            </a:r>
            <a:r>
              <a:rPr lang="pt-BR" sz="2000" dirty="0" smtClean="0"/>
              <a:t>1 </a:t>
            </a:r>
            <a:r>
              <a:rPr lang="pt-BR" sz="2000" dirty="0"/>
              <a:t>mod ø(N) , i.e., </a:t>
            </a:r>
            <a:r>
              <a:rPr lang="pt-BR" sz="2000" b="1" dirty="0"/>
              <a:t>d . e mod </a:t>
            </a:r>
            <a:r>
              <a:rPr lang="pt-BR" sz="2000" b="1" dirty="0" smtClean="0"/>
              <a:t> ø(N</a:t>
            </a:r>
            <a:r>
              <a:rPr lang="pt-BR" sz="2000" b="1" dirty="0"/>
              <a:t>)=1</a:t>
            </a:r>
          </a:p>
          <a:p>
            <a:pPr marL="0" indent="0">
              <a:buNone/>
            </a:pPr>
            <a:r>
              <a:rPr lang="en-US" sz="2000" dirty="0" smtClean="0"/>
              <a:t>	– </a:t>
            </a:r>
            <a:r>
              <a:rPr lang="en-US" sz="2000" dirty="0"/>
              <a:t>public key: KU={</a:t>
            </a:r>
            <a:r>
              <a:rPr lang="en-US" sz="2000" b="1" dirty="0"/>
              <a:t>e</a:t>
            </a:r>
            <a:r>
              <a:rPr lang="en-US" sz="2000" dirty="0"/>
              <a:t>, N}</a:t>
            </a:r>
          </a:p>
          <a:p>
            <a:pPr marL="0" indent="0">
              <a:buNone/>
            </a:pPr>
            <a:r>
              <a:rPr lang="en-US" sz="2000" dirty="0" smtClean="0"/>
              <a:t>	– </a:t>
            </a:r>
            <a:r>
              <a:rPr lang="en-US" sz="2000" dirty="0"/>
              <a:t>private decryption key: KR={</a:t>
            </a:r>
            <a:r>
              <a:rPr lang="en-US" sz="2000" b="1" dirty="0"/>
              <a:t>d</a:t>
            </a:r>
            <a:r>
              <a:rPr lang="en-US" sz="2000" dirty="0"/>
              <a:t>, N}</a:t>
            </a:r>
          </a:p>
        </p:txBody>
      </p:sp>
    </p:spTree>
    <p:extLst>
      <p:ext uri="{BB962C8B-B14F-4D97-AF65-F5344CB8AC3E}">
        <p14:creationId xmlns:p14="http://schemas.microsoft.com/office/powerpoint/2010/main" val="34393723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6"/>
            <a:ext cx="8424862" cy="602132"/>
          </a:xfrm>
        </p:spPr>
        <p:txBody>
          <a:bodyPr/>
          <a:lstStyle/>
          <a:p>
            <a:r>
              <a:rPr lang="en-US" dirty="0" smtClean="0"/>
              <a:t>RSA Example</a:t>
            </a:r>
            <a:endParaRPr lang="en-US" dirty="0"/>
          </a:p>
        </p:txBody>
      </p:sp>
      <p:sp>
        <p:nvSpPr>
          <p:cNvPr id="3" name="Content Placeholder 2"/>
          <p:cNvSpPr>
            <a:spLocks noGrp="1"/>
          </p:cNvSpPr>
          <p:nvPr>
            <p:ph idx="1"/>
          </p:nvPr>
        </p:nvSpPr>
        <p:spPr>
          <a:xfrm>
            <a:off x="180304" y="1519708"/>
            <a:ext cx="8963696" cy="4501680"/>
          </a:xfrm>
        </p:spPr>
        <p:txBody>
          <a:bodyPr/>
          <a:lstStyle/>
          <a:p>
            <a:r>
              <a:rPr lang="en-US" sz="2000" b="1" i="1" dirty="0"/>
              <a:t>Example:</a:t>
            </a:r>
          </a:p>
          <a:p>
            <a:pPr marL="0" indent="0">
              <a:buNone/>
            </a:pPr>
            <a:r>
              <a:rPr lang="en-US" sz="2000" dirty="0" smtClean="0"/>
              <a:t>	– </a:t>
            </a:r>
            <a:r>
              <a:rPr lang="en-US" sz="2000" dirty="0"/>
              <a:t>select p=17, q=11 at random</a:t>
            </a:r>
          </a:p>
          <a:p>
            <a:pPr marL="0" indent="0">
              <a:buNone/>
            </a:pPr>
            <a:r>
              <a:rPr lang="en-US" sz="2000" dirty="0" smtClean="0"/>
              <a:t>	– </a:t>
            </a:r>
            <a:r>
              <a:rPr lang="en-US" sz="2000" dirty="0"/>
              <a:t>calculate </a:t>
            </a:r>
            <a:r>
              <a:rPr lang="en-US" sz="2000" dirty="0" smtClean="0"/>
              <a:t>N=p x q </a:t>
            </a:r>
            <a:r>
              <a:rPr lang="en-US" sz="2000" dirty="0"/>
              <a:t>=</a:t>
            </a:r>
            <a:r>
              <a:rPr lang="en-US" sz="2000" dirty="0" smtClean="0"/>
              <a:t>17 × 11=187</a:t>
            </a:r>
            <a:endParaRPr lang="en-US" sz="2000" dirty="0"/>
          </a:p>
          <a:p>
            <a:pPr marL="0" indent="0">
              <a:buNone/>
            </a:pPr>
            <a:r>
              <a:rPr lang="pt-BR" sz="2000" dirty="0" smtClean="0"/>
              <a:t>	– </a:t>
            </a:r>
            <a:r>
              <a:rPr lang="pt-BR" sz="2000" dirty="0"/>
              <a:t>calculate ø(N)=(p-1</a:t>
            </a:r>
            <a:r>
              <a:rPr lang="pt-BR" sz="2000" dirty="0" smtClean="0"/>
              <a:t>) x (q-1</a:t>
            </a:r>
            <a:r>
              <a:rPr lang="pt-BR" sz="2000" dirty="0"/>
              <a:t>)=(17-1</a:t>
            </a:r>
            <a:r>
              <a:rPr lang="pt-BR" sz="2000" dirty="0" smtClean="0"/>
              <a:t>) x (11-1</a:t>
            </a:r>
            <a:r>
              <a:rPr lang="pt-BR" sz="2000" dirty="0"/>
              <a:t>)=160</a:t>
            </a:r>
          </a:p>
          <a:p>
            <a:pPr marL="0" indent="0">
              <a:buNone/>
            </a:pPr>
            <a:r>
              <a:rPr lang="en-US" sz="2000" dirty="0" smtClean="0"/>
              <a:t>	– </a:t>
            </a:r>
            <a:r>
              <a:rPr lang="en-US" sz="2000" dirty="0"/>
              <a:t>Select an integer </a:t>
            </a:r>
            <a:r>
              <a:rPr lang="en-US" sz="2000" b="1" dirty="0"/>
              <a:t>e </a:t>
            </a:r>
            <a:r>
              <a:rPr lang="en-US" sz="2000" dirty="0"/>
              <a:t>such that</a:t>
            </a:r>
          </a:p>
          <a:p>
            <a:pPr marL="0" indent="0">
              <a:buNone/>
            </a:pPr>
            <a:r>
              <a:rPr lang="en-US" sz="2000" dirty="0"/>
              <a:t>	</a:t>
            </a:r>
            <a:r>
              <a:rPr lang="en-US" sz="2000" dirty="0" smtClean="0"/>
              <a:t>	1 </a:t>
            </a:r>
            <a:r>
              <a:rPr lang="en-US" sz="2000" dirty="0"/>
              <a:t>&lt; </a:t>
            </a:r>
            <a:r>
              <a:rPr lang="en-US" sz="2000" b="1" dirty="0"/>
              <a:t>e </a:t>
            </a:r>
            <a:r>
              <a:rPr lang="en-US" sz="2000" dirty="0"/>
              <a:t>&lt; 160, </a:t>
            </a:r>
            <a:r>
              <a:rPr lang="en-US" sz="2000" dirty="0" err="1"/>
              <a:t>gcd</a:t>
            </a:r>
            <a:r>
              <a:rPr lang="en-US" sz="2000" dirty="0"/>
              <a:t>(</a:t>
            </a:r>
            <a:r>
              <a:rPr lang="en-US" sz="2000" b="1" dirty="0"/>
              <a:t>e</a:t>
            </a:r>
            <a:r>
              <a:rPr lang="en-US" sz="2000" dirty="0"/>
              <a:t>,160)=1; choose </a:t>
            </a:r>
            <a:r>
              <a:rPr lang="en-US" sz="2000" b="1" dirty="0"/>
              <a:t>e</a:t>
            </a:r>
            <a:r>
              <a:rPr lang="en-US" sz="2000" dirty="0"/>
              <a:t>=7</a:t>
            </a:r>
          </a:p>
          <a:p>
            <a:pPr marL="0" indent="0">
              <a:buNone/>
            </a:pPr>
            <a:r>
              <a:rPr lang="en-US" sz="2000" dirty="0" smtClean="0"/>
              <a:t>	– </a:t>
            </a:r>
            <a:r>
              <a:rPr lang="en-US" sz="2000" dirty="0"/>
              <a:t>Select </a:t>
            </a:r>
            <a:r>
              <a:rPr lang="en-US" sz="2000" b="1" dirty="0"/>
              <a:t>d </a:t>
            </a:r>
            <a:r>
              <a:rPr lang="en-US" sz="2000" dirty="0"/>
              <a:t>such that </a:t>
            </a:r>
            <a:r>
              <a:rPr lang="en-US" sz="2000" b="1" dirty="0"/>
              <a:t>d x e </a:t>
            </a:r>
            <a:r>
              <a:rPr lang="en-US" sz="2000" dirty="0"/>
              <a:t>≡</a:t>
            </a:r>
            <a:r>
              <a:rPr lang="en-US" sz="2000" dirty="0" smtClean="0"/>
              <a:t> </a:t>
            </a:r>
            <a:r>
              <a:rPr lang="en-US" sz="2000" dirty="0"/>
              <a:t>1 mod 160,</a:t>
            </a:r>
          </a:p>
          <a:p>
            <a:pPr marL="0" indent="0">
              <a:buNone/>
            </a:pPr>
            <a:r>
              <a:rPr lang="da-DK" sz="2000" dirty="0" smtClean="0"/>
              <a:t>		&gt; </a:t>
            </a:r>
            <a:r>
              <a:rPr lang="da-DK" sz="2000" dirty="0"/>
              <a:t>i.e., </a:t>
            </a:r>
            <a:r>
              <a:rPr lang="da-DK" sz="2000" b="1" dirty="0" smtClean="0"/>
              <a:t>d</a:t>
            </a:r>
            <a:r>
              <a:rPr lang="da-DK" sz="2000" dirty="0" smtClean="0"/>
              <a:t>×7</a:t>
            </a:r>
            <a:r>
              <a:rPr lang="en-US" sz="2000" dirty="0"/>
              <a:t> ≡ </a:t>
            </a:r>
            <a:r>
              <a:rPr lang="da-DK" sz="2000" dirty="0" smtClean="0"/>
              <a:t>1 </a:t>
            </a:r>
            <a:r>
              <a:rPr lang="da-DK" sz="2000" dirty="0"/>
              <a:t>mod 160; (</a:t>
            </a:r>
            <a:r>
              <a:rPr lang="da-DK" sz="2000" b="1" dirty="0"/>
              <a:t>d</a:t>
            </a:r>
            <a:r>
              <a:rPr lang="da-DK" sz="2000" dirty="0"/>
              <a:t>×7 mod 160)=1; 161 mod 160=1</a:t>
            </a:r>
          </a:p>
          <a:p>
            <a:pPr marL="0" indent="0">
              <a:buNone/>
            </a:pPr>
            <a:r>
              <a:rPr lang="en-US" sz="2000" dirty="0" smtClean="0"/>
              <a:t>		&gt; </a:t>
            </a:r>
            <a:r>
              <a:rPr lang="en-US" sz="2000" dirty="0"/>
              <a:t>The correct answer is : </a:t>
            </a:r>
            <a:r>
              <a:rPr lang="en-US" sz="2000" b="1" dirty="0"/>
              <a:t>d </a:t>
            </a:r>
            <a:r>
              <a:rPr lang="en-US" sz="2000" dirty="0"/>
              <a:t>= 23</a:t>
            </a:r>
          </a:p>
          <a:p>
            <a:pPr marL="0" indent="0">
              <a:buNone/>
            </a:pPr>
            <a:r>
              <a:rPr lang="en-US" sz="2000" dirty="0" smtClean="0"/>
              <a:t>	– </a:t>
            </a:r>
            <a:r>
              <a:rPr lang="en-US" sz="2000" dirty="0"/>
              <a:t>public key: KU={</a:t>
            </a:r>
            <a:r>
              <a:rPr lang="en-US" sz="2000" b="1" dirty="0"/>
              <a:t>e</a:t>
            </a:r>
            <a:r>
              <a:rPr lang="en-US" sz="2000" dirty="0"/>
              <a:t>, N} == {</a:t>
            </a:r>
            <a:r>
              <a:rPr lang="en-US" sz="2000" b="1" dirty="0"/>
              <a:t>7</a:t>
            </a:r>
            <a:r>
              <a:rPr lang="en-US" sz="2000" dirty="0"/>
              <a:t>,187}</a:t>
            </a:r>
          </a:p>
          <a:p>
            <a:pPr marL="0" indent="0">
              <a:buNone/>
            </a:pPr>
            <a:r>
              <a:rPr lang="en-US" sz="2000" dirty="0" smtClean="0"/>
              <a:t>	– </a:t>
            </a:r>
            <a:r>
              <a:rPr lang="en-US" sz="2000" dirty="0"/>
              <a:t>private decryption key: KR={</a:t>
            </a:r>
            <a:r>
              <a:rPr lang="en-US" sz="2000" b="1" dirty="0"/>
              <a:t>d</a:t>
            </a:r>
            <a:r>
              <a:rPr lang="en-US" sz="2000" dirty="0"/>
              <a:t>, N} == {</a:t>
            </a:r>
            <a:r>
              <a:rPr lang="en-US" sz="2000" b="1" dirty="0"/>
              <a:t>23</a:t>
            </a:r>
            <a:r>
              <a:rPr lang="en-US" sz="2000" dirty="0"/>
              <a:t>,187}</a:t>
            </a:r>
          </a:p>
        </p:txBody>
      </p:sp>
    </p:spTree>
    <p:extLst>
      <p:ext uri="{BB962C8B-B14F-4D97-AF65-F5344CB8AC3E}">
        <p14:creationId xmlns:p14="http://schemas.microsoft.com/office/powerpoint/2010/main" val="21330239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6"/>
            <a:ext cx="8424862" cy="576374"/>
          </a:xfrm>
        </p:spPr>
        <p:txBody>
          <a:bodyPr/>
          <a:lstStyle/>
          <a:p>
            <a:r>
              <a:rPr lang="en-US" dirty="0" smtClean="0"/>
              <a:t>RSA Algorithm</a:t>
            </a:r>
            <a:endParaRPr lang="en-US" dirty="0"/>
          </a:p>
        </p:txBody>
      </p:sp>
      <p:sp>
        <p:nvSpPr>
          <p:cNvPr id="3" name="Content Placeholder 2"/>
          <p:cNvSpPr>
            <a:spLocks noGrp="1"/>
          </p:cNvSpPr>
          <p:nvPr>
            <p:ph idx="1"/>
          </p:nvPr>
        </p:nvSpPr>
        <p:spPr>
          <a:xfrm>
            <a:off x="395288" y="1493951"/>
            <a:ext cx="8443912" cy="4527438"/>
          </a:xfrm>
        </p:spPr>
        <p:txBody>
          <a:bodyPr/>
          <a:lstStyle/>
          <a:p>
            <a:r>
              <a:rPr lang="en-US" sz="2400" b="1" dirty="0"/>
              <a:t>RSA is a block cipher</a:t>
            </a:r>
          </a:p>
          <a:p>
            <a:pPr marL="0" indent="0">
              <a:buNone/>
            </a:pPr>
            <a:r>
              <a:rPr lang="en-US" sz="2400" dirty="0" smtClean="0"/>
              <a:t>	– </a:t>
            </a:r>
            <a:r>
              <a:rPr lang="en-US" sz="2400" dirty="0"/>
              <a:t>each block must have a binary value M &lt; N</a:t>
            </a:r>
          </a:p>
          <a:p>
            <a:pPr marL="0" indent="0">
              <a:buNone/>
            </a:pPr>
            <a:r>
              <a:rPr lang="en-US" sz="2400" dirty="0" smtClean="0"/>
              <a:t>	– </a:t>
            </a:r>
            <a:r>
              <a:rPr lang="en-US" sz="2400" dirty="0"/>
              <a:t>in practice block size is k bits, 2k &lt; N &lt; 2k+1</a:t>
            </a:r>
          </a:p>
          <a:p>
            <a:r>
              <a:rPr lang="en-US" sz="2400" b="1" dirty="0" smtClean="0"/>
              <a:t>Encryption </a:t>
            </a:r>
            <a:r>
              <a:rPr lang="en-US" sz="2400" b="1" dirty="0"/>
              <a:t>mode:</a:t>
            </a:r>
          </a:p>
          <a:p>
            <a:pPr marL="0" indent="0">
              <a:buNone/>
            </a:pPr>
            <a:r>
              <a:rPr lang="en-US" sz="2400" dirty="0" smtClean="0"/>
              <a:t>	– </a:t>
            </a:r>
            <a:r>
              <a:rPr lang="en-US" sz="2400" dirty="0" err="1"/>
              <a:t>ciphertext</a:t>
            </a:r>
            <a:r>
              <a:rPr lang="en-US" sz="2400" dirty="0"/>
              <a:t>: C = M</a:t>
            </a:r>
            <a:r>
              <a:rPr lang="en-US" sz="2400" baseline="30000" dirty="0"/>
              <a:t>e</a:t>
            </a:r>
            <a:r>
              <a:rPr lang="en-US" sz="2400" dirty="0"/>
              <a:t> mod N</a:t>
            </a:r>
          </a:p>
          <a:p>
            <a:pPr marL="0" indent="0">
              <a:buNone/>
            </a:pPr>
            <a:r>
              <a:rPr lang="da-DK" sz="2400" dirty="0" smtClean="0"/>
              <a:t>	– </a:t>
            </a:r>
            <a:r>
              <a:rPr lang="da-DK" sz="2400" dirty="0"/>
              <a:t>message, M= C</a:t>
            </a:r>
            <a:r>
              <a:rPr lang="da-DK" sz="2400" baseline="30000" dirty="0"/>
              <a:t>d</a:t>
            </a:r>
            <a:r>
              <a:rPr lang="da-DK" sz="2400" dirty="0"/>
              <a:t> mod N= (M</a:t>
            </a:r>
            <a:r>
              <a:rPr lang="da-DK" sz="2400" baseline="30000" dirty="0"/>
              <a:t>e</a:t>
            </a:r>
            <a:r>
              <a:rPr lang="da-DK" sz="2400" dirty="0"/>
              <a:t>)</a:t>
            </a:r>
            <a:r>
              <a:rPr lang="da-DK" sz="2400" baseline="30000" dirty="0"/>
              <a:t>d</a:t>
            </a:r>
            <a:r>
              <a:rPr lang="da-DK" sz="2400" dirty="0"/>
              <a:t> mod N= M</a:t>
            </a:r>
            <a:r>
              <a:rPr lang="da-DK" sz="2400" baseline="30000" dirty="0"/>
              <a:t>ed</a:t>
            </a:r>
            <a:r>
              <a:rPr lang="da-DK" sz="2400" dirty="0"/>
              <a:t> mod N</a:t>
            </a:r>
          </a:p>
          <a:p>
            <a:r>
              <a:rPr lang="en-US" sz="2400" b="1" dirty="0" smtClean="0"/>
              <a:t>Signature </a:t>
            </a:r>
            <a:r>
              <a:rPr lang="en-US" sz="2400" b="1" dirty="0"/>
              <a:t>mode:</a:t>
            </a:r>
          </a:p>
          <a:p>
            <a:pPr marL="0" indent="0">
              <a:buNone/>
            </a:pPr>
            <a:r>
              <a:rPr lang="en-US" sz="2400" dirty="0" smtClean="0"/>
              <a:t>	– </a:t>
            </a:r>
            <a:r>
              <a:rPr lang="en-US" sz="2400" dirty="0"/>
              <a:t>signature: S = </a:t>
            </a:r>
            <a:r>
              <a:rPr lang="en-US" sz="2400" dirty="0" err="1"/>
              <a:t>M</a:t>
            </a:r>
            <a:r>
              <a:rPr lang="en-US" sz="2400" b="1" baseline="30000" dirty="0" err="1"/>
              <a:t>d</a:t>
            </a:r>
            <a:r>
              <a:rPr lang="en-US" sz="2400" b="1" dirty="0"/>
              <a:t> </a:t>
            </a:r>
            <a:r>
              <a:rPr lang="en-US" sz="2400" dirty="0"/>
              <a:t>mod N</a:t>
            </a:r>
          </a:p>
          <a:p>
            <a:pPr marL="0" indent="0">
              <a:buNone/>
            </a:pPr>
            <a:r>
              <a:rPr lang="da-DK" sz="2400" dirty="0" smtClean="0"/>
              <a:t>	– </a:t>
            </a:r>
            <a:r>
              <a:rPr lang="da-DK" sz="2400" dirty="0"/>
              <a:t>message, M= S</a:t>
            </a:r>
            <a:r>
              <a:rPr lang="da-DK" sz="2400" b="1" baseline="30000" dirty="0"/>
              <a:t>e</a:t>
            </a:r>
            <a:r>
              <a:rPr lang="da-DK" sz="2400" b="1" dirty="0"/>
              <a:t> </a:t>
            </a:r>
            <a:r>
              <a:rPr lang="da-DK" sz="2400" dirty="0"/>
              <a:t>mod N= (M</a:t>
            </a:r>
            <a:r>
              <a:rPr lang="da-DK" sz="2400" baseline="30000" dirty="0"/>
              <a:t>d</a:t>
            </a:r>
            <a:r>
              <a:rPr lang="da-DK" sz="2400" dirty="0"/>
              <a:t>)</a:t>
            </a:r>
            <a:r>
              <a:rPr lang="da-DK" sz="2400" baseline="30000" dirty="0"/>
              <a:t>e</a:t>
            </a:r>
            <a:r>
              <a:rPr lang="da-DK" sz="2400" dirty="0"/>
              <a:t> mod N= (M</a:t>
            </a:r>
            <a:r>
              <a:rPr lang="da-DK" sz="2400" baseline="30000" dirty="0"/>
              <a:t>ed</a:t>
            </a:r>
            <a:r>
              <a:rPr lang="da-DK" sz="2400" dirty="0"/>
              <a:t>)mod N</a:t>
            </a:r>
          </a:p>
          <a:p>
            <a:r>
              <a:rPr lang="en-US" sz="2400" b="1" dirty="0" smtClean="0"/>
              <a:t>Note </a:t>
            </a:r>
            <a:r>
              <a:rPr lang="en-US" sz="2400" b="1" dirty="0"/>
              <a:t>that the message M must be smaller than </a:t>
            </a:r>
            <a:r>
              <a:rPr lang="en-US" sz="2400" b="1" dirty="0" smtClean="0"/>
              <a:t>the modulus </a:t>
            </a:r>
            <a:r>
              <a:rPr lang="en-US" sz="2400" b="1" dirty="0"/>
              <a:t>N</a:t>
            </a:r>
            <a:endParaRPr lang="en-US" sz="2400" dirty="0"/>
          </a:p>
        </p:txBody>
      </p:sp>
    </p:spTree>
    <p:extLst>
      <p:ext uri="{BB962C8B-B14F-4D97-AF65-F5344CB8AC3E}">
        <p14:creationId xmlns:p14="http://schemas.microsoft.com/office/powerpoint/2010/main" val="3603786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56679"/>
          </a:xfrm>
        </p:spPr>
        <p:txBody>
          <a:bodyPr/>
          <a:lstStyle/>
          <a:p>
            <a:r>
              <a:rPr lang="en-US" dirty="0" smtClean="0"/>
              <a:t>Requirement of RSA</a:t>
            </a:r>
            <a:endParaRPr lang="en-US" dirty="0"/>
          </a:p>
        </p:txBody>
      </p:sp>
      <p:sp>
        <p:nvSpPr>
          <p:cNvPr id="3" name="Content Placeholder 2"/>
          <p:cNvSpPr>
            <a:spLocks noGrp="1"/>
          </p:cNvSpPr>
          <p:nvPr>
            <p:ph idx="1"/>
          </p:nvPr>
        </p:nvSpPr>
        <p:spPr>
          <a:xfrm>
            <a:off x="395288" y="1674254"/>
            <a:ext cx="8443912" cy="4347134"/>
          </a:xfrm>
        </p:spPr>
        <p:txBody>
          <a:bodyPr/>
          <a:lstStyle/>
          <a:p>
            <a:r>
              <a:rPr lang="en-US" sz="2400" b="1" dirty="0"/>
              <a:t>For RSA algorithm to work satisfactorily, </a:t>
            </a:r>
            <a:r>
              <a:rPr lang="en-US" sz="2400" b="1" dirty="0" smtClean="0"/>
              <a:t>the following </a:t>
            </a:r>
            <a:r>
              <a:rPr lang="en-US" sz="2400" b="1" dirty="0"/>
              <a:t>requirements must be met:</a:t>
            </a:r>
          </a:p>
          <a:p>
            <a:pPr marL="0" indent="0">
              <a:buNone/>
            </a:pPr>
            <a:r>
              <a:rPr lang="en-US" sz="2400" dirty="0" smtClean="0"/>
              <a:t>	– </a:t>
            </a:r>
            <a:r>
              <a:rPr lang="en-US" sz="2400" dirty="0"/>
              <a:t>It is possible to find values of e, d, N such </a:t>
            </a:r>
            <a:r>
              <a:rPr lang="en-US" sz="2400" dirty="0" smtClean="0"/>
              <a:t>that	</a:t>
            </a:r>
            <a:r>
              <a:rPr lang="da-DK" sz="2400" b="1" dirty="0" smtClean="0"/>
              <a:t>M</a:t>
            </a:r>
            <a:r>
              <a:rPr lang="da-DK" sz="2400" b="1" baseline="30000" dirty="0" smtClean="0"/>
              <a:t>ed</a:t>
            </a:r>
            <a:r>
              <a:rPr lang="da-DK" sz="2400" b="1" dirty="0" smtClean="0"/>
              <a:t> </a:t>
            </a:r>
            <a:r>
              <a:rPr lang="da-DK" sz="2400" b="1" dirty="0"/>
              <a:t>= M mod N for all M &lt; N</a:t>
            </a:r>
          </a:p>
          <a:p>
            <a:pPr marL="0" indent="0">
              <a:buNone/>
            </a:pPr>
            <a:r>
              <a:rPr lang="en-US" sz="2400" dirty="0" smtClean="0"/>
              <a:t>	– </a:t>
            </a:r>
            <a:r>
              <a:rPr lang="en-US" sz="2400" dirty="0"/>
              <a:t>It is relatively easy to calculate M</a:t>
            </a:r>
            <a:r>
              <a:rPr lang="en-US" sz="2400" baseline="30000" dirty="0"/>
              <a:t>e</a:t>
            </a:r>
            <a:r>
              <a:rPr lang="en-US" sz="2400" dirty="0"/>
              <a:t> and C</a:t>
            </a:r>
            <a:r>
              <a:rPr lang="en-US" sz="2400" baseline="30000" dirty="0"/>
              <a:t>d</a:t>
            </a:r>
            <a:r>
              <a:rPr lang="en-US" sz="2400" dirty="0"/>
              <a:t> for </a:t>
            </a:r>
            <a:r>
              <a:rPr lang="en-US" sz="2400" dirty="0" smtClean="0"/>
              <a:t>all 	 	   values </a:t>
            </a:r>
            <a:r>
              <a:rPr lang="en-US" sz="2400" dirty="0"/>
              <a:t>of M &lt; N</a:t>
            </a:r>
          </a:p>
          <a:p>
            <a:pPr marL="0" indent="0">
              <a:buNone/>
            </a:pPr>
            <a:r>
              <a:rPr lang="en-US" sz="2400" dirty="0" smtClean="0"/>
              <a:t>	– </a:t>
            </a:r>
            <a:r>
              <a:rPr lang="en-US" sz="2400" dirty="0"/>
              <a:t>It is </a:t>
            </a:r>
            <a:r>
              <a:rPr lang="en-US" sz="2400" b="1" dirty="0"/>
              <a:t>infeasible </a:t>
            </a:r>
            <a:r>
              <a:rPr lang="en-US" sz="2400" dirty="0"/>
              <a:t>to determine </a:t>
            </a:r>
            <a:r>
              <a:rPr lang="en-US" sz="2400" b="1" dirty="0"/>
              <a:t>d </a:t>
            </a:r>
            <a:r>
              <a:rPr lang="en-US" sz="2400" dirty="0"/>
              <a:t>given </a:t>
            </a:r>
            <a:r>
              <a:rPr lang="en-US" sz="2400" b="1" dirty="0"/>
              <a:t>e </a:t>
            </a:r>
            <a:r>
              <a:rPr lang="en-US" sz="2400" dirty="0"/>
              <a:t>and </a:t>
            </a:r>
            <a:r>
              <a:rPr lang="en-US" sz="2400" b="1" dirty="0"/>
              <a:t>N</a:t>
            </a:r>
            <a:r>
              <a:rPr lang="en-US" sz="2400" dirty="0"/>
              <a:t>. </a:t>
            </a:r>
            <a:r>
              <a:rPr lang="en-US" sz="2400" dirty="0" smtClean="0"/>
              <a:t>This 	 	   requirement </a:t>
            </a:r>
            <a:r>
              <a:rPr lang="en-US" sz="2400" dirty="0"/>
              <a:t>is met when </a:t>
            </a:r>
            <a:r>
              <a:rPr lang="en-US" sz="2400" b="1" dirty="0"/>
              <a:t>e </a:t>
            </a:r>
            <a:r>
              <a:rPr lang="en-US" sz="2400" dirty="0"/>
              <a:t>and </a:t>
            </a:r>
            <a:r>
              <a:rPr lang="en-US" sz="2400" b="1" dirty="0"/>
              <a:t>N </a:t>
            </a:r>
            <a:r>
              <a:rPr lang="en-US" sz="2400" dirty="0"/>
              <a:t>are very </a:t>
            </a:r>
            <a:r>
              <a:rPr lang="en-US" sz="2400" dirty="0" smtClean="0"/>
              <a:t>large 	 	   values</a:t>
            </a:r>
            <a:endParaRPr lang="en-US" sz="2400" dirty="0"/>
          </a:p>
        </p:txBody>
      </p:sp>
    </p:spTree>
    <p:extLst>
      <p:ext uri="{BB962C8B-B14F-4D97-AF65-F5344CB8AC3E}">
        <p14:creationId xmlns:p14="http://schemas.microsoft.com/office/powerpoint/2010/main" val="1089362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sz="3200" dirty="0" smtClean="0"/>
              <a:t>RSA Example – Encryption/Decryption</a:t>
            </a:r>
            <a:endParaRPr lang="en-US" sz="3200" dirty="0"/>
          </a:p>
        </p:txBody>
      </p:sp>
      <p:sp>
        <p:nvSpPr>
          <p:cNvPr id="3" name="Content Placeholder 2"/>
          <p:cNvSpPr>
            <a:spLocks noGrp="1"/>
          </p:cNvSpPr>
          <p:nvPr>
            <p:ph idx="1"/>
          </p:nvPr>
        </p:nvSpPr>
        <p:spPr>
          <a:xfrm>
            <a:off x="395288" y="1497695"/>
            <a:ext cx="8443912" cy="4971245"/>
          </a:xfrm>
          <a:solidFill>
            <a:schemeClr val="bg2"/>
          </a:solidFill>
        </p:spPr>
        <p:txBody>
          <a:bodyPr/>
          <a:lstStyle/>
          <a:p>
            <a:r>
              <a:rPr lang="en-US" sz="2400" b="1" dirty="0"/>
              <a:t>G</a:t>
            </a:r>
            <a:r>
              <a:rPr lang="en-US" sz="2400" b="1" dirty="0" smtClean="0"/>
              <a:t>iven </a:t>
            </a:r>
            <a:r>
              <a:rPr lang="en-US" sz="2400" b="1" dirty="0"/>
              <a:t>message M = 88 (note: M &lt; N; i.e. 88 &lt; 187)</a:t>
            </a:r>
          </a:p>
          <a:p>
            <a:r>
              <a:rPr lang="fr-FR" sz="2400" b="1" dirty="0" err="1"/>
              <a:t>E</a:t>
            </a:r>
            <a:r>
              <a:rPr lang="fr-FR" sz="2400" b="1" dirty="0" err="1" smtClean="0"/>
              <a:t>ncryption</a:t>
            </a:r>
            <a:r>
              <a:rPr lang="fr-FR" sz="2400" b="1" dirty="0"/>
              <a:t>: C = M</a:t>
            </a:r>
            <a:r>
              <a:rPr lang="fr-FR" sz="2400" b="1" baseline="30000" dirty="0"/>
              <a:t>e</a:t>
            </a:r>
            <a:r>
              <a:rPr lang="fr-FR" sz="2400" b="1" dirty="0"/>
              <a:t> </a:t>
            </a:r>
            <a:r>
              <a:rPr lang="fr-FR" sz="2400" b="1" dirty="0" err="1"/>
              <a:t>mod</a:t>
            </a:r>
            <a:r>
              <a:rPr lang="fr-FR" sz="2400" b="1" dirty="0"/>
              <a:t> N</a:t>
            </a:r>
          </a:p>
          <a:p>
            <a:r>
              <a:rPr lang="da-DK" sz="2400" dirty="0"/>
              <a:t>C = 88</a:t>
            </a:r>
            <a:r>
              <a:rPr lang="da-DK" sz="2400" baseline="30000" dirty="0"/>
              <a:t>7</a:t>
            </a:r>
            <a:r>
              <a:rPr lang="da-DK" sz="2400" dirty="0"/>
              <a:t> mod 187 = [(88</a:t>
            </a:r>
            <a:r>
              <a:rPr lang="da-DK" sz="2400" baseline="30000" dirty="0"/>
              <a:t>4</a:t>
            </a:r>
            <a:r>
              <a:rPr lang="da-DK" sz="2400" dirty="0"/>
              <a:t> mod187) x (88</a:t>
            </a:r>
            <a:r>
              <a:rPr lang="da-DK" sz="2400" baseline="30000" dirty="0"/>
              <a:t>2</a:t>
            </a:r>
            <a:r>
              <a:rPr lang="da-DK" sz="2400" dirty="0"/>
              <a:t> mod187) x</a:t>
            </a:r>
          </a:p>
          <a:p>
            <a:r>
              <a:rPr lang="da-DK" sz="2400" dirty="0"/>
              <a:t>(88mod187) ] mod 187 =(132x77x88) mod 187 = 11</a:t>
            </a:r>
          </a:p>
          <a:p>
            <a:r>
              <a:rPr lang="en-US" sz="2400" dirty="0"/>
              <a:t>C = </a:t>
            </a:r>
            <a:r>
              <a:rPr lang="en-US" sz="2400" dirty="0" smtClean="0"/>
              <a:t>11</a:t>
            </a:r>
          </a:p>
          <a:p>
            <a:endParaRPr lang="en-US" sz="2400" dirty="0"/>
          </a:p>
          <a:p>
            <a:r>
              <a:rPr lang="da-DK" sz="2400" b="1" dirty="0"/>
              <a:t>D</a:t>
            </a:r>
            <a:r>
              <a:rPr lang="da-DK" sz="2400" b="1" dirty="0" smtClean="0"/>
              <a:t>ecryption</a:t>
            </a:r>
            <a:r>
              <a:rPr lang="da-DK" sz="2400" b="1" dirty="0"/>
              <a:t>: M= C</a:t>
            </a:r>
            <a:r>
              <a:rPr lang="da-DK" sz="2400" b="1" baseline="30000" dirty="0"/>
              <a:t>d</a:t>
            </a:r>
            <a:r>
              <a:rPr lang="da-DK" sz="2400" b="1" dirty="0"/>
              <a:t> mod N</a:t>
            </a:r>
          </a:p>
          <a:p>
            <a:r>
              <a:rPr lang="en-US" sz="2400" dirty="0"/>
              <a:t>M = 11</a:t>
            </a:r>
            <a:r>
              <a:rPr lang="en-US" sz="2400" baseline="30000" dirty="0"/>
              <a:t>23</a:t>
            </a:r>
            <a:r>
              <a:rPr lang="en-US" sz="2400" dirty="0"/>
              <a:t> mod 187</a:t>
            </a:r>
          </a:p>
          <a:p>
            <a:r>
              <a:rPr lang="da-DK" sz="2400" dirty="0"/>
              <a:t>= [(11</a:t>
            </a:r>
            <a:r>
              <a:rPr lang="da-DK" sz="2400" baseline="30000" dirty="0"/>
              <a:t>1</a:t>
            </a:r>
            <a:r>
              <a:rPr lang="da-DK" sz="2400" dirty="0"/>
              <a:t> mod 187)x(11</a:t>
            </a:r>
            <a:r>
              <a:rPr lang="da-DK" sz="2400" baseline="30000" dirty="0"/>
              <a:t>2</a:t>
            </a:r>
            <a:r>
              <a:rPr lang="da-DK" sz="2400" dirty="0"/>
              <a:t> mod 187)x(11</a:t>
            </a:r>
            <a:r>
              <a:rPr lang="da-DK" sz="2400" baseline="30000" dirty="0"/>
              <a:t>4</a:t>
            </a:r>
            <a:r>
              <a:rPr lang="da-DK" sz="2400" dirty="0"/>
              <a:t> mod 187)x(11</a:t>
            </a:r>
            <a:r>
              <a:rPr lang="da-DK" sz="2400" baseline="30000" dirty="0"/>
              <a:t>8</a:t>
            </a:r>
          </a:p>
          <a:p>
            <a:r>
              <a:rPr lang="da-DK" sz="2400" dirty="0"/>
              <a:t>mod 187)x(11</a:t>
            </a:r>
            <a:r>
              <a:rPr lang="da-DK" sz="2400" baseline="30000" dirty="0"/>
              <a:t>8</a:t>
            </a:r>
            <a:r>
              <a:rPr lang="da-DK" sz="2400" dirty="0"/>
              <a:t> mod 187)] mod187</a:t>
            </a:r>
          </a:p>
          <a:p>
            <a:r>
              <a:rPr lang="en-US" sz="2400" dirty="0"/>
              <a:t>=(11x121x55x33x33)mod187=88</a:t>
            </a:r>
          </a:p>
        </p:txBody>
      </p:sp>
    </p:spTree>
    <p:extLst>
      <p:ext uri="{BB962C8B-B14F-4D97-AF65-F5344CB8AC3E}">
        <p14:creationId xmlns:p14="http://schemas.microsoft.com/office/powerpoint/2010/main" val="12183034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7890"/>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95288" y="1545465"/>
            <a:ext cx="8607044" cy="4475923"/>
          </a:xfrm>
        </p:spPr>
        <p:txBody>
          <a:bodyPr/>
          <a:lstStyle/>
          <a:p>
            <a:r>
              <a:rPr lang="en-US" sz="2800" b="1" dirty="0"/>
              <a:t>First public-key algorithm proposed</a:t>
            </a:r>
          </a:p>
          <a:p>
            <a:r>
              <a:rPr lang="en-US" sz="2800" b="1" dirty="0" smtClean="0"/>
              <a:t>By </a:t>
            </a:r>
            <a:r>
              <a:rPr lang="en-US" sz="2800" b="1" dirty="0" err="1"/>
              <a:t>Diffie</a:t>
            </a:r>
            <a:r>
              <a:rPr lang="en-US" sz="2800" b="1" dirty="0"/>
              <a:t> &amp; Hellman in 1976 along with the</a:t>
            </a:r>
          </a:p>
          <a:p>
            <a:r>
              <a:rPr lang="en-US" sz="2800" b="1" dirty="0"/>
              <a:t>exposition of public key concepts</a:t>
            </a:r>
          </a:p>
          <a:p>
            <a:pPr marL="0" indent="0">
              <a:buNone/>
            </a:pPr>
            <a:r>
              <a:rPr lang="en-US" sz="2800" dirty="0" smtClean="0"/>
              <a:t>	– </a:t>
            </a:r>
            <a:r>
              <a:rPr lang="en-US" sz="2800" dirty="0"/>
              <a:t>note: now known that James Ellis (</a:t>
            </a:r>
            <a:r>
              <a:rPr lang="en-US" sz="2800" dirty="0" smtClean="0"/>
              <a:t>UK 	 	  	   CESG) secretly </a:t>
            </a:r>
            <a:r>
              <a:rPr lang="en-US" sz="2800" dirty="0"/>
              <a:t>proposed the concept </a:t>
            </a:r>
            <a:r>
              <a:rPr lang="en-US" sz="2800" dirty="0" smtClean="0"/>
              <a:t>in 	 	   1970</a:t>
            </a:r>
            <a:endParaRPr lang="en-US" sz="2800" dirty="0"/>
          </a:p>
          <a:p>
            <a:r>
              <a:rPr lang="en-US" sz="2800" b="1" dirty="0" smtClean="0"/>
              <a:t>A </a:t>
            </a:r>
            <a:r>
              <a:rPr lang="en-US" sz="2800" b="1" dirty="0"/>
              <a:t>practical method for secure exchange of </a:t>
            </a:r>
            <a:r>
              <a:rPr lang="en-US" sz="2800" b="1" dirty="0" smtClean="0"/>
              <a:t>a secret </a:t>
            </a:r>
            <a:r>
              <a:rPr lang="en-US" sz="2800" b="1" dirty="0"/>
              <a:t>key</a:t>
            </a:r>
          </a:p>
          <a:p>
            <a:r>
              <a:rPr lang="en-US" sz="2800" b="1" dirty="0" smtClean="0"/>
              <a:t>Used </a:t>
            </a:r>
            <a:r>
              <a:rPr lang="en-US" sz="2800" b="1" dirty="0"/>
              <a:t>in a number of commercial products</a:t>
            </a:r>
            <a:endParaRPr lang="en-US" sz="2800" dirty="0"/>
          </a:p>
        </p:txBody>
      </p:sp>
    </p:spTree>
    <p:extLst>
      <p:ext uri="{BB962C8B-B14F-4D97-AF65-F5344CB8AC3E}">
        <p14:creationId xmlns:p14="http://schemas.microsoft.com/office/powerpoint/2010/main" val="42074700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95288" y="1584101"/>
            <a:ext cx="8443912" cy="4437287"/>
          </a:xfrm>
        </p:spPr>
        <p:txBody>
          <a:bodyPr/>
          <a:lstStyle/>
          <a:p>
            <a:r>
              <a:rPr lang="en-US" sz="2400" b="1" dirty="0"/>
              <a:t>a public-key distribution scheme</a:t>
            </a:r>
          </a:p>
          <a:p>
            <a:pPr lvl="1"/>
            <a:r>
              <a:rPr lang="en-US" sz="1800" dirty="0"/>
              <a:t>– </a:t>
            </a:r>
            <a:r>
              <a:rPr lang="en-US" sz="1800" b="1" dirty="0"/>
              <a:t>cannot </a:t>
            </a:r>
            <a:r>
              <a:rPr lang="en-US" sz="1800" dirty="0"/>
              <a:t>be used to exchange an arbitrary message</a:t>
            </a:r>
          </a:p>
          <a:p>
            <a:pPr lvl="1"/>
            <a:r>
              <a:rPr lang="en-US" sz="1800" dirty="0"/>
              <a:t>– rather it can </a:t>
            </a:r>
            <a:r>
              <a:rPr lang="en-US" sz="1800" b="1" dirty="0"/>
              <a:t>establish a common key</a:t>
            </a:r>
          </a:p>
          <a:p>
            <a:pPr lvl="1"/>
            <a:r>
              <a:rPr lang="en-US" sz="1800" dirty="0"/>
              <a:t>– known only to the </a:t>
            </a:r>
            <a:r>
              <a:rPr lang="en-US" sz="1800" b="1" dirty="0"/>
              <a:t>two </a:t>
            </a:r>
            <a:r>
              <a:rPr lang="en-US" sz="1800" dirty="0"/>
              <a:t>participants</a:t>
            </a:r>
          </a:p>
          <a:p>
            <a:r>
              <a:rPr lang="en-US" sz="2400" b="1" dirty="0" smtClean="0"/>
              <a:t>value </a:t>
            </a:r>
            <a:r>
              <a:rPr lang="en-US" sz="2400" b="1" dirty="0"/>
              <a:t>of key depends on the participants (and </a:t>
            </a:r>
            <a:r>
              <a:rPr lang="en-US" sz="2400" b="1" dirty="0" smtClean="0"/>
              <a:t>their private </a:t>
            </a:r>
            <a:r>
              <a:rPr lang="en-US" sz="2400" b="1" dirty="0"/>
              <a:t>and public key information)</a:t>
            </a:r>
          </a:p>
          <a:p>
            <a:r>
              <a:rPr lang="en-US" sz="2400" b="1" dirty="0" smtClean="0"/>
              <a:t>based </a:t>
            </a:r>
            <a:r>
              <a:rPr lang="en-US" sz="2400" b="1" dirty="0"/>
              <a:t>on exponentiation in a finite (Galois) </a:t>
            </a:r>
            <a:r>
              <a:rPr lang="en-US" sz="2400" b="1" dirty="0" smtClean="0"/>
              <a:t>field (modulo </a:t>
            </a:r>
            <a:r>
              <a:rPr lang="en-US" sz="2400" b="1" dirty="0"/>
              <a:t>a prime or a polynomial) - easy</a:t>
            </a:r>
          </a:p>
          <a:p>
            <a:r>
              <a:rPr lang="en-US" sz="2400" b="1" dirty="0" smtClean="0"/>
              <a:t>security </a:t>
            </a:r>
            <a:r>
              <a:rPr lang="en-US" sz="2400" b="1" dirty="0"/>
              <a:t>relies on the difficulty of computing </a:t>
            </a:r>
            <a:r>
              <a:rPr lang="en-US" sz="2400" b="1" dirty="0" smtClean="0"/>
              <a:t>discrete logarithms </a:t>
            </a:r>
            <a:r>
              <a:rPr lang="en-US" sz="2400" b="1" dirty="0"/>
              <a:t>(similar to factoring) – hard</a:t>
            </a:r>
            <a:endParaRPr lang="en-US" sz="2400" dirty="0"/>
          </a:p>
        </p:txBody>
      </p:sp>
    </p:spTree>
    <p:extLst>
      <p:ext uri="{BB962C8B-B14F-4D97-AF65-F5344CB8AC3E}">
        <p14:creationId xmlns:p14="http://schemas.microsoft.com/office/powerpoint/2010/main" val="2809661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dirty="0" smtClean="0"/>
              <a:t>Symmetric Cryptography</a:t>
            </a:r>
            <a:endParaRPr lang="en-US" dirty="0"/>
          </a:p>
        </p:txBody>
      </p:sp>
      <p:sp>
        <p:nvSpPr>
          <p:cNvPr id="3" name="Content Placeholder 2"/>
          <p:cNvSpPr>
            <a:spLocks noGrp="1"/>
          </p:cNvSpPr>
          <p:nvPr>
            <p:ph idx="1"/>
          </p:nvPr>
        </p:nvSpPr>
        <p:spPr>
          <a:xfrm>
            <a:off x="395288" y="1481070"/>
            <a:ext cx="8443912" cy="4553197"/>
          </a:xfrm>
        </p:spPr>
        <p:txBody>
          <a:bodyPr/>
          <a:lstStyle/>
          <a:p>
            <a:r>
              <a:rPr lang="en-US" sz="2400" b="1" dirty="0"/>
              <a:t>Traditional private/secret/single key </a:t>
            </a:r>
            <a:r>
              <a:rPr lang="en-US" sz="2400" b="1" dirty="0" smtClean="0"/>
              <a:t>cryptography uses </a:t>
            </a:r>
            <a:r>
              <a:rPr lang="en-US" sz="2400" b="1" dirty="0"/>
              <a:t>only one key</a:t>
            </a:r>
          </a:p>
          <a:p>
            <a:r>
              <a:rPr lang="en-US" sz="2400" b="1" dirty="0" smtClean="0"/>
              <a:t>The </a:t>
            </a:r>
            <a:r>
              <a:rPr lang="en-US" sz="2400" b="1" dirty="0"/>
              <a:t>key is shared by both sender and receiver</a:t>
            </a:r>
          </a:p>
          <a:p>
            <a:r>
              <a:rPr lang="en-US" sz="2400" b="1" dirty="0" smtClean="0"/>
              <a:t>Security </a:t>
            </a:r>
            <a:r>
              <a:rPr lang="en-US" sz="2400" b="1" dirty="0"/>
              <a:t>is compromised if this key is </a:t>
            </a:r>
            <a:r>
              <a:rPr lang="en-US" sz="2400" b="1" dirty="0" smtClean="0"/>
              <a:t>disclosed, intentionally </a:t>
            </a:r>
            <a:r>
              <a:rPr lang="en-US" sz="2400" b="1" dirty="0"/>
              <a:t>or unintentionally</a:t>
            </a:r>
          </a:p>
          <a:p>
            <a:r>
              <a:rPr lang="en-US" sz="2400" b="1" dirty="0" smtClean="0"/>
              <a:t>Concern</a:t>
            </a:r>
            <a:r>
              <a:rPr lang="en-US" sz="2400" b="1" dirty="0"/>
              <a:t>:</a:t>
            </a:r>
          </a:p>
          <a:p>
            <a:pPr marL="0" indent="0">
              <a:buNone/>
            </a:pPr>
            <a:r>
              <a:rPr lang="en-US" sz="2400" dirty="0" smtClean="0"/>
              <a:t>	– </a:t>
            </a:r>
            <a:r>
              <a:rPr lang="en-US" sz="2400" dirty="0"/>
              <a:t>Key exchange</a:t>
            </a:r>
          </a:p>
          <a:p>
            <a:pPr marL="0" indent="0">
              <a:buNone/>
            </a:pPr>
            <a:r>
              <a:rPr lang="en-US" sz="2400" dirty="0" smtClean="0"/>
              <a:t>	– </a:t>
            </a:r>
            <a:r>
              <a:rPr lang="en-US" sz="2400" dirty="0"/>
              <a:t>Number of keys required is directly proportional </a:t>
            </a:r>
            <a:r>
              <a:rPr lang="en-US" sz="2400" dirty="0" smtClean="0"/>
              <a:t>to 	 	   the number of </a:t>
            </a:r>
            <a:r>
              <a:rPr lang="en-US" sz="2400" dirty="0"/>
              <a:t>sender/receiver pairs</a:t>
            </a:r>
          </a:p>
          <a:p>
            <a:pPr marL="0" indent="0">
              <a:buNone/>
            </a:pPr>
            <a:r>
              <a:rPr lang="en-US" sz="2400" dirty="0" smtClean="0"/>
              <a:t>	– </a:t>
            </a:r>
            <a:r>
              <a:rPr lang="en-US" sz="2400" dirty="0"/>
              <a:t>Does not protect sender from receiver forging a </a:t>
            </a:r>
            <a:r>
              <a:rPr lang="en-US" sz="2400" dirty="0" smtClean="0"/>
              <a:t>	 	   message &amp; claiming </a:t>
            </a:r>
            <a:r>
              <a:rPr lang="en-US" sz="2400" dirty="0"/>
              <a:t>it is sent by sender</a:t>
            </a:r>
          </a:p>
        </p:txBody>
      </p:sp>
    </p:spTree>
    <p:extLst>
      <p:ext uri="{BB962C8B-B14F-4D97-AF65-F5344CB8AC3E}">
        <p14:creationId xmlns:p14="http://schemas.microsoft.com/office/powerpoint/2010/main" val="3417230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2132"/>
          </a:xfrm>
        </p:spPr>
        <p:txBody>
          <a:bodyPr/>
          <a:lstStyle/>
          <a:p>
            <a:r>
              <a:rPr lang="en-US" b="0" dirty="0" err="1"/>
              <a:t>Diffie</a:t>
            </a:r>
            <a:r>
              <a:rPr lang="en-US" b="0" dirty="0"/>
              <a:t>-Hellman Setup</a:t>
            </a:r>
            <a:endParaRPr lang="en-US" dirty="0"/>
          </a:p>
        </p:txBody>
      </p:sp>
      <p:sp>
        <p:nvSpPr>
          <p:cNvPr id="3" name="Content Placeholder 2"/>
          <p:cNvSpPr>
            <a:spLocks noGrp="1"/>
          </p:cNvSpPr>
          <p:nvPr>
            <p:ph idx="1"/>
          </p:nvPr>
        </p:nvSpPr>
        <p:spPr>
          <a:xfrm>
            <a:off x="141668" y="1519707"/>
            <a:ext cx="8886422" cy="4501681"/>
          </a:xfrm>
        </p:spPr>
        <p:txBody>
          <a:bodyPr/>
          <a:lstStyle/>
          <a:p>
            <a:r>
              <a:rPr lang="en-US" sz="2800" b="1" dirty="0"/>
              <a:t>all users agree on global parameters:</a:t>
            </a:r>
          </a:p>
          <a:p>
            <a:pPr marL="0" indent="0">
              <a:buNone/>
            </a:pPr>
            <a:r>
              <a:rPr lang="en-US" sz="2800" dirty="0" smtClean="0"/>
              <a:t>	– </a:t>
            </a:r>
            <a:r>
              <a:rPr lang="en-US" sz="2800" b="1" dirty="0"/>
              <a:t>large prime integer </a:t>
            </a:r>
            <a:r>
              <a:rPr lang="en-US" sz="2800" dirty="0"/>
              <a:t>or polynomial </a:t>
            </a:r>
            <a:r>
              <a:rPr lang="en-US" sz="2800" b="1" dirty="0"/>
              <a:t>q</a:t>
            </a:r>
          </a:p>
          <a:p>
            <a:pPr marL="0" indent="0">
              <a:buNone/>
            </a:pPr>
            <a:r>
              <a:rPr lang="en-US" sz="2800" dirty="0" smtClean="0"/>
              <a:t>	– </a:t>
            </a:r>
            <a:r>
              <a:rPr lang="en-US" sz="2800" b="1" dirty="0"/>
              <a:t>a </a:t>
            </a:r>
            <a:r>
              <a:rPr lang="en-US" sz="2800" dirty="0"/>
              <a:t>being a </a:t>
            </a:r>
            <a:r>
              <a:rPr lang="en-US" sz="2800" b="1" dirty="0"/>
              <a:t>primitive root </a:t>
            </a:r>
            <a:r>
              <a:rPr lang="en-US" sz="2800" dirty="0"/>
              <a:t>of </a:t>
            </a:r>
            <a:r>
              <a:rPr lang="en-US" sz="2800" b="1" dirty="0"/>
              <a:t>q</a:t>
            </a:r>
          </a:p>
          <a:p>
            <a:r>
              <a:rPr lang="en-US" sz="2800" b="1" dirty="0" smtClean="0"/>
              <a:t>each </a:t>
            </a:r>
            <a:r>
              <a:rPr lang="en-US" sz="2800" b="1" dirty="0"/>
              <a:t>user (e.g. A) generates their key</a:t>
            </a:r>
          </a:p>
          <a:p>
            <a:pPr marL="0" indent="0">
              <a:buNone/>
            </a:pPr>
            <a:r>
              <a:rPr lang="en-US" sz="2800" dirty="0" smtClean="0"/>
              <a:t>	– </a:t>
            </a:r>
            <a:r>
              <a:rPr lang="en-US" sz="2800" dirty="0"/>
              <a:t>chooses a secret/private key (number): </a:t>
            </a:r>
            <a:r>
              <a:rPr lang="en-US" sz="2800" b="1" dirty="0" err="1"/>
              <a:t>x</a:t>
            </a:r>
            <a:r>
              <a:rPr lang="en-US" sz="2800" b="1" baseline="-25000" dirty="0" err="1"/>
              <a:t>A</a:t>
            </a:r>
            <a:r>
              <a:rPr lang="en-US" sz="2800" b="1" dirty="0"/>
              <a:t> &lt; q</a:t>
            </a:r>
          </a:p>
          <a:p>
            <a:pPr marL="0" indent="0">
              <a:buNone/>
            </a:pPr>
            <a:r>
              <a:rPr lang="en-US" sz="2800" dirty="0" smtClean="0"/>
              <a:t>	– </a:t>
            </a:r>
            <a:r>
              <a:rPr lang="en-US" sz="2800" dirty="0"/>
              <a:t>compute their public key: </a:t>
            </a:r>
            <a:r>
              <a:rPr lang="en-US" sz="2800" b="1" dirty="0"/>
              <a:t>y</a:t>
            </a:r>
            <a:r>
              <a:rPr lang="en-US" sz="2800" b="1" baseline="-25000" dirty="0"/>
              <a:t>A</a:t>
            </a:r>
            <a:r>
              <a:rPr lang="en-US" sz="2800" b="1" dirty="0"/>
              <a:t> = a </a:t>
            </a:r>
            <a:r>
              <a:rPr lang="en-US" sz="2800" b="1" baseline="30000" dirty="0" err="1"/>
              <a:t>x</a:t>
            </a:r>
            <a:r>
              <a:rPr lang="en-US" sz="1800" b="1" baseline="30000" dirty="0" err="1"/>
              <a:t>A</a:t>
            </a:r>
            <a:r>
              <a:rPr lang="en-US" sz="2800" b="1" dirty="0" err="1"/>
              <a:t>mod</a:t>
            </a:r>
            <a:r>
              <a:rPr lang="en-US" sz="2800" b="1" dirty="0"/>
              <a:t> q</a:t>
            </a:r>
          </a:p>
          <a:p>
            <a:r>
              <a:rPr lang="en-US" sz="2800" b="1" dirty="0" smtClean="0"/>
              <a:t>each </a:t>
            </a:r>
            <a:r>
              <a:rPr lang="en-US" sz="2800" b="1" dirty="0"/>
              <a:t>user publish their public key y</a:t>
            </a:r>
            <a:r>
              <a:rPr lang="en-US" sz="2800" b="1" baseline="-25000" dirty="0"/>
              <a:t>A</a:t>
            </a:r>
            <a:endParaRPr lang="en-US" sz="2800" baseline="-25000" dirty="0"/>
          </a:p>
        </p:txBody>
      </p:sp>
    </p:spTree>
    <p:extLst>
      <p:ext uri="{BB962C8B-B14F-4D97-AF65-F5344CB8AC3E}">
        <p14:creationId xmlns:p14="http://schemas.microsoft.com/office/powerpoint/2010/main" val="1092822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b="0" dirty="0" err="1"/>
              <a:t>Diffie</a:t>
            </a:r>
            <a:r>
              <a:rPr lang="en-US" b="0" dirty="0"/>
              <a:t>-Hellman Key Exchange</a:t>
            </a:r>
            <a:endParaRPr lang="en-US" dirty="0"/>
          </a:p>
        </p:txBody>
      </p:sp>
      <p:sp>
        <p:nvSpPr>
          <p:cNvPr id="3" name="Content Placeholder 2"/>
          <p:cNvSpPr>
            <a:spLocks noGrp="1"/>
          </p:cNvSpPr>
          <p:nvPr>
            <p:ph idx="1"/>
          </p:nvPr>
        </p:nvSpPr>
        <p:spPr>
          <a:xfrm>
            <a:off x="385763" y="1506828"/>
            <a:ext cx="8443912" cy="4269861"/>
          </a:xfrm>
        </p:spPr>
        <p:txBody>
          <a:bodyPr/>
          <a:lstStyle/>
          <a:p>
            <a:r>
              <a:rPr lang="en-US" sz="2000" b="1" dirty="0"/>
              <a:t>shared session key for users A &amp; B is K</a:t>
            </a:r>
            <a:r>
              <a:rPr lang="en-US" sz="2000" b="1" baseline="-25000" dirty="0"/>
              <a:t>AB</a:t>
            </a:r>
            <a:r>
              <a:rPr lang="en-US" sz="2000" b="1" dirty="0"/>
              <a:t> :-</a:t>
            </a:r>
          </a:p>
          <a:p>
            <a:r>
              <a:rPr lang="en-US" sz="2000" b="1" dirty="0"/>
              <a:t>K</a:t>
            </a:r>
            <a:r>
              <a:rPr lang="en-US" sz="2000" b="1" baseline="-25000" dirty="0"/>
              <a:t>AB</a:t>
            </a:r>
            <a:r>
              <a:rPr lang="en-US" sz="2000" b="1" dirty="0"/>
              <a:t> = </a:t>
            </a:r>
            <a:r>
              <a:rPr lang="en-US" sz="2000" b="1" dirty="0" err="1"/>
              <a:t>a</a:t>
            </a:r>
            <a:r>
              <a:rPr lang="en-US" sz="2000" b="1" baseline="30000" dirty="0" err="1"/>
              <a:t>x</a:t>
            </a:r>
            <a:r>
              <a:rPr lang="en-US" sz="1400" b="1" baseline="30000" dirty="0" err="1"/>
              <a:t>A</a:t>
            </a:r>
            <a:r>
              <a:rPr lang="en-US" sz="2000" b="1" baseline="30000" dirty="0" err="1"/>
              <a:t>.X</a:t>
            </a:r>
            <a:r>
              <a:rPr lang="en-US" sz="1400" b="1" baseline="30000" dirty="0" err="1"/>
              <a:t>B</a:t>
            </a:r>
            <a:r>
              <a:rPr lang="en-US" sz="2000" b="1" dirty="0"/>
              <a:t> mod q</a:t>
            </a:r>
          </a:p>
          <a:p>
            <a:pPr marL="0" indent="0">
              <a:buNone/>
            </a:pPr>
            <a:r>
              <a:rPr lang="en-US" sz="2000" b="1" dirty="0" smtClean="0"/>
              <a:t>	= </a:t>
            </a:r>
            <a:r>
              <a:rPr lang="en-US" sz="2000" b="1" dirty="0" err="1" smtClean="0"/>
              <a:t>y</a:t>
            </a:r>
            <a:r>
              <a:rPr lang="en-US" sz="2000" b="1" baseline="-25000" dirty="0" err="1" smtClean="0"/>
              <a:t>A</a:t>
            </a:r>
            <a:r>
              <a:rPr lang="en-US" sz="2000" b="1" baseline="30000" dirty="0" err="1" smtClean="0"/>
              <a:t>x</a:t>
            </a:r>
            <a:r>
              <a:rPr lang="en-US" sz="1400" b="1" baseline="30000" dirty="0" err="1" smtClean="0"/>
              <a:t>B</a:t>
            </a:r>
            <a:r>
              <a:rPr lang="en-US" sz="2000" b="1" dirty="0" smtClean="0"/>
              <a:t> </a:t>
            </a:r>
            <a:r>
              <a:rPr lang="en-US" sz="2000" b="1" dirty="0"/>
              <a:t>mod q (which B can compute)</a:t>
            </a:r>
          </a:p>
          <a:p>
            <a:pPr marL="0" indent="0">
              <a:buNone/>
            </a:pPr>
            <a:r>
              <a:rPr lang="en-US" sz="2000" b="1" dirty="0" smtClean="0"/>
              <a:t>	= </a:t>
            </a:r>
            <a:r>
              <a:rPr lang="en-US" sz="2000" b="1" dirty="0" err="1" smtClean="0"/>
              <a:t>y</a:t>
            </a:r>
            <a:r>
              <a:rPr lang="en-US" sz="2000" b="1" baseline="-25000" dirty="0" err="1" smtClean="0"/>
              <a:t>B</a:t>
            </a:r>
            <a:r>
              <a:rPr lang="en-US" sz="2000" b="1" baseline="30000" dirty="0" err="1" smtClean="0"/>
              <a:t>x</a:t>
            </a:r>
            <a:r>
              <a:rPr lang="en-US" sz="1400" b="1" baseline="30000" dirty="0" err="1" smtClean="0"/>
              <a:t>A</a:t>
            </a:r>
            <a:r>
              <a:rPr lang="en-US" sz="2000" b="1" dirty="0" smtClean="0"/>
              <a:t> </a:t>
            </a:r>
            <a:r>
              <a:rPr lang="en-US" sz="2000" b="1" dirty="0"/>
              <a:t>mod q (which A can compute)</a:t>
            </a:r>
          </a:p>
          <a:p>
            <a:r>
              <a:rPr lang="en-US" sz="2000" b="1" dirty="0" smtClean="0"/>
              <a:t>K</a:t>
            </a:r>
            <a:r>
              <a:rPr lang="en-US" sz="1100" b="1" dirty="0" smtClean="0"/>
              <a:t>AB</a:t>
            </a:r>
            <a:r>
              <a:rPr lang="en-US" sz="2000" b="1" dirty="0" smtClean="0"/>
              <a:t> </a:t>
            </a:r>
            <a:r>
              <a:rPr lang="en-US" sz="2000" b="1" dirty="0"/>
              <a:t>is used as session key in private-key</a:t>
            </a:r>
          </a:p>
          <a:p>
            <a:r>
              <a:rPr lang="en-US" sz="2000" b="1" dirty="0"/>
              <a:t>encryption scheme between Alice and Bob</a:t>
            </a:r>
          </a:p>
          <a:p>
            <a:r>
              <a:rPr lang="en-US" sz="2000" b="1" dirty="0"/>
              <a:t>I</a:t>
            </a:r>
            <a:r>
              <a:rPr lang="en-US" sz="2000" b="1" dirty="0" smtClean="0"/>
              <a:t>f </a:t>
            </a:r>
            <a:r>
              <a:rPr lang="en-US" sz="2000" b="1" dirty="0"/>
              <a:t>Alice and Bob subsequently communicate, </a:t>
            </a:r>
            <a:r>
              <a:rPr lang="en-US" sz="2000" b="1" dirty="0" smtClean="0"/>
              <a:t>they will </a:t>
            </a:r>
            <a:r>
              <a:rPr lang="en-US" sz="2000" b="1" dirty="0"/>
              <a:t>have the same key as before, unless </a:t>
            </a:r>
            <a:r>
              <a:rPr lang="en-US" sz="2000" b="1" dirty="0" smtClean="0"/>
              <a:t>they choose </a:t>
            </a:r>
            <a:r>
              <a:rPr lang="en-US" sz="2000" b="1" dirty="0"/>
              <a:t>new public-keys</a:t>
            </a:r>
          </a:p>
          <a:p>
            <a:r>
              <a:rPr lang="en-US" sz="2000" b="1" dirty="0" smtClean="0"/>
              <a:t>attacker </a:t>
            </a:r>
            <a:r>
              <a:rPr lang="en-US" sz="2000" b="1" dirty="0"/>
              <a:t>needs an </a:t>
            </a:r>
            <a:r>
              <a:rPr lang="en-US" sz="2000" b="1" dirty="0" err="1"/>
              <a:t>x</a:t>
            </a:r>
            <a:r>
              <a:rPr lang="en-US" sz="2000" b="1" baseline="-25000" dirty="0" err="1"/>
              <a:t>A</a:t>
            </a:r>
            <a:r>
              <a:rPr lang="en-US" sz="2000" b="1" dirty="0"/>
              <a:t> or X</a:t>
            </a:r>
            <a:r>
              <a:rPr lang="en-US" sz="2000" b="1" baseline="-25000" dirty="0"/>
              <a:t>B</a:t>
            </a:r>
            <a:r>
              <a:rPr lang="en-US" sz="2000" b="1" dirty="0"/>
              <a:t>, must solve discrete log</a:t>
            </a:r>
            <a:endParaRPr lang="en-US" sz="2000" dirty="0"/>
          </a:p>
        </p:txBody>
      </p:sp>
    </p:spTree>
    <p:extLst>
      <p:ext uri="{BB962C8B-B14F-4D97-AF65-F5344CB8AC3E}">
        <p14:creationId xmlns:p14="http://schemas.microsoft.com/office/powerpoint/2010/main" val="4068163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b="0" dirty="0" err="1"/>
              <a:t>Diffie</a:t>
            </a:r>
            <a:r>
              <a:rPr lang="en-US" b="0" dirty="0"/>
              <a:t>-Hellman Example</a:t>
            </a:r>
            <a:endParaRPr lang="en-US" dirty="0"/>
          </a:p>
        </p:txBody>
      </p:sp>
      <p:sp>
        <p:nvSpPr>
          <p:cNvPr id="3" name="Content Placeholder 2"/>
          <p:cNvSpPr>
            <a:spLocks noGrp="1"/>
          </p:cNvSpPr>
          <p:nvPr>
            <p:ph idx="1"/>
          </p:nvPr>
        </p:nvSpPr>
        <p:spPr>
          <a:xfrm>
            <a:off x="395288" y="1506828"/>
            <a:ext cx="8443912" cy="4424408"/>
          </a:xfrm>
        </p:spPr>
        <p:txBody>
          <a:bodyPr/>
          <a:lstStyle/>
          <a:p>
            <a:r>
              <a:rPr lang="en-US" sz="2000" b="1" dirty="0" smtClean="0"/>
              <a:t>Users </a:t>
            </a:r>
            <a:r>
              <a:rPr lang="en-US" sz="2000" b="1" dirty="0"/>
              <a:t>Alice &amp; Bob who wish to exchange keys:</a:t>
            </a:r>
          </a:p>
          <a:p>
            <a:pPr marL="0" indent="0">
              <a:buNone/>
            </a:pPr>
            <a:r>
              <a:rPr lang="en-US" sz="2000" dirty="0" smtClean="0"/>
              <a:t>	• </a:t>
            </a:r>
            <a:r>
              <a:rPr lang="en-US" sz="2000" b="1" dirty="0"/>
              <a:t>both agree on prime number q=353 and primitive root a=3</a:t>
            </a:r>
          </a:p>
          <a:p>
            <a:pPr marL="0" indent="0">
              <a:buNone/>
            </a:pPr>
            <a:r>
              <a:rPr lang="en-US" sz="2000" dirty="0" smtClean="0"/>
              <a:t>	• </a:t>
            </a:r>
            <a:r>
              <a:rPr lang="en-US" sz="2000" b="1" dirty="0"/>
              <a:t>select random secret private keys:</a:t>
            </a:r>
          </a:p>
          <a:p>
            <a:pPr marL="0" indent="0">
              <a:buNone/>
            </a:pPr>
            <a:r>
              <a:rPr lang="en-US" sz="2000" dirty="0" smtClean="0"/>
              <a:t>		– </a:t>
            </a:r>
            <a:r>
              <a:rPr lang="en-US" sz="2000" dirty="0"/>
              <a:t>A chooses </a:t>
            </a:r>
            <a:r>
              <a:rPr lang="en-US" sz="2000" dirty="0" err="1"/>
              <a:t>x</a:t>
            </a:r>
            <a:r>
              <a:rPr lang="en-US" sz="2000" baseline="-25000" dirty="0" err="1"/>
              <a:t>A</a:t>
            </a:r>
            <a:r>
              <a:rPr lang="en-US" sz="2000" dirty="0"/>
              <a:t>=97, B chooses </a:t>
            </a:r>
            <a:r>
              <a:rPr lang="en-US" sz="2000" dirty="0" err="1"/>
              <a:t>x</a:t>
            </a:r>
            <a:r>
              <a:rPr lang="en-US" sz="2000" baseline="-25000" dirty="0" err="1"/>
              <a:t>B</a:t>
            </a:r>
            <a:r>
              <a:rPr lang="en-US" sz="2000" dirty="0"/>
              <a:t>=233</a:t>
            </a:r>
          </a:p>
          <a:p>
            <a:pPr marL="0" indent="0">
              <a:buNone/>
            </a:pPr>
            <a:r>
              <a:rPr lang="en-US" sz="2000" dirty="0" smtClean="0"/>
              <a:t>	• </a:t>
            </a:r>
            <a:r>
              <a:rPr lang="en-US" sz="2000" b="1" dirty="0"/>
              <a:t>compute respective public keys:</a:t>
            </a:r>
          </a:p>
          <a:p>
            <a:pPr marL="0" indent="0">
              <a:buNone/>
            </a:pPr>
            <a:r>
              <a:rPr lang="en-US" sz="2000" dirty="0" smtClean="0"/>
              <a:t>		– </a:t>
            </a:r>
            <a:r>
              <a:rPr lang="en-US" sz="2000" dirty="0" err="1"/>
              <a:t>y</a:t>
            </a:r>
            <a:r>
              <a:rPr lang="en-US" sz="2000" baseline="-25000" dirty="0" err="1"/>
              <a:t>A</a:t>
            </a:r>
            <a:r>
              <a:rPr lang="en-US" sz="2000" dirty="0"/>
              <a:t>=3</a:t>
            </a:r>
            <a:r>
              <a:rPr lang="en-US" sz="2000" baseline="30000" dirty="0"/>
              <a:t>97</a:t>
            </a:r>
            <a:r>
              <a:rPr lang="en-US" sz="2000" dirty="0"/>
              <a:t>mod 353 = 40 (Alice)</a:t>
            </a:r>
          </a:p>
          <a:p>
            <a:pPr marL="0" indent="0">
              <a:buNone/>
            </a:pPr>
            <a:r>
              <a:rPr lang="en-US" sz="2000" dirty="0" smtClean="0"/>
              <a:t>		– </a:t>
            </a:r>
            <a:r>
              <a:rPr lang="en-US" sz="2000" dirty="0" err="1"/>
              <a:t>y</a:t>
            </a:r>
            <a:r>
              <a:rPr lang="en-US" sz="2000" baseline="-25000" dirty="0" err="1"/>
              <a:t>B</a:t>
            </a:r>
            <a:r>
              <a:rPr lang="en-US" sz="2000" dirty="0"/>
              <a:t>=3</a:t>
            </a:r>
            <a:r>
              <a:rPr lang="en-US" sz="2000" baseline="30000" dirty="0"/>
              <a:t>233</a:t>
            </a:r>
            <a:r>
              <a:rPr lang="en-US" sz="2000" dirty="0"/>
              <a:t>mod 353 = 248 (Bob)</a:t>
            </a:r>
          </a:p>
          <a:p>
            <a:pPr marL="0" indent="0">
              <a:buNone/>
            </a:pPr>
            <a:r>
              <a:rPr lang="en-US" sz="2000" dirty="0" smtClean="0"/>
              <a:t>	• </a:t>
            </a:r>
            <a:r>
              <a:rPr lang="en-US" sz="2000" b="1" dirty="0"/>
              <a:t>compute shared session key as:</a:t>
            </a:r>
          </a:p>
          <a:p>
            <a:pPr marL="0" indent="0">
              <a:buNone/>
            </a:pPr>
            <a:r>
              <a:rPr lang="en-US" sz="2000" dirty="0" smtClean="0"/>
              <a:t>		– </a:t>
            </a:r>
            <a:r>
              <a:rPr lang="en-US" sz="2000" dirty="0"/>
              <a:t>K</a:t>
            </a:r>
            <a:r>
              <a:rPr lang="en-US" sz="2000" baseline="-25000" dirty="0"/>
              <a:t>AB</a:t>
            </a:r>
            <a:r>
              <a:rPr lang="en-US" sz="2000" dirty="0"/>
              <a:t>= </a:t>
            </a:r>
            <a:r>
              <a:rPr lang="en-US" sz="2000" dirty="0" err="1" smtClean="0"/>
              <a:t>y</a:t>
            </a:r>
            <a:r>
              <a:rPr lang="en-US" sz="2000" baseline="-25000" dirty="0" err="1" smtClean="0"/>
              <a:t>B</a:t>
            </a:r>
            <a:r>
              <a:rPr lang="en-US" sz="2000" baseline="30000" dirty="0" err="1" smtClean="0"/>
              <a:t>xA</a:t>
            </a:r>
            <a:r>
              <a:rPr lang="en-US" sz="2000" dirty="0" err="1" smtClean="0"/>
              <a:t>mod</a:t>
            </a:r>
            <a:r>
              <a:rPr lang="en-US" sz="2000" dirty="0" smtClean="0"/>
              <a:t> </a:t>
            </a:r>
            <a:r>
              <a:rPr lang="en-US" sz="2000" dirty="0"/>
              <a:t>353 = 248</a:t>
            </a:r>
            <a:r>
              <a:rPr lang="en-US" sz="2000" baseline="30000" dirty="0"/>
              <a:t>97</a:t>
            </a:r>
            <a:r>
              <a:rPr lang="en-US" sz="2000" dirty="0"/>
              <a:t>= 160 (Alice)</a:t>
            </a:r>
          </a:p>
          <a:p>
            <a:pPr marL="0" indent="0">
              <a:buNone/>
            </a:pPr>
            <a:r>
              <a:rPr lang="en-US" sz="2000" dirty="0" smtClean="0"/>
              <a:t>		– </a:t>
            </a:r>
            <a:r>
              <a:rPr lang="en-US" sz="2000" dirty="0"/>
              <a:t>K</a:t>
            </a:r>
            <a:r>
              <a:rPr lang="en-US" sz="2000" baseline="-25000" dirty="0"/>
              <a:t>AB</a:t>
            </a:r>
            <a:r>
              <a:rPr lang="en-US" sz="2000" dirty="0"/>
              <a:t>= </a:t>
            </a:r>
            <a:r>
              <a:rPr lang="en-US" sz="2000" dirty="0" err="1" smtClean="0"/>
              <a:t>y</a:t>
            </a:r>
            <a:r>
              <a:rPr lang="en-US" sz="2000" baseline="-25000" dirty="0" err="1" smtClean="0"/>
              <a:t>A</a:t>
            </a:r>
            <a:r>
              <a:rPr lang="da-DK" sz="2000" baseline="30000" dirty="0" smtClean="0"/>
              <a:t>xB</a:t>
            </a:r>
            <a:r>
              <a:rPr lang="da-DK" sz="2000" dirty="0" smtClean="0"/>
              <a:t>mod </a:t>
            </a:r>
            <a:r>
              <a:rPr lang="da-DK" sz="2000" dirty="0"/>
              <a:t>353 = 40</a:t>
            </a:r>
            <a:r>
              <a:rPr lang="da-DK" sz="2000" baseline="30000" dirty="0"/>
              <a:t>233</a:t>
            </a:r>
            <a:r>
              <a:rPr lang="da-DK" sz="2000" dirty="0"/>
              <a:t>= 160 (Bob)</a:t>
            </a:r>
            <a:endParaRPr lang="en-US" sz="2000" dirty="0"/>
          </a:p>
        </p:txBody>
      </p:sp>
    </p:spTree>
    <p:extLst>
      <p:ext uri="{BB962C8B-B14F-4D97-AF65-F5344CB8AC3E}">
        <p14:creationId xmlns:p14="http://schemas.microsoft.com/office/powerpoint/2010/main" val="22711817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234484"/>
            <a:ext cx="9144000" cy="1283167"/>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350044" y="1783658"/>
            <a:ext cx="8443912" cy="4032250"/>
          </a:xfrm>
        </p:spPr>
        <p:txBody>
          <a:bodyPr>
            <a:normAutofit fontScale="85000" lnSpcReduction="20000"/>
          </a:bodyPr>
          <a:lstStyle/>
          <a:p>
            <a:r>
              <a:rPr lang="en-AU" dirty="0" smtClean="0">
                <a:solidFill>
                  <a:schemeClr val="tx2">
                    <a:lumMod val="10000"/>
                  </a:schemeClr>
                </a:solidFill>
              </a:rPr>
              <a:t>First published public-key algorithm</a:t>
            </a:r>
          </a:p>
          <a:p>
            <a:r>
              <a:rPr lang="en-AU" dirty="0" smtClean="0">
                <a:solidFill>
                  <a:schemeClr val="tx2">
                    <a:lumMod val="10000"/>
                  </a:schemeClr>
                </a:solidFill>
              </a:rPr>
              <a:t>A number of commercial products employ this key exchange technique</a:t>
            </a:r>
          </a:p>
          <a:p>
            <a:r>
              <a:rPr lang="en-AU" dirty="0" smtClean="0">
                <a:solidFill>
                  <a:schemeClr val="tx2">
                    <a:lumMod val="10000"/>
                  </a:schemeClr>
                </a:solidFill>
              </a:rPr>
              <a:t>Purpose of the algorithm is to enable two users to exchange a secret key securely that then can be used for subsequent encryption of messages</a:t>
            </a:r>
          </a:p>
          <a:p>
            <a:pPr lvl="1">
              <a:buClr>
                <a:schemeClr val="bg1"/>
              </a:buClr>
            </a:pPr>
            <a:r>
              <a:rPr lang="en-AU" dirty="0" smtClean="0">
                <a:solidFill>
                  <a:schemeClr val="tx2">
                    <a:lumMod val="10000"/>
                  </a:schemeClr>
                </a:solidFill>
              </a:rPr>
              <a:t>The algorithm itself is limited to the exchange of the keys</a:t>
            </a:r>
          </a:p>
          <a:p>
            <a:r>
              <a:rPr lang="en-AU" dirty="0" smtClean="0">
                <a:solidFill>
                  <a:schemeClr val="tx2">
                    <a:lumMod val="10000"/>
                  </a:schemeClr>
                </a:solidFill>
              </a:rPr>
              <a:t>Depends for its effectiveness on the difficulty of computing discrete logarithms</a:t>
            </a:r>
            <a:endParaRPr lang="en-AU" dirty="0">
              <a:solidFill>
                <a:schemeClr val="tx2">
                  <a:lumMod val="10000"/>
                </a:schemeClr>
              </a:solidFill>
            </a:endParaRPr>
          </a:p>
        </p:txBody>
      </p:sp>
      <p:pic>
        <p:nvPicPr>
          <p:cNvPr id="4" name="Picture 3"/>
          <p:cNvPicPr>
            <a:picLocks noChangeAspect="1"/>
          </p:cNvPicPr>
          <p:nvPr/>
        </p:nvPicPr>
        <p:blipFill>
          <a:blip r:embed="rId3"/>
          <a:stretch>
            <a:fillRect/>
          </a:stretch>
        </p:blipFill>
        <p:spPr>
          <a:xfrm rot="443829">
            <a:off x="7340310" y="5352620"/>
            <a:ext cx="1343340" cy="1219101"/>
          </a:xfrm>
          <a:prstGeom prst="rect">
            <a:avLst/>
          </a:prstGeom>
        </p:spPr>
      </p:pic>
    </p:spTree>
    <p:extLst>
      <p:ext uri="{BB962C8B-B14F-4D97-AF65-F5344CB8AC3E}">
        <p14:creationId xmlns:p14="http://schemas.microsoft.com/office/powerpoint/2010/main" val="31100704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818" b="21818"/>
              <a:stretch>
                <a:fillRect/>
              </a:stretch>
            </p:blipFill>
          </mc:Choice>
          <mc:Fallback>
            <p:blipFill>
              <a:blip r:embed="rId4"/>
              <a:srcRect t="1818" b="21818"/>
              <a:stretch>
                <a:fillRect/>
              </a:stretch>
            </p:blipFill>
          </mc:Fallback>
        </mc:AlternateContent>
        <p:spPr>
          <a:xfrm>
            <a:off x="1219200" y="228600"/>
            <a:ext cx="6196596" cy="6123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82266663"/>
      </p:ext>
    </p:extLst>
  </p:cSld>
  <p:clrMapOvr>
    <a:masterClrMapping/>
  </p:clrMapOvr>
  <p:transition spd="med">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Exchange Protocol</a:t>
            </a:r>
            <a:endParaRPr lang="en-US" dirty="0"/>
          </a:p>
        </p:txBody>
      </p:sp>
      <p:sp>
        <p:nvSpPr>
          <p:cNvPr id="3" name="Content Placeholder 2"/>
          <p:cNvSpPr>
            <a:spLocks noGrp="1"/>
          </p:cNvSpPr>
          <p:nvPr>
            <p:ph idx="1"/>
          </p:nvPr>
        </p:nvSpPr>
        <p:spPr/>
        <p:txBody>
          <a:bodyPr/>
          <a:lstStyle/>
          <a:p>
            <a:r>
              <a:rPr lang="en-US" sz="2400" b="1" dirty="0"/>
              <a:t>users could create random private/public </a:t>
            </a:r>
            <a:r>
              <a:rPr lang="en-US" sz="2400" b="1" dirty="0" smtClean="0"/>
              <a:t>D-H keys </a:t>
            </a:r>
            <a:r>
              <a:rPr lang="en-US" sz="2400" b="1" dirty="0"/>
              <a:t>each time they communicate</a:t>
            </a:r>
          </a:p>
          <a:p>
            <a:r>
              <a:rPr lang="en-US" sz="2400" b="1" dirty="0" smtClean="0"/>
              <a:t>users </a:t>
            </a:r>
            <a:r>
              <a:rPr lang="en-US" sz="2400" b="1" dirty="0"/>
              <a:t>could create a known private/public </a:t>
            </a:r>
            <a:r>
              <a:rPr lang="en-US" sz="2400" b="1" dirty="0" smtClean="0"/>
              <a:t>D-H key </a:t>
            </a:r>
            <a:r>
              <a:rPr lang="en-US" sz="2400" b="1" dirty="0"/>
              <a:t>and publish in a directory, then </a:t>
            </a:r>
            <a:r>
              <a:rPr lang="en-US" sz="2400" b="1" dirty="0" smtClean="0"/>
              <a:t>consulted and </a:t>
            </a:r>
            <a:r>
              <a:rPr lang="en-US" sz="2400" b="1" dirty="0"/>
              <a:t>used to securely communicate with them</a:t>
            </a:r>
          </a:p>
          <a:p>
            <a:r>
              <a:rPr lang="en-US" sz="2400" b="1" dirty="0" smtClean="0"/>
              <a:t>both </a:t>
            </a:r>
            <a:r>
              <a:rPr lang="en-US" sz="2400" b="1" dirty="0"/>
              <a:t>of these are vulnerable to a </a:t>
            </a:r>
            <a:r>
              <a:rPr lang="en-US" sz="2400" b="1" dirty="0" smtClean="0"/>
              <a:t>man-in-the- Middle </a:t>
            </a:r>
            <a:r>
              <a:rPr lang="en-US" sz="2400" b="1" dirty="0"/>
              <a:t>Attack</a:t>
            </a:r>
          </a:p>
          <a:p>
            <a:r>
              <a:rPr lang="en-US" sz="2400" b="1" dirty="0" smtClean="0"/>
              <a:t>Hence</a:t>
            </a:r>
            <a:r>
              <a:rPr lang="en-US" sz="2400" b="1" dirty="0"/>
              <a:t>; authentication of the keys is needed</a:t>
            </a:r>
            <a:endParaRPr lang="en-US" sz="2400" dirty="0"/>
          </a:p>
        </p:txBody>
      </p:sp>
    </p:spTree>
    <p:extLst>
      <p:ext uri="{BB962C8B-B14F-4D97-AF65-F5344CB8AC3E}">
        <p14:creationId xmlns:p14="http://schemas.microsoft.com/office/powerpoint/2010/main" val="2833988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7" y="775907"/>
            <a:ext cx="8424862" cy="743800"/>
          </a:xfrm>
        </p:spPr>
        <p:txBody>
          <a:bodyPr/>
          <a:lstStyle/>
          <a:p>
            <a:r>
              <a:rPr lang="en-US" dirty="0" smtClean="0"/>
              <a:t>Man-In-The-Middle-Attack</a:t>
            </a:r>
            <a:endParaRPr lang="en-US" dirty="0"/>
          </a:p>
        </p:txBody>
      </p:sp>
      <p:pic>
        <p:nvPicPr>
          <p:cNvPr id="4" name="Content Placeholder 3"/>
          <p:cNvPicPr>
            <a:picLocks noGrp="1" noChangeAspect="1"/>
          </p:cNvPicPr>
          <p:nvPr>
            <p:ph idx="1"/>
          </p:nvPr>
        </p:nvPicPr>
        <p:blipFill>
          <a:blip r:embed="rId2"/>
          <a:stretch>
            <a:fillRect/>
          </a:stretch>
        </p:blipFill>
        <p:spPr>
          <a:xfrm>
            <a:off x="5293217" y="1799145"/>
            <a:ext cx="3850783" cy="3608672"/>
          </a:xfrm>
          <a:prstGeom prst="rect">
            <a:avLst/>
          </a:prstGeom>
        </p:spPr>
      </p:pic>
      <p:sp>
        <p:nvSpPr>
          <p:cNvPr id="5" name="Rectangle 4"/>
          <p:cNvSpPr/>
          <p:nvPr/>
        </p:nvSpPr>
        <p:spPr>
          <a:xfrm>
            <a:off x="395287" y="1661375"/>
            <a:ext cx="4666109" cy="4031873"/>
          </a:xfrm>
          <a:prstGeom prst="rect">
            <a:avLst/>
          </a:prstGeom>
        </p:spPr>
        <p:txBody>
          <a:bodyPr wrap="square">
            <a:spAutoFit/>
          </a:bodyPr>
          <a:lstStyle/>
          <a:p>
            <a:r>
              <a:rPr lang="en-US" sz="1600" dirty="0">
                <a:solidFill>
                  <a:srgbClr val="00528C"/>
                </a:solidFill>
                <a:latin typeface="Arial" panose="020B0604020202020204" pitchFamily="34" charset="0"/>
              </a:rPr>
              <a:t>• </a:t>
            </a:r>
            <a:r>
              <a:rPr lang="en-US" sz="1600" b="1" dirty="0">
                <a:solidFill>
                  <a:srgbClr val="00528C"/>
                </a:solidFill>
                <a:latin typeface="Arial,Bold"/>
              </a:rPr>
              <a:t>Darth prepares by creating </a:t>
            </a:r>
            <a:r>
              <a:rPr lang="en-US" sz="1600" b="1" dirty="0">
                <a:solidFill>
                  <a:srgbClr val="FF0000"/>
                </a:solidFill>
                <a:latin typeface="Arial,Bold"/>
              </a:rPr>
              <a:t>two set </a:t>
            </a:r>
            <a:r>
              <a:rPr lang="en-US" sz="1600" b="1" dirty="0">
                <a:solidFill>
                  <a:srgbClr val="00528C"/>
                </a:solidFill>
                <a:latin typeface="Arial,Bold"/>
              </a:rPr>
              <a:t>of</a:t>
            </a:r>
          </a:p>
          <a:p>
            <a:r>
              <a:rPr lang="en-US" sz="1600" b="1" dirty="0">
                <a:solidFill>
                  <a:srgbClr val="00528C"/>
                </a:solidFill>
                <a:latin typeface="Arial,Bold"/>
              </a:rPr>
              <a:t>private / public key pairs</a:t>
            </a:r>
          </a:p>
          <a:p>
            <a:r>
              <a:rPr lang="en-US" sz="1600" dirty="0">
                <a:solidFill>
                  <a:srgbClr val="00528C"/>
                </a:solidFill>
                <a:latin typeface="Arial" panose="020B0604020202020204" pitchFamily="34" charset="0"/>
              </a:rPr>
              <a:t>• </a:t>
            </a:r>
            <a:r>
              <a:rPr lang="en-US" sz="1600" b="1" dirty="0">
                <a:solidFill>
                  <a:srgbClr val="00528C"/>
                </a:solidFill>
                <a:latin typeface="Arial,Bold"/>
              </a:rPr>
              <a:t>Alice transmits her public key to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intercepts this and transmits his first</a:t>
            </a:r>
          </a:p>
          <a:p>
            <a:r>
              <a:rPr lang="en-US" sz="1600" b="1" dirty="0">
                <a:solidFill>
                  <a:srgbClr val="00528C"/>
                </a:solidFill>
                <a:latin typeface="Arial,Bold"/>
              </a:rPr>
              <a:t>public key to Bob. Darth also calculates a</a:t>
            </a:r>
          </a:p>
          <a:p>
            <a:r>
              <a:rPr lang="en-US" sz="1600" b="1" dirty="0">
                <a:solidFill>
                  <a:srgbClr val="00528C"/>
                </a:solidFill>
                <a:latin typeface="Arial,Bold"/>
              </a:rPr>
              <a:t>shared key with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Bob receives the public key and calculates</a:t>
            </a:r>
          </a:p>
          <a:p>
            <a:r>
              <a:rPr lang="en-US" sz="1600" b="1" dirty="0">
                <a:solidFill>
                  <a:srgbClr val="00528C"/>
                </a:solidFill>
                <a:latin typeface="Arial,Bold"/>
              </a:rPr>
              <a:t>the shared key (with Darth instead of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Bob transmits his public key to Alice</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intercepts this and transmits his</a:t>
            </a:r>
          </a:p>
          <a:p>
            <a:r>
              <a:rPr lang="en-US" sz="1600" b="1" dirty="0">
                <a:solidFill>
                  <a:srgbClr val="00528C"/>
                </a:solidFill>
                <a:latin typeface="Arial,Bold"/>
              </a:rPr>
              <a:t>second public key to Alice. </a:t>
            </a:r>
            <a:r>
              <a:rPr lang="en-US" sz="1600" b="1" dirty="0" smtClean="0">
                <a:solidFill>
                  <a:srgbClr val="00528C"/>
                </a:solidFill>
                <a:latin typeface="Arial,Bold"/>
              </a:rPr>
              <a:t>Darth calculates </a:t>
            </a:r>
            <a:r>
              <a:rPr lang="en-US" sz="1600" b="1" dirty="0">
                <a:solidFill>
                  <a:srgbClr val="00528C"/>
                </a:solidFill>
                <a:latin typeface="Arial,Bold"/>
              </a:rPr>
              <a:t>a shared key with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Alice receives the key and calculates the</a:t>
            </a:r>
          </a:p>
          <a:p>
            <a:r>
              <a:rPr lang="en-US" sz="1600" b="1" dirty="0">
                <a:solidFill>
                  <a:srgbClr val="00528C"/>
                </a:solidFill>
                <a:latin typeface="Arial,Bold"/>
              </a:rPr>
              <a:t>shared key (with Darth instead of Bob)</a:t>
            </a:r>
          </a:p>
          <a:p>
            <a:r>
              <a:rPr lang="en-US" sz="1600" dirty="0">
                <a:solidFill>
                  <a:srgbClr val="00528C"/>
                </a:solidFill>
                <a:latin typeface="Arial" panose="020B0604020202020204" pitchFamily="34" charset="0"/>
              </a:rPr>
              <a:t>• </a:t>
            </a:r>
            <a:r>
              <a:rPr lang="en-US" sz="1600" b="1" dirty="0">
                <a:solidFill>
                  <a:srgbClr val="00528C"/>
                </a:solidFill>
                <a:latin typeface="Arial,Bold"/>
              </a:rPr>
              <a:t>Darth can then intercept, </a:t>
            </a:r>
            <a:r>
              <a:rPr lang="en-US" sz="1600" b="1" dirty="0" smtClean="0">
                <a:solidFill>
                  <a:srgbClr val="00528C"/>
                </a:solidFill>
                <a:latin typeface="Arial,Bold"/>
              </a:rPr>
              <a:t>decrypt, </a:t>
            </a:r>
            <a:r>
              <a:rPr lang="en-US" sz="1600" b="1" dirty="0" err="1" smtClean="0">
                <a:solidFill>
                  <a:srgbClr val="00528C"/>
                </a:solidFill>
                <a:latin typeface="Arial,Bold"/>
              </a:rPr>
              <a:t>reencrypt</a:t>
            </a:r>
            <a:r>
              <a:rPr lang="en-US" sz="1600" b="1" dirty="0">
                <a:solidFill>
                  <a:srgbClr val="00528C"/>
                </a:solidFill>
                <a:latin typeface="Arial,Bold"/>
              </a:rPr>
              <a:t>,</a:t>
            </a:r>
          </a:p>
          <a:p>
            <a:r>
              <a:rPr lang="en-US" sz="1600" b="1" dirty="0">
                <a:solidFill>
                  <a:srgbClr val="00528C"/>
                </a:solidFill>
                <a:latin typeface="Arial,Bold"/>
              </a:rPr>
              <a:t>forward all messages </a:t>
            </a:r>
            <a:r>
              <a:rPr lang="en-US" sz="1600" b="1" dirty="0" smtClean="0">
                <a:solidFill>
                  <a:srgbClr val="00528C"/>
                </a:solidFill>
                <a:latin typeface="Arial,Bold"/>
              </a:rPr>
              <a:t>between Alice </a:t>
            </a:r>
            <a:r>
              <a:rPr lang="en-US" sz="1600" b="1" dirty="0">
                <a:solidFill>
                  <a:srgbClr val="00528C"/>
                </a:solidFill>
                <a:latin typeface="Arial,Bold"/>
              </a:rPr>
              <a:t>&amp; Bob</a:t>
            </a:r>
            <a:endParaRPr lang="en-US" sz="1600" dirty="0"/>
          </a:p>
        </p:txBody>
      </p:sp>
    </p:spTree>
    <p:extLst>
      <p:ext uri="{BB962C8B-B14F-4D97-AF65-F5344CB8AC3E}">
        <p14:creationId xmlns:p14="http://schemas.microsoft.com/office/powerpoint/2010/main" val="4034897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727" b="10000"/>
              <a:stretch>
                <a:fillRect/>
              </a:stretch>
            </p:blipFill>
          </mc:Choice>
          <mc:Fallback>
            <p:blipFill>
              <a:blip r:embed="rId4"/>
              <a:srcRect t="2727" b="10000"/>
              <a:stretch>
                <a:fillRect/>
              </a:stretch>
            </p:blipFill>
          </mc:Fallback>
        </mc:AlternateContent>
        <p:spPr>
          <a:xfrm>
            <a:off x="1922317" y="187052"/>
            <a:ext cx="5501761" cy="62137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0641597"/>
      </p:ext>
    </p:extLst>
  </p:cSld>
  <p:clrMapOvr>
    <a:masterClrMapping/>
  </p:clrMapOvr>
  <p:transition spd="med">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62753"/>
            <a:ext cx="9144000" cy="1283167"/>
          </a:xfrm>
        </p:spPr>
        <p:txBody>
          <a:bodyPr/>
          <a:lstStyle/>
          <a:p>
            <a:r>
              <a:rPr lang="en-US" dirty="0" smtClean="0"/>
              <a:t>Digital Signature standard (DSS)</a:t>
            </a:r>
            <a:endParaRPr lang="en-AU" dirty="0"/>
          </a:p>
        </p:txBody>
      </p:sp>
      <p:sp>
        <p:nvSpPr>
          <p:cNvPr id="9" name="Content Placeholder 8"/>
          <p:cNvSpPr>
            <a:spLocks noGrp="1"/>
          </p:cNvSpPr>
          <p:nvPr>
            <p:ph idx="1"/>
          </p:nvPr>
        </p:nvSpPr>
        <p:spPr/>
        <p:txBody>
          <a:bodyPr>
            <a:normAutofit fontScale="92500"/>
          </a:bodyPr>
          <a:lstStyle/>
          <a:p>
            <a:r>
              <a:rPr lang="en-US" dirty="0" smtClean="0">
                <a:solidFill>
                  <a:schemeClr val="tx2">
                    <a:lumMod val="10000"/>
                  </a:schemeClr>
                </a:solidFill>
              </a:rPr>
              <a:t>FIPS PUB 186</a:t>
            </a:r>
          </a:p>
          <a:p>
            <a:r>
              <a:rPr lang="en-US" dirty="0" smtClean="0">
                <a:solidFill>
                  <a:schemeClr val="tx2">
                    <a:lumMod val="10000"/>
                  </a:schemeClr>
                </a:solidFill>
              </a:rPr>
              <a:t>Makes use of the SHA-1 and presents a new digital signature technique, the Digital Signature Algorithm (DSA)</a:t>
            </a:r>
          </a:p>
          <a:p>
            <a:r>
              <a:rPr lang="en-US" dirty="0" smtClean="0">
                <a:solidFill>
                  <a:schemeClr val="tx2">
                    <a:lumMod val="10000"/>
                  </a:schemeClr>
                </a:solidFill>
              </a:rPr>
              <a:t>Originally proposed in 1991 and revised in 1993 and again in 1996</a:t>
            </a:r>
          </a:p>
          <a:p>
            <a:r>
              <a:rPr lang="en-US" dirty="0" smtClean="0">
                <a:solidFill>
                  <a:schemeClr val="tx2">
                    <a:lumMod val="10000"/>
                  </a:schemeClr>
                </a:solidFill>
              </a:rPr>
              <a:t>Uses an algorithm that is designed to provide only the digital signature function</a:t>
            </a:r>
          </a:p>
          <a:p>
            <a:r>
              <a:rPr lang="en-US" dirty="0" smtClean="0">
                <a:solidFill>
                  <a:schemeClr val="tx2">
                    <a:lumMod val="10000"/>
                  </a:schemeClr>
                </a:solidFill>
              </a:rPr>
              <a:t>Unlike RSA, it cannot be used for encryption or key exchange</a:t>
            </a:r>
            <a:endParaRPr lang="en-US" dirty="0">
              <a:solidFill>
                <a:schemeClr val="tx2">
                  <a:lumMod val="10000"/>
                </a:schemeClr>
              </a:solidFill>
            </a:endParaRPr>
          </a:p>
        </p:txBody>
      </p:sp>
    </p:spTree>
    <p:extLst>
      <p:ext uri="{BB962C8B-B14F-4D97-AF65-F5344CB8AC3E}">
        <p14:creationId xmlns:p14="http://schemas.microsoft.com/office/powerpoint/2010/main" val="13346875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a:t>
            </a:r>
            <a:endParaRPr lang="en-US" dirty="0"/>
          </a:p>
        </p:txBody>
      </p:sp>
      <p:sp>
        <p:nvSpPr>
          <p:cNvPr id="3" name="Content Placeholder 2"/>
          <p:cNvSpPr>
            <a:spLocks noGrp="1"/>
          </p:cNvSpPr>
          <p:nvPr>
            <p:ph idx="1"/>
          </p:nvPr>
        </p:nvSpPr>
        <p:spPr>
          <a:xfrm>
            <a:off x="779463" y="1752600"/>
            <a:ext cx="7583488" cy="4648200"/>
          </a:xfrm>
        </p:spPr>
        <p:txBody>
          <a:bodyPr>
            <a:normAutofit fontScale="92500" lnSpcReduction="20000"/>
          </a:bodyPr>
          <a:lstStyle/>
          <a:p>
            <a:r>
              <a:rPr lang="en-US" dirty="0" smtClean="0"/>
              <a:t>NIST FIPS PUB 186-4 (Digital Signature Standard (DSS)) defines a digital signature as: “the result of a cryptographic transformation of data that, when properly implemented, provides a mechanism for verifying origin authentication, data integrity, and signatory non-repudiation”</a:t>
            </a:r>
          </a:p>
          <a:p>
            <a:r>
              <a:rPr lang="en-US" dirty="0" smtClean="0"/>
              <a:t>Thus, a digital signature is a data-dependent bit pattern, generated by an agent as a function of a file, message, or other form of data block</a:t>
            </a:r>
          </a:p>
          <a:p>
            <a:r>
              <a:rPr lang="en-US" dirty="0" smtClean="0"/>
              <a:t>FIPS 186-4 specifies the use of one of three digital signature algorithms:</a:t>
            </a:r>
          </a:p>
          <a:p>
            <a:pPr lvl="1">
              <a:buClr>
                <a:schemeClr val="bg1">
                  <a:lumMod val="75000"/>
                </a:schemeClr>
              </a:buClr>
            </a:pPr>
            <a:r>
              <a:rPr lang="en-US" dirty="0" smtClean="0"/>
              <a:t>Digital signature algorithm (DSA)</a:t>
            </a:r>
          </a:p>
          <a:p>
            <a:pPr lvl="1">
              <a:buClr>
                <a:schemeClr val="bg1">
                  <a:lumMod val="75000"/>
                </a:schemeClr>
              </a:buClr>
            </a:pPr>
            <a:r>
              <a:rPr lang="en-US" dirty="0" smtClean="0"/>
              <a:t>RSA digital signature algorithm</a:t>
            </a:r>
          </a:p>
          <a:p>
            <a:pPr lvl="1">
              <a:buClr>
                <a:schemeClr val="bg1">
                  <a:lumMod val="75000"/>
                </a:schemeClr>
              </a:buClr>
            </a:pPr>
            <a:r>
              <a:rPr lang="en-US" dirty="0" smtClean="0"/>
              <a:t>Elliptic curve digital signature algorithm (ECDSA)</a:t>
            </a:r>
            <a:endParaRPr lang="en-US" dirty="0"/>
          </a:p>
        </p:txBody>
      </p:sp>
    </p:spTree>
    <p:extLst>
      <p:ext uri="{BB962C8B-B14F-4D97-AF65-F5344CB8AC3E}">
        <p14:creationId xmlns:p14="http://schemas.microsoft.com/office/powerpoint/2010/main" val="28704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95315"/>
          </a:xfrm>
        </p:spPr>
        <p:txBody>
          <a:bodyPr/>
          <a:lstStyle/>
          <a:p>
            <a:r>
              <a:rPr lang="en-US" dirty="0" smtClean="0"/>
              <a:t>Asymmetric Cryptography (Overview)</a:t>
            </a:r>
            <a:endParaRPr lang="en-US" dirty="0"/>
          </a:p>
        </p:txBody>
      </p:sp>
      <p:sp>
        <p:nvSpPr>
          <p:cNvPr id="3" name="Content Placeholder 2"/>
          <p:cNvSpPr>
            <a:spLocks noGrp="1"/>
          </p:cNvSpPr>
          <p:nvPr>
            <p:ph idx="1"/>
          </p:nvPr>
        </p:nvSpPr>
        <p:spPr/>
        <p:txBody>
          <a:bodyPr/>
          <a:lstStyle/>
          <a:p>
            <a:r>
              <a:rPr lang="en-US" sz="3200" b="1" dirty="0"/>
              <a:t>U</a:t>
            </a:r>
            <a:r>
              <a:rPr lang="en-US" sz="3200" b="1" dirty="0" smtClean="0"/>
              <a:t>ses </a:t>
            </a:r>
            <a:r>
              <a:rPr lang="en-US" sz="3200" b="1" dirty="0"/>
              <a:t>two keys – a public &amp; a private key</a:t>
            </a:r>
          </a:p>
          <a:p>
            <a:r>
              <a:rPr lang="en-US" sz="3200" b="1" dirty="0" smtClean="0"/>
              <a:t>Asymmetric </a:t>
            </a:r>
            <a:r>
              <a:rPr lang="en-US" sz="3200" b="1" dirty="0"/>
              <a:t>since parties are not equal</a:t>
            </a:r>
          </a:p>
          <a:p>
            <a:r>
              <a:rPr lang="en-US" sz="3200" b="1" dirty="0" smtClean="0"/>
              <a:t>Uses </a:t>
            </a:r>
            <a:r>
              <a:rPr lang="en-US" sz="3200" b="1" dirty="0"/>
              <a:t>clever application of number </a:t>
            </a:r>
            <a:r>
              <a:rPr lang="en-US" sz="3200" b="1" dirty="0" smtClean="0"/>
              <a:t>theory concepts </a:t>
            </a:r>
            <a:r>
              <a:rPr lang="en-US" sz="3200" b="1" dirty="0"/>
              <a:t>to function</a:t>
            </a:r>
          </a:p>
          <a:p>
            <a:r>
              <a:rPr lang="en-US" sz="3200" b="1" dirty="0" smtClean="0"/>
              <a:t>Complements </a:t>
            </a:r>
            <a:r>
              <a:rPr lang="en-US" sz="3200" b="1" dirty="0"/>
              <a:t>rather than </a:t>
            </a:r>
            <a:r>
              <a:rPr lang="en-US" sz="3200" b="1" dirty="0" smtClean="0"/>
              <a:t>replacing private key </a:t>
            </a:r>
            <a:r>
              <a:rPr lang="en-US" sz="3200" b="1" dirty="0"/>
              <a:t>crypto</a:t>
            </a:r>
            <a:endParaRPr lang="en-US" sz="3200" dirty="0"/>
          </a:p>
        </p:txBody>
      </p:sp>
    </p:spTree>
    <p:extLst>
      <p:ext uri="{BB962C8B-B14F-4D97-AF65-F5344CB8AC3E}">
        <p14:creationId xmlns:p14="http://schemas.microsoft.com/office/powerpoint/2010/main" val="8635045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Elliptic-curve cryptography (ECC)</a:t>
            </a:r>
            <a:endParaRPr lang="en-US" dirty="0"/>
          </a:p>
        </p:txBody>
      </p:sp>
      <p:sp>
        <p:nvSpPr>
          <p:cNvPr id="3" name="Content Placeholder 2"/>
          <p:cNvSpPr>
            <a:spLocks noGrp="1"/>
          </p:cNvSpPr>
          <p:nvPr>
            <p:ph idx="1"/>
          </p:nvPr>
        </p:nvSpPr>
        <p:spPr/>
        <p:txBody>
          <a:bodyPr/>
          <a:lstStyle/>
          <a:p>
            <a:r>
              <a:rPr lang="en-US" dirty="0" smtClean="0">
                <a:solidFill>
                  <a:schemeClr val="tx2">
                    <a:lumMod val="10000"/>
                  </a:schemeClr>
                </a:solidFill>
              </a:rPr>
              <a:t>Technique is based on the use of a mathematical construct known as the elliptic curve</a:t>
            </a:r>
          </a:p>
          <a:p>
            <a:r>
              <a:rPr lang="en-US" dirty="0" smtClean="0">
                <a:solidFill>
                  <a:schemeClr val="tx2">
                    <a:lumMod val="10000"/>
                  </a:schemeClr>
                </a:solidFill>
              </a:rPr>
              <a:t>Principal attraction of ECC compared to RSA is that it appears to offer equal security for a far smaller bit size, thereby reducing processing overhead</a:t>
            </a:r>
          </a:p>
          <a:p>
            <a:r>
              <a:rPr lang="en-US" dirty="0" smtClean="0">
                <a:solidFill>
                  <a:schemeClr val="tx2">
                    <a:lumMod val="10000"/>
                  </a:schemeClr>
                </a:solidFill>
              </a:rPr>
              <a:t>The confidence level in ECC is not yet as high as that in RSA</a:t>
            </a:r>
            <a:endParaRPr lang="en-US" dirty="0">
              <a:solidFill>
                <a:schemeClr val="tx2">
                  <a:lumMod val="10000"/>
                </a:schemeClr>
              </a:solidFill>
            </a:endParaRPr>
          </a:p>
        </p:txBody>
      </p:sp>
    </p:spTree>
    <p:extLst>
      <p:ext uri="{BB962C8B-B14F-4D97-AF65-F5344CB8AC3E}">
        <p14:creationId xmlns:p14="http://schemas.microsoft.com/office/powerpoint/2010/main" val="1916179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60960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rPr>
              <a:t>© 2017 Pearson Education, Ltd.,  All rights reserved.           </a:t>
            </a:r>
            <a:endParaRPr kumimoji="0" lang="en-US" sz="1100" b="0" i="0" u="none" strike="noStrike" kern="1200" cap="none" spc="0" normalizeH="0" baseline="0" noProof="0" dirty="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endParaRPr>
          </a:p>
        </p:txBody>
      </p:sp>
      <p:pic>
        <p:nvPicPr>
          <p:cNvPr id="5" name="Picture 4" descr="f1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545" b="6364"/>
              <a:stretch>
                <a:fillRect/>
              </a:stretch>
            </p:blipFill>
          </mc:Choice>
          <mc:Fallback>
            <p:blipFill>
              <a:blip r:embed="rId4"/>
              <a:srcRect t="4545" b="6364"/>
              <a:stretch>
                <a:fillRect/>
              </a:stretch>
            </p:blipFill>
          </mc:Fallback>
        </mc:AlternateContent>
        <p:spPr>
          <a:xfrm>
            <a:off x="1922318" y="311786"/>
            <a:ext cx="5299364" cy="6109746"/>
          </a:xfrm>
          <a:prstGeom prst="rect">
            <a:avLst/>
          </a:prstGeom>
          <a:solidFill>
            <a:schemeClr val="tx1">
              <a:lumMod val="95000"/>
            </a:schemeClr>
          </a:solidFill>
        </p:spPr>
      </p:pic>
    </p:spTree>
    <p:extLst>
      <p:ext uri="{BB962C8B-B14F-4D97-AF65-F5344CB8AC3E}">
        <p14:creationId xmlns:p14="http://schemas.microsoft.com/office/powerpoint/2010/main" val="36974505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0" y="6492875"/>
            <a:ext cx="47244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smtClean="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rPr>
              <a:t>© 2017 Pearson Education, Ltd.,  All rights reserved.           </a:t>
            </a:r>
            <a:endParaRPr kumimoji="0" lang="en-US" sz="1100" b="0" i="0" u="none" strike="noStrike" kern="1200" cap="none" spc="0" normalizeH="0" baseline="0" noProof="0" dirty="0">
              <a:ln>
                <a:noFill/>
              </a:ln>
              <a:solidFill>
                <a:prstClr val="white"/>
              </a:solidFill>
              <a:effectLst>
                <a:outerShdw blurRad="38100" dist="12700" dir="2700000" algn="tl" rotWithShape="0">
                  <a:prstClr val="black">
                    <a:alpha val="60000"/>
                  </a:prstClr>
                </a:outerShdw>
              </a:effectLst>
              <a:uLnTx/>
              <a:uFillTx/>
              <a:latin typeface="Arial Narrow" pitchFamily="34" charset="0"/>
              <a:ea typeface="+mn-ea"/>
              <a:cs typeface="+mn-cs"/>
            </a:endParaRPr>
          </a:p>
        </p:txBody>
      </p:sp>
      <p:pic>
        <p:nvPicPr>
          <p:cNvPr id="3" name="Picture 2" descr="f1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 b="7273"/>
              <a:stretch>
                <a:fillRect/>
              </a:stretch>
            </p:blipFill>
          </mc:Choice>
          <mc:Fallback>
            <p:blipFill>
              <a:blip r:embed="rId4"/>
              <a:srcRect t="2727" b="7273"/>
              <a:stretch>
                <a:fillRect/>
              </a:stretch>
            </p:blipFill>
          </mc:Fallback>
        </mc:AlternateContent>
        <p:spPr>
          <a:xfrm>
            <a:off x="1922318" y="187053"/>
            <a:ext cx="5299364" cy="6172155"/>
          </a:xfrm>
          <a:prstGeom prst="rect">
            <a:avLst/>
          </a:prstGeom>
          <a:solidFill>
            <a:schemeClr val="tx1"/>
          </a:solidFill>
        </p:spPr>
      </p:pic>
    </p:spTree>
    <p:extLst>
      <p:ext uri="{BB962C8B-B14F-4D97-AF65-F5344CB8AC3E}">
        <p14:creationId xmlns:p14="http://schemas.microsoft.com/office/powerpoint/2010/main" val="1272432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5288" y="400738"/>
            <a:ext cx="9372600" cy="1283167"/>
          </a:xfrm>
        </p:spPr>
        <p:txBody>
          <a:bodyPr/>
          <a:lstStyle/>
          <a:p>
            <a:r>
              <a:rPr lang="en-US" dirty="0"/>
              <a:t>M</a:t>
            </a:r>
            <a:r>
              <a:rPr lang="en-US" dirty="0" smtClean="0"/>
              <a:t>essage authentication</a:t>
            </a:r>
            <a:endParaRPr lang="en-US" dirty="0"/>
          </a:p>
        </p:txBody>
      </p:sp>
      <p:sp>
        <p:nvSpPr>
          <p:cNvPr id="6" name="Content Placeholder 5"/>
          <p:cNvSpPr>
            <a:spLocks noGrp="1"/>
          </p:cNvSpPr>
          <p:nvPr>
            <p:ph idx="1"/>
          </p:nvPr>
        </p:nvSpPr>
        <p:spPr>
          <a:xfrm>
            <a:off x="395288" y="1866785"/>
            <a:ext cx="8443912" cy="4337483"/>
          </a:xfrm>
        </p:spPr>
        <p:txBody>
          <a:bodyPr>
            <a:normAutofit fontScale="77500" lnSpcReduction="20000"/>
          </a:bodyPr>
          <a:lstStyle/>
          <a:p>
            <a:pPr algn="just"/>
            <a:r>
              <a:rPr lang="en-US" dirty="0" smtClean="0"/>
              <a:t>Encryption protects against passive attack (eavesdropping)</a:t>
            </a:r>
          </a:p>
          <a:p>
            <a:pPr algn="just"/>
            <a:r>
              <a:rPr lang="en-US" dirty="0" smtClean="0"/>
              <a:t>A different requirement is to protect against active attack (falsification of data and transactions)</a:t>
            </a:r>
          </a:p>
          <a:p>
            <a:pPr lvl="1" algn="just">
              <a:buClr>
                <a:schemeClr val="bg1">
                  <a:lumMod val="75000"/>
                </a:schemeClr>
              </a:buClr>
            </a:pPr>
            <a:r>
              <a:rPr lang="en-US" dirty="0" smtClean="0"/>
              <a:t>Protection against such attacks is known as message authentication</a:t>
            </a:r>
          </a:p>
          <a:p>
            <a:pPr algn="just"/>
            <a:r>
              <a:rPr lang="en-US" dirty="0" smtClean="0"/>
              <a:t>Message authentication is a procedure that allows communicating parties to verify that received messages are authentic</a:t>
            </a:r>
          </a:p>
          <a:p>
            <a:pPr lvl="1" algn="just">
              <a:buClr>
                <a:schemeClr val="bg1">
                  <a:lumMod val="75000"/>
                </a:schemeClr>
              </a:buClr>
            </a:pPr>
            <a:r>
              <a:rPr lang="en-US" dirty="0" smtClean="0"/>
              <a:t>The two important aspects are to verify that the contents of the message have not been altered and that the source is authentic</a:t>
            </a:r>
            <a:endParaRPr lang="en-US" dirty="0"/>
          </a:p>
        </p:txBody>
      </p:sp>
    </p:spTree>
    <p:extLst>
      <p:ext uri="{BB962C8B-B14F-4D97-AF65-F5344CB8AC3E}">
        <p14:creationId xmlns:p14="http://schemas.microsoft.com/office/powerpoint/2010/main" val="10736639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808194"/>
          </a:xfrm>
        </p:spPr>
        <p:txBody>
          <a:bodyPr/>
          <a:lstStyle/>
          <a:p>
            <a:r>
              <a:rPr lang="en-US" dirty="0" smtClean="0"/>
              <a:t>Message Authentication</a:t>
            </a:r>
            <a:endParaRPr lang="en-US" dirty="0"/>
          </a:p>
        </p:txBody>
      </p:sp>
      <p:sp>
        <p:nvSpPr>
          <p:cNvPr id="3" name="Content Placeholder 2"/>
          <p:cNvSpPr>
            <a:spLocks noGrp="1"/>
          </p:cNvSpPr>
          <p:nvPr>
            <p:ph idx="1"/>
          </p:nvPr>
        </p:nvSpPr>
        <p:spPr/>
        <p:txBody>
          <a:bodyPr/>
          <a:lstStyle/>
          <a:p>
            <a:r>
              <a:rPr lang="en-US" sz="2400" b="1" dirty="0" smtClean="0"/>
              <a:t>Message </a:t>
            </a:r>
            <a:r>
              <a:rPr lang="en-US" sz="2400" b="1" dirty="0"/>
              <a:t>authentication is concerned with:</a:t>
            </a:r>
          </a:p>
          <a:p>
            <a:pPr marL="0" indent="0">
              <a:buNone/>
            </a:pPr>
            <a:r>
              <a:rPr lang="en-US" sz="2400" dirty="0" smtClean="0"/>
              <a:t>	– </a:t>
            </a:r>
            <a:r>
              <a:rPr lang="en-US" sz="2400" dirty="0"/>
              <a:t>protecting the integrity of a message</a:t>
            </a:r>
          </a:p>
          <a:p>
            <a:pPr marL="0" indent="0">
              <a:buNone/>
            </a:pPr>
            <a:r>
              <a:rPr lang="en-US" sz="2400" dirty="0" smtClean="0"/>
              <a:t>	– </a:t>
            </a:r>
            <a:r>
              <a:rPr lang="en-US" sz="2400" dirty="0"/>
              <a:t>validating identity of originator</a:t>
            </a:r>
          </a:p>
          <a:p>
            <a:pPr marL="0" indent="0">
              <a:buNone/>
            </a:pPr>
            <a:r>
              <a:rPr lang="en-US" sz="2400" dirty="0" smtClean="0"/>
              <a:t>	– </a:t>
            </a:r>
            <a:r>
              <a:rPr lang="en-US" sz="2400" dirty="0"/>
              <a:t>non-repudiation of origin (dispute resolution)</a:t>
            </a:r>
          </a:p>
          <a:p>
            <a:r>
              <a:rPr lang="en-US" sz="2400" b="1" dirty="0" smtClean="0"/>
              <a:t>The </a:t>
            </a:r>
            <a:r>
              <a:rPr lang="en-US" sz="2400" b="1" dirty="0"/>
              <a:t>alternative functions used:</a:t>
            </a:r>
          </a:p>
          <a:p>
            <a:pPr marL="0" indent="0">
              <a:buNone/>
            </a:pPr>
            <a:r>
              <a:rPr lang="en-US" sz="2400" dirty="0" smtClean="0"/>
              <a:t>	- message </a:t>
            </a:r>
            <a:r>
              <a:rPr lang="en-US" sz="2400" dirty="0"/>
              <a:t>authentication code (MAC)</a:t>
            </a:r>
          </a:p>
          <a:p>
            <a:pPr marL="0" indent="0">
              <a:buNone/>
            </a:pPr>
            <a:r>
              <a:rPr lang="en-US" sz="2400" dirty="0" smtClean="0"/>
              <a:t>	- </a:t>
            </a:r>
            <a:r>
              <a:rPr lang="en-US" sz="2400" dirty="0"/>
              <a:t>hash function</a:t>
            </a:r>
          </a:p>
          <a:p>
            <a:pPr marL="0" indent="0">
              <a:buNone/>
            </a:pPr>
            <a:r>
              <a:rPr lang="en-US" sz="2400" dirty="0" smtClean="0"/>
              <a:t>	- </a:t>
            </a:r>
            <a:r>
              <a:rPr lang="en-US" sz="2400" dirty="0"/>
              <a:t>message encryption</a:t>
            </a:r>
          </a:p>
          <a:p>
            <a:pPr marL="0" indent="0">
              <a:buNone/>
            </a:pPr>
            <a:r>
              <a:rPr lang="en-US" sz="2400" dirty="0" smtClean="0"/>
              <a:t>	- </a:t>
            </a:r>
            <a:r>
              <a:rPr lang="en-US" sz="2400" dirty="0"/>
              <a:t>Digital Signature</a:t>
            </a:r>
          </a:p>
        </p:txBody>
      </p:sp>
    </p:spTree>
    <p:extLst>
      <p:ext uri="{BB962C8B-B14F-4D97-AF65-F5344CB8AC3E}">
        <p14:creationId xmlns:p14="http://schemas.microsoft.com/office/powerpoint/2010/main" val="167422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8469"/>
          </a:xfrm>
        </p:spPr>
        <p:txBody>
          <a:bodyPr/>
          <a:lstStyle/>
          <a:p>
            <a:r>
              <a:rPr lang="en-US" dirty="0" smtClean="0"/>
              <a:t>Message Authentication Code (MAC)</a:t>
            </a:r>
            <a:endParaRPr lang="en-US" dirty="0"/>
          </a:p>
        </p:txBody>
      </p:sp>
      <p:sp>
        <p:nvSpPr>
          <p:cNvPr id="3" name="Content Placeholder 2"/>
          <p:cNvSpPr>
            <a:spLocks noGrp="1"/>
          </p:cNvSpPr>
          <p:nvPr>
            <p:ph idx="1"/>
          </p:nvPr>
        </p:nvSpPr>
        <p:spPr>
          <a:xfrm>
            <a:off x="376238" y="1596044"/>
            <a:ext cx="8443912" cy="5104014"/>
          </a:xfrm>
          <a:solidFill>
            <a:schemeClr val="bg1"/>
          </a:solidFill>
        </p:spPr>
        <p:txBody>
          <a:bodyPr/>
          <a:lstStyle/>
          <a:p>
            <a:pPr algn="just"/>
            <a:r>
              <a:rPr lang="en-US" sz="2000" b="1" dirty="0"/>
              <a:t>Message Authentication Code (MAC) is a small block of </a:t>
            </a:r>
            <a:r>
              <a:rPr lang="en-US" sz="2000" b="1" dirty="0" smtClean="0"/>
              <a:t>data generated</a:t>
            </a:r>
            <a:r>
              <a:rPr lang="en-US" sz="2000" b="1" dirty="0"/>
              <a:t>, appended and transmitted with the message</a:t>
            </a:r>
          </a:p>
          <a:p>
            <a:pPr algn="just"/>
            <a:r>
              <a:rPr lang="en-US" sz="2000" b="1" dirty="0" smtClean="0"/>
              <a:t>MAC </a:t>
            </a:r>
            <a:r>
              <a:rPr lang="en-US" sz="2000" b="1" dirty="0"/>
              <a:t>is a function of the message, M as well as the </a:t>
            </a:r>
            <a:r>
              <a:rPr lang="en-US" sz="2000" b="1" dirty="0" smtClean="0"/>
              <a:t>common secret key, K</a:t>
            </a:r>
            <a:r>
              <a:rPr lang="en-US" sz="2000" b="1" baseline="-25000" dirty="0" smtClean="0"/>
              <a:t>AB </a:t>
            </a:r>
            <a:r>
              <a:rPr lang="en-US" sz="2000" b="1" dirty="0" smtClean="0"/>
              <a:t>that is shared between two communicating parties, A and B.</a:t>
            </a:r>
            <a:endParaRPr lang="en-US" sz="2000" b="1" baseline="-25000" dirty="0"/>
          </a:p>
          <a:p>
            <a:pPr marL="0" indent="0" algn="just">
              <a:buNone/>
            </a:pPr>
            <a:r>
              <a:rPr lang="en-US" sz="2000" dirty="0" smtClean="0"/>
              <a:t>	– MAC</a:t>
            </a:r>
            <a:r>
              <a:rPr lang="en-US" sz="2000" baseline="-25000" dirty="0" smtClean="0"/>
              <a:t>M</a:t>
            </a:r>
            <a:r>
              <a:rPr lang="en-US" sz="2000" dirty="0" smtClean="0"/>
              <a:t> </a:t>
            </a:r>
            <a:r>
              <a:rPr lang="en-US" sz="2000" dirty="0"/>
              <a:t>= </a:t>
            </a:r>
            <a:r>
              <a:rPr lang="en-US" sz="2000" dirty="0" smtClean="0"/>
              <a:t>F(K</a:t>
            </a:r>
            <a:r>
              <a:rPr lang="en-US" sz="2000" baseline="-25000" dirty="0" smtClean="0"/>
              <a:t>AB</a:t>
            </a:r>
            <a:r>
              <a:rPr lang="en-US" sz="2000" dirty="0" smtClean="0"/>
              <a:t>,M</a:t>
            </a:r>
            <a:r>
              <a:rPr lang="en-US" sz="2000" dirty="0"/>
              <a:t>)</a:t>
            </a:r>
          </a:p>
          <a:p>
            <a:pPr algn="just"/>
            <a:r>
              <a:rPr lang="en-US" sz="2000" b="1" dirty="0" smtClean="0"/>
              <a:t>MAC </a:t>
            </a:r>
            <a:r>
              <a:rPr lang="en-US" sz="2000" b="1" dirty="0"/>
              <a:t>is a one way function</a:t>
            </a:r>
          </a:p>
          <a:p>
            <a:pPr marL="0" indent="0" algn="just">
              <a:buNone/>
            </a:pPr>
            <a:r>
              <a:rPr lang="en-US" sz="2000" dirty="0" smtClean="0"/>
              <a:t>	– </a:t>
            </a:r>
            <a:r>
              <a:rPr lang="en-US" sz="2000" dirty="0"/>
              <a:t>From MAC, message M cannot be derived</a:t>
            </a:r>
          </a:p>
          <a:p>
            <a:pPr algn="just"/>
            <a:r>
              <a:rPr lang="en-US" sz="2000" b="1" dirty="0" smtClean="0"/>
              <a:t>The </a:t>
            </a:r>
            <a:r>
              <a:rPr lang="en-US" sz="2000" b="1" dirty="0"/>
              <a:t>receiver performs same computation on message </a:t>
            </a:r>
            <a:r>
              <a:rPr lang="en-US" sz="2000" b="1" dirty="0" smtClean="0"/>
              <a:t>and checks </a:t>
            </a:r>
            <a:r>
              <a:rPr lang="en-US" sz="2000" b="1" dirty="0"/>
              <a:t>it matches the received MAC</a:t>
            </a:r>
          </a:p>
          <a:p>
            <a:pPr algn="just"/>
            <a:r>
              <a:rPr lang="en-US" sz="2000" b="1" dirty="0" smtClean="0"/>
              <a:t>If </a:t>
            </a:r>
            <a:r>
              <a:rPr lang="en-US" sz="2000" b="1" dirty="0"/>
              <a:t>a single bit of the message is changed the calculated </a:t>
            </a:r>
            <a:r>
              <a:rPr lang="en-US" sz="2000" b="1" dirty="0" smtClean="0"/>
              <a:t>MAC won’t </a:t>
            </a:r>
            <a:r>
              <a:rPr lang="en-US" sz="2000" b="1" dirty="0"/>
              <a:t>match the transmitted MAC</a:t>
            </a:r>
          </a:p>
          <a:p>
            <a:pPr algn="just"/>
            <a:r>
              <a:rPr lang="en-US" sz="2000" b="1" dirty="0" smtClean="0"/>
              <a:t>A </a:t>
            </a:r>
            <a:r>
              <a:rPr lang="en-US" sz="2000" b="1" dirty="0"/>
              <a:t>MAC is not a digital signature</a:t>
            </a:r>
            <a:endParaRPr lang="en-US" sz="2000" dirty="0"/>
          </a:p>
        </p:txBody>
      </p:sp>
    </p:spTree>
    <p:extLst>
      <p:ext uri="{BB962C8B-B14F-4D97-AF65-F5344CB8AC3E}">
        <p14:creationId xmlns:p14="http://schemas.microsoft.com/office/powerpoint/2010/main" val="351069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507076" y="302029"/>
            <a:ext cx="8184776" cy="632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1249228"/>
      </p:ext>
    </p:extLst>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28592"/>
          </a:xfrm>
        </p:spPr>
        <p:txBody>
          <a:bodyPr/>
          <a:lstStyle/>
          <a:p>
            <a:r>
              <a:rPr lang="en-US" dirty="0" smtClean="0"/>
              <a:t>Hash Function Terminology</a:t>
            </a:r>
            <a:endParaRPr lang="en-US" dirty="0"/>
          </a:p>
        </p:txBody>
      </p:sp>
      <p:sp>
        <p:nvSpPr>
          <p:cNvPr id="3" name="Content Placeholder 2"/>
          <p:cNvSpPr>
            <a:spLocks noGrp="1"/>
          </p:cNvSpPr>
          <p:nvPr>
            <p:ph idx="1"/>
          </p:nvPr>
        </p:nvSpPr>
        <p:spPr>
          <a:xfrm>
            <a:off x="376238" y="1546167"/>
            <a:ext cx="8443912" cy="5070764"/>
          </a:xfrm>
        </p:spPr>
        <p:txBody>
          <a:bodyPr/>
          <a:lstStyle/>
          <a:p>
            <a:pPr algn="just"/>
            <a:r>
              <a:rPr lang="en-US" sz="2000" dirty="0"/>
              <a:t>A </a:t>
            </a:r>
            <a:r>
              <a:rPr lang="en-US" sz="2000" dirty="0" smtClean="0"/>
              <a:t>hash function is </a:t>
            </a:r>
            <a:r>
              <a:rPr lang="en-US" sz="2000" dirty="0"/>
              <a:t>a mathematical algorithm that maps data of any size to a bit </a:t>
            </a:r>
            <a:r>
              <a:rPr lang="en-US" sz="2000" dirty="0" smtClean="0"/>
              <a:t>string</a:t>
            </a:r>
            <a:r>
              <a:rPr lang="en-US" sz="2000" dirty="0"/>
              <a:t> of a fixed size. </a:t>
            </a:r>
            <a:endParaRPr lang="en-US" sz="2000" dirty="0" smtClean="0"/>
          </a:p>
          <a:p>
            <a:pPr algn="just"/>
            <a:r>
              <a:rPr lang="en-US" sz="2000" dirty="0" smtClean="0"/>
              <a:t>We </a:t>
            </a:r>
            <a:r>
              <a:rPr lang="en-US" sz="2000" dirty="0"/>
              <a:t>can refer to the function input as </a:t>
            </a:r>
            <a:r>
              <a:rPr lang="en-US" sz="2000" b="1" i="1" dirty="0"/>
              <a:t>message</a:t>
            </a:r>
            <a:r>
              <a:rPr lang="en-US" sz="2000" dirty="0"/>
              <a:t> or simply as input. The fixed-size string function output is known as the </a:t>
            </a:r>
            <a:r>
              <a:rPr lang="en-US" sz="2000" b="1" i="1" dirty="0"/>
              <a:t>hash</a:t>
            </a:r>
            <a:r>
              <a:rPr lang="en-US" sz="2000" dirty="0"/>
              <a:t> or the </a:t>
            </a:r>
            <a:r>
              <a:rPr lang="en-US" sz="2000" b="1" i="1" dirty="0"/>
              <a:t>message </a:t>
            </a:r>
            <a:r>
              <a:rPr lang="en-US" sz="2000" b="1" i="1" dirty="0" smtClean="0"/>
              <a:t>digest (MD)</a:t>
            </a:r>
            <a:r>
              <a:rPr lang="en-US" sz="2000" dirty="0" smtClean="0"/>
              <a:t>. </a:t>
            </a:r>
            <a:r>
              <a:rPr lang="en-US" sz="2000" dirty="0"/>
              <a:t>H</a:t>
            </a:r>
            <a:r>
              <a:rPr lang="en-US" sz="2000" dirty="0" smtClean="0"/>
              <a:t>ash </a:t>
            </a:r>
            <a:r>
              <a:rPr lang="en-US" sz="2000" dirty="0"/>
              <a:t>functions used in cryptography have the following key properties:</a:t>
            </a:r>
          </a:p>
          <a:p>
            <a:pPr lvl="1" algn="just"/>
            <a:r>
              <a:rPr lang="en-US" sz="2000" dirty="0"/>
              <a:t>It's easy and practical to compute the hash, but "difficult or impossible to re-generate the original input if only the hash value is known."</a:t>
            </a:r>
          </a:p>
          <a:p>
            <a:pPr lvl="1" algn="just"/>
            <a:r>
              <a:rPr lang="en-US" sz="2000" dirty="0"/>
              <a:t>It's difficult to create an initial input that would match a specific desired output.</a:t>
            </a:r>
          </a:p>
          <a:p>
            <a:pPr algn="just"/>
            <a:r>
              <a:rPr lang="en-US" sz="2000" dirty="0"/>
              <a:t>Thus, in contrast to encryption, hashing is a one-way mechanism. The data that is hashed cannot be practically "</a:t>
            </a:r>
            <a:r>
              <a:rPr lang="en-US" sz="2000" dirty="0" err="1"/>
              <a:t>unhashed</a:t>
            </a:r>
            <a:r>
              <a:rPr lang="en-US" sz="2000" dirty="0"/>
              <a:t>".</a:t>
            </a:r>
          </a:p>
          <a:p>
            <a:pPr algn="just"/>
            <a:endParaRPr lang="en-US" sz="2000" dirty="0"/>
          </a:p>
        </p:txBody>
      </p:sp>
    </p:spTree>
    <p:extLst>
      <p:ext uri="{BB962C8B-B14F-4D97-AF65-F5344CB8AC3E}">
        <p14:creationId xmlns:p14="http://schemas.microsoft.com/office/powerpoint/2010/main" val="2730337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cryption and decryption flow example - two-w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961119" cy="345809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shing algorithm flow example - one-w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348376"/>
            <a:ext cx="9144000" cy="331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95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p:cNvSpPr>
          <p:nvPr/>
        </p:nvSpPr>
        <p:spPr bwMode="auto">
          <a:xfrm>
            <a:off x="1157401" y="1146922"/>
            <a:ext cx="3313408" cy="50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2812" dirty="0" smtClean="0"/>
              <a:t>What is a </a:t>
            </a:r>
            <a:r>
              <a:rPr lang="en-US" altLang="en-US" sz="2812" dirty="0"/>
              <a:t>hash function?</a:t>
            </a:r>
          </a:p>
        </p:txBody>
      </p:sp>
      <p:sp>
        <p:nvSpPr>
          <p:cNvPr id="15362" name="Line 2"/>
          <p:cNvSpPr>
            <a:spLocks noChangeShapeType="1"/>
          </p:cNvSpPr>
          <p:nvPr/>
        </p:nvSpPr>
        <p:spPr bwMode="auto">
          <a:xfrm>
            <a:off x="3873658" y="2721489"/>
            <a:ext cx="809253" cy="0"/>
          </a:xfrm>
          <a:prstGeom prst="line">
            <a:avLst/>
          </a:prstGeom>
          <a:noFill/>
          <a:ln w="508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15363" name="Text Box 3"/>
          <p:cNvSpPr txBox="1">
            <a:spLocks/>
          </p:cNvSpPr>
          <p:nvPr/>
        </p:nvSpPr>
        <p:spPr bwMode="auto">
          <a:xfrm>
            <a:off x="2221379" y="5612212"/>
            <a:ext cx="4498860" cy="349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800" u="sng" dirty="0">
                <a:hlinkClick r:id="rId2"/>
              </a:rPr>
              <a:t>https://www.xorbin.com/tools/sha256-hash-calculator</a:t>
            </a:r>
            <a:endParaRPr lang="en-US" altLang="en-US" sz="1800" dirty="0"/>
          </a:p>
        </p:txBody>
      </p:sp>
      <p:sp>
        <p:nvSpPr>
          <p:cNvPr id="15364" name="Text Box 4"/>
          <p:cNvSpPr txBox="1">
            <a:spLocks/>
          </p:cNvSpPr>
          <p:nvPr/>
        </p:nvSpPr>
        <p:spPr bwMode="auto">
          <a:xfrm>
            <a:off x="1748392" y="2322160"/>
            <a:ext cx="1433086" cy="569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3234"/>
              <a:t>tx1tx2tx3</a:t>
            </a:r>
          </a:p>
        </p:txBody>
      </p:sp>
      <p:sp>
        <p:nvSpPr>
          <p:cNvPr id="15365" name="Rectangle 5"/>
          <p:cNvSpPr>
            <a:spLocks/>
          </p:cNvSpPr>
          <p:nvPr/>
        </p:nvSpPr>
        <p:spPr bwMode="auto">
          <a:xfrm>
            <a:off x="4648308" y="2275005"/>
            <a:ext cx="892969" cy="892969"/>
          </a:xfrm>
          <a:prstGeom prst="rect">
            <a:avLst/>
          </a:prstGeom>
          <a:solidFill>
            <a:srgbClr val="99195E"/>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r>
              <a:rPr lang="en-US" altLang="en-US" sz="1828">
                <a:solidFill>
                  <a:srgbClr val="FFFFFF"/>
                </a:solidFill>
                <a:latin typeface="Helvetica Neue Medium" charset="0"/>
                <a:ea typeface="Helvetica Neue Medium" charset="0"/>
                <a:cs typeface="Helvetica Neue Medium" charset="0"/>
                <a:sym typeface="Helvetica Neue Medium" charset="0"/>
              </a:rPr>
              <a:t>SHA-</a:t>
            </a:r>
          </a:p>
          <a:p>
            <a:r>
              <a:rPr lang="en-US" altLang="en-US" sz="1828">
                <a:solidFill>
                  <a:srgbClr val="FFFFFF"/>
                </a:solidFill>
                <a:latin typeface="Helvetica Neue Medium" charset="0"/>
                <a:ea typeface="Helvetica Neue Medium" charset="0"/>
                <a:cs typeface="Helvetica Neue Medium" charset="0"/>
                <a:sym typeface="Helvetica Neue Medium" charset="0"/>
              </a:rPr>
              <a:t>256</a:t>
            </a:r>
          </a:p>
        </p:txBody>
      </p:sp>
      <p:sp>
        <p:nvSpPr>
          <p:cNvPr id="15366" name="Text Box 6"/>
          <p:cNvSpPr txBox="1">
            <a:spLocks/>
          </p:cNvSpPr>
          <p:nvPr/>
        </p:nvSpPr>
        <p:spPr bwMode="auto">
          <a:xfrm>
            <a:off x="690224" y="4567084"/>
            <a:ext cx="6859250" cy="375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969" dirty="0"/>
              <a:t>a2fb19dfbf8f8473dafb8a439602bf2cbf4d87f68461bf02687d1e7a14ec528f</a:t>
            </a:r>
          </a:p>
        </p:txBody>
      </p:sp>
      <p:sp>
        <p:nvSpPr>
          <p:cNvPr id="15367" name="Line 7"/>
          <p:cNvSpPr>
            <a:spLocks noChangeShapeType="1"/>
          </p:cNvSpPr>
          <p:nvPr/>
        </p:nvSpPr>
        <p:spPr bwMode="auto">
          <a:xfrm>
            <a:off x="5094792" y="3090955"/>
            <a:ext cx="0" cy="1138535"/>
          </a:xfrm>
          <a:prstGeom prst="line">
            <a:avLst/>
          </a:prstGeom>
          <a:noFill/>
          <a:ln w="5080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
        <p:nvSpPr>
          <p:cNvPr id="15368" name="Text Box 8"/>
          <p:cNvSpPr txBox="1">
            <a:spLocks/>
          </p:cNvSpPr>
          <p:nvPr/>
        </p:nvSpPr>
        <p:spPr bwMode="auto">
          <a:xfrm>
            <a:off x="1622261" y="2833384"/>
            <a:ext cx="1622240" cy="5698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3234"/>
              <a:t>tx1</a:t>
            </a:r>
            <a:r>
              <a:rPr lang="en-US" altLang="en-US" sz="3234">
                <a:solidFill>
                  <a:srgbClr val="FF2600"/>
                </a:solidFill>
              </a:rPr>
              <a:t>b</a:t>
            </a:r>
            <a:r>
              <a:rPr lang="en-US" altLang="en-US" sz="3234"/>
              <a:t>tx2tx3</a:t>
            </a:r>
          </a:p>
        </p:txBody>
      </p:sp>
      <p:sp>
        <p:nvSpPr>
          <p:cNvPr id="15369" name="Text Box 9"/>
          <p:cNvSpPr txBox="1">
            <a:spLocks/>
          </p:cNvSpPr>
          <p:nvPr/>
        </p:nvSpPr>
        <p:spPr bwMode="auto">
          <a:xfrm>
            <a:off x="824169" y="5030870"/>
            <a:ext cx="6671314" cy="375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1969"/>
              <a:t>85f553fe554e5f3fef80f367adff04158c032e60c2d1f43f5ee47c462f1af4fe</a:t>
            </a:r>
          </a:p>
        </p:txBody>
      </p:sp>
      <p:sp>
        <p:nvSpPr>
          <p:cNvPr id="15370" name="Text Box 10"/>
          <p:cNvSpPr txBox="1">
            <a:spLocks/>
          </p:cNvSpPr>
          <p:nvPr/>
        </p:nvSpPr>
        <p:spPr bwMode="auto">
          <a:xfrm>
            <a:off x="6775806" y="2110745"/>
            <a:ext cx="2063065" cy="5048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ctr">
            <a:spAutoFit/>
          </a:bodyPr>
          <a:lstStyle/>
          <a:p>
            <a:r>
              <a:rPr lang="en-US" altLang="en-US" sz="2812" dirty="0" smtClean="0">
                <a:solidFill>
                  <a:srgbClr val="424242"/>
                </a:solidFill>
              </a:rPr>
              <a:t>Hash algorithm</a:t>
            </a:r>
            <a:endParaRPr lang="en-US" altLang="en-US" sz="2812" dirty="0">
              <a:solidFill>
                <a:srgbClr val="424242"/>
              </a:solidFill>
            </a:endParaRPr>
          </a:p>
        </p:txBody>
      </p:sp>
      <p:sp>
        <p:nvSpPr>
          <p:cNvPr id="15371" name="Line 11"/>
          <p:cNvSpPr>
            <a:spLocks noChangeShapeType="1"/>
          </p:cNvSpPr>
          <p:nvPr/>
        </p:nvSpPr>
        <p:spPr bwMode="auto">
          <a:xfrm flipH="1">
            <a:off x="5528999" y="2385510"/>
            <a:ext cx="1220018" cy="311423"/>
          </a:xfrm>
          <a:prstGeom prst="line">
            <a:avLst/>
          </a:prstGeom>
          <a:noFill/>
          <a:ln w="50800" cap="flat" cmpd="sng">
            <a:solidFill>
              <a:srgbClr val="797979"/>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1547">
              <a:solidFill>
                <a:srgbClr val="FFFFFF"/>
              </a:solidFill>
              <a:latin typeface="Helvetica Neue Medium" charset="0"/>
              <a:ea typeface="Helvetica Neue Medium" charset="0"/>
              <a:cs typeface="Helvetica Neue Medium" charset="0"/>
              <a:sym typeface="Helvetica Neue Medium" charset="0"/>
            </a:endParaRPr>
          </a:p>
        </p:txBody>
      </p:sp>
    </p:spTree>
    <p:extLst>
      <p:ext uri="{BB962C8B-B14F-4D97-AF65-F5344CB8AC3E}">
        <p14:creationId xmlns:p14="http://schemas.microsoft.com/office/powerpoint/2010/main" val="1861238889"/>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dissolve">
                                      <p:cBhvr>
                                        <p:cTn id="7" dur="500"/>
                                        <p:tgtEl>
                                          <p:spTgt spid="1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368"/>
                                        </p:tgtEl>
                                        <p:attrNameLst>
                                          <p:attrName>style.visibility</p:attrName>
                                        </p:attrNameLst>
                                      </p:cBhvr>
                                      <p:to>
                                        <p:strVal val="visible"/>
                                      </p:to>
                                    </p:set>
                                    <p:animEffect transition="in" filter="dissolve">
                                      <p:cBhvr>
                                        <p:cTn id="12" dur="500"/>
                                        <p:tgtEl>
                                          <p:spTgt spid="153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3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autoUpdateAnimBg="0"/>
      <p:bldP spid="15368" grpId="0" autoUpdateAnimBg="0"/>
      <p:bldP spid="1536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a:t>Asymmetric Cryptography (Overview)</a:t>
            </a:r>
          </a:p>
        </p:txBody>
      </p:sp>
      <p:sp>
        <p:nvSpPr>
          <p:cNvPr id="3" name="Content Placeholder 2"/>
          <p:cNvSpPr>
            <a:spLocks noGrp="1"/>
          </p:cNvSpPr>
          <p:nvPr>
            <p:ph idx="1"/>
          </p:nvPr>
        </p:nvSpPr>
        <p:spPr>
          <a:xfrm>
            <a:off x="395288" y="1584101"/>
            <a:ext cx="8443912" cy="4437287"/>
          </a:xfrm>
        </p:spPr>
        <p:txBody>
          <a:bodyPr/>
          <a:lstStyle/>
          <a:p>
            <a:pPr algn="just"/>
            <a:r>
              <a:rPr lang="en-US" sz="2200" b="1" dirty="0"/>
              <a:t>The key pair (k1 and k2) is related such that the </a:t>
            </a:r>
            <a:r>
              <a:rPr lang="en-US" sz="2200" b="1" dirty="0" smtClean="0"/>
              <a:t>data encrypted </a:t>
            </a:r>
            <a:r>
              <a:rPr lang="en-US" sz="2200" b="1" dirty="0"/>
              <a:t>by k1 can only be decrypted by </a:t>
            </a:r>
            <a:r>
              <a:rPr lang="en-US" sz="2200" b="1" dirty="0" smtClean="0"/>
              <a:t>its</a:t>
            </a:r>
            <a:r>
              <a:rPr lang="en-US" sz="2200" b="1" dirty="0"/>
              <a:t> </a:t>
            </a:r>
            <a:r>
              <a:rPr lang="en-US" sz="2200" b="1" dirty="0" smtClean="0"/>
              <a:t>corresponding </a:t>
            </a:r>
            <a:r>
              <a:rPr lang="en-US" sz="2200" b="1" dirty="0"/>
              <a:t>pair k2</a:t>
            </a:r>
          </a:p>
          <a:p>
            <a:pPr algn="just"/>
            <a:r>
              <a:rPr lang="en-US" sz="2200" b="1" dirty="0" smtClean="0"/>
              <a:t>Any </a:t>
            </a:r>
            <a:r>
              <a:rPr lang="en-US" sz="2200" b="1" dirty="0"/>
              <a:t>of the keys can be used for encryption and </a:t>
            </a:r>
            <a:r>
              <a:rPr lang="en-US" sz="2200" b="1" dirty="0" smtClean="0"/>
              <a:t>the other </a:t>
            </a:r>
            <a:r>
              <a:rPr lang="en-US" sz="2200" b="1" dirty="0"/>
              <a:t>for decryption</a:t>
            </a:r>
          </a:p>
          <a:p>
            <a:pPr algn="just"/>
            <a:r>
              <a:rPr lang="en-US" sz="2200" b="1" dirty="0" smtClean="0"/>
              <a:t>Of </a:t>
            </a:r>
            <a:r>
              <a:rPr lang="en-US" sz="2200" b="1" dirty="0"/>
              <a:t>the key pair</a:t>
            </a:r>
          </a:p>
          <a:p>
            <a:pPr marL="0" indent="0" algn="just">
              <a:buNone/>
            </a:pPr>
            <a:r>
              <a:rPr lang="en-US" sz="2200" dirty="0" smtClean="0"/>
              <a:t>	– </a:t>
            </a:r>
            <a:r>
              <a:rPr lang="en-US" sz="2200" b="1" dirty="0"/>
              <a:t>private key </a:t>
            </a:r>
            <a:r>
              <a:rPr lang="en-US" sz="2200" dirty="0"/>
              <a:t>- one of the keys is kept secret by the </a:t>
            </a:r>
            <a:r>
              <a:rPr lang="en-US" sz="2200" dirty="0" smtClean="0"/>
              <a:t>owner    	 </a:t>
            </a:r>
            <a:r>
              <a:rPr lang="en-US" sz="2200" dirty="0"/>
              <a:t> </a:t>
            </a:r>
            <a:r>
              <a:rPr lang="en-US" sz="2200" dirty="0" smtClean="0"/>
              <a:t> (hence </a:t>
            </a:r>
            <a:r>
              <a:rPr lang="en-US" sz="2200" dirty="0"/>
              <a:t>called private key</a:t>
            </a:r>
            <a:r>
              <a:rPr lang="en-US" sz="2200" dirty="0" smtClean="0"/>
              <a:t>)</a:t>
            </a:r>
          </a:p>
          <a:p>
            <a:pPr marL="0" indent="0" algn="just">
              <a:buNone/>
            </a:pPr>
            <a:r>
              <a:rPr lang="en-US" sz="2200" dirty="0"/>
              <a:t>	</a:t>
            </a:r>
            <a:r>
              <a:rPr lang="en-US" sz="2200" dirty="0" smtClean="0"/>
              <a:t>– </a:t>
            </a:r>
            <a:r>
              <a:rPr lang="en-US" sz="2200" b="1" dirty="0"/>
              <a:t>public key </a:t>
            </a:r>
            <a:r>
              <a:rPr lang="en-US" sz="2200" dirty="0"/>
              <a:t>- the other is published (hence called </a:t>
            </a:r>
            <a:r>
              <a:rPr lang="en-US" sz="2200" dirty="0" smtClean="0"/>
              <a:t>public  	 	   key</a:t>
            </a:r>
            <a:r>
              <a:rPr lang="en-US" sz="2200" dirty="0"/>
              <a:t>)</a:t>
            </a:r>
          </a:p>
          <a:p>
            <a:pPr algn="just"/>
            <a:r>
              <a:rPr lang="en-US" sz="2200" b="1" dirty="0" smtClean="0"/>
              <a:t>Even </a:t>
            </a:r>
            <a:r>
              <a:rPr lang="en-US" sz="2200" b="1" dirty="0"/>
              <a:t>if someone has one key, he/she can’t compute </a:t>
            </a:r>
            <a:r>
              <a:rPr lang="en-US" sz="2200" b="1" dirty="0" smtClean="0"/>
              <a:t>the other</a:t>
            </a:r>
            <a:endParaRPr lang="en-US" sz="2200" dirty="0"/>
          </a:p>
        </p:txBody>
      </p:sp>
    </p:spTree>
    <p:extLst>
      <p:ext uri="{BB962C8B-B14F-4D97-AF65-F5344CB8AC3E}">
        <p14:creationId xmlns:p14="http://schemas.microsoft.com/office/powerpoint/2010/main" val="25191377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One-Way Hash Function</a:t>
            </a:r>
            <a:endParaRPr lang="en-US" dirty="0"/>
          </a:p>
        </p:txBody>
      </p:sp>
      <p:sp>
        <p:nvSpPr>
          <p:cNvPr id="3" name="Content Placeholder 2"/>
          <p:cNvSpPr>
            <a:spLocks noGrp="1"/>
          </p:cNvSpPr>
          <p:nvPr>
            <p:ph idx="1"/>
          </p:nvPr>
        </p:nvSpPr>
        <p:spPr>
          <a:xfrm>
            <a:off x="254318" y="1622738"/>
            <a:ext cx="8565832" cy="4379051"/>
          </a:xfrm>
        </p:spPr>
        <p:txBody>
          <a:bodyPr/>
          <a:lstStyle/>
          <a:p>
            <a:pPr algn="just"/>
            <a:r>
              <a:rPr lang="en-US" sz="2400" b="1" dirty="0"/>
              <a:t>Like MAC, hash function is a one way function </a:t>
            </a:r>
            <a:r>
              <a:rPr lang="en-US" sz="2400" b="1" dirty="0" smtClean="0"/>
              <a:t>that accepts </a:t>
            </a:r>
            <a:r>
              <a:rPr lang="en-US" sz="2400" b="1" dirty="0"/>
              <a:t>a message </a:t>
            </a:r>
            <a:r>
              <a:rPr lang="en-US" sz="2400" b="1" i="1" dirty="0"/>
              <a:t>M</a:t>
            </a:r>
            <a:r>
              <a:rPr lang="en-US" sz="2400" b="1" dirty="0"/>
              <a:t> and produces a </a:t>
            </a:r>
            <a:r>
              <a:rPr lang="en-US" sz="2400" b="1" dirty="0" smtClean="0"/>
              <a:t>fixed-size message </a:t>
            </a:r>
            <a:r>
              <a:rPr lang="en-US" sz="2400" b="1" dirty="0"/>
              <a:t>digest </a:t>
            </a:r>
            <a:r>
              <a:rPr lang="en-US" sz="2400" b="1" i="1" dirty="0"/>
              <a:t>H(M)</a:t>
            </a:r>
          </a:p>
          <a:p>
            <a:pPr algn="just"/>
            <a:r>
              <a:rPr lang="en-US" sz="2400" b="1" dirty="0" smtClean="0"/>
              <a:t>Unlike </a:t>
            </a:r>
            <a:r>
              <a:rPr lang="en-US" sz="2400" b="1" dirty="0"/>
              <a:t>MAC, hash function takes only the </a:t>
            </a:r>
            <a:r>
              <a:rPr lang="en-US" sz="2400" b="1" dirty="0" smtClean="0"/>
              <a:t>message (not </a:t>
            </a:r>
            <a:r>
              <a:rPr lang="en-US" sz="2400" b="1" dirty="0"/>
              <a:t>the key) as input to generate the message digest</a:t>
            </a:r>
          </a:p>
          <a:p>
            <a:pPr algn="just"/>
            <a:r>
              <a:rPr lang="en-US" sz="2400" b="1" dirty="0" smtClean="0"/>
              <a:t>Hash </a:t>
            </a:r>
            <a:r>
              <a:rPr lang="en-US" sz="2400" b="1" dirty="0"/>
              <a:t>is used to detect changes to message</a:t>
            </a:r>
          </a:p>
          <a:p>
            <a:pPr algn="just"/>
            <a:r>
              <a:rPr lang="en-US" sz="2400" b="1" dirty="0" smtClean="0"/>
              <a:t>Can </a:t>
            </a:r>
            <a:r>
              <a:rPr lang="en-US" sz="2400" b="1" dirty="0"/>
              <a:t>be used with both symmetric and </a:t>
            </a:r>
            <a:r>
              <a:rPr lang="en-US" sz="2400" b="1" dirty="0" smtClean="0"/>
              <a:t>asymmetric encryption</a:t>
            </a:r>
            <a:endParaRPr lang="en-US" sz="2400" b="1" dirty="0"/>
          </a:p>
          <a:p>
            <a:pPr marL="0" indent="0" algn="just">
              <a:buNone/>
            </a:pPr>
            <a:r>
              <a:rPr lang="en-US" sz="2400" dirty="0" smtClean="0"/>
              <a:t>	– </a:t>
            </a:r>
            <a:r>
              <a:rPr lang="en-US" sz="2400" dirty="0"/>
              <a:t>used in various ways with message</a:t>
            </a:r>
          </a:p>
          <a:p>
            <a:pPr marL="0" indent="0" algn="just">
              <a:buNone/>
            </a:pPr>
            <a:r>
              <a:rPr lang="en-US" sz="2400" dirty="0" smtClean="0"/>
              <a:t>	– </a:t>
            </a:r>
            <a:r>
              <a:rPr lang="en-US" sz="2400" dirty="0"/>
              <a:t>Most often to create a digital signature</a:t>
            </a:r>
          </a:p>
        </p:txBody>
      </p:sp>
    </p:spTree>
    <p:extLst>
      <p:ext uri="{BB962C8B-B14F-4D97-AF65-F5344CB8AC3E}">
        <p14:creationId xmlns:p14="http://schemas.microsoft.com/office/powerpoint/2010/main" val="25392683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2727"/>
              <a:stretch>
                <a:fillRect/>
              </a:stretch>
            </p:blipFill>
          </mc:Choice>
          <mc:Fallback>
            <p:blipFill>
              <a:blip r:embed="rId4"/>
              <a:srcRect b="2727"/>
              <a:stretch>
                <a:fillRect/>
              </a:stretch>
            </p:blipFill>
          </mc:Fallback>
        </mc:AlternateContent>
        <p:spPr>
          <a:xfrm>
            <a:off x="2209800" y="228600"/>
            <a:ext cx="4894118" cy="6160815"/>
          </a:xfrm>
          <a:prstGeom prst="rect">
            <a:avLst/>
          </a:prstGeom>
          <a:solidFill>
            <a:schemeClr val="tx1"/>
          </a:solidFill>
        </p:spPr>
      </p:pic>
    </p:spTree>
    <p:extLst>
      <p:ext uri="{BB962C8B-B14F-4D97-AF65-F5344CB8AC3E}">
        <p14:creationId xmlns:p14="http://schemas.microsoft.com/office/powerpoint/2010/main" val="2904538164"/>
      </p:ext>
    </p:extLst>
  </p:cSld>
  <p:clrMapOvr>
    <a:masterClrMapping/>
  </p:clrMapOvr>
  <p:transition spd="med">
    <p:pull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2132"/>
          </a:xfrm>
        </p:spPr>
        <p:txBody>
          <a:bodyPr/>
          <a:lstStyle/>
          <a:p>
            <a:r>
              <a:rPr lang="en-US" dirty="0" smtClean="0"/>
              <a:t>Hash Function</a:t>
            </a:r>
            <a:endParaRPr lang="en-US" dirty="0"/>
          </a:p>
        </p:txBody>
      </p:sp>
      <p:sp>
        <p:nvSpPr>
          <p:cNvPr id="3" name="Content Placeholder 2"/>
          <p:cNvSpPr>
            <a:spLocks noGrp="1"/>
          </p:cNvSpPr>
          <p:nvPr>
            <p:ph idx="1"/>
          </p:nvPr>
        </p:nvSpPr>
        <p:spPr>
          <a:xfrm>
            <a:off x="395288" y="1519707"/>
            <a:ext cx="8443912" cy="4501681"/>
          </a:xfrm>
        </p:spPr>
        <p:txBody>
          <a:bodyPr/>
          <a:lstStyle/>
          <a:p>
            <a:r>
              <a:rPr lang="en-US" sz="2000" b="1" dirty="0" smtClean="0"/>
              <a:t>This techniques assume that A and B share a common secret </a:t>
            </a:r>
            <a:r>
              <a:rPr lang="en-US" sz="2000" b="1" dirty="0"/>
              <a:t>value </a:t>
            </a:r>
            <a:r>
              <a:rPr lang="en-US" sz="2000" b="1" dirty="0" smtClean="0"/>
              <a:t>S</a:t>
            </a:r>
            <a:r>
              <a:rPr lang="en-US" sz="2000" b="1" baseline="-25000" dirty="0" smtClean="0"/>
              <a:t>AB</a:t>
            </a:r>
            <a:endParaRPr lang="en-US" sz="2000" b="1" baseline="-25000" dirty="0"/>
          </a:p>
          <a:p>
            <a:r>
              <a:rPr lang="en-US" sz="2000" b="1" dirty="0" smtClean="0"/>
              <a:t>A </a:t>
            </a:r>
            <a:r>
              <a:rPr lang="en-US" sz="2000" b="1" dirty="0"/>
              <a:t>calculates hash function of secret value + Message, i.e., </a:t>
            </a:r>
            <a:r>
              <a:rPr lang="en-US" sz="2000" b="1" dirty="0" smtClean="0"/>
              <a:t>MD</a:t>
            </a:r>
            <a:r>
              <a:rPr lang="en-US" sz="2000" b="1" baseline="-25000" dirty="0" smtClean="0"/>
              <a:t>M</a:t>
            </a:r>
            <a:r>
              <a:rPr lang="en-US" sz="2000" b="1" dirty="0" smtClean="0"/>
              <a:t>=H(S</a:t>
            </a:r>
            <a:r>
              <a:rPr lang="en-US" sz="2000" b="1" baseline="-25000" dirty="0" smtClean="0"/>
              <a:t>AB</a:t>
            </a:r>
            <a:r>
              <a:rPr lang="en-US" sz="2000" b="1" dirty="0" smtClean="0"/>
              <a:t> || </a:t>
            </a:r>
            <a:r>
              <a:rPr lang="en-US" sz="2000" b="1" dirty="0"/>
              <a:t>M)</a:t>
            </a:r>
          </a:p>
          <a:p>
            <a:r>
              <a:rPr lang="en-US" sz="2000" b="1" dirty="0" smtClean="0"/>
              <a:t>M || MD</a:t>
            </a:r>
            <a:r>
              <a:rPr lang="en-US" sz="2000" b="1" baseline="-25000" dirty="0" smtClean="0"/>
              <a:t>M</a:t>
            </a:r>
            <a:r>
              <a:rPr lang="en-US" sz="2000" b="1" dirty="0" smtClean="0"/>
              <a:t> </a:t>
            </a:r>
            <a:r>
              <a:rPr lang="en-US" sz="2000" b="1" dirty="0"/>
              <a:t>is sent</a:t>
            </a:r>
          </a:p>
          <a:p>
            <a:r>
              <a:rPr lang="en-US" sz="2000" b="1" dirty="0" smtClean="0"/>
              <a:t>B </a:t>
            </a:r>
            <a:r>
              <a:rPr lang="en-US" sz="2000" b="1" dirty="0"/>
              <a:t>recalculates </a:t>
            </a:r>
            <a:r>
              <a:rPr lang="en-US" sz="2000" b="1" dirty="0" smtClean="0"/>
              <a:t>H(S</a:t>
            </a:r>
            <a:r>
              <a:rPr lang="en-US" sz="2000" b="1" baseline="-25000" dirty="0" smtClean="0"/>
              <a:t>AB</a:t>
            </a:r>
            <a:r>
              <a:rPr lang="en-US" sz="2000" b="1" dirty="0" smtClean="0"/>
              <a:t> || </a:t>
            </a:r>
            <a:r>
              <a:rPr lang="en-US" sz="2000" b="1" dirty="0"/>
              <a:t>M) and </a:t>
            </a:r>
            <a:r>
              <a:rPr lang="en-US" sz="2000" b="1" dirty="0" smtClean="0"/>
              <a:t>verify MD</a:t>
            </a:r>
            <a:r>
              <a:rPr lang="en-US" sz="2000" b="1" baseline="-25000" dirty="0" smtClean="0"/>
              <a:t>M</a:t>
            </a:r>
            <a:endParaRPr lang="en-US" sz="2000" baseline="-25000" dirty="0"/>
          </a:p>
        </p:txBody>
      </p:sp>
      <p:pic>
        <p:nvPicPr>
          <p:cNvPr id="4" name="Picture 3"/>
          <p:cNvPicPr>
            <a:picLocks noChangeAspect="1"/>
          </p:cNvPicPr>
          <p:nvPr/>
        </p:nvPicPr>
        <p:blipFill>
          <a:blip r:embed="rId2"/>
          <a:stretch>
            <a:fillRect/>
          </a:stretch>
        </p:blipFill>
        <p:spPr>
          <a:xfrm>
            <a:off x="849315" y="3912322"/>
            <a:ext cx="7113107" cy="2711198"/>
          </a:xfrm>
          <a:prstGeom prst="rect">
            <a:avLst/>
          </a:prstGeom>
        </p:spPr>
      </p:pic>
    </p:spTree>
    <p:extLst>
      <p:ext uri="{BB962C8B-B14F-4D97-AF65-F5344CB8AC3E}">
        <p14:creationId xmlns:p14="http://schemas.microsoft.com/office/powerpoint/2010/main" val="1915570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93233"/>
            <a:ext cx="9144000" cy="1283167"/>
          </a:xfrm>
        </p:spPr>
        <p:txBody>
          <a:bodyPr/>
          <a:lstStyle/>
          <a:p>
            <a:r>
              <a:rPr lang="en-US" dirty="0" smtClean="0"/>
              <a:t>Secure Hash Functions</a:t>
            </a:r>
          </a:p>
        </p:txBody>
      </p:sp>
      <p:sp>
        <p:nvSpPr>
          <p:cNvPr id="7" name="Content Placeholder 6"/>
          <p:cNvSpPr>
            <a:spLocks noGrp="1"/>
          </p:cNvSpPr>
          <p:nvPr>
            <p:ph idx="1"/>
          </p:nvPr>
        </p:nvSpPr>
        <p:spPr>
          <a:xfrm>
            <a:off x="0" y="1676400"/>
            <a:ext cx="9036496" cy="5181600"/>
          </a:xfrm>
        </p:spPr>
        <p:txBody>
          <a:bodyPr>
            <a:normAutofit/>
          </a:bodyPr>
          <a:lstStyle/>
          <a:p>
            <a:pPr algn="just"/>
            <a:r>
              <a:rPr lang="en-US" dirty="0" smtClean="0">
                <a:solidFill>
                  <a:schemeClr val="tx2">
                    <a:lumMod val="10000"/>
                  </a:schemeClr>
                </a:solidFill>
              </a:rPr>
              <a:t>Is important not only in message authentication but in digital signatures</a:t>
            </a:r>
          </a:p>
          <a:p>
            <a:pPr algn="just"/>
            <a:r>
              <a:rPr lang="en-US" dirty="0" smtClean="0">
                <a:solidFill>
                  <a:schemeClr val="tx2">
                    <a:lumMod val="10000"/>
                  </a:schemeClr>
                </a:solidFill>
              </a:rPr>
              <a:t>Purpose is to produce a “fingerprint” of a file, message, or other block of data</a:t>
            </a:r>
          </a:p>
          <a:p>
            <a:pPr algn="just"/>
            <a:r>
              <a:rPr lang="en-US" dirty="0" smtClean="0">
                <a:solidFill>
                  <a:schemeClr val="tx2">
                    <a:lumMod val="10000"/>
                  </a:schemeClr>
                </a:solidFill>
              </a:rPr>
              <a:t>To be useful for message authentication, a hash function H must have the following properties:</a:t>
            </a:r>
          </a:p>
          <a:p>
            <a:pPr lvl="1" algn="just">
              <a:buNone/>
            </a:pPr>
            <a:r>
              <a:rPr lang="en-US" dirty="0" smtClean="0">
                <a:solidFill>
                  <a:schemeClr val="tx2">
                    <a:lumMod val="10000"/>
                  </a:schemeClr>
                </a:solidFill>
              </a:rPr>
              <a:t>	</a:t>
            </a:r>
            <a:endParaRPr lang="en-US" sz="2143" dirty="0" smtClean="0">
              <a:solidFill>
                <a:schemeClr val="tx2">
                  <a:lumMod val="10000"/>
                </a:schemeClr>
              </a:solidFill>
            </a:endParaRPr>
          </a:p>
        </p:txBody>
      </p:sp>
    </p:spTree>
    <p:extLst>
      <p:ext uri="{BB962C8B-B14F-4D97-AF65-F5344CB8AC3E}">
        <p14:creationId xmlns:p14="http://schemas.microsoft.com/office/powerpoint/2010/main" val="5736657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a:t>Requirement of Hash Function</a:t>
            </a:r>
          </a:p>
        </p:txBody>
      </p:sp>
      <p:pic>
        <p:nvPicPr>
          <p:cNvPr id="4" name="Content Placeholder 3"/>
          <p:cNvPicPr>
            <a:picLocks noGrp="1" noChangeAspect="1"/>
          </p:cNvPicPr>
          <p:nvPr>
            <p:ph idx="1"/>
          </p:nvPr>
        </p:nvPicPr>
        <p:blipFill>
          <a:blip r:embed="rId2"/>
          <a:stretch>
            <a:fillRect/>
          </a:stretch>
        </p:blipFill>
        <p:spPr>
          <a:xfrm>
            <a:off x="450618" y="1902722"/>
            <a:ext cx="8369532" cy="4564579"/>
          </a:xfrm>
          <a:prstGeom prst="rect">
            <a:avLst/>
          </a:prstGeom>
        </p:spPr>
      </p:pic>
    </p:spTree>
    <p:extLst>
      <p:ext uri="{BB962C8B-B14F-4D97-AF65-F5344CB8AC3E}">
        <p14:creationId xmlns:p14="http://schemas.microsoft.com/office/powerpoint/2010/main" val="42539383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678960"/>
            <a:ext cx="8424862" cy="998538"/>
          </a:xfrm>
        </p:spPr>
        <p:txBody>
          <a:bodyPr/>
          <a:lstStyle/>
          <a:p>
            <a:r>
              <a:rPr lang="en-US" dirty="0" smtClean="0"/>
              <a:t>Security of Hash Functions</a:t>
            </a:r>
          </a:p>
        </p:txBody>
      </p:sp>
      <p:sp>
        <p:nvSpPr>
          <p:cNvPr id="7" name="Content Placeholder 6"/>
          <p:cNvSpPr>
            <a:spLocks noGrp="1"/>
          </p:cNvSpPr>
          <p:nvPr>
            <p:ph idx="1"/>
          </p:nvPr>
        </p:nvSpPr>
        <p:spPr>
          <a:xfrm>
            <a:off x="93061" y="1714444"/>
            <a:ext cx="8443912" cy="4032250"/>
          </a:xfrm>
        </p:spPr>
        <p:txBody>
          <a:bodyPr/>
          <a:lstStyle/>
          <a:p>
            <a:r>
              <a:rPr lang="en-US" dirty="0" smtClean="0">
                <a:solidFill>
                  <a:schemeClr val="tx2">
                    <a:lumMod val="10000"/>
                  </a:schemeClr>
                </a:solidFill>
              </a:rPr>
              <a:t>There are two approaches to attacking a secure hash function:</a:t>
            </a:r>
          </a:p>
          <a:p>
            <a:pPr lvl="1">
              <a:buClr>
                <a:schemeClr val="bg1"/>
              </a:buClr>
            </a:pPr>
            <a:r>
              <a:rPr lang="en-US" dirty="0" smtClean="0">
                <a:solidFill>
                  <a:schemeClr val="tx2">
                    <a:lumMod val="10000"/>
                  </a:schemeClr>
                </a:solidFill>
              </a:rPr>
              <a:t>Cryptanalysis</a:t>
            </a:r>
          </a:p>
          <a:p>
            <a:pPr lvl="2"/>
            <a:r>
              <a:rPr lang="en-US" dirty="0" smtClean="0">
                <a:solidFill>
                  <a:schemeClr val="tx2">
                    <a:lumMod val="10000"/>
                  </a:schemeClr>
                </a:solidFill>
              </a:rPr>
              <a:t>Involves exploiting logical weaknesses in the algorithm</a:t>
            </a:r>
          </a:p>
          <a:p>
            <a:pPr lvl="1">
              <a:buClr>
                <a:schemeClr val="bg1"/>
              </a:buClr>
            </a:pPr>
            <a:r>
              <a:rPr lang="en-US" dirty="0" smtClean="0">
                <a:solidFill>
                  <a:schemeClr val="tx2">
                    <a:lumMod val="10000"/>
                  </a:schemeClr>
                </a:solidFill>
              </a:rPr>
              <a:t>Brute-force attack</a:t>
            </a:r>
          </a:p>
          <a:p>
            <a:pPr lvl="2"/>
            <a:r>
              <a:rPr lang="en-US" dirty="0" smtClean="0">
                <a:solidFill>
                  <a:schemeClr val="tx2">
                    <a:lumMod val="10000"/>
                  </a:schemeClr>
                </a:solidFill>
              </a:rPr>
              <a:t>The strength of a hash function against this attack depends solely on the length of the hash code produced by the algorithm</a:t>
            </a:r>
            <a:endParaRPr lang="en-US" dirty="0">
              <a:solidFill>
                <a:schemeClr val="tx2">
                  <a:lumMod val="10000"/>
                </a:schemeClr>
              </a:solidFill>
            </a:endParaRPr>
          </a:p>
        </p:txBody>
      </p:sp>
    </p:spTree>
    <p:extLst>
      <p:ext uri="{BB962C8B-B14F-4D97-AF65-F5344CB8AC3E}">
        <p14:creationId xmlns:p14="http://schemas.microsoft.com/office/powerpoint/2010/main" val="107109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6364" r="8235" b="58182"/>
              <a:stretch>
                <a:fillRect/>
              </a:stretch>
            </p:blipFill>
          </mc:Choice>
          <mc:Fallback>
            <p:blipFill>
              <a:blip r:embed="rId4"/>
              <a:srcRect l="11765" t="6364" r="8235" b="58182"/>
              <a:stretch>
                <a:fillRect/>
              </a:stretch>
            </p:blipFill>
          </mc:Fallback>
        </mc:AlternateContent>
        <p:spPr>
          <a:xfrm>
            <a:off x="2086494" y="3747968"/>
            <a:ext cx="4971011" cy="3110032"/>
          </a:xfrm>
          <a:prstGeom prst="rect">
            <a:avLst/>
          </a:prstGeom>
          <a:solidFill>
            <a:schemeClr val="bg1"/>
          </a:solidFill>
        </p:spPr>
      </p:pic>
      <p:pic>
        <p:nvPicPr>
          <p:cNvPr id="2" name="Picture 1"/>
          <p:cNvPicPr>
            <a:picLocks noChangeAspect="1"/>
          </p:cNvPicPr>
          <p:nvPr/>
        </p:nvPicPr>
        <p:blipFill>
          <a:blip r:embed="rId5"/>
          <a:stretch>
            <a:fillRect/>
          </a:stretch>
        </p:blipFill>
        <p:spPr>
          <a:xfrm>
            <a:off x="0" y="4643"/>
            <a:ext cx="9144000" cy="3743325"/>
          </a:xfrm>
          <a:prstGeom prst="rect">
            <a:avLst/>
          </a:prstGeom>
        </p:spPr>
      </p:pic>
    </p:spTree>
    <p:extLst>
      <p:ext uri="{BB962C8B-B14F-4D97-AF65-F5344CB8AC3E}">
        <p14:creationId xmlns:p14="http://schemas.microsoft.com/office/powerpoint/2010/main" val="3011336692"/>
      </p:ext>
    </p:extLst>
  </p:cSld>
  <p:clrMapOvr>
    <a:masterClrMapping/>
  </p:clrMapOvr>
  <p:transition spd="med">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dirty="0" smtClean="0"/>
              <a:t>Types of Hash Functions</a:t>
            </a:r>
            <a:endParaRPr lang="en-US" dirty="0"/>
          </a:p>
        </p:txBody>
      </p:sp>
      <p:sp>
        <p:nvSpPr>
          <p:cNvPr id="3" name="Content Placeholder 2"/>
          <p:cNvSpPr>
            <a:spLocks noGrp="1"/>
          </p:cNvSpPr>
          <p:nvPr>
            <p:ph idx="1"/>
          </p:nvPr>
        </p:nvSpPr>
        <p:spPr>
          <a:xfrm>
            <a:off x="395288" y="1506828"/>
            <a:ext cx="8443912" cy="4514560"/>
          </a:xfrm>
        </p:spPr>
        <p:txBody>
          <a:bodyPr/>
          <a:lstStyle/>
          <a:p>
            <a:r>
              <a:rPr lang="en-US" sz="1600" b="1" dirty="0"/>
              <a:t>MD2, MD4, MD5 - 128 bit message digest</a:t>
            </a:r>
          </a:p>
          <a:p>
            <a:pPr marL="0" indent="0">
              <a:buNone/>
            </a:pPr>
            <a:r>
              <a:rPr lang="en-US" sz="1600" dirty="0" smtClean="0"/>
              <a:t>	– </a:t>
            </a:r>
            <a:r>
              <a:rPr lang="en-US" sz="1600" dirty="0"/>
              <a:t>developed by Ronald </a:t>
            </a:r>
            <a:r>
              <a:rPr lang="en-US" sz="1600" dirty="0" err="1"/>
              <a:t>Rivest</a:t>
            </a:r>
            <a:endParaRPr lang="en-US" sz="1600" dirty="0"/>
          </a:p>
          <a:p>
            <a:pPr marL="0" indent="0">
              <a:buNone/>
            </a:pPr>
            <a:r>
              <a:rPr lang="en-US" sz="1600" dirty="0" smtClean="0"/>
              <a:t>	– </a:t>
            </a:r>
            <a:r>
              <a:rPr lang="en-US" sz="1600" dirty="0"/>
              <a:t>There are many successful attacks to MD2, MD4, MD5</a:t>
            </a:r>
          </a:p>
          <a:p>
            <a:r>
              <a:rPr lang="en-US" sz="1600" b="1" dirty="0" smtClean="0"/>
              <a:t>SHA</a:t>
            </a:r>
            <a:r>
              <a:rPr lang="en-US" sz="1600" b="1" dirty="0"/>
              <a:t>, SHA-1 -160 bit message digest</a:t>
            </a:r>
          </a:p>
          <a:p>
            <a:pPr marL="0" indent="0">
              <a:buNone/>
            </a:pPr>
            <a:r>
              <a:rPr lang="en-US" sz="1600" dirty="0" smtClean="0"/>
              <a:t>	– </a:t>
            </a:r>
            <a:r>
              <a:rPr lang="en-US" sz="1600" dirty="0"/>
              <a:t>On February 23, 2017 CWI Amsterdam and Google announced they </a:t>
            </a:r>
            <a:r>
              <a:rPr lang="en-US" sz="1600" dirty="0" smtClean="0"/>
              <a:t>had 	 	   performed </a:t>
            </a:r>
            <a:r>
              <a:rPr lang="en-US" sz="1600" dirty="0"/>
              <a:t>a collision attack against SHA-1, publishing two dissimilar </a:t>
            </a:r>
            <a:r>
              <a:rPr lang="en-US" sz="1600" dirty="0" smtClean="0"/>
              <a:t>PDF files 	 	   which </a:t>
            </a:r>
            <a:r>
              <a:rPr lang="en-US" sz="1600" dirty="0"/>
              <a:t>produce the same SHA-1 hash [1]</a:t>
            </a:r>
          </a:p>
          <a:p>
            <a:r>
              <a:rPr lang="en-US" sz="1600" b="1" dirty="0" smtClean="0"/>
              <a:t>SHA-256 </a:t>
            </a:r>
            <a:r>
              <a:rPr lang="en-US" sz="1600" b="1" dirty="0"/>
              <a:t>- 256 bit message digest</a:t>
            </a:r>
          </a:p>
          <a:p>
            <a:r>
              <a:rPr lang="en-US" sz="1600" b="1" dirty="0" smtClean="0"/>
              <a:t>SHA-384 </a:t>
            </a:r>
            <a:r>
              <a:rPr lang="en-US" sz="1600" b="1" dirty="0"/>
              <a:t>- 384 bit message digest</a:t>
            </a:r>
          </a:p>
          <a:p>
            <a:r>
              <a:rPr lang="en-US" sz="1600" b="1" dirty="0" smtClean="0"/>
              <a:t>SHA-512 </a:t>
            </a:r>
            <a:r>
              <a:rPr lang="en-US" sz="1600" b="1" dirty="0"/>
              <a:t>- 512 bit message digest</a:t>
            </a:r>
          </a:p>
          <a:p>
            <a:r>
              <a:rPr lang="en-US" sz="1600" b="1" dirty="0" smtClean="0"/>
              <a:t>SHA </a:t>
            </a:r>
            <a:r>
              <a:rPr lang="en-US" sz="1600" b="1" dirty="0"/>
              <a:t>(Secure Hash Algorithm) – 256, 384, 512-bit have been proposed </a:t>
            </a:r>
            <a:r>
              <a:rPr lang="en-US" sz="1600" b="1" dirty="0" smtClean="0"/>
              <a:t>to use </a:t>
            </a:r>
            <a:r>
              <a:rPr lang="en-US" sz="1600" b="1" dirty="0"/>
              <a:t>with AES-128, 192 and 512 bit encryption by the National Institute </a:t>
            </a:r>
            <a:r>
              <a:rPr lang="en-US" sz="1600" b="1" dirty="0" smtClean="0"/>
              <a:t>of Standards </a:t>
            </a:r>
            <a:r>
              <a:rPr lang="en-US" sz="1600" b="1" dirty="0"/>
              <a:t>&amp; Technology, USA</a:t>
            </a:r>
          </a:p>
          <a:p>
            <a:pPr marL="0" indent="0">
              <a:buNone/>
            </a:pPr>
            <a:endParaRPr lang="en-US" sz="1600" b="1" dirty="0" smtClean="0"/>
          </a:p>
          <a:p>
            <a:pPr marL="0" indent="0">
              <a:buNone/>
            </a:pPr>
            <a:r>
              <a:rPr lang="en-US" sz="1600" b="1" dirty="0" smtClean="0"/>
              <a:t>[</a:t>
            </a:r>
            <a:r>
              <a:rPr lang="en-US" sz="1600" b="1" dirty="0"/>
              <a:t>1] </a:t>
            </a:r>
            <a:r>
              <a:rPr lang="en-US" sz="1600" b="1" dirty="0">
                <a:hlinkClick r:id="rId2"/>
              </a:rPr>
              <a:t>https://</a:t>
            </a:r>
            <a:r>
              <a:rPr lang="en-US" sz="1600" b="1" dirty="0" smtClean="0">
                <a:hlinkClick r:id="rId2"/>
              </a:rPr>
              <a:t>security.googleblog.com/2017/02/announcing-first-sha1-collision.html</a:t>
            </a:r>
            <a:endParaRPr lang="en-US" sz="1600" b="1" dirty="0" smtClean="0"/>
          </a:p>
          <a:p>
            <a:pPr marL="0" indent="0">
              <a:buNone/>
            </a:pPr>
            <a:endParaRPr lang="en-US" sz="1600" dirty="0"/>
          </a:p>
        </p:txBody>
      </p:sp>
    </p:spTree>
    <p:extLst>
      <p:ext uri="{BB962C8B-B14F-4D97-AF65-F5344CB8AC3E}">
        <p14:creationId xmlns:p14="http://schemas.microsoft.com/office/powerpoint/2010/main" val="30645337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Table 3.1 </a:t>
            </a:r>
            <a:br>
              <a:rPr lang="en-US" dirty="0" smtClean="0"/>
            </a:br>
            <a:r>
              <a:rPr lang="en-US" sz="3600" dirty="0" smtClean="0"/>
              <a:t>Comparison of SHA Parameters </a:t>
            </a:r>
            <a:endParaRPr lang="en-US" sz="3600" dirty="0"/>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28600" y="2743200"/>
            <a:ext cx="8813494" cy="3048000"/>
          </a:xfrm>
          <a:prstGeom prst="rect">
            <a:avLst/>
          </a:prstGeom>
        </p:spPr>
      </p:pic>
      <p:sp>
        <p:nvSpPr>
          <p:cNvPr id="5" name="Rectangle 4"/>
          <p:cNvSpPr/>
          <p:nvPr/>
        </p:nvSpPr>
        <p:spPr>
          <a:xfrm>
            <a:off x="228600" y="5715000"/>
            <a:ext cx="4572000" cy="307777"/>
          </a:xfrm>
          <a:prstGeom prst="rect">
            <a:avLst/>
          </a:prstGeom>
        </p:spPr>
        <p:txBody>
          <a:bodyPr>
            <a:spAutoFit/>
          </a:bodyPr>
          <a:lstStyle/>
          <a:p>
            <a:r>
              <a:rPr lang="en-US" sz="1400" dirty="0" smtClean="0">
                <a:solidFill>
                  <a:srgbClr val="E5E5D3">
                    <a:lumMod val="10000"/>
                  </a:srgbClr>
                </a:solidFill>
                <a:latin typeface="Arial" pitchFamily="-84" charset="0"/>
              </a:rPr>
              <a:t>Note:  All sizes are measured in bits.</a:t>
            </a:r>
          </a:p>
        </p:txBody>
      </p:sp>
    </p:spTree>
    <p:extLst>
      <p:ext uri="{BB962C8B-B14F-4D97-AF65-F5344CB8AC3E}">
        <p14:creationId xmlns:p14="http://schemas.microsoft.com/office/powerpoint/2010/main" val="283415695"/>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AU" altLang="en-US" smtClean="0"/>
              <a:t>SHA-512</a:t>
            </a:r>
            <a:endParaRPr lang="en-US" altLang="en-US" smtClean="0"/>
          </a:p>
        </p:txBody>
      </p:sp>
      <p:sp>
        <p:nvSpPr>
          <p:cNvPr id="17411" name="Content Placeholder 2"/>
          <p:cNvSpPr>
            <a:spLocks noGrp="1"/>
          </p:cNvSpPr>
          <p:nvPr>
            <p:ph idx="1"/>
          </p:nvPr>
        </p:nvSpPr>
        <p:spPr/>
        <p:txBody>
          <a:bodyPr/>
          <a:lstStyle/>
          <a:p>
            <a:r>
              <a:rPr lang="en-US" altLang="en-US" smtClean="0"/>
              <a:t>Step 1: Append padding bits </a:t>
            </a:r>
          </a:p>
          <a:p>
            <a:r>
              <a:rPr lang="en-US" altLang="en-US" smtClean="0"/>
              <a:t>Step 2: Append length</a:t>
            </a:r>
          </a:p>
          <a:p>
            <a:r>
              <a:rPr lang="en-US" altLang="en-US" smtClean="0"/>
              <a:t>Step 3: Initialize hash buffer</a:t>
            </a:r>
          </a:p>
          <a:p>
            <a:r>
              <a:rPr lang="en-US" altLang="en-US" smtClean="0"/>
              <a:t>Step 4: Process the message in 1024-bit (128-word) blocks, which forms the heart of the algorithm</a:t>
            </a:r>
          </a:p>
          <a:p>
            <a:r>
              <a:rPr lang="en-US" altLang="en-US" smtClean="0"/>
              <a:t>Step 5: Output the final state value as the resulting hash</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A999027-89D0-4CAF-A448-7E1D249A0939}" type="slidenum">
              <a:rPr lang="en-US" altLang="en-US">
                <a:solidFill>
                  <a:srgbClr val="898989"/>
                </a:solidFill>
                <a:latin typeface="Garamond" panose="02020404030301010803" pitchFamily="18" charset="0"/>
              </a:rPr>
              <a:pPr eaLnBrk="1" hangingPunct="1"/>
              <a:t>59</a:t>
            </a:fld>
            <a:endParaRPr lang="en-US" altLang="en-US">
              <a:solidFill>
                <a:srgbClr val="898989"/>
              </a:solidFill>
              <a:latin typeface="Garamond" panose="02020404030301010803" pitchFamily="18" charset="0"/>
            </a:endParaRPr>
          </a:p>
        </p:txBody>
      </p:sp>
    </p:spTree>
    <p:extLst>
      <p:ext uri="{BB962C8B-B14F-4D97-AF65-F5344CB8AC3E}">
        <p14:creationId xmlns:p14="http://schemas.microsoft.com/office/powerpoint/2010/main" val="370531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1643" y="548641"/>
            <a:ext cx="9144000" cy="880407"/>
          </a:xfrm>
        </p:spPr>
        <p:txBody>
          <a:bodyPr/>
          <a:lstStyle/>
          <a:p>
            <a:r>
              <a:rPr lang="en-AU" dirty="0" smtClean="0"/>
              <a:t>Public-Key encryption structure</a:t>
            </a:r>
            <a:endParaRPr lang="en-AU" dirty="0"/>
          </a:p>
        </p:txBody>
      </p:sp>
      <p:sp>
        <p:nvSpPr>
          <p:cNvPr id="7" name="Content Placeholder 6"/>
          <p:cNvSpPr>
            <a:spLocks noGrp="1"/>
          </p:cNvSpPr>
          <p:nvPr>
            <p:ph idx="1"/>
          </p:nvPr>
        </p:nvSpPr>
        <p:spPr>
          <a:xfrm>
            <a:off x="304800" y="1600200"/>
            <a:ext cx="8001000" cy="1676400"/>
          </a:xfrm>
        </p:spPr>
        <p:txBody>
          <a:bodyPr>
            <a:normAutofit fontScale="70000" lnSpcReduction="20000"/>
          </a:bodyPr>
          <a:lstStyle/>
          <a:p>
            <a:r>
              <a:rPr lang="en-US" dirty="0" smtClean="0">
                <a:solidFill>
                  <a:schemeClr val="tx2">
                    <a:lumMod val="10000"/>
                  </a:schemeClr>
                </a:solidFill>
              </a:rPr>
              <a:t>First publicly proposed by Diffie and Hellman in 1976</a:t>
            </a:r>
          </a:p>
          <a:p>
            <a:r>
              <a:rPr lang="en-US" dirty="0" smtClean="0">
                <a:solidFill>
                  <a:schemeClr val="tx2">
                    <a:lumMod val="10000"/>
                  </a:schemeClr>
                </a:solidFill>
              </a:rPr>
              <a:t>Based on mathematical functions rather than on simple operations on bit patterns</a:t>
            </a:r>
          </a:p>
          <a:p>
            <a:r>
              <a:rPr lang="en-US" dirty="0" smtClean="0">
                <a:solidFill>
                  <a:schemeClr val="tx2">
                    <a:lumMod val="10000"/>
                  </a:schemeClr>
                </a:solidFill>
              </a:rPr>
              <a:t>Is asymmetric, involving the use of two separate keys</a:t>
            </a:r>
          </a:p>
          <a:p>
            <a:pPr lvl="1"/>
            <a:endParaRPr lang="en-US" dirty="0" smtClean="0"/>
          </a:p>
          <a:p>
            <a:pPr lvl="1"/>
            <a:endParaRPr lang="en-US" dirty="0" smtClean="0"/>
          </a:p>
        </p:txBody>
      </p:sp>
      <p:graphicFrame>
        <p:nvGraphicFramePr>
          <p:cNvPr id="4" name="Diagram 3"/>
          <p:cNvGraphicFramePr/>
          <p:nvPr/>
        </p:nvGraphicFramePr>
        <p:xfrm>
          <a:off x="1143000" y="3276600"/>
          <a:ext cx="7848600" cy="332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59793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ltLang="en-US" smtClean="0"/>
              <a:t>SHA-512 Overview</a:t>
            </a:r>
          </a:p>
        </p:txBody>
      </p:sp>
      <p:pic>
        <p:nvPicPr>
          <p:cNvPr id="18435" name="Picture 4" descr="Ch12. SHA_Diges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609600" y="1447800"/>
            <a:ext cx="8043863"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2254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AU" altLang="en-US" smtClean="0"/>
              <a:t>SHA-512 Compression Function</a:t>
            </a:r>
          </a:p>
        </p:txBody>
      </p:sp>
      <p:sp>
        <p:nvSpPr>
          <p:cNvPr id="19459" name="Rectangle 3"/>
          <p:cNvSpPr>
            <a:spLocks noGrp="1" noChangeArrowheads="1"/>
          </p:cNvSpPr>
          <p:nvPr>
            <p:ph idx="1"/>
          </p:nvPr>
        </p:nvSpPr>
        <p:spPr/>
        <p:txBody>
          <a:bodyPr/>
          <a:lstStyle/>
          <a:p>
            <a:r>
              <a:rPr lang="en-AU" altLang="en-US" smtClean="0"/>
              <a:t>heart of the algorithm</a:t>
            </a:r>
          </a:p>
          <a:p>
            <a:r>
              <a:rPr lang="en-US" altLang="en-US" smtClean="0"/>
              <a:t>processing message in 1024-bit blocks</a:t>
            </a:r>
            <a:endParaRPr lang="en-AU" altLang="en-US" smtClean="0"/>
          </a:p>
          <a:p>
            <a:r>
              <a:rPr lang="en-AU" altLang="en-US" smtClean="0"/>
              <a:t>consists of 80 rounds</a:t>
            </a:r>
          </a:p>
          <a:p>
            <a:pPr lvl="1"/>
            <a:r>
              <a:rPr lang="en-AU" altLang="en-US" smtClean="0"/>
              <a:t>updating a 512-bit buffer </a:t>
            </a:r>
          </a:p>
          <a:p>
            <a:pPr lvl="1"/>
            <a:r>
              <a:rPr lang="en-AU" altLang="en-US" smtClean="0"/>
              <a:t>using a 64-bit value Wt derived from the current message block</a:t>
            </a:r>
          </a:p>
          <a:p>
            <a:pPr lvl="1"/>
            <a:r>
              <a:rPr lang="en-AU" altLang="en-US" smtClean="0"/>
              <a:t>and a round constant based on cube root of first 80 prime numbers</a:t>
            </a:r>
          </a:p>
        </p:txBody>
      </p:sp>
    </p:spTree>
    <p:extLst>
      <p:ext uri="{BB962C8B-B14F-4D97-AF65-F5344CB8AC3E}">
        <p14:creationId xmlns:p14="http://schemas.microsoft.com/office/powerpoint/2010/main" val="493673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sp>
        <p:nvSpPr>
          <p:cNvPr id="20483" name="Content Placeholder 2"/>
          <p:cNvSpPr>
            <a:spLocks noGrp="1"/>
          </p:cNvSpPr>
          <p:nvPr>
            <p:ph idx="1"/>
          </p:nvPr>
        </p:nvSpPr>
        <p:spPr/>
        <p:txBody>
          <a:bodyPr/>
          <a:lstStyle/>
          <a:p>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831B98-9276-4814-8822-37D44D1F10F3}" type="slidenum">
              <a:rPr lang="en-US" altLang="en-US">
                <a:solidFill>
                  <a:srgbClr val="898989"/>
                </a:solidFill>
                <a:latin typeface="Garamond" panose="02020404030301010803" pitchFamily="18" charset="0"/>
              </a:rPr>
              <a:pPr eaLnBrk="1" hangingPunct="1"/>
              <a:t>62</a:t>
            </a:fld>
            <a:endParaRPr lang="en-US" altLang="en-US">
              <a:solidFill>
                <a:srgbClr val="898989"/>
              </a:solidFill>
              <a:latin typeface="Garamond" panose="02020404030301010803" pitchFamily="18" charset="0"/>
            </a:endParaRPr>
          </a:p>
        </p:txBody>
      </p:sp>
      <p:sp>
        <p:nvSpPr>
          <p:cNvPr id="20487" name="AutoShape 2" descr="mk:@MSITStore:C:\Users\monther\Documents\Monther's%20Files\Teaching\2009\09%20fall\776\Cryptography%20And%20Network%20Security%204th%20Edition%202005%20.chm::/0131873164/images/12fig02.jpg"/>
          <p:cNvSpPr>
            <a:spLocks noChangeAspect="1" noChangeArrowheads="1"/>
          </p:cNvSpPr>
          <p:nvPr/>
        </p:nvSpPr>
        <p:spPr bwMode="auto">
          <a:xfrm>
            <a:off x="155575" y="-2697163"/>
            <a:ext cx="4286250" cy="561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8" name="AutoShape 4" descr="mk:@MSITStore:C:\Users\monther\Documents\Monther's%20Files\Teaching\2009\09%20fall\776\Cryptography%20And%20Network%20Security%204th%20Edition%202005%20.chm::/0131873164/images/12fig02.jpg"/>
          <p:cNvSpPr>
            <a:spLocks noChangeAspect="1" noChangeArrowheads="1"/>
          </p:cNvSpPr>
          <p:nvPr/>
        </p:nvSpPr>
        <p:spPr bwMode="auto">
          <a:xfrm>
            <a:off x="155575" y="-2697163"/>
            <a:ext cx="4286250" cy="5619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04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36513"/>
            <a:ext cx="4786313" cy="627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711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AU" altLang="en-US" smtClean="0"/>
              <a:t>SHA-512 Round Function</a:t>
            </a:r>
          </a:p>
        </p:txBody>
      </p:sp>
      <p:pic>
        <p:nvPicPr>
          <p:cNvPr id="21507" name="Picture 6" descr="Ch12. SHA-step.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b="9265"/>
          <a:stretch>
            <a:fillRect/>
          </a:stretch>
        </p:blipFill>
        <p:spPr bwMode="auto">
          <a:xfrm>
            <a:off x="942446" y="1485370"/>
            <a:ext cx="7539038"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956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Function Elements</a:t>
            </a:r>
          </a:p>
        </p:txBody>
      </p:sp>
      <p:sp>
        <p:nvSpPr>
          <p:cNvPr id="22531" name="Content Placeholder 2"/>
          <p:cNvSpPr>
            <a:spLocks noGrp="1"/>
          </p:cNvSpPr>
          <p:nvPr>
            <p:ph idx="1"/>
          </p:nvPr>
        </p:nvSpPr>
        <p:spPr>
          <a:xfrm>
            <a:off x="456407" y="1588153"/>
            <a:ext cx="8229600" cy="4525963"/>
          </a:xfrm>
        </p:spPr>
        <p:txBody>
          <a:bodyPr>
            <a:normAutofit fontScale="92500" lnSpcReduction="20000"/>
          </a:bodyPr>
          <a:lstStyle/>
          <a:p>
            <a:r>
              <a:rPr lang="en-US" altLang="en-US" sz="2800" dirty="0" err="1" smtClean="0"/>
              <a:t>Ch</a:t>
            </a:r>
            <a:r>
              <a:rPr lang="en-US" altLang="en-US" sz="2800" dirty="0" smtClean="0"/>
              <a:t>(</a:t>
            </a:r>
            <a:r>
              <a:rPr lang="en-US" altLang="en-US" sz="2800" dirty="0" err="1" smtClean="0"/>
              <a:t>e,f,g</a:t>
            </a:r>
            <a:r>
              <a:rPr lang="en-US" altLang="en-US" sz="2800" dirty="0" smtClean="0"/>
              <a:t>) = (e AND f) XOR (NOT e AND g)</a:t>
            </a:r>
          </a:p>
          <a:p>
            <a:r>
              <a:rPr lang="en-US" altLang="en-US" sz="2800" dirty="0" smtClean="0"/>
              <a:t>Maj(</a:t>
            </a:r>
            <a:r>
              <a:rPr lang="en-US" altLang="en-US" sz="2800" dirty="0" err="1" smtClean="0"/>
              <a:t>a,b,c</a:t>
            </a:r>
            <a:r>
              <a:rPr lang="en-US" altLang="en-US" sz="2800" dirty="0" smtClean="0"/>
              <a:t>) = (a AND b) XOR (a AND c) XOR (b AND c)</a:t>
            </a:r>
          </a:p>
          <a:p>
            <a:r>
              <a:rPr lang="en-US" altLang="en-US" sz="2800" dirty="0" smtClean="0"/>
              <a:t>∑(a) = ROTR(a,28) XOR ROTR(a,34) XOR ROTR(a,39)</a:t>
            </a:r>
          </a:p>
          <a:p>
            <a:r>
              <a:rPr lang="en-US" altLang="en-US" sz="2800" dirty="0" smtClean="0"/>
              <a:t>∑(e) = ROTR(e,14) XOR ROTR(e,18) XOR ROTR(e,41)</a:t>
            </a:r>
          </a:p>
          <a:p>
            <a:r>
              <a:rPr lang="en-US" altLang="en-US" sz="2800" dirty="0" smtClean="0"/>
              <a:t>+ = addition modulo 2^64</a:t>
            </a:r>
          </a:p>
          <a:p>
            <a:pPr lvl="1"/>
            <a:r>
              <a:rPr lang="en-US" altLang="en-US" dirty="0" err="1" smtClean="0"/>
              <a:t>Kt</a:t>
            </a:r>
            <a:r>
              <a:rPr lang="en-US" altLang="en-US" dirty="0" smtClean="0"/>
              <a:t>  = a 64-bit additive constant </a:t>
            </a:r>
          </a:p>
          <a:p>
            <a:pPr lvl="1"/>
            <a:r>
              <a:rPr lang="en-US" altLang="en-US" dirty="0" err="1" smtClean="0"/>
              <a:t>Wt</a:t>
            </a:r>
            <a:r>
              <a:rPr lang="en-US" altLang="en-US" dirty="0" smtClean="0"/>
              <a:t> = a 64-bit word derived from the current 512-bit input block.</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6E8395-8960-428B-9D7E-20F7AA0C7A19}" type="slidenum">
              <a:rPr lang="en-US" altLang="en-US">
                <a:solidFill>
                  <a:srgbClr val="898989"/>
                </a:solidFill>
                <a:latin typeface="Garamond" panose="02020404030301010803" pitchFamily="18" charset="0"/>
              </a:rPr>
              <a:pPr eaLnBrk="1" hangingPunct="1"/>
              <a:t>64</a:t>
            </a:fld>
            <a:endParaRPr lang="en-US" altLang="en-US">
              <a:solidFill>
                <a:srgbClr val="898989"/>
              </a:solidFill>
              <a:latin typeface="Garamond" panose="02020404030301010803" pitchFamily="18" charset="0"/>
            </a:endParaRPr>
          </a:p>
        </p:txBody>
      </p:sp>
    </p:spTree>
    <p:extLst>
      <p:ext uri="{BB962C8B-B14F-4D97-AF65-F5344CB8AC3E}">
        <p14:creationId xmlns:p14="http://schemas.microsoft.com/office/powerpoint/2010/main" val="29970564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mtClean="0"/>
              <a:t>SHA-512 </a:t>
            </a:r>
            <a:r>
              <a:rPr lang="en-AU" altLang="en-US" smtClean="0"/>
              <a:t>Round Function</a:t>
            </a:r>
          </a:p>
        </p:txBody>
      </p:sp>
      <p:pic>
        <p:nvPicPr>
          <p:cNvPr id="23555" name="Picture 5" descr="Ch12. SHA-W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13898" b="27794"/>
          <a:stretch>
            <a:fillRect/>
          </a:stretch>
        </p:blipFill>
        <p:spPr bwMode="auto">
          <a:xfrm>
            <a:off x="609600" y="2057400"/>
            <a:ext cx="8043863"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0580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Sha-3</a:t>
            </a:r>
            <a:endParaRPr lang="en-US" dirty="0"/>
          </a:p>
        </p:txBody>
      </p:sp>
      <p:graphicFrame>
        <p:nvGraphicFramePr>
          <p:cNvPr id="4" name="Content Placeholder 3"/>
          <p:cNvGraphicFramePr>
            <a:graphicFrameLocks noGrp="1"/>
          </p:cNvGraphicFramePr>
          <p:nvPr>
            <p:ph idx="1"/>
          </p:nvPr>
        </p:nvGraphicFramePr>
        <p:xfrm>
          <a:off x="533400" y="1676400"/>
          <a:ext cx="8153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18153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HMAC</a:t>
            </a:r>
            <a:endParaRPr lang="en-AU" dirty="0"/>
          </a:p>
        </p:txBody>
      </p:sp>
      <p:sp>
        <p:nvSpPr>
          <p:cNvPr id="83971" name="Rectangle 3"/>
          <p:cNvSpPr>
            <a:spLocks noGrp="1" noChangeArrowheads="1"/>
          </p:cNvSpPr>
          <p:nvPr>
            <p:ph idx="1"/>
          </p:nvPr>
        </p:nvSpPr>
        <p:spPr>
          <a:xfrm>
            <a:off x="381000" y="1447800"/>
            <a:ext cx="8458200" cy="3581400"/>
          </a:xfrm>
        </p:spPr>
        <p:txBody>
          <a:bodyPr>
            <a:normAutofit fontScale="92500" lnSpcReduction="20000"/>
          </a:bodyPr>
          <a:lstStyle/>
          <a:p>
            <a:r>
              <a:rPr lang="en-AU" dirty="0" smtClean="0">
                <a:solidFill>
                  <a:schemeClr val="tx2">
                    <a:lumMod val="10000"/>
                  </a:schemeClr>
                </a:solidFill>
              </a:rPr>
              <a:t>There has been an increased interest in </a:t>
            </a:r>
            <a:r>
              <a:rPr lang="en-AU" dirty="0" smtClean="0"/>
              <a:t>developing </a:t>
            </a:r>
            <a:r>
              <a:rPr lang="en-AU" dirty="0" smtClean="0">
                <a:solidFill>
                  <a:schemeClr val="tx2">
                    <a:lumMod val="10000"/>
                  </a:schemeClr>
                </a:solidFill>
              </a:rPr>
              <a:t>a MAC derived from a cryptographic hash code, such as SHA-1</a:t>
            </a:r>
          </a:p>
          <a:p>
            <a:pPr lvl="1">
              <a:buClr>
                <a:schemeClr val="bg1"/>
              </a:buClr>
            </a:pPr>
            <a:r>
              <a:rPr lang="en-AU" dirty="0" smtClean="0">
                <a:solidFill>
                  <a:schemeClr val="tx2">
                    <a:lumMod val="10000"/>
                  </a:schemeClr>
                </a:solidFill>
              </a:rPr>
              <a:t>Cryptographic hash functions generally execute faster in software than conventional encryption algorithms such as DES</a:t>
            </a:r>
          </a:p>
          <a:p>
            <a:pPr lvl="1">
              <a:buClr>
                <a:schemeClr val="bg1"/>
              </a:buClr>
            </a:pPr>
            <a:r>
              <a:rPr lang="en-AU" dirty="0" smtClean="0">
                <a:solidFill>
                  <a:schemeClr val="tx2">
                    <a:lumMod val="10000"/>
                  </a:schemeClr>
                </a:solidFill>
              </a:rPr>
              <a:t>Library code for cryptographic hash functions is widely available</a:t>
            </a:r>
          </a:p>
          <a:p>
            <a:pPr lvl="1">
              <a:buClr>
                <a:schemeClr val="bg1"/>
              </a:buClr>
            </a:pPr>
            <a:r>
              <a:rPr lang="en-AU" dirty="0" smtClean="0">
                <a:solidFill>
                  <a:schemeClr val="tx2">
                    <a:lumMod val="10000"/>
                  </a:schemeClr>
                </a:solidFill>
              </a:rPr>
              <a:t>A hash function such as SHA-1 was not designed for use as a MAC and cannot be used directly for that purpose because it does not rely on a secret key</a:t>
            </a:r>
          </a:p>
          <a:p>
            <a:r>
              <a:rPr lang="en-AU" dirty="0" smtClean="0">
                <a:solidFill>
                  <a:schemeClr val="tx2">
                    <a:lumMod val="10000"/>
                  </a:schemeClr>
                </a:solidFill>
              </a:rPr>
              <a:t>There have been a number of proposals for the incorporation of a secret key into an existing hash algorithm</a:t>
            </a:r>
          </a:p>
          <a:p>
            <a:pPr lvl="1">
              <a:buClr>
                <a:schemeClr val="bg1"/>
              </a:buClr>
            </a:pPr>
            <a:r>
              <a:rPr lang="en-AU" sz="2162" dirty="0" smtClean="0">
                <a:solidFill>
                  <a:schemeClr val="tx2">
                    <a:lumMod val="10000"/>
                  </a:schemeClr>
                </a:solidFill>
              </a:rPr>
              <a:t>The approach that has received the most support is HMAC</a:t>
            </a:r>
          </a:p>
        </p:txBody>
      </p:sp>
      <p:graphicFrame>
        <p:nvGraphicFramePr>
          <p:cNvPr id="4" name="Diagram 3"/>
          <p:cNvGraphicFramePr/>
          <p:nvPr/>
        </p:nvGraphicFramePr>
        <p:xfrm>
          <a:off x="2667000" y="4953000"/>
          <a:ext cx="60960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57104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lstStyle/>
          <a:p>
            <a:r>
              <a:rPr lang="en-US" dirty="0" smtClean="0"/>
              <a:t>HMAC Design Objectives</a:t>
            </a:r>
          </a:p>
        </p:txBody>
      </p:sp>
      <p:sp>
        <p:nvSpPr>
          <p:cNvPr id="3" name="Content Placeholder 2"/>
          <p:cNvSpPr>
            <a:spLocks noGrp="1"/>
          </p:cNvSpPr>
          <p:nvPr>
            <p:ph idx="1"/>
          </p:nvPr>
        </p:nvSpPr>
        <p:spPr>
          <a:xfrm>
            <a:off x="779463" y="1828800"/>
            <a:ext cx="7583488" cy="4648200"/>
          </a:xfrm>
        </p:spPr>
        <p:txBody>
          <a:bodyPr>
            <a:normAutofit fontScale="92500" lnSpcReduction="20000"/>
          </a:bodyPr>
          <a:lstStyle/>
          <a:p>
            <a:r>
              <a:rPr lang="en-US" dirty="0" smtClean="0">
                <a:solidFill>
                  <a:schemeClr val="tx2">
                    <a:lumMod val="10000"/>
                  </a:schemeClr>
                </a:solidFill>
              </a:rPr>
              <a:t>To use, without modifications, available hash functions --- in particular, hash functions that perform well in software, and for which code is freely and widely available</a:t>
            </a:r>
          </a:p>
          <a:p>
            <a:r>
              <a:rPr lang="en-US" dirty="0" smtClean="0">
                <a:solidFill>
                  <a:schemeClr val="tx2">
                    <a:lumMod val="10000"/>
                  </a:schemeClr>
                </a:solidFill>
              </a:rPr>
              <a:t>To allow for easy replaceability of the embedded hash function in case faster or more secure hash functions are found or required</a:t>
            </a:r>
          </a:p>
          <a:p>
            <a:r>
              <a:rPr lang="en-US" dirty="0" smtClean="0">
                <a:solidFill>
                  <a:schemeClr val="tx2">
                    <a:lumMod val="10000"/>
                  </a:schemeClr>
                </a:solidFill>
              </a:rPr>
              <a:t>To preserve the original performance of the hash function without incurring a significant degradation</a:t>
            </a:r>
          </a:p>
          <a:p>
            <a:r>
              <a:rPr lang="en-US" dirty="0" smtClean="0">
                <a:solidFill>
                  <a:schemeClr val="tx2">
                    <a:lumMod val="10000"/>
                  </a:schemeClr>
                </a:solidFill>
              </a:rPr>
              <a:t>To use and handle keys in a simple way</a:t>
            </a:r>
          </a:p>
          <a:p>
            <a:r>
              <a:rPr lang="en-US" dirty="0" smtClean="0">
                <a:solidFill>
                  <a:schemeClr val="tx2">
                    <a:lumMod val="10000"/>
                  </a:schemeClr>
                </a:solidFill>
              </a:rPr>
              <a:t>To have a well understood cryptographic analysis of the strength of the authentication mechanism based on reasonable assumptions on the embedded hash function</a:t>
            </a:r>
          </a:p>
        </p:txBody>
      </p:sp>
    </p:spTree>
    <p:extLst>
      <p:ext uri="{BB962C8B-B14F-4D97-AF65-F5344CB8AC3E}">
        <p14:creationId xmlns:p14="http://schemas.microsoft.com/office/powerpoint/2010/main" val="10808033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smtClean="0"/>
              <a:t>HMAC OPERATION</a:t>
            </a:r>
            <a:endParaRPr lang="en-AU" altLang="en-US" dirty="0" smtClean="0"/>
          </a:p>
        </p:txBody>
      </p:sp>
      <p:sp>
        <p:nvSpPr>
          <p:cNvPr id="25603" name="Rectangle 3"/>
          <p:cNvSpPr>
            <a:spLocks noGrp="1" noChangeArrowheads="1"/>
          </p:cNvSpPr>
          <p:nvPr>
            <p:ph idx="1"/>
          </p:nvPr>
        </p:nvSpPr>
        <p:spPr/>
        <p:txBody>
          <a:bodyPr>
            <a:normAutofit fontScale="92500" lnSpcReduction="20000"/>
          </a:bodyPr>
          <a:lstStyle/>
          <a:p>
            <a:pPr>
              <a:lnSpc>
                <a:spcPct val="90000"/>
              </a:lnSpc>
            </a:pPr>
            <a:r>
              <a:rPr lang="en-AU" altLang="en-US" sz="2800" dirty="0" smtClean="0"/>
              <a:t>specified as Internet standard RFC2104 </a:t>
            </a:r>
          </a:p>
          <a:p>
            <a:pPr>
              <a:lnSpc>
                <a:spcPct val="90000"/>
              </a:lnSpc>
            </a:pPr>
            <a:r>
              <a:rPr lang="en-AU" altLang="en-US" sz="2800" dirty="0" smtClean="0"/>
              <a:t>uses hash function on the message:</a:t>
            </a:r>
          </a:p>
          <a:p>
            <a:pPr lvl="1">
              <a:lnSpc>
                <a:spcPct val="90000"/>
              </a:lnSpc>
              <a:buFont typeface="Wingdings" panose="05000000000000000000" pitchFamily="2" charset="2"/>
              <a:buNone/>
            </a:pPr>
            <a:r>
              <a:rPr lang="en-AU" altLang="en-US" sz="2400" dirty="0" smtClean="0">
                <a:latin typeface="Courier New" panose="02070309020205020404" pitchFamily="49" charset="0"/>
              </a:rPr>
              <a:t>HMAC</a:t>
            </a:r>
            <a:r>
              <a:rPr lang="en-AU" altLang="en-US" sz="2400" baseline="-25000" dirty="0" smtClean="0">
                <a:latin typeface="Courier New" panose="02070309020205020404" pitchFamily="49" charset="0"/>
              </a:rPr>
              <a:t>K</a:t>
            </a:r>
            <a:r>
              <a:rPr lang="en-AU" altLang="en-US" sz="2400" dirty="0" smtClean="0">
                <a:latin typeface="Courier New" panose="02070309020205020404" pitchFamily="49" charset="0"/>
              </a:rPr>
              <a:t> = Hash[(K</a:t>
            </a:r>
            <a:r>
              <a:rPr lang="en-AU" altLang="en-US" sz="2400" baseline="30000" dirty="0" smtClean="0">
                <a:latin typeface="Courier New" panose="02070309020205020404" pitchFamily="49" charset="0"/>
              </a:rPr>
              <a:t>+</a:t>
            </a:r>
            <a:r>
              <a:rPr lang="en-AU" altLang="en-US" sz="2400" dirty="0" smtClean="0">
                <a:latin typeface="Courier New" panose="02070309020205020404" pitchFamily="49" charset="0"/>
              </a:rPr>
              <a:t> XOR </a:t>
            </a:r>
            <a:r>
              <a:rPr lang="en-AU" altLang="en-US" sz="2400" dirty="0" err="1" smtClean="0">
                <a:latin typeface="Courier New" panose="02070309020205020404" pitchFamily="49" charset="0"/>
              </a:rPr>
              <a:t>opad</a:t>
            </a:r>
            <a:r>
              <a:rPr lang="en-AU" altLang="en-US" sz="2400" dirty="0" smtClean="0">
                <a:latin typeface="Courier New" panose="02070309020205020404" pitchFamily="49" charset="0"/>
              </a:rPr>
              <a:t>) || </a:t>
            </a:r>
          </a:p>
          <a:p>
            <a:pPr lvl="1">
              <a:lnSpc>
                <a:spcPct val="90000"/>
              </a:lnSpc>
              <a:buFont typeface="Wingdings" panose="05000000000000000000" pitchFamily="2" charset="2"/>
              <a:buNone/>
            </a:pPr>
            <a:r>
              <a:rPr lang="en-AU" altLang="en-US" sz="2400" dirty="0" smtClean="0">
                <a:latin typeface="Courier New" panose="02070309020205020404" pitchFamily="49" charset="0"/>
              </a:rPr>
              <a:t>				Hash[(K</a:t>
            </a:r>
            <a:r>
              <a:rPr lang="en-AU" altLang="en-US" sz="2400" baseline="30000" dirty="0" smtClean="0">
                <a:latin typeface="Courier New" panose="02070309020205020404" pitchFamily="49" charset="0"/>
              </a:rPr>
              <a:t>+</a:t>
            </a:r>
            <a:r>
              <a:rPr lang="en-AU" altLang="en-US" sz="2400" dirty="0" smtClean="0">
                <a:latin typeface="Courier New" panose="02070309020205020404" pitchFamily="49" charset="0"/>
              </a:rPr>
              <a:t> XOR </a:t>
            </a:r>
            <a:r>
              <a:rPr lang="en-AU" altLang="en-US" sz="2400" dirty="0" err="1" smtClean="0">
                <a:latin typeface="Courier New" panose="02070309020205020404" pitchFamily="49" charset="0"/>
              </a:rPr>
              <a:t>ipad</a:t>
            </a:r>
            <a:r>
              <a:rPr lang="en-AU" altLang="en-US" sz="2400" dirty="0" smtClean="0">
                <a:latin typeface="Courier New" panose="02070309020205020404" pitchFamily="49" charset="0"/>
              </a:rPr>
              <a:t>)||M)]]</a:t>
            </a:r>
          </a:p>
          <a:p>
            <a:pPr>
              <a:lnSpc>
                <a:spcPct val="90000"/>
              </a:lnSpc>
            </a:pPr>
            <a:r>
              <a:rPr lang="en-AU" altLang="en-US" sz="2800" dirty="0" smtClean="0"/>
              <a:t>where K</a:t>
            </a:r>
            <a:r>
              <a:rPr lang="en-AU" altLang="en-US" sz="2800" baseline="30000" dirty="0" smtClean="0"/>
              <a:t>+</a:t>
            </a:r>
            <a:r>
              <a:rPr lang="en-AU" altLang="en-US" sz="2800" dirty="0" smtClean="0"/>
              <a:t> is the key padded out to size </a:t>
            </a:r>
          </a:p>
          <a:p>
            <a:pPr>
              <a:lnSpc>
                <a:spcPct val="90000"/>
              </a:lnSpc>
            </a:pPr>
            <a:r>
              <a:rPr lang="en-AU" altLang="en-US" sz="2800" dirty="0" smtClean="0"/>
              <a:t>and </a:t>
            </a:r>
            <a:r>
              <a:rPr lang="en-AU" altLang="en-US" sz="2800" dirty="0" err="1" smtClean="0"/>
              <a:t>opad</a:t>
            </a:r>
            <a:r>
              <a:rPr lang="en-AU" altLang="en-US" sz="2800" dirty="0" smtClean="0"/>
              <a:t>, </a:t>
            </a:r>
            <a:r>
              <a:rPr lang="en-AU" altLang="en-US" sz="2800" dirty="0" err="1" smtClean="0"/>
              <a:t>ipad</a:t>
            </a:r>
            <a:r>
              <a:rPr lang="en-AU" altLang="en-US" sz="2800" dirty="0" smtClean="0"/>
              <a:t> are specified padding constants </a:t>
            </a:r>
          </a:p>
          <a:p>
            <a:pPr>
              <a:lnSpc>
                <a:spcPct val="90000"/>
              </a:lnSpc>
            </a:pPr>
            <a:r>
              <a:rPr lang="en-AU" altLang="en-US" sz="2800" dirty="0" smtClean="0"/>
              <a:t>overhead is just 3 more hash calculations than the message needs alone</a:t>
            </a:r>
          </a:p>
          <a:p>
            <a:pPr>
              <a:lnSpc>
                <a:spcPct val="90000"/>
              </a:lnSpc>
            </a:pPr>
            <a:r>
              <a:rPr lang="en-AU" altLang="en-US" sz="2800" dirty="0" smtClean="0"/>
              <a:t>any hash function can be used</a:t>
            </a:r>
          </a:p>
          <a:p>
            <a:pPr lvl="1">
              <a:lnSpc>
                <a:spcPct val="90000"/>
              </a:lnSpc>
            </a:pPr>
            <a:r>
              <a:rPr lang="en-AU" altLang="en-US" sz="2400" dirty="0" err="1" smtClean="0"/>
              <a:t>eg</a:t>
            </a:r>
            <a:r>
              <a:rPr lang="en-AU" altLang="en-US" sz="2400" dirty="0" smtClean="0"/>
              <a:t>. MD5, SHA-1, RIPEMD-160, Whirlpool</a:t>
            </a:r>
          </a:p>
        </p:txBody>
      </p:sp>
    </p:spTree>
    <p:extLst>
      <p:ext uri="{BB962C8B-B14F-4D97-AF65-F5344CB8AC3E}">
        <p14:creationId xmlns:p14="http://schemas.microsoft.com/office/powerpoint/2010/main" val="2357815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229" y="853181"/>
            <a:ext cx="8424862" cy="627890"/>
          </a:xfrm>
        </p:spPr>
        <p:txBody>
          <a:bodyPr/>
          <a:lstStyle/>
          <a:p>
            <a:r>
              <a:rPr lang="en-US" dirty="0" smtClean="0"/>
              <a:t>Asymmetric Cryptography (Overview)</a:t>
            </a:r>
            <a:endParaRPr lang="en-US" dirty="0"/>
          </a:p>
        </p:txBody>
      </p:sp>
      <p:sp>
        <p:nvSpPr>
          <p:cNvPr id="3" name="Content Placeholder 2"/>
          <p:cNvSpPr>
            <a:spLocks noGrp="1"/>
          </p:cNvSpPr>
          <p:nvPr>
            <p:ph idx="1"/>
          </p:nvPr>
        </p:nvSpPr>
        <p:spPr>
          <a:xfrm>
            <a:off x="395288" y="1481071"/>
            <a:ext cx="8443912" cy="4540317"/>
          </a:xfrm>
        </p:spPr>
        <p:txBody>
          <a:bodyPr/>
          <a:lstStyle/>
          <a:p>
            <a:pPr marL="0" indent="0">
              <a:buNone/>
            </a:pPr>
            <a:r>
              <a:rPr lang="en-US" sz="1600" dirty="0"/>
              <a:t>Description:</a:t>
            </a:r>
          </a:p>
          <a:p>
            <a:r>
              <a:rPr lang="en-US" sz="1600" dirty="0" smtClean="0"/>
              <a:t>Encryption </a:t>
            </a:r>
            <a:r>
              <a:rPr lang="en-US" sz="1600" dirty="0"/>
              <a:t>and decryption are thought of as locking </a:t>
            </a:r>
            <a:r>
              <a:rPr lang="en-US" sz="1600" dirty="0" smtClean="0"/>
              <a:t>and unlocking </a:t>
            </a:r>
            <a:r>
              <a:rPr lang="en-US" sz="1600" dirty="0"/>
              <a:t>padlocks with keys.</a:t>
            </a:r>
          </a:p>
          <a:p>
            <a:r>
              <a:rPr lang="en-US" sz="1600" dirty="0" smtClean="0"/>
              <a:t>The </a:t>
            </a:r>
            <a:r>
              <a:rPr lang="en-US" sz="1600" dirty="0"/>
              <a:t>padlock is locked with a public key can be unlock </a:t>
            </a:r>
            <a:r>
              <a:rPr lang="en-US" sz="1600" dirty="0" smtClean="0"/>
              <a:t>only with </a:t>
            </a:r>
            <a:r>
              <a:rPr lang="en-US" sz="1600" dirty="0"/>
              <a:t>the corresponding private key.</a:t>
            </a:r>
          </a:p>
          <a:p>
            <a:r>
              <a:rPr lang="en-US" sz="1600" b="1" dirty="0" smtClean="0"/>
              <a:t>Example</a:t>
            </a:r>
            <a:r>
              <a:rPr lang="en-US" sz="1600" b="1" dirty="0"/>
              <a:t>:</a:t>
            </a:r>
          </a:p>
          <a:p>
            <a:pPr marL="0" indent="0">
              <a:buNone/>
            </a:pPr>
            <a:r>
              <a:rPr lang="en-US" sz="1600" b="1" dirty="0" smtClean="0"/>
              <a:t>	• </a:t>
            </a:r>
            <a:r>
              <a:rPr lang="en-US" sz="1600" b="1" dirty="0"/>
              <a:t>Alice locks the padlock with Bob’s public key, </a:t>
            </a:r>
            <a:r>
              <a:rPr lang="en-US" sz="1600" b="1" dirty="0" smtClean="0"/>
              <a:t>then only Bob’s </a:t>
            </a:r>
            <a:r>
              <a:rPr lang="en-US" sz="1600" b="1" dirty="0"/>
              <a:t>private key </a:t>
            </a:r>
            <a:r>
              <a:rPr lang="en-US" sz="1600" b="1" dirty="0" smtClean="0"/>
              <a:t>	  can unlock </a:t>
            </a:r>
            <a:r>
              <a:rPr lang="en-US" sz="1600" b="1" dirty="0"/>
              <a:t>it</a:t>
            </a:r>
            <a:r>
              <a:rPr lang="en-US" sz="1600" b="1" dirty="0" smtClean="0"/>
              <a:t>.</a:t>
            </a:r>
          </a:p>
          <a:p>
            <a:pPr marL="0" indent="0">
              <a:buNone/>
            </a:pPr>
            <a:endParaRPr lang="en-US" sz="1600" b="1" dirty="0"/>
          </a:p>
        </p:txBody>
      </p:sp>
      <p:pic>
        <p:nvPicPr>
          <p:cNvPr id="5" name="Picture 4"/>
          <p:cNvPicPr>
            <a:picLocks noChangeAspect="1"/>
          </p:cNvPicPr>
          <p:nvPr/>
        </p:nvPicPr>
        <p:blipFill>
          <a:blip r:embed="rId2"/>
          <a:stretch>
            <a:fillRect/>
          </a:stretch>
        </p:blipFill>
        <p:spPr>
          <a:xfrm>
            <a:off x="2145566" y="3592251"/>
            <a:ext cx="4886298" cy="2230172"/>
          </a:xfrm>
          <a:prstGeom prst="rect">
            <a:avLst/>
          </a:prstGeom>
        </p:spPr>
      </p:pic>
    </p:spTree>
    <p:extLst>
      <p:ext uri="{BB962C8B-B14F-4D97-AF65-F5344CB8AC3E}">
        <p14:creationId xmlns:p14="http://schemas.microsoft.com/office/powerpoint/2010/main" val="11596353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b="10909"/>
              <a:stretch>
                <a:fillRect/>
              </a:stretch>
            </p:blipFill>
          </mc:Choice>
          <mc:Fallback>
            <p:blipFill>
              <a:blip r:embed="rId4"/>
              <a:srcRect t="6364" b="10909"/>
              <a:stretch>
                <a:fillRect/>
              </a:stretch>
            </p:blipFill>
          </mc:Fallback>
        </mc:AlternateContent>
        <p:spPr>
          <a:xfrm>
            <a:off x="1981200" y="304800"/>
            <a:ext cx="5765287" cy="6172200"/>
          </a:xfrm>
          <a:prstGeom prst="rect">
            <a:avLst/>
          </a:prstGeom>
          <a:solidFill>
            <a:schemeClr val="tx1"/>
          </a:solidFill>
        </p:spPr>
      </p:pic>
    </p:spTree>
    <p:extLst>
      <p:ext uri="{BB962C8B-B14F-4D97-AF65-F5344CB8AC3E}">
        <p14:creationId xmlns:p14="http://schemas.microsoft.com/office/powerpoint/2010/main" val="1547659201"/>
      </p:ext>
    </p:extLst>
  </p:cSld>
  <p:clrMapOvr>
    <a:masterClrMapping/>
  </p:clrMapOvr>
  <p:transition spd="med">
    <p:pull dir="l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5455" b="12727"/>
              <a:stretch>
                <a:fillRect/>
              </a:stretch>
            </p:blipFill>
          </mc:Choice>
          <mc:Fallback>
            <p:blipFill>
              <a:blip r:embed="rId4"/>
              <a:srcRect t="15455" b="12727"/>
              <a:stretch>
                <a:fillRect/>
              </a:stretch>
            </p:blipFill>
          </mc:Fallback>
        </mc:AlternateContent>
        <p:spPr>
          <a:xfrm>
            <a:off x="1295400" y="304800"/>
            <a:ext cx="6723077" cy="6248400"/>
          </a:xfrm>
          <a:prstGeom prst="rect">
            <a:avLst/>
          </a:prstGeom>
          <a:solidFill>
            <a:schemeClr val="tx1"/>
          </a:solidFill>
        </p:spPr>
      </p:pic>
    </p:spTree>
    <p:extLst>
      <p:ext uri="{BB962C8B-B14F-4D97-AF65-F5344CB8AC3E}">
        <p14:creationId xmlns:p14="http://schemas.microsoft.com/office/powerpoint/2010/main" val="4118477058"/>
      </p:ext>
    </p:extLst>
  </p:cSld>
  <p:clrMapOvr>
    <a:masterClrMapping/>
  </p:clrMapOvr>
  <p:transition spd="med">
    <p:pull dir="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4000" cy="1283167"/>
          </a:xfrm>
        </p:spPr>
        <p:txBody>
          <a:bodyPr>
            <a:noAutofit/>
          </a:bodyPr>
          <a:lstStyle/>
          <a:p>
            <a:r>
              <a:rPr lang="en-US" sz="3200" dirty="0" smtClean="0"/>
              <a:t>Counter with Cipher Block Chaining-Message Authentication Code (CCM) </a:t>
            </a:r>
          </a:p>
        </p:txBody>
      </p:sp>
      <p:sp>
        <p:nvSpPr>
          <p:cNvPr id="3" name="Content Placeholder 2"/>
          <p:cNvSpPr>
            <a:spLocks noGrp="1"/>
          </p:cNvSpPr>
          <p:nvPr>
            <p:ph idx="1"/>
          </p:nvPr>
        </p:nvSpPr>
        <p:spPr>
          <a:xfrm>
            <a:off x="304800" y="1600200"/>
            <a:ext cx="3352800" cy="4953000"/>
          </a:xfrm>
        </p:spPr>
        <p:txBody>
          <a:bodyPr>
            <a:normAutofit fontScale="85000" lnSpcReduction="20000"/>
          </a:bodyPr>
          <a:lstStyle/>
          <a:p>
            <a:r>
              <a:rPr lang="en-US" dirty="0" smtClean="0">
                <a:solidFill>
                  <a:schemeClr val="tx2">
                    <a:lumMod val="10000"/>
                  </a:schemeClr>
                </a:solidFill>
              </a:rPr>
              <a:t>NIST standard SP 800-38C</a:t>
            </a:r>
          </a:p>
          <a:p>
            <a:r>
              <a:rPr lang="en-US" dirty="0" smtClean="0">
                <a:solidFill>
                  <a:schemeClr val="tx2">
                    <a:lumMod val="10000"/>
                  </a:schemeClr>
                </a:solidFill>
              </a:rPr>
              <a:t>Referred to as an </a:t>
            </a:r>
            <a:r>
              <a:rPr lang="en-US" i="1" dirty="0" smtClean="0">
                <a:solidFill>
                  <a:schemeClr val="tx2">
                    <a:lumMod val="10000"/>
                  </a:schemeClr>
                </a:solidFill>
              </a:rPr>
              <a:t>authenticated encryption</a:t>
            </a:r>
            <a:r>
              <a:rPr lang="en-US" dirty="0" smtClean="0">
                <a:solidFill>
                  <a:schemeClr val="tx2">
                    <a:lumMod val="10000"/>
                  </a:schemeClr>
                </a:solidFill>
              </a:rPr>
              <a:t> mode </a:t>
            </a:r>
          </a:p>
          <a:p>
            <a:pPr lvl="1">
              <a:buClr>
                <a:schemeClr val="bg1"/>
              </a:buClr>
            </a:pPr>
            <a:r>
              <a:rPr lang="en-US" dirty="0" smtClean="0">
                <a:solidFill>
                  <a:schemeClr val="tx2">
                    <a:lumMod val="10000"/>
                  </a:schemeClr>
                </a:solidFill>
              </a:rPr>
              <a:t>“Authenticated encryption” is a term used to describe encryption systems that simultaneously protect confidentiality and authenticity of communications</a:t>
            </a:r>
          </a:p>
          <a:p>
            <a:r>
              <a:rPr lang="en-US" dirty="0" smtClean="0">
                <a:solidFill>
                  <a:schemeClr val="tx2">
                    <a:lumMod val="10000"/>
                  </a:schemeClr>
                </a:solidFill>
              </a:rPr>
              <a:t>A single key is used for both encryption and MAC algorithms </a:t>
            </a:r>
          </a:p>
          <a:p>
            <a:endParaRPr lang="en-US" dirty="0" smtClean="0"/>
          </a:p>
        </p:txBody>
      </p:sp>
      <p:graphicFrame>
        <p:nvGraphicFramePr>
          <p:cNvPr id="4" name="Diagram 3"/>
          <p:cNvGraphicFramePr/>
          <p:nvPr/>
        </p:nvGraphicFramePr>
        <p:xfrm>
          <a:off x="3048000" y="1447800"/>
          <a:ext cx="6096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72983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4545"/>
              <a:stretch>
                <a:fillRect/>
              </a:stretch>
            </p:blipFill>
          </mc:Choice>
          <mc:Fallback>
            <p:blipFill>
              <a:blip r:embed="rId4"/>
              <a:srcRect b="4545"/>
              <a:stretch>
                <a:fillRect/>
              </a:stretch>
            </p:blipFill>
          </mc:Fallback>
        </mc:AlternateContent>
        <p:spPr>
          <a:xfrm>
            <a:off x="2133600" y="228600"/>
            <a:ext cx="4769428" cy="6172200"/>
          </a:xfrm>
          <a:prstGeom prst="rect">
            <a:avLst/>
          </a:prstGeom>
          <a:solidFill>
            <a:schemeClr val="tx1"/>
          </a:solidFill>
        </p:spPr>
      </p:pic>
    </p:spTree>
    <p:extLst>
      <p:ext uri="{BB962C8B-B14F-4D97-AF65-F5344CB8AC3E}">
        <p14:creationId xmlns:p14="http://schemas.microsoft.com/office/powerpoint/2010/main" val="570814502"/>
      </p:ext>
    </p:extLst>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HMAC Security</a:t>
            </a:r>
            <a:endParaRPr lang="en-US" dirty="0"/>
          </a:p>
        </p:txBody>
      </p:sp>
      <p:sp>
        <p:nvSpPr>
          <p:cNvPr id="3" name="Content Placeholder 2"/>
          <p:cNvSpPr>
            <a:spLocks noGrp="1"/>
          </p:cNvSpPr>
          <p:nvPr>
            <p:ph idx="1"/>
          </p:nvPr>
        </p:nvSpPr>
        <p:spPr>
          <a:xfrm>
            <a:off x="376238" y="1584101"/>
            <a:ext cx="8443912" cy="4032250"/>
          </a:xfrm>
        </p:spPr>
        <p:txBody>
          <a:bodyPr/>
          <a:lstStyle/>
          <a:p>
            <a:r>
              <a:rPr lang="en-US" sz="2800" b="1" dirty="0"/>
              <a:t>P</a:t>
            </a:r>
            <a:r>
              <a:rPr lang="en-US" sz="2800" b="1" dirty="0" smtClean="0"/>
              <a:t>roved </a:t>
            </a:r>
            <a:r>
              <a:rPr lang="en-US" sz="2800" b="1" dirty="0"/>
              <a:t>security of HMAC relates to that of </a:t>
            </a:r>
            <a:r>
              <a:rPr lang="en-US" sz="2800" b="1" dirty="0" smtClean="0"/>
              <a:t>the underlying </a:t>
            </a:r>
            <a:r>
              <a:rPr lang="en-US" sz="2800" b="1" dirty="0"/>
              <a:t>hash algorithm</a:t>
            </a:r>
          </a:p>
          <a:p>
            <a:r>
              <a:rPr lang="en-US" sz="2800" b="1" dirty="0" smtClean="0"/>
              <a:t>Attacking </a:t>
            </a:r>
            <a:r>
              <a:rPr lang="en-US" sz="2800" b="1" dirty="0"/>
              <a:t>HMAC requires either:</a:t>
            </a:r>
          </a:p>
          <a:p>
            <a:pPr marL="0" indent="0">
              <a:buNone/>
            </a:pPr>
            <a:r>
              <a:rPr lang="en-US" sz="2800" dirty="0" smtClean="0"/>
              <a:t>	– </a:t>
            </a:r>
            <a:r>
              <a:rPr lang="en-US" sz="2800" dirty="0"/>
              <a:t>brute force attack on key used</a:t>
            </a:r>
          </a:p>
          <a:p>
            <a:pPr marL="0" indent="0">
              <a:buNone/>
            </a:pPr>
            <a:r>
              <a:rPr lang="en-US" sz="2800" dirty="0" smtClean="0"/>
              <a:t>	– </a:t>
            </a:r>
            <a:r>
              <a:rPr lang="en-US" sz="2800" dirty="0"/>
              <a:t>birthday attack (but since keyed would need </a:t>
            </a:r>
            <a:r>
              <a:rPr lang="en-US" sz="2800" dirty="0" smtClean="0"/>
              <a:t>	   to observe </a:t>
            </a:r>
            <a:r>
              <a:rPr lang="en-US" sz="2800" dirty="0"/>
              <a:t>a very large number </a:t>
            </a:r>
            <a:r>
              <a:rPr lang="en-US" sz="2800" dirty="0" smtClean="0"/>
              <a:t>of 			   messages</a:t>
            </a:r>
            <a:r>
              <a:rPr lang="en-US" sz="2800" dirty="0"/>
              <a:t>)</a:t>
            </a:r>
          </a:p>
          <a:p>
            <a:r>
              <a:rPr lang="en-US" sz="2800" b="1" dirty="0" smtClean="0"/>
              <a:t>choose </a:t>
            </a:r>
            <a:r>
              <a:rPr lang="en-US" sz="2800" b="1" dirty="0"/>
              <a:t>hash function used based on </a:t>
            </a:r>
            <a:r>
              <a:rPr lang="en-US" sz="2800" b="1" dirty="0" smtClean="0"/>
              <a:t>speed verses </a:t>
            </a:r>
            <a:r>
              <a:rPr lang="en-US" sz="2800" b="1" dirty="0"/>
              <a:t>security constraints</a:t>
            </a:r>
            <a:endParaRPr lang="en-US" sz="2800" dirty="0"/>
          </a:p>
        </p:txBody>
      </p:sp>
    </p:spTree>
    <p:extLst>
      <p:ext uri="{BB962C8B-B14F-4D97-AF65-F5344CB8AC3E}">
        <p14:creationId xmlns:p14="http://schemas.microsoft.com/office/powerpoint/2010/main" val="2616509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Further Reading</a:t>
            </a:r>
            <a:endParaRPr lang="en-US" dirty="0"/>
          </a:p>
        </p:txBody>
      </p:sp>
      <p:sp>
        <p:nvSpPr>
          <p:cNvPr id="3" name="Content Placeholder 2"/>
          <p:cNvSpPr>
            <a:spLocks noGrp="1"/>
          </p:cNvSpPr>
          <p:nvPr>
            <p:ph idx="1"/>
          </p:nvPr>
        </p:nvSpPr>
        <p:spPr/>
        <p:txBody>
          <a:bodyPr/>
          <a:lstStyle/>
          <a:p>
            <a:r>
              <a:rPr lang="en-US" sz="3600" b="1"/>
              <a:t>Chapter </a:t>
            </a:r>
            <a:r>
              <a:rPr lang="en-US" sz="3600" b="1" smtClean="0"/>
              <a:t>3 </a:t>
            </a:r>
            <a:r>
              <a:rPr lang="en-US" sz="3600" b="1" dirty="0"/>
              <a:t>of the textbook: </a:t>
            </a:r>
            <a:r>
              <a:rPr lang="en-US" sz="3600" b="1" i="1" dirty="0"/>
              <a:t>Network Security Essentials-Application &amp; Standards” by William Stallings </a:t>
            </a:r>
            <a:r>
              <a:rPr lang="en-US" sz="3600" b="1" dirty="0"/>
              <a:t>6th Edition, </a:t>
            </a:r>
            <a:r>
              <a:rPr lang="en-US" sz="3600" b="1" dirty="0" err="1"/>
              <a:t>PrenticeHall</a:t>
            </a:r>
            <a:r>
              <a:rPr lang="en-US" sz="3600" b="1" dirty="0"/>
              <a:t>, 2017</a:t>
            </a:r>
            <a:endParaRPr lang="en-US" sz="3600" dirty="0"/>
          </a:p>
          <a:p>
            <a:endParaRPr lang="en-US" dirty="0"/>
          </a:p>
        </p:txBody>
      </p:sp>
    </p:spTree>
    <p:extLst>
      <p:ext uri="{BB962C8B-B14F-4D97-AF65-F5344CB8AC3E}">
        <p14:creationId xmlns:p14="http://schemas.microsoft.com/office/powerpoint/2010/main" val="535783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Asymmetric Cryptography (Overview)</a:t>
            </a:r>
            <a:endParaRPr lang="en-US" dirty="0"/>
          </a:p>
        </p:txBody>
      </p:sp>
      <p:sp>
        <p:nvSpPr>
          <p:cNvPr id="3" name="Content Placeholder 2"/>
          <p:cNvSpPr>
            <a:spLocks noGrp="1"/>
          </p:cNvSpPr>
          <p:nvPr>
            <p:ph idx="1"/>
          </p:nvPr>
        </p:nvSpPr>
        <p:spPr>
          <a:xfrm>
            <a:off x="395288" y="1596980"/>
            <a:ext cx="8443912" cy="4424408"/>
          </a:xfrm>
        </p:spPr>
        <p:txBody>
          <a:bodyPr/>
          <a:lstStyle/>
          <a:p>
            <a:r>
              <a:rPr lang="en-US" sz="1800" b="1" dirty="0"/>
              <a:t>The encryption scheme has the following components:</a:t>
            </a:r>
          </a:p>
          <a:p>
            <a:pPr marL="0" indent="0">
              <a:buNone/>
            </a:pPr>
            <a:r>
              <a:rPr lang="en-US" sz="1800" dirty="0"/>
              <a:t>	</a:t>
            </a:r>
            <a:r>
              <a:rPr lang="en-US" sz="1800" dirty="0" smtClean="0"/>
              <a:t>&gt; </a:t>
            </a:r>
            <a:r>
              <a:rPr lang="en-US" sz="1800" dirty="0"/>
              <a:t>plaintext</a:t>
            </a:r>
          </a:p>
          <a:p>
            <a:pPr marL="0" indent="0">
              <a:buNone/>
            </a:pPr>
            <a:r>
              <a:rPr lang="en-US" sz="1800" dirty="0" smtClean="0"/>
              <a:t>	&gt; </a:t>
            </a:r>
            <a:r>
              <a:rPr lang="en-US" sz="1800" dirty="0"/>
              <a:t>encryption algorithm</a:t>
            </a:r>
          </a:p>
          <a:p>
            <a:pPr marL="0" indent="0">
              <a:buNone/>
            </a:pPr>
            <a:r>
              <a:rPr lang="en-US" sz="1800" dirty="0" smtClean="0"/>
              <a:t>	&gt; </a:t>
            </a:r>
            <a:r>
              <a:rPr lang="en-US" sz="1800" dirty="0"/>
              <a:t>Private &amp; public key </a:t>
            </a:r>
            <a:r>
              <a:rPr lang="en-US" sz="1800" b="1" dirty="0"/>
              <a:t>pair</a:t>
            </a:r>
          </a:p>
          <a:p>
            <a:pPr marL="0" indent="0">
              <a:buNone/>
            </a:pPr>
            <a:r>
              <a:rPr lang="en-US" sz="1800" dirty="0" smtClean="0"/>
              <a:t>		– </a:t>
            </a:r>
            <a:r>
              <a:rPr lang="en-US" sz="1800" dirty="0"/>
              <a:t>public key-can be used by </a:t>
            </a:r>
            <a:r>
              <a:rPr lang="en-US" sz="1800" dirty="0" smtClean="0"/>
              <a:t>anyone</a:t>
            </a:r>
            <a:endParaRPr lang="en-US" sz="1800" dirty="0"/>
          </a:p>
          <a:p>
            <a:pPr marL="0" indent="0">
              <a:buNone/>
            </a:pPr>
            <a:r>
              <a:rPr lang="en-US" sz="1800" dirty="0" smtClean="0"/>
              <a:t>		– </a:t>
            </a:r>
            <a:r>
              <a:rPr lang="en-US" sz="1800" dirty="0"/>
              <a:t>private key- known to the owner only</a:t>
            </a:r>
          </a:p>
          <a:p>
            <a:pPr marL="0" indent="0">
              <a:buNone/>
            </a:pPr>
            <a:r>
              <a:rPr lang="en-US" sz="1800" dirty="0" smtClean="0"/>
              <a:t>	&gt; </a:t>
            </a:r>
            <a:r>
              <a:rPr lang="en-US" sz="1800" dirty="0" err="1"/>
              <a:t>ciphertext</a:t>
            </a:r>
            <a:endParaRPr lang="en-US" sz="1800" dirty="0"/>
          </a:p>
          <a:p>
            <a:pPr marL="0" indent="0">
              <a:buNone/>
            </a:pPr>
            <a:r>
              <a:rPr lang="en-US" sz="1800" dirty="0" smtClean="0"/>
              <a:t>	&gt; </a:t>
            </a:r>
            <a:r>
              <a:rPr lang="en-US" sz="1800" dirty="0"/>
              <a:t>decryption algorithm</a:t>
            </a:r>
          </a:p>
          <a:p>
            <a:r>
              <a:rPr lang="en-US" sz="1800" b="1" dirty="0" smtClean="0"/>
              <a:t>Asymmetric </a:t>
            </a:r>
            <a:r>
              <a:rPr lang="en-US" sz="1800" b="1" dirty="0"/>
              <a:t>because</a:t>
            </a:r>
          </a:p>
          <a:p>
            <a:pPr marL="0" indent="0">
              <a:buNone/>
            </a:pPr>
            <a:r>
              <a:rPr lang="en-US" sz="1800" dirty="0" smtClean="0"/>
              <a:t>	– </a:t>
            </a:r>
            <a:r>
              <a:rPr lang="en-US" sz="1800" dirty="0"/>
              <a:t>those who encrypt the message cannot decrypt it</a:t>
            </a:r>
          </a:p>
          <a:p>
            <a:pPr marL="0" indent="0">
              <a:buNone/>
            </a:pPr>
            <a:r>
              <a:rPr lang="en-US" sz="1800" dirty="0" smtClean="0"/>
              <a:t>	– </a:t>
            </a:r>
            <a:r>
              <a:rPr lang="en-US" sz="1800" dirty="0"/>
              <a:t>those who verify the signature cannot create it</a:t>
            </a:r>
          </a:p>
        </p:txBody>
      </p:sp>
    </p:spTree>
    <p:extLst>
      <p:ext uri="{BB962C8B-B14F-4D97-AF65-F5344CB8AC3E}">
        <p14:creationId xmlns:p14="http://schemas.microsoft.com/office/powerpoint/2010/main" val="3608002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909" b="3636"/>
              <a:stretch>
                <a:fillRect/>
              </a:stretch>
            </p:blipFill>
          </mc:Choice>
          <mc:Fallback>
            <p:blipFill>
              <a:blip r:embed="rId4"/>
              <a:srcRect t="909" b="3636"/>
              <a:stretch>
                <a:fillRect/>
              </a:stretch>
            </p:blipFill>
          </mc:Fallback>
        </mc:AlternateContent>
        <p:spPr>
          <a:xfrm>
            <a:off x="698270" y="195348"/>
            <a:ext cx="7680960" cy="6599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2367895"/>
      </p:ext>
    </p:extLst>
  </p:cSld>
  <p:clrMapOvr>
    <a:masterClrMapping/>
  </p:clrMapOvr>
  <p:transition spd="med">
    <p:wedge/>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majorFont>
      <a:minorFont>
        <a:latin typeface="Calisto MT"/>
        <a:ea typeface=""/>
        <a:cs typeface=""/>
        <a:font script="Jpan" typeface="ＭＳ Ｐ明朝"/>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3558</TotalTime>
  <Words>7573</Words>
  <Application>Microsoft Office PowerPoint</Application>
  <PresentationFormat>On-screen Show (4:3)</PresentationFormat>
  <Paragraphs>954</Paragraphs>
  <Slides>75</Slides>
  <Notes>30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75</vt:i4>
      </vt:variant>
    </vt:vector>
  </HeadingPairs>
  <TitlesOfParts>
    <vt:vector size="90" baseType="lpstr">
      <vt:lpstr>MS PGothic</vt:lpstr>
      <vt:lpstr>Arial</vt:lpstr>
      <vt:lpstr>Arial Narrow</vt:lpstr>
      <vt:lpstr>Arial,Bold</vt:lpstr>
      <vt:lpstr>Calibri</vt:lpstr>
      <vt:lpstr>Calisto MT</vt:lpstr>
      <vt:lpstr>Courier New</vt:lpstr>
      <vt:lpstr>Garamond</vt:lpstr>
      <vt:lpstr>Helvetica Neue Medium</vt:lpstr>
      <vt:lpstr>Perpetua Titling MT</vt:lpstr>
      <vt:lpstr>Wingdings</vt:lpstr>
      <vt:lpstr>UM2007d</vt:lpstr>
      <vt:lpstr>1_Precedent</vt:lpstr>
      <vt:lpstr>2_Precedent</vt:lpstr>
      <vt:lpstr>3_Precedent</vt:lpstr>
      <vt:lpstr>WQD7010 Network &amp; Security</vt:lpstr>
      <vt:lpstr>L3: Asymmetric Encryption Technique and Message Authentication (outline)</vt:lpstr>
      <vt:lpstr>Symmetric Cryptography</vt:lpstr>
      <vt:lpstr>Asymmetric Cryptography (Overview)</vt:lpstr>
      <vt:lpstr>Asymmetric Cryptography (Overview)</vt:lpstr>
      <vt:lpstr>Public-Key encryption structure</vt:lpstr>
      <vt:lpstr>Asymmetric Cryptography (Overview)</vt:lpstr>
      <vt:lpstr>Asymmetric Cryptography (Overview)</vt:lpstr>
      <vt:lpstr>PowerPoint Presentation</vt:lpstr>
      <vt:lpstr>Why Asymmetric Encryption</vt:lpstr>
      <vt:lpstr>Symmetric VS Asymmetric (Public Key)</vt:lpstr>
      <vt:lpstr>Public Key characteristic</vt:lpstr>
      <vt:lpstr>Public Key Characteristics</vt:lpstr>
      <vt:lpstr>Public Key Application</vt:lpstr>
      <vt:lpstr> Applications for public-key cryptosystems</vt:lpstr>
      <vt:lpstr>Mathematical Background: Prime Numbers</vt:lpstr>
      <vt:lpstr>Mathematical Background: Factorization</vt:lpstr>
      <vt:lpstr>Mathematical Background: GCD</vt:lpstr>
      <vt:lpstr>Mathematical Background: Modular Arithmetic</vt:lpstr>
      <vt:lpstr>Mathematical Background: Primitive Root</vt:lpstr>
      <vt:lpstr>Asymmetric Encryption Algorithms</vt:lpstr>
      <vt:lpstr>Asymmetric Encryption Algorithms</vt:lpstr>
      <vt:lpstr>RSA Algorithm – Key generation</vt:lpstr>
      <vt:lpstr>RSA Example</vt:lpstr>
      <vt:lpstr>RSA Algorithm</vt:lpstr>
      <vt:lpstr>Requirement of RSA</vt:lpstr>
      <vt:lpstr>RSA Example – Encryption/Decryption</vt:lpstr>
      <vt:lpstr>Diffie-Hellman Key Exchange</vt:lpstr>
      <vt:lpstr>Diffie-Hellman Key Exchange</vt:lpstr>
      <vt:lpstr>Diffie-Hellman Setup</vt:lpstr>
      <vt:lpstr>Diffie-Hellman Key Exchange</vt:lpstr>
      <vt:lpstr>Diffie-Hellman Example</vt:lpstr>
      <vt:lpstr>Diffie-Hellman Key Exchange</vt:lpstr>
      <vt:lpstr>PowerPoint Presentation</vt:lpstr>
      <vt:lpstr>Key Exchange Protocol</vt:lpstr>
      <vt:lpstr>Man-In-The-Middle-Attack</vt:lpstr>
      <vt:lpstr>PowerPoint Presentation</vt:lpstr>
      <vt:lpstr>Digital Signature standard (DSS)</vt:lpstr>
      <vt:lpstr>Digital signatures</vt:lpstr>
      <vt:lpstr>Elliptic-curve cryptography (ECC)</vt:lpstr>
      <vt:lpstr>PowerPoint Presentation</vt:lpstr>
      <vt:lpstr>PowerPoint Presentation</vt:lpstr>
      <vt:lpstr>Message authentication</vt:lpstr>
      <vt:lpstr>Message Authentication</vt:lpstr>
      <vt:lpstr>Message Authentication Code (MAC)</vt:lpstr>
      <vt:lpstr>PowerPoint Presentation</vt:lpstr>
      <vt:lpstr>Hash Function Terminology</vt:lpstr>
      <vt:lpstr>PowerPoint Presentation</vt:lpstr>
      <vt:lpstr>PowerPoint Presentation</vt:lpstr>
      <vt:lpstr>One-Way Hash Function</vt:lpstr>
      <vt:lpstr>PowerPoint Presentation</vt:lpstr>
      <vt:lpstr>Hash Function</vt:lpstr>
      <vt:lpstr>Secure Hash Functions</vt:lpstr>
      <vt:lpstr>Requirement of Hash Function</vt:lpstr>
      <vt:lpstr>Security of Hash Functions</vt:lpstr>
      <vt:lpstr>PowerPoint Presentation</vt:lpstr>
      <vt:lpstr>Types of Hash Functions</vt:lpstr>
      <vt:lpstr>Table 3.1  Comparison of SHA Parameters </vt:lpstr>
      <vt:lpstr>SHA-512</vt:lpstr>
      <vt:lpstr>SHA-512 Overview</vt:lpstr>
      <vt:lpstr>SHA-512 Compression Function</vt:lpstr>
      <vt:lpstr>PowerPoint Presentation</vt:lpstr>
      <vt:lpstr>SHA-512 Round Function</vt:lpstr>
      <vt:lpstr>Function Elements</vt:lpstr>
      <vt:lpstr>SHA-512 Round Function</vt:lpstr>
      <vt:lpstr>Sha-3</vt:lpstr>
      <vt:lpstr>HMAC</vt:lpstr>
      <vt:lpstr>HMAC Design Objectives</vt:lpstr>
      <vt:lpstr>HMAC OPERATION</vt:lpstr>
      <vt:lpstr>PowerPoint Presentation</vt:lpstr>
      <vt:lpstr>PowerPoint Presentation</vt:lpstr>
      <vt:lpstr>Counter with Cipher Block Chaining-Message Authentication Code (CCM) </vt:lpstr>
      <vt:lpstr>PowerPoint Presentation</vt:lpstr>
      <vt:lpstr>HMAC Security</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Saaidal</cp:lastModifiedBy>
  <cp:revision>96</cp:revision>
  <dcterms:created xsi:type="dcterms:W3CDTF">2018-02-19T02:29:59Z</dcterms:created>
  <dcterms:modified xsi:type="dcterms:W3CDTF">2019-03-22T09:43:02Z</dcterms:modified>
</cp:coreProperties>
</file>