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8"/>
  </p:notesMasterIdLst>
  <p:sldIdLst>
    <p:sldId id="256" r:id="rId2"/>
    <p:sldId id="257" r:id="rId3"/>
    <p:sldId id="258" r:id="rId4"/>
    <p:sldId id="259" r:id="rId5"/>
    <p:sldId id="260" r:id="rId6"/>
    <p:sldId id="261" r:id="rId7"/>
    <p:sldId id="262" r:id="rId8"/>
    <p:sldId id="296" r:id="rId9"/>
    <p:sldId id="315" r:id="rId10"/>
    <p:sldId id="297" r:id="rId11"/>
    <p:sldId id="299" r:id="rId12"/>
    <p:sldId id="298" r:id="rId13"/>
    <p:sldId id="300" r:id="rId14"/>
    <p:sldId id="263" r:id="rId15"/>
    <p:sldId id="264" r:id="rId16"/>
    <p:sldId id="301" r:id="rId17"/>
    <p:sldId id="302" r:id="rId18"/>
    <p:sldId id="303" r:id="rId19"/>
    <p:sldId id="266" r:id="rId20"/>
    <p:sldId id="267" r:id="rId21"/>
    <p:sldId id="268" r:id="rId22"/>
    <p:sldId id="269" r:id="rId23"/>
    <p:sldId id="304"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305" r:id="rId43"/>
    <p:sldId id="306" r:id="rId44"/>
    <p:sldId id="307" r:id="rId45"/>
    <p:sldId id="308" r:id="rId46"/>
    <p:sldId id="309" r:id="rId47"/>
    <p:sldId id="310" r:id="rId48"/>
    <p:sldId id="311" r:id="rId49"/>
    <p:sldId id="288" r:id="rId50"/>
    <p:sldId id="291" r:id="rId51"/>
    <p:sldId id="289" r:id="rId52"/>
    <p:sldId id="312" r:id="rId53"/>
    <p:sldId id="313" r:id="rId54"/>
    <p:sldId id="314" r:id="rId55"/>
    <p:sldId id="294" r:id="rId56"/>
    <p:sldId id="295" r:id="rId57"/>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37" autoAdjust="0"/>
  </p:normalViewPr>
  <p:slideViewPr>
    <p:cSldViewPr snapToGrid="0">
      <p:cViewPr varScale="1">
        <p:scale>
          <a:sx n="65" d="100"/>
          <a:sy n="65" d="100"/>
        </p:scale>
        <p:origin x="14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smtClean="0">
              <a:effectLst>
                <a:outerShdw blurRad="38100" dist="38100" dir="2700000" algn="tl">
                  <a:srgbClr val="000000">
                    <a:alpha val="43137"/>
                  </a:srgbClr>
                </a:outerShdw>
              </a:effectLst>
            </a:rPr>
            <a:t>Confidentiality</a:t>
          </a:r>
          <a:endParaRPr lang="en-US" sz="2400" dirty="0">
            <a:effectLst>
              <a:outerShdw blurRad="38100" dist="38100" dir="2700000" algn="tl">
                <a:srgbClr val="000000">
                  <a:alpha val="43137"/>
                </a:srgbClr>
              </a:outerShdw>
            </a:effectLst>
          </a:endParaRP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1800" dirty="0" smtClean="0">
              <a:solidFill>
                <a:schemeClr val="tx2">
                  <a:lumMod val="10000"/>
                </a:schemeClr>
              </a:solidFill>
            </a:rPr>
            <a:t>Data confidentiality</a:t>
          </a:r>
          <a:endParaRPr lang="en-US" sz="1800" dirty="0">
            <a:solidFill>
              <a:schemeClr val="tx2">
                <a:lumMod val="10000"/>
              </a:schemeClr>
            </a:solidFill>
          </a:endParaRPr>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B21E9014-F1B9-5E49-94EA-5CCB3041C961}">
      <dgm:prSet custT="1"/>
      <dgm:spPr/>
      <dgm:t>
        <a:bodyPr/>
        <a:lstStyle/>
        <a:p>
          <a:pPr rtl="0"/>
          <a:r>
            <a:rPr lang="en-US" sz="1600" dirty="0" smtClean="0"/>
            <a:t>Assures that private or confidential information is not made available or disclosed to unauthorized individuals</a:t>
          </a:r>
          <a:endParaRPr lang="en-US" sz="1600" dirty="0"/>
        </a:p>
      </dgm:t>
    </dgm:pt>
    <dgm:pt modelId="{67DCBDF3-A0A9-6D4B-A351-488C0AF72F07}" type="parTrans" cxnId="{67B8EB2D-A751-1D4A-914D-D2AD4733CBBD}">
      <dgm:prSet/>
      <dgm:spPr/>
      <dgm:t>
        <a:bodyPr/>
        <a:lstStyle/>
        <a:p>
          <a:endParaRPr lang="en-US"/>
        </a:p>
      </dgm:t>
    </dgm:pt>
    <dgm:pt modelId="{B7B36CEC-824D-0D4D-93BF-4BDBA5F7D673}" type="sibTrans" cxnId="{67B8EB2D-A751-1D4A-914D-D2AD4733CBBD}">
      <dgm:prSet/>
      <dgm:spPr/>
      <dgm:t>
        <a:bodyPr/>
        <a:lstStyle/>
        <a:p>
          <a:endParaRPr lang="en-US"/>
        </a:p>
      </dgm:t>
    </dgm:pt>
    <dgm:pt modelId="{6035E519-D43A-9845-9BBF-8E7DF74F833D}">
      <dgm:prSet custT="1"/>
      <dgm:spPr/>
      <dgm:t>
        <a:bodyPr/>
        <a:lstStyle/>
        <a:p>
          <a:pPr rtl="0"/>
          <a:r>
            <a:rPr lang="en-US" sz="1800" dirty="0" smtClean="0">
              <a:solidFill>
                <a:schemeClr val="tx2">
                  <a:lumMod val="10000"/>
                </a:schemeClr>
              </a:solidFill>
            </a:rPr>
            <a:t>Privacy</a:t>
          </a:r>
          <a:endParaRPr lang="en-US" sz="1800" dirty="0">
            <a:solidFill>
              <a:schemeClr val="tx2">
                <a:lumMod val="10000"/>
              </a:schemeClr>
            </a:solidFill>
          </a:endParaRPr>
        </a:p>
      </dgm:t>
    </dgm:pt>
    <dgm:pt modelId="{37E13955-F314-494E-ADAB-DC93BBB4BEE0}" type="parTrans" cxnId="{EB142F24-E3E0-AD4B-B2A0-95DF667E0C43}">
      <dgm:prSet/>
      <dgm:spPr/>
      <dgm:t>
        <a:bodyPr/>
        <a:lstStyle/>
        <a:p>
          <a:endParaRPr lang="en-US"/>
        </a:p>
      </dgm:t>
    </dgm:pt>
    <dgm:pt modelId="{B593D6B0-D808-2143-AB3A-690922D49438}" type="sibTrans" cxnId="{EB142F24-E3E0-AD4B-B2A0-95DF667E0C43}">
      <dgm:prSet/>
      <dgm:spPr/>
      <dgm:t>
        <a:bodyPr/>
        <a:lstStyle/>
        <a:p>
          <a:endParaRPr lang="en-US"/>
        </a:p>
      </dgm:t>
    </dgm:pt>
    <dgm:pt modelId="{69FCB829-A180-964B-A24B-0C706AD3D91E}">
      <dgm:prSet custT="1"/>
      <dgm:spPr/>
      <dgm:t>
        <a:bodyPr/>
        <a:lstStyle/>
        <a:p>
          <a:pPr rtl="0"/>
          <a:r>
            <a:rPr lang="en-US" sz="1600" dirty="0" smtClean="0"/>
            <a:t>Assures that individuals control or influence what information related to them may be collected and stored and by whom and to whom that information may be disclosed</a:t>
          </a:r>
          <a:endParaRPr lang="en-US" sz="1600" dirty="0"/>
        </a:p>
      </dgm:t>
    </dgm:pt>
    <dgm:pt modelId="{2EF42A8E-639D-A34D-BC76-23FE2383B4D3}" type="parTrans" cxnId="{4A572C50-A751-FB40-A850-838F8C96B8CD}">
      <dgm:prSet/>
      <dgm:spPr/>
      <dgm:t>
        <a:bodyPr/>
        <a:lstStyle/>
        <a:p>
          <a:endParaRPr lang="en-US"/>
        </a:p>
      </dgm:t>
    </dgm:pt>
    <dgm:pt modelId="{142EA30A-FBF1-5643-A3DE-4F13F46C14CD}" type="sibTrans" cxnId="{4A572C50-A751-FB40-A850-838F8C96B8CD}">
      <dgm:prSet/>
      <dgm:spPr/>
      <dgm:t>
        <a:bodyPr/>
        <a:lstStyle/>
        <a:p>
          <a:endParaRPr lang="en-US"/>
        </a:p>
      </dgm:t>
    </dgm:pt>
    <dgm:pt modelId="{F3872A23-839C-1747-AB33-A007ED5DF65D}">
      <dgm:prSet custT="1"/>
      <dgm:spPr/>
      <dgm:t>
        <a:bodyPr/>
        <a:lstStyle/>
        <a:p>
          <a:pPr rtl="0"/>
          <a:r>
            <a:rPr lang="en-US" sz="2400" dirty="0" smtClean="0">
              <a:effectLst>
                <a:outerShdw blurRad="38100" dist="38100" dir="2700000" algn="tl">
                  <a:srgbClr val="000000">
                    <a:alpha val="43137"/>
                  </a:srgbClr>
                </a:outerShdw>
              </a:effectLst>
            </a:rPr>
            <a:t>Integrity</a:t>
          </a:r>
          <a:endParaRPr lang="en-US" sz="2400" dirty="0">
            <a:effectLst>
              <a:outerShdw blurRad="38100" dist="38100" dir="2700000" algn="tl">
                <a:srgbClr val="000000">
                  <a:alpha val="43137"/>
                </a:srgbClr>
              </a:outerShdw>
            </a:effectLst>
          </a:endParaRPr>
        </a:p>
      </dgm:t>
    </dgm:pt>
    <dgm:pt modelId="{EEC11D0C-BB0A-F943-AF4F-730C5809D2BC}" type="parTrans" cxnId="{52862A91-4742-9046-AABC-1F22D701418F}">
      <dgm:prSet/>
      <dgm:spPr/>
      <dgm:t>
        <a:bodyPr/>
        <a:lstStyle/>
        <a:p>
          <a:endParaRPr lang="en-US"/>
        </a:p>
      </dgm:t>
    </dgm:pt>
    <dgm:pt modelId="{CDD11628-B4FB-FE42-B97F-A4ACD852F9CF}" type="sibTrans" cxnId="{52862A91-4742-9046-AABC-1F22D701418F}">
      <dgm:prSet/>
      <dgm:spPr/>
      <dgm:t>
        <a:bodyPr/>
        <a:lstStyle/>
        <a:p>
          <a:endParaRPr lang="en-US"/>
        </a:p>
      </dgm:t>
    </dgm:pt>
    <dgm:pt modelId="{8E786CE7-B556-B840-8BF5-6292FDE95AEE}">
      <dgm:prSet custT="1"/>
      <dgm:spPr/>
      <dgm:t>
        <a:bodyPr/>
        <a:lstStyle/>
        <a:p>
          <a:pPr rtl="0"/>
          <a:r>
            <a:rPr lang="en-US" sz="2400" dirty="0" smtClean="0">
              <a:effectLst>
                <a:outerShdw blurRad="38100" dist="38100" dir="2700000" algn="tl">
                  <a:srgbClr val="000000">
                    <a:alpha val="43137"/>
                  </a:srgbClr>
                </a:outerShdw>
              </a:effectLst>
            </a:rPr>
            <a:t>Availability</a:t>
          </a:r>
          <a:endParaRPr lang="en-US" sz="2400" dirty="0">
            <a:effectLst>
              <a:outerShdw blurRad="38100" dist="38100" dir="2700000" algn="tl">
                <a:srgbClr val="000000">
                  <a:alpha val="43137"/>
                </a:srgbClr>
              </a:outerShdw>
            </a:effectLst>
          </a:endParaRP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1800" dirty="0" smtClean="0"/>
            <a:t>Assures that systems work promptly and service is not denied to authorized users</a:t>
          </a:r>
          <a:endParaRPr lang="en-US" sz="1800" dirty="0"/>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4CB84985-FB77-9F46-A053-B23E4ED6EAA5}">
      <dgm:prSet custT="1"/>
      <dgm:spPr/>
      <dgm:t>
        <a:bodyPr/>
        <a:lstStyle/>
        <a:p>
          <a:pPr rtl="0"/>
          <a:r>
            <a:rPr lang="en-US" sz="1600" dirty="0" smtClean="0"/>
            <a:t>Assures that a system performs its intended function in an unimpaired manner, free from deliberate or inadvertent unauthorized manipulation of the system</a:t>
          </a:r>
          <a:endParaRPr lang="en-US" sz="1600" dirty="0"/>
        </a:p>
      </dgm:t>
    </dgm:pt>
    <dgm:pt modelId="{99C0CDBE-7000-E147-B141-77FBFC00B277}">
      <dgm:prSet custT="1"/>
      <dgm:spPr/>
      <dgm:t>
        <a:bodyPr/>
        <a:lstStyle/>
        <a:p>
          <a:pPr rtl="0"/>
          <a:r>
            <a:rPr lang="en-US" sz="1800" dirty="0" smtClean="0">
              <a:solidFill>
                <a:schemeClr val="tx2">
                  <a:lumMod val="10000"/>
                </a:schemeClr>
              </a:solidFill>
            </a:rPr>
            <a:t>System integrity</a:t>
          </a:r>
          <a:endParaRPr lang="en-US" sz="1800" dirty="0">
            <a:solidFill>
              <a:schemeClr val="tx2">
                <a:lumMod val="10000"/>
              </a:schemeClr>
            </a:solidFill>
          </a:endParaRPr>
        </a:p>
      </dgm:t>
    </dgm:pt>
    <dgm:pt modelId="{CE4224DA-4BFC-D447-9F60-37A065135669}" type="sibTrans" cxnId="{BD025F01-050B-2B4D-8EC1-B6B50D422BD2}">
      <dgm:prSet/>
      <dgm:spPr/>
      <dgm:t>
        <a:bodyPr/>
        <a:lstStyle/>
        <a:p>
          <a:endParaRPr lang="en-US"/>
        </a:p>
      </dgm:t>
    </dgm:pt>
    <dgm:pt modelId="{D346A79B-05B5-7149-AC3F-BC6AF45DD253}" type="parTrans" cxnId="{BD025F01-050B-2B4D-8EC1-B6B50D422BD2}">
      <dgm:prSet/>
      <dgm:spPr/>
      <dgm:t>
        <a:bodyPr/>
        <a:lstStyle/>
        <a:p>
          <a:endParaRPr lang="en-US"/>
        </a:p>
      </dgm:t>
    </dgm:pt>
    <dgm:pt modelId="{8C77420A-6DC8-9941-BB17-4E1A0249EBE1}" type="sibTrans" cxnId="{60C79975-4612-B84E-ADAE-E7D23679E458}">
      <dgm:prSet/>
      <dgm:spPr/>
      <dgm:t>
        <a:bodyPr/>
        <a:lstStyle/>
        <a:p>
          <a:endParaRPr lang="en-US"/>
        </a:p>
      </dgm:t>
    </dgm:pt>
    <dgm:pt modelId="{3B6A8F58-5086-FA4C-84B2-881E07C372DA}" type="parTrans" cxnId="{60C79975-4612-B84E-ADAE-E7D23679E458}">
      <dgm:prSet/>
      <dgm:spPr/>
      <dgm:t>
        <a:bodyPr/>
        <a:lstStyle/>
        <a:p>
          <a:endParaRPr lang="en-US"/>
        </a:p>
      </dgm:t>
    </dgm:pt>
    <dgm:pt modelId="{5EC57D55-CC39-D948-9995-0869E97B52DF}">
      <dgm:prSet custT="1"/>
      <dgm:spPr/>
      <dgm:t>
        <a:bodyPr/>
        <a:lstStyle/>
        <a:p>
          <a:pPr rtl="0"/>
          <a:r>
            <a:rPr lang="en-US" sz="1600" dirty="0" smtClean="0"/>
            <a:t>Assures that information and programs are changed only in a specified and authorized manner</a:t>
          </a:r>
          <a:endParaRPr lang="en-US" sz="1600" dirty="0"/>
        </a:p>
      </dgm:t>
    </dgm:pt>
    <dgm:pt modelId="{30C38FF5-4429-4F4C-911B-2DB9C33D340B}">
      <dgm:prSet custT="1"/>
      <dgm:spPr/>
      <dgm:t>
        <a:bodyPr/>
        <a:lstStyle/>
        <a:p>
          <a:pPr rtl="0"/>
          <a:r>
            <a:rPr lang="en-US" sz="1800" dirty="0" smtClean="0">
              <a:solidFill>
                <a:schemeClr val="tx2">
                  <a:lumMod val="10000"/>
                </a:schemeClr>
              </a:solidFill>
            </a:rPr>
            <a:t>Data integrity</a:t>
          </a:r>
          <a:endParaRPr lang="en-US" sz="1800" dirty="0">
            <a:solidFill>
              <a:schemeClr val="tx2">
                <a:lumMod val="10000"/>
              </a:schemeClr>
            </a:solidFill>
          </a:endParaRPr>
        </a:p>
      </dgm:t>
    </dgm:pt>
    <dgm:pt modelId="{B9D7464F-75F1-024C-93FF-ED77A560A090}" type="sibTrans" cxnId="{8953D3BF-2230-534A-9B89-056768195C29}">
      <dgm:prSet/>
      <dgm:spPr/>
      <dgm:t>
        <a:bodyPr/>
        <a:lstStyle/>
        <a:p>
          <a:endParaRPr lang="en-US"/>
        </a:p>
      </dgm:t>
    </dgm:pt>
    <dgm:pt modelId="{8DBD0CAE-0231-974F-9D69-6657F24E7DCA}" type="parTrans" cxnId="{8953D3BF-2230-534A-9B89-056768195C29}">
      <dgm:prSet/>
      <dgm:spPr/>
      <dgm:t>
        <a:bodyPr/>
        <a:lstStyle/>
        <a:p>
          <a:endParaRPr lang="en-US"/>
        </a:p>
      </dgm:t>
    </dgm:pt>
    <dgm:pt modelId="{BB5E1D67-125C-674D-9A42-4609F9776AE3}" type="sibTrans" cxnId="{A19449C7-69B0-2245-9777-8722538727D4}">
      <dgm:prSet/>
      <dgm:spPr/>
      <dgm:t>
        <a:bodyPr/>
        <a:lstStyle/>
        <a:p>
          <a:endParaRPr lang="en-US"/>
        </a:p>
      </dgm:t>
    </dgm:pt>
    <dgm:pt modelId="{7C3D7C39-71A3-384D-AA17-F9AD29D02448}" type="parTrans" cxnId="{A19449C7-69B0-2245-9777-8722538727D4}">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t>
        <a:bodyPr/>
        <a:lstStyle/>
        <a:p>
          <a:endParaRPr lang="en-US"/>
        </a:p>
      </dgm:t>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3"/>
      <dgm:spPr/>
      <dgm:t>
        <a:bodyPr/>
        <a:lstStyle/>
        <a:p>
          <a:endParaRPr lang="en-US"/>
        </a:p>
      </dgm:t>
    </dgm:pt>
    <dgm:pt modelId="{6049758F-6852-7E48-A5F6-439FA44B34F9}" type="pres">
      <dgm:prSet presAssocID="{318A4174-A7E5-9F48-9C92-954100843372}" presName="parentText" presStyleLbl="node1" presStyleIdx="0" presStyleCnt="3" custScaleX="45813" custScaleY="173222">
        <dgm:presLayoutVars>
          <dgm:chMax val="0"/>
          <dgm:bulletEnabled val="1"/>
        </dgm:presLayoutVars>
      </dgm:prSet>
      <dgm:spPr/>
      <dgm:t>
        <a:bodyPr/>
        <a:lstStyle/>
        <a:p>
          <a:endParaRPr lang="en-US"/>
        </a:p>
      </dgm:t>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3">
        <dgm:presLayoutVars>
          <dgm:bulletEnabled val="1"/>
        </dgm:presLayoutVars>
      </dgm:prSet>
      <dgm:spPr/>
      <dgm:t>
        <a:bodyPr/>
        <a:lstStyle/>
        <a:p>
          <a:endParaRPr lang="en-US"/>
        </a:p>
      </dgm:t>
    </dgm:pt>
    <dgm:pt modelId="{90DA03B9-90CC-8D4F-907E-0596F46D16FC}" type="pres">
      <dgm:prSet presAssocID="{8F15643E-7BA4-D84A-963E-7FF978BFFDE9}" presName="spaceBetweenRectangles" presStyleCnt="0"/>
      <dgm:spPr/>
    </dgm:pt>
    <dgm:pt modelId="{29355B7F-2627-0D4A-9C3A-95C48F034156}" type="pres">
      <dgm:prSet presAssocID="{F3872A23-839C-1747-AB33-A007ED5DF65D}" presName="parentLin" presStyleCnt="0"/>
      <dgm:spPr/>
    </dgm:pt>
    <dgm:pt modelId="{45CC6D00-5084-F54C-BAB6-84E192FA5172}" type="pres">
      <dgm:prSet presAssocID="{F3872A23-839C-1747-AB33-A007ED5DF65D}" presName="parentLeftMargin" presStyleLbl="node1" presStyleIdx="0" presStyleCnt="3"/>
      <dgm:spPr/>
      <dgm:t>
        <a:bodyPr/>
        <a:lstStyle/>
        <a:p>
          <a:endParaRPr lang="en-US"/>
        </a:p>
      </dgm:t>
    </dgm:pt>
    <dgm:pt modelId="{D865B79C-0930-C042-ADB5-25A0D1DA2B7F}" type="pres">
      <dgm:prSet presAssocID="{F3872A23-839C-1747-AB33-A007ED5DF65D}" presName="parentText" presStyleLbl="node1" presStyleIdx="1" presStyleCnt="3" custScaleX="45813" custScaleY="174688">
        <dgm:presLayoutVars>
          <dgm:chMax val="0"/>
          <dgm:bulletEnabled val="1"/>
        </dgm:presLayoutVars>
      </dgm:prSet>
      <dgm:spPr/>
      <dgm:t>
        <a:bodyPr/>
        <a:lstStyle/>
        <a:p>
          <a:endParaRPr lang="en-US"/>
        </a:p>
      </dgm:t>
    </dgm:pt>
    <dgm:pt modelId="{743197F5-FBF3-E943-B6CF-FBF8CC91D332}" type="pres">
      <dgm:prSet presAssocID="{F3872A23-839C-1747-AB33-A007ED5DF65D}" presName="negativeSpace" presStyleCnt="0"/>
      <dgm:spPr/>
    </dgm:pt>
    <dgm:pt modelId="{4DA3C829-4C77-2E4B-ACF0-22E49FD0F419}" type="pres">
      <dgm:prSet presAssocID="{F3872A23-839C-1747-AB33-A007ED5DF65D}" presName="childText" presStyleLbl="conFgAcc1" presStyleIdx="1" presStyleCnt="3">
        <dgm:presLayoutVars>
          <dgm:bulletEnabled val="1"/>
        </dgm:presLayoutVars>
      </dgm:prSet>
      <dgm:spPr/>
      <dgm:t>
        <a:bodyPr/>
        <a:lstStyle/>
        <a:p>
          <a:endParaRPr lang="en-US"/>
        </a:p>
      </dgm:t>
    </dgm:pt>
    <dgm:pt modelId="{4E102965-0CE4-7648-BC6E-A7036732A0A2}" type="pres">
      <dgm:prSet presAssocID="{CDD11628-B4FB-FE42-B97F-A4ACD852F9CF}"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1" presStyleCnt="3"/>
      <dgm:spPr/>
      <dgm:t>
        <a:bodyPr/>
        <a:lstStyle/>
        <a:p>
          <a:endParaRPr lang="en-US"/>
        </a:p>
      </dgm:t>
    </dgm:pt>
    <dgm:pt modelId="{667DCDD7-116F-2549-8EDA-F2F25FC22E3F}" type="pres">
      <dgm:prSet presAssocID="{8E786CE7-B556-B840-8BF5-6292FDE95AEE}" presName="parentText" presStyleLbl="node1" presStyleIdx="2" presStyleCnt="3" custScaleX="45813" custScaleY="185170">
        <dgm:presLayoutVars>
          <dgm:chMax val="0"/>
          <dgm:bulletEnabled val="1"/>
        </dgm:presLayoutVars>
      </dgm:prSet>
      <dgm:spPr/>
      <dgm:t>
        <a:bodyPr/>
        <a:lstStyle/>
        <a:p>
          <a:endParaRPr lang="en-US"/>
        </a:p>
      </dgm:t>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2" presStyleCnt="3">
        <dgm:presLayoutVars>
          <dgm:bulletEnabled val="1"/>
        </dgm:presLayoutVars>
      </dgm:prSet>
      <dgm:spPr/>
      <dgm:t>
        <a:bodyPr/>
        <a:lstStyle/>
        <a:p>
          <a:endParaRPr lang="en-US"/>
        </a:p>
      </dgm:t>
    </dgm:pt>
  </dgm:ptLst>
  <dgm:cxnLst>
    <dgm:cxn modelId="{BD025F01-050B-2B4D-8EC1-B6B50D422BD2}" srcId="{F3872A23-839C-1747-AB33-A007ED5DF65D}" destId="{99C0CDBE-7000-E147-B141-77FBFC00B277}" srcOrd="1" destOrd="0" parTransId="{D346A79B-05B5-7149-AC3F-BC6AF45DD253}" sibTransId="{CE4224DA-4BFC-D447-9F60-37A065135669}"/>
    <dgm:cxn modelId="{E8B7517A-7336-4F84-B7FA-9A33B3182E14}" type="presOf" srcId="{30C38FF5-4429-4F4C-911B-2DB9C33D340B}" destId="{4DA3C829-4C77-2E4B-ACF0-22E49FD0F419}" srcOrd="0" destOrd="0" presId="urn:microsoft.com/office/officeart/2005/8/layout/list1"/>
    <dgm:cxn modelId="{52862A91-4742-9046-AABC-1F22D701418F}" srcId="{2567974E-4399-F548-A0B8-9EB94BC45965}" destId="{F3872A23-839C-1747-AB33-A007ED5DF65D}" srcOrd="1" destOrd="0" parTransId="{EEC11D0C-BB0A-F943-AF4F-730C5809D2BC}" sibTransId="{CDD11628-B4FB-FE42-B97F-A4ACD852F9CF}"/>
    <dgm:cxn modelId="{60C79975-4612-B84E-ADAE-E7D23679E458}" srcId="{99C0CDBE-7000-E147-B141-77FBFC00B277}" destId="{4CB84985-FB77-9F46-A053-B23E4ED6EAA5}" srcOrd="0" destOrd="0" parTransId="{3B6A8F58-5086-FA4C-84B2-881E07C372DA}" sibTransId="{8C77420A-6DC8-9941-BB17-4E1A0249EBE1}"/>
    <dgm:cxn modelId="{C0ED1F73-19FA-4347-BFA9-88092C8EA421}" srcId="{8E786CE7-B556-B840-8BF5-6292FDE95AEE}" destId="{A06EF79B-B678-0A4D-B154-D65B70B0BE8B}" srcOrd="0" destOrd="0" parTransId="{6FA206AC-30F8-C544-9604-2CA8E53FFCEF}" sibTransId="{4467D7CD-857D-764C-811B-82D854FAD4EF}"/>
    <dgm:cxn modelId="{44F56A54-EABD-4E2F-9A90-EE1245A01C66}" type="presOf" srcId="{8E786CE7-B556-B840-8BF5-6292FDE95AEE}" destId="{66FCA555-5B0A-5E4D-9599-E70C35274D14}" srcOrd="0" destOrd="0" presId="urn:microsoft.com/office/officeart/2005/8/layout/list1"/>
    <dgm:cxn modelId="{8AFB73A4-6391-46D1-BBE8-B4E70A2C1447}" type="presOf" srcId="{21A9F706-8CA7-D446-8BEA-2B90D05E4FEB}" destId="{5A498C14-EC1A-C044-AC9A-2483F9CB7F7A}" srcOrd="0" destOrd="0" presId="urn:microsoft.com/office/officeart/2005/8/layout/list1"/>
    <dgm:cxn modelId="{881D8CE4-1986-45C8-B9DC-61A09AE67287}" type="presOf" srcId="{318A4174-A7E5-9F48-9C92-954100843372}" destId="{6049758F-6852-7E48-A5F6-439FA44B34F9}" srcOrd="1" destOrd="0" presId="urn:microsoft.com/office/officeart/2005/8/layout/list1"/>
    <dgm:cxn modelId="{CBFBF2EC-12A6-4D7E-9412-9E2A186EF11D}" type="presOf" srcId="{6035E519-D43A-9845-9BBF-8E7DF74F833D}" destId="{5A498C14-EC1A-C044-AC9A-2483F9CB7F7A}" srcOrd="0" destOrd="2" presId="urn:microsoft.com/office/officeart/2005/8/layout/list1"/>
    <dgm:cxn modelId="{1A0C63BB-E837-FC47-BF44-A889B511BE1E}" srcId="{2567974E-4399-F548-A0B8-9EB94BC45965}" destId="{8E786CE7-B556-B840-8BF5-6292FDE95AEE}" srcOrd="2" destOrd="0" parTransId="{D7C53212-50CB-E041-B8A6-7C37BFF256F2}" sibTransId="{00A03D01-DA6F-F048-BC29-58C578B54D42}"/>
    <dgm:cxn modelId="{7E5865FD-2E74-406B-BD13-4E51A7EC2C34}" type="presOf" srcId="{8E786CE7-B556-B840-8BF5-6292FDE95AEE}" destId="{667DCDD7-116F-2549-8EDA-F2F25FC22E3F}" srcOrd="1" destOrd="0" presId="urn:microsoft.com/office/officeart/2005/8/layout/list1"/>
    <dgm:cxn modelId="{DC46E04F-94AD-4759-B9DF-3151847CE5C9}" type="presOf" srcId="{69FCB829-A180-964B-A24B-0C706AD3D91E}" destId="{5A498C14-EC1A-C044-AC9A-2483F9CB7F7A}" srcOrd="0" destOrd="3" presId="urn:microsoft.com/office/officeart/2005/8/layout/list1"/>
    <dgm:cxn modelId="{E4E142C2-A433-4AFD-97BF-48EC337082BD}" type="presOf" srcId="{99C0CDBE-7000-E147-B141-77FBFC00B277}" destId="{4DA3C829-4C77-2E4B-ACF0-22E49FD0F419}" srcOrd="0" destOrd="2" presId="urn:microsoft.com/office/officeart/2005/8/layout/list1"/>
    <dgm:cxn modelId="{2E959A66-C2B2-4C68-B743-D59B9D5D702E}" type="presOf" srcId="{4CB84985-FB77-9F46-A053-B23E4ED6EAA5}" destId="{4DA3C829-4C77-2E4B-ACF0-22E49FD0F419}" srcOrd="0" destOrd="3" presId="urn:microsoft.com/office/officeart/2005/8/layout/list1"/>
    <dgm:cxn modelId="{6FCBD3B6-CA80-4FC2-AD66-94AFAE668191}" type="presOf" srcId="{318A4174-A7E5-9F48-9C92-954100843372}" destId="{51A02C84-5188-D145-814C-E8418EA6DECE}" srcOrd="0" destOrd="0" presId="urn:microsoft.com/office/officeart/2005/8/layout/list1"/>
    <dgm:cxn modelId="{79A02F27-67ED-4A41-83C5-2632514BD9FF}" type="presOf" srcId="{5EC57D55-CC39-D948-9995-0869E97B52DF}" destId="{4DA3C829-4C77-2E4B-ACF0-22E49FD0F419}" srcOrd="0" destOrd="1"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59D0DD1D-922F-DE4F-8C7F-2663E70D41CE}" srcId="{318A4174-A7E5-9F48-9C92-954100843372}" destId="{21A9F706-8CA7-D446-8BEA-2B90D05E4FEB}" srcOrd="0" destOrd="0" parTransId="{ADE95395-6D54-1349-94BA-33C16F8584B2}" sibTransId="{D4DDB567-C84F-1C44-B7A8-86024AD82621}"/>
    <dgm:cxn modelId="{A19449C7-69B0-2245-9777-8722538727D4}" srcId="{30C38FF5-4429-4F4C-911B-2DB9C33D340B}" destId="{5EC57D55-CC39-D948-9995-0869E97B52DF}" srcOrd="0" destOrd="0" parTransId="{7C3D7C39-71A3-384D-AA17-F9AD29D02448}" sibTransId="{BB5E1D67-125C-674D-9A42-4609F9776AE3}"/>
    <dgm:cxn modelId="{EB142F24-E3E0-AD4B-B2A0-95DF667E0C43}" srcId="{318A4174-A7E5-9F48-9C92-954100843372}" destId="{6035E519-D43A-9845-9BBF-8E7DF74F833D}" srcOrd="1" destOrd="0" parTransId="{37E13955-F314-494E-ADAB-DC93BBB4BEE0}" sibTransId="{B593D6B0-D808-2143-AB3A-690922D49438}"/>
    <dgm:cxn modelId="{D9FA6BE1-7B14-47A6-87E4-1D7CC2A8741E}" type="presOf" srcId="{F3872A23-839C-1747-AB33-A007ED5DF65D}" destId="{45CC6D00-5084-F54C-BAB6-84E192FA5172}" srcOrd="0" destOrd="0" presId="urn:microsoft.com/office/officeart/2005/8/layout/list1"/>
    <dgm:cxn modelId="{67B8EB2D-A751-1D4A-914D-D2AD4733CBBD}" srcId="{21A9F706-8CA7-D446-8BEA-2B90D05E4FEB}" destId="{B21E9014-F1B9-5E49-94EA-5CCB3041C961}" srcOrd="0" destOrd="0" parTransId="{67DCBDF3-A0A9-6D4B-A351-488C0AF72F07}" sibTransId="{B7B36CEC-824D-0D4D-93BF-4BDBA5F7D673}"/>
    <dgm:cxn modelId="{8504CEA4-364F-4127-A5CA-022E40E26403}" type="presOf" srcId="{A06EF79B-B678-0A4D-B154-D65B70B0BE8B}" destId="{CC27436A-1E4D-D84D-A7FC-05F0DE392564}" srcOrd="0" destOrd="0" presId="urn:microsoft.com/office/officeart/2005/8/layout/list1"/>
    <dgm:cxn modelId="{4A572C50-A751-FB40-A850-838F8C96B8CD}" srcId="{6035E519-D43A-9845-9BBF-8E7DF74F833D}" destId="{69FCB829-A180-964B-A24B-0C706AD3D91E}" srcOrd="0" destOrd="0" parTransId="{2EF42A8E-639D-A34D-BC76-23FE2383B4D3}" sibTransId="{142EA30A-FBF1-5643-A3DE-4F13F46C14CD}"/>
    <dgm:cxn modelId="{8953D3BF-2230-534A-9B89-056768195C29}" srcId="{F3872A23-839C-1747-AB33-A007ED5DF65D}" destId="{30C38FF5-4429-4F4C-911B-2DB9C33D340B}" srcOrd="0" destOrd="0" parTransId="{8DBD0CAE-0231-974F-9D69-6657F24E7DCA}" sibTransId="{B9D7464F-75F1-024C-93FF-ED77A560A090}"/>
    <dgm:cxn modelId="{DAD87E67-4AC7-42ED-8401-BB4105587877}" type="presOf" srcId="{F3872A23-839C-1747-AB33-A007ED5DF65D}" destId="{D865B79C-0930-C042-ADB5-25A0D1DA2B7F}" srcOrd="1" destOrd="0" presId="urn:microsoft.com/office/officeart/2005/8/layout/list1"/>
    <dgm:cxn modelId="{E8D131D1-F4EA-4ABD-AE10-3EF16D961D0A}" type="presOf" srcId="{B21E9014-F1B9-5E49-94EA-5CCB3041C961}" destId="{5A498C14-EC1A-C044-AC9A-2483F9CB7F7A}" srcOrd="0" destOrd="1" presId="urn:microsoft.com/office/officeart/2005/8/layout/list1"/>
    <dgm:cxn modelId="{79AFE23E-0A03-4C55-8494-941559CF4657}" type="presOf" srcId="{2567974E-4399-F548-A0B8-9EB94BC45965}" destId="{34173FFC-40F5-D74A-B8CF-1587B7364017}" srcOrd="0" destOrd="0" presId="urn:microsoft.com/office/officeart/2005/8/layout/list1"/>
    <dgm:cxn modelId="{2921EABD-FA7C-4108-B55E-6E4A0D662086}" type="presParOf" srcId="{34173FFC-40F5-D74A-B8CF-1587B7364017}" destId="{F2778957-62DF-9344-B516-61D513DAD32B}" srcOrd="0" destOrd="0" presId="urn:microsoft.com/office/officeart/2005/8/layout/list1"/>
    <dgm:cxn modelId="{067EAF20-137A-42C4-B21A-F6B387CB1B52}" type="presParOf" srcId="{F2778957-62DF-9344-B516-61D513DAD32B}" destId="{51A02C84-5188-D145-814C-E8418EA6DECE}" srcOrd="0" destOrd="0" presId="urn:microsoft.com/office/officeart/2005/8/layout/list1"/>
    <dgm:cxn modelId="{1FF8F55D-AF57-4273-AF2E-EC6F7923F59E}" type="presParOf" srcId="{F2778957-62DF-9344-B516-61D513DAD32B}" destId="{6049758F-6852-7E48-A5F6-439FA44B34F9}" srcOrd="1" destOrd="0" presId="urn:microsoft.com/office/officeart/2005/8/layout/list1"/>
    <dgm:cxn modelId="{39849B7F-666A-4CEC-BD10-63145EED42D4}" type="presParOf" srcId="{34173FFC-40F5-D74A-B8CF-1587B7364017}" destId="{0F1C9714-B9E4-2444-8242-5DE4BF09B262}" srcOrd="1" destOrd="0" presId="urn:microsoft.com/office/officeart/2005/8/layout/list1"/>
    <dgm:cxn modelId="{DF08A156-F53F-4507-8BB5-5EFD479A805E}" type="presParOf" srcId="{34173FFC-40F5-D74A-B8CF-1587B7364017}" destId="{5A498C14-EC1A-C044-AC9A-2483F9CB7F7A}" srcOrd="2" destOrd="0" presId="urn:microsoft.com/office/officeart/2005/8/layout/list1"/>
    <dgm:cxn modelId="{D9E3A04C-F979-4868-A663-B7FE6CF3A9AF}" type="presParOf" srcId="{34173FFC-40F5-D74A-B8CF-1587B7364017}" destId="{90DA03B9-90CC-8D4F-907E-0596F46D16FC}" srcOrd="3" destOrd="0" presId="urn:microsoft.com/office/officeart/2005/8/layout/list1"/>
    <dgm:cxn modelId="{A103DC52-C0CA-445D-A77D-8590CEEACE1C}" type="presParOf" srcId="{34173FFC-40F5-D74A-B8CF-1587B7364017}" destId="{29355B7F-2627-0D4A-9C3A-95C48F034156}" srcOrd="4" destOrd="0" presId="urn:microsoft.com/office/officeart/2005/8/layout/list1"/>
    <dgm:cxn modelId="{1BFA55AC-8EBB-4B1D-888A-A2C1F6128710}" type="presParOf" srcId="{29355B7F-2627-0D4A-9C3A-95C48F034156}" destId="{45CC6D00-5084-F54C-BAB6-84E192FA5172}" srcOrd="0" destOrd="0" presId="urn:microsoft.com/office/officeart/2005/8/layout/list1"/>
    <dgm:cxn modelId="{6A5E1B58-DA70-4206-880F-C1A6C6B63982}" type="presParOf" srcId="{29355B7F-2627-0D4A-9C3A-95C48F034156}" destId="{D865B79C-0930-C042-ADB5-25A0D1DA2B7F}" srcOrd="1" destOrd="0" presId="urn:microsoft.com/office/officeart/2005/8/layout/list1"/>
    <dgm:cxn modelId="{6ABDE640-3151-43F8-90F7-EC252CD87328}" type="presParOf" srcId="{34173FFC-40F5-D74A-B8CF-1587B7364017}" destId="{743197F5-FBF3-E943-B6CF-FBF8CC91D332}" srcOrd="5" destOrd="0" presId="urn:microsoft.com/office/officeart/2005/8/layout/list1"/>
    <dgm:cxn modelId="{A95FC37A-F067-4C99-9B65-EAADD194C588}" type="presParOf" srcId="{34173FFC-40F5-D74A-B8CF-1587B7364017}" destId="{4DA3C829-4C77-2E4B-ACF0-22E49FD0F419}" srcOrd="6" destOrd="0" presId="urn:microsoft.com/office/officeart/2005/8/layout/list1"/>
    <dgm:cxn modelId="{FBEAD2BD-C866-4F24-A9DC-CB4C16BF65A0}" type="presParOf" srcId="{34173FFC-40F5-D74A-B8CF-1587B7364017}" destId="{4E102965-0CE4-7648-BC6E-A7036732A0A2}" srcOrd="7" destOrd="0" presId="urn:microsoft.com/office/officeart/2005/8/layout/list1"/>
    <dgm:cxn modelId="{9716A986-D5A3-44E9-9AA9-4E6C6B3B3C13}" type="presParOf" srcId="{34173FFC-40F5-D74A-B8CF-1587B7364017}" destId="{9D6EEB7C-6CF8-3F45-82A4-66F4F2BD0126}" srcOrd="8" destOrd="0" presId="urn:microsoft.com/office/officeart/2005/8/layout/list1"/>
    <dgm:cxn modelId="{B9577BAE-7871-4B72-8EC0-4D3168683A09}" type="presParOf" srcId="{9D6EEB7C-6CF8-3F45-82A4-66F4F2BD0126}" destId="{66FCA555-5B0A-5E4D-9599-E70C35274D14}" srcOrd="0" destOrd="0" presId="urn:microsoft.com/office/officeart/2005/8/layout/list1"/>
    <dgm:cxn modelId="{99C26944-781B-42CD-BF64-B844CAAABBF8}" type="presParOf" srcId="{9D6EEB7C-6CF8-3F45-82A4-66F4F2BD0126}" destId="{667DCDD7-116F-2549-8EDA-F2F25FC22E3F}" srcOrd="1" destOrd="0" presId="urn:microsoft.com/office/officeart/2005/8/layout/list1"/>
    <dgm:cxn modelId="{269C4DB9-7116-420F-9540-E570D741FB32}" type="presParOf" srcId="{34173FFC-40F5-D74A-B8CF-1587B7364017}" destId="{CC16871E-D7A3-A244-8DA3-5F2C4D567BEE}" srcOrd="9" destOrd="0" presId="urn:microsoft.com/office/officeart/2005/8/layout/list1"/>
    <dgm:cxn modelId="{1216423A-621C-4CAC-AA1F-0BC8716EA8E6}" type="presParOf" srcId="{34173FFC-40F5-D74A-B8CF-1587B7364017}" destId="{CC27436A-1E4D-D84D-A7FC-05F0DE3925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66E38-49DC-D543-BBE6-E377CF7347F2}"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1C60744-F555-AF41-AD07-E5CCD8B230CB}">
      <dgm:prSet/>
      <dgm:spPr>
        <a:solidFill>
          <a:schemeClr val="accent1">
            <a:lumMod val="75000"/>
          </a:schemeClr>
        </a:solidFill>
        <a:ln>
          <a:solidFill>
            <a:schemeClr val="bg2"/>
          </a:solidFill>
        </a:ln>
      </dgm:spPr>
      <dgm:t>
        <a:bodyPr/>
        <a:lstStyle/>
        <a:p>
          <a:pPr rtl="0"/>
          <a:r>
            <a:rPr lang="en-US" dirty="0" smtClean="0">
              <a:effectLst>
                <a:outerShdw blurRad="38100" dist="38100" dir="2700000" algn="tl">
                  <a:srgbClr val="000000">
                    <a:alpha val="43137"/>
                  </a:srgbClr>
                </a:outerShdw>
              </a:effectLst>
            </a:rPr>
            <a:t>Authenticity</a:t>
          </a:r>
          <a:endParaRPr lang="en-US" dirty="0">
            <a:effectLst>
              <a:outerShdw blurRad="38100" dist="38100" dir="2700000" algn="tl">
                <a:srgbClr val="000000">
                  <a:alpha val="43137"/>
                </a:srgbClr>
              </a:outerShdw>
            </a:effectLst>
          </a:endParaRPr>
        </a:p>
      </dgm:t>
    </dgm:pt>
    <dgm:pt modelId="{EEA241C8-64A3-024A-8EB8-29A343EF303A}" type="parTrans" cxnId="{C8D35B81-BDA6-6041-A868-26984813D94B}">
      <dgm:prSet/>
      <dgm:spPr/>
      <dgm:t>
        <a:bodyPr/>
        <a:lstStyle/>
        <a:p>
          <a:endParaRPr lang="en-US"/>
        </a:p>
      </dgm:t>
    </dgm:pt>
    <dgm:pt modelId="{4E409444-9A2C-754D-8292-DB5BA2267FB1}" type="sibTrans" cxnId="{C8D35B81-BDA6-6041-A868-26984813D94B}">
      <dgm:prSet/>
      <dgm:spPr/>
      <dgm:t>
        <a:bodyPr/>
        <a:lstStyle/>
        <a:p>
          <a:endParaRPr lang="en-US"/>
        </a:p>
      </dgm:t>
    </dgm:pt>
    <dgm:pt modelId="{A62CDBC3-B0ED-C243-8E38-805D5EFD90C9}">
      <dgm:prSet/>
      <dgm:spPr>
        <a:solidFill>
          <a:schemeClr val="accent1">
            <a:lumMod val="75000"/>
          </a:schemeClr>
        </a:solidFill>
        <a:ln>
          <a:solidFill>
            <a:schemeClr val="bg2"/>
          </a:solidFill>
        </a:ln>
      </dgm:spPr>
      <dgm:t>
        <a:bodyPr/>
        <a:lstStyle/>
        <a:p>
          <a:pPr rtl="0"/>
          <a:r>
            <a:rPr lang="en-US" dirty="0" smtClean="0">
              <a:effectLst>
                <a:outerShdw blurRad="38100" dist="38100" dir="2700000" algn="tl">
                  <a:srgbClr val="000000">
                    <a:alpha val="43137"/>
                  </a:srgbClr>
                </a:outerShdw>
              </a:effectLst>
            </a:rPr>
            <a:t>Verifying that users are who they say they are and that each input arriving at the system came from a trusted source </a:t>
          </a:r>
          <a:endParaRPr lang="en-US" dirty="0">
            <a:effectLst>
              <a:outerShdw blurRad="38100" dist="38100" dir="2700000" algn="tl">
                <a:srgbClr val="000000">
                  <a:alpha val="43137"/>
                </a:srgbClr>
              </a:outerShdw>
            </a:effectLst>
          </a:endParaRPr>
        </a:p>
      </dgm:t>
    </dgm:pt>
    <dgm:pt modelId="{AFA653C5-812A-8344-927C-B5FEF312E872}" type="parTrans" cxnId="{2DC88FEF-C1D0-0448-8C04-782BE262DFD3}">
      <dgm:prSet/>
      <dgm:spPr/>
      <dgm:t>
        <a:bodyPr/>
        <a:lstStyle/>
        <a:p>
          <a:endParaRPr lang="en-US"/>
        </a:p>
      </dgm:t>
    </dgm:pt>
    <dgm:pt modelId="{91F7B72D-A86B-F543-9054-8B39FC610F2A}" type="sibTrans" cxnId="{2DC88FEF-C1D0-0448-8C04-782BE262DFD3}">
      <dgm:prSet/>
      <dgm:spPr/>
      <dgm:t>
        <a:bodyPr/>
        <a:lstStyle/>
        <a:p>
          <a:endParaRPr lang="en-US"/>
        </a:p>
      </dgm:t>
    </dgm:pt>
    <dgm:pt modelId="{60093497-5372-0A40-B15A-070FEF549396}">
      <dgm:prSet/>
      <dgm:spPr>
        <a:solidFill>
          <a:schemeClr val="accent1">
            <a:lumMod val="75000"/>
          </a:schemeClr>
        </a:solidFill>
        <a:ln>
          <a:solidFill>
            <a:schemeClr val="bg2"/>
          </a:solidFill>
        </a:ln>
      </dgm:spPr>
      <dgm:t>
        <a:bodyPr/>
        <a:lstStyle/>
        <a:p>
          <a:pPr rtl="0"/>
          <a:r>
            <a:rPr lang="en-US" dirty="0" smtClean="0">
              <a:effectLst>
                <a:outerShdw blurRad="38100" dist="38100" dir="2700000" algn="tl">
                  <a:srgbClr val="000000">
                    <a:alpha val="43137"/>
                  </a:srgbClr>
                </a:outerShdw>
              </a:effectLst>
            </a:rPr>
            <a:t>Accountability</a:t>
          </a:r>
          <a:endParaRPr lang="en-US" dirty="0">
            <a:effectLst>
              <a:outerShdw blurRad="38100" dist="38100" dir="2700000" algn="tl">
                <a:srgbClr val="000000">
                  <a:alpha val="43137"/>
                </a:srgbClr>
              </a:outerShdw>
            </a:effectLst>
          </a:endParaRPr>
        </a:p>
      </dgm:t>
    </dgm:pt>
    <dgm:pt modelId="{FDFA94C8-97A3-1142-9C5E-2F7452723808}" type="parTrans" cxnId="{4EA8C8AD-DC24-A646-82BC-23B820FB713D}">
      <dgm:prSet/>
      <dgm:spPr/>
      <dgm:t>
        <a:bodyPr/>
        <a:lstStyle/>
        <a:p>
          <a:endParaRPr lang="en-US"/>
        </a:p>
      </dgm:t>
    </dgm:pt>
    <dgm:pt modelId="{422DDE06-BD72-CD48-89CA-FACCD285A618}" type="sibTrans" cxnId="{4EA8C8AD-DC24-A646-82BC-23B820FB713D}">
      <dgm:prSet/>
      <dgm:spPr/>
      <dgm:t>
        <a:bodyPr/>
        <a:lstStyle/>
        <a:p>
          <a:endParaRPr lang="en-US"/>
        </a:p>
      </dgm:t>
    </dgm:pt>
    <dgm:pt modelId="{B29ACCB8-FD3C-9C45-A718-D4E6C61E5750}">
      <dgm:prSet/>
      <dgm:spPr>
        <a:solidFill>
          <a:schemeClr val="accent1">
            <a:lumMod val="75000"/>
          </a:schemeClr>
        </a:solidFill>
        <a:ln>
          <a:solidFill>
            <a:schemeClr val="bg2"/>
          </a:solidFill>
        </a:ln>
      </dgm:spPr>
      <dgm:t>
        <a:bodyPr/>
        <a:lstStyle/>
        <a:p>
          <a:pPr rtl="0"/>
          <a:r>
            <a:rPr lang="en-US" dirty="0" smtClean="0">
              <a:effectLst>
                <a:outerShdw blurRad="38100" dist="38100" dir="2700000" algn="tl">
                  <a:srgbClr val="000000">
                    <a:alpha val="43137"/>
                  </a:srgbClr>
                </a:outerShdw>
              </a:effectLst>
            </a:rPr>
            <a:t>The security goal that generates the requirement for actions of an entity to be traced uniquely to that entity</a:t>
          </a:r>
          <a:endParaRPr lang="en-US" dirty="0">
            <a:effectLst>
              <a:outerShdw blurRad="38100" dist="38100" dir="2700000" algn="tl">
                <a:srgbClr val="000000">
                  <a:alpha val="43137"/>
                </a:srgbClr>
              </a:outerShdw>
            </a:effectLst>
          </a:endParaRPr>
        </a:p>
      </dgm:t>
    </dgm:pt>
    <dgm:pt modelId="{B50AB5BA-04BA-4042-8FC4-F53B75ADB6B8}" type="parTrans" cxnId="{3617F752-DDC7-BA47-B4E2-0F2943F61ECF}">
      <dgm:prSet/>
      <dgm:spPr/>
      <dgm:t>
        <a:bodyPr/>
        <a:lstStyle/>
        <a:p>
          <a:endParaRPr lang="en-US"/>
        </a:p>
      </dgm:t>
    </dgm:pt>
    <dgm:pt modelId="{9B61FF8E-CEFB-3A4F-9676-637C5509C77C}" type="sibTrans" cxnId="{3617F752-DDC7-BA47-B4E2-0F2943F61ECF}">
      <dgm:prSet/>
      <dgm:spPr/>
      <dgm:t>
        <a:bodyPr/>
        <a:lstStyle/>
        <a:p>
          <a:endParaRPr lang="en-US"/>
        </a:p>
      </dgm:t>
    </dgm:pt>
    <dgm:pt modelId="{58DD0D4D-7725-A548-A8E1-CCD4839400AA}" type="pres">
      <dgm:prSet presAssocID="{ADC66E38-49DC-D543-BBE6-E377CF7347F2}" presName="Name0" presStyleCnt="0">
        <dgm:presLayoutVars>
          <dgm:dir/>
          <dgm:resizeHandles val="exact"/>
        </dgm:presLayoutVars>
      </dgm:prSet>
      <dgm:spPr/>
      <dgm:t>
        <a:bodyPr/>
        <a:lstStyle/>
        <a:p>
          <a:endParaRPr lang="en-US"/>
        </a:p>
      </dgm:t>
    </dgm:pt>
    <dgm:pt modelId="{0CD95006-FA94-7A4E-9FF4-7CC079766FD1}" type="pres">
      <dgm:prSet presAssocID="{01C60744-F555-AF41-AD07-E5CCD8B230CB}" presName="node" presStyleLbl="node1" presStyleIdx="0" presStyleCnt="2">
        <dgm:presLayoutVars>
          <dgm:bulletEnabled val="1"/>
        </dgm:presLayoutVars>
      </dgm:prSet>
      <dgm:spPr/>
      <dgm:t>
        <a:bodyPr/>
        <a:lstStyle/>
        <a:p>
          <a:endParaRPr lang="en-US"/>
        </a:p>
      </dgm:t>
    </dgm:pt>
    <dgm:pt modelId="{70A5C58A-4980-D348-AB76-8282E2D0D2F9}" type="pres">
      <dgm:prSet presAssocID="{4E409444-9A2C-754D-8292-DB5BA2267FB1}" presName="sibTrans" presStyleCnt="0"/>
      <dgm:spPr/>
    </dgm:pt>
    <dgm:pt modelId="{6FA73AC8-DAA8-CE41-8208-3A234E80FA0C}" type="pres">
      <dgm:prSet presAssocID="{60093497-5372-0A40-B15A-070FEF549396}" presName="node" presStyleLbl="node1" presStyleIdx="1" presStyleCnt="2">
        <dgm:presLayoutVars>
          <dgm:bulletEnabled val="1"/>
        </dgm:presLayoutVars>
      </dgm:prSet>
      <dgm:spPr/>
      <dgm:t>
        <a:bodyPr/>
        <a:lstStyle/>
        <a:p>
          <a:endParaRPr lang="en-US"/>
        </a:p>
      </dgm:t>
    </dgm:pt>
  </dgm:ptLst>
  <dgm:cxnLst>
    <dgm:cxn modelId="{2DC88FEF-C1D0-0448-8C04-782BE262DFD3}" srcId="{01C60744-F555-AF41-AD07-E5CCD8B230CB}" destId="{A62CDBC3-B0ED-C243-8E38-805D5EFD90C9}" srcOrd="0" destOrd="0" parTransId="{AFA653C5-812A-8344-927C-B5FEF312E872}" sibTransId="{91F7B72D-A86B-F543-9054-8B39FC610F2A}"/>
    <dgm:cxn modelId="{4EA8C8AD-DC24-A646-82BC-23B820FB713D}" srcId="{ADC66E38-49DC-D543-BBE6-E377CF7347F2}" destId="{60093497-5372-0A40-B15A-070FEF549396}" srcOrd="1" destOrd="0" parTransId="{FDFA94C8-97A3-1142-9C5E-2F7452723808}" sibTransId="{422DDE06-BD72-CD48-89CA-FACCD285A618}"/>
    <dgm:cxn modelId="{7DAF7680-5094-4136-970F-D8C223A646CF}" type="presOf" srcId="{B29ACCB8-FD3C-9C45-A718-D4E6C61E5750}" destId="{6FA73AC8-DAA8-CE41-8208-3A234E80FA0C}" srcOrd="0" destOrd="1" presId="urn:microsoft.com/office/officeart/2005/8/layout/hList6"/>
    <dgm:cxn modelId="{42085994-8BDF-4458-9C65-C05B9776339F}" type="presOf" srcId="{ADC66E38-49DC-D543-BBE6-E377CF7347F2}" destId="{58DD0D4D-7725-A548-A8E1-CCD4839400AA}" srcOrd="0" destOrd="0" presId="urn:microsoft.com/office/officeart/2005/8/layout/hList6"/>
    <dgm:cxn modelId="{3617F752-DDC7-BA47-B4E2-0F2943F61ECF}" srcId="{60093497-5372-0A40-B15A-070FEF549396}" destId="{B29ACCB8-FD3C-9C45-A718-D4E6C61E5750}" srcOrd="0" destOrd="0" parTransId="{B50AB5BA-04BA-4042-8FC4-F53B75ADB6B8}" sibTransId="{9B61FF8E-CEFB-3A4F-9676-637C5509C77C}"/>
    <dgm:cxn modelId="{C9BC6354-9888-4717-B438-6068D0DF6D64}" type="presOf" srcId="{01C60744-F555-AF41-AD07-E5CCD8B230CB}" destId="{0CD95006-FA94-7A4E-9FF4-7CC079766FD1}" srcOrd="0" destOrd="0" presId="urn:microsoft.com/office/officeart/2005/8/layout/hList6"/>
    <dgm:cxn modelId="{87913586-9572-4E80-9B18-31AFED8DFB20}" type="presOf" srcId="{60093497-5372-0A40-B15A-070FEF549396}" destId="{6FA73AC8-DAA8-CE41-8208-3A234E80FA0C}" srcOrd="0" destOrd="0" presId="urn:microsoft.com/office/officeart/2005/8/layout/hList6"/>
    <dgm:cxn modelId="{C8D35B81-BDA6-6041-A868-26984813D94B}" srcId="{ADC66E38-49DC-D543-BBE6-E377CF7347F2}" destId="{01C60744-F555-AF41-AD07-E5CCD8B230CB}" srcOrd="0" destOrd="0" parTransId="{EEA241C8-64A3-024A-8EB8-29A343EF303A}" sibTransId="{4E409444-9A2C-754D-8292-DB5BA2267FB1}"/>
    <dgm:cxn modelId="{31E0BB72-4281-46BC-AB60-525B33AEBB4B}" type="presOf" srcId="{A62CDBC3-B0ED-C243-8E38-805D5EFD90C9}" destId="{0CD95006-FA94-7A4E-9FF4-7CC079766FD1}" srcOrd="0" destOrd="1" presId="urn:microsoft.com/office/officeart/2005/8/layout/hList6"/>
    <dgm:cxn modelId="{425EB3C5-4E95-4262-9356-35CBFFEBF035}" type="presParOf" srcId="{58DD0D4D-7725-A548-A8E1-CCD4839400AA}" destId="{0CD95006-FA94-7A4E-9FF4-7CC079766FD1}" srcOrd="0" destOrd="0" presId="urn:microsoft.com/office/officeart/2005/8/layout/hList6"/>
    <dgm:cxn modelId="{B8A85968-BC19-4D2A-B85A-4A7AA5D1C2EF}" type="presParOf" srcId="{58DD0D4D-7725-A548-A8E1-CCD4839400AA}" destId="{70A5C58A-4980-D348-AB76-8282E2D0D2F9}" srcOrd="1" destOrd="0" presId="urn:microsoft.com/office/officeart/2005/8/layout/hList6"/>
    <dgm:cxn modelId="{209796EF-0104-4EDC-A21E-EAB36418BD5F}" type="presParOf" srcId="{58DD0D4D-7725-A548-A8E1-CCD4839400AA}" destId="{6FA73AC8-DAA8-CE41-8208-3A234E80FA0C}"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9160E5-2920-2E43-AB10-2D83ADE19095}"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15A8F4FC-E29F-F745-BF04-26B1B4957E6E}">
      <dgm:prSet custT="1"/>
      <dgm:spPr>
        <a:solidFill>
          <a:schemeClr val="accent6">
            <a:lumMod val="50000"/>
          </a:schemeClr>
        </a:solidFill>
        <a:ln>
          <a:solidFill>
            <a:schemeClr val="tx1"/>
          </a:solidFill>
        </a:ln>
      </dgm:spPr>
      <dgm:t>
        <a:bodyPr/>
        <a:lstStyle/>
        <a:p>
          <a:pPr rtl="0"/>
          <a:r>
            <a:rPr lang="en-US" sz="3400" dirty="0" smtClean="0"/>
            <a:t>High</a:t>
          </a:r>
          <a:endParaRPr lang="en-US" sz="3400" dirty="0"/>
        </a:p>
      </dgm:t>
    </dgm:pt>
    <dgm:pt modelId="{DBE2BCEA-129D-FE4A-9BFD-F42EDFAAB571}" type="parTrans" cxnId="{2E639D7F-1F8A-D341-BDB7-C7025F63603D}">
      <dgm:prSet/>
      <dgm:spPr/>
      <dgm:t>
        <a:bodyPr/>
        <a:lstStyle/>
        <a:p>
          <a:endParaRPr lang="en-US"/>
        </a:p>
      </dgm:t>
    </dgm:pt>
    <dgm:pt modelId="{A5409590-AEE1-A947-B90C-5F50D54C0DC4}" type="sibTrans" cxnId="{2E639D7F-1F8A-D341-BDB7-C7025F63603D}">
      <dgm:prSet/>
      <dgm:spPr/>
      <dgm:t>
        <a:bodyPr/>
        <a:lstStyle/>
        <a:p>
          <a:endParaRPr lang="en-US"/>
        </a:p>
      </dgm:t>
    </dgm:pt>
    <dgm:pt modelId="{A7DC7081-8C22-7A4E-8F41-B490A54807C2}">
      <dgm:prSet/>
      <dgm:spPr>
        <a:ln>
          <a:solidFill>
            <a:schemeClr val="accent1"/>
          </a:solidFill>
        </a:ln>
      </dgm:spPr>
      <dgm:t>
        <a:bodyPr/>
        <a:lstStyle/>
        <a:p>
          <a:pPr rtl="0"/>
          <a:r>
            <a:rPr lang="en-US" dirty="0" smtClean="0"/>
            <a:t>The loss could be expected to have a severe or catastrophic adverse effect on organizational operations, organizational assets, or individuals </a:t>
          </a:r>
          <a:endParaRPr lang="en-US" dirty="0"/>
        </a:p>
      </dgm:t>
    </dgm:pt>
    <dgm:pt modelId="{827A6233-D0A1-1148-A5E1-88F6AF8F8F2E}" type="parTrans" cxnId="{DE7A7C1A-54BD-3743-96D3-E10EEDCCF1E6}">
      <dgm:prSet/>
      <dgm:spPr/>
      <dgm:t>
        <a:bodyPr/>
        <a:lstStyle/>
        <a:p>
          <a:endParaRPr lang="en-US"/>
        </a:p>
      </dgm:t>
    </dgm:pt>
    <dgm:pt modelId="{682886A0-47C9-694F-A5B9-36D711076620}" type="sibTrans" cxnId="{DE7A7C1A-54BD-3743-96D3-E10EEDCCF1E6}">
      <dgm:prSet/>
      <dgm:spPr/>
      <dgm:t>
        <a:bodyPr/>
        <a:lstStyle/>
        <a:p>
          <a:endParaRPr lang="en-US"/>
        </a:p>
      </dgm:t>
    </dgm:pt>
    <dgm:pt modelId="{70486C14-6AC6-BE4A-9FED-24933BA6770E}">
      <dgm:prSet/>
      <dgm:spPr>
        <a:solidFill>
          <a:schemeClr val="accent2">
            <a:lumMod val="75000"/>
          </a:schemeClr>
        </a:solidFill>
        <a:ln>
          <a:solidFill>
            <a:schemeClr val="tx1"/>
          </a:solidFill>
        </a:ln>
      </dgm:spPr>
      <dgm:t>
        <a:bodyPr/>
        <a:lstStyle/>
        <a:p>
          <a:pPr rtl="0"/>
          <a:r>
            <a:rPr lang="en-US" dirty="0" smtClean="0"/>
            <a:t>Moderate</a:t>
          </a:r>
          <a:endParaRPr lang="en-US" dirty="0"/>
        </a:p>
      </dgm:t>
    </dgm:pt>
    <dgm:pt modelId="{104E6419-F7F4-8545-AC3D-82C43F9B8796}" type="parTrans" cxnId="{080D9ECC-A68A-DE47-81EA-5545E8DC511F}">
      <dgm:prSet/>
      <dgm:spPr/>
      <dgm:t>
        <a:bodyPr/>
        <a:lstStyle/>
        <a:p>
          <a:endParaRPr lang="en-US"/>
        </a:p>
      </dgm:t>
    </dgm:pt>
    <dgm:pt modelId="{5CB8B94A-450A-F946-9E03-E75550EFA0F3}" type="sibTrans" cxnId="{080D9ECC-A68A-DE47-81EA-5545E8DC511F}">
      <dgm:prSet/>
      <dgm:spPr/>
      <dgm:t>
        <a:bodyPr/>
        <a:lstStyle/>
        <a:p>
          <a:endParaRPr lang="en-US"/>
        </a:p>
      </dgm:t>
    </dgm:pt>
    <dgm:pt modelId="{3EB87650-35A2-844B-9C3C-016B209CB90F}">
      <dgm:prSet/>
      <dgm:spPr>
        <a:ln>
          <a:solidFill>
            <a:schemeClr val="accent1"/>
          </a:solidFill>
        </a:ln>
      </dgm:spPr>
      <dgm:t>
        <a:bodyPr/>
        <a:lstStyle/>
        <a:p>
          <a:pPr rtl="0"/>
          <a:r>
            <a:rPr lang="en-US" dirty="0" smtClean="0"/>
            <a:t>The loss could be expected to have a serious adverse effect on organizational operations, organizational assets, or individuals</a:t>
          </a:r>
          <a:endParaRPr lang="en-US" dirty="0"/>
        </a:p>
      </dgm:t>
    </dgm:pt>
    <dgm:pt modelId="{69A124E5-BB8A-4546-9B9C-93CD70DE48D1}" type="parTrans" cxnId="{EAC231EA-DB5A-DE4B-975B-0D06BED0584B}">
      <dgm:prSet/>
      <dgm:spPr/>
      <dgm:t>
        <a:bodyPr/>
        <a:lstStyle/>
        <a:p>
          <a:endParaRPr lang="en-US"/>
        </a:p>
      </dgm:t>
    </dgm:pt>
    <dgm:pt modelId="{64EF014F-D53D-1548-AC0A-B14F06A26A96}" type="sibTrans" cxnId="{EAC231EA-DB5A-DE4B-975B-0D06BED0584B}">
      <dgm:prSet/>
      <dgm:spPr/>
      <dgm:t>
        <a:bodyPr/>
        <a:lstStyle/>
        <a:p>
          <a:endParaRPr lang="en-US"/>
        </a:p>
      </dgm:t>
    </dgm:pt>
    <dgm:pt modelId="{AA81E6F6-E0A3-174E-8666-60761A30BD21}">
      <dgm:prSet/>
      <dgm:spPr>
        <a:solidFill>
          <a:schemeClr val="bg1">
            <a:lumMod val="50000"/>
          </a:schemeClr>
        </a:solidFill>
        <a:ln>
          <a:solidFill>
            <a:schemeClr val="tx1"/>
          </a:solidFill>
        </a:ln>
      </dgm:spPr>
      <dgm:t>
        <a:bodyPr/>
        <a:lstStyle/>
        <a:p>
          <a:pPr rtl="0"/>
          <a:r>
            <a:rPr lang="en-US" dirty="0" smtClean="0"/>
            <a:t>Low</a:t>
          </a:r>
          <a:endParaRPr lang="en-US" dirty="0"/>
        </a:p>
      </dgm:t>
    </dgm:pt>
    <dgm:pt modelId="{06D768AF-EFA5-554D-A8A7-25801F95247C}" type="parTrans" cxnId="{C08E7E1C-169D-C147-B9AF-7B77B4E5573A}">
      <dgm:prSet/>
      <dgm:spPr/>
      <dgm:t>
        <a:bodyPr/>
        <a:lstStyle/>
        <a:p>
          <a:endParaRPr lang="en-US"/>
        </a:p>
      </dgm:t>
    </dgm:pt>
    <dgm:pt modelId="{75BB73CF-1C6A-0742-A6E8-75D0C56B7E3A}" type="sibTrans" cxnId="{C08E7E1C-169D-C147-B9AF-7B77B4E5573A}">
      <dgm:prSet/>
      <dgm:spPr/>
      <dgm:t>
        <a:bodyPr/>
        <a:lstStyle/>
        <a:p>
          <a:endParaRPr lang="en-US"/>
        </a:p>
      </dgm:t>
    </dgm:pt>
    <dgm:pt modelId="{362B8961-F804-9B48-A3F4-0871231080F5}">
      <dgm:prSet/>
      <dgm:spPr>
        <a:ln>
          <a:solidFill>
            <a:schemeClr val="accent1"/>
          </a:solidFill>
        </a:ln>
      </dgm:spPr>
      <dgm:t>
        <a:bodyPr/>
        <a:lstStyle/>
        <a:p>
          <a:pPr rtl="0"/>
          <a:r>
            <a:rPr lang="en-US" dirty="0" smtClean="0"/>
            <a:t>The loss could be expected to have a limited adverse effect on organizational operations, organizational assets, or individuals</a:t>
          </a:r>
          <a:endParaRPr lang="en-US" dirty="0"/>
        </a:p>
      </dgm:t>
    </dgm:pt>
    <dgm:pt modelId="{EC8415BA-EFD4-FA44-9876-A560974F0E0B}" type="parTrans" cxnId="{F75A9C39-12BF-3D4D-89B5-776E3D10AC3D}">
      <dgm:prSet/>
      <dgm:spPr/>
      <dgm:t>
        <a:bodyPr/>
        <a:lstStyle/>
        <a:p>
          <a:endParaRPr lang="en-US"/>
        </a:p>
      </dgm:t>
    </dgm:pt>
    <dgm:pt modelId="{676D45F4-7F60-6D47-B5EC-16E76F3C7D7B}" type="sibTrans" cxnId="{F75A9C39-12BF-3D4D-89B5-776E3D10AC3D}">
      <dgm:prSet/>
      <dgm:spPr/>
      <dgm:t>
        <a:bodyPr/>
        <a:lstStyle/>
        <a:p>
          <a:endParaRPr lang="en-US"/>
        </a:p>
      </dgm:t>
    </dgm:pt>
    <dgm:pt modelId="{59B27F22-6243-154D-AC39-BE6DB825FEB6}">
      <dgm:prSet/>
      <dgm:spPr>
        <a:ln>
          <a:solidFill>
            <a:schemeClr val="accent1"/>
          </a:solidFill>
        </a:ln>
      </dgm:spPr>
      <dgm:t>
        <a:bodyPr/>
        <a:lstStyle/>
        <a:p>
          <a:pPr rtl="0"/>
          <a:endParaRPr lang="en-US" dirty="0"/>
        </a:p>
      </dgm:t>
    </dgm:pt>
    <dgm:pt modelId="{F89BC193-CE00-8B46-847B-D49CC8B16571}" type="parTrans" cxnId="{05378BC4-9AFE-1949-9483-E97DF70225B7}">
      <dgm:prSet/>
      <dgm:spPr/>
      <dgm:t>
        <a:bodyPr/>
        <a:lstStyle/>
        <a:p>
          <a:endParaRPr lang="en-US"/>
        </a:p>
      </dgm:t>
    </dgm:pt>
    <dgm:pt modelId="{7905585C-A24D-5349-B6E7-66000289BCCD}" type="sibTrans" cxnId="{05378BC4-9AFE-1949-9483-E97DF70225B7}">
      <dgm:prSet/>
      <dgm:spPr/>
      <dgm:t>
        <a:bodyPr/>
        <a:lstStyle/>
        <a:p>
          <a:endParaRPr lang="en-US"/>
        </a:p>
      </dgm:t>
    </dgm:pt>
    <dgm:pt modelId="{09A7B802-5403-BD45-9DA3-6DE3D2A79C51}" type="pres">
      <dgm:prSet presAssocID="{649160E5-2920-2E43-AB10-2D83ADE19095}" presName="Name0" presStyleCnt="0">
        <dgm:presLayoutVars>
          <dgm:dir/>
          <dgm:animLvl val="lvl"/>
          <dgm:resizeHandles val="exact"/>
        </dgm:presLayoutVars>
      </dgm:prSet>
      <dgm:spPr/>
      <dgm:t>
        <a:bodyPr/>
        <a:lstStyle/>
        <a:p>
          <a:endParaRPr lang="en-US"/>
        </a:p>
      </dgm:t>
    </dgm:pt>
    <dgm:pt modelId="{AC43E776-ED5C-1E44-A3EA-7E3D4E98FE0C}" type="pres">
      <dgm:prSet presAssocID="{15A8F4FC-E29F-F745-BF04-26B1B4957E6E}" presName="Name8" presStyleCnt="0"/>
      <dgm:spPr/>
    </dgm:pt>
    <dgm:pt modelId="{CD8DBAC6-25DB-7848-AE10-A620F7695C2D}" type="pres">
      <dgm:prSet presAssocID="{15A8F4FC-E29F-F745-BF04-26B1B4957E6E}" presName="acctBkgd" presStyleLbl="alignAcc1" presStyleIdx="0" presStyleCnt="3"/>
      <dgm:spPr/>
      <dgm:t>
        <a:bodyPr/>
        <a:lstStyle/>
        <a:p>
          <a:endParaRPr lang="en-US"/>
        </a:p>
      </dgm:t>
    </dgm:pt>
    <dgm:pt modelId="{B0EF3AC3-0F39-074F-B7E8-02C3FED0D751}" type="pres">
      <dgm:prSet presAssocID="{15A8F4FC-E29F-F745-BF04-26B1B4957E6E}" presName="acctTx" presStyleLbl="alignAcc1" presStyleIdx="0" presStyleCnt="3">
        <dgm:presLayoutVars>
          <dgm:bulletEnabled val="1"/>
        </dgm:presLayoutVars>
      </dgm:prSet>
      <dgm:spPr/>
      <dgm:t>
        <a:bodyPr/>
        <a:lstStyle/>
        <a:p>
          <a:endParaRPr lang="en-US"/>
        </a:p>
      </dgm:t>
    </dgm:pt>
    <dgm:pt modelId="{323F2C42-63B1-9D46-8116-55010DB641B3}" type="pres">
      <dgm:prSet presAssocID="{15A8F4FC-E29F-F745-BF04-26B1B4957E6E}" presName="level" presStyleLbl="node1" presStyleIdx="0" presStyleCnt="3" custScaleX="103046">
        <dgm:presLayoutVars>
          <dgm:chMax val="1"/>
          <dgm:bulletEnabled val="1"/>
        </dgm:presLayoutVars>
      </dgm:prSet>
      <dgm:spPr/>
      <dgm:t>
        <a:bodyPr/>
        <a:lstStyle/>
        <a:p>
          <a:endParaRPr lang="en-US"/>
        </a:p>
      </dgm:t>
    </dgm:pt>
    <dgm:pt modelId="{DCB840AC-C313-7A49-9DFD-68837E8E1465}" type="pres">
      <dgm:prSet presAssocID="{15A8F4FC-E29F-F745-BF04-26B1B4957E6E}" presName="levelTx" presStyleLbl="revTx" presStyleIdx="0" presStyleCnt="0">
        <dgm:presLayoutVars>
          <dgm:chMax val="1"/>
          <dgm:bulletEnabled val="1"/>
        </dgm:presLayoutVars>
      </dgm:prSet>
      <dgm:spPr/>
      <dgm:t>
        <a:bodyPr/>
        <a:lstStyle/>
        <a:p>
          <a:endParaRPr lang="en-US"/>
        </a:p>
      </dgm:t>
    </dgm:pt>
    <dgm:pt modelId="{33F9B311-5F70-F340-87B1-8AD80491CB9C}" type="pres">
      <dgm:prSet presAssocID="{70486C14-6AC6-BE4A-9FED-24933BA6770E}" presName="Name8" presStyleCnt="0"/>
      <dgm:spPr/>
    </dgm:pt>
    <dgm:pt modelId="{EDEB3454-1F7E-594F-B14B-175BDB7A3CA0}" type="pres">
      <dgm:prSet presAssocID="{70486C14-6AC6-BE4A-9FED-24933BA6770E}" presName="acctBkgd" presStyleLbl="alignAcc1" presStyleIdx="1" presStyleCnt="3"/>
      <dgm:spPr/>
      <dgm:t>
        <a:bodyPr/>
        <a:lstStyle/>
        <a:p>
          <a:endParaRPr lang="en-US"/>
        </a:p>
      </dgm:t>
    </dgm:pt>
    <dgm:pt modelId="{4DD1200A-4316-184B-8D01-6D4B01BD8657}" type="pres">
      <dgm:prSet presAssocID="{70486C14-6AC6-BE4A-9FED-24933BA6770E}" presName="acctTx" presStyleLbl="alignAcc1" presStyleIdx="1" presStyleCnt="3">
        <dgm:presLayoutVars>
          <dgm:bulletEnabled val="1"/>
        </dgm:presLayoutVars>
      </dgm:prSet>
      <dgm:spPr/>
      <dgm:t>
        <a:bodyPr/>
        <a:lstStyle/>
        <a:p>
          <a:endParaRPr lang="en-US"/>
        </a:p>
      </dgm:t>
    </dgm:pt>
    <dgm:pt modelId="{BD8A4DA2-4774-2747-9C4E-431FEDEE116B}" type="pres">
      <dgm:prSet presAssocID="{70486C14-6AC6-BE4A-9FED-24933BA6770E}" presName="level" presStyleLbl="node1" presStyleIdx="1" presStyleCnt="3">
        <dgm:presLayoutVars>
          <dgm:chMax val="1"/>
          <dgm:bulletEnabled val="1"/>
        </dgm:presLayoutVars>
      </dgm:prSet>
      <dgm:spPr/>
      <dgm:t>
        <a:bodyPr/>
        <a:lstStyle/>
        <a:p>
          <a:endParaRPr lang="en-US"/>
        </a:p>
      </dgm:t>
    </dgm:pt>
    <dgm:pt modelId="{A86C6DF5-778F-4642-AF29-1D54919DAA9F}" type="pres">
      <dgm:prSet presAssocID="{70486C14-6AC6-BE4A-9FED-24933BA6770E}" presName="levelTx" presStyleLbl="revTx" presStyleIdx="0" presStyleCnt="0">
        <dgm:presLayoutVars>
          <dgm:chMax val="1"/>
          <dgm:bulletEnabled val="1"/>
        </dgm:presLayoutVars>
      </dgm:prSet>
      <dgm:spPr/>
      <dgm:t>
        <a:bodyPr/>
        <a:lstStyle/>
        <a:p>
          <a:endParaRPr lang="en-US"/>
        </a:p>
      </dgm:t>
    </dgm:pt>
    <dgm:pt modelId="{767D24E3-5775-B849-B09C-7604895582F2}" type="pres">
      <dgm:prSet presAssocID="{AA81E6F6-E0A3-174E-8666-60761A30BD21}" presName="Name8" presStyleCnt="0"/>
      <dgm:spPr/>
    </dgm:pt>
    <dgm:pt modelId="{63798C49-604C-6D4F-B502-7E4BA45356A1}" type="pres">
      <dgm:prSet presAssocID="{AA81E6F6-E0A3-174E-8666-60761A30BD21}" presName="acctBkgd" presStyleLbl="alignAcc1" presStyleIdx="2" presStyleCnt="3"/>
      <dgm:spPr/>
      <dgm:t>
        <a:bodyPr/>
        <a:lstStyle/>
        <a:p>
          <a:endParaRPr lang="en-US"/>
        </a:p>
      </dgm:t>
    </dgm:pt>
    <dgm:pt modelId="{E4181917-BB74-094C-83B5-63AA39D3F980}" type="pres">
      <dgm:prSet presAssocID="{AA81E6F6-E0A3-174E-8666-60761A30BD21}" presName="acctTx" presStyleLbl="alignAcc1" presStyleIdx="2" presStyleCnt="3">
        <dgm:presLayoutVars>
          <dgm:bulletEnabled val="1"/>
        </dgm:presLayoutVars>
      </dgm:prSet>
      <dgm:spPr/>
      <dgm:t>
        <a:bodyPr/>
        <a:lstStyle/>
        <a:p>
          <a:endParaRPr lang="en-US"/>
        </a:p>
      </dgm:t>
    </dgm:pt>
    <dgm:pt modelId="{680880A8-997B-A541-ADD6-12677C70DBB4}" type="pres">
      <dgm:prSet presAssocID="{AA81E6F6-E0A3-174E-8666-60761A30BD21}" presName="level" presStyleLbl="node1" presStyleIdx="2" presStyleCnt="3">
        <dgm:presLayoutVars>
          <dgm:chMax val="1"/>
          <dgm:bulletEnabled val="1"/>
        </dgm:presLayoutVars>
      </dgm:prSet>
      <dgm:spPr/>
      <dgm:t>
        <a:bodyPr/>
        <a:lstStyle/>
        <a:p>
          <a:endParaRPr lang="en-US"/>
        </a:p>
      </dgm:t>
    </dgm:pt>
    <dgm:pt modelId="{41822CAB-1187-974C-A0B2-6CF6E1C887F7}" type="pres">
      <dgm:prSet presAssocID="{AA81E6F6-E0A3-174E-8666-60761A30BD21}" presName="levelTx" presStyleLbl="revTx" presStyleIdx="0" presStyleCnt="0">
        <dgm:presLayoutVars>
          <dgm:chMax val="1"/>
          <dgm:bulletEnabled val="1"/>
        </dgm:presLayoutVars>
      </dgm:prSet>
      <dgm:spPr/>
      <dgm:t>
        <a:bodyPr/>
        <a:lstStyle/>
        <a:p>
          <a:endParaRPr lang="en-US"/>
        </a:p>
      </dgm:t>
    </dgm:pt>
  </dgm:ptLst>
  <dgm:cxnLst>
    <dgm:cxn modelId="{080D9ECC-A68A-DE47-81EA-5545E8DC511F}" srcId="{649160E5-2920-2E43-AB10-2D83ADE19095}" destId="{70486C14-6AC6-BE4A-9FED-24933BA6770E}" srcOrd="1" destOrd="0" parTransId="{104E6419-F7F4-8545-AC3D-82C43F9B8796}" sibTransId="{5CB8B94A-450A-F946-9E03-E75550EFA0F3}"/>
    <dgm:cxn modelId="{AED154AB-3EAE-4A74-8ED4-ACA5A8CBE5C7}" type="presOf" srcId="{AA81E6F6-E0A3-174E-8666-60761A30BD21}" destId="{41822CAB-1187-974C-A0B2-6CF6E1C887F7}" srcOrd="1" destOrd="0" presId="urn:microsoft.com/office/officeart/2005/8/layout/pyramid1"/>
    <dgm:cxn modelId="{69BB4C52-B6B0-4DE3-8C2B-66BF423A04BB}" type="presOf" srcId="{3EB87650-35A2-844B-9C3C-016B209CB90F}" destId="{EDEB3454-1F7E-594F-B14B-175BDB7A3CA0}" srcOrd="0" destOrd="0" presId="urn:microsoft.com/office/officeart/2005/8/layout/pyramid1"/>
    <dgm:cxn modelId="{658079F7-B141-4C2F-9004-7BDDAE9BB2DB}" type="presOf" srcId="{59B27F22-6243-154D-AC39-BE6DB825FEB6}" destId="{63798C49-604C-6D4F-B502-7E4BA45356A1}" srcOrd="0" destOrd="1" presId="urn:microsoft.com/office/officeart/2005/8/layout/pyramid1"/>
    <dgm:cxn modelId="{C08E7E1C-169D-C147-B9AF-7B77B4E5573A}" srcId="{649160E5-2920-2E43-AB10-2D83ADE19095}" destId="{AA81E6F6-E0A3-174E-8666-60761A30BD21}" srcOrd="2" destOrd="0" parTransId="{06D768AF-EFA5-554D-A8A7-25801F95247C}" sibTransId="{75BB73CF-1C6A-0742-A6E8-75D0C56B7E3A}"/>
    <dgm:cxn modelId="{05378BC4-9AFE-1949-9483-E97DF70225B7}" srcId="{AA81E6F6-E0A3-174E-8666-60761A30BD21}" destId="{59B27F22-6243-154D-AC39-BE6DB825FEB6}" srcOrd="1" destOrd="0" parTransId="{F89BC193-CE00-8B46-847B-D49CC8B16571}" sibTransId="{7905585C-A24D-5349-B6E7-66000289BCCD}"/>
    <dgm:cxn modelId="{2E639D7F-1F8A-D341-BDB7-C7025F63603D}" srcId="{649160E5-2920-2E43-AB10-2D83ADE19095}" destId="{15A8F4FC-E29F-F745-BF04-26B1B4957E6E}" srcOrd="0" destOrd="0" parTransId="{DBE2BCEA-129D-FE4A-9BFD-F42EDFAAB571}" sibTransId="{A5409590-AEE1-A947-B90C-5F50D54C0DC4}"/>
    <dgm:cxn modelId="{B3429264-B0C2-4E3B-9FFE-A26F740A7BC3}" type="presOf" srcId="{A7DC7081-8C22-7A4E-8F41-B490A54807C2}" destId="{B0EF3AC3-0F39-074F-B7E8-02C3FED0D751}" srcOrd="1" destOrd="0" presId="urn:microsoft.com/office/officeart/2005/8/layout/pyramid1"/>
    <dgm:cxn modelId="{657CF709-C4DC-4F9E-92D6-54AF37BF4CAB}" type="presOf" srcId="{15A8F4FC-E29F-F745-BF04-26B1B4957E6E}" destId="{DCB840AC-C313-7A49-9DFD-68837E8E1465}" srcOrd="1" destOrd="0" presId="urn:microsoft.com/office/officeart/2005/8/layout/pyramid1"/>
    <dgm:cxn modelId="{4BF87CDC-B960-41A6-B4D9-234B75B3FE8C}" type="presOf" srcId="{3EB87650-35A2-844B-9C3C-016B209CB90F}" destId="{4DD1200A-4316-184B-8D01-6D4B01BD8657}" srcOrd="1" destOrd="0" presId="urn:microsoft.com/office/officeart/2005/8/layout/pyramid1"/>
    <dgm:cxn modelId="{F75A9C39-12BF-3D4D-89B5-776E3D10AC3D}" srcId="{AA81E6F6-E0A3-174E-8666-60761A30BD21}" destId="{362B8961-F804-9B48-A3F4-0871231080F5}" srcOrd="0" destOrd="0" parTransId="{EC8415BA-EFD4-FA44-9876-A560974F0E0B}" sibTransId="{676D45F4-7F60-6D47-B5EC-16E76F3C7D7B}"/>
    <dgm:cxn modelId="{7F6BBC55-8362-4CB1-ADC4-AF6F9E7B94A0}" type="presOf" srcId="{362B8961-F804-9B48-A3F4-0871231080F5}" destId="{63798C49-604C-6D4F-B502-7E4BA45356A1}" srcOrd="0" destOrd="0" presId="urn:microsoft.com/office/officeart/2005/8/layout/pyramid1"/>
    <dgm:cxn modelId="{B08A2DC8-FBC1-4AC2-A6CF-371A92315FBE}" type="presOf" srcId="{15A8F4FC-E29F-F745-BF04-26B1B4957E6E}" destId="{323F2C42-63B1-9D46-8116-55010DB641B3}" srcOrd="0" destOrd="0" presId="urn:microsoft.com/office/officeart/2005/8/layout/pyramid1"/>
    <dgm:cxn modelId="{EAC231EA-DB5A-DE4B-975B-0D06BED0584B}" srcId="{70486C14-6AC6-BE4A-9FED-24933BA6770E}" destId="{3EB87650-35A2-844B-9C3C-016B209CB90F}" srcOrd="0" destOrd="0" parTransId="{69A124E5-BB8A-4546-9B9C-93CD70DE48D1}" sibTransId="{64EF014F-D53D-1548-AC0A-B14F06A26A96}"/>
    <dgm:cxn modelId="{B0454911-2F3E-49C9-9E5A-B80B378E869E}" type="presOf" srcId="{70486C14-6AC6-BE4A-9FED-24933BA6770E}" destId="{A86C6DF5-778F-4642-AF29-1D54919DAA9F}" srcOrd="1" destOrd="0" presId="urn:microsoft.com/office/officeart/2005/8/layout/pyramid1"/>
    <dgm:cxn modelId="{0D243FCD-B962-428A-8DF8-E5E5194FC70D}" type="presOf" srcId="{362B8961-F804-9B48-A3F4-0871231080F5}" destId="{E4181917-BB74-094C-83B5-63AA39D3F980}" srcOrd="1" destOrd="0" presId="urn:microsoft.com/office/officeart/2005/8/layout/pyramid1"/>
    <dgm:cxn modelId="{64188D4A-711D-48FA-B815-B33A96E8BF36}" type="presOf" srcId="{649160E5-2920-2E43-AB10-2D83ADE19095}" destId="{09A7B802-5403-BD45-9DA3-6DE3D2A79C51}" srcOrd="0" destOrd="0" presId="urn:microsoft.com/office/officeart/2005/8/layout/pyramid1"/>
    <dgm:cxn modelId="{DE7A7C1A-54BD-3743-96D3-E10EEDCCF1E6}" srcId="{15A8F4FC-E29F-F745-BF04-26B1B4957E6E}" destId="{A7DC7081-8C22-7A4E-8F41-B490A54807C2}" srcOrd="0" destOrd="0" parTransId="{827A6233-D0A1-1148-A5E1-88F6AF8F8F2E}" sibTransId="{682886A0-47C9-694F-A5B9-36D711076620}"/>
    <dgm:cxn modelId="{AF7B9279-3BA1-4222-948D-B1D9D5CB5843}" type="presOf" srcId="{AA81E6F6-E0A3-174E-8666-60761A30BD21}" destId="{680880A8-997B-A541-ADD6-12677C70DBB4}" srcOrd="0" destOrd="0" presId="urn:microsoft.com/office/officeart/2005/8/layout/pyramid1"/>
    <dgm:cxn modelId="{F9D30BDD-46D0-48CA-859C-92C14F053EDC}" type="presOf" srcId="{59B27F22-6243-154D-AC39-BE6DB825FEB6}" destId="{E4181917-BB74-094C-83B5-63AA39D3F980}" srcOrd="1" destOrd="1" presId="urn:microsoft.com/office/officeart/2005/8/layout/pyramid1"/>
    <dgm:cxn modelId="{FC7BD38A-A9C3-4102-B7FC-5D908BE43117}" type="presOf" srcId="{A7DC7081-8C22-7A4E-8F41-B490A54807C2}" destId="{CD8DBAC6-25DB-7848-AE10-A620F7695C2D}" srcOrd="0" destOrd="0" presId="urn:microsoft.com/office/officeart/2005/8/layout/pyramid1"/>
    <dgm:cxn modelId="{9AEA25C4-DE0A-496A-A780-FD9B1964D72F}" type="presOf" srcId="{70486C14-6AC6-BE4A-9FED-24933BA6770E}" destId="{BD8A4DA2-4774-2747-9C4E-431FEDEE116B}" srcOrd="0" destOrd="0" presId="urn:microsoft.com/office/officeart/2005/8/layout/pyramid1"/>
    <dgm:cxn modelId="{4F5A9991-8133-4938-B752-56781D42D34E}" type="presParOf" srcId="{09A7B802-5403-BD45-9DA3-6DE3D2A79C51}" destId="{AC43E776-ED5C-1E44-A3EA-7E3D4E98FE0C}" srcOrd="0" destOrd="0" presId="urn:microsoft.com/office/officeart/2005/8/layout/pyramid1"/>
    <dgm:cxn modelId="{5DE26EF3-B342-4D51-9C2D-B1A2E1C8A5B5}" type="presParOf" srcId="{AC43E776-ED5C-1E44-A3EA-7E3D4E98FE0C}" destId="{CD8DBAC6-25DB-7848-AE10-A620F7695C2D}" srcOrd="0" destOrd="0" presId="urn:microsoft.com/office/officeart/2005/8/layout/pyramid1"/>
    <dgm:cxn modelId="{F32ABBEF-6E06-4B19-B67F-7D57F6521A71}" type="presParOf" srcId="{AC43E776-ED5C-1E44-A3EA-7E3D4E98FE0C}" destId="{B0EF3AC3-0F39-074F-B7E8-02C3FED0D751}" srcOrd="1" destOrd="0" presId="urn:microsoft.com/office/officeart/2005/8/layout/pyramid1"/>
    <dgm:cxn modelId="{F80D6D63-B6EA-4F23-A573-293D8F645688}" type="presParOf" srcId="{AC43E776-ED5C-1E44-A3EA-7E3D4E98FE0C}" destId="{323F2C42-63B1-9D46-8116-55010DB641B3}" srcOrd="2" destOrd="0" presId="urn:microsoft.com/office/officeart/2005/8/layout/pyramid1"/>
    <dgm:cxn modelId="{1915AD2B-332B-401A-86AB-222CAF0BA17A}" type="presParOf" srcId="{AC43E776-ED5C-1E44-A3EA-7E3D4E98FE0C}" destId="{DCB840AC-C313-7A49-9DFD-68837E8E1465}" srcOrd="3" destOrd="0" presId="urn:microsoft.com/office/officeart/2005/8/layout/pyramid1"/>
    <dgm:cxn modelId="{ADA9AF1B-14BC-405C-96DE-B7F46BE9B152}" type="presParOf" srcId="{09A7B802-5403-BD45-9DA3-6DE3D2A79C51}" destId="{33F9B311-5F70-F340-87B1-8AD80491CB9C}" srcOrd="1" destOrd="0" presId="urn:microsoft.com/office/officeart/2005/8/layout/pyramid1"/>
    <dgm:cxn modelId="{431B067F-FD12-4CE0-BB90-C9FC2138DA37}" type="presParOf" srcId="{33F9B311-5F70-F340-87B1-8AD80491CB9C}" destId="{EDEB3454-1F7E-594F-B14B-175BDB7A3CA0}" srcOrd="0" destOrd="0" presId="urn:microsoft.com/office/officeart/2005/8/layout/pyramid1"/>
    <dgm:cxn modelId="{8A820710-1A84-4FC0-A3A7-AFFCA63D8290}" type="presParOf" srcId="{33F9B311-5F70-F340-87B1-8AD80491CB9C}" destId="{4DD1200A-4316-184B-8D01-6D4B01BD8657}" srcOrd="1" destOrd="0" presId="urn:microsoft.com/office/officeart/2005/8/layout/pyramid1"/>
    <dgm:cxn modelId="{60521457-F6CC-4A07-9190-1B3BC40D98FF}" type="presParOf" srcId="{33F9B311-5F70-F340-87B1-8AD80491CB9C}" destId="{BD8A4DA2-4774-2747-9C4E-431FEDEE116B}" srcOrd="2" destOrd="0" presId="urn:microsoft.com/office/officeart/2005/8/layout/pyramid1"/>
    <dgm:cxn modelId="{F25944B6-85D4-4ACA-9D0E-8DA489300CB4}" type="presParOf" srcId="{33F9B311-5F70-F340-87B1-8AD80491CB9C}" destId="{A86C6DF5-778F-4642-AF29-1D54919DAA9F}" srcOrd="3" destOrd="0" presId="urn:microsoft.com/office/officeart/2005/8/layout/pyramid1"/>
    <dgm:cxn modelId="{ED814A15-3A97-4D1E-842D-56982FBF9526}" type="presParOf" srcId="{09A7B802-5403-BD45-9DA3-6DE3D2A79C51}" destId="{767D24E3-5775-B849-B09C-7604895582F2}" srcOrd="2" destOrd="0" presId="urn:microsoft.com/office/officeart/2005/8/layout/pyramid1"/>
    <dgm:cxn modelId="{D28E4C7B-172D-4EC5-9771-8A5F686CF3E0}" type="presParOf" srcId="{767D24E3-5775-B849-B09C-7604895582F2}" destId="{63798C49-604C-6D4F-B502-7E4BA45356A1}" srcOrd="0" destOrd="0" presId="urn:microsoft.com/office/officeart/2005/8/layout/pyramid1"/>
    <dgm:cxn modelId="{6E4C1808-1DD9-495E-8572-1A3F3FF674E2}" type="presParOf" srcId="{767D24E3-5775-B849-B09C-7604895582F2}" destId="{E4181917-BB74-094C-83B5-63AA39D3F980}" srcOrd="1" destOrd="0" presId="urn:microsoft.com/office/officeart/2005/8/layout/pyramid1"/>
    <dgm:cxn modelId="{27581C85-C454-4F91-833E-DE049AB9C572}" type="presParOf" srcId="{767D24E3-5775-B849-B09C-7604895582F2}" destId="{680880A8-997B-A541-ADD6-12677C70DBB4}" srcOrd="2" destOrd="0" presId="urn:microsoft.com/office/officeart/2005/8/layout/pyramid1"/>
    <dgm:cxn modelId="{BA64C0AE-4B51-4E79-945F-E172CFAA5787}" type="presParOf" srcId="{767D24E3-5775-B849-B09C-7604895582F2}" destId="{41822CAB-1187-974C-A0B2-6CF6E1C887F7}"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694A12-486A-BD4B-9D9C-BAF11D622A49}"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EE83846-5B16-DC4A-8838-43F7F24A81D3}">
      <dgm:prSet custT="1"/>
      <dgm:spPr/>
      <dgm:t>
        <a:bodyPr/>
        <a:lstStyle/>
        <a:p>
          <a:pPr rtl="0"/>
          <a:r>
            <a:rPr lang="en-US" sz="2600" b="1" i="0" dirty="0" smtClean="0"/>
            <a:t>Confidentiality</a:t>
          </a:r>
          <a:r>
            <a:rPr lang="en-US" sz="1400" dirty="0" smtClean="0"/>
            <a:t> </a:t>
          </a:r>
          <a:endParaRPr lang="en-US" sz="1400" dirty="0"/>
        </a:p>
      </dgm:t>
    </dgm:pt>
    <dgm:pt modelId="{9975BC88-DAE3-C94F-859A-3F83FF5FD7F4}" type="parTrans" cxnId="{B2B3512E-0B9B-8644-926C-81297A3E98C4}">
      <dgm:prSet/>
      <dgm:spPr/>
      <dgm:t>
        <a:bodyPr/>
        <a:lstStyle/>
        <a:p>
          <a:endParaRPr lang="en-US"/>
        </a:p>
      </dgm:t>
    </dgm:pt>
    <dgm:pt modelId="{DF434A2E-243E-D94F-B120-7307862C420F}" type="sibTrans" cxnId="{B2B3512E-0B9B-8644-926C-81297A3E98C4}">
      <dgm:prSet/>
      <dgm:spPr/>
      <dgm:t>
        <a:bodyPr/>
        <a:lstStyle/>
        <a:p>
          <a:endParaRPr lang="en-US"/>
        </a:p>
      </dgm:t>
    </dgm:pt>
    <dgm:pt modelId="{C2B6F0B7-215C-704E-B592-77A94414EE43}">
      <dgm:prSet custT="1"/>
      <dgm:spPr/>
      <dgm:t>
        <a:bodyPr/>
        <a:lstStyle/>
        <a:p>
          <a:pPr rtl="0"/>
          <a:r>
            <a:rPr lang="en-US" sz="1400" dirty="0" smtClean="0"/>
            <a:t>Student grade information is an asset whose confidentiality is considered to be highly important by students</a:t>
          </a:r>
          <a:endParaRPr lang="en-US" sz="1400" dirty="0"/>
        </a:p>
      </dgm:t>
    </dgm:pt>
    <dgm:pt modelId="{93469E97-A0DA-D747-9500-16B7076D980A}" type="parTrans" cxnId="{FB0B5E43-8856-4D46-A97A-307656A092E3}">
      <dgm:prSet/>
      <dgm:spPr/>
      <dgm:t>
        <a:bodyPr/>
        <a:lstStyle/>
        <a:p>
          <a:endParaRPr lang="en-US"/>
        </a:p>
      </dgm:t>
    </dgm:pt>
    <dgm:pt modelId="{79747BF2-B3DD-3340-B904-44179DA94E45}" type="sibTrans" cxnId="{FB0B5E43-8856-4D46-A97A-307656A092E3}">
      <dgm:prSet/>
      <dgm:spPr/>
      <dgm:t>
        <a:bodyPr/>
        <a:lstStyle/>
        <a:p>
          <a:endParaRPr lang="en-US"/>
        </a:p>
      </dgm:t>
    </dgm:pt>
    <dgm:pt modelId="{963203C2-9F70-104B-A277-EA054148B921}">
      <dgm:prSet custT="1"/>
      <dgm:spPr/>
      <dgm:t>
        <a:bodyPr/>
        <a:lstStyle/>
        <a:p>
          <a:pPr rtl="0"/>
          <a:r>
            <a:rPr lang="en-US" sz="1400" dirty="0" smtClean="0"/>
            <a:t>Regulated by the Family Educational Rights and Privacy Act (FERPA)</a:t>
          </a:r>
          <a:endParaRPr lang="en-US" sz="1400" dirty="0"/>
        </a:p>
      </dgm:t>
    </dgm:pt>
    <dgm:pt modelId="{0BD1A170-C88A-9541-BF7D-8D4207554A8D}" type="parTrans" cxnId="{6C835FEA-705C-A04D-928D-05A401096D52}">
      <dgm:prSet/>
      <dgm:spPr/>
      <dgm:t>
        <a:bodyPr/>
        <a:lstStyle/>
        <a:p>
          <a:endParaRPr lang="en-US"/>
        </a:p>
      </dgm:t>
    </dgm:pt>
    <dgm:pt modelId="{C086E017-CA97-9A43-9DEC-99A41651C309}" type="sibTrans" cxnId="{6C835FEA-705C-A04D-928D-05A401096D52}">
      <dgm:prSet/>
      <dgm:spPr/>
      <dgm:t>
        <a:bodyPr/>
        <a:lstStyle/>
        <a:p>
          <a:endParaRPr lang="en-US"/>
        </a:p>
      </dgm:t>
    </dgm:pt>
    <dgm:pt modelId="{2A433D58-A534-A549-AAE1-C495A386F008}">
      <dgm:prSet custT="1"/>
      <dgm:spPr/>
      <dgm:t>
        <a:bodyPr/>
        <a:lstStyle/>
        <a:p>
          <a:pPr rtl="0"/>
          <a:r>
            <a:rPr lang="en-US" sz="2600" b="1" dirty="0" smtClean="0"/>
            <a:t>Integrity</a:t>
          </a:r>
          <a:endParaRPr lang="en-US" sz="2600" b="1" dirty="0"/>
        </a:p>
      </dgm:t>
    </dgm:pt>
    <dgm:pt modelId="{23537A07-3CC2-3746-9BC4-458C39A6CD7E}" type="parTrans" cxnId="{982DBD62-00E3-4F46-89B1-8849CD48AFFD}">
      <dgm:prSet/>
      <dgm:spPr/>
      <dgm:t>
        <a:bodyPr/>
        <a:lstStyle/>
        <a:p>
          <a:endParaRPr lang="en-US"/>
        </a:p>
      </dgm:t>
    </dgm:pt>
    <dgm:pt modelId="{787CE5BD-6B18-FA44-9EE8-E70F2414CE73}" type="sibTrans" cxnId="{982DBD62-00E3-4F46-89B1-8849CD48AFFD}">
      <dgm:prSet/>
      <dgm:spPr/>
      <dgm:t>
        <a:bodyPr/>
        <a:lstStyle/>
        <a:p>
          <a:endParaRPr lang="en-US"/>
        </a:p>
      </dgm:t>
    </dgm:pt>
    <dgm:pt modelId="{226EFB0F-12A8-8445-9510-83F9B4A90FE0}">
      <dgm:prSet custT="1"/>
      <dgm:spPr/>
      <dgm:t>
        <a:bodyPr/>
        <a:lstStyle/>
        <a:p>
          <a:pPr rtl="0"/>
          <a:r>
            <a:rPr lang="en-US" sz="1400" dirty="0" smtClean="0"/>
            <a:t>Patient information stored in a database – inaccurate information could result in serious harm or death to a patient and expose the hospital to massive liability</a:t>
          </a:r>
          <a:endParaRPr lang="en-US" sz="1400" dirty="0"/>
        </a:p>
      </dgm:t>
    </dgm:pt>
    <dgm:pt modelId="{12C4709E-713D-3449-BB83-C773643D72C7}" type="parTrans" cxnId="{F64C9110-1EC1-454B-A271-04A906453B6F}">
      <dgm:prSet/>
      <dgm:spPr/>
      <dgm:t>
        <a:bodyPr/>
        <a:lstStyle/>
        <a:p>
          <a:endParaRPr lang="en-US"/>
        </a:p>
      </dgm:t>
    </dgm:pt>
    <dgm:pt modelId="{1A2D05D8-4989-D145-B026-673EA2EDE00A}" type="sibTrans" cxnId="{F64C9110-1EC1-454B-A271-04A906453B6F}">
      <dgm:prSet/>
      <dgm:spPr/>
      <dgm:t>
        <a:bodyPr/>
        <a:lstStyle/>
        <a:p>
          <a:endParaRPr lang="en-US"/>
        </a:p>
      </dgm:t>
    </dgm:pt>
    <dgm:pt modelId="{86688F88-A7C0-2047-9FEA-FF84AAAAB4C5}">
      <dgm:prSet custT="1"/>
      <dgm:spPr/>
      <dgm:t>
        <a:bodyPr/>
        <a:lstStyle/>
        <a:p>
          <a:pPr rtl="0"/>
          <a:r>
            <a:rPr lang="en-US" sz="1400" dirty="0" smtClean="0"/>
            <a:t>A Web site that offers a forum to registered users to discuss some specific topic would be assigned a moderate level of integrity</a:t>
          </a:r>
          <a:endParaRPr lang="en-US" sz="1400" dirty="0"/>
        </a:p>
      </dgm:t>
    </dgm:pt>
    <dgm:pt modelId="{FE91A2EC-6D5D-3449-870C-D4DD01D49DD0}" type="parTrans" cxnId="{47CCF038-5299-824A-92FD-5A074B8DC7AA}">
      <dgm:prSet/>
      <dgm:spPr/>
      <dgm:t>
        <a:bodyPr/>
        <a:lstStyle/>
        <a:p>
          <a:endParaRPr lang="en-US"/>
        </a:p>
      </dgm:t>
    </dgm:pt>
    <dgm:pt modelId="{A9887F89-6CF5-1746-BCD0-1E94F594067C}" type="sibTrans" cxnId="{47CCF038-5299-824A-92FD-5A074B8DC7AA}">
      <dgm:prSet/>
      <dgm:spPr/>
      <dgm:t>
        <a:bodyPr/>
        <a:lstStyle/>
        <a:p>
          <a:endParaRPr lang="en-US"/>
        </a:p>
      </dgm:t>
    </dgm:pt>
    <dgm:pt modelId="{034FBF72-5E4A-F147-AA29-7C1D3755292F}">
      <dgm:prSet custT="1"/>
      <dgm:spPr/>
      <dgm:t>
        <a:bodyPr/>
        <a:lstStyle/>
        <a:p>
          <a:pPr rtl="0"/>
          <a:r>
            <a:rPr lang="en-US" sz="1400" dirty="0" smtClean="0"/>
            <a:t>An example of a low-integrity requirement is an anonymous online poll</a:t>
          </a:r>
          <a:endParaRPr lang="en-US" sz="1400" dirty="0"/>
        </a:p>
      </dgm:t>
    </dgm:pt>
    <dgm:pt modelId="{46C2BA37-6A92-0440-81BD-ACEB97715F7E}" type="parTrans" cxnId="{75F76FC4-D21F-8A45-858A-F0BD51619317}">
      <dgm:prSet/>
      <dgm:spPr/>
      <dgm:t>
        <a:bodyPr/>
        <a:lstStyle/>
        <a:p>
          <a:endParaRPr lang="en-US"/>
        </a:p>
      </dgm:t>
    </dgm:pt>
    <dgm:pt modelId="{E5FF3B80-53BA-C342-BAFD-EA684487F7EA}" type="sibTrans" cxnId="{75F76FC4-D21F-8A45-858A-F0BD51619317}">
      <dgm:prSet/>
      <dgm:spPr/>
      <dgm:t>
        <a:bodyPr/>
        <a:lstStyle/>
        <a:p>
          <a:endParaRPr lang="en-US"/>
        </a:p>
      </dgm:t>
    </dgm:pt>
    <dgm:pt modelId="{9F2C9523-7EFE-8045-A72C-43930C5D2446}">
      <dgm:prSet custT="1"/>
      <dgm:spPr/>
      <dgm:t>
        <a:bodyPr/>
        <a:lstStyle/>
        <a:p>
          <a:pPr rtl="0"/>
          <a:r>
            <a:rPr lang="en-US" sz="2600" b="1" i="0" dirty="0" smtClean="0"/>
            <a:t>Availability</a:t>
          </a:r>
          <a:endParaRPr lang="en-US" sz="2600" b="1" i="0" dirty="0"/>
        </a:p>
      </dgm:t>
    </dgm:pt>
    <dgm:pt modelId="{AB1499F2-160F-8E49-B547-EB2701E0CCB3}" type="parTrans" cxnId="{44DF6120-93A0-604E-9A06-2FDF0EA7F7E6}">
      <dgm:prSet/>
      <dgm:spPr/>
      <dgm:t>
        <a:bodyPr/>
        <a:lstStyle/>
        <a:p>
          <a:endParaRPr lang="en-US"/>
        </a:p>
      </dgm:t>
    </dgm:pt>
    <dgm:pt modelId="{B56B498C-4249-E849-9494-1B2D602B8604}" type="sibTrans" cxnId="{44DF6120-93A0-604E-9A06-2FDF0EA7F7E6}">
      <dgm:prSet/>
      <dgm:spPr/>
      <dgm:t>
        <a:bodyPr/>
        <a:lstStyle/>
        <a:p>
          <a:endParaRPr lang="en-US"/>
        </a:p>
      </dgm:t>
    </dgm:pt>
    <dgm:pt modelId="{59D580C2-D51C-4946-80A2-13FBA42A934D}">
      <dgm:prSet custT="1"/>
      <dgm:spPr/>
      <dgm:t>
        <a:bodyPr/>
        <a:lstStyle/>
        <a:p>
          <a:pPr rtl="0"/>
          <a:r>
            <a:rPr lang="en-US" sz="1400" dirty="0" smtClean="0"/>
            <a:t>The more critical a component or service, the higher the level of availability required</a:t>
          </a:r>
          <a:endParaRPr lang="en-US" sz="1400" dirty="0"/>
        </a:p>
      </dgm:t>
    </dgm:pt>
    <dgm:pt modelId="{188FA107-D78B-CA45-AF07-B20392695F09}" type="parTrans" cxnId="{C323D7B1-AE75-6B48-8CA6-A10E96B1A184}">
      <dgm:prSet/>
      <dgm:spPr/>
      <dgm:t>
        <a:bodyPr/>
        <a:lstStyle/>
        <a:p>
          <a:endParaRPr lang="en-US"/>
        </a:p>
      </dgm:t>
    </dgm:pt>
    <dgm:pt modelId="{4E86150A-47F0-824D-BE6A-857E822126ED}" type="sibTrans" cxnId="{C323D7B1-AE75-6B48-8CA6-A10E96B1A184}">
      <dgm:prSet/>
      <dgm:spPr/>
      <dgm:t>
        <a:bodyPr/>
        <a:lstStyle/>
        <a:p>
          <a:endParaRPr lang="en-US"/>
        </a:p>
      </dgm:t>
    </dgm:pt>
    <dgm:pt modelId="{C4A0DB89-7CC9-4045-B28F-308662009F9D}">
      <dgm:prSet custT="1"/>
      <dgm:spPr/>
      <dgm:t>
        <a:bodyPr/>
        <a:lstStyle/>
        <a:p>
          <a:pPr rtl="0"/>
          <a:r>
            <a:rPr lang="en-US" sz="1400" dirty="0" smtClean="0"/>
            <a:t>A moderate availability requirement is a public Web site for a university</a:t>
          </a:r>
          <a:endParaRPr lang="en-US" sz="1400" dirty="0"/>
        </a:p>
      </dgm:t>
    </dgm:pt>
    <dgm:pt modelId="{DD04458C-D30E-B34E-A977-E579A16E937E}" type="parTrans" cxnId="{9A6AEFB6-FD52-CD4C-A0EB-DCBBCB483A93}">
      <dgm:prSet/>
      <dgm:spPr/>
      <dgm:t>
        <a:bodyPr/>
        <a:lstStyle/>
        <a:p>
          <a:endParaRPr lang="en-US"/>
        </a:p>
      </dgm:t>
    </dgm:pt>
    <dgm:pt modelId="{DBC0CD74-A63F-194B-A6E9-E4EF8214CF21}" type="sibTrans" cxnId="{9A6AEFB6-FD52-CD4C-A0EB-DCBBCB483A93}">
      <dgm:prSet/>
      <dgm:spPr/>
      <dgm:t>
        <a:bodyPr/>
        <a:lstStyle/>
        <a:p>
          <a:endParaRPr lang="en-US"/>
        </a:p>
      </dgm:t>
    </dgm:pt>
    <dgm:pt modelId="{1B57A700-E072-CE42-B289-EEFD204E9898}">
      <dgm:prSet custT="1"/>
      <dgm:spPr/>
      <dgm:t>
        <a:bodyPr/>
        <a:lstStyle/>
        <a:p>
          <a:pPr rtl="0"/>
          <a:r>
            <a:rPr lang="en-US" sz="1400" dirty="0" smtClean="0"/>
            <a:t>An online telephone directory lookup application would be classified as a low-availability requirement</a:t>
          </a:r>
          <a:endParaRPr lang="en-US" sz="1400" dirty="0"/>
        </a:p>
      </dgm:t>
    </dgm:pt>
    <dgm:pt modelId="{FBF1A58A-2CDC-EB4B-838D-CD40DF6D2BA9}" type="parTrans" cxnId="{B3FF1399-8F8F-6D4F-B286-D006A8DDED9F}">
      <dgm:prSet/>
      <dgm:spPr/>
      <dgm:t>
        <a:bodyPr/>
        <a:lstStyle/>
        <a:p>
          <a:endParaRPr lang="en-US"/>
        </a:p>
      </dgm:t>
    </dgm:pt>
    <dgm:pt modelId="{F47F6AC5-6892-E149-BE99-71B88829B3ED}" type="sibTrans" cxnId="{B3FF1399-8F8F-6D4F-B286-D006A8DDED9F}">
      <dgm:prSet/>
      <dgm:spPr/>
      <dgm:t>
        <a:bodyPr/>
        <a:lstStyle/>
        <a:p>
          <a:endParaRPr lang="en-US"/>
        </a:p>
      </dgm:t>
    </dgm:pt>
    <dgm:pt modelId="{532A52E4-C168-D843-BA15-1DAD0E5EA2E6}" type="pres">
      <dgm:prSet presAssocID="{9A694A12-486A-BD4B-9D9C-BAF11D622A49}" presName="theList" presStyleCnt="0">
        <dgm:presLayoutVars>
          <dgm:dir/>
          <dgm:animLvl val="lvl"/>
          <dgm:resizeHandles val="exact"/>
        </dgm:presLayoutVars>
      </dgm:prSet>
      <dgm:spPr/>
      <dgm:t>
        <a:bodyPr/>
        <a:lstStyle/>
        <a:p>
          <a:endParaRPr lang="en-US"/>
        </a:p>
      </dgm:t>
    </dgm:pt>
    <dgm:pt modelId="{9EA179EA-3888-7343-A557-AB247DE62276}" type="pres">
      <dgm:prSet presAssocID="{CEE83846-5B16-DC4A-8838-43F7F24A81D3}" presName="compNode" presStyleCnt="0"/>
      <dgm:spPr/>
    </dgm:pt>
    <dgm:pt modelId="{E74AF64B-A620-0C45-B247-92C87E1A3C8C}" type="pres">
      <dgm:prSet presAssocID="{CEE83846-5B16-DC4A-8838-43F7F24A81D3}" presName="aNode" presStyleLbl="bgShp" presStyleIdx="0" presStyleCnt="3"/>
      <dgm:spPr/>
      <dgm:t>
        <a:bodyPr/>
        <a:lstStyle/>
        <a:p>
          <a:endParaRPr lang="en-US"/>
        </a:p>
      </dgm:t>
    </dgm:pt>
    <dgm:pt modelId="{2161F7D6-FF96-1940-98EA-E6F3091E1330}" type="pres">
      <dgm:prSet presAssocID="{CEE83846-5B16-DC4A-8838-43F7F24A81D3}" presName="textNode" presStyleLbl="bgShp" presStyleIdx="0" presStyleCnt="3"/>
      <dgm:spPr/>
      <dgm:t>
        <a:bodyPr/>
        <a:lstStyle/>
        <a:p>
          <a:endParaRPr lang="en-US"/>
        </a:p>
      </dgm:t>
    </dgm:pt>
    <dgm:pt modelId="{B8EDC57D-0154-5C41-9A02-2E02664088A6}" type="pres">
      <dgm:prSet presAssocID="{CEE83846-5B16-DC4A-8838-43F7F24A81D3}" presName="compChildNode" presStyleCnt="0"/>
      <dgm:spPr/>
    </dgm:pt>
    <dgm:pt modelId="{F536254B-706F-9A40-869A-ECCD30C95B63}" type="pres">
      <dgm:prSet presAssocID="{CEE83846-5B16-DC4A-8838-43F7F24A81D3}" presName="theInnerList" presStyleCnt="0"/>
      <dgm:spPr/>
    </dgm:pt>
    <dgm:pt modelId="{A0B257B1-4772-E04B-B67D-0B8E72B82E14}" type="pres">
      <dgm:prSet presAssocID="{C2B6F0B7-215C-704E-B592-77A94414EE43}" presName="childNode" presStyleLbl="node1" presStyleIdx="0" presStyleCnt="8">
        <dgm:presLayoutVars>
          <dgm:bulletEnabled val="1"/>
        </dgm:presLayoutVars>
      </dgm:prSet>
      <dgm:spPr/>
      <dgm:t>
        <a:bodyPr/>
        <a:lstStyle/>
        <a:p>
          <a:endParaRPr lang="en-US"/>
        </a:p>
      </dgm:t>
    </dgm:pt>
    <dgm:pt modelId="{AC4919B2-7F8E-574D-91E2-C0662BBE2B27}" type="pres">
      <dgm:prSet presAssocID="{C2B6F0B7-215C-704E-B592-77A94414EE43}" presName="aSpace2" presStyleCnt="0"/>
      <dgm:spPr/>
    </dgm:pt>
    <dgm:pt modelId="{8AAEFCBD-DCF7-3A40-81C8-F39E2CD36756}" type="pres">
      <dgm:prSet presAssocID="{963203C2-9F70-104B-A277-EA054148B921}" presName="childNode" presStyleLbl="node1" presStyleIdx="1" presStyleCnt="8">
        <dgm:presLayoutVars>
          <dgm:bulletEnabled val="1"/>
        </dgm:presLayoutVars>
      </dgm:prSet>
      <dgm:spPr/>
      <dgm:t>
        <a:bodyPr/>
        <a:lstStyle/>
        <a:p>
          <a:endParaRPr lang="en-US"/>
        </a:p>
      </dgm:t>
    </dgm:pt>
    <dgm:pt modelId="{58DFC691-FC2F-E046-8B32-30A019DFD420}" type="pres">
      <dgm:prSet presAssocID="{CEE83846-5B16-DC4A-8838-43F7F24A81D3}" presName="aSpace" presStyleCnt="0"/>
      <dgm:spPr/>
    </dgm:pt>
    <dgm:pt modelId="{285E32A2-E07E-DF4E-927F-35E7722DA3F2}" type="pres">
      <dgm:prSet presAssocID="{2A433D58-A534-A549-AAE1-C495A386F008}" presName="compNode" presStyleCnt="0"/>
      <dgm:spPr/>
    </dgm:pt>
    <dgm:pt modelId="{5B96D207-34DF-0F4C-8BB6-6CEB0EF67ADA}" type="pres">
      <dgm:prSet presAssocID="{2A433D58-A534-A549-AAE1-C495A386F008}" presName="aNode" presStyleLbl="bgShp" presStyleIdx="1" presStyleCnt="3"/>
      <dgm:spPr/>
      <dgm:t>
        <a:bodyPr/>
        <a:lstStyle/>
        <a:p>
          <a:endParaRPr lang="en-US"/>
        </a:p>
      </dgm:t>
    </dgm:pt>
    <dgm:pt modelId="{A7D2D34E-21DF-1344-A460-AB97E14192B1}" type="pres">
      <dgm:prSet presAssocID="{2A433D58-A534-A549-AAE1-C495A386F008}" presName="textNode" presStyleLbl="bgShp" presStyleIdx="1" presStyleCnt="3"/>
      <dgm:spPr/>
      <dgm:t>
        <a:bodyPr/>
        <a:lstStyle/>
        <a:p>
          <a:endParaRPr lang="en-US"/>
        </a:p>
      </dgm:t>
    </dgm:pt>
    <dgm:pt modelId="{3E62D97E-E6AB-C042-A582-E90DBEEA9F64}" type="pres">
      <dgm:prSet presAssocID="{2A433D58-A534-A549-AAE1-C495A386F008}" presName="compChildNode" presStyleCnt="0"/>
      <dgm:spPr/>
    </dgm:pt>
    <dgm:pt modelId="{D8834E4B-B022-6545-9CDE-75B8253A7364}" type="pres">
      <dgm:prSet presAssocID="{2A433D58-A534-A549-AAE1-C495A386F008}" presName="theInnerList" presStyleCnt="0"/>
      <dgm:spPr/>
    </dgm:pt>
    <dgm:pt modelId="{9A869599-A3BA-2140-965B-480788ED7672}" type="pres">
      <dgm:prSet presAssocID="{226EFB0F-12A8-8445-9510-83F9B4A90FE0}" presName="childNode" presStyleLbl="node1" presStyleIdx="2" presStyleCnt="8" custScaleX="98462" custScaleY="255695" custLinFactNeighborX="0" custLinFactNeighborY="-67541">
        <dgm:presLayoutVars>
          <dgm:bulletEnabled val="1"/>
        </dgm:presLayoutVars>
      </dgm:prSet>
      <dgm:spPr/>
      <dgm:t>
        <a:bodyPr/>
        <a:lstStyle/>
        <a:p>
          <a:endParaRPr lang="en-US"/>
        </a:p>
      </dgm:t>
    </dgm:pt>
    <dgm:pt modelId="{1FE4284F-F3A4-2247-A956-BE7CA5BD4DD7}" type="pres">
      <dgm:prSet presAssocID="{226EFB0F-12A8-8445-9510-83F9B4A90FE0}" presName="aSpace2" presStyleCnt="0"/>
      <dgm:spPr/>
    </dgm:pt>
    <dgm:pt modelId="{B2B9CB2D-DEBC-5E45-BCC2-2317E85CF5BE}" type="pres">
      <dgm:prSet presAssocID="{86688F88-A7C0-2047-9FEA-FF84AAAAB4C5}" presName="childNode" presStyleLbl="node1" presStyleIdx="3" presStyleCnt="8" custScaleY="167688">
        <dgm:presLayoutVars>
          <dgm:bulletEnabled val="1"/>
        </dgm:presLayoutVars>
      </dgm:prSet>
      <dgm:spPr/>
      <dgm:t>
        <a:bodyPr/>
        <a:lstStyle/>
        <a:p>
          <a:endParaRPr lang="en-US"/>
        </a:p>
      </dgm:t>
    </dgm:pt>
    <dgm:pt modelId="{4CA7819A-3AA1-1F4C-BB7F-6BDF72A30B32}" type="pres">
      <dgm:prSet presAssocID="{86688F88-A7C0-2047-9FEA-FF84AAAAB4C5}" presName="aSpace2" presStyleCnt="0"/>
      <dgm:spPr/>
    </dgm:pt>
    <dgm:pt modelId="{20DD891D-54C2-1049-9497-5E2B68136E99}" type="pres">
      <dgm:prSet presAssocID="{034FBF72-5E4A-F147-AA29-7C1D3755292F}" presName="childNode" presStyleLbl="node1" presStyleIdx="4" presStyleCnt="8">
        <dgm:presLayoutVars>
          <dgm:bulletEnabled val="1"/>
        </dgm:presLayoutVars>
      </dgm:prSet>
      <dgm:spPr/>
      <dgm:t>
        <a:bodyPr/>
        <a:lstStyle/>
        <a:p>
          <a:endParaRPr lang="en-US"/>
        </a:p>
      </dgm:t>
    </dgm:pt>
    <dgm:pt modelId="{65830766-6A61-3D41-AC79-D55AB3C5CD4C}" type="pres">
      <dgm:prSet presAssocID="{2A433D58-A534-A549-AAE1-C495A386F008}" presName="aSpace" presStyleCnt="0"/>
      <dgm:spPr/>
    </dgm:pt>
    <dgm:pt modelId="{61D445CF-8499-4749-AA31-FC085C626A6C}" type="pres">
      <dgm:prSet presAssocID="{9F2C9523-7EFE-8045-A72C-43930C5D2446}" presName="compNode" presStyleCnt="0"/>
      <dgm:spPr/>
    </dgm:pt>
    <dgm:pt modelId="{F31C69FC-F97D-C847-A4D6-679EEDFECE0D}" type="pres">
      <dgm:prSet presAssocID="{9F2C9523-7EFE-8045-A72C-43930C5D2446}" presName="aNode" presStyleLbl="bgShp" presStyleIdx="2" presStyleCnt="3"/>
      <dgm:spPr/>
      <dgm:t>
        <a:bodyPr/>
        <a:lstStyle/>
        <a:p>
          <a:endParaRPr lang="en-US"/>
        </a:p>
      </dgm:t>
    </dgm:pt>
    <dgm:pt modelId="{0D0E15B1-8A9B-8144-A78D-5F2B88805522}" type="pres">
      <dgm:prSet presAssocID="{9F2C9523-7EFE-8045-A72C-43930C5D2446}" presName="textNode" presStyleLbl="bgShp" presStyleIdx="2" presStyleCnt="3"/>
      <dgm:spPr/>
      <dgm:t>
        <a:bodyPr/>
        <a:lstStyle/>
        <a:p>
          <a:endParaRPr lang="en-US"/>
        </a:p>
      </dgm:t>
    </dgm:pt>
    <dgm:pt modelId="{3FFA3B65-DFFC-5841-B9A5-E984FEBED227}" type="pres">
      <dgm:prSet presAssocID="{9F2C9523-7EFE-8045-A72C-43930C5D2446}" presName="compChildNode" presStyleCnt="0"/>
      <dgm:spPr/>
    </dgm:pt>
    <dgm:pt modelId="{260E00A4-5A9D-CE43-8D9F-C580FC30B8B7}" type="pres">
      <dgm:prSet presAssocID="{9F2C9523-7EFE-8045-A72C-43930C5D2446}" presName="theInnerList" presStyleCnt="0"/>
      <dgm:spPr/>
    </dgm:pt>
    <dgm:pt modelId="{362B08EA-3F81-CB4A-B772-E14DBE4CD014}" type="pres">
      <dgm:prSet presAssocID="{59D580C2-D51C-4946-80A2-13FBA42A934D}" presName="childNode" presStyleLbl="node1" presStyleIdx="5" presStyleCnt="8">
        <dgm:presLayoutVars>
          <dgm:bulletEnabled val="1"/>
        </dgm:presLayoutVars>
      </dgm:prSet>
      <dgm:spPr/>
      <dgm:t>
        <a:bodyPr/>
        <a:lstStyle/>
        <a:p>
          <a:endParaRPr lang="en-US"/>
        </a:p>
      </dgm:t>
    </dgm:pt>
    <dgm:pt modelId="{FF630DC4-77F2-F34C-81B8-1CA106591F3D}" type="pres">
      <dgm:prSet presAssocID="{59D580C2-D51C-4946-80A2-13FBA42A934D}" presName="aSpace2" presStyleCnt="0"/>
      <dgm:spPr/>
    </dgm:pt>
    <dgm:pt modelId="{63DBCA6F-433F-F94D-A40C-40EAF6EC76AE}" type="pres">
      <dgm:prSet presAssocID="{C4A0DB89-7CC9-4045-B28F-308662009F9D}" presName="childNode" presStyleLbl="node1" presStyleIdx="6" presStyleCnt="8">
        <dgm:presLayoutVars>
          <dgm:bulletEnabled val="1"/>
        </dgm:presLayoutVars>
      </dgm:prSet>
      <dgm:spPr/>
      <dgm:t>
        <a:bodyPr/>
        <a:lstStyle/>
        <a:p>
          <a:endParaRPr lang="en-US"/>
        </a:p>
      </dgm:t>
    </dgm:pt>
    <dgm:pt modelId="{E9DEEFE6-836F-D441-9188-257E017A6E0E}" type="pres">
      <dgm:prSet presAssocID="{C4A0DB89-7CC9-4045-B28F-308662009F9D}" presName="aSpace2" presStyleCnt="0"/>
      <dgm:spPr/>
    </dgm:pt>
    <dgm:pt modelId="{869AD6AC-C370-714E-AA4A-B92F8AEBFD68}" type="pres">
      <dgm:prSet presAssocID="{1B57A700-E072-CE42-B289-EEFD204E9898}" presName="childNode" presStyleLbl="node1" presStyleIdx="7" presStyleCnt="8">
        <dgm:presLayoutVars>
          <dgm:bulletEnabled val="1"/>
        </dgm:presLayoutVars>
      </dgm:prSet>
      <dgm:spPr/>
      <dgm:t>
        <a:bodyPr/>
        <a:lstStyle/>
        <a:p>
          <a:endParaRPr lang="en-US"/>
        </a:p>
      </dgm:t>
    </dgm:pt>
  </dgm:ptLst>
  <dgm:cxnLst>
    <dgm:cxn modelId="{F031BED2-DB89-456D-B1A5-62060D171E4B}" type="presOf" srcId="{59D580C2-D51C-4946-80A2-13FBA42A934D}" destId="{362B08EA-3F81-CB4A-B772-E14DBE4CD014}" srcOrd="0" destOrd="0" presId="urn:microsoft.com/office/officeart/2005/8/layout/lProcess2"/>
    <dgm:cxn modelId="{47CCF038-5299-824A-92FD-5A074B8DC7AA}" srcId="{2A433D58-A534-A549-AAE1-C495A386F008}" destId="{86688F88-A7C0-2047-9FEA-FF84AAAAB4C5}" srcOrd="1" destOrd="0" parTransId="{FE91A2EC-6D5D-3449-870C-D4DD01D49DD0}" sibTransId="{A9887F89-6CF5-1746-BCD0-1E94F594067C}"/>
    <dgm:cxn modelId="{0D74324F-3A32-447D-9CEB-F1198955615B}" type="presOf" srcId="{9F2C9523-7EFE-8045-A72C-43930C5D2446}" destId="{F31C69FC-F97D-C847-A4D6-679EEDFECE0D}" srcOrd="0" destOrd="0" presId="urn:microsoft.com/office/officeart/2005/8/layout/lProcess2"/>
    <dgm:cxn modelId="{FB0B5E43-8856-4D46-A97A-307656A092E3}" srcId="{CEE83846-5B16-DC4A-8838-43F7F24A81D3}" destId="{C2B6F0B7-215C-704E-B592-77A94414EE43}" srcOrd="0" destOrd="0" parTransId="{93469E97-A0DA-D747-9500-16B7076D980A}" sibTransId="{79747BF2-B3DD-3340-B904-44179DA94E45}"/>
    <dgm:cxn modelId="{4A50440F-FE0F-44AA-936A-AFDD31679094}" type="presOf" srcId="{CEE83846-5B16-DC4A-8838-43F7F24A81D3}" destId="{E74AF64B-A620-0C45-B247-92C87E1A3C8C}" srcOrd="0" destOrd="0" presId="urn:microsoft.com/office/officeart/2005/8/layout/lProcess2"/>
    <dgm:cxn modelId="{F64C9110-1EC1-454B-A271-04A906453B6F}" srcId="{2A433D58-A534-A549-AAE1-C495A386F008}" destId="{226EFB0F-12A8-8445-9510-83F9B4A90FE0}" srcOrd="0" destOrd="0" parTransId="{12C4709E-713D-3449-BB83-C773643D72C7}" sibTransId="{1A2D05D8-4989-D145-B026-673EA2EDE00A}"/>
    <dgm:cxn modelId="{C323D7B1-AE75-6B48-8CA6-A10E96B1A184}" srcId="{9F2C9523-7EFE-8045-A72C-43930C5D2446}" destId="{59D580C2-D51C-4946-80A2-13FBA42A934D}" srcOrd="0" destOrd="0" parTransId="{188FA107-D78B-CA45-AF07-B20392695F09}" sibTransId="{4E86150A-47F0-824D-BE6A-857E822126ED}"/>
    <dgm:cxn modelId="{FB6F9977-76BE-4C4D-8FD6-32A8B4C5B80A}" type="presOf" srcId="{C2B6F0B7-215C-704E-B592-77A94414EE43}" destId="{A0B257B1-4772-E04B-B67D-0B8E72B82E14}" srcOrd="0" destOrd="0" presId="urn:microsoft.com/office/officeart/2005/8/layout/lProcess2"/>
    <dgm:cxn modelId="{DDEF2555-6C9A-4C69-A413-4ACE7E37BBF2}" type="presOf" srcId="{2A433D58-A534-A549-AAE1-C495A386F008}" destId="{5B96D207-34DF-0F4C-8BB6-6CEB0EF67ADA}" srcOrd="0" destOrd="0" presId="urn:microsoft.com/office/officeart/2005/8/layout/lProcess2"/>
    <dgm:cxn modelId="{5ADC535A-A68E-4819-ADFE-FDDC81A189F8}" type="presOf" srcId="{034FBF72-5E4A-F147-AA29-7C1D3755292F}" destId="{20DD891D-54C2-1049-9497-5E2B68136E99}" srcOrd="0" destOrd="0" presId="urn:microsoft.com/office/officeart/2005/8/layout/lProcess2"/>
    <dgm:cxn modelId="{9A6AEFB6-FD52-CD4C-A0EB-DCBBCB483A93}" srcId="{9F2C9523-7EFE-8045-A72C-43930C5D2446}" destId="{C4A0DB89-7CC9-4045-B28F-308662009F9D}" srcOrd="1" destOrd="0" parTransId="{DD04458C-D30E-B34E-A977-E579A16E937E}" sibTransId="{DBC0CD74-A63F-194B-A6E9-E4EF8214CF21}"/>
    <dgm:cxn modelId="{B2B3512E-0B9B-8644-926C-81297A3E98C4}" srcId="{9A694A12-486A-BD4B-9D9C-BAF11D622A49}" destId="{CEE83846-5B16-DC4A-8838-43F7F24A81D3}" srcOrd="0" destOrd="0" parTransId="{9975BC88-DAE3-C94F-859A-3F83FF5FD7F4}" sibTransId="{DF434A2E-243E-D94F-B120-7307862C420F}"/>
    <dgm:cxn modelId="{38446D3C-278B-4897-A83D-27147AD994B4}" type="presOf" srcId="{C4A0DB89-7CC9-4045-B28F-308662009F9D}" destId="{63DBCA6F-433F-F94D-A40C-40EAF6EC76AE}" srcOrd="0" destOrd="0" presId="urn:microsoft.com/office/officeart/2005/8/layout/lProcess2"/>
    <dgm:cxn modelId="{B3FF1399-8F8F-6D4F-B286-D006A8DDED9F}" srcId="{9F2C9523-7EFE-8045-A72C-43930C5D2446}" destId="{1B57A700-E072-CE42-B289-EEFD204E9898}" srcOrd="2" destOrd="0" parTransId="{FBF1A58A-2CDC-EB4B-838D-CD40DF6D2BA9}" sibTransId="{F47F6AC5-6892-E149-BE99-71B88829B3ED}"/>
    <dgm:cxn modelId="{982DBD62-00E3-4F46-89B1-8849CD48AFFD}" srcId="{9A694A12-486A-BD4B-9D9C-BAF11D622A49}" destId="{2A433D58-A534-A549-AAE1-C495A386F008}" srcOrd="1" destOrd="0" parTransId="{23537A07-3CC2-3746-9BC4-458C39A6CD7E}" sibTransId="{787CE5BD-6B18-FA44-9EE8-E70F2414CE73}"/>
    <dgm:cxn modelId="{EB7F8FDA-AC24-48AF-9231-35AE3889B5A0}" type="presOf" srcId="{963203C2-9F70-104B-A277-EA054148B921}" destId="{8AAEFCBD-DCF7-3A40-81C8-F39E2CD36756}" srcOrd="0" destOrd="0" presId="urn:microsoft.com/office/officeart/2005/8/layout/lProcess2"/>
    <dgm:cxn modelId="{75F76FC4-D21F-8A45-858A-F0BD51619317}" srcId="{2A433D58-A534-A549-AAE1-C495A386F008}" destId="{034FBF72-5E4A-F147-AA29-7C1D3755292F}" srcOrd="2" destOrd="0" parTransId="{46C2BA37-6A92-0440-81BD-ACEB97715F7E}" sibTransId="{E5FF3B80-53BA-C342-BAFD-EA684487F7EA}"/>
    <dgm:cxn modelId="{6C835FEA-705C-A04D-928D-05A401096D52}" srcId="{CEE83846-5B16-DC4A-8838-43F7F24A81D3}" destId="{963203C2-9F70-104B-A277-EA054148B921}" srcOrd="1" destOrd="0" parTransId="{0BD1A170-C88A-9541-BF7D-8D4207554A8D}" sibTransId="{C086E017-CA97-9A43-9DEC-99A41651C309}"/>
    <dgm:cxn modelId="{44DF6120-93A0-604E-9A06-2FDF0EA7F7E6}" srcId="{9A694A12-486A-BD4B-9D9C-BAF11D622A49}" destId="{9F2C9523-7EFE-8045-A72C-43930C5D2446}" srcOrd="2" destOrd="0" parTransId="{AB1499F2-160F-8E49-B547-EB2701E0CCB3}" sibTransId="{B56B498C-4249-E849-9494-1B2D602B8604}"/>
    <dgm:cxn modelId="{2CA623F0-A60A-42B6-9759-29AEB93B88B0}" type="presOf" srcId="{9A694A12-486A-BD4B-9D9C-BAF11D622A49}" destId="{532A52E4-C168-D843-BA15-1DAD0E5EA2E6}" srcOrd="0" destOrd="0" presId="urn:microsoft.com/office/officeart/2005/8/layout/lProcess2"/>
    <dgm:cxn modelId="{C61E31A4-3360-42D0-9B07-10F56EA047B3}" type="presOf" srcId="{86688F88-A7C0-2047-9FEA-FF84AAAAB4C5}" destId="{B2B9CB2D-DEBC-5E45-BCC2-2317E85CF5BE}" srcOrd="0" destOrd="0" presId="urn:microsoft.com/office/officeart/2005/8/layout/lProcess2"/>
    <dgm:cxn modelId="{805A14A7-9D66-4D93-AF6E-B3E868130177}" type="presOf" srcId="{1B57A700-E072-CE42-B289-EEFD204E9898}" destId="{869AD6AC-C370-714E-AA4A-B92F8AEBFD68}" srcOrd="0" destOrd="0" presId="urn:microsoft.com/office/officeart/2005/8/layout/lProcess2"/>
    <dgm:cxn modelId="{4A9CF52A-6A86-4162-BD0E-FBFCBCF1F471}" type="presOf" srcId="{CEE83846-5B16-DC4A-8838-43F7F24A81D3}" destId="{2161F7D6-FF96-1940-98EA-E6F3091E1330}" srcOrd="1" destOrd="0" presId="urn:microsoft.com/office/officeart/2005/8/layout/lProcess2"/>
    <dgm:cxn modelId="{F3C90CA8-0007-47CA-B4D5-20FB3F30080C}" type="presOf" srcId="{9F2C9523-7EFE-8045-A72C-43930C5D2446}" destId="{0D0E15B1-8A9B-8144-A78D-5F2B88805522}" srcOrd="1" destOrd="0" presId="urn:microsoft.com/office/officeart/2005/8/layout/lProcess2"/>
    <dgm:cxn modelId="{7272EABE-244F-4215-A8E6-D43AADFEDEE3}" type="presOf" srcId="{226EFB0F-12A8-8445-9510-83F9B4A90FE0}" destId="{9A869599-A3BA-2140-965B-480788ED7672}" srcOrd="0" destOrd="0" presId="urn:microsoft.com/office/officeart/2005/8/layout/lProcess2"/>
    <dgm:cxn modelId="{3DA395EA-FAA0-44B8-BB17-EDEA048A6792}" type="presOf" srcId="{2A433D58-A534-A549-AAE1-C495A386F008}" destId="{A7D2D34E-21DF-1344-A460-AB97E14192B1}" srcOrd="1" destOrd="0" presId="urn:microsoft.com/office/officeart/2005/8/layout/lProcess2"/>
    <dgm:cxn modelId="{5746F130-FB05-4643-BA40-601A3B4F7517}" type="presParOf" srcId="{532A52E4-C168-D843-BA15-1DAD0E5EA2E6}" destId="{9EA179EA-3888-7343-A557-AB247DE62276}" srcOrd="0" destOrd="0" presId="urn:microsoft.com/office/officeart/2005/8/layout/lProcess2"/>
    <dgm:cxn modelId="{0BB96D28-F876-4E7A-BB19-A39852585F15}" type="presParOf" srcId="{9EA179EA-3888-7343-A557-AB247DE62276}" destId="{E74AF64B-A620-0C45-B247-92C87E1A3C8C}" srcOrd="0" destOrd="0" presId="urn:microsoft.com/office/officeart/2005/8/layout/lProcess2"/>
    <dgm:cxn modelId="{6C532842-DC33-472B-B9CD-97E75B7D12D8}" type="presParOf" srcId="{9EA179EA-3888-7343-A557-AB247DE62276}" destId="{2161F7D6-FF96-1940-98EA-E6F3091E1330}" srcOrd="1" destOrd="0" presId="urn:microsoft.com/office/officeart/2005/8/layout/lProcess2"/>
    <dgm:cxn modelId="{EC9974EE-33DF-4F76-8F16-C3A3A0B24359}" type="presParOf" srcId="{9EA179EA-3888-7343-A557-AB247DE62276}" destId="{B8EDC57D-0154-5C41-9A02-2E02664088A6}" srcOrd="2" destOrd="0" presId="urn:microsoft.com/office/officeart/2005/8/layout/lProcess2"/>
    <dgm:cxn modelId="{8E3B510B-D360-49F8-9965-53A370682BF8}" type="presParOf" srcId="{B8EDC57D-0154-5C41-9A02-2E02664088A6}" destId="{F536254B-706F-9A40-869A-ECCD30C95B63}" srcOrd="0" destOrd="0" presId="urn:microsoft.com/office/officeart/2005/8/layout/lProcess2"/>
    <dgm:cxn modelId="{8AD137C6-4738-443E-AC95-748C7FF1DA58}" type="presParOf" srcId="{F536254B-706F-9A40-869A-ECCD30C95B63}" destId="{A0B257B1-4772-E04B-B67D-0B8E72B82E14}" srcOrd="0" destOrd="0" presId="urn:microsoft.com/office/officeart/2005/8/layout/lProcess2"/>
    <dgm:cxn modelId="{41D238F8-125F-40C9-AD3E-D83299D232E5}" type="presParOf" srcId="{F536254B-706F-9A40-869A-ECCD30C95B63}" destId="{AC4919B2-7F8E-574D-91E2-C0662BBE2B27}" srcOrd="1" destOrd="0" presId="urn:microsoft.com/office/officeart/2005/8/layout/lProcess2"/>
    <dgm:cxn modelId="{3DBFEC00-DDCA-4452-80EC-64E607F59970}" type="presParOf" srcId="{F536254B-706F-9A40-869A-ECCD30C95B63}" destId="{8AAEFCBD-DCF7-3A40-81C8-F39E2CD36756}" srcOrd="2" destOrd="0" presId="urn:microsoft.com/office/officeart/2005/8/layout/lProcess2"/>
    <dgm:cxn modelId="{A37A0DC0-00CC-4E09-912F-FB3A98DD609F}" type="presParOf" srcId="{532A52E4-C168-D843-BA15-1DAD0E5EA2E6}" destId="{58DFC691-FC2F-E046-8B32-30A019DFD420}" srcOrd="1" destOrd="0" presId="urn:microsoft.com/office/officeart/2005/8/layout/lProcess2"/>
    <dgm:cxn modelId="{A6FEA946-D28B-420B-945B-4C15A16498EE}" type="presParOf" srcId="{532A52E4-C168-D843-BA15-1DAD0E5EA2E6}" destId="{285E32A2-E07E-DF4E-927F-35E7722DA3F2}" srcOrd="2" destOrd="0" presId="urn:microsoft.com/office/officeart/2005/8/layout/lProcess2"/>
    <dgm:cxn modelId="{430E7D9A-1DA4-4BDF-9D23-04A57EF70708}" type="presParOf" srcId="{285E32A2-E07E-DF4E-927F-35E7722DA3F2}" destId="{5B96D207-34DF-0F4C-8BB6-6CEB0EF67ADA}" srcOrd="0" destOrd="0" presId="urn:microsoft.com/office/officeart/2005/8/layout/lProcess2"/>
    <dgm:cxn modelId="{0F506B21-D124-4432-B31E-D639E646CDBD}" type="presParOf" srcId="{285E32A2-E07E-DF4E-927F-35E7722DA3F2}" destId="{A7D2D34E-21DF-1344-A460-AB97E14192B1}" srcOrd="1" destOrd="0" presId="urn:microsoft.com/office/officeart/2005/8/layout/lProcess2"/>
    <dgm:cxn modelId="{66514942-8DF9-41B4-AC73-88362E432415}" type="presParOf" srcId="{285E32A2-E07E-DF4E-927F-35E7722DA3F2}" destId="{3E62D97E-E6AB-C042-A582-E90DBEEA9F64}" srcOrd="2" destOrd="0" presId="urn:microsoft.com/office/officeart/2005/8/layout/lProcess2"/>
    <dgm:cxn modelId="{F1974A2D-0C82-4693-A577-2C4D9F8D3A83}" type="presParOf" srcId="{3E62D97E-E6AB-C042-A582-E90DBEEA9F64}" destId="{D8834E4B-B022-6545-9CDE-75B8253A7364}" srcOrd="0" destOrd="0" presId="urn:microsoft.com/office/officeart/2005/8/layout/lProcess2"/>
    <dgm:cxn modelId="{C40580DD-88AA-45F1-84A2-AAB9A137A2FA}" type="presParOf" srcId="{D8834E4B-B022-6545-9CDE-75B8253A7364}" destId="{9A869599-A3BA-2140-965B-480788ED7672}" srcOrd="0" destOrd="0" presId="urn:microsoft.com/office/officeart/2005/8/layout/lProcess2"/>
    <dgm:cxn modelId="{D010527B-0878-4EEE-9AF2-0C86198ED78F}" type="presParOf" srcId="{D8834E4B-B022-6545-9CDE-75B8253A7364}" destId="{1FE4284F-F3A4-2247-A956-BE7CA5BD4DD7}" srcOrd="1" destOrd="0" presId="urn:microsoft.com/office/officeart/2005/8/layout/lProcess2"/>
    <dgm:cxn modelId="{5237CEC4-EFE0-4E4E-9783-44B635D8F942}" type="presParOf" srcId="{D8834E4B-B022-6545-9CDE-75B8253A7364}" destId="{B2B9CB2D-DEBC-5E45-BCC2-2317E85CF5BE}" srcOrd="2" destOrd="0" presId="urn:microsoft.com/office/officeart/2005/8/layout/lProcess2"/>
    <dgm:cxn modelId="{33FC2542-337E-4B17-98B2-31650857AB12}" type="presParOf" srcId="{D8834E4B-B022-6545-9CDE-75B8253A7364}" destId="{4CA7819A-3AA1-1F4C-BB7F-6BDF72A30B32}" srcOrd="3" destOrd="0" presId="urn:microsoft.com/office/officeart/2005/8/layout/lProcess2"/>
    <dgm:cxn modelId="{BCE0A785-8FE3-4027-A289-E6A6BFEED335}" type="presParOf" srcId="{D8834E4B-B022-6545-9CDE-75B8253A7364}" destId="{20DD891D-54C2-1049-9497-5E2B68136E99}" srcOrd="4" destOrd="0" presId="urn:microsoft.com/office/officeart/2005/8/layout/lProcess2"/>
    <dgm:cxn modelId="{82DD2148-677C-4531-9E8E-DFB976F2DF65}" type="presParOf" srcId="{532A52E4-C168-D843-BA15-1DAD0E5EA2E6}" destId="{65830766-6A61-3D41-AC79-D55AB3C5CD4C}" srcOrd="3" destOrd="0" presId="urn:microsoft.com/office/officeart/2005/8/layout/lProcess2"/>
    <dgm:cxn modelId="{E877179B-C268-4DA9-B341-1134B2F018CD}" type="presParOf" srcId="{532A52E4-C168-D843-BA15-1DAD0E5EA2E6}" destId="{61D445CF-8499-4749-AA31-FC085C626A6C}" srcOrd="4" destOrd="0" presId="urn:microsoft.com/office/officeart/2005/8/layout/lProcess2"/>
    <dgm:cxn modelId="{975C4C3A-3D9B-4206-8482-15A57734101B}" type="presParOf" srcId="{61D445CF-8499-4749-AA31-FC085C626A6C}" destId="{F31C69FC-F97D-C847-A4D6-679EEDFECE0D}" srcOrd="0" destOrd="0" presId="urn:microsoft.com/office/officeart/2005/8/layout/lProcess2"/>
    <dgm:cxn modelId="{4F6322AA-355A-475F-B6C6-B754EFE7671C}" type="presParOf" srcId="{61D445CF-8499-4749-AA31-FC085C626A6C}" destId="{0D0E15B1-8A9B-8144-A78D-5F2B88805522}" srcOrd="1" destOrd="0" presId="urn:microsoft.com/office/officeart/2005/8/layout/lProcess2"/>
    <dgm:cxn modelId="{3F2D2E75-1C1E-4120-82F2-DCD9DBCC017D}" type="presParOf" srcId="{61D445CF-8499-4749-AA31-FC085C626A6C}" destId="{3FFA3B65-DFFC-5841-B9A5-E984FEBED227}" srcOrd="2" destOrd="0" presId="urn:microsoft.com/office/officeart/2005/8/layout/lProcess2"/>
    <dgm:cxn modelId="{A7E8B687-6478-46BC-93FB-F34D0A48A4F9}" type="presParOf" srcId="{3FFA3B65-DFFC-5841-B9A5-E984FEBED227}" destId="{260E00A4-5A9D-CE43-8D9F-C580FC30B8B7}" srcOrd="0" destOrd="0" presId="urn:microsoft.com/office/officeart/2005/8/layout/lProcess2"/>
    <dgm:cxn modelId="{C09C31A8-9925-4A23-A2E9-D9A654B53AAB}" type="presParOf" srcId="{260E00A4-5A9D-CE43-8D9F-C580FC30B8B7}" destId="{362B08EA-3F81-CB4A-B772-E14DBE4CD014}" srcOrd="0" destOrd="0" presId="urn:microsoft.com/office/officeart/2005/8/layout/lProcess2"/>
    <dgm:cxn modelId="{84F971CC-DDCD-4F3A-80D4-75EE9028135C}" type="presParOf" srcId="{260E00A4-5A9D-CE43-8D9F-C580FC30B8B7}" destId="{FF630DC4-77F2-F34C-81B8-1CA106591F3D}" srcOrd="1" destOrd="0" presId="urn:microsoft.com/office/officeart/2005/8/layout/lProcess2"/>
    <dgm:cxn modelId="{B08D10C8-7CAF-40D6-B56F-7299948C5E60}" type="presParOf" srcId="{260E00A4-5A9D-CE43-8D9F-C580FC30B8B7}" destId="{63DBCA6F-433F-F94D-A40C-40EAF6EC76AE}" srcOrd="2" destOrd="0" presId="urn:microsoft.com/office/officeart/2005/8/layout/lProcess2"/>
    <dgm:cxn modelId="{099CD476-C09E-49BA-A55E-2AA5B5FB0DC8}" type="presParOf" srcId="{260E00A4-5A9D-CE43-8D9F-C580FC30B8B7}" destId="{E9DEEFE6-836F-D441-9188-257E017A6E0E}" srcOrd="3" destOrd="0" presId="urn:microsoft.com/office/officeart/2005/8/layout/lProcess2"/>
    <dgm:cxn modelId="{996EF709-2D42-4E66-8089-C6A8375F5D68}" type="presParOf" srcId="{260E00A4-5A9D-CE43-8D9F-C580FC30B8B7}" destId="{869AD6AC-C370-714E-AA4A-B92F8AEBFD68}"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304AE4-39A6-C44A-8A56-AAF75EB27392}"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E424F5E6-5922-EC43-9F53-3F89C6A512CE}">
      <dgm:prSet/>
      <dgm:spPr/>
      <dgm:t>
        <a:bodyPr/>
        <a:lstStyle/>
        <a:p>
          <a:pPr rtl="0"/>
          <a:r>
            <a:rPr lang="en-US" dirty="0" smtClean="0"/>
            <a:t>A branching, hierarchical data structure that represents a set of potential techniques for exploiting security vulnerabilities</a:t>
          </a:r>
          <a:endParaRPr lang="en-US" dirty="0"/>
        </a:p>
      </dgm:t>
    </dgm:pt>
    <dgm:pt modelId="{C3E9C5A0-6CF7-3949-AF03-B01D30204337}" type="parTrans" cxnId="{B9DB39F6-8527-124A-8E7B-58DFDD428051}">
      <dgm:prSet/>
      <dgm:spPr/>
      <dgm:t>
        <a:bodyPr/>
        <a:lstStyle/>
        <a:p>
          <a:endParaRPr lang="en-US"/>
        </a:p>
      </dgm:t>
    </dgm:pt>
    <dgm:pt modelId="{D20E054D-DCBD-674B-8D98-3BEA97B47EB2}" type="sibTrans" cxnId="{B9DB39F6-8527-124A-8E7B-58DFDD428051}">
      <dgm:prSet/>
      <dgm:spPr>
        <a:ln>
          <a:solidFill>
            <a:schemeClr val="bg1">
              <a:lumMod val="75000"/>
            </a:schemeClr>
          </a:solidFill>
        </a:ln>
      </dgm:spPr>
      <dgm:t>
        <a:bodyPr/>
        <a:lstStyle/>
        <a:p>
          <a:endParaRPr lang="en-US"/>
        </a:p>
      </dgm:t>
    </dgm:pt>
    <dgm:pt modelId="{E835EEA5-E479-454C-86B1-497741BDFCF3}">
      <dgm:prSet/>
      <dgm:spPr/>
      <dgm:t>
        <a:bodyPr/>
        <a:lstStyle/>
        <a:p>
          <a:pPr rtl="0"/>
          <a:r>
            <a:rPr lang="en-US" dirty="0" smtClean="0"/>
            <a:t>The security incident that is the goal of the attack is represented as the root node of the tree</a:t>
          </a:r>
          <a:endParaRPr lang="en-US" dirty="0"/>
        </a:p>
      </dgm:t>
    </dgm:pt>
    <dgm:pt modelId="{09D2D8ED-922F-E04A-B0DB-8F449FA2E9AD}" type="parTrans" cxnId="{E215C4FE-4ADA-C449-BCBA-03468609AC1B}">
      <dgm:prSet/>
      <dgm:spPr/>
      <dgm:t>
        <a:bodyPr/>
        <a:lstStyle/>
        <a:p>
          <a:endParaRPr lang="en-US"/>
        </a:p>
      </dgm:t>
    </dgm:pt>
    <dgm:pt modelId="{7203EBE6-1490-594F-98DA-A992994B1434}" type="sibTrans" cxnId="{E215C4FE-4ADA-C449-BCBA-03468609AC1B}">
      <dgm:prSet/>
      <dgm:spPr>
        <a:ln>
          <a:solidFill>
            <a:schemeClr val="bg1">
              <a:lumMod val="75000"/>
            </a:schemeClr>
          </a:solidFill>
        </a:ln>
      </dgm:spPr>
      <dgm:t>
        <a:bodyPr/>
        <a:lstStyle/>
        <a:p>
          <a:endParaRPr lang="en-US"/>
        </a:p>
      </dgm:t>
    </dgm:pt>
    <dgm:pt modelId="{61D95FA7-4A4E-3544-883E-F29F1A96EEE1}">
      <dgm:prSet/>
      <dgm:spPr/>
      <dgm:t>
        <a:bodyPr/>
        <a:lstStyle/>
        <a:p>
          <a:pPr rtl="0"/>
          <a:r>
            <a:rPr lang="en-US" dirty="0" smtClean="0"/>
            <a:t>The ways that an attacker could reach that goal are iteratively and incrementally represented as branches and </a:t>
          </a:r>
          <a:r>
            <a:rPr lang="en-US" dirty="0" err="1" smtClean="0"/>
            <a:t>subnodes</a:t>
          </a:r>
          <a:r>
            <a:rPr lang="en-US" dirty="0" smtClean="0"/>
            <a:t> of the tree</a:t>
          </a:r>
          <a:endParaRPr lang="en-US" dirty="0"/>
        </a:p>
      </dgm:t>
    </dgm:pt>
    <dgm:pt modelId="{E9F5CBCD-E57C-8C40-98F4-67089A426DE0}" type="parTrans" cxnId="{59D4B92D-9C99-BE43-B540-AAC57C3415EB}">
      <dgm:prSet/>
      <dgm:spPr/>
      <dgm:t>
        <a:bodyPr/>
        <a:lstStyle/>
        <a:p>
          <a:endParaRPr lang="en-US"/>
        </a:p>
      </dgm:t>
    </dgm:pt>
    <dgm:pt modelId="{DFDA3C92-DE7B-2441-BDD2-D70F0585DBF8}" type="sibTrans" cxnId="{59D4B92D-9C99-BE43-B540-AAC57C3415EB}">
      <dgm:prSet/>
      <dgm:spPr>
        <a:ln>
          <a:solidFill>
            <a:schemeClr val="bg1">
              <a:lumMod val="75000"/>
            </a:schemeClr>
          </a:solidFill>
        </a:ln>
      </dgm:spPr>
      <dgm:t>
        <a:bodyPr/>
        <a:lstStyle/>
        <a:p>
          <a:endParaRPr lang="en-US"/>
        </a:p>
      </dgm:t>
    </dgm:pt>
    <dgm:pt modelId="{D0E19157-FC08-CC41-A8B9-2FF727E7B582}">
      <dgm:prSet/>
      <dgm:spPr/>
      <dgm:t>
        <a:bodyPr/>
        <a:lstStyle/>
        <a:p>
          <a:pPr rtl="0"/>
          <a:r>
            <a:rPr lang="en-US" dirty="0" smtClean="0"/>
            <a:t>The final nodes on the paths outward from the root, the leaf nodes, represent different ways to initiate an attack</a:t>
          </a:r>
          <a:endParaRPr lang="en-US" dirty="0"/>
        </a:p>
      </dgm:t>
    </dgm:pt>
    <dgm:pt modelId="{DD8A9FCA-0439-894F-8FD1-3386B3D9A869}" type="parTrans" cxnId="{E7E34AA4-B38D-D848-8365-5879E83B11BC}">
      <dgm:prSet/>
      <dgm:spPr/>
      <dgm:t>
        <a:bodyPr/>
        <a:lstStyle/>
        <a:p>
          <a:endParaRPr lang="en-US"/>
        </a:p>
      </dgm:t>
    </dgm:pt>
    <dgm:pt modelId="{068F20A4-91AA-5044-8604-E4AF2E5BB1FD}" type="sibTrans" cxnId="{E7E34AA4-B38D-D848-8365-5879E83B11BC}">
      <dgm:prSet/>
      <dgm:spPr>
        <a:ln>
          <a:solidFill>
            <a:schemeClr val="bg1">
              <a:lumMod val="75000"/>
            </a:schemeClr>
          </a:solidFill>
        </a:ln>
      </dgm:spPr>
      <dgm:t>
        <a:bodyPr/>
        <a:lstStyle/>
        <a:p>
          <a:endParaRPr lang="en-US"/>
        </a:p>
      </dgm:t>
    </dgm:pt>
    <dgm:pt modelId="{F002CBE1-A2DB-3644-9168-FAB29588527F}">
      <dgm:prSet/>
      <dgm:spPr/>
      <dgm:t>
        <a:bodyPr/>
        <a:lstStyle/>
        <a:p>
          <a:pPr rtl="0"/>
          <a:r>
            <a:rPr lang="en-US" dirty="0" smtClean="0"/>
            <a:t>Branches can be labeled with values representing difficulty, cost, or other attack attributes, so that alternative attacks can be compared</a:t>
          </a:r>
          <a:endParaRPr lang="en-US" dirty="0"/>
        </a:p>
      </dgm:t>
    </dgm:pt>
    <dgm:pt modelId="{EB1421CB-11A0-844D-B969-B06CFCFE23A6}" type="parTrans" cxnId="{83355254-FBAD-E541-A0AD-120F1C13F72A}">
      <dgm:prSet/>
      <dgm:spPr/>
      <dgm:t>
        <a:bodyPr/>
        <a:lstStyle/>
        <a:p>
          <a:endParaRPr lang="en-US"/>
        </a:p>
      </dgm:t>
    </dgm:pt>
    <dgm:pt modelId="{5CF302D7-D7ED-8045-82C9-2C31D45DA082}" type="sibTrans" cxnId="{83355254-FBAD-E541-A0AD-120F1C13F72A}">
      <dgm:prSet/>
      <dgm:spPr/>
      <dgm:t>
        <a:bodyPr/>
        <a:lstStyle/>
        <a:p>
          <a:endParaRPr lang="en-US"/>
        </a:p>
      </dgm:t>
    </dgm:pt>
    <dgm:pt modelId="{7B4C5496-7A1C-3340-99F0-6A433D486222}" type="pres">
      <dgm:prSet presAssocID="{CC304AE4-39A6-C44A-8A56-AAF75EB27392}" presName="diagram" presStyleCnt="0">
        <dgm:presLayoutVars>
          <dgm:dir/>
          <dgm:resizeHandles val="exact"/>
        </dgm:presLayoutVars>
      </dgm:prSet>
      <dgm:spPr/>
      <dgm:t>
        <a:bodyPr/>
        <a:lstStyle/>
        <a:p>
          <a:endParaRPr lang="en-US"/>
        </a:p>
      </dgm:t>
    </dgm:pt>
    <dgm:pt modelId="{99949BF7-C5F6-334F-83BB-7B6A418BF392}" type="pres">
      <dgm:prSet presAssocID="{E424F5E6-5922-EC43-9F53-3F89C6A512CE}" presName="node" presStyleLbl="node1" presStyleIdx="0" presStyleCnt="5">
        <dgm:presLayoutVars>
          <dgm:bulletEnabled val="1"/>
        </dgm:presLayoutVars>
      </dgm:prSet>
      <dgm:spPr/>
      <dgm:t>
        <a:bodyPr/>
        <a:lstStyle/>
        <a:p>
          <a:endParaRPr lang="en-US"/>
        </a:p>
      </dgm:t>
    </dgm:pt>
    <dgm:pt modelId="{DA1EA2F7-B39C-9147-85D1-1E4FA321A039}" type="pres">
      <dgm:prSet presAssocID="{D20E054D-DCBD-674B-8D98-3BEA97B47EB2}" presName="sibTrans" presStyleLbl="sibTrans2D1" presStyleIdx="0" presStyleCnt="4"/>
      <dgm:spPr/>
      <dgm:t>
        <a:bodyPr/>
        <a:lstStyle/>
        <a:p>
          <a:endParaRPr lang="en-US"/>
        </a:p>
      </dgm:t>
    </dgm:pt>
    <dgm:pt modelId="{ECD6DE12-41F7-6740-8223-5F66582A649D}" type="pres">
      <dgm:prSet presAssocID="{D20E054D-DCBD-674B-8D98-3BEA97B47EB2}" presName="connectorText" presStyleLbl="sibTrans2D1" presStyleIdx="0" presStyleCnt="4"/>
      <dgm:spPr/>
      <dgm:t>
        <a:bodyPr/>
        <a:lstStyle/>
        <a:p>
          <a:endParaRPr lang="en-US"/>
        </a:p>
      </dgm:t>
    </dgm:pt>
    <dgm:pt modelId="{0C16FF0F-DE0F-764F-AC8C-B5ED26650F52}" type="pres">
      <dgm:prSet presAssocID="{E835EEA5-E479-454C-86B1-497741BDFCF3}" presName="node" presStyleLbl="node1" presStyleIdx="1" presStyleCnt="5">
        <dgm:presLayoutVars>
          <dgm:bulletEnabled val="1"/>
        </dgm:presLayoutVars>
      </dgm:prSet>
      <dgm:spPr/>
      <dgm:t>
        <a:bodyPr/>
        <a:lstStyle/>
        <a:p>
          <a:endParaRPr lang="en-US"/>
        </a:p>
      </dgm:t>
    </dgm:pt>
    <dgm:pt modelId="{6681AAF6-AAA5-A742-AC69-2B6F4099CC35}" type="pres">
      <dgm:prSet presAssocID="{7203EBE6-1490-594F-98DA-A992994B1434}" presName="sibTrans" presStyleLbl="sibTrans2D1" presStyleIdx="1" presStyleCnt="4"/>
      <dgm:spPr/>
      <dgm:t>
        <a:bodyPr/>
        <a:lstStyle/>
        <a:p>
          <a:endParaRPr lang="en-US"/>
        </a:p>
      </dgm:t>
    </dgm:pt>
    <dgm:pt modelId="{74569A8A-CC7A-7645-AEEE-85430D9CEC03}" type="pres">
      <dgm:prSet presAssocID="{7203EBE6-1490-594F-98DA-A992994B1434}" presName="connectorText" presStyleLbl="sibTrans2D1" presStyleIdx="1" presStyleCnt="4"/>
      <dgm:spPr/>
      <dgm:t>
        <a:bodyPr/>
        <a:lstStyle/>
        <a:p>
          <a:endParaRPr lang="en-US"/>
        </a:p>
      </dgm:t>
    </dgm:pt>
    <dgm:pt modelId="{132212EC-E5B6-C049-9C18-FEA575CF04E7}" type="pres">
      <dgm:prSet presAssocID="{61D95FA7-4A4E-3544-883E-F29F1A96EEE1}" presName="node" presStyleLbl="node1" presStyleIdx="2" presStyleCnt="5">
        <dgm:presLayoutVars>
          <dgm:bulletEnabled val="1"/>
        </dgm:presLayoutVars>
      </dgm:prSet>
      <dgm:spPr/>
      <dgm:t>
        <a:bodyPr/>
        <a:lstStyle/>
        <a:p>
          <a:endParaRPr lang="en-US"/>
        </a:p>
      </dgm:t>
    </dgm:pt>
    <dgm:pt modelId="{CC593A61-5FF8-2C4F-AE52-ABEEDF864CCD}" type="pres">
      <dgm:prSet presAssocID="{DFDA3C92-DE7B-2441-BDD2-D70F0585DBF8}" presName="sibTrans" presStyleLbl="sibTrans2D1" presStyleIdx="2" presStyleCnt="4"/>
      <dgm:spPr/>
      <dgm:t>
        <a:bodyPr/>
        <a:lstStyle/>
        <a:p>
          <a:endParaRPr lang="en-US"/>
        </a:p>
      </dgm:t>
    </dgm:pt>
    <dgm:pt modelId="{CD3912E8-00E7-E641-9B25-A64989C6C7A3}" type="pres">
      <dgm:prSet presAssocID="{DFDA3C92-DE7B-2441-BDD2-D70F0585DBF8}" presName="connectorText" presStyleLbl="sibTrans2D1" presStyleIdx="2" presStyleCnt="4"/>
      <dgm:spPr/>
      <dgm:t>
        <a:bodyPr/>
        <a:lstStyle/>
        <a:p>
          <a:endParaRPr lang="en-US"/>
        </a:p>
      </dgm:t>
    </dgm:pt>
    <dgm:pt modelId="{6900668F-448B-5041-B15C-F7299960818A}" type="pres">
      <dgm:prSet presAssocID="{D0E19157-FC08-CC41-A8B9-2FF727E7B582}" presName="node" presStyleLbl="node1" presStyleIdx="3" presStyleCnt="5">
        <dgm:presLayoutVars>
          <dgm:bulletEnabled val="1"/>
        </dgm:presLayoutVars>
      </dgm:prSet>
      <dgm:spPr/>
      <dgm:t>
        <a:bodyPr/>
        <a:lstStyle/>
        <a:p>
          <a:endParaRPr lang="en-US"/>
        </a:p>
      </dgm:t>
    </dgm:pt>
    <dgm:pt modelId="{F195F470-05F9-1642-A496-AFC36786AA5C}" type="pres">
      <dgm:prSet presAssocID="{068F20A4-91AA-5044-8604-E4AF2E5BB1FD}" presName="sibTrans" presStyleLbl="sibTrans2D1" presStyleIdx="3" presStyleCnt="4"/>
      <dgm:spPr/>
      <dgm:t>
        <a:bodyPr/>
        <a:lstStyle/>
        <a:p>
          <a:endParaRPr lang="en-US"/>
        </a:p>
      </dgm:t>
    </dgm:pt>
    <dgm:pt modelId="{609E7433-9A84-D748-88F7-EB50F066F47E}" type="pres">
      <dgm:prSet presAssocID="{068F20A4-91AA-5044-8604-E4AF2E5BB1FD}" presName="connectorText" presStyleLbl="sibTrans2D1" presStyleIdx="3" presStyleCnt="4"/>
      <dgm:spPr/>
      <dgm:t>
        <a:bodyPr/>
        <a:lstStyle/>
        <a:p>
          <a:endParaRPr lang="en-US"/>
        </a:p>
      </dgm:t>
    </dgm:pt>
    <dgm:pt modelId="{525F3D5F-7D82-AE4C-87C7-A7FBED52F408}" type="pres">
      <dgm:prSet presAssocID="{F002CBE1-A2DB-3644-9168-FAB29588527F}" presName="node" presStyleLbl="node1" presStyleIdx="4" presStyleCnt="5">
        <dgm:presLayoutVars>
          <dgm:bulletEnabled val="1"/>
        </dgm:presLayoutVars>
      </dgm:prSet>
      <dgm:spPr/>
      <dgm:t>
        <a:bodyPr/>
        <a:lstStyle/>
        <a:p>
          <a:endParaRPr lang="en-US"/>
        </a:p>
      </dgm:t>
    </dgm:pt>
  </dgm:ptLst>
  <dgm:cxnLst>
    <dgm:cxn modelId="{B9DB39F6-8527-124A-8E7B-58DFDD428051}" srcId="{CC304AE4-39A6-C44A-8A56-AAF75EB27392}" destId="{E424F5E6-5922-EC43-9F53-3F89C6A512CE}" srcOrd="0" destOrd="0" parTransId="{C3E9C5A0-6CF7-3949-AF03-B01D30204337}" sibTransId="{D20E054D-DCBD-674B-8D98-3BEA97B47EB2}"/>
    <dgm:cxn modelId="{CE88C2A1-47EC-4549-8B92-0EA383D86EC9}" type="presOf" srcId="{D20E054D-DCBD-674B-8D98-3BEA97B47EB2}" destId="{ECD6DE12-41F7-6740-8223-5F66582A649D}" srcOrd="1" destOrd="0" presId="urn:microsoft.com/office/officeart/2005/8/layout/process5"/>
    <dgm:cxn modelId="{878FD87F-3F0B-451E-85E4-09EB103D15BB}" type="presOf" srcId="{DFDA3C92-DE7B-2441-BDD2-D70F0585DBF8}" destId="{CD3912E8-00E7-E641-9B25-A64989C6C7A3}" srcOrd="1" destOrd="0" presId="urn:microsoft.com/office/officeart/2005/8/layout/process5"/>
    <dgm:cxn modelId="{7DBDA948-D9A7-44F8-A3FE-8C3C3FA978C7}" type="presOf" srcId="{E835EEA5-E479-454C-86B1-497741BDFCF3}" destId="{0C16FF0F-DE0F-764F-AC8C-B5ED26650F52}" srcOrd="0" destOrd="0" presId="urn:microsoft.com/office/officeart/2005/8/layout/process5"/>
    <dgm:cxn modelId="{B624D9A8-3568-4A76-93DA-EA78B888F084}" type="presOf" srcId="{068F20A4-91AA-5044-8604-E4AF2E5BB1FD}" destId="{609E7433-9A84-D748-88F7-EB50F066F47E}" srcOrd="1" destOrd="0" presId="urn:microsoft.com/office/officeart/2005/8/layout/process5"/>
    <dgm:cxn modelId="{2AB0E718-4C7B-4041-B2D3-ECE4DFFD1B98}" type="presOf" srcId="{E424F5E6-5922-EC43-9F53-3F89C6A512CE}" destId="{99949BF7-C5F6-334F-83BB-7B6A418BF392}" srcOrd="0" destOrd="0" presId="urn:microsoft.com/office/officeart/2005/8/layout/process5"/>
    <dgm:cxn modelId="{4A9EDECF-8B51-4406-9052-49B6681EED4D}" type="presOf" srcId="{CC304AE4-39A6-C44A-8A56-AAF75EB27392}" destId="{7B4C5496-7A1C-3340-99F0-6A433D486222}" srcOrd="0" destOrd="0" presId="urn:microsoft.com/office/officeart/2005/8/layout/process5"/>
    <dgm:cxn modelId="{5504C888-E43A-40E0-825B-7D76FACAB228}" type="presOf" srcId="{DFDA3C92-DE7B-2441-BDD2-D70F0585DBF8}" destId="{CC593A61-5FF8-2C4F-AE52-ABEEDF864CCD}" srcOrd="0" destOrd="0" presId="urn:microsoft.com/office/officeart/2005/8/layout/process5"/>
    <dgm:cxn modelId="{49BEF826-8177-4B22-A581-19154801DB53}" type="presOf" srcId="{61D95FA7-4A4E-3544-883E-F29F1A96EEE1}" destId="{132212EC-E5B6-C049-9C18-FEA575CF04E7}" srcOrd="0" destOrd="0" presId="urn:microsoft.com/office/officeart/2005/8/layout/process5"/>
    <dgm:cxn modelId="{E7E34AA4-B38D-D848-8365-5879E83B11BC}" srcId="{CC304AE4-39A6-C44A-8A56-AAF75EB27392}" destId="{D0E19157-FC08-CC41-A8B9-2FF727E7B582}" srcOrd="3" destOrd="0" parTransId="{DD8A9FCA-0439-894F-8FD1-3386B3D9A869}" sibTransId="{068F20A4-91AA-5044-8604-E4AF2E5BB1FD}"/>
    <dgm:cxn modelId="{635B03F2-C3CF-48C4-86BE-E627524EA05D}" type="presOf" srcId="{7203EBE6-1490-594F-98DA-A992994B1434}" destId="{6681AAF6-AAA5-A742-AC69-2B6F4099CC35}" srcOrd="0" destOrd="0" presId="urn:microsoft.com/office/officeart/2005/8/layout/process5"/>
    <dgm:cxn modelId="{A93AF4AA-47DB-42BF-9E53-4A331B8F35B1}" type="presOf" srcId="{068F20A4-91AA-5044-8604-E4AF2E5BB1FD}" destId="{F195F470-05F9-1642-A496-AFC36786AA5C}" srcOrd="0" destOrd="0" presId="urn:microsoft.com/office/officeart/2005/8/layout/process5"/>
    <dgm:cxn modelId="{E467C1BD-A8EB-49C5-8265-9EDC64C2E9BB}" type="presOf" srcId="{D20E054D-DCBD-674B-8D98-3BEA97B47EB2}" destId="{DA1EA2F7-B39C-9147-85D1-1E4FA321A039}" srcOrd="0" destOrd="0" presId="urn:microsoft.com/office/officeart/2005/8/layout/process5"/>
    <dgm:cxn modelId="{59D4B92D-9C99-BE43-B540-AAC57C3415EB}" srcId="{CC304AE4-39A6-C44A-8A56-AAF75EB27392}" destId="{61D95FA7-4A4E-3544-883E-F29F1A96EEE1}" srcOrd="2" destOrd="0" parTransId="{E9F5CBCD-E57C-8C40-98F4-67089A426DE0}" sibTransId="{DFDA3C92-DE7B-2441-BDD2-D70F0585DBF8}"/>
    <dgm:cxn modelId="{52572848-510D-4CA3-8281-DE5E827A9614}" type="presOf" srcId="{D0E19157-FC08-CC41-A8B9-2FF727E7B582}" destId="{6900668F-448B-5041-B15C-F7299960818A}" srcOrd="0" destOrd="0" presId="urn:microsoft.com/office/officeart/2005/8/layout/process5"/>
    <dgm:cxn modelId="{83355254-FBAD-E541-A0AD-120F1C13F72A}" srcId="{CC304AE4-39A6-C44A-8A56-AAF75EB27392}" destId="{F002CBE1-A2DB-3644-9168-FAB29588527F}" srcOrd="4" destOrd="0" parTransId="{EB1421CB-11A0-844D-B969-B06CFCFE23A6}" sibTransId="{5CF302D7-D7ED-8045-82C9-2C31D45DA082}"/>
    <dgm:cxn modelId="{E215C4FE-4ADA-C449-BCBA-03468609AC1B}" srcId="{CC304AE4-39A6-C44A-8A56-AAF75EB27392}" destId="{E835EEA5-E479-454C-86B1-497741BDFCF3}" srcOrd="1" destOrd="0" parTransId="{09D2D8ED-922F-E04A-B0DB-8F449FA2E9AD}" sibTransId="{7203EBE6-1490-594F-98DA-A992994B1434}"/>
    <dgm:cxn modelId="{0CCB08EF-D854-460A-819B-1DA6C8E7A91C}" type="presOf" srcId="{7203EBE6-1490-594F-98DA-A992994B1434}" destId="{74569A8A-CC7A-7645-AEEE-85430D9CEC03}" srcOrd="1" destOrd="0" presId="urn:microsoft.com/office/officeart/2005/8/layout/process5"/>
    <dgm:cxn modelId="{1E4FA7D3-2EBF-4765-A625-2554EB9EFF33}" type="presOf" srcId="{F002CBE1-A2DB-3644-9168-FAB29588527F}" destId="{525F3D5F-7D82-AE4C-87C7-A7FBED52F408}" srcOrd="0" destOrd="0" presId="urn:microsoft.com/office/officeart/2005/8/layout/process5"/>
    <dgm:cxn modelId="{C9AC3361-B23E-4353-B260-30547557E221}" type="presParOf" srcId="{7B4C5496-7A1C-3340-99F0-6A433D486222}" destId="{99949BF7-C5F6-334F-83BB-7B6A418BF392}" srcOrd="0" destOrd="0" presId="urn:microsoft.com/office/officeart/2005/8/layout/process5"/>
    <dgm:cxn modelId="{FFC65C39-097C-4E29-862B-1B248DFE2185}" type="presParOf" srcId="{7B4C5496-7A1C-3340-99F0-6A433D486222}" destId="{DA1EA2F7-B39C-9147-85D1-1E4FA321A039}" srcOrd="1" destOrd="0" presId="urn:microsoft.com/office/officeart/2005/8/layout/process5"/>
    <dgm:cxn modelId="{A5868AA9-BCD0-4B53-A30E-96750BE4F599}" type="presParOf" srcId="{DA1EA2F7-B39C-9147-85D1-1E4FA321A039}" destId="{ECD6DE12-41F7-6740-8223-5F66582A649D}" srcOrd="0" destOrd="0" presId="urn:microsoft.com/office/officeart/2005/8/layout/process5"/>
    <dgm:cxn modelId="{9BBFB182-A4A6-4957-BD0D-C06FE23EAE68}" type="presParOf" srcId="{7B4C5496-7A1C-3340-99F0-6A433D486222}" destId="{0C16FF0F-DE0F-764F-AC8C-B5ED26650F52}" srcOrd="2" destOrd="0" presId="urn:microsoft.com/office/officeart/2005/8/layout/process5"/>
    <dgm:cxn modelId="{C8172550-65B2-41CD-9848-64EAF11DE2DE}" type="presParOf" srcId="{7B4C5496-7A1C-3340-99F0-6A433D486222}" destId="{6681AAF6-AAA5-A742-AC69-2B6F4099CC35}" srcOrd="3" destOrd="0" presId="urn:microsoft.com/office/officeart/2005/8/layout/process5"/>
    <dgm:cxn modelId="{A8B97900-5ABA-4CC8-81A5-032C903BAD12}" type="presParOf" srcId="{6681AAF6-AAA5-A742-AC69-2B6F4099CC35}" destId="{74569A8A-CC7A-7645-AEEE-85430D9CEC03}" srcOrd="0" destOrd="0" presId="urn:microsoft.com/office/officeart/2005/8/layout/process5"/>
    <dgm:cxn modelId="{E4D7C557-A6CD-4F26-85BC-0F66B85031DC}" type="presParOf" srcId="{7B4C5496-7A1C-3340-99F0-6A433D486222}" destId="{132212EC-E5B6-C049-9C18-FEA575CF04E7}" srcOrd="4" destOrd="0" presId="urn:microsoft.com/office/officeart/2005/8/layout/process5"/>
    <dgm:cxn modelId="{A739D951-9F7A-4834-85CB-3650CE8ED41B}" type="presParOf" srcId="{7B4C5496-7A1C-3340-99F0-6A433D486222}" destId="{CC593A61-5FF8-2C4F-AE52-ABEEDF864CCD}" srcOrd="5" destOrd="0" presId="urn:microsoft.com/office/officeart/2005/8/layout/process5"/>
    <dgm:cxn modelId="{5D2E3607-7800-4D5E-AFCC-6B5C57A38BA9}" type="presParOf" srcId="{CC593A61-5FF8-2C4F-AE52-ABEEDF864CCD}" destId="{CD3912E8-00E7-E641-9B25-A64989C6C7A3}" srcOrd="0" destOrd="0" presId="urn:microsoft.com/office/officeart/2005/8/layout/process5"/>
    <dgm:cxn modelId="{F0AFAA88-3E37-4D06-B7A6-7B9C789AE65C}" type="presParOf" srcId="{7B4C5496-7A1C-3340-99F0-6A433D486222}" destId="{6900668F-448B-5041-B15C-F7299960818A}" srcOrd="6" destOrd="0" presId="urn:microsoft.com/office/officeart/2005/8/layout/process5"/>
    <dgm:cxn modelId="{2B53D3EE-9AC2-4761-90ED-FABD417F1443}" type="presParOf" srcId="{7B4C5496-7A1C-3340-99F0-6A433D486222}" destId="{F195F470-05F9-1642-A496-AFC36786AA5C}" srcOrd="7" destOrd="0" presId="urn:microsoft.com/office/officeart/2005/8/layout/process5"/>
    <dgm:cxn modelId="{58D4DEED-567C-4B15-BBD2-9AE524209244}" type="presParOf" srcId="{F195F470-05F9-1642-A496-AFC36786AA5C}" destId="{609E7433-9A84-D748-88F7-EB50F066F47E}" srcOrd="0" destOrd="0" presId="urn:microsoft.com/office/officeart/2005/8/layout/process5"/>
    <dgm:cxn modelId="{9975CA46-70A6-429F-9F28-297E467D705A}" type="presParOf" srcId="{7B4C5496-7A1C-3340-99F0-6A433D486222}" destId="{525F3D5F-7D82-AE4C-87C7-A7FBED52F408}"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AE4072-F77B-E644-8EC3-A44242BAF95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87930E8F-66FB-F24D-9A43-D34E6297C7FD}">
      <dgm:prSet phldrT="[Text]"/>
      <dgm:spPr/>
      <dgm:t>
        <a:bodyPr/>
        <a:lstStyle/>
        <a:p>
          <a:r>
            <a:rPr lang="en-US" dirty="0" smtClean="0">
              <a:solidFill>
                <a:schemeClr val="tx2">
                  <a:lumMod val="10000"/>
                </a:schemeClr>
              </a:solidFill>
            </a:rPr>
            <a:t>Programs can present two kinds of threats:</a:t>
          </a:r>
          <a:endParaRPr lang="en-US" dirty="0"/>
        </a:p>
      </dgm:t>
    </dgm:pt>
    <dgm:pt modelId="{50BC9B20-80D7-2F4D-A09E-7ED0A09B1CB2}" type="parTrans" cxnId="{C463C32F-4912-804B-BA12-C10ABD7FFB8D}">
      <dgm:prSet/>
      <dgm:spPr/>
      <dgm:t>
        <a:bodyPr/>
        <a:lstStyle/>
        <a:p>
          <a:endParaRPr lang="en-US"/>
        </a:p>
      </dgm:t>
    </dgm:pt>
    <dgm:pt modelId="{625227ED-4B6C-314C-B8FA-25ED872C1F69}" type="sibTrans" cxnId="{C463C32F-4912-804B-BA12-C10ABD7FFB8D}">
      <dgm:prSet/>
      <dgm:spPr/>
      <dgm:t>
        <a:bodyPr/>
        <a:lstStyle/>
        <a:p>
          <a:endParaRPr lang="en-US"/>
        </a:p>
      </dgm:t>
    </dgm:pt>
    <dgm:pt modelId="{4695AAD8-AD91-7D40-B4FC-00499CEDC716}">
      <dgm:prSet/>
      <dgm:spPr/>
      <dgm:t>
        <a:bodyPr/>
        <a:lstStyle/>
        <a:p>
          <a:r>
            <a:rPr lang="en-US" dirty="0" smtClean="0">
              <a:solidFill>
                <a:schemeClr val="tx2">
                  <a:lumMod val="10000"/>
                </a:schemeClr>
              </a:solidFill>
            </a:rPr>
            <a:t>Information access threats</a:t>
          </a:r>
        </a:p>
      </dgm:t>
    </dgm:pt>
    <dgm:pt modelId="{04DA2B8C-ACEE-C941-9481-D8F43D789016}" type="parTrans" cxnId="{788E3750-A6E4-D64C-8359-FE7546404BBE}">
      <dgm:prSet/>
      <dgm:spPr/>
      <dgm:t>
        <a:bodyPr/>
        <a:lstStyle/>
        <a:p>
          <a:endParaRPr lang="en-US"/>
        </a:p>
      </dgm:t>
    </dgm:pt>
    <dgm:pt modelId="{36365871-9C5D-3840-A1EE-9A75B4AF5B1D}" type="sibTrans" cxnId="{788E3750-A6E4-D64C-8359-FE7546404BBE}">
      <dgm:prSet/>
      <dgm:spPr/>
      <dgm:t>
        <a:bodyPr/>
        <a:lstStyle/>
        <a:p>
          <a:endParaRPr lang="en-US"/>
        </a:p>
      </dgm:t>
    </dgm:pt>
    <dgm:pt modelId="{219A4243-91B0-0D4D-8D93-E6C1610370BF}">
      <dgm:prSet/>
      <dgm:spPr/>
      <dgm:t>
        <a:bodyPr/>
        <a:lstStyle/>
        <a:p>
          <a:r>
            <a:rPr lang="en-US" dirty="0" smtClean="0">
              <a:solidFill>
                <a:schemeClr val="tx2">
                  <a:lumMod val="10000"/>
                </a:schemeClr>
              </a:solidFill>
            </a:rPr>
            <a:t>Intercept or modify data on behalf of users who should not have access to that data</a:t>
          </a:r>
        </a:p>
      </dgm:t>
    </dgm:pt>
    <dgm:pt modelId="{F99755C1-F316-E14E-8541-48303104939E}" type="parTrans" cxnId="{886F5A8D-FB22-0F48-BBB3-20605259D29E}">
      <dgm:prSet/>
      <dgm:spPr/>
      <dgm:t>
        <a:bodyPr/>
        <a:lstStyle/>
        <a:p>
          <a:endParaRPr lang="en-US"/>
        </a:p>
      </dgm:t>
    </dgm:pt>
    <dgm:pt modelId="{25CA98A9-EE92-894B-829E-BA706E818CEB}" type="sibTrans" cxnId="{886F5A8D-FB22-0F48-BBB3-20605259D29E}">
      <dgm:prSet/>
      <dgm:spPr/>
      <dgm:t>
        <a:bodyPr/>
        <a:lstStyle/>
        <a:p>
          <a:endParaRPr lang="en-US"/>
        </a:p>
      </dgm:t>
    </dgm:pt>
    <dgm:pt modelId="{1035DEF2-1D2F-4242-950C-A99A67C59A8F}">
      <dgm:prSet/>
      <dgm:spPr/>
      <dgm:t>
        <a:bodyPr/>
        <a:lstStyle/>
        <a:p>
          <a:r>
            <a:rPr lang="en-US" dirty="0" smtClean="0">
              <a:solidFill>
                <a:schemeClr val="tx2">
                  <a:lumMod val="10000"/>
                </a:schemeClr>
              </a:solidFill>
            </a:rPr>
            <a:t>Service threats</a:t>
          </a:r>
        </a:p>
      </dgm:t>
    </dgm:pt>
    <dgm:pt modelId="{78B7C298-D99C-BC4A-B9C3-716FA65115AB}" type="parTrans" cxnId="{FE3ADCC6-B4FD-AE44-A17B-E00D5DC96E6E}">
      <dgm:prSet/>
      <dgm:spPr/>
      <dgm:t>
        <a:bodyPr/>
        <a:lstStyle/>
        <a:p>
          <a:endParaRPr lang="en-US"/>
        </a:p>
      </dgm:t>
    </dgm:pt>
    <dgm:pt modelId="{B45DD3AC-343D-A442-BC03-973B21307668}" type="sibTrans" cxnId="{FE3ADCC6-B4FD-AE44-A17B-E00D5DC96E6E}">
      <dgm:prSet/>
      <dgm:spPr/>
      <dgm:t>
        <a:bodyPr/>
        <a:lstStyle/>
        <a:p>
          <a:endParaRPr lang="en-US"/>
        </a:p>
      </dgm:t>
    </dgm:pt>
    <dgm:pt modelId="{0E0BEB94-5946-2F4C-8BCF-8DB86F5D2512}">
      <dgm:prSet/>
      <dgm:spPr/>
      <dgm:t>
        <a:bodyPr/>
        <a:lstStyle/>
        <a:p>
          <a:r>
            <a:rPr lang="en-US" dirty="0" smtClean="0">
              <a:solidFill>
                <a:schemeClr val="tx2">
                  <a:lumMod val="10000"/>
                </a:schemeClr>
              </a:solidFill>
            </a:rPr>
            <a:t>Exploit service flaws in computers to inhibit use by legitimate users</a:t>
          </a:r>
          <a:endParaRPr lang="en-US" dirty="0">
            <a:solidFill>
              <a:schemeClr val="tx2">
                <a:lumMod val="10000"/>
              </a:schemeClr>
            </a:solidFill>
          </a:endParaRPr>
        </a:p>
      </dgm:t>
    </dgm:pt>
    <dgm:pt modelId="{B7004A80-F4CF-444C-86EA-EE626C2BE442}" type="parTrans" cxnId="{787E406F-FE8A-F347-A3A7-D4E65B9BBD13}">
      <dgm:prSet/>
      <dgm:spPr/>
      <dgm:t>
        <a:bodyPr/>
        <a:lstStyle/>
        <a:p>
          <a:endParaRPr lang="en-US"/>
        </a:p>
      </dgm:t>
    </dgm:pt>
    <dgm:pt modelId="{A22F6465-5966-D84B-AF87-2BF6BCDC94AD}" type="sibTrans" cxnId="{787E406F-FE8A-F347-A3A7-D4E65B9BBD13}">
      <dgm:prSet/>
      <dgm:spPr/>
      <dgm:t>
        <a:bodyPr/>
        <a:lstStyle/>
        <a:p>
          <a:endParaRPr lang="en-US"/>
        </a:p>
      </dgm:t>
    </dgm:pt>
    <dgm:pt modelId="{48DE3BBB-5FB0-5549-9D06-E2A683113E94}" type="pres">
      <dgm:prSet presAssocID="{98AE4072-F77B-E644-8EC3-A44242BAF959}" presName="hierChild1" presStyleCnt="0">
        <dgm:presLayoutVars>
          <dgm:chPref val="1"/>
          <dgm:dir/>
          <dgm:animOne val="branch"/>
          <dgm:animLvl val="lvl"/>
          <dgm:resizeHandles/>
        </dgm:presLayoutVars>
      </dgm:prSet>
      <dgm:spPr/>
      <dgm:t>
        <a:bodyPr/>
        <a:lstStyle/>
        <a:p>
          <a:endParaRPr lang="en-US"/>
        </a:p>
      </dgm:t>
    </dgm:pt>
    <dgm:pt modelId="{9E3052B4-0FD9-BB43-8731-6745FD5E7582}" type="pres">
      <dgm:prSet presAssocID="{87930E8F-66FB-F24D-9A43-D34E6297C7FD}" presName="hierRoot1" presStyleCnt="0"/>
      <dgm:spPr/>
    </dgm:pt>
    <dgm:pt modelId="{EE0D0BBB-C5FA-C44A-BCF0-A3A43F4910C9}" type="pres">
      <dgm:prSet presAssocID="{87930E8F-66FB-F24D-9A43-D34E6297C7FD}" presName="composite" presStyleCnt="0"/>
      <dgm:spPr/>
    </dgm:pt>
    <dgm:pt modelId="{1839A7A8-B27F-2946-BE3C-398441DF248B}" type="pres">
      <dgm:prSet presAssocID="{87930E8F-66FB-F24D-9A43-D34E6297C7FD}" presName="background" presStyleLbl="node0" presStyleIdx="0" presStyleCnt="1"/>
      <dgm:spPr/>
    </dgm:pt>
    <dgm:pt modelId="{22F77FF9-9B32-D442-BE62-24401B675670}" type="pres">
      <dgm:prSet presAssocID="{87930E8F-66FB-F24D-9A43-D34E6297C7FD}" presName="text" presStyleLbl="fgAcc0" presStyleIdx="0" presStyleCnt="1">
        <dgm:presLayoutVars>
          <dgm:chPref val="3"/>
        </dgm:presLayoutVars>
      </dgm:prSet>
      <dgm:spPr/>
      <dgm:t>
        <a:bodyPr/>
        <a:lstStyle/>
        <a:p>
          <a:endParaRPr lang="en-US"/>
        </a:p>
      </dgm:t>
    </dgm:pt>
    <dgm:pt modelId="{F152B7D9-8CA5-2944-B011-8120A955F98D}" type="pres">
      <dgm:prSet presAssocID="{87930E8F-66FB-F24D-9A43-D34E6297C7FD}" presName="hierChild2" presStyleCnt="0"/>
      <dgm:spPr/>
    </dgm:pt>
    <dgm:pt modelId="{76338268-0505-AF49-8C0C-9B19AB44EA57}" type="pres">
      <dgm:prSet presAssocID="{04DA2B8C-ACEE-C941-9481-D8F43D789016}" presName="Name10" presStyleLbl="parChTrans1D2" presStyleIdx="0" presStyleCnt="2"/>
      <dgm:spPr/>
      <dgm:t>
        <a:bodyPr/>
        <a:lstStyle/>
        <a:p>
          <a:endParaRPr lang="en-US"/>
        </a:p>
      </dgm:t>
    </dgm:pt>
    <dgm:pt modelId="{0ED46785-C589-E942-98DE-014255B306FE}" type="pres">
      <dgm:prSet presAssocID="{4695AAD8-AD91-7D40-B4FC-00499CEDC716}" presName="hierRoot2" presStyleCnt="0"/>
      <dgm:spPr/>
    </dgm:pt>
    <dgm:pt modelId="{9CA114A5-1BCC-B149-9A73-5D9F181698D8}" type="pres">
      <dgm:prSet presAssocID="{4695AAD8-AD91-7D40-B4FC-00499CEDC716}" presName="composite2" presStyleCnt="0"/>
      <dgm:spPr/>
    </dgm:pt>
    <dgm:pt modelId="{D7579396-6052-5946-ABDC-400A65111B84}" type="pres">
      <dgm:prSet presAssocID="{4695AAD8-AD91-7D40-B4FC-00499CEDC716}" presName="background2" presStyleLbl="node2" presStyleIdx="0" presStyleCnt="2"/>
      <dgm:spPr/>
    </dgm:pt>
    <dgm:pt modelId="{8581194E-B1F8-854E-9E64-152BD71530DA}" type="pres">
      <dgm:prSet presAssocID="{4695AAD8-AD91-7D40-B4FC-00499CEDC716}" presName="text2" presStyleLbl="fgAcc2" presStyleIdx="0" presStyleCnt="2">
        <dgm:presLayoutVars>
          <dgm:chPref val="3"/>
        </dgm:presLayoutVars>
      </dgm:prSet>
      <dgm:spPr/>
      <dgm:t>
        <a:bodyPr/>
        <a:lstStyle/>
        <a:p>
          <a:endParaRPr lang="en-US"/>
        </a:p>
      </dgm:t>
    </dgm:pt>
    <dgm:pt modelId="{FAE0BF81-C44E-7F40-81AE-93881D3CCC0E}" type="pres">
      <dgm:prSet presAssocID="{4695AAD8-AD91-7D40-B4FC-00499CEDC716}" presName="hierChild3" presStyleCnt="0"/>
      <dgm:spPr/>
    </dgm:pt>
    <dgm:pt modelId="{A3BF2B39-99C1-5341-A628-0809CD7118B1}" type="pres">
      <dgm:prSet presAssocID="{F99755C1-F316-E14E-8541-48303104939E}" presName="Name17" presStyleLbl="parChTrans1D3" presStyleIdx="0" presStyleCnt="2"/>
      <dgm:spPr/>
      <dgm:t>
        <a:bodyPr/>
        <a:lstStyle/>
        <a:p>
          <a:endParaRPr lang="en-US"/>
        </a:p>
      </dgm:t>
    </dgm:pt>
    <dgm:pt modelId="{31309DD4-1289-8C4B-B7C2-39E0083DB801}" type="pres">
      <dgm:prSet presAssocID="{219A4243-91B0-0D4D-8D93-E6C1610370BF}" presName="hierRoot3" presStyleCnt="0"/>
      <dgm:spPr/>
    </dgm:pt>
    <dgm:pt modelId="{30ED9948-7B89-F44F-828A-B61739911AE6}" type="pres">
      <dgm:prSet presAssocID="{219A4243-91B0-0D4D-8D93-E6C1610370BF}" presName="composite3" presStyleCnt="0"/>
      <dgm:spPr/>
    </dgm:pt>
    <dgm:pt modelId="{F9BC914F-03DF-FE43-BAF2-248CC08D8422}" type="pres">
      <dgm:prSet presAssocID="{219A4243-91B0-0D4D-8D93-E6C1610370BF}" presName="background3" presStyleLbl="node3" presStyleIdx="0" presStyleCnt="2"/>
      <dgm:spPr/>
    </dgm:pt>
    <dgm:pt modelId="{319888DA-16AF-3940-9656-76E1E8BCC9D7}" type="pres">
      <dgm:prSet presAssocID="{219A4243-91B0-0D4D-8D93-E6C1610370BF}" presName="text3" presStyleLbl="fgAcc3" presStyleIdx="0" presStyleCnt="2">
        <dgm:presLayoutVars>
          <dgm:chPref val="3"/>
        </dgm:presLayoutVars>
      </dgm:prSet>
      <dgm:spPr/>
      <dgm:t>
        <a:bodyPr/>
        <a:lstStyle/>
        <a:p>
          <a:endParaRPr lang="en-US"/>
        </a:p>
      </dgm:t>
    </dgm:pt>
    <dgm:pt modelId="{96F7F785-D4E5-514F-96D4-A54FCA3C78D1}" type="pres">
      <dgm:prSet presAssocID="{219A4243-91B0-0D4D-8D93-E6C1610370BF}" presName="hierChild4" presStyleCnt="0"/>
      <dgm:spPr/>
    </dgm:pt>
    <dgm:pt modelId="{08F647C8-2429-9C46-BFB6-CCC81EF660EE}" type="pres">
      <dgm:prSet presAssocID="{78B7C298-D99C-BC4A-B9C3-716FA65115AB}" presName="Name10" presStyleLbl="parChTrans1D2" presStyleIdx="1" presStyleCnt="2"/>
      <dgm:spPr/>
      <dgm:t>
        <a:bodyPr/>
        <a:lstStyle/>
        <a:p>
          <a:endParaRPr lang="en-US"/>
        </a:p>
      </dgm:t>
    </dgm:pt>
    <dgm:pt modelId="{842075A8-B6C1-1A48-9BE7-9D14B3EDF98D}" type="pres">
      <dgm:prSet presAssocID="{1035DEF2-1D2F-4242-950C-A99A67C59A8F}" presName="hierRoot2" presStyleCnt="0"/>
      <dgm:spPr/>
    </dgm:pt>
    <dgm:pt modelId="{EE9FBB0A-517E-B34F-9ABF-D2C4501E14FE}" type="pres">
      <dgm:prSet presAssocID="{1035DEF2-1D2F-4242-950C-A99A67C59A8F}" presName="composite2" presStyleCnt="0"/>
      <dgm:spPr/>
    </dgm:pt>
    <dgm:pt modelId="{3C0EDC99-CB20-8640-A010-DB0A1A7E75AF}" type="pres">
      <dgm:prSet presAssocID="{1035DEF2-1D2F-4242-950C-A99A67C59A8F}" presName="background2" presStyleLbl="node2" presStyleIdx="1" presStyleCnt="2"/>
      <dgm:spPr/>
    </dgm:pt>
    <dgm:pt modelId="{B5792EAB-C8CC-5E4A-AD28-67EC352D8E77}" type="pres">
      <dgm:prSet presAssocID="{1035DEF2-1D2F-4242-950C-A99A67C59A8F}" presName="text2" presStyleLbl="fgAcc2" presStyleIdx="1" presStyleCnt="2">
        <dgm:presLayoutVars>
          <dgm:chPref val="3"/>
        </dgm:presLayoutVars>
      </dgm:prSet>
      <dgm:spPr/>
      <dgm:t>
        <a:bodyPr/>
        <a:lstStyle/>
        <a:p>
          <a:endParaRPr lang="en-US"/>
        </a:p>
      </dgm:t>
    </dgm:pt>
    <dgm:pt modelId="{89E0AFF5-694C-534A-9AFE-FFBB7092FE89}" type="pres">
      <dgm:prSet presAssocID="{1035DEF2-1D2F-4242-950C-A99A67C59A8F}" presName="hierChild3" presStyleCnt="0"/>
      <dgm:spPr/>
    </dgm:pt>
    <dgm:pt modelId="{03AABF04-8C9F-1346-AB4B-299758F2A5AC}" type="pres">
      <dgm:prSet presAssocID="{B7004A80-F4CF-444C-86EA-EE626C2BE442}" presName="Name17" presStyleLbl="parChTrans1D3" presStyleIdx="1" presStyleCnt="2"/>
      <dgm:spPr/>
      <dgm:t>
        <a:bodyPr/>
        <a:lstStyle/>
        <a:p>
          <a:endParaRPr lang="en-US"/>
        </a:p>
      </dgm:t>
    </dgm:pt>
    <dgm:pt modelId="{7B48EBC2-F5C7-7F4A-94DE-4DD49DACAF21}" type="pres">
      <dgm:prSet presAssocID="{0E0BEB94-5946-2F4C-8BCF-8DB86F5D2512}" presName="hierRoot3" presStyleCnt="0"/>
      <dgm:spPr/>
    </dgm:pt>
    <dgm:pt modelId="{8B33ED78-865F-1A49-8601-5778B931A926}" type="pres">
      <dgm:prSet presAssocID="{0E0BEB94-5946-2F4C-8BCF-8DB86F5D2512}" presName="composite3" presStyleCnt="0"/>
      <dgm:spPr/>
    </dgm:pt>
    <dgm:pt modelId="{9B9379ED-0AC4-B540-99BA-6048F8DA5435}" type="pres">
      <dgm:prSet presAssocID="{0E0BEB94-5946-2F4C-8BCF-8DB86F5D2512}" presName="background3" presStyleLbl="node3" presStyleIdx="1" presStyleCnt="2"/>
      <dgm:spPr/>
    </dgm:pt>
    <dgm:pt modelId="{560C05AD-5FB1-D94B-B0EE-3AEC0E6178C9}" type="pres">
      <dgm:prSet presAssocID="{0E0BEB94-5946-2F4C-8BCF-8DB86F5D2512}" presName="text3" presStyleLbl="fgAcc3" presStyleIdx="1" presStyleCnt="2">
        <dgm:presLayoutVars>
          <dgm:chPref val="3"/>
        </dgm:presLayoutVars>
      </dgm:prSet>
      <dgm:spPr/>
      <dgm:t>
        <a:bodyPr/>
        <a:lstStyle/>
        <a:p>
          <a:endParaRPr lang="en-US"/>
        </a:p>
      </dgm:t>
    </dgm:pt>
    <dgm:pt modelId="{42796745-ED71-6246-B19F-A4B00961BE0C}" type="pres">
      <dgm:prSet presAssocID="{0E0BEB94-5946-2F4C-8BCF-8DB86F5D2512}" presName="hierChild4" presStyleCnt="0"/>
      <dgm:spPr/>
    </dgm:pt>
  </dgm:ptLst>
  <dgm:cxnLst>
    <dgm:cxn modelId="{AB210423-3897-4967-9771-61C77267B6AF}" type="presOf" srcId="{219A4243-91B0-0D4D-8D93-E6C1610370BF}" destId="{319888DA-16AF-3940-9656-76E1E8BCC9D7}" srcOrd="0" destOrd="0" presId="urn:microsoft.com/office/officeart/2005/8/layout/hierarchy1"/>
    <dgm:cxn modelId="{C463C32F-4912-804B-BA12-C10ABD7FFB8D}" srcId="{98AE4072-F77B-E644-8EC3-A44242BAF959}" destId="{87930E8F-66FB-F24D-9A43-D34E6297C7FD}" srcOrd="0" destOrd="0" parTransId="{50BC9B20-80D7-2F4D-A09E-7ED0A09B1CB2}" sibTransId="{625227ED-4B6C-314C-B8FA-25ED872C1F69}"/>
    <dgm:cxn modelId="{C8F32D54-FE75-462A-91B6-1B8BF54906D8}" type="presOf" srcId="{1035DEF2-1D2F-4242-950C-A99A67C59A8F}" destId="{B5792EAB-C8CC-5E4A-AD28-67EC352D8E77}" srcOrd="0" destOrd="0" presId="urn:microsoft.com/office/officeart/2005/8/layout/hierarchy1"/>
    <dgm:cxn modelId="{3008ED07-BB70-4FC9-9B0F-2B760ADE285E}" type="presOf" srcId="{98AE4072-F77B-E644-8EC3-A44242BAF959}" destId="{48DE3BBB-5FB0-5549-9D06-E2A683113E94}" srcOrd="0" destOrd="0" presId="urn:microsoft.com/office/officeart/2005/8/layout/hierarchy1"/>
    <dgm:cxn modelId="{9171525D-B60D-4AB6-9F71-8C24EEB9A79B}" type="presOf" srcId="{B7004A80-F4CF-444C-86EA-EE626C2BE442}" destId="{03AABF04-8C9F-1346-AB4B-299758F2A5AC}" srcOrd="0" destOrd="0" presId="urn:microsoft.com/office/officeart/2005/8/layout/hierarchy1"/>
    <dgm:cxn modelId="{DC4BB8D0-C64E-46B5-8CE4-5B9E4152BB53}" type="presOf" srcId="{04DA2B8C-ACEE-C941-9481-D8F43D789016}" destId="{76338268-0505-AF49-8C0C-9B19AB44EA57}" srcOrd="0" destOrd="0" presId="urn:microsoft.com/office/officeart/2005/8/layout/hierarchy1"/>
    <dgm:cxn modelId="{5BD308E2-1742-4B5C-BC5E-8D15ABCB5D83}" type="presOf" srcId="{0E0BEB94-5946-2F4C-8BCF-8DB86F5D2512}" destId="{560C05AD-5FB1-D94B-B0EE-3AEC0E6178C9}" srcOrd="0" destOrd="0" presId="urn:microsoft.com/office/officeart/2005/8/layout/hierarchy1"/>
    <dgm:cxn modelId="{886F5A8D-FB22-0F48-BBB3-20605259D29E}" srcId="{4695AAD8-AD91-7D40-B4FC-00499CEDC716}" destId="{219A4243-91B0-0D4D-8D93-E6C1610370BF}" srcOrd="0" destOrd="0" parTransId="{F99755C1-F316-E14E-8541-48303104939E}" sibTransId="{25CA98A9-EE92-894B-829E-BA706E818CEB}"/>
    <dgm:cxn modelId="{7CB8744C-2B9E-439B-99D7-81BE6EF38322}" type="presOf" srcId="{78B7C298-D99C-BC4A-B9C3-716FA65115AB}" destId="{08F647C8-2429-9C46-BFB6-CCC81EF660EE}" srcOrd="0" destOrd="0" presId="urn:microsoft.com/office/officeart/2005/8/layout/hierarchy1"/>
    <dgm:cxn modelId="{FD22E192-3661-498F-B1D0-F2A32BF7B33D}" type="presOf" srcId="{4695AAD8-AD91-7D40-B4FC-00499CEDC716}" destId="{8581194E-B1F8-854E-9E64-152BD71530DA}" srcOrd="0" destOrd="0" presId="urn:microsoft.com/office/officeart/2005/8/layout/hierarchy1"/>
    <dgm:cxn modelId="{788E3750-A6E4-D64C-8359-FE7546404BBE}" srcId="{87930E8F-66FB-F24D-9A43-D34E6297C7FD}" destId="{4695AAD8-AD91-7D40-B4FC-00499CEDC716}" srcOrd="0" destOrd="0" parTransId="{04DA2B8C-ACEE-C941-9481-D8F43D789016}" sibTransId="{36365871-9C5D-3840-A1EE-9A75B4AF5B1D}"/>
    <dgm:cxn modelId="{91E608B5-4BA4-4EC5-9E48-16710131AFFA}" type="presOf" srcId="{F99755C1-F316-E14E-8541-48303104939E}" destId="{A3BF2B39-99C1-5341-A628-0809CD7118B1}" srcOrd="0" destOrd="0" presId="urn:microsoft.com/office/officeart/2005/8/layout/hierarchy1"/>
    <dgm:cxn modelId="{787E406F-FE8A-F347-A3A7-D4E65B9BBD13}" srcId="{1035DEF2-1D2F-4242-950C-A99A67C59A8F}" destId="{0E0BEB94-5946-2F4C-8BCF-8DB86F5D2512}" srcOrd="0" destOrd="0" parTransId="{B7004A80-F4CF-444C-86EA-EE626C2BE442}" sibTransId="{A22F6465-5966-D84B-AF87-2BF6BCDC94AD}"/>
    <dgm:cxn modelId="{1807CDBA-34E8-45A4-8C70-171008F53118}" type="presOf" srcId="{87930E8F-66FB-F24D-9A43-D34E6297C7FD}" destId="{22F77FF9-9B32-D442-BE62-24401B675670}" srcOrd="0" destOrd="0" presId="urn:microsoft.com/office/officeart/2005/8/layout/hierarchy1"/>
    <dgm:cxn modelId="{FE3ADCC6-B4FD-AE44-A17B-E00D5DC96E6E}" srcId="{87930E8F-66FB-F24D-9A43-D34E6297C7FD}" destId="{1035DEF2-1D2F-4242-950C-A99A67C59A8F}" srcOrd="1" destOrd="0" parTransId="{78B7C298-D99C-BC4A-B9C3-716FA65115AB}" sibTransId="{B45DD3AC-343D-A442-BC03-973B21307668}"/>
    <dgm:cxn modelId="{00FC98FB-F877-4EF2-9166-394F3B5520EC}" type="presParOf" srcId="{48DE3BBB-5FB0-5549-9D06-E2A683113E94}" destId="{9E3052B4-0FD9-BB43-8731-6745FD5E7582}" srcOrd="0" destOrd="0" presId="urn:microsoft.com/office/officeart/2005/8/layout/hierarchy1"/>
    <dgm:cxn modelId="{38DD879E-C1E2-4A8B-A859-A87B5C75BD40}" type="presParOf" srcId="{9E3052B4-0FD9-BB43-8731-6745FD5E7582}" destId="{EE0D0BBB-C5FA-C44A-BCF0-A3A43F4910C9}" srcOrd="0" destOrd="0" presId="urn:microsoft.com/office/officeart/2005/8/layout/hierarchy1"/>
    <dgm:cxn modelId="{2F4700DE-3823-4C63-A8D3-5ACED3FA895C}" type="presParOf" srcId="{EE0D0BBB-C5FA-C44A-BCF0-A3A43F4910C9}" destId="{1839A7A8-B27F-2946-BE3C-398441DF248B}" srcOrd="0" destOrd="0" presId="urn:microsoft.com/office/officeart/2005/8/layout/hierarchy1"/>
    <dgm:cxn modelId="{3CFE0CA2-04EE-4BFB-9FC1-E8F2A08AC2BD}" type="presParOf" srcId="{EE0D0BBB-C5FA-C44A-BCF0-A3A43F4910C9}" destId="{22F77FF9-9B32-D442-BE62-24401B675670}" srcOrd="1" destOrd="0" presId="urn:microsoft.com/office/officeart/2005/8/layout/hierarchy1"/>
    <dgm:cxn modelId="{32B8FDBF-AC65-42EE-81C5-F0E4BFE854A6}" type="presParOf" srcId="{9E3052B4-0FD9-BB43-8731-6745FD5E7582}" destId="{F152B7D9-8CA5-2944-B011-8120A955F98D}" srcOrd="1" destOrd="0" presId="urn:microsoft.com/office/officeart/2005/8/layout/hierarchy1"/>
    <dgm:cxn modelId="{7CEED75D-8B67-4C5E-8B27-19DFB801EDA6}" type="presParOf" srcId="{F152B7D9-8CA5-2944-B011-8120A955F98D}" destId="{76338268-0505-AF49-8C0C-9B19AB44EA57}" srcOrd="0" destOrd="0" presId="urn:microsoft.com/office/officeart/2005/8/layout/hierarchy1"/>
    <dgm:cxn modelId="{DFC00476-1EBC-4591-803B-57B559FE387D}" type="presParOf" srcId="{F152B7D9-8CA5-2944-B011-8120A955F98D}" destId="{0ED46785-C589-E942-98DE-014255B306FE}" srcOrd="1" destOrd="0" presId="urn:microsoft.com/office/officeart/2005/8/layout/hierarchy1"/>
    <dgm:cxn modelId="{F0E75415-A50E-47F9-AB1A-BC6DE47FC8DB}" type="presParOf" srcId="{0ED46785-C589-E942-98DE-014255B306FE}" destId="{9CA114A5-1BCC-B149-9A73-5D9F181698D8}" srcOrd="0" destOrd="0" presId="urn:microsoft.com/office/officeart/2005/8/layout/hierarchy1"/>
    <dgm:cxn modelId="{622CDA27-60D5-44C0-9A97-47F204F93A84}" type="presParOf" srcId="{9CA114A5-1BCC-B149-9A73-5D9F181698D8}" destId="{D7579396-6052-5946-ABDC-400A65111B84}" srcOrd="0" destOrd="0" presId="urn:microsoft.com/office/officeart/2005/8/layout/hierarchy1"/>
    <dgm:cxn modelId="{F8DF6EFA-8813-4B23-B60E-9CC0A2F78A60}" type="presParOf" srcId="{9CA114A5-1BCC-B149-9A73-5D9F181698D8}" destId="{8581194E-B1F8-854E-9E64-152BD71530DA}" srcOrd="1" destOrd="0" presId="urn:microsoft.com/office/officeart/2005/8/layout/hierarchy1"/>
    <dgm:cxn modelId="{10FDBBBE-D799-4277-8DB3-EB298C297CD7}" type="presParOf" srcId="{0ED46785-C589-E942-98DE-014255B306FE}" destId="{FAE0BF81-C44E-7F40-81AE-93881D3CCC0E}" srcOrd="1" destOrd="0" presId="urn:microsoft.com/office/officeart/2005/8/layout/hierarchy1"/>
    <dgm:cxn modelId="{AE9674EA-74CE-42DF-B9AC-83019FE2ED4A}" type="presParOf" srcId="{FAE0BF81-C44E-7F40-81AE-93881D3CCC0E}" destId="{A3BF2B39-99C1-5341-A628-0809CD7118B1}" srcOrd="0" destOrd="0" presId="urn:microsoft.com/office/officeart/2005/8/layout/hierarchy1"/>
    <dgm:cxn modelId="{82FAAF86-E590-46A1-A374-E0EC492424FC}" type="presParOf" srcId="{FAE0BF81-C44E-7F40-81AE-93881D3CCC0E}" destId="{31309DD4-1289-8C4B-B7C2-39E0083DB801}" srcOrd="1" destOrd="0" presId="urn:microsoft.com/office/officeart/2005/8/layout/hierarchy1"/>
    <dgm:cxn modelId="{F40A271E-2386-4235-A19C-D57CA60B2477}" type="presParOf" srcId="{31309DD4-1289-8C4B-B7C2-39E0083DB801}" destId="{30ED9948-7B89-F44F-828A-B61739911AE6}" srcOrd="0" destOrd="0" presId="urn:microsoft.com/office/officeart/2005/8/layout/hierarchy1"/>
    <dgm:cxn modelId="{2E4D29BA-B710-42C0-A6B5-B68EE9C45267}" type="presParOf" srcId="{30ED9948-7B89-F44F-828A-B61739911AE6}" destId="{F9BC914F-03DF-FE43-BAF2-248CC08D8422}" srcOrd="0" destOrd="0" presId="urn:microsoft.com/office/officeart/2005/8/layout/hierarchy1"/>
    <dgm:cxn modelId="{DE84F6D2-C829-4BAF-9660-FC1F73A6115F}" type="presParOf" srcId="{30ED9948-7B89-F44F-828A-B61739911AE6}" destId="{319888DA-16AF-3940-9656-76E1E8BCC9D7}" srcOrd="1" destOrd="0" presId="urn:microsoft.com/office/officeart/2005/8/layout/hierarchy1"/>
    <dgm:cxn modelId="{E5CB4BDF-6EDB-42C7-BD2F-EE9B9396257B}" type="presParOf" srcId="{31309DD4-1289-8C4B-B7C2-39E0083DB801}" destId="{96F7F785-D4E5-514F-96D4-A54FCA3C78D1}" srcOrd="1" destOrd="0" presId="urn:microsoft.com/office/officeart/2005/8/layout/hierarchy1"/>
    <dgm:cxn modelId="{920937F9-4BB4-442D-AC17-B84A8F3C7EE0}" type="presParOf" srcId="{F152B7D9-8CA5-2944-B011-8120A955F98D}" destId="{08F647C8-2429-9C46-BFB6-CCC81EF660EE}" srcOrd="2" destOrd="0" presId="urn:microsoft.com/office/officeart/2005/8/layout/hierarchy1"/>
    <dgm:cxn modelId="{1E9D593E-EF8C-4054-8DC7-7906760BFFF5}" type="presParOf" srcId="{F152B7D9-8CA5-2944-B011-8120A955F98D}" destId="{842075A8-B6C1-1A48-9BE7-9D14B3EDF98D}" srcOrd="3" destOrd="0" presId="urn:microsoft.com/office/officeart/2005/8/layout/hierarchy1"/>
    <dgm:cxn modelId="{D5DF0511-5CF7-4C90-8655-D218B3B93D5B}" type="presParOf" srcId="{842075A8-B6C1-1A48-9BE7-9D14B3EDF98D}" destId="{EE9FBB0A-517E-B34F-9ABF-D2C4501E14FE}" srcOrd="0" destOrd="0" presId="urn:microsoft.com/office/officeart/2005/8/layout/hierarchy1"/>
    <dgm:cxn modelId="{D9A0A6A8-5492-47C1-AECC-A1E1F11E78AE}" type="presParOf" srcId="{EE9FBB0A-517E-B34F-9ABF-D2C4501E14FE}" destId="{3C0EDC99-CB20-8640-A010-DB0A1A7E75AF}" srcOrd="0" destOrd="0" presId="urn:microsoft.com/office/officeart/2005/8/layout/hierarchy1"/>
    <dgm:cxn modelId="{5AA5DCBA-5D12-4CA1-97A3-32A80439B82A}" type="presParOf" srcId="{EE9FBB0A-517E-B34F-9ABF-D2C4501E14FE}" destId="{B5792EAB-C8CC-5E4A-AD28-67EC352D8E77}" srcOrd="1" destOrd="0" presId="urn:microsoft.com/office/officeart/2005/8/layout/hierarchy1"/>
    <dgm:cxn modelId="{2CAA96AA-0B58-42E5-B04E-F6CBA8ECB340}" type="presParOf" srcId="{842075A8-B6C1-1A48-9BE7-9D14B3EDF98D}" destId="{89E0AFF5-694C-534A-9AFE-FFBB7092FE89}" srcOrd="1" destOrd="0" presId="urn:microsoft.com/office/officeart/2005/8/layout/hierarchy1"/>
    <dgm:cxn modelId="{BD7E6B43-9996-421D-9697-49B98B50FF3A}" type="presParOf" srcId="{89E0AFF5-694C-534A-9AFE-FFBB7092FE89}" destId="{03AABF04-8C9F-1346-AB4B-299758F2A5AC}" srcOrd="0" destOrd="0" presId="urn:microsoft.com/office/officeart/2005/8/layout/hierarchy1"/>
    <dgm:cxn modelId="{944778B0-ECDB-4F21-9667-3A9E3B555491}" type="presParOf" srcId="{89E0AFF5-694C-534A-9AFE-FFBB7092FE89}" destId="{7B48EBC2-F5C7-7F4A-94DE-4DD49DACAF21}" srcOrd="1" destOrd="0" presId="urn:microsoft.com/office/officeart/2005/8/layout/hierarchy1"/>
    <dgm:cxn modelId="{4F7CD926-9F64-4718-B06E-983AF5C6D258}" type="presParOf" srcId="{7B48EBC2-F5C7-7F4A-94DE-4DD49DACAF21}" destId="{8B33ED78-865F-1A49-8601-5778B931A926}" srcOrd="0" destOrd="0" presId="urn:microsoft.com/office/officeart/2005/8/layout/hierarchy1"/>
    <dgm:cxn modelId="{E40510E0-86A8-4367-AE19-B180A39AECBE}" type="presParOf" srcId="{8B33ED78-865F-1A49-8601-5778B931A926}" destId="{9B9379ED-0AC4-B540-99BA-6048F8DA5435}" srcOrd="0" destOrd="0" presId="urn:microsoft.com/office/officeart/2005/8/layout/hierarchy1"/>
    <dgm:cxn modelId="{D3070BEA-E0A6-4730-A3EB-72C2E13FEE46}" type="presParOf" srcId="{8B33ED78-865F-1A49-8601-5778B931A926}" destId="{560C05AD-5FB1-D94B-B0EE-3AEC0E6178C9}" srcOrd="1" destOrd="0" presId="urn:microsoft.com/office/officeart/2005/8/layout/hierarchy1"/>
    <dgm:cxn modelId="{7DB76DA6-B313-4AE0-8EC5-695A273475B0}" type="presParOf" srcId="{7B48EBC2-F5C7-7F4A-94DE-4DD49DACAF21}" destId="{42796745-ED71-6246-B19F-A4B00961BE0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290737"/>
          <a:ext cx="8839200" cy="189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6020" tIns="104140"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solidFill>
                <a:schemeClr val="tx2">
                  <a:lumMod val="10000"/>
                </a:schemeClr>
              </a:solidFill>
            </a:rPr>
            <a:t>Data confidentiality</a:t>
          </a:r>
          <a:endParaRPr lang="en-US" sz="1800" kern="1200" dirty="0">
            <a:solidFill>
              <a:schemeClr val="tx2">
                <a:lumMod val="10000"/>
              </a:schemeClr>
            </a:solidFill>
          </a:endParaRPr>
        </a:p>
        <a:p>
          <a:pPr marL="342900" lvl="2" indent="-171450" algn="l" defTabSz="711200" rtl="0">
            <a:lnSpc>
              <a:spcPct val="90000"/>
            </a:lnSpc>
            <a:spcBef>
              <a:spcPct val="0"/>
            </a:spcBef>
            <a:spcAft>
              <a:spcPct val="15000"/>
            </a:spcAft>
            <a:buChar char="••"/>
          </a:pPr>
          <a:r>
            <a:rPr lang="en-US" sz="1600" kern="1200" dirty="0" smtClean="0"/>
            <a:t>Assures that private or confidential information is not made available or disclosed to unauthorized individuals</a:t>
          </a:r>
          <a:endParaRPr lang="en-US" sz="1600" kern="1200" dirty="0"/>
        </a:p>
        <a:p>
          <a:pPr marL="171450" lvl="1" indent="-171450" algn="l" defTabSz="800100" rtl="0">
            <a:lnSpc>
              <a:spcPct val="90000"/>
            </a:lnSpc>
            <a:spcBef>
              <a:spcPct val="0"/>
            </a:spcBef>
            <a:spcAft>
              <a:spcPct val="15000"/>
            </a:spcAft>
            <a:buChar char="••"/>
          </a:pPr>
          <a:r>
            <a:rPr lang="en-US" sz="1800" kern="1200" dirty="0" smtClean="0">
              <a:solidFill>
                <a:schemeClr val="tx2">
                  <a:lumMod val="10000"/>
                </a:schemeClr>
              </a:solidFill>
            </a:rPr>
            <a:t>Privacy</a:t>
          </a:r>
          <a:endParaRPr lang="en-US" sz="1800" kern="1200" dirty="0">
            <a:solidFill>
              <a:schemeClr val="tx2">
                <a:lumMod val="10000"/>
              </a:schemeClr>
            </a:solidFill>
          </a:endParaRPr>
        </a:p>
        <a:p>
          <a:pPr marL="342900" lvl="2" indent="-171450" algn="l" defTabSz="711200" rtl="0">
            <a:lnSpc>
              <a:spcPct val="90000"/>
            </a:lnSpc>
            <a:spcBef>
              <a:spcPct val="0"/>
            </a:spcBef>
            <a:spcAft>
              <a:spcPct val="15000"/>
            </a:spcAft>
            <a:buChar char="••"/>
          </a:pPr>
          <a:r>
            <a:rPr lang="en-US" sz="1600" kern="1200" dirty="0" smtClean="0"/>
            <a:t>Assures that individuals control or influence what information related to them may be collected and stored and by whom and to whom that information may be disclosed</a:t>
          </a:r>
          <a:endParaRPr lang="en-US" sz="1600" kern="1200" dirty="0"/>
        </a:p>
      </dsp:txBody>
      <dsp:txXfrm>
        <a:off x="0" y="290737"/>
        <a:ext cx="8839200" cy="1890000"/>
      </dsp:txXfrm>
    </dsp:sp>
    <dsp:sp modelId="{6049758F-6852-7E48-A5F6-439FA44B34F9}">
      <dsp:nvSpPr>
        <dsp:cNvPr id="0" name=""/>
        <dsp:cNvSpPr/>
      </dsp:nvSpPr>
      <dsp:spPr>
        <a:xfrm>
          <a:off x="441960" y="108861"/>
          <a:ext cx="2834651" cy="2556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Confidentiality</a:t>
          </a:r>
          <a:endParaRPr lang="en-US" sz="2400" kern="1200" dirty="0">
            <a:effectLst>
              <a:outerShdw blurRad="38100" dist="38100" dir="2700000" algn="tl">
                <a:srgbClr val="000000">
                  <a:alpha val="43137"/>
                </a:srgbClr>
              </a:outerShdw>
            </a:effectLst>
          </a:endParaRPr>
        </a:p>
      </dsp:txBody>
      <dsp:txXfrm>
        <a:off x="454441" y="121342"/>
        <a:ext cx="2809689" cy="230713"/>
      </dsp:txXfrm>
    </dsp:sp>
    <dsp:sp modelId="{4DA3C829-4C77-2E4B-ACF0-22E49FD0F419}">
      <dsp:nvSpPr>
        <dsp:cNvPr id="0" name=""/>
        <dsp:cNvSpPr/>
      </dsp:nvSpPr>
      <dsp:spPr>
        <a:xfrm>
          <a:off x="0" y="2391777"/>
          <a:ext cx="8839200" cy="16695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6020" tIns="104140"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solidFill>
                <a:schemeClr val="tx2">
                  <a:lumMod val="10000"/>
                </a:schemeClr>
              </a:solidFill>
            </a:rPr>
            <a:t>Data integrity</a:t>
          </a:r>
          <a:endParaRPr lang="en-US" sz="1800" kern="1200" dirty="0">
            <a:solidFill>
              <a:schemeClr val="tx2">
                <a:lumMod val="10000"/>
              </a:schemeClr>
            </a:solidFill>
          </a:endParaRPr>
        </a:p>
        <a:p>
          <a:pPr marL="342900" lvl="2" indent="-171450" algn="l" defTabSz="711200" rtl="0">
            <a:lnSpc>
              <a:spcPct val="90000"/>
            </a:lnSpc>
            <a:spcBef>
              <a:spcPct val="0"/>
            </a:spcBef>
            <a:spcAft>
              <a:spcPct val="15000"/>
            </a:spcAft>
            <a:buChar char="••"/>
          </a:pPr>
          <a:r>
            <a:rPr lang="en-US" sz="1600" kern="1200" dirty="0" smtClean="0"/>
            <a:t>Assures that information and programs are changed only in a specified and authorized manner</a:t>
          </a:r>
          <a:endParaRPr lang="en-US" sz="1600" kern="1200" dirty="0"/>
        </a:p>
        <a:p>
          <a:pPr marL="171450" lvl="1" indent="-171450" algn="l" defTabSz="800100" rtl="0">
            <a:lnSpc>
              <a:spcPct val="90000"/>
            </a:lnSpc>
            <a:spcBef>
              <a:spcPct val="0"/>
            </a:spcBef>
            <a:spcAft>
              <a:spcPct val="15000"/>
            </a:spcAft>
            <a:buChar char="••"/>
          </a:pPr>
          <a:r>
            <a:rPr lang="en-US" sz="1800" kern="1200" dirty="0" smtClean="0">
              <a:solidFill>
                <a:schemeClr val="tx2">
                  <a:lumMod val="10000"/>
                </a:schemeClr>
              </a:solidFill>
            </a:rPr>
            <a:t>System integrity</a:t>
          </a:r>
          <a:endParaRPr lang="en-US" sz="1800" kern="1200" dirty="0">
            <a:solidFill>
              <a:schemeClr val="tx2">
                <a:lumMod val="10000"/>
              </a:schemeClr>
            </a:solidFill>
          </a:endParaRPr>
        </a:p>
        <a:p>
          <a:pPr marL="342900" lvl="2" indent="-171450" algn="l" defTabSz="711200" rtl="0">
            <a:lnSpc>
              <a:spcPct val="90000"/>
            </a:lnSpc>
            <a:spcBef>
              <a:spcPct val="0"/>
            </a:spcBef>
            <a:spcAft>
              <a:spcPct val="15000"/>
            </a:spcAft>
            <a:buChar char="••"/>
          </a:pPr>
          <a:r>
            <a:rPr lang="en-US" sz="1600" kern="1200" dirty="0" smtClean="0"/>
            <a:t>Assures that a system performs its intended function in an unimpaired manner, free from deliberate or inadvertent unauthorized manipulation of the system</a:t>
          </a:r>
          <a:endParaRPr lang="en-US" sz="1600" kern="1200" dirty="0"/>
        </a:p>
      </dsp:txBody>
      <dsp:txXfrm>
        <a:off x="0" y="2391777"/>
        <a:ext cx="8839200" cy="1669500"/>
      </dsp:txXfrm>
    </dsp:sp>
    <dsp:sp modelId="{D865B79C-0930-C042-ADB5-25A0D1DA2B7F}">
      <dsp:nvSpPr>
        <dsp:cNvPr id="0" name=""/>
        <dsp:cNvSpPr/>
      </dsp:nvSpPr>
      <dsp:spPr>
        <a:xfrm>
          <a:off x="441960" y="2207737"/>
          <a:ext cx="2834651" cy="25783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Integrity</a:t>
          </a:r>
          <a:endParaRPr lang="en-US" sz="2400" kern="1200" dirty="0">
            <a:effectLst>
              <a:outerShdw blurRad="38100" dist="38100" dir="2700000" algn="tl">
                <a:srgbClr val="000000">
                  <a:alpha val="43137"/>
                </a:srgbClr>
              </a:outerShdw>
            </a:effectLst>
          </a:endParaRPr>
        </a:p>
      </dsp:txBody>
      <dsp:txXfrm>
        <a:off x="454547" y="2220324"/>
        <a:ext cx="2809477" cy="232665"/>
      </dsp:txXfrm>
    </dsp:sp>
    <dsp:sp modelId="{CC27436A-1E4D-D84D-A7FC-05F0DE392564}">
      <dsp:nvSpPr>
        <dsp:cNvPr id="0" name=""/>
        <dsp:cNvSpPr/>
      </dsp:nvSpPr>
      <dsp:spPr>
        <a:xfrm>
          <a:off x="0" y="4287788"/>
          <a:ext cx="8839200" cy="7087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6020" tIns="104140"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Assures that systems work promptly and service is not denied to authorized users</a:t>
          </a:r>
          <a:endParaRPr lang="en-US" sz="1800" kern="1200" dirty="0"/>
        </a:p>
      </dsp:txBody>
      <dsp:txXfrm>
        <a:off x="0" y="4287788"/>
        <a:ext cx="8839200" cy="708750"/>
      </dsp:txXfrm>
    </dsp:sp>
    <dsp:sp modelId="{667DCDD7-116F-2549-8EDA-F2F25FC22E3F}">
      <dsp:nvSpPr>
        <dsp:cNvPr id="0" name=""/>
        <dsp:cNvSpPr/>
      </dsp:nvSpPr>
      <dsp:spPr>
        <a:xfrm>
          <a:off x="441960" y="4088277"/>
          <a:ext cx="2834651" cy="27331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Availability</a:t>
          </a:r>
          <a:endParaRPr lang="en-US" sz="2400" kern="1200" dirty="0">
            <a:effectLst>
              <a:outerShdw blurRad="38100" dist="38100" dir="2700000" algn="tl">
                <a:srgbClr val="000000">
                  <a:alpha val="43137"/>
                </a:srgbClr>
              </a:outerShdw>
            </a:effectLst>
          </a:endParaRPr>
        </a:p>
      </dsp:txBody>
      <dsp:txXfrm>
        <a:off x="455302" y="4101619"/>
        <a:ext cx="2807967" cy="246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95006-FA94-7A4E-9FF4-7CC079766FD1}">
      <dsp:nvSpPr>
        <dsp:cNvPr id="0" name=""/>
        <dsp:cNvSpPr/>
      </dsp:nvSpPr>
      <dsp:spPr>
        <a:xfrm rot="16200000">
          <a:off x="-540373" y="544301"/>
          <a:ext cx="4867274" cy="3778671"/>
        </a:xfrm>
        <a:prstGeom prst="flowChartManualOperation">
          <a:avLst/>
        </a:prstGeom>
        <a:solidFill>
          <a:schemeClr val="accent1">
            <a:lumMod val="75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0" rIns="210995" bIns="0" numCol="1" spcCol="1270" anchor="t" anchorCtr="0">
          <a:noAutofit/>
        </a:bodyPr>
        <a:lstStyle/>
        <a:p>
          <a:pPr lvl="0" algn="l" defTabSz="1466850" rtl="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Authenticity</a:t>
          </a:r>
          <a:endParaRPr lang="en-US" sz="3300" kern="1200" dirty="0">
            <a:effectLst>
              <a:outerShdw blurRad="38100" dist="38100" dir="2700000" algn="tl">
                <a:srgbClr val="000000">
                  <a:alpha val="43137"/>
                </a:srgbClr>
              </a:outerShdw>
            </a:effectLst>
          </a:endParaRPr>
        </a:p>
        <a:p>
          <a:pPr marL="228600" lvl="1" indent="-228600" algn="l" defTabSz="1155700" rtl="0">
            <a:lnSpc>
              <a:spcPct val="90000"/>
            </a:lnSpc>
            <a:spcBef>
              <a:spcPct val="0"/>
            </a:spcBef>
            <a:spcAft>
              <a:spcPct val="15000"/>
            </a:spcAft>
            <a:buChar char="••"/>
          </a:pPr>
          <a:r>
            <a:rPr lang="en-US" sz="2600" kern="1200" dirty="0" smtClean="0">
              <a:effectLst>
                <a:outerShdw blurRad="38100" dist="38100" dir="2700000" algn="tl">
                  <a:srgbClr val="000000">
                    <a:alpha val="43137"/>
                  </a:srgbClr>
                </a:outerShdw>
              </a:effectLst>
            </a:rPr>
            <a:t>Verifying that users are who they say they are and that each input arriving at the system came from a trusted source </a:t>
          </a:r>
          <a:endParaRPr lang="en-US" sz="2600" kern="1200" dirty="0">
            <a:effectLst>
              <a:outerShdw blurRad="38100" dist="38100" dir="2700000" algn="tl">
                <a:srgbClr val="000000">
                  <a:alpha val="43137"/>
                </a:srgbClr>
              </a:outerShdw>
            </a:effectLst>
          </a:endParaRPr>
        </a:p>
      </dsp:txBody>
      <dsp:txXfrm rot="5400000">
        <a:off x="3929" y="973454"/>
        <a:ext cx="3778671" cy="2920364"/>
      </dsp:txXfrm>
    </dsp:sp>
    <dsp:sp modelId="{6FA73AC8-DAA8-CE41-8208-3A234E80FA0C}">
      <dsp:nvSpPr>
        <dsp:cNvPr id="0" name=""/>
        <dsp:cNvSpPr/>
      </dsp:nvSpPr>
      <dsp:spPr>
        <a:xfrm rot="16200000">
          <a:off x="3521698" y="544301"/>
          <a:ext cx="4867274" cy="3778671"/>
        </a:xfrm>
        <a:prstGeom prst="flowChartManualOperation">
          <a:avLst/>
        </a:prstGeom>
        <a:solidFill>
          <a:schemeClr val="accent1">
            <a:lumMod val="75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0" rIns="210995" bIns="0" numCol="1" spcCol="1270" anchor="t" anchorCtr="0">
          <a:noAutofit/>
        </a:bodyPr>
        <a:lstStyle/>
        <a:p>
          <a:pPr lvl="0" algn="l" defTabSz="1466850" rtl="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Accountability</a:t>
          </a:r>
          <a:endParaRPr lang="en-US" sz="3300" kern="1200" dirty="0">
            <a:effectLst>
              <a:outerShdw blurRad="38100" dist="38100" dir="2700000" algn="tl">
                <a:srgbClr val="000000">
                  <a:alpha val="43137"/>
                </a:srgbClr>
              </a:outerShdw>
            </a:effectLst>
          </a:endParaRPr>
        </a:p>
        <a:p>
          <a:pPr marL="228600" lvl="1" indent="-228600" algn="l" defTabSz="1155700" rtl="0">
            <a:lnSpc>
              <a:spcPct val="90000"/>
            </a:lnSpc>
            <a:spcBef>
              <a:spcPct val="0"/>
            </a:spcBef>
            <a:spcAft>
              <a:spcPct val="15000"/>
            </a:spcAft>
            <a:buChar char="••"/>
          </a:pPr>
          <a:r>
            <a:rPr lang="en-US" sz="2600" kern="1200" dirty="0" smtClean="0">
              <a:effectLst>
                <a:outerShdw blurRad="38100" dist="38100" dir="2700000" algn="tl">
                  <a:srgbClr val="000000">
                    <a:alpha val="43137"/>
                  </a:srgbClr>
                </a:outerShdw>
              </a:effectLst>
            </a:rPr>
            <a:t>The security goal that generates the requirement for actions of an entity to be traced uniquely to that entity</a:t>
          </a:r>
          <a:endParaRPr lang="en-US" sz="2600" kern="1200" dirty="0">
            <a:effectLst>
              <a:outerShdw blurRad="38100" dist="38100" dir="2700000" algn="tl">
                <a:srgbClr val="000000">
                  <a:alpha val="43137"/>
                </a:srgbClr>
              </a:outerShdw>
            </a:effectLst>
          </a:endParaRPr>
        </a:p>
      </dsp:txBody>
      <dsp:txXfrm rot="5400000">
        <a:off x="4066000" y="973454"/>
        <a:ext cx="3778671" cy="2920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DBAC6-25DB-7848-AE10-A620F7695C2D}">
      <dsp:nvSpPr>
        <dsp:cNvPr id="0" name=""/>
        <dsp:cNvSpPr/>
      </dsp:nvSpPr>
      <dsp:spPr>
        <a:xfrm rot="10800000">
          <a:off x="2931157" y="0"/>
          <a:ext cx="5603242" cy="1676399"/>
        </a:xfrm>
        <a:prstGeom prst="nonIsoscelesTrapezoid">
          <a:avLst>
            <a:gd name="adj1" fmla="val 0"/>
            <a:gd name="adj2" fmla="val 57697"/>
          </a:avLst>
        </a:prstGeom>
        <a:solidFill>
          <a:schemeClr val="lt1">
            <a:alpha val="90000"/>
            <a:hueOff val="0"/>
            <a:satOff val="0"/>
            <a:lumOff val="0"/>
            <a:alphaOff val="0"/>
          </a:schemeClr>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severe or catastrophic adverse effect on organizational operations, organizational assets, or individuals </a:t>
          </a:r>
          <a:endParaRPr lang="en-US" sz="1600" kern="1200" dirty="0"/>
        </a:p>
      </dsp:txBody>
      <dsp:txXfrm rot="10800000">
        <a:off x="3898389" y="0"/>
        <a:ext cx="4636010" cy="1676399"/>
      </dsp:txXfrm>
    </dsp:sp>
    <dsp:sp modelId="{323F2C42-63B1-9D46-8116-55010DB641B3}">
      <dsp:nvSpPr>
        <dsp:cNvPr id="0" name=""/>
        <dsp:cNvSpPr/>
      </dsp:nvSpPr>
      <dsp:spPr>
        <a:xfrm>
          <a:off x="1905002" y="0"/>
          <a:ext cx="1993387" cy="1676399"/>
        </a:xfrm>
        <a:prstGeom prst="trapezoid">
          <a:avLst>
            <a:gd name="adj" fmla="val 57697"/>
          </a:avLst>
        </a:prstGeom>
        <a:solidFill>
          <a:schemeClr val="accent6">
            <a:lumMod val="50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rtl="0">
            <a:lnSpc>
              <a:spcPct val="90000"/>
            </a:lnSpc>
            <a:spcBef>
              <a:spcPct val="0"/>
            </a:spcBef>
            <a:spcAft>
              <a:spcPct val="35000"/>
            </a:spcAft>
          </a:pPr>
          <a:r>
            <a:rPr lang="en-US" sz="3400" kern="1200" dirty="0" smtClean="0"/>
            <a:t>High</a:t>
          </a:r>
          <a:endParaRPr lang="en-US" sz="3400" kern="1200" dirty="0"/>
        </a:p>
      </dsp:txBody>
      <dsp:txXfrm>
        <a:off x="1905002" y="0"/>
        <a:ext cx="1993387" cy="1676399"/>
      </dsp:txXfrm>
    </dsp:sp>
    <dsp:sp modelId="{EDEB3454-1F7E-594F-B14B-175BDB7A3CA0}">
      <dsp:nvSpPr>
        <dsp:cNvPr id="0" name=""/>
        <dsp:cNvSpPr/>
      </dsp:nvSpPr>
      <dsp:spPr>
        <a:xfrm rot="10800000">
          <a:off x="3868928" y="1676399"/>
          <a:ext cx="4665472" cy="1676399"/>
        </a:xfrm>
        <a:prstGeom prst="nonIsoscelesTrapezoid">
          <a:avLst>
            <a:gd name="adj1" fmla="val 0"/>
            <a:gd name="adj2" fmla="val 57697"/>
          </a:avLst>
        </a:prstGeom>
        <a:solidFill>
          <a:schemeClr val="lt1">
            <a:alpha val="90000"/>
            <a:hueOff val="0"/>
            <a:satOff val="0"/>
            <a:lumOff val="0"/>
            <a:alphaOff val="0"/>
          </a:schemeClr>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serious adverse effect on organizational operations, organizational assets, or individuals</a:t>
          </a:r>
          <a:endParaRPr lang="en-US" sz="1600" kern="1200" dirty="0"/>
        </a:p>
      </dsp:txBody>
      <dsp:txXfrm rot="10800000">
        <a:off x="4836160" y="1676399"/>
        <a:ext cx="3698240" cy="1676399"/>
      </dsp:txXfrm>
    </dsp:sp>
    <dsp:sp modelId="{BD8A4DA2-4774-2747-9C4E-431FEDEE116B}">
      <dsp:nvSpPr>
        <dsp:cNvPr id="0" name=""/>
        <dsp:cNvSpPr/>
      </dsp:nvSpPr>
      <dsp:spPr>
        <a:xfrm>
          <a:off x="967232" y="1676399"/>
          <a:ext cx="3868928" cy="1676399"/>
        </a:xfrm>
        <a:prstGeom prst="trapezoid">
          <a:avLst>
            <a:gd name="adj" fmla="val 57697"/>
          </a:avLst>
        </a:prstGeom>
        <a:solidFill>
          <a:schemeClr val="accent2">
            <a:lumMod val="75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rtl="0">
            <a:lnSpc>
              <a:spcPct val="90000"/>
            </a:lnSpc>
            <a:spcBef>
              <a:spcPct val="0"/>
            </a:spcBef>
            <a:spcAft>
              <a:spcPct val="35000"/>
            </a:spcAft>
          </a:pPr>
          <a:r>
            <a:rPr lang="en-US" sz="4400" kern="1200" dirty="0" smtClean="0"/>
            <a:t>Moderate</a:t>
          </a:r>
          <a:endParaRPr lang="en-US" sz="4400" kern="1200" dirty="0"/>
        </a:p>
      </dsp:txBody>
      <dsp:txXfrm>
        <a:off x="1644294" y="1676399"/>
        <a:ext cx="2514803" cy="1676399"/>
      </dsp:txXfrm>
    </dsp:sp>
    <dsp:sp modelId="{63798C49-604C-6D4F-B502-7E4BA45356A1}">
      <dsp:nvSpPr>
        <dsp:cNvPr id="0" name=""/>
        <dsp:cNvSpPr/>
      </dsp:nvSpPr>
      <dsp:spPr>
        <a:xfrm rot="10800000">
          <a:off x="4836160" y="3352799"/>
          <a:ext cx="3698240" cy="1676399"/>
        </a:xfrm>
        <a:prstGeom prst="nonIsoscelesTrapezoid">
          <a:avLst>
            <a:gd name="adj1" fmla="val 0"/>
            <a:gd name="adj2" fmla="val 57697"/>
          </a:avLst>
        </a:prstGeom>
        <a:solidFill>
          <a:schemeClr val="lt1">
            <a:alpha val="90000"/>
            <a:hueOff val="0"/>
            <a:satOff val="0"/>
            <a:lumOff val="0"/>
            <a:alphaOff val="0"/>
          </a:schemeClr>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limited adverse effect on organizational operations, organizational assets, or individuals</a:t>
          </a:r>
          <a:endParaRPr lang="en-US" sz="1600" kern="1200" dirty="0"/>
        </a:p>
        <a:p>
          <a:pPr marL="171450" lvl="1" indent="-171450" algn="l" defTabSz="711200" rtl="0">
            <a:lnSpc>
              <a:spcPct val="90000"/>
            </a:lnSpc>
            <a:spcBef>
              <a:spcPct val="0"/>
            </a:spcBef>
            <a:spcAft>
              <a:spcPct val="15000"/>
            </a:spcAft>
            <a:buChar char="••"/>
          </a:pPr>
          <a:endParaRPr lang="en-US" sz="1600" kern="1200" dirty="0"/>
        </a:p>
      </dsp:txBody>
      <dsp:txXfrm rot="10800000">
        <a:off x="5803392" y="3352799"/>
        <a:ext cx="2731008" cy="1676399"/>
      </dsp:txXfrm>
    </dsp:sp>
    <dsp:sp modelId="{680880A8-997B-A541-ADD6-12677C70DBB4}">
      <dsp:nvSpPr>
        <dsp:cNvPr id="0" name=""/>
        <dsp:cNvSpPr/>
      </dsp:nvSpPr>
      <dsp:spPr>
        <a:xfrm>
          <a:off x="0" y="3352799"/>
          <a:ext cx="5803392" cy="1676399"/>
        </a:xfrm>
        <a:prstGeom prst="trapezoid">
          <a:avLst>
            <a:gd name="adj" fmla="val 57697"/>
          </a:avLst>
        </a:prstGeom>
        <a:solidFill>
          <a:schemeClr val="bg1">
            <a:lumMod val="50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rtl="0">
            <a:lnSpc>
              <a:spcPct val="90000"/>
            </a:lnSpc>
            <a:spcBef>
              <a:spcPct val="0"/>
            </a:spcBef>
            <a:spcAft>
              <a:spcPct val="35000"/>
            </a:spcAft>
          </a:pPr>
          <a:r>
            <a:rPr lang="en-US" sz="4400" kern="1200" dirty="0" smtClean="0"/>
            <a:t>Low</a:t>
          </a:r>
          <a:endParaRPr lang="en-US" sz="4400" kern="1200" dirty="0"/>
        </a:p>
      </dsp:txBody>
      <dsp:txXfrm>
        <a:off x="1015593" y="3352799"/>
        <a:ext cx="3772204" cy="1676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AF64B-A620-0C45-B247-92C87E1A3C8C}">
      <dsp:nvSpPr>
        <dsp:cNvPr id="0" name=""/>
        <dsp:cNvSpPr/>
      </dsp:nvSpPr>
      <dsp:spPr>
        <a:xfrm>
          <a:off x="1041" y="0"/>
          <a:ext cx="2708671" cy="5029199"/>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i="0" kern="1200" dirty="0" smtClean="0"/>
            <a:t>Confidentiality</a:t>
          </a:r>
          <a:r>
            <a:rPr lang="en-US" sz="1400" kern="1200" dirty="0" smtClean="0"/>
            <a:t> </a:t>
          </a:r>
          <a:endParaRPr lang="en-US" sz="1400" kern="1200" dirty="0"/>
        </a:p>
      </dsp:txBody>
      <dsp:txXfrm>
        <a:off x="1041" y="0"/>
        <a:ext cx="2708671" cy="1508760"/>
      </dsp:txXfrm>
    </dsp:sp>
    <dsp:sp modelId="{A0B257B1-4772-E04B-B67D-0B8E72B82E14}">
      <dsp:nvSpPr>
        <dsp:cNvPr id="0" name=""/>
        <dsp:cNvSpPr/>
      </dsp:nvSpPr>
      <dsp:spPr>
        <a:xfrm>
          <a:off x="271908" y="1510233"/>
          <a:ext cx="2166937" cy="15163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Student grade information is an asset whose confidentiality is considered to be highly important by students</a:t>
          </a:r>
          <a:endParaRPr lang="en-US" sz="1400" kern="1200" dirty="0"/>
        </a:p>
      </dsp:txBody>
      <dsp:txXfrm>
        <a:off x="316321" y="1554646"/>
        <a:ext cx="2078111" cy="1427546"/>
      </dsp:txXfrm>
    </dsp:sp>
    <dsp:sp modelId="{8AAEFCBD-DCF7-3A40-81C8-F39E2CD36756}">
      <dsp:nvSpPr>
        <dsp:cNvPr id="0" name=""/>
        <dsp:cNvSpPr/>
      </dsp:nvSpPr>
      <dsp:spPr>
        <a:xfrm>
          <a:off x="271908" y="3259894"/>
          <a:ext cx="2166937" cy="15163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Regulated by the Family Educational Rights and Privacy Act (FERPA)</a:t>
          </a:r>
          <a:endParaRPr lang="en-US" sz="1400" kern="1200" dirty="0"/>
        </a:p>
      </dsp:txBody>
      <dsp:txXfrm>
        <a:off x="316321" y="3304307"/>
        <a:ext cx="2078111" cy="1427546"/>
      </dsp:txXfrm>
    </dsp:sp>
    <dsp:sp modelId="{5B96D207-34DF-0F4C-8BB6-6CEB0EF67ADA}">
      <dsp:nvSpPr>
        <dsp:cNvPr id="0" name=""/>
        <dsp:cNvSpPr/>
      </dsp:nvSpPr>
      <dsp:spPr>
        <a:xfrm>
          <a:off x="2912864" y="0"/>
          <a:ext cx="2708671" cy="5029199"/>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t>Integrity</a:t>
          </a:r>
          <a:endParaRPr lang="en-US" sz="2600" b="1" kern="1200" dirty="0"/>
        </a:p>
      </dsp:txBody>
      <dsp:txXfrm>
        <a:off x="2912864" y="0"/>
        <a:ext cx="2708671" cy="1508760"/>
      </dsp:txXfrm>
    </dsp:sp>
    <dsp:sp modelId="{9A869599-A3BA-2140-965B-480788ED7672}">
      <dsp:nvSpPr>
        <dsp:cNvPr id="0" name=""/>
        <dsp:cNvSpPr/>
      </dsp:nvSpPr>
      <dsp:spPr>
        <a:xfrm>
          <a:off x="3200394" y="1447800"/>
          <a:ext cx="2133610" cy="1508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Patient information stored in a database – inaccurate information could result in serious harm or death to a patient and expose the hospital to massive liability</a:t>
          </a:r>
          <a:endParaRPr lang="en-US" sz="1400" kern="1200" dirty="0"/>
        </a:p>
      </dsp:txBody>
      <dsp:txXfrm>
        <a:off x="3244564" y="1491970"/>
        <a:ext cx="2045270" cy="1419721"/>
      </dsp:txXfrm>
    </dsp:sp>
    <dsp:sp modelId="{B2B9CB2D-DEBC-5E45-BCC2-2317E85CF5BE}">
      <dsp:nvSpPr>
        <dsp:cNvPr id="0" name=""/>
        <dsp:cNvSpPr/>
      </dsp:nvSpPr>
      <dsp:spPr>
        <a:xfrm>
          <a:off x="3183731" y="3107883"/>
          <a:ext cx="2166937" cy="98900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A Web site that offers a forum to registered users to discuss some specific topic would be assigned a moderate level of integrity</a:t>
          </a:r>
          <a:endParaRPr lang="en-US" sz="1400" kern="1200" dirty="0"/>
        </a:p>
      </dsp:txBody>
      <dsp:txXfrm>
        <a:off x="3212698" y="3136850"/>
        <a:ext cx="2109003" cy="931071"/>
      </dsp:txXfrm>
    </dsp:sp>
    <dsp:sp modelId="{20DD891D-54C2-1049-9497-5E2B68136E99}">
      <dsp:nvSpPr>
        <dsp:cNvPr id="0" name=""/>
        <dsp:cNvSpPr/>
      </dsp:nvSpPr>
      <dsp:spPr>
        <a:xfrm>
          <a:off x="3183731" y="4187625"/>
          <a:ext cx="2166937" cy="58978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An example of a low-integrity requirement is an anonymous online poll</a:t>
          </a:r>
          <a:endParaRPr lang="en-US" sz="1400" kern="1200" dirty="0"/>
        </a:p>
      </dsp:txBody>
      <dsp:txXfrm>
        <a:off x="3201005" y="4204899"/>
        <a:ext cx="2132389" cy="555241"/>
      </dsp:txXfrm>
    </dsp:sp>
    <dsp:sp modelId="{F31C69FC-F97D-C847-A4D6-679EEDFECE0D}">
      <dsp:nvSpPr>
        <dsp:cNvPr id="0" name=""/>
        <dsp:cNvSpPr/>
      </dsp:nvSpPr>
      <dsp:spPr>
        <a:xfrm>
          <a:off x="5824686" y="0"/>
          <a:ext cx="2708671" cy="5029199"/>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i="0" kern="1200" dirty="0" smtClean="0"/>
            <a:t>Availability</a:t>
          </a:r>
          <a:endParaRPr lang="en-US" sz="2600" b="1" i="0" kern="1200" dirty="0"/>
        </a:p>
      </dsp:txBody>
      <dsp:txXfrm>
        <a:off x="5824686" y="0"/>
        <a:ext cx="2708671" cy="1508760"/>
      </dsp:txXfrm>
    </dsp:sp>
    <dsp:sp modelId="{362B08EA-3F81-CB4A-B772-E14DBE4CD014}">
      <dsp:nvSpPr>
        <dsp:cNvPr id="0" name=""/>
        <dsp:cNvSpPr/>
      </dsp:nvSpPr>
      <dsp:spPr>
        <a:xfrm>
          <a:off x="6095553" y="1509189"/>
          <a:ext cx="2166937" cy="9880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The more critical a component or service, the higher the level of availability required</a:t>
          </a:r>
          <a:endParaRPr lang="en-US" sz="1400" kern="1200" dirty="0"/>
        </a:p>
      </dsp:txBody>
      <dsp:txXfrm>
        <a:off x="6124492" y="1538128"/>
        <a:ext cx="2109059" cy="930158"/>
      </dsp:txXfrm>
    </dsp:sp>
    <dsp:sp modelId="{63DBCA6F-433F-F94D-A40C-40EAF6EC76AE}">
      <dsp:nvSpPr>
        <dsp:cNvPr id="0" name=""/>
        <dsp:cNvSpPr/>
      </dsp:nvSpPr>
      <dsp:spPr>
        <a:xfrm>
          <a:off x="6095553" y="2649231"/>
          <a:ext cx="2166937" cy="9880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A moderate availability requirement is a public Web site for a university</a:t>
          </a:r>
          <a:endParaRPr lang="en-US" sz="1400" kern="1200" dirty="0"/>
        </a:p>
      </dsp:txBody>
      <dsp:txXfrm>
        <a:off x="6124492" y="2678170"/>
        <a:ext cx="2109059" cy="930158"/>
      </dsp:txXfrm>
    </dsp:sp>
    <dsp:sp modelId="{869AD6AC-C370-714E-AA4A-B92F8AEBFD68}">
      <dsp:nvSpPr>
        <dsp:cNvPr id="0" name=""/>
        <dsp:cNvSpPr/>
      </dsp:nvSpPr>
      <dsp:spPr>
        <a:xfrm>
          <a:off x="6095553" y="3789273"/>
          <a:ext cx="2166937" cy="9880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An online telephone directory lookup application would be classified as a low-availability requirement</a:t>
          </a:r>
          <a:endParaRPr lang="en-US" sz="1400" kern="1200" dirty="0"/>
        </a:p>
      </dsp:txBody>
      <dsp:txXfrm>
        <a:off x="6124492" y="3818212"/>
        <a:ext cx="2109059" cy="9301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49BF7-C5F6-334F-83BB-7B6A418BF392}">
      <dsp:nvSpPr>
        <dsp:cNvPr id="0" name=""/>
        <dsp:cNvSpPr/>
      </dsp:nvSpPr>
      <dsp:spPr>
        <a:xfrm>
          <a:off x="7701" y="863500"/>
          <a:ext cx="2301999" cy="13811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branching, hierarchical data structure that represents a set of potential techniques for exploiting security vulnerabilities</a:t>
          </a:r>
          <a:endParaRPr lang="en-US" sz="1400" kern="1200" dirty="0"/>
        </a:p>
      </dsp:txBody>
      <dsp:txXfrm>
        <a:off x="48155" y="903954"/>
        <a:ext cx="2221091" cy="1300291"/>
      </dsp:txXfrm>
    </dsp:sp>
    <dsp:sp modelId="{DA1EA2F7-B39C-9147-85D1-1E4FA321A039}">
      <dsp:nvSpPr>
        <dsp:cNvPr id="0" name=""/>
        <dsp:cNvSpPr/>
      </dsp:nvSpPr>
      <dsp:spPr>
        <a:xfrm>
          <a:off x="2512276" y="1268652"/>
          <a:ext cx="488023" cy="57089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solidFill>
            <a:schemeClr val="bg1">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512276" y="1382831"/>
        <a:ext cx="341616" cy="342537"/>
      </dsp:txXfrm>
    </dsp:sp>
    <dsp:sp modelId="{0C16FF0F-DE0F-764F-AC8C-B5ED26650F52}">
      <dsp:nvSpPr>
        <dsp:cNvPr id="0" name=""/>
        <dsp:cNvSpPr/>
      </dsp:nvSpPr>
      <dsp:spPr>
        <a:xfrm>
          <a:off x="3230500" y="863500"/>
          <a:ext cx="2301999" cy="13811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The security incident that is the goal of the attack is represented as the root node of the tree</a:t>
          </a:r>
          <a:endParaRPr lang="en-US" sz="1400" kern="1200" dirty="0"/>
        </a:p>
      </dsp:txBody>
      <dsp:txXfrm>
        <a:off x="3270954" y="903954"/>
        <a:ext cx="2221091" cy="1300291"/>
      </dsp:txXfrm>
    </dsp:sp>
    <dsp:sp modelId="{6681AAF6-AAA5-A742-AC69-2B6F4099CC35}">
      <dsp:nvSpPr>
        <dsp:cNvPr id="0" name=""/>
        <dsp:cNvSpPr/>
      </dsp:nvSpPr>
      <dsp:spPr>
        <a:xfrm>
          <a:off x="5735075" y="1268652"/>
          <a:ext cx="488023" cy="57089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solidFill>
            <a:schemeClr val="bg1">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735075" y="1382831"/>
        <a:ext cx="341616" cy="342537"/>
      </dsp:txXfrm>
    </dsp:sp>
    <dsp:sp modelId="{132212EC-E5B6-C049-9C18-FEA575CF04E7}">
      <dsp:nvSpPr>
        <dsp:cNvPr id="0" name=""/>
        <dsp:cNvSpPr/>
      </dsp:nvSpPr>
      <dsp:spPr>
        <a:xfrm>
          <a:off x="6453299" y="863500"/>
          <a:ext cx="2301999" cy="13811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The ways that an attacker could reach that goal are iteratively and incrementally represented as branches and </a:t>
          </a:r>
          <a:r>
            <a:rPr lang="en-US" sz="1400" kern="1200" dirty="0" err="1" smtClean="0"/>
            <a:t>subnodes</a:t>
          </a:r>
          <a:r>
            <a:rPr lang="en-US" sz="1400" kern="1200" dirty="0" smtClean="0"/>
            <a:t> of the tree</a:t>
          </a:r>
          <a:endParaRPr lang="en-US" sz="1400" kern="1200" dirty="0"/>
        </a:p>
      </dsp:txBody>
      <dsp:txXfrm>
        <a:off x="6493753" y="903954"/>
        <a:ext cx="2221091" cy="1300291"/>
      </dsp:txXfrm>
    </dsp:sp>
    <dsp:sp modelId="{CC593A61-5FF8-2C4F-AE52-ABEEDF864CCD}">
      <dsp:nvSpPr>
        <dsp:cNvPr id="0" name=""/>
        <dsp:cNvSpPr/>
      </dsp:nvSpPr>
      <dsp:spPr>
        <a:xfrm rot="5400000">
          <a:off x="7360286" y="2405840"/>
          <a:ext cx="488023" cy="57089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solidFill>
            <a:schemeClr val="bg1">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7433030" y="2447276"/>
        <a:ext cx="342537" cy="341616"/>
      </dsp:txXfrm>
    </dsp:sp>
    <dsp:sp modelId="{6900668F-448B-5041-B15C-F7299960818A}">
      <dsp:nvSpPr>
        <dsp:cNvPr id="0" name=""/>
        <dsp:cNvSpPr/>
      </dsp:nvSpPr>
      <dsp:spPr>
        <a:xfrm>
          <a:off x="6453299" y="3165499"/>
          <a:ext cx="2301999" cy="13811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The final nodes on the paths outward from the root, the leaf nodes, represent different ways to initiate an attack</a:t>
          </a:r>
          <a:endParaRPr lang="en-US" sz="1400" kern="1200" dirty="0"/>
        </a:p>
      </dsp:txBody>
      <dsp:txXfrm>
        <a:off x="6493753" y="3205953"/>
        <a:ext cx="2221091" cy="1300291"/>
      </dsp:txXfrm>
    </dsp:sp>
    <dsp:sp modelId="{F195F470-05F9-1642-A496-AFC36786AA5C}">
      <dsp:nvSpPr>
        <dsp:cNvPr id="0" name=""/>
        <dsp:cNvSpPr/>
      </dsp:nvSpPr>
      <dsp:spPr>
        <a:xfrm rot="10800000">
          <a:off x="5762699" y="3570651"/>
          <a:ext cx="488023" cy="57089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solidFill>
            <a:schemeClr val="bg1">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5909106" y="3684830"/>
        <a:ext cx="341616" cy="342537"/>
      </dsp:txXfrm>
    </dsp:sp>
    <dsp:sp modelId="{525F3D5F-7D82-AE4C-87C7-A7FBED52F408}">
      <dsp:nvSpPr>
        <dsp:cNvPr id="0" name=""/>
        <dsp:cNvSpPr/>
      </dsp:nvSpPr>
      <dsp:spPr>
        <a:xfrm>
          <a:off x="3230500" y="3165499"/>
          <a:ext cx="2301999" cy="13811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Branches can be labeled with values representing difficulty, cost, or other attack attributes, so that alternative attacks can be compared</a:t>
          </a:r>
          <a:endParaRPr lang="en-US" sz="1400" kern="1200" dirty="0"/>
        </a:p>
      </dsp:txBody>
      <dsp:txXfrm>
        <a:off x="3270954" y="3205953"/>
        <a:ext cx="2221091" cy="13002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ABF04-8C9F-1346-AB4B-299758F2A5AC}">
      <dsp:nvSpPr>
        <dsp:cNvPr id="0" name=""/>
        <dsp:cNvSpPr/>
      </dsp:nvSpPr>
      <dsp:spPr>
        <a:xfrm>
          <a:off x="4047053" y="2936234"/>
          <a:ext cx="91440" cy="546938"/>
        </a:xfrm>
        <a:custGeom>
          <a:avLst/>
          <a:gdLst/>
          <a:ahLst/>
          <a:cxnLst/>
          <a:rect l="0" t="0" r="0" b="0"/>
          <a:pathLst>
            <a:path>
              <a:moveTo>
                <a:pt x="45720" y="0"/>
              </a:moveTo>
              <a:lnTo>
                <a:pt x="45720" y="54693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F647C8-2429-9C46-BFB6-CCC81EF660EE}">
      <dsp:nvSpPr>
        <dsp:cNvPr id="0" name=""/>
        <dsp:cNvSpPr/>
      </dsp:nvSpPr>
      <dsp:spPr>
        <a:xfrm>
          <a:off x="2943522" y="1195119"/>
          <a:ext cx="1149250" cy="546938"/>
        </a:xfrm>
        <a:custGeom>
          <a:avLst/>
          <a:gdLst/>
          <a:ahLst/>
          <a:cxnLst/>
          <a:rect l="0" t="0" r="0" b="0"/>
          <a:pathLst>
            <a:path>
              <a:moveTo>
                <a:pt x="0" y="0"/>
              </a:moveTo>
              <a:lnTo>
                <a:pt x="0" y="372722"/>
              </a:lnTo>
              <a:lnTo>
                <a:pt x="1149250" y="372722"/>
              </a:lnTo>
              <a:lnTo>
                <a:pt x="1149250" y="5469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BF2B39-99C1-5341-A628-0809CD7118B1}">
      <dsp:nvSpPr>
        <dsp:cNvPr id="0" name=""/>
        <dsp:cNvSpPr/>
      </dsp:nvSpPr>
      <dsp:spPr>
        <a:xfrm>
          <a:off x="1748551" y="2936234"/>
          <a:ext cx="91440" cy="546938"/>
        </a:xfrm>
        <a:custGeom>
          <a:avLst/>
          <a:gdLst/>
          <a:ahLst/>
          <a:cxnLst/>
          <a:rect l="0" t="0" r="0" b="0"/>
          <a:pathLst>
            <a:path>
              <a:moveTo>
                <a:pt x="45720" y="0"/>
              </a:moveTo>
              <a:lnTo>
                <a:pt x="45720" y="54693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338268-0505-AF49-8C0C-9B19AB44EA57}">
      <dsp:nvSpPr>
        <dsp:cNvPr id="0" name=""/>
        <dsp:cNvSpPr/>
      </dsp:nvSpPr>
      <dsp:spPr>
        <a:xfrm>
          <a:off x="1794271" y="1195119"/>
          <a:ext cx="1149250" cy="546938"/>
        </a:xfrm>
        <a:custGeom>
          <a:avLst/>
          <a:gdLst/>
          <a:ahLst/>
          <a:cxnLst/>
          <a:rect l="0" t="0" r="0" b="0"/>
          <a:pathLst>
            <a:path>
              <a:moveTo>
                <a:pt x="1149250" y="0"/>
              </a:moveTo>
              <a:lnTo>
                <a:pt x="1149250" y="372722"/>
              </a:lnTo>
              <a:lnTo>
                <a:pt x="0" y="372722"/>
              </a:lnTo>
              <a:lnTo>
                <a:pt x="0" y="5469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39A7A8-B27F-2946-BE3C-398441DF248B}">
      <dsp:nvSpPr>
        <dsp:cNvPr id="0" name=""/>
        <dsp:cNvSpPr/>
      </dsp:nvSpPr>
      <dsp:spPr>
        <a:xfrm>
          <a:off x="2003226" y="943"/>
          <a:ext cx="1880592" cy="11941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2F77FF9-9B32-D442-BE62-24401B675670}">
      <dsp:nvSpPr>
        <dsp:cNvPr id="0" name=""/>
        <dsp:cNvSpPr/>
      </dsp:nvSpPr>
      <dsp:spPr>
        <a:xfrm>
          <a:off x="2212181" y="199450"/>
          <a:ext cx="1880592" cy="11941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lumMod val="10000"/>
                </a:schemeClr>
              </a:solidFill>
            </a:rPr>
            <a:t>Programs can present two kinds of threats:</a:t>
          </a:r>
          <a:endParaRPr lang="en-US" sz="1500" kern="1200" dirty="0"/>
        </a:p>
      </dsp:txBody>
      <dsp:txXfrm>
        <a:off x="2247157" y="234426"/>
        <a:ext cx="1810640" cy="1124224"/>
      </dsp:txXfrm>
    </dsp:sp>
    <dsp:sp modelId="{D7579396-6052-5946-ABDC-400A65111B84}">
      <dsp:nvSpPr>
        <dsp:cNvPr id="0" name=""/>
        <dsp:cNvSpPr/>
      </dsp:nvSpPr>
      <dsp:spPr>
        <a:xfrm>
          <a:off x="853975" y="1742058"/>
          <a:ext cx="1880592" cy="11941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81194E-B1F8-854E-9E64-152BD71530DA}">
      <dsp:nvSpPr>
        <dsp:cNvPr id="0" name=""/>
        <dsp:cNvSpPr/>
      </dsp:nvSpPr>
      <dsp:spPr>
        <a:xfrm>
          <a:off x="1062930" y="1940565"/>
          <a:ext cx="1880592" cy="11941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lumMod val="10000"/>
                </a:schemeClr>
              </a:solidFill>
            </a:rPr>
            <a:t>Information access threats</a:t>
          </a:r>
        </a:p>
      </dsp:txBody>
      <dsp:txXfrm>
        <a:off x="1097906" y="1975541"/>
        <a:ext cx="1810640" cy="1124224"/>
      </dsp:txXfrm>
    </dsp:sp>
    <dsp:sp modelId="{F9BC914F-03DF-FE43-BAF2-248CC08D8422}">
      <dsp:nvSpPr>
        <dsp:cNvPr id="0" name=""/>
        <dsp:cNvSpPr/>
      </dsp:nvSpPr>
      <dsp:spPr>
        <a:xfrm>
          <a:off x="853975" y="3483173"/>
          <a:ext cx="1880592" cy="11941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9888DA-16AF-3940-9656-76E1E8BCC9D7}">
      <dsp:nvSpPr>
        <dsp:cNvPr id="0" name=""/>
        <dsp:cNvSpPr/>
      </dsp:nvSpPr>
      <dsp:spPr>
        <a:xfrm>
          <a:off x="1062930" y="3681680"/>
          <a:ext cx="1880592" cy="11941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lumMod val="10000"/>
                </a:schemeClr>
              </a:solidFill>
            </a:rPr>
            <a:t>Intercept or modify data on behalf of users who should not have access to that data</a:t>
          </a:r>
        </a:p>
      </dsp:txBody>
      <dsp:txXfrm>
        <a:off x="1097906" y="3716656"/>
        <a:ext cx="1810640" cy="1124224"/>
      </dsp:txXfrm>
    </dsp:sp>
    <dsp:sp modelId="{3C0EDC99-CB20-8640-A010-DB0A1A7E75AF}">
      <dsp:nvSpPr>
        <dsp:cNvPr id="0" name=""/>
        <dsp:cNvSpPr/>
      </dsp:nvSpPr>
      <dsp:spPr>
        <a:xfrm>
          <a:off x="3152477" y="1742058"/>
          <a:ext cx="1880592" cy="11941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792EAB-C8CC-5E4A-AD28-67EC352D8E77}">
      <dsp:nvSpPr>
        <dsp:cNvPr id="0" name=""/>
        <dsp:cNvSpPr/>
      </dsp:nvSpPr>
      <dsp:spPr>
        <a:xfrm>
          <a:off x="3361432" y="1940565"/>
          <a:ext cx="1880592" cy="11941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lumMod val="10000"/>
                </a:schemeClr>
              </a:solidFill>
            </a:rPr>
            <a:t>Service threats</a:t>
          </a:r>
        </a:p>
      </dsp:txBody>
      <dsp:txXfrm>
        <a:off x="3396408" y="1975541"/>
        <a:ext cx="1810640" cy="1124224"/>
      </dsp:txXfrm>
    </dsp:sp>
    <dsp:sp modelId="{9B9379ED-0AC4-B540-99BA-6048F8DA5435}">
      <dsp:nvSpPr>
        <dsp:cNvPr id="0" name=""/>
        <dsp:cNvSpPr/>
      </dsp:nvSpPr>
      <dsp:spPr>
        <a:xfrm>
          <a:off x="3152477" y="3483173"/>
          <a:ext cx="1880592" cy="11941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0C05AD-5FB1-D94B-B0EE-3AEC0E6178C9}">
      <dsp:nvSpPr>
        <dsp:cNvPr id="0" name=""/>
        <dsp:cNvSpPr/>
      </dsp:nvSpPr>
      <dsp:spPr>
        <a:xfrm>
          <a:off x="3361432" y="3681680"/>
          <a:ext cx="1880592" cy="11941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lumMod val="10000"/>
                </a:schemeClr>
              </a:solidFill>
            </a:rPr>
            <a:t>Exploit service flaws in computers to inhibit use by legitimate users</a:t>
          </a:r>
          <a:endParaRPr lang="en-US" sz="1500" kern="1200" dirty="0">
            <a:solidFill>
              <a:schemeClr val="tx2">
                <a:lumMod val="10000"/>
              </a:schemeClr>
            </a:solidFill>
          </a:endParaRPr>
        </a:p>
      </dsp:txBody>
      <dsp:txXfrm>
        <a:off x="3396408" y="3716656"/>
        <a:ext cx="1810640" cy="1124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46D22-7D32-4341-9C5E-FDA88A80CEFB}" type="datetimeFigureOut">
              <a:rPr lang="en-US" smtClean="0"/>
              <a:t>2/22/2019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B5FE8-07CE-4154-A6C3-A6B929F4CE01}" type="slidenum">
              <a:rPr lang="en-US" smtClean="0"/>
              <a:t>‹#›</a:t>
            </a:fld>
            <a:endParaRPr lang="en-US"/>
          </a:p>
        </p:txBody>
      </p:sp>
    </p:spTree>
    <p:extLst>
      <p:ext uri="{BB962C8B-B14F-4D97-AF65-F5344CB8AC3E}">
        <p14:creationId xmlns:p14="http://schemas.microsoft.com/office/powerpoint/2010/main" val="1885319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36824CC6-5127-3141-923C-71D471F57319}" type="slidenum">
              <a:rPr lang="en-AU">
                <a:latin typeface="Arial" pitchFamily="-1" charset="0"/>
              </a:rPr>
              <a:pPr/>
              <a:t>10</a:t>
            </a:fld>
            <a:endParaRPr lang="en-AU" dirty="0">
              <a:latin typeface="Arial"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The NIST Computer Security Handbook  [NIST95] defines the term computer security</a:t>
            </a:r>
          </a:p>
          <a:p>
            <a:r>
              <a:rPr lang="en-US" dirty="0" smtClean="0">
                <a:latin typeface="Arial" pitchFamily="-1" charset="0"/>
                <a:ea typeface="ＭＳ Ｐゴシック" pitchFamily="-1" charset="-128"/>
                <a:cs typeface="ＭＳ Ｐゴシック" pitchFamily="-1" charset="-128"/>
              </a:rPr>
              <a:t> as follows: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Computer Security:  The protection afforded to an automated information system</a:t>
            </a:r>
          </a:p>
          <a:p>
            <a:r>
              <a:rPr lang="en-US" dirty="0" smtClean="0">
                <a:latin typeface="Arial" pitchFamily="-1" charset="0"/>
                <a:ea typeface="ＭＳ Ｐゴシック" pitchFamily="-1" charset="-128"/>
                <a:cs typeface="ＭＳ Ｐゴシック" pitchFamily="-1" charset="-128"/>
              </a:rPr>
              <a:t>in order to attain the applicable objectives of preserving the integrity, availability,</a:t>
            </a:r>
          </a:p>
          <a:p>
            <a:r>
              <a:rPr lang="en-US" dirty="0" smtClean="0">
                <a:latin typeface="Arial" pitchFamily="-1" charset="0"/>
                <a:ea typeface="ＭＳ Ｐゴシック" pitchFamily="-1" charset="-128"/>
                <a:cs typeface="ＭＳ Ｐゴシック" pitchFamily="-1" charset="-128"/>
              </a:rPr>
              <a:t>and confidentiality of information system resources (includes hardware, software,</a:t>
            </a:r>
          </a:p>
          <a:p>
            <a:r>
              <a:rPr lang="en-US" dirty="0" smtClean="0">
                <a:latin typeface="Arial" pitchFamily="-1" charset="0"/>
                <a:ea typeface="ＭＳ Ｐゴシック" pitchFamily="-1" charset="-128"/>
                <a:cs typeface="ＭＳ Ｐゴシック" pitchFamily="-1" charset="-128"/>
              </a:rPr>
              <a:t>firmware, information/data, and telecommunications).</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437816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Arial" charset="0"/>
                <a:ea typeface="ＭＳ Ｐゴシック" charset="-128"/>
                <a:cs typeface="ＭＳ Ｐゴシック" charset="-128"/>
              </a:rPr>
              <a:t> Economy of mechanism means that the design of security measures embodied</a:t>
            </a:r>
          </a:p>
          <a:p>
            <a:r>
              <a:rPr lang="en-US" sz="1200" kern="1200" baseline="0" dirty="0" smtClean="0">
                <a:solidFill>
                  <a:schemeClr val="tx1"/>
                </a:solidFill>
                <a:latin typeface="Arial" charset="0"/>
                <a:ea typeface="ＭＳ Ｐゴシック" charset="-128"/>
                <a:cs typeface="ＭＳ Ｐゴシック" charset="-128"/>
              </a:rPr>
              <a:t>in both hardware and software should be as simple and small as possible. The</a:t>
            </a:r>
          </a:p>
          <a:p>
            <a:r>
              <a:rPr lang="en-US" sz="1200" kern="1200" baseline="0" dirty="0" smtClean="0">
                <a:solidFill>
                  <a:schemeClr val="tx1"/>
                </a:solidFill>
                <a:latin typeface="Arial" charset="0"/>
                <a:ea typeface="ＭＳ Ｐゴシック" charset="-128"/>
                <a:cs typeface="ＭＳ Ｐゴシック" charset="-128"/>
              </a:rPr>
              <a:t>motivation for this principle is that relatively simple, small design is easier to test</a:t>
            </a:r>
          </a:p>
          <a:p>
            <a:r>
              <a:rPr lang="en-US" sz="1200" kern="1200" baseline="0" dirty="0" smtClean="0">
                <a:solidFill>
                  <a:schemeClr val="tx1"/>
                </a:solidFill>
                <a:latin typeface="Arial" charset="0"/>
                <a:ea typeface="ＭＳ Ｐゴシック" charset="-128"/>
                <a:cs typeface="ＭＳ Ｐゴシック" charset="-128"/>
              </a:rPr>
              <a:t>and verify thoroughly. With a complex design, there are many more opportunities</a:t>
            </a:r>
          </a:p>
          <a:p>
            <a:r>
              <a:rPr lang="en-US" sz="1200" kern="1200" baseline="0" dirty="0" smtClean="0">
                <a:solidFill>
                  <a:schemeClr val="tx1"/>
                </a:solidFill>
                <a:latin typeface="Arial" charset="0"/>
                <a:ea typeface="ＭＳ Ｐゴシック" charset="-128"/>
                <a:cs typeface="ＭＳ Ｐゴシック" charset="-128"/>
              </a:rPr>
              <a:t>for an adversary to discover subtle weaknesses to exploit that may be difficult</a:t>
            </a:r>
          </a:p>
          <a:p>
            <a:r>
              <a:rPr lang="en-US" sz="1200" kern="1200" baseline="0" dirty="0" smtClean="0">
                <a:solidFill>
                  <a:schemeClr val="tx1"/>
                </a:solidFill>
                <a:latin typeface="Arial" charset="0"/>
                <a:ea typeface="ＭＳ Ｐゴシック" charset="-128"/>
                <a:cs typeface="ＭＳ Ｐゴシック" charset="-128"/>
              </a:rPr>
              <a:t>to spot ahead of time. The more complex the mechanism, the more likely it is to</a:t>
            </a:r>
          </a:p>
          <a:p>
            <a:r>
              <a:rPr lang="en-US" sz="1200" kern="1200" baseline="0" dirty="0" smtClean="0">
                <a:solidFill>
                  <a:schemeClr val="tx1"/>
                </a:solidFill>
                <a:latin typeface="Arial" charset="0"/>
                <a:ea typeface="ＭＳ Ｐゴシック" charset="-128"/>
                <a:cs typeface="ＭＳ Ｐゴシック" charset="-128"/>
              </a:rPr>
              <a:t>possess exploitable flaws. Simple mechanisms tend to have fewer exploitable flaws</a:t>
            </a:r>
          </a:p>
          <a:p>
            <a:r>
              <a:rPr lang="en-US" sz="1200" kern="1200" baseline="0" dirty="0" smtClean="0">
                <a:solidFill>
                  <a:schemeClr val="tx1"/>
                </a:solidFill>
                <a:latin typeface="Arial" charset="0"/>
                <a:ea typeface="ＭＳ Ｐゴシック" charset="-128"/>
                <a:cs typeface="ＭＳ Ｐゴシック" charset="-128"/>
              </a:rPr>
              <a:t>and require less maintenance. Further, because configuration management issues</a:t>
            </a:r>
          </a:p>
          <a:p>
            <a:r>
              <a:rPr lang="en-US" sz="1200" kern="1200" baseline="0" dirty="0" smtClean="0">
                <a:solidFill>
                  <a:schemeClr val="tx1"/>
                </a:solidFill>
                <a:latin typeface="Arial" charset="0"/>
                <a:ea typeface="ＭＳ Ｐゴシック" charset="-128"/>
                <a:cs typeface="ＭＳ Ｐゴシック" charset="-128"/>
              </a:rPr>
              <a:t>are simplified, updating or replacing a simple mechanism becomes a less intensive</a:t>
            </a:r>
          </a:p>
          <a:p>
            <a:r>
              <a:rPr lang="en-US" sz="1200" kern="1200" baseline="0" dirty="0" smtClean="0">
                <a:solidFill>
                  <a:schemeClr val="tx1"/>
                </a:solidFill>
                <a:latin typeface="Arial" charset="0"/>
                <a:ea typeface="ＭＳ Ｐゴシック" charset="-128"/>
                <a:cs typeface="ＭＳ Ｐゴシック" charset="-128"/>
              </a:rPr>
              <a:t>process.  In practice, this is perhaps the most difficult principle to honor. There is a</a:t>
            </a:r>
          </a:p>
          <a:p>
            <a:r>
              <a:rPr lang="en-US" sz="1200" kern="1200" baseline="0" dirty="0" smtClean="0">
                <a:solidFill>
                  <a:schemeClr val="tx1"/>
                </a:solidFill>
                <a:latin typeface="Arial" charset="0"/>
                <a:ea typeface="ＭＳ Ｐゴシック" charset="-128"/>
                <a:cs typeface="ＭＳ Ｐゴシック" charset="-128"/>
              </a:rPr>
              <a:t>constant demand for new features in both hardware and software, complicating the</a:t>
            </a:r>
          </a:p>
          <a:p>
            <a:r>
              <a:rPr lang="en-US" sz="1200" kern="1200" baseline="0" dirty="0" smtClean="0">
                <a:solidFill>
                  <a:schemeClr val="tx1"/>
                </a:solidFill>
                <a:latin typeface="Arial" charset="0"/>
                <a:ea typeface="ＭＳ Ｐゴシック" charset="-128"/>
                <a:cs typeface="ＭＳ Ｐゴシック" charset="-128"/>
              </a:rPr>
              <a:t>security design task. The best that can be done is to keep this principle in mind during</a:t>
            </a:r>
          </a:p>
          <a:p>
            <a:r>
              <a:rPr lang="en-US" sz="1200" kern="1200" baseline="0" dirty="0" smtClean="0">
                <a:solidFill>
                  <a:schemeClr val="tx1"/>
                </a:solidFill>
                <a:latin typeface="Arial" charset="0"/>
                <a:ea typeface="ＭＳ Ｐゴシック" charset="-128"/>
                <a:cs typeface="ＭＳ Ｐゴシック" charset="-128"/>
              </a:rPr>
              <a:t>system design to try to eliminate unnecessary complexity.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Fail-safe default means that access decisions should be based on permission</a:t>
            </a:r>
          </a:p>
          <a:p>
            <a:r>
              <a:rPr lang="en-US" sz="1200" kern="1200" baseline="0" dirty="0" smtClean="0">
                <a:solidFill>
                  <a:schemeClr val="tx1"/>
                </a:solidFill>
                <a:latin typeface="Arial" charset="0"/>
                <a:ea typeface="ＭＳ Ｐゴシック" charset="-128"/>
                <a:cs typeface="ＭＳ Ｐゴシック" charset="-128"/>
              </a:rPr>
              <a:t>rather than exclusion. That is, the default situation is lack of access, and the protection</a:t>
            </a:r>
          </a:p>
          <a:p>
            <a:r>
              <a:rPr lang="en-US" sz="1200" kern="1200" baseline="0" dirty="0" smtClean="0">
                <a:solidFill>
                  <a:schemeClr val="tx1"/>
                </a:solidFill>
                <a:latin typeface="Arial" charset="0"/>
                <a:ea typeface="ＭＳ Ｐゴシック" charset="-128"/>
                <a:cs typeface="ＭＳ Ｐゴシック" charset="-128"/>
              </a:rPr>
              <a:t>scheme identifies conditions under which access is permitted. This approach</a:t>
            </a:r>
          </a:p>
          <a:p>
            <a:r>
              <a:rPr lang="en-US" sz="1200" kern="1200" baseline="0" dirty="0" smtClean="0">
                <a:solidFill>
                  <a:schemeClr val="tx1"/>
                </a:solidFill>
                <a:latin typeface="Arial" charset="0"/>
                <a:ea typeface="ＭＳ Ｐゴシック" charset="-128"/>
                <a:cs typeface="ＭＳ Ｐゴシック" charset="-128"/>
              </a:rPr>
              <a:t>exhibits a better failure mode than the alternative approach, where the default is</a:t>
            </a:r>
          </a:p>
          <a:p>
            <a:r>
              <a:rPr lang="en-US" sz="1200" kern="1200" baseline="0" dirty="0" smtClean="0">
                <a:solidFill>
                  <a:schemeClr val="tx1"/>
                </a:solidFill>
                <a:latin typeface="Arial" charset="0"/>
                <a:ea typeface="ＭＳ Ｐゴシック" charset="-128"/>
                <a:cs typeface="ＭＳ Ｐゴシック" charset="-128"/>
              </a:rPr>
              <a:t>to permit access. A design or implementation mistake in a mechanism that gives</a:t>
            </a:r>
          </a:p>
          <a:p>
            <a:r>
              <a:rPr lang="en-US" sz="1200" kern="1200" baseline="0" dirty="0" smtClean="0">
                <a:solidFill>
                  <a:schemeClr val="tx1"/>
                </a:solidFill>
                <a:latin typeface="Arial" charset="0"/>
                <a:ea typeface="ＭＳ Ｐゴシック" charset="-128"/>
                <a:cs typeface="ＭＳ Ｐゴシック" charset="-128"/>
              </a:rPr>
              <a:t>explicit permission tends to fail by refusing permission, a safe situation that can</a:t>
            </a:r>
          </a:p>
          <a:p>
            <a:r>
              <a:rPr lang="en-US" sz="1200" kern="1200" baseline="0" dirty="0" smtClean="0">
                <a:solidFill>
                  <a:schemeClr val="tx1"/>
                </a:solidFill>
                <a:latin typeface="Arial" charset="0"/>
                <a:ea typeface="ＭＳ Ｐゴシック" charset="-128"/>
                <a:cs typeface="ＭＳ Ｐゴシック" charset="-128"/>
              </a:rPr>
              <a:t>be quickly detected. On the other hand, a design or implementation mistake in a</a:t>
            </a:r>
          </a:p>
          <a:p>
            <a:r>
              <a:rPr lang="en-US" sz="1200" kern="1200" baseline="0" dirty="0" smtClean="0">
                <a:solidFill>
                  <a:schemeClr val="tx1"/>
                </a:solidFill>
                <a:latin typeface="Arial" charset="0"/>
                <a:ea typeface="ＭＳ Ｐゴシック" charset="-128"/>
                <a:cs typeface="ＭＳ Ｐゴシック" charset="-128"/>
              </a:rPr>
              <a:t>mechanism that explicitly excludes access tends to fail by allowing access, a failure</a:t>
            </a:r>
          </a:p>
          <a:p>
            <a:r>
              <a:rPr lang="en-US" sz="1200" kern="1200" baseline="0" dirty="0" smtClean="0">
                <a:solidFill>
                  <a:schemeClr val="tx1"/>
                </a:solidFill>
                <a:latin typeface="Arial" charset="0"/>
                <a:ea typeface="ＭＳ Ｐゴシック" charset="-128"/>
                <a:cs typeface="ＭＳ Ｐゴシック" charset="-128"/>
              </a:rPr>
              <a:t>that may long go unnoticed in normal use. For example, most file access systems</a:t>
            </a:r>
          </a:p>
          <a:p>
            <a:r>
              <a:rPr lang="en-US" sz="1200" kern="1200" baseline="0" dirty="0" smtClean="0">
                <a:solidFill>
                  <a:schemeClr val="tx1"/>
                </a:solidFill>
                <a:latin typeface="Arial" charset="0"/>
                <a:ea typeface="ＭＳ Ｐゴシック" charset="-128"/>
                <a:cs typeface="ＭＳ Ｐゴシック" charset="-128"/>
              </a:rPr>
              <a:t>work on this principle and virtually all protected services on client/server systems</a:t>
            </a:r>
          </a:p>
          <a:p>
            <a:r>
              <a:rPr lang="en-US" sz="1200" kern="1200" baseline="0" dirty="0" smtClean="0">
                <a:solidFill>
                  <a:schemeClr val="tx1"/>
                </a:solidFill>
                <a:latin typeface="Arial" charset="0"/>
                <a:ea typeface="ＭＳ Ｐゴシック" charset="-128"/>
                <a:cs typeface="ＭＳ Ｐゴシック" charset="-128"/>
              </a:rPr>
              <a:t>work this way.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Complete mediation means that every access must be checked against the</a:t>
            </a:r>
          </a:p>
          <a:p>
            <a:r>
              <a:rPr lang="en-US" sz="1200" kern="1200" baseline="0" dirty="0" smtClean="0">
                <a:solidFill>
                  <a:schemeClr val="tx1"/>
                </a:solidFill>
                <a:latin typeface="Arial" charset="0"/>
                <a:ea typeface="ＭＳ Ｐゴシック" charset="-128"/>
                <a:cs typeface="ＭＳ Ｐゴシック" charset="-128"/>
              </a:rPr>
              <a:t>access control mechanism. Systems should not rely on access decisions retrieved</a:t>
            </a:r>
          </a:p>
          <a:p>
            <a:r>
              <a:rPr lang="en-US" sz="1200" kern="1200" baseline="0" dirty="0" smtClean="0">
                <a:solidFill>
                  <a:schemeClr val="tx1"/>
                </a:solidFill>
                <a:latin typeface="Arial" charset="0"/>
                <a:ea typeface="ＭＳ Ｐゴシック" charset="-128"/>
                <a:cs typeface="ＭＳ Ｐゴシック" charset="-128"/>
              </a:rPr>
              <a:t>from a cache. In a system designed to operate continuously, this principle requires</a:t>
            </a:r>
          </a:p>
          <a:p>
            <a:r>
              <a:rPr lang="en-US" sz="1200" kern="1200" baseline="0" dirty="0" smtClean="0">
                <a:solidFill>
                  <a:schemeClr val="tx1"/>
                </a:solidFill>
                <a:latin typeface="Arial" charset="0"/>
                <a:ea typeface="ＭＳ Ｐゴシック" charset="-128"/>
                <a:cs typeface="ＭＳ Ｐゴシック" charset="-128"/>
              </a:rPr>
              <a:t>that, if access decisions are remembered for future use, careful consideration should</a:t>
            </a:r>
          </a:p>
          <a:p>
            <a:r>
              <a:rPr lang="en-US" sz="1200" kern="1200" baseline="0" dirty="0" smtClean="0">
                <a:solidFill>
                  <a:schemeClr val="tx1"/>
                </a:solidFill>
                <a:latin typeface="Arial" charset="0"/>
                <a:ea typeface="ＭＳ Ｐゴシック" charset="-128"/>
                <a:cs typeface="ＭＳ Ｐゴシック" charset="-128"/>
              </a:rPr>
              <a:t>be given to how changes in authority are propagated into such local memories. File</a:t>
            </a:r>
          </a:p>
          <a:p>
            <a:r>
              <a:rPr lang="en-US" sz="1200" kern="1200" baseline="0" dirty="0" smtClean="0">
                <a:solidFill>
                  <a:schemeClr val="tx1"/>
                </a:solidFill>
                <a:latin typeface="Arial" charset="0"/>
                <a:ea typeface="ＭＳ Ｐゴシック" charset="-128"/>
                <a:cs typeface="ＭＳ Ｐゴシック" charset="-128"/>
              </a:rPr>
              <a:t>access systems appear to provide an example of a system that complies with this</a:t>
            </a:r>
          </a:p>
          <a:p>
            <a:r>
              <a:rPr lang="en-US" sz="1200" kern="1200" baseline="0" dirty="0" smtClean="0">
                <a:solidFill>
                  <a:schemeClr val="tx1"/>
                </a:solidFill>
                <a:latin typeface="Arial" charset="0"/>
                <a:ea typeface="ＭＳ Ｐゴシック" charset="-128"/>
                <a:cs typeface="ＭＳ Ｐゴシック" charset="-128"/>
              </a:rPr>
              <a:t>principle. However, typically, once a user has opened a file, no check is made to see</a:t>
            </a:r>
          </a:p>
          <a:p>
            <a:r>
              <a:rPr lang="en-US" sz="1200" kern="1200" baseline="0" dirty="0" smtClean="0">
                <a:solidFill>
                  <a:schemeClr val="tx1"/>
                </a:solidFill>
                <a:latin typeface="Arial" charset="0"/>
                <a:ea typeface="ＭＳ Ｐゴシック" charset="-128"/>
                <a:cs typeface="ＭＳ Ｐゴシック" charset="-128"/>
              </a:rPr>
              <a:t>if permissions change. To fully implement complete mediation, every time a user</a:t>
            </a:r>
          </a:p>
          <a:p>
            <a:r>
              <a:rPr lang="en-US" sz="1200" kern="1200" baseline="0" dirty="0" smtClean="0">
                <a:solidFill>
                  <a:schemeClr val="tx1"/>
                </a:solidFill>
                <a:latin typeface="Arial" charset="0"/>
                <a:ea typeface="ＭＳ Ｐゴシック" charset="-128"/>
                <a:cs typeface="ＭＳ Ｐゴシック" charset="-128"/>
              </a:rPr>
              <a:t> reads a field or record in a file, or a data item in a database, the system must exercise</a:t>
            </a:r>
          </a:p>
          <a:p>
            <a:r>
              <a:rPr lang="en-US" sz="1200" kern="1200" baseline="0" dirty="0" smtClean="0">
                <a:solidFill>
                  <a:schemeClr val="tx1"/>
                </a:solidFill>
                <a:latin typeface="Arial" charset="0"/>
                <a:ea typeface="ＭＳ Ｐゴシック" charset="-128"/>
                <a:cs typeface="ＭＳ Ｐゴシック" charset="-128"/>
              </a:rPr>
              <a:t>access control. This resource-intensive approach is rarely used.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Open design  means that the design of a security mechanism should be open</a:t>
            </a:r>
          </a:p>
          <a:p>
            <a:r>
              <a:rPr lang="en-US" sz="1200" kern="1200" baseline="0" dirty="0" smtClean="0">
                <a:solidFill>
                  <a:schemeClr val="tx1"/>
                </a:solidFill>
                <a:latin typeface="Arial" charset="0"/>
                <a:ea typeface="ＭＳ Ｐゴシック" charset="-128"/>
                <a:cs typeface="ＭＳ Ｐゴシック" charset="-128"/>
              </a:rPr>
              <a:t>rather than secret. For example, although encryption keys must be secret, encryption</a:t>
            </a:r>
          </a:p>
          <a:p>
            <a:r>
              <a:rPr lang="en-US" sz="1200" kern="1200" baseline="0" dirty="0" smtClean="0">
                <a:solidFill>
                  <a:schemeClr val="tx1"/>
                </a:solidFill>
                <a:latin typeface="Arial" charset="0"/>
                <a:ea typeface="ＭＳ Ｐゴシック" charset="-128"/>
                <a:cs typeface="ＭＳ Ｐゴシック" charset="-128"/>
              </a:rPr>
              <a:t>algorithms should be open to public scrutiny. The algorithms can then be</a:t>
            </a:r>
          </a:p>
          <a:p>
            <a:r>
              <a:rPr lang="en-US" sz="1200" kern="1200" baseline="0" dirty="0" smtClean="0">
                <a:solidFill>
                  <a:schemeClr val="tx1"/>
                </a:solidFill>
                <a:latin typeface="Arial" charset="0"/>
                <a:ea typeface="ＭＳ Ｐゴシック" charset="-128"/>
                <a:cs typeface="ＭＳ Ｐゴシック" charset="-128"/>
              </a:rPr>
              <a:t>reviewed by many experts, and users can therefore have high confidence in them.</a:t>
            </a:r>
          </a:p>
          <a:p>
            <a:r>
              <a:rPr lang="en-US" sz="1200" kern="1200" baseline="0" dirty="0" smtClean="0">
                <a:solidFill>
                  <a:schemeClr val="tx1"/>
                </a:solidFill>
                <a:latin typeface="Arial" charset="0"/>
                <a:ea typeface="ＭＳ Ｐゴシック" charset="-128"/>
                <a:cs typeface="ＭＳ Ｐゴシック" charset="-128"/>
              </a:rPr>
              <a:t>This is the philosophy behind the National Institute of Standards and Technology</a:t>
            </a:r>
          </a:p>
          <a:p>
            <a:r>
              <a:rPr lang="en-US" sz="1200" kern="1200" baseline="0" dirty="0" smtClean="0">
                <a:solidFill>
                  <a:schemeClr val="tx1"/>
                </a:solidFill>
                <a:latin typeface="Arial" charset="0"/>
                <a:ea typeface="ＭＳ Ｐゴシック" charset="-128"/>
                <a:cs typeface="ＭＳ Ｐゴシック" charset="-128"/>
              </a:rPr>
              <a:t>(NIST) program of standardizing encryption and hash algorithms and has led to the</a:t>
            </a:r>
          </a:p>
          <a:p>
            <a:r>
              <a:rPr lang="en-US" sz="1200" kern="1200" baseline="0" dirty="0" smtClean="0">
                <a:solidFill>
                  <a:schemeClr val="tx1"/>
                </a:solidFill>
                <a:latin typeface="Arial" charset="0"/>
                <a:ea typeface="ＭＳ Ｐゴシック" charset="-128"/>
                <a:cs typeface="ＭＳ Ｐゴシック" charset="-128"/>
              </a:rPr>
              <a:t>widespread adoption of NIST-approved algorithms.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Separation of privilege  is defined in [SALT75] as a practice in which multiple</a:t>
            </a:r>
          </a:p>
          <a:p>
            <a:r>
              <a:rPr lang="en-US" sz="1200" kern="1200" baseline="0" dirty="0" smtClean="0">
                <a:solidFill>
                  <a:schemeClr val="tx1"/>
                </a:solidFill>
                <a:latin typeface="Arial" charset="0"/>
                <a:ea typeface="ＭＳ Ｐゴシック" charset="-128"/>
                <a:cs typeface="ＭＳ Ｐゴシック" charset="-128"/>
              </a:rPr>
              <a:t>privilege attributes are required to achieve access to a restricted resource. A good</a:t>
            </a:r>
          </a:p>
          <a:p>
            <a:r>
              <a:rPr lang="en-US" sz="1200" kern="1200" baseline="0" dirty="0" smtClean="0">
                <a:solidFill>
                  <a:schemeClr val="tx1"/>
                </a:solidFill>
                <a:latin typeface="Arial" charset="0"/>
                <a:ea typeface="ＭＳ Ｐゴシック" charset="-128"/>
                <a:cs typeface="ＭＳ Ｐゴシック" charset="-128"/>
              </a:rPr>
              <a:t>example of this is multifactor user authentication, which requires the use of multiple</a:t>
            </a:r>
          </a:p>
          <a:p>
            <a:r>
              <a:rPr lang="en-US" sz="1200" kern="1200" baseline="0" dirty="0" smtClean="0">
                <a:solidFill>
                  <a:schemeClr val="tx1"/>
                </a:solidFill>
                <a:latin typeface="Arial" charset="0"/>
                <a:ea typeface="ＭＳ Ｐゴシック" charset="-128"/>
                <a:cs typeface="ＭＳ Ｐゴシック" charset="-128"/>
              </a:rPr>
              <a:t>techniques, such as a password and a smart card, to authorize a user. The term is</a:t>
            </a:r>
          </a:p>
          <a:p>
            <a:r>
              <a:rPr lang="en-US" sz="1200" kern="1200" baseline="0" dirty="0" smtClean="0">
                <a:solidFill>
                  <a:schemeClr val="tx1"/>
                </a:solidFill>
                <a:latin typeface="Arial" charset="0"/>
                <a:ea typeface="ＭＳ Ｐゴシック" charset="-128"/>
                <a:cs typeface="ＭＳ Ｐゴシック" charset="-128"/>
              </a:rPr>
              <a:t>also now applied to any technique in which a program is divided into parts that are</a:t>
            </a:r>
          </a:p>
          <a:p>
            <a:r>
              <a:rPr lang="en-US" sz="1200" kern="1200" baseline="0" dirty="0" smtClean="0">
                <a:solidFill>
                  <a:schemeClr val="tx1"/>
                </a:solidFill>
                <a:latin typeface="Arial" charset="0"/>
                <a:ea typeface="ＭＳ Ｐゴシック" charset="-128"/>
                <a:cs typeface="ＭＳ Ｐゴシック" charset="-128"/>
              </a:rPr>
              <a:t>limited to the specific privileges they require in order to perform a specific task. This</a:t>
            </a:r>
          </a:p>
          <a:p>
            <a:r>
              <a:rPr lang="en-US" sz="1200" kern="1200" baseline="0" dirty="0" smtClean="0">
                <a:solidFill>
                  <a:schemeClr val="tx1"/>
                </a:solidFill>
                <a:latin typeface="Arial" charset="0"/>
                <a:ea typeface="ＭＳ Ｐゴシック" charset="-128"/>
                <a:cs typeface="ＭＳ Ｐゴシック" charset="-128"/>
              </a:rPr>
              <a:t>is used to mitigate the potential damage of a computer security attack. One example</a:t>
            </a:r>
          </a:p>
          <a:p>
            <a:r>
              <a:rPr lang="en-US" sz="1200" kern="1200" baseline="0" dirty="0" smtClean="0">
                <a:solidFill>
                  <a:schemeClr val="tx1"/>
                </a:solidFill>
                <a:latin typeface="Arial" charset="0"/>
                <a:ea typeface="ＭＳ Ｐゴシック" charset="-128"/>
                <a:cs typeface="ＭＳ Ｐゴシック" charset="-128"/>
              </a:rPr>
              <a:t>of this latter interpretation of the principle is removing high privilege operations</a:t>
            </a:r>
          </a:p>
          <a:p>
            <a:r>
              <a:rPr lang="en-US" sz="1200" kern="1200" baseline="0" dirty="0" smtClean="0">
                <a:solidFill>
                  <a:schemeClr val="tx1"/>
                </a:solidFill>
                <a:latin typeface="Arial" charset="0"/>
                <a:ea typeface="ＭＳ Ｐゴシック" charset="-128"/>
                <a:cs typeface="ＭＳ Ｐゴシック" charset="-128"/>
              </a:rPr>
              <a:t>to another process and running that process with the higher privileges required to</a:t>
            </a:r>
          </a:p>
          <a:p>
            <a:r>
              <a:rPr lang="en-US" sz="1200" kern="1200" baseline="0" dirty="0" smtClean="0">
                <a:solidFill>
                  <a:schemeClr val="tx1"/>
                </a:solidFill>
                <a:latin typeface="Arial" charset="0"/>
                <a:ea typeface="ＭＳ Ｐゴシック" charset="-128"/>
                <a:cs typeface="ＭＳ Ｐゴシック" charset="-128"/>
              </a:rPr>
              <a:t>perform its tasks. Day-to-day interfaces are executed in a lower privileged process.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Least privilege  means that every process and every user of the system should</a:t>
            </a:r>
          </a:p>
          <a:p>
            <a:r>
              <a:rPr lang="en-US" sz="1200" kern="1200" baseline="0" dirty="0" smtClean="0">
                <a:solidFill>
                  <a:schemeClr val="tx1"/>
                </a:solidFill>
                <a:latin typeface="Arial" charset="0"/>
                <a:ea typeface="ＭＳ Ｐゴシック" charset="-128"/>
                <a:cs typeface="ＭＳ Ｐゴシック" charset="-128"/>
              </a:rPr>
              <a:t>operate using the least set of privileges necessary to perform the task. A good example</a:t>
            </a:r>
          </a:p>
          <a:p>
            <a:r>
              <a:rPr lang="en-US" sz="1200" kern="1200" baseline="0" dirty="0" smtClean="0">
                <a:solidFill>
                  <a:schemeClr val="tx1"/>
                </a:solidFill>
                <a:latin typeface="Arial" charset="0"/>
                <a:ea typeface="ＭＳ Ｐゴシック" charset="-128"/>
                <a:cs typeface="ＭＳ Ｐゴシック" charset="-128"/>
              </a:rPr>
              <a:t>of the use of this principle is role-based access control, described in Chapter 4.</a:t>
            </a:r>
          </a:p>
          <a:p>
            <a:r>
              <a:rPr lang="en-US" sz="1200" kern="1200" baseline="0" dirty="0" smtClean="0">
                <a:solidFill>
                  <a:schemeClr val="tx1"/>
                </a:solidFill>
                <a:latin typeface="Arial" charset="0"/>
                <a:ea typeface="ＭＳ Ｐゴシック" charset="-128"/>
                <a:cs typeface="ＭＳ Ｐゴシック" charset="-128"/>
              </a:rPr>
              <a:t>The system security policy can identify and define the various roles of users or processes.</a:t>
            </a:r>
          </a:p>
          <a:p>
            <a:r>
              <a:rPr lang="en-US" sz="1200" kern="1200" baseline="0" dirty="0" smtClean="0">
                <a:solidFill>
                  <a:schemeClr val="tx1"/>
                </a:solidFill>
                <a:latin typeface="Arial" charset="0"/>
                <a:ea typeface="ＭＳ Ｐゴシック" charset="-128"/>
                <a:cs typeface="ＭＳ Ｐゴシック" charset="-128"/>
              </a:rPr>
              <a:t>Each role is assigned only those permissions needed to perform its functions.</a:t>
            </a:r>
          </a:p>
          <a:p>
            <a:r>
              <a:rPr lang="en-US" sz="1200" kern="1200" baseline="0" dirty="0" smtClean="0">
                <a:solidFill>
                  <a:schemeClr val="tx1"/>
                </a:solidFill>
                <a:latin typeface="Arial" charset="0"/>
                <a:ea typeface="ＭＳ Ｐゴシック" charset="-128"/>
                <a:cs typeface="ＭＳ Ｐゴシック" charset="-128"/>
              </a:rPr>
              <a:t>Each permission specifies a permitted access to a particular resource (such as read</a:t>
            </a:r>
          </a:p>
          <a:p>
            <a:r>
              <a:rPr lang="en-US" sz="1200" kern="1200" baseline="0" dirty="0" smtClean="0">
                <a:solidFill>
                  <a:schemeClr val="tx1"/>
                </a:solidFill>
                <a:latin typeface="Arial" charset="0"/>
                <a:ea typeface="ＭＳ Ｐゴシック" charset="-128"/>
                <a:cs typeface="ＭＳ Ｐゴシック" charset="-128"/>
              </a:rPr>
              <a:t>and write access to a specified file or directory, connect access to a given host and</a:t>
            </a:r>
          </a:p>
          <a:p>
            <a:r>
              <a:rPr lang="en-US" sz="1200" kern="1200" baseline="0" dirty="0" smtClean="0">
                <a:solidFill>
                  <a:schemeClr val="tx1"/>
                </a:solidFill>
                <a:latin typeface="Arial" charset="0"/>
                <a:ea typeface="ＭＳ Ｐゴシック" charset="-128"/>
                <a:cs typeface="ＭＳ Ｐゴシック" charset="-128"/>
              </a:rPr>
              <a:t>port, etc.). Unless a permission is granted explicitly, the user or process should not</a:t>
            </a:r>
          </a:p>
          <a:p>
            <a:r>
              <a:rPr lang="en-US" sz="1200" kern="1200" baseline="0" dirty="0" smtClean="0">
                <a:solidFill>
                  <a:schemeClr val="tx1"/>
                </a:solidFill>
                <a:latin typeface="Arial" charset="0"/>
                <a:ea typeface="ＭＳ Ｐゴシック" charset="-128"/>
                <a:cs typeface="ＭＳ Ｐゴシック" charset="-128"/>
              </a:rPr>
              <a:t>be able to access the protected resource. More generally, any access control system</a:t>
            </a:r>
          </a:p>
          <a:p>
            <a:r>
              <a:rPr lang="en-US" sz="1200" kern="1200" baseline="0" dirty="0" smtClean="0">
                <a:solidFill>
                  <a:schemeClr val="tx1"/>
                </a:solidFill>
                <a:latin typeface="Arial" charset="0"/>
                <a:ea typeface="ＭＳ Ｐゴシック" charset="-128"/>
                <a:cs typeface="ＭＳ Ｐゴシック" charset="-128"/>
              </a:rPr>
              <a:t>should allow each user only the privileges that are authorized for that user. There</a:t>
            </a:r>
          </a:p>
          <a:p>
            <a:r>
              <a:rPr lang="en-US" sz="1200" kern="1200" baseline="0" dirty="0" smtClean="0">
                <a:solidFill>
                  <a:schemeClr val="tx1"/>
                </a:solidFill>
                <a:latin typeface="Arial" charset="0"/>
                <a:ea typeface="ＭＳ Ｐゴシック" charset="-128"/>
                <a:cs typeface="ＭＳ Ｐゴシック" charset="-128"/>
              </a:rPr>
              <a:t>is also a temporal aspect to the least privilege principle. For example, system programs</a:t>
            </a:r>
          </a:p>
          <a:p>
            <a:r>
              <a:rPr lang="en-US" sz="1200" kern="1200" baseline="0" dirty="0" smtClean="0">
                <a:solidFill>
                  <a:schemeClr val="tx1"/>
                </a:solidFill>
                <a:latin typeface="Arial" charset="0"/>
                <a:ea typeface="ＭＳ Ｐゴシック" charset="-128"/>
                <a:cs typeface="ＭＳ Ｐゴシック" charset="-128"/>
              </a:rPr>
              <a:t>or administrators who have special privileges should have those privileges</a:t>
            </a:r>
          </a:p>
          <a:p>
            <a:r>
              <a:rPr lang="en-US" sz="1200" kern="1200" baseline="0" dirty="0" smtClean="0">
                <a:solidFill>
                  <a:schemeClr val="tx1"/>
                </a:solidFill>
                <a:latin typeface="Arial" charset="0"/>
                <a:ea typeface="ＭＳ Ｐゴシック" charset="-128"/>
                <a:cs typeface="ＭＳ Ｐゴシック" charset="-128"/>
              </a:rPr>
              <a:t>only when necessary; when they are doing ordinary activities, the privileges should</a:t>
            </a:r>
          </a:p>
          <a:p>
            <a:r>
              <a:rPr lang="en-US" sz="1200" kern="1200" baseline="0" dirty="0" smtClean="0">
                <a:solidFill>
                  <a:schemeClr val="tx1"/>
                </a:solidFill>
                <a:latin typeface="Arial" charset="0"/>
                <a:ea typeface="ＭＳ Ｐゴシック" charset="-128"/>
                <a:cs typeface="ＭＳ Ｐゴシック" charset="-128"/>
              </a:rPr>
              <a:t>be withdrawn. Leaving them in place just opens the door to accidents.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Least common mechanism  means that the design should minimize the functions</a:t>
            </a:r>
          </a:p>
          <a:p>
            <a:r>
              <a:rPr lang="en-US" sz="1200" kern="1200" baseline="0" dirty="0" smtClean="0">
                <a:solidFill>
                  <a:schemeClr val="tx1"/>
                </a:solidFill>
                <a:latin typeface="Arial" charset="0"/>
                <a:ea typeface="ＭＳ Ｐゴシック" charset="-128"/>
                <a:cs typeface="ＭＳ Ｐゴシック" charset="-128"/>
              </a:rPr>
              <a:t>shared by different users, providing mutual security. This principle helps</a:t>
            </a:r>
          </a:p>
          <a:p>
            <a:r>
              <a:rPr lang="en-US" sz="1200" kern="1200" baseline="0" dirty="0" smtClean="0">
                <a:solidFill>
                  <a:schemeClr val="tx1"/>
                </a:solidFill>
                <a:latin typeface="Arial" charset="0"/>
                <a:ea typeface="ＭＳ Ｐゴシック" charset="-128"/>
                <a:cs typeface="ＭＳ Ｐゴシック" charset="-128"/>
              </a:rPr>
              <a:t>reduce the number of unintended communication paths and reduces the amount of</a:t>
            </a:r>
          </a:p>
          <a:p>
            <a:r>
              <a:rPr lang="en-US" sz="1200" kern="1200" baseline="0" dirty="0" smtClean="0">
                <a:solidFill>
                  <a:schemeClr val="tx1"/>
                </a:solidFill>
                <a:latin typeface="Arial" charset="0"/>
                <a:ea typeface="ＭＳ Ｐゴシック" charset="-128"/>
                <a:cs typeface="ＭＳ Ｐゴシック" charset="-128"/>
              </a:rPr>
              <a:t>hardware and software on which all users depend, thus making it easier to verify if</a:t>
            </a:r>
          </a:p>
          <a:p>
            <a:r>
              <a:rPr lang="en-US" sz="1200" kern="1200" baseline="0" dirty="0" smtClean="0">
                <a:solidFill>
                  <a:schemeClr val="tx1"/>
                </a:solidFill>
                <a:latin typeface="Arial" charset="0"/>
                <a:ea typeface="ＭＳ Ｐゴシック" charset="-128"/>
                <a:cs typeface="ＭＳ Ｐゴシック" charset="-128"/>
              </a:rPr>
              <a:t>there are any undesirable security implications.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Psychological acceptability  implies that the security mechanisms should not</a:t>
            </a:r>
          </a:p>
          <a:p>
            <a:r>
              <a:rPr lang="en-US" sz="1200" kern="1200" baseline="0" dirty="0" smtClean="0">
                <a:solidFill>
                  <a:schemeClr val="tx1"/>
                </a:solidFill>
                <a:latin typeface="Arial" charset="0"/>
                <a:ea typeface="ＭＳ Ｐゴシック" charset="-128"/>
                <a:cs typeface="ＭＳ Ｐゴシック" charset="-128"/>
              </a:rPr>
              <a:t>interfere unduly with the work of users, while at the same time meeting the needs of</a:t>
            </a:r>
          </a:p>
          <a:p>
            <a:r>
              <a:rPr lang="en-US" sz="1200" kern="1200" baseline="0" dirty="0" smtClean="0">
                <a:solidFill>
                  <a:schemeClr val="tx1"/>
                </a:solidFill>
                <a:latin typeface="Arial" charset="0"/>
                <a:ea typeface="ＭＳ Ｐゴシック" charset="-128"/>
                <a:cs typeface="ＭＳ Ｐゴシック" charset="-128"/>
              </a:rPr>
              <a:t>those who authorize access. If security mechanisms hinder the usability or accessibility</a:t>
            </a:r>
          </a:p>
          <a:p>
            <a:r>
              <a:rPr lang="en-US" sz="1200" kern="1200" baseline="0" dirty="0" smtClean="0">
                <a:solidFill>
                  <a:schemeClr val="tx1"/>
                </a:solidFill>
                <a:latin typeface="Arial" charset="0"/>
                <a:ea typeface="ＭＳ Ｐゴシック" charset="-128"/>
                <a:cs typeface="ＭＳ Ｐゴシック" charset="-128"/>
              </a:rPr>
              <a:t>of resources, then users may opt to turn off those mechanisms. Where possible,</a:t>
            </a:r>
          </a:p>
          <a:p>
            <a:r>
              <a:rPr lang="en-US" sz="1200" kern="1200" baseline="0" dirty="0" smtClean="0">
                <a:solidFill>
                  <a:schemeClr val="tx1"/>
                </a:solidFill>
                <a:latin typeface="Arial" charset="0"/>
                <a:ea typeface="ＭＳ Ｐゴシック" charset="-128"/>
                <a:cs typeface="ＭＳ Ｐゴシック" charset="-128"/>
              </a:rPr>
              <a:t>security mechanisms should be transparent to the users of the system or at most</a:t>
            </a:r>
          </a:p>
          <a:p>
            <a:r>
              <a:rPr lang="en-US" sz="1200" kern="1200" baseline="0" dirty="0" smtClean="0">
                <a:solidFill>
                  <a:schemeClr val="tx1"/>
                </a:solidFill>
                <a:latin typeface="Arial" charset="0"/>
                <a:ea typeface="ＭＳ Ｐゴシック" charset="-128"/>
                <a:cs typeface="ＭＳ Ｐゴシック" charset="-128"/>
              </a:rPr>
              <a:t>introduce minimal obstruction. In addition to not being intrusive or burdensome,</a:t>
            </a:r>
          </a:p>
          <a:p>
            <a:r>
              <a:rPr lang="en-US" sz="1200" kern="1200" baseline="0" dirty="0" smtClean="0">
                <a:solidFill>
                  <a:schemeClr val="tx1"/>
                </a:solidFill>
                <a:latin typeface="Arial" charset="0"/>
                <a:ea typeface="ＭＳ Ｐゴシック" charset="-128"/>
                <a:cs typeface="ＭＳ Ｐゴシック" charset="-128"/>
              </a:rPr>
              <a:t>security procedures must reflect the user’s mental model of protection. If the protection</a:t>
            </a:r>
          </a:p>
          <a:p>
            <a:r>
              <a:rPr lang="en-US" sz="1200" kern="1200" baseline="0" dirty="0" smtClean="0">
                <a:solidFill>
                  <a:schemeClr val="tx1"/>
                </a:solidFill>
                <a:latin typeface="Arial" charset="0"/>
                <a:ea typeface="ＭＳ Ｐゴシック" charset="-128"/>
                <a:cs typeface="ＭＳ Ｐゴシック" charset="-128"/>
              </a:rPr>
              <a:t>procedures do not make sense to the user or if the user must translate his image</a:t>
            </a:r>
          </a:p>
          <a:p>
            <a:r>
              <a:rPr lang="en-US" sz="1200" kern="1200" baseline="0" dirty="0" smtClean="0">
                <a:solidFill>
                  <a:schemeClr val="tx1"/>
                </a:solidFill>
                <a:latin typeface="Arial" charset="0"/>
                <a:ea typeface="ＭＳ Ｐゴシック" charset="-128"/>
                <a:cs typeface="ＭＳ Ｐゴシック" charset="-128"/>
              </a:rPr>
              <a:t>of protection into a substantially different protocol, the user is likely to make errors.</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43</a:t>
            </a:fld>
            <a:endParaRPr lang="en-AU" dirty="0"/>
          </a:p>
        </p:txBody>
      </p:sp>
    </p:spTree>
    <p:extLst>
      <p:ext uri="{BB962C8B-B14F-4D97-AF65-F5344CB8AC3E}">
        <p14:creationId xmlns:p14="http://schemas.microsoft.com/office/powerpoint/2010/main" val="3587170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Arial" charset="0"/>
                <a:ea typeface="ＭＳ Ｐゴシック" charset="-128"/>
                <a:cs typeface="ＭＳ Ｐゴシック" charset="-128"/>
              </a:rPr>
              <a:t> Isolation is a principle that applies in three contexts. First, public access</a:t>
            </a:r>
          </a:p>
          <a:p>
            <a:r>
              <a:rPr lang="en-US" sz="1200" kern="1200" baseline="0" dirty="0" smtClean="0">
                <a:solidFill>
                  <a:schemeClr val="tx1"/>
                </a:solidFill>
                <a:latin typeface="Arial" charset="0"/>
                <a:ea typeface="ＭＳ Ｐゴシック" charset="-128"/>
                <a:cs typeface="ＭＳ Ｐゴシック" charset="-128"/>
              </a:rPr>
              <a:t>systems should be isolated from critical resources (data, processes, etc.) to prevent</a:t>
            </a:r>
          </a:p>
          <a:p>
            <a:r>
              <a:rPr lang="en-US" sz="1200" kern="1200" baseline="0" dirty="0" smtClean="0">
                <a:solidFill>
                  <a:schemeClr val="tx1"/>
                </a:solidFill>
                <a:latin typeface="Arial" charset="0"/>
                <a:ea typeface="ＭＳ Ｐゴシック" charset="-128"/>
                <a:cs typeface="ＭＳ Ｐゴシック" charset="-128"/>
              </a:rPr>
              <a:t>disclosure or tampering. In cases where the sensitivity or criticality of the</a:t>
            </a:r>
          </a:p>
          <a:p>
            <a:r>
              <a:rPr lang="en-US" sz="1200" kern="1200" baseline="0" dirty="0" smtClean="0">
                <a:solidFill>
                  <a:schemeClr val="tx1"/>
                </a:solidFill>
                <a:latin typeface="Arial" charset="0"/>
                <a:ea typeface="ＭＳ Ｐゴシック" charset="-128"/>
                <a:cs typeface="ＭＳ Ｐゴシック" charset="-128"/>
              </a:rPr>
              <a:t>information is high, organizations may want to limit the number of systems on</a:t>
            </a:r>
          </a:p>
          <a:p>
            <a:r>
              <a:rPr lang="en-US" sz="1200" kern="1200" baseline="0" dirty="0" smtClean="0">
                <a:solidFill>
                  <a:schemeClr val="tx1"/>
                </a:solidFill>
                <a:latin typeface="Arial" charset="0"/>
                <a:ea typeface="ＭＳ Ｐゴシック" charset="-128"/>
                <a:cs typeface="ＭＳ Ｐゴシック" charset="-128"/>
              </a:rPr>
              <a:t>which that data is stored and isolate them, either physically or logically. Physical</a:t>
            </a:r>
          </a:p>
          <a:p>
            <a:r>
              <a:rPr lang="en-US" sz="1200" kern="1200" baseline="0" dirty="0" smtClean="0">
                <a:solidFill>
                  <a:schemeClr val="tx1"/>
                </a:solidFill>
                <a:latin typeface="Arial" charset="0"/>
                <a:ea typeface="ＭＳ Ｐゴシック" charset="-128"/>
                <a:cs typeface="ＭＳ Ｐゴシック" charset="-128"/>
              </a:rPr>
              <a:t>isolation may include ensuring that no physical connection exists between an</a:t>
            </a:r>
          </a:p>
          <a:p>
            <a:r>
              <a:rPr lang="en-US" sz="1200" kern="1200" baseline="0" dirty="0" smtClean="0">
                <a:solidFill>
                  <a:schemeClr val="tx1"/>
                </a:solidFill>
                <a:latin typeface="Arial" charset="0"/>
                <a:ea typeface="ＭＳ Ｐゴシック" charset="-128"/>
                <a:cs typeface="ＭＳ Ｐゴシック" charset="-128"/>
              </a:rPr>
              <a:t>organization’s public access information resources and an organization’s critical</a:t>
            </a:r>
          </a:p>
          <a:p>
            <a:r>
              <a:rPr lang="en-US" sz="1200" kern="1200" baseline="0" dirty="0" smtClean="0">
                <a:solidFill>
                  <a:schemeClr val="tx1"/>
                </a:solidFill>
                <a:latin typeface="Arial" charset="0"/>
                <a:ea typeface="ＭＳ Ｐゴシック" charset="-128"/>
                <a:cs typeface="ＭＳ Ｐゴシック" charset="-128"/>
              </a:rPr>
              <a:t>information. When implementing logical isolation solutions, layers of security</a:t>
            </a:r>
          </a:p>
          <a:p>
            <a:r>
              <a:rPr lang="en-US" sz="1200" kern="1200" baseline="0" dirty="0" smtClean="0">
                <a:solidFill>
                  <a:schemeClr val="tx1"/>
                </a:solidFill>
                <a:latin typeface="Arial" charset="0"/>
                <a:ea typeface="ＭＳ Ｐゴシック" charset="-128"/>
                <a:cs typeface="ＭＳ Ｐゴシック" charset="-128"/>
              </a:rPr>
              <a:t>services and mechanisms should be established between public systems and</a:t>
            </a:r>
          </a:p>
          <a:p>
            <a:r>
              <a:rPr lang="en-US" sz="1200" kern="1200" baseline="0" dirty="0" smtClean="0">
                <a:solidFill>
                  <a:schemeClr val="tx1"/>
                </a:solidFill>
                <a:latin typeface="Arial" charset="0"/>
                <a:ea typeface="ＭＳ Ｐゴシック" charset="-128"/>
                <a:cs typeface="ＭＳ Ｐゴシック" charset="-128"/>
              </a:rPr>
              <a:t>secure systems responsible for protecting critical resources. Second, the processes</a:t>
            </a:r>
          </a:p>
          <a:p>
            <a:r>
              <a:rPr lang="en-US" sz="1200" kern="1200" baseline="0" dirty="0" smtClean="0">
                <a:solidFill>
                  <a:schemeClr val="tx1"/>
                </a:solidFill>
                <a:latin typeface="Arial" charset="0"/>
                <a:ea typeface="ＭＳ Ｐゴシック" charset="-128"/>
                <a:cs typeface="ＭＳ Ｐゴシック" charset="-128"/>
              </a:rPr>
              <a:t>and files of individual users should be isolated from one another except where</a:t>
            </a:r>
          </a:p>
          <a:p>
            <a:r>
              <a:rPr lang="en-US" sz="1200" kern="1200" baseline="0" dirty="0" smtClean="0">
                <a:solidFill>
                  <a:schemeClr val="tx1"/>
                </a:solidFill>
                <a:latin typeface="Arial" charset="0"/>
                <a:ea typeface="ＭＳ Ｐゴシック" charset="-128"/>
                <a:cs typeface="ＭＳ Ｐゴシック" charset="-128"/>
              </a:rPr>
              <a:t>it is explicitly desired. All modern operating systems provide facilities for such</a:t>
            </a:r>
          </a:p>
          <a:p>
            <a:r>
              <a:rPr lang="en-US" sz="1200" kern="1200" baseline="0" dirty="0" smtClean="0">
                <a:solidFill>
                  <a:schemeClr val="tx1"/>
                </a:solidFill>
                <a:latin typeface="Arial" charset="0"/>
                <a:ea typeface="ＭＳ Ｐゴシック" charset="-128"/>
                <a:cs typeface="ＭＳ Ｐゴシック" charset="-128"/>
              </a:rPr>
              <a:t>isolation, so that individual users have separate, isolated process space, memory</a:t>
            </a:r>
          </a:p>
          <a:p>
            <a:r>
              <a:rPr lang="en-US" sz="1200" kern="1200" baseline="0" dirty="0" smtClean="0">
                <a:solidFill>
                  <a:schemeClr val="tx1"/>
                </a:solidFill>
                <a:latin typeface="Arial" charset="0"/>
                <a:ea typeface="ＭＳ Ｐゴシック" charset="-128"/>
                <a:cs typeface="ＭＳ Ｐゴシック" charset="-128"/>
              </a:rPr>
              <a:t>space, and file space, with protections for preventing unauthorized access.</a:t>
            </a:r>
          </a:p>
          <a:p>
            <a:r>
              <a:rPr lang="en-US" sz="1200" kern="1200" baseline="0" dirty="0" smtClean="0">
                <a:solidFill>
                  <a:schemeClr val="tx1"/>
                </a:solidFill>
                <a:latin typeface="Arial" charset="0"/>
                <a:ea typeface="ＭＳ Ｐゴシック" charset="-128"/>
                <a:cs typeface="ＭＳ Ｐゴシック" charset="-128"/>
              </a:rPr>
              <a:t>Finally, security mechanisms should be isolated in the sense of preventing access</a:t>
            </a:r>
          </a:p>
          <a:p>
            <a:r>
              <a:rPr lang="en-US" sz="1200" kern="1200" baseline="0" dirty="0" smtClean="0">
                <a:solidFill>
                  <a:schemeClr val="tx1"/>
                </a:solidFill>
                <a:latin typeface="Arial" charset="0"/>
                <a:ea typeface="ＭＳ Ｐゴシック" charset="-128"/>
                <a:cs typeface="ＭＳ Ｐゴシック" charset="-128"/>
              </a:rPr>
              <a:t>to those mechanisms. For example, logical access control may provide a means</a:t>
            </a:r>
          </a:p>
          <a:p>
            <a:r>
              <a:rPr lang="en-US" sz="1200" kern="1200" baseline="0" dirty="0" smtClean="0">
                <a:solidFill>
                  <a:schemeClr val="tx1"/>
                </a:solidFill>
                <a:latin typeface="Arial" charset="0"/>
                <a:ea typeface="ＭＳ Ｐゴシック" charset="-128"/>
                <a:cs typeface="ＭＳ Ｐゴシック" charset="-128"/>
              </a:rPr>
              <a:t>of isolating cryptographic software from other parts of the host system, and for</a:t>
            </a:r>
          </a:p>
          <a:p>
            <a:r>
              <a:rPr lang="en-US" sz="1200" kern="1200" baseline="0" dirty="0" smtClean="0">
                <a:solidFill>
                  <a:schemeClr val="tx1"/>
                </a:solidFill>
                <a:latin typeface="Arial" charset="0"/>
                <a:ea typeface="ＭＳ Ｐゴシック" charset="-128"/>
                <a:cs typeface="ＭＳ Ｐゴシック" charset="-128"/>
              </a:rPr>
              <a:t>protecting cryptographic software from tampering and the keys from replacement</a:t>
            </a:r>
          </a:p>
          <a:p>
            <a:r>
              <a:rPr lang="en-US" sz="1200" kern="1200" baseline="0" dirty="0" smtClean="0">
                <a:solidFill>
                  <a:schemeClr val="tx1"/>
                </a:solidFill>
                <a:latin typeface="Arial" charset="0"/>
                <a:ea typeface="ＭＳ Ｐゴシック" charset="-128"/>
                <a:cs typeface="ＭＳ Ｐゴシック" charset="-128"/>
              </a:rPr>
              <a:t>or disclosure.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Encapsulation can be viewed as a specific form of isolation based on object-oriented</a:t>
            </a:r>
          </a:p>
          <a:p>
            <a:r>
              <a:rPr lang="en-US" sz="1200" kern="1200" baseline="0" dirty="0" smtClean="0">
                <a:solidFill>
                  <a:schemeClr val="tx1"/>
                </a:solidFill>
                <a:latin typeface="Arial" charset="0"/>
                <a:ea typeface="ＭＳ Ｐゴシック" charset="-128"/>
                <a:cs typeface="ＭＳ Ｐゴシック" charset="-128"/>
              </a:rPr>
              <a:t>functionality. Protection is provided by encapsulating a collection of procedures</a:t>
            </a:r>
          </a:p>
          <a:p>
            <a:r>
              <a:rPr lang="en-US" sz="1200" kern="1200" baseline="0" dirty="0" smtClean="0">
                <a:solidFill>
                  <a:schemeClr val="tx1"/>
                </a:solidFill>
                <a:latin typeface="Arial" charset="0"/>
                <a:ea typeface="ＭＳ Ｐゴシック" charset="-128"/>
                <a:cs typeface="ＭＳ Ｐゴシック" charset="-128"/>
              </a:rPr>
              <a:t>and data objects in a domain of its own so that the internal structure of a</a:t>
            </a:r>
          </a:p>
          <a:p>
            <a:r>
              <a:rPr lang="en-US" sz="1200" kern="1200" baseline="0" dirty="0" smtClean="0">
                <a:solidFill>
                  <a:schemeClr val="tx1"/>
                </a:solidFill>
                <a:latin typeface="Arial" charset="0"/>
                <a:ea typeface="ＭＳ Ｐゴシック" charset="-128"/>
                <a:cs typeface="ＭＳ Ｐゴシック" charset="-128"/>
              </a:rPr>
              <a:t>data object is accessible only to the procedures of the protected subsystem, and the</a:t>
            </a:r>
          </a:p>
          <a:p>
            <a:r>
              <a:rPr lang="en-US" sz="1200" kern="1200" baseline="0" dirty="0" smtClean="0">
                <a:solidFill>
                  <a:schemeClr val="tx1"/>
                </a:solidFill>
                <a:latin typeface="Arial" charset="0"/>
                <a:ea typeface="ＭＳ Ｐゴシック" charset="-128"/>
                <a:cs typeface="ＭＳ Ｐゴシック" charset="-128"/>
              </a:rPr>
              <a:t>procedures may be called only at designated domain entry points.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Modularity in the context of security refers both to the development of security</a:t>
            </a:r>
          </a:p>
          <a:p>
            <a:r>
              <a:rPr lang="en-US" sz="1200" kern="1200" baseline="0" dirty="0" smtClean="0">
                <a:solidFill>
                  <a:schemeClr val="tx1"/>
                </a:solidFill>
                <a:latin typeface="Arial" charset="0"/>
                <a:ea typeface="ＭＳ Ｐゴシック" charset="-128"/>
                <a:cs typeface="ＭＳ Ｐゴシック" charset="-128"/>
              </a:rPr>
              <a:t>functions as separate, protected modules and to the use of a modular architecture</a:t>
            </a:r>
          </a:p>
          <a:p>
            <a:r>
              <a:rPr lang="en-US" sz="1200" kern="1200" baseline="0" dirty="0" smtClean="0">
                <a:solidFill>
                  <a:schemeClr val="tx1"/>
                </a:solidFill>
                <a:latin typeface="Arial" charset="0"/>
                <a:ea typeface="ＭＳ Ｐゴシック" charset="-128"/>
                <a:cs typeface="ＭＳ Ｐゴシック" charset="-128"/>
              </a:rPr>
              <a:t>for mechanism design and implementation. With respect to the use of separate</a:t>
            </a:r>
          </a:p>
          <a:p>
            <a:r>
              <a:rPr lang="en-US" sz="1200" kern="1200" baseline="0" dirty="0" smtClean="0">
                <a:solidFill>
                  <a:schemeClr val="tx1"/>
                </a:solidFill>
                <a:latin typeface="Arial" charset="0"/>
                <a:ea typeface="ＭＳ Ｐゴシック" charset="-128"/>
                <a:cs typeface="ＭＳ Ｐゴシック" charset="-128"/>
              </a:rPr>
              <a:t>security modules, the design goal here is to provide common security functions and</a:t>
            </a:r>
          </a:p>
          <a:p>
            <a:r>
              <a:rPr lang="en-US" sz="1200" kern="1200" baseline="0" dirty="0" smtClean="0">
                <a:solidFill>
                  <a:schemeClr val="tx1"/>
                </a:solidFill>
                <a:latin typeface="Arial" charset="0"/>
                <a:ea typeface="ＭＳ Ｐゴシック" charset="-128"/>
                <a:cs typeface="ＭＳ Ｐゴシック" charset="-128"/>
              </a:rPr>
              <a:t>services, such as cryptographic functions, as common modules. For example, numerous</a:t>
            </a:r>
          </a:p>
          <a:p>
            <a:r>
              <a:rPr lang="en-US" sz="1200" kern="1200" baseline="0" dirty="0" smtClean="0">
                <a:solidFill>
                  <a:schemeClr val="tx1"/>
                </a:solidFill>
                <a:latin typeface="Arial" charset="0"/>
                <a:ea typeface="ＭＳ Ｐゴシック" charset="-128"/>
                <a:cs typeface="ＭＳ Ｐゴシック" charset="-128"/>
              </a:rPr>
              <a:t>protocols and applications make use of cryptographic functions. Rather than</a:t>
            </a:r>
          </a:p>
          <a:p>
            <a:r>
              <a:rPr lang="en-US" sz="1200" kern="1200" baseline="0" dirty="0" smtClean="0">
                <a:solidFill>
                  <a:schemeClr val="tx1"/>
                </a:solidFill>
                <a:latin typeface="Arial" charset="0"/>
                <a:ea typeface="ＭＳ Ｐゴシック" charset="-128"/>
                <a:cs typeface="ＭＳ Ｐゴシック" charset="-128"/>
              </a:rPr>
              <a:t>implementing such functions in each protocol or application, a more secure design</a:t>
            </a:r>
          </a:p>
          <a:p>
            <a:r>
              <a:rPr lang="en-US" sz="1200" kern="1200" baseline="0" dirty="0" smtClean="0">
                <a:solidFill>
                  <a:schemeClr val="tx1"/>
                </a:solidFill>
                <a:latin typeface="Arial" charset="0"/>
                <a:ea typeface="ＭＳ Ｐゴシック" charset="-128"/>
                <a:cs typeface="ＭＳ Ｐゴシック" charset="-128"/>
              </a:rPr>
              <a:t>is provided by developing a common cryptographic module that can be invoked by</a:t>
            </a:r>
          </a:p>
          <a:p>
            <a:r>
              <a:rPr lang="en-US" sz="1200" kern="1200" baseline="0" dirty="0" smtClean="0">
                <a:solidFill>
                  <a:schemeClr val="tx1"/>
                </a:solidFill>
                <a:latin typeface="Arial" charset="0"/>
                <a:ea typeface="ＭＳ Ｐゴシック" charset="-128"/>
                <a:cs typeface="ＭＳ Ｐゴシック" charset="-128"/>
              </a:rPr>
              <a:t>numerous protocols and applications. The design and implementation effort can</a:t>
            </a:r>
          </a:p>
          <a:p>
            <a:r>
              <a:rPr lang="en-US" sz="1200" kern="1200" baseline="0" dirty="0" smtClean="0">
                <a:solidFill>
                  <a:schemeClr val="tx1"/>
                </a:solidFill>
                <a:latin typeface="Arial" charset="0"/>
                <a:ea typeface="ＭＳ Ｐゴシック" charset="-128"/>
                <a:cs typeface="ＭＳ Ｐゴシック" charset="-128"/>
              </a:rPr>
              <a:t>then focus on the secure design and implementation of a single cryptographic module</a:t>
            </a:r>
          </a:p>
          <a:p>
            <a:r>
              <a:rPr lang="en-US" sz="1200" kern="1200" baseline="0" dirty="0" smtClean="0">
                <a:solidFill>
                  <a:schemeClr val="tx1"/>
                </a:solidFill>
                <a:latin typeface="Arial" charset="0"/>
                <a:ea typeface="ＭＳ Ｐゴシック" charset="-128"/>
                <a:cs typeface="ＭＳ Ｐゴシック" charset="-128"/>
              </a:rPr>
              <a:t>and including mechanisms to protect the module from tampering. With respect</a:t>
            </a:r>
          </a:p>
          <a:p>
            <a:r>
              <a:rPr lang="en-US" sz="1200" kern="1200" baseline="0" dirty="0" smtClean="0">
                <a:solidFill>
                  <a:schemeClr val="tx1"/>
                </a:solidFill>
                <a:latin typeface="Arial" charset="0"/>
                <a:ea typeface="ＭＳ Ｐゴシック" charset="-128"/>
                <a:cs typeface="ＭＳ Ｐゴシック" charset="-128"/>
              </a:rPr>
              <a:t>to the use of a modular architecture, each security mechanism should be able to</a:t>
            </a:r>
          </a:p>
          <a:p>
            <a:r>
              <a:rPr lang="en-US" sz="1200" kern="1200" baseline="0" dirty="0" smtClean="0">
                <a:solidFill>
                  <a:schemeClr val="tx1"/>
                </a:solidFill>
                <a:latin typeface="Arial" charset="0"/>
                <a:ea typeface="ＭＳ Ｐゴシック" charset="-128"/>
                <a:cs typeface="ＭＳ Ｐゴシック" charset="-128"/>
              </a:rPr>
              <a:t>support migration to new technology or upgrade of new features without requiring</a:t>
            </a:r>
          </a:p>
          <a:p>
            <a:r>
              <a:rPr lang="en-US" sz="1200" kern="1200" baseline="0" dirty="0" smtClean="0">
                <a:solidFill>
                  <a:schemeClr val="tx1"/>
                </a:solidFill>
                <a:latin typeface="Arial" charset="0"/>
                <a:ea typeface="ＭＳ Ｐゴシック" charset="-128"/>
                <a:cs typeface="ＭＳ Ｐゴシック" charset="-128"/>
              </a:rPr>
              <a:t>an entire system redesign. The security design should be modular so that individual</a:t>
            </a:r>
          </a:p>
          <a:p>
            <a:r>
              <a:rPr lang="en-US" sz="1200" kern="1200" baseline="0" dirty="0" smtClean="0">
                <a:solidFill>
                  <a:schemeClr val="tx1"/>
                </a:solidFill>
                <a:latin typeface="Arial" charset="0"/>
                <a:ea typeface="ＭＳ Ｐゴシック" charset="-128"/>
                <a:cs typeface="ＭＳ Ｐゴシック" charset="-128"/>
              </a:rPr>
              <a:t>parts of the security design can be upgraded without the requirement to modify the</a:t>
            </a:r>
          </a:p>
          <a:p>
            <a:r>
              <a:rPr lang="en-US" sz="1200" kern="1200" baseline="0" dirty="0" smtClean="0">
                <a:solidFill>
                  <a:schemeClr val="tx1"/>
                </a:solidFill>
                <a:latin typeface="Arial" charset="0"/>
                <a:ea typeface="ＭＳ Ｐゴシック" charset="-128"/>
                <a:cs typeface="ＭＳ Ｐゴシック" charset="-128"/>
              </a:rPr>
              <a:t>entire system.</a:t>
            </a:r>
          </a:p>
          <a:p>
            <a:r>
              <a:rPr lang="en-US" sz="1200" kern="1200" baseline="0" dirty="0" smtClean="0">
                <a:solidFill>
                  <a:schemeClr val="tx1"/>
                </a:solidFill>
                <a:latin typeface="Arial" charset="0"/>
                <a:ea typeface="ＭＳ Ｐゴシック" charset="-128"/>
                <a:cs typeface="ＭＳ Ｐゴシック" charset="-128"/>
              </a:rPr>
              <a:t> </a:t>
            </a:r>
          </a:p>
          <a:p>
            <a:r>
              <a:rPr lang="en-US" sz="1200" kern="1200" baseline="0" dirty="0" smtClean="0">
                <a:solidFill>
                  <a:schemeClr val="tx1"/>
                </a:solidFill>
                <a:latin typeface="Arial" charset="0"/>
                <a:ea typeface="ＭＳ Ｐゴシック" charset="-128"/>
                <a:cs typeface="ＭＳ Ｐゴシック" charset="-128"/>
              </a:rPr>
              <a:t>Layering refers to the use of multiple, overlapping protection approaches</a:t>
            </a:r>
          </a:p>
          <a:p>
            <a:r>
              <a:rPr lang="en-US" sz="1200" kern="1200" baseline="0" dirty="0" smtClean="0">
                <a:solidFill>
                  <a:schemeClr val="tx1"/>
                </a:solidFill>
                <a:latin typeface="Arial" charset="0"/>
                <a:ea typeface="ＭＳ Ｐゴシック" charset="-128"/>
                <a:cs typeface="ＭＳ Ｐゴシック" charset="-128"/>
              </a:rPr>
              <a:t>addressing the people, technology, and operational aspects of information systems.</a:t>
            </a:r>
          </a:p>
          <a:p>
            <a:r>
              <a:rPr lang="en-US" sz="1200" kern="1200" baseline="0" dirty="0" smtClean="0">
                <a:solidFill>
                  <a:schemeClr val="tx1"/>
                </a:solidFill>
                <a:latin typeface="Arial" charset="0"/>
                <a:ea typeface="ＭＳ Ｐゴシック" charset="-128"/>
                <a:cs typeface="ＭＳ Ｐゴシック" charset="-128"/>
              </a:rPr>
              <a:t>By using multiple, overlapping protection approaches, the failure or circumvention</a:t>
            </a:r>
          </a:p>
          <a:p>
            <a:r>
              <a:rPr lang="en-US" sz="1200" kern="1200" baseline="0" dirty="0" smtClean="0">
                <a:solidFill>
                  <a:schemeClr val="tx1"/>
                </a:solidFill>
                <a:latin typeface="Arial" charset="0"/>
                <a:ea typeface="ＭＳ Ｐゴシック" charset="-128"/>
                <a:cs typeface="ＭＳ Ｐゴシック" charset="-128"/>
              </a:rPr>
              <a:t>of any individual protection approach will not leave the system unprotected.</a:t>
            </a:r>
          </a:p>
          <a:p>
            <a:r>
              <a:rPr lang="en-US" sz="1200" kern="1200" baseline="0" dirty="0" smtClean="0">
                <a:solidFill>
                  <a:schemeClr val="tx1"/>
                </a:solidFill>
                <a:latin typeface="Arial" charset="0"/>
                <a:ea typeface="ＭＳ Ｐゴシック" charset="-128"/>
                <a:cs typeface="ＭＳ Ｐゴシック" charset="-128"/>
              </a:rPr>
              <a:t>We will see throughout this text that a layering approach is often used to provide</a:t>
            </a:r>
          </a:p>
          <a:p>
            <a:r>
              <a:rPr lang="en-US" sz="1200" kern="1200" baseline="0" dirty="0" smtClean="0">
                <a:solidFill>
                  <a:schemeClr val="tx1"/>
                </a:solidFill>
                <a:latin typeface="Arial" charset="0"/>
                <a:ea typeface="ＭＳ Ｐゴシック" charset="-128"/>
                <a:cs typeface="ＭＳ Ｐゴシック" charset="-128"/>
              </a:rPr>
              <a:t>multiple barriers between an adversary and protected information or services. This</a:t>
            </a:r>
          </a:p>
          <a:p>
            <a:r>
              <a:rPr lang="en-US" sz="1200" kern="1200" baseline="0" dirty="0" smtClean="0">
                <a:solidFill>
                  <a:schemeClr val="tx1"/>
                </a:solidFill>
                <a:latin typeface="Arial" charset="0"/>
                <a:ea typeface="ＭＳ Ｐゴシック" charset="-128"/>
                <a:cs typeface="ＭＳ Ｐゴシック" charset="-128"/>
              </a:rPr>
              <a:t>technique is often referred to as defense in depth.</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Least astonishment means that a program or user interface should always</a:t>
            </a:r>
          </a:p>
          <a:p>
            <a:r>
              <a:rPr lang="en-US" sz="1200" kern="1200" baseline="0" dirty="0" smtClean="0">
                <a:solidFill>
                  <a:schemeClr val="tx1"/>
                </a:solidFill>
                <a:latin typeface="Arial" charset="0"/>
                <a:ea typeface="ＭＳ Ｐゴシック" charset="-128"/>
                <a:cs typeface="ＭＳ Ｐゴシック" charset="-128"/>
              </a:rPr>
              <a:t>respond in the way that is least likely to astonish the user. For example, the mechanism</a:t>
            </a:r>
          </a:p>
          <a:p>
            <a:r>
              <a:rPr lang="en-US" sz="1200" kern="1200" baseline="0" dirty="0" smtClean="0">
                <a:solidFill>
                  <a:schemeClr val="tx1"/>
                </a:solidFill>
                <a:latin typeface="Arial" charset="0"/>
                <a:ea typeface="ＭＳ Ｐゴシック" charset="-128"/>
                <a:cs typeface="ＭＳ Ｐゴシック" charset="-128"/>
              </a:rPr>
              <a:t>for authorization should be transparent enough to a user that the user has a</a:t>
            </a:r>
          </a:p>
          <a:p>
            <a:r>
              <a:rPr lang="en-US" sz="1200" kern="1200" baseline="0" dirty="0" smtClean="0">
                <a:solidFill>
                  <a:schemeClr val="tx1"/>
                </a:solidFill>
                <a:latin typeface="Arial" charset="0"/>
                <a:ea typeface="ＭＳ Ｐゴシック" charset="-128"/>
                <a:cs typeface="ＭＳ Ｐゴシック" charset="-128"/>
              </a:rPr>
              <a:t>good intuitive understanding of how the security goals map to the provided security</a:t>
            </a:r>
          </a:p>
          <a:p>
            <a:r>
              <a:rPr lang="en-US" sz="1200" kern="1200" baseline="0" dirty="0" smtClean="0">
                <a:solidFill>
                  <a:schemeClr val="tx1"/>
                </a:solidFill>
                <a:latin typeface="Arial" charset="0"/>
                <a:ea typeface="ＭＳ Ｐゴシック" charset="-128"/>
                <a:cs typeface="ＭＳ Ｐゴシック" charset="-128"/>
              </a:rPr>
              <a:t>mechanism.</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44</a:t>
            </a:fld>
            <a:endParaRPr lang="en-AU" dirty="0"/>
          </a:p>
        </p:txBody>
      </p:sp>
    </p:spTree>
    <p:extLst>
      <p:ext uri="{BB962C8B-B14F-4D97-AF65-F5344CB8AC3E}">
        <p14:creationId xmlns:p14="http://schemas.microsoft.com/office/powerpoint/2010/main" val="314093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smtClean="0">
                <a:solidFill>
                  <a:schemeClr val="tx1"/>
                </a:solidFill>
                <a:latin typeface="Arial" charset="0"/>
                <a:ea typeface="ＭＳ Ｐゴシック" charset="-128"/>
                <a:cs typeface="ＭＳ Ｐゴシック" charset="-128"/>
              </a:rPr>
              <a:t> An attack surface consists of the reachable and exploitable vulnerabilities in a</a:t>
            </a:r>
          </a:p>
          <a:p>
            <a:r>
              <a:rPr lang="en-US" sz="1200" b="0" kern="1200" baseline="0" dirty="0" smtClean="0">
                <a:solidFill>
                  <a:schemeClr val="tx1"/>
                </a:solidFill>
                <a:latin typeface="Arial" charset="0"/>
                <a:ea typeface="ＭＳ Ｐゴシック" charset="-128"/>
                <a:cs typeface="ＭＳ Ｐゴシック" charset="-128"/>
              </a:rPr>
              <a:t>system  [MANA11, HOWA03]. Examples of attack surfaces are the following:</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Open ports on outward facing Web and other servers, and code listening on</a:t>
            </a:r>
          </a:p>
          <a:p>
            <a:r>
              <a:rPr lang="en-US" sz="1200" b="0" kern="1200" baseline="0" dirty="0" smtClean="0">
                <a:solidFill>
                  <a:schemeClr val="tx1"/>
                </a:solidFill>
                <a:latin typeface="Arial" charset="0"/>
                <a:ea typeface="ＭＳ Ｐゴシック" charset="-128"/>
                <a:cs typeface="ＭＳ Ｐゴシック" charset="-128"/>
              </a:rPr>
              <a:t>those ports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Services available on the inside of a firewall</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Code that processes incoming data, e-mail, XML, office documents, and</a:t>
            </a:r>
          </a:p>
          <a:p>
            <a:r>
              <a:rPr lang="en-US" sz="1200" b="0" kern="1200" baseline="0" dirty="0" smtClean="0">
                <a:solidFill>
                  <a:schemeClr val="tx1"/>
                </a:solidFill>
                <a:latin typeface="Arial" charset="0"/>
                <a:ea typeface="ＭＳ Ｐゴシック" charset="-128"/>
                <a:cs typeface="ＭＳ Ｐゴシック" charset="-128"/>
              </a:rPr>
              <a:t>industry-</a:t>
            </a:r>
          </a:p>
          <a:p>
            <a:r>
              <a:rPr lang="en-US" sz="1200" b="0" kern="1200" baseline="0" dirty="0" smtClean="0">
                <a:solidFill>
                  <a:schemeClr val="tx1"/>
                </a:solidFill>
                <a:latin typeface="Arial" charset="0"/>
                <a:ea typeface="ＭＳ Ｐゴシック" charset="-128"/>
                <a:cs typeface="ＭＳ Ｐゴシック" charset="-128"/>
              </a:rPr>
              <a:t>specific custom data exchange formats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Interfaces, SQL, and Web forms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An employee with access to sensitive information vulnerable to a social</a:t>
            </a:r>
          </a:p>
          <a:p>
            <a:r>
              <a:rPr lang="en-US" sz="1200" b="0" kern="1200" baseline="0" dirty="0" smtClean="0">
                <a:solidFill>
                  <a:schemeClr val="tx1"/>
                </a:solidFill>
                <a:latin typeface="Arial" charset="0"/>
                <a:ea typeface="ＭＳ Ｐゴシック" charset="-128"/>
                <a:cs typeface="ＭＳ Ｐゴシック" charset="-128"/>
              </a:rPr>
              <a:t>engineering</a:t>
            </a:r>
          </a:p>
          <a:p>
            <a:r>
              <a:rPr lang="en-US" sz="1200" b="0" kern="1200" baseline="0" dirty="0" smtClean="0">
                <a:solidFill>
                  <a:schemeClr val="tx1"/>
                </a:solidFill>
                <a:latin typeface="Arial" charset="0"/>
                <a:ea typeface="ＭＳ Ｐゴシック" charset="-128"/>
                <a:cs typeface="ＭＳ Ｐゴシック" charset="-128"/>
              </a:rPr>
              <a:t>attack</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Attack surfaces can be categorized in the following way: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Network attack surface:  This category refers to vulnerabilities over an enterprise</a:t>
            </a:r>
          </a:p>
          <a:p>
            <a:r>
              <a:rPr lang="en-US" sz="1200" b="0" kern="1200" baseline="0" dirty="0" smtClean="0">
                <a:solidFill>
                  <a:schemeClr val="tx1"/>
                </a:solidFill>
                <a:latin typeface="Arial" charset="0"/>
                <a:ea typeface="ＭＳ Ｐゴシック" charset="-128"/>
                <a:cs typeface="ＭＳ Ｐゴシック" charset="-128"/>
              </a:rPr>
              <a:t>network, wide-area network, or the Internet. Included in this category</a:t>
            </a:r>
          </a:p>
          <a:p>
            <a:r>
              <a:rPr lang="en-US" sz="1200" b="0" kern="1200" baseline="0" dirty="0" smtClean="0">
                <a:solidFill>
                  <a:schemeClr val="tx1"/>
                </a:solidFill>
                <a:latin typeface="Arial" charset="0"/>
                <a:ea typeface="ＭＳ Ｐゴシック" charset="-128"/>
                <a:cs typeface="ＭＳ Ｐゴシック" charset="-128"/>
              </a:rPr>
              <a:t>are network protocol vulnerabilities, such as those used for a denial-of-service</a:t>
            </a:r>
          </a:p>
          <a:p>
            <a:r>
              <a:rPr lang="en-US" sz="1200" b="0" kern="1200" baseline="0" dirty="0" smtClean="0">
                <a:solidFill>
                  <a:schemeClr val="tx1"/>
                </a:solidFill>
                <a:latin typeface="Arial" charset="0"/>
                <a:ea typeface="ＭＳ Ｐゴシック" charset="-128"/>
                <a:cs typeface="ＭＳ Ｐゴシック" charset="-128"/>
              </a:rPr>
              <a:t>attack, disruption of communications links, and various forms of intruder</a:t>
            </a:r>
          </a:p>
          <a:p>
            <a:r>
              <a:rPr lang="en-US" sz="1200" b="0" kern="1200" baseline="0" dirty="0" smtClean="0">
                <a:solidFill>
                  <a:schemeClr val="tx1"/>
                </a:solidFill>
                <a:latin typeface="Arial" charset="0"/>
                <a:ea typeface="ＭＳ Ｐゴシック" charset="-128"/>
                <a:cs typeface="ＭＳ Ｐゴシック" charset="-128"/>
              </a:rPr>
              <a:t>attacks.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Software attack surface:  This refers to vulnerabilities in application, utility,</a:t>
            </a:r>
          </a:p>
          <a:p>
            <a:r>
              <a:rPr lang="en-US" sz="1200" b="0" kern="1200" baseline="0" dirty="0" smtClean="0">
                <a:solidFill>
                  <a:schemeClr val="tx1"/>
                </a:solidFill>
                <a:latin typeface="Arial" charset="0"/>
                <a:ea typeface="ＭＳ Ｐゴシック" charset="-128"/>
                <a:cs typeface="ＭＳ Ｐゴシック" charset="-128"/>
              </a:rPr>
              <a:t>or operating system code. A particular focus in this category is Web server</a:t>
            </a:r>
          </a:p>
          <a:p>
            <a:r>
              <a:rPr lang="en-US" sz="1200" b="0" kern="1200" baseline="0" dirty="0" smtClean="0">
                <a:solidFill>
                  <a:schemeClr val="tx1"/>
                </a:solidFill>
                <a:latin typeface="Arial" charset="0"/>
                <a:ea typeface="ＭＳ Ｐゴシック" charset="-128"/>
                <a:cs typeface="ＭＳ Ｐゴシック" charset="-128"/>
              </a:rPr>
              <a:t>software.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Human attack surface:  This category refers to vulnerabilities created by</a:t>
            </a:r>
          </a:p>
          <a:p>
            <a:r>
              <a:rPr lang="en-US" sz="1200" b="0" kern="1200" baseline="0" dirty="0" smtClean="0">
                <a:solidFill>
                  <a:schemeClr val="tx1"/>
                </a:solidFill>
                <a:latin typeface="Arial" charset="0"/>
                <a:ea typeface="ＭＳ Ｐゴシック" charset="-128"/>
                <a:cs typeface="ＭＳ Ｐゴシック" charset="-128"/>
              </a:rPr>
              <a:t>personnel or outsiders, such as social engineering, human error, and trusted</a:t>
            </a:r>
          </a:p>
          <a:p>
            <a:r>
              <a:rPr lang="en-US" sz="1200" b="0" kern="1200" baseline="0" dirty="0" smtClean="0">
                <a:solidFill>
                  <a:schemeClr val="tx1"/>
                </a:solidFill>
                <a:latin typeface="Arial" charset="0"/>
                <a:ea typeface="ＭＳ Ｐゴシック" charset="-128"/>
                <a:cs typeface="ＭＳ Ｐゴシック" charset="-128"/>
              </a:rPr>
              <a:t>insiders.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An attack surface analysis is useful for assessing the scale and severity of</a:t>
            </a:r>
          </a:p>
          <a:p>
            <a:r>
              <a:rPr lang="en-US" sz="1200" b="0" kern="1200" baseline="0" dirty="0" smtClean="0">
                <a:solidFill>
                  <a:schemeClr val="tx1"/>
                </a:solidFill>
                <a:latin typeface="Arial" charset="0"/>
                <a:ea typeface="ＭＳ Ｐゴシック" charset="-128"/>
                <a:cs typeface="ＭＳ Ｐゴシック" charset="-128"/>
              </a:rPr>
              <a:t>threats to a system. A systematic analysis of points of vulnerability makes developers</a:t>
            </a:r>
          </a:p>
          <a:p>
            <a:r>
              <a:rPr lang="en-US" sz="1200" b="0" kern="1200" baseline="0" dirty="0" smtClean="0">
                <a:solidFill>
                  <a:schemeClr val="tx1"/>
                </a:solidFill>
                <a:latin typeface="Arial" charset="0"/>
                <a:ea typeface="ＭＳ Ｐゴシック" charset="-128"/>
                <a:cs typeface="ＭＳ Ｐゴシック" charset="-128"/>
              </a:rPr>
              <a:t>and security analysts aware of where security mechanisms are required. Once</a:t>
            </a:r>
          </a:p>
          <a:p>
            <a:r>
              <a:rPr lang="en-US" sz="1200" b="0" kern="1200" baseline="0" dirty="0" smtClean="0">
                <a:solidFill>
                  <a:schemeClr val="tx1"/>
                </a:solidFill>
                <a:latin typeface="Arial" charset="0"/>
                <a:ea typeface="ＭＳ Ｐゴシック" charset="-128"/>
                <a:cs typeface="ＭＳ Ｐゴシック" charset="-128"/>
              </a:rPr>
              <a:t>an attack surface is defined, designers may be able to find ways to make the surface</a:t>
            </a:r>
          </a:p>
          <a:p>
            <a:r>
              <a:rPr lang="en-US" sz="1200" b="0" kern="1200" baseline="0" dirty="0" smtClean="0">
                <a:solidFill>
                  <a:schemeClr val="tx1"/>
                </a:solidFill>
                <a:latin typeface="Arial" charset="0"/>
                <a:ea typeface="ＭＳ Ｐゴシック" charset="-128"/>
                <a:cs typeface="ＭＳ Ｐゴシック" charset="-128"/>
              </a:rPr>
              <a:t> smaller, thus making the task of the adversary more difficult. The attack surface</a:t>
            </a:r>
          </a:p>
          <a:p>
            <a:r>
              <a:rPr lang="en-US" sz="1200" b="0" kern="1200" baseline="0" dirty="0" smtClean="0">
                <a:solidFill>
                  <a:schemeClr val="tx1"/>
                </a:solidFill>
                <a:latin typeface="Arial" charset="0"/>
                <a:ea typeface="ＭＳ Ｐゴシック" charset="-128"/>
                <a:cs typeface="ＭＳ Ｐゴシック" charset="-128"/>
              </a:rPr>
              <a:t>also provides guidance on setting priorities for testing, strengthening security measures,</a:t>
            </a:r>
          </a:p>
          <a:p>
            <a:r>
              <a:rPr lang="en-US" sz="1200" b="0" kern="1200" baseline="0" dirty="0" smtClean="0">
                <a:solidFill>
                  <a:schemeClr val="tx1"/>
                </a:solidFill>
                <a:latin typeface="Arial" charset="0"/>
                <a:ea typeface="ＭＳ Ｐゴシック" charset="-128"/>
                <a:cs typeface="ＭＳ Ｐゴシック" charset="-128"/>
              </a:rPr>
              <a:t>or modifying the service or application.</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45</a:t>
            </a:fld>
            <a:endParaRPr lang="en-AU" dirty="0"/>
          </a:p>
        </p:txBody>
      </p:sp>
    </p:spTree>
    <p:extLst>
      <p:ext uri="{BB962C8B-B14F-4D97-AF65-F5344CB8AC3E}">
        <p14:creationId xmlns:p14="http://schemas.microsoft.com/office/powerpoint/2010/main" val="9398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As illustrated in Figure 1.3, the use of layering, or defense in depth, and attack</a:t>
            </a:r>
          </a:p>
          <a:p>
            <a:r>
              <a:rPr lang="en-US" sz="1200" kern="1200" baseline="0" dirty="0" smtClean="0">
                <a:solidFill>
                  <a:schemeClr val="tx1"/>
                </a:solidFill>
                <a:latin typeface="Arial" charset="0"/>
                <a:ea typeface="ＭＳ Ｐゴシック" charset="-128"/>
                <a:cs typeface="ＭＳ Ｐゴシック" charset="-128"/>
              </a:rPr>
              <a:t>surface reduction complement each other in mitigating security risk.</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46</a:t>
            </a:fld>
            <a:endParaRPr lang="en-AU" dirty="0"/>
          </a:p>
        </p:txBody>
      </p:sp>
    </p:spTree>
    <p:extLst>
      <p:ext uri="{BB962C8B-B14F-4D97-AF65-F5344CB8AC3E}">
        <p14:creationId xmlns:p14="http://schemas.microsoft.com/office/powerpoint/2010/main" val="283534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charset="-128"/>
                <a:cs typeface="ＭＳ Ｐゴシック" charset="-128"/>
              </a:rPr>
              <a:t> An attack tree is a branching, hierarchical data structure that represents a set of</a:t>
            </a:r>
          </a:p>
          <a:p>
            <a:r>
              <a:rPr lang="en-US" sz="1200" kern="1200" baseline="0" dirty="0" smtClean="0">
                <a:solidFill>
                  <a:schemeClr val="tx1"/>
                </a:solidFill>
                <a:latin typeface="Arial" charset="0"/>
                <a:ea typeface="ＭＳ Ｐゴシック" charset="-128"/>
                <a:cs typeface="ＭＳ Ｐゴシック" charset="-128"/>
              </a:rPr>
              <a:t>potential techniques for exploiting security vulnerabilities [MAUW05, MOOR01,</a:t>
            </a:r>
          </a:p>
          <a:p>
            <a:r>
              <a:rPr lang="en-US" sz="1200" kern="1200" baseline="0" dirty="0" smtClean="0">
                <a:solidFill>
                  <a:schemeClr val="tx1"/>
                </a:solidFill>
                <a:latin typeface="Arial" charset="0"/>
                <a:ea typeface="ＭＳ Ｐゴシック" charset="-128"/>
                <a:cs typeface="ＭＳ Ｐゴシック" charset="-128"/>
              </a:rPr>
              <a:t>SCHN99]. The security incident that is the goal of the attack is represented as the</a:t>
            </a:r>
          </a:p>
          <a:p>
            <a:r>
              <a:rPr lang="en-US" sz="1200" kern="1200" baseline="0" dirty="0" smtClean="0">
                <a:solidFill>
                  <a:schemeClr val="tx1"/>
                </a:solidFill>
                <a:latin typeface="Arial" charset="0"/>
                <a:ea typeface="ＭＳ Ｐゴシック" charset="-128"/>
                <a:cs typeface="ＭＳ Ｐゴシック" charset="-128"/>
              </a:rPr>
              <a:t>root node of the tree, and the ways that an attacker could reach that goal are iteratively</a:t>
            </a:r>
          </a:p>
          <a:p>
            <a:r>
              <a:rPr lang="en-US" sz="1200" kern="1200" baseline="0" dirty="0" smtClean="0">
                <a:solidFill>
                  <a:schemeClr val="tx1"/>
                </a:solidFill>
                <a:latin typeface="Arial" charset="0"/>
                <a:ea typeface="ＭＳ Ｐゴシック" charset="-128"/>
                <a:cs typeface="ＭＳ Ｐゴシック" charset="-128"/>
              </a:rPr>
              <a:t>and incrementally represented as branches and </a:t>
            </a:r>
            <a:r>
              <a:rPr lang="en-US" sz="1200" kern="1200" baseline="0" dirty="0" err="1" smtClean="0">
                <a:solidFill>
                  <a:schemeClr val="tx1"/>
                </a:solidFill>
                <a:latin typeface="Arial" charset="0"/>
                <a:ea typeface="ＭＳ Ｐゴシック" charset="-128"/>
                <a:cs typeface="ＭＳ Ｐゴシック" charset="-128"/>
              </a:rPr>
              <a:t>subnodes</a:t>
            </a:r>
            <a:r>
              <a:rPr lang="en-US" sz="1200" kern="1200" baseline="0" dirty="0" smtClean="0">
                <a:solidFill>
                  <a:schemeClr val="tx1"/>
                </a:solidFill>
                <a:latin typeface="Arial" charset="0"/>
                <a:ea typeface="ＭＳ Ｐゴシック" charset="-128"/>
                <a:cs typeface="ＭＳ Ｐゴシック" charset="-128"/>
              </a:rPr>
              <a:t> of the tree. Each</a:t>
            </a:r>
          </a:p>
          <a:p>
            <a:r>
              <a:rPr lang="en-US" sz="1200" kern="1200" baseline="0" dirty="0" err="1" smtClean="0">
                <a:solidFill>
                  <a:schemeClr val="tx1"/>
                </a:solidFill>
                <a:latin typeface="Arial" charset="0"/>
                <a:ea typeface="ＭＳ Ｐゴシック" charset="-128"/>
                <a:cs typeface="ＭＳ Ｐゴシック" charset="-128"/>
              </a:rPr>
              <a:t>subnode</a:t>
            </a:r>
            <a:r>
              <a:rPr lang="en-US" sz="1200" kern="1200" baseline="0" dirty="0" smtClean="0">
                <a:solidFill>
                  <a:schemeClr val="tx1"/>
                </a:solidFill>
                <a:latin typeface="Arial" charset="0"/>
                <a:ea typeface="ＭＳ Ｐゴシック" charset="-128"/>
                <a:cs typeface="ＭＳ Ｐゴシック" charset="-128"/>
              </a:rPr>
              <a:t> defines a </a:t>
            </a:r>
            <a:r>
              <a:rPr lang="en-US" sz="1200" kern="1200" baseline="0" dirty="0" err="1" smtClean="0">
                <a:solidFill>
                  <a:schemeClr val="tx1"/>
                </a:solidFill>
                <a:latin typeface="Arial" charset="0"/>
                <a:ea typeface="ＭＳ Ｐゴシック" charset="-128"/>
                <a:cs typeface="ＭＳ Ｐゴシック" charset="-128"/>
              </a:rPr>
              <a:t>subgoal</a:t>
            </a:r>
            <a:r>
              <a:rPr lang="en-US" sz="1200" kern="1200" baseline="0" dirty="0" smtClean="0">
                <a:solidFill>
                  <a:schemeClr val="tx1"/>
                </a:solidFill>
                <a:latin typeface="Arial" charset="0"/>
                <a:ea typeface="ＭＳ Ｐゴシック" charset="-128"/>
                <a:cs typeface="ＭＳ Ｐゴシック" charset="-128"/>
              </a:rPr>
              <a:t>, and each </a:t>
            </a:r>
            <a:r>
              <a:rPr lang="en-US" sz="1200" kern="1200" baseline="0" dirty="0" err="1" smtClean="0">
                <a:solidFill>
                  <a:schemeClr val="tx1"/>
                </a:solidFill>
                <a:latin typeface="Arial" charset="0"/>
                <a:ea typeface="ＭＳ Ｐゴシック" charset="-128"/>
                <a:cs typeface="ＭＳ Ｐゴシック" charset="-128"/>
              </a:rPr>
              <a:t>subgoal</a:t>
            </a:r>
            <a:r>
              <a:rPr lang="en-US" sz="1200" kern="1200" baseline="0" dirty="0" smtClean="0">
                <a:solidFill>
                  <a:schemeClr val="tx1"/>
                </a:solidFill>
                <a:latin typeface="Arial" charset="0"/>
                <a:ea typeface="ＭＳ Ｐゴシック" charset="-128"/>
                <a:cs typeface="ＭＳ Ｐゴシック" charset="-128"/>
              </a:rPr>
              <a:t> may have its own set of further </a:t>
            </a:r>
            <a:r>
              <a:rPr lang="en-US" sz="1200" kern="1200" baseline="0" dirty="0" err="1" smtClean="0">
                <a:solidFill>
                  <a:schemeClr val="tx1"/>
                </a:solidFill>
                <a:latin typeface="Arial" charset="0"/>
                <a:ea typeface="ＭＳ Ｐゴシック" charset="-128"/>
                <a:cs typeface="ＭＳ Ｐゴシック" charset="-128"/>
              </a:rPr>
              <a:t>subgoals</a:t>
            </a:r>
            <a:r>
              <a:rPr lang="en-US" sz="1200" kern="1200" baseline="0" dirty="0" smtClean="0">
                <a:solidFill>
                  <a:schemeClr val="tx1"/>
                </a:solidFill>
                <a:latin typeface="Arial" charset="0"/>
                <a:ea typeface="ＭＳ Ｐゴシック" charset="-128"/>
                <a:cs typeface="ＭＳ Ｐゴシック" charset="-128"/>
              </a:rPr>
              <a:t>,</a:t>
            </a:r>
          </a:p>
          <a:p>
            <a:r>
              <a:rPr lang="en-US" sz="1200" kern="1200" baseline="0" dirty="0" smtClean="0">
                <a:solidFill>
                  <a:schemeClr val="tx1"/>
                </a:solidFill>
                <a:latin typeface="Arial" charset="0"/>
                <a:ea typeface="ＭＳ Ｐゴシック" charset="-128"/>
                <a:cs typeface="ＭＳ Ｐゴシック" charset="-128"/>
              </a:rPr>
              <a:t>etc. The final nodes on the paths outward from the root, that is, the leaf nodes,</a:t>
            </a:r>
          </a:p>
          <a:p>
            <a:r>
              <a:rPr lang="en-US" sz="1200" kern="1200" baseline="0" dirty="0" smtClean="0">
                <a:solidFill>
                  <a:schemeClr val="tx1"/>
                </a:solidFill>
                <a:latin typeface="Arial" charset="0"/>
                <a:ea typeface="ＭＳ Ｐゴシック" charset="-128"/>
                <a:cs typeface="ＭＳ Ｐゴシック" charset="-128"/>
              </a:rPr>
              <a:t>represent different ways to initiate an attack. Each node other than a leaf is either</a:t>
            </a:r>
          </a:p>
          <a:p>
            <a:r>
              <a:rPr lang="en-US" sz="1200" kern="1200" baseline="0" dirty="0" smtClean="0">
                <a:solidFill>
                  <a:schemeClr val="tx1"/>
                </a:solidFill>
                <a:latin typeface="Arial" charset="0"/>
                <a:ea typeface="ＭＳ Ｐゴシック" charset="-128"/>
                <a:cs typeface="ＭＳ Ｐゴシック" charset="-128"/>
              </a:rPr>
              <a:t>an AND-node or an OR-node. To achieve the goal represented by an AND-node,</a:t>
            </a:r>
          </a:p>
          <a:p>
            <a:r>
              <a:rPr lang="en-US" sz="1200" kern="1200" baseline="0" dirty="0" smtClean="0">
                <a:solidFill>
                  <a:schemeClr val="tx1"/>
                </a:solidFill>
                <a:latin typeface="Arial" charset="0"/>
                <a:ea typeface="ＭＳ Ｐゴシック" charset="-128"/>
                <a:cs typeface="ＭＳ Ｐゴシック" charset="-128"/>
              </a:rPr>
              <a:t>the </a:t>
            </a:r>
            <a:r>
              <a:rPr lang="en-US" sz="1200" kern="1200" baseline="0" dirty="0" err="1" smtClean="0">
                <a:solidFill>
                  <a:schemeClr val="tx1"/>
                </a:solidFill>
                <a:latin typeface="Arial" charset="0"/>
                <a:ea typeface="ＭＳ Ｐゴシック" charset="-128"/>
                <a:cs typeface="ＭＳ Ｐゴシック" charset="-128"/>
              </a:rPr>
              <a:t>subgoals</a:t>
            </a:r>
            <a:r>
              <a:rPr lang="en-US" sz="1200" kern="1200" baseline="0" dirty="0" smtClean="0">
                <a:solidFill>
                  <a:schemeClr val="tx1"/>
                </a:solidFill>
                <a:latin typeface="Arial" charset="0"/>
                <a:ea typeface="ＭＳ Ｐゴシック" charset="-128"/>
                <a:cs typeface="ＭＳ Ｐゴシック" charset="-128"/>
              </a:rPr>
              <a:t> represented by all of that node’s </a:t>
            </a:r>
            <a:r>
              <a:rPr lang="en-US" sz="1200" kern="1200" baseline="0" dirty="0" err="1" smtClean="0">
                <a:solidFill>
                  <a:schemeClr val="tx1"/>
                </a:solidFill>
                <a:latin typeface="Arial" charset="0"/>
                <a:ea typeface="ＭＳ Ｐゴシック" charset="-128"/>
                <a:cs typeface="ＭＳ Ｐゴシック" charset="-128"/>
              </a:rPr>
              <a:t>subnodes</a:t>
            </a:r>
            <a:r>
              <a:rPr lang="en-US" sz="1200" kern="1200" baseline="0" dirty="0" smtClean="0">
                <a:solidFill>
                  <a:schemeClr val="tx1"/>
                </a:solidFill>
                <a:latin typeface="Arial" charset="0"/>
                <a:ea typeface="ＭＳ Ｐゴシック" charset="-128"/>
                <a:cs typeface="ＭＳ Ｐゴシック" charset="-128"/>
              </a:rPr>
              <a:t> must be achieved; and for</a:t>
            </a:r>
          </a:p>
          <a:p>
            <a:r>
              <a:rPr lang="en-US" sz="1200" kern="1200" baseline="0" dirty="0" smtClean="0">
                <a:solidFill>
                  <a:schemeClr val="tx1"/>
                </a:solidFill>
                <a:latin typeface="Arial" charset="0"/>
                <a:ea typeface="ＭＳ Ｐゴシック" charset="-128"/>
                <a:cs typeface="ＭＳ Ｐゴシック" charset="-128"/>
              </a:rPr>
              <a:t>an OR-node, at least one of the </a:t>
            </a:r>
            <a:r>
              <a:rPr lang="en-US" sz="1200" kern="1200" baseline="0" dirty="0" err="1" smtClean="0">
                <a:solidFill>
                  <a:schemeClr val="tx1"/>
                </a:solidFill>
                <a:latin typeface="Arial" charset="0"/>
                <a:ea typeface="ＭＳ Ｐゴシック" charset="-128"/>
                <a:cs typeface="ＭＳ Ｐゴシック" charset="-128"/>
              </a:rPr>
              <a:t>subgoals</a:t>
            </a:r>
            <a:r>
              <a:rPr lang="en-US" sz="1200" kern="1200" baseline="0" dirty="0" smtClean="0">
                <a:solidFill>
                  <a:schemeClr val="tx1"/>
                </a:solidFill>
                <a:latin typeface="Arial" charset="0"/>
                <a:ea typeface="ＭＳ Ｐゴシック" charset="-128"/>
                <a:cs typeface="ＭＳ Ｐゴシック" charset="-128"/>
              </a:rPr>
              <a:t> must be achieved. Branches can be labeled</a:t>
            </a:r>
          </a:p>
          <a:p>
            <a:r>
              <a:rPr lang="en-US" sz="1200" kern="1200" baseline="0" dirty="0" smtClean="0">
                <a:solidFill>
                  <a:schemeClr val="tx1"/>
                </a:solidFill>
                <a:latin typeface="Arial" charset="0"/>
                <a:ea typeface="ＭＳ Ｐゴシック" charset="-128"/>
                <a:cs typeface="ＭＳ Ｐゴシック" charset="-128"/>
              </a:rPr>
              <a:t>with values representing difficulty, cost, or other attack attributes, so that alternative</a:t>
            </a:r>
          </a:p>
          <a:p>
            <a:r>
              <a:rPr lang="en-US" sz="1200" kern="1200" baseline="0" dirty="0" smtClean="0">
                <a:solidFill>
                  <a:schemeClr val="tx1"/>
                </a:solidFill>
                <a:latin typeface="Arial" charset="0"/>
                <a:ea typeface="ＭＳ Ｐゴシック" charset="-128"/>
                <a:cs typeface="ＭＳ Ｐゴシック" charset="-128"/>
              </a:rPr>
              <a:t>attacks can be compared.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motivation for the use of attack trees is to effectively exploit the information</a:t>
            </a:r>
          </a:p>
          <a:p>
            <a:r>
              <a:rPr lang="en-US" sz="1200" kern="1200" baseline="0" dirty="0" smtClean="0">
                <a:solidFill>
                  <a:schemeClr val="tx1"/>
                </a:solidFill>
                <a:latin typeface="Arial" charset="0"/>
                <a:ea typeface="ＭＳ Ｐゴシック" charset="-128"/>
                <a:cs typeface="ＭＳ Ｐゴシック" charset="-128"/>
              </a:rPr>
              <a:t>available on attack patterns. Organizations such as CERT publish security</a:t>
            </a:r>
          </a:p>
          <a:p>
            <a:r>
              <a:rPr lang="en-US" sz="1200" kern="1200" baseline="0" dirty="0" smtClean="0">
                <a:solidFill>
                  <a:schemeClr val="tx1"/>
                </a:solidFill>
                <a:latin typeface="Arial" charset="0"/>
                <a:ea typeface="ＭＳ Ｐゴシック" charset="-128"/>
                <a:cs typeface="ＭＳ Ｐゴシック" charset="-128"/>
              </a:rPr>
              <a:t>advisories that have enabled the development of a body of knowledge about both</a:t>
            </a:r>
          </a:p>
          <a:p>
            <a:r>
              <a:rPr lang="en-US" sz="1200" kern="1200" baseline="0" dirty="0" smtClean="0">
                <a:solidFill>
                  <a:schemeClr val="tx1"/>
                </a:solidFill>
                <a:latin typeface="Arial" charset="0"/>
                <a:ea typeface="ＭＳ Ｐゴシック" charset="-128"/>
                <a:cs typeface="ＭＳ Ｐゴシック" charset="-128"/>
              </a:rPr>
              <a:t>general attack strategies and specific attack patterns. Security analysts can use the</a:t>
            </a:r>
          </a:p>
          <a:p>
            <a:r>
              <a:rPr lang="en-US" sz="1200" kern="1200" baseline="0" dirty="0" smtClean="0">
                <a:solidFill>
                  <a:schemeClr val="tx1"/>
                </a:solidFill>
                <a:latin typeface="Arial" charset="0"/>
                <a:ea typeface="ＭＳ Ｐゴシック" charset="-128"/>
                <a:cs typeface="ＭＳ Ｐゴシック" charset="-128"/>
              </a:rPr>
              <a:t>attack tree to document security attacks in a structured form that reveals key vulnerabilities.</a:t>
            </a:r>
          </a:p>
          <a:p>
            <a:r>
              <a:rPr lang="en-US" sz="1200" kern="1200" baseline="0" dirty="0" smtClean="0">
                <a:solidFill>
                  <a:schemeClr val="tx1"/>
                </a:solidFill>
                <a:latin typeface="Arial" charset="0"/>
                <a:ea typeface="ＭＳ Ｐゴシック" charset="-128"/>
                <a:cs typeface="ＭＳ Ｐゴシック" charset="-128"/>
              </a:rPr>
              <a:t>The attack tree can guide both the design of systems and applications,</a:t>
            </a:r>
          </a:p>
          <a:p>
            <a:r>
              <a:rPr lang="en-US" sz="1200" kern="1200" baseline="0" dirty="0" smtClean="0">
                <a:solidFill>
                  <a:schemeClr val="tx1"/>
                </a:solidFill>
                <a:latin typeface="Arial" charset="0"/>
                <a:ea typeface="ＭＳ Ｐゴシック" charset="-128"/>
                <a:cs typeface="ＭＳ Ｐゴシック" charset="-128"/>
              </a:rPr>
              <a:t>and the choice and strength of countermeasures.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47</a:t>
            </a:fld>
            <a:endParaRPr lang="en-AU" dirty="0"/>
          </a:p>
        </p:txBody>
      </p:sp>
    </p:spTree>
    <p:extLst>
      <p:ext uri="{BB962C8B-B14F-4D97-AF65-F5344CB8AC3E}">
        <p14:creationId xmlns:p14="http://schemas.microsoft.com/office/powerpoint/2010/main" val="1216987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Arial" charset="0"/>
                <a:ea typeface="ＭＳ Ｐゴシック" charset="-128"/>
                <a:cs typeface="ＭＳ Ｐゴシック" charset="-128"/>
              </a:rPr>
              <a:t> Figure 1.4, </a:t>
            </a:r>
            <a:r>
              <a:rPr lang="en-US" sz="1200" b="0" kern="1200" baseline="0" dirty="0" smtClean="0">
                <a:solidFill>
                  <a:schemeClr val="tx1"/>
                </a:solidFill>
                <a:latin typeface="Arial" charset="0"/>
                <a:ea typeface="ＭＳ Ｐゴシック" charset="-128"/>
                <a:cs typeface="ＭＳ Ｐゴシック" charset="-128"/>
              </a:rPr>
              <a:t>based on a figure in [DIMI07], is an example of an attack tree</a:t>
            </a:r>
          </a:p>
          <a:p>
            <a:r>
              <a:rPr lang="en-US" sz="1200" b="0" kern="1200" baseline="0" dirty="0" smtClean="0">
                <a:solidFill>
                  <a:schemeClr val="tx1"/>
                </a:solidFill>
                <a:latin typeface="Arial" charset="0"/>
                <a:ea typeface="ＭＳ Ｐゴシック" charset="-128"/>
                <a:cs typeface="ＭＳ Ｐゴシック" charset="-128"/>
              </a:rPr>
              <a:t>analysis for an Internet banking authentication application. The root of the tree is the objective of the attacker, which is to compromise a user’s account. The shaded</a:t>
            </a:r>
          </a:p>
          <a:p>
            <a:r>
              <a:rPr lang="en-US" sz="1200" b="0" kern="1200" baseline="0" dirty="0" smtClean="0">
                <a:solidFill>
                  <a:schemeClr val="tx1"/>
                </a:solidFill>
                <a:latin typeface="Arial" charset="0"/>
                <a:ea typeface="ＭＳ Ｐゴシック" charset="-128"/>
                <a:cs typeface="ＭＳ Ｐゴシック" charset="-128"/>
              </a:rPr>
              <a:t>boxes on the tree are the leaf nodes, which represent events the comprise the</a:t>
            </a:r>
          </a:p>
          <a:p>
            <a:r>
              <a:rPr lang="en-US" sz="1200" b="0" kern="1200" baseline="0" dirty="0" smtClean="0">
                <a:solidFill>
                  <a:schemeClr val="tx1"/>
                </a:solidFill>
                <a:latin typeface="Arial" charset="0"/>
                <a:ea typeface="ＭＳ Ｐゴシック" charset="-128"/>
                <a:cs typeface="ＭＳ Ｐゴシック" charset="-128"/>
              </a:rPr>
              <a:t>attacks. Note that in this tree in this example, all the nodes other than leaf nodes</a:t>
            </a:r>
          </a:p>
          <a:p>
            <a:r>
              <a:rPr lang="en-US" sz="1200" b="0" kern="1200" baseline="0" dirty="0" smtClean="0">
                <a:solidFill>
                  <a:schemeClr val="tx1"/>
                </a:solidFill>
                <a:latin typeface="Arial" charset="0"/>
                <a:ea typeface="ＭＳ Ｐゴシック" charset="-128"/>
                <a:cs typeface="ＭＳ Ｐゴシック" charset="-128"/>
              </a:rPr>
              <a:t>are OR-nodes. The analysis to generate this tree considered the three components</a:t>
            </a:r>
          </a:p>
          <a:p>
            <a:r>
              <a:rPr lang="en-US" sz="1200" b="0" kern="1200" baseline="0" dirty="0" smtClean="0">
                <a:solidFill>
                  <a:schemeClr val="tx1"/>
                </a:solidFill>
                <a:latin typeface="Arial" charset="0"/>
                <a:ea typeface="ＭＳ Ｐゴシック" charset="-128"/>
                <a:cs typeface="ＭＳ Ｐゴシック" charset="-128"/>
              </a:rPr>
              <a:t>involved in authentication: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User terminal and user (UT/U):  These attacks target the user equipment,</a:t>
            </a:r>
          </a:p>
          <a:p>
            <a:r>
              <a:rPr lang="en-US" sz="1200" b="0" kern="1200" baseline="0" dirty="0" smtClean="0">
                <a:solidFill>
                  <a:schemeClr val="tx1"/>
                </a:solidFill>
                <a:latin typeface="Arial" charset="0"/>
                <a:ea typeface="ＭＳ Ｐゴシック" charset="-128"/>
                <a:cs typeface="ＭＳ Ｐゴシック" charset="-128"/>
              </a:rPr>
              <a:t>Including the tokens that may be involved, such as smartcards or other password</a:t>
            </a:r>
          </a:p>
          <a:p>
            <a:r>
              <a:rPr lang="en-US" sz="1200" b="0" kern="1200" baseline="0" dirty="0" smtClean="0">
                <a:solidFill>
                  <a:schemeClr val="tx1"/>
                </a:solidFill>
                <a:latin typeface="Arial" charset="0"/>
                <a:ea typeface="ＭＳ Ｐゴシック" charset="-128"/>
                <a:cs typeface="ＭＳ Ｐゴシック" charset="-128"/>
              </a:rPr>
              <a:t>generators, as well as the actions of the user.</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Communications channel (CC):  This type of attack focuses on communication</a:t>
            </a:r>
          </a:p>
          <a:p>
            <a:r>
              <a:rPr lang="en-US" sz="1200" b="0" kern="1200" baseline="0" dirty="0" smtClean="0">
                <a:solidFill>
                  <a:schemeClr val="tx1"/>
                </a:solidFill>
                <a:latin typeface="Arial" charset="0"/>
                <a:ea typeface="ＭＳ Ｐゴシック" charset="-128"/>
                <a:cs typeface="ＭＳ Ｐゴシック" charset="-128"/>
              </a:rPr>
              <a:t>links.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Internet banking server (IBS):  These types of attacks are offline attacks against</a:t>
            </a:r>
          </a:p>
          <a:p>
            <a:r>
              <a:rPr lang="en-US" sz="1200" b="0" kern="1200" baseline="0" dirty="0" smtClean="0">
                <a:solidFill>
                  <a:schemeClr val="tx1"/>
                </a:solidFill>
                <a:latin typeface="Arial" charset="0"/>
                <a:ea typeface="ＭＳ Ｐゴシック" charset="-128"/>
                <a:cs typeface="ＭＳ Ｐゴシック" charset="-128"/>
              </a:rPr>
              <a:t>the servers that host the Internet banking application.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Five overall attack strategies can be identified, each of which exploits one or</a:t>
            </a:r>
          </a:p>
          <a:p>
            <a:r>
              <a:rPr lang="en-US" sz="1200" kern="1200" baseline="0" dirty="0" smtClean="0">
                <a:solidFill>
                  <a:schemeClr val="tx1"/>
                </a:solidFill>
                <a:latin typeface="Arial" charset="0"/>
                <a:ea typeface="ＭＳ Ｐゴシック" charset="-128"/>
                <a:cs typeface="ＭＳ Ｐゴシック" charset="-128"/>
              </a:rPr>
              <a:t>more of the three components. The five strategies are as follows:</a:t>
            </a:r>
          </a:p>
          <a:p>
            <a:endParaRPr lang="en-US" sz="1200" b="1" kern="1200" baseline="0" dirty="0" smtClean="0">
              <a:solidFill>
                <a:schemeClr val="tx1"/>
              </a:solidFill>
              <a:latin typeface="Arial" charset="0"/>
              <a:ea typeface="ＭＳ Ｐゴシック" charset="-128"/>
              <a:cs typeface="ＭＳ Ｐゴシック" charset="-128"/>
            </a:endParaRPr>
          </a:p>
          <a:p>
            <a:r>
              <a:rPr lang="en-US" sz="1200" b="1" kern="1200" baseline="0" dirty="0" smtClean="0">
                <a:solidFill>
                  <a:schemeClr val="tx1"/>
                </a:solidFill>
                <a:latin typeface="Arial" charset="0"/>
                <a:ea typeface="ＭＳ Ｐゴシック" charset="-128"/>
                <a:cs typeface="ＭＳ Ｐゴシック" charset="-128"/>
              </a:rPr>
              <a:t>■ User credential compromise:  This strategy can be used against many elements</a:t>
            </a:r>
          </a:p>
          <a:p>
            <a:r>
              <a:rPr lang="en-US" sz="1200" kern="1200" baseline="0" dirty="0" smtClean="0">
                <a:solidFill>
                  <a:schemeClr val="tx1"/>
                </a:solidFill>
                <a:latin typeface="Arial" charset="0"/>
                <a:ea typeface="ＭＳ Ｐゴシック" charset="-128"/>
                <a:cs typeface="ＭＳ Ｐゴシック" charset="-128"/>
              </a:rPr>
              <a:t>of the attack surface. There are procedural attacks, such as monitoring a user’s</a:t>
            </a:r>
          </a:p>
          <a:p>
            <a:r>
              <a:rPr lang="en-US" sz="1200" kern="1200" baseline="0" dirty="0" smtClean="0">
                <a:solidFill>
                  <a:schemeClr val="tx1"/>
                </a:solidFill>
                <a:latin typeface="Arial" charset="0"/>
                <a:ea typeface="ＭＳ Ｐゴシック" charset="-128"/>
                <a:cs typeface="ＭＳ Ｐゴシック" charset="-128"/>
              </a:rPr>
              <a:t>action to observe a PIN or other credential, or theft of the user’s token or</a:t>
            </a:r>
          </a:p>
          <a:p>
            <a:r>
              <a:rPr lang="en-US" sz="1200" kern="1200" baseline="0" dirty="0" smtClean="0">
                <a:solidFill>
                  <a:schemeClr val="tx1"/>
                </a:solidFill>
                <a:latin typeface="Arial" charset="0"/>
                <a:ea typeface="ＭＳ Ｐゴシック" charset="-128"/>
                <a:cs typeface="ＭＳ Ｐゴシック" charset="-128"/>
              </a:rPr>
              <a:t>handwritten notes. An adversary may also compromise token information</a:t>
            </a:r>
          </a:p>
          <a:p>
            <a:r>
              <a:rPr lang="en-US" sz="1200" kern="1200" baseline="0" dirty="0" smtClean="0">
                <a:solidFill>
                  <a:schemeClr val="tx1"/>
                </a:solidFill>
                <a:latin typeface="Arial" charset="0"/>
                <a:ea typeface="ＭＳ Ｐゴシック" charset="-128"/>
                <a:cs typeface="ＭＳ Ｐゴシック" charset="-128"/>
              </a:rPr>
              <a:t>using a variety of token attack tools, such as hacking the smartcard or using a</a:t>
            </a:r>
          </a:p>
          <a:p>
            <a:r>
              <a:rPr lang="en-US" sz="1200" kern="1200" baseline="0" dirty="0" smtClean="0">
                <a:solidFill>
                  <a:schemeClr val="tx1"/>
                </a:solidFill>
                <a:latin typeface="Arial" charset="0"/>
                <a:ea typeface="ＭＳ Ｐゴシック" charset="-128"/>
                <a:cs typeface="ＭＳ Ｐゴシック" charset="-128"/>
              </a:rPr>
              <a:t>brute force approach to guess the PIN. Another possible strategy is to embed</a:t>
            </a:r>
          </a:p>
          <a:p>
            <a:r>
              <a:rPr lang="en-US" sz="1200" kern="1200" baseline="0" dirty="0" smtClean="0">
                <a:solidFill>
                  <a:schemeClr val="tx1"/>
                </a:solidFill>
                <a:latin typeface="Arial" charset="0"/>
                <a:ea typeface="ＭＳ Ｐゴシック" charset="-128"/>
                <a:cs typeface="ＭＳ Ｐゴシック" charset="-128"/>
              </a:rPr>
              <a:t>malicious software to compromise the user’s login and password. An adversary</a:t>
            </a:r>
          </a:p>
          <a:p>
            <a:r>
              <a:rPr lang="en-US" sz="1200" kern="1200" baseline="0" dirty="0" smtClean="0">
                <a:solidFill>
                  <a:schemeClr val="tx1"/>
                </a:solidFill>
                <a:latin typeface="Arial" charset="0"/>
                <a:ea typeface="ＭＳ Ｐゴシック" charset="-128"/>
                <a:cs typeface="ＭＳ Ｐゴシック" charset="-128"/>
              </a:rPr>
              <a:t>may also attempt to obtain credential information via the communication</a:t>
            </a:r>
          </a:p>
          <a:p>
            <a:r>
              <a:rPr lang="en-US" sz="1200" kern="1200" baseline="0" dirty="0" smtClean="0">
                <a:solidFill>
                  <a:schemeClr val="tx1"/>
                </a:solidFill>
                <a:latin typeface="Arial" charset="0"/>
                <a:ea typeface="ＭＳ Ｐゴシック" charset="-128"/>
                <a:cs typeface="ＭＳ Ｐゴシック" charset="-128"/>
              </a:rPr>
              <a:t>channel (sniffing). Finally, an adversary may use various means to engage in</a:t>
            </a:r>
          </a:p>
          <a:p>
            <a:r>
              <a:rPr lang="en-US" sz="1200" kern="1200" baseline="0" dirty="0" smtClean="0">
                <a:solidFill>
                  <a:schemeClr val="tx1"/>
                </a:solidFill>
                <a:latin typeface="Arial" charset="0"/>
                <a:ea typeface="ＭＳ Ｐゴシック" charset="-128"/>
                <a:cs typeface="ＭＳ Ｐゴシック" charset="-128"/>
              </a:rPr>
              <a:t>communication with the target user, as shown in Figure 1.4.</a:t>
            </a:r>
          </a:p>
          <a:p>
            <a:endParaRPr lang="en-US" sz="1200" b="1" kern="1200" baseline="0" dirty="0" smtClean="0">
              <a:solidFill>
                <a:schemeClr val="tx1"/>
              </a:solidFill>
              <a:latin typeface="Arial" charset="0"/>
              <a:ea typeface="ＭＳ Ｐゴシック" charset="-128"/>
              <a:cs typeface="ＭＳ Ｐゴシック" charset="-128"/>
            </a:endParaRPr>
          </a:p>
          <a:p>
            <a:r>
              <a:rPr lang="en-US" sz="1200" b="1" kern="1200" baseline="0" dirty="0" smtClean="0">
                <a:solidFill>
                  <a:schemeClr val="tx1"/>
                </a:solidFill>
                <a:latin typeface="Arial" charset="0"/>
                <a:ea typeface="ＭＳ Ｐゴシック" charset="-128"/>
                <a:cs typeface="ＭＳ Ｐゴシック" charset="-128"/>
              </a:rPr>
              <a:t>■ Injection of commands:  In this type of attack, the attacker is able to intercept</a:t>
            </a:r>
          </a:p>
          <a:p>
            <a:r>
              <a:rPr lang="en-US" sz="1200" kern="1200" baseline="0" dirty="0" smtClean="0">
                <a:solidFill>
                  <a:schemeClr val="tx1"/>
                </a:solidFill>
                <a:latin typeface="Arial" charset="0"/>
                <a:ea typeface="ＭＳ Ｐゴシック" charset="-128"/>
                <a:cs typeface="ＭＳ Ｐゴシック" charset="-128"/>
              </a:rPr>
              <a:t>communication between the UT and the IBS. Various schemes can be used to</a:t>
            </a:r>
          </a:p>
          <a:p>
            <a:r>
              <a:rPr lang="en-US" sz="1200" kern="1200" baseline="0" dirty="0" smtClean="0">
                <a:solidFill>
                  <a:schemeClr val="tx1"/>
                </a:solidFill>
                <a:latin typeface="Arial" charset="0"/>
                <a:ea typeface="ＭＳ Ｐゴシック" charset="-128"/>
                <a:cs typeface="ＭＳ Ｐゴシック" charset="-128"/>
              </a:rPr>
              <a:t>be able to impersonate the valid user and so gain access to the banking system.</a:t>
            </a:r>
          </a:p>
          <a:p>
            <a:endParaRPr lang="en-US" sz="1200" b="1" kern="1200" baseline="0" dirty="0" smtClean="0">
              <a:solidFill>
                <a:schemeClr val="tx1"/>
              </a:solidFill>
              <a:latin typeface="Arial" charset="0"/>
              <a:ea typeface="ＭＳ Ｐゴシック" charset="-128"/>
              <a:cs typeface="ＭＳ Ｐゴシック" charset="-128"/>
            </a:endParaRPr>
          </a:p>
          <a:p>
            <a:r>
              <a:rPr lang="en-US" sz="1200" b="1" kern="1200" baseline="0" dirty="0" smtClean="0">
                <a:solidFill>
                  <a:schemeClr val="tx1"/>
                </a:solidFill>
                <a:latin typeface="Arial" charset="0"/>
                <a:ea typeface="ＭＳ Ｐゴシック" charset="-128"/>
                <a:cs typeface="ＭＳ Ｐゴシック" charset="-128"/>
              </a:rPr>
              <a:t>■ User credential guessing:  It is reported in [HILT06] that brute force attacks</a:t>
            </a:r>
          </a:p>
          <a:p>
            <a:r>
              <a:rPr lang="en-US" sz="1200" kern="1200" baseline="0" dirty="0" smtClean="0">
                <a:solidFill>
                  <a:schemeClr val="tx1"/>
                </a:solidFill>
                <a:latin typeface="Arial" charset="0"/>
                <a:ea typeface="ＭＳ Ｐゴシック" charset="-128"/>
                <a:cs typeface="ＭＳ Ｐゴシック" charset="-128"/>
              </a:rPr>
              <a:t>against some banking authentication schemes are feasible by sending random</a:t>
            </a:r>
          </a:p>
          <a:p>
            <a:r>
              <a:rPr lang="en-US" sz="1200" kern="1200" baseline="0" dirty="0" smtClean="0">
                <a:solidFill>
                  <a:schemeClr val="tx1"/>
                </a:solidFill>
                <a:latin typeface="Arial" charset="0"/>
                <a:ea typeface="ＭＳ Ｐゴシック" charset="-128"/>
                <a:cs typeface="ＭＳ Ｐゴシック" charset="-128"/>
              </a:rPr>
              <a:t>usernames and passwords. The attack mechanism is based on distributed</a:t>
            </a:r>
          </a:p>
          <a:p>
            <a:r>
              <a:rPr lang="en-US" sz="1200" kern="1200" baseline="0" dirty="0" smtClean="0">
                <a:solidFill>
                  <a:schemeClr val="tx1"/>
                </a:solidFill>
                <a:latin typeface="Arial" charset="0"/>
                <a:ea typeface="ＭＳ Ｐゴシック" charset="-128"/>
                <a:cs typeface="ＭＳ Ｐゴシック" charset="-128"/>
              </a:rPr>
              <a:t>zombie personal computers, hosting automated programs for username- or</a:t>
            </a:r>
          </a:p>
          <a:p>
            <a:r>
              <a:rPr lang="en-US" sz="1200" kern="1200" baseline="0" dirty="0" smtClean="0">
                <a:solidFill>
                  <a:schemeClr val="tx1"/>
                </a:solidFill>
                <a:latin typeface="Arial" charset="0"/>
                <a:ea typeface="ＭＳ Ｐゴシック" charset="-128"/>
                <a:cs typeface="ＭＳ Ｐゴシック" charset="-128"/>
              </a:rPr>
              <a:t>password-based calculation.</a:t>
            </a:r>
          </a:p>
          <a:p>
            <a:endParaRPr lang="en-US" sz="1200" b="1" kern="1200" baseline="0" dirty="0" smtClean="0">
              <a:solidFill>
                <a:schemeClr val="tx1"/>
              </a:solidFill>
              <a:latin typeface="Arial" charset="0"/>
              <a:ea typeface="ＭＳ Ｐゴシック" charset="-128"/>
              <a:cs typeface="ＭＳ Ｐゴシック" charset="-128"/>
            </a:endParaRPr>
          </a:p>
          <a:p>
            <a:r>
              <a:rPr lang="en-US" sz="1200" b="1" kern="1200" baseline="0" dirty="0" smtClean="0">
                <a:solidFill>
                  <a:schemeClr val="tx1"/>
                </a:solidFill>
                <a:latin typeface="Arial" charset="0"/>
                <a:ea typeface="ＭＳ Ｐゴシック" charset="-128"/>
                <a:cs typeface="ＭＳ Ｐゴシック" charset="-128"/>
              </a:rPr>
              <a:t>■ Security policy violation:  For example, violating the bank’s security policy in</a:t>
            </a:r>
          </a:p>
          <a:p>
            <a:r>
              <a:rPr lang="en-US" sz="1200" kern="1200" baseline="0" dirty="0" smtClean="0">
                <a:solidFill>
                  <a:schemeClr val="tx1"/>
                </a:solidFill>
                <a:latin typeface="Arial" charset="0"/>
                <a:ea typeface="ＭＳ Ｐゴシック" charset="-128"/>
                <a:cs typeface="ＭＳ Ｐゴシック" charset="-128"/>
              </a:rPr>
              <a:t>combination with weak access control and logging mechanisms, an employee</a:t>
            </a:r>
          </a:p>
          <a:p>
            <a:r>
              <a:rPr lang="en-US" sz="1200" kern="1200" baseline="0" dirty="0" smtClean="0">
                <a:solidFill>
                  <a:schemeClr val="tx1"/>
                </a:solidFill>
                <a:latin typeface="Arial" charset="0"/>
                <a:ea typeface="ＭＳ Ｐゴシック" charset="-128"/>
                <a:cs typeface="ＭＳ Ｐゴシック" charset="-128"/>
              </a:rPr>
              <a:t>may cause an internal security incident and expose a customer’s account.</a:t>
            </a:r>
          </a:p>
          <a:p>
            <a:endParaRPr lang="en-US" sz="1200" b="1" kern="1200" baseline="0" dirty="0" smtClean="0">
              <a:solidFill>
                <a:schemeClr val="tx1"/>
              </a:solidFill>
              <a:latin typeface="Arial" charset="0"/>
              <a:ea typeface="ＭＳ Ｐゴシック" charset="-128"/>
              <a:cs typeface="ＭＳ Ｐゴシック" charset="-128"/>
            </a:endParaRPr>
          </a:p>
          <a:p>
            <a:r>
              <a:rPr lang="en-US" sz="1200" b="1" kern="1200" baseline="0" dirty="0" smtClean="0">
                <a:solidFill>
                  <a:schemeClr val="tx1"/>
                </a:solidFill>
                <a:latin typeface="Arial" charset="0"/>
                <a:ea typeface="ＭＳ Ｐゴシック" charset="-128"/>
                <a:cs typeface="ＭＳ Ｐゴシック" charset="-128"/>
              </a:rPr>
              <a:t>■ Use of known authenticated session:  This type of attack persuades or forces</a:t>
            </a:r>
          </a:p>
          <a:p>
            <a:r>
              <a:rPr lang="en-US" sz="1200" kern="1200" baseline="0" dirty="0" smtClean="0">
                <a:solidFill>
                  <a:schemeClr val="tx1"/>
                </a:solidFill>
                <a:latin typeface="Arial" charset="0"/>
                <a:ea typeface="ＭＳ Ｐゴシック" charset="-128"/>
                <a:cs typeface="ＭＳ Ｐゴシック" charset="-128"/>
              </a:rPr>
              <a:t>the user to connect to the IBS with a preset session ID. Once the user authenticates</a:t>
            </a:r>
          </a:p>
          <a:p>
            <a:r>
              <a:rPr lang="en-US" sz="1200" kern="1200" baseline="0" dirty="0" smtClean="0">
                <a:solidFill>
                  <a:schemeClr val="tx1"/>
                </a:solidFill>
                <a:latin typeface="Arial" charset="0"/>
                <a:ea typeface="ＭＳ Ｐゴシック" charset="-128"/>
                <a:cs typeface="ＭＳ Ｐゴシック" charset="-128"/>
              </a:rPr>
              <a:t>to the server, the attacker may utilize the known session ID to send</a:t>
            </a:r>
          </a:p>
          <a:p>
            <a:r>
              <a:rPr lang="en-US" sz="1200" kern="1200" baseline="0" dirty="0" smtClean="0">
                <a:solidFill>
                  <a:schemeClr val="tx1"/>
                </a:solidFill>
                <a:latin typeface="Arial" charset="0"/>
                <a:ea typeface="ＭＳ Ｐゴシック" charset="-128"/>
                <a:cs typeface="ＭＳ Ｐゴシック" charset="-128"/>
              </a:rPr>
              <a:t>packets to the IBS, spoofing the user’s identity.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Figure 1.4 provides a thorough view of the different types of attacks on an</a:t>
            </a:r>
          </a:p>
          <a:p>
            <a:r>
              <a:rPr lang="en-US" sz="1200" kern="1200" baseline="0" dirty="0" smtClean="0">
                <a:solidFill>
                  <a:schemeClr val="tx1"/>
                </a:solidFill>
                <a:latin typeface="Arial" charset="0"/>
                <a:ea typeface="ＭＳ Ｐゴシック" charset="-128"/>
                <a:cs typeface="ＭＳ Ｐゴシック" charset="-128"/>
              </a:rPr>
              <a:t>Internet banking authentication application. Using this tree as a starting point, security</a:t>
            </a:r>
          </a:p>
          <a:p>
            <a:r>
              <a:rPr lang="en-US" sz="1200" kern="1200" baseline="0" dirty="0" smtClean="0">
                <a:solidFill>
                  <a:schemeClr val="tx1"/>
                </a:solidFill>
                <a:latin typeface="Arial" charset="0"/>
                <a:ea typeface="ＭＳ Ｐゴシック" charset="-128"/>
                <a:cs typeface="ＭＳ Ｐゴシック" charset="-128"/>
              </a:rPr>
              <a:t>analysts can assess the risk of each attack and, using the design principles outlined</a:t>
            </a:r>
          </a:p>
          <a:p>
            <a:r>
              <a:rPr lang="en-US" sz="1200" kern="1200" baseline="0" dirty="0" smtClean="0">
                <a:solidFill>
                  <a:schemeClr val="tx1"/>
                </a:solidFill>
                <a:latin typeface="Arial" charset="0"/>
                <a:ea typeface="ＭＳ Ｐゴシック" charset="-128"/>
                <a:cs typeface="ＭＳ Ｐゴシック" charset="-128"/>
              </a:rPr>
              <a:t>in the preceding section, design a comprehensive security facility. [DIMI07]</a:t>
            </a:r>
          </a:p>
          <a:p>
            <a:r>
              <a:rPr lang="en-US" sz="1200" kern="1200" baseline="0" dirty="0" smtClean="0">
                <a:solidFill>
                  <a:schemeClr val="tx1"/>
                </a:solidFill>
                <a:latin typeface="Arial" charset="0"/>
                <a:ea typeface="ＭＳ Ｐゴシック" charset="-128"/>
                <a:cs typeface="ＭＳ Ｐゴシック" charset="-128"/>
              </a:rPr>
              <a:t>provides a good account of the results of this design effort.</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48</a:t>
            </a:fld>
            <a:endParaRPr lang="en-AU" dirty="0"/>
          </a:p>
        </p:txBody>
      </p:sp>
    </p:spTree>
    <p:extLst>
      <p:ext uri="{BB962C8B-B14F-4D97-AF65-F5344CB8AC3E}">
        <p14:creationId xmlns:p14="http://schemas.microsoft.com/office/powerpoint/2010/main" val="1810703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charset="-128"/>
                <a:cs typeface="ＭＳ Ｐゴシック" charset="-128"/>
              </a:rPr>
              <a:t>Another type of unwanted access is the placement in a computer system</a:t>
            </a:r>
          </a:p>
          <a:p>
            <a:r>
              <a:rPr lang="en-US" sz="1200" kern="1200" baseline="0" dirty="0" smtClean="0">
                <a:solidFill>
                  <a:schemeClr val="tx1"/>
                </a:solidFill>
                <a:latin typeface="Arial" charset="0"/>
                <a:ea typeface="ＭＳ Ｐゴシック" charset="-128"/>
                <a:cs typeface="ＭＳ Ｐゴシック" charset="-128"/>
              </a:rPr>
              <a:t>of logic that exploits vulnerabilities in the system and that can affect application</a:t>
            </a:r>
          </a:p>
          <a:p>
            <a:r>
              <a:rPr lang="en-US" sz="1200" kern="1200" baseline="0" dirty="0" smtClean="0">
                <a:solidFill>
                  <a:schemeClr val="tx1"/>
                </a:solidFill>
                <a:latin typeface="Arial" charset="0"/>
                <a:ea typeface="ＭＳ Ｐゴシック" charset="-128"/>
                <a:cs typeface="ＭＳ Ｐゴシック" charset="-128"/>
              </a:rPr>
              <a:t>programs as well as utility programs, such as editors and compilers. Programs can</a:t>
            </a:r>
          </a:p>
          <a:p>
            <a:r>
              <a:rPr lang="en-US" sz="1200" kern="1200" baseline="0" dirty="0" smtClean="0">
                <a:solidFill>
                  <a:schemeClr val="tx1"/>
                </a:solidFill>
                <a:latin typeface="Arial" charset="0"/>
                <a:ea typeface="ＭＳ Ｐゴシック" charset="-128"/>
                <a:cs typeface="ＭＳ Ｐゴシック" charset="-128"/>
              </a:rPr>
              <a:t>present two kinds of threats: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Information access threats:  Intercept or modify data on behalf of users who</a:t>
            </a:r>
          </a:p>
          <a:p>
            <a:r>
              <a:rPr lang="en-US" sz="1200" kern="1200" baseline="0" dirty="0" smtClean="0">
                <a:solidFill>
                  <a:schemeClr val="tx1"/>
                </a:solidFill>
                <a:latin typeface="Arial" charset="0"/>
                <a:ea typeface="ＭＳ Ｐゴシック" charset="-128"/>
                <a:cs typeface="ＭＳ Ｐゴシック" charset="-128"/>
              </a:rPr>
              <a:t>should not have access to that data.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Service threats:  Exploit service flaws in computers to inhibit use by legitimate</a:t>
            </a:r>
          </a:p>
          <a:p>
            <a:r>
              <a:rPr lang="en-US" sz="1200" kern="1200" baseline="0" dirty="0" smtClean="0">
                <a:solidFill>
                  <a:schemeClr val="tx1"/>
                </a:solidFill>
                <a:latin typeface="Arial" charset="0"/>
                <a:ea typeface="ＭＳ Ｐゴシック" charset="-128"/>
                <a:cs typeface="ＭＳ Ｐゴシック" charset="-128"/>
              </a:rPr>
              <a:t>users.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Viruses and worms are two examples of software attacks. Such attacks can be</a:t>
            </a:r>
          </a:p>
          <a:p>
            <a:r>
              <a:rPr lang="en-US" sz="1200" kern="1200" baseline="0" dirty="0" smtClean="0">
                <a:solidFill>
                  <a:schemeClr val="tx1"/>
                </a:solidFill>
                <a:latin typeface="Arial" charset="0"/>
                <a:ea typeface="ＭＳ Ｐゴシック" charset="-128"/>
                <a:cs typeface="ＭＳ Ｐゴシック" charset="-128"/>
              </a:rPr>
              <a:t>introduced into a system by means of a disk that contains the unwanted logic concealed</a:t>
            </a:r>
          </a:p>
          <a:p>
            <a:r>
              <a:rPr lang="en-US" sz="1200" kern="1200" baseline="0" dirty="0" smtClean="0">
                <a:solidFill>
                  <a:schemeClr val="tx1"/>
                </a:solidFill>
                <a:latin typeface="Arial" charset="0"/>
                <a:ea typeface="ＭＳ Ｐゴシック" charset="-128"/>
                <a:cs typeface="ＭＳ Ｐゴシック" charset="-128"/>
              </a:rPr>
              <a:t>in otherwise useful software. They also can be inserted into a system across a</a:t>
            </a:r>
          </a:p>
          <a:p>
            <a:r>
              <a:rPr lang="en-US" sz="1200" kern="1200" baseline="0" dirty="0" smtClean="0">
                <a:solidFill>
                  <a:schemeClr val="tx1"/>
                </a:solidFill>
                <a:latin typeface="Arial" charset="0"/>
                <a:ea typeface="ＭＳ Ｐゴシック" charset="-128"/>
                <a:cs typeface="ＭＳ Ｐゴシック" charset="-128"/>
              </a:rPr>
              <a:t>network; this latter mechanism is of more concern in network security.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security mechanisms  needed to cope with unwanted access fall into two</a:t>
            </a:r>
          </a:p>
          <a:p>
            <a:r>
              <a:rPr lang="en-US" sz="1200" kern="1200" baseline="0" dirty="0" smtClean="0">
                <a:solidFill>
                  <a:schemeClr val="tx1"/>
                </a:solidFill>
                <a:latin typeface="Arial" charset="0"/>
                <a:ea typeface="ＭＳ Ｐゴシック" charset="-128"/>
                <a:cs typeface="ＭＳ Ｐゴシック" charset="-128"/>
              </a:rPr>
              <a:t>broad categories (see Figure 1.6). The first category might be termed a gatekeeper</a:t>
            </a:r>
          </a:p>
          <a:p>
            <a:r>
              <a:rPr lang="en-US" sz="1200" kern="1200" baseline="0" dirty="0" smtClean="0">
                <a:solidFill>
                  <a:schemeClr val="tx1"/>
                </a:solidFill>
                <a:latin typeface="Arial" charset="0"/>
                <a:ea typeface="ＭＳ Ｐゴシック" charset="-128"/>
                <a:cs typeface="ＭＳ Ｐゴシック" charset="-128"/>
              </a:rPr>
              <a:t>function. It includes password-based login procedures that are designed to deny</a:t>
            </a:r>
          </a:p>
          <a:p>
            <a:r>
              <a:rPr lang="en-US" sz="1200" kern="1200" baseline="0" dirty="0" smtClean="0">
                <a:solidFill>
                  <a:schemeClr val="tx1"/>
                </a:solidFill>
                <a:latin typeface="Arial" charset="0"/>
                <a:ea typeface="ＭＳ Ｐゴシック" charset="-128"/>
                <a:cs typeface="ＭＳ Ｐゴシック" charset="-128"/>
              </a:rPr>
              <a:t>access to all but authorized users and screening logic that is designed to detect</a:t>
            </a:r>
          </a:p>
          <a:p>
            <a:r>
              <a:rPr lang="en-US" sz="1200" kern="1200" baseline="0" dirty="0" smtClean="0">
                <a:solidFill>
                  <a:schemeClr val="tx1"/>
                </a:solidFill>
                <a:latin typeface="Arial" charset="0"/>
                <a:ea typeface="ＭＳ Ｐゴシック" charset="-128"/>
                <a:cs typeface="ＭＳ Ｐゴシック" charset="-128"/>
              </a:rPr>
              <a:t>and reject worms, viruses, and other similar attacks. Once either an unwanted user</a:t>
            </a:r>
          </a:p>
          <a:p>
            <a:r>
              <a:rPr lang="en-US" sz="1200" kern="1200" baseline="0" dirty="0" smtClean="0">
                <a:solidFill>
                  <a:schemeClr val="tx1"/>
                </a:solidFill>
                <a:latin typeface="Arial" charset="0"/>
                <a:ea typeface="ＭＳ Ｐゴシック" charset="-128"/>
                <a:cs typeface="ＭＳ Ｐゴシック" charset="-128"/>
              </a:rPr>
              <a:t>or unwanted software gains access, the second line of defense consists of a variety</a:t>
            </a:r>
          </a:p>
          <a:p>
            <a:r>
              <a:rPr lang="en-US" sz="1200" kern="1200" baseline="0" dirty="0" smtClean="0">
                <a:solidFill>
                  <a:schemeClr val="tx1"/>
                </a:solidFill>
                <a:latin typeface="Arial" charset="0"/>
                <a:ea typeface="ＭＳ Ｐゴシック" charset="-128"/>
                <a:cs typeface="ＭＳ Ｐゴシック" charset="-128"/>
              </a:rPr>
              <a:t>of internal controls that monitor activity and analyze stored information in an</a:t>
            </a:r>
          </a:p>
          <a:p>
            <a:r>
              <a:rPr lang="en-US" sz="1200" kern="1200" baseline="0" dirty="0" smtClean="0">
                <a:solidFill>
                  <a:schemeClr val="tx1"/>
                </a:solidFill>
                <a:latin typeface="Arial" charset="0"/>
                <a:ea typeface="ＭＳ Ｐゴシック" charset="-128"/>
                <a:cs typeface="ＭＳ Ｐゴシック" charset="-128"/>
              </a:rPr>
              <a:t>attempt to detect the presence of unwanted intruders. These issues are explored in</a:t>
            </a:r>
          </a:p>
          <a:p>
            <a:r>
              <a:rPr lang="en-US" sz="1200" kern="1200" baseline="0" dirty="0" smtClean="0">
                <a:solidFill>
                  <a:schemeClr val="tx1"/>
                </a:solidFill>
                <a:latin typeface="Arial" charset="0"/>
                <a:ea typeface="ＭＳ Ｐゴシック" charset="-128"/>
                <a:cs typeface="ＭＳ Ｐゴシック" charset="-128"/>
              </a:rPr>
              <a:t>Part Three.</a:t>
            </a:r>
            <a:endParaRPr lang="en-US" dirty="0"/>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52</a:t>
            </a:fld>
            <a:endParaRPr lang="en-AU" dirty="0" smtClean="0">
              <a:latin typeface="Arial" pitchFamily="-1" charset="0"/>
            </a:endParaRPr>
          </a:p>
        </p:txBody>
      </p:sp>
    </p:spTree>
    <p:extLst>
      <p:ext uri="{BB962C8B-B14F-4D97-AF65-F5344CB8AC3E}">
        <p14:creationId xmlns:p14="http://schemas.microsoft.com/office/powerpoint/2010/main" val="1750983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charset="-128"/>
                <a:cs typeface="ＭＳ Ｐゴシック" charset="-128"/>
              </a:rPr>
              <a:t>Many of the security techniques and applications described in this book have been</a:t>
            </a:r>
          </a:p>
          <a:p>
            <a:r>
              <a:rPr lang="en-US" sz="1200" kern="1200" baseline="0" dirty="0" smtClean="0">
                <a:solidFill>
                  <a:schemeClr val="tx1"/>
                </a:solidFill>
                <a:latin typeface="Arial" charset="0"/>
                <a:ea typeface="ＭＳ Ｐゴシック" charset="-128"/>
                <a:cs typeface="ＭＳ Ｐゴシック" charset="-128"/>
              </a:rPr>
              <a:t>specified as standards. Additionally, standards have been developed to cover</a:t>
            </a:r>
          </a:p>
          <a:p>
            <a:r>
              <a:rPr lang="en-US" sz="1200" kern="1200" baseline="0" dirty="0" smtClean="0">
                <a:solidFill>
                  <a:schemeClr val="tx1"/>
                </a:solidFill>
                <a:latin typeface="Arial" charset="0"/>
                <a:ea typeface="ＭＳ Ｐゴシック" charset="-128"/>
                <a:cs typeface="ＭＳ Ｐゴシック" charset="-128"/>
              </a:rPr>
              <a:t>management practices and the overall architecture of security mechanisms and</a:t>
            </a:r>
          </a:p>
          <a:p>
            <a:r>
              <a:rPr lang="en-US" sz="1200" kern="1200" baseline="0" dirty="0" smtClean="0">
                <a:solidFill>
                  <a:schemeClr val="tx1"/>
                </a:solidFill>
                <a:latin typeface="Arial" charset="0"/>
                <a:ea typeface="ＭＳ Ｐゴシック" charset="-128"/>
                <a:cs typeface="ＭＳ Ｐゴシック" charset="-128"/>
              </a:rPr>
              <a:t>services. Throughout this book, we describe the most important standards in use</a:t>
            </a:r>
          </a:p>
          <a:p>
            <a:r>
              <a:rPr lang="en-US" sz="1200" kern="1200" baseline="0" dirty="0" smtClean="0">
                <a:solidFill>
                  <a:schemeClr val="tx1"/>
                </a:solidFill>
                <a:latin typeface="Arial" charset="0"/>
                <a:ea typeface="ＭＳ Ｐゴシック" charset="-128"/>
                <a:cs typeface="ＭＳ Ｐゴシック" charset="-128"/>
              </a:rPr>
              <a:t>or being developed for various aspects of cryptography and network security.</a:t>
            </a:r>
          </a:p>
          <a:p>
            <a:r>
              <a:rPr lang="en-US" sz="1200" kern="1200" baseline="0" dirty="0" smtClean="0">
                <a:solidFill>
                  <a:schemeClr val="tx1"/>
                </a:solidFill>
                <a:latin typeface="Arial" charset="0"/>
                <a:ea typeface="ＭＳ Ｐゴシック" charset="-128"/>
                <a:cs typeface="ＭＳ Ｐゴシック" charset="-128"/>
              </a:rPr>
              <a:t>Various organizations have been involved in the development or promotion of</a:t>
            </a:r>
          </a:p>
          <a:p>
            <a:r>
              <a:rPr lang="en-US" sz="1200" kern="1200" baseline="0" dirty="0" smtClean="0">
                <a:solidFill>
                  <a:schemeClr val="tx1"/>
                </a:solidFill>
                <a:latin typeface="Arial" charset="0"/>
                <a:ea typeface="ＭＳ Ｐゴシック" charset="-128"/>
                <a:cs typeface="ＭＳ Ｐゴシック" charset="-128"/>
              </a:rPr>
              <a:t>these standards. The most important (in the current context) of these organizations</a:t>
            </a:r>
          </a:p>
          <a:p>
            <a:r>
              <a:rPr lang="en-US" sz="1200" kern="1200" baseline="0" dirty="0" smtClean="0">
                <a:solidFill>
                  <a:schemeClr val="tx1"/>
                </a:solidFill>
                <a:latin typeface="Arial" charset="0"/>
                <a:ea typeface="ＭＳ Ｐゴシック" charset="-128"/>
                <a:cs typeface="ＭＳ Ｐゴシック" charset="-128"/>
              </a:rPr>
              <a:t>are as follows.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National Institute of Standards and Technology:  NIST is a U.S. federal agency</a:t>
            </a:r>
          </a:p>
          <a:p>
            <a:r>
              <a:rPr lang="en-US" sz="1200" kern="1200" baseline="0" dirty="0" smtClean="0">
                <a:solidFill>
                  <a:schemeClr val="tx1"/>
                </a:solidFill>
                <a:latin typeface="Arial" charset="0"/>
                <a:ea typeface="ＭＳ Ｐゴシック" charset="-128"/>
                <a:cs typeface="ＭＳ Ｐゴシック" charset="-128"/>
              </a:rPr>
              <a:t>that deals with measurement science, standards, and technology related to</a:t>
            </a:r>
          </a:p>
          <a:p>
            <a:r>
              <a:rPr lang="en-US" sz="1200" kern="1200" baseline="0" dirty="0" smtClean="0">
                <a:solidFill>
                  <a:schemeClr val="tx1"/>
                </a:solidFill>
                <a:latin typeface="Arial" charset="0"/>
                <a:ea typeface="ＭＳ Ｐゴシック" charset="-128"/>
                <a:cs typeface="ＭＳ Ｐゴシック" charset="-128"/>
              </a:rPr>
              <a:t>U.S. government use and to the promotion of U.S. private-sector innovation.</a:t>
            </a:r>
          </a:p>
          <a:p>
            <a:r>
              <a:rPr lang="en-US" sz="1200" kern="1200" baseline="0" dirty="0" smtClean="0">
                <a:solidFill>
                  <a:schemeClr val="tx1"/>
                </a:solidFill>
                <a:latin typeface="Arial" charset="0"/>
                <a:ea typeface="ＭＳ Ｐゴシック" charset="-128"/>
                <a:cs typeface="ＭＳ Ｐゴシック" charset="-128"/>
              </a:rPr>
              <a:t>Despite its national scope, NIST Federal Information Processing Standards</a:t>
            </a:r>
          </a:p>
          <a:p>
            <a:r>
              <a:rPr lang="en-US" sz="1200" kern="1200" baseline="0" dirty="0" smtClean="0">
                <a:solidFill>
                  <a:schemeClr val="tx1"/>
                </a:solidFill>
                <a:latin typeface="Arial" charset="0"/>
                <a:ea typeface="ＭＳ Ｐゴシック" charset="-128"/>
                <a:cs typeface="ＭＳ Ｐゴシック" charset="-128"/>
              </a:rPr>
              <a:t>(FIPS)  and Special Publications (SP) have a worldwide impact.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Internet Society:  ISOC is a professional membership society with worldwide</a:t>
            </a:r>
          </a:p>
          <a:p>
            <a:r>
              <a:rPr lang="en-US" sz="1200" kern="1200" baseline="0" dirty="0" smtClean="0">
                <a:solidFill>
                  <a:schemeClr val="tx1"/>
                </a:solidFill>
                <a:latin typeface="Arial" charset="0"/>
                <a:ea typeface="ＭＳ Ｐゴシック" charset="-128"/>
                <a:cs typeface="ＭＳ Ｐゴシック" charset="-128"/>
              </a:rPr>
              <a:t>organizational and individual membership. It provides leadership in addressing</a:t>
            </a:r>
          </a:p>
          <a:p>
            <a:r>
              <a:rPr lang="en-US" sz="1200" kern="1200" baseline="0" dirty="0" smtClean="0">
                <a:solidFill>
                  <a:schemeClr val="tx1"/>
                </a:solidFill>
                <a:latin typeface="Arial" charset="0"/>
                <a:ea typeface="ＭＳ Ｐゴシック" charset="-128"/>
                <a:cs typeface="ＭＳ Ｐゴシック" charset="-128"/>
              </a:rPr>
              <a:t>issues that confront the future of the Internet and is the organization</a:t>
            </a:r>
          </a:p>
          <a:p>
            <a:r>
              <a:rPr lang="en-US" sz="1200" kern="1200" baseline="0" dirty="0" smtClean="0">
                <a:solidFill>
                  <a:schemeClr val="tx1"/>
                </a:solidFill>
                <a:latin typeface="Arial" charset="0"/>
                <a:ea typeface="ＭＳ Ｐゴシック" charset="-128"/>
                <a:cs typeface="ＭＳ Ｐゴシック" charset="-128"/>
              </a:rPr>
              <a:t>home for the groups responsible for Internet infrastructure standards,</a:t>
            </a:r>
          </a:p>
          <a:p>
            <a:r>
              <a:rPr lang="en-US" sz="1200" kern="1200" baseline="0" dirty="0" smtClean="0">
                <a:solidFill>
                  <a:schemeClr val="tx1"/>
                </a:solidFill>
                <a:latin typeface="Arial" charset="0"/>
                <a:ea typeface="ＭＳ Ｐゴシック" charset="-128"/>
                <a:cs typeface="ＭＳ Ｐゴシック" charset="-128"/>
              </a:rPr>
              <a:t>including the Internet Engineering Task Force (IETF) and the Internet</a:t>
            </a:r>
          </a:p>
          <a:p>
            <a:r>
              <a:rPr lang="en-US" sz="1200" kern="1200" baseline="0" dirty="0" smtClean="0">
                <a:solidFill>
                  <a:schemeClr val="tx1"/>
                </a:solidFill>
                <a:latin typeface="Arial" charset="0"/>
                <a:ea typeface="ＭＳ Ｐゴシック" charset="-128"/>
                <a:cs typeface="ＭＳ Ｐゴシック" charset="-128"/>
              </a:rPr>
              <a:t>Architecture Board (IAB). These organizations develop Internet standards</a:t>
            </a:r>
          </a:p>
          <a:p>
            <a:r>
              <a:rPr lang="en-US" sz="1200" kern="1200" baseline="0" dirty="0" smtClean="0">
                <a:solidFill>
                  <a:schemeClr val="tx1"/>
                </a:solidFill>
                <a:latin typeface="Arial" charset="0"/>
                <a:ea typeface="ＭＳ Ｐゴシック" charset="-128"/>
                <a:cs typeface="ＭＳ Ｐゴシック" charset="-128"/>
              </a:rPr>
              <a:t>and related specifications, all of which are published as Requests for</a:t>
            </a:r>
          </a:p>
          <a:p>
            <a:r>
              <a:rPr lang="en-US" sz="1200" kern="1200" baseline="0" dirty="0" smtClean="0">
                <a:solidFill>
                  <a:schemeClr val="tx1"/>
                </a:solidFill>
                <a:latin typeface="Arial" charset="0"/>
                <a:ea typeface="ＭＳ Ｐゴシック" charset="-128"/>
                <a:cs typeface="ＭＳ Ｐゴシック" charset="-128"/>
              </a:rPr>
              <a:t>Comments (RFCs)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more detailed discussion of these organizations is contained in Appendix C.</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53</a:t>
            </a:fld>
            <a:endParaRPr lang="en-AU" dirty="0"/>
          </a:p>
        </p:txBody>
      </p:sp>
    </p:spTree>
    <p:extLst>
      <p:ext uri="{BB962C8B-B14F-4D97-AF65-F5344CB8AC3E}">
        <p14:creationId xmlns:p14="http://schemas.microsoft.com/office/powerpoint/2010/main" val="510414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itchFamily="-1" charset="0"/>
              </a:rPr>
              <a:pPr/>
              <a:t>54</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1 summary.</a:t>
            </a:r>
          </a:p>
        </p:txBody>
      </p:sp>
    </p:spTree>
    <p:extLst>
      <p:ext uri="{BB962C8B-B14F-4D97-AF65-F5344CB8AC3E}">
        <p14:creationId xmlns:p14="http://schemas.microsoft.com/office/powerpoint/2010/main" val="428557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These </a:t>
            </a:r>
            <a:r>
              <a:rPr lang="en-US" sz="1200" b="0" kern="1200" baseline="0" dirty="0" smtClean="0">
                <a:solidFill>
                  <a:schemeClr val="tx1"/>
                </a:solidFill>
                <a:latin typeface="Arial" charset="0"/>
                <a:ea typeface="ＭＳ Ｐゴシック" charset="-128"/>
                <a:cs typeface="ＭＳ Ｐゴシック" charset="-128"/>
              </a:rPr>
              <a:t>three concepts form what is often referred to as the CIA triad . The</a:t>
            </a:r>
          </a:p>
          <a:p>
            <a:r>
              <a:rPr lang="en-US" sz="1200" b="0" kern="1200" baseline="0" dirty="0" smtClean="0">
                <a:solidFill>
                  <a:schemeClr val="tx1"/>
                </a:solidFill>
                <a:latin typeface="Arial" charset="0"/>
                <a:ea typeface="ＭＳ Ｐゴシック" charset="-128"/>
                <a:cs typeface="ＭＳ Ｐゴシック" charset="-128"/>
              </a:rPr>
              <a:t>three concepts embody the fundamental security objectives for both data and for</a:t>
            </a:r>
          </a:p>
          <a:p>
            <a:r>
              <a:rPr lang="en-US" sz="1200" b="0" kern="1200" baseline="0" dirty="0" smtClean="0">
                <a:solidFill>
                  <a:schemeClr val="tx1"/>
                </a:solidFill>
                <a:latin typeface="Arial" charset="0"/>
                <a:ea typeface="ＭＳ Ｐゴシック" charset="-128"/>
                <a:cs typeface="ＭＳ Ｐゴシック" charset="-128"/>
              </a:rPr>
              <a:t>information and computing services. For example, the NIST </a:t>
            </a:r>
            <a:r>
              <a:rPr lang="en-US" sz="1200" b="0" i="1" kern="1200" baseline="0" dirty="0" smtClean="0">
                <a:solidFill>
                  <a:schemeClr val="tx1"/>
                </a:solidFill>
                <a:latin typeface="Arial" charset="0"/>
                <a:ea typeface="ＭＳ Ｐゴシック" charset="-128"/>
                <a:cs typeface="ＭＳ Ｐゴシック" charset="-128"/>
              </a:rPr>
              <a:t>Standards for Security</a:t>
            </a:r>
          </a:p>
          <a:p>
            <a:r>
              <a:rPr lang="en-US" sz="1200" b="0" i="1" kern="1200" baseline="0" dirty="0" smtClean="0">
                <a:solidFill>
                  <a:schemeClr val="tx1"/>
                </a:solidFill>
                <a:latin typeface="Arial" charset="0"/>
                <a:ea typeface="ＭＳ Ｐゴシック" charset="-128"/>
                <a:cs typeface="ＭＳ Ｐゴシック" charset="-128"/>
              </a:rPr>
              <a:t> Categorization of Federal Information and Information Systems</a:t>
            </a:r>
            <a:r>
              <a:rPr lang="en-US" sz="1200" b="0" kern="1200" baseline="0" dirty="0" smtClean="0">
                <a:solidFill>
                  <a:schemeClr val="tx1"/>
                </a:solidFill>
                <a:latin typeface="Arial" charset="0"/>
                <a:ea typeface="ＭＳ Ｐゴシック" charset="-128"/>
                <a:cs typeface="ＭＳ Ｐゴシック" charset="-128"/>
              </a:rPr>
              <a:t> (FIPS 199) lists</a:t>
            </a:r>
          </a:p>
          <a:p>
            <a:r>
              <a:rPr lang="en-US" sz="1200" b="0" kern="1200" baseline="0" dirty="0" smtClean="0">
                <a:solidFill>
                  <a:schemeClr val="tx1"/>
                </a:solidFill>
                <a:latin typeface="Arial" charset="0"/>
                <a:ea typeface="ＭＳ Ｐゴシック" charset="-128"/>
                <a:cs typeface="ＭＳ Ｐゴシック" charset="-128"/>
              </a:rPr>
              <a:t>confidentiality, integrity, and availability as the three security objectives for information</a:t>
            </a:r>
          </a:p>
          <a:p>
            <a:r>
              <a:rPr lang="en-US" sz="1200" b="0" kern="1200" baseline="0" dirty="0" smtClean="0">
                <a:solidFill>
                  <a:schemeClr val="tx1"/>
                </a:solidFill>
                <a:latin typeface="Arial" charset="0"/>
                <a:ea typeface="ＭＳ Ｐゴシック" charset="-128"/>
                <a:cs typeface="ＭＳ Ｐゴシック" charset="-128"/>
              </a:rPr>
              <a:t>and for information systems. FIPS 199 provides a useful characterization</a:t>
            </a:r>
          </a:p>
          <a:p>
            <a:r>
              <a:rPr lang="en-US" sz="1200" b="0" kern="1200" baseline="0" dirty="0" smtClean="0">
                <a:solidFill>
                  <a:schemeClr val="tx1"/>
                </a:solidFill>
                <a:latin typeface="Arial" charset="0"/>
                <a:ea typeface="ＭＳ Ｐゴシック" charset="-128"/>
                <a:cs typeface="ＭＳ Ｐゴシック" charset="-128"/>
              </a:rPr>
              <a:t>of these three objectives in terms of requirements and the definition of a loss of</a:t>
            </a:r>
          </a:p>
          <a:p>
            <a:r>
              <a:rPr lang="en-US" sz="1200" b="0" kern="1200" baseline="0" dirty="0" smtClean="0">
                <a:solidFill>
                  <a:schemeClr val="tx1"/>
                </a:solidFill>
                <a:latin typeface="Arial" charset="0"/>
                <a:ea typeface="ＭＳ Ｐゴシック" charset="-128"/>
                <a:cs typeface="ＭＳ Ｐゴシック" charset="-128"/>
              </a:rPr>
              <a:t>security in each category.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Confidentiality: Preserving authorized restrictions on information access</a:t>
            </a:r>
          </a:p>
          <a:p>
            <a:r>
              <a:rPr lang="en-US" sz="1200" kern="1200" baseline="0" dirty="0" smtClean="0">
                <a:solidFill>
                  <a:schemeClr val="tx1"/>
                </a:solidFill>
                <a:latin typeface="Arial" charset="0"/>
                <a:ea typeface="ＭＳ Ｐゴシック" charset="-128"/>
                <a:cs typeface="ＭＳ Ｐゴシック" charset="-128"/>
              </a:rPr>
              <a:t>and disclosure, including means for protecting personal privacy and proprietary</a:t>
            </a:r>
          </a:p>
          <a:p>
            <a:r>
              <a:rPr lang="en-US" sz="1200" kern="1200" baseline="0" dirty="0" smtClean="0">
                <a:solidFill>
                  <a:schemeClr val="tx1"/>
                </a:solidFill>
                <a:latin typeface="Arial" charset="0"/>
                <a:ea typeface="ＭＳ Ｐゴシック" charset="-128"/>
                <a:cs typeface="ＭＳ Ｐゴシック" charset="-128"/>
              </a:rPr>
              <a:t>information. A loss of confidentiality is the unauthorized disclosure of</a:t>
            </a:r>
          </a:p>
          <a:p>
            <a:r>
              <a:rPr lang="en-US" sz="1200" kern="1200" baseline="0" dirty="0" smtClean="0">
                <a:solidFill>
                  <a:schemeClr val="tx1"/>
                </a:solidFill>
                <a:latin typeface="Arial" charset="0"/>
                <a:ea typeface="ＭＳ Ｐゴシック" charset="-128"/>
                <a:cs typeface="ＭＳ Ｐゴシック" charset="-128"/>
              </a:rPr>
              <a:t>information.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Integrity: Guarding against improper information modification or destruction,</a:t>
            </a:r>
          </a:p>
          <a:p>
            <a:r>
              <a:rPr lang="en-US" sz="1200" kern="1200" baseline="0" dirty="0" smtClean="0">
                <a:solidFill>
                  <a:schemeClr val="tx1"/>
                </a:solidFill>
                <a:latin typeface="Arial" charset="0"/>
                <a:ea typeface="ＭＳ Ｐゴシック" charset="-128"/>
                <a:cs typeface="ＭＳ Ｐゴシック" charset="-128"/>
              </a:rPr>
              <a:t>including ensuring information nonrepudiation and authenticity. A loss of</a:t>
            </a:r>
          </a:p>
          <a:p>
            <a:r>
              <a:rPr lang="en-US" sz="1200" kern="1200" baseline="0" dirty="0" smtClean="0">
                <a:solidFill>
                  <a:schemeClr val="tx1"/>
                </a:solidFill>
                <a:latin typeface="Arial" charset="0"/>
                <a:ea typeface="ＭＳ Ｐゴシック" charset="-128"/>
                <a:cs typeface="ＭＳ Ｐゴシック" charset="-128"/>
              </a:rPr>
              <a:t>integrity is the unauthorized modification or destruction of information.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Availability: Ensuring timely and reliable access to and use of information.</a:t>
            </a:r>
          </a:p>
          <a:p>
            <a:r>
              <a:rPr lang="en-US" sz="1200" kern="1200" baseline="0" dirty="0" smtClean="0">
                <a:solidFill>
                  <a:schemeClr val="tx1"/>
                </a:solidFill>
                <a:latin typeface="Arial" charset="0"/>
                <a:ea typeface="ＭＳ Ｐゴシック" charset="-128"/>
                <a:cs typeface="ＭＳ Ｐゴシック" charset="-128"/>
              </a:rPr>
              <a:t>A loss of availability is the disruption of access to or use of information or an</a:t>
            </a:r>
          </a:p>
          <a:p>
            <a:r>
              <a:rPr lang="en-US" sz="1200" kern="1200" baseline="0" dirty="0" smtClean="0">
                <a:solidFill>
                  <a:schemeClr val="tx1"/>
                </a:solidFill>
                <a:latin typeface="Arial" charset="0"/>
                <a:ea typeface="ＭＳ Ｐゴシック" charset="-128"/>
                <a:cs typeface="ＭＳ Ｐゴシック" charset="-128"/>
              </a:rPr>
              <a:t>information system.</a:t>
            </a:r>
            <a:endParaRPr lang="en-US" b="0" dirty="0" smtClean="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11</a:t>
            </a:fld>
            <a:endParaRPr lang="en-AU" dirty="0" smtClean="0">
              <a:latin typeface="Arial" pitchFamily="-1" charset="0"/>
            </a:endParaRPr>
          </a:p>
        </p:txBody>
      </p:sp>
    </p:spTree>
    <p:extLst>
      <p:ext uri="{BB962C8B-B14F-4D97-AF65-F5344CB8AC3E}">
        <p14:creationId xmlns:p14="http://schemas.microsoft.com/office/powerpoint/2010/main" val="346954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smtClean="0"/>
              <a:t>This definition introduces three key objectives that are at the heart of computer</a:t>
            </a:r>
          </a:p>
          <a:p>
            <a:pPr>
              <a:defRPr/>
            </a:pPr>
            <a:r>
              <a:rPr lang="en-US" dirty="0" smtClean="0"/>
              <a:t>security:</a:t>
            </a:r>
          </a:p>
          <a:p>
            <a:pPr>
              <a:defRPr/>
            </a:pPr>
            <a:endParaRPr lang="en-US" dirty="0" smtClean="0"/>
          </a:p>
          <a:p>
            <a:pPr>
              <a:defRPr/>
            </a:pPr>
            <a:r>
              <a:rPr lang="en-US" dirty="0" smtClean="0"/>
              <a:t>• Confidentiality:  This term covers two related concepts:</a:t>
            </a:r>
          </a:p>
          <a:p>
            <a:pPr>
              <a:defRPr/>
            </a:pPr>
            <a:endParaRPr lang="en-US" dirty="0" smtClean="0"/>
          </a:p>
          <a:p>
            <a:pPr>
              <a:defRPr/>
            </a:pPr>
            <a:r>
              <a:rPr lang="en-US" dirty="0" smtClean="0"/>
              <a:t>Data confidentiality:  Assures that private or confidential information is</a:t>
            </a:r>
          </a:p>
          <a:p>
            <a:pPr>
              <a:defRPr/>
            </a:pPr>
            <a:r>
              <a:rPr lang="en-US" dirty="0" smtClean="0"/>
              <a:t>not made available or disclosed to unauthorized individuals.</a:t>
            </a:r>
          </a:p>
          <a:p>
            <a:pPr>
              <a:defRPr/>
            </a:pPr>
            <a:endParaRPr lang="en-US" dirty="0" smtClean="0"/>
          </a:p>
          <a:p>
            <a:pPr>
              <a:defRPr/>
            </a:pPr>
            <a:r>
              <a:rPr lang="en-US" dirty="0" smtClean="0"/>
              <a:t> Privacy: Assures that individuals control or influence what information</a:t>
            </a:r>
          </a:p>
          <a:p>
            <a:pPr>
              <a:defRPr/>
            </a:pPr>
            <a:r>
              <a:rPr lang="en-US" dirty="0" smtClean="0"/>
              <a:t>related to them may be collected and stored and by whom and to whom</a:t>
            </a:r>
          </a:p>
          <a:p>
            <a:pPr>
              <a:defRPr/>
            </a:pPr>
            <a:r>
              <a:rPr lang="en-US" dirty="0" smtClean="0"/>
              <a:t>that information may be disclosed.</a:t>
            </a:r>
          </a:p>
          <a:p>
            <a:pPr>
              <a:defRPr/>
            </a:pPr>
            <a:endParaRPr lang="en-US" dirty="0" smtClean="0"/>
          </a:p>
          <a:p>
            <a:pPr>
              <a:defRPr/>
            </a:pPr>
            <a:r>
              <a:rPr lang="en-US" dirty="0" smtClean="0"/>
              <a:t>•Integrity: This term covers two related concepts:</a:t>
            </a:r>
          </a:p>
          <a:p>
            <a:pPr>
              <a:defRPr/>
            </a:pPr>
            <a:r>
              <a:rPr lang="en-US" dirty="0" smtClean="0"/>
              <a:t> </a:t>
            </a:r>
          </a:p>
          <a:p>
            <a:pPr>
              <a:defRPr/>
            </a:pPr>
            <a:r>
              <a:rPr lang="en-US" dirty="0" smtClean="0"/>
              <a:t>Data integrity: Assures that information and programs are changed only in</a:t>
            </a:r>
          </a:p>
          <a:p>
            <a:pPr>
              <a:defRPr/>
            </a:pPr>
            <a:r>
              <a:rPr lang="en-US" dirty="0" smtClean="0"/>
              <a:t>a specified and authorized manner.</a:t>
            </a:r>
          </a:p>
          <a:p>
            <a:pPr>
              <a:defRPr/>
            </a:pPr>
            <a:endParaRPr lang="en-US" dirty="0" smtClean="0"/>
          </a:p>
          <a:p>
            <a:pPr>
              <a:defRPr/>
            </a:pPr>
            <a:r>
              <a:rPr lang="en-US" dirty="0" smtClean="0"/>
              <a:t> System integrity: Assures that a system performs its intended function in</a:t>
            </a:r>
          </a:p>
          <a:p>
            <a:pPr>
              <a:defRPr/>
            </a:pPr>
            <a:r>
              <a:rPr lang="en-US" dirty="0" smtClean="0"/>
              <a:t>an unimpaired manner, free from deliberate or inadvertent unauthorized</a:t>
            </a:r>
          </a:p>
          <a:p>
            <a:pPr>
              <a:defRPr/>
            </a:pPr>
            <a:r>
              <a:rPr lang="en-US" dirty="0" smtClean="0"/>
              <a:t>manipulation of the system.</a:t>
            </a:r>
          </a:p>
          <a:p>
            <a:pPr>
              <a:defRPr/>
            </a:pPr>
            <a:endParaRPr lang="en-US" dirty="0" smtClean="0"/>
          </a:p>
          <a:p>
            <a:pPr>
              <a:defRPr/>
            </a:pPr>
            <a:r>
              <a:rPr lang="en-US" dirty="0" smtClean="0"/>
              <a:t>•  Availability: Assures that systems work promptly and service is not denied to</a:t>
            </a:r>
          </a:p>
          <a:p>
            <a:pPr>
              <a:defRPr/>
            </a:pPr>
            <a:r>
              <a:rPr lang="en-US" dirty="0" smtClean="0"/>
              <a:t>authorized users.</a:t>
            </a:r>
            <a:endParaRPr lang="en-US" dirty="0"/>
          </a:p>
        </p:txBody>
      </p:sp>
      <p:sp>
        <p:nvSpPr>
          <p:cNvPr id="30724" name="Slide Number Placeholder 3"/>
          <p:cNvSpPr>
            <a:spLocks noGrp="1"/>
          </p:cNvSpPr>
          <p:nvPr>
            <p:ph type="sldNum" sz="quarter" idx="5"/>
          </p:nvPr>
        </p:nvSpPr>
        <p:spPr>
          <a:noFill/>
        </p:spPr>
        <p:txBody>
          <a:bodyPr/>
          <a:lstStyle/>
          <a:p>
            <a:fld id="{5E0809F9-280C-484D-86B2-85B77F512DA4}" type="slidenum">
              <a:rPr lang="en-AU" smtClean="0">
                <a:latin typeface="Arial" pitchFamily="-1" charset="0"/>
              </a:rPr>
              <a:pPr/>
              <a:t>12</a:t>
            </a:fld>
            <a:endParaRPr lang="en-AU" dirty="0" smtClean="0">
              <a:latin typeface="Arial" pitchFamily="-1" charset="0"/>
            </a:endParaRPr>
          </a:p>
        </p:txBody>
      </p:sp>
    </p:spTree>
    <p:extLst>
      <p:ext uri="{BB962C8B-B14F-4D97-AF65-F5344CB8AC3E}">
        <p14:creationId xmlns:p14="http://schemas.microsoft.com/office/powerpoint/2010/main" val="2711420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Although the use of the CIA triad to define security objectives is well established,</a:t>
            </a:r>
          </a:p>
          <a:p>
            <a:r>
              <a:rPr lang="en-US" dirty="0" smtClean="0">
                <a:latin typeface="Arial" pitchFamily="-1" charset="0"/>
                <a:ea typeface="ＭＳ Ｐゴシック" pitchFamily="-1" charset="-128"/>
                <a:cs typeface="ＭＳ Ｐゴシック" pitchFamily="-1" charset="-128"/>
              </a:rPr>
              <a:t>some in the security field feel that additional concepts are needed to present</a:t>
            </a:r>
          </a:p>
          <a:p>
            <a:r>
              <a:rPr lang="en-US" dirty="0" smtClean="0">
                <a:latin typeface="Arial" pitchFamily="-1" charset="0"/>
                <a:ea typeface="ＭＳ Ｐゴシック" pitchFamily="-1" charset="-128"/>
                <a:cs typeface="ＭＳ Ｐゴシック" pitchFamily="-1" charset="-128"/>
              </a:rPr>
              <a:t>a complete picture. Two of the most commonly mentioned are as follows: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Authenticity:  The property of being genuine and being able to be verified and</a:t>
            </a:r>
          </a:p>
          <a:p>
            <a:r>
              <a:rPr lang="en-US" dirty="0" smtClean="0">
                <a:latin typeface="Arial" pitchFamily="-1" charset="0"/>
                <a:ea typeface="ＭＳ Ｐゴシック" pitchFamily="-1" charset="-128"/>
                <a:cs typeface="ＭＳ Ｐゴシック" pitchFamily="-1" charset="-128"/>
              </a:rPr>
              <a:t>trusted; confidence in the validity of a transmission, a message, or message</a:t>
            </a:r>
          </a:p>
          <a:p>
            <a:r>
              <a:rPr lang="en-US" dirty="0" smtClean="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smtClean="0">
                <a:latin typeface="Arial" pitchFamily="-1" charset="0"/>
                <a:ea typeface="ＭＳ Ｐゴシック" pitchFamily="-1" charset="-128"/>
                <a:cs typeface="ＭＳ Ｐゴシック" pitchFamily="-1" charset="-128"/>
              </a:rPr>
              <a:t>each input arriving at the system came from a trusted source.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Accountability:  The security goal that generates the requirement for actions</a:t>
            </a:r>
          </a:p>
          <a:p>
            <a:r>
              <a:rPr lang="en-US" dirty="0" smtClean="0">
                <a:latin typeface="Arial" pitchFamily="-1" charset="0"/>
                <a:ea typeface="ＭＳ Ｐゴシック" pitchFamily="-1" charset="-128"/>
                <a:cs typeface="ＭＳ Ｐゴシック" pitchFamily="-1" charset="-128"/>
              </a:rPr>
              <a:t>of an entity to be traced uniquely to that entity. This supports nonrepudiation,</a:t>
            </a:r>
          </a:p>
          <a:p>
            <a:r>
              <a:rPr lang="en-US" dirty="0" smtClean="0">
                <a:latin typeface="Arial" pitchFamily="-1" charset="0"/>
                <a:ea typeface="ＭＳ Ｐゴシック" pitchFamily="-1" charset="-128"/>
                <a:cs typeface="ＭＳ Ｐゴシック" pitchFamily="-1" charset="-128"/>
              </a:rPr>
              <a:t>deterrence, fault isolation, intrusion detection and prevention, and after action</a:t>
            </a:r>
          </a:p>
          <a:p>
            <a:r>
              <a:rPr lang="en-US" dirty="0" smtClean="0">
                <a:latin typeface="Arial" pitchFamily="-1" charset="0"/>
                <a:ea typeface="ＭＳ Ｐゴシック" pitchFamily="-1" charset="-128"/>
                <a:cs typeface="ＭＳ Ｐゴシック" pitchFamily="-1" charset="-128"/>
              </a:rPr>
              <a:t>recovery and legal action. Because truly secure systems are not yet an</a:t>
            </a:r>
          </a:p>
          <a:p>
            <a:r>
              <a:rPr lang="en-US" dirty="0" smtClean="0">
                <a:latin typeface="Arial" pitchFamily="-1" charset="0"/>
                <a:ea typeface="ＭＳ Ｐゴシック" pitchFamily="-1" charset="-128"/>
                <a:cs typeface="ＭＳ Ｐゴシック" pitchFamily="-1" charset="-128"/>
              </a:rPr>
              <a:t>achievable goal, we must be able to trace a security breach to a responsible</a:t>
            </a:r>
          </a:p>
          <a:p>
            <a:r>
              <a:rPr lang="en-US" dirty="0" smtClean="0">
                <a:latin typeface="Arial" pitchFamily="-1" charset="0"/>
                <a:ea typeface="ＭＳ Ｐゴシック" pitchFamily="-1" charset="-128"/>
                <a:cs typeface="ＭＳ Ｐゴシック" pitchFamily="-1" charset="-128"/>
              </a:rPr>
              <a:t>party. Systems must keep records of their activities to permit later forensic</a:t>
            </a:r>
          </a:p>
          <a:p>
            <a:r>
              <a:rPr lang="en-US" dirty="0" smtClean="0">
                <a:latin typeface="Arial" pitchFamily="-1" charset="0"/>
                <a:ea typeface="ＭＳ Ｐゴシック" pitchFamily="-1" charset="-128"/>
                <a:cs typeface="ＭＳ Ｐゴシック" pitchFamily="-1" charset="-128"/>
              </a:rPr>
              <a:t>analysis to trace security breaches or to aid in transaction disputes.</a:t>
            </a:r>
          </a:p>
        </p:txBody>
      </p:sp>
      <p:sp>
        <p:nvSpPr>
          <p:cNvPr id="34820" name="Slide Number Placeholder 3"/>
          <p:cNvSpPr>
            <a:spLocks noGrp="1"/>
          </p:cNvSpPr>
          <p:nvPr>
            <p:ph type="sldNum" sz="quarter" idx="5"/>
          </p:nvPr>
        </p:nvSpPr>
        <p:spPr>
          <a:noFill/>
        </p:spPr>
        <p:txBody>
          <a:bodyPr/>
          <a:lstStyle/>
          <a:p>
            <a:fld id="{9D7C9379-AB26-9343-89AB-D9ADBE6A27C2}" type="slidenum">
              <a:rPr lang="en-AU" smtClean="0">
                <a:latin typeface="Arial" pitchFamily="-1" charset="0"/>
              </a:rPr>
              <a:pPr/>
              <a:t>13</a:t>
            </a:fld>
            <a:endParaRPr lang="en-AU" dirty="0" smtClean="0">
              <a:latin typeface="Arial" pitchFamily="-1" charset="0"/>
            </a:endParaRPr>
          </a:p>
        </p:txBody>
      </p:sp>
    </p:spTree>
    <p:extLst>
      <p:ext uri="{BB962C8B-B14F-4D97-AF65-F5344CB8AC3E}">
        <p14:creationId xmlns:p14="http://schemas.microsoft.com/office/powerpoint/2010/main" val="463698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We use three levels of impact on organizations or</a:t>
            </a:r>
          </a:p>
          <a:p>
            <a:r>
              <a:rPr lang="en-US" dirty="0" smtClean="0">
                <a:latin typeface="Arial" pitchFamily="-1" charset="0"/>
                <a:ea typeface="ＭＳ Ｐゴシック" pitchFamily="-1" charset="-128"/>
                <a:cs typeface="ＭＳ Ｐゴシック" pitchFamily="-1" charset="-128"/>
              </a:rPr>
              <a:t>individuals should there be a breach of security (i.e., a loss of confidentiality, integrity,</a:t>
            </a:r>
          </a:p>
          <a:p>
            <a:r>
              <a:rPr lang="en-US" dirty="0" smtClean="0">
                <a:latin typeface="Arial" pitchFamily="-1" charset="0"/>
                <a:ea typeface="ＭＳ Ｐゴシック" pitchFamily="-1" charset="-128"/>
                <a:cs typeface="ＭＳ Ｐゴシック" pitchFamily="-1" charset="-128"/>
              </a:rPr>
              <a:t>or availability). These levels are defined in FIPS PUB 199:</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Low:  The loss could be expected to have a limited adverse effect on organizational</a:t>
            </a:r>
          </a:p>
          <a:p>
            <a:r>
              <a:rPr lang="en-US" dirty="0" smtClean="0">
                <a:latin typeface="Arial" pitchFamily="-1" charset="0"/>
                <a:ea typeface="ＭＳ Ｐゴシック" pitchFamily="-1" charset="-128"/>
                <a:cs typeface="ＭＳ Ｐゴシック" pitchFamily="-1" charset="-128"/>
              </a:rPr>
              <a:t>operations, organizational assets, or individuals. A limited adverse</a:t>
            </a:r>
          </a:p>
          <a:p>
            <a:r>
              <a:rPr lang="en-US" dirty="0" smtClean="0">
                <a:latin typeface="Arial" pitchFamily="-1" charset="0"/>
                <a:ea typeface="ＭＳ Ｐゴシック" pitchFamily="-1" charset="-128"/>
                <a:cs typeface="ＭＳ Ｐゴシック" pitchFamily="-1" charset="-128"/>
              </a:rPr>
              <a:t>effect means that, for example, the loss of confidentiality, integrity, or availability</a:t>
            </a:r>
          </a:p>
          <a:p>
            <a:r>
              <a:rPr lang="en-US" dirty="0" smtClean="0">
                <a:latin typeface="Arial" pitchFamily="-1" charset="0"/>
                <a:ea typeface="ＭＳ Ｐゴシック" pitchFamily="-1" charset="-128"/>
                <a:cs typeface="ＭＳ Ｐゴシック" pitchFamily="-1" charset="-128"/>
              </a:rPr>
              <a:t>might (i) cause a degradation in mission capability to an extent and</a:t>
            </a:r>
          </a:p>
          <a:p>
            <a:r>
              <a:rPr lang="en-US" dirty="0" smtClean="0">
                <a:latin typeface="Arial" pitchFamily="-1" charset="0"/>
                <a:ea typeface="ＭＳ Ｐゴシック" pitchFamily="-1" charset="-128"/>
                <a:cs typeface="ＭＳ Ｐゴシック" pitchFamily="-1" charset="-128"/>
              </a:rPr>
              <a:t>duration that the organization is able to perform its primary functions, but the</a:t>
            </a:r>
          </a:p>
          <a:p>
            <a:r>
              <a:rPr lang="en-US" dirty="0" smtClean="0">
                <a:latin typeface="Arial" pitchFamily="-1" charset="0"/>
                <a:ea typeface="ＭＳ Ｐゴシック" pitchFamily="-1" charset="-128"/>
                <a:cs typeface="ＭＳ Ｐゴシック" pitchFamily="-1" charset="-128"/>
              </a:rPr>
              <a:t>effectiveness of the functions is noticeably reduced; (ii) result in minor damage</a:t>
            </a:r>
          </a:p>
          <a:p>
            <a:r>
              <a:rPr lang="en-US" dirty="0" smtClean="0">
                <a:latin typeface="Arial" pitchFamily="-1" charset="0"/>
                <a:ea typeface="ＭＳ Ｐゴシック" pitchFamily="-1" charset="-128"/>
                <a:cs typeface="ＭＳ Ｐゴシック" pitchFamily="-1" charset="-128"/>
              </a:rPr>
              <a:t>to organizational assets; (iii) result in minor financial loss; or (iv) result in</a:t>
            </a:r>
          </a:p>
          <a:p>
            <a:r>
              <a:rPr lang="en-US" dirty="0" smtClean="0">
                <a:latin typeface="Arial" pitchFamily="-1" charset="0"/>
                <a:ea typeface="ＭＳ Ｐゴシック" pitchFamily="-1" charset="-128"/>
                <a:cs typeface="ＭＳ Ｐゴシック" pitchFamily="-1" charset="-128"/>
              </a:rPr>
              <a:t>minor harm to individuals.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Moderate:  The loss could be expected to have a serious adverse effect on</a:t>
            </a:r>
          </a:p>
          <a:p>
            <a:r>
              <a:rPr lang="en-US" dirty="0" smtClean="0">
                <a:latin typeface="Arial" pitchFamily="-1" charset="0"/>
                <a:ea typeface="ＭＳ Ｐゴシック" pitchFamily="-1" charset="-128"/>
                <a:cs typeface="ＭＳ Ｐゴシック" pitchFamily="-1" charset="-128"/>
              </a:rPr>
              <a:t>organizational operations, organizational assets, or individuals. A serious</a:t>
            </a:r>
          </a:p>
          <a:p>
            <a:r>
              <a:rPr lang="en-US" dirty="0" smtClean="0">
                <a:latin typeface="Arial" pitchFamily="-1" charset="0"/>
                <a:ea typeface="ＭＳ Ｐゴシック" pitchFamily="-1" charset="-128"/>
                <a:cs typeface="ＭＳ Ｐゴシック" pitchFamily="-1" charset="-128"/>
              </a:rPr>
              <a:t>adverse effect means that, for example, the loss might (i) cause a significant</a:t>
            </a:r>
          </a:p>
          <a:p>
            <a:r>
              <a:rPr lang="en-US" dirty="0" smtClean="0">
                <a:latin typeface="Arial" pitchFamily="-1" charset="0"/>
                <a:ea typeface="ＭＳ Ｐゴシック" pitchFamily="-1" charset="-128"/>
                <a:cs typeface="ＭＳ Ｐゴシック" pitchFamily="-1" charset="-128"/>
              </a:rPr>
              <a:t>degradation in mission capability to an extent and duration that the</a:t>
            </a:r>
          </a:p>
          <a:p>
            <a:r>
              <a:rPr lang="en-US" dirty="0" smtClean="0">
                <a:latin typeface="Arial" pitchFamily="-1" charset="0"/>
                <a:ea typeface="ＭＳ Ｐゴシック" pitchFamily="-1" charset="-128"/>
                <a:cs typeface="ＭＳ Ｐゴシック" pitchFamily="-1" charset="-128"/>
              </a:rPr>
              <a:t>organization is able to perform its primary functions, but the effectiveness</a:t>
            </a:r>
          </a:p>
          <a:p>
            <a:r>
              <a:rPr lang="en-US" dirty="0" smtClean="0">
                <a:latin typeface="Arial" pitchFamily="-1" charset="0"/>
                <a:ea typeface="ＭＳ Ｐゴシック" pitchFamily="-1" charset="-128"/>
                <a:cs typeface="ＭＳ Ｐゴシック" pitchFamily="-1" charset="-128"/>
              </a:rPr>
              <a:t>of the functions is significantly reduced; (ii) result in significant damage to</a:t>
            </a:r>
          </a:p>
          <a:p>
            <a:r>
              <a:rPr lang="en-US" dirty="0" smtClean="0">
                <a:latin typeface="Arial" pitchFamily="-1" charset="0"/>
                <a:ea typeface="ＭＳ Ｐゴシック" pitchFamily="-1" charset="-128"/>
                <a:cs typeface="ＭＳ Ｐゴシック" pitchFamily="-1" charset="-128"/>
              </a:rPr>
              <a:t>organizational assets; (iii) result in significant financial loss; or (iv) result in</a:t>
            </a:r>
          </a:p>
          <a:p>
            <a:r>
              <a:rPr lang="en-US" dirty="0" smtClean="0">
                <a:latin typeface="Arial" pitchFamily="-1" charset="0"/>
                <a:ea typeface="ＭＳ Ｐゴシック" pitchFamily="-1" charset="-128"/>
                <a:cs typeface="ＭＳ Ｐゴシック" pitchFamily="-1" charset="-128"/>
              </a:rPr>
              <a:t>significant harm to individuals that does not involve loss of life or serious,</a:t>
            </a:r>
          </a:p>
          <a:p>
            <a:r>
              <a:rPr lang="en-US" dirty="0" smtClean="0">
                <a:latin typeface="Arial" pitchFamily="-1" charset="0"/>
                <a:ea typeface="ＭＳ Ｐゴシック" pitchFamily="-1" charset="-128"/>
                <a:cs typeface="ＭＳ Ｐゴシック" pitchFamily="-1" charset="-128"/>
              </a:rPr>
              <a:t>life-threatening injuries.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High:  The loss could be expected to have a severe or catastrophic adverse</a:t>
            </a:r>
          </a:p>
          <a:p>
            <a:r>
              <a:rPr lang="en-US" dirty="0" smtClean="0">
                <a:latin typeface="Arial" pitchFamily="-1" charset="0"/>
                <a:ea typeface="ＭＳ Ｐゴシック" pitchFamily="-1" charset="-128"/>
                <a:cs typeface="ＭＳ Ｐゴシック" pitchFamily="-1" charset="-128"/>
              </a:rPr>
              <a:t>effect on organizational operations, organizational assets, or individuals.</a:t>
            </a:r>
          </a:p>
          <a:p>
            <a:r>
              <a:rPr lang="en-US" dirty="0" smtClean="0">
                <a:latin typeface="Arial" pitchFamily="-1" charset="0"/>
                <a:ea typeface="ＭＳ Ｐゴシック" pitchFamily="-1" charset="-128"/>
                <a:cs typeface="ＭＳ Ｐゴシック" pitchFamily="-1" charset="-128"/>
              </a:rPr>
              <a:t>A severe or catastrophic adverse effect means that, for example, the loss might</a:t>
            </a:r>
          </a:p>
          <a:p>
            <a:r>
              <a:rPr lang="en-US" dirty="0" smtClean="0">
                <a:latin typeface="Arial" pitchFamily="-1" charset="0"/>
                <a:ea typeface="ＭＳ Ｐゴシック" pitchFamily="-1" charset="-128"/>
                <a:cs typeface="ＭＳ Ｐゴシック" pitchFamily="-1" charset="-128"/>
              </a:rPr>
              <a:t>(i) cause a severe degradation in or loss of mission capability to an extent and</a:t>
            </a:r>
          </a:p>
          <a:p>
            <a:r>
              <a:rPr lang="en-US" dirty="0" smtClean="0">
                <a:latin typeface="Arial" pitchFamily="-1" charset="0"/>
                <a:ea typeface="ＭＳ Ｐゴシック" pitchFamily="-1" charset="-128"/>
                <a:cs typeface="ＭＳ Ｐゴシック" pitchFamily="-1" charset="-128"/>
              </a:rPr>
              <a:t>duration that the organization is not able to perform one or more of its primary</a:t>
            </a:r>
          </a:p>
          <a:p>
            <a:r>
              <a:rPr lang="en-US" dirty="0" smtClean="0">
                <a:latin typeface="Arial" pitchFamily="-1" charset="0"/>
                <a:ea typeface="ＭＳ Ｐゴシック" pitchFamily="-1" charset="-128"/>
                <a:cs typeface="ＭＳ Ｐゴシック" pitchFamily="-1" charset="-128"/>
              </a:rPr>
              <a:t>functions; (ii) result in major damage to organizational assets; (iii) result</a:t>
            </a:r>
          </a:p>
          <a:p>
            <a:r>
              <a:rPr lang="en-US" dirty="0" smtClean="0">
                <a:latin typeface="Arial" pitchFamily="-1" charset="0"/>
                <a:ea typeface="ＭＳ Ｐゴシック" pitchFamily="-1" charset="-128"/>
                <a:cs typeface="ＭＳ Ｐゴシック" pitchFamily="-1" charset="-128"/>
              </a:rPr>
              <a:t>in major financial loss; or (iv) result in severe or catastrophic harm to individuals</a:t>
            </a:r>
          </a:p>
          <a:p>
            <a:r>
              <a:rPr lang="en-US" dirty="0" smtClean="0">
                <a:latin typeface="Arial" pitchFamily="-1" charset="0"/>
                <a:ea typeface="ＭＳ Ｐゴシック" pitchFamily="-1" charset="-128"/>
                <a:cs typeface="ＭＳ Ｐゴシック" pitchFamily="-1" charset="-128"/>
              </a:rPr>
              <a:t>involving loss of life or serious, life-threatening injuries.</a:t>
            </a:r>
            <a:endParaRPr lang="en-US" sz="1100" dirty="0" smtClean="0">
              <a:latin typeface="Arial" pitchFamily="-1" charset="0"/>
              <a:ea typeface="Arial" pitchFamily="-1" charset="0"/>
              <a:cs typeface="Arial" pitchFamily="-1" charset="0"/>
            </a:endParaRPr>
          </a:p>
        </p:txBody>
      </p:sp>
      <p:sp>
        <p:nvSpPr>
          <p:cNvPr id="36868" name="Slide Number Placeholder 3"/>
          <p:cNvSpPr>
            <a:spLocks noGrp="1"/>
          </p:cNvSpPr>
          <p:nvPr>
            <p:ph type="sldNum" sz="quarter" idx="5"/>
          </p:nvPr>
        </p:nvSpPr>
        <p:spPr>
          <a:noFill/>
        </p:spPr>
        <p:txBody>
          <a:bodyPr/>
          <a:lstStyle/>
          <a:p>
            <a:fld id="{1DE7144E-C404-374C-B551-1749F4BA0FB2}" type="slidenum">
              <a:rPr lang="en-AU" smtClean="0">
                <a:latin typeface="Arial" pitchFamily="-1" charset="0"/>
              </a:rPr>
              <a:pPr/>
              <a:t>16</a:t>
            </a:fld>
            <a:endParaRPr lang="en-AU" dirty="0" smtClean="0">
              <a:latin typeface="Arial" pitchFamily="-1" charset="0"/>
            </a:endParaRPr>
          </a:p>
        </p:txBody>
      </p:sp>
    </p:spTree>
    <p:extLst>
      <p:ext uri="{BB962C8B-B14F-4D97-AF65-F5344CB8AC3E}">
        <p14:creationId xmlns:p14="http://schemas.microsoft.com/office/powerpoint/2010/main" val="66117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28675" name="Notes Placeholder 2"/>
          <p:cNvSpPr>
            <a:spLocks noGrp="1"/>
          </p:cNvSpPr>
          <p:nvPr>
            <p:ph type="body" idx="1"/>
          </p:nvPr>
        </p:nvSpPr>
        <p:spPr>
          <a:noFill/>
          <a:ln/>
        </p:spPr>
        <p:txBody>
          <a:bodyPr/>
          <a:lstStyle/>
          <a:p>
            <a:r>
              <a:rPr lang="en-US" sz="1200" b="1" kern="1200" baseline="0" dirty="0" smtClean="0">
                <a:solidFill>
                  <a:schemeClr val="tx1"/>
                </a:solidFill>
                <a:latin typeface="Arial" charset="0"/>
                <a:ea typeface="ＭＳ Ｐゴシック" charset="-128"/>
                <a:cs typeface="ＭＳ Ｐゴシック" charset="-128"/>
              </a:rPr>
              <a:t>Confidentiality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Student grade information is an asset whose confidentiality is</a:t>
            </a:r>
          </a:p>
          <a:p>
            <a:r>
              <a:rPr lang="en-US" sz="1200" kern="1200" baseline="0" dirty="0" smtClean="0">
                <a:solidFill>
                  <a:schemeClr val="tx1"/>
                </a:solidFill>
                <a:latin typeface="Arial" charset="0"/>
                <a:ea typeface="ＭＳ Ｐゴシック" charset="-128"/>
                <a:cs typeface="ＭＳ Ｐゴシック" charset="-128"/>
              </a:rPr>
              <a:t>considered to be highly important by students. In the United States, the release of</a:t>
            </a:r>
          </a:p>
          <a:p>
            <a:r>
              <a:rPr lang="en-US" sz="1200" kern="1200" baseline="0" dirty="0" smtClean="0">
                <a:solidFill>
                  <a:schemeClr val="tx1"/>
                </a:solidFill>
                <a:latin typeface="Arial" charset="0"/>
                <a:ea typeface="ＭＳ Ｐゴシック" charset="-128"/>
                <a:cs typeface="ＭＳ Ｐゴシック" charset="-128"/>
              </a:rPr>
              <a:t>such information is regulated by the Family Educational Rights and Privacy Act</a:t>
            </a:r>
          </a:p>
          <a:p>
            <a:r>
              <a:rPr lang="en-US" sz="1200" kern="1200" baseline="0" dirty="0" smtClean="0">
                <a:solidFill>
                  <a:schemeClr val="tx1"/>
                </a:solidFill>
                <a:latin typeface="Arial" charset="0"/>
                <a:ea typeface="ＭＳ Ｐゴシック" charset="-128"/>
                <a:cs typeface="ＭＳ Ｐゴシック" charset="-128"/>
              </a:rPr>
              <a:t>(FERPA). Grade information should only be available to students, their parents,</a:t>
            </a:r>
          </a:p>
          <a:p>
            <a:r>
              <a:rPr lang="en-US" sz="1200" kern="1200" baseline="0" dirty="0" smtClean="0">
                <a:solidFill>
                  <a:schemeClr val="tx1"/>
                </a:solidFill>
                <a:latin typeface="Arial" charset="0"/>
                <a:ea typeface="ＭＳ Ｐゴシック" charset="-128"/>
                <a:cs typeface="ＭＳ Ｐゴシック" charset="-128"/>
              </a:rPr>
              <a:t>and employees that require the information to do their job. Student enrollment</a:t>
            </a:r>
          </a:p>
          <a:p>
            <a:r>
              <a:rPr lang="en-US" sz="1200" kern="1200" baseline="0" dirty="0" smtClean="0">
                <a:solidFill>
                  <a:schemeClr val="tx1"/>
                </a:solidFill>
                <a:latin typeface="Arial" charset="0"/>
                <a:ea typeface="ＭＳ Ｐゴシック" charset="-128"/>
                <a:cs typeface="ＭＳ Ｐゴシック" charset="-128"/>
              </a:rPr>
              <a:t>information may have a moderate confidentiality rating. While still covered by</a:t>
            </a:r>
          </a:p>
          <a:p>
            <a:r>
              <a:rPr lang="en-US" sz="1200" kern="1200" baseline="0" dirty="0" smtClean="0">
                <a:solidFill>
                  <a:schemeClr val="tx1"/>
                </a:solidFill>
                <a:latin typeface="Arial" charset="0"/>
                <a:ea typeface="ＭＳ Ｐゴシック" charset="-128"/>
                <a:cs typeface="ＭＳ Ｐゴシック" charset="-128"/>
              </a:rPr>
              <a:t>FERPA, this information is seen by more people on a daily basis, is less likely to be</a:t>
            </a:r>
          </a:p>
          <a:p>
            <a:r>
              <a:rPr lang="en-US" sz="1200" kern="1200" baseline="0" dirty="0" smtClean="0">
                <a:solidFill>
                  <a:schemeClr val="tx1"/>
                </a:solidFill>
                <a:latin typeface="Arial" charset="0"/>
                <a:ea typeface="ＭＳ Ｐゴシック" charset="-128"/>
                <a:cs typeface="ＭＳ Ｐゴシック" charset="-128"/>
              </a:rPr>
              <a:t>targeted than grade information, and results in less damage if disclosed. Directory</a:t>
            </a:r>
          </a:p>
          <a:p>
            <a:r>
              <a:rPr lang="en-US" sz="1200" kern="1200" baseline="0" dirty="0" smtClean="0">
                <a:solidFill>
                  <a:schemeClr val="tx1"/>
                </a:solidFill>
                <a:latin typeface="Arial" charset="0"/>
                <a:ea typeface="ＭＳ Ｐゴシック" charset="-128"/>
                <a:cs typeface="ＭＳ Ｐゴシック" charset="-128"/>
              </a:rPr>
              <a:t>information (such as lists of students, faculty, or departmental lists) may be assigned</a:t>
            </a:r>
          </a:p>
          <a:p>
            <a:r>
              <a:rPr lang="en-US" sz="1200" kern="1200" baseline="0" dirty="0" smtClean="0">
                <a:solidFill>
                  <a:schemeClr val="tx1"/>
                </a:solidFill>
                <a:latin typeface="Arial" charset="0"/>
                <a:ea typeface="ＭＳ Ｐゴシック" charset="-128"/>
                <a:cs typeface="ＭＳ Ｐゴシック" charset="-128"/>
              </a:rPr>
              <a:t>a low confidentiality rating or indeed no rating. This information is typically freely</a:t>
            </a:r>
          </a:p>
          <a:p>
            <a:r>
              <a:rPr lang="en-US" sz="1200" kern="1200" baseline="0" dirty="0" smtClean="0">
                <a:solidFill>
                  <a:schemeClr val="tx1"/>
                </a:solidFill>
                <a:latin typeface="Arial" charset="0"/>
                <a:ea typeface="ＭＳ Ｐゴシック" charset="-128"/>
                <a:cs typeface="ＭＳ Ｐゴシック" charset="-128"/>
              </a:rPr>
              <a:t>available to the public and published on a school’s Web site.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1" kern="1200" baseline="0" dirty="0" smtClean="0">
                <a:solidFill>
                  <a:schemeClr val="tx1"/>
                </a:solidFill>
                <a:latin typeface="Arial" charset="0"/>
                <a:ea typeface="ＭＳ Ｐゴシック" charset="-128"/>
                <a:cs typeface="ＭＳ Ｐゴシック" charset="-128"/>
              </a:rPr>
              <a:t>Integrity </a:t>
            </a:r>
          </a:p>
          <a:p>
            <a:endParaRPr lang="en-US" sz="1200" b="1"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Several aspects of integrity are illustrated by the example of a hospital</a:t>
            </a:r>
          </a:p>
          <a:p>
            <a:r>
              <a:rPr lang="en-US" sz="1200" kern="1200" baseline="0" dirty="0" smtClean="0">
                <a:solidFill>
                  <a:schemeClr val="tx1"/>
                </a:solidFill>
                <a:latin typeface="Arial" charset="0"/>
                <a:ea typeface="ＭＳ Ｐゴシック" charset="-128"/>
                <a:cs typeface="ＭＳ Ｐゴシック" charset="-128"/>
              </a:rPr>
              <a:t>patient’s allergy information stored in a database. The doctor should be able to</a:t>
            </a:r>
          </a:p>
          <a:p>
            <a:r>
              <a:rPr lang="en-US" sz="1200" kern="1200" baseline="0" dirty="0" smtClean="0">
                <a:solidFill>
                  <a:schemeClr val="tx1"/>
                </a:solidFill>
                <a:latin typeface="Arial" charset="0"/>
                <a:ea typeface="ＭＳ Ｐゴシック" charset="-128"/>
                <a:cs typeface="ＭＳ Ｐゴシック" charset="-128"/>
              </a:rPr>
              <a:t>trust that the information is correct and current. Now suppose that an employee</a:t>
            </a:r>
          </a:p>
          <a:p>
            <a:r>
              <a:rPr lang="en-US" sz="1200" kern="1200" baseline="0" dirty="0" smtClean="0">
                <a:solidFill>
                  <a:schemeClr val="tx1"/>
                </a:solidFill>
                <a:latin typeface="Arial" charset="0"/>
                <a:ea typeface="ＭＳ Ｐゴシック" charset="-128"/>
                <a:cs typeface="ＭＳ Ｐゴシック" charset="-128"/>
              </a:rPr>
              <a:t>(e.g., a nurse) who is authorized to view and update this information deliberately</a:t>
            </a:r>
          </a:p>
          <a:p>
            <a:r>
              <a:rPr lang="en-US" sz="1200" kern="1200" baseline="0" dirty="0" smtClean="0">
                <a:solidFill>
                  <a:schemeClr val="tx1"/>
                </a:solidFill>
                <a:latin typeface="Arial" charset="0"/>
                <a:ea typeface="ＭＳ Ｐゴシック" charset="-128"/>
                <a:cs typeface="ＭＳ Ｐゴシック" charset="-128"/>
              </a:rPr>
              <a:t>falsifies the data to cause harm to the hospital. The database needs to be restored</a:t>
            </a:r>
          </a:p>
          <a:p>
            <a:r>
              <a:rPr lang="en-US" sz="1200" kern="1200" baseline="0" dirty="0" smtClean="0">
                <a:solidFill>
                  <a:schemeClr val="tx1"/>
                </a:solidFill>
                <a:latin typeface="Arial" charset="0"/>
                <a:ea typeface="ＭＳ Ｐゴシック" charset="-128"/>
                <a:cs typeface="ＭＳ Ｐゴシック" charset="-128"/>
              </a:rPr>
              <a:t>to a trusted basis quickly, and it should be possible to trace the error back to the</a:t>
            </a:r>
          </a:p>
          <a:p>
            <a:r>
              <a:rPr lang="en-US" sz="1200" kern="1200" baseline="0" dirty="0" smtClean="0">
                <a:solidFill>
                  <a:schemeClr val="tx1"/>
                </a:solidFill>
                <a:latin typeface="Arial" charset="0"/>
                <a:ea typeface="ＭＳ Ｐゴシック" charset="-128"/>
                <a:cs typeface="ＭＳ Ｐゴシック" charset="-128"/>
              </a:rPr>
              <a:t>person responsible. Patient allergy information is an example of an asset with a high</a:t>
            </a:r>
          </a:p>
          <a:p>
            <a:r>
              <a:rPr lang="en-US" sz="1200" kern="1200" baseline="0" dirty="0" smtClean="0">
                <a:solidFill>
                  <a:schemeClr val="tx1"/>
                </a:solidFill>
                <a:latin typeface="Arial" charset="0"/>
                <a:ea typeface="ＭＳ Ｐゴシック" charset="-128"/>
                <a:cs typeface="ＭＳ Ｐゴシック" charset="-128"/>
              </a:rPr>
              <a:t>requirement for integrity. Inaccurate information could result in serious harm or</a:t>
            </a:r>
          </a:p>
          <a:p>
            <a:r>
              <a:rPr lang="en-US" sz="1200" kern="1200" baseline="0" dirty="0" smtClean="0">
                <a:solidFill>
                  <a:schemeClr val="tx1"/>
                </a:solidFill>
                <a:latin typeface="Arial" charset="0"/>
                <a:ea typeface="ＭＳ Ｐゴシック" charset="-128"/>
                <a:cs typeface="ＭＳ Ｐゴシック" charset="-128"/>
              </a:rPr>
              <a:t>death to a patient and expose the hospital to massive liability.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An example of an asset that may be assigned a moderate level of integrity</a:t>
            </a:r>
          </a:p>
          <a:p>
            <a:r>
              <a:rPr lang="en-US" sz="1200" kern="1200" baseline="0" dirty="0" smtClean="0">
                <a:solidFill>
                  <a:schemeClr val="tx1"/>
                </a:solidFill>
                <a:latin typeface="Arial" charset="0"/>
                <a:ea typeface="ＭＳ Ｐゴシック" charset="-128"/>
                <a:cs typeface="ＭＳ Ｐゴシック" charset="-128"/>
              </a:rPr>
              <a:t>requirement is a Web site that offers a forum to registered users to discuss some</a:t>
            </a:r>
          </a:p>
          <a:p>
            <a:r>
              <a:rPr lang="en-US" sz="1200" kern="1200" baseline="0" dirty="0" smtClean="0">
                <a:solidFill>
                  <a:schemeClr val="tx1"/>
                </a:solidFill>
                <a:latin typeface="Arial" charset="0"/>
                <a:ea typeface="ＭＳ Ｐゴシック" charset="-128"/>
                <a:cs typeface="ＭＳ Ｐゴシック" charset="-128"/>
              </a:rPr>
              <a:t>specific topic. Either a registered user or a hacker could falsify some entries or deface</a:t>
            </a:r>
          </a:p>
          <a:p>
            <a:r>
              <a:rPr lang="en-US" sz="1200" kern="1200" baseline="0" dirty="0" smtClean="0">
                <a:solidFill>
                  <a:schemeClr val="tx1"/>
                </a:solidFill>
                <a:latin typeface="Arial" charset="0"/>
                <a:ea typeface="ＭＳ Ｐゴシック" charset="-128"/>
                <a:cs typeface="ＭＳ Ｐゴシック" charset="-128"/>
              </a:rPr>
              <a:t>the Web site. If the forum exists only for the enjoyment of the users, brings</a:t>
            </a:r>
          </a:p>
          <a:p>
            <a:r>
              <a:rPr lang="en-US" sz="1200" kern="1200" baseline="0" dirty="0" smtClean="0">
                <a:solidFill>
                  <a:schemeClr val="tx1"/>
                </a:solidFill>
                <a:latin typeface="Arial" charset="0"/>
                <a:ea typeface="ＭＳ Ｐゴシック" charset="-128"/>
                <a:cs typeface="ＭＳ Ｐゴシック" charset="-128"/>
              </a:rPr>
              <a:t>in little or no advertising revenue, and is not used for something important such</a:t>
            </a:r>
          </a:p>
          <a:p>
            <a:r>
              <a:rPr lang="en-US" sz="1200" kern="1200" baseline="0" dirty="0" smtClean="0">
                <a:solidFill>
                  <a:schemeClr val="tx1"/>
                </a:solidFill>
                <a:latin typeface="Arial" charset="0"/>
                <a:ea typeface="ＭＳ Ｐゴシック" charset="-128"/>
                <a:cs typeface="ＭＳ Ｐゴシック" charset="-128"/>
              </a:rPr>
              <a:t> as research, then potential damage is not severe. The Web master may experience</a:t>
            </a:r>
          </a:p>
          <a:p>
            <a:r>
              <a:rPr lang="en-US" sz="1200" kern="1200" baseline="0" dirty="0" smtClean="0">
                <a:solidFill>
                  <a:schemeClr val="tx1"/>
                </a:solidFill>
                <a:latin typeface="Arial" charset="0"/>
                <a:ea typeface="ＭＳ Ｐゴシック" charset="-128"/>
                <a:cs typeface="ＭＳ Ｐゴシック" charset="-128"/>
              </a:rPr>
              <a:t>some data, financial, and time loss.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An example of a low-integrity requirement is an anonymous online poll. Many</a:t>
            </a:r>
          </a:p>
          <a:p>
            <a:r>
              <a:rPr lang="en-US" sz="1200" kern="1200" baseline="0" dirty="0" smtClean="0">
                <a:solidFill>
                  <a:schemeClr val="tx1"/>
                </a:solidFill>
                <a:latin typeface="Arial" charset="0"/>
                <a:ea typeface="ＭＳ Ｐゴシック" charset="-128"/>
                <a:cs typeface="ＭＳ Ｐゴシック" charset="-128"/>
              </a:rPr>
              <a:t>Web sites, such as news organizations, offer these polls to their users with very few</a:t>
            </a:r>
          </a:p>
          <a:p>
            <a:r>
              <a:rPr lang="en-US" sz="1200" kern="1200" baseline="0" dirty="0" smtClean="0">
                <a:solidFill>
                  <a:schemeClr val="tx1"/>
                </a:solidFill>
                <a:latin typeface="Arial" charset="0"/>
                <a:ea typeface="ＭＳ Ｐゴシック" charset="-128"/>
                <a:cs typeface="ＭＳ Ｐゴシック" charset="-128"/>
              </a:rPr>
              <a:t>safeguards. However, the inaccuracy and unscientific nature of such polls are well</a:t>
            </a:r>
          </a:p>
          <a:p>
            <a:r>
              <a:rPr lang="en-US" sz="1200" kern="1200" baseline="0" dirty="0" smtClean="0">
                <a:solidFill>
                  <a:schemeClr val="tx1"/>
                </a:solidFill>
                <a:latin typeface="Arial" charset="0"/>
                <a:ea typeface="ＭＳ Ｐゴシック" charset="-128"/>
                <a:cs typeface="ＭＳ Ｐゴシック" charset="-128"/>
              </a:rPr>
              <a:t>understood.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1" kern="1200" baseline="0" dirty="0" smtClean="0">
                <a:solidFill>
                  <a:schemeClr val="tx1"/>
                </a:solidFill>
                <a:latin typeface="Arial" charset="0"/>
                <a:ea typeface="ＭＳ Ｐゴシック" charset="-128"/>
                <a:cs typeface="ＭＳ Ｐゴシック" charset="-128"/>
              </a:rPr>
              <a:t>Availability </a:t>
            </a:r>
          </a:p>
          <a:p>
            <a:endParaRPr lang="en-US" sz="1200" b="1"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more critical a component or service, the higher is the level of</a:t>
            </a:r>
          </a:p>
          <a:p>
            <a:r>
              <a:rPr lang="en-US" sz="1200" kern="1200" baseline="0" dirty="0" smtClean="0">
                <a:solidFill>
                  <a:schemeClr val="tx1"/>
                </a:solidFill>
                <a:latin typeface="Arial" charset="0"/>
                <a:ea typeface="ＭＳ Ｐゴシック" charset="-128"/>
                <a:cs typeface="ＭＳ Ｐゴシック" charset="-128"/>
              </a:rPr>
              <a:t>availability required. Consider a system that provides authentication services for</a:t>
            </a:r>
          </a:p>
          <a:p>
            <a:r>
              <a:rPr lang="en-US" sz="1200" kern="1200" baseline="0" dirty="0" smtClean="0">
                <a:solidFill>
                  <a:schemeClr val="tx1"/>
                </a:solidFill>
                <a:latin typeface="Arial" charset="0"/>
                <a:ea typeface="ＭＳ Ｐゴシック" charset="-128"/>
                <a:cs typeface="ＭＳ Ｐゴシック" charset="-128"/>
              </a:rPr>
              <a:t>critical systems, applications, and devices. An interruption of service results in the</a:t>
            </a:r>
          </a:p>
          <a:p>
            <a:r>
              <a:rPr lang="en-US" sz="1200" kern="1200" baseline="0" dirty="0" smtClean="0">
                <a:solidFill>
                  <a:schemeClr val="tx1"/>
                </a:solidFill>
                <a:latin typeface="Arial" charset="0"/>
                <a:ea typeface="ＭＳ Ｐゴシック" charset="-128"/>
                <a:cs typeface="ＭＳ Ｐゴシック" charset="-128"/>
              </a:rPr>
              <a:t>inability for customers to access computing resources and for the staff to access</a:t>
            </a:r>
          </a:p>
          <a:p>
            <a:r>
              <a:rPr lang="en-US" sz="1200" kern="1200" baseline="0" dirty="0" smtClean="0">
                <a:solidFill>
                  <a:schemeClr val="tx1"/>
                </a:solidFill>
                <a:latin typeface="Arial" charset="0"/>
                <a:ea typeface="ＭＳ Ｐゴシック" charset="-128"/>
                <a:cs typeface="ＭＳ Ｐゴシック" charset="-128"/>
              </a:rPr>
              <a:t>the resources they need to perform critical tasks. The loss of the service translates</a:t>
            </a:r>
          </a:p>
          <a:p>
            <a:r>
              <a:rPr lang="en-US" sz="1200" kern="1200" baseline="0" dirty="0" smtClean="0">
                <a:solidFill>
                  <a:schemeClr val="tx1"/>
                </a:solidFill>
                <a:latin typeface="Arial" charset="0"/>
                <a:ea typeface="ＭＳ Ｐゴシック" charset="-128"/>
                <a:cs typeface="ＭＳ Ｐゴシック" charset="-128"/>
              </a:rPr>
              <a:t>into a large financial loss due to lost employee productivity and potential</a:t>
            </a:r>
          </a:p>
          <a:p>
            <a:r>
              <a:rPr lang="en-US" sz="1200" kern="1200" baseline="0" dirty="0" smtClean="0">
                <a:solidFill>
                  <a:schemeClr val="tx1"/>
                </a:solidFill>
                <a:latin typeface="Arial" charset="0"/>
                <a:ea typeface="ＭＳ Ｐゴシック" charset="-128"/>
                <a:cs typeface="ＭＳ Ｐゴシック" charset="-128"/>
              </a:rPr>
              <a:t>customer loss.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An example of an asset that typically would be rated as having a moderate</a:t>
            </a:r>
          </a:p>
          <a:p>
            <a:r>
              <a:rPr lang="en-US" sz="1200" kern="1200" baseline="0" dirty="0" smtClean="0">
                <a:solidFill>
                  <a:schemeClr val="tx1"/>
                </a:solidFill>
                <a:latin typeface="Arial" charset="0"/>
                <a:ea typeface="ＭＳ Ｐゴシック" charset="-128"/>
                <a:cs typeface="ＭＳ Ｐゴシック" charset="-128"/>
              </a:rPr>
              <a:t>availability requirement is a public Web site for a university; the Web site provides</a:t>
            </a:r>
          </a:p>
          <a:p>
            <a:r>
              <a:rPr lang="en-US" sz="1200" kern="1200" baseline="0" dirty="0" smtClean="0">
                <a:solidFill>
                  <a:schemeClr val="tx1"/>
                </a:solidFill>
                <a:latin typeface="Arial" charset="0"/>
                <a:ea typeface="ＭＳ Ｐゴシック" charset="-128"/>
                <a:cs typeface="ＭＳ Ｐゴシック" charset="-128"/>
              </a:rPr>
              <a:t>information for current and prospective students and donors. Such a site is not a</a:t>
            </a:r>
          </a:p>
          <a:p>
            <a:r>
              <a:rPr lang="en-US" sz="1200" kern="1200" baseline="0" dirty="0" smtClean="0">
                <a:solidFill>
                  <a:schemeClr val="tx1"/>
                </a:solidFill>
                <a:latin typeface="Arial" charset="0"/>
                <a:ea typeface="ＭＳ Ｐゴシック" charset="-128"/>
                <a:cs typeface="ＭＳ Ｐゴシック" charset="-128"/>
              </a:rPr>
              <a:t>critical component of the university’s information system, but its unavailability will</a:t>
            </a:r>
          </a:p>
          <a:p>
            <a:r>
              <a:rPr lang="en-US" sz="1200" kern="1200" baseline="0" dirty="0" smtClean="0">
                <a:solidFill>
                  <a:schemeClr val="tx1"/>
                </a:solidFill>
                <a:latin typeface="Arial" charset="0"/>
                <a:ea typeface="ＭＳ Ｐゴシック" charset="-128"/>
                <a:cs typeface="ＭＳ Ｐゴシック" charset="-128"/>
              </a:rPr>
              <a:t>cause some embarrassment.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An online telephone directory lookup application would be classified as a low availability</a:t>
            </a:r>
          </a:p>
          <a:p>
            <a:r>
              <a:rPr lang="en-US" sz="1200" kern="1200" baseline="0" dirty="0" smtClean="0">
                <a:solidFill>
                  <a:schemeClr val="tx1"/>
                </a:solidFill>
                <a:latin typeface="Arial" charset="0"/>
                <a:ea typeface="ＭＳ Ｐゴシック" charset="-128"/>
                <a:cs typeface="ＭＳ Ｐゴシック" charset="-128"/>
              </a:rPr>
              <a:t>requirement. Although the temporary loss of the application may be</a:t>
            </a:r>
          </a:p>
          <a:p>
            <a:r>
              <a:rPr lang="en-US" sz="1200" kern="1200" baseline="0" dirty="0" smtClean="0">
                <a:solidFill>
                  <a:schemeClr val="tx1"/>
                </a:solidFill>
                <a:latin typeface="Arial" charset="0"/>
                <a:ea typeface="ＭＳ Ｐゴシック" charset="-128"/>
                <a:cs typeface="ＭＳ Ｐゴシック" charset="-128"/>
              </a:rPr>
              <a:t>an annoyance, there are other ways to access the information, such as a hardcopy</a:t>
            </a:r>
          </a:p>
          <a:p>
            <a:r>
              <a:rPr lang="en-US" sz="1200" kern="1200" baseline="0" dirty="0" smtClean="0">
                <a:solidFill>
                  <a:schemeClr val="tx1"/>
                </a:solidFill>
                <a:latin typeface="Arial" charset="0"/>
                <a:ea typeface="ＭＳ Ｐゴシック" charset="-128"/>
                <a:cs typeface="ＭＳ Ｐゴシック" charset="-128"/>
              </a:rPr>
              <a:t>directory or the operator.</a:t>
            </a:r>
            <a:endParaRPr lang="en-US" sz="1100" dirty="0" smtClean="0">
              <a:latin typeface="Arial" pitchFamily="-1" charset="0"/>
              <a:ea typeface="ＭＳ Ｐゴシック" pitchFamily="-1" charset="-128"/>
              <a:cs typeface="ＭＳ Ｐゴシック" pitchFamily="-1" charset="-128"/>
            </a:endParaRPr>
          </a:p>
        </p:txBody>
      </p:sp>
      <p:sp>
        <p:nvSpPr>
          <p:cNvPr id="28676" name="Slide Number Placeholder 3"/>
          <p:cNvSpPr>
            <a:spLocks noGrp="1"/>
          </p:cNvSpPr>
          <p:nvPr>
            <p:ph type="sldNum" sz="quarter" idx="5"/>
          </p:nvPr>
        </p:nvSpPr>
        <p:spPr>
          <a:noFill/>
        </p:spPr>
        <p:txBody>
          <a:bodyPr/>
          <a:lstStyle/>
          <a:p>
            <a:fld id="{FE2A78E5-C300-1C46-8431-E7D4FD1CCA69}" type="slidenum">
              <a:rPr lang="en-AU" smtClean="0">
                <a:latin typeface="Arial" pitchFamily="-1" charset="0"/>
              </a:rPr>
              <a:pPr/>
              <a:t>17</a:t>
            </a:fld>
            <a:endParaRPr lang="en-AU" dirty="0" smtClean="0">
              <a:latin typeface="Arial" pitchFamily="-1" charset="0"/>
            </a:endParaRPr>
          </a:p>
        </p:txBody>
      </p:sp>
    </p:spTree>
    <p:extLst>
      <p:ext uri="{BB962C8B-B14F-4D97-AF65-F5344CB8AC3E}">
        <p14:creationId xmlns:p14="http://schemas.microsoft.com/office/powerpoint/2010/main" val="148055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Computer and network security is both fascinating and complex. Some of the reasons</a:t>
            </a:r>
          </a:p>
          <a:p>
            <a:r>
              <a:rPr lang="en-US" sz="1200" b="0" kern="1200" baseline="0" dirty="0" smtClean="0">
                <a:solidFill>
                  <a:schemeClr val="tx1"/>
                </a:solidFill>
                <a:latin typeface="Arial" charset="0"/>
                <a:ea typeface="ＭＳ Ｐゴシック" charset="-128"/>
                <a:cs typeface="ＭＳ Ｐゴシック" charset="-128"/>
              </a:rPr>
              <a:t>include: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1.  Security is not as simple as it might first appear to the novice. The requirements</a:t>
            </a:r>
          </a:p>
          <a:p>
            <a:r>
              <a:rPr lang="en-US" sz="1200" b="0" kern="1200" baseline="0" dirty="0" smtClean="0">
                <a:solidFill>
                  <a:schemeClr val="tx1"/>
                </a:solidFill>
                <a:latin typeface="Arial" charset="0"/>
                <a:ea typeface="ＭＳ Ｐゴシック" charset="-128"/>
                <a:cs typeface="ＭＳ Ｐゴシック" charset="-128"/>
              </a:rPr>
              <a:t>seem to be straightforward; indeed, most of the major requirements for</a:t>
            </a:r>
          </a:p>
          <a:p>
            <a:r>
              <a:rPr lang="en-US" sz="1200" b="0" kern="1200" baseline="0" dirty="0" smtClean="0">
                <a:solidFill>
                  <a:schemeClr val="tx1"/>
                </a:solidFill>
                <a:latin typeface="Arial" charset="0"/>
                <a:ea typeface="ＭＳ Ｐゴシック" charset="-128"/>
                <a:cs typeface="ＭＳ Ｐゴシック" charset="-128"/>
              </a:rPr>
              <a:t>security services can be given self-explanatory, one-word labels: confidentiality,</a:t>
            </a:r>
          </a:p>
          <a:p>
            <a:r>
              <a:rPr lang="en-US" sz="1200" b="0" kern="1200" baseline="0" dirty="0" smtClean="0">
                <a:solidFill>
                  <a:schemeClr val="tx1"/>
                </a:solidFill>
                <a:latin typeface="Arial" charset="0"/>
                <a:ea typeface="ＭＳ Ｐゴシック" charset="-128"/>
                <a:cs typeface="ＭＳ Ｐゴシック" charset="-128"/>
              </a:rPr>
              <a:t>authentication, nonrepudiation, and integrity. But the mechanisms used to</a:t>
            </a:r>
          </a:p>
          <a:p>
            <a:r>
              <a:rPr lang="en-US" sz="1200" b="0" kern="1200" baseline="0" dirty="0" smtClean="0">
                <a:solidFill>
                  <a:schemeClr val="tx1"/>
                </a:solidFill>
                <a:latin typeface="Arial" charset="0"/>
                <a:ea typeface="ＭＳ Ｐゴシック" charset="-128"/>
                <a:cs typeface="ＭＳ Ｐゴシック" charset="-128"/>
              </a:rPr>
              <a:t>meet those requirements can be quite complex, and understanding them may</a:t>
            </a:r>
          </a:p>
          <a:p>
            <a:r>
              <a:rPr lang="en-US" sz="1200" b="0" kern="1200" baseline="0" dirty="0" smtClean="0">
                <a:solidFill>
                  <a:schemeClr val="tx1"/>
                </a:solidFill>
                <a:latin typeface="Arial" charset="0"/>
                <a:ea typeface="ＭＳ Ｐゴシック" charset="-128"/>
                <a:cs typeface="ＭＳ Ｐゴシック" charset="-128"/>
              </a:rPr>
              <a:t>involve rather subtle reasoning.</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2.  In developing a particular security mechanism or algorithm, one must always</a:t>
            </a:r>
          </a:p>
          <a:p>
            <a:r>
              <a:rPr lang="en-US" sz="1200" b="0" kern="1200" baseline="0" dirty="0" smtClean="0">
                <a:solidFill>
                  <a:schemeClr val="tx1"/>
                </a:solidFill>
                <a:latin typeface="Arial" charset="0"/>
                <a:ea typeface="ＭＳ Ｐゴシック" charset="-128"/>
                <a:cs typeface="ＭＳ Ｐゴシック" charset="-128"/>
              </a:rPr>
              <a:t>consider potential attacks on those security features. In many cases, successful</a:t>
            </a:r>
          </a:p>
          <a:p>
            <a:r>
              <a:rPr lang="en-US" sz="1200" b="0" kern="1200" baseline="0" dirty="0" smtClean="0">
                <a:solidFill>
                  <a:schemeClr val="tx1"/>
                </a:solidFill>
                <a:latin typeface="Arial" charset="0"/>
                <a:ea typeface="ＭＳ Ｐゴシック" charset="-128"/>
                <a:cs typeface="ＭＳ Ｐゴシック" charset="-128"/>
              </a:rPr>
              <a:t>attacks are designed by looking at the problem in a completely different way,</a:t>
            </a:r>
          </a:p>
          <a:p>
            <a:r>
              <a:rPr lang="en-US" sz="1200" b="0" kern="1200" baseline="0" dirty="0" smtClean="0">
                <a:solidFill>
                  <a:schemeClr val="tx1"/>
                </a:solidFill>
                <a:latin typeface="Arial" charset="0"/>
                <a:ea typeface="ＭＳ Ｐゴシック" charset="-128"/>
                <a:cs typeface="ＭＳ Ｐゴシック" charset="-128"/>
              </a:rPr>
              <a:t>therefore exploiting an unexpected weakness in the mechanism.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3.  Because of point 2, the procedures used to provide particular services are</a:t>
            </a:r>
          </a:p>
          <a:p>
            <a:r>
              <a:rPr lang="en-US" sz="1200" b="0" kern="1200" baseline="0" dirty="0" smtClean="0">
                <a:solidFill>
                  <a:schemeClr val="tx1"/>
                </a:solidFill>
                <a:latin typeface="Arial" charset="0"/>
                <a:ea typeface="ＭＳ Ｐゴシック" charset="-128"/>
                <a:cs typeface="ＭＳ Ｐゴシック" charset="-128"/>
              </a:rPr>
              <a:t>often counterintuitive. Typically, a security mechanism is complex, and it is not</a:t>
            </a:r>
          </a:p>
          <a:p>
            <a:r>
              <a:rPr lang="en-US" sz="1200" b="0" kern="1200" baseline="0" dirty="0" smtClean="0">
                <a:solidFill>
                  <a:schemeClr val="tx1"/>
                </a:solidFill>
                <a:latin typeface="Arial" charset="0"/>
                <a:ea typeface="ＭＳ Ｐゴシック" charset="-128"/>
                <a:cs typeface="ＭＳ Ｐゴシック" charset="-128"/>
              </a:rPr>
              <a:t>obvious from the statement of a particular requirement that such elaborate</a:t>
            </a:r>
          </a:p>
          <a:p>
            <a:r>
              <a:rPr lang="en-US" sz="1200" b="0" kern="1200" baseline="0" dirty="0" smtClean="0">
                <a:solidFill>
                  <a:schemeClr val="tx1"/>
                </a:solidFill>
                <a:latin typeface="Arial" charset="0"/>
                <a:ea typeface="ＭＳ Ｐゴシック" charset="-128"/>
                <a:cs typeface="ＭＳ Ｐゴシック" charset="-128"/>
              </a:rPr>
              <a:t>measures are needed. It is only when the various aspects of the threat are considered</a:t>
            </a:r>
          </a:p>
          <a:p>
            <a:r>
              <a:rPr lang="en-US" sz="1200" b="0" kern="1200" baseline="0" dirty="0" smtClean="0">
                <a:solidFill>
                  <a:schemeClr val="tx1"/>
                </a:solidFill>
                <a:latin typeface="Arial" charset="0"/>
                <a:ea typeface="ＭＳ Ｐゴシック" charset="-128"/>
                <a:cs typeface="ＭＳ Ｐゴシック" charset="-128"/>
              </a:rPr>
              <a:t>that elaborate security mechanisms make sense.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4.  Having designed various security mechanisms, it is necessary to decide where</a:t>
            </a:r>
          </a:p>
          <a:p>
            <a:r>
              <a:rPr lang="en-US" sz="1200" b="0" kern="1200" baseline="0" dirty="0" smtClean="0">
                <a:solidFill>
                  <a:schemeClr val="tx1"/>
                </a:solidFill>
                <a:latin typeface="Arial" charset="0"/>
                <a:ea typeface="ＭＳ Ｐゴシック" charset="-128"/>
                <a:cs typeface="ＭＳ Ｐゴシック" charset="-128"/>
              </a:rPr>
              <a:t>to use them. This is true both in terms of physical placement (e.g., at what points</a:t>
            </a:r>
          </a:p>
          <a:p>
            <a:r>
              <a:rPr lang="en-US" sz="1200" b="0" kern="1200" baseline="0" dirty="0" smtClean="0">
                <a:solidFill>
                  <a:schemeClr val="tx1"/>
                </a:solidFill>
                <a:latin typeface="Arial" charset="0"/>
                <a:ea typeface="ＭＳ Ｐゴシック" charset="-128"/>
                <a:cs typeface="ＭＳ Ｐゴシック" charset="-128"/>
              </a:rPr>
              <a:t>in a network are certain security mechanisms needed) and in a logical sense</a:t>
            </a:r>
          </a:p>
          <a:p>
            <a:r>
              <a:rPr lang="en-US" sz="1200" b="0" kern="1200" baseline="0" dirty="0" smtClean="0">
                <a:solidFill>
                  <a:schemeClr val="tx1"/>
                </a:solidFill>
                <a:latin typeface="Arial" charset="0"/>
                <a:ea typeface="ＭＳ Ｐゴシック" charset="-128"/>
                <a:cs typeface="ＭＳ Ｐゴシック" charset="-128"/>
              </a:rPr>
              <a:t>[e.g., at what layer or layers of an architecture such as TCP/IP (Transmission</a:t>
            </a:r>
          </a:p>
          <a:p>
            <a:r>
              <a:rPr lang="en-US" sz="1200" b="0" kern="1200" baseline="0" dirty="0" smtClean="0">
                <a:solidFill>
                  <a:schemeClr val="tx1"/>
                </a:solidFill>
                <a:latin typeface="Arial" charset="0"/>
                <a:ea typeface="ＭＳ Ｐゴシック" charset="-128"/>
                <a:cs typeface="ＭＳ Ｐゴシック" charset="-128"/>
              </a:rPr>
              <a:t>Control Protocol/Internet Protocol) should mechanisms be placed].</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5. Security mechanisms typically involve more than a particular algorithm or</a:t>
            </a:r>
          </a:p>
          <a:p>
            <a:r>
              <a:rPr lang="en-US" sz="1200" b="0" kern="1200" baseline="0" dirty="0" smtClean="0">
                <a:solidFill>
                  <a:schemeClr val="tx1"/>
                </a:solidFill>
                <a:latin typeface="Arial" charset="0"/>
                <a:ea typeface="ＭＳ Ｐゴシック" charset="-128"/>
                <a:cs typeface="ＭＳ Ｐゴシック" charset="-128"/>
              </a:rPr>
              <a:t>protocol. They also require that participants be in possession of some secret information</a:t>
            </a:r>
          </a:p>
          <a:p>
            <a:r>
              <a:rPr lang="en-US" sz="1200" b="0" kern="1200" baseline="0" dirty="0" smtClean="0">
                <a:solidFill>
                  <a:schemeClr val="tx1"/>
                </a:solidFill>
                <a:latin typeface="Arial" charset="0"/>
                <a:ea typeface="ＭＳ Ｐゴシック" charset="-128"/>
                <a:cs typeface="ＭＳ Ｐゴシック" charset="-128"/>
              </a:rPr>
              <a:t>(e.g., an encryption key), which raises questions about the creation,</a:t>
            </a:r>
          </a:p>
          <a:p>
            <a:r>
              <a:rPr lang="en-US" sz="1200" b="0" kern="1200" baseline="0" dirty="0" smtClean="0">
                <a:solidFill>
                  <a:schemeClr val="tx1"/>
                </a:solidFill>
                <a:latin typeface="Arial" charset="0"/>
                <a:ea typeface="ＭＳ Ｐゴシック" charset="-128"/>
                <a:cs typeface="ＭＳ Ｐゴシック" charset="-128"/>
              </a:rPr>
              <a:t>distribution, and protection of that secret information. There also may be a reliance</a:t>
            </a:r>
          </a:p>
          <a:p>
            <a:r>
              <a:rPr lang="en-US" sz="1200" b="0" kern="1200" baseline="0" dirty="0" smtClean="0">
                <a:solidFill>
                  <a:schemeClr val="tx1"/>
                </a:solidFill>
                <a:latin typeface="Arial" charset="0"/>
                <a:ea typeface="ＭＳ Ｐゴシック" charset="-128"/>
                <a:cs typeface="ＭＳ Ｐゴシック" charset="-128"/>
              </a:rPr>
              <a:t>on communications protocols whose behavior may complicate the task</a:t>
            </a:r>
          </a:p>
          <a:p>
            <a:r>
              <a:rPr lang="en-US" sz="1200" b="0" kern="1200" baseline="0" dirty="0" smtClean="0">
                <a:solidFill>
                  <a:schemeClr val="tx1"/>
                </a:solidFill>
                <a:latin typeface="Arial" charset="0"/>
                <a:ea typeface="ＭＳ Ｐゴシック" charset="-128"/>
                <a:cs typeface="ＭＳ Ｐゴシック" charset="-128"/>
              </a:rPr>
              <a:t>of developing the security mechanism. For example, if the proper functioning</a:t>
            </a:r>
          </a:p>
          <a:p>
            <a:r>
              <a:rPr lang="en-US" sz="1200" b="0" kern="1200" baseline="0" dirty="0" smtClean="0">
                <a:solidFill>
                  <a:schemeClr val="tx1"/>
                </a:solidFill>
                <a:latin typeface="Arial" charset="0"/>
                <a:ea typeface="ＭＳ Ｐゴシック" charset="-128"/>
                <a:cs typeface="ＭＳ Ｐゴシック" charset="-128"/>
              </a:rPr>
              <a:t>of the security mechanism requires setting time limits on the transit time of a</a:t>
            </a:r>
          </a:p>
          <a:p>
            <a:r>
              <a:rPr lang="en-US" sz="1200" b="0" kern="1200" baseline="0" dirty="0" smtClean="0">
                <a:solidFill>
                  <a:schemeClr val="tx1"/>
                </a:solidFill>
                <a:latin typeface="Arial" charset="0"/>
                <a:ea typeface="ＭＳ Ｐゴシック" charset="-128"/>
                <a:cs typeface="ＭＳ Ｐゴシック" charset="-128"/>
              </a:rPr>
              <a:t>message from sender to receiver, then any protocol or network that introduces</a:t>
            </a:r>
          </a:p>
          <a:p>
            <a:r>
              <a:rPr lang="en-US" sz="1200" b="0" kern="1200" baseline="0" dirty="0" smtClean="0">
                <a:solidFill>
                  <a:schemeClr val="tx1"/>
                </a:solidFill>
                <a:latin typeface="Arial" charset="0"/>
                <a:ea typeface="ＭＳ Ｐゴシック" charset="-128"/>
                <a:cs typeface="ＭＳ Ｐゴシック" charset="-128"/>
              </a:rPr>
              <a:t>variable, unpredictable delays may render such time limits meaningless.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6. Computer and network security is essentially a battle of wits between a perpetrator</a:t>
            </a:r>
          </a:p>
          <a:p>
            <a:r>
              <a:rPr lang="en-US" sz="1200" b="0" kern="1200" baseline="0" dirty="0" smtClean="0">
                <a:solidFill>
                  <a:schemeClr val="tx1"/>
                </a:solidFill>
                <a:latin typeface="Arial" charset="0"/>
                <a:ea typeface="ＭＳ Ｐゴシック" charset="-128"/>
                <a:cs typeface="ＭＳ Ｐゴシック" charset="-128"/>
              </a:rPr>
              <a:t>who tries to find holes and the designer or administrator who tries to</a:t>
            </a:r>
          </a:p>
          <a:p>
            <a:r>
              <a:rPr lang="en-US" sz="1200" b="0" kern="1200" baseline="0" dirty="0" smtClean="0">
                <a:solidFill>
                  <a:schemeClr val="tx1"/>
                </a:solidFill>
                <a:latin typeface="Arial" charset="0"/>
                <a:ea typeface="ＭＳ Ｐゴシック" charset="-128"/>
                <a:cs typeface="ＭＳ Ｐゴシック" charset="-128"/>
              </a:rPr>
              <a:t>close them. The great advantage that the attacker has is that he or she need</a:t>
            </a:r>
          </a:p>
          <a:p>
            <a:r>
              <a:rPr lang="en-US" sz="1200" b="0" kern="1200" baseline="0" dirty="0" smtClean="0">
                <a:solidFill>
                  <a:schemeClr val="tx1"/>
                </a:solidFill>
                <a:latin typeface="Arial" charset="0"/>
                <a:ea typeface="ＭＳ Ｐゴシック" charset="-128"/>
                <a:cs typeface="ＭＳ Ｐゴシック" charset="-128"/>
              </a:rPr>
              <a:t>only find a single weakness, while the designer must find and eliminate all</a:t>
            </a:r>
          </a:p>
          <a:p>
            <a:r>
              <a:rPr lang="en-US" sz="1200" b="0" kern="1200" baseline="0" dirty="0" smtClean="0">
                <a:solidFill>
                  <a:schemeClr val="tx1"/>
                </a:solidFill>
                <a:latin typeface="Arial" charset="0"/>
                <a:ea typeface="ＭＳ Ｐゴシック" charset="-128"/>
                <a:cs typeface="ＭＳ Ｐゴシック" charset="-128"/>
              </a:rPr>
              <a:t>weaknesses to achieve perfect security.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7. There is a natural tendency on the part of users and system managers to</a:t>
            </a:r>
          </a:p>
          <a:p>
            <a:r>
              <a:rPr lang="en-US" sz="1200" b="0" kern="1200" baseline="0" dirty="0" smtClean="0">
                <a:solidFill>
                  <a:schemeClr val="tx1"/>
                </a:solidFill>
                <a:latin typeface="Arial" charset="0"/>
                <a:ea typeface="ＭＳ Ｐゴシック" charset="-128"/>
                <a:cs typeface="ＭＳ Ｐゴシック" charset="-128"/>
              </a:rPr>
              <a:t>perceive little benefit from security investment until a security failure occurs.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8. Security requires regular, even constant, monitoring, and this is difficult in</a:t>
            </a:r>
          </a:p>
          <a:p>
            <a:r>
              <a:rPr lang="en-US" sz="1200" b="0" kern="1200" baseline="0" dirty="0" smtClean="0">
                <a:solidFill>
                  <a:schemeClr val="tx1"/>
                </a:solidFill>
                <a:latin typeface="Arial" charset="0"/>
                <a:ea typeface="ＭＳ Ｐゴシック" charset="-128"/>
                <a:cs typeface="ＭＳ Ｐゴシック" charset="-128"/>
              </a:rPr>
              <a:t>today’s short-term, overloaded environment.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9. Security is still too often an afterthought to be incorporated into a system after</a:t>
            </a:r>
          </a:p>
          <a:p>
            <a:r>
              <a:rPr lang="en-US" sz="1200" b="0" kern="1200" baseline="0" dirty="0" smtClean="0">
                <a:solidFill>
                  <a:schemeClr val="tx1"/>
                </a:solidFill>
                <a:latin typeface="Arial" charset="0"/>
                <a:ea typeface="ＭＳ Ｐゴシック" charset="-128"/>
                <a:cs typeface="ＭＳ Ｐゴシック" charset="-128"/>
              </a:rPr>
              <a:t>the design is complete rather than being an integral part of the design process.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10. Many users (and even security administrators) view strong security as an</a:t>
            </a:r>
          </a:p>
          <a:p>
            <a:r>
              <a:rPr lang="en-US" sz="1200" b="0" kern="1200" baseline="0" dirty="0" smtClean="0">
                <a:solidFill>
                  <a:schemeClr val="tx1"/>
                </a:solidFill>
                <a:latin typeface="Arial" charset="0"/>
                <a:ea typeface="ＭＳ Ｐゴシック" charset="-128"/>
                <a:cs typeface="ＭＳ Ｐゴシック" charset="-128"/>
              </a:rPr>
              <a:t>impediment to efficient and user-friendly operation of an information</a:t>
            </a:r>
          </a:p>
          <a:p>
            <a:r>
              <a:rPr lang="en-US" sz="1200" b="0" kern="1200" baseline="0" dirty="0" smtClean="0">
                <a:solidFill>
                  <a:schemeClr val="tx1"/>
                </a:solidFill>
                <a:latin typeface="Arial" charset="0"/>
                <a:ea typeface="ＭＳ Ｐゴシック" charset="-128"/>
                <a:cs typeface="ＭＳ Ｐゴシック" charset="-128"/>
              </a:rPr>
              <a:t>system or use of information.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difficulties just enumerated will be encountered in numerous ways as we</a:t>
            </a:r>
          </a:p>
          <a:p>
            <a:r>
              <a:rPr lang="en-US" sz="1200" b="0" kern="1200" baseline="0" dirty="0" smtClean="0">
                <a:solidFill>
                  <a:schemeClr val="tx1"/>
                </a:solidFill>
                <a:latin typeface="Arial" charset="0"/>
                <a:ea typeface="ＭＳ Ｐゴシック" charset="-128"/>
                <a:cs typeface="ＭＳ Ｐゴシック" charset="-128"/>
              </a:rPr>
              <a:t>examine the various security threats and mechanisms throughout this book.</a:t>
            </a:r>
            <a:endParaRPr lang="en-US" sz="1100" b="0" dirty="0" smtClean="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18</a:t>
            </a:fld>
            <a:endParaRPr lang="en-AU" dirty="0" smtClean="0">
              <a:latin typeface="Arial" pitchFamily="-1" charset="0"/>
            </a:endParaRPr>
          </a:p>
        </p:txBody>
      </p:sp>
    </p:spTree>
    <p:extLst>
      <p:ext uri="{BB962C8B-B14F-4D97-AF65-F5344CB8AC3E}">
        <p14:creationId xmlns:p14="http://schemas.microsoft.com/office/powerpoint/2010/main" val="326661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In the literature, the terms threat  and attack  are commonly used to mean more</a:t>
            </a:r>
          </a:p>
          <a:p>
            <a:r>
              <a:rPr lang="en-US" dirty="0" smtClean="0">
                <a:latin typeface="Arial" pitchFamily="-1" charset="0"/>
                <a:ea typeface="ＭＳ Ｐゴシック" pitchFamily="-1" charset="-128"/>
                <a:cs typeface="ＭＳ Ｐゴシック" pitchFamily="-1" charset="-128"/>
              </a:rPr>
              <a:t>or less the same thing. Table 1.1 provides definitions taken from RFC 4949, </a:t>
            </a:r>
            <a:r>
              <a:rPr lang="en-US" i="1" dirty="0" smtClean="0">
                <a:latin typeface="Arial" pitchFamily="-1" charset="0"/>
                <a:ea typeface="ＭＳ Ｐゴシック" pitchFamily="-1" charset="-128"/>
                <a:cs typeface="ＭＳ Ｐゴシック" pitchFamily="-1" charset="-128"/>
              </a:rPr>
              <a:t>Internet</a:t>
            </a:r>
          </a:p>
          <a:p>
            <a:r>
              <a:rPr lang="en-US" i="1" dirty="0" smtClean="0">
                <a:latin typeface="Arial" pitchFamily="-1" charset="0"/>
                <a:ea typeface="ＭＳ Ｐゴシック" pitchFamily="-1" charset="-128"/>
                <a:cs typeface="ＭＳ Ｐゴシック" pitchFamily="-1" charset="-128"/>
              </a:rPr>
              <a:t>Security Glossary.</a:t>
            </a: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23</a:t>
            </a:fld>
            <a:endParaRPr lang="en-AU" dirty="0" smtClean="0">
              <a:latin typeface="Arial" pitchFamily="-1" charset="0"/>
            </a:endParaRPr>
          </a:p>
        </p:txBody>
      </p:sp>
    </p:spTree>
    <p:extLst>
      <p:ext uri="{BB962C8B-B14F-4D97-AF65-F5344CB8AC3E}">
        <p14:creationId xmlns:p14="http://schemas.microsoft.com/office/powerpoint/2010/main" val="360912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Despite years of research and development, it has not been possible to develop</a:t>
            </a:r>
          </a:p>
          <a:p>
            <a:r>
              <a:rPr lang="en-US" sz="1200" b="0" kern="1200" baseline="0" dirty="0" smtClean="0">
                <a:solidFill>
                  <a:schemeClr val="tx1"/>
                </a:solidFill>
                <a:latin typeface="Arial" charset="0"/>
                <a:ea typeface="ＭＳ Ｐゴシック" charset="-128"/>
                <a:cs typeface="ＭＳ Ｐゴシック" charset="-128"/>
              </a:rPr>
              <a:t>security design and implementation techniques that systematically exclude security</a:t>
            </a:r>
          </a:p>
          <a:p>
            <a:r>
              <a:rPr lang="en-US" sz="1200" b="0" kern="1200" baseline="0" dirty="0" smtClean="0">
                <a:solidFill>
                  <a:schemeClr val="tx1"/>
                </a:solidFill>
                <a:latin typeface="Arial" charset="0"/>
                <a:ea typeface="ＭＳ Ｐゴシック" charset="-128"/>
                <a:cs typeface="ＭＳ Ｐゴシック" charset="-128"/>
              </a:rPr>
              <a:t>flaws and prevent all unauthorized actions. In the absence of such foolproof techniques,</a:t>
            </a:r>
          </a:p>
          <a:p>
            <a:r>
              <a:rPr lang="en-US" sz="1200" b="0" kern="1200" baseline="0" dirty="0" smtClean="0">
                <a:solidFill>
                  <a:schemeClr val="tx1"/>
                </a:solidFill>
                <a:latin typeface="Arial" charset="0"/>
                <a:ea typeface="ＭＳ Ｐゴシック" charset="-128"/>
                <a:cs typeface="ＭＳ Ｐゴシック" charset="-128"/>
              </a:rPr>
              <a:t>it is useful to have a set of widely agreed design principles that can guide</a:t>
            </a:r>
          </a:p>
          <a:p>
            <a:r>
              <a:rPr lang="en-US" sz="1200" b="0" kern="1200" baseline="0" dirty="0" smtClean="0">
                <a:solidFill>
                  <a:schemeClr val="tx1"/>
                </a:solidFill>
                <a:latin typeface="Arial" charset="0"/>
                <a:ea typeface="ＭＳ Ｐゴシック" charset="-128"/>
                <a:cs typeface="ＭＳ Ｐゴシック" charset="-128"/>
              </a:rPr>
              <a:t>the development of protection mechanisms. The National Centers of Academic</a:t>
            </a:r>
          </a:p>
          <a:p>
            <a:r>
              <a:rPr lang="en-US" sz="1200" b="0" kern="1200" baseline="0" dirty="0" smtClean="0">
                <a:solidFill>
                  <a:schemeClr val="tx1"/>
                </a:solidFill>
                <a:latin typeface="Arial" charset="0"/>
                <a:ea typeface="ＭＳ Ｐゴシック" charset="-128"/>
                <a:cs typeface="ＭＳ Ｐゴシック" charset="-128"/>
              </a:rPr>
              <a:t>Excellence in Information Assurance/Cyber Defense, which is jointly sponsored by</a:t>
            </a:r>
          </a:p>
          <a:p>
            <a:r>
              <a:rPr lang="en-US" sz="1200" b="0" kern="1200" baseline="0" dirty="0" smtClean="0">
                <a:solidFill>
                  <a:schemeClr val="tx1"/>
                </a:solidFill>
                <a:latin typeface="Arial" charset="0"/>
                <a:ea typeface="ＭＳ Ｐゴシック" charset="-128"/>
                <a:cs typeface="ＭＳ Ｐゴシック" charset="-128"/>
              </a:rPr>
              <a:t>the U.S. National Security Agency and the U.S. Department of Homeland Security,</a:t>
            </a:r>
          </a:p>
          <a:p>
            <a:r>
              <a:rPr lang="en-US" sz="1200" b="0" kern="1200" baseline="0" dirty="0" smtClean="0">
                <a:solidFill>
                  <a:schemeClr val="tx1"/>
                </a:solidFill>
                <a:latin typeface="Arial" charset="0"/>
                <a:ea typeface="ＭＳ Ｐゴシック" charset="-128"/>
                <a:cs typeface="ＭＳ Ｐゴシック" charset="-128"/>
              </a:rPr>
              <a:t>list the following as fundamental security design principles [NCAE13]:</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Economy of mechanism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Fail-safe defaults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Complete mediation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Open design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Separation of privilege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Least privilege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Least common mechanism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Psychological acceptability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Isolation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Encapsulation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Modularity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Layering</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Least astonishment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first eight listed principles were initially proposed in [SALT75] and have</a:t>
            </a:r>
          </a:p>
          <a:p>
            <a:r>
              <a:rPr lang="en-US" sz="1200" kern="1200" baseline="0" dirty="0" smtClean="0">
                <a:solidFill>
                  <a:schemeClr val="tx1"/>
                </a:solidFill>
                <a:latin typeface="Arial" charset="0"/>
                <a:ea typeface="ＭＳ Ｐゴシック" charset="-128"/>
                <a:cs typeface="ＭＳ Ｐゴシック" charset="-128"/>
              </a:rPr>
              <a:t>withstood the test of time.</a:t>
            </a:r>
            <a:endParaRPr lang="en-US" b="1"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42</a:t>
            </a:fld>
            <a:endParaRPr lang="en-AU" dirty="0"/>
          </a:p>
        </p:txBody>
      </p:sp>
    </p:spTree>
    <p:extLst>
      <p:ext uri="{BB962C8B-B14F-4D97-AF65-F5344CB8AC3E}">
        <p14:creationId xmlns:p14="http://schemas.microsoft.com/office/powerpoint/2010/main" val="2470429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CD2D5B02-4D85-9F4F-AC9E-87D022241007}" type="slidenum">
              <a:rPr lang="en-US" smtClean="0"/>
              <a:pPr>
                <a:defRPr/>
              </a:pPr>
              <a:t>‹#›</a:t>
            </a:fld>
            <a:endParaRPr lang="en-US" dirty="0"/>
          </a:p>
        </p:txBody>
      </p:sp>
    </p:spTree>
    <p:extLst>
      <p:ext uri="{BB962C8B-B14F-4D97-AF65-F5344CB8AC3E}">
        <p14:creationId xmlns:p14="http://schemas.microsoft.com/office/powerpoint/2010/main" val="110913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9" name="Slide Number Placeholder 8"/>
          <p:cNvSpPr>
            <a:spLocks noGrp="1"/>
          </p:cNvSpPr>
          <p:nvPr>
            <p:ph type="sldNum" sz="quarter" idx="12"/>
          </p:nvPr>
        </p:nvSpPr>
        <p:spPr/>
        <p:txBody>
          <a:bodyPr/>
          <a:lstStyle/>
          <a:p>
            <a:pPr>
              <a:defRPr/>
            </a:pPr>
            <a:fld id="{9BF0E9EE-BC9F-CF4B-8C67-03F1AE28298F}" type="slidenum">
              <a:rPr lang="en-US" smtClean="0"/>
              <a:pPr>
                <a:defRPr/>
              </a:pPr>
              <a:t>‹#›</a:t>
            </a:fld>
            <a:endParaRPr lang="en-US" dirty="0"/>
          </a:p>
        </p:txBody>
      </p:sp>
    </p:spTree>
    <p:extLst>
      <p:ext uri="{BB962C8B-B14F-4D97-AF65-F5344CB8AC3E}">
        <p14:creationId xmlns:p14="http://schemas.microsoft.com/office/powerpoint/2010/main" val="404158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5">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6"/>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aaidal@um.edu.m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2.wmf"/><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cybersafe.my/cyberyouths-posters.html"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ic.gov.au/publications/tandi/tandi52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magazineuk.com/cyber-attack-shuts-down-us-regional-hospitals-online-system/article/73707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hestar.com.my/news/nation/2018/11/13/media-prima-hit-by-ransomware-hackers-demand-rm26mil-in-bitcoins-says-repor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bDbQNrCkiN4&amp;feature=youtu.b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WQD7010 Network &amp; Security</a:t>
            </a:r>
            <a:endParaRPr lang="en-US" dirty="0"/>
          </a:p>
        </p:txBody>
      </p:sp>
      <p:sp>
        <p:nvSpPr>
          <p:cNvPr id="3" name="Subtitle 2"/>
          <p:cNvSpPr>
            <a:spLocks noGrp="1"/>
          </p:cNvSpPr>
          <p:nvPr>
            <p:ph type="subTitle" idx="1"/>
          </p:nvPr>
        </p:nvSpPr>
        <p:spPr/>
        <p:txBody>
          <a:bodyPr/>
          <a:lstStyle/>
          <a:p>
            <a:r>
              <a:rPr lang="en-US" dirty="0" smtClean="0"/>
              <a:t>Dr. Saaidal </a:t>
            </a:r>
            <a:r>
              <a:rPr lang="en-US" dirty="0" err="1" smtClean="0"/>
              <a:t>Razalli</a:t>
            </a:r>
            <a:r>
              <a:rPr lang="en-US" dirty="0" smtClean="0"/>
              <a:t> Bin </a:t>
            </a:r>
            <a:r>
              <a:rPr lang="en-US" dirty="0" err="1" smtClean="0"/>
              <a:t>Azzuhri</a:t>
            </a:r>
            <a:endParaRPr lang="en-US" dirty="0" smtClean="0"/>
          </a:p>
          <a:p>
            <a:r>
              <a:rPr lang="en-US" sz="2400" dirty="0" smtClean="0"/>
              <a:t>Dept. of Comp System &amp; Technology</a:t>
            </a:r>
          </a:p>
          <a:p>
            <a:r>
              <a:rPr lang="en-US" sz="2400" dirty="0" smtClean="0"/>
              <a:t>Fac. of Science Comp &amp; IT.</a:t>
            </a:r>
            <a:endParaRPr lang="en-US" sz="2400" dirty="0"/>
          </a:p>
        </p:txBody>
      </p:sp>
    </p:spTree>
    <p:extLst>
      <p:ext uri="{BB962C8B-B14F-4D97-AF65-F5344CB8AC3E}">
        <p14:creationId xmlns:p14="http://schemas.microsoft.com/office/powerpoint/2010/main" val="138568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Computer Security</a:t>
            </a:r>
            <a:endParaRPr lang="en-AU" dirty="0" smtClean="0"/>
          </a:p>
        </p:txBody>
      </p:sp>
      <p:sp>
        <p:nvSpPr>
          <p:cNvPr id="5" name="Content Placeholder 4"/>
          <p:cNvSpPr>
            <a:spLocks noGrp="1"/>
          </p:cNvSpPr>
          <p:nvPr>
            <p:ph idx="1"/>
          </p:nvPr>
        </p:nvSpPr>
        <p:spPr>
          <a:xfrm>
            <a:off x="3671047" y="1341064"/>
            <a:ext cx="4410635" cy="4427725"/>
          </a:xfrm>
          <a:solidFill>
            <a:schemeClr val="accent5">
              <a:lumMod val="40000"/>
              <a:lumOff val="60000"/>
            </a:schemeClr>
          </a:solidFill>
        </p:spPr>
        <p:txBody>
          <a:bodyPr>
            <a:noAutofit/>
          </a:bodyPr>
          <a:lstStyle/>
          <a:p>
            <a:pPr>
              <a:buNone/>
            </a:pPr>
            <a:r>
              <a:rPr lang="en-US" sz="2400" dirty="0" smtClean="0">
                <a:solidFill>
                  <a:schemeClr val="tx2">
                    <a:lumMod val="10000"/>
                  </a:schemeClr>
                </a:solidFill>
              </a:rPr>
              <a:t>   “The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lang="en-US" sz="2400" dirty="0">
              <a:solidFill>
                <a:schemeClr val="tx2">
                  <a:lumMod val="10000"/>
                </a:schemeClr>
              </a:solidFill>
            </a:endParaRPr>
          </a:p>
        </p:txBody>
      </p:sp>
      <p:sp>
        <p:nvSpPr>
          <p:cNvPr id="27651" name="Rectangle 3"/>
          <p:cNvSpPr>
            <a:spLocks noGrp="1" noChangeArrowheads="1"/>
          </p:cNvSpPr>
          <p:nvPr>
            <p:ph type="body" sz="half" idx="2"/>
          </p:nvPr>
        </p:nvSpPr>
        <p:spPr>
          <a:xfrm>
            <a:off x="304800" y="2209801"/>
            <a:ext cx="3366247" cy="1824318"/>
          </a:xfrm>
        </p:spPr>
        <p:txBody>
          <a:bodyPr>
            <a:normAutofit fontScale="92500" lnSpcReduction="10000"/>
          </a:bodyPr>
          <a:lstStyle/>
          <a:p>
            <a:pPr eaLnBrk="1" hangingPunct="1">
              <a:buFont typeface="Wingdings" pitchFamily="-1" charset="2"/>
              <a:buChar char="Ø"/>
            </a:pPr>
            <a:endParaRPr lang="en-US" dirty="0" smtClean="0"/>
          </a:p>
          <a:p>
            <a:pPr eaLnBrk="1" hangingPunct="1"/>
            <a:r>
              <a:rPr lang="en-US" sz="2400" dirty="0" smtClean="0"/>
              <a:t>The NIST </a:t>
            </a:r>
            <a:r>
              <a:rPr lang="en-US" sz="2400" i="1" dirty="0" smtClean="0"/>
              <a:t>Computer Security Handbook</a:t>
            </a:r>
            <a:r>
              <a:rPr lang="en-US" sz="2400" dirty="0" smtClean="0"/>
              <a:t> defines the term computer security as:</a:t>
            </a:r>
          </a:p>
          <a:p>
            <a:pPr eaLnBrk="1" hangingPunct="1">
              <a:buFont typeface="Candara" pitchFamily="-1" charset="0"/>
              <a:buNone/>
            </a:pPr>
            <a:r>
              <a:rPr lang="en-US" dirty="0" smtClean="0"/>
              <a:t>		</a:t>
            </a:r>
            <a:endParaRPr lang="en-AU" dirty="0" smtClean="0"/>
          </a:p>
        </p:txBody>
      </p:sp>
    </p:spTree>
    <p:extLst>
      <p:ext uri="{BB962C8B-B14F-4D97-AF65-F5344CB8AC3E}">
        <p14:creationId xmlns:p14="http://schemas.microsoft.com/office/powerpoint/2010/main" val="620382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CIA Triad</a:t>
            </a:r>
          </a:p>
        </p:txBody>
      </p:sp>
      <p:pic>
        <p:nvPicPr>
          <p:cNvPr id="5" name="Picture 4"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1818" b="24545"/>
              <a:stretch>
                <a:fillRect/>
              </a:stretch>
            </p:blipFill>
          </mc:Choice>
          <mc:Fallback>
            <p:blipFill>
              <a:blip r:embed="rId4"/>
              <a:srcRect t="21818" b="24545"/>
              <a:stretch>
                <a:fillRect/>
              </a:stretch>
            </p:blipFill>
          </mc:Fallback>
        </mc:AlternateContent>
        <p:spPr>
          <a:xfrm>
            <a:off x="797859" y="654423"/>
            <a:ext cx="8123758" cy="5638801"/>
          </a:xfrm>
          <a:prstGeom prst="rect">
            <a:avLst/>
          </a:prstGeom>
        </p:spPr>
      </p:pic>
    </p:spTree>
    <p:extLst>
      <p:ext uri="{BB962C8B-B14F-4D97-AF65-F5344CB8AC3E}">
        <p14:creationId xmlns:p14="http://schemas.microsoft.com/office/powerpoint/2010/main" val="3085466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95288" y="917575"/>
            <a:ext cx="8291512" cy="606425"/>
          </a:xfrm>
        </p:spPr>
        <p:txBody>
          <a:bodyPr/>
          <a:lstStyle/>
          <a:p>
            <a:pPr eaLnBrk="1" hangingPunct="1"/>
            <a:r>
              <a:rPr lang="en-US" dirty="0" smtClean="0"/>
              <a:t>Computer Security Objectives</a:t>
            </a:r>
          </a:p>
        </p:txBody>
      </p:sp>
      <p:graphicFrame>
        <p:nvGraphicFramePr>
          <p:cNvPr id="5" name="Content Placeholder 4"/>
          <p:cNvGraphicFramePr>
            <a:graphicFrameLocks noGrp="1"/>
          </p:cNvGraphicFramePr>
          <p:nvPr>
            <p:ph idx="4294967295"/>
          </p:nvPr>
        </p:nvGraphicFramePr>
        <p:xfrm>
          <a:off x="152400" y="1524000"/>
          <a:ext cx="88392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087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682172"/>
            <a:ext cx="9144000" cy="994228"/>
          </a:xfrm>
        </p:spPr>
        <p:txBody>
          <a:bodyPr>
            <a:normAutofit/>
          </a:bodyPr>
          <a:lstStyle/>
          <a:p>
            <a:pPr eaLnBrk="1" hangingPunct="1"/>
            <a:r>
              <a:rPr lang="en-US" sz="4400" dirty="0" smtClean="0"/>
              <a:t>Possible additional concepts:</a:t>
            </a:r>
          </a:p>
        </p:txBody>
      </p:sp>
      <p:graphicFrame>
        <p:nvGraphicFramePr>
          <p:cNvPr id="4" name="Content Placeholder 3"/>
          <p:cNvGraphicFramePr>
            <a:graphicFrameLocks noGrp="1"/>
          </p:cNvGraphicFramePr>
          <p:nvPr>
            <p:ph idx="1"/>
          </p:nvPr>
        </p:nvGraphicFramePr>
        <p:xfrm>
          <a:off x="838200" y="1676400"/>
          <a:ext cx="7848600" cy="486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511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167425" y="1989138"/>
            <a:ext cx="8834907" cy="4032250"/>
          </a:xfrm>
        </p:spPr>
        <p:txBody>
          <a:bodyPr/>
          <a:lstStyle/>
          <a:p>
            <a:r>
              <a:rPr lang="en-US" sz="2000" b="1" dirty="0"/>
              <a:t>Computer Security or Information Security</a:t>
            </a:r>
          </a:p>
          <a:p>
            <a:pPr lvl="2">
              <a:buFont typeface="Wingdings" panose="05000000000000000000" pitchFamily="2" charset="2"/>
              <a:buChar char="Ø"/>
            </a:pPr>
            <a:r>
              <a:rPr lang="en-US" sz="2000" dirty="0" smtClean="0"/>
              <a:t>generic </a:t>
            </a:r>
            <a:r>
              <a:rPr lang="en-US" sz="2000" dirty="0"/>
              <a:t>name for the collection of tools designed to </a:t>
            </a:r>
            <a:r>
              <a:rPr lang="en-US" sz="2000" dirty="0" smtClean="0"/>
              <a:t>protect data and </a:t>
            </a:r>
            <a:r>
              <a:rPr lang="en-US" sz="2000" dirty="0"/>
              <a:t>to thwart hackers</a:t>
            </a:r>
          </a:p>
          <a:p>
            <a:r>
              <a:rPr lang="en-US" sz="2000" b="1" dirty="0" smtClean="0"/>
              <a:t>Network Security</a:t>
            </a:r>
          </a:p>
          <a:p>
            <a:pPr lvl="2">
              <a:buFont typeface="Wingdings" panose="05000000000000000000" pitchFamily="2" charset="2"/>
              <a:buChar char="Ø"/>
            </a:pPr>
            <a:r>
              <a:rPr lang="en-US" sz="2000" dirty="0" smtClean="0"/>
              <a:t>measures </a:t>
            </a:r>
            <a:r>
              <a:rPr lang="en-US" sz="2000" dirty="0"/>
              <a:t>to protect data during their </a:t>
            </a:r>
            <a:r>
              <a:rPr lang="en-US" sz="2000" dirty="0" smtClean="0"/>
              <a:t>transmission (crucial </a:t>
            </a:r>
            <a:r>
              <a:rPr lang="en-US" sz="2000" dirty="0"/>
              <a:t>in </a:t>
            </a:r>
            <a:r>
              <a:rPr lang="en-US" sz="2000" dirty="0" smtClean="0"/>
              <a:t> distributed </a:t>
            </a:r>
            <a:r>
              <a:rPr lang="en-US" sz="2000" dirty="0"/>
              <a:t>system, networks </a:t>
            </a:r>
            <a:r>
              <a:rPr lang="en-US" sz="2000" dirty="0" smtClean="0"/>
              <a:t>and communication facilities)</a:t>
            </a:r>
            <a:endParaRPr lang="en-US" sz="2000" dirty="0"/>
          </a:p>
          <a:p>
            <a:r>
              <a:rPr lang="en-US" sz="2000" b="1" dirty="0" smtClean="0"/>
              <a:t>Internet </a:t>
            </a:r>
            <a:r>
              <a:rPr lang="en-US" sz="2000" b="1" dirty="0"/>
              <a:t>Security</a:t>
            </a:r>
          </a:p>
          <a:p>
            <a:pPr lvl="2">
              <a:buFont typeface="Wingdings" panose="05000000000000000000" pitchFamily="2" charset="2"/>
              <a:buChar char="Ø"/>
            </a:pPr>
            <a:r>
              <a:rPr lang="en-US" sz="2000" dirty="0" smtClean="0"/>
              <a:t>measures </a:t>
            </a:r>
            <a:r>
              <a:rPr lang="en-US" sz="2000" dirty="0"/>
              <a:t>to protect data during their transmission over </a:t>
            </a:r>
            <a:r>
              <a:rPr lang="en-US" sz="2000" dirty="0" smtClean="0"/>
              <a:t>a collection </a:t>
            </a:r>
            <a:r>
              <a:rPr lang="en-US" sz="2000" dirty="0"/>
              <a:t>of interconnected </a:t>
            </a:r>
            <a:r>
              <a:rPr lang="en-US" sz="2000" dirty="0" smtClean="0"/>
              <a:t>networks (Internetwork security)</a:t>
            </a:r>
            <a:endParaRPr lang="en-US" sz="2000" dirty="0"/>
          </a:p>
        </p:txBody>
      </p:sp>
    </p:spTree>
    <p:extLst>
      <p:ext uri="{BB962C8B-B14F-4D97-AF65-F5344CB8AC3E}">
        <p14:creationId xmlns:p14="http://schemas.microsoft.com/office/powerpoint/2010/main" val="342010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15011"/>
          </a:xfrm>
        </p:spPr>
        <p:txBody>
          <a:bodyPr/>
          <a:lstStyle/>
          <a:p>
            <a:r>
              <a:rPr lang="en-US" dirty="0" smtClean="0"/>
              <a:t>Security Focus</a:t>
            </a:r>
            <a:endParaRPr lang="en-US" dirty="0"/>
          </a:p>
        </p:txBody>
      </p:sp>
      <p:sp>
        <p:nvSpPr>
          <p:cNvPr id="3" name="Content Placeholder 2"/>
          <p:cNvSpPr>
            <a:spLocks noGrp="1"/>
          </p:cNvSpPr>
          <p:nvPr>
            <p:ph idx="1"/>
          </p:nvPr>
        </p:nvSpPr>
        <p:spPr/>
        <p:txBody>
          <a:bodyPr/>
          <a:lstStyle/>
          <a:p>
            <a:r>
              <a:rPr lang="en-US" sz="2000" b="1" dirty="0" smtClean="0"/>
              <a:t>Consists </a:t>
            </a:r>
            <a:r>
              <a:rPr lang="en-US" sz="2000" b="1" dirty="0"/>
              <a:t>of measures to prevent, detect, </a:t>
            </a:r>
            <a:r>
              <a:rPr lang="en-US" sz="2000" b="1" dirty="0" smtClean="0"/>
              <a:t>and correct </a:t>
            </a:r>
            <a:r>
              <a:rPr lang="en-US" sz="2000" b="1" dirty="0"/>
              <a:t>security violations that involve </a:t>
            </a:r>
            <a:r>
              <a:rPr lang="en-US" sz="2000" b="1" dirty="0" smtClean="0"/>
              <a:t>the storage </a:t>
            </a:r>
            <a:r>
              <a:rPr lang="en-US" sz="2000" b="1" dirty="0"/>
              <a:t>and transmission of information</a:t>
            </a:r>
          </a:p>
          <a:p>
            <a:r>
              <a:rPr lang="en-US" sz="2000" b="1" dirty="0" smtClean="0"/>
              <a:t>Few </a:t>
            </a:r>
            <a:r>
              <a:rPr lang="en-US" sz="2000" b="1" dirty="0"/>
              <a:t>Examples</a:t>
            </a:r>
            <a:r>
              <a:rPr lang="en-US" sz="2000" b="1" dirty="0" smtClean="0"/>
              <a:t>:</a:t>
            </a:r>
          </a:p>
          <a:p>
            <a:pPr lvl="1">
              <a:buFont typeface="Arial" panose="020B0604020202020204" pitchFamily="34" charset="0"/>
              <a:buChar char="•"/>
            </a:pPr>
            <a:r>
              <a:rPr lang="en-US" sz="2000" b="1" dirty="0" smtClean="0"/>
              <a:t>A </a:t>
            </a:r>
            <a:r>
              <a:rPr lang="en-US" sz="2000" dirty="0"/>
              <a:t>transmits a sensitive file to </a:t>
            </a:r>
            <a:r>
              <a:rPr lang="en-US" sz="2000" b="1" dirty="0"/>
              <a:t>B </a:t>
            </a:r>
            <a:r>
              <a:rPr lang="en-US" sz="2000" dirty="0"/>
              <a:t>that must be protected </a:t>
            </a:r>
            <a:r>
              <a:rPr lang="en-US" sz="2000" dirty="0" smtClean="0"/>
              <a:t>from disclosure</a:t>
            </a:r>
            <a:r>
              <a:rPr lang="en-US" sz="2000" dirty="0"/>
              <a:t>. </a:t>
            </a:r>
            <a:r>
              <a:rPr lang="en-US" sz="2000" b="1" dirty="0"/>
              <a:t>C</a:t>
            </a:r>
            <a:r>
              <a:rPr lang="en-US" sz="2000" dirty="0"/>
              <a:t>, not authorized to read the file, monitors </a:t>
            </a:r>
            <a:r>
              <a:rPr lang="en-US" sz="2000" dirty="0" smtClean="0"/>
              <a:t>the transmission </a:t>
            </a:r>
            <a:r>
              <a:rPr lang="en-US" sz="2000" dirty="0"/>
              <a:t>and captures the file during </a:t>
            </a:r>
            <a:r>
              <a:rPr lang="en-US" sz="2000" dirty="0" smtClean="0"/>
              <a:t>transmission</a:t>
            </a:r>
          </a:p>
          <a:p>
            <a:pPr lvl="1">
              <a:buFont typeface="Arial" panose="020B0604020202020204" pitchFamily="34" charset="0"/>
              <a:buChar char="•"/>
            </a:pPr>
            <a:r>
              <a:rPr lang="en-US" sz="2000" b="1" dirty="0" smtClean="0"/>
              <a:t>D </a:t>
            </a:r>
            <a:r>
              <a:rPr lang="en-US" sz="2000" dirty="0"/>
              <a:t>intercepts a message during transmission, changes </a:t>
            </a:r>
            <a:r>
              <a:rPr lang="en-US" sz="2000" dirty="0" smtClean="0"/>
              <a:t>the content </a:t>
            </a:r>
            <a:r>
              <a:rPr lang="en-US" sz="2000" dirty="0"/>
              <a:t>and transmits to </a:t>
            </a:r>
            <a:r>
              <a:rPr lang="en-US" sz="2000" b="1" dirty="0"/>
              <a:t>F </a:t>
            </a:r>
            <a:r>
              <a:rPr lang="en-US" sz="2000" dirty="0"/>
              <a:t>as if it originated from </a:t>
            </a:r>
            <a:r>
              <a:rPr lang="en-US" sz="2000" b="1" dirty="0" smtClean="0"/>
              <a:t>E</a:t>
            </a:r>
            <a:r>
              <a:rPr lang="en-US" sz="2000" dirty="0" smtClean="0"/>
              <a:t>.</a:t>
            </a:r>
          </a:p>
          <a:p>
            <a:pPr lvl="1">
              <a:buFont typeface="Arial" panose="020B0604020202020204" pitchFamily="34" charset="0"/>
              <a:buChar char="•"/>
            </a:pPr>
            <a:r>
              <a:rPr lang="en-US" sz="2000" dirty="0" smtClean="0"/>
              <a:t>A </a:t>
            </a:r>
            <a:r>
              <a:rPr lang="en-US" sz="2000" dirty="0"/>
              <a:t>message is sent from a customer to a stockbroker </a:t>
            </a:r>
            <a:r>
              <a:rPr lang="en-US" sz="2000" dirty="0" smtClean="0"/>
              <a:t>with instructions </a:t>
            </a:r>
            <a:r>
              <a:rPr lang="en-US" sz="2000" dirty="0"/>
              <a:t>of transactions. Subsequently, the </a:t>
            </a:r>
            <a:r>
              <a:rPr lang="en-US" sz="2000" dirty="0" smtClean="0"/>
              <a:t>investments lose value </a:t>
            </a:r>
            <a:r>
              <a:rPr lang="en-US" sz="2000" dirty="0"/>
              <a:t>and the customer denies sending the message</a:t>
            </a:r>
            <a:endParaRPr lang="en-US" sz="1800" dirty="0"/>
          </a:p>
        </p:txBody>
      </p:sp>
    </p:spTree>
    <p:extLst>
      <p:ext uri="{BB962C8B-B14F-4D97-AF65-F5344CB8AC3E}">
        <p14:creationId xmlns:p14="http://schemas.microsoft.com/office/powerpoint/2010/main" val="821928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5288" y="917575"/>
            <a:ext cx="8424862" cy="606425"/>
          </a:xfrm>
        </p:spPr>
        <p:txBody>
          <a:bodyPr>
            <a:normAutofit fontScale="90000"/>
          </a:bodyPr>
          <a:lstStyle/>
          <a:p>
            <a:pPr eaLnBrk="1" hangingPunct="1"/>
            <a:r>
              <a:rPr lang="en-US" dirty="0" smtClean="0"/>
              <a:t>Breach of Security: Levels of Impact</a:t>
            </a:r>
          </a:p>
        </p:txBody>
      </p:sp>
      <p:graphicFrame>
        <p:nvGraphicFramePr>
          <p:cNvPr id="6" name="Content Placeholder 5"/>
          <p:cNvGraphicFramePr>
            <a:graphicFrameLocks noGrp="1"/>
          </p:cNvGraphicFramePr>
          <p:nvPr>
            <p:ph idx="1"/>
          </p:nvPr>
        </p:nvGraphicFramePr>
        <p:xfrm>
          <a:off x="381000" y="1524000"/>
          <a:ext cx="8534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3633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82625"/>
          </a:xfrm>
        </p:spPr>
        <p:txBody>
          <a:bodyPr/>
          <a:lstStyle/>
          <a:p>
            <a:r>
              <a:rPr lang="en-US" dirty="0" smtClean="0"/>
              <a:t>Examples of Security Requirements</a:t>
            </a:r>
          </a:p>
        </p:txBody>
      </p:sp>
      <p:graphicFrame>
        <p:nvGraphicFramePr>
          <p:cNvPr id="4" name="Content Placeholder 3"/>
          <p:cNvGraphicFramePr>
            <a:graphicFrameLocks noGrp="1"/>
          </p:cNvGraphicFramePr>
          <p:nvPr>
            <p:ph idx="1"/>
          </p:nvPr>
        </p:nvGraphicFramePr>
        <p:xfrm>
          <a:off x="381000" y="1600200"/>
          <a:ext cx="8534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2470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1750" y="696686"/>
            <a:ext cx="9144000" cy="989240"/>
          </a:xfrm>
        </p:spPr>
        <p:txBody>
          <a:bodyPr/>
          <a:lstStyle/>
          <a:p>
            <a:pPr eaLnBrk="1" hangingPunct="1"/>
            <a:r>
              <a:rPr lang="en-US" sz="4000" dirty="0" smtClean="0"/>
              <a:t>Computer Security Challenges</a:t>
            </a:r>
          </a:p>
        </p:txBody>
      </p:sp>
      <p:sp>
        <p:nvSpPr>
          <p:cNvPr id="5" name="Content Placeholder 4"/>
          <p:cNvSpPr>
            <a:spLocks noGrp="1"/>
          </p:cNvSpPr>
          <p:nvPr>
            <p:ph sz="half" idx="1"/>
          </p:nvPr>
        </p:nvSpPr>
        <p:spPr/>
        <p:txBody>
          <a:bodyPr>
            <a:normAutofit fontScale="70000" lnSpcReduction="20000"/>
          </a:bodyPr>
          <a:lstStyle/>
          <a:p>
            <a:pPr eaLnBrk="1" hangingPunct="1">
              <a:defRPr/>
            </a:pPr>
            <a:r>
              <a:rPr lang="en-US" dirty="0" smtClean="0">
                <a:solidFill>
                  <a:schemeClr val="tx2">
                    <a:lumMod val="10000"/>
                  </a:schemeClr>
                </a:solidFill>
              </a:rPr>
              <a:t>Security is not simple</a:t>
            </a:r>
          </a:p>
          <a:p>
            <a:pPr eaLnBrk="1" hangingPunct="1">
              <a:defRPr/>
            </a:pPr>
            <a:r>
              <a:rPr lang="en-US" dirty="0" smtClean="0">
                <a:solidFill>
                  <a:schemeClr val="tx2">
                    <a:lumMod val="10000"/>
                  </a:schemeClr>
                </a:solidFill>
              </a:rPr>
              <a:t>Potential attacks on the security features need to be considered</a:t>
            </a:r>
          </a:p>
          <a:p>
            <a:pPr eaLnBrk="1" hangingPunct="1">
              <a:defRPr/>
            </a:pPr>
            <a:r>
              <a:rPr lang="en-US" dirty="0" smtClean="0">
                <a:solidFill>
                  <a:schemeClr val="tx2">
                    <a:lumMod val="10000"/>
                  </a:schemeClr>
                </a:solidFill>
              </a:rPr>
              <a:t>Procedures used to provide particular services are often counter-intuitive</a:t>
            </a:r>
          </a:p>
          <a:p>
            <a:pPr eaLnBrk="1" hangingPunct="1">
              <a:defRPr/>
            </a:pPr>
            <a:r>
              <a:rPr lang="en-US" dirty="0" smtClean="0">
                <a:solidFill>
                  <a:schemeClr val="tx2">
                    <a:lumMod val="10000"/>
                  </a:schemeClr>
                </a:solidFill>
              </a:rPr>
              <a:t>It is necessary to decide where to use the various security mechanisms</a:t>
            </a:r>
          </a:p>
          <a:p>
            <a:pPr eaLnBrk="1" hangingPunct="1">
              <a:defRPr/>
            </a:pPr>
            <a:r>
              <a:rPr lang="en-US" dirty="0" smtClean="0">
                <a:solidFill>
                  <a:schemeClr val="tx2">
                    <a:lumMod val="10000"/>
                  </a:schemeClr>
                </a:solidFill>
              </a:rPr>
              <a:t>Requires constant monitoring</a:t>
            </a:r>
          </a:p>
          <a:p>
            <a:pPr eaLnBrk="1" hangingPunct="1">
              <a:defRPr/>
            </a:pPr>
            <a:r>
              <a:rPr lang="en-US" dirty="0" smtClean="0">
                <a:solidFill>
                  <a:schemeClr val="tx2">
                    <a:lumMod val="10000"/>
                  </a:schemeClr>
                </a:solidFill>
              </a:rPr>
              <a:t>Is too often an afterthought</a:t>
            </a:r>
          </a:p>
          <a:p>
            <a:pPr eaLnBrk="1" hangingPunct="1">
              <a:defRPr/>
            </a:pPr>
            <a:endParaRPr lang="en-US" dirty="0"/>
          </a:p>
        </p:txBody>
      </p:sp>
      <p:sp>
        <p:nvSpPr>
          <p:cNvPr id="6" name="Content Placeholder 5"/>
          <p:cNvSpPr>
            <a:spLocks noGrp="1"/>
          </p:cNvSpPr>
          <p:nvPr>
            <p:ph sz="half" idx="2"/>
          </p:nvPr>
        </p:nvSpPr>
        <p:spPr/>
        <p:txBody>
          <a:bodyPr>
            <a:normAutofit fontScale="70000" lnSpcReduction="20000"/>
          </a:bodyPr>
          <a:lstStyle/>
          <a:p>
            <a:pPr eaLnBrk="1" hangingPunct="1">
              <a:defRPr/>
            </a:pPr>
            <a:r>
              <a:rPr lang="en-US" dirty="0" smtClean="0">
                <a:solidFill>
                  <a:schemeClr val="tx2">
                    <a:lumMod val="10000"/>
                  </a:schemeClr>
                </a:solidFill>
              </a:rPr>
              <a:t>Security mechanisms typically involve more than a particular algorithm or protocol</a:t>
            </a:r>
          </a:p>
          <a:p>
            <a:pPr eaLnBrk="1" hangingPunct="1">
              <a:defRPr/>
            </a:pPr>
            <a:r>
              <a:rPr lang="en-US" dirty="0" smtClean="0">
                <a:solidFill>
                  <a:schemeClr val="tx2">
                    <a:lumMod val="10000"/>
                  </a:schemeClr>
                </a:solidFill>
              </a:rPr>
              <a:t>Security is essentially a battle of wits between a perpetrator and the designer</a:t>
            </a:r>
          </a:p>
          <a:p>
            <a:pPr eaLnBrk="1" hangingPunct="1">
              <a:defRPr/>
            </a:pPr>
            <a:r>
              <a:rPr lang="en-US" dirty="0" smtClean="0">
                <a:solidFill>
                  <a:schemeClr val="tx2">
                    <a:lumMod val="10000"/>
                  </a:schemeClr>
                </a:solidFill>
              </a:rPr>
              <a:t>Little benefit from security investment is perceived until a security failure occurs</a:t>
            </a:r>
          </a:p>
          <a:p>
            <a:pPr eaLnBrk="1" hangingPunct="1">
              <a:defRPr/>
            </a:pPr>
            <a:r>
              <a:rPr lang="en-US" dirty="0" smtClean="0">
                <a:solidFill>
                  <a:schemeClr val="tx2">
                    <a:lumMod val="10000"/>
                  </a:schemeClr>
                </a:solidFill>
              </a:rPr>
              <a:t>Strong security is often viewed as an impediment to efficient and user-friendly operation</a:t>
            </a:r>
          </a:p>
          <a:p>
            <a:pPr eaLnBrk="1" hangingPunct="1">
              <a:defRPr/>
            </a:pPr>
            <a:endParaRPr lang="en-US" dirty="0"/>
          </a:p>
        </p:txBody>
      </p:sp>
      <p:sp>
        <p:nvSpPr>
          <p:cNvPr id="4" name="Rectangle 3"/>
          <p:cNvSpPr txBox="1">
            <a:spLocks noChangeArrowheads="1"/>
          </p:cNvSpPr>
          <p:nvPr/>
        </p:nvSpPr>
        <p:spPr bwMode="black">
          <a:xfrm>
            <a:off x="381000" y="1524000"/>
            <a:ext cx="8382000" cy="4800600"/>
          </a:xfrm>
          <a:prstGeom prst="rect">
            <a:avLst/>
          </a:prstGeom>
          <a:noFill/>
          <a:ln w="9525">
            <a:noFill/>
            <a:miter lim="800000"/>
            <a:headEnd/>
            <a:tailEnd/>
          </a:ln>
          <a:effectLst/>
        </p:spPr>
        <p:txBody>
          <a:bodyPr>
            <a:prstTxWarp prst="textNoShape">
              <a:avLst/>
            </a:prstTxWarp>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itchFamily="-107" charset="0"/>
            </a:endParaRP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7620000" y="5452056"/>
            <a:ext cx="1524000" cy="1405944"/>
          </a:xfrm>
          <a:prstGeom prst="rect">
            <a:avLst/>
          </a:prstGeom>
          <a:solidFill>
            <a:schemeClr val="accent3"/>
          </a:solidFill>
          <a:scene3d>
            <a:camera prst="orthographicFront">
              <a:rot lat="0" lon="10799999" rev="0"/>
            </a:camera>
            <a:lightRig rig="threePt" dir="t"/>
          </a:scene3d>
        </p:spPr>
      </p:pic>
    </p:spTree>
    <p:extLst>
      <p:ext uri="{BB962C8B-B14F-4D97-AF65-F5344CB8AC3E}">
        <p14:creationId xmlns:p14="http://schemas.microsoft.com/office/powerpoint/2010/main" val="1008145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638"/>
          </a:xfrm>
        </p:spPr>
        <p:txBody>
          <a:bodyPr/>
          <a:lstStyle/>
          <a:p>
            <a:r>
              <a:rPr lang="en-US" dirty="0" smtClean="0"/>
              <a:t>OSI Layer</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496441" y="1989138"/>
            <a:ext cx="8323709" cy="3640325"/>
          </a:xfrm>
          <a:prstGeom prst="rect">
            <a:avLst/>
          </a:prstGeom>
        </p:spPr>
      </p:pic>
    </p:spTree>
    <p:extLst>
      <p:ext uri="{BB962C8B-B14F-4D97-AF65-F5344CB8AC3E}">
        <p14:creationId xmlns:p14="http://schemas.microsoft.com/office/powerpoint/2010/main" val="486302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WQD7010</a:t>
            </a:r>
            <a:endParaRPr lang="en-US" dirty="0"/>
          </a:p>
        </p:txBody>
      </p:sp>
      <p:sp>
        <p:nvSpPr>
          <p:cNvPr id="3" name="Content Placeholder 2"/>
          <p:cNvSpPr>
            <a:spLocks noGrp="1"/>
          </p:cNvSpPr>
          <p:nvPr>
            <p:ph idx="1"/>
          </p:nvPr>
        </p:nvSpPr>
        <p:spPr/>
        <p:txBody>
          <a:bodyPr/>
          <a:lstStyle/>
          <a:p>
            <a:r>
              <a:rPr lang="en-US" dirty="0" smtClean="0"/>
              <a:t>My contact details:</a:t>
            </a:r>
          </a:p>
          <a:p>
            <a:pPr marL="0" indent="0">
              <a:buNone/>
            </a:pPr>
            <a:r>
              <a:rPr lang="en-US" dirty="0"/>
              <a:t> </a:t>
            </a:r>
            <a:r>
              <a:rPr lang="en-US" dirty="0" smtClean="0"/>
              <a:t>- email: </a:t>
            </a:r>
            <a:r>
              <a:rPr lang="en-US" dirty="0" smtClean="0">
                <a:hlinkClick r:id="rId2"/>
              </a:rPr>
              <a:t>saaidal@um.edu.my</a:t>
            </a:r>
            <a:endParaRPr lang="en-US" dirty="0" smtClean="0"/>
          </a:p>
          <a:p>
            <a:pPr marL="0" indent="0">
              <a:buNone/>
            </a:pPr>
            <a:r>
              <a:rPr lang="en-US" dirty="0"/>
              <a:t> </a:t>
            </a:r>
            <a:r>
              <a:rPr lang="en-US" dirty="0" smtClean="0"/>
              <a:t>- Phone (O): 0379677022 </a:t>
            </a:r>
            <a:r>
              <a:rPr lang="en-US" dirty="0" err="1" smtClean="0"/>
              <a:t>ext</a:t>
            </a:r>
            <a:r>
              <a:rPr lang="en-US" dirty="0" smtClean="0"/>
              <a:t> 2507</a:t>
            </a:r>
          </a:p>
          <a:p>
            <a:pPr marL="0" indent="0">
              <a:buNone/>
            </a:pPr>
            <a:r>
              <a:rPr lang="en-US" dirty="0"/>
              <a:t> </a:t>
            </a:r>
            <a:r>
              <a:rPr lang="en-US" dirty="0" smtClean="0"/>
              <a:t>- Phone (M): 0133306515</a:t>
            </a:r>
          </a:p>
          <a:p>
            <a:pPr marL="0" indent="0">
              <a:buNone/>
            </a:pPr>
            <a:r>
              <a:rPr lang="en-US" dirty="0"/>
              <a:t> </a:t>
            </a:r>
            <a:r>
              <a:rPr lang="en-US" dirty="0" smtClean="0"/>
              <a:t>- Room</a:t>
            </a:r>
            <a:r>
              <a:rPr lang="en-US" smtClean="0"/>
              <a:t>: B-2-14</a:t>
            </a:r>
            <a:endParaRPr lang="en-US" dirty="0" smtClean="0"/>
          </a:p>
          <a:p>
            <a:pPr marL="0" indent="0">
              <a:buNone/>
            </a:pPr>
            <a:endParaRPr lang="en-US" dirty="0"/>
          </a:p>
        </p:txBody>
      </p:sp>
    </p:spTree>
    <p:extLst>
      <p:ext uri="{BB962C8B-B14F-4D97-AF65-F5344CB8AC3E}">
        <p14:creationId xmlns:p14="http://schemas.microsoft.com/office/powerpoint/2010/main" val="2383803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Security Architecture</a:t>
            </a:r>
            <a:endParaRPr lang="en-US" dirty="0"/>
          </a:p>
        </p:txBody>
      </p:sp>
      <p:sp>
        <p:nvSpPr>
          <p:cNvPr id="3" name="Content Placeholder 2"/>
          <p:cNvSpPr>
            <a:spLocks noGrp="1"/>
          </p:cNvSpPr>
          <p:nvPr>
            <p:ph idx="1"/>
          </p:nvPr>
        </p:nvSpPr>
        <p:spPr/>
        <p:txBody>
          <a:bodyPr/>
          <a:lstStyle/>
          <a:p>
            <a:r>
              <a:rPr lang="en-US" sz="2000" b="1" dirty="0"/>
              <a:t>ITU-T X.800 “Security Architecture for </a:t>
            </a:r>
            <a:r>
              <a:rPr lang="en-US" sz="2000" b="1" dirty="0" smtClean="0"/>
              <a:t>OSI” defines </a:t>
            </a:r>
            <a:r>
              <a:rPr lang="en-US" sz="2000" b="1" dirty="0"/>
              <a:t>a systematic way of defining and </a:t>
            </a:r>
            <a:r>
              <a:rPr lang="en-US" sz="2000" b="1" dirty="0" smtClean="0"/>
              <a:t>providing security </a:t>
            </a:r>
            <a:r>
              <a:rPr lang="en-US" sz="2000" b="1" dirty="0"/>
              <a:t>requirements</a:t>
            </a:r>
          </a:p>
          <a:p>
            <a:r>
              <a:rPr lang="en-US" sz="2000" b="1" dirty="0"/>
              <a:t>P</a:t>
            </a:r>
            <a:r>
              <a:rPr lang="en-US" sz="2000" b="1" dirty="0" smtClean="0"/>
              <a:t>rovides </a:t>
            </a:r>
            <a:r>
              <a:rPr lang="en-US" sz="2000" b="1" dirty="0"/>
              <a:t>a useful, if abstract, overview of concepts </a:t>
            </a:r>
            <a:r>
              <a:rPr lang="en-US" sz="2000" b="1" dirty="0" smtClean="0"/>
              <a:t>that we will study</a:t>
            </a:r>
            <a:endParaRPr lang="en-US" sz="2000" b="1" dirty="0"/>
          </a:p>
          <a:p>
            <a:r>
              <a:rPr lang="en-US" sz="2000" b="1" dirty="0" smtClean="0"/>
              <a:t>A </a:t>
            </a:r>
            <a:r>
              <a:rPr lang="en-US" sz="2000" b="1" dirty="0"/>
              <a:t>systematic approach is necessary to address the task(s)</a:t>
            </a:r>
          </a:p>
          <a:p>
            <a:r>
              <a:rPr lang="en-US" sz="2000" b="1" dirty="0" smtClean="0"/>
              <a:t>OSI </a:t>
            </a:r>
            <a:r>
              <a:rPr lang="en-US" sz="2000" b="1" dirty="0"/>
              <a:t>security architecture provides a useful framework </a:t>
            </a:r>
            <a:r>
              <a:rPr lang="en-US" sz="2000" b="1" dirty="0" smtClean="0"/>
              <a:t>that defines </a:t>
            </a:r>
            <a:r>
              <a:rPr lang="en-US" sz="2000" b="1" dirty="0"/>
              <a:t>such a systematic way</a:t>
            </a:r>
          </a:p>
          <a:p>
            <a:pPr marL="0" indent="0">
              <a:buNone/>
            </a:pPr>
            <a:r>
              <a:rPr lang="en-US" sz="2000" dirty="0" smtClean="0"/>
              <a:t>	− </a:t>
            </a:r>
            <a:r>
              <a:rPr lang="en-US" sz="2000" dirty="0"/>
              <a:t>To define the security requirements and</a:t>
            </a:r>
          </a:p>
          <a:p>
            <a:pPr marL="0" indent="0">
              <a:buNone/>
            </a:pPr>
            <a:r>
              <a:rPr lang="en-US" sz="2000" dirty="0" smtClean="0"/>
              <a:t>	− </a:t>
            </a:r>
            <a:r>
              <a:rPr lang="en-US" sz="2000" dirty="0"/>
              <a:t>Adopt approaches to satisfy those requirements</a:t>
            </a:r>
          </a:p>
        </p:txBody>
      </p:sp>
    </p:spTree>
    <p:extLst>
      <p:ext uri="{BB962C8B-B14F-4D97-AF65-F5344CB8AC3E}">
        <p14:creationId xmlns:p14="http://schemas.microsoft.com/office/powerpoint/2010/main" val="2309498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Security Architecture</a:t>
            </a:r>
            <a:endParaRPr lang="en-US" dirty="0"/>
          </a:p>
        </p:txBody>
      </p:sp>
      <p:sp>
        <p:nvSpPr>
          <p:cNvPr id="3" name="Content Placeholder 2"/>
          <p:cNvSpPr>
            <a:spLocks noGrp="1"/>
          </p:cNvSpPr>
          <p:nvPr>
            <p:ph idx="1"/>
          </p:nvPr>
        </p:nvSpPr>
        <p:spPr/>
        <p:txBody>
          <a:bodyPr/>
          <a:lstStyle/>
          <a:p>
            <a:r>
              <a:rPr lang="en-US" dirty="0" smtClean="0"/>
              <a:t>Focusing on three aspects of information security</a:t>
            </a:r>
          </a:p>
          <a:p>
            <a:pPr lvl="1"/>
            <a:r>
              <a:rPr lang="en-US" dirty="0" smtClean="0"/>
              <a:t>Security Attacks</a:t>
            </a:r>
          </a:p>
          <a:p>
            <a:pPr lvl="1"/>
            <a:r>
              <a:rPr lang="en-US" dirty="0" smtClean="0"/>
              <a:t>Security Mechanism</a:t>
            </a:r>
          </a:p>
          <a:p>
            <a:pPr lvl="1"/>
            <a:r>
              <a:rPr lang="en-US" dirty="0" smtClean="0"/>
              <a:t>Security Services</a:t>
            </a:r>
            <a:endParaRPr lang="en-US" dirty="0"/>
          </a:p>
        </p:txBody>
      </p:sp>
    </p:spTree>
    <p:extLst>
      <p:ext uri="{BB962C8B-B14F-4D97-AF65-F5344CB8AC3E}">
        <p14:creationId xmlns:p14="http://schemas.microsoft.com/office/powerpoint/2010/main" val="2827400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15011"/>
          </a:xfrm>
        </p:spPr>
        <p:txBody>
          <a:bodyPr/>
          <a:lstStyle/>
          <a:p>
            <a:r>
              <a:rPr lang="en-US" dirty="0" smtClean="0"/>
              <a:t>Security Attacks</a:t>
            </a:r>
            <a:endParaRPr lang="en-US" dirty="0"/>
          </a:p>
        </p:txBody>
      </p:sp>
      <p:sp>
        <p:nvSpPr>
          <p:cNvPr id="3" name="Content Placeholder 2"/>
          <p:cNvSpPr>
            <a:spLocks noGrp="1"/>
          </p:cNvSpPr>
          <p:nvPr>
            <p:ph idx="1"/>
          </p:nvPr>
        </p:nvSpPr>
        <p:spPr>
          <a:xfrm>
            <a:off x="376238" y="1532586"/>
            <a:ext cx="8443912" cy="4032250"/>
          </a:xfrm>
        </p:spPr>
        <p:txBody>
          <a:bodyPr/>
          <a:lstStyle/>
          <a:p>
            <a:r>
              <a:rPr lang="en-US" sz="2400" b="1" dirty="0"/>
              <a:t>Any action that compromises the security of </a:t>
            </a:r>
            <a:r>
              <a:rPr lang="en-US" sz="2400" b="1" dirty="0" smtClean="0"/>
              <a:t>information owned </a:t>
            </a:r>
            <a:r>
              <a:rPr lang="en-US" sz="2400" b="1" dirty="0"/>
              <a:t>by an </a:t>
            </a:r>
            <a:r>
              <a:rPr lang="en-US" sz="2400" b="1" dirty="0" smtClean="0"/>
              <a:t>organization</a:t>
            </a:r>
          </a:p>
          <a:p>
            <a:pPr lvl="1"/>
            <a:r>
              <a:rPr lang="en-US" sz="1800" b="1" dirty="0"/>
              <a:t>Vulnerability</a:t>
            </a:r>
            <a:r>
              <a:rPr lang="en-US" sz="1800" dirty="0"/>
              <a:t>: a weakness in a computer system that might </a:t>
            </a:r>
            <a:r>
              <a:rPr lang="en-US" sz="1800" dirty="0" smtClean="0"/>
              <a:t>be </a:t>
            </a:r>
            <a:r>
              <a:rPr lang="en-US" sz="1800" dirty="0"/>
              <a:t>exploited </a:t>
            </a:r>
            <a:r>
              <a:rPr lang="en-US" sz="1800" dirty="0" smtClean="0"/>
              <a:t>to </a:t>
            </a:r>
            <a:r>
              <a:rPr lang="en-US" sz="1800" dirty="0"/>
              <a:t>cause loss or </a:t>
            </a:r>
            <a:r>
              <a:rPr lang="en-US" sz="1800" dirty="0" smtClean="0"/>
              <a:t>harm</a:t>
            </a:r>
          </a:p>
          <a:p>
            <a:pPr lvl="1"/>
            <a:r>
              <a:rPr lang="en-US" sz="1800" b="1" dirty="0"/>
              <a:t>Threat</a:t>
            </a:r>
            <a:r>
              <a:rPr lang="en-US" sz="1800" dirty="0"/>
              <a:t>: circumstances that have the potential to cause loss </a:t>
            </a:r>
            <a:r>
              <a:rPr lang="en-US" sz="1800" dirty="0" smtClean="0"/>
              <a:t>or harm</a:t>
            </a:r>
          </a:p>
          <a:p>
            <a:pPr lvl="1"/>
            <a:r>
              <a:rPr lang="en-US" sz="1800" b="1" dirty="0" smtClean="0"/>
              <a:t>Control</a:t>
            </a:r>
            <a:r>
              <a:rPr lang="en-US" sz="1800" dirty="0" smtClean="0"/>
              <a:t>: a protective measure</a:t>
            </a:r>
          </a:p>
          <a:p>
            <a:r>
              <a:rPr lang="en-US" sz="2400" b="1" dirty="0"/>
              <a:t>Information security is about how to prevent attacks, </a:t>
            </a:r>
            <a:r>
              <a:rPr lang="en-US" sz="2400" b="1" dirty="0" smtClean="0"/>
              <a:t>or failing </a:t>
            </a:r>
            <a:r>
              <a:rPr lang="en-US" sz="2400" b="1" dirty="0"/>
              <a:t>that, to detect attacks on </a:t>
            </a:r>
            <a:r>
              <a:rPr lang="en-US" sz="2400" b="1" dirty="0" smtClean="0"/>
              <a:t>information-based systems</a:t>
            </a:r>
            <a:endParaRPr lang="en-US" sz="2400" b="1" dirty="0"/>
          </a:p>
          <a:p>
            <a:r>
              <a:rPr lang="en-US" sz="2400" b="1" dirty="0" smtClean="0"/>
              <a:t>often </a:t>
            </a:r>
            <a:r>
              <a:rPr lang="en-US" sz="2400" b="1" i="1" dirty="0"/>
              <a:t>threat </a:t>
            </a:r>
            <a:r>
              <a:rPr lang="en-US" sz="2400" b="1" dirty="0"/>
              <a:t>&amp; </a:t>
            </a:r>
            <a:r>
              <a:rPr lang="en-US" sz="2400" b="1" i="1" dirty="0"/>
              <a:t>attack </a:t>
            </a:r>
            <a:r>
              <a:rPr lang="en-US" sz="2400" b="1" dirty="0"/>
              <a:t>are used to mean the same thing</a:t>
            </a:r>
          </a:p>
          <a:p>
            <a:r>
              <a:rPr lang="en-US" sz="2400" b="1" dirty="0" smtClean="0"/>
              <a:t>Have </a:t>
            </a:r>
            <a:r>
              <a:rPr lang="en-US" sz="2400" b="1" dirty="0"/>
              <a:t>a wide range of attacks</a:t>
            </a:r>
          </a:p>
          <a:p>
            <a:r>
              <a:rPr lang="en-US" sz="2400" b="1" dirty="0" smtClean="0"/>
              <a:t>Can </a:t>
            </a:r>
            <a:r>
              <a:rPr lang="en-US" sz="2400" b="1" dirty="0"/>
              <a:t>focus on generic types of attacks</a:t>
            </a:r>
            <a:endParaRPr lang="en-US" sz="2400" dirty="0" smtClean="0"/>
          </a:p>
          <a:p>
            <a:pPr lvl="1"/>
            <a:endParaRPr lang="en-US" sz="1800" dirty="0" smtClean="0"/>
          </a:p>
          <a:p>
            <a:pPr lvl="1"/>
            <a:endParaRPr lang="en-US" sz="1800" dirty="0" smtClean="0"/>
          </a:p>
        </p:txBody>
      </p:sp>
    </p:spTree>
    <p:extLst>
      <p:ext uri="{BB962C8B-B14F-4D97-AF65-F5344CB8AC3E}">
        <p14:creationId xmlns:p14="http://schemas.microsoft.com/office/powerpoint/2010/main" val="252660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566058" y="812800"/>
            <a:ext cx="8795656" cy="1248230"/>
          </a:xfrm>
        </p:spPr>
        <p:txBody>
          <a:bodyPr/>
          <a:lstStyle/>
          <a:p>
            <a:pPr eaLnBrk="1" hangingPunct="1"/>
            <a:r>
              <a:rPr lang="en-US" b="1" dirty="0" smtClean="0">
                <a:effectLst/>
              </a:rPr>
              <a:t>  </a:t>
            </a:r>
            <a:r>
              <a:rPr lang="en-US" sz="3200" b="1" dirty="0" smtClean="0">
                <a:effectLst/>
              </a:rPr>
              <a:t/>
            </a:r>
            <a:br>
              <a:rPr lang="en-US" sz="3200" b="1" dirty="0" smtClean="0">
                <a:effectLst/>
              </a:rPr>
            </a:br>
            <a:r>
              <a:rPr lang="en-US" sz="3200" b="1" dirty="0" smtClean="0">
                <a:effectLst/>
              </a:rPr>
              <a:t>Threats and Attacks (RFC 4949)</a:t>
            </a:r>
            <a:r>
              <a:rPr lang="en-US" sz="4400" dirty="0" smtClean="0"/>
              <a:t/>
            </a:r>
            <a:br>
              <a:rPr lang="en-US" sz="4400" dirty="0" smtClean="0"/>
            </a:br>
            <a:endParaRPr lang="en-US" sz="4400" dirty="0" smtClean="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60010" y="3385458"/>
            <a:ext cx="8623979" cy="2590800"/>
          </a:xfrm>
          <a:prstGeom prst="rect">
            <a:avLst/>
          </a:prstGeom>
          <a:solidFill>
            <a:schemeClr val="tx2">
              <a:lumMod val="75000"/>
            </a:schemeClr>
          </a:solidFill>
        </p:spPr>
      </p:pic>
      <p:pic>
        <p:nvPicPr>
          <p:cNvPr id="41988" name="Picture 56"/>
          <p:cNvPicPr>
            <a:picLocks noChangeAspect="1"/>
          </p:cNvPicPr>
          <p:nvPr/>
        </p:nvPicPr>
        <p:blipFill>
          <a:blip r:embed="rId4"/>
          <a:srcRect/>
          <a:stretch>
            <a:fillRect/>
          </a:stretch>
        </p:blipFill>
        <p:spPr bwMode="auto">
          <a:xfrm>
            <a:off x="3785732" y="1422120"/>
            <a:ext cx="1509713" cy="1574800"/>
          </a:xfrm>
          <a:prstGeom prst="rect">
            <a:avLst/>
          </a:prstGeom>
          <a:noFill/>
          <a:ln w="9525">
            <a:noFill/>
            <a:miter lim="800000"/>
            <a:headEnd/>
            <a:tailEnd/>
          </a:ln>
        </p:spPr>
      </p:pic>
    </p:spTree>
    <p:extLst>
      <p:ext uri="{BB962C8B-B14F-4D97-AF65-F5344CB8AC3E}">
        <p14:creationId xmlns:p14="http://schemas.microsoft.com/office/powerpoint/2010/main" val="2903322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Attacks - Taxonomy</a:t>
            </a:r>
            <a:endParaRPr lang="en-US" dirty="0"/>
          </a:p>
        </p:txBody>
      </p:sp>
      <p:sp>
        <p:nvSpPr>
          <p:cNvPr id="3" name="Content Placeholder 2"/>
          <p:cNvSpPr>
            <a:spLocks noGrp="1"/>
          </p:cNvSpPr>
          <p:nvPr>
            <p:ph idx="1"/>
          </p:nvPr>
        </p:nvSpPr>
        <p:spPr/>
        <p:txBody>
          <a:bodyPr/>
          <a:lstStyle/>
          <a:p>
            <a:r>
              <a:rPr lang="en-US" sz="2400" b="1" dirty="0"/>
              <a:t>A security attack may attempt to do one or </a:t>
            </a:r>
            <a:r>
              <a:rPr lang="en-US" sz="2400" b="1" dirty="0" smtClean="0"/>
              <a:t>more of the </a:t>
            </a:r>
            <a:r>
              <a:rPr lang="en-US" sz="2400" b="1" dirty="0"/>
              <a:t>following</a:t>
            </a:r>
            <a:r>
              <a:rPr lang="en-US" sz="2400" b="1" dirty="0" smtClean="0"/>
              <a:t>:</a:t>
            </a:r>
          </a:p>
          <a:p>
            <a:pPr marL="0" indent="0">
              <a:buNone/>
            </a:pPr>
            <a:r>
              <a:rPr lang="en-US" sz="2400" dirty="0" smtClean="0"/>
              <a:t>	– </a:t>
            </a:r>
            <a:r>
              <a:rPr lang="en-US" sz="2400" b="1" dirty="0" smtClean="0"/>
              <a:t>Interruption: </a:t>
            </a:r>
            <a:r>
              <a:rPr lang="en-US" sz="2400" dirty="0" smtClean="0"/>
              <a:t>an attack on availability</a:t>
            </a:r>
          </a:p>
          <a:p>
            <a:pPr marL="0" indent="0">
              <a:buNone/>
            </a:pPr>
            <a:r>
              <a:rPr lang="en-US" sz="2400" dirty="0" smtClean="0"/>
              <a:t>	– </a:t>
            </a:r>
            <a:r>
              <a:rPr lang="en-US" sz="2400" b="1" dirty="0"/>
              <a:t>Interception: </a:t>
            </a:r>
            <a:r>
              <a:rPr lang="en-US" sz="2400" dirty="0"/>
              <a:t>an attack on confidentiality</a:t>
            </a:r>
          </a:p>
          <a:p>
            <a:pPr marL="0" indent="0">
              <a:buNone/>
            </a:pPr>
            <a:r>
              <a:rPr lang="en-US" sz="2400" dirty="0" smtClean="0"/>
              <a:t>	– </a:t>
            </a:r>
            <a:r>
              <a:rPr lang="en-US" sz="2400" b="1" dirty="0"/>
              <a:t>Modification: </a:t>
            </a:r>
            <a:r>
              <a:rPr lang="en-US" sz="2400" dirty="0"/>
              <a:t>an attack on integrity</a:t>
            </a:r>
          </a:p>
          <a:p>
            <a:pPr marL="0" indent="0">
              <a:buNone/>
            </a:pPr>
            <a:r>
              <a:rPr lang="en-US" sz="2400" dirty="0" smtClean="0"/>
              <a:t>	– </a:t>
            </a:r>
            <a:r>
              <a:rPr lang="en-US" sz="2400" b="1" dirty="0" smtClean="0"/>
              <a:t>Fabrication</a:t>
            </a:r>
            <a:r>
              <a:rPr lang="en-US" sz="2400" b="1" dirty="0"/>
              <a:t>: </a:t>
            </a:r>
            <a:r>
              <a:rPr lang="en-US" sz="2400" dirty="0"/>
              <a:t>an attack on </a:t>
            </a:r>
            <a:r>
              <a:rPr lang="en-US" sz="2400" dirty="0" smtClean="0"/>
              <a:t>authenticity</a:t>
            </a:r>
            <a:endParaRPr lang="en-US" sz="2400" b="1" dirty="0" smtClean="0"/>
          </a:p>
          <a:p>
            <a:r>
              <a:rPr lang="en-US" sz="2400" b="1" dirty="0" smtClean="0"/>
              <a:t>Two types of security attacks:</a:t>
            </a:r>
          </a:p>
          <a:p>
            <a:pPr marL="0" indent="0">
              <a:buNone/>
            </a:pPr>
            <a:r>
              <a:rPr lang="en-US" sz="2400" dirty="0" smtClean="0"/>
              <a:t>	– </a:t>
            </a:r>
            <a:r>
              <a:rPr lang="en-US" sz="2400" b="1" dirty="0"/>
              <a:t>Passive </a:t>
            </a:r>
            <a:r>
              <a:rPr lang="en-US" sz="2400" dirty="0"/>
              <a:t>Attacks</a:t>
            </a:r>
          </a:p>
          <a:p>
            <a:pPr marL="0" indent="0">
              <a:buNone/>
            </a:pPr>
            <a:r>
              <a:rPr lang="en-US" sz="2400" dirty="0" smtClean="0"/>
              <a:t>	– </a:t>
            </a:r>
            <a:r>
              <a:rPr lang="en-US" sz="2400" b="1" dirty="0"/>
              <a:t>Active </a:t>
            </a:r>
            <a:r>
              <a:rPr lang="en-US" sz="2400" dirty="0"/>
              <a:t>Attacks</a:t>
            </a:r>
          </a:p>
        </p:txBody>
      </p:sp>
    </p:spTree>
    <p:extLst>
      <p:ext uri="{BB962C8B-B14F-4D97-AF65-F5344CB8AC3E}">
        <p14:creationId xmlns:p14="http://schemas.microsoft.com/office/powerpoint/2010/main" val="284422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Interruption</a:t>
            </a:r>
            <a:endParaRPr lang="en-US" dirty="0"/>
          </a:p>
        </p:txBody>
      </p:sp>
      <p:sp>
        <p:nvSpPr>
          <p:cNvPr id="3" name="Content Placeholder 2"/>
          <p:cNvSpPr>
            <a:spLocks noGrp="1"/>
          </p:cNvSpPr>
          <p:nvPr>
            <p:ph idx="1"/>
          </p:nvPr>
        </p:nvSpPr>
        <p:spPr/>
        <p:txBody>
          <a:bodyPr/>
          <a:lstStyle/>
          <a:p>
            <a:r>
              <a:rPr lang="en-US" sz="2800" b="1" dirty="0"/>
              <a:t>Also known as </a:t>
            </a:r>
            <a:r>
              <a:rPr lang="en-US" sz="2800" b="1" i="1" dirty="0"/>
              <a:t>denial of </a:t>
            </a:r>
            <a:r>
              <a:rPr lang="en-US" sz="2800" b="1" i="1" dirty="0" smtClean="0"/>
              <a:t>services (</a:t>
            </a:r>
            <a:r>
              <a:rPr lang="en-US" sz="2800" b="1" i="1" dirty="0" err="1" smtClean="0"/>
              <a:t>DoS</a:t>
            </a:r>
            <a:r>
              <a:rPr lang="en-US" sz="2800" b="1" i="1" dirty="0" smtClean="0"/>
              <a:t>)</a:t>
            </a:r>
            <a:r>
              <a:rPr lang="en-US" sz="2800" b="1" dirty="0" smtClean="0"/>
              <a:t>.</a:t>
            </a:r>
          </a:p>
          <a:p>
            <a:r>
              <a:rPr lang="en-US" sz="2800" b="1" dirty="0" smtClean="0"/>
              <a:t>Information </a:t>
            </a:r>
            <a:r>
              <a:rPr lang="en-US" sz="2800" b="1" dirty="0"/>
              <a:t>resources (hardware, software </a:t>
            </a:r>
            <a:r>
              <a:rPr lang="en-US" sz="2800" b="1" dirty="0" smtClean="0"/>
              <a:t>and data) are deliberately made unavailable, lost or unusable, usually through malicious destruction.</a:t>
            </a:r>
          </a:p>
          <a:p>
            <a:r>
              <a:rPr lang="en-US" sz="2800" b="1" dirty="0" smtClean="0"/>
              <a:t>e.g</a:t>
            </a:r>
            <a:r>
              <a:rPr lang="en-US" sz="2800" b="1" dirty="0"/>
              <a:t>.: cutting a communication line, disabling </a:t>
            </a:r>
            <a:r>
              <a:rPr lang="en-US" sz="2800" b="1" dirty="0" smtClean="0"/>
              <a:t>a file </a:t>
            </a:r>
            <a:r>
              <a:rPr lang="en-US" sz="2800" b="1" dirty="0"/>
              <a:t>management system, etc.</a:t>
            </a:r>
            <a:endParaRPr lang="en-US" sz="2800" dirty="0"/>
          </a:p>
        </p:txBody>
      </p:sp>
    </p:spTree>
    <p:extLst>
      <p:ext uri="{BB962C8B-B14F-4D97-AF65-F5344CB8AC3E}">
        <p14:creationId xmlns:p14="http://schemas.microsoft.com/office/powerpoint/2010/main" val="3600545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Interception</a:t>
            </a:r>
            <a:endParaRPr lang="en-US" dirty="0"/>
          </a:p>
        </p:txBody>
      </p:sp>
      <p:sp>
        <p:nvSpPr>
          <p:cNvPr id="3" name="Content Placeholder 2"/>
          <p:cNvSpPr>
            <a:spLocks noGrp="1"/>
          </p:cNvSpPr>
          <p:nvPr>
            <p:ph idx="1"/>
          </p:nvPr>
        </p:nvSpPr>
        <p:spPr/>
        <p:txBody>
          <a:bodyPr/>
          <a:lstStyle/>
          <a:p>
            <a:r>
              <a:rPr lang="en-US" b="1" dirty="0" smtClean="0"/>
              <a:t>Also </a:t>
            </a:r>
            <a:r>
              <a:rPr lang="en-US" b="1" dirty="0"/>
              <a:t>known as </a:t>
            </a:r>
            <a:r>
              <a:rPr lang="en-US" b="1" i="1" dirty="0"/>
              <a:t>un-authorized access</a:t>
            </a:r>
            <a:r>
              <a:rPr lang="en-US" b="1" dirty="0"/>
              <a:t>.</a:t>
            </a:r>
          </a:p>
          <a:p>
            <a:r>
              <a:rPr lang="en-US" b="1" dirty="0" smtClean="0"/>
              <a:t>Difficult </a:t>
            </a:r>
            <a:r>
              <a:rPr lang="en-US" b="1" dirty="0"/>
              <a:t>to trace as no traces of intrusion </a:t>
            </a:r>
            <a:r>
              <a:rPr lang="en-US" b="1" dirty="0" smtClean="0"/>
              <a:t>might be </a:t>
            </a:r>
            <a:r>
              <a:rPr lang="en-US" b="1" dirty="0"/>
              <a:t>left.</a:t>
            </a:r>
          </a:p>
          <a:p>
            <a:r>
              <a:rPr lang="en-US" b="1" dirty="0" err="1" smtClean="0"/>
              <a:t>e.g</a:t>
            </a:r>
            <a:r>
              <a:rPr lang="en-US" b="1" dirty="0"/>
              <a:t>: illegal eavesdropping or wiretapping </a:t>
            </a:r>
            <a:r>
              <a:rPr lang="en-US" b="1" dirty="0" smtClean="0"/>
              <a:t>or sniffing</a:t>
            </a:r>
            <a:r>
              <a:rPr lang="en-US" b="1" dirty="0"/>
              <a:t>, illegal copying.</a:t>
            </a:r>
            <a:endParaRPr lang="en-US" dirty="0"/>
          </a:p>
        </p:txBody>
      </p:sp>
    </p:spTree>
    <p:extLst>
      <p:ext uri="{BB962C8B-B14F-4D97-AF65-F5344CB8AC3E}">
        <p14:creationId xmlns:p14="http://schemas.microsoft.com/office/powerpoint/2010/main" val="994708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a:t>
            </a:r>
            <a:endParaRPr lang="en-US" dirty="0"/>
          </a:p>
        </p:txBody>
      </p:sp>
      <p:sp>
        <p:nvSpPr>
          <p:cNvPr id="3" name="Content Placeholder 2"/>
          <p:cNvSpPr>
            <a:spLocks noGrp="1"/>
          </p:cNvSpPr>
          <p:nvPr>
            <p:ph idx="1"/>
          </p:nvPr>
        </p:nvSpPr>
        <p:spPr/>
        <p:txBody>
          <a:bodyPr/>
          <a:lstStyle/>
          <a:p>
            <a:r>
              <a:rPr lang="en-US" b="1" dirty="0" smtClean="0"/>
              <a:t>Also </a:t>
            </a:r>
            <a:r>
              <a:rPr lang="en-US" b="1" dirty="0"/>
              <a:t>known as </a:t>
            </a:r>
            <a:r>
              <a:rPr lang="en-US" b="1" i="1" dirty="0"/>
              <a:t>tampering a resource</a:t>
            </a:r>
            <a:r>
              <a:rPr lang="en-US" b="1" dirty="0"/>
              <a:t>.</a:t>
            </a:r>
          </a:p>
          <a:p>
            <a:r>
              <a:rPr lang="en-US" b="1" dirty="0" smtClean="0"/>
              <a:t>Resources </a:t>
            </a:r>
            <a:r>
              <a:rPr lang="en-US" b="1" dirty="0"/>
              <a:t>can be data, programs, </a:t>
            </a:r>
            <a:r>
              <a:rPr lang="en-US" b="1" dirty="0" smtClean="0"/>
              <a:t>hardware devices</a:t>
            </a:r>
            <a:r>
              <a:rPr lang="en-US" b="1" dirty="0"/>
              <a:t>, etc.</a:t>
            </a:r>
            <a:endParaRPr lang="en-US" dirty="0"/>
          </a:p>
        </p:txBody>
      </p:sp>
    </p:spTree>
    <p:extLst>
      <p:ext uri="{BB962C8B-B14F-4D97-AF65-F5344CB8AC3E}">
        <p14:creationId xmlns:p14="http://schemas.microsoft.com/office/powerpoint/2010/main" val="162675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Fabrication</a:t>
            </a:r>
            <a:endParaRPr lang="en-US" dirty="0"/>
          </a:p>
        </p:txBody>
      </p:sp>
      <p:sp>
        <p:nvSpPr>
          <p:cNvPr id="3" name="Content Placeholder 2"/>
          <p:cNvSpPr>
            <a:spLocks noGrp="1"/>
          </p:cNvSpPr>
          <p:nvPr>
            <p:ph idx="1"/>
          </p:nvPr>
        </p:nvSpPr>
        <p:spPr/>
        <p:txBody>
          <a:bodyPr/>
          <a:lstStyle/>
          <a:p>
            <a:r>
              <a:rPr lang="en-US" sz="2400" b="1" dirty="0"/>
              <a:t>Also known as </a:t>
            </a:r>
            <a:r>
              <a:rPr lang="en-US" sz="2400" b="1" i="1" dirty="0"/>
              <a:t>counterfeiting </a:t>
            </a:r>
            <a:r>
              <a:rPr lang="en-US" sz="2400" b="1" dirty="0"/>
              <a:t>(of objects </a:t>
            </a:r>
            <a:r>
              <a:rPr lang="en-US" sz="2400" b="1" dirty="0" smtClean="0"/>
              <a:t>such </a:t>
            </a:r>
            <a:r>
              <a:rPr lang="pt-BR" sz="2400" b="1" dirty="0" smtClean="0"/>
              <a:t>as </a:t>
            </a:r>
            <a:r>
              <a:rPr lang="pt-BR" sz="2400" b="1" dirty="0"/>
              <a:t>data, programs, devices, etc).</a:t>
            </a:r>
          </a:p>
          <a:p>
            <a:r>
              <a:rPr lang="en-US" sz="2400" b="1" dirty="0" smtClean="0"/>
              <a:t>Allows </a:t>
            </a:r>
            <a:r>
              <a:rPr lang="en-US" sz="2400" b="1" dirty="0"/>
              <a:t>to by-pass the authenticity checks.</a:t>
            </a:r>
          </a:p>
          <a:p>
            <a:r>
              <a:rPr lang="en-US" sz="2400" b="1" dirty="0" smtClean="0"/>
              <a:t>e.g</a:t>
            </a:r>
            <a:r>
              <a:rPr lang="en-US" sz="2400" b="1" dirty="0"/>
              <a:t>.: insertion of spurious messages in </a:t>
            </a:r>
            <a:r>
              <a:rPr lang="en-US" sz="2400" b="1" dirty="0" smtClean="0"/>
              <a:t>a network</a:t>
            </a:r>
            <a:r>
              <a:rPr lang="en-US" sz="2400" b="1" dirty="0"/>
              <a:t>, adding a record to a file, </a:t>
            </a:r>
            <a:r>
              <a:rPr lang="en-US" sz="2400" b="1" dirty="0" smtClean="0"/>
              <a:t>counterfeit bank </a:t>
            </a:r>
            <a:r>
              <a:rPr lang="en-US" sz="2400" b="1" dirty="0"/>
              <a:t>notes, fake </a:t>
            </a:r>
            <a:r>
              <a:rPr lang="en-US" sz="2400" b="1" dirty="0" smtClean="0"/>
              <a:t>cheques,2</a:t>
            </a:r>
          </a:p>
          <a:p>
            <a:r>
              <a:rPr lang="en-US" sz="2400" b="1" i="1" dirty="0" smtClean="0"/>
              <a:t>impersonation/masquerading</a:t>
            </a:r>
          </a:p>
          <a:p>
            <a:pPr marL="0" indent="0">
              <a:buNone/>
            </a:pPr>
            <a:r>
              <a:rPr lang="en-US" sz="2400" b="1" i="1" dirty="0" smtClean="0"/>
              <a:t>	</a:t>
            </a:r>
            <a:r>
              <a:rPr lang="en-US" sz="2400" dirty="0" smtClean="0"/>
              <a:t>– to gain access to data, services etc..</a:t>
            </a:r>
            <a:endParaRPr lang="en-US" sz="2400" dirty="0"/>
          </a:p>
        </p:txBody>
      </p:sp>
    </p:spTree>
    <p:extLst>
      <p:ext uri="{BB962C8B-B14F-4D97-AF65-F5344CB8AC3E}">
        <p14:creationId xmlns:p14="http://schemas.microsoft.com/office/powerpoint/2010/main" val="307894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Attacks - Taxonomy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5288" y="1978987"/>
            <a:ext cx="8443912" cy="4042401"/>
          </a:xfrm>
          <a:prstGeom prst="rect">
            <a:avLst/>
          </a:prstGeom>
        </p:spPr>
      </p:pic>
    </p:spTree>
    <p:extLst>
      <p:ext uri="{BB962C8B-B14F-4D97-AF65-F5344CB8AC3E}">
        <p14:creationId xmlns:p14="http://schemas.microsoft.com/office/powerpoint/2010/main" val="1373900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1068946"/>
            <a:ext cx="8424862" cy="602468"/>
          </a:xfrm>
        </p:spPr>
        <p:txBody>
          <a:bodyPr/>
          <a:lstStyle/>
          <a:p>
            <a:r>
              <a:rPr lang="en-US" dirty="0" smtClean="0"/>
              <a:t>Assessment is through…</a:t>
            </a:r>
            <a:endParaRPr lang="en-US" dirty="0"/>
          </a:p>
        </p:txBody>
      </p:sp>
      <p:sp>
        <p:nvSpPr>
          <p:cNvPr id="3" name="Content Placeholder 2"/>
          <p:cNvSpPr>
            <a:spLocks noGrp="1"/>
          </p:cNvSpPr>
          <p:nvPr>
            <p:ph idx="1"/>
          </p:nvPr>
        </p:nvSpPr>
        <p:spPr>
          <a:xfrm>
            <a:off x="395288" y="1671414"/>
            <a:ext cx="8443912" cy="4349974"/>
          </a:xfrm>
        </p:spPr>
        <p:txBody>
          <a:bodyPr/>
          <a:lstStyle/>
          <a:p>
            <a:r>
              <a:rPr lang="en-US" sz="2000" dirty="0" smtClean="0"/>
              <a:t>Final exam – 50%</a:t>
            </a:r>
          </a:p>
          <a:p>
            <a:r>
              <a:rPr lang="en-US" sz="2000" dirty="0" smtClean="0"/>
              <a:t>Mid-Term – 20%</a:t>
            </a:r>
          </a:p>
          <a:p>
            <a:r>
              <a:rPr lang="en-US" sz="2000" dirty="0" smtClean="0"/>
              <a:t>Group/Individual Assignment – 30%</a:t>
            </a:r>
          </a:p>
          <a:p>
            <a:r>
              <a:rPr lang="en-US" sz="2000" dirty="0" smtClean="0"/>
              <a:t>Do the lab assignments during lab hours or outside – not graded, but exam or mid term can be from the lab assignments</a:t>
            </a:r>
          </a:p>
          <a:p>
            <a:endParaRPr lang="en-US" sz="2000" dirty="0"/>
          </a:p>
          <a:p>
            <a:r>
              <a:rPr lang="en-US" sz="2000" dirty="0" smtClean="0">
                <a:solidFill>
                  <a:srgbClr val="FF0000"/>
                </a:solidFill>
              </a:rPr>
              <a:t>For group assignment, identified free riders will get 0!!!!</a:t>
            </a:r>
          </a:p>
          <a:p>
            <a:r>
              <a:rPr lang="en-US" sz="2000" dirty="0" smtClean="0">
                <a:solidFill>
                  <a:srgbClr val="FF0000"/>
                </a:solidFill>
              </a:rPr>
              <a:t>Fraud (copying from your peers, others or internet, or allow your friend to copy from you, or sharing your solutions publicly) will not be tolerated, will get 0!!!</a:t>
            </a:r>
          </a:p>
          <a:p>
            <a:r>
              <a:rPr lang="en-US" sz="2000" dirty="0" smtClean="0">
                <a:solidFill>
                  <a:srgbClr val="FF0000"/>
                </a:solidFill>
              </a:rPr>
              <a:t>If caught, will be handed straight to examination/disciplinary committee!!!</a:t>
            </a:r>
            <a:endParaRPr lang="en-US" sz="2000" dirty="0">
              <a:solidFill>
                <a:srgbClr val="FF0000"/>
              </a:solidFill>
            </a:endParaRPr>
          </a:p>
        </p:txBody>
      </p:sp>
    </p:spTree>
    <p:extLst>
      <p:ext uri="{BB962C8B-B14F-4D97-AF65-F5344CB8AC3E}">
        <p14:creationId xmlns:p14="http://schemas.microsoft.com/office/powerpoint/2010/main" val="5461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991672"/>
            <a:ext cx="8424862" cy="563831"/>
          </a:xfrm>
        </p:spPr>
        <p:txBody>
          <a:bodyPr/>
          <a:lstStyle/>
          <a:p>
            <a:r>
              <a:rPr lang="en-US" dirty="0" smtClean="0"/>
              <a:t>Passive Attacks</a:t>
            </a:r>
            <a:endParaRPr lang="en-US" dirty="0"/>
          </a:p>
        </p:txBody>
      </p:sp>
      <p:sp>
        <p:nvSpPr>
          <p:cNvPr id="3" name="Content Placeholder 2"/>
          <p:cNvSpPr>
            <a:spLocks noGrp="1"/>
          </p:cNvSpPr>
          <p:nvPr>
            <p:ph idx="1"/>
          </p:nvPr>
        </p:nvSpPr>
        <p:spPr>
          <a:xfrm>
            <a:off x="404813" y="1555503"/>
            <a:ext cx="8443912" cy="4032250"/>
          </a:xfrm>
        </p:spPr>
        <p:txBody>
          <a:bodyPr/>
          <a:lstStyle/>
          <a:p>
            <a:r>
              <a:rPr lang="en-US" sz="2000" dirty="0"/>
              <a:t>Nature: </a:t>
            </a:r>
            <a:r>
              <a:rPr lang="en-US" sz="2000" b="1" dirty="0"/>
              <a:t>eavesdropping on, or monitoring of, </a:t>
            </a:r>
            <a:r>
              <a:rPr lang="en-US" sz="2000" b="1" dirty="0" smtClean="0"/>
              <a:t>transmission of </a:t>
            </a:r>
            <a:r>
              <a:rPr lang="en-US" sz="2000" b="1" dirty="0"/>
              <a:t>information between the communicating parties</a:t>
            </a:r>
          </a:p>
          <a:p>
            <a:r>
              <a:rPr lang="en-US" sz="2000" dirty="0" smtClean="0"/>
              <a:t>Goal</a:t>
            </a:r>
            <a:r>
              <a:rPr lang="en-US" sz="2000" dirty="0"/>
              <a:t>: </a:t>
            </a:r>
            <a:r>
              <a:rPr lang="en-US" sz="2000" b="1" dirty="0"/>
              <a:t>to capture information during </a:t>
            </a:r>
            <a:r>
              <a:rPr lang="en-US" sz="2000" b="1" dirty="0" smtClean="0"/>
              <a:t>transmission</a:t>
            </a:r>
          </a:p>
          <a:p>
            <a:endParaRPr lang="en-US" sz="2000" b="1" dirty="0"/>
          </a:p>
          <a:p>
            <a:r>
              <a:rPr lang="en-US" sz="2000" b="1" dirty="0" smtClean="0"/>
              <a:t>Two </a:t>
            </a:r>
            <a:r>
              <a:rPr lang="en-US" sz="2000" b="1" dirty="0"/>
              <a:t>types of Passive attack:</a:t>
            </a:r>
          </a:p>
          <a:p>
            <a:pPr marL="0" indent="0">
              <a:buNone/>
            </a:pPr>
            <a:r>
              <a:rPr lang="en-US" sz="2000" dirty="0" smtClean="0"/>
              <a:t>	– </a:t>
            </a:r>
            <a:r>
              <a:rPr lang="en-US" sz="2000" b="1" dirty="0"/>
              <a:t>Release of message content</a:t>
            </a:r>
          </a:p>
          <a:p>
            <a:pPr lvl="3"/>
            <a:r>
              <a:rPr lang="en-US" sz="1600" dirty="0" smtClean="0"/>
              <a:t>capture </a:t>
            </a:r>
            <a:r>
              <a:rPr lang="en-US" sz="1600" dirty="0"/>
              <a:t>and read the content</a:t>
            </a:r>
          </a:p>
          <a:p>
            <a:pPr marL="0" indent="0">
              <a:buNone/>
            </a:pPr>
            <a:r>
              <a:rPr lang="en-US" sz="2000" dirty="0"/>
              <a:t>	</a:t>
            </a:r>
            <a:r>
              <a:rPr lang="en-US" sz="2000" dirty="0" smtClean="0"/>
              <a:t>- </a:t>
            </a:r>
            <a:r>
              <a:rPr lang="en-US" sz="2000" b="1" dirty="0" smtClean="0"/>
              <a:t>Traffic analysis</a:t>
            </a:r>
            <a:endParaRPr lang="en-US" sz="2000" b="1" dirty="0"/>
          </a:p>
          <a:p>
            <a:pPr lvl="3"/>
            <a:r>
              <a:rPr lang="en-US" sz="1600" dirty="0"/>
              <a:t> can’t read the information, but observe the pattern</a:t>
            </a:r>
          </a:p>
          <a:p>
            <a:pPr lvl="3"/>
            <a:r>
              <a:rPr lang="en-US" sz="1600" dirty="0"/>
              <a:t> determine the location and identity of communicating parties</a:t>
            </a:r>
          </a:p>
          <a:p>
            <a:pPr lvl="3"/>
            <a:r>
              <a:rPr lang="en-US" sz="1600" dirty="0"/>
              <a:t> observe frequency and length of communication</a:t>
            </a:r>
          </a:p>
        </p:txBody>
      </p:sp>
    </p:spTree>
    <p:extLst>
      <p:ext uri="{BB962C8B-B14F-4D97-AF65-F5344CB8AC3E}">
        <p14:creationId xmlns:p14="http://schemas.microsoft.com/office/powerpoint/2010/main" val="2689900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5507"/>
            <a:ext cx="3492293" cy="641105"/>
          </a:xfrm>
        </p:spPr>
        <p:txBody>
          <a:bodyPr/>
          <a:lstStyle/>
          <a:p>
            <a:r>
              <a:rPr lang="en-US" sz="3200" dirty="0" smtClean="0"/>
              <a:t>Passive Attacks</a:t>
            </a:r>
            <a:endParaRPr lang="en-US" sz="3200" dirty="0"/>
          </a:p>
        </p:txBody>
      </p:sp>
      <p:pic>
        <p:nvPicPr>
          <p:cNvPr id="4" name="Picture 3"/>
          <p:cNvPicPr>
            <a:picLocks noChangeAspect="1"/>
          </p:cNvPicPr>
          <p:nvPr/>
        </p:nvPicPr>
        <p:blipFill>
          <a:blip r:embed="rId2"/>
          <a:stretch>
            <a:fillRect/>
          </a:stretch>
        </p:blipFill>
        <p:spPr>
          <a:xfrm>
            <a:off x="3492293" y="0"/>
            <a:ext cx="5651707" cy="6858000"/>
          </a:xfrm>
          <a:prstGeom prst="rect">
            <a:avLst/>
          </a:prstGeom>
        </p:spPr>
      </p:pic>
    </p:spTree>
    <p:extLst>
      <p:ext uri="{BB962C8B-B14F-4D97-AF65-F5344CB8AC3E}">
        <p14:creationId xmlns:p14="http://schemas.microsoft.com/office/powerpoint/2010/main" val="1411696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Active Attacks</a:t>
            </a:r>
            <a:endParaRPr lang="en-US" dirty="0"/>
          </a:p>
        </p:txBody>
      </p:sp>
      <p:sp>
        <p:nvSpPr>
          <p:cNvPr id="3" name="Content Placeholder 2"/>
          <p:cNvSpPr>
            <a:spLocks noGrp="1"/>
          </p:cNvSpPr>
          <p:nvPr>
            <p:ph idx="1"/>
          </p:nvPr>
        </p:nvSpPr>
        <p:spPr>
          <a:xfrm>
            <a:off x="395288" y="1596980"/>
            <a:ext cx="8594166" cy="4424408"/>
          </a:xfrm>
        </p:spPr>
        <p:txBody>
          <a:bodyPr/>
          <a:lstStyle/>
          <a:p>
            <a:r>
              <a:rPr lang="en-US" sz="1800" b="1" dirty="0"/>
              <a:t>Modifies a data stream or creates a false data streams</a:t>
            </a:r>
          </a:p>
          <a:p>
            <a:r>
              <a:rPr lang="en-US" sz="1800" dirty="0"/>
              <a:t>• </a:t>
            </a:r>
            <a:r>
              <a:rPr lang="en-US" sz="1800" b="1" dirty="0"/>
              <a:t>Four types of active attacks:</a:t>
            </a:r>
          </a:p>
          <a:p>
            <a:pPr marL="0" indent="0">
              <a:buNone/>
            </a:pPr>
            <a:r>
              <a:rPr lang="en-US" sz="1800" dirty="0" smtClean="0"/>
              <a:t>	– </a:t>
            </a:r>
            <a:r>
              <a:rPr lang="en-US" sz="1800" b="1" dirty="0"/>
              <a:t>Masquerade: </a:t>
            </a:r>
            <a:r>
              <a:rPr lang="en-US" sz="1800" dirty="0"/>
              <a:t>one entity pretends to be a different entity</a:t>
            </a:r>
          </a:p>
          <a:p>
            <a:pPr marL="0" indent="0">
              <a:buNone/>
            </a:pPr>
            <a:r>
              <a:rPr lang="en-US" sz="1800" dirty="0" smtClean="0"/>
              <a:t>		&gt; </a:t>
            </a:r>
            <a:r>
              <a:rPr lang="en-US" sz="1800" dirty="0"/>
              <a:t>authentication sequences are captured and </a:t>
            </a:r>
            <a:r>
              <a:rPr lang="en-US" sz="1800" dirty="0" smtClean="0"/>
              <a:t>replayed</a:t>
            </a:r>
          </a:p>
          <a:p>
            <a:pPr marL="0" indent="0">
              <a:buNone/>
            </a:pPr>
            <a:r>
              <a:rPr lang="en-US" sz="1800" dirty="0" smtClean="0"/>
              <a:t>		&gt; an entity can gain extra privileges</a:t>
            </a:r>
          </a:p>
          <a:p>
            <a:pPr marL="0" indent="0">
              <a:buNone/>
            </a:pPr>
            <a:r>
              <a:rPr lang="en-US" sz="1800" dirty="0" smtClean="0"/>
              <a:t>	– </a:t>
            </a:r>
            <a:r>
              <a:rPr lang="en-US" sz="1800" b="1" dirty="0"/>
              <a:t>Replay: </a:t>
            </a:r>
            <a:r>
              <a:rPr lang="en-US" sz="1800" dirty="0"/>
              <a:t>passive capture of data and subsequent retransmission</a:t>
            </a:r>
          </a:p>
          <a:p>
            <a:pPr marL="0" indent="0">
              <a:buNone/>
            </a:pPr>
            <a:r>
              <a:rPr lang="en-US" sz="1800" dirty="0" smtClean="0"/>
              <a:t>	– </a:t>
            </a:r>
            <a:r>
              <a:rPr lang="en-US" sz="1800" b="1" dirty="0"/>
              <a:t>Modification of Message: </a:t>
            </a:r>
            <a:r>
              <a:rPr lang="en-US" sz="1800" dirty="0"/>
              <a:t>messages can be altered, </a:t>
            </a:r>
            <a:r>
              <a:rPr lang="en-US" sz="1800" dirty="0" smtClean="0"/>
              <a:t>delayed or 	  	   reordered </a:t>
            </a:r>
            <a:r>
              <a:rPr lang="en-US" sz="1800" dirty="0"/>
              <a:t>to produce unauthorized effect</a:t>
            </a:r>
          </a:p>
          <a:p>
            <a:pPr marL="0" indent="0">
              <a:buNone/>
            </a:pPr>
            <a:r>
              <a:rPr lang="en-US" sz="1800" dirty="0" smtClean="0"/>
              <a:t>	– </a:t>
            </a:r>
            <a:r>
              <a:rPr lang="en-US" sz="1800" b="1" dirty="0"/>
              <a:t>Denial of Service: </a:t>
            </a:r>
            <a:r>
              <a:rPr lang="en-US" sz="1800" dirty="0"/>
              <a:t>prevents normal use or management </a:t>
            </a:r>
            <a:r>
              <a:rPr lang="en-US" sz="1800" dirty="0" smtClean="0"/>
              <a:t>of 	   	</a:t>
            </a:r>
            <a:r>
              <a:rPr lang="en-US" sz="1800" dirty="0"/>
              <a:t> </a:t>
            </a:r>
            <a:r>
              <a:rPr lang="en-US" sz="1800" dirty="0" smtClean="0"/>
              <a:t>    	   communication </a:t>
            </a:r>
            <a:r>
              <a:rPr lang="en-US" sz="1800" dirty="0"/>
              <a:t>facilities</a:t>
            </a:r>
          </a:p>
          <a:p>
            <a:pPr marL="0" indent="0">
              <a:buNone/>
            </a:pPr>
            <a:r>
              <a:rPr lang="en-US" sz="1800" dirty="0" smtClean="0"/>
              <a:t>		&gt; </a:t>
            </a:r>
            <a:r>
              <a:rPr lang="en-US" sz="1800" dirty="0"/>
              <a:t>usually have a specific target</a:t>
            </a:r>
          </a:p>
          <a:p>
            <a:pPr marL="0" indent="0">
              <a:buNone/>
            </a:pPr>
            <a:r>
              <a:rPr lang="en-US" sz="1800" dirty="0" smtClean="0"/>
              <a:t>		&gt; </a:t>
            </a:r>
            <a:r>
              <a:rPr lang="en-US" sz="1800" dirty="0"/>
              <a:t>disruption of services of an entire network or suppression of all</a:t>
            </a:r>
          </a:p>
          <a:p>
            <a:pPr marL="0" indent="0">
              <a:buNone/>
            </a:pPr>
            <a:r>
              <a:rPr lang="en-US" sz="1800" dirty="0" smtClean="0"/>
              <a:t>	  	   messages </a:t>
            </a:r>
            <a:r>
              <a:rPr lang="en-US" sz="1800" dirty="0"/>
              <a:t>directed to a particular destination</a:t>
            </a:r>
          </a:p>
        </p:txBody>
      </p:sp>
    </p:spTree>
    <p:extLst>
      <p:ext uri="{BB962C8B-B14F-4D97-AF65-F5344CB8AC3E}">
        <p14:creationId xmlns:p14="http://schemas.microsoft.com/office/powerpoint/2010/main" val="1244360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Active Attacks</a:t>
            </a:r>
            <a:endParaRPr lang="en-US" dirty="0"/>
          </a:p>
        </p:txBody>
      </p:sp>
      <p:pic>
        <p:nvPicPr>
          <p:cNvPr id="3" name="Picture 2"/>
          <p:cNvPicPr>
            <a:picLocks noChangeAspect="1"/>
          </p:cNvPicPr>
          <p:nvPr/>
        </p:nvPicPr>
        <p:blipFill>
          <a:blip r:embed="rId2"/>
          <a:stretch>
            <a:fillRect/>
          </a:stretch>
        </p:blipFill>
        <p:spPr>
          <a:xfrm>
            <a:off x="212044" y="1780268"/>
            <a:ext cx="3552825" cy="4400550"/>
          </a:xfrm>
          <a:prstGeom prst="rect">
            <a:avLst/>
          </a:prstGeom>
        </p:spPr>
      </p:pic>
      <p:pic>
        <p:nvPicPr>
          <p:cNvPr id="6" name="Picture 5"/>
          <p:cNvPicPr>
            <a:picLocks noChangeAspect="1"/>
          </p:cNvPicPr>
          <p:nvPr/>
        </p:nvPicPr>
        <p:blipFill>
          <a:blip r:embed="rId3"/>
          <a:stretch>
            <a:fillRect/>
          </a:stretch>
        </p:blipFill>
        <p:spPr>
          <a:xfrm>
            <a:off x="4643438" y="1780268"/>
            <a:ext cx="3419475" cy="4400550"/>
          </a:xfrm>
          <a:prstGeom prst="rect">
            <a:avLst/>
          </a:prstGeom>
        </p:spPr>
      </p:pic>
    </p:spTree>
    <p:extLst>
      <p:ext uri="{BB962C8B-B14F-4D97-AF65-F5344CB8AC3E}">
        <p14:creationId xmlns:p14="http://schemas.microsoft.com/office/powerpoint/2010/main" val="1290184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23" y="956212"/>
            <a:ext cx="8027495" cy="998538"/>
          </a:xfrm>
        </p:spPr>
        <p:txBody>
          <a:bodyPr/>
          <a:lstStyle/>
          <a:p>
            <a:r>
              <a:rPr lang="en-US" dirty="0" smtClean="0"/>
              <a:t>Security Attacks in Nutshells</a:t>
            </a:r>
            <a:endParaRPr lang="en-US" dirty="0"/>
          </a:p>
        </p:txBody>
      </p:sp>
      <p:pic>
        <p:nvPicPr>
          <p:cNvPr id="6" name="Content Placeholder 5"/>
          <p:cNvPicPr>
            <a:picLocks noGrp="1" noChangeAspect="1"/>
          </p:cNvPicPr>
          <p:nvPr>
            <p:ph idx="1"/>
          </p:nvPr>
        </p:nvPicPr>
        <p:blipFill>
          <a:blip r:embed="rId2"/>
          <a:stretch>
            <a:fillRect/>
          </a:stretch>
        </p:blipFill>
        <p:spPr>
          <a:xfrm>
            <a:off x="658323" y="2075485"/>
            <a:ext cx="7610576" cy="3703227"/>
          </a:xfrm>
          <a:prstGeom prst="rect">
            <a:avLst/>
          </a:prstGeom>
        </p:spPr>
      </p:pic>
    </p:spTree>
    <p:extLst>
      <p:ext uri="{BB962C8B-B14F-4D97-AF65-F5344CB8AC3E}">
        <p14:creationId xmlns:p14="http://schemas.microsoft.com/office/powerpoint/2010/main" val="6366030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3" name="Content Placeholder 2"/>
          <p:cNvSpPr>
            <a:spLocks noGrp="1"/>
          </p:cNvSpPr>
          <p:nvPr>
            <p:ph idx="1"/>
          </p:nvPr>
        </p:nvSpPr>
        <p:spPr/>
        <p:txBody>
          <a:bodyPr/>
          <a:lstStyle/>
          <a:p>
            <a:r>
              <a:rPr lang="en-US" sz="2000" b="1" dirty="0" smtClean="0"/>
              <a:t>Enhance </a:t>
            </a:r>
            <a:r>
              <a:rPr lang="en-US" sz="2000" b="1" dirty="0"/>
              <a:t>the security of the data processing </a:t>
            </a:r>
            <a:r>
              <a:rPr lang="en-US" sz="2000" b="1" dirty="0" smtClean="0"/>
              <a:t>systems and </a:t>
            </a:r>
            <a:r>
              <a:rPr lang="en-US" sz="2000" b="1" dirty="0"/>
              <a:t>the information transfers of an organization</a:t>
            </a:r>
          </a:p>
          <a:p>
            <a:r>
              <a:rPr lang="en-US" sz="2000" b="1" dirty="0" smtClean="0"/>
              <a:t>Intended </a:t>
            </a:r>
            <a:r>
              <a:rPr lang="en-US" sz="2000" b="1" dirty="0"/>
              <a:t>to counter security attacks</a:t>
            </a:r>
          </a:p>
          <a:p>
            <a:r>
              <a:rPr lang="en-US" sz="2000" b="1" dirty="0" smtClean="0"/>
              <a:t>Make </a:t>
            </a:r>
            <a:r>
              <a:rPr lang="en-US" sz="2000" b="1" dirty="0"/>
              <a:t>use of one or more security mechanisms </a:t>
            </a:r>
            <a:r>
              <a:rPr lang="en-US" sz="2000" b="1" dirty="0" smtClean="0"/>
              <a:t>to provide </a:t>
            </a:r>
            <a:r>
              <a:rPr lang="en-US" sz="2000" b="1" dirty="0"/>
              <a:t>the service</a:t>
            </a:r>
          </a:p>
          <a:p>
            <a:r>
              <a:rPr lang="en-US" sz="2000" b="1" dirty="0" smtClean="0"/>
              <a:t>Replicate </a:t>
            </a:r>
            <a:r>
              <a:rPr lang="en-US" sz="2000" b="1" dirty="0"/>
              <a:t>functions normally associated with </a:t>
            </a:r>
            <a:r>
              <a:rPr lang="en-US" sz="2000" b="1" dirty="0" smtClean="0"/>
              <a:t>physical documents</a:t>
            </a:r>
            <a:endParaRPr lang="en-US" sz="2000" b="1" dirty="0"/>
          </a:p>
          <a:p>
            <a:pPr marL="0" indent="0">
              <a:buNone/>
            </a:pPr>
            <a:r>
              <a:rPr lang="en-US" sz="2000" dirty="0" smtClean="0"/>
              <a:t>	– </a:t>
            </a:r>
            <a:r>
              <a:rPr lang="en-US" sz="2000" dirty="0" err="1"/>
              <a:t>e.g</a:t>
            </a:r>
            <a:r>
              <a:rPr lang="en-US" sz="2000" dirty="0"/>
              <a:t> have signatures, dates;</a:t>
            </a:r>
          </a:p>
          <a:p>
            <a:pPr marL="0" indent="0">
              <a:buNone/>
            </a:pPr>
            <a:r>
              <a:rPr lang="en-US" sz="2000" dirty="0" smtClean="0"/>
              <a:t>	– </a:t>
            </a:r>
            <a:r>
              <a:rPr lang="en-US" sz="2000" dirty="0"/>
              <a:t>need protection from disclosure, tampering, or destruction;</a:t>
            </a:r>
          </a:p>
          <a:p>
            <a:pPr marL="0" indent="0">
              <a:buNone/>
            </a:pPr>
            <a:r>
              <a:rPr lang="en-US" sz="2000" dirty="0" smtClean="0"/>
              <a:t>	– </a:t>
            </a:r>
            <a:r>
              <a:rPr lang="en-US" sz="2000" dirty="0"/>
              <a:t>be notarized or witnessed;</a:t>
            </a:r>
          </a:p>
          <a:p>
            <a:pPr marL="0" indent="0">
              <a:buNone/>
            </a:pPr>
            <a:r>
              <a:rPr lang="en-US" sz="2000" dirty="0" smtClean="0"/>
              <a:t>	– </a:t>
            </a:r>
            <a:r>
              <a:rPr lang="en-US" sz="2000" dirty="0"/>
              <a:t>be recorded or licensed</a:t>
            </a:r>
          </a:p>
        </p:txBody>
      </p:sp>
    </p:spTree>
    <p:extLst>
      <p:ext uri="{BB962C8B-B14F-4D97-AF65-F5344CB8AC3E}">
        <p14:creationId xmlns:p14="http://schemas.microsoft.com/office/powerpoint/2010/main" val="495179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4" name="Rectangle 1027"/>
          <p:cNvSpPr>
            <a:spLocks noGrp="1" noChangeArrowheads="1"/>
          </p:cNvSpPr>
          <p:nvPr>
            <p:ph idx="4294967295"/>
          </p:nvPr>
        </p:nvSpPr>
        <p:spPr>
          <a:xfrm>
            <a:off x="457200" y="2057400"/>
            <a:ext cx="8229600" cy="4419600"/>
          </a:xfrm>
        </p:spPr>
        <p:txBody>
          <a:bodyPr/>
          <a:lstStyle/>
          <a:p>
            <a:pPr marL="0" indent="0" eaLnBrk="1" hangingPunct="1">
              <a:lnSpc>
                <a:spcPct val="90000"/>
              </a:lnSpc>
              <a:buClr>
                <a:schemeClr val="bg2"/>
              </a:buClr>
              <a:buSzPct val="135000"/>
              <a:buFont typeface="Arial"/>
              <a:buChar char="•"/>
              <a:defRPr/>
            </a:pPr>
            <a:r>
              <a:rPr lang="en-AU" sz="3200" dirty="0" smtClean="0">
                <a:solidFill>
                  <a:schemeClr val="tx2">
                    <a:lumMod val="10000"/>
                  </a:schemeClr>
                </a:solidFill>
              </a:rPr>
              <a:t> Defined by X.800 as:</a:t>
            </a:r>
          </a:p>
          <a:p>
            <a:pPr marL="342900" lvl="1" indent="0" eaLnBrk="1" hangingPunct="1">
              <a:lnSpc>
                <a:spcPct val="90000"/>
              </a:lnSpc>
              <a:buClr>
                <a:schemeClr val="bg1"/>
              </a:buClr>
              <a:buSzPct val="135000"/>
              <a:buFont typeface="Arial"/>
              <a:buChar char="•"/>
              <a:defRPr/>
            </a:pPr>
            <a:r>
              <a:rPr lang="en-AU" sz="2400" dirty="0" smtClean="0">
                <a:solidFill>
                  <a:schemeClr val="tx2">
                    <a:lumMod val="10000"/>
                  </a:schemeClr>
                </a:solidFill>
                <a:cs typeface="ＭＳ Ｐゴシック" pitchFamily="-1" charset="-128"/>
              </a:rPr>
              <a:t> A service provided by a protocol layer of communicating open systems and that ensures adequate security of the systems or of data transfers</a:t>
            </a:r>
          </a:p>
          <a:p>
            <a:pPr marL="342900" lvl="1" indent="0" eaLnBrk="1" hangingPunct="1">
              <a:lnSpc>
                <a:spcPct val="90000"/>
              </a:lnSpc>
              <a:buClr>
                <a:schemeClr val="accent1">
                  <a:lumMod val="50000"/>
                </a:schemeClr>
              </a:buClr>
              <a:buSzPct val="135000"/>
              <a:buFont typeface="Candara" pitchFamily="-1" charset="0"/>
              <a:buNone/>
              <a:defRPr/>
            </a:pPr>
            <a:endParaRPr lang="en-AU" sz="2400" dirty="0" smtClean="0">
              <a:solidFill>
                <a:schemeClr val="tx2">
                  <a:lumMod val="10000"/>
                </a:schemeClr>
              </a:solidFill>
              <a:cs typeface="ＭＳ Ｐゴシック" pitchFamily="-1" charset="-128"/>
            </a:endParaRPr>
          </a:p>
          <a:p>
            <a:pPr marL="0" lvl="1" indent="0" eaLnBrk="1" hangingPunct="1">
              <a:lnSpc>
                <a:spcPct val="90000"/>
              </a:lnSpc>
              <a:spcBef>
                <a:spcPts val="2400"/>
              </a:spcBef>
              <a:buClr>
                <a:schemeClr val="bg2"/>
              </a:buClr>
              <a:buSzPct val="135000"/>
              <a:buFont typeface="Arial"/>
              <a:buChar char="•"/>
              <a:defRPr/>
            </a:pPr>
            <a:r>
              <a:rPr lang="en-AU" sz="2400" dirty="0" smtClean="0">
                <a:solidFill>
                  <a:schemeClr val="tx2">
                    <a:lumMod val="10000"/>
                  </a:schemeClr>
                </a:solidFill>
                <a:cs typeface="ＭＳ Ｐゴシック" pitchFamily="-1" charset="-128"/>
              </a:rPr>
              <a:t> </a:t>
            </a:r>
            <a:r>
              <a:rPr lang="en-AU" sz="3200" dirty="0" smtClean="0">
                <a:solidFill>
                  <a:schemeClr val="tx2">
                    <a:lumMod val="10000"/>
                  </a:schemeClr>
                </a:solidFill>
                <a:cs typeface="ＭＳ Ｐゴシック" pitchFamily="-1" charset="-128"/>
              </a:rPr>
              <a:t>Defined by RFC 4949 as</a:t>
            </a:r>
            <a:r>
              <a:rPr lang="en-AU" sz="2000" dirty="0" smtClean="0">
                <a:solidFill>
                  <a:schemeClr val="tx2">
                    <a:lumMod val="10000"/>
                  </a:schemeClr>
                </a:solidFill>
                <a:cs typeface="ＭＳ Ｐゴシック" pitchFamily="-1" charset="-128"/>
              </a:rPr>
              <a:t>:</a:t>
            </a:r>
            <a:endParaRPr lang="en-AU" sz="2000" dirty="0" smtClean="0">
              <a:solidFill>
                <a:schemeClr val="tx2">
                  <a:lumMod val="10000"/>
                </a:schemeClr>
              </a:solidFill>
            </a:endParaRPr>
          </a:p>
          <a:p>
            <a:pPr marL="342900" lvl="1" indent="0" eaLnBrk="1" hangingPunct="1">
              <a:lnSpc>
                <a:spcPct val="90000"/>
              </a:lnSpc>
              <a:buClr>
                <a:schemeClr val="bg1"/>
              </a:buClr>
              <a:buSzPct val="135000"/>
              <a:buNone/>
              <a:defRPr/>
            </a:pPr>
            <a:r>
              <a:rPr lang="en-AU" sz="2400" dirty="0" smtClean="0">
                <a:solidFill>
                  <a:schemeClr val="tx2">
                    <a:lumMod val="10000"/>
                  </a:schemeClr>
                </a:solidFill>
                <a:cs typeface="ＭＳ Ｐゴシック" pitchFamily="-1" charset="-128"/>
              </a:rPr>
              <a:t>A processing or communication service provided by a system to give a specific kind of protection to system resources</a:t>
            </a:r>
          </a:p>
        </p:txBody>
      </p:sp>
    </p:spTree>
    <p:extLst>
      <p:ext uri="{BB962C8B-B14F-4D97-AF65-F5344CB8AC3E}">
        <p14:creationId xmlns:p14="http://schemas.microsoft.com/office/powerpoint/2010/main" val="1110086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X.800 Service Categories</a:t>
            </a:r>
            <a:endParaRPr lang="en-US" dirty="0"/>
          </a:p>
        </p:txBody>
      </p:sp>
      <p:sp>
        <p:nvSpPr>
          <p:cNvPr id="3" name="Content Placeholder 2"/>
          <p:cNvSpPr>
            <a:spLocks noGrp="1"/>
          </p:cNvSpPr>
          <p:nvPr>
            <p:ph idx="1"/>
          </p:nvPr>
        </p:nvSpPr>
        <p:spPr/>
        <p:txBody>
          <a:bodyPr/>
          <a:lstStyle/>
          <a:p>
            <a:r>
              <a:rPr lang="en-US" sz="2800" b="1" dirty="0"/>
              <a:t>X.800 defines security services into </a:t>
            </a:r>
            <a:r>
              <a:rPr lang="en-US" sz="2800" b="1" dirty="0" smtClean="0"/>
              <a:t>5 </a:t>
            </a:r>
            <a:r>
              <a:rPr lang="en-US" sz="2800" b="1" dirty="0"/>
              <a:t>major categories:</a:t>
            </a:r>
          </a:p>
          <a:p>
            <a:pPr marL="0" indent="0">
              <a:buNone/>
            </a:pPr>
            <a:r>
              <a:rPr lang="en-US" sz="2800" dirty="0" smtClean="0"/>
              <a:t>	– Data Confidentiality</a:t>
            </a:r>
            <a:endParaRPr lang="en-US" sz="2800" dirty="0"/>
          </a:p>
          <a:p>
            <a:pPr marL="0" indent="0">
              <a:buNone/>
            </a:pPr>
            <a:r>
              <a:rPr lang="en-US" sz="2800" dirty="0" smtClean="0"/>
              <a:t>	– Data Integrity</a:t>
            </a:r>
            <a:endParaRPr lang="en-US" sz="2800" dirty="0"/>
          </a:p>
          <a:p>
            <a:pPr marL="0" indent="0">
              <a:buNone/>
            </a:pPr>
            <a:r>
              <a:rPr lang="en-US" sz="2800" dirty="0" smtClean="0"/>
              <a:t>	– </a:t>
            </a:r>
            <a:r>
              <a:rPr lang="en-US" sz="2800" dirty="0"/>
              <a:t>Authentication</a:t>
            </a:r>
          </a:p>
          <a:p>
            <a:pPr marL="0" indent="0">
              <a:buNone/>
            </a:pPr>
            <a:r>
              <a:rPr lang="en-US" sz="2800" dirty="0" smtClean="0"/>
              <a:t>	– </a:t>
            </a:r>
            <a:r>
              <a:rPr lang="en-US" sz="2800" dirty="0"/>
              <a:t>Non-repudiation</a:t>
            </a:r>
          </a:p>
          <a:p>
            <a:pPr marL="0" indent="0">
              <a:buNone/>
            </a:pPr>
            <a:r>
              <a:rPr lang="en-US" sz="2800" dirty="0" smtClean="0"/>
              <a:t>	– </a:t>
            </a:r>
            <a:r>
              <a:rPr lang="en-US" sz="2800" dirty="0"/>
              <a:t>Access control</a:t>
            </a:r>
          </a:p>
          <a:p>
            <a:pPr marL="0" indent="0">
              <a:buNone/>
            </a:pPr>
            <a:r>
              <a:rPr lang="en-US" sz="2800" dirty="0" smtClean="0"/>
              <a:t>	</a:t>
            </a:r>
            <a:endParaRPr lang="en-US" sz="2800" dirty="0"/>
          </a:p>
        </p:txBody>
      </p:sp>
    </p:spTree>
    <p:extLst>
      <p:ext uri="{BB962C8B-B14F-4D97-AF65-F5344CB8AC3E}">
        <p14:creationId xmlns:p14="http://schemas.microsoft.com/office/powerpoint/2010/main" val="732560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1030309"/>
            <a:ext cx="8424862" cy="705499"/>
          </a:xfrm>
        </p:spPr>
        <p:txBody>
          <a:bodyPr/>
          <a:lstStyle/>
          <a:p>
            <a:r>
              <a:rPr lang="en-US" dirty="0"/>
              <a:t>X.800 Service Categories</a:t>
            </a:r>
          </a:p>
        </p:txBody>
      </p:sp>
      <p:sp>
        <p:nvSpPr>
          <p:cNvPr id="3" name="Content Placeholder 2"/>
          <p:cNvSpPr>
            <a:spLocks noGrp="1"/>
          </p:cNvSpPr>
          <p:nvPr>
            <p:ph idx="1"/>
          </p:nvPr>
        </p:nvSpPr>
        <p:spPr>
          <a:xfrm>
            <a:off x="395288" y="1735808"/>
            <a:ext cx="8443912" cy="4285580"/>
          </a:xfrm>
        </p:spPr>
        <p:txBody>
          <a:bodyPr/>
          <a:lstStyle/>
          <a:p>
            <a:r>
              <a:rPr lang="en-US" sz="1800" b="1" dirty="0" smtClean="0"/>
              <a:t>Data </a:t>
            </a:r>
            <a:r>
              <a:rPr lang="en-US" sz="1800" b="1" dirty="0"/>
              <a:t>Confidentiality – protection of data from unauthorized disclosure</a:t>
            </a:r>
          </a:p>
          <a:p>
            <a:r>
              <a:rPr lang="en-US" sz="1800" b="1" dirty="0" smtClean="0"/>
              <a:t>Data </a:t>
            </a:r>
            <a:r>
              <a:rPr lang="en-US" sz="1800" b="1" dirty="0"/>
              <a:t>Integrity - assurance that data received has not been modified </a:t>
            </a:r>
            <a:r>
              <a:rPr lang="en-US" sz="1800" b="1" dirty="0" smtClean="0"/>
              <a:t>by an </a:t>
            </a:r>
            <a:r>
              <a:rPr lang="en-US" sz="1800" b="1" dirty="0"/>
              <a:t>unauthorized entity</a:t>
            </a:r>
          </a:p>
          <a:p>
            <a:r>
              <a:rPr lang="en-US" sz="1800" b="1" dirty="0" smtClean="0"/>
              <a:t>Authentication</a:t>
            </a:r>
            <a:r>
              <a:rPr lang="en-US" sz="1800" b="1" dirty="0"/>
              <a:t>: assures that the communication is authentic</a:t>
            </a:r>
          </a:p>
          <a:p>
            <a:pPr marL="0" indent="0">
              <a:buNone/>
            </a:pPr>
            <a:r>
              <a:rPr lang="en-US" sz="1800" dirty="0"/>
              <a:t>	</a:t>
            </a:r>
            <a:r>
              <a:rPr lang="en-US" sz="1800" dirty="0" smtClean="0"/>
              <a:t>– </a:t>
            </a:r>
            <a:r>
              <a:rPr lang="en-US" sz="1800" dirty="0"/>
              <a:t>communicating entities are who they claim to </a:t>
            </a:r>
            <a:r>
              <a:rPr lang="en-US" sz="1800" dirty="0" smtClean="0"/>
              <a:t>be </a:t>
            </a:r>
          </a:p>
          <a:p>
            <a:pPr marL="0" indent="0">
              <a:buNone/>
            </a:pPr>
            <a:r>
              <a:rPr lang="en-US" sz="1800" dirty="0" smtClean="0"/>
              <a:t>	–  have </a:t>
            </a:r>
            <a:r>
              <a:rPr lang="en-US" sz="1800" dirty="0"/>
              <a:t>both peer-entity </a:t>
            </a:r>
            <a:r>
              <a:rPr lang="en-US" sz="1800" dirty="0" smtClean="0"/>
              <a:t>&amp;data origin authentication</a:t>
            </a:r>
            <a:endParaRPr lang="en-US" sz="1800" dirty="0"/>
          </a:p>
          <a:p>
            <a:r>
              <a:rPr lang="en-US" sz="1800" b="1" dirty="0" smtClean="0"/>
              <a:t>Access </a:t>
            </a:r>
            <a:r>
              <a:rPr lang="en-US" sz="1800" b="1" dirty="0"/>
              <a:t>Control - prevention of the unauthorized use of a resource</a:t>
            </a:r>
          </a:p>
          <a:p>
            <a:r>
              <a:rPr lang="en-US" sz="1800" b="1" dirty="0" smtClean="0"/>
              <a:t>Non-Repudiation </a:t>
            </a:r>
            <a:r>
              <a:rPr lang="en-US" sz="1800" b="1" dirty="0"/>
              <a:t>- protection against denial by one of the parties in </a:t>
            </a:r>
            <a:r>
              <a:rPr lang="en-US" sz="1800" b="1" dirty="0" smtClean="0"/>
              <a:t>a communication</a:t>
            </a:r>
            <a:endParaRPr lang="en-US" sz="1800" b="1" dirty="0"/>
          </a:p>
          <a:p>
            <a:pPr marL="0" indent="0">
              <a:buNone/>
            </a:pPr>
            <a:r>
              <a:rPr lang="en-US" sz="1800" dirty="0" smtClean="0"/>
              <a:t>	– </a:t>
            </a:r>
            <a:r>
              <a:rPr lang="en-US" sz="1800" dirty="0"/>
              <a:t>Receiver can prove that sender has sent the message</a:t>
            </a:r>
          </a:p>
          <a:p>
            <a:pPr marL="0" indent="0">
              <a:buNone/>
            </a:pPr>
            <a:r>
              <a:rPr lang="en-US" sz="1800" dirty="0" smtClean="0"/>
              <a:t>	– </a:t>
            </a:r>
            <a:r>
              <a:rPr lang="en-US" sz="1800" dirty="0"/>
              <a:t>Sender can proof the receiver has received the </a:t>
            </a:r>
            <a:r>
              <a:rPr lang="en-US" sz="1800" dirty="0" smtClean="0"/>
              <a:t>message</a:t>
            </a:r>
            <a:endParaRPr lang="en-US" sz="1800" dirty="0"/>
          </a:p>
        </p:txBody>
      </p:sp>
    </p:spTree>
    <p:extLst>
      <p:ext uri="{BB962C8B-B14F-4D97-AF65-F5344CB8AC3E}">
        <p14:creationId xmlns:p14="http://schemas.microsoft.com/office/powerpoint/2010/main" val="3428578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1004552"/>
            <a:ext cx="8424862" cy="386366"/>
          </a:xfrm>
        </p:spPr>
        <p:txBody>
          <a:bodyPr/>
          <a:lstStyle/>
          <a:p>
            <a:r>
              <a:rPr lang="en-US" sz="2400" dirty="0" smtClean="0"/>
              <a:t>X.800 Security Mechanism</a:t>
            </a:r>
            <a:endParaRPr lang="en-US" sz="2400" dirty="0"/>
          </a:p>
        </p:txBody>
      </p:sp>
      <p:pic>
        <p:nvPicPr>
          <p:cNvPr id="4" name="Picture 4"/>
          <p:cNvPicPr>
            <a:picLocks noGrp="1" noChangeAspect="1"/>
          </p:cNvPicPr>
          <p:nvPr>
            <p:ph idx="1"/>
          </p:nvPr>
        </p:nvPicPr>
        <p:blipFill>
          <a:blip r:embed="rId2"/>
          <a:srcRect t="-1222" b="1222"/>
          <a:stretch>
            <a:fillRect/>
          </a:stretch>
        </p:blipFill>
        <p:spPr bwMode="auto">
          <a:xfrm>
            <a:off x="489397" y="1390918"/>
            <a:ext cx="8330753" cy="5335817"/>
          </a:xfrm>
          <a:prstGeom prst="rect">
            <a:avLst/>
          </a:prstGeom>
          <a:noFill/>
          <a:ln w="9525">
            <a:noFill/>
            <a:miter lim="800000"/>
            <a:headEnd/>
            <a:tailEnd/>
          </a:ln>
        </p:spPr>
      </p:pic>
      <p:sp>
        <p:nvSpPr>
          <p:cNvPr id="5" name="TextBox 4"/>
          <p:cNvSpPr txBox="1"/>
          <p:nvPr/>
        </p:nvSpPr>
        <p:spPr>
          <a:xfrm>
            <a:off x="4855335" y="5061397"/>
            <a:ext cx="3964815" cy="1323439"/>
          </a:xfrm>
          <a:prstGeom prst="rect">
            <a:avLst/>
          </a:prstGeom>
          <a:noFill/>
        </p:spPr>
        <p:txBody>
          <a:bodyPr wrap="square" rtlCol="0">
            <a:spAutoFit/>
          </a:bodyPr>
          <a:lstStyle/>
          <a:p>
            <a:r>
              <a:rPr lang="en-US" sz="2000" b="1" i="1" dirty="0"/>
              <a:t>specific security mechanisms </a:t>
            </a:r>
            <a:r>
              <a:rPr lang="en-US" sz="2000" b="1" dirty="0"/>
              <a:t>are protocol layer specific, whilst the</a:t>
            </a:r>
          </a:p>
          <a:p>
            <a:r>
              <a:rPr lang="en-US" sz="2000" b="1" i="1" dirty="0"/>
              <a:t>pervasive security mechanisms </a:t>
            </a:r>
            <a:r>
              <a:rPr lang="en-US" sz="2000" b="1" dirty="0"/>
              <a:t>are </a:t>
            </a:r>
            <a:r>
              <a:rPr lang="en-US" sz="2000" b="1" dirty="0" smtClean="0"/>
              <a:t>not!!</a:t>
            </a:r>
            <a:endParaRPr lang="en-US" sz="2000" dirty="0"/>
          </a:p>
        </p:txBody>
      </p:sp>
    </p:spTree>
    <p:extLst>
      <p:ext uri="{BB962C8B-B14F-4D97-AF65-F5344CB8AC3E}">
        <p14:creationId xmlns:p14="http://schemas.microsoft.com/office/powerpoint/2010/main" val="268683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1016358"/>
            <a:ext cx="8424862" cy="876837"/>
          </a:xfrm>
        </p:spPr>
        <p:txBody>
          <a:bodyPr/>
          <a:lstStyle/>
          <a:p>
            <a:r>
              <a:rPr lang="en-US" sz="2800" dirty="0" smtClean="0"/>
              <a:t>L1: Introduction to Network Security (Outline)</a:t>
            </a:r>
            <a:endParaRPr lang="en-US" sz="2800" dirty="0"/>
          </a:p>
        </p:txBody>
      </p:sp>
      <p:sp>
        <p:nvSpPr>
          <p:cNvPr id="3" name="Content Placeholder 2"/>
          <p:cNvSpPr>
            <a:spLocks noGrp="1"/>
          </p:cNvSpPr>
          <p:nvPr>
            <p:ph idx="1"/>
          </p:nvPr>
        </p:nvSpPr>
        <p:spPr/>
        <p:txBody>
          <a:bodyPr/>
          <a:lstStyle/>
          <a:p>
            <a:r>
              <a:rPr lang="en-US" sz="2800" dirty="0" smtClean="0"/>
              <a:t>Security Concept</a:t>
            </a:r>
          </a:p>
          <a:p>
            <a:r>
              <a:rPr lang="en-US" sz="2800" dirty="0" smtClean="0"/>
              <a:t>OSI Security Architecture (Security </a:t>
            </a:r>
            <a:r>
              <a:rPr lang="en-US" sz="2800" dirty="0"/>
              <a:t>A</a:t>
            </a:r>
            <a:r>
              <a:rPr lang="en-US" sz="2800" dirty="0" smtClean="0"/>
              <a:t>ttacks, Mechanisms and Services)</a:t>
            </a:r>
          </a:p>
          <a:p>
            <a:r>
              <a:rPr lang="en-US" sz="2800" dirty="0" smtClean="0"/>
              <a:t>Methods of Defense </a:t>
            </a:r>
          </a:p>
          <a:p>
            <a:r>
              <a:rPr lang="en-US" sz="2800" dirty="0" smtClean="0"/>
              <a:t>A model for Internetwork Security</a:t>
            </a:r>
          </a:p>
          <a:p>
            <a:r>
              <a:rPr lang="en-US" sz="2800" dirty="0" smtClean="0"/>
              <a:t>Internet standards and RFC</a:t>
            </a:r>
          </a:p>
        </p:txBody>
      </p:sp>
    </p:spTree>
    <p:extLst>
      <p:ext uri="{BB962C8B-B14F-4D97-AF65-F5344CB8AC3E}">
        <p14:creationId xmlns:p14="http://schemas.microsoft.com/office/powerpoint/2010/main" val="3039816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63495"/>
          </a:xfrm>
        </p:spPr>
        <p:txBody>
          <a:bodyPr/>
          <a:lstStyle/>
          <a:p>
            <a:r>
              <a:rPr lang="en-US" sz="2800" dirty="0"/>
              <a:t>X.800 Security Mechanism</a:t>
            </a:r>
          </a:p>
        </p:txBody>
      </p:sp>
      <p:sp>
        <p:nvSpPr>
          <p:cNvPr id="3" name="Content Placeholder 2"/>
          <p:cNvSpPr>
            <a:spLocks noGrp="1"/>
          </p:cNvSpPr>
          <p:nvPr>
            <p:ph idx="1"/>
          </p:nvPr>
        </p:nvSpPr>
        <p:spPr>
          <a:xfrm>
            <a:off x="395288" y="1481070"/>
            <a:ext cx="8443912" cy="4540318"/>
          </a:xfrm>
        </p:spPr>
        <p:txBody>
          <a:bodyPr/>
          <a:lstStyle/>
          <a:p>
            <a:r>
              <a:rPr lang="en-US" b="1" dirty="0" smtClean="0"/>
              <a:t>Security </a:t>
            </a:r>
            <a:r>
              <a:rPr lang="en-US" b="1" dirty="0"/>
              <a:t>services are implemented by one </a:t>
            </a:r>
            <a:r>
              <a:rPr lang="en-US" b="1" dirty="0" smtClean="0"/>
              <a:t>or more </a:t>
            </a:r>
            <a:r>
              <a:rPr lang="en-US" b="1" dirty="0"/>
              <a:t>security mechanism</a:t>
            </a:r>
          </a:p>
          <a:p>
            <a:r>
              <a:rPr lang="en-US" b="1" dirty="0"/>
              <a:t>S</a:t>
            </a:r>
            <a:r>
              <a:rPr lang="en-US" b="1" dirty="0" smtClean="0"/>
              <a:t>ecurity </a:t>
            </a:r>
            <a:r>
              <a:rPr lang="en-US" b="1" dirty="0"/>
              <a:t>mechanisms are invoked </a:t>
            </a:r>
            <a:r>
              <a:rPr lang="en-US" b="1" dirty="0" smtClean="0"/>
              <a:t>at appropriate </a:t>
            </a:r>
            <a:r>
              <a:rPr lang="en-US" b="1" dirty="0"/>
              <a:t>layers and in </a:t>
            </a:r>
            <a:r>
              <a:rPr lang="en-US" b="1" dirty="0" smtClean="0"/>
              <a:t>appropriate combinations</a:t>
            </a:r>
            <a:endParaRPr lang="en-US" b="1" dirty="0"/>
          </a:p>
          <a:p>
            <a:r>
              <a:rPr lang="en-US" b="1" dirty="0" smtClean="0"/>
              <a:t>See </a:t>
            </a:r>
            <a:r>
              <a:rPr lang="en-US" b="1" dirty="0"/>
              <a:t>the Table 1.4 for relationship </a:t>
            </a:r>
            <a:r>
              <a:rPr lang="en-US" b="1" dirty="0" smtClean="0"/>
              <a:t>between different </a:t>
            </a:r>
            <a:r>
              <a:rPr lang="en-US" b="1" dirty="0"/>
              <a:t>security service and mechanism</a:t>
            </a:r>
            <a:endParaRPr lang="en-US" dirty="0"/>
          </a:p>
        </p:txBody>
      </p:sp>
    </p:spTree>
    <p:extLst>
      <p:ext uri="{BB962C8B-B14F-4D97-AF65-F5344CB8AC3E}">
        <p14:creationId xmlns:p14="http://schemas.microsoft.com/office/powerpoint/2010/main" val="35596816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5288" y="1223492"/>
            <a:ext cx="8240601" cy="4797895"/>
          </a:xfrm>
          <a:prstGeom prst="rect">
            <a:avLst/>
          </a:prstGeom>
        </p:spPr>
      </p:pic>
    </p:spTree>
    <p:extLst>
      <p:ext uri="{BB962C8B-B14F-4D97-AF65-F5344CB8AC3E}">
        <p14:creationId xmlns:p14="http://schemas.microsoft.com/office/powerpoint/2010/main" val="11181893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5288" y="917575"/>
            <a:ext cx="8424862" cy="533854"/>
          </a:xfrm>
        </p:spPr>
        <p:txBody>
          <a:bodyPr>
            <a:normAutofit fontScale="90000"/>
          </a:bodyPr>
          <a:lstStyle/>
          <a:p>
            <a:r>
              <a:rPr lang="en-US" dirty="0" smtClean="0"/>
              <a:t>Fundamental security design principles</a:t>
            </a:r>
            <a:endParaRPr lang="en-US" dirty="0"/>
          </a:p>
        </p:txBody>
      </p:sp>
      <p:sp>
        <p:nvSpPr>
          <p:cNvPr id="22" name="Content Placeholder 21"/>
          <p:cNvSpPr>
            <a:spLocks noGrp="1"/>
          </p:cNvSpPr>
          <p:nvPr>
            <p:ph idx="1"/>
          </p:nvPr>
        </p:nvSpPr>
        <p:spPr>
          <a:xfrm>
            <a:off x="609600" y="1676400"/>
            <a:ext cx="7924800" cy="4800600"/>
          </a:xfrm>
        </p:spPr>
        <p:txBody>
          <a:bodyPr>
            <a:normAutofit fontScale="77500" lnSpcReduction="20000"/>
          </a:bodyPr>
          <a:lstStyle/>
          <a:p>
            <a:r>
              <a:rPr lang="en-US" sz="2900" dirty="0" smtClean="0"/>
              <a:t>The National Centers of Academic Excellence in Information Assurance/Cyber Defense, which is jointly sponsored by the U.S. Department of Homeland Security, list the following as fundamental security design principles:</a:t>
            </a:r>
          </a:p>
          <a:p>
            <a:pPr lvl="2">
              <a:buClr>
                <a:schemeClr val="bg1">
                  <a:lumMod val="75000"/>
                </a:schemeClr>
              </a:buClr>
            </a:pPr>
            <a:r>
              <a:rPr lang="en-US" dirty="0" smtClean="0"/>
              <a:t>Economy of mechanism</a:t>
            </a:r>
          </a:p>
          <a:p>
            <a:pPr lvl="2">
              <a:buClr>
                <a:schemeClr val="bg1">
                  <a:lumMod val="75000"/>
                </a:schemeClr>
              </a:buClr>
            </a:pPr>
            <a:r>
              <a:rPr lang="en-US" dirty="0" smtClean="0"/>
              <a:t>Fail-safe defaults</a:t>
            </a:r>
          </a:p>
          <a:p>
            <a:pPr lvl="2">
              <a:buClr>
                <a:schemeClr val="bg1">
                  <a:lumMod val="75000"/>
                </a:schemeClr>
              </a:buClr>
            </a:pPr>
            <a:r>
              <a:rPr lang="en-US" dirty="0" smtClean="0"/>
              <a:t>Complete mediation</a:t>
            </a:r>
          </a:p>
          <a:p>
            <a:pPr lvl="2">
              <a:buClr>
                <a:schemeClr val="bg1">
                  <a:lumMod val="75000"/>
                </a:schemeClr>
              </a:buClr>
            </a:pPr>
            <a:r>
              <a:rPr lang="en-US" dirty="0" smtClean="0"/>
              <a:t>Open design separation of privilege</a:t>
            </a:r>
          </a:p>
          <a:p>
            <a:pPr lvl="2">
              <a:buClr>
                <a:schemeClr val="bg1">
                  <a:lumMod val="75000"/>
                </a:schemeClr>
              </a:buClr>
            </a:pPr>
            <a:r>
              <a:rPr lang="en-US" dirty="0" smtClean="0"/>
              <a:t>Least privilege</a:t>
            </a:r>
          </a:p>
          <a:p>
            <a:pPr lvl="2">
              <a:buClr>
                <a:schemeClr val="bg1">
                  <a:lumMod val="75000"/>
                </a:schemeClr>
              </a:buClr>
            </a:pPr>
            <a:r>
              <a:rPr lang="en-US" dirty="0" smtClean="0"/>
              <a:t>Least common mechanism</a:t>
            </a:r>
          </a:p>
          <a:p>
            <a:pPr lvl="2">
              <a:buClr>
                <a:schemeClr val="bg1">
                  <a:lumMod val="75000"/>
                </a:schemeClr>
              </a:buClr>
            </a:pPr>
            <a:r>
              <a:rPr lang="en-US" dirty="0" smtClean="0"/>
              <a:t>Psychological acceptability</a:t>
            </a:r>
          </a:p>
          <a:p>
            <a:pPr lvl="2">
              <a:buClr>
                <a:schemeClr val="bg1">
                  <a:lumMod val="75000"/>
                </a:schemeClr>
              </a:buClr>
            </a:pPr>
            <a:r>
              <a:rPr lang="en-US" dirty="0" smtClean="0"/>
              <a:t>Isolation</a:t>
            </a:r>
          </a:p>
          <a:p>
            <a:pPr lvl="2">
              <a:buClr>
                <a:schemeClr val="bg1">
                  <a:lumMod val="75000"/>
                </a:schemeClr>
              </a:buClr>
            </a:pPr>
            <a:r>
              <a:rPr lang="en-US" dirty="0" smtClean="0"/>
              <a:t>Encapsulation</a:t>
            </a:r>
          </a:p>
          <a:p>
            <a:pPr lvl="2">
              <a:buClr>
                <a:schemeClr val="bg1">
                  <a:lumMod val="75000"/>
                </a:schemeClr>
              </a:buClr>
            </a:pPr>
            <a:r>
              <a:rPr lang="en-US" dirty="0" smtClean="0"/>
              <a:t>Modularity</a:t>
            </a:r>
          </a:p>
          <a:p>
            <a:pPr lvl="2">
              <a:buClr>
                <a:schemeClr val="bg1">
                  <a:lumMod val="75000"/>
                </a:schemeClr>
              </a:buClr>
            </a:pPr>
            <a:r>
              <a:rPr lang="en-US" dirty="0" smtClean="0"/>
              <a:t>Layering</a:t>
            </a:r>
          </a:p>
          <a:p>
            <a:pPr lvl="2">
              <a:buClr>
                <a:schemeClr val="bg1">
                  <a:lumMod val="75000"/>
                </a:schemeClr>
              </a:buClr>
            </a:pPr>
            <a:r>
              <a:rPr lang="en-US" dirty="0" smtClean="0"/>
              <a:t>Least astonishment</a:t>
            </a:r>
            <a:endParaRPr lang="en-US" dirty="0"/>
          </a:p>
        </p:txBody>
      </p:sp>
    </p:spTree>
    <p:extLst>
      <p:ext uri="{BB962C8B-B14F-4D97-AF65-F5344CB8AC3E}">
        <p14:creationId xmlns:p14="http://schemas.microsoft.com/office/powerpoint/2010/main" val="728304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740229"/>
            <a:ext cx="9144000" cy="823406"/>
          </a:xfrm>
        </p:spPr>
        <p:txBody>
          <a:bodyPr/>
          <a:lstStyle/>
          <a:p>
            <a:r>
              <a:rPr lang="en-US" dirty="0" smtClean="0"/>
              <a:t>Fundamental security design principles</a:t>
            </a:r>
            <a:endParaRPr lang="en-US" dirty="0"/>
          </a:p>
        </p:txBody>
      </p:sp>
      <p:sp>
        <p:nvSpPr>
          <p:cNvPr id="8" name="Content Placeholder 7"/>
          <p:cNvSpPr>
            <a:spLocks noGrp="1"/>
          </p:cNvSpPr>
          <p:nvPr>
            <p:ph sz="half" idx="1"/>
          </p:nvPr>
        </p:nvSpPr>
        <p:spPr>
          <a:xfrm>
            <a:off x="304800" y="1676400"/>
            <a:ext cx="4040823" cy="4724400"/>
          </a:xfrm>
        </p:spPr>
        <p:txBody>
          <a:bodyPr>
            <a:normAutofit fontScale="85000" lnSpcReduction="20000"/>
          </a:bodyPr>
          <a:lstStyle/>
          <a:p>
            <a:r>
              <a:rPr lang="en-US" dirty="0" smtClean="0"/>
              <a:t>Economy of mechanism</a:t>
            </a:r>
          </a:p>
          <a:p>
            <a:pPr lvl="1">
              <a:buClr>
                <a:schemeClr val="bg1">
                  <a:lumMod val="75000"/>
                </a:schemeClr>
              </a:buClr>
            </a:pPr>
            <a:r>
              <a:rPr lang="en-US" sz="1400" dirty="0" smtClean="0"/>
              <a:t>The design of security measures embodied in both hardware and software should be as simple and small as possible</a:t>
            </a:r>
          </a:p>
          <a:p>
            <a:r>
              <a:rPr lang="en-US" dirty="0" smtClean="0"/>
              <a:t>Fail-safe default</a:t>
            </a:r>
          </a:p>
          <a:p>
            <a:pPr lvl="1">
              <a:buClr>
                <a:schemeClr val="bg1">
                  <a:lumMod val="75000"/>
                </a:schemeClr>
              </a:buClr>
            </a:pPr>
            <a:r>
              <a:rPr lang="en-US" sz="1400" dirty="0" smtClean="0"/>
              <a:t>Access decisions should be based on permission rather than exclusion—the default situation is lack of access, and the protection scheme identifies conditions under which access is permitted</a:t>
            </a:r>
          </a:p>
          <a:p>
            <a:r>
              <a:rPr lang="en-US" dirty="0" smtClean="0"/>
              <a:t>Complete mediation</a:t>
            </a:r>
          </a:p>
          <a:p>
            <a:pPr lvl="1">
              <a:buClr>
                <a:schemeClr val="bg1">
                  <a:lumMod val="75000"/>
                </a:schemeClr>
              </a:buClr>
            </a:pPr>
            <a:r>
              <a:rPr lang="en-US" sz="1400" dirty="0" smtClean="0"/>
              <a:t>Every access must be checked against the access control mechanism</a:t>
            </a:r>
          </a:p>
          <a:p>
            <a:r>
              <a:rPr lang="en-US" dirty="0" smtClean="0"/>
              <a:t>Open design</a:t>
            </a:r>
          </a:p>
          <a:p>
            <a:pPr lvl="1">
              <a:buClr>
                <a:schemeClr val="bg1">
                  <a:lumMod val="75000"/>
                </a:schemeClr>
              </a:buClr>
            </a:pPr>
            <a:r>
              <a:rPr lang="en-US" sz="1405" dirty="0" smtClean="0"/>
              <a:t>The design of a security mechanism should be open rather than secret</a:t>
            </a:r>
          </a:p>
        </p:txBody>
      </p:sp>
      <p:sp>
        <p:nvSpPr>
          <p:cNvPr id="9" name="Content Placeholder 8"/>
          <p:cNvSpPr>
            <a:spLocks noGrp="1"/>
          </p:cNvSpPr>
          <p:nvPr>
            <p:ph sz="half" idx="2"/>
          </p:nvPr>
        </p:nvSpPr>
        <p:spPr>
          <a:xfrm>
            <a:off x="4796790" y="1676400"/>
            <a:ext cx="3966209" cy="4449763"/>
          </a:xfrm>
        </p:spPr>
        <p:txBody>
          <a:bodyPr>
            <a:normAutofit fontScale="85000" lnSpcReduction="20000"/>
          </a:bodyPr>
          <a:lstStyle/>
          <a:p>
            <a:r>
              <a:rPr lang="en-US" dirty="0" smtClean="0"/>
              <a:t>Separation of privilege</a:t>
            </a:r>
          </a:p>
          <a:p>
            <a:pPr lvl="1">
              <a:buClr>
                <a:schemeClr val="bg1">
                  <a:lumMod val="75000"/>
                </a:schemeClr>
              </a:buClr>
            </a:pPr>
            <a:r>
              <a:rPr lang="en-US" sz="1400" dirty="0" smtClean="0"/>
              <a:t>A</a:t>
            </a:r>
            <a:r>
              <a:rPr lang="en-US" sz="1400" smtClean="0"/>
              <a:t> </a:t>
            </a:r>
            <a:r>
              <a:rPr lang="en-US" sz="1400" dirty="0" smtClean="0"/>
              <a:t>practice in which multiple privilege attributes are required to achieve access to a restricted resource</a:t>
            </a:r>
          </a:p>
          <a:p>
            <a:r>
              <a:rPr lang="en-US" dirty="0" smtClean="0"/>
              <a:t>Least privilege</a:t>
            </a:r>
          </a:p>
          <a:p>
            <a:pPr lvl="1">
              <a:buClr>
                <a:schemeClr val="bg1">
                  <a:lumMod val="75000"/>
                </a:schemeClr>
              </a:buClr>
            </a:pPr>
            <a:r>
              <a:rPr lang="en-US" sz="1400" dirty="0" smtClean="0"/>
              <a:t>Every process and every user of the system should operated using the least set of privileges necessary to perform the task</a:t>
            </a:r>
          </a:p>
          <a:p>
            <a:r>
              <a:rPr lang="en-US" dirty="0" smtClean="0"/>
              <a:t>Least common mechanism</a:t>
            </a:r>
          </a:p>
          <a:p>
            <a:pPr lvl="1">
              <a:buClr>
                <a:schemeClr val="bg1">
                  <a:lumMod val="75000"/>
                </a:schemeClr>
              </a:buClr>
            </a:pPr>
            <a:r>
              <a:rPr lang="en-US" sz="1400" dirty="0" smtClean="0"/>
              <a:t>The design should minimize the functions shared by different users, providing mutual security</a:t>
            </a:r>
          </a:p>
          <a:p>
            <a:r>
              <a:rPr lang="en-US" dirty="0" smtClean="0"/>
              <a:t>Psychological acceptability</a:t>
            </a:r>
          </a:p>
          <a:p>
            <a:pPr lvl="1">
              <a:buClr>
                <a:schemeClr val="bg1">
                  <a:lumMod val="75000"/>
                </a:schemeClr>
              </a:buClr>
            </a:pPr>
            <a:r>
              <a:rPr lang="en-US" sz="1412" dirty="0" smtClean="0"/>
              <a:t>Implies that the security mechanisms should not interfere unduly with the work of users, while at the same time meeting the needs of those who authorize access</a:t>
            </a:r>
          </a:p>
        </p:txBody>
      </p:sp>
    </p:spTree>
    <p:extLst>
      <p:ext uri="{BB962C8B-B14F-4D97-AF65-F5344CB8AC3E}">
        <p14:creationId xmlns:p14="http://schemas.microsoft.com/office/powerpoint/2010/main" val="985440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760919"/>
            <a:ext cx="9144000" cy="823406"/>
          </a:xfrm>
        </p:spPr>
        <p:txBody>
          <a:bodyPr/>
          <a:lstStyle/>
          <a:p>
            <a:r>
              <a:rPr lang="en-US" dirty="0" smtClean="0"/>
              <a:t>Fundamental security design principles</a:t>
            </a:r>
            <a:endParaRPr lang="en-US" dirty="0"/>
          </a:p>
        </p:txBody>
      </p:sp>
      <p:sp>
        <p:nvSpPr>
          <p:cNvPr id="8" name="Content Placeholder 7"/>
          <p:cNvSpPr>
            <a:spLocks noGrp="1"/>
          </p:cNvSpPr>
          <p:nvPr>
            <p:ph sz="half" idx="1"/>
          </p:nvPr>
        </p:nvSpPr>
        <p:spPr>
          <a:xfrm>
            <a:off x="533400" y="1676400"/>
            <a:ext cx="3657600" cy="4724400"/>
          </a:xfrm>
        </p:spPr>
        <p:txBody>
          <a:bodyPr>
            <a:normAutofit fontScale="92500" lnSpcReduction="20000"/>
          </a:bodyPr>
          <a:lstStyle/>
          <a:p>
            <a:r>
              <a:rPr lang="en-US" dirty="0" smtClean="0"/>
              <a:t>Isolation </a:t>
            </a:r>
          </a:p>
          <a:p>
            <a:pPr lvl="1">
              <a:buClr>
                <a:schemeClr val="bg1">
                  <a:lumMod val="75000"/>
                </a:schemeClr>
              </a:buClr>
            </a:pPr>
            <a:r>
              <a:rPr lang="en-US" sz="1400" dirty="0" smtClean="0"/>
              <a:t>A principle that applies in three contexts: first, public access systems should be isolated from critical resources to prevent disclosure to tampering; second, the processes and files of individual users should be isolated from one another except where it is explicitly desired; third, security mechanisms should be isolated in the sense of preventing access to those mechanisms</a:t>
            </a:r>
          </a:p>
          <a:p>
            <a:r>
              <a:rPr lang="en-US" dirty="0" smtClean="0"/>
              <a:t>Encapsulation </a:t>
            </a:r>
          </a:p>
          <a:p>
            <a:pPr lvl="1">
              <a:buClr>
                <a:schemeClr val="bg1">
                  <a:lumMod val="75000"/>
                </a:schemeClr>
              </a:buClr>
            </a:pPr>
            <a:r>
              <a:rPr lang="en-US" sz="1400" dirty="0" smtClean="0"/>
              <a:t>Viewed as a specific form of isolation based on object-oriented functionality</a:t>
            </a:r>
          </a:p>
          <a:p>
            <a:r>
              <a:rPr lang="en-US" dirty="0" smtClean="0"/>
              <a:t>Modularity </a:t>
            </a:r>
          </a:p>
          <a:p>
            <a:pPr lvl="1">
              <a:buClr>
                <a:schemeClr val="bg1">
                  <a:lumMod val="75000"/>
                </a:schemeClr>
              </a:buClr>
            </a:pPr>
            <a:r>
              <a:rPr lang="en-US" sz="1400" dirty="0" smtClean="0"/>
              <a:t>Refers both to the development of security functions as separate, protected modules and to the use of a modular architecture for mechanism design and implementation</a:t>
            </a:r>
          </a:p>
        </p:txBody>
      </p:sp>
      <p:sp>
        <p:nvSpPr>
          <p:cNvPr id="9" name="Content Placeholder 8"/>
          <p:cNvSpPr>
            <a:spLocks noGrp="1"/>
          </p:cNvSpPr>
          <p:nvPr>
            <p:ph sz="half" idx="2"/>
          </p:nvPr>
        </p:nvSpPr>
        <p:spPr>
          <a:xfrm>
            <a:off x="4800600" y="2133600"/>
            <a:ext cx="3966209" cy="4449763"/>
          </a:xfrm>
        </p:spPr>
        <p:txBody>
          <a:bodyPr>
            <a:normAutofit fontScale="92500" lnSpcReduction="20000"/>
          </a:bodyPr>
          <a:lstStyle/>
          <a:p>
            <a:r>
              <a:rPr lang="en-US" dirty="0" smtClean="0"/>
              <a:t>Layering </a:t>
            </a:r>
          </a:p>
          <a:p>
            <a:pPr lvl="1">
              <a:buClr>
                <a:schemeClr val="bg1">
                  <a:lumMod val="75000"/>
                </a:schemeClr>
              </a:buClr>
            </a:pPr>
            <a:r>
              <a:rPr lang="en-US" sz="1400" dirty="0" smtClean="0"/>
              <a:t>Refers to the use of multiple, overlapping protection approaches addressing the people, technology, and operational aspects of information systems</a:t>
            </a:r>
          </a:p>
          <a:p>
            <a:r>
              <a:rPr lang="en-US" dirty="0" smtClean="0"/>
              <a:t>Least privilege</a:t>
            </a:r>
          </a:p>
          <a:p>
            <a:pPr lvl="1">
              <a:buClr>
                <a:schemeClr val="bg1">
                  <a:lumMod val="75000"/>
                </a:schemeClr>
              </a:buClr>
            </a:pPr>
            <a:r>
              <a:rPr lang="en-US" sz="1400" dirty="0" smtClean="0"/>
              <a:t>Every process and every user of the system should operated using the least set of privileges necessary to perform the task</a:t>
            </a:r>
          </a:p>
          <a:p>
            <a:r>
              <a:rPr lang="en-US" dirty="0" smtClean="0"/>
              <a:t>Least astonishment </a:t>
            </a:r>
          </a:p>
          <a:p>
            <a:pPr lvl="1">
              <a:buClr>
                <a:schemeClr val="bg1">
                  <a:lumMod val="75000"/>
                </a:schemeClr>
              </a:buClr>
            </a:pPr>
            <a:r>
              <a:rPr lang="en-US" sz="1400" dirty="0" smtClean="0"/>
              <a:t>A program or user interface should always respond in the way that is least likely to astonish the user</a:t>
            </a:r>
          </a:p>
        </p:txBody>
      </p:sp>
    </p:spTree>
    <p:extLst>
      <p:ext uri="{BB962C8B-B14F-4D97-AF65-F5344CB8AC3E}">
        <p14:creationId xmlns:p14="http://schemas.microsoft.com/office/powerpoint/2010/main" val="3684549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747766"/>
            <a:ext cx="9144000" cy="852434"/>
          </a:xfrm>
        </p:spPr>
        <p:txBody>
          <a:bodyPr/>
          <a:lstStyle/>
          <a:p>
            <a:r>
              <a:rPr lang="en-US" dirty="0" smtClean="0"/>
              <a:t>Attack surface</a:t>
            </a:r>
            <a:endParaRPr lang="en-US" dirty="0"/>
          </a:p>
        </p:txBody>
      </p:sp>
      <p:sp>
        <p:nvSpPr>
          <p:cNvPr id="7" name="Content Placeholder 6"/>
          <p:cNvSpPr>
            <a:spLocks noGrp="1"/>
          </p:cNvSpPr>
          <p:nvPr>
            <p:ph idx="1"/>
          </p:nvPr>
        </p:nvSpPr>
        <p:spPr>
          <a:xfrm>
            <a:off x="381000" y="1600200"/>
            <a:ext cx="8458200" cy="5029200"/>
          </a:xfrm>
          <a:solidFill>
            <a:schemeClr val="bg1"/>
          </a:solidFill>
        </p:spPr>
        <p:txBody>
          <a:bodyPr>
            <a:normAutofit fontScale="85000" lnSpcReduction="20000"/>
          </a:bodyPr>
          <a:lstStyle/>
          <a:p>
            <a:r>
              <a:rPr lang="en-US" sz="2800" dirty="0" smtClean="0"/>
              <a:t>Consists of the reachable and exploitable vulnerabilities in a system</a:t>
            </a:r>
          </a:p>
          <a:p>
            <a:pPr lvl="1">
              <a:buClrTx/>
            </a:pPr>
            <a:r>
              <a:rPr lang="en-US" sz="2400" dirty="0" smtClean="0"/>
              <a:t>Examples:</a:t>
            </a:r>
          </a:p>
          <a:p>
            <a:pPr lvl="2">
              <a:buClr>
                <a:schemeClr val="bg1">
                  <a:lumMod val="75000"/>
                </a:schemeClr>
              </a:buClr>
            </a:pPr>
            <a:r>
              <a:rPr lang="en-US" sz="1714" dirty="0" smtClean="0"/>
              <a:t>Open ports on outward facing Web and other servers, and code listening on those ports</a:t>
            </a:r>
          </a:p>
          <a:p>
            <a:pPr lvl="2">
              <a:buClr>
                <a:schemeClr val="bg1">
                  <a:lumMod val="75000"/>
                </a:schemeClr>
              </a:buClr>
            </a:pPr>
            <a:r>
              <a:rPr lang="en-US" sz="1714" dirty="0" smtClean="0"/>
              <a:t>Services available on the inside of a firewall</a:t>
            </a:r>
          </a:p>
          <a:p>
            <a:pPr lvl="2">
              <a:buClr>
                <a:schemeClr val="bg1">
                  <a:lumMod val="75000"/>
                </a:schemeClr>
              </a:buClr>
            </a:pPr>
            <a:r>
              <a:rPr lang="en-US" sz="1714" dirty="0" smtClean="0"/>
              <a:t>Code that processes incoming data, e-mail, XLM, office documents, and industry-specific custom data exchange formats</a:t>
            </a:r>
          </a:p>
          <a:p>
            <a:pPr lvl="2">
              <a:buClr>
                <a:schemeClr val="bg1">
                  <a:lumMod val="75000"/>
                </a:schemeClr>
              </a:buClr>
            </a:pPr>
            <a:r>
              <a:rPr lang="en-US" sz="1714" dirty="0" smtClean="0"/>
              <a:t>Interfaces, SQL, and Web forms</a:t>
            </a:r>
          </a:p>
          <a:p>
            <a:pPr lvl="2">
              <a:buClr>
                <a:schemeClr val="bg1">
                  <a:lumMod val="75000"/>
                </a:schemeClr>
              </a:buClr>
            </a:pPr>
            <a:r>
              <a:rPr lang="en-US" sz="1714" dirty="0" smtClean="0"/>
              <a:t>An employee with access to sensitive information vulnerable to a social engineering attack</a:t>
            </a:r>
          </a:p>
          <a:p>
            <a:r>
              <a:rPr lang="en-US" sz="2800" dirty="0" smtClean="0"/>
              <a:t>Can be categorized in the following way:</a:t>
            </a:r>
          </a:p>
          <a:p>
            <a:pPr lvl="1">
              <a:buClrTx/>
            </a:pPr>
            <a:r>
              <a:rPr lang="en-US" sz="2194" dirty="0" smtClean="0"/>
              <a:t>Network attack surface</a:t>
            </a:r>
          </a:p>
          <a:p>
            <a:pPr lvl="2">
              <a:buClr>
                <a:schemeClr val="bg1">
                  <a:lumMod val="75000"/>
                </a:schemeClr>
              </a:buClr>
            </a:pPr>
            <a:r>
              <a:rPr lang="en-US" sz="1412" dirty="0" smtClean="0"/>
              <a:t>This category refers to vulnerabilities over an enterprise network, wide-area network, or Internet</a:t>
            </a:r>
          </a:p>
          <a:p>
            <a:pPr lvl="1">
              <a:buClrTx/>
            </a:pPr>
            <a:r>
              <a:rPr lang="en-US" sz="2162" dirty="0" smtClean="0"/>
              <a:t>Software attack surface</a:t>
            </a:r>
          </a:p>
          <a:p>
            <a:pPr lvl="2">
              <a:buClr>
                <a:schemeClr val="bg1">
                  <a:lumMod val="75000"/>
                </a:schemeClr>
              </a:buClr>
            </a:pPr>
            <a:r>
              <a:rPr lang="en-US" sz="1412" dirty="0" smtClean="0"/>
              <a:t>Vulnerabilities in application, utility, or operating system code</a:t>
            </a:r>
          </a:p>
          <a:p>
            <a:pPr lvl="1">
              <a:buClrTx/>
            </a:pPr>
            <a:r>
              <a:rPr lang="en-US" sz="2162" dirty="0" smtClean="0"/>
              <a:t>Human attack surface</a:t>
            </a:r>
          </a:p>
          <a:p>
            <a:pPr lvl="2">
              <a:buClr>
                <a:schemeClr val="bg1">
                  <a:lumMod val="75000"/>
                </a:schemeClr>
              </a:buClr>
            </a:pPr>
            <a:r>
              <a:rPr lang="en-US" sz="1412" dirty="0" smtClean="0"/>
              <a:t>Refers to vulnerabilities created by personnel or outsiders, such as social engineering, human error, and trusted insiders</a:t>
            </a:r>
          </a:p>
        </p:txBody>
      </p:sp>
    </p:spTree>
    <p:extLst>
      <p:ext uri="{BB962C8B-B14F-4D97-AF65-F5344CB8AC3E}">
        <p14:creationId xmlns:p14="http://schemas.microsoft.com/office/powerpoint/2010/main" val="12119343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2" b="14545"/>
              <a:stretch>
                <a:fillRect/>
              </a:stretch>
            </p:blipFill>
          </mc:Choice>
          <mc:Fallback>
            <p:blipFill>
              <a:blip r:embed="rId4"/>
              <a:srcRect t="18182" b="14545"/>
              <a:stretch>
                <a:fillRect/>
              </a:stretch>
            </p:blipFill>
          </mc:Fallback>
        </mc:AlternateContent>
        <p:spPr>
          <a:xfrm>
            <a:off x="1066800" y="304800"/>
            <a:ext cx="7010400" cy="6103240"/>
          </a:xfrm>
          <a:prstGeom prst="rect">
            <a:avLst/>
          </a:prstGeom>
          <a:solidFill>
            <a:schemeClr val="bg1"/>
          </a:solidFill>
        </p:spPr>
      </p:pic>
    </p:spTree>
    <p:extLst>
      <p:ext uri="{BB962C8B-B14F-4D97-AF65-F5344CB8AC3E}">
        <p14:creationId xmlns:p14="http://schemas.microsoft.com/office/powerpoint/2010/main" val="3645578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trees</a:t>
            </a:r>
            <a:endParaRPr lang="en-US" dirty="0"/>
          </a:p>
        </p:txBody>
      </p:sp>
      <p:graphicFrame>
        <p:nvGraphicFramePr>
          <p:cNvPr id="5" name="Content Placeholder 4"/>
          <p:cNvGraphicFramePr>
            <a:graphicFrameLocks noGrp="1"/>
          </p:cNvGraphicFramePr>
          <p:nvPr>
            <p:ph idx="1"/>
          </p:nvPr>
        </p:nvGraphicFramePr>
        <p:xfrm>
          <a:off x="152400" y="1447800"/>
          <a:ext cx="8763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tree.jpg"/>
          <p:cNvPicPr>
            <a:picLocks noChangeAspect="1"/>
          </p:cNvPicPr>
          <p:nvPr/>
        </p:nvPicPr>
        <p:blipFill>
          <a:blip r:embed="rId8"/>
          <a:stretch>
            <a:fillRect/>
          </a:stretch>
        </p:blipFill>
        <p:spPr>
          <a:xfrm>
            <a:off x="228600" y="3962400"/>
            <a:ext cx="2857500" cy="2314575"/>
          </a:xfrm>
          <a:prstGeom prst="rect">
            <a:avLst/>
          </a:prstGeom>
        </p:spPr>
      </p:pic>
    </p:spTree>
    <p:extLst>
      <p:ext uri="{BB962C8B-B14F-4D97-AF65-F5344CB8AC3E}">
        <p14:creationId xmlns:p14="http://schemas.microsoft.com/office/powerpoint/2010/main" val="28820797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0000" b="18182"/>
              <a:stretch>
                <a:fillRect/>
              </a:stretch>
            </p:blipFill>
          </mc:Choice>
          <mc:Fallback>
            <p:blipFill>
              <a:blip r:embed="rId4"/>
              <a:srcRect t="10000" b="18182"/>
              <a:stretch>
                <a:fillRect/>
              </a:stretch>
            </p:blipFill>
          </mc:Fallback>
        </mc:AlternateContent>
        <p:spPr>
          <a:xfrm>
            <a:off x="1066800" y="152400"/>
            <a:ext cx="6858000" cy="6373918"/>
          </a:xfrm>
          <a:prstGeom prst="rect">
            <a:avLst/>
          </a:prstGeom>
          <a:solidFill>
            <a:schemeClr val="bg1"/>
          </a:solidFill>
        </p:spPr>
      </p:pic>
    </p:spTree>
    <p:extLst>
      <p:ext uri="{BB962C8B-B14F-4D97-AF65-F5344CB8AC3E}">
        <p14:creationId xmlns:p14="http://schemas.microsoft.com/office/powerpoint/2010/main" val="4107947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Network Security</a:t>
            </a:r>
            <a:endParaRPr lang="en-US" dirty="0"/>
          </a:p>
        </p:txBody>
      </p:sp>
      <p:pic>
        <p:nvPicPr>
          <p:cNvPr id="4" name="Content Placeholder 3" descr="f05.pdf"/>
          <p:cNvPicPr>
            <a:picLocks noGrp="1" noChangeAspect="1"/>
          </p:cNvPicPr>
          <p:nvPr>
            <p:ph idx="1"/>
          </p:nvPr>
        </p:nvPicPr>
        <p:blipFill rotWithShape="1">
          <a:blip r:embed="rId2"/>
          <a:srcRect b="18492"/>
          <a:stretch/>
        </p:blipFill>
        <p:spPr>
          <a:xfrm>
            <a:off x="811369" y="2006265"/>
            <a:ext cx="7340958" cy="3724833"/>
          </a:xfrm>
          <a:prstGeom prst="rect">
            <a:avLst/>
          </a:prstGeom>
        </p:spPr>
      </p:pic>
    </p:spTree>
    <p:extLst>
      <p:ext uri="{BB962C8B-B14F-4D97-AF65-F5344CB8AC3E}">
        <p14:creationId xmlns:p14="http://schemas.microsoft.com/office/powerpoint/2010/main" val="102838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82625"/>
          </a:xfrm>
        </p:spPr>
        <p:txBody>
          <a:bodyPr/>
          <a:lstStyle/>
          <a:p>
            <a:r>
              <a:rPr lang="en-US" dirty="0" smtClean="0"/>
              <a:t>Background</a:t>
            </a:r>
            <a:endParaRPr lang="en-US" dirty="0"/>
          </a:p>
        </p:txBody>
      </p:sp>
      <p:sp>
        <p:nvSpPr>
          <p:cNvPr id="3" name="Content Placeholder 2"/>
          <p:cNvSpPr>
            <a:spLocks noGrp="1"/>
          </p:cNvSpPr>
          <p:nvPr>
            <p:ph idx="1"/>
          </p:nvPr>
        </p:nvSpPr>
        <p:spPr>
          <a:xfrm>
            <a:off x="376238" y="1775011"/>
            <a:ext cx="8443912" cy="4867835"/>
          </a:xfrm>
          <a:solidFill>
            <a:schemeClr val="bg1"/>
          </a:solidFill>
        </p:spPr>
        <p:txBody>
          <a:bodyPr/>
          <a:lstStyle/>
          <a:p>
            <a:pPr algn="just"/>
            <a:r>
              <a:rPr lang="en-US" sz="1800" b="1" dirty="0"/>
              <a:t>Traditionally, before the widespread use of </a:t>
            </a:r>
            <a:r>
              <a:rPr lang="en-US" sz="1800" b="1" dirty="0" smtClean="0"/>
              <a:t>computers, security </a:t>
            </a:r>
            <a:r>
              <a:rPr lang="en-US" sz="1800" b="1" dirty="0"/>
              <a:t>was provided by</a:t>
            </a:r>
          </a:p>
          <a:p>
            <a:pPr marL="0" indent="0" algn="just">
              <a:buNone/>
            </a:pPr>
            <a:r>
              <a:rPr lang="en-US" sz="1800" dirty="0" smtClean="0"/>
              <a:t>	– </a:t>
            </a:r>
            <a:r>
              <a:rPr lang="en-US" sz="1800" dirty="0"/>
              <a:t>physical means – locked filing cabinets</a:t>
            </a:r>
          </a:p>
          <a:p>
            <a:pPr marL="0" indent="0" algn="just">
              <a:buNone/>
            </a:pPr>
            <a:r>
              <a:rPr lang="en-US" sz="1800" dirty="0" smtClean="0"/>
              <a:t>	– </a:t>
            </a:r>
            <a:r>
              <a:rPr lang="en-US" sz="1800" dirty="0"/>
              <a:t>administrative mechanisms – rigid hiring process</a:t>
            </a:r>
          </a:p>
          <a:p>
            <a:pPr algn="just"/>
            <a:r>
              <a:rPr lang="en-US" sz="1800" b="1" dirty="0" smtClean="0"/>
              <a:t>In </a:t>
            </a:r>
            <a:r>
              <a:rPr lang="en-US" sz="1800" b="1" dirty="0"/>
              <a:t>recent times, especially in global </a:t>
            </a:r>
            <a:r>
              <a:rPr lang="en-US" sz="1800" b="1" dirty="0" smtClean="0"/>
              <a:t>networking environment</a:t>
            </a:r>
            <a:r>
              <a:rPr lang="en-US" sz="1800" b="1" dirty="0"/>
              <a:t>, </a:t>
            </a:r>
            <a:r>
              <a:rPr lang="en-US" sz="1800" b="1" dirty="0" smtClean="0"/>
              <a:t>the security </a:t>
            </a:r>
            <a:r>
              <a:rPr lang="en-US" sz="1800" b="1" dirty="0"/>
              <a:t>requirements have </a:t>
            </a:r>
            <a:r>
              <a:rPr lang="en-US" sz="1800" b="1" dirty="0" smtClean="0"/>
              <a:t>changed</a:t>
            </a:r>
          </a:p>
          <a:p>
            <a:pPr algn="just"/>
            <a:r>
              <a:rPr lang="en-US" sz="1800" b="1" dirty="0">
                <a:solidFill>
                  <a:schemeClr val="tx2">
                    <a:lumMod val="10000"/>
                  </a:schemeClr>
                </a:solidFill>
              </a:rPr>
              <a:t>Another major change that affected security is the introduction of distributed systems and the use of networks and communications facilities for carrying data between terminal user and computer and between computer and </a:t>
            </a:r>
            <a:r>
              <a:rPr lang="en-US" sz="1800" b="1" dirty="0" smtClean="0">
                <a:solidFill>
                  <a:schemeClr val="tx2">
                    <a:lumMod val="10000"/>
                  </a:schemeClr>
                </a:solidFill>
              </a:rPr>
              <a:t>computer</a:t>
            </a:r>
            <a:endParaRPr lang="en-US" sz="1800" b="1" dirty="0"/>
          </a:p>
          <a:p>
            <a:pPr algn="just"/>
            <a:r>
              <a:rPr lang="en-US" sz="1800" b="1" dirty="0" smtClean="0"/>
              <a:t>Ensuring </a:t>
            </a:r>
            <a:r>
              <a:rPr lang="en-US" sz="1800" b="1" dirty="0"/>
              <a:t>security is a far more complicated issue today</a:t>
            </a:r>
          </a:p>
          <a:p>
            <a:pPr algn="just"/>
            <a:r>
              <a:rPr lang="en-US" sz="1800" b="1" dirty="0"/>
              <a:t>C</a:t>
            </a:r>
            <a:r>
              <a:rPr lang="en-US" sz="1800" b="1" dirty="0" smtClean="0"/>
              <a:t>omputer </a:t>
            </a:r>
            <a:r>
              <a:rPr lang="en-US" sz="1800" b="1" dirty="0"/>
              <a:t>use requires automated tools to protect </a:t>
            </a:r>
            <a:r>
              <a:rPr lang="en-US" sz="1800" b="1" dirty="0" smtClean="0"/>
              <a:t>files and </a:t>
            </a:r>
            <a:r>
              <a:rPr lang="en-US" sz="1800" b="1" dirty="0"/>
              <a:t>other stored information</a:t>
            </a:r>
          </a:p>
          <a:p>
            <a:pPr algn="just"/>
            <a:r>
              <a:rPr lang="en-US" sz="1800" b="1" dirty="0"/>
              <a:t>U</a:t>
            </a:r>
            <a:r>
              <a:rPr lang="en-US" sz="1800" b="1" dirty="0" smtClean="0"/>
              <a:t>se </a:t>
            </a:r>
            <a:r>
              <a:rPr lang="en-US" sz="1800" b="1" dirty="0"/>
              <a:t>of networks and communications links </a:t>
            </a:r>
            <a:r>
              <a:rPr lang="en-US" sz="1800" b="1" dirty="0" smtClean="0"/>
              <a:t>requires measures </a:t>
            </a:r>
            <a:r>
              <a:rPr lang="en-US" sz="1800" b="1" dirty="0"/>
              <a:t>to protect data during transmission</a:t>
            </a:r>
            <a:endParaRPr lang="en-US" sz="1800" dirty="0"/>
          </a:p>
        </p:txBody>
      </p:sp>
    </p:spTree>
    <p:extLst>
      <p:ext uri="{BB962C8B-B14F-4D97-AF65-F5344CB8AC3E}">
        <p14:creationId xmlns:p14="http://schemas.microsoft.com/office/powerpoint/2010/main" val="23211686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Access Security Model</a:t>
            </a:r>
            <a:endParaRPr lang="en-US" dirty="0"/>
          </a:p>
        </p:txBody>
      </p:sp>
      <p:pic>
        <p:nvPicPr>
          <p:cNvPr id="4" name="Content Placeholder 3" descr="f06.pdf"/>
          <p:cNvPicPr>
            <a:picLocks noGrp="1" noChangeAspect="1"/>
          </p:cNvPicPr>
          <p:nvPr>
            <p:ph idx="1"/>
          </p:nvPr>
        </p:nvPicPr>
        <p:blipFill rotWithShape="1">
          <a:blip r:embed="rId2"/>
          <a:srcRect t="27273" b="39920"/>
          <a:stretch/>
        </p:blipFill>
        <p:spPr>
          <a:xfrm>
            <a:off x="731530" y="1993834"/>
            <a:ext cx="7771428" cy="3415293"/>
          </a:xfrm>
          <a:prstGeom prst="rect">
            <a:avLst/>
          </a:prstGeom>
        </p:spPr>
      </p:pic>
    </p:spTree>
    <p:extLst>
      <p:ext uri="{BB962C8B-B14F-4D97-AF65-F5344CB8AC3E}">
        <p14:creationId xmlns:p14="http://schemas.microsoft.com/office/powerpoint/2010/main" val="3990451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Network Security</a:t>
            </a:r>
            <a:endParaRPr lang="en-US" dirty="0"/>
          </a:p>
        </p:txBody>
      </p:sp>
      <p:sp>
        <p:nvSpPr>
          <p:cNvPr id="3" name="Content Placeholder 2"/>
          <p:cNvSpPr>
            <a:spLocks noGrp="1"/>
          </p:cNvSpPr>
          <p:nvPr>
            <p:ph idx="1"/>
          </p:nvPr>
        </p:nvSpPr>
        <p:spPr/>
        <p:txBody>
          <a:bodyPr/>
          <a:lstStyle/>
          <a:p>
            <a:r>
              <a:rPr lang="en-US" sz="2000" b="1" dirty="0"/>
              <a:t>This model requires us to :</a:t>
            </a:r>
          </a:p>
          <a:p>
            <a:pPr marL="0" indent="0">
              <a:buNone/>
            </a:pPr>
            <a:r>
              <a:rPr lang="en-US" sz="2000" dirty="0" smtClean="0"/>
              <a:t>	– </a:t>
            </a:r>
            <a:r>
              <a:rPr lang="en-US" sz="2000" b="1" dirty="0"/>
              <a:t>design </a:t>
            </a:r>
            <a:r>
              <a:rPr lang="en-US" sz="2000" dirty="0"/>
              <a:t>a suitable algorithm for the </a:t>
            </a:r>
            <a:r>
              <a:rPr lang="en-US" sz="2000" dirty="0" smtClean="0"/>
              <a:t>security-related 	 	 	   transformation</a:t>
            </a:r>
            <a:endParaRPr lang="en-US" sz="2000" dirty="0"/>
          </a:p>
          <a:p>
            <a:pPr marL="0" indent="0">
              <a:buNone/>
            </a:pPr>
            <a:r>
              <a:rPr lang="en-US" sz="2000" dirty="0" smtClean="0"/>
              <a:t>	– </a:t>
            </a:r>
            <a:r>
              <a:rPr lang="en-US" sz="2000" b="1" dirty="0"/>
              <a:t>generate </a:t>
            </a:r>
            <a:r>
              <a:rPr lang="en-US" sz="2000" dirty="0"/>
              <a:t>the secret information (keys) used by </a:t>
            </a:r>
            <a:r>
              <a:rPr lang="en-US" sz="2000" dirty="0" smtClean="0"/>
              <a:t>the algorithm</a:t>
            </a:r>
            <a:endParaRPr lang="en-US" sz="2000" dirty="0"/>
          </a:p>
          <a:p>
            <a:pPr marL="0" indent="0">
              <a:buNone/>
            </a:pPr>
            <a:r>
              <a:rPr lang="en-US" sz="2000" dirty="0" smtClean="0"/>
              <a:t>	– </a:t>
            </a:r>
            <a:r>
              <a:rPr lang="en-US" sz="2000" b="1" dirty="0"/>
              <a:t>develop </a:t>
            </a:r>
            <a:r>
              <a:rPr lang="en-US" sz="2000" dirty="0"/>
              <a:t>methods to </a:t>
            </a:r>
            <a:r>
              <a:rPr lang="en-US" sz="2000" b="1" dirty="0"/>
              <a:t>distribute </a:t>
            </a:r>
            <a:r>
              <a:rPr lang="en-US" sz="2000" dirty="0"/>
              <a:t>and share </a:t>
            </a:r>
            <a:r>
              <a:rPr lang="en-US" sz="2000" dirty="0" smtClean="0"/>
              <a:t>the secret 	 	 	   information</a:t>
            </a:r>
            <a:endParaRPr lang="en-US" sz="2000" dirty="0"/>
          </a:p>
          <a:p>
            <a:pPr marL="0" indent="0">
              <a:buNone/>
            </a:pPr>
            <a:r>
              <a:rPr lang="en-US" sz="2000" dirty="0" smtClean="0"/>
              <a:t>	– </a:t>
            </a:r>
            <a:r>
              <a:rPr lang="en-US" sz="2000" dirty="0"/>
              <a:t>specify a </a:t>
            </a:r>
            <a:r>
              <a:rPr lang="en-US" sz="2000" b="1" dirty="0"/>
              <a:t>protocol enabling </a:t>
            </a:r>
            <a:r>
              <a:rPr lang="en-US" sz="2000" dirty="0"/>
              <a:t>the principals to </a:t>
            </a:r>
            <a:r>
              <a:rPr lang="en-US" sz="2000" dirty="0" smtClean="0"/>
              <a:t>use the 	 	 	   </a:t>
            </a:r>
            <a:r>
              <a:rPr lang="en-US" sz="2000" b="1" dirty="0" smtClean="0"/>
              <a:t>transformation </a:t>
            </a:r>
            <a:r>
              <a:rPr lang="en-US" sz="2000" dirty="0"/>
              <a:t>and secret information for </a:t>
            </a:r>
            <a:r>
              <a:rPr lang="en-US" sz="2000" dirty="0" smtClean="0"/>
              <a:t>a security </a:t>
            </a:r>
            <a:r>
              <a:rPr lang="en-US" sz="2000" dirty="0"/>
              <a:t>service</a:t>
            </a:r>
          </a:p>
        </p:txBody>
      </p:sp>
    </p:spTree>
    <p:extLst>
      <p:ext uri="{BB962C8B-B14F-4D97-AF65-F5344CB8AC3E}">
        <p14:creationId xmlns:p14="http://schemas.microsoft.com/office/powerpoint/2010/main" val="2640772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391886" y="1084463"/>
            <a:ext cx="8424862" cy="606425"/>
          </a:xfrm>
        </p:spPr>
        <p:txBody>
          <a:bodyPr/>
          <a:lstStyle/>
          <a:p>
            <a:pPr eaLnBrk="1" hangingPunct="1"/>
            <a:r>
              <a:rPr lang="en-US" dirty="0" smtClean="0"/>
              <a:t>Unwanted Access</a:t>
            </a:r>
          </a:p>
        </p:txBody>
      </p:sp>
      <p:sp>
        <p:nvSpPr>
          <p:cNvPr id="3" name="Content Placeholder 2"/>
          <p:cNvSpPr>
            <a:spLocks noGrp="1"/>
          </p:cNvSpPr>
          <p:nvPr>
            <p:ph idx="1"/>
          </p:nvPr>
        </p:nvSpPr>
        <p:spPr>
          <a:xfrm>
            <a:off x="170543" y="1781577"/>
            <a:ext cx="4267200" cy="4867275"/>
          </a:xfrm>
        </p:spPr>
        <p:txBody>
          <a:bodyPr>
            <a:normAutofit/>
          </a:bodyPr>
          <a:lstStyle/>
          <a:p>
            <a:pPr eaLnBrk="1" hangingPunct="1">
              <a:defRPr/>
            </a:pPr>
            <a:r>
              <a:rPr lang="en-US" sz="2400" dirty="0" smtClean="0">
                <a:solidFill>
                  <a:schemeClr val="tx2">
                    <a:lumMod val="10000"/>
                  </a:schemeClr>
                </a:solidFill>
              </a:rPr>
              <a:t>Placement in a computer system of logic that exploits vulnerabilities in the system and that can affect application programs as well as utility programs</a:t>
            </a:r>
          </a:p>
        </p:txBody>
      </p:sp>
      <p:pic>
        <p:nvPicPr>
          <p:cNvPr id="4" name="Picture 3"/>
          <p:cNvPicPr>
            <a:picLocks noChangeAspect="1"/>
          </p:cNvPicPr>
          <p:nvPr/>
        </p:nvPicPr>
        <p:blipFill>
          <a:blip r:embed="rId3"/>
          <a:stretch>
            <a:fillRect/>
          </a:stretch>
        </p:blipFill>
        <p:spPr>
          <a:xfrm flipH="1">
            <a:off x="609600" y="4215215"/>
            <a:ext cx="2057400" cy="2109385"/>
          </a:xfrm>
          <a:prstGeom prst="rect">
            <a:avLst/>
          </a:prstGeom>
        </p:spPr>
      </p:pic>
      <p:graphicFrame>
        <p:nvGraphicFramePr>
          <p:cNvPr id="5" name="Diagram 4"/>
          <p:cNvGraphicFramePr/>
          <p:nvPr/>
        </p:nvGraphicFramePr>
        <p:xfrm>
          <a:off x="3810000" y="1600200"/>
          <a:ext cx="6096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7899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Standards</a:t>
            </a:r>
            <a:endParaRPr lang="en-US" dirty="0"/>
          </a:p>
        </p:txBody>
      </p:sp>
      <p:sp>
        <p:nvSpPr>
          <p:cNvPr id="5" name="Text Placeholder 4"/>
          <p:cNvSpPr>
            <a:spLocks noGrp="1"/>
          </p:cNvSpPr>
          <p:nvPr>
            <p:ph type="body" idx="1"/>
          </p:nvPr>
        </p:nvSpPr>
        <p:spPr/>
        <p:txBody>
          <a:bodyPr/>
          <a:lstStyle/>
          <a:p>
            <a:r>
              <a:rPr lang="en-US" dirty="0" smtClean="0">
                <a:solidFill>
                  <a:schemeClr val="tx2">
                    <a:lumMod val="10000"/>
                  </a:schemeClr>
                </a:solidFill>
              </a:rPr>
              <a:t>NIST</a:t>
            </a:r>
            <a:endParaRPr lang="en-US" dirty="0">
              <a:solidFill>
                <a:schemeClr val="tx2">
                  <a:lumMod val="10000"/>
                </a:schemeClr>
              </a:solidFill>
            </a:endParaRPr>
          </a:p>
        </p:txBody>
      </p:sp>
      <p:sp>
        <p:nvSpPr>
          <p:cNvPr id="6" name="Content Placeholder 5"/>
          <p:cNvSpPr>
            <a:spLocks noGrp="1"/>
          </p:cNvSpPr>
          <p:nvPr>
            <p:ph sz="half" idx="2"/>
          </p:nvPr>
        </p:nvSpPr>
        <p:spPr>
          <a:xfrm>
            <a:off x="779463" y="2393576"/>
            <a:ext cx="3566160" cy="4007224"/>
          </a:xfrm>
        </p:spPr>
        <p:txBody>
          <a:bodyPr>
            <a:normAutofit/>
          </a:bodyPr>
          <a:lstStyle/>
          <a:p>
            <a:r>
              <a:rPr lang="en-US" sz="1600" dirty="0" smtClean="0">
                <a:solidFill>
                  <a:schemeClr val="tx2">
                    <a:lumMod val="10000"/>
                  </a:schemeClr>
                </a:solidFill>
              </a:rPr>
              <a:t>National Institute of Standards and Technology</a:t>
            </a:r>
          </a:p>
          <a:p>
            <a:r>
              <a:rPr lang="en-US" sz="1600" dirty="0" smtClean="0">
                <a:solidFill>
                  <a:schemeClr val="tx2">
                    <a:lumMod val="10000"/>
                  </a:schemeClr>
                </a:solidFill>
              </a:rPr>
              <a:t>U.S. federal agency that deals with measurement science, standards, and technology related to U.S. government use and to the promotion of U.S. private-sector innovation</a:t>
            </a:r>
          </a:p>
          <a:p>
            <a:r>
              <a:rPr lang="en-US" sz="1600" dirty="0" smtClean="0">
                <a:solidFill>
                  <a:schemeClr val="tx2">
                    <a:lumMod val="10000"/>
                  </a:schemeClr>
                </a:solidFill>
              </a:rPr>
              <a:t>NIST Federal Information Processing Standards (FIPS) and Special Publications (SP) have a worldwide impact</a:t>
            </a:r>
            <a:endParaRPr lang="en-US" sz="1600" dirty="0">
              <a:solidFill>
                <a:schemeClr val="tx2">
                  <a:lumMod val="10000"/>
                </a:schemeClr>
              </a:solidFill>
            </a:endParaRPr>
          </a:p>
        </p:txBody>
      </p:sp>
      <p:sp>
        <p:nvSpPr>
          <p:cNvPr id="7" name="Text Placeholder 6"/>
          <p:cNvSpPr>
            <a:spLocks noGrp="1"/>
          </p:cNvSpPr>
          <p:nvPr>
            <p:ph type="body" sz="quarter" idx="3"/>
          </p:nvPr>
        </p:nvSpPr>
        <p:spPr/>
        <p:txBody>
          <a:bodyPr/>
          <a:lstStyle/>
          <a:p>
            <a:r>
              <a:rPr lang="en-US" dirty="0" smtClean="0">
                <a:solidFill>
                  <a:schemeClr val="tx2">
                    <a:lumMod val="10000"/>
                  </a:schemeClr>
                </a:solidFill>
              </a:rPr>
              <a:t>ISOC</a:t>
            </a:r>
            <a:endParaRPr lang="en-US" dirty="0">
              <a:solidFill>
                <a:schemeClr val="tx2">
                  <a:lumMod val="10000"/>
                </a:schemeClr>
              </a:solidFill>
            </a:endParaRPr>
          </a:p>
        </p:txBody>
      </p:sp>
      <p:sp>
        <p:nvSpPr>
          <p:cNvPr id="8" name="Content Placeholder 7"/>
          <p:cNvSpPr>
            <a:spLocks noGrp="1"/>
          </p:cNvSpPr>
          <p:nvPr>
            <p:ph sz="quarter" idx="4"/>
          </p:nvPr>
        </p:nvSpPr>
        <p:spPr>
          <a:xfrm>
            <a:off x="4800599" y="2393576"/>
            <a:ext cx="3762829" cy="4464424"/>
          </a:xfrm>
        </p:spPr>
        <p:txBody>
          <a:bodyPr>
            <a:normAutofit fontScale="85000" lnSpcReduction="10000"/>
          </a:bodyPr>
          <a:lstStyle/>
          <a:p>
            <a:r>
              <a:rPr lang="en-US" dirty="0" smtClean="0">
                <a:solidFill>
                  <a:schemeClr val="tx2">
                    <a:lumMod val="10000"/>
                  </a:schemeClr>
                </a:solidFill>
              </a:rPr>
              <a:t>Internet Society</a:t>
            </a:r>
          </a:p>
          <a:p>
            <a:r>
              <a:rPr lang="en-US" dirty="0" smtClean="0">
                <a:solidFill>
                  <a:schemeClr val="tx2">
                    <a:lumMod val="10000"/>
                  </a:schemeClr>
                </a:solidFill>
              </a:rPr>
              <a:t>Professional membership society with worldwide organizational and individual membership</a:t>
            </a:r>
          </a:p>
          <a:p>
            <a:r>
              <a:rPr lang="en-US" dirty="0" smtClean="0">
                <a:solidFill>
                  <a:schemeClr val="tx2">
                    <a:lumMod val="10000"/>
                  </a:schemeClr>
                </a:solidFill>
              </a:rPr>
              <a:t>Provides leadership in addressing issues that confront the future of the Internet</a:t>
            </a:r>
          </a:p>
          <a:p>
            <a:r>
              <a:rPr lang="en-US" dirty="0" smtClean="0">
                <a:solidFill>
                  <a:schemeClr val="tx2">
                    <a:lumMod val="10000"/>
                  </a:schemeClr>
                </a:solidFill>
              </a:rPr>
              <a:t>Is the organization home for the groups responsible for Internet infrastructure standards, including the Internet Engineering Task Force (IETF) and the Internet Architecture Board (IAB)</a:t>
            </a:r>
          </a:p>
          <a:p>
            <a:r>
              <a:rPr lang="en-US" dirty="0" smtClean="0">
                <a:solidFill>
                  <a:schemeClr val="tx2">
                    <a:lumMod val="10000"/>
                  </a:schemeClr>
                </a:solidFill>
              </a:rPr>
              <a:t>Internet standards and related specifications are published as Requests for Comments (RFCs)</a:t>
            </a:r>
            <a:endParaRPr lang="en-US" dirty="0">
              <a:solidFill>
                <a:schemeClr val="tx2">
                  <a:lumMod val="10000"/>
                </a:schemeClr>
              </a:solidFill>
            </a:endParaRPr>
          </a:p>
        </p:txBody>
      </p:sp>
    </p:spTree>
    <p:extLst>
      <p:ext uri="{BB962C8B-B14F-4D97-AF65-F5344CB8AC3E}">
        <p14:creationId xmlns:p14="http://schemas.microsoft.com/office/powerpoint/2010/main" val="15468055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5288" y="917575"/>
            <a:ext cx="8424862" cy="590550"/>
          </a:xfrm>
        </p:spPr>
        <p:txBody>
          <a:bodyPr/>
          <a:lstStyle/>
          <a:p>
            <a:r>
              <a:rPr lang="en-US" dirty="0" smtClean="0"/>
              <a:t>Summary</a:t>
            </a:r>
            <a:endParaRPr lang="en-AU" dirty="0" smtClean="0"/>
          </a:p>
        </p:txBody>
      </p:sp>
      <p:sp>
        <p:nvSpPr>
          <p:cNvPr id="76803" name="Rectangle 3"/>
          <p:cNvSpPr>
            <a:spLocks noGrp="1" noChangeArrowheads="1"/>
          </p:cNvSpPr>
          <p:nvPr>
            <p:ph sz="half" idx="1"/>
          </p:nvPr>
        </p:nvSpPr>
        <p:spPr>
          <a:xfrm>
            <a:off x="779463" y="1600200"/>
            <a:ext cx="3566160" cy="4800600"/>
          </a:xfrm>
        </p:spPr>
        <p:txBody>
          <a:bodyPr>
            <a:noAutofit/>
          </a:bodyPr>
          <a:lstStyle/>
          <a:p>
            <a:r>
              <a:rPr lang="en-US" sz="2000" dirty="0" smtClean="0">
                <a:solidFill>
                  <a:schemeClr val="tx2">
                    <a:lumMod val="10000"/>
                  </a:schemeClr>
                </a:solidFill>
              </a:rPr>
              <a:t>Computer security concepts</a:t>
            </a:r>
          </a:p>
          <a:p>
            <a:pPr lvl="1">
              <a:buClr>
                <a:schemeClr val="bg1"/>
              </a:buClr>
            </a:pPr>
            <a:r>
              <a:rPr lang="en-US" sz="1800" dirty="0" smtClean="0">
                <a:solidFill>
                  <a:schemeClr val="tx2">
                    <a:lumMod val="10000"/>
                  </a:schemeClr>
                </a:solidFill>
              </a:rPr>
              <a:t>Definition</a:t>
            </a:r>
          </a:p>
          <a:p>
            <a:pPr lvl="1">
              <a:buClr>
                <a:schemeClr val="bg1"/>
              </a:buClr>
            </a:pPr>
            <a:r>
              <a:rPr lang="en-US" sz="1800" dirty="0" smtClean="0">
                <a:solidFill>
                  <a:schemeClr val="tx2">
                    <a:lumMod val="10000"/>
                  </a:schemeClr>
                </a:solidFill>
              </a:rPr>
              <a:t>Examples</a:t>
            </a:r>
          </a:p>
          <a:p>
            <a:pPr lvl="1">
              <a:buClr>
                <a:schemeClr val="bg1"/>
              </a:buClr>
            </a:pPr>
            <a:r>
              <a:rPr lang="en-US" sz="1800" dirty="0" smtClean="0">
                <a:solidFill>
                  <a:schemeClr val="tx2">
                    <a:lumMod val="10000"/>
                  </a:schemeClr>
                </a:solidFill>
              </a:rPr>
              <a:t>Challenges </a:t>
            </a:r>
          </a:p>
          <a:p>
            <a:r>
              <a:rPr lang="en-US" sz="2000" dirty="0" smtClean="0">
                <a:solidFill>
                  <a:schemeClr val="tx2">
                    <a:lumMod val="10000"/>
                  </a:schemeClr>
                </a:solidFill>
              </a:rPr>
              <a:t>The OSI security architecture</a:t>
            </a:r>
          </a:p>
          <a:p>
            <a:r>
              <a:rPr lang="en-US" sz="2000" dirty="0" smtClean="0">
                <a:solidFill>
                  <a:schemeClr val="tx2">
                    <a:lumMod val="10000"/>
                  </a:schemeClr>
                </a:solidFill>
              </a:rPr>
              <a:t>Security attacks</a:t>
            </a:r>
          </a:p>
          <a:p>
            <a:pPr lvl="1">
              <a:buClr>
                <a:schemeClr val="bg1"/>
              </a:buClr>
            </a:pPr>
            <a:r>
              <a:rPr lang="en-US" sz="1800" dirty="0" smtClean="0">
                <a:solidFill>
                  <a:schemeClr val="tx2">
                    <a:lumMod val="10000"/>
                  </a:schemeClr>
                </a:solidFill>
              </a:rPr>
              <a:t>Passive attacks</a:t>
            </a:r>
          </a:p>
          <a:p>
            <a:pPr lvl="1">
              <a:buClr>
                <a:schemeClr val="bg1"/>
              </a:buClr>
            </a:pPr>
            <a:r>
              <a:rPr lang="en-US" sz="1800" dirty="0" smtClean="0">
                <a:solidFill>
                  <a:schemeClr val="tx2">
                    <a:lumMod val="10000"/>
                  </a:schemeClr>
                </a:solidFill>
              </a:rPr>
              <a:t>Active attacks</a:t>
            </a:r>
          </a:p>
          <a:p>
            <a:r>
              <a:rPr lang="en-US" sz="2000" dirty="0" smtClean="0">
                <a:solidFill>
                  <a:schemeClr val="tx2">
                    <a:lumMod val="10000"/>
                  </a:schemeClr>
                </a:solidFill>
              </a:rPr>
              <a:t>Model for network security</a:t>
            </a:r>
          </a:p>
          <a:p>
            <a:r>
              <a:rPr lang="en-US" sz="2000" dirty="0" smtClean="0">
                <a:solidFill>
                  <a:schemeClr val="tx2">
                    <a:lumMod val="10000"/>
                  </a:schemeClr>
                </a:solidFill>
              </a:rPr>
              <a:t>Standards </a:t>
            </a:r>
          </a:p>
          <a:p>
            <a:pPr lvl="1">
              <a:buClr>
                <a:schemeClr val="bg1"/>
              </a:buClr>
              <a:buNone/>
            </a:pPr>
            <a:endParaRPr lang="en-US" sz="1800" dirty="0" smtClean="0">
              <a:solidFill>
                <a:schemeClr val="tx2">
                  <a:lumMod val="10000"/>
                </a:schemeClr>
              </a:solidFill>
            </a:endParaRPr>
          </a:p>
        </p:txBody>
      </p:sp>
      <p:sp>
        <p:nvSpPr>
          <p:cNvPr id="76804" name="Content Placeholder 11"/>
          <p:cNvSpPr>
            <a:spLocks noGrp="1"/>
          </p:cNvSpPr>
          <p:nvPr>
            <p:ph sz="half" idx="2"/>
          </p:nvPr>
        </p:nvSpPr>
        <p:spPr>
          <a:xfrm>
            <a:off x="5029200" y="1676400"/>
            <a:ext cx="3566160" cy="4953000"/>
          </a:xfrm>
        </p:spPr>
        <p:txBody>
          <a:bodyPr>
            <a:normAutofit/>
          </a:bodyPr>
          <a:lstStyle/>
          <a:p>
            <a:r>
              <a:rPr lang="en-US" sz="2000" dirty="0" smtClean="0">
                <a:solidFill>
                  <a:schemeClr val="tx2">
                    <a:lumMod val="10000"/>
                  </a:schemeClr>
                </a:solidFill>
              </a:rPr>
              <a:t>Security services</a:t>
            </a:r>
          </a:p>
          <a:p>
            <a:pPr lvl="1">
              <a:buClr>
                <a:schemeClr val="bg1"/>
              </a:buClr>
            </a:pPr>
            <a:r>
              <a:rPr lang="en-US" sz="1800" dirty="0" smtClean="0">
                <a:solidFill>
                  <a:schemeClr val="tx2">
                    <a:lumMod val="10000"/>
                  </a:schemeClr>
                </a:solidFill>
              </a:rPr>
              <a:t>Authentication</a:t>
            </a:r>
          </a:p>
          <a:p>
            <a:pPr lvl="1">
              <a:buClr>
                <a:schemeClr val="bg1"/>
              </a:buClr>
            </a:pPr>
            <a:r>
              <a:rPr lang="en-US" sz="1800" dirty="0" smtClean="0">
                <a:solidFill>
                  <a:schemeClr val="tx2">
                    <a:lumMod val="10000"/>
                  </a:schemeClr>
                </a:solidFill>
              </a:rPr>
              <a:t>Access control</a:t>
            </a:r>
          </a:p>
          <a:p>
            <a:pPr lvl="1">
              <a:buClr>
                <a:schemeClr val="bg1"/>
              </a:buClr>
            </a:pPr>
            <a:r>
              <a:rPr lang="en-US" sz="1800" dirty="0" smtClean="0">
                <a:solidFill>
                  <a:schemeClr val="tx2">
                    <a:lumMod val="10000"/>
                  </a:schemeClr>
                </a:solidFill>
              </a:rPr>
              <a:t>Data confidentiality</a:t>
            </a:r>
          </a:p>
          <a:p>
            <a:pPr lvl="1">
              <a:buClr>
                <a:schemeClr val="bg1"/>
              </a:buClr>
            </a:pPr>
            <a:r>
              <a:rPr lang="en-US" sz="1800" dirty="0" smtClean="0">
                <a:solidFill>
                  <a:schemeClr val="tx2">
                    <a:lumMod val="10000"/>
                  </a:schemeClr>
                </a:solidFill>
              </a:rPr>
              <a:t>Data integrity</a:t>
            </a:r>
          </a:p>
          <a:p>
            <a:pPr lvl="1">
              <a:buClr>
                <a:schemeClr val="bg1"/>
              </a:buClr>
            </a:pPr>
            <a:r>
              <a:rPr lang="en-US" sz="1800" dirty="0" smtClean="0">
                <a:solidFill>
                  <a:schemeClr val="tx2">
                    <a:lumMod val="10000"/>
                  </a:schemeClr>
                </a:solidFill>
              </a:rPr>
              <a:t>Nonrepudiation</a:t>
            </a:r>
          </a:p>
          <a:p>
            <a:pPr lvl="1">
              <a:buClr>
                <a:schemeClr val="bg1"/>
              </a:buClr>
            </a:pPr>
            <a:r>
              <a:rPr lang="en-US" sz="1800" dirty="0" smtClean="0">
                <a:solidFill>
                  <a:schemeClr val="tx2">
                    <a:lumMod val="10000"/>
                  </a:schemeClr>
                </a:solidFill>
              </a:rPr>
              <a:t>Availability service</a:t>
            </a:r>
          </a:p>
          <a:p>
            <a:r>
              <a:rPr lang="en-US" sz="2000" dirty="0" smtClean="0">
                <a:solidFill>
                  <a:schemeClr val="tx2">
                    <a:lumMod val="10000"/>
                  </a:schemeClr>
                </a:solidFill>
              </a:rPr>
              <a:t>Security mechanisms</a:t>
            </a:r>
          </a:p>
          <a:p>
            <a:r>
              <a:rPr lang="en-US" sz="2000" dirty="0" smtClean="0">
                <a:solidFill>
                  <a:schemeClr val="tx2">
                    <a:lumMod val="10000"/>
                  </a:schemeClr>
                </a:solidFill>
              </a:rPr>
              <a:t>Attack surfaces and attack trees</a:t>
            </a:r>
          </a:p>
          <a:p>
            <a:pPr lvl="1">
              <a:buClr>
                <a:schemeClr val="bg1"/>
              </a:buClr>
            </a:pPr>
            <a:r>
              <a:rPr lang="en-US" sz="1800" dirty="0" smtClean="0">
                <a:solidFill>
                  <a:schemeClr val="tx2">
                    <a:lumMod val="10000"/>
                  </a:schemeClr>
                </a:solidFill>
              </a:rPr>
              <a:t>Attack surfaces</a:t>
            </a:r>
          </a:p>
          <a:p>
            <a:pPr lvl="1">
              <a:buClr>
                <a:schemeClr val="bg1"/>
              </a:buClr>
            </a:pPr>
            <a:r>
              <a:rPr lang="en-US" sz="1800" dirty="0" smtClean="0">
                <a:solidFill>
                  <a:schemeClr val="tx2">
                    <a:lumMod val="10000"/>
                  </a:schemeClr>
                </a:solidFill>
              </a:rPr>
              <a:t>Attack trees</a:t>
            </a:r>
          </a:p>
        </p:txBody>
      </p:sp>
    </p:spTree>
    <p:extLst>
      <p:ext uri="{BB962C8B-B14F-4D97-AF65-F5344CB8AC3E}">
        <p14:creationId xmlns:p14="http://schemas.microsoft.com/office/powerpoint/2010/main" val="32222928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b="1" dirty="0"/>
              <a:t>Chapter 1 of the textbook: </a:t>
            </a:r>
            <a:r>
              <a:rPr lang="en-US" b="1" i="1" dirty="0"/>
              <a:t>Network Security </a:t>
            </a:r>
            <a:r>
              <a:rPr lang="en-US" b="1" i="1" dirty="0" smtClean="0"/>
              <a:t>Essentials- Application </a:t>
            </a:r>
            <a:r>
              <a:rPr lang="en-US" b="1" i="1" dirty="0"/>
              <a:t>&amp; Standards” by William </a:t>
            </a:r>
            <a:r>
              <a:rPr lang="en-US" b="1" i="1" dirty="0" smtClean="0"/>
              <a:t>Stallings 6</a:t>
            </a:r>
            <a:r>
              <a:rPr lang="en-US" b="1" i="1" baseline="30000" dirty="0" smtClean="0"/>
              <a:t>th</a:t>
            </a:r>
            <a:r>
              <a:rPr lang="en-US" b="1" i="1" dirty="0" smtClean="0"/>
              <a:t> Edition</a:t>
            </a:r>
            <a:r>
              <a:rPr lang="en-US" b="1" i="1" smtClean="0"/>
              <a:t>, 2017</a:t>
            </a:r>
            <a:endParaRPr lang="en-US" b="1" i="1" dirty="0" smtClean="0"/>
          </a:p>
        </p:txBody>
      </p:sp>
    </p:spTree>
    <p:extLst>
      <p:ext uri="{BB962C8B-B14F-4D97-AF65-F5344CB8AC3E}">
        <p14:creationId xmlns:p14="http://schemas.microsoft.com/office/powerpoint/2010/main" val="2108969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2189" y="1017432"/>
            <a:ext cx="7704836" cy="4494726"/>
          </a:xfrm>
        </p:spPr>
      </p:pic>
      <p:sp>
        <p:nvSpPr>
          <p:cNvPr id="5" name="Rectangle 4"/>
          <p:cNvSpPr/>
          <p:nvPr/>
        </p:nvSpPr>
        <p:spPr>
          <a:xfrm>
            <a:off x="920840" y="5512158"/>
            <a:ext cx="5132232" cy="707886"/>
          </a:xfrm>
          <a:prstGeom prst="rect">
            <a:avLst/>
          </a:prstGeom>
        </p:spPr>
        <p:txBody>
          <a:bodyPr wrap="square">
            <a:spAutoFit/>
          </a:bodyPr>
          <a:lstStyle/>
          <a:p>
            <a:r>
              <a:rPr lang="en-US" sz="2000" dirty="0">
                <a:hlinkClick r:id="rId3"/>
              </a:rPr>
              <a:t>http://</a:t>
            </a:r>
            <a:r>
              <a:rPr lang="en-US" sz="2000" dirty="0" smtClean="0">
                <a:hlinkClick r:id="rId3"/>
              </a:rPr>
              <a:t>www.cybersafe.my/cyberyouths-posters.html</a:t>
            </a:r>
            <a:endParaRPr lang="en-US" sz="2000" dirty="0" smtClean="0"/>
          </a:p>
          <a:p>
            <a:endParaRPr lang="en-US" sz="2000" dirty="0"/>
          </a:p>
        </p:txBody>
      </p:sp>
    </p:spTree>
    <p:extLst>
      <p:ext uri="{BB962C8B-B14F-4D97-AF65-F5344CB8AC3E}">
        <p14:creationId xmlns:p14="http://schemas.microsoft.com/office/powerpoint/2010/main" val="419962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78793"/>
            <a:ext cx="8424862" cy="641105"/>
          </a:xfrm>
        </p:spPr>
        <p:txBody>
          <a:bodyPr/>
          <a:lstStyle/>
          <a:p>
            <a:r>
              <a:rPr lang="en-US" dirty="0" smtClean="0"/>
              <a:t>Case Study</a:t>
            </a:r>
            <a:endParaRPr lang="en-US" dirty="0"/>
          </a:p>
        </p:txBody>
      </p:sp>
      <p:sp>
        <p:nvSpPr>
          <p:cNvPr id="3" name="Content Placeholder 2"/>
          <p:cNvSpPr>
            <a:spLocks noGrp="1"/>
          </p:cNvSpPr>
          <p:nvPr>
            <p:ph idx="1"/>
          </p:nvPr>
        </p:nvSpPr>
        <p:spPr>
          <a:xfrm>
            <a:off x="395288" y="1619898"/>
            <a:ext cx="8443912" cy="4214232"/>
          </a:xfrm>
        </p:spPr>
        <p:txBody>
          <a:bodyPr/>
          <a:lstStyle/>
          <a:p>
            <a:pPr marL="0" indent="0">
              <a:buNone/>
            </a:pPr>
            <a:r>
              <a:rPr lang="en-US" sz="1800" b="1" dirty="0"/>
              <a:t>The Australian Institute of Criminology survey in 2016 revealed</a:t>
            </a:r>
          </a:p>
          <a:p>
            <a:pPr marL="0" indent="0">
              <a:buNone/>
            </a:pPr>
            <a:r>
              <a:rPr lang="en-US" sz="1800" dirty="0"/>
              <a:t>(</a:t>
            </a:r>
            <a:r>
              <a:rPr lang="en-US" sz="1800" dirty="0">
                <a:hlinkClick r:id="rId2"/>
              </a:rPr>
              <a:t>https://aic.gov.au/publications/tandi/tandi526</a:t>
            </a:r>
            <a:r>
              <a:rPr lang="en-US" sz="1800" dirty="0" smtClean="0"/>
              <a:t>)</a:t>
            </a:r>
            <a:endParaRPr lang="en-US" sz="1800" dirty="0"/>
          </a:p>
          <a:p>
            <a:r>
              <a:rPr lang="en-US" sz="1800" dirty="0" smtClean="0"/>
              <a:t>The </a:t>
            </a:r>
            <a:r>
              <a:rPr lang="en-US" sz="1800" dirty="0"/>
              <a:t>rapid growth of the internet is transforming how we engage </a:t>
            </a:r>
            <a:r>
              <a:rPr lang="en-US" sz="1800" dirty="0" smtClean="0"/>
              <a:t>and communicate</a:t>
            </a:r>
            <a:r>
              <a:rPr lang="en-US" sz="1800" dirty="0"/>
              <a:t>. It also creates new opportunities for fraud and data theft.</a:t>
            </a:r>
          </a:p>
          <a:p>
            <a:r>
              <a:rPr lang="en-US" sz="1800" dirty="0" smtClean="0"/>
              <a:t>In </a:t>
            </a:r>
            <a:r>
              <a:rPr lang="en-US" sz="1800" dirty="0"/>
              <a:t>a sample of more than 13 million emails identified as spam, more </a:t>
            </a:r>
            <a:r>
              <a:rPr lang="en-US" sz="1800" dirty="0" smtClean="0"/>
              <a:t>than 100,000 </a:t>
            </a:r>
            <a:r>
              <a:rPr lang="en-US" sz="1800" dirty="0"/>
              <a:t>contained malicious attachments; nearly 1.4 million </a:t>
            </a:r>
            <a:r>
              <a:rPr lang="en-US" sz="1800" dirty="0" smtClean="0"/>
              <a:t>contained malicious </a:t>
            </a:r>
            <a:r>
              <a:rPr lang="en-US" sz="1800" dirty="0"/>
              <a:t>web links that allows cybercriminals to remotely access them.</a:t>
            </a:r>
          </a:p>
          <a:p>
            <a:r>
              <a:rPr lang="en-US" sz="1800" dirty="0" smtClean="0"/>
              <a:t>The </a:t>
            </a:r>
            <a:r>
              <a:rPr lang="en-US" sz="1800" dirty="0"/>
              <a:t>Australian economy relies on networked computer systems across </a:t>
            </a:r>
            <a:r>
              <a:rPr lang="en-US" sz="1800" dirty="0" smtClean="0"/>
              <a:t>all business sectors</a:t>
            </a:r>
            <a:endParaRPr lang="en-US" sz="1800" dirty="0"/>
          </a:p>
          <a:p>
            <a:r>
              <a:rPr lang="en-US" sz="1800" dirty="0" smtClean="0"/>
              <a:t>About </a:t>
            </a:r>
            <a:r>
              <a:rPr lang="en-US" sz="1800" dirty="0"/>
              <a:t>91,927 small businesses reported a response to security breach in </a:t>
            </a:r>
            <a:r>
              <a:rPr lang="en-US" sz="1800" dirty="0" smtClean="0"/>
              <a:t>2013 these </a:t>
            </a:r>
            <a:r>
              <a:rPr lang="en-US" sz="1800" dirty="0"/>
              <a:t>organizations suffered financial loss</a:t>
            </a:r>
          </a:p>
          <a:p>
            <a:pPr marL="0" indent="0">
              <a:buNone/>
            </a:pPr>
            <a:r>
              <a:rPr lang="en-US" sz="1800" dirty="0" smtClean="0"/>
              <a:t>	- </a:t>
            </a:r>
            <a:r>
              <a:rPr lang="en-US" sz="1800" dirty="0"/>
              <a:t>$890m</a:t>
            </a:r>
          </a:p>
          <a:p>
            <a:pPr marL="0" indent="0">
              <a:buNone/>
            </a:pPr>
            <a:r>
              <a:rPr lang="en-US" sz="1800" dirty="0"/>
              <a:t>	</a:t>
            </a:r>
            <a:r>
              <a:rPr lang="en-US" sz="1800" dirty="0" smtClean="0"/>
              <a:t>- loss </a:t>
            </a:r>
            <a:r>
              <a:rPr lang="en-US" sz="1800" dirty="0"/>
              <a:t>of productivity, customer </a:t>
            </a:r>
            <a:r>
              <a:rPr lang="en-US" sz="1800" dirty="0" smtClean="0"/>
              <a:t>confidence</a:t>
            </a:r>
            <a:endParaRPr lang="en-US" sz="1800" dirty="0"/>
          </a:p>
        </p:txBody>
      </p:sp>
    </p:spTree>
    <p:extLst>
      <p:ext uri="{BB962C8B-B14F-4D97-AF65-F5344CB8AC3E}">
        <p14:creationId xmlns:p14="http://schemas.microsoft.com/office/powerpoint/2010/main" val="3099050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1030309"/>
            <a:ext cx="8424862" cy="731257"/>
          </a:xfrm>
        </p:spPr>
        <p:txBody>
          <a:bodyPr/>
          <a:lstStyle/>
          <a:p>
            <a:r>
              <a:rPr lang="en-US" dirty="0" smtClean="0"/>
              <a:t>News on Cyber Attack</a:t>
            </a:r>
            <a:endParaRPr lang="en-US" dirty="0"/>
          </a:p>
        </p:txBody>
      </p:sp>
      <p:sp>
        <p:nvSpPr>
          <p:cNvPr id="3" name="Content Placeholder 2"/>
          <p:cNvSpPr>
            <a:spLocks noGrp="1"/>
          </p:cNvSpPr>
          <p:nvPr>
            <p:ph idx="1"/>
          </p:nvPr>
        </p:nvSpPr>
        <p:spPr>
          <a:xfrm>
            <a:off x="395288" y="1761566"/>
            <a:ext cx="8443912" cy="4227110"/>
          </a:xfrm>
        </p:spPr>
        <p:txBody>
          <a:bodyPr/>
          <a:lstStyle/>
          <a:p>
            <a:pPr marL="0" indent="0">
              <a:buNone/>
            </a:pPr>
            <a:r>
              <a:rPr lang="en-US" sz="1600" b="1" dirty="0" smtClean="0"/>
              <a:t>Toyota Australia &amp; Melbourne Hospital Under Cyber Attacks </a:t>
            </a:r>
            <a:r>
              <a:rPr lang="en-US" sz="1600" dirty="0" smtClean="0"/>
              <a:t>(</a:t>
            </a:r>
            <a:r>
              <a:rPr lang="en-US" sz="1600" dirty="0" smtClean="0">
                <a:hlinkClick r:id="rId2"/>
              </a:rPr>
              <a:t>https</a:t>
            </a:r>
            <a:r>
              <a:rPr lang="en-US" sz="1600" dirty="0">
                <a:hlinkClick r:id="rId2"/>
              </a:rPr>
              <a:t>://tendaily.com.au/news/crime/a190220gad/cyber-ransom-attacks-on-the-rise-as-toyota-and-melbourne-hospital-become-latest-victims-20190221/</a:t>
            </a:r>
            <a:r>
              <a:rPr lang="en-US" sz="1600" dirty="0" smtClean="0"/>
              <a:t>)</a:t>
            </a:r>
            <a:endParaRPr lang="en-US" sz="1600" dirty="0"/>
          </a:p>
          <a:p>
            <a:r>
              <a:rPr lang="en-US" sz="1600" dirty="0"/>
              <a:t>A cyber crime syndicate accessed the medical files of 15,000 patients at Melbourne Heart Group at Melbourne's Cabrini Hospital</a:t>
            </a:r>
            <a:r>
              <a:rPr lang="en-US" sz="1600" dirty="0" smtClean="0"/>
              <a:t>.</a:t>
            </a:r>
          </a:p>
          <a:p>
            <a:r>
              <a:rPr lang="en-US" sz="1600" dirty="0"/>
              <a:t>The attack corrupted data in the system and completely crippled its servers</a:t>
            </a:r>
            <a:r>
              <a:rPr lang="en-US" sz="1600" dirty="0" smtClean="0"/>
              <a:t>.</a:t>
            </a:r>
          </a:p>
          <a:p>
            <a:r>
              <a:rPr lang="en-US" sz="1600" dirty="0"/>
              <a:t>It is believed the records were hacked by malware originating from either North Korea or Russia, but this is yet to be confirmed</a:t>
            </a:r>
            <a:r>
              <a:rPr lang="en-US" sz="1600" dirty="0" smtClean="0"/>
              <a:t>.</a:t>
            </a:r>
          </a:p>
          <a:p>
            <a:r>
              <a:rPr lang="en-US" sz="1600" dirty="0"/>
              <a:t>Meanwhile, Toyota Australia has confirmed it has been subject to an attempted cyber attack</a:t>
            </a:r>
            <a:r>
              <a:rPr lang="en-US" sz="1600" dirty="0" smtClean="0"/>
              <a:t>.</a:t>
            </a:r>
          </a:p>
          <a:p>
            <a:r>
              <a:rPr lang="en-US" sz="1600" dirty="0"/>
              <a:t>These hacks come just days after Prime Minister Scott Morrison revealed Australia's major political parties were hacked by a foreign government</a:t>
            </a:r>
            <a:r>
              <a:rPr lang="en-US" sz="1600" dirty="0" smtClean="0"/>
              <a:t>.</a:t>
            </a:r>
          </a:p>
          <a:p>
            <a:r>
              <a:rPr lang="en-US" sz="1600" dirty="0"/>
              <a:t>The company has confirmed the attempted attack that took out its e-mail system, forcing employees to turn to other forms of communication to continue working</a:t>
            </a:r>
          </a:p>
          <a:p>
            <a:pPr marL="0" indent="0">
              <a:buNone/>
            </a:pPr>
            <a:r>
              <a:rPr lang="en-US" sz="1600" dirty="0" smtClean="0"/>
              <a:t/>
            </a:r>
            <a:br>
              <a:rPr lang="en-US" sz="1600" dirty="0" smtClean="0"/>
            </a:br>
            <a:endParaRPr lang="en-US" sz="1600" dirty="0"/>
          </a:p>
        </p:txBody>
      </p:sp>
    </p:spTree>
    <p:extLst>
      <p:ext uri="{BB962C8B-B14F-4D97-AF65-F5344CB8AC3E}">
        <p14:creationId xmlns:p14="http://schemas.microsoft.com/office/powerpoint/2010/main" val="2090951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49860"/>
          </a:xfrm>
        </p:spPr>
        <p:txBody>
          <a:bodyPr/>
          <a:lstStyle/>
          <a:p>
            <a:r>
              <a:rPr lang="en-US" dirty="0" smtClean="0"/>
              <a:t>News On Cyber Attack</a:t>
            </a:r>
            <a:endParaRPr lang="en-US" dirty="0"/>
          </a:p>
        </p:txBody>
      </p:sp>
      <p:sp>
        <p:nvSpPr>
          <p:cNvPr id="3" name="Content Placeholder 2"/>
          <p:cNvSpPr>
            <a:spLocks noGrp="1"/>
          </p:cNvSpPr>
          <p:nvPr>
            <p:ph idx="1"/>
          </p:nvPr>
        </p:nvSpPr>
        <p:spPr>
          <a:xfrm>
            <a:off x="395288" y="1667435"/>
            <a:ext cx="8443912" cy="4032250"/>
          </a:xfrm>
        </p:spPr>
        <p:txBody>
          <a:bodyPr/>
          <a:lstStyle/>
          <a:p>
            <a:pPr marL="0" indent="0">
              <a:buNone/>
            </a:pPr>
            <a:r>
              <a:rPr lang="en-US" sz="1600" b="1" dirty="0"/>
              <a:t>Media Prima hit by ransomware, hackers demand RM26mil in </a:t>
            </a:r>
            <a:r>
              <a:rPr lang="en-US" sz="1600" b="1" dirty="0" smtClean="0"/>
              <a:t>bitcoins</a:t>
            </a:r>
            <a:r>
              <a:rPr lang="en-US" sz="1600" b="1" dirty="0"/>
              <a:t/>
            </a:r>
            <a:br>
              <a:rPr lang="en-US" sz="1600" b="1" dirty="0"/>
            </a:br>
            <a:r>
              <a:rPr lang="en-US" sz="1600" dirty="0" smtClean="0"/>
              <a:t>(</a:t>
            </a:r>
            <a:r>
              <a:rPr lang="en-US" sz="1600" dirty="0" smtClean="0">
                <a:hlinkClick r:id="rId2"/>
              </a:rPr>
              <a:t>https</a:t>
            </a:r>
            <a:r>
              <a:rPr lang="en-US" sz="1600" dirty="0">
                <a:hlinkClick r:id="rId2"/>
              </a:rPr>
              <a:t>://</a:t>
            </a:r>
            <a:r>
              <a:rPr lang="en-US" sz="1600" dirty="0" smtClean="0">
                <a:hlinkClick r:id="rId2"/>
              </a:rPr>
              <a:t>www.thestar.com.my/news/nation/2018/11/13/media-prima-hit-by-ransomware-hackers-demand-rm26mil-in-bitcoins-says-report/</a:t>
            </a:r>
            <a:r>
              <a:rPr lang="en-US" sz="1600" dirty="0" smtClean="0"/>
              <a:t>)</a:t>
            </a:r>
            <a:endParaRPr lang="en-US" sz="1600" dirty="0"/>
          </a:p>
          <a:p>
            <a:r>
              <a:rPr lang="en-US" sz="1600" dirty="0"/>
              <a:t>Media Prima </a:t>
            </a:r>
            <a:r>
              <a:rPr lang="en-US" sz="1600" dirty="0" err="1"/>
              <a:t>Berhad's</a:t>
            </a:r>
            <a:r>
              <a:rPr lang="en-US" sz="1600" dirty="0"/>
              <a:t> computer systems have been locked out by cyber attackers who are demanding millions of ringgit in ransom</a:t>
            </a:r>
            <a:r>
              <a:rPr lang="en-US" sz="1600" dirty="0" smtClean="0"/>
              <a:t>.</a:t>
            </a:r>
            <a:endParaRPr lang="en-US" sz="1600" dirty="0"/>
          </a:p>
          <a:p>
            <a:r>
              <a:rPr lang="en-US" sz="1600" dirty="0"/>
              <a:t>The media company, which runs a stable of TV/radio channels, newspapers, advertising and digital media companies was hit by a ransomware attack last Thursday (Nov 8), The Edge Financial Daily reported</a:t>
            </a:r>
            <a:r>
              <a:rPr lang="en-US" sz="1600" dirty="0" smtClean="0"/>
              <a:t>.</a:t>
            </a:r>
            <a:endParaRPr lang="en-US" sz="1600" dirty="0"/>
          </a:p>
          <a:p>
            <a:r>
              <a:rPr lang="en-US" sz="1600" dirty="0"/>
              <a:t>The report, quoting a source, said the attackers are demanding 1,000 bitcoins to release access to the computer systems</a:t>
            </a:r>
            <a:r>
              <a:rPr lang="en-US" sz="1600" dirty="0" smtClean="0"/>
              <a:t>.</a:t>
            </a:r>
            <a:endParaRPr lang="en-US" sz="1600" dirty="0"/>
          </a:p>
          <a:p>
            <a:r>
              <a:rPr lang="en-US" sz="1600" dirty="0"/>
              <a:t>The source reportedly added that Media Prima has decided not to pay the ransom.</a:t>
            </a:r>
            <a:br>
              <a:rPr lang="en-US" sz="1600" dirty="0"/>
            </a:br>
            <a:endParaRPr lang="en-US" sz="1600" dirty="0"/>
          </a:p>
        </p:txBody>
      </p:sp>
    </p:spTree>
    <p:extLst>
      <p:ext uri="{BB962C8B-B14F-4D97-AF65-F5344CB8AC3E}">
        <p14:creationId xmlns:p14="http://schemas.microsoft.com/office/powerpoint/2010/main" val="788701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89999"/>
          </a:xfrm>
        </p:spPr>
        <p:txBody>
          <a:bodyPr/>
          <a:lstStyle/>
          <a:p>
            <a:r>
              <a:rPr lang="en-US" sz="3200" dirty="0" smtClean="0"/>
              <a:t>Other Security News</a:t>
            </a:r>
            <a:endParaRPr lang="en-US" sz="3200" dirty="0"/>
          </a:p>
        </p:txBody>
      </p:sp>
      <p:sp>
        <p:nvSpPr>
          <p:cNvPr id="3" name="Content Placeholder 2"/>
          <p:cNvSpPr>
            <a:spLocks noGrp="1"/>
          </p:cNvSpPr>
          <p:nvPr>
            <p:ph idx="1"/>
          </p:nvPr>
        </p:nvSpPr>
        <p:spPr/>
        <p:txBody>
          <a:bodyPr/>
          <a:lstStyle/>
          <a:p>
            <a:r>
              <a:rPr lang="en-US" sz="3200" dirty="0" smtClean="0"/>
              <a:t>My short interview with TV3, regarding 5G security (24 Jan 2019</a:t>
            </a:r>
            <a:r>
              <a:rPr lang="en-US" sz="3200" dirty="0" smtClean="0"/>
              <a:t>)</a:t>
            </a:r>
            <a:endParaRPr lang="en-US" dirty="0"/>
          </a:p>
          <a:p>
            <a:pPr marL="0" indent="0">
              <a:buNone/>
            </a:pPr>
            <a:r>
              <a:rPr lang="en-US" sz="2000" dirty="0" smtClean="0">
                <a:hlinkClick r:id="rId2"/>
              </a:rPr>
              <a:t>https</a:t>
            </a:r>
            <a:r>
              <a:rPr lang="en-US" sz="2000" dirty="0">
                <a:hlinkClick r:id="rId2"/>
              </a:rPr>
              <a:t>://</a:t>
            </a:r>
            <a:r>
              <a:rPr lang="en-US" sz="2000" dirty="0" smtClean="0">
                <a:hlinkClick r:id="rId2"/>
              </a:rPr>
              <a:t>www.youtube.com/watch?v=bDbQNrCkiN4&amp;feature=youtu.be</a:t>
            </a:r>
            <a:r>
              <a:rPr lang="en-US" sz="2000" dirty="0" smtClean="0"/>
              <a:t> </a:t>
            </a: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967904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1710</TotalTime>
  <Words>8457</Words>
  <Application>Microsoft Office PowerPoint</Application>
  <PresentationFormat>On-screen Show (4:3)</PresentationFormat>
  <Paragraphs>947</Paragraphs>
  <Slides>56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Arial Narrow</vt:lpstr>
      <vt:lpstr>Calibri</vt:lpstr>
      <vt:lpstr>Candara</vt:lpstr>
      <vt:lpstr>Wingdings</vt:lpstr>
      <vt:lpstr>UM2007d</vt:lpstr>
      <vt:lpstr>WQD7010 Network &amp; Security</vt:lpstr>
      <vt:lpstr>WQD7010</vt:lpstr>
      <vt:lpstr>Assessment is through…</vt:lpstr>
      <vt:lpstr>L1: Introduction to Network Security (Outline)</vt:lpstr>
      <vt:lpstr>Background</vt:lpstr>
      <vt:lpstr>Case Study</vt:lpstr>
      <vt:lpstr>News on Cyber Attack</vt:lpstr>
      <vt:lpstr>News On Cyber Attack</vt:lpstr>
      <vt:lpstr>Other Security News</vt:lpstr>
      <vt:lpstr>Computer Security</vt:lpstr>
      <vt:lpstr>CIA Triad</vt:lpstr>
      <vt:lpstr>Computer Security Objectives</vt:lpstr>
      <vt:lpstr>Possible additional concepts:</vt:lpstr>
      <vt:lpstr>Definitions</vt:lpstr>
      <vt:lpstr>Security Focus</vt:lpstr>
      <vt:lpstr>Breach of Security: Levels of Impact</vt:lpstr>
      <vt:lpstr>Examples of Security Requirements</vt:lpstr>
      <vt:lpstr>Computer Security Challenges</vt:lpstr>
      <vt:lpstr>OSI Layer</vt:lpstr>
      <vt:lpstr>OSI Security Architecture</vt:lpstr>
      <vt:lpstr>OSI Security Architecture</vt:lpstr>
      <vt:lpstr>Security Attacks</vt:lpstr>
      <vt:lpstr>   Threats and Attacks (RFC 4949) </vt:lpstr>
      <vt:lpstr>Security Attacks - Taxonomy</vt:lpstr>
      <vt:lpstr>Interruption</vt:lpstr>
      <vt:lpstr>Interception</vt:lpstr>
      <vt:lpstr>Modification</vt:lpstr>
      <vt:lpstr>Fabrication</vt:lpstr>
      <vt:lpstr>Security Attacks - Taxonomy</vt:lpstr>
      <vt:lpstr>Passive Attacks</vt:lpstr>
      <vt:lpstr>Passive Attacks</vt:lpstr>
      <vt:lpstr>Active Attacks</vt:lpstr>
      <vt:lpstr>Active Attacks</vt:lpstr>
      <vt:lpstr>Security Attacks in Nutshells</vt:lpstr>
      <vt:lpstr>Security Services</vt:lpstr>
      <vt:lpstr>Security Services</vt:lpstr>
      <vt:lpstr>X.800 Service Categories</vt:lpstr>
      <vt:lpstr>X.800 Service Categories</vt:lpstr>
      <vt:lpstr>X.800 Security Mechanism</vt:lpstr>
      <vt:lpstr>X.800 Security Mechanism</vt:lpstr>
      <vt:lpstr>PowerPoint Presentation</vt:lpstr>
      <vt:lpstr>Fundamental security design principles</vt:lpstr>
      <vt:lpstr>Fundamental security design principles</vt:lpstr>
      <vt:lpstr>Fundamental security design principles</vt:lpstr>
      <vt:lpstr>Attack surface</vt:lpstr>
      <vt:lpstr>PowerPoint Presentation</vt:lpstr>
      <vt:lpstr>Attack trees</vt:lpstr>
      <vt:lpstr>PowerPoint Presentation</vt:lpstr>
      <vt:lpstr>Model for Network Security</vt:lpstr>
      <vt:lpstr>Network Access Security Model</vt:lpstr>
      <vt:lpstr>Model for Network Security</vt:lpstr>
      <vt:lpstr>Unwanted Access</vt:lpstr>
      <vt:lpstr>Standards</vt:lpstr>
      <vt:lpstr>Summary</vt:lpstr>
      <vt:lpstr>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WQD7010 Network Security</dc:title>
  <dc:creator>user</dc:creator>
  <cp:lastModifiedBy>Saaidal</cp:lastModifiedBy>
  <cp:revision>68</cp:revision>
  <dcterms:created xsi:type="dcterms:W3CDTF">2018-02-07T06:57:14Z</dcterms:created>
  <dcterms:modified xsi:type="dcterms:W3CDTF">2019-02-22T08:58:41Z</dcterms:modified>
</cp:coreProperties>
</file>