
<file path=[Content_Types].xml><?xml version="1.0" encoding="utf-8"?>
<Types xmlns="http://schemas.openxmlformats.org/package/2006/content-types">
  <Default Extension="png" ContentType="image/png"/>
  <Default Extension="pdf" ContentType="application/pdf"/>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256" r:id="rId2"/>
    <p:sldId id="258" r:id="rId3"/>
    <p:sldId id="319" r:id="rId4"/>
    <p:sldId id="320" r:id="rId5"/>
    <p:sldId id="321" r:id="rId6"/>
    <p:sldId id="322" r:id="rId7"/>
    <p:sldId id="323" r:id="rId8"/>
    <p:sldId id="324" r:id="rId9"/>
    <p:sldId id="325" r:id="rId10"/>
    <p:sldId id="328" r:id="rId11"/>
    <p:sldId id="329" r:id="rId12"/>
    <p:sldId id="330" r:id="rId13"/>
    <p:sldId id="331" r:id="rId14"/>
    <p:sldId id="332" r:id="rId15"/>
    <p:sldId id="326" r:id="rId16"/>
    <p:sldId id="327" r:id="rId17"/>
    <p:sldId id="318" r:id="rId18"/>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612" autoAdjust="0"/>
  </p:normalViewPr>
  <p:slideViewPr>
    <p:cSldViewPr snapToGrid="0">
      <p:cViewPr varScale="1">
        <p:scale>
          <a:sx n="61" d="100"/>
          <a:sy n="61" d="100"/>
        </p:scale>
        <p:origin x="1596" y="60"/>
      </p:cViewPr>
      <p:guideLst/>
    </p:cSldViewPr>
  </p:slideViewPr>
  <p:notesTextViewPr>
    <p:cViewPr>
      <p:scale>
        <a:sx n="1" d="1"/>
        <a:sy n="1" d="1"/>
      </p:scale>
      <p:origin x="0" y="-436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C235C9-2D45-B848-B76A-28F9457DD5DC}"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F9DB55E5-F5A5-9949-A767-0B08B7C4BA22}">
      <dgm:prSet/>
      <dgm:spPr/>
      <dgm:t>
        <a:bodyPr/>
        <a:lstStyle/>
        <a:p>
          <a:pPr rtl="0"/>
          <a:r>
            <a:rPr lang="en-US" dirty="0" smtClean="0"/>
            <a:t>The Extensible Markup Language (XML)</a:t>
          </a:r>
          <a:endParaRPr lang="en-US" dirty="0"/>
        </a:p>
      </dgm:t>
    </dgm:pt>
    <dgm:pt modelId="{E90A3150-0E05-C449-9D81-62B16E020828}" type="parTrans" cxnId="{5E7FC17C-2670-0B46-84EF-B3B4FB637D95}">
      <dgm:prSet/>
      <dgm:spPr/>
      <dgm:t>
        <a:bodyPr/>
        <a:lstStyle/>
        <a:p>
          <a:endParaRPr lang="en-US"/>
        </a:p>
      </dgm:t>
    </dgm:pt>
    <dgm:pt modelId="{E9647BA1-8007-1242-9958-B358823BC2E0}" type="sibTrans" cxnId="{5E7FC17C-2670-0B46-84EF-B3B4FB637D95}">
      <dgm:prSet/>
      <dgm:spPr/>
      <dgm:t>
        <a:bodyPr/>
        <a:lstStyle/>
        <a:p>
          <a:endParaRPr lang="en-US"/>
        </a:p>
      </dgm:t>
    </dgm:pt>
    <dgm:pt modelId="{C3FB879F-5D61-A748-99C8-E67604BBEE5B}">
      <dgm:prSet/>
      <dgm:spPr/>
      <dgm:t>
        <a:bodyPr/>
        <a:lstStyle/>
        <a:p>
          <a:pPr rtl="0"/>
          <a:r>
            <a:rPr lang="en-US" dirty="0" smtClean="0"/>
            <a:t>Appear similar to HTML documents that are visible as Web pages, but provide greater functionality</a:t>
          </a:r>
          <a:endParaRPr lang="en-US" dirty="0"/>
        </a:p>
      </dgm:t>
    </dgm:pt>
    <dgm:pt modelId="{46525BBB-F99B-EB47-8788-53AFE0AC9D54}" type="parTrans" cxnId="{9968740C-9375-0E48-AD27-F688DE2EC50C}">
      <dgm:prSet/>
      <dgm:spPr/>
      <dgm:t>
        <a:bodyPr/>
        <a:lstStyle/>
        <a:p>
          <a:endParaRPr lang="en-US"/>
        </a:p>
      </dgm:t>
    </dgm:pt>
    <dgm:pt modelId="{6E8DAC88-E3DA-8449-8E53-282B79DE5BDF}" type="sibTrans" cxnId="{9968740C-9375-0E48-AD27-F688DE2EC50C}">
      <dgm:prSet/>
      <dgm:spPr/>
      <dgm:t>
        <a:bodyPr/>
        <a:lstStyle/>
        <a:p>
          <a:endParaRPr lang="en-US"/>
        </a:p>
      </dgm:t>
    </dgm:pt>
    <dgm:pt modelId="{2A3A7A52-5A55-0441-812C-83078E50C340}">
      <dgm:prSet/>
      <dgm:spPr/>
      <dgm:t>
        <a:bodyPr/>
        <a:lstStyle/>
        <a:p>
          <a:pPr rtl="0"/>
          <a:r>
            <a:rPr lang="en-US" dirty="0" smtClean="0"/>
            <a:t>Includes strict definitions of the data type of each field</a:t>
          </a:r>
          <a:endParaRPr lang="en-US" dirty="0"/>
        </a:p>
      </dgm:t>
    </dgm:pt>
    <dgm:pt modelId="{19F8D49A-309E-384C-B5D6-2AB568692C60}" type="parTrans" cxnId="{D5F3E870-9037-7D46-BAFF-67665A567F32}">
      <dgm:prSet/>
      <dgm:spPr/>
      <dgm:t>
        <a:bodyPr/>
        <a:lstStyle/>
        <a:p>
          <a:endParaRPr lang="en-US"/>
        </a:p>
      </dgm:t>
    </dgm:pt>
    <dgm:pt modelId="{35FCB0C9-EBC0-AE4E-B18A-0056EC86829A}" type="sibTrans" cxnId="{D5F3E870-9037-7D46-BAFF-67665A567F32}">
      <dgm:prSet/>
      <dgm:spPr/>
      <dgm:t>
        <a:bodyPr/>
        <a:lstStyle/>
        <a:p>
          <a:endParaRPr lang="en-US"/>
        </a:p>
      </dgm:t>
    </dgm:pt>
    <dgm:pt modelId="{66456DAE-941F-214F-BE9E-4F296D3BE234}">
      <dgm:prSet/>
      <dgm:spPr/>
      <dgm:t>
        <a:bodyPr/>
        <a:lstStyle/>
        <a:p>
          <a:pPr rtl="0"/>
          <a:r>
            <a:rPr lang="en-US" dirty="0" smtClean="0"/>
            <a:t>Provides encoding rules for commands that are used to transfer and update data objects</a:t>
          </a:r>
          <a:endParaRPr lang="en-US" dirty="0"/>
        </a:p>
      </dgm:t>
    </dgm:pt>
    <dgm:pt modelId="{FD21E6D8-187C-6146-A28D-37A80D129817}" type="parTrans" cxnId="{F521D666-7B97-0D4A-8011-C708BBC2253A}">
      <dgm:prSet/>
      <dgm:spPr/>
      <dgm:t>
        <a:bodyPr/>
        <a:lstStyle/>
        <a:p>
          <a:endParaRPr lang="en-US"/>
        </a:p>
      </dgm:t>
    </dgm:pt>
    <dgm:pt modelId="{67C4AE6F-CA74-AD49-8456-ADE9CF78A0FE}" type="sibTrans" cxnId="{F521D666-7B97-0D4A-8011-C708BBC2253A}">
      <dgm:prSet/>
      <dgm:spPr/>
      <dgm:t>
        <a:bodyPr/>
        <a:lstStyle/>
        <a:p>
          <a:endParaRPr lang="en-US"/>
        </a:p>
      </dgm:t>
    </dgm:pt>
    <dgm:pt modelId="{8BE7AE1E-4C5B-994F-B484-6E3D13D654FD}">
      <dgm:prSet/>
      <dgm:spPr/>
      <dgm:t>
        <a:bodyPr/>
        <a:lstStyle/>
        <a:p>
          <a:pPr rtl="0"/>
          <a:r>
            <a:rPr lang="en-US" dirty="0" smtClean="0"/>
            <a:t>The Simple Object Access Protocol (SOAP)</a:t>
          </a:r>
          <a:endParaRPr lang="en-US" dirty="0"/>
        </a:p>
      </dgm:t>
    </dgm:pt>
    <dgm:pt modelId="{CA8AF348-0D58-FF42-A13C-C51CEC4A9E57}" type="parTrans" cxnId="{9D5FB6FE-4D19-E946-9D09-16377C6420DE}">
      <dgm:prSet/>
      <dgm:spPr/>
      <dgm:t>
        <a:bodyPr/>
        <a:lstStyle/>
        <a:p>
          <a:endParaRPr lang="en-US"/>
        </a:p>
      </dgm:t>
    </dgm:pt>
    <dgm:pt modelId="{546BDE9E-2917-5841-833E-4B725AEC6F2D}" type="sibTrans" cxnId="{9D5FB6FE-4D19-E946-9D09-16377C6420DE}">
      <dgm:prSet/>
      <dgm:spPr/>
      <dgm:t>
        <a:bodyPr/>
        <a:lstStyle/>
        <a:p>
          <a:endParaRPr lang="en-US"/>
        </a:p>
      </dgm:t>
    </dgm:pt>
    <dgm:pt modelId="{6288B48A-3DAC-2445-91DD-2469EAB829E7}">
      <dgm:prSet/>
      <dgm:spPr/>
      <dgm:t>
        <a:bodyPr/>
        <a:lstStyle/>
        <a:p>
          <a:pPr rtl="0"/>
          <a:r>
            <a:rPr lang="en-US" dirty="0" smtClean="0"/>
            <a:t>Minimal set of conventions for invoking code using XML over HTTP</a:t>
          </a:r>
          <a:endParaRPr lang="en-US" dirty="0"/>
        </a:p>
      </dgm:t>
    </dgm:pt>
    <dgm:pt modelId="{8EE3249B-6A70-1C4D-92AA-BB426A2245A2}" type="parTrans" cxnId="{99EE5F28-72F2-D446-A10B-D4E415E6789F}">
      <dgm:prSet/>
      <dgm:spPr/>
      <dgm:t>
        <a:bodyPr/>
        <a:lstStyle/>
        <a:p>
          <a:endParaRPr lang="en-US"/>
        </a:p>
      </dgm:t>
    </dgm:pt>
    <dgm:pt modelId="{2ED3F80D-D4F0-534E-B77D-22BBBF4DE2A5}" type="sibTrans" cxnId="{99EE5F28-72F2-D446-A10B-D4E415E6789F}">
      <dgm:prSet/>
      <dgm:spPr/>
      <dgm:t>
        <a:bodyPr/>
        <a:lstStyle/>
        <a:p>
          <a:endParaRPr lang="en-US"/>
        </a:p>
      </dgm:t>
    </dgm:pt>
    <dgm:pt modelId="{B49B485A-A939-CE4F-924F-EE1D60BE94B0}">
      <dgm:prSet/>
      <dgm:spPr/>
      <dgm:t>
        <a:bodyPr/>
        <a:lstStyle/>
        <a:p>
          <a:pPr rtl="0"/>
          <a:r>
            <a:rPr lang="en-US" dirty="0" smtClean="0"/>
            <a:t>Enables applications to request services from one another with XML-based requests and receive responses as data formatted with XML</a:t>
          </a:r>
          <a:endParaRPr lang="en-US" dirty="0"/>
        </a:p>
      </dgm:t>
    </dgm:pt>
    <dgm:pt modelId="{54972DF0-83F7-9045-AE23-E53FA9303B94}" type="parTrans" cxnId="{FFB54AFA-49CD-3340-8430-E0A4CBC21B11}">
      <dgm:prSet/>
      <dgm:spPr/>
      <dgm:t>
        <a:bodyPr/>
        <a:lstStyle/>
        <a:p>
          <a:endParaRPr lang="en-US"/>
        </a:p>
      </dgm:t>
    </dgm:pt>
    <dgm:pt modelId="{C6BE9B51-E665-4F4F-A822-B94518B494C8}" type="sibTrans" cxnId="{FFB54AFA-49CD-3340-8430-E0A4CBC21B11}">
      <dgm:prSet/>
      <dgm:spPr/>
      <dgm:t>
        <a:bodyPr/>
        <a:lstStyle/>
        <a:p>
          <a:endParaRPr lang="en-US"/>
        </a:p>
      </dgm:t>
    </dgm:pt>
    <dgm:pt modelId="{121C3486-6A24-8A44-B967-5B39512982C5}">
      <dgm:prSet/>
      <dgm:spPr/>
      <dgm:t>
        <a:bodyPr/>
        <a:lstStyle/>
        <a:p>
          <a:pPr rtl="0"/>
          <a:r>
            <a:rPr lang="en-US" dirty="0" smtClean="0"/>
            <a:t>WS-Security</a:t>
          </a:r>
          <a:endParaRPr lang="en-US" dirty="0"/>
        </a:p>
      </dgm:t>
    </dgm:pt>
    <dgm:pt modelId="{4DD6F9AF-F473-5A48-853D-F999DF52C401}" type="parTrans" cxnId="{E1097806-28C7-C04D-83CA-5EC4021F3C89}">
      <dgm:prSet/>
      <dgm:spPr/>
      <dgm:t>
        <a:bodyPr/>
        <a:lstStyle/>
        <a:p>
          <a:endParaRPr lang="en-US"/>
        </a:p>
      </dgm:t>
    </dgm:pt>
    <dgm:pt modelId="{E74F82E2-F821-D44D-B7D6-C20DDBBD09F3}" type="sibTrans" cxnId="{E1097806-28C7-C04D-83CA-5EC4021F3C89}">
      <dgm:prSet/>
      <dgm:spPr/>
      <dgm:t>
        <a:bodyPr/>
        <a:lstStyle/>
        <a:p>
          <a:endParaRPr lang="en-US"/>
        </a:p>
      </dgm:t>
    </dgm:pt>
    <dgm:pt modelId="{A9CADA0A-9E95-724A-A677-1A70175CE414}">
      <dgm:prSet/>
      <dgm:spPr/>
      <dgm:t>
        <a:bodyPr/>
        <a:lstStyle/>
        <a:p>
          <a:pPr rtl="0"/>
          <a:r>
            <a:rPr lang="en-US" dirty="0" smtClean="0"/>
            <a:t>A set of SOAP extensions for implementing message integrity and confidentiality in Web services</a:t>
          </a:r>
          <a:endParaRPr lang="en-US" dirty="0"/>
        </a:p>
      </dgm:t>
    </dgm:pt>
    <dgm:pt modelId="{BA0175AF-04A5-7E4D-A0D7-E6F72B699393}" type="parTrans" cxnId="{BA5E0F78-F40E-3B40-B527-C948E6A10F80}">
      <dgm:prSet/>
      <dgm:spPr/>
      <dgm:t>
        <a:bodyPr/>
        <a:lstStyle/>
        <a:p>
          <a:endParaRPr lang="en-US"/>
        </a:p>
      </dgm:t>
    </dgm:pt>
    <dgm:pt modelId="{B5AA3F9E-E57C-7B4C-A09E-E1B154E1A542}" type="sibTrans" cxnId="{BA5E0F78-F40E-3B40-B527-C948E6A10F80}">
      <dgm:prSet/>
      <dgm:spPr/>
      <dgm:t>
        <a:bodyPr/>
        <a:lstStyle/>
        <a:p>
          <a:endParaRPr lang="en-US"/>
        </a:p>
      </dgm:t>
    </dgm:pt>
    <dgm:pt modelId="{ED1CA6AA-3884-754B-9907-A55FFC5FDB39}">
      <dgm:prSet/>
      <dgm:spPr/>
      <dgm:t>
        <a:bodyPr/>
        <a:lstStyle/>
        <a:p>
          <a:pPr rtl="0"/>
          <a:r>
            <a:rPr lang="en-US" dirty="0" smtClean="0"/>
            <a:t>Assigns security tokens to each message for use in authentication</a:t>
          </a:r>
          <a:endParaRPr lang="en-US" dirty="0"/>
        </a:p>
      </dgm:t>
    </dgm:pt>
    <dgm:pt modelId="{AE09B05A-0A89-BD4D-861C-B3FFE829EEDE}" type="parTrans" cxnId="{366B105D-D13C-2846-8604-18142A78E96D}">
      <dgm:prSet/>
      <dgm:spPr/>
      <dgm:t>
        <a:bodyPr/>
        <a:lstStyle/>
        <a:p>
          <a:endParaRPr lang="en-US"/>
        </a:p>
      </dgm:t>
    </dgm:pt>
    <dgm:pt modelId="{82B398BB-1470-CB4F-8464-C852E5CF13E2}" type="sibTrans" cxnId="{366B105D-D13C-2846-8604-18142A78E96D}">
      <dgm:prSet/>
      <dgm:spPr/>
      <dgm:t>
        <a:bodyPr/>
        <a:lstStyle/>
        <a:p>
          <a:endParaRPr lang="en-US"/>
        </a:p>
      </dgm:t>
    </dgm:pt>
    <dgm:pt modelId="{D1C4C67E-10F0-704F-B7A3-D1E5A23980C6}">
      <dgm:prSet/>
      <dgm:spPr/>
      <dgm:t>
        <a:bodyPr/>
        <a:lstStyle/>
        <a:p>
          <a:pPr rtl="0"/>
          <a:r>
            <a:rPr lang="en-US" dirty="0" smtClean="0"/>
            <a:t>Security Assertion Markup Language (SAML)</a:t>
          </a:r>
          <a:endParaRPr lang="en-US" dirty="0"/>
        </a:p>
      </dgm:t>
    </dgm:pt>
    <dgm:pt modelId="{BCCF9702-133D-894E-A45E-966FB36F7E24}" type="parTrans" cxnId="{BB708D4B-B9BD-7540-BA3A-2A8CC851C61F}">
      <dgm:prSet/>
      <dgm:spPr/>
      <dgm:t>
        <a:bodyPr/>
        <a:lstStyle/>
        <a:p>
          <a:endParaRPr lang="en-US"/>
        </a:p>
      </dgm:t>
    </dgm:pt>
    <dgm:pt modelId="{60FC7218-9FDE-424D-94D0-AB0A521FA139}" type="sibTrans" cxnId="{BB708D4B-B9BD-7540-BA3A-2A8CC851C61F}">
      <dgm:prSet/>
      <dgm:spPr/>
      <dgm:t>
        <a:bodyPr/>
        <a:lstStyle/>
        <a:p>
          <a:endParaRPr lang="en-US"/>
        </a:p>
      </dgm:t>
    </dgm:pt>
    <dgm:pt modelId="{391E4BCF-AE16-E647-AB2C-AF7B7CC3B665}">
      <dgm:prSet/>
      <dgm:spPr/>
      <dgm:t>
        <a:bodyPr/>
        <a:lstStyle/>
        <a:p>
          <a:pPr rtl="0"/>
          <a:r>
            <a:rPr lang="en-US" dirty="0" smtClean="0"/>
            <a:t>An XML-based language for the exchange of security information between online business partners</a:t>
          </a:r>
          <a:endParaRPr lang="en-US" dirty="0"/>
        </a:p>
      </dgm:t>
    </dgm:pt>
    <dgm:pt modelId="{F04F13A4-31A5-A74C-AD83-6F3E5E249B4B}" type="parTrans" cxnId="{289C2714-F426-3841-B451-6490C8661DC1}">
      <dgm:prSet/>
      <dgm:spPr/>
      <dgm:t>
        <a:bodyPr/>
        <a:lstStyle/>
        <a:p>
          <a:endParaRPr lang="en-US"/>
        </a:p>
      </dgm:t>
    </dgm:pt>
    <dgm:pt modelId="{CC2917BE-7301-6C4D-883C-F66F0E47F98F}" type="sibTrans" cxnId="{289C2714-F426-3841-B451-6490C8661DC1}">
      <dgm:prSet/>
      <dgm:spPr/>
      <dgm:t>
        <a:bodyPr/>
        <a:lstStyle/>
        <a:p>
          <a:endParaRPr lang="en-US"/>
        </a:p>
      </dgm:t>
    </dgm:pt>
    <dgm:pt modelId="{0ABDC7E4-FAE0-E542-AD89-FCC4F68A3D5D}">
      <dgm:prSet/>
      <dgm:spPr/>
      <dgm:t>
        <a:bodyPr/>
        <a:lstStyle/>
        <a:p>
          <a:pPr rtl="0"/>
          <a:r>
            <a:rPr lang="en-US" dirty="0" smtClean="0"/>
            <a:t>Conveys authentication information in the form of assertions about subjects</a:t>
          </a:r>
          <a:endParaRPr lang="en-US" dirty="0"/>
        </a:p>
      </dgm:t>
    </dgm:pt>
    <dgm:pt modelId="{BE1485BA-9759-1D4B-9165-B47ED782EFA5}" type="parTrans" cxnId="{18A8E670-35B7-774B-92FE-8929B38E34F3}">
      <dgm:prSet/>
      <dgm:spPr/>
      <dgm:t>
        <a:bodyPr/>
        <a:lstStyle/>
        <a:p>
          <a:endParaRPr lang="en-US"/>
        </a:p>
      </dgm:t>
    </dgm:pt>
    <dgm:pt modelId="{4891A905-9559-2841-A114-4E99C4815D19}" type="sibTrans" cxnId="{18A8E670-35B7-774B-92FE-8929B38E34F3}">
      <dgm:prSet/>
      <dgm:spPr/>
      <dgm:t>
        <a:bodyPr/>
        <a:lstStyle/>
        <a:p>
          <a:endParaRPr lang="en-US"/>
        </a:p>
      </dgm:t>
    </dgm:pt>
    <dgm:pt modelId="{3169DABE-4200-9148-90B3-B90F191A2A1D}" type="pres">
      <dgm:prSet presAssocID="{CFC235C9-2D45-B848-B76A-28F9457DD5DC}" presName="linear" presStyleCnt="0">
        <dgm:presLayoutVars>
          <dgm:dir/>
          <dgm:animLvl val="lvl"/>
          <dgm:resizeHandles val="exact"/>
        </dgm:presLayoutVars>
      </dgm:prSet>
      <dgm:spPr/>
      <dgm:t>
        <a:bodyPr/>
        <a:lstStyle/>
        <a:p>
          <a:endParaRPr lang="en-US"/>
        </a:p>
      </dgm:t>
    </dgm:pt>
    <dgm:pt modelId="{8F42EB8B-F858-6F41-B392-E54291D58725}" type="pres">
      <dgm:prSet presAssocID="{F9DB55E5-F5A5-9949-A767-0B08B7C4BA22}" presName="parentLin" presStyleCnt="0"/>
      <dgm:spPr/>
    </dgm:pt>
    <dgm:pt modelId="{E3C1098F-1832-6144-ACE4-14856A53D7E9}" type="pres">
      <dgm:prSet presAssocID="{F9DB55E5-F5A5-9949-A767-0B08B7C4BA22}" presName="parentLeftMargin" presStyleLbl="node1" presStyleIdx="0" presStyleCnt="4"/>
      <dgm:spPr/>
      <dgm:t>
        <a:bodyPr/>
        <a:lstStyle/>
        <a:p>
          <a:endParaRPr lang="en-US"/>
        </a:p>
      </dgm:t>
    </dgm:pt>
    <dgm:pt modelId="{6B32BA75-6936-434E-9CD9-88E62580523F}" type="pres">
      <dgm:prSet presAssocID="{F9DB55E5-F5A5-9949-A767-0B08B7C4BA22}" presName="parentText" presStyleLbl="node1" presStyleIdx="0" presStyleCnt="4" custScaleX="72819">
        <dgm:presLayoutVars>
          <dgm:chMax val="0"/>
          <dgm:bulletEnabled val="1"/>
        </dgm:presLayoutVars>
      </dgm:prSet>
      <dgm:spPr/>
      <dgm:t>
        <a:bodyPr/>
        <a:lstStyle/>
        <a:p>
          <a:endParaRPr lang="en-US"/>
        </a:p>
      </dgm:t>
    </dgm:pt>
    <dgm:pt modelId="{CC525B0C-E575-1742-8E9F-F4FE167497C8}" type="pres">
      <dgm:prSet presAssocID="{F9DB55E5-F5A5-9949-A767-0B08B7C4BA22}" presName="negativeSpace" presStyleCnt="0"/>
      <dgm:spPr/>
    </dgm:pt>
    <dgm:pt modelId="{89231BC6-7BB5-5A4D-8367-5F88A7535315}" type="pres">
      <dgm:prSet presAssocID="{F9DB55E5-F5A5-9949-A767-0B08B7C4BA22}" presName="childText" presStyleLbl="conFgAcc1" presStyleIdx="0" presStyleCnt="4">
        <dgm:presLayoutVars>
          <dgm:bulletEnabled val="1"/>
        </dgm:presLayoutVars>
      </dgm:prSet>
      <dgm:spPr/>
      <dgm:t>
        <a:bodyPr/>
        <a:lstStyle/>
        <a:p>
          <a:endParaRPr lang="en-US"/>
        </a:p>
      </dgm:t>
    </dgm:pt>
    <dgm:pt modelId="{F6E2EFB4-40DF-6544-8197-8CC06F0F79A6}" type="pres">
      <dgm:prSet presAssocID="{E9647BA1-8007-1242-9958-B358823BC2E0}" presName="spaceBetweenRectangles" presStyleCnt="0"/>
      <dgm:spPr/>
    </dgm:pt>
    <dgm:pt modelId="{FD6ECB95-F443-C048-83A6-56F81A735DF1}" type="pres">
      <dgm:prSet presAssocID="{8BE7AE1E-4C5B-994F-B484-6E3D13D654FD}" presName="parentLin" presStyleCnt="0"/>
      <dgm:spPr/>
    </dgm:pt>
    <dgm:pt modelId="{94A0A372-FAFD-BB45-A5E8-CA8E151167D1}" type="pres">
      <dgm:prSet presAssocID="{8BE7AE1E-4C5B-994F-B484-6E3D13D654FD}" presName="parentLeftMargin" presStyleLbl="node1" presStyleIdx="0" presStyleCnt="4"/>
      <dgm:spPr/>
      <dgm:t>
        <a:bodyPr/>
        <a:lstStyle/>
        <a:p>
          <a:endParaRPr lang="en-US"/>
        </a:p>
      </dgm:t>
    </dgm:pt>
    <dgm:pt modelId="{FDEB36BC-2C35-0C48-93B8-FA98B5A99F55}" type="pres">
      <dgm:prSet presAssocID="{8BE7AE1E-4C5B-994F-B484-6E3D13D654FD}" presName="parentText" presStyleLbl="node1" presStyleIdx="1" presStyleCnt="4" custScaleX="69659">
        <dgm:presLayoutVars>
          <dgm:chMax val="0"/>
          <dgm:bulletEnabled val="1"/>
        </dgm:presLayoutVars>
      </dgm:prSet>
      <dgm:spPr/>
      <dgm:t>
        <a:bodyPr/>
        <a:lstStyle/>
        <a:p>
          <a:endParaRPr lang="en-US"/>
        </a:p>
      </dgm:t>
    </dgm:pt>
    <dgm:pt modelId="{E1CFC419-2D81-0444-8141-C70865AD89EA}" type="pres">
      <dgm:prSet presAssocID="{8BE7AE1E-4C5B-994F-B484-6E3D13D654FD}" presName="negativeSpace" presStyleCnt="0"/>
      <dgm:spPr/>
    </dgm:pt>
    <dgm:pt modelId="{B3FCDE9C-CFAA-434A-B825-B697C8ED832C}" type="pres">
      <dgm:prSet presAssocID="{8BE7AE1E-4C5B-994F-B484-6E3D13D654FD}" presName="childText" presStyleLbl="conFgAcc1" presStyleIdx="1" presStyleCnt="4">
        <dgm:presLayoutVars>
          <dgm:bulletEnabled val="1"/>
        </dgm:presLayoutVars>
      </dgm:prSet>
      <dgm:spPr/>
      <dgm:t>
        <a:bodyPr/>
        <a:lstStyle/>
        <a:p>
          <a:endParaRPr lang="en-US"/>
        </a:p>
      </dgm:t>
    </dgm:pt>
    <dgm:pt modelId="{66FAD852-D7F2-7640-B054-5F8EE3D8BB95}" type="pres">
      <dgm:prSet presAssocID="{546BDE9E-2917-5841-833E-4B725AEC6F2D}" presName="spaceBetweenRectangles" presStyleCnt="0"/>
      <dgm:spPr/>
    </dgm:pt>
    <dgm:pt modelId="{C7D9DFCD-71C9-F14C-A420-A18241F75023}" type="pres">
      <dgm:prSet presAssocID="{121C3486-6A24-8A44-B967-5B39512982C5}" presName="parentLin" presStyleCnt="0"/>
      <dgm:spPr/>
    </dgm:pt>
    <dgm:pt modelId="{77997E7D-087A-4E43-9A33-C2D26473CC8B}" type="pres">
      <dgm:prSet presAssocID="{121C3486-6A24-8A44-B967-5B39512982C5}" presName="parentLeftMargin" presStyleLbl="node1" presStyleIdx="1" presStyleCnt="4"/>
      <dgm:spPr/>
      <dgm:t>
        <a:bodyPr/>
        <a:lstStyle/>
        <a:p>
          <a:endParaRPr lang="en-US"/>
        </a:p>
      </dgm:t>
    </dgm:pt>
    <dgm:pt modelId="{55858F26-1262-914D-A4A3-F90723FD3015}" type="pres">
      <dgm:prSet presAssocID="{121C3486-6A24-8A44-B967-5B39512982C5}" presName="parentText" presStyleLbl="node1" presStyleIdx="2" presStyleCnt="4" custScaleX="34893">
        <dgm:presLayoutVars>
          <dgm:chMax val="0"/>
          <dgm:bulletEnabled val="1"/>
        </dgm:presLayoutVars>
      </dgm:prSet>
      <dgm:spPr/>
      <dgm:t>
        <a:bodyPr/>
        <a:lstStyle/>
        <a:p>
          <a:endParaRPr lang="en-US"/>
        </a:p>
      </dgm:t>
    </dgm:pt>
    <dgm:pt modelId="{7618A0B7-927C-CF44-A655-BE14058EDBE9}" type="pres">
      <dgm:prSet presAssocID="{121C3486-6A24-8A44-B967-5B39512982C5}" presName="negativeSpace" presStyleCnt="0"/>
      <dgm:spPr/>
    </dgm:pt>
    <dgm:pt modelId="{CDF3016D-0FC4-7247-B42A-2FBD7144B962}" type="pres">
      <dgm:prSet presAssocID="{121C3486-6A24-8A44-B967-5B39512982C5}" presName="childText" presStyleLbl="conFgAcc1" presStyleIdx="2" presStyleCnt="4">
        <dgm:presLayoutVars>
          <dgm:bulletEnabled val="1"/>
        </dgm:presLayoutVars>
      </dgm:prSet>
      <dgm:spPr/>
      <dgm:t>
        <a:bodyPr/>
        <a:lstStyle/>
        <a:p>
          <a:endParaRPr lang="en-US"/>
        </a:p>
      </dgm:t>
    </dgm:pt>
    <dgm:pt modelId="{3BD9ADDC-7965-D14F-9E20-7CCECAF5E44B}" type="pres">
      <dgm:prSet presAssocID="{E74F82E2-F821-D44D-B7D6-C20DDBBD09F3}" presName="spaceBetweenRectangles" presStyleCnt="0"/>
      <dgm:spPr/>
    </dgm:pt>
    <dgm:pt modelId="{688C2A5C-E6DE-1548-AE32-333375025824}" type="pres">
      <dgm:prSet presAssocID="{D1C4C67E-10F0-704F-B7A3-D1E5A23980C6}" presName="parentLin" presStyleCnt="0"/>
      <dgm:spPr/>
    </dgm:pt>
    <dgm:pt modelId="{6B43D50E-40CC-7141-AEAA-0BFCFC9BF609}" type="pres">
      <dgm:prSet presAssocID="{D1C4C67E-10F0-704F-B7A3-D1E5A23980C6}" presName="parentLeftMargin" presStyleLbl="node1" presStyleIdx="2" presStyleCnt="4"/>
      <dgm:spPr/>
      <dgm:t>
        <a:bodyPr/>
        <a:lstStyle/>
        <a:p>
          <a:endParaRPr lang="en-US"/>
        </a:p>
      </dgm:t>
    </dgm:pt>
    <dgm:pt modelId="{9E038DC7-AA3B-9B4A-91F6-58B134F6C1B3}" type="pres">
      <dgm:prSet presAssocID="{D1C4C67E-10F0-704F-B7A3-D1E5A23980C6}" presName="parentText" presStyleLbl="node1" presStyleIdx="3" presStyleCnt="4" custScaleX="79773">
        <dgm:presLayoutVars>
          <dgm:chMax val="0"/>
          <dgm:bulletEnabled val="1"/>
        </dgm:presLayoutVars>
      </dgm:prSet>
      <dgm:spPr/>
      <dgm:t>
        <a:bodyPr/>
        <a:lstStyle/>
        <a:p>
          <a:endParaRPr lang="en-US"/>
        </a:p>
      </dgm:t>
    </dgm:pt>
    <dgm:pt modelId="{47328A6D-4B9E-A14C-B520-42E6AC14487A}" type="pres">
      <dgm:prSet presAssocID="{D1C4C67E-10F0-704F-B7A3-D1E5A23980C6}" presName="negativeSpace" presStyleCnt="0"/>
      <dgm:spPr/>
    </dgm:pt>
    <dgm:pt modelId="{1E98EEB7-9766-7443-A696-B46B50DEEBA7}" type="pres">
      <dgm:prSet presAssocID="{D1C4C67E-10F0-704F-B7A3-D1E5A23980C6}" presName="childText" presStyleLbl="conFgAcc1" presStyleIdx="3" presStyleCnt="4">
        <dgm:presLayoutVars>
          <dgm:bulletEnabled val="1"/>
        </dgm:presLayoutVars>
      </dgm:prSet>
      <dgm:spPr/>
      <dgm:t>
        <a:bodyPr/>
        <a:lstStyle/>
        <a:p>
          <a:endParaRPr lang="en-US"/>
        </a:p>
      </dgm:t>
    </dgm:pt>
  </dgm:ptLst>
  <dgm:cxnLst>
    <dgm:cxn modelId="{7CD13FC6-6B82-4841-AFB5-934C765B8112}" type="presOf" srcId="{CFC235C9-2D45-B848-B76A-28F9457DD5DC}" destId="{3169DABE-4200-9148-90B3-B90F191A2A1D}" srcOrd="0" destOrd="0" presId="urn:microsoft.com/office/officeart/2005/8/layout/list1"/>
    <dgm:cxn modelId="{64FD4A85-0C33-4AD0-910A-7E7EA28D62D5}" type="presOf" srcId="{121C3486-6A24-8A44-B967-5B39512982C5}" destId="{55858F26-1262-914D-A4A3-F90723FD3015}" srcOrd="1" destOrd="0" presId="urn:microsoft.com/office/officeart/2005/8/layout/list1"/>
    <dgm:cxn modelId="{9D5FB6FE-4D19-E946-9D09-16377C6420DE}" srcId="{CFC235C9-2D45-B848-B76A-28F9457DD5DC}" destId="{8BE7AE1E-4C5B-994F-B484-6E3D13D654FD}" srcOrd="1" destOrd="0" parTransId="{CA8AF348-0D58-FF42-A13C-C51CEC4A9E57}" sibTransId="{546BDE9E-2917-5841-833E-4B725AEC6F2D}"/>
    <dgm:cxn modelId="{99EE5F28-72F2-D446-A10B-D4E415E6789F}" srcId="{8BE7AE1E-4C5B-994F-B484-6E3D13D654FD}" destId="{6288B48A-3DAC-2445-91DD-2469EAB829E7}" srcOrd="0" destOrd="0" parTransId="{8EE3249B-6A70-1C4D-92AA-BB426A2245A2}" sibTransId="{2ED3F80D-D4F0-534E-B77D-22BBBF4DE2A5}"/>
    <dgm:cxn modelId="{289C2714-F426-3841-B451-6490C8661DC1}" srcId="{D1C4C67E-10F0-704F-B7A3-D1E5A23980C6}" destId="{391E4BCF-AE16-E647-AB2C-AF7B7CC3B665}" srcOrd="0" destOrd="0" parTransId="{F04F13A4-31A5-A74C-AD83-6F3E5E249B4B}" sibTransId="{CC2917BE-7301-6C4D-883C-F66F0E47F98F}"/>
    <dgm:cxn modelId="{73CF0524-F99E-4CC3-8464-58D1FF648FF5}" type="presOf" srcId="{D1C4C67E-10F0-704F-B7A3-D1E5A23980C6}" destId="{9E038DC7-AA3B-9B4A-91F6-58B134F6C1B3}" srcOrd="1" destOrd="0" presId="urn:microsoft.com/office/officeart/2005/8/layout/list1"/>
    <dgm:cxn modelId="{E4C30841-0882-4E1F-9695-C86887A7F246}" type="presOf" srcId="{8BE7AE1E-4C5B-994F-B484-6E3D13D654FD}" destId="{FDEB36BC-2C35-0C48-93B8-FA98B5A99F55}" srcOrd="1" destOrd="0" presId="urn:microsoft.com/office/officeart/2005/8/layout/list1"/>
    <dgm:cxn modelId="{FFB54AFA-49CD-3340-8430-E0A4CBC21B11}" srcId="{8BE7AE1E-4C5B-994F-B484-6E3D13D654FD}" destId="{B49B485A-A939-CE4F-924F-EE1D60BE94B0}" srcOrd="1" destOrd="0" parTransId="{54972DF0-83F7-9045-AE23-E53FA9303B94}" sibTransId="{C6BE9B51-E665-4F4F-A822-B94518B494C8}"/>
    <dgm:cxn modelId="{4D06B02A-7874-4D07-BFA0-57F8C304319E}" type="presOf" srcId="{8BE7AE1E-4C5B-994F-B484-6E3D13D654FD}" destId="{94A0A372-FAFD-BB45-A5E8-CA8E151167D1}" srcOrd="0" destOrd="0" presId="urn:microsoft.com/office/officeart/2005/8/layout/list1"/>
    <dgm:cxn modelId="{D5F3E870-9037-7D46-BAFF-67665A567F32}" srcId="{F9DB55E5-F5A5-9949-A767-0B08B7C4BA22}" destId="{2A3A7A52-5A55-0441-812C-83078E50C340}" srcOrd="1" destOrd="0" parTransId="{19F8D49A-309E-384C-B5D6-2AB568692C60}" sibTransId="{35FCB0C9-EBC0-AE4E-B18A-0056EC86829A}"/>
    <dgm:cxn modelId="{04766F41-C1B1-44A0-B6AD-D5C4EEDBAD55}" type="presOf" srcId="{F9DB55E5-F5A5-9949-A767-0B08B7C4BA22}" destId="{6B32BA75-6936-434E-9CD9-88E62580523F}" srcOrd="1" destOrd="0" presId="urn:microsoft.com/office/officeart/2005/8/layout/list1"/>
    <dgm:cxn modelId="{10EE4FAF-F0BF-41CC-819D-59A75CEBFE09}" type="presOf" srcId="{A9CADA0A-9E95-724A-A677-1A70175CE414}" destId="{CDF3016D-0FC4-7247-B42A-2FBD7144B962}" srcOrd="0" destOrd="0" presId="urn:microsoft.com/office/officeart/2005/8/layout/list1"/>
    <dgm:cxn modelId="{3AC8A2FA-8596-4F54-A895-E2FCEB958F9E}" type="presOf" srcId="{66456DAE-941F-214F-BE9E-4F296D3BE234}" destId="{89231BC6-7BB5-5A4D-8367-5F88A7535315}" srcOrd="0" destOrd="2" presId="urn:microsoft.com/office/officeart/2005/8/layout/list1"/>
    <dgm:cxn modelId="{3E777B1C-4585-48DA-8EF6-79E1D315CA8C}" type="presOf" srcId="{6288B48A-3DAC-2445-91DD-2469EAB829E7}" destId="{B3FCDE9C-CFAA-434A-B825-B697C8ED832C}" srcOrd="0" destOrd="0" presId="urn:microsoft.com/office/officeart/2005/8/layout/list1"/>
    <dgm:cxn modelId="{18A8E670-35B7-774B-92FE-8929B38E34F3}" srcId="{D1C4C67E-10F0-704F-B7A3-D1E5A23980C6}" destId="{0ABDC7E4-FAE0-E542-AD89-FCC4F68A3D5D}" srcOrd="1" destOrd="0" parTransId="{BE1485BA-9759-1D4B-9165-B47ED782EFA5}" sibTransId="{4891A905-9559-2841-A114-4E99C4815D19}"/>
    <dgm:cxn modelId="{F521D666-7B97-0D4A-8011-C708BBC2253A}" srcId="{F9DB55E5-F5A5-9949-A767-0B08B7C4BA22}" destId="{66456DAE-941F-214F-BE9E-4F296D3BE234}" srcOrd="2" destOrd="0" parTransId="{FD21E6D8-187C-6146-A28D-37A80D129817}" sibTransId="{67C4AE6F-CA74-AD49-8456-ADE9CF78A0FE}"/>
    <dgm:cxn modelId="{D58C205C-A704-4A1D-8E8B-9D28B092874B}" type="presOf" srcId="{2A3A7A52-5A55-0441-812C-83078E50C340}" destId="{89231BC6-7BB5-5A4D-8367-5F88A7535315}" srcOrd="0" destOrd="1" presId="urn:microsoft.com/office/officeart/2005/8/layout/list1"/>
    <dgm:cxn modelId="{3C65F617-A26B-410F-B9D4-34DDFD025D4C}" type="presOf" srcId="{0ABDC7E4-FAE0-E542-AD89-FCC4F68A3D5D}" destId="{1E98EEB7-9766-7443-A696-B46B50DEEBA7}" srcOrd="0" destOrd="1" presId="urn:microsoft.com/office/officeart/2005/8/layout/list1"/>
    <dgm:cxn modelId="{0CDB09DC-438D-469A-B7B6-184C0130DEF3}" type="presOf" srcId="{121C3486-6A24-8A44-B967-5B39512982C5}" destId="{77997E7D-087A-4E43-9A33-C2D26473CC8B}" srcOrd="0" destOrd="0" presId="urn:microsoft.com/office/officeart/2005/8/layout/list1"/>
    <dgm:cxn modelId="{CACBB7E3-B20B-456F-AB5F-932E43C62607}" type="presOf" srcId="{F9DB55E5-F5A5-9949-A767-0B08B7C4BA22}" destId="{E3C1098F-1832-6144-ACE4-14856A53D7E9}" srcOrd="0" destOrd="0" presId="urn:microsoft.com/office/officeart/2005/8/layout/list1"/>
    <dgm:cxn modelId="{366B105D-D13C-2846-8604-18142A78E96D}" srcId="{121C3486-6A24-8A44-B967-5B39512982C5}" destId="{ED1CA6AA-3884-754B-9907-A55FFC5FDB39}" srcOrd="1" destOrd="0" parTransId="{AE09B05A-0A89-BD4D-861C-B3FFE829EEDE}" sibTransId="{82B398BB-1470-CB4F-8464-C852E5CF13E2}"/>
    <dgm:cxn modelId="{BA5E0F78-F40E-3B40-B527-C948E6A10F80}" srcId="{121C3486-6A24-8A44-B967-5B39512982C5}" destId="{A9CADA0A-9E95-724A-A677-1A70175CE414}" srcOrd="0" destOrd="0" parTransId="{BA0175AF-04A5-7E4D-A0D7-E6F72B699393}" sibTransId="{B5AA3F9E-E57C-7B4C-A09E-E1B154E1A542}"/>
    <dgm:cxn modelId="{ECFE63E7-332F-4908-BC81-F7906416E746}" type="presOf" srcId="{391E4BCF-AE16-E647-AB2C-AF7B7CC3B665}" destId="{1E98EEB7-9766-7443-A696-B46B50DEEBA7}" srcOrd="0" destOrd="0" presId="urn:microsoft.com/office/officeart/2005/8/layout/list1"/>
    <dgm:cxn modelId="{5E7FC17C-2670-0B46-84EF-B3B4FB637D95}" srcId="{CFC235C9-2D45-B848-B76A-28F9457DD5DC}" destId="{F9DB55E5-F5A5-9949-A767-0B08B7C4BA22}" srcOrd="0" destOrd="0" parTransId="{E90A3150-0E05-C449-9D81-62B16E020828}" sibTransId="{E9647BA1-8007-1242-9958-B358823BC2E0}"/>
    <dgm:cxn modelId="{9968740C-9375-0E48-AD27-F688DE2EC50C}" srcId="{F9DB55E5-F5A5-9949-A767-0B08B7C4BA22}" destId="{C3FB879F-5D61-A748-99C8-E67604BBEE5B}" srcOrd="0" destOrd="0" parTransId="{46525BBB-F99B-EB47-8788-53AFE0AC9D54}" sibTransId="{6E8DAC88-E3DA-8449-8E53-282B79DE5BDF}"/>
    <dgm:cxn modelId="{EAA3123F-EC5C-44B6-B356-18C59F397868}" type="presOf" srcId="{D1C4C67E-10F0-704F-B7A3-D1E5A23980C6}" destId="{6B43D50E-40CC-7141-AEAA-0BFCFC9BF609}" srcOrd="0" destOrd="0" presId="urn:microsoft.com/office/officeart/2005/8/layout/list1"/>
    <dgm:cxn modelId="{A19E1543-5942-4990-BBD8-855646478AD9}" type="presOf" srcId="{B49B485A-A939-CE4F-924F-EE1D60BE94B0}" destId="{B3FCDE9C-CFAA-434A-B825-B697C8ED832C}" srcOrd="0" destOrd="1" presId="urn:microsoft.com/office/officeart/2005/8/layout/list1"/>
    <dgm:cxn modelId="{DFD02AFA-25F5-4F21-BCB9-1B48D4208201}" type="presOf" srcId="{C3FB879F-5D61-A748-99C8-E67604BBEE5B}" destId="{89231BC6-7BB5-5A4D-8367-5F88A7535315}" srcOrd="0" destOrd="0" presId="urn:microsoft.com/office/officeart/2005/8/layout/list1"/>
    <dgm:cxn modelId="{E1097806-28C7-C04D-83CA-5EC4021F3C89}" srcId="{CFC235C9-2D45-B848-B76A-28F9457DD5DC}" destId="{121C3486-6A24-8A44-B967-5B39512982C5}" srcOrd="2" destOrd="0" parTransId="{4DD6F9AF-F473-5A48-853D-F999DF52C401}" sibTransId="{E74F82E2-F821-D44D-B7D6-C20DDBBD09F3}"/>
    <dgm:cxn modelId="{BB708D4B-B9BD-7540-BA3A-2A8CC851C61F}" srcId="{CFC235C9-2D45-B848-B76A-28F9457DD5DC}" destId="{D1C4C67E-10F0-704F-B7A3-D1E5A23980C6}" srcOrd="3" destOrd="0" parTransId="{BCCF9702-133D-894E-A45E-966FB36F7E24}" sibTransId="{60FC7218-9FDE-424D-94D0-AB0A521FA139}"/>
    <dgm:cxn modelId="{0B27EBD4-D5A3-4904-95D9-BABA6AC3951C}" type="presOf" srcId="{ED1CA6AA-3884-754B-9907-A55FFC5FDB39}" destId="{CDF3016D-0FC4-7247-B42A-2FBD7144B962}" srcOrd="0" destOrd="1" presId="urn:microsoft.com/office/officeart/2005/8/layout/list1"/>
    <dgm:cxn modelId="{C81FA43F-E41D-437A-A50D-818ABE90D3C4}" type="presParOf" srcId="{3169DABE-4200-9148-90B3-B90F191A2A1D}" destId="{8F42EB8B-F858-6F41-B392-E54291D58725}" srcOrd="0" destOrd="0" presId="urn:microsoft.com/office/officeart/2005/8/layout/list1"/>
    <dgm:cxn modelId="{6A145547-094D-4CB8-ABEF-FDEB09AB7B79}" type="presParOf" srcId="{8F42EB8B-F858-6F41-B392-E54291D58725}" destId="{E3C1098F-1832-6144-ACE4-14856A53D7E9}" srcOrd="0" destOrd="0" presId="urn:microsoft.com/office/officeart/2005/8/layout/list1"/>
    <dgm:cxn modelId="{B7CE3885-387D-4F59-8D25-0C63D68E8EA9}" type="presParOf" srcId="{8F42EB8B-F858-6F41-B392-E54291D58725}" destId="{6B32BA75-6936-434E-9CD9-88E62580523F}" srcOrd="1" destOrd="0" presId="urn:microsoft.com/office/officeart/2005/8/layout/list1"/>
    <dgm:cxn modelId="{98A13D03-E7ED-4199-9D35-D5EFD5AD92E1}" type="presParOf" srcId="{3169DABE-4200-9148-90B3-B90F191A2A1D}" destId="{CC525B0C-E575-1742-8E9F-F4FE167497C8}" srcOrd="1" destOrd="0" presId="urn:microsoft.com/office/officeart/2005/8/layout/list1"/>
    <dgm:cxn modelId="{C230EA57-3FFE-41B8-934C-9F777BE5CEE4}" type="presParOf" srcId="{3169DABE-4200-9148-90B3-B90F191A2A1D}" destId="{89231BC6-7BB5-5A4D-8367-5F88A7535315}" srcOrd="2" destOrd="0" presId="urn:microsoft.com/office/officeart/2005/8/layout/list1"/>
    <dgm:cxn modelId="{2EB7777A-D5F5-4781-889E-81DF7FA1DDDC}" type="presParOf" srcId="{3169DABE-4200-9148-90B3-B90F191A2A1D}" destId="{F6E2EFB4-40DF-6544-8197-8CC06F0F79A6}" srcOrd="3" destOrd="0" presId="urn:microsoft.com/office/officeart/2005/8/layout/list1"/>
    <dgm:cxn modelId="{F6FF8D6E-EA5E-4EF4-8089-7E8815D80415}" type="presParOf" srcId="{3169DABE-4200-9148-90B3-B90F191A2A1D}" destId="{FD6ECB95-F443-C048-83A6-56F81A735DF1}" srcOrd="4" destOrd="0" presId="urn:microsoft.com/office/officeart/2005/8/layout/list1"/>
    <dgm:cxn modelId="{6E32A283-DBF0-47F1-99E7-C3C9ED1F63EA}" type="presParOf" srcId="{FD6ECB95-F443-C048-83A6-56F81A735DF1}" destId="{94A0A372-FAFD-BB45-A5E8-CA8E151167D1}" srcOrd="0" destOrd="0" presId="urn:microsoft.com/office/officeart/2005/8/layout/list1"/>
    <dgm:cxn modelId="{49761E70-DD1D-4ED6-B2F5-10D90CEBB45F}" type="presParOf" srcId="{FD6ECB95-F443-C048-83A6-56F81A735DF1}" destId="{FDEB36BC-2C35-0C48-93B8-FA98B5A99F55}" srcOrd="1" destOrd="0" presId="urn:microsoft.com/office/officeart/2005/8/layout/list1"/>
    <dgm:cxn modelId="{03B87A96-F299-4EB1-9879-9D5EEC888FEE}" type="presParOf" srcId="{3169DABE-4200-9148-90B3-B90F191A2A1D}" destId="{E1CFC419-2D81-0444-8141-C70865AD89EA}" srcOrd="5" destOrd="0" presId="urn:microsoft.com/office/officeart/2005/8/layout/list1"/>
    <dgm:cxn modelId="{D9159FBB-7433-4067-990F-F09D7E622A28}" type="presParOf" srcId="{3169DABE-4200-9148-90B3-B90F191A2A1D}" destId="{B3FCDE9C-CFAA-434A-B825-B697C8ED832C}" srcOrd="6" destOrd="0" presId="urn:microsoft.com/office/officeart/2005/8/layout/list1"/>
    <dgm:cxn modelId="{8BC5266C-E840-4CA8-B774-57851A8B85D4}" type="presParOf" srcId="{3169DABE-4200-9148-90B3-B90F191A2A1D}" destId="{66FAD852-D7F2-7640-B054-5F8EE3D8BB95}" srcOrd="7" destOrd="0" presId="urn:microsoft.com/office/officeart/2005/8/layout/list1"/>
    <dgm:cxn modelId="{3D9BD788-840C-4571-AF31-8DD782C95F9D}" type="presParOf" srcId="{3169DABE-4200-9148-90B3-B90F191A2A1D}" destId="{C7D9DFCD-71C9-F14C-A420-A18241F75023}" srcOrd="8" destOrd="0" presId="urn:microsoft.com/office/officeart/2005/8/layout/list1"/>
    <dgm:cxn modelId="{A7267879-DD23-46A4-90AA-517C0A1AF55C}" type="presParOf" srcId="{C7D9DFCD-71C9-F14C-A420-A18241F75023}" destId="{77997E7D-087A-4E43-9A33-C2D26473CC8B}" srcOrd="0" destOrd="0" presId="urn:microsoft.com/office/officeart/2005/8/layout/list1"/>
    <dgm:cxn modelId="{237486DE-8904-4EBE-AD4D-B6A225E3E8D9}" type="presParOf" srcId="{C7D9DFCD-71C9-F14C-A420-A18241F75023}" destId="{55858F26-1262-914D-A4A3-F90723FD3015}" srcOrd="1" destOrd="0" presId="urn:microsoft.com/office/officeart/2005/8/layout/list1"/>
    <dgm:cxn modelId="{4433B20C-57B0-4AA6-AF7D-CCC7A6073E8C}" type="presParOf" srcId="{3169DABE-4200-9148-90B3-B90F191A2A1D}" destId="{7618A0B7-927C-CF44-A655-BE14058EDBE9}" srcOrd="9" destOrd="0" presId="urn:microsoft.com/office/officeart/2005/8/layout/list1"/>
    <dgm:cxn modelId="{AE3562CD-73F6-43B1-BADC-2A800F9C4742}" type="presParOf" srcId="{3169DABE-4200-9148-90B3-B90F191A2A1D}" destId="{CDF3016D-0FC4-7247-B42A-2FBD7144B962}" srcOrd="10" destOrd="0" presId="urn:microsoft.com/office/officeart/2005/8/layout/list1"/>
    <dgm:cxn modelId="{A1C480CF-C54B-4C47-B0C0-A7992A487F1D}" type="presParOf" srcId="{3169DABE-4200-9148-90B3-B90F191A2A1D}" destId="{3BD9ADDC-7965-D14F-9E20-7CCECAF5E44B}" srcOrd="11" destOrd="0" presId="urn:microsoft.com/office/officeart/2005/8/layout/list1"/>
    <dgm:cxn modelId="{B7D97D00-9B14-45F3-B108-2F7BF4BBFFB9}" type="presParOf" srcId="{3169DABE-4200-9148-90B3-B90F191A2A1D}" destId="{688C2A5C-E6DE-1548-AE32-333375025824}" srcOrd="12" destOrd="0" presId="urn:microsoft.com/office/officeart/2005/8/layout/list1"/>
    <dgm:cxn modelId="{01054E57-C89F-4E63-80F2-4E71A8105B51}" type="presParOf" srcId="{688C2A5C-E6DE-1548-AE32-333375025824}" destId="{6B43D50E-40CC-7141-AEAA-0BFCFC9BF609}" srcOrd="0" destOrd="0" presId="urn:microsoft.com/office/officeart/2005/8/layout/list1"/>
    <dgm:cxn modelId="{08414371-CFCD-4AD7-99C1-747E7225134C}" type="presParOf" srcId="{688C2A5C-E6DE-1548-AE32-333375025824}" destId="{9E038DC7-AA3B-9B4A-91F6-58B134F6C1B3}" srcOrd="1" destOrd="0" presId="urn:microsoft.com/office/officeart/2005/8/layout/list1"/>
    <dgm:cxn modelId="{A93F2D04-5226-4852-90B1-4D61493F41BC}" type="presParOf" srcId="{3169DABE-4200-9148-90B3-B90F191A2A1D}" destId="{47328A6D-4B9E-A14C-B520-42E6AC14487A}" srcOrd="13" destOrd="0" presId="urn:microsoft.com/office/officeart/2005/8/layout/list1"/>
    <dgm:cxn modelId="{93F75106-F090-441B-BD11-EEC7271BF821}" type="presParOf" srcId="{3169DABE-4200-9148-90B3-B90F191A2A1D}" destId="{1E98EEB7-9766-7443-A696-B46B50DEEBA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31BC6-7BB5-5A4D-8367-5F88A7535315}">
      <dsp:nvSpPr>
        <dsp:cNvPr id="0" name=""/>
        <dsp:cNvSpPr/>
      </dsp:nvSpPr>
      <dsp:spPr>
        <a:xfrm>
          <a:off x="0" y="412769"/>
          <a:ext cx="85344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70764" rIns="662364"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Appear similar to HTML documents that are visible as Web pages, but provide greater functionality</a:t>
          </a:r>
          <a:endParaRPr lang="en-US" sz="1300" kern="1200" dirty="0"/>
        </a:p>
        <a:p>
          <a:pPr marL="114300" lvl="1" indent="-114300" algn="l" defTabSz="577850" rtl="0">
            <a:lnSpc>
              <a:spcPct val="90000"/>
            </a:lnSpc>
            <a:spcBef>
              <a:spcPct val="0"/>
            </a:spcBef>
            <a:spcAft>
              <a:spcPct val="15000"/>
            </a:spcAft>
            <a:buChar char="••"/>
          </a:pPr>
          <a:r>
            <a:rPr lang="en-US" sz="1300" kern="1200" dirty="0" smtClean="0"/>
            <a:t>Includes strict definitions of the data type of each field</a:t>
          </a:r>
          <a:endParaRPr lang="en-US" sz="1300" kern="1200" dirty="0"/>
        </a:p>
        <a:p>
          <a:pPr marL="114300" lvl="1" indent="-114300" algn="l" defTabSz="577850" rtl="0">
            <a:lnSpc>
              <a:spcPct val="90000"/>
            </a:lnSpc>
            <a:spcBef>
              <a:spcPct val="0"/>
            </a:spcBef>
            <a:spcAft>
              <a:spcPct val="15000"/>
            </a:spcAft>
            <a:buChar char="••"/>
          </a:pPr>
          <a:r>
            <a:rPr lang="en-US" sz="1300" kern="1200" dirty="0" smtClean="0"/>
            <a:t>Provides encoding rules for commands that are used to transfer and update data objects</a:t>
          </a:r>
          <a:endParaRPr lang="en-US" sz="1300" kern="1200" dirty="0"/>
        </a:p>
      </dsp:txBody>
      <dsp:txXfrm>
        <a:off x="0" y="412769"/>
        <a:ext cx="8534400" cy="1105650"/>
      </dsp:txXfrm>
    </dsp:sp>
    <dsp:sp modelId="{6B32BA75-6936-434E-9CD9-88E62580523F}">
      <dsp:nvSpPr>
        <dsp:cNvPr id="0" name=""/>
        <dsp:cNvSpPr/>
      </dsp:nvSpPr>
      <dsp:spPr>
        <a:xfrm>
          <a:off x="426720" y="220889"/>
          <a:ext cx="4350265" cy="383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577850" rtl="0">
            <a:lnSpc>
              <a:spcPct val="90000"/>
            </a:lnSpc>
            <a:spcBef>
              <a:spcPct val="0"/>
            </a:spcBef>
            <a:spcAft>
              <a:spcPct val="35000"/>
            </a:spcAft>
          </a:pPr>
          <a:r>
            <a:rPr lang="en-US" sz="1300" kern="1200" dirty="0" smtClean="0"/>
            <a:t>The Extensible Markup Language (XML)</a:t>
          </a:r>
          <a:endParaRPr lang="en-US" sz="1300" kern="1200" dirty="0"/>
        </a:p>
      </dsp:txBody>
      <dsp:txXfrm>
        <a:off x="445454" y="239623"/>
        <a:ext cx="4312797" cy="346292"/>
      </dsp:txXfrm>
    </dsp:sp>
    <dsp:sp modelId="{B3FCDE9C-CFAA-434A-B825-B697C8ED832C}">
      <dsp:nvSpPr>
        <dsp:cNvPr id="0" name=""/>
        <dsp:cNvSpPr/>
      </dsp:nvSpPr>
      <dsp:spPr>
        <a:xfrm>
          <a:off x="0" y="1780500"/>
          <a:ext cx="8534400" cy="921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70764" rIns="662364"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Minimal set of conventions for invoking code using XML over HTTP</a:t>
          </a:r>
          <a:endParaRPr lang="en-US" sz="1300" kern="1200" dirty="0"/>
        </a:p>
        <a:p>
          <a:pPr marL="114300" lvl="1" indent="-114300" algn="l" defTabSz="577850" rtl="0">
            <a:lnSpc>
              <a:spcPct val="90000"/>
            </a:lnSpc>
            <a:spcBef>
              <a:spcPct val="0"/>
            </a:spcBef>
            <a:spcAft>
              <a:spcPct val="15000"/>
            </a:spcAft>
            <a:buChar char="••"/>
          </a:pPr>
          <a:r>
            <a:rPr lang="en-US" sz="1300" kern="1200" dirty="0" smtClean="0"/>
            <a:t>Enables applications to request services from one another with XML-based requests and receive responses as data formatted with XML</a:t>
          </a:r>
          <a:endParaRPr lang="en-US" sz="1300" kern="1200" dirty="0"/>
        </a:p>
      </dsp:txBody>
      <dsp:txXfrm>
        <a:off x="0" y="1780500"/>
        <a:ext cx="8534400" cy="921375"/>
      </dsp:txXfrm>
    </dsp:sp>
    <dsp:sp modelId="{FDEB36BC-2C35-0C48-93B8-FA98B5A99F55}">
      <dsp:nvSpPr>
        <dsp:cNvPr id="0" name=""/>
        <dsp:cNvSpPr/>
      </dsp:nvSpPr>
      <dsp:spPr>
        <a:xfrm>
          <a:off x="426720" y="1588619"/>
          <a:ext cx="4161484" cy="383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577850" rtl="0">
            <a:lnSpc>
              <a:spcPct val="90000"/>
            </a:lnSpc>
            <a:spcBef>
              <a:spcPct val="0"/>
            </a:spcBef>
            <a:spcAft>
              <a:spcPct val="35000"/>
            </a:spcAft>
          </a:pPr>
          <a:r>
            <a:rPr lang="en-US" sz="1300" kern="1200" dirty="0" smtClean="0"/>
            <a:t>The Simple Object Access Protocol (SOAP)</a:t>
          </a:r>
          <a:endParaRPr lang="en-US" sz="1300" kern="1200" dirty="0"/>
        </a:p>
      </dsp:txBody>
      <dsp:txXfrm>
        <a:off x="445454" y="1607353"/>
        <a:ext cx="4124016" cy="346292"/>
      </dsp:txXfrm>
    </dsp:sp>
    <dsp:sp modelId="{CDF3016D-0FC4-7247-B42A-2FBD7144B962}">
      <dsp:nvSpPr>
        <dsp:cNvPr id="0" name=""/>
        <dsp:cNvSpPr/>
      </dsp:nvSpPr>
      <dsp:spPr>
        <a:xfrm>
          <a:off x="0" y="2963955"/>
          <a:ext cx="8534400" cy="7371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70764" rIns="662364"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A set of SOAP extensions for implementing message integrity and confidentiality in Web services</a:t>
          </a:r>
          <a:endParaRPr lang="en-US" sz="1300" kern="1200" dirty="0"/>
        </a:p>
        <a:p>
          <a:pPr marL="114300" lvl="1" indent="-114300" algn="l" defTabSz="577850" rtl="0">
            <a:lnSpc>
              <a:spcPct val="90000"/>
            </a:lnSpc>
            <a:spcBef>
              <a:spcPct val="0"/>
            </a:spcBef>
            <a:spcAft>
              <a:spcPct val="15000"/>
            </a:spcAft>
            <a:buChar char="••"/>
          </a:pPr>
          <a:r>
            <a:rPr lang="en-US" sz="1300" kern="1200" dirty="0" smtClean="0"/>
            <a:t>Assigns security tokens to each message for use in authentication</a:t>
          </a:r>
          <a:endParaRPr lang="en-US" sz="1300" kern="1200" dirty="0"/>
        </a:p>
      </dsp:txBody>
      <dsp:txXfrm>
        <a:off x="0" y="2963955"/>
        <a:ext cx="8534400" cy="737100"/>
      </dsp:txXfrm>
    </dsp:sp>
    <dsp:sp modelId="{55858F26-1262-914D-A4A3-F90723FD3015}">
      <dsp:nvSpPr>
        <dsp:cNvPr id="0" name=""/>
        <dsp:cNvSpPr/>
      </dsp:nvSpPr>
      <dsp:spPr>
        <a:xfrm>
          <a:off x="426720" y="2772075"/>
          <a:ext cx="2084535" cy="383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577850" rtl="0">
            <a:lnSpc>
              <a:spcPct val="90000"/>
            </a:lnSpc>
            <a:spcBef>
              <a:spcPct val="0"/>
            </a:spcBef>
            <a:spcAft>
              <a:spcPct val="35000"/>
            </a:spcAft>
          </a:pPr>
          <a:r>
            <a:rPr lang="en-US" sz="1300" kern="1200" dirty="0" smtClean="0"/>
            <a:t>WS-Security</a:t>
          </a:r>
          <a:endParaRPr lang="en-US" sz="1300" kern="1200" dirty="0"/>
        </a:p>
      </dsp:txBody>
      <dsp:txXfrm>
        <a:off x="445454" y="2790809"/>
        <a:ext cx="2047067" cy="346292"/>
      </dsp:txXfrm>
    </dsp:sp>
    <dsp:sp modelId="{1E98EEB7-9766-7443-A696-B46B50DEEBA7}">
      <dsp:nvSpPr>
        <dsp:cNvPr id="0" name=""/>
        <dsp:cNvSpPr/>
      </dsp:nvSpPr>
      <dsp:spPr>
        <a:xfrm>
          <a:off x="0" y="3963135"/>
          <a:ext cx="8534400" cy="921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70764" rIns="662364"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An XML-based language for the exchange of security information between online business partners</a:t>
          </a:r>
          <a:endParaRPr lang="en-US" sz="1300" kern="1200" dirty="0"/>
        </a:p>
        <a:p>
          <a:pPr marL="114300" lvl="1" indent="-114300" algn="l" defTabSz="577850" rtl="0">
            <a:lnSpc>
              <a:spcPct val="90000"/>
            </a:lnSpc>
            <a:spcBef>
              <a:spcPct val="0"/>
            </a:spcBef>
            <a:spcAft>
              <a:spcPct val="15000"/>
            </a:spcAft>
            <a:buChar char="••"/>
          </a:pPr>
          <a:r>
            <a:rPr lang="en-US" sz="1300" kern="1200" dirty="0" smtClean="0"/>
            <a:t>Conveys authentication information in the form of assertions about subjects</a:t>
          </a:r>
          <a:endParaRPr lang="en-US" sz="1300" kern="1200" dirty="0"/>
        </a:p>
      </dsp:txBody>
      <dsp:txXfrm>
        <a:off x="0" y="3963135"/>
        <a:ext cx="8534400" cy="921375"/>
      </dsp:txXfrm>
    </dsp:sp>
    <dsp:sp modelId="{9E038DC7-AA3B-9B4A-91F6-58B134F6C1B3}">
      <dsp:nvSpPr>
        <dsp:cNvPr id="0" name=""/>
        <dsp:cNvSpPr/>
      </dsp:nvSpPr>
      <dsp:spPr>
        <a:xfrm>
          <a:off x="426720" y="3771255"/>
          <a:ext cx="4765702" cy="383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577850" rtl="0">
            <a:lnSpc>
              <a:spcPct val="90000"/>
            </a:lnSpc>
            <a:spcBef>
              <a:spcPct val="0"/>
            </a:spcBef>
            <a:spcAft>
              <a:spcPct val="35000"/>
            </a:spcAft>
          </a:pPr>
          <a:r>
            <a:rPr lang="en-US" sz="1300" kern="1200" dirty="0" smtClean="0"/>
            <a:t>Security Assertion Markup Language (SAML)</a:t>
          </a:r>
          <a:endParaRPr lang="en-US" sz="1300" kern="1200" dirty="0"/>
        </a:p>
      </dsp:txBody>
      <dsp:txXfrm>
        <a:off x="445454" y="3789989"/>
        <a:ext cx="4728234"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D9079-AD81-4677-9ED4-0C32C9ABE908}"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A9D92-C49D-42A0-A4AB-5760FFB38CB1}" type="slidenum">
              <a:rPr lang="en-US" smtClean="0"/>
              <a:t>‹#›</a:t>
            </a:fld>
            <a:endParaRPr lang="en-US"/>
          </a:p>
        </p:txBody>
      </p:sp>
    </p:spTree>
    <p:extLst>
      <p:ext uri="{BB962C8B-B14F-4D97-AF65-F5344CB8AC3E}">
        <p14:creationId xmlns:p14="http://schemas.microsoft.com/office/powerpoint/2010/main" val="382400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chapter covers two important related concepts. First is the complex topic of cryptographic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distribution, involving cryptographic, protocol, and management considerations.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chapter gives the reader a feel for the issues involved and provides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broad survey of the various aspects of key management and distribution.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chapter also examines some of the authentication functions that have been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developed to support network-based user authentication. The chapter includes a detail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discussion of one of the earliest and also one of the most widely used key distribution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user authentication services: Kerberos. Next, the chapter looks at key distribution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schemes that rely on asymmetric encryption. This is followed by a discussion of X.509</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certificates and public-key infrastructure. Finally, the concept of federated identity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management is introduced.</a:t>
            </a:r>
            <a:endParaRPr lang="en-US" dirty="0" smtClean="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2</a:t>
            </a:fld>
            <a:endParaRPr lang="en-AU" dirty="0" smtClean="0">
              <a:latin typeface="Arial" pitchFamily="-1" charset="0"/>
            </a:endParaRPr>
          </a:p>
        </p:txBody>
      </p:sp>
    </p:spTree>
    <p:extLst>
      <p:ext uri="{BB962C8B-B14F-4D97-AF65-F5344CB8AC3E}">
        <p14:creationId xmlns:p14="http://schemas.microsoft.com/office/powerpoint/2010/main" val="3355452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67B5314-B576-D342-9720-E45E7CB47930}" type="slidenum">
              <a:rPr lang="en-AU">
                <a:latin typeface="Arial" pitchFamily="-84" charset="0"/>
              </a:rPr>
              <a:pPr/>
              <a:t>16</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get some feel for the functionality of identity federation, we look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 three scenarios, taken from [COMP06]. In the first scenario (Figure 4.10a),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Workplace.com contracts with Health.com to provide employee health benefits.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employee uses a Web interface to sign on to Workplace.com and goes through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authentication procedure there. This enables the employee to access authorized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services and resources at Workplace.com. When the employee clicks on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link to access health benefits, her browser is redirected to Health.com. At the same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time, the Workplace.com software passes the user’s identifier to Health.com in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secure manner. The two organizations are part of a federation that cooperatively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exchanges user identifiers. Health.com maintains user identities for every employee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 Workplace.com and associates with each identity health-benefits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access rights. In this example, the linkage between the two companies is based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account information and user participation is browser based.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4.10b shows a second type of browser-based scheme. PartsSupplier.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 is a regular supplier of parts to Workplace.com. In this case, a role-based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 control (RBAC) scheme is used for access to information. An engineer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Workplace.com authenticates at the employee portal at Workplace.com and clicks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a link to access information at PartsSupplier.com. Because the user is authenticated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 role of an engineer, he is taken to the technical documentation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troubleshooting portion of PartSupplier.com’s Web site without having to sign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Similarly, an employee in a purchasing role signs on at Workplace.com and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authorized, in that role, to place purchases at PartSupplier.com without having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authenticate to PartSupplier.com. For this scenario, PartSupplier.com does not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have identity information for individual employees at Workplace.com. Rather,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linkage between the two federated partners is in terms of roles.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scenario illustrated in Figure 4.10c can be referred to as document based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rather than browser based. In this third example, Workplace.com has a purchasing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agreement with PinSupplies.com, and PinSupplies.com has a business relationship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E-Ship.com. An employee of Workplace.com signs on and is authenticated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make purchases. The employee goes to a procurement application that provides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 of Workplace.com’s suppliers and the parts that can be ordered. The user clicks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the PinSupplies button and is presented with a purchase order Web page (HTML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page). The employee fills out the form and clicks the submit button. The procurement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 generates an XML/SOAP document that it inserts into the envelope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body of an XML-based message. The procurement application then inserts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credentials in the envelope header of the message, together with Workplace.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com’s organizational identity. The procurement application posts the message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PinSupplies.com’s purchasing Web service. This service authenticates the incoming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and processes the request. The purchasing Web service then sends a SOAP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its shipping partner to fulfill the order. The message includes a PinSupplies.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 security token in the envelope header and the list of items to be shipped as well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the end user’s shipping information in the envelope body. The shipping Web</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authenticates the request and processes the shipment order.</a:t>
            </a:r>
            <a:endParaRPr lang="en-US"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92687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p>
            <a:fld id="{B683BD42-17AF-3246-92D1-5530454C4E1A}" type="slidenum">
              <a:rPr lang="en-AU">
                <a:latin typeface="Arial" pitchFamily="-84" charset="0"/>
              </a:rPr>
              <a:pPr/>
              <a:t>7</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xfrm>
            <a:off x="685800" y="4343400"/>
            <a:ext cx="5486400" cy="44196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RFC 4949 (Internet Security Glossary ) defines public-key infrastructure (PKI)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set of hardware, software, people, policies, and procedures needed to create,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manage, store, distribute, and revoke digital certificates based on asymmetric cryptography.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principal objective for developing a PKI is to enable secure, convenient,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efficient acquisition of public keys. The Internet Engineering Task Force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(IETF) Public Key Infrastructure X.509 (PKIX) working group has been the driving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force behind setting up a formal (and generic) model based on X.509 that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suitable for deploying a certificate-based architecture on the Internet. This section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describes the PKIX model.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4.7 shows the interrelationship among the key elements of the PKIX</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model. These elements 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End entity:  A generic term used to denote end users, devices (e.g., servers,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routers), or any other entity that can be identified in the subject field of a public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certificate. End entities typically consume and/or support PKI-related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Certification authority (CA):  The issuer of certificates and (usually) certificate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revocation lists (CRLs). It may also support a variety of administrative functions,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although these are often delegated to one or more registration authorities.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Registration authority (RA): An optional component that can assume a number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administrative functions from the CA. The RA is often associated with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end entity registration process, but can assist in a number of other areas as well.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CRL issuer: An optional component that a CA can delegate to publish CRLs.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Repository: A generic term used to denote any method for storing certificates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CRLs so that they can be retrieved by end entities.</a:t>
            </a:r>
          </a:p>
        </p:txBody>
      </p:sp>
    </p:spTree>
    <p:extLst>
      <p:ext uri="{BB962C8B-B14F-4D97-AF65-F5344CB8AC3E}">
        <p14:creationId xmlns:p14="http://schemas.microsoft.com/office/powerpoint/2010/main" val="161698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EA82503-B29D-7545-8F7A-86819E424C20}" type="slidenum">
              <a:rPr lang="en-AU">
                <a:latin typeface="Arial" pitchFamily="-84" charset="0"/>
              </a:rPr>
              <a:pPr/>
              <a:t>8</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685800" y="4343400"/>
            <a:ext cx="5486400" cy="44958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PKIX identifies a number of management functions that potentially need to be supported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management protocols. These are indicated in Figure 4.7 and include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Registration:  This is the process whereby a user first makes itself known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CA (directly, or through an RA), prior to that CA issuing a certificate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certificates for that user. Registration begins the process of enrolling in a PKI.</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Registration usually involves some off-line or online procedure for mutual authentication.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the end entity is issued one or more shared secret keys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for subsequent authentication.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Initialization:  Before a client system can operate securely, it is necessary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install key materials that have the appropriate relationship with keys stored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elsewhere in the infrastructure. For example, the client needs to be securely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initialized with the public key and other assured information of the trusted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CA(s) to be used in validating certificate paths.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Certification:  This is the process in which a CA issues a certificate for a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public key and returns that certificate to the user’s client system and/or posts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certificate in a repository.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Key pair recovery:  Key pairs can be used to support digital signature creation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verification, encryption and decryption, or both. When a key pair is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encryption/decryption, it is important to provide a mechanism to recover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necessary decryption keys when normal access to the keying material is no longer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possible, otherwise it will not be possible to recover the encrypted data. Loss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 to the decryption key can result from forgotten passwords/PINs, corrupted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disk drives, damage to hardware tokens, and so on. Key pair recovery allows end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entities to restore their encryption/decryption key pair from an authorized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backup facility (typically, the CA that issued the end entity’s certificate).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Key pair update:  All key pairs need to be updated regularly (i.e., replaced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a new key pair) and new certificates issued. Update is required when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 lifetime expires and as a result of certificate revocation.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Revocation request:  An authorized person advises a CA of an abnormal situation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requiring certificate revocation. Reasons for revocation include private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compromise, change in affiliation, and name change.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Cross-certification:  Two CAs exchange information used in establishing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cross-certificate. A cross-certificate is a certificate issued by one CA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CA that contains a CA signature key used for issuing certificates.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PKIX working group has defined two alternative management protocols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between PKIX entities that support the management functions listed in the preceding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subsection. RFC 2510 defines the certificate management protocols (CMP).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Within CMP, each of the management functions is explicitly identified by specific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 exchanges. CMP is designed to be a flexible protocol able to accommodate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variety of technical, operational, and business models.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RFC 2797 defines certificate management messages over CMS (CMC), where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CMS refers to RFC 2630, cryptographic message syntax. CMC is built on earlier 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is intended to leverage existing implementations. Although all of the PKIX functions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supported, the functions do not all map into specific protocol exchanges.</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34292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541B9F4-A39D-CF4D-9B53-7C72E41404D9}" type="slidenum">
              <a:rPr lang="en-AU">
                <a:latin typeface="Arial" pitchFamily="-84" charset="0"/>
              </a:rPr>
              <a:pPr/>
              <a:t>9</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533400" y="4343400"/>
            <a:ext cx="5867400" cy="4267200"/>
          </a:xfrm>
          <a:noFill/>
          <a:ln/>
        </p:spPr>
        <p:txBody>
          <a:bodyPr/>
          <a:lstStyle/>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Federated identity management is a relatively new concept dealing with the use of</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 common identity management scheme across multiple enterprises and numerous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applications and supporting many thousands, even millions, of users. We begin our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overview with a discussion of the concept of identity management and then examine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federated identity management.</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Identity management is a centralized, automated approach to provide enterprise wide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 to resources by employees and other authorized individuals. The focus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identity management is defining an identity for each user (human or process),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associating attributes with the identity, and enforcing a means by which a user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verify identity. The central concept of an identity management system is the use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single sign-on (SSO). SSO enables a user to access all network resources after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single authentication.</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Typical services provided by a federated identity management system include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following:</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Point of contact:  Includes authentication that a user corresponds to the user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name provided, and management of user/server sessions.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SSO protocol services:  Provides a vendor-neutral security token service for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supporting a single sign on to federated services.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Trust services:  Federation relationships require a trust relationship-based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federation between business partners. A trust relationship is represented by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combination of the security tokens used to exchange information about a</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user, the cryptographic information used to protect these security tokens, and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optionally the identity mapping rules applied to the information contained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within this token.</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Key services:  Management of keys and certificates.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Identity services:  Services that provide the interface to local data stores, including</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user registries and databases, for identity-related information management.</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Authorization: Granting access to specific services and/or resources based on</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authentication.</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Provisioning: Includes creating an account in each target system for the user,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enrollment or registration of user in accounts, establishment of access rights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or credentials to ensure the privacy and integrity of account data.</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Management: Services related to runtime configuration and deployment.</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1524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541B9F4-A39D-CF4D-9B53-7C72E41404D9}" type="slidenum">
              <a:rPr lang="en-AU">
                <a:latin typeface="Arial" pitchFamily="-84" charset="0"/>
              </a:rPr>
              <a:pPr/>
              <a:t>11</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533400" y="4343400"/>
            <a:ext cx="5867400" cy="4267200"/>
          </a:xfrm>
          <a:noFill/>
          <a:ln/>
        </p:spPr>
        <p:txBody>
          <a:bodyPr/>
          <a:lstStyle/>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Federated identity management is a relatively new concept dealing with the use of</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 common identity management scheme across multiple enterprises and numerous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applications and supporting many thousands, even millions, of users. We begin our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overview with a discussion of the concept of identity management and then examine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federated identity management.</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Identity management is a centralized, automated approach to provide enterprise wide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 to resources by employees and other authorized individuals. The focus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identity management is defining an identity for each user (human or process),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associating attributes with the identity, and enforcing a means by which a user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verify identity. The central concept of an identity management system is the use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single sign-on (SSO). SSO enables a user to access all network resources after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single authentication.</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Typical services provided by a federated identity management system include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following:</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Point of contact:  Includes authentication that a user corresponds to the user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name provided, and management of user/server sessions.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SSO protocol services:  Provides a vendor-neutral security token service for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supporting a single sign on to federated services.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Trust services:  Federation relationships require a trust relationship-based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federation between business partners. A trust relationship is represented by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combination of the security tokens used to exchange information about a</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user, the cryptographic information used to protect these security tokens, and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optionally the identity mapping rules applied to the information contained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within this token.</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Key services:  Management of keys and certificates.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Identity services:  Services that provide the interface to local data stores, including</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user registries and databases, for identity-related information management.</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Authorization: Granting access to specific services and/or resources based on</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authentication.</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Provisioning: Includes creating an account in each target system for the user,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enrollment or registration of user in accounts, establishment of access rights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or credentials to ensure the privacy and integrity of account data.</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Management: Services related to runtime configuration and deployment.</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96574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CC31F22-D78F-7545-9EB8-0D0E023DE96E}" type="slidenum">
              <a:rPr lang="en-AU">
                <a:latin typeface="Arial" pitchFamily="-84" charset="0"/>
              </a:rPr>
              <a:pPr/>
              <a:t>12</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4.8 [LINN06] illustrates entities and data flows in a generic identity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management architecture. A principal  is an identity holder. Typically, this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human user that seeks access to resources and services on the network.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devices, agent processes, and server systems may also function as principals.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Principals authenticate themselves to an identity provider . The identity provider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associates authentication information with a principal, as well as attributes and one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more identifiers.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Increasingly, digital identities incorporate attributes other than simply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identifier and authentication information (such as passwords and biometric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An attribute service  manages the creation and maintenance of such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attributes. For example, a user needs to provide a shipping address each time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order is placed at a new Web merchant, and this information needs to be revised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when the user moves. Identity management enables the user to provide this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once, so that it is maintained in a single place and released to data consumers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accordance with authorization and privacy policies. Users may create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some of the attributes to be associated with their digital identity, such as address.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Administrators  may also assign attributes to users, such as roles, access permissions,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employee information.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consumers  are entities that obtain and employ data maintained and provided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identity and attribute providers, which are often used to support authorization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decisions and to collect audit information. For example, a database server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file server is a data consumer that needs a client’s credentials so as to know what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 to provide to that client.</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948016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Identity federation is, in essence, an extension of identity management to multiple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security domains. Such domains include autonomous internal business units,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external business partners, and other third-party applications and services.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goal is to provide the sharing of digital identities so that a user can be authenticated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single time and then access applications and resources across multiple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domains. Because these domains are relatively autonomous or independent, no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centralized control is possible. Rather, the cooperating organizations must form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federation based on agreed standards and mutual levels of trust to securely share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digital identities.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Federated identity management refers to the agreements, standards,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technologies that enable the portability of identities, identity attributes, and entitlements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across multiple enterprises and numerous applications and supports many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thousands, even millions, of users. When multiple organizations implement interoperable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federated identity schemes, an employee in one organization can use a single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sign-on to access services across the federation with trust relationships associated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the identity. For example, an employee may log onto her corporate intranet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be authenticated to perform authorized functions and access authorized services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that intranet. The employee could then access her health benefits from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outside health-care provider without having to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reauthenticate</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Beyond SSO, federated identity management provides other capabilities. One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a standardized means of representing attributes. Increasingly, digital identities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incorporate attributes other than simply an identifier and authentication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as passwords and biometric information). Examples of attributes include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account numbers, organizational roles, physical location, and file ownership. A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have multiple identifiers; for example, each identifier may be associated with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unique role with its own access permissions.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key function of federated identity management is identity mapping.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Different security domains may represent identities and attributes differently.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Furthermore, the amount of information associated with an individual in one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domain may be more than is necessary in another domain. The federated identity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management protocols map identities and attributes of a user in one domain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requirements of another domain.</a:t>
            </a:r>
            <a:endParaRPr lang="en-US" dirty="0"/>
          </a:p>
        </p:txBody>
      </p:sp>
      <p:sp>
        <p:nvSpPr>
          <p:cNvPr id="4" name="Slide Number Placeholder 3"/>
          <p:cNvSpPr>
            <a:spLocks noGrp="1"/>
          </p:cNvSpPr>
          <p:nvPr>
            <p:ph type="sldNum" sz="quarter" idx="10"/>
          </p:nvPr>
        </p:nvSpPr>
        <p:spPr/>
        <p:txBody>
          <a:bodyPr/>
          <a:lstStyle/>
          <a:p>
            <a:pPr>
              <a:defRPr/>
            </a:pPr>
            <a:fld id="{2F7E902A-C91E-D64F-9D0B-7DC0DCC05E3F}" type="slidenum">
              <a:rPr lang="en-AU" smtClean="0"/>
              <a:pPr>
                <a:defRPr/>
              </a:pPr>
              <a:t>13</a:t>
            </a:fld>
            <a:endParaRPr lang="en-AU" dirty="0"/>
          </a:p>
        </p:txBody>
      </p:sp>
    </p:spTree>
    <p:extLst>
      <p:ext uri="{BB962C8B-B14F-4D97-AF65-F5344CB8AC3E}">
        <p14:creationId xmlns:p14="http://schemas.microsoft.com/office/powerpoint/2010/main" val="1964316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4.9 illustrates entities and data flows in a generic federated identity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management architecture.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identity provider acquires attribute information through dialogue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 exchanges with users and administrators. For example, a user needs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provide a shipping address each time an order is placed at a new Web merchant,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this information needs to be revised when the user moves. Identity management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enables the user to provide this information once, so that it is maintained in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single place and released to data consumers in accordance with authorization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privacy policies.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providers are entities that obtain and employ data maintained and provided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identity providers, often to support authorization decisions and to collect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audit information. For example, a database server or file server is a data consumer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needs a client’s credentials so as to know what access to provide to that client.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service provider can be in the same domain as the user and the identity provider.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power of this approach is for federated identity management, in which the service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provider is in a different domain (e.g., a vendor or supplier network).</a:t>
            </a:r>
            <a:endParaRPr lang="en-US" dirty="0" smtClean="0">
              <a:latin typeface="Arial" pitchFamily="-84" charset="0"/>
              <a:ea typeface="ＭＳ Ｐゴシック" pitchFamily="-84" charset="-128"/>
              <a:cs typeface="ＭＳ Ｐゴシック" pitchFamily="-84" charset="-128"/>
            </a:endParaRPr>
          </a:p>
        </p:txBody>
      </p:sp>
      <p:sp>
        <p:nvSpPr>
          <p:cNvPr id="70660" name="Slide Number Placeholder 3"/>
          <p:cNvSpPr>
            <a:spLocks noGrp="1"/>
          </p:cNvSpPr>
          <p:nvPr>
            <p:ph type="sldNum" sz="quarter" idx="5"/>
          </p:nvPr>
        </p:nvSpPr>
        <p:spPr>
          <a:noFill/>
        </p:spPr>
        <p:txBody>
          <a:bodyPr/>
          <a:lstStyle/>
          <a:p>
            <a:fld id="{6B2AF994-E0EA-4049-AA7D-D479C083FDB3}" type="slidenum">
              <a:rPr lang="en-AU" smtClean="0">
                <a:latin typeface="Arial" pitchFamily="-84" charset="0"/>
              </a:rPr>
              <a:pPr/>
              <a:t>14</a:t>
            </a:fld>
            <a:endParaRPr lang="en-AU" dirty="0" smtClean="0">
              <a:latin typeface="Arial" pitchFamily="-84" charset="0"/>
            </a:endParaRPr>
          </a:p>
        </p:txBody>
      </p:sp>
    </p:spTree>
    <p:extLst>
      <p:ext uri="{BB962C8B-B14F-4D97-AF65-F5344CB8AC3E}">
        <p14:creationId xmlns:p14="http://schemas.microsoft.com/office/powerpoint/2010/main" val="2817256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4B8D939-80B8-8541-8C29-5C73F43BF2DF}" type="slidenum">
              <a:rPr lang="en-AU">
                <a:latin typeface="Arial" pitchFamily="-84" charset="0"/>
              </a:rPr>
              <a:pPr/>
              <a:t>15</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Federated identity management uses a number of standards as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building blocks for secure identity exchange across different domains or heterogeneous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systems. In essence, organizations issue some form of security tickets for their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that can be processed by cooperating partners. Identity federation standards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thus concerned with defining these tickets in terms of content and format, providing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protocols for exchanging tickets, and performing a number of management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tasks. These tasks include configuring systems to perform attribute transfers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identity mapping, and performing logging and auditing functions. The key standards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as follows: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Extensible Markup Language (XML):  A markup language uses sets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embedded tags or labels to characterize text elements within a document so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indicate their appearance, function, meaning, or context. XML documents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appear similar to HTML (Hypertext Markup Language) documents that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visible as Web pages, but provide greater functionality. XML includes strict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definitions of the data type of each field, thus supporting database formats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semantics. XML provides encoding rules for commands that are used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transfer and update data objects.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Simple Object Access Protocol (SOAP):  A minimal set of conventions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invoking code using XML over HTTP. It enables applications to request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services from one another with XML-based requests and receive responses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data formatted with XML. Thus, XML defines data objects and structures,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SOAP provides a means of exchanging such data objects and performing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remote procedure calls related to these objects. See [ROS06] for an informative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discussion.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WS-Security:  A set of SOAP extensions for implementing message integrity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confidentiality in Web services. To provide for secure exchange of SOAP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messages among applications, WS-Security assigns security tokens to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for use in authentication.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Security Assertion Markup Language (SAML): An XML-based language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exchange of security information between online business partners. SAML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conveys authentication information in the form of assertions about subjects.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Assertions are statements about the subject issued by an authoritative entity.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challenge with federated identity management is to integrate multiple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technologies, standards, and services to provide a secure, user-friendly utility.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as in most areas of security and networking, is the reliance on a few mature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standards widely accepted by industry. Federated identity management seems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have reached this level of maturity.</a:t>
            </a:r>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507141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143000" y="2286000"/>
            <a:ext cx="7772400" cy="1143000"/>
          </a:xfrm>
        </p:spPr>
        <p:txBody>
          <a:bodyPr/>
          <a:lstStyle>
            <a:lvl1pPr>
              <a:defRPr sz="4000"/>
            </a:lvl1pPr>
          </a:lstStyle>
          <a:p>
            <a:r>
              <a:rPr lang="en-US" smtClean="0"/>
              <a:t>Click to edit Master title style</a:t>
            </a:r>
            <a:endParaRPr lang="en-GB"/>
          </a:p>
        </p:txBody>
      </p:sp>
      <p:sp>
        <p:nvSpPr>
          <p:cNvPr id="445443" name="Rectangle 3"/>
          <p:cNvSpPr>
            <a:spLocks noGrp="1" noChangeArrowheads="1"/>
          </p:cNvSpPr>
          <p:nvPr>
            <p:ph type="subTitle" idx="1"/>
          </p:nvPr>
        </p:nvSpPr>
        <p:spPr>
          <a:xfrm>
            <a:off x="2133600" y="3933825"/>
            <a:ext cx="6400800" cy="1752600"/>
          </a:xfrm>
        </p:spPr>
        <p:txBody>
          <a:bodyPr/>
          <a:lstStyle>
            <a:lvl1pPr marL="0" indent="0">
              <a:buFont typeface="Wingdings" pitchFamily="2" charset="2"/>
              <a:buNone/>
              <a:defRPr sz="3000" b="1"/>
            </a:lvl1pPr>
          </a:lstStyle>
          <a:p>
            <a:r>
              <a:rPr lang="en-US" smtClean="0"/>
              <a:t>Click to edit Master subtitle style</a:t>
            </a:r>
            <a:endParaRPr lang="en-GB"/>
          </a:p>
        </p:txBody>
      </p:sp>
      <p:sp>
        <p:nvSpPr>
          <p:cNvPr id="445450" name="Rectangle 10"/>
          <p:cNvSpPr>
            <a:spLocks noGrp="1" noChangeArrowheads="1"/>
          </p:cNvSpPr>
          <p:nvPr>
            <p:ph type="dt" sz="half" idx="2"/>
          </p:nvPr>
        </p:nvSpPr>
        <p:spPr/>
        <p:txBody>
          <a:bodyPr/>
          <a:lstStyle>
            <a:lvl1pPr>
              <a:defRPr/>
            </a:lvl1pPr>
          </a:lstStyle>
          <a:p>
            <a:endParaRPr lang="en-GB"/>
          </a:p>
        </p:txBody>
      </p:sp>
      <p:sp>
        <p:nvSpPr>
          <p:cNvPr id="445451" name="Rectangle 11"/>
          <p:cNvSpPr>
            <a:spLocks noGrp="1" noChangeArrowheads="1"/>
          </p:cNvSpPr>
          <p:nvPr>
            <p:ph type="ftr" sz="quarter" idx="3"/>
          </p:nvPr>
        </p:nvSpPr>
        <p:spPr>
          <a:xfrm>
            <a:off x="1979613" y="6597650"/>
            <a:ext cx="5400675" cy="260350"/>
          </a:xfrm>
        </p:spPr>
        <p:txBody>
          <a:bodyPr/>
          <a:lstStyle>
            <a:lvl1pPr>
              <a:defRPr/>
            </a:lvl1pPr>
          </a:lstStyle>
          <a:p>
            <a:endParaRPr lang="en-GB"/>
          </a:p>
        </p:txBody>
      </p:sp>
      <p:sp>
        <p:nvSpPr>
          <p:cNvPr id="445452" name="Rectangle 12"/>
          <p:cNvSpPr>
            <a:spLocks noGrp="1" noChangeArrowheads="1"/>
          </p:cNvSpPr>
          <p:nvPr>
            <p:ph type="sldNum" sz="quarter" idx="4"/>
          </p:nvPr>
        </p:nvSpPr>
        <p:spPr/>
        <p:txBody>
          <a:bodyPr/>
          <a:lstStyle>
            <a:lvl1pPr>
              <a:defRPr/>
            </a:lvl1pPr>
          </a:lstStyle>
          <a:p>
            <a:fld id="{08F320F9-A8B4-4D8C-A596-9D643CDEC05A}" type="slidenum">
              <a:rPr lang="en-GB"/>
              <a:pPr/>
              <a:t>‹#›</a:t>
            </a:fld>
            <a:endParaRPr lang="en-GB"/>
          </a:p>
        </p:txBody>
      </p:sp>
      <p:pic>
        <p:nvPicPr>
          <p:cNvPr id="9" name="Picture 17" descr="um_header_Jun2007"/>
          <p:cNvPicPr>
            <a:picLocks noChangeAspect="1" noChangeArrowheads="1"/>
          </p:cNvPicPr>
          <p:nvPr userDrawn="1"/>
        </p:nvPicPr>
        <p:blipFill>
          <a:blip r:embed="rId2"/>
          <a:stretch>
            <a:fillRect/>
          </a:stretch>
        </p:blipFill>
        <p:spPr bwMode="auto">
          <a:xfrm>
            <a:off x="0" y="-24"/>
            <a:ext cx="9144000" cy="1028699"/>
          </a:xfrm>
          <a:prstGeom prst="rect">
            <a:avLst/>
          </a:prstGeom>
          <a:noFill/>
        </p:spPr>
      </p:pic>
      <p:pic>
        <p:nvPicPr>
          <p:cNvPr id="10" name="Picture 14" descr="ummc_profile_bw01"/>
          <p:cNvPicPr>
            <a:picLocks noChangeAspect="1" noChangeArrowheads="1"/>
          </p:cNvPicPr>
          <p:nvPr userDrawn="1"/>
        </p:nvPicPr>
        <p:blipFill>
          <a:blip r:embed="rId3">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19B2592-874A-4840-980F-923146C9DD1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917575"/>
            <a:ext cx="2109787" cy="51038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917575"/>
            <a:ext cx="6181725" cy="5103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6144637-B964-4CBE-8B8D-A3D621FD1886}"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t>© 2017 Pearson Education, Ltd.,  All rights reserved.            </a:t>
            </a: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extLst>
      <p:ext uri="{BB962C8B-B14F-4D97-AF65-F5344CB8AC3E}">
        <p14:creationId xmlns:p14="http://schemas.microsoft.com/office/powerpoint/2010/main" val="284574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A73CA22-A2B7-42C8-BBC2-F924AEF40E5D}"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6BEEE59-AA64-4893-B59E-9773E544C06B}"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95288" y="1989138"/>
            <a:ext cx="4144962"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92650" y="1989138"/>
            <a:ext cx="414655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E8CE570-7A47-4B21-96F8-1DD35A50B46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EA802E8A-2F7B-42D9-BC1F-99076D61F85B}" type="slidenum">
              <a:rPr lang="en-GB"/>
              <a:pPr/>
              <a:t>‹#›</a:t>
            </a:fld>
            <a:endParaRPr lang="en-GB"/>
          </a:p>
        </p:txBody>
      </p:sp>
      <p:sp>
        <p:nvSpPr>
          <p:cNvPr id="10" name="Title 1"/>
          <p:cNvSpPr>
            <a:spLocks noGrp="1"/>
          </p:cNvSpPr>
          <p:nvPr>
            <p:ph type="title"/>
          </p:nvPr>
        </p:nvSpPr>
        <p:spPr>
          <a:xfrm>
            <a:off x="395288" y="908050"/>
            <a:ext cx="8424862" cy="998538"/>
          </a:xfrm>
        </p:spPr>
        <p:txBody>
          <a:bodyPr/>
          <a:lstStyle/>
          <a:p>
            <a:r>
              <a:rPr lang="en-US" smtClean="0"/>
              <a:t>Click to edit Master title style</a:t>
            </a:r>
            <a:endParaRPr lang="en-GB"/>
          </a:p>
        </p:txBody>
      </p:sp>
      <p:sp>
        <p:nvSpPr>
          <p:cNvPr id="11" name="Content Placeholder 2"/>
          <p:cNvSpPr>
            <a:spLocks noGrp="1"/>
          </p:cNvSpPr>
          <p:nvPr>
            <p:ph sz="half" idx="1"/>
          </p:nvPr>
        </p:nvSpPr>
        <p:spPr>
          <a:xfrm>
            <a:off x="457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Content Placeholder 3"/>
          <p:cNvSpPr>
            <a:spLocks noGrp="1"/>
          </p:cNvSpPr>
          <p:nvPr>
            <p:ph sz="half" idx="2"/>
          </p:nvPr>
        </p:nvSpPr>
        <p:spPr>
          <a:xfrm>
            <a:off x="4648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B4A3D0B-18D5-429A-B70B-317C1EE8622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42C15BC-1A91-4BF4-B73B-2C86130315BB}"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2117" y="1000108"/>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1000108"/>
            <a:ext cx="5111750" cy="51260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2117" y="2285992"/>
            <a:ext cx="3008313" cy="38401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B369EC9-CA5A-4437-952B-E58279F722A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928669"/>
            <a:ext cx="5486400" cy="37989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9F9AE3E-5771-4569-A4D2-178789B86377}"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bwMode="auto">
          <a:xfrm>
            <a:off x="395288" y="917575"/>
            <a:ext cx="8424862" cy="998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444419" name="Rectangle 3"/>
          <p:cNvSpPr>
            <a:spLocks noGrp="1" noChangeArrowheads="1"/>
          </p:cNvSpPr>
          <p:nvPr>
            <p:ph type="body" idx="1"/>
          </p:nvPr>
        </p:nvSpPr>
        <p:spPr bwMode="auto">
          <a:xfrm>
            <a:off x="395288" y="1989138"/>
            <a:ext cx="8443912" cy="403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p:txBody>
      </p:sp>
      <p:sp>
        <p:nvSpPr>
          <p:cNvPr id="444420" name="Rectangle 4"/>
          <p:cNvSpPr>
            <a:spLocks noChangeArrowheads="1"/>
          </p:cNvSpPr>
          <p:nvPr/>
        </p:nvSpPr>
        <p:spPr bwMode="auto">
          <a:xfrm>
            <a:off x="3495675" y="3176588"/>
            <a:ext cx="9144000" cy="0"/>
          </a:xfrm>
          <a:prstGeom prst="rect">
            <a:avLst/>
          </a:prstGeom>
          <a:noFill/>
          <a:ln w="9525">
            <a:noFill/>
            <a:miter lim="800000"/>
            <a:headEnd/>
            <a:tailEnd/>
          </a:ln>
          <a:effectLst/>
        </p:spPr>
        <p:txBody>
          <a:bodyPr>
            <a:spAutoFit/>
          </a:bodyPr>
          <a:lstStyle/>
          <a:p>
            <a:endParaRPr lang="en-GB"/>
          </a:p>
        </p:txBody>
      </p:sp>
      <p:sp>
        <p:nvSpPr>
          <p:cNvPr id="444421" name="Rectangle 5"/>
          <p:cNvSpPr>
            <a:spLocks noGrp="1" noChangeArrowheads="1"/>
          </p:cNvSpPr>
          <p:nvPr>
            <p:ph type="dt" sz="half" idx="2"/>
          </p:nvPr>
        </p:nvSpPr>
        <p:spPr bwMode="auto">
          <a:xfrm>
            <a:off x="0" y="6597650"/>
            <a:ext cx="19050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endParaRPr lang="en-GB"/>
          </a:p>
        </p:txBody>
      </p:sp>
      <p:sp>
        <p:nvSpPr>
          <p:cNvPr id="444422" name="Rectangle 6"/>
          <p:cNvSpPr>
            <a:spLocks noGrp="1" noChangeArrowheads="1"/>
          </p:cNvSpPr>
          <p:nvPr>
            <p:ph type="ftr" sz="quarter" idx="3"/>
          </p:nvPr>
        </p:nvSpPr>
        <p:spPr bwMode="auto">
          <a:xfrm>
            <a:off x="2195513" y="6597650"/>
            <a:ext cx="5113337"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2"/>
                </a:solidFill>
                <a:latin typeface="+mn-lt"/>
              </a:defRPr>
            </a:lvl1pPr>
          </a:lstStyle>
          <a:p>
            <a:endParaRPr lang="en-GB"/>
          </a:p>
        </p:txBody>
      </p:sp>
      <p:sp>
        <p:nvSpPr>
          <p:cNvPr id="444423" name="Rectangle 7"/>
          <p:cNvSpPr>
            <a:spLocks noGrp="1" noChangeArrowheads="1"/>
          </p:cNvSpPr>
          <p:nvPr>
            <p:ph type="sldNum" sz="quarter" idx="4"/>
          </p:nvPr>
        </p:nvSpPr>
        <p:spPr bwMode="auto">
          <a:xfrm>
            <a:off x="7451725" y="6597650"/>
            <a:ext cx="1692275"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fld id="{F6C52656-8D11-4F04-9185-F2B7D8545747}" type="slidenum">
              <a:rPr lang="en-GB"/>
              <a:pPr/>
              <a:t>‹#›</a:t>
            </a:fld>
            <a:endParaRPr lang="en-GB"/>
          </a:p>
        </p:txBody>
      </p:sp>
      <p:pic>
        <p:nvPicPr>
          <p:cNvPr id="444430" name="Picture 14" descr="ummc_profile_bw01"/>
          <p:cNvPicPr>
            <a:picLocks noChangeAspect="1" noChangeArrowheads="1"/>
          </p:cNvPicPr>
          <p:nvPr/>
        </p:nvPicPr>
        <p:blipFill>
          <a:blip r:embed="rId14">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pic>
        <p:nvPicPr>
          <p:cNvPr id="444433" name="Picture 17" descr="um_header_Jun2007"/>
          <p:cNvPicPr>
            <a:picLocks noChangeAspect="1" noChangeArrowheads="1"/>
          </p:cNvPicPr>
          <p:nvPr/>
        </p:nvPicPr>
        <p:blipFill>
          <a:blip r:embed="rId15"/>
          <a:stretch>
            <a:fillRect/>
          </a:stretch>
        </p:blipFill>
        <p:spPr bwMode="auto">
          <a:xfrm>
            <a:off x="0" y="-24"/>
            <a:ext cx="9144000" cy="1028699"/>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rgbClr val="000099"/>
        </a:buClr>
        <a:buSzPct val="90000"/>
        <a:buFont typeface="Wingdings" pitchFamily="2" charset="2"/>
        <a:buChar char="§"/>
        <a:defRPr sz="3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99"/>
        </a:buClr>
        <a:buSzPct val="9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rgbClr val="000099"/>
        </a:buClr>
        <a:buSzPct val="90000"/>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rgbClr val="000099"/>
        </a:buClr>
        <a:buSzPct val="9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WQD7010 Network &amp; Security</a:t>
            </a:r>
          </a:p>
        </p:txBody>
      </p:sp>
      <p:sp>
        <p:nvSpPr>
          <p:cNvPr id="3" name="Subtitle 2"/>
          <p:cNvSpPr>
            <a:spLocks noGrp="1"/>
          </p:cNvSpPr>
          <p:nvPr>
            <p:ph type="subTitle" idx="1"/>
          </p:nvPr>
        </p:nvSpPr>
        <p:spPr/>
        <p:txBody>
          <a:bodyPr/>
          <a:lstStyle/>
          <a:p>
            <a:pPr lvl="0"/>
            <a:r>
              <a:rPr lang="en-US" dirty="0">
                <a:solidFill>
                  <a:prstClr val="black"/>
                </a:solidFill>
              </a:rPr>
              <a:t>Dr. Saaidal </a:t>
            </a:r>
            <a:r>
              <a:rPr lang="en-US" dirty="0" err="1">
                <a:solidFill>
                  <a:prstClr val="black"/>
                </a:solidFill>
              </a:rPr>
              <a:t>Razalli</a:t>
            </a:r>
            <a:r>
              <a:rPr lang="en-US" dirty="0">
                <a:solidFill>
                  <a:prstClr val="black"/>
                </a:solidFill>
              </a:rPr>
              <a:t> Bin </a:t>
            </a:r>
            <a:r>
              <a:rPr lang="en-US" dirty="0" err="1">
                <a:solidFill>
                  <a:prstClr val="black"/>
                </a:solidFill>
              </a:rPr>
              <a:t>Azzuhri</a:t>
            </a:r>
            <a:endParaRPr lang="en-US" dirty="0">
              <a:solidFill>
                <a:prstClr val="black"/>
              </a:solidFill>
            </a:endParaRPr>
          </a:p>
          <a:p>
            <a:pPr lvl="0"/>
            <a:r>
              <a:rPr lang="en-US" sz="2400" dirty="0">
                <a:solidFill>
                  <a:prstClr val="black"/>
                </a:solidFill>
              </a:rPr>
              <a:t>Dept. of </a:t>
            </a:r>
            <a:r>
              <a:rPr lang="en-US" sz="2400" dirty="0" smtClean="0">
                <a:solidFill>
                  <a:prstClr val="black"/>
                </a:solidFill>
              </a:rPr>
              <a:t>Comp. </a:t>
            </a:r>
            <a:r>
              <a:rPr lang="en-US" sz="2400" dirty="0">
                <a:solidFill>
                  <a:prstClr val="black"/>
                </a:solidFill>
              </a:rPr>
              <a:t>System &amp; Technology</a:t>
            </a:r>
          </a:p>
          <a:p>
            <a:pPr lvl="0"/>
            <a:r>
              <a:rPr lang="en-US" sz="2400" dirty="0">
                <a:solidFill>
                  <a:prstClr val="black"/>
                </a:solidFill>
              </a:rPr>
              <a:t>Fac. of Science Comp &amp; </a:t>
            </a:r>
            <a:r>
              <a:rPr lang="en-US" sz="2400" dirty="0" smtClean="0">
                <a:solidFill>
                  <a:prstClr val="black"/>
                </a:solidFill>
              </a:rPr>
              <a:t>IT</a:t>
            </a:r>
            <a:endParaRPr lang="en-US" sz="2400" dirty="0">
              <a:solidFill>
                <a:prstClr val="black"/>
              </a:solidFill>
            </a:endParaRPr>
          </a:p>
          <a:p>
            <a:endParaRPr lang="en-US" dirty="0"/>
          </a:p>
        </p:txBody>
      </p:sp>
    </p:spTree>
    <p:extLst>
      <p:ext uri="{BB962C8B-B14F-4D97-AF65-F5344CB8AC3E}">
        <p14:creationId xmlns:p14="http://schemas.microsoft.com/office/powerpoint/2010/main" val="329589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90508"/>
          </a:xfrm>
        </p:spPr>
        <p:txBody>
          <a:bodyPr/>
          <a:lstStyle/>
          <a:p>
            <a:r>
              <a:rPr lang="en-US" dirty="0" smtClean="0"/>
              <a:t>Identity Management</a:t>
            </a:r>
            <a:endParaRPr lang="en-US" dirty="0"/>
          </a:p>
        </p:txBody>
      </p:sp>
      <p:sp>
        <p:nvSpPr>
          <p:cNvPr id="3" name="Content Placeholder 2"/>
          <p:cNvSpPr>
            <a:spLocks noGrp="1"/>
          </p:cNvSpPr>
          <p:nvPr>
            <p:ph idx="1"/>
          </p:nvPr>
        </p:nvSpPr>
        <p:spPr>
          <a:xfrm>
            <a:off x="395288" y="1608083"/>
            <a:ext cx="8443912" cy="5076496"/>
          </a:xfrm>
          <a:solidFill>
            <a:schemeClr val="bg1"/>
          </a:solidFill>
        </p:spPr>
        <p:txBody>
          <a:bodyPr/>
          <a:lstStyle/>
          <a:p>
            <a:pPr marL="0" indent="0">
              <a:buNone/>
            </a:pPr>
            <a:r>
              <a:rPr lang="en-US" sz="1500" kern="1200" dirty="0">
                <a:latin typeface="Arial" pitchFamily="-107" charset="0"/>
                <a:ea typeface="ＭＳ Ｐゴシック" pitchFamily="-107" charset="-128"/>
                <a:cs typeface="ＭＳ Ｐゴシック" pitchFamily="-107" charset="-128"/>
              </a:rPr>
              <a:t>Typical services provided by a federated identity management system </a:t>
            </a:r>
            <a:r>
              <a:rPr lang="en-US" sz="1500" kern="1200" dirty="0" smtClean="0">
                <a:latin typeface="Arial" pitchFamily="-107" charset="0"/>
                <a:ea typeface="ＭＳ Ｐゴシック" pitchFamily="-107" charset="-128"/>
                <a:cs typeface="ＭＳ Ｐゴシック" pitchFamily="-107" charset="-128"/>
              </a:rPr>
              <a:t>include the </a:t>
            </a:r>
            <a:r>
              <a:rPr lang="en-US" sz="1500" kern="1200" dirty="0">
                <a:latin typeface="Arial" pitchFamily="-107" charset="0"/>
                <a:ea typeface="ＭＳ Ｐゴシック" pitchFamily="-107" charset="-128"/>
                <a:cs typeface="ＭＳ Ｐゴシック" pitchFamily="-107" charset="-128"/>
              </a:rPr>
              <a:t>following</a:t>
            </a:r>
            <a:r>
              <a:rPr lang="en-US" sz="1500" kern="1200" dirty="0" smtClean="0">
                <a:latin typeface="Arial" pitchFamily="-107" charset="0"/>
                <a:ea typeface="ＭＳ Ｐゴシック" pitchFamily="-107" charset="-128"/>
                <a:cs typeface="ＭＳ Ｐゴシック" pitchFamily="-107" charset="-128"/>
              </a:rPr>
              <a:t>:</a:t>
            </a:r>
            <a:endParaRPr lang="en-US" sz="1500" kern="1200" dirty="0">
              <a:latin typeface="Arial" pitchFamily="-107" charset="0"/>
              <a:ea typeface="ＭＳ Ｐゴシック" pitchFamily="-107" charset="-128"/>
              <a:cs typeface="ＭＳ Ｐゴシック" pitchFamily="-107" charset="-128"/>
            </a:endParaRPr>
          </a:p>
          <a:p>
            <a:r>
              <a:rPr lang="en-US" sz="1500" kern="1200" dirty="0" smtClean="0">
                <a:latin typeface="Arial" pitchFamily="-107" charset="0"/>
                <a:ea typeface="ＭＳ Ｐゴシック" pitchFamily="-107" charset="-128"/>
                <a:cs typeface="ＭＳ Ｐゴシック" pitchFamily="-107" charset="-128"/>
              </a:rPr>
              <a:t>Point </a:t>
            </a:r>
            <a:r>
              <a:rPr lang="en-US" sz="1500" kern="1200" dirty="0">
                <a:latin typeface="Arial" pitchFamily="-107" charset="0"/>
                <a:ea typeface="ＭＳ Ｐゴシック" pitchFamily="-107" charset="-128"/>
                <a:cs typeface="ＭＳ Ｐゴシック" pitchFamily="-107" charset="-128"/>
              </a:rPr>
              <a:t>of contact:  Includes authentication that a user corresponds to the </a:t>
            </a:r>
            <a:r>
              <a:rPr lang="en-US" sz="1500" kern="1200" dirty="0" smtClean="0">
                <a:latin typeface="Arial" pitchFamily="-107" charset="0"/>
                <a:ea typeface="ＭＳ Ｐゴシック" pitchFamily="-107" charset="-128"/>
                <a:cs typeface="ＭＳ Ｐゴシック" pitchFamily="-107" charset="-128"/>
              </a:rPr>
              <a:t>user name </a:t>
            </a:r>
            <a:r>
              <a:rPr lang="en-US" sz="1500" kern="1200" dirty="0">
                <a:latin typeface="Arial" pitchFamily="-107" charset="0"/>
                <a:ea typeface="ＭＳ Ｐゴシック" pitchFamily="-107" charset="-128"/>
                <a:cs typeface="ＭＳ Ｐゴシック" pitchFamily="-107" charset="-128"/>
              </a:rPr>
              <a:t>provided, and management of user/server sessions</a:t>
            </a:r>
            <a:r>
              <a:rPr lang="en-US" sz="1500" kern="1200" dirty="0" smtClean="0">
                <a:latin typeface="Arial" pitchFamily="-107" charset="0"/>
                <a:ea typeface="ＭＳ Ｐゴシック" pitchFamily="-107" charset="-128"/>
                <a:cs typeface="ＭＳ Ｐゴシック" pitchFamily="-107" charset="-128"/>
              </a:rPr>
              <a:t>.</a:t>
            </a:r>
            <a:endParaRPr lang="en-US" sz="1500" kern="1200" dirty="0">
              <a:latin typeface="Arial" pitchFamily="-107" charset="0"/>
              <a:ea typeface="ＭＳ Ｐゴシック" pitchFamily="-107" charset="-128"/>
              <a:cs typeface="ＭＳ Ｐゴシック" pitchFamily="-107" charset="-128"/>
            </a:endParaRPr>
          </a:p>
          <a:p>
            <a:r>
              <a:rPr lang="en-US" sz="1500" kern="1200" dirty="0" smtClean="0">
                <a:latin typeface="Arial" pitchFamily="-107" charset="0"/>
                <a:ea typeface="ＭＳ Ｐゴシック" pitchFamily="-107" charset="-128"/>
                <a:cs typeface="ＭＳ Ｐゴシック" pitchFamily="-107" charset="-128"/>
              </a:rPr>
              <a:t>SSO </a:t>
            </a:r>
            <a:r>
              <a:rPr lang="en-US" sz="1500" kern="1200" dirty="0">
                <a:latin typeface="Arial" pitchFamily="-107" charset="0"/>
                <a:ea typeface="ＭＳ Ｐゴシック" pitchFamily="-107" charset="-128"/>
                <a:cs typeface="ＭＳ Ｐゴシック" pitchFamily="-107" charset="-128"/>
              </a:rPr>
              <a:t>protocol services:  Provides a vendor-neutral security token service </a:t>
            </a:r>
            <a:r>
              <a:rPr lang="en-US" sz="1500" kern="1200" dirty="0" smtClean="0">
                <a:latin typeface="Arial" pitchFamily="-107" charset="0"/>
                <a:ea typeface="ＭＳ Ｐゴシック" pitchFamily="-107" charset="-128"/>
                <a:cs typeface="ＭＳ Ｐゴシック" pitchFamily="-107" charset="-128"/>
              </a:rPr>
              <a:t>for supporting </a:t>
            </a:r>
            <a:r>
              <a:rPr lang="en-US" sz="1500" kern="1200" dirty="0">
                <a:latin typeface="Arial" pitchFamily="-107" charset="0"/>
                <a:ea typeface="ＭＳ Ｐゴシック" pitchFamily="-107" charset="-128"/>
                <a:cs typeface="ＭＳ Ｐゴシック" pitchFamily="-107" charset="-128"/>
              </a:rPr>
              <a:t>a single sign on to federated services</a:t>
            </a:r>
            <a:r>
              <a:rPr lang="en-US" sz="1500" kern="1200" dirty="0" smtClean="0">
                <a:latin typeface="Arial" pitchFamily="-107" charset="0"/>
                <a:ea typeface="ＭＳ Ｐゴシック" pitchFamily="-107" charset="-128"/>
                <a:cs typeface="ＭＳ Ｐゴシック" pitchFamily="-107" charset="-128"/>
              </a:rPr>
              <a:t>.</a:t>
            </a:r>
            <a:endParaRPr lang="en-US" sz="1500" kern="1200" dirty="0">
              <a:latin typeface="Arial" pitchFamily="-107" charset="0"/>
              <a:ea typeface="ＭＳ Ｐゴシック" pitchFamily="-107" charset="-128"/>
              <a:cs typeface="ＭＳ Ｐゴシック" pitchFamily="-107" charset="-128"/>
            </a:endParaRPr>
          </a:p>
          <a:p>
            <a:r>
              <a:rPr lang="en-US" sz="1500" kern="1200" dirty="0" smtClean="0">
                <a:latin typeface="Arial" pitchFamily="-107" charset="0"/>
                <a:ea typeface="ＭＳ Ｐゴシック" pitchFamily="-107" charset="-128"/>
                <a:cs typeface="ＭＳ Ｐゴシック" pitchFamily="-107" charset="-128"/>
              </a:rPr>
              <a:t>Trust </a:t>
            </a:r>
            <a:r>
              <a:rPr lang="en-US" sz="1500" kern="1200" dirty="0">
                <a:latin typeface="Arial" pitchFamily="-107" charset="0"/>
                <a:ea typeface="ＭＳ Ｐゴシック" pitchFamily="-107" charset="-128"/>
                <a:cs typeface="ＭＳ Ｐゴシック" pitchFamily="-107" charset="-128"/>
              </a:rPr>
              <a:t>services:  Federation relationships require a trust </a:t>
            </a:r>
            <a:r>
              <a:rPr lang="en-US" sz="1500" kern="1200" dirty="0" smtClean="0">
                <a:latin typeface="Arial" pitchFamily="-107" charset="0"/>
                <a:ea typeface="ＭＳ Ｐゴシック" pitchFamily="-107" charset="-128"/>
                <a:cs typeface="ＭＳ Ｐゴシック" pitchFamily="-107" charset="-128"/>
              </a:rPr>
              <a:t>relationship-based federation </a:t>
            </a:r>
            <a:r>
              <a:rPr lang="en-US" sz="1500" kern="1200" dirty="0">
                <a:latin typeface="Arial" pitchFamily="-107" charset="0"/>
                <a:ea typeface="ＭＳ Ｐゴシック" pitchFamily="-107" charset="-128"/>
                <a:cs typeface="ＭＳ Ｐゴシック" pitchFamily="-107" charset="-128"/>
              </a:rPr>
              <a:t>between business partners. A trust relationship is represented </a:t>
            </a:r>
            <a:r>
              <a:rPr lang="en-US" sz="1500" kern="1200" dirty="0" smtClean="0">
                <a:latin typeface="Arial" pitchFamily="-107" charset="0"/>
                <a:ea typeface="ＭＳ Ｐゴシック" pitchFamily="-107" charset="-128"/>
                <a:cs typeface="ＭＳ Ｐゴシック" pitchFamily="-107" charset="-128"/>
              </a:rPr>
              <a:t>by the </a:t>
            </a:r>
            <a:r>
              <a:rPr lang="en-US" sz="1500" kern="1200" dirty="0">
                <a:latin typeface="Arial" pitchFamily="-107" charset="0"/>
                <a:ea typeface="ＭＳ Ｐゴシック" pitchFamily="-107" charset="-128"/>
                <a:cs typeface="ＭＳ Ｐゴシック" pitchFamily="-107" charset="-128"/>
              </a:rPr>
              <a:t>combination of the security tokens used to exchange information about </a:t>
            </a:r>
            <a:r>
              <a:rPr lang="en-US" sz="1500" kern="1200" dirty="0" smtClean="0">
                <a:latin typeface="Arial" pitchFamily="-107" charset="0"/>
                <a:ea typeface="ＭＳ Ｐゴシック" pitchFamily="-107" charset="-128"/>
                <a:cs typeface="ＭＳ Ｐゴシック" pitchFamily="-107" charset="-128"/>
              </a:rPr>
              <a:t>a user</a:t>
            </a:r>
            <a:r>
              <a:rPr lang="en-US" sz="1500" kern="1200" dirty="0">
                <a:latin typeface="Arial" pitchFamily="-107" charset="0"/>
                <a:ea typeface="ＭＳ Ｐゴシック" pitchFamily="-107" charset="-128"/>
                <a:cs typeface="ＭＳ Ｐゴシック" pitchFamily="-107" charset="-128"/>
              </a:rPr>
              <a:t>, the cryptographic information used to protect these security tokens, </a:t>
            </a:r>
            <a:r>
              <a:rPr lang="en-US" sz="1500" kern="1200" dirty="0" smtClean="0">
                <a:latin typeface="Arial" pitchFamily="-107" charset="0"/>
                <a:ea typeface="ＭＳ Ｐゴシック" pitchFamily="-107" charset="-128"/>
                <a:cs typeface="ＭＳ Ｐゴシック" pitchFamily="-107" charset="-128"/>
              </a:rPr>
              <a:t>and optionally </a:t>
            </a:r>
            <a:r>
              <a:rPr lang="en-US" sz="1500" kern="1200" dirty="0">
                <a:latin typeface="Arial" pitchFamily="-107" charset="0"/>
                <a:ea typeface="ＭＳ Ｐゴシック" pitchFamily="-107" charset="-128"/>
                <a:cs typeface="ＭＳ Ｐゴシック" pitchFamily="-107" charset="-128"/>
              </a:rPr>
              <a:t>the identity mapping rules applied to the information </a:t>
            </a:r>
            <a:r>
              <a:rPr lang="en-US" sz="1500" kern="1200" dirty="0" smtClean="0">
                <a:latin typeface="Arial" pitchFamily="-107" charset="0"/>
                <a:ea typeface="ＭＳ Ｐゴシック" pitchFamily="-107" charset="-128"/>
                <a:cs typeface="ＭＳ Ｐゴシック" pitchFamily="-107" charset="-128"/>
              </a:rPr>
              <a:t>contained within </a:t>
            </a:r>
            <a:r>
              <a:rPr lang="en-US" sz="1500" kern="1200" dirty="0">
                <a:latin typeface="Arial" pitchFamily="-107" charset="0"/>
                <a:ea typeface="ＭＳ Ｐゴシック" pitchFamily="-107" charset="-128"/>
                <a:cs typeface="ＭＳ Ｐゴシック" pitchFamily="-107" charset="-128"/>
              </a:rPr>
              <a:t>this token</a:t>
            </a:r>
            <a:r>
              <a:rPr lang="en-US" sz="1500" kern="1200" dirty="0" smtClean="0">
                <a:latin typeface="Arial" pitchFamily="-107" charset="0"/>
                <a:ea typeface="ＭＳ Ｐゴシック" pitchFamily="-107" charset="-128"/>
                <a:cs typeface="ＭＳ Ｐゴシック" pitchFamily="-107" charset="-128"/>
              </a:rPr>
              <a:t>.</a:t>
            </a:r>
            <a:endParaRPr lang="en-US" sz="1500" kern="1200" dirty="0">
              <a:latin typeface="Arial" pitchFamily="-107" charset="0"/>
              <a:ea typeface="ＭＳ Ｐゴシック" pitchFamily="-107" charset="-128"/>
              <a:cs typeface="ＭＳ Ｐゴシック" pitchFamily="-107" charset="-128"/>
            </a:endParaRPr>
          </a:p>
          <a:p>
            <a:r>
              <a:rPr lang="en-US" sz="1500" kern="1200" dirty="0" smtClean="0">
                <a:latin typeface="Arial" pitchFamily="-107" charset="0"/>
                <a:ea typeface="ＭＳ Ｐゴシック" pitchFamily="-107" charset="-128"/>
                <a:cs typeface="ＭＳ Ｐゴシック" pitchFamily="-107" charset="-128"/>
              </a:rPr>
              <a:t>Key </a:t>
            </a:r>
            <a:r>
              <a:rPr lang="en-US" sz="1500" kern="1200" dirty="0">
                <a:latin typeface="Arial" pitchFamily="-107" charset="0"/>
                <a:ea typeface="ＭＳ Ｐゴシック" pitchFamily="-107" charset="-128"/>
                <a:cs typeface="ＭＳ Ｐゴシック" pitchFamily="-107" charset="-128"/>
              </a:rPr>
              <a:t>services:  Management of keys and certificates</a:t>
            </a:r>
            <a:r>
              <a:rPr lang="en-US" sz="1500" kern="1200" dirty="0" smtClean="0">
                <a:latin typeface="Arial" pitchFamily="-107" charset="0"/>
                <a:ea typeface="ＭＳ Ｐゴシック" pitchFamily="-107" charset="-128"/>
                <a:cs typeface="ＭＳ Ｐゴシック" pitchFamily="-107" charset="-128"/>
              </a:rPr>
              <a:t>.</a:t>
            </a:r>
            <a:endParaRPr lang="en-US" sz="1500" kern="1200" dirty="0">
              <a:latin typeface="Arial" pitchFamily="-107" charset="0"/>
              <a:ea typeface="ＭＳ Ｐゴシック" pitchFamily="-107" charset="-128"/>
              <a:cs typeface="ＭＳ Ｐゴシック" pitchFamily="-107" charset="-128"/>
            </a:endParaRPr>
          </a:p>
          <a:p>
            <a:r>
              <a:rPr lang="en-US" sz="1500" kern="1200" dirty="0" smtClean="0">
                <a:latin typeface="Arial" pitchFamily="-107" charset="0"/>
                <a:ea typeface="ＭＳ Ｐゴシック" pitchFamily="-107" charset="-128"/>
                <a:cs typeface="ＭＳ Ｐゴシック" pitchFamily="-107" charset="-128"/>
              </a:rPr>
              <a:t>Identity </a:t>
            </a:r>
            <a:r>
              <a:rPr lang="en-US" sz="1500" kern="1200" dirty="0">
                <a:latin typeface="Arial" pitchFamily="-107" charset="0"/>
                <a:ea typeface="ＭＳ Ｐゴシック" pitchFamily="-107" charset="-128"/>
                <a:cs typeface="ＭＳ Ｐゴシック" pitchFamily="-107" charset="-128"/>
              </a:rPr>
              <a:t>services:  Services that provide the interface to local data stores, </a:t>
            </a:r>
            <a:r>
              <a:rPr lang="en-US" sz="1500" kern="1200" dirty="0" smtClean="0">
                <a:latin typeface="Arial" pitchFamily="-107" charset="0"/>
                <a:ea typeface="ＭＳ Ｐゴシック" pitchFamily="-107" charset="-128"/>
                <a:cs typeface="ＭＳ Ｐゴシック" pitchFamily="-107" charset="-128"/>
              </a:rPr>
              <a:t>including user </a:t>
            </a:r>
            <a:r>
              <a:rPr lang="en-US" sz="1500" kern="1200" dirty="0">
                <a:latin typeface="Arial" pitchFamily="-107" charset="0"/>
                <a:ea typeface="ＭＳ Ｐゴシック" pitchFamily="-107" charset="-128"/>
                <a:cs typeface="ＭＳ Ｐゴシック" pitchFamily="-107" charset="-128"/>
              </a:rPr>
              <a:t>registries and databases, for identity-related information management</a:t>
            </a:r>
            <a:r>
              <a:rPr lang="en-US" sz="1500" kern="1200" dirty="0" smtClean="0">
                <a:latin typeface="Arial" pitchFamily="-107" charset="0"/>
                <a:ea typeface="ＭＳ Ｐゴシック" pitchFamily="-107" charset="-128"/>
                <a:cs typeface="ＭＳ Ｐゴシック" pitchFamily="-107" charset="-128"/>
              </a:rPr>
              <a:t>.</a:t>
            </a:r>
            <a:endParaRPr lang="en-US" sz="1500" kern="1200" dirty="0">
              <a:latin typeface="Arial" pitchFamily="-107" charset="0"/>
              <a:ea typeface="ＭＳ Ｐゴシック" pitchFamily="-107" charset="-128"/>
              <a:cs typeface="ＭＳ Ｐゴシック" pitchFamily="-107" charset="-128"/>
            </a:endParaRPr>
          </a:p>
          <a:p>
            <a:r>
              <a:rPr lang="en-US" sz="1500" kern="1200" dirty="0" smtClean="0">
                <a:latin typeface="Arial" pitchFamily="-107" charset="0"/>
                <a:ea typeface="ＭＳ Ｐゴシック" pitchFamily="-107" charset="-128"/>
                <a:cs typeface="ＭＳ Ｐゴシック" pitchFamily="-107" charset="-128"/>
              </a:rPr>
              <a:t>Authorization</a:t>
            </a:r>
            <a:r>
              <a:rPr lang="en-US" sz="1500" kern="1200" dirty="0">
                <a:latin typeface="Arial" pitchFamily="-107" charset="0"/>
                <a:ea typeface="ＭＳ Ｐゴシック" pitchFamily="-107" charset="-128"/>
                <a:cs typeface="ＭＳ Ｐゴシック" pitchFamily="-107" charset="-128"/>
              </a:rPr>
              <a:t>: Granting access to specific services and/or resources based </a:t>
            </a:r>
            <a:r>
              <a:rPr lang="en-US" sz="1500" kern="1200" dirty="0" smtClean="0">
                <a:latin typeface="Arial" pitchFamily="-107" charset="0"/>
                <a:ea typeface="ＭＳ Ｐゴシック" pitchFamily="-107" charset="-128"/>
                <a:cs typeface="ＭＳ Ｐゴシック" pitchFamily="-107" charset="-128"/>
              </a:rPr>
              <a:t>on the </a:t>
            </a:r>
            <a:r>
              <a:rPr lang="en-US" sz="1500" kern="1200" dirty="0">
                <a:latin typeface="Arial" pitchFamily="-107" charset="0"/>
                <a:ea typeface="ＭＳ Ｐゴシック" pitchFamily="-107" charset="-128"/>
                <a:cs typeface="ＭＳ Ｐゴシック" pitchFamily="-107" charset="-128"/>
              </a:rPr>
              <a:t>authentication</a:t>
            </a:r>
            <a:r>
              <a:rPr lang="en-US" sz="1500" kern="1200" dirty="0" smtClean="0">
                <a:latin typeface="Arial" pitchFamily="-107" charset="0"/>
                <a:ea typeface="ＭＳ Ｐゴシック" pitchFamily="-107" charset="-128"/>
                <a:cs typeface="ＭＳ Ｐゴシック" pitchFamily="-107" charset="-128"/>
              </a:rPr>
              <a:t>.</a:t>
            </a:r>
            <a:endParaRPr lang="en-US" sz="1500" kern="1200" dirty="0">
              <a:latin typeface="Arial" pitchFamily="-107" charset="0"/>
              <a:ea typeface="ＭＳ Ｐゴシック" pitchFamily="-107" charset="-128"/>
              <a:cs typeface="ＭＳ Ｐゴシック" pitchFamily="-107" charset="-128"/>
            </a:endParaRPr>
          </a:p>
          <a:p>
            <a:r>
              <a:rPr lang="en-US" sz="1500" kern="1200" dirty="0" smtClean="0">
                <a:latin typeface="Arial" pitchFamily="-107" charset="0"/>
                <a:ea typeface="ＭＳ Ｐゴシック" pitchFamily="-107" charset="-128"/>
                <a:cs typeface="ＭＳ Ｐゴシック" pitchFamily="-107" charset="-128"/>
              </a:rPr>
              <a:t>Provisioning</a:t>
            </a:r>
            <a:r>
              <a:rPr lang="en-US" sz="1500" kern="1200" dirty="0">
                <a:latin typeface="Arial" pitchFamily="-107" charset="0"/>
                <a:ea typeface="ＭＳ Ｐゴシック" pitchFamily="-107" charset="-128"/>
                <a:cs typeface="ＭＳ Ｐゴシック" pitchFamily="-107" charset="-128"/>
              </a:rPr>
              <a:t>: Includes creating an account in each target system for the </a:t>
            </a:r>
            <a:r>
              <a:rPr lang="en-US" sz="1500" kern="1200" dirty="0" smtClean="0">
                <a:latin typeface="Arial" pitchFamily="-107" charset="0"/>
                <a:ea typeface="ＭＳ Ｐゴシック" pitchFamily="-107" charset="-128"/>
                <a:cs typeface="ＭＳ Ｐゴシック" pitchFamily="-107" charset="-128"/>
              </a:rPr>
              <a:t>user, enrollment or registration </a:t>
            </a:r>
            <a:r>
              <a:rPr lang="en-US" sz="1500" kern="1200" dirty="0">
                <a:latin typeface="Arial" pitchFamily="-107" charset="0"/>
                <a:ea typeface="ＭＳ Ｐゴシック" pitchFamily="-107" charset="-128"/>
                <a:cs typeface="ＭＳ Ｐゴシック" pitchFamily="-107" charset="-128"/>
              </a:rPr>
              <a:t>of user in accounts, establishment of access </a:t>
            </a:r>
            <a:r>
              <a:rPr lang="en-US" sz="1500" kern="1200" dirty="0" smtClean="0">
                <a:latin typeface="Arial" pitchFamily="-107" charset="0"/>
                <a:ea typeface="ＭＳ Ｐゴシック" pitchFamily="-107" charset="-128"/>
                <a:cs typeface="ＭＳ Ｐゴシック" pitchFamily="-107" charset="-128"/>
              </a:rPr>
              <a:t>rights or </a:t>
            </a:r>
            <a:r>
              <a:rPr lang="en-US" sz="1500" kern="1200" dirty="0">
                <a:latin typeface="Arial" pitchFamily="-107" charset="0"/>
                <a:ea typeface="ＭＳ Ｐゴシック" pitchFamily="-107" charset="-128"/>
                <a:cs typeface="ＭＳ Ｐゴシック" pitchFamily="-107" charset="-128"/>
              </a:rPr>
              <a:t>credentials to ensure the privacy and integrity of account data</a:t>
            </a:r>
            <a:r>
              <a:rPr lang="en-US" sz="1500" kern="1200" dirty="0" smtClean="0">
                <a:latin typeface="Arial" pitchFamily="-107" charset="0"/>
                <a:ea typeface="ＭＳ Ｐゴシック" pitchFamily="-107" charset="-128"/>
                <a:cs typeface="ＭＳ Ｐゴシック" pitchFamily="-107" charset="-128"/>
              </a:rPr>
              <a:t>.</a:t>
            </a:r>
            <a:endParaRPr lang="en-US" sz="1500" kern="1200" dirty="0">
              <a:latin typeface="Arial" pitchFamily="-107" charset="0"/>
              <a:ea typeface="ＭＳ Ｐゴシック" pitchFamily="-107" charset="-128"/>
              <a:cs typeface="ＭＳ Ｐゴシック" pitchFamily="-107" charset="-128"/>
            </a:endParaRPr>
          </a:p>
          <a:p>
            <a:r>
              <a:rPr lang="en-US" sz="1500" kern="1200" dirty="0" smtClean="0">
                <a:latin typeface="Arial" pitchFamily="-107" charset="0"/>
                <a:ea typeface="ＭＳ Ｐゴシック" pitchFamily="-107" charset="-128"/>
                <a:cs typeface="ＭＳ Ｐゴシック" pitchFamily="-107" charset="-128"/>
              </a:rPr>
              <a:t>Management</a:t>
            </a:r>
            <a:r>
              <a:rPr lang="en-US" sz="1500" kern="1200" dirty="0">
                <a:latin typeface="Arial" pitchFamily="-107" charset="0"/>
                <a:ea typeface="ＭＳ Ｐゴシック" pitchFamily="-107" charset="-128"/>
                <a:cs typeface="ＭＳ Ｐゴシック" pitchFamily="-107" charset="-128"/>
              </a:rPr>
              <a:t>: Services related to runtime configuration and deployment.</a:t>
            </a:r>
          </a:p>
          <a:p>
            <a:endParaRPr lang="en-US" sz="1500" kern="1200" dirty="0">
              <a:latin typeface="Arial" pitchFamily="-107" charset="0"/>
              <a:ea typeface="ＭＳ Ｐゴシック" pitchFamily="-107" charset="-128"/>
              <a:cs typeface="ＭＳ Ｐゴシック" pitchFamily="-107" charset="-128"/>
            </a:endParaRPr>
          </a:p>
          <a:p>
            <a:endParaRPr lang="en-US" sz="1500" dirty="0"/>
          </a:p>
        </p:txBody>
      </p:sp>
    </p:spTree>
    <p:extLst>
      <p:ext uri="{BB962C8B-B14F-4D97-AF65-F5344CB8AC3E}">
        <p14:creationId xmlns:p14="http://schemas.microsoft.com/office/powerpoint/2010/main" val="317619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0" y="62753"/>
            <a:ext cx="9144000" cy="1283167"/>
          </a:xfrm>
        </p:spPr>
        <p:txBody>
          <a:bodyPr/>
          <a:lstStyle/>
          <a:p>
            <a:r>
              <a:rPr lang="en-US" dirty="0" smtClean="0"/>
              <a:t>Identity Management</a:t>
            </a:r>
            <a:endParaRPr lang="en-US" dirty="0"/>
          </a:p>
        </p:txBody>
      </p:sp>
      <p:sp>
        <p:nvSpPr>
          <p:cNvPr id="264195" name="Rectangle 3"/>
          <p:cNvSpPr>
            <a:spLocks noGrp="1" noChangeArrowheads="1"/>
          </p:cNvSpPr>
          <p:nvPr>
            <p:ph idx="1"/>
          </p:nvPr>
        </p:nvSpPr>
        <p:spPr>
          <a:xfrm>
            <a:off x="609600" y="1600200"/>
            <a:ext cx="8001000" cy="4953000"/>
          </a:xfrm>
        </p:spPr>
        <p:txBody>
          <a:bodyPr>
            <a:normAutofit fontScale="62500" lnSpcReduction="20000"/>
          </a:bodyPr>
          <a:lstStyle/>
          <a:p>
            <a:r>
              <a:rPr lang="en-US" dirty="0" smtClean="0">
                <a:solidFill>
                  <a:schemeClr val="tx2">
                    <a:lumMod val="10000"/>
                  </a:schemeClr>
                </a:solidFill>
              </a:rPr>
              <a:t>A centralized, automated approach to provide enterprise wide access to resources by employees and other authorized individuals</a:t>
            </a:r>
          </a:p>
          <a:p>
            <a:pPr lvl="1">
              <a:buClr>
                <a:schemeClr val="bg1"/>
              </a:buClr>
            </a:pPr>
            <a:r>
              <a:rPr lang="en-US" dirty="0" smtClean="0">
                <a:solidFill>
                  <a:schemeClr val="tx2">
                    <a:lumMod val="10000"/>
                  </a:schemeClr>
                </a:solidFill>
              </a:rPr>
              <a:t>Focus is defining an identity for each user (human or process), associating attributes with the identity, and enforcing a means by which a user can verify identity</a:t>
            </a:r>
          </a:p>
          <a:p>
            <a:pPr lvl="1">
              <a:buClr>
                <a:schemeClr val="bg1"/>
              </a:buClr>
            </a:pPr>
            <a:r>
              <a:rPr lang="en-US" dirty="0" smtClean="0">
                <a:solidFill>
                  <a:schemeClr val="tx2">
                    <a:lumMod val="10000"/>
                  </a:schemeClr>
                </a:solidFill>
              </a:rPr>
              <a:t>Central concept is the use of single sign-on (SSO) which enables a user to access all network resources after a single authentication</a:t>
            </a:r>
          </a:p>
          <a:p>
            <a:r>
              <a:rPr lang="en-US" dirty="0" smtClean="0">
                <a:solidFill>
                  <a:schemeClr val="tx2">
                    <a:lumMod val="10000"/>
                  </a:schemeClr>
                </a:solidFill>
              </a:rPr>
              <a:t>Principal elements of an identity management system:</a:t>
            </a:r>
          </a:p>
          <a:p>
            <a:pPr lvl="1">
              <a:buClr>
                <a:schemeClr val="bg1"/>
              </a:buClr>
            </a:pPr>
            <a:r>
              <a:rPr lang="en-US" dirty="0" smtClean="0">
                <a:solidFill>
                  <a:schemeClr val="tx2">
                    <a:lumMod val="10000"/>
                  </a:schemeClr>
                </a:solidFill>
              </a:rPr>
              <a:t>Authentication</a:t>
            </a:r>
          </a:p>
          <a:p>
            <a:pPr lvl="1">
              <a:buClr>
                <a:schemeClr val="bg1"/>
              </a:buClr>
            </a:pPr>
            <a:r>
              <a:rPr lang="en-US" dirty="0" smtClean="0">
                <a:solidFill>
                  <a:schemeClr val="tx2">
                    <a:lumMod val="10000"/>
                  </a:schemeClr>
                </a:solidFill>
              </a:rPr>
              <a:t>Authorization</a:t>
            </a:r>
          </a:p>
          <a:p>
            <a:pPr lvl="1">
              <a:buClr>
                <a:schemeClr val="bg1"/>
              </a:buClr>
            </a:pPr>
            <a:r>
              <a:rPr lang="en-US" dirty="0" smtClean="0">
                <a:solidFill>
                  <a:schemeClr val="tx2">
                    <a:lumMod val="10000"/>
                  </a:schemeClr>
                </a:solidFill>
              </a:rPr>
              <a:t>Accounting</a:t>
            </a:r>
          </a:p>
          <a:p>
            <a:pPr lvl="1">
              <a:buClr>
                <a:schemeClr val="bg1"/>
              </a:buClr>
            </a:pPr>
            <a:r>
              <a:rPr lang="en-US" dirty="0" smtClean="0">
                <a:solidFill>
                  <a:schemeClr val="tx2">
                    <a:lumMod val="10000"/>
                  </a:schemeClr>
                </a:solidFill>
              </a:rPr>
              <a:t>Provisioning</a:t>
            </a:r>
          </a:p>
          <a:p>
            <a:pPr lvl="1">
              <a:buClr>
                <a:schemeClr val="bg1"/>
              </a:buClr>
            </a:pPr>
            <a:r>
              <a:rPr lang="en-US" dirty="0" smtClean="0">
                <a:solidFill>
                  <a:schemeClr val="tx2">
                    <a:lumMod val="10000"/>
                  </a:schemeClr>
                </a:solidFill>
              </a:rPr>
              <a:t>Workflow automation</a:t>
            </a:r>
          </a:p>
          <a:p>
            <a:pPr lvl="1">
              <a:buClr>
                <a:schemeClr val="bg1"/>
              </a:buClr>
            </a:pPr>
            <a:r>
              <a:rPr lang="en-US" dirty="0" smtClean="0">
                <a:solidFill>
                  <a:schemeClr val="tx2">
                    <a:lumMod val="10000"/>
                  </a:schemeClr>
                </a:solidFill>
              </a:rPr>
              <a:t>Delegated administration</a:t>
            </a:r>
          </a:p>
          <a:p>
            <a:pPr lvl="1">
              <a:buClr>
                <a:schemeClr val="bg1"/>
              </a:buClr>
            </a:pPr>
            <a:r>
              <a:rPr lang="en-US" dirty="0" smtClean="0">
                <a:solidFill>
                  <a:schemeClr val="tx2">
                    <a:lumMod val="10000"/>
                  </a:schemeClr>
                </a:solidFill>
              </a:rPr>
              <a:t>Password synchronization</a:t>
            </a:r>
          </a:p>
          <a:p>
            <a:pPr lvl="1">
              <a:buClr>
                <a:schemeClr val="bg1"/>
              </a:buClr>
            </a:pPr>
            <a:r>
              <a:rPr lang="en-US" dirty="0" smtClean="0">
                <a:solidFill>
                  <a:schemeClr val="tx2">
                    <a:lumMod val="10000"/>
                  </a:schemeClr>
                </a:solidFill>
              </a:rPr>
              <a:t>Self-service password reset</a:t>
            </a:r>
          </a:p>
          <a:p>
            <a:pPr lvl="1">
              <a:buClr>
                <a:schemeClr val="bg1"/>
              </a:buClr>
            </a:pPr>
            <a:r>
              <a:rPr lang="en-US" dirty="0" smtClean="0">
                <a:solidFill>
                  <a:schemeClr val="tx2">
                    <a:lumMod val="10000"/>
                  </a:schemeClr>
                </a:solidFill>
              </a:rPr>
              <a:t>Federation </a:t>
            </a:r>
          </a:p>
        </p:txBody>
      </p:sp>
      <p:pic>
        <p:nvPicPr>
          <p:cNvPr id="4" name="Picture 3"/>
          <p:cNvPicPr>
            <a:picLocks noChangeAspect="1"/>
          </p:cNvPicPr>
          <p:nvPr/>
        </p:nvPicPr>
        <p:blipFill>
          <a:blip r:embed="rId3"/>
          <a:stretch>
            <a:fillRect/>
          </a:stretch>
        </p:blipFill>
        <p:spPr>
          <a:xfrm>
            <a:off x="6324600" y="4419600"/>
            <a:ext cx="2235200" cy="1955800"/>
          </a:xfrm>
          <a:prstGeom prst="rect">
            <a:avLst/>
          </a:prstGeom>
        </p:spPr>
      </p:pic>
      <p:sp>
        <p:nvSpPr>
          <p:cNvPr id="5" name="Footer Placeholder 4"/>
          <p:cNvSpPr>
            <a:spLocks noGrp="1"/>
          </p:cNvSpPr>
          <p:nvPr>
            <p:ph type="ftr" sz="quarter" idx="11"/>
          </p:nvPr>
        </p:nvSpPr>
        <p:spPr>
          <a:xfrm>
            <a:off x="0" y="6492875"/>
            <a:ext cx="5638800" cy="365125"/>
          </a:xfrm>
        </p:spPr>
        <p:txBody>
          <a:bodyPr/>
          <a:lstStyle/>
          <a:p>
            <a:pPr>
              <a:defRPr/>
            </a:pPr>
            <a:r>
              <a:rPr lang="en-US" sz="1100" dirty="0" smtClean="0"/>
              <a:t>© 2017 Pearson Education, Ltd.,  All rights reserved.            </a:t>
            </a:r>
            <a:endParaRPr lang="en-US" sz="1100" dirty="0"/>
          </a:p>
        </p:txBody>
      </p:sp>
    </p:spTree>
    <p:extLst>
      <p:ext uri="{BB962C8B-B14F-4D97-AF65-F5344CB8AC3E}">
        <p14:creationId xmlns:p14="http://schemas.microsoft.com/office/powerpoint/2010/main" val="1976063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11818" r="8235" b="30000"/>
              <a:stretch>
                <a:fillRect/>
              </a:stretch>
            </p:blipFill>
          </mc:Choice>
          <mc:Fallback>
            <p:blipFill>
              <a:blip r:embed="rId4"/>
              <a:srcRect l="8235" t="11818" r="8235" b="30000"/>
              <a:stretch>
                <a:fillRect/>
              </a:stretch>
            </p:blipFill>
          </mc:Fallback>
        </mc:AlternateContent>
        <p:spPr>
          <a:xfrm>
            <a:off x="0" y="0"/>
            <a:ext cx="3602828" cy="3247697"/>
          </a:xfrm>
          <a:prstGeom prst="rect">
            <a:avLst/>
          </a:prstGeom>
          <a:solidFill>
            <a:schemeClr val="bg1"/>
          </a:solidFill>
        </p:spPr>
      </p:pic>
      <p:sp>
        <p:nvSpPr>
          <p:cNvPr id="2" name="TextBox 1"/>
          <p:cNvSpPr txBox="1"/>
          <p:nvPr/>
        </p:nvSpPr>
        <p:spPr>
          <a:xfrm>
            <a:off x="3602828" y="62209"/>
            <a:ext cx="5541172" cy="6555641"/>
          </a:xfrm>
          <a:prstGeom prst="rect">
            <a:avLst/>
          </a:prstGeom>
          <a:solidFill>
            <a:schemeClr val="bg1"/>
          </a:solidFill>
        </p:spPr>
        <p:txBody>
          <a:bodyPr wrap="square" rtlCol="0">
            <a:spAutoFit/>
          </a:bodyPr>
          <a:lstStyle/>
          <a:p>
            <a:pPr algn="just"/>
            <a:r>
              <a:rPr lang="en-US" sz="1400" dirty="0" smtClean="0">
                <a:latin typeface="Arial" pitchFamily="-107" charset="0"/>
                <a:ea typeface="ＭＳ Ｐゴシック" pitchFamily="-107" charset="-128"/>
                <a:cs typeface="ＭＳ Ｐゴシック" pitchFamily="-107" charset="-128"/>
              </a:rPr>
              <a:t>A </a:t>
            </a:r>
            <a:r>
              <a:rPr lang="en-US" sz="1400" b="1" dirty="0">
                <a:latin typeface="Arial" pitchFamily="-107" charset="0"/>
                <a:ea typeface="ＭＳ Ｐゴシック" pitchFamily="-107" charset="-128"/>
                <a:cs typeface="ＭＳ Ｐゴシック" pitchFamily="-107" charset="-128"/>
              </a:rPr>
              <a:t>principal</a:t>
            </a:r>
            <a:r>
              <a:rPr lang="en-US" sz="1400" dirty="0">
                <a:latin typeface="Arial" pitchFamily="-107" charset="0"/>
                <a:ea typeface="ＭＳ Ｐゴシック" pitchFamily="-107" charset="-128"/>
                <a:cs typeface="ＭＳ Ｐゴシック" pitchFamily="-107" charset="-128"/>
              </a:rPr>
              <a:t>  is an identity holder. Typically, this </a:t>
            </a:r>
            <a:r>
              <a:rPr lang="en-US" sz="1400" dirty="0" smtClean="0">
                <a:latin typeface="Arial" pitchFamily="-107" charset="0"/>
                <a:ea typeface="ＭＳ Ｐゴシック" pitchFamily="-107" charset="-128"/>
                <a:cs typeface="ＭＳ Ｐゴシック" pitchFamily="-107" charset="-128"/>
              </a:rPr>
              <a:t>is a </a:t>
            </a:r>
            <a:r>
              <a:rPr lang="en-US" sz="1400" dirty="0">
                <a:latin typeface="Arial" pitchFamily="-107" charset="0"/>
                <a:ea typeface="ＭＳ Ｐゴシック" pitchFamily="-107" charset="-128"/>
                <a:cs typeface="ＭＳ Ｐゴシック" pitchFamily="-107" charset="-128"/>
              </a:rPr>
              <a:t>human user that seeks access to resources and services on the network. </a:t>
            </a:r>
            <a:r>
              <a:rPr lang="en-US" sz="1400" dirty="0" smtClean="0">
                <a:latin typeface="Arial" pitchFamily="-107" charset="0"/>
                <a:ea typeface="ＭＳ Ｐゴシック" pitchFamily="-107" charset="-128"/>
                <a:cs typeface="ＭＳ Ｐゴシック" pitchFamily="-107" charset="-128"/>
              </a:rPr>
              <a:t>User devices</a:t>
            </a:r>
            <a:r>
              <a:rPr lang="en-US" sz="1400" dirty="0">
                <a:latin typeface="Arial" pitchFamily="-107" charset="0"/>
                <a:ea typeface="ＭＳ Ｐゴシック" pitchFamily="-107" charset="-128"/>
                <a:cs typeface="ＭＳ Ｐゴシック" pitchFamily="-107" charset="-128"/>
              </a:rPr>
              <a:t>, agent processes, and server systems may also function as principals.</a:t>
            </a:r>
          </a:p>
          <a:p>
            <a:endParaRPr lang="en-US" sz="1400" dirty="0" smtClean="0">
              <a:latin typeface="Arial" pitchFamily="-107" charset="0"/>
              <a:ea typeface="ＭＳ Ｐゴシック" pitchFamily="-107" charset="-128"/>
              <a:cs typeface="ＭＳ Ｐゴシック" pitchFamily="-107" charset="-128"/>
            </a:endParaRPr>
          </a:p>
          <a:p>
            <a:pPr algn="just"/>
            <a:r>
              <a:rPr lang="en-US" sz="1400" dirty="0" smtClean="0">
                <a:latin typeface="Arial" pitchFamily="-107" charset="0"/>
                <a:ea typeface="ＭＳ Ｐゴシック" pitchFamily="-107" charset="-128"/>
                <a:cs typeface="ＭＳ Ｐゴシック" pitchFamily="-107" charset="-128"/>
              </a:rPr>
              <a:t>Principals </a:t>
            </a:r>
            <a:r>
              <a:rPr lang="en-US" sz="1400" dirty="0">
                <a:latin typeface="Arial" pitchFamily="-107" charset="0"/>
                <a:ea typeface="ＭＳ Ｐゴシック" pitchFamily="-107" charset="-128"/>
                <a:cs typeface="ＭＳ Ｐゴシック" pitchFamily="-107" charset="-128"/>
              </a:rPr>
              <a:t>authenticate themselves to an </a:t>
            </a:r>
            <a:r>
              <a:rPr lang="en-US" sz="1400" b="1" dirty="0">
                <a:latin typeface="Arial" pitchFamily="-107" charset="0"/>
                <a:ea typeface="ＭＳ Ｐゴシック" pitchFamily="-107" charset="-128"/>
                <a:cs typeface="ＭＳ Ｐゴシック" pitchFamily="-107" charset="-128"/>
              </a:rPr>
              <a:t>identity provider </a:t>
            </a:r>
            <a:r>
              <a:rPr lang="en-US" sz="1400" dirty="0">
                <a:latin typeface="Arial" pitchFamily="-107" charset="0"/>
                <a:ea typeface="ＭＳ Ｐゴシック" pitchFamily="-107" charset="-128"/>
                <a:cs typeface="ＭＳ Ｐゴシック" pitchFamily="-107" charset="-128"/>
              </a:rPr>
              <a:t>. The identity </a:t>
            </a:r>
            <a:r>
              <a:rPr lang="en-US" sz="1400" dirty="0" smtClean="0">
                <a:latin typeface="Arial" pitchFamily="-107" charset="0"/>
                <a:ea typeface="ＭＳ Ｐゴシック" pitchFamily="-107" charset="-128"/>
                <a:cs typeface="ＭＳ Ｐゴシック" pitchFamily="-107" charset="-128"/>
              </a:rPr>
              <a:t>provider associates </a:t>
            </a:r>
            <a:r>
              <a:rPr lang="en-US" sz="1400" dirty="0">
                <a:latin typeface="Arial" pitchFamily="-107" charset="0"/>
                <a:ea typeface="ＭＳ Ｐゴシック" pitchFamily="-107" charset="-128"/>
                <a:cs typeface="ＭＳ Ｐゴシック" pitchFamily="-107" charset="-128"/>
              </a:rPr>
              <a:t>authentication information with a principal, as well as attributes and </a:t>
            </a:r>
            <a:r>
              <a:rPr lang="en-US" sz="1400" dirty="0" smtClean="0">
                <a:latin typeface="Arial" pitchFamily="-107" charset="0"/>
                <a:ea typeface="ＭＳ Ｐゴシック" pitchFamily="-107" charset="-128"/>
                <a:cs typeface="ＭＳ Ｐゴシック" pitchFamily="-107" charset="-128"/>
              </a:rPr>
              <a:t>one or </a:t>
            </a:r>
            <a:r>
              <a:rPr lang="en-US" sz="1400" dirty="0">
                <a:latin typeface="Arial" pitchFamily="-107" charset="0"/>
                <a:ea typeface="ＭＳ Ｐゴシック" pitchFamily="-107" charset="-128"/>
                <a:cs typeface="ＭＳ Ｐゴシック" pitchFamily="-107" charset="-128"/>
              </a:rPr>
              <a:t>more identifiers.</a:t>
            </a:r>
          </a:p>
          <a:p>
            <a:endParaRPr lang="en-US" sz="1400" dirty="0">
              <a:latin typeface="Arial" pitchFamily="-107" charset="0"/>
              <a:ea typeface="ＭＳ Ｐゴシック" pitchFamily="-107" charset="-128"/>
              <a:cs typeface="ＭＳ Ｐゴシック" pitchFamily="-107" charset="-128"/>
            </a:endParaRPr>
          </a:p>
          <a:p>
            <a:pPr algn="just"/>
            <a:r>
              <a:rPr lang="en-US" sz="1400" dirty="0">
                <a:latin typeface="Arial" pitchFamily="-107" charset="0"/>
                <a:ea typeface="ＭＳ Ｐゴシック" pitchFamily="-107" charset="-128"/>
                <a:cs typeface="ＭＳ Ｐゴシック" pitchFamily="-107" charset="-128"/>
              </a:rPr>
              <a:t>Increasingly, digital identities incorporate attributes other than </a:t>
            </a:r>
            <a:r>
              <a:rPr lang="en-US" sz="1400" dirty="0" smtClean="0">
                <a:latin typeface="Arial" pitchFamily="-107" charset="0"/>
                <a:ea typeface="ＭＳ Ｐゴシック" pitchFamily="-107" charset="-128"/>
                <a:cs typeface="ＭＳ Ｐゴシック" pitchFamily="-107" charset="-128"/>
              </a:rPr>
              <a:t>simply an </a:t>
            </a:r>
            <a:r>
              <a:rPr lang="en-US" sz="1400" dirty="0">
                <a:latin typeface="Arial" pitchFamily="-107" charset="0"/>
                <a:ea typeface="ＭＳ Ｐゴシック" pitchFamily="-107" charset="-128"/>
                <a:cs typeface="ＭＳ Ｐゴシック" pitchFamily="-107" charset="-128"/>
              </a:rPr>
              <a:t>identifier and authentication information (such as passwords and </a:t>
            </a:r>
            <a:r>
              <a:rPr lang="en-US" sz="1400" dirty="0" smtClean="0">
                <a:latin typeface="Arial" pitchFamily="-107" charset="0"/>
                <a:ea typeface="ＭＳ Ｐゴシック" pitchFamily="-107" charset="-128"/>
                <a:cs typeface="ＭＳ Ｐゴシック" pitchFamily="-107" charset="-128"/>
              </a:rPr>
              <a:t>biometric information</a:t>
            </a:r>
            <a:r>
              <a:rPr lang="en-US" sz="1400" dirty="0">
                <a:latin typeface="Arial" pitchFamily="-107" charset="0"/>
                <a:ea typeface="ＭＳ Ｐゴシック" pitchFamily="-107" charset="-128"/>
                <a:cs typeface="ＭＳ Ｐゴシック" pitchFamily="-107" charset="-128"/>
              </a:rPr>
              <a:t>). An </a:t>
            </a:r>
            <a:r>
              <a:rPr lang="en-US" sz="1400" b="1" dirty="0">
                <a:latin typeface="Arial" pitchFamily="-107" charset="0"/>
                <a:ea typeface="ＭＳ Ｐゴシック" pitchFamily="-107" charset="-128"/>
                <a:cs typeface="ＭＳ Ｐゴシック" pitchFamily="-107" charset="-128"/>
              </a:rPr>
              <a:t>attribute service  </a:t>
            </a:r>
            <a:r>
              <a:rPr lang="en-US" sz="1400" dirty="0">
                <a:latin typeface="Arial" pitchFamily="-107" charset="0"/>
                <a:ea typeface="ＭＳ Ｐゴシック" pitchFamily="-107" charset="-128"/>
                <a:cs typeface="ＭＳ Ｐゴシック" pitchFamily="-107" charset="-128"/>
              </a:rPr>
              <a:t>manages the creation and maintenance of </a:t>
            </a:r>
            <a:r>
              <a:rPr lang="en-US" sz="1400" dirty="0" smtClean="0">
                <a:latin typeface="Arial" pitchFamily="-107" charset="0"/>
                <a:ea typeface="ＭＳ Ｐゴシック" pitchFamily="-107" charset="-128"/>
                <a:cs typeface="ＭＳ Ｐゴシック" pitchFamily="-107" charset="-128"/>
              </a:rPr>
              <a:t>such attributes</a:t>
            </a:r>
            <a:r>
              <a:rPr lang="en-US" sz="1400" dirty="0">
                <a:latin typeface="Arial" pitchFamily="-107" charset="0"/>
                <a:ea typeface="ＭＳ Ｐゴシック" pitchFamily="-107" charset="-128"/>
                <a:cs typeface="ＭＳ Ｐゴシック" pitchFamily="-107" charset="-128"/>
              </a:rPr>
              <a:t>. For example, a user needs to provide a shipping address each time </a:t>
            </a:r>
            <a:r>
              <a:rPr lang="en-US" sz="1400" dirty="0" smtClean="0">
                <a:latin typeface="Arial" pitchFamily="-107" charset="0"/>
                <a:ea typeface="ＭＳ Ｐゴシック" pitchFamily="-107" charset="-128"/>
                <a:cs typeface="ＭＳ Ｐゴシック" pitchFamily="-107" charset="-128"/>
              </a:rPr>
              <a:t>an order </a:t>
            </a:r>
            <a:r>
              <a:rPr lang="en-US" sz="1400" dirty="0">
                <a:latin typeface="Arial" pitchFamily="-107" charset="0"/>
                <a:ea typeface="ＭＳ Ｐゴシック" pitchFamily="-107" charset="-128"/>
                <a:cs typeface="ＭＳ Ｐゴシック" pitchFamily="-107" charset="-128"/>
              </a:rPr>
              <a:t>is placed at a new Web merchant, and this information needs to be </a:t>
            </a:r>
            <a:r>
              <a:rPr lang="en-US" sz="1400" dirty="0" smtClean="0">
                <a:latin typeface="Arial" pitchFamily="-107" charset="0"/>
                <a:ea typeface="ＭＳ Ｐゴシック" pitchFamily="-107" charset="-128"/>
                <a:cs typeface="ＭＳ Ｐゴシック" pitchFamily="-107" charset="-128"/>
              </a:rPr>
              <a:t>revised when </a:t>
            </a:r>
            <a:r>
              <a:rPr lang="en-US" sz="1400" dirty="0">
                <a:latin typeface="Arial" pitchFamily="-107" charset="0"/>
                <a:ea typeface="ＭＳ Ｐゴシック" pitchFamily="-107" charset="-128"/>
                <a:cs typeface="ＭＳ Ｐゴシック" pitchFamily="-107" charset="-128"/>
              </a:rPr>
              <a:t>the user moves. Identity management enables the user to provide this </a:t>
            </a:r>
            <a:r>
              <a:rPr lang="en-US" sz="1400" dirty="0" smtClean="0">
                <a:latin typeface="Arial" pitchFamily="-107" charset="0"/>
                <a:ea typeface="ＭＳ Ｐゴシック" pitchFamily="-107" charset="-128"/>
                <a:cs typeface="ＭＳ Ｐゴシック" pitchFamily="-107" charset="-128"/>
              </a:rPr>
              <a:t>information once</a:t>
            </a:r>
            <a:r>
              <a:rPr lang="en-US" sz="1400" dirty="0">
                <a:latin typeface="Arial" pitchFamily="-107" charset="0"/>
                <a:ea typeface="ＭＳ Ｐゴシック" pitchFamily="-107" charset="-128"/>
                <a:cs typeface="ＭＳ Ｐゴシック" pitchFamily="-107" charset="-128"/>
              </a:rPr>
              <a:t>, so that it is maintained in a single place and released to data </a:t>
            </a:r>
            <a:r>
              <a:rPr lang="en-US" sz="1400" dirty="0" smtClean="0">
                <a:latin typeface="Arial" pitchFamily="-107" charset="0"/>
                <a:ea typeface="ＭＳ Ｐゴシック" pitchFamily="-107" charset="-128"/>
                <a:cs typeface="ＭＳ Ｐゴシック" pitchFamily="-107" charset="-128"/>
              </a:rPr>
              <a:t>consumers in </a:t>
            </a:r>
            <a:r>
              <a:rPr lang="en-US" sz="1400" dirty="0">
                <a:latin typeface="Arial" pitchFamily="-107" charset="0"/>
                <a:ea typeface="ＭＳ Ｐゴシック" pitchFamily="-107" charset="-128"/>
                <a:cs typeface="ＭＳ Ｐゴシック" pitchFamily="-107" charset="-128"/>
              </a:rPr>
              <a:t>accordance with authorization and privacy policies. Users may </a:t>
            </a:r>
            <a:r>
              <a:rPr lang="en-US" sz="1400" dirty="0" smtClean="0">
                <a:latin typeface="Arial" pitchFamily="-107" charset="0"/>
                <a:ea typeface="ＭＳ Ｐゴシック" pitchFamily="-107" charset="-128"/>
                <a:cs typeface="ＭＳ Ｐゴシック" pitchFamily="-107" charset="-128"/>
              </a:rPr>
              <a:t>create some </a:t>
            </a:r>
            <a:r>
              <a:rPr lang="en-US" sz="1400" dirty="0">
                <a:latin typeface="Arial" pitchFamily="-107" charset="0"/>
                <a:ea typeface="ＭＳ Ｐゴシック" pitchFamily="-107" charset="-128"/>
                <a:cs typeface="ＭＳ Ｐゴシック" pitchFamily="-107" charset="-128"/>
              </a:rPr>
              <a:t>of the attributes to be associated with their digital identity, such as address.</a:t>
            </a:r>
          </a:p>
          <a:p>
            <a:endParaRPr lang="en-US" sz="1400" dirty="0" smtClean="0">
              <a:latin typeface="Arial" pitchFamily="-107" charset="0"/>
              <a:ea typeface="ＭＳ Ｐゴシック" pitchFamily="-107" charset="-128"/>
              <a:cs typeface="ＭＳ Ｐゴシック" pitchFamily="-107" charset="-128"/>
            </a:endParaRPr>
          </a:p>
          <a:p>
            <a:pPr algn="just"/>
            <a:r>
              <a:rPr lang="en-US" sz="1400" b="1" dirty="0" smtClean="0">
                <a:latin typeface="Arial" pitchFamily="-107" charset="0"/>
                <a:ea typeface="ＭＳ Ｐゴシック" pitchFamily="-107" charset="-128"/>
                <a:cs typeface="ＭＳ Ｐゴシック" pitchFamily="-107" charset="-128"/>
              </a:rPr>
              <a:t>Administrators</a:t>
            </a:r>
            <a:r>
              <a:rPr lang="en-US" sz="1400" dirty="0" smtClean="0">
                <a:latin typeface="Arial" pitchFamily="-107" charset="0"/>
                <a:ea typeface="ＭＳ Ｐゴシック" pitchFamily="-107" charset="-128"/>
                <a:cs typeface="ＭＳ Ｐゴシック" pitchFamily="-107" charset="-128"/>
              </a:rPr>
              <a:t>  </a:t>
            </a:r>
            <a:r>
              <a:rPr lang="en-US" sz="1400" dirty="0">
                <a:latin typeface="Arial" pitchFamily="-107" charset="0"/>
                <a:ea typeface="ＭＳ Ｐゴシック" pitchFamily="-107" charset="-128"/>
                <a:cs typeface="ＭＳ Ｐゴシック" pitchFamily="-107" charset="-128"/>
              </a:rPr>
              <a:t>may also assign attributes to users, such as roles, </a:t>
            </a:r>
            <a:r>
              <a:rPr lang="en-US" sz="1400" dirty="0" smtClean="0">
                <a:latin typeface="Arial" pitchFamily="-107" charset="0"/>
                <a:ea typeface="ＭＳ Ｐゴシック" pitchFamily="-107" charset="-128"/>
                <a:cs typeface="ＭＳ Ｐゴシック" pitchFamily="-107" charset="-128"/>
              </a:rPr>
              <a:t>access permissions, and </a:t>
            </a:r>
            <a:r>
              <a:rPr lang="en-US" sz="1400" dirty="0">
                <a:latin typeface="Arial" pitchFamily="-107" charset="0"/>
                <a:ea typeface="ＭＳ Ｐゴシック" pitchFamily="-107" charset="-128"/>
                <a:cs typeface="ＭＳ Ｐゴシック" pitchFamily="-107" charset="-128"/>
              </a:rPr>
              <a:t>employee information.</a:t>
            </a:r>
          </a:p>
          <a:p>
            <a:endParaRPr lang="en-US" sz="1400" dirty="0">
              <a:latin typeface="Arial" pitchFamily="-107" charset="0"/>
              <a:ea typeface="ＭＳ Ｐゴシック" pitchFamily="-107" charset="-128"/>
              <a:cs typeface="ＭＳ Ｐゴシック" pitchFamily="-107" charset="-128"/>
            </a:endParaRPr>
          </a:p>
          <a:p>
            <a:pPr algn="just"/>
            <a:r>
              <a:rPr lang="en-US" sz="1400" b="1" dirty="0">
                <a:latin typeface="Arial" pitchFamily="-107" charset="0"/>
                <a:ea typeface="ＭＳ Ｐゴシック" pitchFamily="-107" charset="-128"/>
                <a:cs typeface="ＭＳ Ｐゴシック" pitchFamily="-107" charset="-128"/>
              </a:rPr>
              <a:t>Data consumers  </a:t>
            </a:r>
            <a:r>
              <a:rPr lang="en-US" sz="1400" dirty="0">
                <a:latin typeface="Arial" pitchFamily="-107" charset="0"/>
                <a:ea typeface="ＭＳ Ｐゴシック" pitchFamily="-107" charset="-128"/>
                <a:cs typeface="ＭＳ Ｐゴシック" pitchFamily="-107" charset="-128"/>
              </a:rPr>
              <a:t>are entities that obtain and employ data maintained and </a:t>
            </a:r>
            <a:r>
              <a:rPr lang="en-US" sz="1400" dirty="0" smtClean="0">
                <a:latin typeface="Arial" pitchFamily="-107" charset="0"/>
                <a:ea typeface="ＭＳ Ｐゴシック" pitchFamily="-107" charset="-128"/>
                <a:cs typeface="ＭＳ Ｐゴシック" pitchFamily="-107" charset="-128"/>
              </a:rPr>
              <a:t>provided by </a:t>
            </a:r>
            <a:r>
              <a:rPr lang="en-US" sz="1400" dirty="0">
                <a:latin typeface="Arial" pitchFamily="-107" charset="0"/>
                <a:ea typeface="ＭＳ Ｐゴシック" pitchFamily="-107" charset="-128"/>
                <a:cs typeface="ＭＳ Ｐゴシック" pitchFamily="-107" charset="-128"/>
              </a:rPr>
              <a:t>identity and attribute providers, which are often used to support </a:t>
            </a:r>
            <a:r>
              <a:rPr lang="en-US" sz="1400" dirty="0" smtClean="0">
                <a:latin typeface="Arial" pitchFamily="-107" charset="0"/>
                <a:ea typeface="ＭＳ Ｐゴシック" pitchFamily="-107" charset="-128"/>
                <a:cs typeface="ＭＳ Ｐゴシック" pitchFamily="-107" charset="-128"/>
              </a:rPr>
              <a:t>authorization decisions </a:t>
            </a:r>
            <a:r>
              <a:rPr lang="en-US" sz="1400" dirty="0">
                <a:latin typeface="Arial" pitchFamily="-107" charset="0"/>
                <a:ea typeface="ＭＳ Ｐゴシック" pitchFamily="-107" charset="-128"/>
                <a:cs typeface="ＭＳ Ｐゴシック" pitchFamily="-107" charset="-128"/>
              </a:rPr>
              <a:t>and to collect audit information. For example, a database server </a:t>
            </a:r>
            <a:r>
              <a:rPr lang="en-US" sz="1400" dirty="0" smtClean="0">
                <a:latin typeface="Arial" pitchFamily="-107" charset="0"/>
                <a:ea typeface="ＭＳ Ｐゴシック" pitchFamily="-107" charset="-128"/>
                <a:cs typeface="ＭＳ Ｐゴシック" pitchFamily="-107" charset="-128"/>
              </a:rPr>
              <a:t>or file </a:t>
            </a:r>
            <a:r>
              <a:rPr lang="en-US" sz="1400" dirty="0">
                <a:latin typeface="Arial" pitchFamily="-107" charset="0"/>
                <a:ea typeface="ＭＳ Ｐゴシック" pitchFamily="-107" charset="-128"/>
                <a:cs typeface="ＭＳ Ｐゴシック" pitchFamily="-107" charset="-128"/>
              </a:rPr>
              <a:t>server is a data consumer that needs a client’s credentials so as to know </a:t>
            </a:r>
            <a:r>
              <a:rPr lang="en-US" sz="1400" dirty="0" smtClean="0">
                <a:latin typeface="Arial" pitchFamily="-107" charset="0"/>
                <a:ea typeface="ＭＳ Ｐゴシック" pitchFamily="-107" charset="-128"/>
                <a:cs typeface="ＭＳ Ｐゴシック" pitchFamily="-107" charset="-128"/>
              </a:rPr>
              <a:t>what access </a:t>
            </a:r>
            <a:r>
              <a:rPr lang="en-US" sz="1400" dirty="0">
                <a:latin typeface="Arial" pitchFamily="-107" charset="0"/>
                <a:ea typeface="ＭＳ Ｐゴシック" pitchFamily="-107" charset="-128"/>
                <a:cs typeface="ＭＳ Ｐゴシック" pitchFamily="-107" charset="-128"/>
              </a:rPr>
              <a:t>to provide to that client.</a:t>
            </a:r>
            <a:endParaRPr lang="en-US" sz="140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634426517"/>
      </p:ext>
    </p:extLst>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Identity federation</a:t>
            </a:r>
            <a:endParaRPr lang="en-US" dirty="0"/>
          </a:p>
        </p:txBody>
      </p:sp>
      <p:sp>
        <p:nvSpPr>
          <p:cNvPr id="7" name="Content Placeholder 6"/>
          <p:cNvSpPr>
            <a:spLocks noGrp="1"/>
          </p:cNvSpPr>
          <p:nvPr>
            <p:ph idx="1"/>
          </p:nvPr>
        </p:nvSpPr>
        <p:spPr/>
        <p:txBody>
          <a:bodyPr>
            <a:normAutofit fontScale="70000" lnSpcReduction="20000"/>
          </a:bodyPr>
          <a:lstStyle/>
          <a:p>
            <a:r>
              <a:rPr lang="en-US" dirty="0" smtClean="0"/>
              <a:t>Identity federation is, in essence, an extension of identity management to multiple security domains</a:t>
            </a:r>
          </a:p>
          <a:p>
            <a:r>
              <a:rPr lang="en-US" dirty="0" smtClean="0"/>
              <a:t>Federated identity management refers to the agreements, standards, and technologies that enable the portability of identities, identity attributes, and entitlements across multiple enterprises and numerous applications and supports many thousands, even millions, of users</a:t>
            </a:r>
          </a:p>
          <a:p>
            <a:r>
              <a:rPr lang="en-US" dirty="0" smtClean="0"/>
              <a:t>Another key function of federated identity management is identity mapping</a:t>
            </a:r>
          </a:p>
          <a:p>
            <a:pPr lvl="1">
              <a:buClr>
                <a:schemeClr val="bg1">
                  <a:lumMod val="75000"/>
                </a:schemeClr>
              </a:buClr>
            </a:pPr>
            <a:r>
              <a:rPr lang="en-US" dirty="0" smtClean="0"/>
              <a:t>The federated identity management protocols map identities and attributes of a user in one domain to the requirements of another domain</a:t>
            </a:r>
            <a:endParaRPr lang="en-US" dirty="0"/>
          </a:p>
        </p:txBody>
      </p:sp>
    </p:spTree>
    <p:extLst>
      <p:ext uri="{BB962C8B-B14F-4D97-AF65-F5344CB8AC3E}">
        <p14:creationId xmlns:p14="http://schemas.microsoft.com/office/powerpoint/2010/main" val="2846627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818" b="12727"/>
              <a:stretch>
                <a:fillRect/>
              </a:stretch>
            </p:blipFill>
          </mc:Choice>
          <mc:Fallback>
            <p:blipFill>
              <a:blip r:embed="rId4"/>
              <a:srcRect t="1818" b="12727"/>
              <a:stretch>
                <a:fillRect/>
              </a:stretch>
            </p:blipFill>
          </mc:Fallback>
        </mc:AlternateContent>
        <p:spPr>
          <a:xfrm>
            <a:off x="1513491" y="0"/>
            <a:ext cx="5953210" cy="6668085"/>
          </a:xfrm>
          <a:prstGeom prst="rect">
            <a:avLst/>
          </a:prstGeom>
          <a:solidFill>
            <a:schemeClr val="bg1"/>
          </a:solidFill>
        </p:spPr>
      </p:pic>
    </p:spTree>
    <p:extLst>
      <p:ext uri="{BB962C8B-B14F-4D97-AF65-F5344CB8AC3E}">
        <p14:creationId xmlns:p14="http://schemas.microsoft.com/office/powerpoint/2010/main" val="3451993968"/>
      </p:ext>
    </p:extLst>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95288" y="917575"/>
            <a:ext cx="8424862" cy="606425"/>
          </a:xfrm>
        </p:spPr>
        <p:txBody>
          <a:bodyPr/>
          <a:lstStyle/>
          <a:p>
            <a:r>
              <a:rPr lang="en-US" sz="2400" dirty="0" smtClean="0"/>
              <a:t>Standards Used by Federated Identity Management</a:t>
            </a:r>
            <a:endParaRPr lang="en-US" sz="2400" dirty="0"/>
          </a:p>
        </p:txBody>
      </p:sp>
      <p:graphicFrame>
        <p:nvGraphicFramePr>
          <p:cNvPr id="4" name="Content Placeholder 3"/>
          <p:cNvGraphicFramePr>
            <a:graphicFrameLocks noGrp="1"/>
          </p:cNvGraphicFramePr>
          <p:nvPr>
            <p:ph idx="1"/>
          </p:nvPr>
        </p:nvGraphicFramePr>
        <p:xfrm>
          <a:off x="304800" y="15240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2123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10 Federated Scenarios.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727" b="14545"/>
              <a:stretch>
                <a:fillRect/>
              </a:stretch>
            </p:blipFill>
          </mc:Choice>
          <mc:Fallback>
            <p:blipFill>
              <a:blip r:embed="rId4"/>
              <a:srcRect t="2727" b="14545"/>
              <a:stretch>
                <a:fillRect/>
              </a:stretch>
            </p:blipFill>
          </mc:Fallback>
        </mc:AlternateContent>
        <p:spPr>
          <a:xfrm>
            <a:off x="1752600" y="152400"/>
            <a:ext cx="5948696" cy="6368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518801"/>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Further Reading</a:t>
            </a:r>
            <a:endParaRPr lang="en-US" dirty="0"/>
          </a:p>
        </p:txBody>
      </p:sp>
      <p:sp>
        <p:nvSpPr>
          <p:cNvPr id="3" name="Content Placeholder 2"/>
          <p:cNvSpPr>
            <a:spLocks noGrp="1"/>
          </p:cNvSpPr>
          <p:nvPr>
            <p:ph idx="1"/>
          </p:nvPr>
        </p:nvSpPr>
        <p:spPr/>
        <p:txBody>
          <a:bodyPr/>
          <a:lstStyle/>
          <a:p>
            <a:r>
              <a:rPr lang="en-US" sz="3600" b="1" dirty="0"/>
              <a:t>Chapter 4</a:t>
            </a:r>
            <a:r>
              <a:rPr lang="en-US" sz="3600" b="1" dirty="0" smtClean="0"/>
              <a:t> </a:t>
            </a:r>
            <a:r>
              <a:rPr lang="en-US" sz="3600" b="1" dirty="0"/>
              <a:t>of the textbook: </a:t>
            </a:r>
            <a:r>
              <a:rPr lang="en-US" sz="3600" b="1" i="1" dirty="0"/>
              <a:t>Network Security Essentials-Application &amp; Standards” by William Stallings </a:t>
            </a:r>
            <a:r>
              <a:rPr lang="en-US" sz="3600" b="1" dirty="0"/>
              <a:t>6th Edition, </a:t>
            </a:r>
            <a:r>
              <a:rPr lang="en-US" sz="3600" b="1" dirty="0" err="1"/>
              <a:t>PrenticeHall</a:t>
            </a:r>
            <a:r>
              <a:rPr lang="en-US" sz="3600" b="1" dirty="0"/>
              <a:t>, </a:t>
            </a:r>
            <a:r>
              <a:rPr lang="en-US" sz="3600" b="1" dirty="0" smtClean="0"/>
              <a:t>2017</a:t>
            </a:r>
          </a:p>
          <a:p>
            <a:r>
              <a:rPr lang="en-US" sz="3600" b="1" dirty="0" smtClean="0"/>
              <a:t>Section 4.6 (Public Key Infrastructure) of the same textbook</a:t>
            </a:r>
            <a:endParaRPr lang="en-US" sz="3600" dirty="0"/>
          </a:p>
          <a:p>
            <a:endParaRPr lang="en-US" dirty="0"/>
          </a:p>
        </p:txBody>
      </p:sp>
    </p:spTree>
    <p:extLst>
      <p:ext uri="{BB962C8B-B14F-4D97-AF65-F5344CB8AC3E}">
        <p14:creationId xmlns:p14="http://schemas.microsoft.com/office/powerpoint/2010/main" val="2782500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pPr eaLnBrk="1" hangingPunct="1">
              <a:defRPr/>
            </a:pPr>
            <a:r>
              <a:rPr lang="en-US" dirty="0" smtClean="0"/>
              <a:t>Chapter 4 (Part 2)</a:t>
            </a:r>
            <a:endParaRPr lang="en-US" dirty="0"/>
          </a:p>
        </p:txBody>
      </p:sp>
      <p:sp>
        <p:nvSpPr>
          <p:cNvPr id="19459" name="Subtitle 13"/>
          <p:cNvSpPr>
            <a:spLocks noGrp="1"/>
          </p:cNvSpPr>
          <p:nvPr>
            <p:ph type="subTitle" idx="1"/>
          </p:nvPr>
        </p:nvSpPr>
        <p:spPr/>
        <p:txBody>
          <a:bodyPr>
            <a:normAutofit/>
          </a:bodyPr>
          <a:lstStyle/>
          <a:p>
            <a:r>
              <a:rPr lang="en-US" sz="3600" dirty="0" smtClean="0">
                <a:solidFill>
                  <a:schemeClr val="tx2">
                    <a:lumMod val="10000"/>
                  </a:schemeClr>
                </a:solidFill>
                <a:ea typeface="Arial" pitchFamily="-84" charset="0"/>
                <a:cs typeface="Arial" pitchFamily="-84" charset="0"/>
              </a:rPr>
              <a:t>Key Distribution and User Authentication</a:t>
            </a:r>
            <a:endParaRPr lang="en-US" sz="3600" dirty="0" smtClean="0">
              <a:solidFill>
                <a:schemeClr val="tx2">
                  <a:lumMod val="10000"/>
                </a:schemeClr>
              </a:solidFill>
            </a:endParaRPr>
          </a:p>
        </p:txBody>
      </p:sp>
    </p:spTree>
    <p:extLst>
      <p:ext uri="{BB962C8B-B14F-4D97-AF65-F5344CB8AC3E}">
        <p14:creationId xmlns:p14="http://schemas.microsoft.com/office/powerpoint/2010/main" val="198944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41104"/>
          </a:xfrm>
        </p:spPr>
        <p:txBody>
          <a:bodyPr/>
          <a:lstStyle/>
          <a:p>
            <a:r>
              <a:rPr lang="en-US" b="0" dirty="0"/>
              <a:t>Authentication Procedure</a:t>
            </a:r>
            <a:endParaRPr lang="en-US" dirty="0"/>
          </a:p>
        </p:txBody>
      </p:sp>
      <p:sp>
        <p:nvSpPr>
          <p:cNvPr id="3" name="Content Placeholder 2"/>
          <p:cNvSpPr>
            <a:spLocks noGrp="1"/>
          </p:cNvSpPr>
          <p:nvPr>
            <p:ph idx="1"/>
          </p:nvPr>
        </p:nvSpPr>
        <p:spPr>
          <a:xfrm>
            <a:off x="161372" y="1861547"/>
            <a:ext cx="8982628" cy="4751904"/>
          </a:xfrm>
          <a:solidFill>
            <a:schemeClr val="bg1"/>
          </a:solidFill>
        </p:spPr>
        <p:txBody>
          <a:bodyPr/>
          <a:lstStyle/>
          <a:p>
            <a:r>
              <a:rPr lang="en-US" sz="3600" b="1" dirty="0"/>
              <a:t>X.509 includes three alternative </a:t>
            </a:r>
            <a:r>
              <a:rPr lang="en-US" sz="3600" b="1" dirty="0" smtClean="0"/>
              <a:t>authentication procedures</a:t>
            </a:r>
            <a:r>
              <a:rPr lang="en-US" sz="3600" b="1" dirty="0"/>
              <a:t>:</a:t>
            </a:r>
          </a:p>
          <a:p>
            <a:pPr lvl="1"/>
            <a:r>
              <a:rPr lang="en-US" dirty="0"/>
              <a:t>– One-Way Authentication</a:t>
            </a:r>
          </a:p>
          <a:p>
            <a:pPr lvl="2"/>
            <a:r>
              <a:rPr lang="en-US" sz="2000" dirty="0"/>
              <a:t>&gt; for unidirectional messages (like email)</a:t>
            </a:r>
          </a:p>
          <a:p>
            <a:pPr lvl="1"/>
            <a:r>
              <a:rPr lang="en-US" dirty="0"/>
              <a:t>– Two-Way Authentication</a:t>
            </a:r>
          </a:p>
          <a:p>
            <a:pPr lvl="2"/>
            <a:r>
              <a:rPr lang="en-US" sz="2000" dirty="0"/>
              <a:t>&gt; for interactive sessions when timestamps are used</a:t>
            </a:r>
          </a:p>
          <a:p>
            <a:pPr lvl="1"/>
            <a:r>
              <a:rPr lang="en-US" dirty="0" smtClean="0"/>
              <a:t>– Three-Way Authentication</a:t>
            </a:r>
          </a:p>
          <a:p>
            <a:pPr lvl="3"/>
            <a:r>
              <a:rPr lang="en-US" dirty="0" smtClean="0"/>
              <a:t>for interactive sessions with no need for timestamps (and hence </a:t>
            </a:r>
            <a:r>
              <a:rPr lang="en-US" dirty="0" err="1" smtClean="0"/>
              <a:t>synchronised</a:t>
            </a:r>
            <a:r>
              <a:rPr lang="en-US" dirty="0" smtClean="0"/>
              <a:t> clocks).</a:t>
            </a:r>
          </a:p>
          <a:p>
            <a:r>
              <a:rPr lang="en-US" sz="3600" b="1" dirty="0" smtClean="0"/>
              <a:t>all </a:t>
            </a:r>
            <a:r>
              <a:rPr lang="en-US" sz="3600" b="1" dirty="0"/>
              <a:t>use public-key signatures</a:t>
            </a:r>
            <a:endParaRPr lang="en-US" sz="3600" dirty="0"/>
          </a:p>
        </p:txBody>
      </p:sp>
    </p:spTree>
    <p:extLst>
      <p:ext uri="{BB962C8B-B14F-4D97-AF65-F5344CB8AC3E}">
        <p14:creationId xmlns:p14="http://schemas.microsoft.com/office/powerpoint/2010/main" val="191015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34778"/>
          </a:xfrm>
        </p:spPr>
        <p:txBody>
          <a:bodyPr/>
          <a:lstStyle/>
          <a:p>
            <a:r>
              <a:rPr lang="en-US" b="0" dirty="0"/>
              <a:t>X.500 One-Way Authentication</a:t>
            </a:r>
            <a:endParaRPr lang="en-US" dirty="0"/>
          </a:p>
        </p:txBody>
      </p:sp>
      <p:sp>
        <p:nvSpPr>
          <p:cNvPr id="3" name="Content Placeholder 2"/>
          <p:cNvSpPr>
            <a:spLocks noGrp="1"/>
          </p:cNvSpPr>
          <p:nvPr>
            <p:ph idx="1"/>
          </p:nvPr>
        </p:nvSpPr>
        <p:spPr>
          <a:xfrm>
            <a:off x="395288" y="1552353"/>
            <a:ext cx="8443912" cy="5305647"/>
          </a:xfrm>
          <a:solidFill>
            <a:schemeClr val="bg1"/>
          </a:solidFill>
        </p:spPr>
        <p:txBody>
          <a:bodyPr/>
          <a:lstStyle/>
          <a:p>
            <a:endParaRPr lang="en-US" sz="2400" dirty="0" smtClean="0"/>
          </a:p>
          <a:p>
            <a:endParaRPr lang="en-US" sz="2400" dirty="0"/>
          </a:p>
          <a:p>
            <a:endParaRPr lang="en-US" sz="2400" dirty="0" smtClean="0"/>
          </a:p>
          <a:p>
            <a:pPr marL="0" indent="0">
              <a:buNone/>
            </a:pPr>
            <a:endParaRPr lang="en-US" sz="2400" dirty="0" smtClean="0"/>
          </a:p>
          <a:p>
            <a:r>
              <a:rPr lang="en-US" sz="2400" dirty="0"/>
              <a:t>1 message ( A  B) used to establish with </a:t>
            </a:r>
            <a:r>
              <a:rPr lang="en-US" sz="2400" b="1" dirty="0"/>
              <a:t>synchronized clocks</a:t>
            </a:r>
          </a:p>
          <a:p>
            <a:r>
              <a:rPr lang="en-US" sz="2400" dirty="0" smtClean="0"/>
              <a:t>the </a:t>
            </a:r>
            <a:r>
              <a:rPr lang="en-US" sz="2400" b="1" dirty="0"/>
              <a:t>identity </a:t>
            </a:r>
            <a:r>
              <a:rPr lang="en-US" sz="2400" dirty="0"/>
              <a:t>of A and that message is from A</a:t>
            </a:r>
          </a:p>
          <a:p>
            <a:r>
              <a:rPr lang="en-US" sz="2400" dirty="0" smtClean="0"/>
              <a:t>message </a:t>
            </a:r>
            <a:r>
              <a:rPr lang="en-US" sz="2400" dirty="0"/>
              <a:t>was intended for B</a:t>
            </a:r>
          </a:p>
          <a:p>
            <a:r>
              <a:rPr lang="en-US" sz="2400" dirty="0" smtClean="0"/>
              <a:t>integrity </a:t>
            </a:r>
            <a:r>
              <a:rPr lang="en-US" sz="2400" dirty="0"/>
              <a:t>&amp; originality of message</a:t>
            </a:r>
          </a:p>
          <a:p>
            <a:r>
              <a:rPr lang="en-US" sz="2400" dirty="0" smtClean="0"/>
              <a:t>message </a:t>
            </a:r>
            <a:r>
              <a:rPr lang="en-US" sz="2400" dirty="0"/>
              <a:t>must include timestamp, nonce, B's identity and is signed by A</a:t>
            </a:r>
          </a:p>
          <a:p>
            <a:r>
              <a:rPr lang="en-US" sz="2400" dirty="0" smtClean="0"/>
              <a:t>timestamp </a:t>
            </a:r>
            <a:r>
              <a:rPr lang="en-US" sz="2400" dirty="0"/>
              <a:t>need to be </a:t>
            </a:r>
            <a:r>
              <a:rPr lang="en-US" sz="2400" b="1" dirty="0"/>
              <a:t>checked </a:t>
            </a:r>
            <a:r>
              <a:rPr lang="en-US" sz="2400" dirty="0"/>
              <a:t>‘or’ </a:t>
            </a:r>
            <a:r>
              <a:rPr lang="en-US" sz="2400" b="1" dirty="0"/>
              <a:t>relied </a:t>
            </a:r>
            <a:r>
              <a:rPr lang="en-US" sz="2400" dirty="0"/>
              <a:t>upon</a:t>
            </a:r>
          </a:p>
        </p:txBody>
      </p:sp>
      <p:pic>
        <p:nvPicPr>
          <p:cNvPr id="5" name="Picture 4"/>
          <p:cNvPicPr>
            <a:picLocks noChangeAspect="1"/>
          </p:cNvPicPr>
          <p:nvPr/>
        </p:nvPicPr>
        <p:blipFill>
          <a:blip r:embed="rId2"/>
          <a:stretch>
            <a:fillRect/>
          </a:stretch>
        </p:blipFill>
        <p:spPr>
          <a:xfrm>
            <a:off x="692944" y="1463767"/>
            <a:ext cx="7848600" cy="2562225"/>
          </a:xfrm>
          <a:prstGeom prst="rect">
            <a:avLst/>
          </a:prstGeom>
        </p:spPr>
      </p:pic>
    </p:spTree>
    <p:extLst>
      <p:ext uri="{BB962C8B-B14F-4D97-AF65-F5344CB8AC3E}">
        <p14:creationId xmlns:p14="http://schemas.microsoft.com/office/powerpoint/2010/main" val="85136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7309"/>
          </a:xfrm>
        </p:spPr>
        <p:txBody>
          <a:bodyPr/>
          <a:lstStyle/>
          <a:p>
            <a:r>
              <a:rPr lang="en-US" b="0" dirty="0"/>
              <a:t>X.500 Two-Way Authentication</a:t>
            </a:r>
            <a:endParaRPr lang="en-US" dirty="0"/>
          </a:p>
        </p:txBody>
      </p:sp>
      <p:sp>
        <p:nvSpPr>
          <p:cNvPr id="3" name="Content Placeholder 2"/>
          <p:cNvSpPr>
            <a:spLocks noGrp="1"/>
          </p:cNvSpPr>
          <p:nvPr>
            <p:ph idx="1"/>
          </p:nvPr>
        </p:nvSpPr>
        <p:spPr>
          <a:xfrm>
            <a:off x="234348" y="4233173"/>
            <a:ext cx="8443912" cy="2534089"/>
          </a:xfrm>
          <a:solidFill>
            <a:schemeClr val="bg1"/>
          </a:solidFill>
        </p:spPr>
        <p:txBody>
          <a:bodyPr/>
          <a:lstStyle/>
          <a:p>
            <a:r>
              <a:rPr lang="en-US" sz="1800" dirty="0" smtClean="0"/>
              <a:t>2 </a:t>
            </a:r>
            <a:r>
              <a:rPr lang="en-US" sz="1800" dirty="0"/>
              <a:t>messages (A  B, B A) for two way authentication, with </a:t>
            </a:r>
            <a:r>
              <a:rPr lang="en-US" sz="1800" b="1" dirty="0"/>
              <a:t>synchronized</a:t>
            </a:r>
          </a:p>
          <a:p>
            <a:r>
              <a:rPr lang="en-US" sz="1800" dirty="0"/>
              <a:t>clocks in addition:</a:t>
            </a:r>
          </a:p>
          <a:p>
            <a:pPr lvl="1"/>
            <a:r>
              <a:rPr lang="en-US" sz="1800" b="1" dirty="0" smtClean="0"/>
              <a:t>the </a:t>
            </a:r>
            <a:r>
              <a:rPr lang="en-US" sz="1800" b="1" dirty="0"/>
              <a:t>identity of B and that reply is from B</a:t>
            </a:r>
          </a:p>
          <a:p>
            <a:pPr lvl="1"/>
            <a:r>
              <a:rPr lang="en-US" sz="1800" b="1" dirty="0" smtClean="0"/>
              <a:t>that </a:t>
            </a:r>
            <a:r>
              <a:rPr lang="en-US" sz="1800" b="1" dirty="0"/>
              <a:t>reply is intended for A</a:t>
            </a:r>
          </a:p>
          <a:p>
            <a:pPr lvl="1"/>
            <a:r>
              <a:rPr lang="en-US" sz="1800" b="1" dirty="0" smtClean="0"/>
              <a:t>integrity </a:t>
            </a:r>
            <a:r>
              <a:rPr lang="en-US" sz="1800" b="1" dirty="0"/>
              <a:t>&amp; originality of reply</a:t>
            </a:r>
          </a:p>
          <a:p>
            <a:r>
              <a:rPr lang="en-US" sz="1800" dirty="0" smtClean="0"/>
              <a:t>reply </a:t>
            </a:r>
            <a:r>
              <a:rPr lang="en-US" sz="1800" dirty="0"/>
              <a:t>includes original nonce from A, also timestamp and nonce from B</a:t>
            </a:r>
          </a:p>
          <a:p>
            <a:r>
              <a:rPr lang="en-US" sz="1800" dirty="0" smtClean="0"/>
              <a:t>timestamp </a:t>
            </a:r>
            <a:r>
              <a:rPr lang="en-US" sz="1800" dirty="0"/>
              <a:t>need to be checked or relied upon</a:t>
            </a:r>
          </a:p>
        </p:txBody>
      </p:sp>
      <p:pic>
        <p:nvPicPr>
          <p:cNvPr id="5" name="Picture 4"/>
          <p:cNvPicPr>
            <a:picLocks noChangeAspect="1"/>
          </p:cNvPicPr>
          <p:nvPr/>
        </p:nvPicPr>
        <p:blipFill>
          <a:blip r:embed="rId2"/>
          <a:stretch>
            <a:fillRect/>
          </a:stretch>
        </p:blipFill>
        <p:spPr>
          <a:xfrm>
            <a:off x="740569" y="1674015"/>
            <a:ext cx="7734300" cy="2428875"/>
          </a:xfrm>
          <a:prstGeom prst="rect">
            <a:avLst/>
          </a:prstGeom>
        </p:spPr>
      </p:pic>
    </p:spTree>
    <p:extLst>
      <p:ext uri="{BB962C8B-B14F-4D97-AF65-F5344CB8AC3E}">
        <p14:creationId xmlns:p14="http://schemas.microsoft.com/office/powerpoint/2010/main" val="287760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80149"/>
          </a:xfrm>
        </p:spPr>
        <p:txBody>
          <a:bodyPr/>
          <a:lstStyle/>
          <a:p>
            <a:r>
              <a:rPr lang="en-US" b="0" dirty="0"/>
              <a:t>X.500 Three-Way Authentication</a:t>
            </a:r>
            <a:endParaRPr lang="en-US" dirty="0"/>
          </a:p>
        </p:txBody>
      </p:sp>
      <p:sp>
        <p:nvSpPr>
          <p:cNvPr id="3" name="Content Placeholder 2"/>
          <p:cNvSpPr>
            <a:spLocks noGrp="1"/>
          </p:cNvSpPr>
          <p:nvPr>
            <p:ph idx="1"/>
          </p:nvPr>
        </p:nvSpPr>
        <p:spPr>
          <a:xfrm>
            <a:off x="395288" y="4367048"/>
            <a:ext cx="8443912" cy="2349062"/>
          </a:xfrm>
          <a:solidFill>
            <a:schemeClr val="bg1"/>
          </a:solidFill>
        </p:spPr>
        <p:txBody>
          <a:bodyPr/>
          <a:lstStyle/>
          <a:p>
            <a:r>
              <a:rPr lang="en-US" sz="2400" dirty="0"/>
              <a:t>3 messages (AB, BA, AB) which enables </a:t>
            </a:r>
            <a:r>
              <a:rPr lang="en-US" sz="2400" dirty="0" smtClean="0"/>
              <a:t>above </a:t>
            </a:r>
            <a:r>
              <a:rPr lang="en-US" sz="2400" i="1" dirty="0" smtClean="0"/>
              <a:t>authentication </a:t>
            </a:r>
            <a:r>
              <a:rPr lang="en-US" sz="2400" i="1" dirty="0"/>
              <a:t>without synchronized clocks</a:t>
            </a:r>
          </a:p>
          <a:p>
            <a:r>
              <a:rPr lang="en-US" sz="2400" dirty="0" smtClean="0"/>
              <a:t>has </a:t>
            </a:r>
            <a:r>
              <a:rPr lang="en-US" sz="2400" dirty="0"/>
              <a:t>reply from A back to B containing signed copy of nonce from B</a:t>
            </a:r>
          </a:p>
          <a:p>
            <a:r>
              <a:rPr lang="en-US" sz="2400" dirty="0" smtClean="0"/>
              <a:t>implies </a:t>
            </a:r>
            <a:r>
              <a:rPr lang="en-US" sz="2400" dirty="0"/>
              <a:t>timestamps need not be checked or relied upon</a:t>
            </a:r>
          </a:p>
        </p:txBody>
      </p:sp>
      <p:pic>
        <p:nvPicPr>
          <p:cNvPr id="5" name="Picture 4"/>
          <p:cNvPicPr>
            <a:picLocks noChangeAspect="1"/>
          </p:cNvPicPr>
          <p:nvPr/>
        </p:nvPicPr>
        <p:blipFill>
          <a:blip r:embed="rId2"/>
          <a:stretch>
            <a:fillRect/>
          </a:stretch>
        </p:blipFill>
        <p:spPr>
          <a:xfrm>
            <a:off x="963593" y="1681980"/>
            <a:ext cx="6775380" cy="2327391"/>
          </a:xfrm>
          <a:prstGeom prst="rect">
            <a:avLst/>
          </a:prstGeom>
        </p:spPr>
      </p:pic>
    </p:spTree>
    <p:extLst>
      <p:ext uri="{BB962C8B-B14F-4D97-AF65-F5344CB8AC3E}">
        <p14:creationId xmlns:p14="http://schemas.microsoft.com/office/powerpoint/2010/main" val="6394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412" t="24545" r="15294" b="15455"/>
              <a:stretch>
                <a:fillRect/>
              </a:stretch>
            </p:blipFill>
          </mc:Choice>
          <mc:Fallback>
            <p:blipFill>
              <a:blip r:embed="rId4"/>
              <a:srcRect l="9412" t="24545" r="15294" b="15455"/>
              <a:stretch>
                <a:fillRect/>
              </a:stretch>
            </p:blipFill>
          </mc:Fallback>
        </mc:AlternateContent>
        <p:spPr>
          <a:xfrm>
            <a:off x="0" y="0"/>
            <a:ext cx="5197890" cy="53602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p:cNvSpPr txBox="1"/>
          <p:nvPr/>
        </p:nvSpPr>
        <p:spPr>
          <a:xfrm>
            <a:off x="5312978" y="0"/>
            <a:ext cx="3831022" cy="6786473"/>
          </a:xfrm>
          <a:prstGeom prst="rect">
            <a:avLst/>
          </a:prstGeom>
          <a:solidFill>
            <a:schemeClr val="bg1"/>
          </a:solidFill>
        </p:spPr>
        <p:txBody>
          <a:bodyPr wrap="square" rtlCol="0">
            <a:spAutoFit/>
          </a:bodyPr>
          <a:lstStyle/>
          <a:p>
            <a:r>
              <a:rPr lang="en-US" sz="1500" dirty="0">
                <a:latin typeface="Arial" pitchFamily="-107" charset="0"/>
                <a:ea typeface="ＭＳ Ｐゴシック" pitchFamily="-107" charset="-128"/>
                <a:cs typeface="ＭＳ Ｐゴシック" pitchFamily="-107" charset="-128"/>
              </a:rPr>
              <a:t>• </a:t>
            </a:r>
            <a:r>
              <a:rPr lang="en-US" sz="1500" dirty="0" smtClean="0">
                <a:latin typeface="Arial" pitchFamily="-107" charset="0"/>
                <a:ea typeface="ＭＳ Ｐゴシック" pitchFamily="-107" charset="-128"/>
                <a:cs typeface="ＭＳ Ｐゴシック" pitchFamily="-107" charset="-128"/>
              </a:rPr>
              <a:t>End </a:t>
            </a:r>
            <a:r>
              <a:rPr lang="en-US" sz="1500" dirty="0">
                <a:latin typeface="Arial" pitchFamily="-107" charset="0"/>
                <a:ea typeface="ＭＳ Ｐゴシック" pitchFamily="-107" charset="-128"/>
                <a:cs typeface="ＭＳ Ｐゴシック" pitchFamily="-107" charset="-128"/>
              </a:rPr>
              <a:t>entity:  A generic term used to denote end users, devices (e.g., servers,</a:t>
            </a:r>
          </a:p>
          <a:p>
            <a:r>
              <a:rPr lang="en-US" sz="1500" dirty="0">
                <a:latin typeface="Arial" pitchFamily="-107" charset="0"/>
                <a:ea typeface="ＭＳ Ｐゴシック" pitchFamily="-107" charset="-128"/>
                <a:cs typeface="ＭＳ Ｐゴシック" pitchFamily="-107" charset="-128"/>
              </a:rPr>
              <a:t>routers), or any other entity that can be identified in the subject field of a public</a:t>
            </a:r>
          </a:p>
          <a:p>
            <a:r>
              <a:rPr lang="en-US" sz="1500" dirty="0">
                <a:latin typeface="Arial" pitchFamily="-107" charset="0"/>
                <a:ea typeface="ＭＳ Ｐゴシック" pitchFamily="-107" charset="-128"/>
                <a:cs typeface="ＭＳ Ｐゴシック" pitchFamily="-107" charset="-128"/>
              </a:rPr>
              <a:t>key certificate. End entities typically consume and/or support PKI-related</a:t>
            </a:r>
          </a:p>
          <a:p>
            <a:r>
              <a:rPr lang="en-US" sz="1500" dirty="0">
                <a:latin typeface="Arial" pitchFamily="-107" charset="0"/>
                <a:ea typeface="ＭＳ Ｐゴシック" pitchFamily="-107" charset="-128"/>
                <a:cs typeface="ＭＳ Ｐゴシック" pitchFamily="-107" charset="-128"/>
              </a:rPr>
              <a:t>services.</a:t>
            </a:r>
          </a:p>
          <a:p>
            <a:endParaRPr lang="en-US" sz="1500" dirty="0">
              <a:latin typeface="Arial" pitchFamily="-107" charset="0"/>
              <a:ea typeface="ＭＳ Ｐゴシック" pitchFamily="-107" charset="-128"/>
              <a:cs typeface="ＭＳ Ｐゴシック" pitchFamily="-107" charset="-128"/>
            </a:endParaRPr>
          </a:p>
          <a:p>
            <a:r>
              <a:rPr lang="en-US" sz="1500" dirty="0">
                <a:latin typeface="Arial" pitchFamily="-107" charset="0"/>
                <a:ea typeface="ＭＳ Ｐゴシック" pitchFamily="-107" charset="-128"/>
                <a:cs typeface="ＭＳ Ｐゴシック" pitchFamily="-107" charset="-128"/>
              </a:rPr>
              <a:t>• Certification authority (CA):  The issuer of certificates and (usually) certificate</a:t>
            </a:r>
          </a:p>
          <a:p>
            <a:r>
              <a:rPr lang="en-US" sz="1500" dirty="0">
                <a:latin typeface="Arial" pitchFamily="-107" charset="0"/>
                <a:ea typeface="ＭＳ Ｐゴシック" pitchFamily="-107" charset="-128"/>
                <a:cs typeface="ＭＳ Ｐゴシック" pitchFamily="-107" charset="-128"/>
              </a:rPr>
              <a:t>revocation lists (CRLs). It may also support a variety of administrative functions,</a:t>
            </a:r>
          </a:p>
          <a:p>
            <a:r>
              <a:rPr lang="en-US" sz="1500" dirty="0">
                <a:latin typeface="Arial" pitchFamily="-107" charset="0"/>
                <a:ea typeface="ＭＳ Ｐゴシック" pitchFamily="-107" charset="-128"/>
                <a:cs typeface="ＭＳ Ｐゴシック" pitchFamily="-107" charset="-128"/>
              </a:rPr>
              <a:t>although these are often delegated to one or more registration authorities.</a:t>
            </a:r>
          </a:p>
          <a:p>
            <a:endParaRPr lang="en-US" sz="1500" dirty="0">
              <a:latin typeface="Arial" pitchFamily="-107" charset="0"/>
              <a:ea typeface="ＭＳ Ｐゴシック" pitchFamily="-107" charset="-128"/>
              <a:cs typeface="ＭＳ Ｐゴシック" pitchFamily="-107" charset="-128"/>
            </a:endParaRPr>
          </a:p>
          <a:p>
            <a:r>
              <a:rPr lang="en-US" sz="1500" dirty="0">
                <a:latin typeface="Arial" pitchFamily="-107" charset="0"/>
                <a:ea typeface="ＭＳ Ｐゴシック" pitchFamily="-107" charset="-128"/>
                <a:cs typeface="ＭＳ Ｐゴシック" pitchFamily="-107" charset="-128"/>
              </a:rPr>
              <a:t>• Registration authority (RA): An optional component that can assume a number</a:t>
            </a:r>
          </a:p>
          <a:p>
            <a:r>
              <a:rPr lang="en-US" sz="1500" dirty="0">
                <a:latin typeface="Arial" pitchFamily="-107" charset="0"/>
                <a:ea typeface="ＭＳ Ｐゴシック" pitchFamily="-107" charset="-128"/>
                <a:cs typeface="ＭＳ Ｐゴシック" pitchFamily="-107" charset="-128"/>
              </a:rPr>
              <a:t>of administrative functions from the CA. The RA is often associated with the</a:t>
            </a:r>
          </a:p>
          <a:p>
            <a:r>
              <a:rPr lang="en-US" sz="1500" dirty="0">
                <a:latin typeface="Arial" pitchFamily="-107" charset="0"/>
                <a:ea typeface="ＭＳ Ｐゴシック" pitchFamily="-107" charset="-128"/>
                <a:cs typeface="ＭＳ Ｐゴシック" pitchFamily="-107" charset="-128"/>
              </a:rPr>
              <a:t>end entity registration process, but can assist in a number of other areas as well.</a:t>
            </a:r>
          </a:p>
          <a:p>
            <a:endParaRPr lang="en-US" sz="1500" dirty="0">
              <a:latin typeface="Arial" pitchFamily="-107" charset="0"/>
              <a:ea typeface="ＭＳ Ｐゴシック" pitchFamily="-107" charset="-128"/>
              <a:cs typeface="ＭＳ Ｐゴシック" pitchFamily="-107" charset="-128"/>
            </a:endParaRPr>
          </a:p>
          <a:p>
            <a:r>
              <a:rPr lang="en-US" sz="1500" dirty="0">
                <a:latin typeface="Arial" pitchFamily="-107" charset="0"/>
                <a:ea typeface="ＭＳ Ｐゴシック" pitchFamily="-107" charset="-128"/>
                <a:cs typeface="ＭＳ Ｐゴシック" pitchFamily="-107" charset="-128"/>
              </a:rPr>
              <a:t>• CRL issuer: An optional component that a CA can delegate to publish CRLs.</a:t>
            </a:r>
          </a:p>
          <a:p>
            <a:endParaRPr lang="en-US" sz="1500" dirty="0">
              <a:latin typeface="Arial" pitchFamily="-107" charset="0"/>
              <a:ea typeface="ＭＳ Ｐゴシック" pitchFamily="-107" charset="-128"/>
              <a:cs typeface="ＭＳ Ｐゴシック" pitchFamily="-107" charset="-128"/>
            </a:endParaRPr>
          </a:p>
          <a:p>
            <a:r>
              <a:rPr lang="en-US" sz="1500" dirty="0">
                <a:latin typeface="Arial" pitchFamily="-107" charset="0"/>
                <a:ea typeface="ＭＳ Ｐゴシック" pitchFamily="-107" charset="-128"/>
                <a:cs typeface="ＭＳ Ｐゴシック" pitchFamily="-107" charset="-128"/>
              </a:rPr>
              <a:t>• Repository: A generic term used to denote any method for storing certificates</a:t>
            </a:r>
          </a:p>
          <a:p>
            <a:r>
              <a:rPr lang="en-US" sz="1500" dirty="0">
                <a:latin typeface="Arial" pitchFamily="-107" charset="0"/>
                <a:ea typeface="ＭＳ Ｐゴシック" pitchFamily="-107" charset="-128"/>
                <a:cs typeface="ＭＳ Ｐゴシック" pitchFamily="-107" charset="-128"/>
              </a:rPr>
              <a:t>and CRLs so that they can be retrieved by end entities.</a:t>
            </a:r>
          </a:p>
        </p:txBody>
      </p:sp>
    </p:spTree>
    <p:extLst>
      <p:ext uri="{BB962C8B-B14F-4D97-AF65-F5344CB8AC3E}">
        <p14:creationId xmlns:p14="http://schemas.microsoft.com/office/powerpoint/2010/main" val="2956349335"/>
      </p:ext>
    </p:extLst>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362607" y="635280"/>
            <a:ext cx="9143999" cy="888720"/>
          </a:xfrm>
        </p:spPr>
        <p:txBody>
          <a:bodyPr/>
          <a:lstStyle/>
          <a:p>
            <a:r>
              <a:rPr lang="en-US" dirty="0" smtClean="0"/>
              <a:t>PKIX Management functions</a:t>
            </a:r>
            <a:endParaRPr lang="en-US" dirty="0"/>
          </a:p>
        </p:txBody>
      </p:sp>
      <p:sp>
        <p:nvSpPr>
          <p:cNvPr id="258051" name="Rectangle 3"/>
          <p:cNvSpPr>
            <a:spLocks noGrp="1" noChangeArrowheads="1"/>
          </p:cNvSpPr>
          <p:nvPr>
            <p:ph idx="1"/>
          </p:nvPr>
        </p:nvSpPr>
        <p:spPr>
          <a:xfrm>
            <a:off x="609600" y="1676400"/>
            <a:ext cx="8000999" cy="4953000"/>
          </a:xfrm>
          <a:solidFill>
            <a:schemeClr val="bg1"/>
          </a:solidFill>
        </p:spPr>
        <p:txBody>
          <a:bodyPr>
            <a:normAutofit fontScale="70000" lnSpcReduction="20000"/>
          </a:bodyPr>
          <a:lstStyle/>
          <a:p>
            <a:r>
              <a:rPr lang="en-US" dirty="0" smtClean="0">
                <a:solidFill>
                  <a:schemeClr val="tx2">
                    <a:lumMod val="10000"/>
                  </a:schemeClr>
                </a:solidFill>
              </a:rPr>
              <a:t>Functions that potentially need to be supported by management protocols:</a:t>
            </a:r>
          </a:p>
          <a:p>
            <a:pPr lvl="1">
              <a:buClr>
                <a:schemeClr val="bg1"/>
              </a:buClr>
            </a:pPr>
            <a:r>
              <a:rPr lang="en-US" dirty="0" smtClean="0">
                <a:solidFill>
                  <a:schemeClr val="tx2">
                    <a:lumMod val="10000"/>
                  </a:schemeClr>
                </a:solidFill>
              </a:rPr>
              <a:t>Registration</a:t>
            </a:r>
            <a:endParaRPr lang="en-US" dirty="0" smtClean="0">
              <a:solidFill>
                <a:schemeClr val="tx2">
                  <a:lumMod val="10000"/>
                </a:schemeClr>
              </a:solidFill>
            </a:endParaRPr>
          </a:p>
          <a:p>
            <a:pPr lvl="1">
              <a:buClr>
                <a:schemeClr val="bg1"/>
              </a:buClr>
            </a:pPr>
            <a:r>
              <a:rPr lang="en-US" dirty="0" smtClean="0">
                <a:solidFill>
                  <a:schemeClr val="tx2">
                    <a:lumMod val="10000"/>
                  </a:schemeClr>
                </a:solidFill>
              </a:rPr>
              <a:t>Initialization</a:t>
            </a:r>
          </a:p>
          <a:p>
            <a:pPr lvl="1">
              <a:buClr>
                <a:schemeClr val="bg1"/>
              </a:buClr>
            </a:pPr>
            <a:r>
              <a:rPr lang="en-US" dirty="0" smtClean="0">
                <a:solidFill>
                  <a:schemeClr val="tx2">
                    <a:lumMod val="10000"/>
                  </a:schemeClr>
                </a:solidFill>
              </a:rPr>
              <a:t>Certification</a:t>
            </a:r>
          </a:p>
          <a:p>
            <a:pPr lvl="1">
              <a:buClr>
                <a:schemeClr val="bg1"/>
              </a:buClr>
            </a:pPr>
            <a:r>
              <a:rPr lang="en-US" dirty="0" smtClean="0">
                <a:solidFill>
                  <a:schemeClr val="tx2">
                    <a:lumMod val="10000"/>
                  </a:schemeClr>
                </a:solidFill>
              </a:rPr>
              <a:t>Key pair recovery</a:t>
            </a:r>
          </a:p>
          <a:p>
            <a:pPr lvl="1">
              <a:buClr>
                <a:schemeClr val="bg1"/>
              </a:buClr>
            </a:pPr>
            <a:r>
              <a:rPr lang="en-US" dirty="0" smtClean="0">
                <a:solidFill>
                  <a:schemeClr val="tx2">
                    <a:lumMod val="10000"/>
                  </a:schemeClr>
                </a:solidFill>
              </a:rPr>
              <a:t>Key pair update</a:t>
            </a:r>
          </a:p>
          <a:p>
            <a:pPr lvl="1">
              <a:buClr>
                <a:schemeClr val="bg1"/>
              </a:buClr>
            </a:pPr>
            <a:r>
              <a:rPr lang="en-US" dirty="0" smtClean="0">
                <a:solidFill>
                  <a:schemeClr val="tx2">
                    <a:lumMod val="10000"/>
                  </a:schemeClr>
                </a:solidFill>
              </a:rPr>
              <a:t>Revocation request</a:t>
            </a:r>
          </a:p>
          <a:p>
            <a:pPr lvl="1">
              <a:buClr>
                <a:schemeClr val="bg1"/>
              </a:buClr>
            </a:pPr>
            <a:r>
              <a:rPr lang="en-US" dirty="0" smtClean="0">
                <a:solidFill>
                  <a:schemeClr val="tx2">
                    <a:lumMod val="10000"/>
                  </a:schemeClr>
                </a:solidFill>
              </a:rPr>
              <a:t>Cross certification</a:t>
            </a:r>
          </a:p>
          <a:p>
            <a:r>
              <a:rPr lang="en-US" dirty="0" smtClean="0">
                <a:solidFill>
                  <a:schemeClr val="tx2">
                    <a:lumMod val="10000"/>
                  </a:schemeClr>
                </a:solidFill>
              </a:rPr>
              <a:t>Alternative management protocols:</a:t>
            </a:r>
          </a:p>
          <a:p>
            <a:pPr lvl="1">
              <a:buClr>
                <a:schemeClr val="bg1"/>
              </a:buClr>
            </a:pPr>
            <a:r>
              <a:rPr lang="en-US" dirty="0" smtClean="0">
                <a:solidFill>
                  <a:schemeClr val="tx2">
                    <a:lumMod val="10000"/>
                  </a:schemeClr>
                </a:solidFill>
              </a:rPr>
              <a:t>Certificate management protocols (CMP)</a:t>
            </a:r>
          </a:p>
          <a:p>
            <a:pPr lvl="2"/>
            <a:r>
              <a:rPr lang="en-US" dirty="0" smtClean="0">
                <a:solidFill>
                  <a:schemeClr val="tx2">
                    <a:lumMod val="10000"/>
                  </a:schemeClr>
                </a:solidFill>
              </a:rPr>
              <a:t>Designed to be a flexible protocol able to accommodate a variety of technical, operational, and business models</a:t>
            </a:r>
          </a:p>
          <a:p>
            <a:pPr lvl="1">
              <a:buClr>
                <a:schemeClr val="bg1"/>
              </a:buClr>
            </a:pPr>
            <a:r>
              <a:rPr lang="en-US" dirty="0" smtClean="0">
                <a:solidFill>
                  <a:schemeClr val="tx2">
                    <a:lumMod val="10000"/>
                  </a:schemeClr>
                </a:solidFill>
              </a:rPr>
              <a:t>Certificate management messages over CMS (CMC)</a:t>
            </a:r>
          </a:p>
          <a:p>
            <a:pPr lvl="2"/>
            <a:r>
              <a:rPr lang="en-US" dirty="0" smtClean="0">
                <a:solidFill>
                  <a:schemeClr val="tx2">
                    <a:lumMod val="10000"/>
                  </a:schemeClr>
                </a:solidFill>
              </a:rPr>
              <a:t>Is built on earlier work and is intended to leverage existing implementations</a:t>
            </a:r>
            <a:endParaRPr lang="en-US" dirty="0">
              <a:solidFill>
                <a:schemeClr val="tx2">
                  <a:lumMod val="10000"/>
                </a:schemeClr>
              </a:solidFill>
            </a:endParaRPr>
          </a:p>
        </p:txBody>
      </p:sp>
    </p:spTree>
    <p:extLst>
      <p:ext uri="{BB962C8B-B14F-4D97-AF65-F5344CB8AC3E}">
        <p14:creationId xmlns:p14="http://schemas.microsoft.com/office/powerpoint/2010/main" val="1796668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09600" y="663307"/>
            <a:ext cx="9144000" cy="794127"/>
          </a:xfrm>
        </p:spPr>
        <p:txBody>
          <a:bodyPr/>
          <a:lstStyle/>
          <a:p>
            <a:r>
              <a:rPr lang="en-US" dirty="0" smtClean="0"/>
              <a:t>Identity Management</a:t>
            </a:r>
            <a:endParaRPr lang="en-US" dirty="0"/>
          </a:p>
        </p:txBody>
      </p:sp>
      <p:sp>
        <p:nvSpPr>
          <p:cNvPr id="264195" name="Rectangle 3"/>
          <p:cNvSpPr>
            <a:spLocks noGrp="1" noChangeArrowheads="1"/>
          </p:cNvSpPr>
          <p:nvPr>
            <p:ph idx="1"/>
          </p:nvPr>
        </p:nvSpPr>
        <p:spPr>
          <a:xfrm>
            <a:off x="362607" y="1732454"/>
            <a:ext cx="8781393" cy="5125546"/>
          </a:xfrm>
          <a:solidFill>
            <a:schemeClr val="bg1"/>
          </a:solidFill>
        </p:spPr>
        <p:txBody>
          <a:bodyPr>
            <a:normAutofit fontScale="62500" lnSpcReduction="20000"/>
          </a:bodyPr>
          <a:lstStyle/>
          <a:p>
            <a:r>
              <a:rPr lang="en-US" dirty="0" smtClean="0">
                <a:solidFill>
                  <a:schemeClr val="tx2">
                    <a:lumMod val="10000"/>
                  </a:schemeClr>
                </a:solidFill>
              </a:rPr>
              <a:t>A centralized, automated approach to provide enterprise wide access to resources by employees and other authorized individuals</a:t>
            </a:r>
          </a:p>
          <a:p>
            <a:pPr lvl="1">
              <a:buClr>
                <a:schemeClr val="bg1"/>
              </a:buClr>
            </a:pPr>
            <a:r>
              <a:rPr lang="en-US" dirty="0" smtClean="0">
                <a:solidFill>
                  <a:schemeClr val="tx2">
                    <a:lumMod val="10000"/>
                  </a:schemeClr>
                </a:solidFill>
              </a:rPr>
              <a:t>Focus is defining an identity for each user (human or process), associating attributes with the identity, and enforcing a means by which a user can verify identity</a:t>
            </a:r>
          </a:p>
          <a:p>
            <a:pPr lvl="1">
              <a:buClr>
                <a:schemeClr val="bg1"/>
              </a:buClr>
            </a:pPr>
            <a:r>
              <a:rPr lang="en-US" dirty="0" smtClean="0">
                <a:solidFill>
                  <a:schemeClr val="tx2">
                    <a:lumMod val="10000"/>
                  </a:schemeClr>
                </a:solidFill>
              </a:rPr>
              <a:t>Central concept is the use of single sign-on (SSO) which enables a user to access all network resources after a single authentication</a:t>
            </a:r>
          </a:p>
          <a:p>
            <a:r>
              <a:rPr lang="en-US" dirty="0" smtClean="0">
                <a:solidFill>
                  <a:schemeClr val="tx2">
                    <a:lumMod val="10000"/>
                  </a:schemeClr>
                </a:solidFill>
              </a:rPr>
              <a:t>Principal elements of an identity management system:</a:t>
            </a:r>
          </a:p>
          <a:p>
            <a:pPr lvl="1">
              <a:buClr>
                <a:schemeClr val="bg1"/>
              </a:buClr>
            </a:pPr>
            <a:r>
              <a:rPr lang="en-US" dirty="0" smtClean="0">
                <a:solidFill>
                  <a:schemeClr val="tx2">
                    <a:lumMod val="10000"/>
                  </a:schemeClr>
                </a:solidFill>
              </a:rPr>
              <a:t>Authentication</a:t>
            </a:r>
          </a:p>
          <a:p>
            <a:pPr lvl="1">
              <a:buClr>
                <a:schemeClr val="bg1"/>
              </a:buClr>
            </a:pPr>
            <a:r>
              <a:rPr lang="en-US" dirty="0" smtClean="0">
                <a:solidFill>
                  <a:schemeClr val="tx2">
                    <a:lumMod val="10000"/>
                  </a:schemeClr>
                </a:solidFill>
              </a:rPr>
              <a:t>Authorization</a:t>
            </a:r>
          </a:p>
          <a:p>
            <a:pPr lvl="1">
              <a:buClr>
                <a:schemeClr val="bg1"/>
              </a:buClr>
            </a:pPr>
            <a:r>
              <a:rPr lang="en-US" dirty="0" smtClean="0">
                <a:solidFill>
                  <a:schemeClr val="tx2">
                    <a:lumMod val="10000"/>
                  </a:schemeClr>
                </a:solidFill>
              </a:rPr>
              <a:t>Accounting</a:t>
            </a:r>
          </a:p>
          <a:p>
            <a:pPr lvl="1">
              <a:buClr>
                <a:schemeClr val="bg1"/>
              </a:buClr>
            </a:pPr>
            <a:r>
              <a:rPr lang="en-US" dirty="0" smtClean="0">
                <a:solidFill>
                  <a:schemeClr val="tx2">
                    <a:lumMod val="10000"/>
                  </a:schemeClr>
                </a:solidFill>
              </a:rPr>
              <a:t>Provisioning</a:t>
            </a:r>
          </a:p>
          <a:p>
            <a:pPr lvl="1">
              <a:buClr>
                <a:schemeClr val="bg1"/>
              </a:buClr>
            </a:pPr>
            <a:r>
              <a:rPr lang="en-US" dirty="0" smtClean="0">
                <a:solidFill>
                  <a:schemeClr val="tx2">
                    <a:lumMod val="10000"/>
                  </a:schemeClr>
                </a:solidFill>
              </a:rPr>
              <a:t>Workflow automation</a:t>
            </a:r>
          </a:p>
          <a:p>
            <a:pPr lvl="1">
              <a:buClr>
                <a:schemeClr val="bg1"/>
              </a:buClr>
            </a:pPr>
            <a:r>
              <a:rPr lang="en-US" dirty="0" smtClean="0">
                <a:solidFill>
                  <a:schemeClr val="tx2">
                    <a:lumMod val="10000"/>
                  </a:schemeClr>
                </a:solidFill>
              </a:rPr>
              <a:t>Delegated administration</a:t>
            </a:r>
          </a:p>
          <a:p>
            <a:pPr lvl="1">
              <a:buClr>
                <a:schemeClr val="bg1"/>
              </a:buClr>
            </a:pPr>
            <a:r>
              <a:rPr lang="en-US" dirty="0" smtClean="0">
                <a:solidFill>
                  <a:schemeClr val="tx2">
                    <a:lumMod val="10000"/>
                  </a:schemeClr>
                </a:solidFill>
              </a:rPr>
              <a:t>Password synchronization</a:t>
            </a:r>
          </a:p>
          <a:p>
            <a:pPr lvl="1">
              <a:buClr>
                <a:schemeClr val="bg1"/>
              </a:buClr>
            </a:pPr>
            <a:r>
              <a:rPr lang="en-US" dirty="0" smtClean="0">
                <a:solidFill>
                  <a:schemeClr val="tx2">
                    <a:lumMod val="10000"/>
                  </a:schemeClr>
                </a:solidFill>
              </a:rPr>
              <a:t>Self-service password reset</a:t>
            </a:r>
          </a:p>
          <a:p>
            <a:pPr lvl="1">
              <a:buClr>
                <a:schemeClr val="bg1"/>
              </a:buClr>
            </a:pPr>
            <a:r>
              <a:rPr lang="en-US" dirty="0" smtClean="0">
                <a:solidFill>
                  <a:schemeClr val="tx2">
                    <a:lumMod val="10000"/>
                  </a:schemeClr>
                </a:solidFill>
              </a:rPr>
              <a:t>Federation </a:t>
            </a:r>
          </a:p>
        </p:txBody>
      </p:sp>
      <p:pic>
        <p:nvPicPr>
          <p:cNvPr id="4" name="Picture 3"/>
          <p:cNvPicPr>
            <a:picLocks noChangeAspect="1"/>
          </p:cNvPicPr>
          <p:nvPr/>
        </p:nvPicPr>
        <p:blipFill>
          <a:blip r:embed="rId3"/>
          <a:stretch>
            <a:fillRect/>
          </a:stretch>
        </p:blipFill>
        <p:spPr>
          <a:xfrm>
            <a:off x="6324600" y="4419600"/>
            <a:ext cx="2235200" cy="1955800"/>
          </a:xfrm>
          <a:prstGeom prst="rect">
            <a:avLst/>
          </a:prstGeom>
        </p:spPr>
      </p:pic>
    </p:spTree>
    <p:extLst>
      <p:ext uri="{BB962C8B-B14F-4D97-AF65-F5344CB8AC3E}">
        <p14:creationId xmlns:p14="http://schemas.microsoft.com/office/powerpoint/2010/main" val="1510677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UM2007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MMC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UMMC02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UMMC02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UMMC02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UMMC02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UMMC02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UMMC02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UMMC02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ummc2007b</Template>
  <TotalTime>2880</TotalTime>
  <Words>5082</Words>
  <Application>Microsoft Office PowerPoint</Application>
  <PresentationFormat>On-screen Show (4:3)</PresentationFormat>
  <Paragraphs>496</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ＭＳ Ｐゴシック</vt:lpstr>
      <vt:lpstr>Arial</vt:lpstr>
      <vt:lpstr>Arial Narrow</vt:lpstr>
      <vt:lpstr>Calibri</vt:lpstr>
      <vt:lpstr>Wingdings</vt:lpstr>
      <vt:lpstr>UM2007d</vt:lpstr>
      <vt:lpstr>WQD7010 Network &amp; Security</vt:lpstr>
      <vt:lpstr>Chapter 4 (Part 2)</vt:lpstr>
      <vt:lpstr>Authentication Procedure</vt:lpstr>
      <vt:lpstr>X.500 One-Way Authentication</vt:lpstr>
      <vt:lpstr>X.500 Two-Way Authentication</vt:lpstr>
      <vt:lpstr>X.500 Three-Way Authentication</vt:lpstr>
      <vt:lpstr>PowerPoint Presentation</vt:lpstr>
      <vt:lpstr>PKIX Management functions</vt:lpstr>
      <vt:lpstr>Identity Management</vt:lpstr>
      <vt:lpstr>Identity Management</vt:lpstr>
      <vt:lpstr>Identity Management</vt:lpstr>
      <vt:lpstr>PowerPoint Presentation</vt:lpstr>
      <vt:lpstr>Identity federation</vt:lpstr>
      <vt:lpstr>PowerPoint Presentation</vt:lpstr>
      <vt:lpstr>Standards Used by Federated Identity Management</vt:lpstr>
      <vt:lpstr>PowerPoint Presentation</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Saaidal</cp:lastModifiedBy>
  <cp:revision>71</cp:revision>
  <dcterms:created xsi:type="dcterms:W3CDTF">2018-02-27T14:12:54Z</dcterms:created>
  <dcterms:modified xsi:type="dcterms:W3CDTF">2019-04-05T09:50:25Z</dcterms:modified>
</cp:coreProperties>
</file>