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98" r:id="rId10"/>
    <p:sldId id="299" r:id="rId11"/>
    <p:sldId id="297" r:id="rId12"/>
    <p:sldId id="320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68" r:id="rId27"/>
    <p:sldId id="269" r:id="rId28"/>
    <p:sldId id="270" r:id="rId29"/>
    <p:sldId id="271" r:id="rId30"/>
    <p:sldId id="272" r:id="rId31"/>
    <p:sldId id="313" r:id="rId32"/>
    <p:sldId id="275" r:id="rId33"/>
    <p:sldId id="276" r:id="rId34"/>
    <p:sldId id="319" r:id="rId35"/>
    <p:sldId id="277" r:id="rId36"/>
    <p:sldId id="278" r:id="rId37"/>
    <p:sldId id="279" r:id="rId38"/>
    <p:sldId id="280" r:id="rId39"/>
    <p:sldId id="314" r:id="rId40"/>
    <p:sldId id="315" r:id="rId41"/>
    <p:sldId id="316" r:id="rId42"/>
    <p:sldId id="283" r:id="rId43"/>
    <p:sldId id="284" r:id="rId44"/>
    <p:sldId id="285" r:id="rId45"/>
    <p:sldId id="286" r:id="rId46"/>
    <p:sldId id="287" r:id="rId47"/>
    <p:sldId id="296" r:id="rId48"/>
    <p:sldId id="318" r:id="rId4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4991" autoAdjust="0"/>
  </p:normalViewPr>
  <p:slideViewPr>
    <p:cSldViewPr snapToGrid="0">
      <p:cViewPr varScale="1">
        <p:scale>
          <a:sx n="45" d="100"/>
          <a:sy n="45" d="100"/>
        </p:scale>
        <p:origin x="20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6D553-0DF1-1849-B936-81F089E90AC3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ACBC38-F8F2-C349-93BB-94B2FFFB944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</a:t>
          </a:r>
          <a:endParaRPr lang="en-US" dirty="0">
            <a:solidFill>
              <a:schemeClr val="tx1"/>
            </a:solidFill>
          </a:endParaRPr>
        </a:p>
      </dgm:t>
    </dgm:pt>
    <dgm:pt modelId="{6AD1772D-AC5C-A540-AB62-6A284726ADAF}" type="parTrans" cxnId="{46BD07E3-7A30-9649-B57D-A69C1457B07C}">
      <dgm:prSet/>
      <dgm:spPr/>
      <dgm:t>
        <a:bodyPr/>
        <a:lstStyle/>
        <a:p>
          <a:endParaRPr lang="en-US"/>
        </a:p>
      </dgm:t>
    </dgm:pt>
    <dgm:pt modelId="{F80E987C-6BBF-C341-9608-93C0E11CFD83}" type="sibTrans" cxnId="{46BD07E3-7A30-9649-B57D-A69C1457B07C}">
      <dgm:prSet/>
      <dgm:spPr/>
      <dgm:t>
        <a:bodyPr/>
        <a:lstStyle/>
        <a:p>
          <a:endParaRPr lang="en-US"/>
        </a:p>
      </dgm:t>
    </dgm:pt>
    <dgm:pt modelId="{085950ED-F2C0-8949-951A-9EEC9660FB5F}">
      <dgm:prSet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2</a:t>
          </a:r>
        </a:p>
      </dgm:t>
    </dgm:pt>
    <dgm:pt modelId="{DB65BF68-75ED-A841-B26D-FB96B3E02B03}" type="parTrans" cxnId="{3E3CDBDF-FDDA-624A-8A5E-F9935597DF9B}">
      <dgm:prSet/>
      <dgm:spPr/>
      <dgm:t>
        <a:bodyPr/>
        <a:lstStyle/>
        <a:p>
          <a:endParaRPr lang="en-US"/>
        </a:p>
      </dgm:t>
    </dgm:pt>
    <dgm:pt modelId="{D9F13C50-9CBC-4340-B5A0-1D787F5EB7BA}" type="sibTrans" cxnId="{3E3CDBDF-FDDA-624A-8A5E-F9935597DF9B}">
      <dgm:prSet/>
      <dgm:spPr/>
      <dgm:t>
        <a:bodyPr/>
        <a:lstStyle/>
        <a:p>
          <a:endParaRPr lang="en-US"/>
        </a:p>
      </dgm:t>
    </dgm:pt>
    <dgm:pt modelId="{9A482FFA-A453-F544-8C32-EF081FFBD9AB}">
      <dgm:prSet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3</a:t>
          </a:r>
        </a:p>
      </dgm:t>
    </dgm:pt>
    <dgm:pt modelId="{78A25DEC-C1B9-EE4E-8FE0-843FADF25C18}" type="parTrans" cxnId="{77C14E65-23ED-F444-BE23-DE66E5D3F1BD}">
      <dgm:prSet/>
      <dgm:spPr/>
      <dgm:t>
        <a:bodyPr/>
        <a:lstStyle/>
        <a:p>
          <a:endParaRPr lang="en-US"/>
        </a:p>
      </dgm:t>
    </dgm:pt>
    <dgm:pt modelId="{839717B1-FD53-2945-82C9-36A8707208AE}" type="sibTrans" cxnId="{77C14E65-23ED-F444-BE23-DE66E5D3F1BD}">
      <dgm:prSet/>
      <dgm:spPr/>
      <dgm:t>
        <a:bodyPr/>
        <a:lstStyle/>
        <a:p>
          <a:endParaRPr lang="en-US"/>
        </a:p>
      </dgm:t>
    </dgm:pt>
    <dgm:pt modelId="{B9E3CBC1-C6AE-6347-840E-60A88DD7E0E7}">
      <dgm:prSet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4</a:t>
          </a:r>
          <a:endParaRPr lang="en-AU" dirty="0">
            <a:solidFill>
              <a:srgbClr val="FFFFFF"/>
            </a:solidFill>
          </a:endParaRPr>
        </a:p>
      </dgm:t>
    </dgm:pt>
    <dgm:pt modelId="{DB987E51-85F8-DD43-B6E0-02D490C177F5}" type="parTrans" cxnId="{CEDD9316-3100-5647-85ED-43CA152D0F89}">
      <dgm:prSet/>
      <dgm:spPr/>
      <dgm:t>
        <a:bodyPr/>
        <a:lstStyle/>
        <a:p>
          <a:endParaRPr lang="en-US"/>
        </a:p>
      </dgm:t>
    </dgm:pt>
    <dgm:pt modelId="{B235BBE1-8810-5243-B06C-AC682E60BFD1}" type="sibTrans" cxnId="{CEDD9316-3100-5647-85ED-43CA152D0F89}">
      <dgm:prSet/>
      <dgm:spPr/>
      <dgm:t>
        <a:bodyPr/>
        <a:lstStyle/>
        <a:p>
          <a:endParaRPr lang="en-US"/>
        </a:p>
      </dgm:t>
    </dgm:pt>
    <dgm:pt modelId="{0BDD9338-788E-F240-89CE-405BCA5D4A4C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A key can be selected by A and physically delivered to B</a:t>
          </a:r>
          <a:endParaRPr lang="en-US" dirty="0"/>
        </a:p>
      </dgm:t>
    </dgm:pt>
    <dgm:pt modelId="{F4C164E8-984E-5A46-8EBA-D3596FFEEC9B}" type="parTrans" cxnId="{B97855DB-B132-FC41-8BD1-0563C0BB673D}">
      <dgm:prSet/>
      <dgm:spPr/>
      <dgm:t>
        <a:bodyPr/>
        <a:lstStyle/>
        <a:p>
          <a:endParaRPr lang="en-US"/>
        </a:p>
      </dgm:t>
    </dgm:pt>
    <dgm:pt modelId="{070B32B8-1A8F-C64B-B0E4-854E6748DCF1}" type="sibTrans" cxnId="{B97855DB-B132-FC41-8BD1-0563C0BB673D}">
      <dgm:prSet/>
      <dgm:spPr/>
      <dgm:t>
        <a:bodyPr/>
        <a:lstStyle/>
        <a:p>
          <a:endParaRPr lang="en-US"/>
        </a:p>
      </dgm:t>
    </dgm:pt>
    <dgm:pt modelId="{B23B3F66-2A80-B04D-9EF6-F95A62A81E53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A third party can select the key and physically deliver it to A and B</a:t>
          </a:r>
          <a:endParaRPr lang="en-US" dirty="0" smtClean="0">
            <a:solidFill>
              <a:schemeClr val="tx2">
                <a:lumMod val="10000"/>
              </a:schemeClr>
            </a:solidFill>
          </a:endParaRPr>
        </a:p>
      </dgm:t>
    </dgm:pt>
    <dgm:pt modelId="{4EE20763-B29C-8E49-9D6E-D003BC472BBC}" type="parTrans" cxnId="{3687D756-9FF0-1947-A31B-D48E6F2C78C3}">
      <dgm:prSet/>
      <dgm:spPr/>
      <dgm:t>
        <a:bodyPr/>
        <a:lstStyle/>
        <a:p>
          <a:endParaRPr lang="en-US"/>
        </a:p>
      </dgm:t>
    </dgm:pt>
    <dgm:pt modelId="{2AB00AED-1D5A-8141-8ED5-EB434132C45A}" type="sibTrans" cxnId="{3687D756-9FF0-1947-A31B-D48E6F2C78C3}">
      <dgm:prSet/>
      <dgm:spPr/>
      <dgm:t>
        <a:bodyPr/>
        <a:lstStyle/>
        <a:p>
          <a:endParaRPr lang="en-US"/>
        </a:p>
      </dgm:t>
    </dgm:pt>
    <dgm:pt modelId="{A922FB43-F624-894A-9F63-0B925E3695CF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If A and B have previously and recently used a key, one party could transmit the new key to the other, using the old key to encrypt the new key</a:t>
          </a:r>
          <a:endParaRPr lang="en-US" dirty="0" smtClean="0">
            <a:solidFill>
              <a:schemeClr val="tx2">
                <a:lumMod val="10000"/>
              </a:schemeClr>
            </a:solidFill>
          </a:endParaRPr>
        </a:p>
      </dgm:t>
    </dgm:pt>
    <dgm:pt modelId="{92AC4073-37EB-2247-83AD-32ECECEA3508}" type="parTrans" cxnId="{23271096-D40F-694B-95D9-8FA4A342BDCF}">
      <dgm:prSet/>
      <dgm:spPr/>
      <dgm:t>
        <a:bodyPr/>
        <a:lstStyle/>
        <a:p>
          <a:endParaRPr lang="en-US"/>
        </a:p>
      </dgm:t>
    </dgm:pt>
    <dgm:pt modelId="{6BB1CA4F-AA06-1948-B06A-87FDB9DD27AF}" type="sibTrans" cxnId="{23271096-D40F-694B-95D9-8FA4A342BDCF}">
      <dgm:prSet/>
      <dgm:spPr/>
      <dgm:t>
        <a:bodyPr/>
        <a:lstStyle/>
        <a:p>
          <a:endParaRPr lang="en-US"/>
        </a:p>
      </dgm:t>
    </dgm:pt>
    <dgm:pt modelId="{0EB5F934-D2BA-D149-8370-94EC7937CE73}">
      <dgm:prSet/>
      <dgm:spPr/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If A and B each have an encrypted connection to a third party C, C could deliver a key on the encrypted links to A and B</a:t>
          </a:r>
          <a:endParaRPr lang="en-AU" dirty="0">
            <a:solidFill>
              <a:schemeClr val="tx2">
                <a:lumMod val="10000"/>
              </a:schemeClr>
            </a:solidFill>
          </a:endParaRPr>
        </a:p>
      </dgm:t>
    </dgm:pt>
    <dgm:pt modelId="{417BB25F-75AF-DC49-A683-ACD2088B1D1C}" type="parTrans" cxnId="{77C8F6B1-AE04-A84A-98B7-786197D40479}">
      <dgm:prSet/>
      <dgm:spPr/>
      <dgm:t>
        <a:bodyPr/>
        <a:lstStyle/>
        <a:p>
          <a:endParaRPr lang="en-US"/>
        </a:p>
      </dgm:t>
    </dgm:pt>
    <dgm:pt modelId="{F0647B37-0CB4-CD45-87FA-043F8DAFCEE7}" type="sibTrans" cxnId="{77C8F6B1-AE04-A84A-98B7-786197D40479}">
      <dgm:prSet/>
      <dgm:spPr/>
      <dgm:t>
        <a:bodyPr/>
        <a:lstStyle/>
        <a:p>
          <a:endParaRPr lang="en-US"/>
        </a:p>
      </dgm:t>
    </dgm:pt>
    <dgm:pt modelId="{D151F3AD-D1F7-A344-BB7C-B9DDCF014BAA}" type="pres">
      <dgm:prSet presAssocID="{B356D553-0DF1-1849-B936-81F089E90A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F0079F-F46A-5149-BD1D-85DABBF0F04B}" type="pres">
      <dgm:prSet presAssocID="{9FACBC38-F8F2-C349-93BB-94B2FFFB9448}" presName="composite" presStyleCnt="0"/>
      <dgm:spPr/>
    </dgm:pt>
    <dgm:pt modelId="{020A2BA2-7472-124E-BE72-8990A48475AE}" type="pres">
      <dgm:prSet presAssocID="{9FACBC38-F8F2-C349-93BB-94B2FFFB944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08B60-5E3F-0E49-9791-EF2F83E1A70E}" type="pres">
      <dgm:prSet presAssocID="{9FACBC38-F8F2-C349-93BB-94B2FFFB944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502AA-1C76-EE47-A604-09E21C4D8DA1}" type="pres">
      <dgm:prSet presAssocID="{F80E987C-6BBF-C341-9608-93C0E11CFD83}" presName="sp" presStyleCnt="0"/>
      <dgm:spPr/>
    </dgm:pt>
    <dgm:pt modelId="{74D3427A-1455-594F-A156-4C67B512FB3B}" type="pres">
      <dgm:prSet presAssocID="{085950ED-F2C0-8949-951A-9EEC9660FB5F}" presName="composite" presStyleCnt="0"/>
      <dgm:spPr/>
    </dgm:pt>
    <dgm:pt modelId="{068549D1-A582-6B41-957B-036194975C33}" type="pres">
      <dgm:prSet presAssocID="{085950ED-F2C0-8949-951A-9EEC9660FB5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1FB3C-3361-D042-A6C7-853FE2BFF8DC}" type="pres">
      <dgm:prSet presAssocID="{085950ED-F2C0-8949-951A-9EEC9660FB5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CB664-16D5-AD40-B31A-ECCC0EFA7392}" type="pres">
      <dgm:prSet presAssocID="{D9F13C50-9CBC-4340-B5A0-1D787F5EB7BA}" presName="sp" presStyleCnt="0"/>
      <dgm:spPr/>
    </dgm:pt>
    <dgm:pt modelId="{6028F952-9167-C64F-A2CA-16F0BAF6E393}" type="pres">
      <dgm:prSet presAssocID="{9A482FFA-A453-F544-8C32-EF081FFBD9AB}" presName="composite" presStyleCnt="0"/>
      <dgm:spPr/>
    </dgm:pt>
    <dgm:pt modelId="{4A9A17AF-0C7B-A340-B7D3-0C109B44908D}" type="pres">
      <dgm:prSet presAssocID="{9A482FFA-A453-F544-8C32-EF081FFBD9A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7D1CD-7ACB-4741-94E2-73E9941287B0}" type="pres">
      <dgm:prSet presAssocID="{9A482FFA-A453-F544-8C32-EF081FFBD9A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F8689-66F6-C24C-9150-750556BB0E4C}" type="pres">
      <dgm:prSet presAssocID="{839717B1-FD53-2945-82C9-36A8707208AE}" presName="sp" presStyleCnt="0"/>
      <dgm:spPr/>
    </dgm:pt>
    <dgm:pt modelId="{8AC4B856-2EE2-D546-8A74-D642E353650D}" type="pres">
      <dgm:prSet presAssocID="{B9E3CBC1-C6AE-6347-840E-60A88DD7E0E7}" presName="composite" presStyleCnt="0"/>
      <dgm:spPr/>
    </dgm:pt>
    <dgm:pt modelId="{224B5349-0D08-C243-9BC3-4E3DD9AE0CF6}" type="pres">
      <dgm:prSet presAssocID="{B9E3CBC1-C6AE-6347-840E-60A88DD7E0E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DF869-0E09-2148-B6D2-F87E9B656F74}" type="pres">
      <dgm:prSet presAssocID="{B9E3CBC1-C6AE-6347-840E-60A88DD7E0E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3CDBDF-FDDA-624A-8A5E-F9935597DF9B}" srcId="{B356D553-0DF1-1849-B936-81F089E90AC3}" destId="{085950ED-F2C0-8949-951A-9EEC9660FB5F}" srcOrd="1" destOrd="0" parTransId="{DB65BF68-75ED-A841-B26D-FB96B3E02B03}" sibTransId="{D9F13C50-9CBC-4340-B5A0-1D787F5EB7BA}"/>
    <dgm:cxn modelId="{BA9EF693-6B6D-435F-9EDB-488D10B543E4}" type="presOf" srcId="{085950ED-F2C0-8949-951A-9EEC9660FB5F}" destId="{068549D1-A582-6B41-957B-036194975C33}" srcOrd="0" destOrd="0" presId="urn:microsoft.com/office/officeart/2005/8/layout/chevron2"/>
    <dgm:cxn modelId="{77C8F6B1-AE04-A84A-98B7-786197D40479}" srcId="{B9E3CBC1-C6AE-6347-840E-60A88DD7E0E7}" destId="{0EB5F934-D2BA-D149-8370-94EC7937CE73}" srcOrd="0" destOrd="0" parTransId="{417BB25F-75AF-DC49-A683-ACD2088B1D1C}" sibTransId="{F0647B37-0CB4-CD45-87FA-043F8DAFCEE7}"/>
    <dgm:cxn modelId="{0BFDC782-D573-4DBB-8445-9628E38598E4}" type="presOf" srcId="{0BDD9338-788E-F240-89CE-405BCA5D4A4C}" destId="{9FC08B60-5E3F-0E49-9791-EF2F83E1A70E}" srcOrd="0" destOrd="0" presId="urn:microsoft.com/office/officeart/2005/8/layout/chevron2"/>
    <dgm:cxn modelId="{473E9C83-C085-4872-92D9-E10FD7036ED6}" type="presOf" srcId="{B356D553-0DF1-1849-B936-81F089E90AC3}" destId="{D151F3AD-D1F7-A344-BB7C-B9DDCF014BAA}" srcOrd="0" destOrd="0" presId="urn:microsoft.com/office/officeart/2005/8/layout/chevron2"/>
    <dgm:cxn modelId="{9C6D9156-E92F-42D0-9BDB-26854C43932C}" type="presOf" srcId="{B23B3F66-2A80-B04D-9EF6-F95A62A81E53}" destId="{F811FB3C-3361-D042-A6C7-853FE2BFF8DC}" srcOrd="0" destOrd="0" presId="urn:microsoft.com/office/officeart/2005/8/layout/chevron2"/>
    <dgm:cxn modelId="{BB4E5F10-8F48-40B8-A003-C5C7BA53BEB9}" type="presOf" srcId="{9FACBC38-F8F2-C349-93BB-94B2FFFB9448}" destId="{020A2BA2-7472-124E-BE72-8990A48475AE}" srcOrd="0" destOrd="0" presId="urn:microsoft.com/office/officeart/2005/8/layout/chevron2"/>
    <dgm:cxn modelId="{3687D756-9FF0-1947-A31B-D48E6F2C78C3}" srcId="{085950ED-F2C0-8949-951A-9EEC9660FB5F}" destId="{B23B3F66-2A80-B04D-9EF6-F95A62A81E53}" srcOrd="0" destOrd="0" parTransId="{4EE20763-B29C-8E49-9D6E-D003BC472BBC}" sibTransId="{2AB00AED-1D5A-8141-8ED5-EB434132C45A}"/>
    <dgm:cxn modelId="{46BD07E3-7A30-9649-B57D-A69C1457B07C}" srcId="{B356D553-0DF1-1849-B936-81F089E90AC3}" destId="{9FACBC38-F8F2-C349-93BB-94B2FFFB9448}" srcOrd="0" destOrd="0" parTransId="{6AD1772D-AC5C-A540-AB62-6A284726ADAF}" sibTransId="{F80E987C-6BBF-C341-9608-93C0E11CFD83}"/>
    <dgm:cxn modelId="{77C14E65-23ED-F444-BE23-DE66E5D3F1BD}" srcId="{B356D553-0DF1-1849-B936-81F089E90AC3}" destId="{9A482FFA-A453-F544-8C32-EF081FFBD9AB}" srcOrd="2" destOrd="0" parTransId="{78A25DEC-C1B9-EE4E-8FE0-843FADF25C18}" sibTransId="{839717B1-FD53-2945-82C9-36A8707208AE}"/>
    <dgm:cxn modelId="{036AEB33-4FA8-4D20-9888-05751D06A7DE}" type="presOf" srcId="{9A482FFA-A453-F544-8C32-EF081FFBD9AB}" destId="{4A9A17AF-0C7B-A340-B7D3-0C109B44908D}" srcOrd="0" destOrd="0" presId="urn:microsoft.com/office/officeart/2005/8/layout/chevron2"/>
    <dgm:cxn modelId="{3C68F1BA-EE8F-4DD8-9475-80343F436007}" type="presOf" srcId="{0EB5F934-D2BA-D149-8370-94EC7937CE73}" destId="{89EDF869-0E09-2148-B6D2-F87E9B656F74}" srcOrd="0" destOrd="0" presId="urn:microsoft.com/office/officeart/2005/8/layout/chevron2"/>
    <dgm:cxn modelId="{F7ECB4DF-6A5E-415A-9AFF-18B0D4D0A302}" type="presOf" srcId="{A922FB43-F624-894A-9F63-0B925E3695CF}" destId="{3087D1CD-7ACB-4741-94E2-73E9941287B0}" srcOrd="0" destOrd="0" presId="urn:microsoft.com/office/officeart/2005/8/layout/chevron2"/>
    <dgm:cxn modelId="{23271096-D40F-694B-95D9-8FA4A342BDCF}" srcId="{9A482FFA-A453-F544-8C32-EF081FFBD9AB}" destId="{A922FB43-F624-894A-9F63-0B925E3695CF}" srcOrd="0" destOrd="0" parTransId="{92AC4073-37EB-2247-83AD-32ECECEA3508}" sibTransId="{6BB1CA4F-AA06-1948-B06A-87FDB9DD27AF}"/>
    <dgm:cxn modelId="{B97855DB-B132-FC41-8BD1-0563C0BB673D}" srcId="{9FACBC38-F8F2-C349-93BB-94B2FFFB9448}" destId="{0BDD9338-788E-F240-89CE-405BCA5D4A4C}" srcOrd="0" destOrd="0" parTransId="{F4C164E8-984E-5A46-8EBA-D3596FFEEC9B}" sibTransId="{070B32B8-1A8F-C64B-B0E4-854E6748DCF1}"/>
    <dgm:cxn modelId="{CEDD9316-3100-5647-85ED-43CA152D0F89}" srcId="{B356D553-0DF1-1849-B936-81F089E90AC3}" destId="{B9E3CBC1-C6AE-6347-840E-60A88DD7E0E7}" srcOrd="3" destOrd="0" parTransId="{DB987E51-85F8-DD43-B6E0-02D490C177F5}" sibTransId="{B235BBE1-8810-5243-B06C-AC682E60BFD1}"/>
    <dgm:cxn modelId="{E08EF0F0-9008-4674-BE49-FAB812583048}" type="presOf" srcId="{B9E3CBC1-C6AE-6347-840E-60A88DD7E0E7}" destId="{224B5349-0D08-C243-9BC3-4E3DD9AE0CF6}" srcOrd="0" destOrd="0" presId="urn:microsoft.com/office/officeart/2005/8/layout/chevron2"/>
    <dgm:cxn modelId="{3054C95A-99F0-4F0F-A65B-B0EFBB7296C0}" type="presParOf" srcId="{D151F3AD-D1F7-A344-BB7C-B9DDCF014BAA}" destId="{3BF0079F-F46A-5149-BD1D-85DABBF0F04B}" srcOrd="0" destOrd="0" presId="urn:microsoft.com/office/officeart/2005/8/layout/chevron2"/>
    <dgm:cxn modelId="{9D8F5BE0-3A94-4ECD-9C3F-31058DC0ED13}" type="presParOf" srcId="{3BF0079F-F46A-5149-BD1D-85DABBF0F04B}" destId="{020A2BA2-7472-124E-BE72-8990A48475AE}" srcOrd="0" destOrd="0" presId="urn:microsoft.com/office/officeart/2005/8/layout/chevron2"/>
    <dgm:cxn modelId="{4B7BF12C-307B-4C16-B3A7-308B62B74791}" type="presParOf" srcId="{3BF0079F-F46A-5149-BD1D-85DABBF0F04B}" destId="{9FC08B60-5E3F-0E49-9791-EF2F83E1A70E}" srcOrd="1" destOrd="0" presId="urn:microsoft.com/office/officeart/2005/8/layout/chevron2"/>
    <dgm:cxn modelId="{F2137042-132D-4A79-870F-87FC7BFE7DEA}" type="presParOf" srcId="{D151F3AD-D1F7-A344-BB7C-B9DDCF014BAA}" destId="{EDA502AA-1C76-EE47-A604-09E21C4D8DA1}" srcOrd="1" destOrd="0" presId="urn:microsoft.com/office/officeart/2005/8/layout/chevron2"/>
    <dgm:cxn modelId="{8170C893-E09B-4156-A9B6-2B0B034E9763}" type="presParOf" srcId="{D151F3AD-D1F7-A344-BB7C-B9DDCF014BAA}" destId="{74D3427A-1455-594F-A156-4C67B512FB3B}" srcOrd="2" destOrd="0" presId="urn:microsoft.com/office/officeart/2005/8/layout/chevron2"/>
    <dgm:cxn modelId="{21032D00-D4D2-4E43-A730-E929B8BDDD51}" type="presParOf" srcId="{74D3427A-1455-594F-A156-4C67B512FB3B}" destId="{068549D1-A582-6B41-957B-036194975C33}" srcOrd="0" destOrd="0" presId="urn:microsoft.com/office/officeart/2005/8/layout/chevron2"/>
    <dgm:cxn modelId="{FB0C4D76-6CA8-4C4A-B3C2-C3A6873E191F}" type="presParOf" srcId="{74D3427A-1455-594F-A156-4C67B512FB3B}" destId="{F811FB3C-3361-D042-A6C7-853FE2BFF8DC}" srcOrd="1" destOrd="0" presId="urn:microsoft.com/office/officeart/2005/8/layout/chevron2"/>
    <dgm:cxn modelId="{B48F911C-630E-4DF6-B4C3-52C7BE9EFABE}" type="presParOf" srcId="{D151F3AD-D1F7-A344-BB7C-B9DDCF014BAA}" destId="{CA2CB664-16D5-AD40-B31A-ECCC0EFA7392}" srcOrd="3" destOrd="0" presId="urn:microsoft.com/office/officeart/2005/8/layout/chevron2"/>
    <dgm:cxn modelId="{F391E595-E373-4649-A660-EEDE3AC1D107}" type="presParOf" srcId="{D151F3AD-D1F7-A344-BB7C-B9DDCF014BAA}" destId="{6028F952-9167-C64F-A2CA-16F0BAF6E393}" srcOrd="4" destOrd="0" presId="urn:microsoft.com/office/officeart/2005/8/layout/chevron2"/>
    <dgm:cxn modelId="{9733938E-353D-4289-948D-6EEE75E71B03}" type="presParOf" srcId="{6028F952-9167-C64F-A2CA-16F0BAF6E393}" destId="{4A9A17AF-0C7B-A340-B7D3-0C109B44908D}" srcOrd="0" destOrd="0" presId="urn:microsoft.com/office/officeart/2005/8/layout/chevron2"/>
    <dgm:cxn modelId="{64DABA88-27E1-48F0-886C-F2DE8ADE929B}" type="presParOf" srcId="{6028F952-9167-C64F-A2CA-16F0BAF6E393}" destId="{3087D1CD-7ACB-4741-94E2-73E9941287B0}" srcOrd="1" destOrd="0" presId="urn:microsoft.com/office/officeart/2005/8/layout/chevron2"/>
    <dgm:cxn modelId="{AC459DEF-51AC-44A1-9426-279315F32765}" type="presParOf" srcId="{D151F3AD-D1F7-A344-BB7C-B9DDCF014BAA}" destId="{43CF8689-66F6-C24C-9150-750556BB0E4C}" srcOrd="5" destOrd="0" presId="urn:microsoft.com/office/officeart/2005/8/layout/chevron2"/>
    <dgm:cxn modelId="{7575F4D1-D459-4D87-AD68-4FAE09282EF6}" type="presParOf" srcId="{D151F3AD-D1F7-A344-BB7C-B9DDCF014BAA}" destId="{8AC4B856-2EE2-D546-8A74-D642E353650D}" srcOrd="6" destOrd="0" presId="urn:microsoft.com/office/officeart/2005/8/layout/chevron2"/>
    <dgm:cxn modelId="{E48C8457-4BEA-4F65-80B9-E618DE679D54}" type="presParOf" srcId="{8AC4B856-2EE2-D546-8A74-D642E353650D}" destId="{224B5349-0D08-C243-9BC3-4E3DD9AE0CF6}" srcOrd="0" destOrd="0" presId="urn:microsoft.com/office/officeart/2005/8/layout/chevron2"/>
    <dgm:cxn modelId="{DE4EE38B-DC57-4A03-A7EE-7B4AB8663BC8}" type="presParOf" srcId="{8AC4B856-2EE2-D546-8A74-D642E353650D}" destId="{89EDF869-0E09-2148-B6D2-F87E9B656F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86D983-2AED-5547-AD76-A8E750AC315E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AEDA2-1ABB-164B-9C16-9B474FD0E400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b="1" i="0" dirty="0" smtClean="0">
              <a:solidFill>
                <a:schemeClr val="bg2"/>
              </a:solidFill>
            </a:rPr>
            <a:t>Includes a number of optional extensions that may be added to the version 2 format</a:t>
          </a:r>
          <a:endParaRPr lang="en-US" b="1" i="0" dirty="0">
            <a:solidFill>
              <a:schemeClr val="bg2"/>
            </a:solidFill>
          </a:endParaRPr>
        </a:p>
      </dgm:t>
    </dgm:pt>
    <dgm:pt modelId="{CF2C5615-A004-3F43-BABC-A45A836B8C36}" type="parTrans" cxnId="{4BDE3FCD-2371-F449-A712-D90E8B4F02B4}">
      <dgm:prSet/>
      <dgm:spPr/>
      <dgm:t>
        <a:bodyPr/>
        <a:lstStyle/>
        <a:p>
          <a:endParaRPr lang="en-US"/>
        </a:p>
      </dgm:t>
    </dgm:pt>
    <dgm:pt modelId="{D84040DC-F499-0543-B13E-DE282794FB2A}" type="sibTrans" cxnId="{4BDE3FCD-2371-F449-A712-D90E8B4F02B4}">
      <dgm:prSet/>
      <dgm:spPr>
        <a:solidFill>
          <a:srgbClr val="800000"/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8D00CBB6-E996-8542-8828-7FCC39DBCF2E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b="1" i="0" dirty="0" smtClean="0">
              <a:solidFill>
                <a:schemeClr val="bg2"/>
              </a:solidFill>
            </a:rPr>
            <a:t>Each extension consists of:</a:t>
          </a:r>
          <a:endParaRPr lang="en-US" b="1" i="0" dirty="0">
            <a:solidFill>
              <a:schemeClr val="bg2"/>
            </a:solidFill>
          </a:endParaRPr>
        </a:p>
      </dgm:t>
    </dgm:pt>
    <dgm:pt modelId="{74C61D92-8EC7-7F4F-9D9B-D987E10F8CE1}" type="parTrans" cxnId="{8BD0BCF7-43B3-7049-BD00-BF7C46F6C156}">
      <dgm:prSet/>
      <dgm:spPr/>
      <dgm:t>
        <a:bodyPr/>
        <a:lstStyle/>
        <a:p>
          <a:endParaRPr lang="en-US"/>
        </a:p>
      </dgm:t>
    </dgm:pt>
    <dgm:pt modelId="{C487C310-BCEE-9349-8B27-0789BF4B34BF}" type="sibTrans" cxnId="{8BD0BCF7-43B3-7049-BD00-BF7C46F6C156}">
      <dgm:prSet/>
      <dgm:spPr>
        <a:solidFill>
          <a:srgbClr val="800000"/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6D00F293-52CB-E14C-AED9-917692FA1048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b="1" i="0" dirty="0" smtClean="0">
              <a:solidFill>
                <a:schemeClr val="bg2"/>
              </a:solidFill>
            </a:rPr>
            <a:t>An extension identifier</a:t>
          </a:r>
          <a:endParaRPr lang="en-US" b="1" i="0" dirty="0">
            <a:solidFill>
              <a:schemeClr val="bg2"/>
            </a:solidFill>
          </a:endParaRPr>
        </a:p>
      </dgm:t>
    </dgm:pt>
    <dgm:pt modelId="{2406C4E2-9E31-864D-8728-88EF817D5839}" type="parTrans" cxnId="{7F76BC55-FEC9-0B45-9A63-A96FC8FF1648}">
      <dgm:prSet/>
      <dgm:spPr/>
      <dgm:t>
        <a:bodyPr/>
        <a:lstStyle/>
        <a:p>
          <a:endParaRPr lang="en-US"/>
        </a:p>
      </dgm:t>
    </dgm:pt>
    <dgm:pt modelId="{9FFADCC0-1419-0647-8B0D-CB40F865A624}" type="sibTrans" cxnId="{7F76BC55-FEC9-0B45-9A63-A96FC8FF1648}">
      <dgm:prSet/>
      <dgm:spPr/>
      <dgm:t>
        <a:bodyPr/>
        <a:lstStyle/>
        <a:p>
          <a:endParaRPr lang="en-US"/>
        </a:p>
      </dgm:t>
    </dgm:pt>
    <dgm:pt modelId="{D653C5F5-B8D2-BB4B-A469-1710E055666D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b="1" i="0" dirty="0" smtClean="0">
              <a:solidFill>
                <a:schemeClr val="bg2"/>
              </a:solidFill>
            </a:rPr>
            <a:t>A criticality indicator</a:t>
          </a:r>
          <a:endParaRPr lang="en-US" b="1" i="0" dirty="0">
            <a:solidFill>
              <a:schemeClr val="bg2"/>
            </a:solidFill>
          </a:endParaRPr>
        </a:p>
      </dgm:t>
    </dgm:pt>
    <dgm:pt modelId="{16146A0A-C176-CF45-88A2-FF39267F4F83}" type="parTrans" cxnId="{49C125C7-164D-7E4D-A8FB-4F68AC9BC6C2}">
      <dgm:prSet/>
      <dgm:spPr/>
      <dgm:t>
        <a:bodyPr/>
        <a:lstStyle/>
        <a:p>
          <a:endParaRPr lang="en-US"/>
        </a:p>
      </dgm:t>
    </dgm:pt>
    <dgm:pt modelId="{01072D74-345D-0D44-8B71-39A09C440546}" type="sibTrans" cxnId="{49C125C7-164D-7E4D-A8FB-4F68AC9BC6C2}">
      <dgm:prSet/>
      <dgm:spPr/>
      <dgm:t>
        <a:bodyPr/>
        <a:lstStyle/>
        <a:p>
          <a:endParaRPr lang="en-US"/>
        </a:p>
      </dgm:t>
    </dgm:pt>
    <dgm:pt modelId="{762E4E22-8A2A-C142-A570-4C5D217E21BF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b="1" i="0" dirty="0" smtClean="0">
              <a:solidFill>
                <a:schemeClr val="bg2"/>
              </a:solidFill>
            </a:rPr>
            <a:t>An extension value</a:t>
          </a:r>
          <a:endParaRPr lang="en-US" b="1" i="0" dirty="0">
            <a:solidFill>
              <a:schemeClr val="bg2"/>
            </a:solidFill>
          </a:endParaRPr>
        </a:p>
      </dgm:t>
    </dgm:pt>
    <dgm:pt modelId="{E3B3F41E-6F7D-1045-82A9-06AB528A95B1}" type="parTrans" cxnId="{DA8A8D89-A82B-F749-AF32-DCD35F54008A}">
      <dgm:prSet/>
      <dgm:spPr/>
      <dgm:t>
        <a:bodyPr/>
        <a:lstStyle/>
        <a:p>
          <a:endParaRPr lang="en-US"/>
        </a:p>
      </dgm:t>
    </dgm:pt>
    <dgm:pt modelId="{45C5C41A-4595-7E41-AB85-023B02B389E8}" type="sibTrans" cxnId="{DA8A8D89-A82B-F749-AF32-DCD35F54008A}">
      <dgm:prSet/>
      <dgm:spPr/>
      <dgm:t>
        <a:bodyPr/>
        <a:lstStyle/>
        <a:p>
          <a:endParaRPr lang="en-US"/>
        </a:p>
      </dgm:t>
    </dgm:pt>
    <dgm:pt modelId="{0A57AD38-B0CC-5942-822E-1953789F7159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b="1" i="0" dirty="0" smtClean="0">
              <a:solidFill>
                <a:schemeClr val="bg2"/>
              </a:solidFill>
            </a:rPr>
            <a:t>The certificate extensions fall into three main categories:</a:t>
          </a:r>
          <a:endParaRPr lang="en-US" b="1" i="0" dirty="0">
            <a:solidFill>
              <a:schemeClr val="bg2"/>
            </a:solidFill>
          </a:endParaRPr>
        </a:p>
      </dgm:t>
    </dgm:pt>
    <dgm:pt modelId="{7241E6D7-F693-E94F-8990-E192979A9427}" type="parTrans" cxnId="{F4FDFB0A-8659-6848-BBA0-331FE2CFABB4}">
      <dgm:prSet/>
      <dgm:spPr/>
      <dgm:t>
        <a:bodyPr/>
        <a:lstStyle/>
        <a:p>
          <a:endParaRPr lang="en-US"/>
        </a:p>
      </dgm:t>
    </dgm:pt>
    <dgm:pt modelId="{19AD9D0A-7445-4742-9ED5-C92996B3A695}" type="sibTrans" cxnId="{F4FDFB0A-8659-6848-BBA0-331FE2CFABB4}">
      <dgm:prSet/>
      <dgm:spPr/>
      <dgm:t>
        <a:bodyPr/>
        <a:lstStyle/>
        <a:p>
          <a:endParaRPr lang="en-US"/>
        </a:p>
      </dgm:t>
    </dgm:pt>
    <dgm:pt modelId="{9615FB69-8812-3D44-B34B-EE16B671F0D8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b="1" i="0" dirty="0" smtClean="0">
              <a:solidFill>
                <a:schemeClr val="bg2"/>
              </a:solidFill>
            </a:rPr>
            <a:t>Key and policy information</a:t>
          </a:r>
          <a:endParaRPr lang="en-US" b="1" i="0" dirty="0">
            <a:solidFill>
              <a:schemeClr val="bg2"/>
            </a:solidFill>
          </a:endParaRPr>
        </a:p>
      </dgm:t>
    </dgm:pt>
    <dgm:pt modelId="{DC2D151E-CC1C-E44C-A03C-646F44A37E68}" type="parTrans" cxnId="{92A0FD75-8C66-2D4E-AE54-C049ED848460}">
      <dgm:prSet/>
      <dgm:spPr/>
      <dgm:t>
        <a:bodyPr/>
        <a:lstStyle/>
        <a:p>
          <a:endParaRPr lang="en-US"/>
        </a:p>
      </dgm:t>
    </dgm:pt>
    <dgm:pt modelId="{7CF05720-CEFF-4547-B1FD-DB82C5190FF4}" type="sibTrans" cxnId="{92A0FD75-8C66-2D4E-AE54-C049ED848460}">
      <dgm:prSet/>
      <dgm:spPr/>
      <dgm:t>
        <a:bodyPr/>
        <a:lstStyle/>
        <a:p>
          <a:endParaRPr lang="en-US"/>
        </a:p>
      </dgm:t>
    </dgm:pt>
    <dgm:pt modelId="{80424D46-E841-AE4F-9430-C7EC10842BB3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b="1" i="0" dirty="0" smtClean="0">
              <a:solidFill>
                <a:schemeClr val="bg2"/>
              </a:solidFill>
            </a:rPr>
            <a:t>Subject and issuer attributes</a:t>
          </a:r>
          <a:endParaRPr lang="en-US" b="1" i="0" dirty="0">
            <a:solidFill>
              <a:schemeClr val="bg2"/>
            </a:solidFill>
          </a:endParaRPr>
        </a:p>
      </dgm:t>
    </dgm:pt>
    <dgm:pt modelId="{79A9CFBB-8B33-7648-AFC1-F9BC737E2A4D}" type="parTrans" cxnId="{85D5540D-8420-6A48-BDC2-0882EC34C13F}">
      <dgm:prSet/>
      <dgm:spPr/>
      <dgm:t>
        <a:bodyPr/>
        <a:lstStyle/>
        <a:p>
          <a:endParaRPr lang="en-US"/>
        </a:p>
      </dgm:t>
    </dgm:pt>
    <dgm:pt modelId="{F18C7956-29A7-D041-B37B-B20EC903CC00}" type="sibTrans" cxnId="{85D5540D-8420-6A48-BDC2-0882EC34C13F}">
      <dgm:prSet/>
      <dgm:spPr/>
      <dgm:t>
        <a:bodyPr/>
        <a:lstStyle/>
        <a:p>
          <a:endParaRPr lang="en-US"/>
        </a:p>
      </dgm:t>
    </dgm:pt>
    <dgm:pt modelId="{E81EB1DE-F09B-1342-A982-7CDEDA948B1C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b="1" i="0" dirty="0" smtClean="0">
              <a:solidFill>
                <a:schemeClr val="bg2"/>
              </a:solidFill>
            </a:rPr>
            <a:t>Certification path constraints</a:t>
          </a:r>
          <a:endParaRPr lang="en-US" b="1" i="0" dirty="0">
            <a:solidFill>
              <a:schemeClr val="bg2"/>
            </a:solidFill>
          </a:endParaRPr>
        </a:p>
      </dgm:t>
    </dgm:pt>
    <dgm:pt modelId="{5D7A6D9D-A7FA-B344-820D-E798B475B0CA}" type="parTrans" cxnId="{1EA981F4-CE05-8842-996C-830B6CAD90FC}">
      <dgm:prSet/>
      <dgm:spPr/>
      <dgm:t>
        <a:bodyPr/>
        <a:lstStyle/>
        <a:p>
          <a:endParaRPr lang="en-US"/>
        </a:p>
      </dgm:t>
    </dgm:pt>
    <dgm:pt modelId="{B3DD21DE-69F6-5D47-ACE5-96FC5D9763F9}" type="sibTrans" cxnId="{1EA981F4-CE05-8842-996C-830B6CAD90FC}">
      <dgm:prSet/>
      <dgm:spPr/>
      <dgm:t>
        <a:bodyPr/>
        <a:lstStyle/>
        <a:p>
          <a:endParaRPr lang="en-US"/>
        </a:p>
      </dgm:t>
    </dgm:pt>
    <dgm:pt modelId="{876840B6-753B-A444-9661-2CC8216B3BE6}" type="pres">
      <dgm:prSet presAssocID="{4786D983-2AED-5547-AD76-A8E750AC315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437DED-47BB-5148-85F5-E1B04DCFB962}" type="pres">
      <dgm:prSet presAssocID="{4786D983-2AED-5547-AD76-A8E750AC315E}" presName="dummyMaxCanvas" presStyleCnt="0">
        <dgm:presLayoutVars/>
      </dgm:prSet>
      <dgm:spPr/>
    </dgm:pt>
    <dgm:pt modelId="{53E62CC8-C687-B44D-A1F9-214B82C9B592}" type="pres">
      <dgm:prSet presAssocID="{4786D983-2AED-5547-AD76-A8E750AC315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C4395-9029-7149-85EE-F197F1323CEB}" type="pres">
      <dgm:prSet presAssocID="{4786D983-2AED-5547-AD76-A8E750AC315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B7151-9BBF-644F-B0E8-42116B23801F}" type="pres">
      <dgm:prSet presAssocID="{4786D983-2AED-5547-AD76-A8E750AC315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AB97F-AA72-3141-ADBE-AFF38E803E36}" type="pres">
      <dgm:prSet presAssocID="{4786D983-2AED-5547-AD76-A8E750AC315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E715-E713-B84C-9727-F735A68245C9}" type="pres">
      <dgm:prSet presAssocID="{4786D983-2AED-5547-AD76-A8E750AC315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FCBB9-611A-9C4D-BC9A-CFD430FAF1FE}" type="pres">
      <dgm:prSet presAssocID="{4786D983-2AED-5547-AD76-A8E750AC315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117B2-4B10-2344-824A-5C73BC7BFEF1}" type="pres">
      <dgm:prSet presAssocID="{4786D983-2AED-5547-AD76-A8E750AC315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F7BAF-7A9F-3F4C-AF26-CDF3BC393B0B}" type="pres">
      <dgm:prSet presAssocID="{4786D983-2AED-5547-AD76-A8E750AC315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C125C7-164D-7E4D-A8FB-4F68AC9BC6C2}" srcId="{8D00CBB6-E996-8542-8828-7FCC39DBCF2E}" destId="{D653C5F5-B8D2-BB4B-A469-1710E055666D}" srcOrd="1" destOrd="0" parTransId="{16146A0A-C176-CF45-88A2-FF39267F4F83}" sibTransId="{01072D74-345D-0D44-8B71-39A09C440546}"/>
    <dgm:cxn modelId="{C00907FB-989A-4997-93FB-372530123EC5}" type="presOf" srcId="{EACAEDA2-1ABB-164B-9C16-9B474FD0E400}" destId="{53E62CC8-C687-B44D-A1F9-214B82C9B592}" srcOrd="0" destOrd="0" presId="urn:microsoft.com/office/officeart/2005/8/layout/vProcess5"/>
    <dgm:cxn modelId="{40703088-ED90-4086-85EC-C30E0E5DCD2B}" type="presOf" srcId="{80424D46-E841-AE4F-9430-C7EC10842BB3}" destId="{7E8F7BAF-7A9F-3F4C-AF26-CDF3BC393B0B}" srcOrd="1" destOrd="2" presId="urn:microsoft.com/office/officeart/2005/8/layout/vProcess5"/>
    <dgm:cxn modelId="{258D9410-EFCA-4B30-B6E3-1CEDA5FB1477}" type="presOf" srcId="{EACAEDA2-1ABB-164B-9C16-9B474FD0E400}" destId="{812FCBB9-611A-9C4D-BC9A-CFD430FAF1FE}" srcOrd="1" destOrd="0" presId="urn:microsoft.com/office/officeart/2005/8/layout/vProcess5"/>
    <dgm:cxn modelId="{E1A251F2-B5A3-412A-ADA7-E5799C747A44}" type="presOf" srcId="{762E4E22-8A2A-C142-A570-4C5D217E21BF}" destId="{AAC117B2-4B10-2344-824A-5C73BC7BFEF1}" srcOrd="1" destOrd="3" presId="urn:microsoft.com/office/officeart/2005/8/layout/vProcess5"/>
    <dgm:cxn modelId="{0AB8FE61-8E42-4095-B9A7-43A97F8A3321}" type="presOf" srcId="{D653C5F5-B8D2-BB4B-A469-1710E055666D}" destId="{219C4395-9029-7149-85EE-F197F1323CEB}" srcOrd="0" destOrd="2" presId="urn:microsoft.com/office/officeart/2005/8/layout/vProcess5"/>
    <dgm:cxn modelId="{F4FDFB0A-8659-6848-BBA0-331FE2CFABB4}" srcId="{4786D983-2AED-5547-AD76-A8E750AC315E}" destId="{0A57AD38-B0CC-5942-822E-1953789F7159}" srcOrd="2" destOrd="0" parTransId="{7241E6D7-F693-E94F-8990-E192979A9427}" sibTransId="{19AD9D0A-7445-4742-9ED5-C92996B3A695}"/>
    <dgm:cxn modelId="{054A7052-534C-42CE-9E9A-253285E3C502}" type="presOf" srcId="{9615FB69-8812-3D44-B34B-EE16B671F0D8}" destId="{1B0B7151-9BBF-644F-B0E8-42116B23801F}" srcOrd="0" destOrd="1" presId="urn:microsoft.com/office/officeart/2005/8/layout/vProcess5"/>
    <dgm:cxn modelId="{1EA981F4-CE05-8842-996C-830B6CAD90FC}" srcId="{0A57AD38-B0CC-5942-822E-1953789F7159}" destId="{E81EB1DE-F09B-1342-A982-7CDEDA948B1C}" srcOrd="2" destOrd="0" parTransId="{5D7A6D9D-A7FA-B344-820D-E798B475B0CA}" sibTransId="{B3DD21DE-69F6-5D47-ACE5-96FC5D9763F9}"/>
    <dgm:cxn modelId="{B4DBDC79-7D67-43E5-B025-C23B5CB19527}" type="presOf" srcId="{0A57AD38-B0CC-5942-822E-1953789F7159}" destId="{1B0B7151-9BBF-644F-B0E8-42116B23801F}" srcOrd="0" destOrd="0" presId="urn:microsoft.com/office/officeart/2005/8/layout/vProcess5"/>
    <dgm:cxn modelId="{DA8A8D89-A82B-F749-AF32-DCD35F54008A}" srcId="{8D00CBB6-E996-8542-8828-7FCC39DBCF2E}" destId="{762E4E22-8A2A-C142-A570-4C5D217E21BF}" srcOrd="2" destOrd="0" parTransId="{E3B3F41E-6F7D-1045-82A9-06AB528A95B1}" sibTransId="{45C5C41A-4595-7E41-AB85-023B02B389E8}"/>
    <dgm:cxn modelId="{F600005E-C5BA-47F9-B4CD-EBB228602EEF}" type="presOf" srcId="{6D00F293-52CB-E14C-AED9-917692FA1048}" destId="{AAC117B2-4B10-2344-824A-5C73BC7BFEF1}" srcOrd="1" destOrd="1" presId="urn:microsoft.com/office/officeart/2005/8/layout/vProcess5"/>
    <dgm:cxn modelId="{21700E51-2322-403E-8CD2-EB23FBCCB73A}" type="presOf" srcId="{4786D983-2AED-5547-AD76-A8E750AC315E}" destId="{876840B6-753B-A444-9661-2CC8216B3BE6}" srcOrd="0" destOrd="0" presId="urn:microsoft.com/office/officeart/2005/8/layout/vProcess5"/>
    <dgm:cxn modelId="{C26B1CEF-D439-4156-B96F-B398A7E7884C}" type="presOf" srcId="{D84040DC-F499-0543-B13E-DE282794FB2A}" destId="{C5EAB97F-AA72-3141-ADBE-AFF38E803E36}" srcOrd="0" destOrd="0" presId="urn:microsoft.com/office/officeart/2005/8/layout/vProcess5"/>
    <dgm:cxn modelId="{EA5BBC26-785A-4BC9-A671-79435CB871B4}" type="presOf" srcId="{8D00CBB6-E996-8542-8828-7FCC39DBCF2E}" destId="{219C4395-9029-7149-85EE-F197F1323CEB}" srcOrd="0" destOrd="0" presId="urn:microsoft.com/office/officeart/2005/8/layout/vProcess5"/>
    <dgm:cxn modelId="{4F5C82E8-70DF-4C8B-9A2A-05CC222E2F40}" type="presOf" srcId="{9615FB69-8812-3D44-B34B-EE16B671F0D8}" destId="{7E8F7BAF-7A9F-3F4C-AF26-CDF3BC393B0B}" srcOrd="1" destOrd="1" presId="urn:microsoft.com/office/officeart/2005/8/layout/vProcess5"/>
    <dgm:cxn modelId="{E5DDD976-CBFD-44BD-8710-27034936B44A}" type="presOf" srcId="{6D00F293-52CB-E14C-AED9-917692FA1048}" destId="{219C4395-9029-7149-85EE-F197F1323CEB}" srcOrd="0" destOrd="1" presId="urn:microsoft.com/office/officeart/2005/8/layout/vProcess5"/>
    <dgm:cxn modelId="{86897213-B369-4993-9D47-F75B468D92EE}" type="presOf" srcId="{80424D46-E841-AE4F-9430-C7EC10842BB3}" destId="{1B0B7151-9BBF-644F-B0E8-42116B23801F}" srcOrd="0" destOrd="2" presId="urn:microsoft.com/office/officeart/2005/8/layout/vProcess5"/>
    <dgm:cxn modelId="{3D80A875-1192-470C-868E-5F5A9DB92F36}" type="presOf" srcId="{C487C310-BCEE-9349-8B27-0789BF4B34BF}" destId="{A3B1E715-E713-B84C-9727-F735A68245C9}" srcOrd="0" destOrd="0" presId="urn:microsoft.com/office/officeart/2005/8/layout/vProcess5"/>
    <dgm:cxn modelId="{8BD0BCF7-43B3-7049-BD00-BF7C46F6C156}" srcId="{4786D983-2AED-5547-AD76-A8E750AC315E}" destId="{8D00CBB6-E996-8542-8828-7FCC39DBCF2E}" srcOrd="1" destOrd="0" parTransId="{74C61D92-8EC7-7F4F-9D9B-D987E10F8CE1}" sibTransId="{C487C310-BCEE-9349-8B27-0789BF4B34BF}"/>
    <dgm:cxn modelId="{4BDE3FCD-2371-F449-A712-D90E8B4F02B4}" srcId="{4786D983-2AED-5547-AD76-A8E750AC315E}" destId="{EACAEDA2-1ABB-164B-9C16-9B474FD0E400}" srcOrd="0" destOrd="0" parTransId="{CF2C5615-A004-3F43-BABC-A45A836B8C36}" sibTransId="{D84040DC-F499-0543-B13E-DE282794FB2A}"/>
    <dgm:cxn modelId="{85D5540D-8420-6A48-BDC2-0882EC34C13F}" srcId="{0A57AD38-B0CC-5942-822E-1953789F7159}" destId="{80424D46-E841-AE4F-9430-C7EC10842BB3}" srcOrd="1" destOrd="0" parTransId="{79A9CFBB-8B33-7648-AFC1-F9BC737E2A4D}" sibTransId="{F18C7956-29A7-D041-B37B-B20EC903CC00}"/>
    <dgm:cxn modelId="{8DF74DF9-7E67-47DC-A296-1D27EF51B541}" type="presOf" srcId="{D653C5F5-B8D2-BB4B-A469-1710E055666D}" destId="{AAC117B2-4B10-2344-824A-5C73BC7BFEF1}" srcOrd="1" destOrd="2" presId="urn:microsoft.com/office/officeart/2005/8/layout/vProcess5"/>
    <dgm:cxn modelId="{7F76BC55-FEC9-0B45-9A63-A96FC8FF1648}" srcId="{8D00CBB6-E996-8542-8828-7FCC39DBCF2E}" destId="{6D00F293-52CB-E14C-AED9-917692FA1048}" srcOrd="0" destOrd="0" parTransId="{2406C4E2-9E31-864D-8728-88EF817D5839}" sibTransId="{9FFADCC0-1419-0647-8B0D-CB40F865A624}"/>
    <dgm:cxn modelId="{6B9986C5-6F39-4B29-9862-7778DF1837C7}" type="presOf" srcId="{E81EB1DE-F09B-1342-A982-7CDEDA948B1C}" destId="{7E8F7BAF-7A9F-3F4C-AF26-CDF3BC393B0B}" srcOrd="1" destOrd="3" presId="urn:microsoft.com/office/officeart/2005/8/layout/vProcess5"/>
    <dgm:cxn modelId="{24A6CE32-EAB6-406F-97B8-CEF784E8B011}" type="presOf" srcId="{8D00CBB6-E996-8542-8828-7FCC39DBCF2E}" destId="{AAC117B2-4B10-2344-824A-5C73BC7BFEF1}" srcOrd="1" destOrd="0" presId="urn:microsoft.com/office/officeart/2005/8/layout/vProcess5"/>
    <dgm:cxn modelId="{92A0FD75-8C66-2D4E-AE54-C049ED848460}" srcId="{0A57AD38-B0CC-5942-822E-1953789F7159}" destId="{9615FB69-8812-3D44-B34B-EE16B671F0D8}" srcOrd="0" destOrd="0" parTransId="{DC2D151E-CC1C-E44C-A03C-646F44A37E68}" sibTransId="{7CF05720-CEFF-4547-B1FD-DB82C5190FF4}"/>
    <dgm:cxn modelId="{FBABC1C3-F442-4F10-BA9F-320468DD51C8}" type="presOf" srcId="{0A57AD38-B0CC-5942-822E-1953789F7159}" destId="{7E8F7BAF-7A9F-3F4C-AF26-CDF3BC393B0B}" srcOrd="1" destOrd="0" presId="urn:microsoft.com/office/officeart/2005/8/layout/vProcess5"/>
    <dgm:cxn modelId="{E09B292A-4E31-4837-AA97-DD20A8F13DC2}" type="presOf" srcId="{E81EB1DE-F09B-1342-A982-7CDEDA948B1C}" destId="{1B0B7151-9BBF-644F-B0E8-42116B23801F}" srcOrd="0" destOrd="3" presId="urn:microsoft.com/office/officeart/2005/8/layout/vProcess5"/>
    <dgm:cxn modelId="{4B5C3B94-A695-4DB9-8B08-735FDD7F299B}" type="presOf" srcId="{762E4E22-8A2A-C142-A570-4C5D217E21BF}" destId="{219C4395-9029-7149-85EE-F197F1323CEB}" srcOrd="0" destOrd="3" presId="urn:microsoft.com/office/officeart/2005/8/layout/vProcess5"/>
    <dgm:cxn modelId="{8A0A6142-E062-4C84-9231-06647C2A8846}" type="presParOf" srcId="{876840B6-753B-A444-9661-2CC8216B3BE6}" destId="{5C437DED-47BB-5148-85F5-E1B04DCFB962}" srcOrd="0" destOrd="0" presId="urn:microsoft.com/office/officeart/2005/8/layout/vProcess5"/>
    <dgm:cxn modelId="{BCEA46D3-48B2-48AD-9FC2-58B73A55CFC9}" type="presParOf" srcId="{876840B6-753B-A444-9661-2CC8216B3BE6}" destId="{53E62CC8-C687-B44D-A1F9-214B82C9B592}" srcOrd="1" destOrd="0" presId="urn:microsoft.com/office/officeart/2005/8/layout/vProcess5"/>
    <dgm:cxn modelId="{2E2A7926-4C0E-443A-83FF-878A7F90B62B}" type="presParOf" srcId="{876840B6-753B-A444-9661-2CC8216B3BE6}" destId="{219C4395-9029-7149-85EE-F197F1323CEB}" srcOrd="2" destOrd="0" presId="urn:microsoft.com/office/officeart/2005/8/layout/vProcess5"/>
    <dgm:cxn modelId="{E759FCD5-ECCE-4959-814E-51B753545E98}" type="presParOf" srcId="{876840B6-753B-A444-9661-2CC8216B3BE6}" destId="{1B0B7151-9BBF-644F-B0E8-42116B23801F}" srcOrd="3" destOrd="0" presId="urn:microsoft.com/office/officeart/2005/8/layout/vProcess5"/>
    <dgm:cxn modelId="{B5381B65-FF16-40ED-8974-3BCF1FD0FBEE}" type="presParOf" srcId="{876840B6-753B-A444-9661-2CC8216B3BE6}" destId="{C5EAB97F-AA72-3141-ADBE-AFF38E803E36}" srcOrd="4" destOrd="0" presId="urn:microsoft.com/office/officeart/2005/8/layout/vProcess5"/>
    <dgm:cxn modelId="{6ACBFCBA-D110-46F5-B4C8-2E9A7BA6FE5A}" type="presParOf" srcId="{876840B6-753B-A444-9661-2CC8216B3BE6}" destId="{A3B1E715-E713-B84C-9727-F735A68245C9}" srcOrd="5" destOrd="0" presId="urn:microsoft.com/office/officeart/2005/8/layout/vProcess5"/>
    <dgm:cxn modelId="{8ADAE240-30BE-4763-9471-6450EF1B7EAD}" type="presParOf" srcId="{876840B6-753B-A444-9661-2CC8216B3BE6}" destId="{812FCBB9-611A-9C4D-BC9A-CFD430FAF1FE}" srcOrd="6" destOrd="0" presId="urn:microsoft.com/office/officeart/2005/8/layout/vProcess5"/>
    <dgm:cxn modelId="{C5360EF7-DCC0-4E3C-A37C-32D819E8D4D3}" type="presParOf" srcId="{876840B6-753B-A444-9661-2CC8216B3BE6}" destId="{AAC117B2-4B10-2344-824A-5C73BC7BFEF1}" srcOrd="7" destOrd="0" presId="urn:microsoft.com/office/officeart/2005/8/layout/vProcess5"/>
    <dgm:cxn modelId="{C8BC9608-9837-4F0D-8FCD-E7CCFE84C334}" type="presParOf" srcId="{876840B6-753B-A444-9661-2CC8216B3BE6}" destId="{7E8F7BAF-7A9F-3F4C-AF26-CDF3BC393B0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FA0EC5-4C68-ED42-A25D-C8AC873D235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BFF80E-2CE4-E548-9348-5AC537EFF1C2}">
      <dgm:prSet phldrT="[Text]"/>
      <dgm:spPr>
        <a:effectLst>
          <a:softEdge rad="101600"/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Includes:</a:t>
          </a:r>
          <a:endParaRPr lang="en-US" dirty="0">
            <a:solidFill>
              <a:schemeClr val="tx1"/>
            </a:solidFill>
          </a:endParaRPr>
        </a:p>
      </dgm:t>
    </dgm:pt>
    <dgm:pt modelId="{43842BBA-2E2A-8A4C-848F-6CF24DD0D4CA}" type="parTrans" cxnId="{753AFD44-374F-304B-95D3-2F45B56FCA50}">
      <dgm:prSet/>
      <dgm:spPr/>
      <dgm:t>
        <a:bodyPr/>
        <a:lstStyle/>
        <a:p>
          <a:endParaRPr lang="en-US"/>
        </a:p>
      </dgm:t>
    </dgm:pt>
    <dgm:pt modelId="{0AA94EC2-84DE-9B4B-8168-10CA021FE154}" type="sibTrans" cxnId="{753AFD44-374F-304B-95D3-2F45B56FCA50}">
      <dgm:prSet/>
      <dgm:spPr/>
      <dgm:t>
        <a:bodyPr/>
        <a:lstStyle/>
        <a:p>
          <a:endParaRPr lang="en-US"/>
        </a:p>
      </dgm:t>
    </dgm:pt>
    <dgm:pt modelId="{03A7265B-703D-B14A-938B-7E681AF85734}">
      <dgm:prSet/>
      <dgm:spPr/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Authority key identifier</a:t>
          </a:r>
        </a:p>
      </dgm:t>
    </dgm:pt>
    <dgm:pt modelId="{FC4A74FD-9E1E-4A4F-B64D-C1CD6395FA79}" type="parTrans" cxnId="{F774AC93-2370-C647-9A79-183284701A3E}">
      <dgm:prSet/>
      <dgm:spPr/>
      <dgm:t>
        <a:bodyPr/>
        <a:lstStyle/>
        <a:p>
          <a:endParaRPr lang="en-US"/>
        </a:p>
      </dgm:t>
    </dgm:pt>
    <dgm:pt modelId="{95AE9DBA-1F0C-F24E-9F8C-79B35BA6D1B2}" type="sibTrans" cxnId="{F774AC93-2370-C647-9A79-183284701A3E}">
      <dgm:prSet/>
      <dgm:spPr/>
      <dgm:t>
        <a:bodyPr/>
        <a:lstStyle/>
        <a:p>
          <a:endParaRPr lang="en-US"/>
        </a:p>
      </dgm:t>
    </dgm:pt>
    <dgm:pt modelId="{E1616A9E-E20E-994E-AF2B-BEC33FF150A7}">
      <dgm:prSet/>
      <dgm:spPr/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Subject key identifier</a:t>
          </a:r>
        </a:p>
      </dgm:t>
    </dgm:pt>
    <dgm:pt modelId="{86BFC9ED-01EA-7844-B527-A4C37CED5273}" type="parTrans" cxnId="{CAC09B53-FA0F-1443-8112-2178897EDF92}">
      <dgm:prSet/>
      <dgm:spPr/>
      <dgm:t>
        <a:bodyPr/>
        <a:lstStyle/>
        <a:p>
          <a:endParaRPr lang="en-US"/>
        </a:p>
      </dgm:t>
    </dgm:pt>
    <dgm:pt modelId="{C395D024-A808-FA40-934A-28C0FE7C34D8}" type="sibTrans" cxnId="{CAC09B53-FA0F-1443-8112-2178897EDF92}">
      <dgm:prSet/>
      <dgm:spPr/>
      <dgm:t>
        <a:bodyPr/>
        <a:lstStyle/>
        <a:p>
          <a:endParaRPr lang="en-US"/>
        </a:p>
      </dgm:t>
    </dgm:pt>
    <dgm:pt modelId="{8E863B6F-29B1-1849-A536-D90DC7190C77}">
      <dgm:prSet/>
      <dgm:spPr/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Key usage</a:t>
          </a:r>
        </a:p>
      </dgm:t>
    </dgm:pt>
    <dgm:pt modelId="{52721E1A-EE96-FB44-B529-0216F57CE9B6}" type="parTrans" cxnId="{5B8A80B8-2713-CE4B-A8FB-6957C432E243}">
      <dgm:prSet/>
      <dgm:spPr/>
      <dgm:t>
        <a:bodyPr/>
        <a:lstStyle/>
        <a:p>
          <a:endParaRPr lang="en-US"/>
        </a:p>
      </dgm:t>
    </dgm:pt>
    <dgm:pt modelId="{755E28C0-9580-A34B-B708-87B3D8402816}" type="sibTrans" cxnId="{5B8A80B8-2713-CE4B-A8FB-6957C432E243}">
      <dgm:prSet/>
      <dgm:spPr/>
      <dgm:t>
        <a:bodyPr/>
        <a:lstStyle/>
        <a:p>
          <a:endParaRPr lang="en-US"/>
        </a:p>
      </dgm:t>
    </dgm:pt>
    <dgm:pt modelId="{194DA878-0F37-9248-A122-49AB06130FAB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Private-key usage period</a:t>
          </a:r>
          <a:endParaRPr lang="en-US" dirty="0" smtClean="0">
            <a:solidFill>
              <a:schemeClr val="tx2">
                <a:lumMod val="10000"/>
              </a:schemeClr>
            </a:solidFill>
          </a:endParaRPr>
        </a:p>
      </dgm:t>
    </dgm:pt>
    <dgm:pt modelId="{7F2A5297-B116-EB41-8ACB-44E48F1E93C7}" type="parTrans" cxnId="{94CD998E-0189-E240-ACA7-1F9A8650427E}">
      <dgm:prSet/>
      <dgm:spPr/>
      <dgm:t>
        <a:bodyPr/>
        <a:lstStyle/>
        <a:p>
          <a:endParaRPr lang="en-US"/>
        </a:p>
      </dgm:t>
    </dgm:pt>
    <dgm:pt modelId="{AAB5E900-16CE-1148-86F5-CE4498DE8F69}" type="sibTrans" cxnId="{94CD998E-0189-E240-ACA7-1F9A8650427E}">
      <dgm:prSet/>
      <dgm:spPr/>
      <dgm:t>
        <a:bodyPr/>
        <a:lstStyle/>
        <a:p>
          <a:endParaRPr lang="en-US"/>
        </a:p>
      </dgm:t>
    </dgm:pt>
    <dgm:pt modelId="{730B7798-1A10-6745-A02F-BF8DCFDA1B9E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Certificate policies</a:t>
          </a:r>
          <a:endParaRPr lang="en-US" dirty="0" smtClean="0">
            <a:solidFill>
              <a:schemeClr val="tx2">
                <a:lumMod val="10000"/>
              </a:schemeClr>
            </a:solidFill>
          </a:endParaRPr>
        </a:p>
      </dgm:t>
    </dgm:pt>
    <dgm:pt modelId="{2142499E-DC22-0F41-A4E5-84CEF8B579C6}" type="parTrans" cxnId="{B6E44FCA-55BC-EA4D-8AE6-D887698EB074}">
      <dgm:prSet/>
      <dgm:spPr/>
      <dgm:t>
        <a:bodyPr/>
        <a:lstStyle/>
        <a:p>
          <a:endParaRPr lang="en-US"/>
        </a:p>
      </dgm:t>
    </dgm:pt>
    <dgm:pt modelId="{69DFC460-919B-7146-BEB2-F9F7B18869D8}" type="sibTrans" cxnId="{B6E44FCA-55BC-EA4D-8AE6-D887698EB074}">
      <dgm:prSet/>
      <dgm:spPr/>
      <dgm:t>
        <a:bodyPr/>
        <a:lstStyle/>
        <a:p>
          <a:endParaRPr lang="en-US"/>
        </a:p>
      </dgm:t>
    </dgm:pt>
    <dgm:pt modelId="{5449BB24-5D69-A840-A6DA-38A04EF4C864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Policy mappings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F0F9C41C-8971-724A-A7DD-AE3AD32E6A90}" type="parTrans" cxnId="{6505AC54-47AB-1647-8C07-05E9948DE411}">
      <dgm:prSet/>
      <dgm:spPr/>
      <dgm:t>
        <a:bodyPr/>
        <a:lstStyle/>
        <a:p>
          <a:endParaRPr lang="en-US"/>
        </a:p>
      </dgm:t>
    </dgm:pt>
    <dgm:pt modelId="{EDC7A9D4-AFF5-8247-967A-1E25676C2677}" type="sibTrans" cxnId="{6505AC54-47AB-1647-8C07-05E9948DE411}">
      <dgm:prSet/>
      <dgm:spPr/>
      <dgm:t>
        <a:bodyPr/>
        <a:lstStyle/>
        <a:p>
          <a:endParaRPr lang="en-US"/>
        </a:p>
      </dgm:t>
    </dgm:pt>
    <dgm:pt modelId="{47CE109A-0115-4746-856D-0D7E623663FB}" type="pres">
      <dgm:prSet presAssocID="{15FA0EC5-4C68-ED42-A25D-C8AC873D23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71742-09C4-1047-8E12-69FE3259A0BB}" type="pres">
      <dgm:prSet presAssocID="{D8BFF80E-2CE4-E548-9348-5AC537EFF1C2}" presName="parentText" presStyleLbl="node1" presStyleIdx="0" presStyleCnt="1" custScaleX="32500" custLinFactNeighborX="-35000" custLinFactNeighborY="28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6C004-FFD6-ED4E-9144-A191893ADDB5}" type="pres">
      <dgm:prSet presAssocID="{D8BFF80E-2CE4-E548-9348-5AC537EFF1C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09B53-FA0F-1443-8112-2178897EDF92}" srcId="{D8BFF80E-2CE4-E548-9348-5AC537EFF1C2}" destId="{E1616A9E-E20E-994E-AF2B-BEC33FF150A7}" srcOrd="1" destOrd="0" parTransId="{86BFC9ED-01EA-7844-B527-A4C37CED5273}" sibTransId="{C395D024-A808-FA40-934A-28C0FE7C34D8}"/>
    <dgm:cxn modelId="{F882B673-A484-4E5D-A075-487B48D05BDA}" type="presOf" srcId="{15FA0EC5-4C68-ED42-A25D-C8AC873D2357}" destId="{47CE109A-0115-4746-856D-0D7E623663FB}" srcOrd="0" destOrd="0" presId="urn:microsoft.com/office/officeart/2005/8/layout/vList2"/>
    <dgm:cxn modelId="{AE249B14-CBD5-421E-B4DF-6DA3E6356DFA}" type="presOf" srcId="{8E863B6F-29B1-1849-A536-D90DC7190C77}" destId="{9A16C004-FFD6-ED4E-9144-A191893ADDB5}" srcOrd="0" destOrd="2" presId="urn:microsoft.com/office/officeart/2005/8/layout/vList2"/>
    <dgm:cxn modelId="{5B8A80B8-2713-CE4B-A8FB-6957C432E243}" srcId="{D8BFF80E-2CE4-E548-9348-5AC537EFF1C2}" destId="{8E863B6F-29B1-1849-A536-D90DC7190C77}" srcOrd="2" destOrd="0" parTransId="{52721E1A-EE96-FB44-B529-0216F57CE9B6}" sibTransId="{755E28C0-9580-A34B-B708-87B3D8402816}"/>
    <dgm:cxn modelId="{F774AC93-2370-C647-9A79-183284701A3E}" srcId="{D8BFF80E-2CE4-E548-9348-5AC537EFF1C2}" destId="{03A7265B-703D-B14A-938B-7E681AF85734}" srcOrd="0" destOrd="0" parTransId="{FC4A74FD-9E1E-4A4F-B64D-C1CD6395FA79}" sibTransId="{95AE9DBA-1F0C-F24E-9F8C-79B35BA6D1B2}"/>
    <dgm:cxn modelId="{B6E44FCA-55BC-EA4D-8AE6-D887698EB074}" srcId="{D8BFF80E-2CE4-E548-9348-5AC537EFF1C2}" destId="{730B7798-1A10-6745-A02F-BF8DCFDA1B9E}" srcOrd="4" destOrd="0" parTransId="{2142499E-DC22-0F41-A4E5-84CEF8B579C6}" sibTransId="{69DFC460-919B-7146-BEB2-F9F7B18869D8}"/>
    <dgm:cxn modelId="{753AFD44-374F-304B-95D3-2F45B56FCA50}" srcId="{15FA0EC5-4C68-ED42-A25D-C8AC873D2357}" destId="{D8BFF80E-2CE4-E548-9348-5AC537EFF1C2}" srcOrd="0" destOrd="0" parTransId="{43842BBA-2E2A-8A4C-848F-6CF24DD0D4CA}" sibTransId="{0AA94EC2-84DE-9B4B-8168-10CA021FE154}"/>
    <dgm:cxn modelId="{32A9E299-F444-4D77-8545-9FF4E7581FE2}" type="presOf" srcId="{03A7265B-703D-B14A-938B-7E681AF85734}" destId="{9A16C004-FFD6-ED4E-9144-A191893ADDB5}" srcOrd="0" destOrd="0" presId="urn:microsoft.com/office/officeart/2005/8/layout/vList2"/>
    <dgm:cxn modelId="{4B14B2D2-0F54-4109-B186-57C1C9D2A114}" type="presOf" srcId="{5449BB24-5D69-A840-A6DA-38A04EF4C864}" destId="{9A16C004-FFD6-ED4E-9144-A191893ADDB5}" srcOrd="0" destOrd="5" presId="urn:microsoft.com/office/officeart/2005/8/layout/vList2"/>
    <dgm:cxn modelId="{6505AC54-47AB-1647-8C07-05E9948DE411}" srcId="{D8BFF80E-2CE4-E548-9348-5AC537EFF1C2}" destId="{5449BB24-5D69-A840-A6DA-38A04EF4C864}" srcOrd="5" destOrd="0" parTransId="{F0F9C41C-8971-724A-A7DD-AE3AD32E6A90}" sibTransId="{EDC7A9D4-AFF5-8247-967A-1E25676C2677}"/>
    <dgm:cxn modelId="{9D1999C7-6228-4542-B813-CFB9EFCCE02B}" type="presOf" srcId="{730B7798-1A10-6745-A02F-BF8DCFDA1B9E}" destId="{9A16C004-FFD6-ED4E-9144-A191893ADDB5}" srcOrd="0" destOrd="4" presId="urn:microsoft.com/office/officeart/2005/8/layout/vList2"/>
    <dgm:cxn modelId="{45A3BE5F-CCC4-4884-B53E-78C205D69156}" type="presOf" srcId="{D8BFF80E-2CE4-E548-9348-5AC537EFF1C2}" destId="{03A71742-09C4-1047-8E12-69FE3259A0BB}" srcOrd="0" destOrd="0" presId="urn:microsoft.com/office/officeart/2005/8/layout/vList2"/>
    <dgm:cxn modelId="{FFCCBA23-9115-4745-AA7B-F8749CC43A4B}" type="presOf" srcId="{194DA878-0F37-9248-A122-49AB06130FAB}" destId="{9A16C004-FFD6-ED4E-9144-A191893ADDB5}" srcOrd="0" destOrd="3" presId="urn:microsoft.com/office/officeart/2005/8/layout/vList2"/>
    <dgm:cxn modelId="{94CD998E-0189-E240-ACA7-1F9A8650427E}" srcId="{D8BFF80E-2CE4-E548-9348-5AC537EFF1C2}" destId="{194DA878-0F37-9248-A122-49AB06130FAB}" srcOrd="3" destOrd="0" parTransId="{7F2A5297-B116-EB41-8ACB-44E48F1E93C7}" sibTransId="{AAB5E900-16CE-1148-86F5-CE4498DE8F69}"/>
    <dgm:cxn modelId="{8662E6E8-B034-4F4B-A7A0-9DBAAFEDD5C1}" type="presOf" srcId="{E1616A9E-E20E-994E-AF2B-BEC33FF150A7}" destId="{9A16C004-FFD6-ED4E-9144-A191893ADDB5}" srcOrd="0" destOrd="1" presId="urn:microsoft.com/office/officeart/2005/8/layout/vList2"/>
    <dgm:cxn modelId="{67D328C1-0A11-4FBF-B772-21171C15C6B6}" type="presParOf" srcId="{47CE109A-0115-4746-856D-0D7E623663FB}" destId="{03A71742-09C4-1047-8E12-69FE3259A0BB}" srcOrd="0" destOrd="0" presId="urn:microsoft.com/office/officeart/2005/8/layout/vList2"/>
    <dgm:cxn modelId="{11CA91B6-BCEA-4721-8529-334F899C0781}" type="presParOf" srcId="{47CE109A-0115-4746-856D-0D7E623663FB}" destId="{9A16C004-FFD6-ED4E-9144-A191893ADD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BD446-FA57-4140-89AB-24B7E8D0B33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AC8B1-2D88-A645-86F2-D17B75B2EAA0}">
      <dgm:prSet phldrT="[Text]"/>
      <dgm:spPr>
        <a:effectLst>
          <a:softEdge rad="101600"/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Includes:</a:t>
          </a:r>
          <a:endParaRPr lang="en-US" dirty="0">
            <a:solidFill>
              <a:schemeClr val="tx1"/>
            </a:solidFill>
          </a:endParaRPr>
        </a:p>
      </dgm:t>
    </dgm:pt>
    <dgm:pt modelId="{98C47D2C-B0E1-AA46-AFAF-57497BBF0120}" type="parTrans" cxnId="{C38462B8-BBE0-0548-BD66-8641A437686D}">
      <dgm:prSet/>
      <dgm:spPr/>
      <dgm:t>
        <a:bodyPr/>
        <a:lstStyle/>
        <a:p>
          <a:endParaRPr lang="en-US"/>
        </a:p>
      </dgm:t>
    </dgm:pt>
    <dgm:pt modelId="{32E267F3-20B1-7C48-82CB-1AFBA7928A45}" type="sibTrans" cxnId="{C38462B8-BBE0-0548-BD66-8641A437686D}">
      <dgm:prSet/>
      <dgm:spPr/>
      <dgm:t>
        <a:bodyPr/>
        <a:lstStyle/>
        <a:p>
          <a:endParaRPr lang="en-US"/>
        </a:p>
      </dgm:t>
    </dgm:pt>
    <dgm:pt modelId="{A7609D62-3E31-564E-A042-0A3C7EE58CCB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Subject alternative name </a:t>
          </a:r>
          <a:endParaRPr lang="en-US" dirty="0" smtClean="0">
            <a:solidFill>
              <a:schemeClr val="tx2">
                <a:lumMod val="10000"/>
              </a:schemeClr>
            </a:solidFill>
          </a:endParaRPr>
        </a:p>
      </dgm:t>
    </dgm:pt>
    <dgm:pt modelId="{388F8B46-AF77-EA4C-88FF-A0A6F102FD68}" type="parTrans" cxnId="{0221BE2A-A01E-B84C-BB35-E7B172FF6CA1}">
      <dgm:prSet/>
      <dgm:spPr/>
      <dgm:t>
        <a:bodyPr/>
        <a:lstStyle/>
        <a:p>
          <a:endParaRPr lang="en-US"/>
        </a:p>
      </dgm:t>
    </dgm:pt>
    <dgm:pt modelId="{04C3065A-5053-004D-857B-FF93B19929F5}" type="sibTrans" cxnId="{0221BE2A-A01E-B84C-BB35-E7B172FF6CA1}">
      <dgm:prSet/>
      <dgm:spPr/>
      <dgm:t>
        <a:bodyPr/>
        <a:lstStyle/>
        <a:p>
          <a:endParaRPr lang="en-US"/>
        </a:p>
      </dgm:t>
    </dgm:pt>
    <dgm:pt modelId="{10961E6E-6635-694E-92F3-A4D7527DFB8D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Issuer alternative name </a:t>
          </a:r>
          <a:endParaRPr lang="en-US" dirty="0" smtClean="0">
            <a:solidFill>
              <a:schemeClr val="tx2">
                <a:lumMod val="10000"/>
              </a:schemeClr>
            </a:solidFill>
          </a:endParaRPr>
        </a:p>
      </dgm:t>
    </dgm:pt>
    <dgm:pt modelId="{518A082B-D0CF-D74A-B63C-5379AD417C8D}" type="parTrans" cxnId="{D878A1DE-57C8-FA4A-B4C5-5820D8FC5FDA}">
      <dgm:prSet/>
      <dgm:spPr/>
      <dgm:t>
        <a:bodyPr/>
        <a:lstStyle/>
        <a:p>
          <a:endParaRPr lang="en-US"/>
        </a:p>
      </dgm:t>
    </dgm:pt>
    <dgm:pt modelId="{B9C95A31-D4BE-414A-B77F-440B0764D9D1}" type="sibTrans" cxnId="{D878A1DE-57C8-FA4A-B4C5-5820D8FC5FDA}">
      <dgm:prSet/>
      <dgm:spPr/>
      <dgm:t>
        <a:bodyPr/>
        <a:lstStyle/>
        <a:p>
          <a:endParaRPr lang="en-US"/>
        </a:p>
      </dgm:t>
    </dgm:pt>
    <dgm:pt modelId="{5FF40787-4B75-AE43-A098-C7640D47E932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Subject directory attributes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FF2B4C7C-A8BC-BC41-A242-5765F4D26477}" type="parTrans" cxnId="{CD32F06C-463B-8440-9A83-116B2395910B}">
      <dgm:prSet/>
      <dgm:spPr/>
      <dgm:t>
        <a:bodyPr/>
        <a:lstStyle/>
        <a:p>
          <a:endParaRPr lang="en-US"/>
        </a:p>
      </dgm:t>
    </dgm:pt>
    <dgm:pt modelId="{7D717EDB-D76A-0D45-B9B2-0FBC33508317}" type="sibTrans" cxnId="{CD32F06C-463B-8440-9A83-116B2395910B}">
      <dgm:prSet/>
      <dgm:spPr/>
      <dgm:t>
        <a:bodyPr/>
        <a:lstStyle/>
        <a:p>
          <a:endParaRPr lang="en-US"/>
        </a:p>
      </dgm:t>
    </dgm:pt>
    <dgm:pt modelId="{C57CFE38-160A-4B4A-B8A0-E55B1607F470}" type="pres">
      <dgm:prSet presAssocID="{A7EBD446-FA57-4140-89AB-24B7E8D0B3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6EA31E-2C2B-974C-9300-D371B52A8611}" type="pres">
      <dgm:prSet presAssocID="{2EEAC8B1-2D88-A645-86F2-D17B75B2EAA0}" presName="parentText" presStyleLbl="node1" presStyleIdx="0" presStyleCnt="1" custScaleX="30000" custLinFactNeighborX="-33750" custLinFactNeighborY="-2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7CFBC-6B12-FE45-A718-879C4BC1F710}" type="pres">
      <dgm:prSet presAssocID="{2EEAC8B1-2D88-A645-86F2-D17B75B2EAA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6B319F-41F1-46F7-9F9D-ADB010BE1B77}" type="presOf" srcId="{10961E6E-6635-694E-92F3-A4D7527DFB8D}" destId="{CC47CFBC-6B12-FE45-A718-879C4BC1F710}" srcOrd="0" destOrd="1" presId="urn:microsoft.com/office/officeart/2005/8/layout/vList2"/>
    <dgm:cxn modelId="{CD32F06C-463B-8440-9A83-116B2395910B}" srcId="{2EEAC8B1-2D88-A645-86F2-D17B75B2EAA0}" destId="{5FF40787-4B75-AE43-A098-C7640D47E932}" srcOrd="2" destOrd="0" parTransId="{FF2B4C7C-A8BC-BC41-A242-5765F4D26477}" sibTransId="{7D717EDB-D76A-0D45-B9B2-0FBC33508317}"/>
    <dgm:cxn modelId="{0221BE2A-A01E-B84C-BB35-E7B172FF6CA1}" srcId="{2EEAC8B1-2D88-A645-86F2-D17B75B2EAA0}" destId="{A7609D62-3E31-564E-A042-0A3C7EE58CCB}" srcOrd="0" destOrd="0" parTransId="{388F8B46-AF77-EA4C-88FF-A0A6F102FD68}" sibTransId="{04C3065A-5053-004D-857B-FF93B19929F5}"/>
    <dgm:cxn modelId="{8B69F95D-4C6D-49F9-993B-F74F3B50C156}" type="presOf" srcId="{2EEAC8B1-2D88-A645-86F2-D17B75B2EAA0}" destId="{D36EA31E-2C2B-974C-9300-D371B52A8611}" srcOrd="0" destOrd="0" presId="urn:microsoft.com/office/officeart/2005/8/layout/vList2"/>
    <dgm:cxn modelId="{BD3C80DB-FC3B-4759-8AC1-1158411956B8}" type="presOf" srcId="{5FF40787-4B75-AE43-A098-C7640D47E932}" destId="{CC47CFBC-6B12-FE45-A718-879C4BC1F710}" srcOrd="0" destOrd="2" presId="urn:microsoft.com/office/officeart/2005/8/layout/vList2"/>
    <dgm:cxn modelId="{7A747BED-282E-4E2A-B6E2-3E9B9CE56A38}" type="presOf" srcId="{A7609D62-3E31-564E-A042-0A3C7EE58CCB}" destId="{CC47CFBC-6B12-FE45-A718-879C4BC1F710}" srcOrd="0" destOrd="0" presId="urn:microsoft.com/office/officeart/2005/8/layout/vList2"/>
    <dgm:cxn modelId="{B749378E-C68E-4F35-851D-EA0CA1AF81D6}" type="presOf" srcId="{A7EBD446-FA57-4140-89AB-24B7E8D0B331}" destId="{C57CFE38-160A-4B4A-B8A0-E55B1607F470}" srcOrd="0" destOrd="0" presId="urn:microsoft.com/office/officeart/2005/8/layout/vList2"/>
    <dgm:cxn modelId="{D878A1DE-57C8-FA4A-B4C5-5820D8FC5FDA}" srcId="{2EEAC8B1-2D88-A645-86F2-D17B75B2EAA0}" destId="{10961E6E-6635-694E-92F3-A4D7527DFB8D}" srcOrd="1" destOrd="0" parTransId="{518A082B-D0CF-D74A-B63C-5379AD417C8D}" sibTransId="{B9C95A31-D4BE-414A-B77F-440B0764D9D1}"/>
    <dgm:cxn modelId="{C38462B8-BBE0-0548-BD66-8641A437686D}" srcId="{A7EBD446-FA57-4140-89AB-24B7E8D0B331}" destId="{2EEAC8B1-2D88-A645-86F2-D17B75B2EAA0}" srcOrd="0" destOrd="0" parTransId="{98C47D2C-B0E1-AA46-AFAF-57497BBF0120}" sibTransId="{32E267F3-20B1-7C48-82CB-1AFBA7928A45}"/>
    <dgm:cxn modelId="{87A2BF8F-E110-4C36-BECB-3F4CCE201950}" type="presParOf" srcId="{C57CFE38-160A-4B4A-B8A0-E55B1607F470}" destId="{D36EA31E-2C2B-974C-9300-D371B52A8611}" srcOrd="0" destOrd="0" presId="urn:microsoft.com/office/officeart/2005/8/layout/vList2"/>
    <dgm:cxn modelId="{2116C9EF-E21E-4154-ABA8-F6350787DCF8}" type="presParOf" srcId="{C57CFE38-160A-4B4A-B8A0-E55B1607F470}" destId="{CC47CFBC-6B12-FE45-A718-879C4BC1F710}" srcOrd="1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2373A8-EF69-474F-B393-D7154929A6F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B18BA-ED06-2548-9A8C-D8166496717C}">
      <dgm:prSet phldrT="[Text]"/>
      <dgm:spPr>
        <a:effectLst>
          <a:softEdge rad="101600"/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Includes:</a:t>
          </a:r>
          <a:endParaRPr lang="en-US" dirty="0">
            <a:solidFill>
              <a:schemeClr val="tx1"/>
            </a:solidFill>
          </a:endParaRPr>
        </a:p>
      </dgm:t>
    </dgm:pt>
    <dgm:pt modelId="{47C9EEBB-F8CC-1343-BE21-A13E283ACDDC}" type="parTrans" cxnId="{411263EC-17ED-DF43-A7FA-F98EC008D5D5}">
      <dgm:prSet/>
      <dgm:spPr/>
      <dgm:t>
        <a:bodyPr/>
        <a:lstStyle/>
        <a:p>
          <a:endParaRPr lang="en-US"/>
        </a:p>
      </dgm:t>
    </dgm:pt>
    <dgm:pt modelId="{1FE60689-39CB-5E48-8227-0E22040FF189}" type="sibTrans" cxnId="{411263EC-17ED-DF43-A7FA-F98EC008D5D5}">
      <dgm:prSet/>
      <dgm:spPr/>
      <dgm:t>
        <a:bodyPr/>
        <a:lstStyle/>
        <a:p>
          <a:endParaRPr lang="en-US"/>
        </a:p>
      </dgm:t>
    </dgm:pt>
    <dgm:pt modelId="{14F8DBE0-39FA-FE4E-A35F-6D188D436F07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Basic constraints</a:t>
          </a:r>
          <a:endParaRPr lang="en-US" dirty="0" smtClean="0">
            <a:solidFill>
              <a:schemeClr val="tx2">
                <a:lumMod val="10000"/>
              </a:schemeClr>
            </a:solidFill>
          </a:endParaRPr>
        </a:p>
      </dgm:t>
    </dgm:pt>
    <dgm:pt modelId="{7C1C0594-9EDC-3443-AF99-828032EB8BEB}" type="parTrans" cxnId="{CE7406A6-F2BE-7546-938E-F93254FF1843}">
      <dgm:prSet/>
      <dgm:spPr/>
      <dgm:t>
        <a:bodyPr/>
        <a:lstStyle/>
        <a:p>
          <a:endParaRPr lang="en-US"/>
        </a:p>
      </dgm:t>
    </dgm:pt>
    <dgm:pt modelId="{57A478AD-9911-3B4C-A2BC-4F561DAC39F9}" type="sibTrans" cxnId="{CE7406A6-F2BE-7546-938E-F93254FF1843}">
      <dgm:prSet/>
      <dgm:spPr/>
      <dgm:t>
        <a:bodyPr/>
        <a:lstStyle/>
        <a:p>
          <a:endParaRPr lang="en-US"/>
        </a:p>
      </dgm:t>
    </dgm:pt>
    <dgm:pt modelId="{47460BAC-CC82-014D-9340-678F8DA5DA54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Name constraints</a:t>
          </a:r>
          <a:endParaRPr lang="en-US" dirty="0" smtClean="0">
            <a:solidFill>
              <a:schemeClr val="tx2">
                <a:lumMod val="10000"/>
              </a:schemeClr>
            </a:solidFill>
          </a:endParaRPr>
        </a:p>
      </dgm:t>
    </dgm:pt>
    <dgm:pt modelId="{B5F31346-9F30-7641-A468-2187ECF3D0AD}" type="parTrans" cxnId="{2C00E5B7-FF16-C24A-BD9A-93832BBDD426}">
      <dgm:prSet/>
      <dgm:spPr/>
      <dgm:t>
        <a:bodyPr/>
        <a:lstStyle/>
        <a:p>
          <a:endParaRPr lang="en-US"/>
        </a:p>
      </dgm:t>
    </dgm:pt>
    <dgm:pt modelId="{D90953BF-37E0-FC4D-9A77-600DF42CE789}" type="sibTrans" cxnId="{2C00E5B7-FF16-C24A-BD9A-93832BBDD426}">
      <dgm:prSet/>
      <dgm:spPr/>
      <dgm:t>
        <a:bodyPr/>
        <a:lstStyle/>
        <a:p>
          <a:endParaRPr lang="en-US"/>
        </a:p>
      </dgm:t>
    </dgm:pt>
    <dgm:pt modelId="{06A61EDB-59C6-E045-9193-7CA8CBCFCBC7}">
      <dgm:prSet/>
      <dgm:spPr/>
      <dgm:t>
        <a:bodyPr/>
        <a:lstStyle/>
        <a:p>
          <a:r>
            <a:rPr lang="en-US" smtClean="0">
              <a:solidFill>
                <a:schemeClr val="tx2">
                  <a:lumMod val="10000"/>
                </a:schemeClr>
              </a:solidFill>
            </a:rPr>
            <a:t>Policy constraints</a:t>
          </a:r>
          <a:endParaRPr lang="en-US" dirty="0" smtClean="0">
            <a:solidFill>
              <a:schemeClr val="tx2">
                <a:lumMod val="10000"/>
              </a:schemeClr>
            </a:solidFill>
          </a:endParaRPr>
        </a:p>
      </dgm:t>
    </dgm:pt>
    <dgm:pt modelId="{60529279-3FD7-7C49-9DDA-406D0BA04568}" type="parTrans" cxnId="{469C8BF0-8404-E245-962B-A2A9A3FF12D2}">
      <dgm:prSet/>
      <dgm:spPr/>
      <dgm:t>
        <a:bodyPr/>
        <a:lstStyle/>
        <a:p>
          <a:endParaRPr lang="en-US"/>
        </a:p>
      </dgm:t>
    </dgm:pt>
    <dgm:pt modelId="{153C66C9-0D2B-3348-AFF2-B007D7DCB055}" type="sibTrans" cxnId="{469C8BF0-8404-E245-962B-A2A9A3FF12D2}">
      <dgm:prSet/>
      <dgm:spPr/>
      <dgm:t>
        <a:bodyPr/>
        <a:lstStyle/>
        <a:p>
          <a:endParaRPr lang="en-US"/>
        </a:p>
      </dgm:t>
    </dgm:pt>
    <dgm:pt modelId="{02689977-47EB-7A43-B1EB-32F8FEB4C629}" type="pres">
      <dgm:prSet presAssocID="{F02373A8-EF69-474F-B393-D7154929A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3CF717-C7AF-544A-8545-94FAE6C198A7}" type="pres">
      <dgm:prSet presAssocID="{22DB18BA-ED06-2548-9A8C-D8166496717C}" presName="parentText" presStyleLbl="node1" presStyleIdx="0" presStyleCnt="1" custScaleX="25000" custLinFactNeighborX="-37500" custLinFactNeighborY="-15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A86C7-3E78-A248-A628-BA76547E270E}" type="pres">
      <dgm:prSet presAssocID="{22DB18BA-ED06-2548-9A8C-D8166496717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62C83-20E9-40F1-838E-AB32688F42D2}" type="presOf" srcId="{F02373A8-EF69-474F-B393-D7154929A6F4}" destId="{02689977-47EB-7A43-B1EB-32F8FEB4C629}" srcOrd="0" destOrd="0" presId="urn:microsoft.com/office/officeart/2005/8/layout/vList2"/>
    <dgm:cxn modelId="{469C8BF0-8404-E245-962B-A2A9A3FF12D2}" srcId="{22DB18BA-ED06-2548-9A8C-D8166496717C}" destId="{06A61EDB-59C6-E045-9193-7CA8CBCFCBC7}" srcOrd="2" destOrd="0" parTransId="{60529279-3FD7-7C49-9DDA-406D0BA04568}" sibTransId="{153C66C9-0D2B-3348-AFF2-B007D7DCB055}"/>
    <dgm:cxn modelId="{2C00E5B7-FF16-C24A-BD9A-93832BBDD426}" srcId="{22DB18BA-ED06-2548-9A8C-D8166496717C}" destId="{47460BAC-CC82-014D-9340-678F8DA5DA54}" srcOrd="1" destOrd="0" parTransId="{B5F31346-9F30-7641-A468-2187ECF3D0AD}" sibTransId="{D90953BF-37E0-FC4D-9A77-600DF42CE789}"/>
    <dgm:cxn modelId="{46131680-3D2C-4F74-8400-93EDF3DCC707}" type="presOf" srcId="{47460BAC-CC82-014D-9340-678F8DA5DA54}" destId="{EA8A86C7-3E78-A248-A628-BA76547E270E}" srcOrd="0" destOrd="1" presId="urn:microsoft.com/office/officeart/2005/8/layout/vList2"/>
    <dgm:cxn modelId="{0ADF249F-39D0-4700-9860-6B2AE24C4D84}" type="presOf" srcId="{06A61EDB-59C6-E045-9193-7CA8CBCFCBC7}" destId="{EA8A86C7-3E78-A248-A628-BA76547E270E}" srcOrd="0" destOrd="2" presId="urn:microsoft.com/office/officeart/2005/8/layout/vList2"/>
    <dgm:cxn modelId="{661077EA-B7C6-4018-93EB-2C02335C8017}" type="presOf" srcId="{22DB18BA-ED06-2548-9A8C-D8166496717C}" destId="{9A3CF717-C7AF-544A-8545-94FAE6C198A7}" srcOrd="0" destOrd="0" presId="urn:microsoft.com/office/officeart/2005/8/layout/vList2"/>
    <dgm:cxn modelId="{411263EC-17ED-DF43-A7FA-F98EC008D5D5}" srcId="{F02373A8-EF69-474F-B393-D7154929A6F4}" destId="{22DB18BA-ED06-2548-9A8C-D8166496717C}" srcOrd="0" destOrd="0" parTransId="{47C9EEBB-F8CC-1343-BE21-A13E283ACDDC}" sibTransId="{1FE60689-39CB-5E48-8227-0E22040FF189}"/>
    <dgm:cxn modelId="{CE7406A6-F2BE-7546-938E-F93254FF1843}" srcId="{22DB18BA-ED06-2548-9A8C-D8166496717C}" destId="{14F8DBE0-39FA-FE4E-A35F-6D188D436F07}" srcOrd="0" destOrd="0" parTransId="{7C1C0594-9EDC-3443-AF99-828032EB8BEB}" sibTransId="{57A478AD-9911-3B4C-A2BC-4F561DAC39F9}"/>
    <dgm:cxn modelId="{4EF1C6CF-AF36-452D-8D5A-4F60FFD1E83E}" type="presOf" srcId="{14F8DBE0-39FA-FE4E-A35F-6D188D436F07}" destId="{EA8A86C7-3E78-A248-A628-BA76547E270E}" srcOrd="0" destOrd="0" presId="urn:microsoft.com/office/officeart/2005/8/layout/vList2"/>
    <dgm:cxn modelId="{588941A3-B9B6-45E2-8AF7-C82917B016AA}" type="presParOf" srcId="{02689977-47EB-7A43-B1EB-32F8FEB4C629}" destId="{9A3CF717-C7AF-544A-8545-94FAE6C198A7}" srcOrd="0" destOrd="0" presId="urn:microsoft.com/office/officeart/2005/8/layout/vList2"/>
    <dgm:cxn modelId="{17147A79-8C3A-4443-B1FC-4BCFFC458CFD}" type="presParOf" srcId="{02689977-47EB-7A43-B1EB-32F8FEB4C629}" destId="{EA8A86C7-3E78-A248-A628-BA76547E270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A2BA2-7472-124E-BE72-8990A48475AE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1</a:t>
          </a:r>
          <a:endParaRPr lang="en-US" sz="2300" kern="1200" dirty="0">
            <a:solidFill>
              <a:schemeClr val="tx1"/>
            </a:solidFill>
          </a:endParaRPr>
        </a:p>
      </dsp:txBody>
      <dsp:txXfrm rot="-5400000">
        <a:off x="1" y="395096"/>
        <a:ext cx="788987" cy="338137"/>
      </dsp:txXfrm>
    </dsp:sp>
    <dsp:sp modelId="{9FC08B60-5E3F-0E49-9791-EF2F83E1A70E}">
      <dsp:nvSpPr>
        <dsp:cNvPr id="0" name=""/>
        <dsp:cNvSpPr/>
      </dsp:nvSpPr>
      <dsp:spPr>
        <a:xfrm rot="5400000">
          <a:off x="3419078" y="-2629489"/>
          <a:ext cx="732631" cy="59928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>
                  <a:lumMod val="10000"/>
                </a:schemeClr>
              </a:solidFill>
            </a:rPr>
            <a:t>A key can be selected by A and physically delivered to B</a:t>
          </a:r>
          <a:endParaRPr lang="en-US" sz="1600" kern="1200" dirty="0"/>
        </a:p>
      </dsp:txBody>
      <dsp:txXfrm rot="-5400000">
        <a:off x="788988" y="36365"/>
        <a:ext cx="5957048" cy="661103"/>
      </dsp:txXfrm>
    </dsp:sp>
    <dsp:sp modelId="{068549D1-A582-6B41-957B-036194975C33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FFFF"/>
              </a:solidFill>
            </a:rPr>
            <a:t>2</a:t>
          </a:r>
        </a:p>
      </dsp:txBody>
      <dsp:txXfrm rot="-5400000">
        <a:off x="1" y="1373653"/>
        <a:ext cx="788987" cy="338137"/>
      </dsp:txXfrm>
    </dsp:sp>
    <dsp:sp modelId="{F811FB3C-3361-D042-A6C7-853FE2BFF8DC}">
      <dsp:nvSpPr>
        <dsp:cNvPr id="0" name=""/>
        <dsp:cNvSpPr/>
      </dsp:nvSpPr>
      <dsp:spPr>
        <a:xfrm rot="5400000">
          <a:off x="3419078" y="-1650931"/>
          <a:ext cx="732631" cy="59928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chemeClr val="tx2">
                  <a:lumMod val="10000"/>
                </a:schemeClr>
              </a:solidFill>
            </a:rPr>
            <a:t>A third party can select the key and physically deliver it to A and B</a:t>
          </a:r>
          <a:endParaRPr lang="en-US" sz="1600" kern="1200" dirty="0" smtClean="0">
            <a:solidFill>
              <a:schemeClr val="tx2">
                <a:lumMod val="10000"/>
              </a:schemeClr>
            </a:solidFill>
          </a:endParaRPr>
        </a:p>
      </dsp:txBody>
      <dsp:txXfrm rot="-5400000">
        <a:off x="788988" y="1014923"/>
        <a:ext cx="5957048" cy="661103"/>
      </dsp:txXfrm>
    </dsp:sp>
    <dsp:sp modelId="{4A9A17AF-0C7B-A340-B7D3-0C109B44908D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FFFF"/>
              </a:solidFill>
            </a:rPr>
            <a:t>3</a:t>
          </a:r>
        </a:p>
      </dsp:txBody>
      <dsp:txXfrm rot="-5400000">
        <a:off x="1" y="2352210"/>
        <a:ext cx="788987" cy="338137"/>
      </dsp:txXfrm>
    </dsp:sp>
    <dsp:sp modelId="{3087D1CD-7ACB-4741-94E2-73E9941287B0}">
      <dsp:nvSpPr>
        <dsp:cNvPr id="0" name=""/>
        <dsp:cNvSpPr/>
      </dsp:nvSpPr>
      <dsp:spPr>
        <a:xfrm rot="5400000">
          <a:off x="3419078" y="-672374"/>
          <a:ext cx="732631" cy="59928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chemeClr val="tx2">
                  <a:lumMod val="10000"/>
                </a:schemeClr>
              </a:solidFill>
            </a:rPr>
            <a:t>If A and B have previously and recently used a key, one party could transmit the new key to the other, using the old key to encrypt the new key</a:t>
          </a:r>
          <a:endParaRPr lang="en-US" sz="1600" kern="1200" dirty="0" smtClean="0">
            <a:solidFill>
              <a:schemeClr val="tx2">
                <a:lumMod val="10000"/>
              </a:schemeClr>
            </a:solidFill>
          </a:endParaRPr>
        </a:p>
      </dsp:txBody>
      <dsp:txXfrm rot="-5400000">
        <a:off x="788988" y="1993480"/>
        <a:ext cx="5957048" cy="661103"/>
      </dsp:txXfrm>
    </dsp:sp>
    <dsp:sp modelId="{224B5349-0D08-C243-9BC3-4E3DD9AE0CF6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FFFF"/>
              </a:solidFill>
            </a:rPr>
            <a:t>4</a:t>
          </a:r>
          <a:endParaRPr lang="en-AU" sz="2300" kern="1200" dirty="0">
            <a:solidFill>
              <a:srgbClr val="FFFFFF"/>
            </a:solidFill>
          </a:endParaRPr>
        </a:p>
      </dsp:txBody>
      <dsp:txXfrm rot="-5400000">
        <a:off x="1" y="3330768"/>
        <a:ext cx="788987" cy="338137"/>
      </dsp:txXfrm>
    </dsp:sp>
    <dsp:sp modelId="{89EDF869-0E09-2148-B6D2-F87E9B656F74}">
      <dsp:nvSpPr>
        <dsp:cNvPr id="0" name=""/>
        <dsp:cNvSpPr/>
      </dsp:nvSpPr>
      <dsp:spPr>
        <a:xfrm rot="5400000">
          <a:off x="3419078" y="306183"/>
          <a:ext cx="732631" cy="59928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>
                  <a:lumMod val="10000"/>
                </a:schemeClr>
              </a:solidFill>
            </a:rPr>
            <a:t>If A and B each have an encrypted connection to a third party C, C could deliver a key on the encrypted links to A and B</a:t>
          </a:r>
          <a:endParaRPr lang="en-AU" sz="1600" kern="1200" dirty="0">
            <a:solidFill>
              <a:schemeClr val="tx2">
                <a:lumMod val="10000"/>
              </a:schemeClr>
            </a:solidFill>
          </a:endParaRPr>
        </a:p>
      </dsp:txBody>
      <dsp:txXfrm rot="-5400000">
        <a:off x="788988" y="2972037"/>
        <a:ext cx="5957048" cy="661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62CC8-C687-B44D-A1F9-214B82C9B592}">
      <dsp:nvSpPr>
        <dsp:cNvPr id="0" name=""/>
        <dsp:cNvSpPr/>
      </dsp:nvSpPr>
      <dsp:spPr>
        <a:xfrm>
          <a:off x="0" y="0"/>
          <a:ext cx="7124700" cy="1463040"/>
        </a:xfrm>
        <a:prstGeom prst="roundRect">
          <a:avLst>
            <a:gd name="adj" fmla="val 10000"/>
          </a:avLst>
        </a:prstGeom>
        <a:solidFill>
          <a:schemeClr val="tx2"/>
        </a:solidFill>
        <a:ln>
          <a:solidFill>
            <a:schemeClr val="bg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solidFill>
                <a:schemeClr val="bg2"/>
              </a:solidFill>
            </a:rPr>
            <a:t>Includes a number of optional extensions that may be added to the version 2 format</a:t>
          </a:r>
          <a:endParaRPr lang="en-US" sz="1800" b="1" i="0" kern="1200" dirty="0">
            <a:solidFill>
              <a:schemeClr val="bg2"/>
            </a:solidFill>
          </a:endParaRPr>
        </a:p>
      </dsp:txBody>
      <dsp:txXfrm>
        <a:off x="42851" y="42851"/>
        <a:ext cx="5545965" cy="1377338"/>
      </dsp:txXfrm>
    </dsp:sp>
    <dsp:sp modelId="{219C4395-9029-7149-85EE-F197F1323CEB}">
      <dsp:nvSpPr>
        <dsp:cNvPr id="0" name=""/>
        <dsp:cNvSpPr/>
      </dsp:nvSpPr>
      <dsp:spPr>
        <a:xfrm>
          <a:off x="628649" y="1706879"/>
          <a:ext cx="7124700" cy="1463040"/>
        </a:xfrm>
        <a:prstGeom prst="roundRect">
          <a:avLst>
            <a:gd name="adj" fmla="val 10000"/>
          </a:avLst>
        </a:prstGeom>
        <a:solidFill>
          <a:schemeClr val="tx2"/>
        </a:solidFill>
        <a:ln>
          <a:solidFill>
            <a:schemeClr val="bg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solidFill>
                <a:schemeClr val="bg2"/>
              </a:solidFill>
            </a:rPr>
            <a:t>Each extension consists of:</a:t>
          </a:r>
          <a:endParaRPr lang="en-US" sz="1800" b="1" i="0" kern="1200" dirty="0">
            <a:solidFill>
              <a:schemeClr val="bg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An extension identifier</a:t>
          </a:r>
          <a:endParaRPr lang="en-US" sz="1400" b="1" i="0" kern="1200" dirty="0">
            <a:solidFill>
              <a:schemeClr val="bg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A criticality indicator</a:t>
          </a:r>
          <a:endParaRPr lang="en-US" sz="1400" b="1" i="0" kern="1200" dirty="0">
            <a:solidFill>
              <a:schemeClr val="bg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An extension value</a:t>
          </a:r>
          <a:endParaRPr lang="en-US" sz="1400" b="1" i="0" kern="1200" dirty="0">
            <a:solidFill>
              <a:schemeClr val="bg2"/>
            </a:solidFill>
          </a:endParaRPr>
        </a:p>
      </dsp:txBody>
      <dsp:txXfrm>
        <a:off x="671500" y="1749730"/>
        <a:ext cx="5459372" cy="1377338"/>
      </dsp:txXfrm>
    </dsp:sp>
    <dsp:sp modelId="{1B0B7151-9BBF-644F-B0E8-42116B23801F}">
      <dsp:nvSpPr>
        <dsp:cNvPr id="0" name=""/>
        <dsp:cNvSpPr/>
      </dsp:nvSpPr>
      <dsp:spPr>
        <a:xfrm>
          <a:off x="1257299" y="3413759"/>
          <a:ext cx="7124700" cy="1463040"/>
        </a:xfrm>
        <a:prstGeom prst="roundRect">
          <a:avLst>
            <a:gd name="adj" fmla="val 10000"/>
          </a:avLst>
        </a:prstGeom>
        <a:solidFill>
          <a:schemeClr val="tx2"/>
        </a:solidFill>
        <a:ln>
          <a:solidFill>
            <a:schemeClr val="bg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solidFill>
                <a:schemeClr val="bg2"/>
              </a:solidFill>
            </a:rPr>
            <a:t>The certificate extensions fall into three main categories:</a:t>
          </a:r>
          <a:endParaRPr lang="en-US" sz="1800" b="1" i="0" kern="1200" dirty="0">
            <a:solidFill>
              <a:schemeClr val="bg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Key and policy information</a:t>
          </a:r>
          <a:endParaRPr lang="en-US" sz="1400" b="1" i="0" kern="1200" dirty="0">
            <a:solidFill>
              <a:schemeClr val="bg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Subject and issuer attributes</a:t>
          </a:r>
          <a:endParaRPr lang="en-US" sz="1400" b="1" i="0" kern="1200" dirty="0">
            <a:solidFill>
              <a:schemeClr val="bg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Certification path constraints</a:t>
          </a:r>
          <a:endParaRPr lang="en-US" sz="1400" b="1" i="0" kern="1200" dirty="0">
            <a:solidFill>
              <a:schemeClr val="bg2"/>
            </a:solidFill>
          </a:endParaRPr>
        </a:p>
      </dsp:txBody>
      <dsp:txXfrm>
        <a:off x="1300150" y="3456610"/>
        <a:ext cx="5459372" cy="1377338"/>
      </dsp:txXfrm>
    </dsp:sp>
    <dsp:sp modelId="{C5EAB97F-AA72-3141-ADBE-AFF38E803E36}">
      <dsp:nvSpPr>
        <dsp:cNvPr id="0" name=""/>
        <dsp:cNvSpPr/>
      </dsp:nvSpPr>
      <dsp:spPr>
        <a:xfrm>
          <a:off x="6173724" y="1109472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rgbClr val="800000"/>
        </a:solidFill>
        <a:ln w="9525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87694" y="1109472"/>
        <a:ext cx="523036" cy="715609"/>
      </dsp:txXfrm>
    </dsp:sp>
    <dsp:sp modelId="{A3B1E715-E713-B84C-9727-F735A68245C9}">
      <dsp:nvSpPr>
        <dsp:cNvPr id="0" name=""/>
        <dsp:cNvSpPr/>
      </dsp:nvSpPr>
      <dsp:spPr>
        <a:xfrm>
          <a:off x="6802374" y="2806598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rgbClr val="800000"/>
        </a:solidFill>
        <a:ln w="9525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016344" y="2806598"/>
        <a:ext cx="523036" cy="715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71742-09C4-1047-8E12-69FE3259A0BB}">
      <dsp:nvSpPr>
        <dsp:cNvPr id="0" name=""/>
        <dsp:cNvSpPr/>
      </dsp:nvSpPr>
      <dsp:spPr>
        <a:xfrm>
          <a:off x="0" y="143576"/>
          <a:ext cx="1981200" cy="702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softEdge rad="1016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Includes: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4269" y="177845"/>
        <a:ext cx="1912662" cy="633462"/>
      </dsp:txXfrm>
    </dsp:sp>
    <dsp:sp modelId="{9A16C004-FFD6-ED4E-9144-A191893ADDB5}">
      <dsp:nvSpPr>
        <dsp:cNvPr id="0" name=""/>
        <dsp:cNvSpPr/>
      </dsp:nvSpPr>
      <dsp:spPr>
        <a:xfrm>
          <a:off x="0" y="782599"/>
          <a:ext cx="6096000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solidFill>
                <a:schemeClr val="tx2">
                  <a:lumMod val="10000"/>
                </a:schemeClr>
              </a:solidFill>
            </a:rPr>
            <a:t>Authority key identifier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solidFill>
                <a:schemeClr val="tx2">
                  <a:lumMod val="10000"/>
                </a:schemeClr>
              </a:solidFill>
            </a:rPr>
            <a:t>Subject key identifier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solidFill>
                <a:schemeClr val="tx2">
                  <a:lumMod val="10000"/>
                </a:schemeClr>
              </a:solidFill>
            </a:rPr>
            <a:t>Key usage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>
              <a:solidFill>
                <a:schemeClr val="tx2">
                  <a:lumMod val="10000"/>
                </a:schemeClr>
              </a:solidFill>
            </a:rPr>
            <a:t>Private-key usage period</a:t>
          </a:r>
          <a:endParaRPr lang="en-US" sz="2300" kern="1200" dirty="0" smtClean="0">
            <a:solidFill>
              <a:schemeClr val="tx2">
                <a:lumMod val="10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>
              <a:solidFill>
                <a:schemeClr val="tx2">
                  <a:lumMod val="10000"/>
                </a:schemeClr>
              </a:solidFill>
            </a:rPr>
            <a:t>Certificate policies</a:t>
          </a:r>
          <a:endParaRPr lang="en-US" sz="2300" kern="1200" dirty="0" smtClean="0">
            <a:solidFill>
              <a:schemeClr val="tx2">
                <a:lumMod val="10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>
              <a:solidFill>
                <a:schemeClr val="tx2">
                  <a:lumMod val="10000"/>
                </a:schemeClr>
              </a:solidFill>
            </a:rPr>
            <a:t>Policy mappings</a:t>
          </a:r>
          <a:endParaRPr lang="en-US" sz="23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0" y="782599"/>
        <a:ext cx="6096000" cy="2235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EA31E-2C2B-974C-9300-D371B52A8611}">
      <dsp:nvSpPr>
        <dsp:cNvPr id="0" name=""/>
        <dsp:cNvSpPr/>
      </dsp:nvSpPr>
      <dsp:spPr>
        <a:xfrm>
          <a:off x="65454" y="21125"/>
          <a:ext cx="1570900" cy="608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softEdge rad="1016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Includes: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95154" y="50825"/>
        <a:ext cx="1511500" cy="549000"/>
      </dsp:txXfrm>
    </dsp:sp>
    <dsp:sp modelId="{CC47CFBC-6B12-FE45-A718-879C4BC1F710}">
      <dsp:nvSpPr>
        <dsp:cNvPr id="0" name=""/>
        <dsp:cNvSpPr/>
      </dsp:nvSpPr>
      <dsp:spPr>
        <a:xfrm>
          <a:off x="0" y="631865"/>
          <a:ext cx="5236335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solidFill>
                <a:schemeClr val="tx2">
                  <a:lumMod val="10000"/>
                </a:schemeClr>
              </a:solidFill>
            </a:rPr>
            <a:t>Subject alternative name </a:t>
          </a:r>
          <a:endParaRPr lang="en-US" sz="2000" kern="1200" dirty="0" smtClean="0">
            <a:solidFill>
              <a:schemeClr val="tx2">
                <a:lumMod val="1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solidFill>
                <a:schemeClr val="tx2">
                  <a:lumMod val="10000"/>
                </a:schemeClr>
              </a:solidFill>
            </a:rPr>
            <a:t>Issuer alternative name </a:t>
          </a:r>
          <a:endParaRPr lang="en-US" sz="2000" kern="1200" dirty="0" smtClean="0">
            <a:solidFill>
              <a:schemeClr val="tx2">
                <a:lumMod val="1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solidFill>
                <a:schemeClr val="tx2">
                  <a:lumMod val="10000"/>
                </a:schemeClr>
              </a:solidFill>
            </a:rPr>
            <a:t>Subject directory attributes</a:t>
          </a:r>
          <a:endParaRPr lang="en-US" sz="20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0" y="631865"/>
        <a:ext cx="5236335" cy="995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CF717-C7AF-544A-8545-94FAE6C198A7}">
      <dsp:nvSpPr>
        <dsp:cNvPr id="0" name=""/>
        <dsp:cNvSpPr/>
      </dsp:nvSpPr>
      <dsp:spPr>
        <a:xfrm>
          <a:off x="0" y="0"/>
          <a:ext cx="1524000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softEdge rad="1016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Includes: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8557" y="28557"/>
        <a:ext cx="1466886" cy="527886"/>
      </dsp:txXfrm>
    </dsp:sp>
    <dsp:sp modelId="{EA8A86C7-3E78-A248-A628-BA76547E270E}">
      <dsp:nvSpPr>
        <dsp:cNvPr id="0" name=""/>
        <dsp:cNvSpPr/>
      </dsp:nvSpPr>
      <dsp:spPr>
        <a:xfrm>
          <a:off x="0" y="588275"/>
          <a:ext cx="6096000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solidFill>
                <a:schemeClr val="tx2">
                  <a:lumMod val="10000"/>
                </a:schemeClr>
              </a:solidFill>
            </a:rPr>
            <a:t>Basic constraints</a:t>
          </a:r>
          <a:endParaRPr lang="en-US" sz="2000" kern="1200" dirty="0" smtClean="0">
            <a:solidFill>
              <a:schemeClr val="tx2">
                <a:lumMod val="1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solidFill>
                <a:schemeClr val="tx2">
                  <a:lumMod val="10000"/>
                </a:schemeClr>
              </a:solidFill>
            </a:rPr>
            <a:t>Name constraints</a:t>
          </a:r>
          <a:endParaRPr lang="en-US" sz="2000" kern="1200" dirty="0" smtClean="0">
            <a:solidFill>
              <a:schemeClr val="tx2">
                <a:lumMod val="1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solidFill>
                <a:schemeClr val="tx2">
                  <a:lumMod val="10000"/>
                </a:schemeClr>
              </a:solidFill>
            </a:rPr>
            <a:t>Policy constraints</a:t>
          </a:r>
          <a:endParaRPr lang="en-US" sz="2000" kern="1200" dirty="0" smtClean="0">
            <a:solidFill>
              <a:schemeClr val="tx2">
                <a:lumMod val="10000"/>
              </a:schemeClr>
            </a:solidFill>
          </a:endParaRPr>
        </a:p>
      </dsp:txBody>
      <dsp:txXfrm>
        <a:off x="0" y="588275"/>
        <a:ext cx="6096000" cy="98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9079-AD81-4677-9ED4-0C32C9ABE90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A9D92-C49D-42A0-A4AB-5760FFB3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0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chapter covers two important related concepts. First is the complex topic of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distribution, involving cryptographic, protocol, and management considerations.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chapter gives the reader a feel for the issues involved and provides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broad survey of the various aspects of key management and distribution.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chapter also examines some of the authentication functions that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developed to support network-based user authentication. The chapter includes a detail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discussion of one of the earliest and also one of the most widely used key distribution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user authentication services: Kerberos. Next, the chapter looks at key distribution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schemes that rely on asymmetric encryption. This is followed by a discussion of X.509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and public-key infrastructure. Finally, the concept of federated identity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management is introduced.</a:t>
            </a:r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A8CB0-B256-FB46-8B41-13A19D2B6A57}" type="slidenum">
              <a:rPr lang="en-AU" smtClean="0">
                <a:latin typeface="Arial" pitchFamily="-1" charset="0"/>
              </a:rPr>
              <a:pPr/>
              <a:t>2</a:t>
            </a:fld>
            <a:endParaRPr lang="en-AU" dirty="0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52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4.2 summarizes the justification for each of the elements in the Kerberos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881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Continuation</a:t>
            </a:r>
            <a:r>
              <a:rPr lang="en-US" baseline="0" dirty="0" smtClean="0"/>
              <a:t> of Table 4.2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489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Continuation of Table 4.2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469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A9D92-C49D-42A0-A4AB-5760FFB38C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1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Version 5 is intended to address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limitations of version 4 in two areas: environmental shortcomings and technical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deficiencies. We briefly summarize the improvements in each area. Kerberos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 did not fully address the need to be of general purpose. This led to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environmental shortcomings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 system dependence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Internet protocol dependence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byte ordering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lifetime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forwarding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Interrealm authentication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Apart from these environmental limitations, there are technical deficiencies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the version 4 protocol itself. Most of these deficiencies were documented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[BELL90], and version 5 attempts to address these. The deficiencies are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Double encryption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PCBC encryption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Password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933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4.3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summarizes the basic version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 dialogue. This is best explained by comparison with version 4 (Table 4.1).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First, consider the authentication service exchange . Message (1) is a client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for a ticket-granting ticket. As before, it includes the ID of the user and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TGS. The following new elements are added: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Realm:  Indicates realm of user.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Options:  Used to request that certain flags be set in the returned ticket.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Times:  Used by the client to request the following time settings in the ticket: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from:  the desired start time for the requested ticket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till:  the requested expiration time for the requested ticket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:  requested renew-till time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Nonce:  A random value to be repeated in message (2) to assure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response is fresh and has not been replayed by an opponent.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 (2) returns a ticket-granting ticket, identifying information for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client, and a block encrypted using the encryption key based on the user’s password.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block includes the session key to be used between the client and the TGS, times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specified in message (1), the nonce from message (1), and TGS identifying information.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ticket itself includes the session key, identifying information for the client,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requested time values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and flags that reflect the status of this ticket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requested options. These flags introduce significant new functionality to version 5.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now, we defer a discussion of these flags and concentrate on the overall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version 5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Let us now compare the ticket-granting service exchange  for versions 4 and 5.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 see that message (3) for both versions includes an authenticator, a ticket,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name of the requested service. In addition, version 5 includes requested 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options for the ticket and a nonce—all with functions similar to those of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(1). The authenticator itself is essentially the same as the one used in version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(4) has the same structure as message (2). It returns a ticket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information needed by the client, with the information encrypted using the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now shared by the client and the TGS.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Finally, for the client/server authentication exchange , several new features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appear in version 5. In message (5), the client may request as an option that mutual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is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If mutual authentication is required, the server responds with message (6).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message includes the timestamp from the authenticator. Note that in version 4,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timestamp was incremented by one. This is not necessary in version 5,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nature of the format of messages is such that it is not possible for an opponent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create message (6) without knowledge of the appropriate encryption keys.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field, if present, overrides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field, if present, in message (5).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optional sequence number field specifies the starting sequence number to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121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One of the major roles of public-key encryption is to address the problem of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distribution. There are actually two distinct aspects to the use of public-key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this regard.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The distribution of public keys.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The use of public-key encryption to distribute secret keys.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On the face of it, the point of public-key encryption is that the public key is public.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if there is some broadly accepted public-key algorithm, such as RSA,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participant can send his or her public key to any other participant or broadcast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to the community at large. Although this approach is convenient, it has a major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weakness. Anyone can forge such a public announcement. That is, some user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pretend to be user A and send a public key to another participant or broadcast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public key. Until such time as user A discovers the forgery and alerts other participants,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forger is able to read all encrypted messages intended for A and can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forged keys for authentication.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solution to this problem is the public-key certificate . In essence, a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consists of a public key plus a user ID of the key owner, with the whole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signed by a trusted third party. Typically, the third party is a certificate authority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(CA) that is trusted by the user community, such as a government agency or a financial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institution. A user can present his or her public key to the authority in a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manner and obtain a certificate. The user can then publish the certificate. Anyone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needing this user’s public key can obtain the certificate and verify that it is valid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way of the attached trusted signature. Figure 4.3 illustrates the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scheme has become universally accepted for formatting public-key certificates: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X.509 standard. X.509 certificates are used in most network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applications, including IP security, secure sockets layer (SSL), and S/MIME—all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are discussed in subsequent chapters. X.509 is examined in detail in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336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4.4 illustrates the generation of a public-key certificate.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FE653-950E-5241-AB28-AB586FEFDE09}" type="slidenum">
              <a:rPr lang="en-AU" smtClean="0">
                <a:latin typeface="Arial" pitchFamily="-84" charset="0"/>
              </a:rPr>
              <a:pPr/>
              <a:t>36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57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CAF66-C8FA-7747-979D-BE13085F909C}" type="slidenum">
              <a:rPr lang="en-AU">
                <a:latin typeface="Arial" pitchFamily="-84" charset="0"/>
              </a:rPr>
              <a:pPr/>
              <a:t>37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ITU-T recommendation X.509 is part of the X.500 series of recommendations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 a directory service. The directory is, in effect, a server or distributed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servers that maintains a database of information about users.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mapping from user name to network address, as well as other attributes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information about the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defines a framework for the provision of authentication services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X.500 directory to its users. The directory may serve as a repository of public-key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certificates. Each certificate contains the public key of a user and is signed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 of a trusted certification authority. In addition, X.509 defines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protocols based on the use of public-key certificates.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is an important standard because the certificate structure and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defined in X.509 are used in a variety of contexts.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certificate format is used in S/MIME (Chapter 8), IP Security (Chapter 9),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SSL/TLS (Chapter 6).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X.509 was initially issued in 1988. The standard was subsequently revised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1993 to address some of the security concerns documented in [IANS90]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[MITC90]. The standard is currently at version 7, issued in 2012.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898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X.509 is based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use of public-key cryptography and digital signatures.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standard does not dictate the use of a specific digital signature algorithm nor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 hash function. Figure 4.5 illustrates the overall X.509 scheme for generation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public-key certificate. The certificate for Bob’s public key includes unique identifying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information for Bob, Bob’s public key, and identifying information about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CA, plus other information as explained subsequently. This information is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signed by computing a hash value of the information and generating a digital signature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using the hash value and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private key.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4.5a shows the general format of a certificate, which includes the following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Elements.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Version:  Differentiates among successive versions of the certificate format;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default is version 1. If the Issuer Unique Identifier or Subject Unique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Identifier are present, the value must be version 2. If one or more extensions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are present, the version must be version 3. Although the X.509 specification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currently at version 7, no changes have been made to the fields that make up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 since version 3.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Serial number:  An integer value, unique within the issuing CA, that is unambiguously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associated with this certificate.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Signature algorithm identifier:  The algorithm used to sign the certificate,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together with any associated parameters. Because this information is repeated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Signature field at the end of the certificate, this field has little, if any,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utility.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Issuer name:  X.500 name of the CA that created and signed this certificate.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Period of validity:  Consists of two dates: the first and last on which the certificate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valid.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Subject name:  The name of the user to whom this certificate refers. That is,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certificate certifies the public key of the subject who holds the corresponding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Subject’s public-key information:  The public key of the subject, plus an identifier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algorithm for which this key is to be used, together with 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associated parameters.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Issuer unique identifier:  An optional bit string field used to identify uniquely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issuing CA in the event the X.500 name has been reused for different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entities.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Subject unique identifier:  An optional bit string field used to identify uniquely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subject in the event the X.500 name has been reused for different entities.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Extensions:  A set of one or more extension fields. Extensions were added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version 3 and are discussed later in this section.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Signature:  Covers all of the other fields of the certificate. One component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is the digital signature applied to the other fields of the certificate.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includes the signature algorithm identifier.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161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most computer security contexts, user authentication is the fundamental building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block and the primary line of defense. User authentication is the basis for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types of access control and for user accountability. RFC 4949 (Internet Security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Glossary) defines user authentication as the process of verifying an identity claimed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or for a system entity. This process consists of two steps: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 Identification step: Presenting an identifier to the security system. (Identifiers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should be assigned carefully, because authenticated identities are the basis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security services, such as access control service.)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 Verification step: Presenting or generating authentication information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corroborates the binding between the entity and the identifier.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essence, identification is the means by which a user provides a claimed identity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system; user authentication is the means of establishing the validity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claim. Note that user authentication is distinct from message authentication.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defined  in Chapter 3, message authentication is a procedure that allows communicating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parties to verify that the contents of a received message have not been altered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the source is authentic. This chapter is concerned solely with user authentication.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348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F02CF-3066-854F-9117-8D63CE08F05D}" type="slidenum">
              <a:rPr lang="en-AU">
                <a:latin typeface="Arial" pitchFamily="-84" charset="0"/>
              </a:rPr>
              <a:pPr/>
              <a:t>42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Recall from Figure 4.5 that each certificate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period of validity, much like a credit card. Typically, a new certificate is issued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before the expiration of the old one. In addition, it may be desirable on occasion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revoke a certificate before it expires for one of the following reasons.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The user’s private key is assumed to be compromised.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The user is no longer certified by this CA. Reasons for this include subject’s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name has changed, the certificate is superseded, or the certificate was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issued in conformance with the CA’s policies.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The CA’s certificate is assumed to be compromised.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CA must maintain a list consisting of all revoked but not expired certificates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issued by that CA, including both those issued to users and to other CAs.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lists also should be posted on the directory.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certificate revocation list (CRL) posted to the directory is signed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issuer and includes (Figure 4.5b) the issuer’s name, the date the list was created,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date the next CRL is scheduled to be issued, and an entry for each revoked certificate.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entry consists of the serial number of a certificate and revocation date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certificate. Because serial numbers are unique within a CA, the serial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sufficient to identify the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a user receives a certificate in a message, the user must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whether the certificate has been revoked. The user could check the directory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time a certificate is received. To avoid the delays (and possible costs)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directory searches, it is likely that the user would maintain a local cache of certificates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lists of revoked certificates.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69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D9C44-9572-554F-8A09-D9A247E638FC}" type="slidenum">
              <a:rPr lang="en-AU">
                <a:latin typeface="Arial" pitchFamily="-84" charset="0"/>
              </a:rPr>
              <a:pPr/>
              <a:t>43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X.509 version 2 format does not convey all of the information that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design and implementation experience has shown to be needed. [FORD95] lists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requirements not satisfied by version 2: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Subject field is inadequate to convey the identity of a-key owner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user. X.509 names may be relatively short and lacking in obvious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identification details that may be needed by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The Subject field is also inadequate for many applications, which typically recognize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entities by an Internet e-mail address, a URL, or some other Internet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There is a need to indicate security policy information. This enables a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or function, such as IPSec, to relate an X.509 certificate to a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There is a need to limit the damage that can result from a faulty or malicious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by setting constraints on the applicability of a particular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5.  It is important to be able to identify different keys used by the same owner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 times. This feature supports key life cycle management, in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ability to update key pairs for users and CAs on a regular basis or under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exceptional circumstances.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Rather than continue to add fields to a fixed format, standards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felt that a more flexible approach was needed. Thus, version 3 includes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optional extensions that may be added to the version 2 format. Each extension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consists of an extension identifier, a criticality indicator, and an extension value.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criticality indicator indicates whether an extension can be safely ignored.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indicator has a value of TRUE and an implementation does not recognize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extension, it must treat the certificate as invalid.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 extensions fall into three main categories: key and policy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 and issuer attributes, and certification path constraints.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3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convey additional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the subject and issuer keys, plus indicators of certificate policy. A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is a named set of rules that indicates the applicability of a certificate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particular community and/or class of application with common security requirements.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example, a policy might be applicable to the authentication of electronic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interchange (EDI) transactions for the trading of goods within a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price range.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area includes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Authority key identifier:  Identifies the public key to be used to verify the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this certificate or CRL. Enables distinct keys of the same CA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differentiated. One use of this field is to handle CA key pair updating.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key identifier:  Identifies the public key being certified. Useful for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pair updating. Also, a subject may have multiple key pairs and, correspondingly,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 certificates for different purposes (e.g., digital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encryption key agreement).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usage:  Indicates a restriction imposed as to the purposes for which,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policies under which, the certified public key may be used. May indicate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or more of the following: digital signature, nonrepudiation, key encryption,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encryption, key agreement, CA signature verification on certificates,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CA signature verification on CRLs.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Private-key usage period:  Indicates the period of use of the private key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public key. Typically, the private key is used over a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period from the validity of the public key. For example, with digital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keys, the usage period for the signing private key is typically shorter than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verifying public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Certificate policies:  Certificates may be used in environments where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apply. This extension lists policies that the certificate is recognized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supporting, together with optional qualifier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mappings:  Used only in certificates for CAs issued by other CAs.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mappings allow an issuing CA to indicate that one or more of that issuer’s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can be considered equivalent to another policy used in the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44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542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These extensions support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names, in alternative formats, for a certificate subject or certificate issuer and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convey additional information about the certificate subject to increase a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user’s confidence that the certificate subject is a particular person or entity.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example, information such as postal address, position within a corporation,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picture image may be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extension fields in this area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alternative name:  Contains one or more alternative names, using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variety of forms. This field is important for supporting certain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such as electronic mail, EDI, and IPSec, which may employ their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name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alternative name:  Contains one or more alternative names, using 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variety of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directory attributes:  Conveys any desired X.500 directory attribute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 for the subject of this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45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3761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allow constraint specifications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included in certificates issued for CAs by other CAs. The constraints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restrict the types of certificates that can be issued by the subject CA or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occur subsequently in a certification chain.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extension fields in this area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Basic constraints:  Indicates if the subject may act as a CA. If so, a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 length constraint may be specified.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Name constraints:  Indicates a name space within which all subject names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 certificates in a certification path must be 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constraints:  Specifies constraints that may require explicit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identification or inhibit policy mapping for the remainder of the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46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4420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F3990-6FDE-6B4F-8BD1-A8E22DC5497A}" type="slidenum">
              <a:rPr lang="en-AU">
                <a:latin typeface="Arial" pitchFamily="-1" charset="0"/>
              </a:rPr>
              <a:pPr/>
              <a:t>47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Chapter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4 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89037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NIST SP 800-63-2 (Electronic Authentication Guideline , August 2013) defines electronic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authentication as the process of establishing confidence in user identities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are presented electronically to an information system. Systems can use the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identity to determine if the authenticated individual is authorized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particular functions, such as database transactions or access to system resources.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many cases, the authentication and transaction or other authorized function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place across an open network such as the Internet. Equally, authentication and subsequent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authorization can take place locally, such as across a local area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299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SP 800-63-2 defines a general model for user authentication that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number of entities and procedures. We discuss this model with reference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4.1.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initial requirement for performing user authentication is that the user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registered with the system. The following is a typical sequence for registration.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applicant applies to a registration authority (RA) to become a subscriber of a credential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 provider (CSP). In this model, the RA is a trusted entity that establishes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vouches for the identity of an applicant to a CSP. The CSP then engages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an exchange with the subscriber. Depending on the details of the overall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system, the CSP issues some sort of electronic credential to the subscriber.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credential is a data structure that authoritatively binds an identity and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attributes to a token possessed by a subscriber, and can be verified when 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verifier in an authentication transaction. The token could be an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or an encrypted password that identifies the subscriber. The token may be issued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CSP, generated directly by the subscriber, or provided by a third party.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token and credential may be used in subsequent authentication events.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a user is registered as a subscriber, the actual authentication process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take place between the subscriber and one or more systems that perform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and, subsequently, authorization. The party to be authenticated is called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claimant and the party verifying that identity is called a verifier. When a claimant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successfully demonstrates possession and control of a token to a verifier through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protocol, the verifier can verify that the claimant is the subscriber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named in the corresponding credential. The verifier passes on an assertion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identity of the subscriber to the relying party (RP). That assertion includes identity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information about a subscriber, such as the subscriber name, an identifier assigned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 registration, or other subscriber attributes that were verified in the registration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process. The RP can use the authenticated information provided by the verifier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make access control or authorization decisions.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implemented system for authentication will differ from or be more complex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than this simplified model, but the model illustrates the key roles and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needed for a secure authentication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442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four general means of authenticating a user’s identity, which can be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alone or in combination: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Something the individual knows:  Examples include a password, a personal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identification number (PIN), or answers to a prearranged set of questions.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Something the individual possesses:  Examples include cryptographic keys,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electronic keycards, smart cards, and physical keys. This type of authenticator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referred to as a token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Something the individual is (static biometrics):  Examples include recognition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fingerprint, retina, and face.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Something the individual does (dynamic biometrics):  Examples include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recognition by voice pattern, handwriting characteristics, and typing rhythm.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of these methods, properly implemented and used, can provide secure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authentication. However, each method has problems. An adversary may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able to guess or steal a password. Similarly, an adversary may be able to forge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steal a token. A user may forget a password or lose a token. Furthermore, there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a significant administrative overhead for managing password and token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systems and securing such information on systems. With respect to biometric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authenticators, there are a variety of problems, including dealing with false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positives and false negatives, user acceptance, cost, and convenience. For network-based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authentication, the most important methods involve cryptographic keys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something the individual knows, such as a password.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062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B62AB6-88B9-C047-B9A4-A777483402E3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symmetric encryption to work, the two parties to an exchange must share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same key, and that key must be protected from access by others.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frequent key changes are usually desirable to limit the amount of data compromised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an attacker learns the key. Therefore, the strength of any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 rests with the “key distribution technique,” a term that refers to the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delivering a key to two parties that wish to exchange data, without allowing others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to see the key.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81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DC255-968A-8C46-B900-20C59BE51BD3}" type="slidenum">
              <a:rPr lang="en-AU">
                <a:latin typeface="Arial" pitchFamily="-84" charset="0"/>
              </a:rPr>
              <a:pPr/>
              <a:t>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distribution can be achieved in a number of ways. For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parties A and B, there are the following options: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 key could be selected by A and physically delivered to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 third party could select the key and physically deliver it to A and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If A and B have previously and recently used a key, one party could transmit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new key to the other, using the old key to encrypt the new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If A and B each have an encrypted connection to a third party C, C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deliver a key on the encrypted links to A and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Options 1 and 2  call for manual delivery of a key. For link encryption,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reasonable requirement, because each link encryption device is only going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exchanging data with its partner on the other end of the link. However, for end-to-end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 over a network, manual delivery is awkward. In a distributed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given host or terminal may need to engage in exchanges with many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 and terminals over time. Thus, each device needs a number of keys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dynamically. The problem is especially difficult in a wide-area distributed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Option 3  is a possibility for either link encryption or end-to-end encryption,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if an attacker ever succeeds in gaining access to one key, then all subsequent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are revealed. Even if frequent changes are made to the link encryption keys,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should be done manually. To provide keys for end-to-end encryption, option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 is preferable.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option 4 , two kinds of keys are used: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 key:  When two end systems (hosts,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terminals, etc.) wish to communicate,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they establish a logical connection (e.g., virtual circuit). For the duration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that logical connection, called a session, all user data are encrypted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one-time session key. At the conclusion of the session the session key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destroyed.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Permanent key:  A permanent key is a key used between entities for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distributing session keys.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necessary element of option 4 is a key distribution center (KDC) . The KDC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determines which systems are allowed to communicate with each other. When permission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granted for two systems to establish a connection, the key distribution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center provides a one-time session key for that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general terms, the operation of a KDC proceeds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When host A wishes to set up a connection to host B, it transmits a connection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to the KDC. The communication between A and the KDC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 using a master key shared only by A and the KDC.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If the KDC approves the connection request, it generates a unique one-time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key. It encrypts the session key using the permanent key it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and delivers the encrypted session key to A. Similarly, it encrypts the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using the permanent key it shares with B and delivers the encrypted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to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A and B can now set up a logical connection and exchange messages and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encrypted using the temporary session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automated key distribution approach provides the flexibility and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 needed to allow a number of users to access a number of servers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servers to exchange data with each other. The most widely used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implements this approach is Kerberos, described in the next section.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4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4.2 provides simplified overview.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111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4.2 illustrates the Kerberos exchanges among the parties.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E902A-C91E-D64F-9D0B-7DC0DCC05E3F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069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933825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 b="1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45450" name="Rectangle 1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45451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613" y="6597650"/>
            <a:ext cx="5400675" cy="2603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45452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8F320F9-A8B4-4D8C-A596-9D643CDEC05A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17" descr="um_header_Jun2007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-24"/>
            <a:ext cx="9144000" cy="1028699"/>
          </a:xfrm>
          <a:prstGeom prst="rect">
            <a:avLst/>
          </a:prstGeom>
          <a:noFill/>
        </p:spPr>
      </p:pic>
      <p:pic>
        <p:nvPicPr>
          <p:cNvPr id="10" name="Picture 14" descr="ummc_profile_bw01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6032500"/>
            <a:ext cx="7500937" cy="7096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B2592-874A-4840-980F-923146C9DD1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13" y="917575"/>
            <a:ext cx="2109787" cy="5103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917575"/>
            <a:ext cx="6181725" cy="5103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44637-B964-4CBE-8B8D-A3D621FD188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B7F95E63-B2FC-6340-819F-09B1386E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ABF74-43A9-3646-B0C0-E49ECC19E3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5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CA22-A2B7-42C8-BBC2-F924AEF40E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EEE59-AA64-4893-B59E-9773E544C06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989138"/>
            <a:ext cx="4144962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989138"/>
            <a:ext cx="4146550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CE570-7A47-4B21-96F8-1DD35A50B4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02E8A-2F7B-42D9-BC1F-99076D61F85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5288" y="908050"/>
            <a:ext cx="8424862" cy="998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71677"/>
            <a:ext cx="4038600" cy="39290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71677"/>
            <a:ext cx="4038600" cy="39290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A3D0B-18D5-429A-B70B-317C1EE862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C15BC-1A91-4BF4-B73B-2C86130315B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17" y="1000108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117" y="2285992"/>
            <a:ext cx="3008313" cy="3840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9EC9-CA5A-4437-952B-E58279F722A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9AE3E-5771-4569-A4D2-178789B8637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917575"/>
            <a:ext cx="8424862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89138"/>
            <a:ext cx="84439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3495675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4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44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597650"/>
            <a:ext cx="51133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44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97650"/>
            <a:ext cx="16922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F6C52656-8D11-4F04-9185-F2B7D8545747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444430" name="Picture 14" descr="ummc_profile_bw0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6032500"/>
            <a:ext cx="7500937" cy="709613"/>
          </a:xfrm>
          <a:prstGeom prst="rect">
            <a:avLst/>
          </a:prstGeom>
          <a:noFill/>
        </p:spPr>
      </p:pic>
      <p:pic>
        <p:nvPicPr>
          <p:cNvPr id="444433" name="Picture 17" descr="um_header_Jun2007"/>
          <p:cNvPicPr>
            <a:picLocks noChangeAspect="1" noChangeArrowheads="1"/>
          </p:cNvPicPr>
          <p:nvPr/>
        </p:nvPicPr>
        <p:blipFill>
          <a:blip r:embed="rId16"/>
          <a:stretch>
            <a:fillRect/>
          </a:stretch>
        </p:blipFill>
        <p:spPr bwMode="auto">
          <a:xfrm>
            <a:off x="0" y="-24"/>
            <a:ext cx="9144000" cy="10286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3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WQD7010 Network &amp;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Dr. Saaidal </a:t>
            </a:r>
            <a:r>
              <a:rPr lang="en-US" dirty="0" err="1">
                <a:solidFill>
                  <a:prstClr val="black"/>
                </a:solidFill>
              </a:rPr>
              <a:t>Razalli</a:t>
            </a:r>
            <a:r>
              <a:rPr lang="en-US" dirty="0">
                <a:solidFill>
                  <a:prstClr val="black"/>
                </a:solidFill>
              </a:rPr>
              <a:t> Bin </a:t>
            </a:r>
            <a:r>
              <a:rPr lang="en-US" dirty="0" err="1">
                <a:solidFill>
                  <a:prstClr val="black"/>
                </a:solidFill>
              </a:rPr>
              <a:t>Azzuhri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Dept. of </a:t>
            </a:r>
            <a:r>
              <a:rPr lang="en-US" sz="2400" dirty="0" smtClean="0">
                <a:solidFill>
                  <a:prstClr val="black"/>
                </a:solidFill>
              </a:rPr>
              <a:t>Comp. </a:t>
            </a:r>
            <a:r>
              <a:rPr lang="en-US" sz="2400" dirty="0">
                <a:solidFill>
                  <a:prstClr val="black"/>
                </a:solidFill>
              </a:rPr>
              <a:t>System &amp; Technology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Fac. of Science Comp &amp; </a:t>
            </a:r>
            <a:r>
              <a:rPr lang="en-US" sz="2400" dirty="0" smtClean="0">
                <a:solidFill>
                  <a:prstClr val="black"/>
                </a:solidFill>
              </a:rPr>
              <a:t>IT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40769"/>
          </a:xfrm>
        </p:spPr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558344"/>
            <a:ext cx="8645681" cy="4463044"/>
          </a:xfrm>
        </p:spPr>
        <p:txBody>
          <a:bodyPr/>
          <a:lstStyle/>
          <a:p>
            <a:r>
              <a:rPr lang="en-US" sz="2000" b="1" dirty="0"/>
              <a:t>Three approaches to security can be considered:</a:t>
            </a:r>
          </a:p>
          <a:p>
            <a:pPr marL="0" indent="0">
              <a:buNone/>
            </a:pPr>
            <a:r>
              <a:rPr lang="en-US" sz="2000" dirty="0" smtClean="0"/>
              <a:t>	1</a:t>
            </a:r>
            <a:r>
              <a:rPr lang="en-US" sz="2000" dirty="0"/>
              <a:t>. rely on </a:t>
            </a:r>
            <a:r>
              <a:rPr lang="en-US" sz="2000" b="1" dirty="0"/>
              <a:t>client workstations </a:t>
            </a:r>
            <a:r>
              <a:rPr lang="en-US" sz="2000" dirty="0"/>
              <a:t>to assure user(s) identity and rely </a:t>
            </a:r>
            <a:r>
              <a:rPr lang="en-US" sz="2000" dirty="0" smtClean="0"/>
              <a:t>	 	    on </a:t>
            </a:r>
            <a:r>
              <a:rPr lang="en-US" sz="2000" b="1" dirty="0" smtClean="0"/>
              <a:t>server </a:t>
            </a:r>
            <a:r>
              <a:rPr lang="en-US" sz="2000" b="1" dirty="0"/>
              <a:t>to enforce a security policy </a:t>
            </a:r>
            <a:r>
              <a:rPr lang="en-US" sz="2000" dirty="0"/>
              <a:t>based on </a:t>
            </a:r>
            <a:r>
              <a:rPr lang="en-US" sz="2000" b="1" dirty="0"/>
              <a:t>user id</a:t>
            </a:r>
          </a:p>
          <a:p>
            <a:pPr marL="0" indent="0">
              <a:buNone/>
            </a:pPr>
            <a:r>
              <a:rPr lang="en-US" sz="2000" dirty="0" smtClean="0"/>
              <a:t>	2</a:t>
            </a:r>
            <a:r>
              <a:rPr lang="en-US" sz="2000" dirty="0"/>
              <a:t>. require that </a:t>
            </a:r>
            <a:r>
              <a:rPr lang="en-US" sz="2000" b="1" dirty="0"/>
              <a:t>client systems </a:t>
            </a:r>
            <a:r>
              <a:rPr lang="en-US" sz="2000" dirty="0"/>
              <a:t>authenticate themselves to </a:t>
            </a:r>
            <a:r>
              <a:rPr lang="en-US" sz="2000" dirty="0" smtClean="0"/>
              <a:t>	 	    </a:t>
            </a:r>
            <a:r>
              <a:rPr lang="en-US" sz="2000" b="1" dirty="0" smtClean="0"/>
              <a:t>servers</a:t>
            </a:r>
            <a:r>
              <a:rPr lang="en-US" sz="2000" dirty="0" smtClean="0"/>
              <a:t>, but </a:t>
            </a:r>
            <a:r>
              <a:rPr lang="en-US" sz="2000" dirty="0"/>
              <a:t>trust the </a:t>
            </a:r>
            <a:r>
              <a:rPr lang="en-US" sz="2000" b="1" dirty="0"/>
              <a:t>client systems </a:t>
            </a:r>
            <a:r>
              <a:rPr lang="en-US" sz="2000" dirty="0"/>
              <a:t>to assure </a:t>
            </a:r>
            <a:r>
              <a:rPr lang="en-US" sz="2000" b="1" dirty="0"/>
              <a:t>user(s) identity</a:t>
            </a:r>
          </a:p>
          <a:p>
            <a:pPr marL="0" indent="0">
              <a:buNone/>
            </a:pPr>
            <a:r>
              <a:rPr lang="en-US" sz="2000" b="1" dirty="0" smtClean="0"/>
              <a:t>	3</a:t>
            </a:r>
            <a:r>
              <a:rPr lang="en-US" sz="2000" b="1" dirty="0"/>
              <a:t>. require the user </a:t>
            </a:r>
            <a:r>
              <a:rPr lang="en-US" sz="2000" dirty="0"/>
              <a:t>to prove identity for </a:t>
            </a:r>
            <a:r>
              <a:rPr lang="en-US" sz="2000" b="1" dirty="0"/>
              <a:t>each service </a:t>
            </a:r>
            <a:r>
              <a:rPr lang="en-US" sz="2000" dirty="0"/>
              <a:t>on </a:t>
            </a:r>
            <a:r>
              <a:rPr lang="en-US" sz="2000" dirty="0" smtClean="0"/>
              <a:t>the 	 	    </a:t>
            </a:r>
            <a:r>
              <a:rPr lang="en-US" sz="2000" b="1" dirty="0" smtClean="0"/>
              <a:t>server</a:t>
            </a:r>
            <a:r>
              <a:rPr lang="en-US" sz="2000" b="1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also the </a:t>
            </a:r>
            <a:r>
              <a:rPr lang="en-US" sz="2000" b="1" dirty="0"/>
              <a:t>server to prove its identity to clients</a:t>
            </a:r>
          </a:p>
          <a:p>
            <a:r>
              <a:rPr lang="en-US" sz="2000" b="1" dirty="0" smtClean="0"/>
              <a:t>The </a:t>
            </a:r>
            <a:r>
              <a:rPr lang="en-US" sz="2000" b="1" dirty="0"/>
              <a:t>first or second strategy may be suitable for a </a:t>
            </a:r>
            <a:r>
              <a:rPr lang="en-US" sz="2000" b="1" dirty="0" smtClean="0"/>
              <a:t>small closed </a:t>
            </a:r>
            <a:r>
              <a:rPr lang="en-US" sz="2000" b="1" dirty="0"/>
              <a:t>environment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inadequate for larger open environment</a:t>
            </a:r>
          </a:p>
          <a:p>
            <a:r>
              <a:rPr lang="en-US" sz="2000" b="1" dirty="0" smtClean="0"/>
              <a:t>The </a:t>
            </a:r>
            <a:r>
              <a:rPr lang="en-US" sz="2000" b="1" dirty="0"/>
              <a:t>third approach is needed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supported by Kerberos authentication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4898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92284"/>
          </a:xfrm>
        </p:spPr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4879788"/>
            <a:ext cx="8443912" cy="105014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In Greek mythology, a many headed dog, </a:t>
            </a:r>
            <a:r>
              <a:rPr lang="en-US" sz="2400" b="1" dirty="0" smtClean="0"/>
              <a:t>the guardian </a:t>
            </a:r>
            <a:r>
              <a:rPr lang="en-US" sz="2400" b="1" dirty="0"/>
              <a:t>of the entrance of </a:t>
            </a:r>
            <a:r>
              <a:rPr lang="en-US" sz="2400" b="1" dirty="0" smtClean="0"/>
              <a:t>Hades, the god of the underworld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93" y="1609859"/>
            <a:ext cx="5862251" cy="31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9701" y="-757645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79405"/>
          </a:xfrm>
        </p:spPr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6980"/>
            <a:ext cx="8443912" cy="4032250"/>
          </a:xfrm>
        </p:spPr>
        <p:txBody>
          <a:bodyPr/>
          <a:lstStyle/>
          <a:p>
            <a:r>
              <a:rPr lang="en-US" sz="2400" b="1" dirty="0"/>
              <a:t>Provides a centralized authentication server </a:t>
            </a:r>
            <a:r>
              <a:rPr lang="en-US" sz="2400" b="1" dirty="0" smtClean="0"/>
              <a:t>to authenticate </a:t>
            </a:r>
            <a:r>
              <a:rPr lang="en-US" sz="2400" b="1" dirty="0"/>
              <a:t>users to servers and servers to users</a:t>
            </a:r>
          </a:p>
          <a:p>
            <a:pPr marL="0" indent="0">
              <a:buNone/>
            </a:pPr>
            <a:r>
              <a:rPr lang="en-US" sz="2400" dirty="0" smtClean="0"/>
              <a:t>	&gt; </a:t>
            </a:r>
            <a:r>
              <a:rPr lang="en-US" sz="2400" b="1" dirty="0"/>
              <a:t>allows users access to services distributed </a:t>
            </a:r>
            <a:r>
              <a:rPr lang="en-US" sz="2400" b="1" dirty="0" smtClean="0"/>
              <a:t>	 	   through </a:t>
            </a:r>
            <a:r>
              <a:rPr lang="en-US" sz="2400" b="1" dirty="0"/>
              <a:t>network</a:t>
            </a:r>
          </a:p>
          <a:p>
            <a:pPr marL="0" indent="0">
              <a:buNone/>
            </a:pPr>
            <a:r>
              <a:rPr lang="en-US" sz="2400" dirty="0" smtClean="0"/>
              <a:t>	&gt; </a:t>
            </a:r>
            <a:r>
              <a:rPr lang="en-US" sz="2400" b="1" dirty="0"/>
              <a:t>without needing to trust all workstations</a:t>
            </a:r>
          </a:p>
          <a:p>
            <a:pPr marL="0" indent="0">
              <a:buNone/>
            </a:pPr>
            <a:r>
              <a:rPr lang="en-US" sz="2400" dirty="0" smtClean="0"/>
              <a:t>	&gt; </a:t>
            </a:r>
            <a:r>
              <a:rPr lang="en-US" sz="2400" b="1" dirty="0"/>
              <a:t>rather all trust a central authentication server</a:t>
            </a:r>
          </a:p>
          <a:p>
            <a:r>
              <a:rPr lang="en-US" sz="2400" b="1" dirty="0" smtClean="0"/>
              <a:t>Relies </a:t>
            </a:r>
            <a:r>
              <a:rPr lang="en-US" sz="2400" b="1" dirty="0"/>
              <a:t>on conventional/Symmetric encryption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makes </a:t>
            </a:r>
            <a:r>
              <a:rPr lang="en-US" sz="2400" b="1" dirty="0"/>
              <a:t>no </a:t>
            </a:r>
            <a:r>
              <a:rPr lang="en-US" sz="2400" dirty="0"/>
              <a:t>use of public-key/Asymmetric encryption</a:t>
            </a:r>
          </a:p>
          <a:p>
            <a:r>
              <a:rPr lang="en-US" sz="2400" b="1" dirty="0" smtClean="0"/>
              <a:t>Two </a:t>
            </a:r>
            <a:r>
              <a:rPr lang="en-US" sz="2400" b="1" dirty="0"/>
              <a:t>versions: version 4 and 5</a:t>
            </a:r>
          </a:p>
          <a:p>
            <a:r>
              <a:rPr lang="en-US" sz="2400" b="1" dirty="0" smtClean="0"/>
              <a:t>Version </a:t>
            </a:r>
            <a:r>
              <a:rPr lang="en-US" sz="2400" b="1" dirty="0"/>
              <a:t>4 makes use of 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3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92284"/>
          </a:xfrm>
        </p:spPr>
        <p:txBody>
          <a:bodyPr/>
          <a:lstStyle/>
          <a:p>
            <a:r>
              <a:rPr lang="en-US" dirty="0" smtClean="0"/>
              <a:t>Kerberos: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09859"/>
            <a:ext cx="8443912" cy="4411529"/>
          </a:xfrm>
        </p:spPr>
        <p:txBody>
          <a:bodyPr/>
          <a:lstStyle/>
          <a:p>
            <a:r>
              <a:rPr lang="en-US" sz="2400" b="1" dirty="0"/>
              <a:t>The first published report identified </a:t>
            </a:r>
            <a:r>
              <a:rPr lang="en-US" sz="2400" b="1" dirty="0" smtClean="0"/>
              <a:t>its requirements </a:t>
            </a:r>
            <a:r>
              <a:rPr lang="en-US" sz="2400" b="1" dirty="0"/>
              <a:t>as: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b="1" dirty="0"/>
              <a:t>Security </a:t>
            </a:r>
            <a:r>
              <a:rPr lang="en-US" sz="2400" dirty="0"/>
              <a:t>- Eavesdropping and spoofing must </a:t>
            </a:r>
            <a:r>
              <a:rPr lang="en-US" sz="2400" dirty="0" smtClean="0"/>
              <a:t>be 	 	   non </a:t>
            </a:r>
            <a:r>
              <a:rPr lang="en-US" sz="2400" dirty="0"/>
              <a:t>possible for an outsider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b="1" dirty="0" smtClean="0"/>
              <a:t>Availability </a:t>
            </a:r>
            <a:r>
              <a:rPr lang="en-US" sz="2400" dirty="0"/>
              <a:t>- If Kerberos is unavailable all </a:t>
            </a:r>
            <a:r>
              <a:rPr lang="en-US" sz="2400" dirty="0" smtClean="0"/>
              <a:t>the 	 	   services </a:t>
            </a:r>
            <a:r>
              <a:rPr lang="en-US" sz="2400" dirty="0"/>
              <a:t>become unavailable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b="1" dirty="0"/>
              <a:t>Transparency </a:t>
            </a:r>
            <a:r>
              <a:rPr lang="en-US" sz="2400" dirty="0"/>
              <a:t>- The authentication process </a:t>
            </a:r>
            <a:r>
              <a:rPr lang="en-US" sz="2400" dirty="0" smtClean="0"/>
              <a:t>must 	 	    be </a:t>
            </a:r>
            <a:r>
              <a:rPr lang="en-US" sz="2400" dirty="0"/>
              <a:t>transparent but </a:t>
            </a:r>
            <a:r>
              <a:rPr lang="en-US" sz="2400" dirty="0" smtClean="0"/>
              <a:t>not password </a:t>
            </a:r>
            <a:r>
              <a:rPr lang="en-US" sz="2400" dirty="0"/>
              <a:t>typing 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b="1" dirty="0" smtClean="0"/>
              <a:t>Scalability </a:t>
            </a:r>
            <a:r>
              <a:rPr lang="en-US" sz="2400" dirty="0"/>
              <a:t>- capable of supporting large number </a:t>
            </a:r>
            <a:r>
              <a:rPr lang="en-US" sz="2400" dirty="0" smtClean="0"/>
              <a:t>of 	 	   clients </a:t>
            </a:r>
            <a:r>
              <a:rPr lang="en-US" sz="2400" dirty="0"/>
              <a:t>and servers</a:t>
            </a:r>
          </a:p>
        </p:txBody>
      </p:sp>
    </p:spTree>
    <p:extLst>
      <p:ext uri="{BB962C8B-B14F-4D97-AF65-F5344CB8AC3E}">
        <p14:creationId xmlns:p14="http://schemas.microsoft.com/office/powerpoint/2010/main" val="20345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92284"/>
          </a:xfrm>
        </p:spPr>
        <p:txBody>
          <a:bodyPr/>
          <a:lstStyle/>
          <a:p>
            <a:r>
              <a:rPr lang="en-US" dirty="0" smtClean="0"/>
              <a:t>Kerberos: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09859"/>
            <a:ext cx="8443912" cy="4032250"/>
          </a:xfrm>
        </p:spPr>
        <p:txBody>
          <a:bodyPr/>
          <a:lstStyle/>
          <a:p>
            <a:r>
              <a:rPr lang="en-US" sz="2400" b="1" dirty="0"/>
              <a:t>It’s a basic third-party authentication scheme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Employs an Authentication Server (AS)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users initially negotiate with </a:t>
            </a:r>
            <a:r>
              <a:rPr lang="en-US" sz="2400" b="1" dirty="0"/>
              <a:t>AS </a:t>
            </a:r>
            <a:r>
              <a:rPr lang="en-US" sz="2400" dirty="0"/>
              <a:t>to </a:t>
            </a:r>
            <a:r>
              <a:rPr lang="en-US" sz="2400" b="1" dirty="0"/>
              <a:t>identify </a:t>
            </a:r>
            <a:r>
              <a:rPr lang="en-US" sz="2400" dirty="0"/>
              <a:t>self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b="1" dirty="0"/>
              <a:t>AS </a:t>
            </a:r>
            <a:r>
              <a:rPr lang="en-US" sz="2400" dirty="0"/>
              <a:t>provides a non-corruptible </a:t>
            </a:r>
            <a:r>
              <a:rPr lang="en-US" sz="2400" dirty="0" smtClean="0"/>
              <a:t>authentication 	 	 	   credential </a:t>
            </a:r>
            <a:r>
              <a:rPr lang="en-US" sz="2400" dirty="0"/>
              <a:t>(ticket granting ticket </a:t>
            </a:r>
            <a:r>
              <a:rPr lang="en-US" sz="2400" b="1" dirty="0"/>
              <a:t>TGT</a:t>
            </a:r>
            <a:r>
              <a:rPr lang="en-US" sz="2400" dirty="0"/>
              <a:t>)</a:t>
            </a:r>
          </a:p>
          <a:p>
            <a:r>
              <a:rPr lang="en-US" sz="2400" b="1" dirty="0" smtClean="0"/>
              <a:t>Employs </a:t>
            </a:r>
            <a:r>
              <a:rPr lang="en-US" sz="2400" b="1" dirty="0"/>
              <a:t>a Ticket Granting server (TGS)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users subsequently request access to other services</a:t>
            </a:r>
          </a:p>
          <a:p>
            <a:pPr marL="0" indent="0">
              <a:buNone/>
            </a:pPr>
            <a:r>
              <a:rPr lang="en-US" sz="2400" dirty="0" smtClean="0"/>
              <a:t>	   from </a:t>
            </a:r>
            <a:r>
              <a:rPr lang="en-US" sz="2400" dirty="0"/>
              <a:t>TGS on basis of users TGT</a:t>
            </a:r>
          </a:p>
          <a:p>
            <a:r>
              <a:rPr lang="en-US" sz="2400" b="1" i="1" dirty="0" smtClean="0"/>
              <a:t>Before </a:t>
            </a:r>
            <a:r>
              <a:rPr lang="en-US" sz="2400" b="1" i="1" dirty="0"/>
              <a:t>going into details, we consider a </a:t>
            </a:r>
            <a:r>
              <a:rPr lang="en-US" sz="2400" b="1" i="1" dirty="0" smtClean="0"/>
              <a:t>simple authentication </a:t>
            </a:r>
            <a:r>
              <a:rPr lang="en-US" sz="2400" b="1" i="1" dirty="0"/>
              <a:t>dialogues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782436"/>
          </a:xfrm>
        </p:spPr>
        <p:txBody>
          <a:bodyPr/>
          <a:lstStyle/>
          <a:p>
            <a:r>
              <a:rPr lang="en-US" dirty="0" smtClean="0"/>
              <a:t>Why Authentication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00011"/>
            <a:ext cx="8443912" cy="4032250"/>
          </a:xfrm>
        </p:spPr>
        <p:txBody>
          <a:bodyPr/>
          <a:lstStyle/>
          <a:p>
            <a:r>
              <a:rPr lang="en-US" sz="2400" b="1" dirty="0"/>
              <a:t>When a request is made by a client for a </a:t>
            </a:r>
            <a:r>
              <a:rPr lang="en-US" sz="2400" b="1" dirty="0" smtClean="0"/>
              <a:t>network service</a:t>
            </a:r>
            <a:r>
              <a:rPr lang="en-US" sz="2400" b="1" dirty="0"/>
              <a:t>, the server must be able to confirm </a:t>
            </a:r>
            <a:r>
              <a:rPr lang="en-US" sz="2400" b="1" dirty="0" smtClean="0"/>
              <a:t>the identity </a:t>
            </a:r>
            <a:r>
              <a:rPr lang="en-US" sz="2400" b="1" dirty="0"/>
              <a:t>of the clients</a:t>
            </a:r>
          </a:p>
          <a:p>
            <a:r>
              <a:rPr lang="en-US" sz="2400" b="1" dirty="0" smtClean="0"/>
              <a:t>This </a:t>
            </a:r>
            <a:r>
              <a:rPr lang="en-US" sz="2400" b="1" dirty="0"/>
              <a:t>places a substantial burden on the server </a:t>
            </a:r>
            <a:r>
              <a:rPr lang="en-US" sz="2400" b="1" dirty="0" smtClean="0"/>
              <a:t>where each </a:t>
            </a:r>
            <a:r>
              <a:rPr lang="en-US" sz="2400" b="1" dirty="0"/>
              <a:t>client/server interaction requires authentication</a:t>
            </a:r>
          </a:p>
          <a:p>
            <a:r>
              <a:rPr lang="en-US" sz="2400" b="1" dirty="0" smtClean="0"/>
              <a:t>An </a:t>
            </a:r>
            <a:r>
              <a:rPr lang="en-US" sz="2400" b="1" dirty="0"/>
              <a:t>alternative is to use an Authentication </a:t>
            </a:r>
            <a:r>
              <a:rPr lang="en-US" sz="2400" b="1" dirty="0" smtClean="0"/>
              <a:t>Server (AS</a:t>
            </a:r>
            <a:r>
              <a:rPr lang="en-US" sz="2400" b="1" dirty="0"/>
              <a:t>)</a:t>
            </a:r>
          </a:p>
          <a:p>
            <a:r>
              <a:rPr lang="en-US" sz="2400" b="1" dirty="0" smtClean="0"/>
              <a:t>AS </a:t>
            </a:r>
            <a:r>
              <a:rPr lang="en-US" sz="2400" b="1" dirty="0"/>
              <a:t>stores the password of all users in a </a:t>
            </a:r>
            <a:r>
              <a:rPr lang="en-US" sz="2400" b="1" dirty="0" smtClean="0"/>
              <a:t>centralized database </a:t>
            </a:r>
            <a:r>
              <a:rPr lang="en-US" sz="2400" b="1" dirty="0"/>
              <a:t>and shares a unique key with each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1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782436"/>
          </a:xfrm>
        </p:spPr>
        <p:txBody>
          <a:bodyPr/>
          <a:lstStyle/>
          <a:p>
            <a:r>
              <a:rPr lang="en-US" dirty="0" smtClean="0"/>
              <a:t>A simple Authentication Dialogue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3395" y="1898986"/>
            <a:ext cx="5696755" cy="4032250"/>
          </a:xfrm>
        </p:spPr>
        <p:txBody>
          <a:bodyPr/>
          <a:lstStyle/>
          <a:p>
            <a:r>
              <a:rPr lang="en-US" sz="2000" b="1" dirty="0" smtClean="0"/>
              <a:t>C </a:t>
            </a:r>
            <a:r>
              <a:rPr lang="en-US" sz="2000" dirty="0"/>
              <a:t>= Client</a:t>
            </a:r>
          </a:p>
          <a:p>
            <a:r>
              <a:rPr lang="en-US" sz="2000" b="1" dirty="0" smtClean="0"/>
              <a:t>AS </a:t>
            </a:r>
            <a:r>
              <a:rPr lang="en-US" sz="2000" dirty="0"/>
              <a:t>= authentication server</a:t>
            </a:r>
          </a:p>
          <a:p>
            <a:r>
              <a:rPr lang="en-US" sz="2000" b="1" dirty="0" smtClean="0"/>
              <a:t>V </a:t>
            </a:r>
            <a:r>
              <a:rPr lang="en-US" sz="2000" dirty="0"/>
              <a:t>= server</a:t>
            </a:r>
          </a:p>
          <a:p>
            <a:r>
              <a:rPr lang="en-US" sz="2000" b="1" dirty="0" err="1" smtClean="0"/>
              <a:t>IDc</a:t>
            </a:r>
            <a:r>
              <a:rPr lang="en-US" sz="2000" b="1" dirty="0" smtClean="0"/>
              <a:t> </a:t>
            </a:r>
            <a:r>
              <a:rPr lang="en-US" sz="2000" dirty="0"/>
              <a:t>= identifier of user on C</a:t>
            </a:r>
          </a:p>
          <a:p>
            <a:r>
              <a:rPr lang="en-US" sz="2000" b="1" dirty="0" err="1" smtClean="0"/>
              <a:t>IDv</a:t>
            </a:r>
            <a:r>
              <a:rPr lang="en-US" sz="2000" b="1" dirty="0" smtClean="0"/>
              <a:t> </a:t>
            </a:r>
            <a:r>
              <a:rPr lang="en-US" sz="2000" dirty="0"/>
              <a:t>= identifier of V</a:t>
            </a:r>
          </a:p>
          <a:p>
            <a:r>
              <a:rPr lang="en-US" sz="2000" b="1" dirty="0" smtClean="0"/>
              <a:t>Pc </a:t>
            </a:r>
            <a:r>
              <a:rPr lang="en-US" sz="2000" dirty="0"/>
              <a:t>= password of user on C</a:t>
            </a:r>
          </a:p>
          <a:p>
            <a:r>
              <a:rPr lang="en-US" sz="2000" b="1" dirty="0" err="1" smtClean="0"/>
              <a:t>ADc</a:t>
            </a:r>
            <a:r>
              <a:rPr lang="en-US" sz="2000" b="1" dirty="0" smtClean="0"/>
              <a:t> </a:t>
            </a:r>
            <a:r>
              <a:rPr lang="en-US" sz="2000" dirty="0"/>
              <a:t>= network address of C</a:t>
            </a:r>
          </a:p>
          <a:p>
            <a:r>
              <a:rPr lang="en-US" sz="2000" b="1" dirty="0" err="1" smtClean="0"/>
              <a:t>Kv</a:t>
            </a:r>
            <a:r>
              <a:rPr lang="en-US" sz="2000" b="1" dirty="0" smtClean="0"/>
              <a:t> </a:t>
            </a:r>
            <a:r>
              <a:rPr lang="en-US" sz="2000" b="1" dirty="0"/>
              <a:t>= secret encryption key shared by AS and V</a:t>
            </a:r>
          </a:p>
          <a:p>
            <a:r>
              <a:rPr lang="en-US" sz="2000" b="1" dirty="0" smtClean="0"/>
              <a:t>TS </a:t>
            </a:r>
            <a:r>
              <a:rPr lang="en-US" sz="2000" dirty="0"/>
              <a:t>= timestamp</a:t>
            </a:r>
          </a:p>
          <a:p>
            <a:r>
              <a:rPr lang="en-US" sz="2000" b="1" dirty="0" smtClean="0"/>
              <a:t>|| </a:t>
            </a:r>
            <a:r>
              <a:rPr lang="en-US" sz="2000" dirty="0"/>
              <a:t>= concatenation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898" y="2983383"/>
            <a:ext cx="2170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528C"/>
                </a:solidFill>
                <a:latin typeface="Arial,Bold"/>
              </a:rPr>
              <a:t>Consider the</a:t>
            </a:r>
          </a:p>
          <a:p>
            <a:r>
              <a:rPr lang="en-US" b="1" dirty="0">
                <a:solidFill>
                  <a:srgbClr val="00528C"/>
                </a:solidFill>
                <a:latin typeface="Arial,Bold"/>
              </a:rPr>
              <a:t>following</a:t>
            </a:r>
          </a:p>
          <a:p>
            <a:r>
              <a:rPr lang="en-US" b="1" dirty="0">
                <a:solidFill>
                  <a:srgbClr val="00528C"/>
                </a:solidFill>
                <a:latin typeface="Arial,Bold"/>
              </a:rPr>
              <a:t>notations: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814544"/>
            <a:ext cx="8424862" cy="692284"/>
          </a:xfrm>
        </p:spPr>
        <p:txBody>
          <a:bodyPr/>
          <a:lstStyle/>
          <a:p>
            <a:r>
              <a:rPr lang="en-US" dirty="0"/>
              <a:t>A simple Authentication Dialogue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506828"/>
            <a:ext cx="5142627" cy="4411529"/>
          </a:xfrm>
        </p:spPr>
        <p:txBody>
          <a:bodyPr/>
          <a:lstStyle/>
          <a:p>
            <a:r>
              <a:rPr lang="en-US" sz="1600" b="1" dirty="0"/>
              <a:t>C sends a message to AS</a:t>
            </a:r>
          </a:p>
          <a:p>
            <a:r>
              <a:rPr lang="en-US" sz="1600" b="1" dirty="0" smtClean="0"/>
              <a:t>AS </a:t>
            </a:r>
            <a:r>
              <a:rPr lang="en-US" sz="1600" b="1" dirty="0"/>
              <a:t>checks the database for user ID and </a:t>
            </a:r>
            <a:r>
              <a:rPr lang="en-US" sz="1600" b="1" dirty="0" smtClean="0"/>
              <a:t>password match</a:t>
            </a:r>
            <a:r>
              <a:rPr lang="en-US" sz="1600" b="1" dirty="0"/>
              <a:t>, and whether the user has </a:t>
            </a:r>
            <a:r>
              <a:rPr lang="en-US" sz="1600" b="1" dirty="0" smtClean="0"/>
              <a:t>access permission </a:t>
            </a:r>
            <a:r>
              <a:rPr lang="en-US" sz="1600" b="1" dirty="0"/>
              <a:t>to (Server) V.</a:t>
            </a:r>
          </a:p>
          <a:p>
            <a:pPr marL="0" indent="0">
              <a:buNone/>
            </a:pPr>
            <a:r>
              <a:rPr lang="en-US" sz="1600" dirty="0" smtClean="0"/>
              <a:t>	– </a:t>
            </a:r>
            <a:r>
              <a:rPr lang="en-US" sz="1600" dirty="0"/>
              <a:t>If passed, it takes the user as authentic</a:t>
            </a:r>
          </a:p>
          <a:p>
            <a:pPr marL="0" indent="0">
              <a:buNone/>
            </a:pPr>
            <a:r>
              <a:rPr lang="en-US" sz="1600" dirty="0" smtClean="0"/>
              <a:t>	– </a:t>
            </a:r>
            <a:r>
              <a:rPr lang="en-US" sz="1600" dirty="0"/>
              <a:t>AS creates a </a:t>
            </a:r>
            <a:r>
              <a:rPr lang="en-US" sz="1600" dirty="0" smtClean="0"/>
              <a:t>ticket.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&gt; The ticket contains </a:t>
            </a:r>
            <a:r>
              <a:rPr lang="en-US" sz="1600" b="1" dirty="0" smtClean="0"/>
              <a:t>user ID, 	 	                    server ID and network 	 	                    address</a:t>
            </a:r>
            <a:r>
              <a:rPr lang="en-US" sz="1600" dirty="0" smtClean="0"/>
              <a:t>, all encrypted by a 	               	    secret key shared by AS and V.</a:t>
            </a:r>
          </a:p>
          <a:p>
            <a:r>
              <a:rPr lang="en-US" sz="1600" b="1" dirty="0" smtClean="0"/>
              <a:t>C </a:t>
            </a:r>
            <a:r>
              <a:rPr lang="en-US" sz="1600" b="1" dirty="0"/>
              <a:t>sends a message to V with C's ID and the ticket.</a:t>
            </a:r>
          </a:p>
          <a:p>
            <a:r>
              <a:rPr lang="en-US" sz="1600" b="1" dirty="0" smtClean="0"/>
              <a:t>V </a:t>
            </a:r>
            <a:r>
              <a:rPr lang="en-US" sz="1600" b="1" dirty="0"/>
              <a:t>decrypts the ticket</a:t>
            </a:r>
          </a:p>
          <a:p>
            <a:pPr marL="0" indent="0">
              <a:buNone/>
            </a:pPr>
            <a:r>
              <a:rPr lang="en-US" sz="1600" dirty="0" smtClean="0"/>
              <a:t>	– </a:t>
            </a:r>
            <a:r>
              <a:rPr lang="en-US" sz="1600" dirty="0"/>
              <a:t>verifies whether the user ID in the ticket is </a:t>
            </a:r>
            <a:r>
              <a:rPr lang="en-US" sz="1600" dirty="0" smtClean="0"/>
              <a:t>	   the same </a:t>
            </a:r>
            <a:r>
              <a:rPr lang="en-US" sz="1600" dirty="0"/>
              <a:t>as the unencrypted user ID</a:t>
            </a:r>
          </a:p>
          <a:p>
            <a:pPr marL="0" indent="0">
              <a:buNone/>
            </a:pPr>
            <a:r>
              <a:rPr lang="en-US" sz="1600" dirty="0" smtClean="0"/>
              <a:t>	- If </a:t>
            </a:r>
            <a:r>
              <a:rPr lang="en-US" sz="1600" dirty="0"/>
              <a:t>those matches, the server grants </a:t>
            </a:r>
            <a:r>
              <a:rPr lang="en-US" sz="1600" dirty="0" smtClean="0"/>
              <a:t>	 	  requested service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4" y="1661375"/>
            <a:ext cx="3409200" cy="42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718042"/>
          </a:xfrm>
        </p:spPr>
        <p:txBody>
          <a:bodyPr/>
          <a:lstStyle/>
          <a:p>
            <a:r>
              <a:rPr lang="en-US" dirty="0"/>
              <a:t>A simple Authentication Dialogue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51527"/>
            <a:ext cx="8443912" cy="4269861"/>
          </a:xfrm>
        </p:spPr>
        <p:txBody>
          <a:bodyPr/>
          <a:lstStyle/>
          <a:p>
            <a:r>
              <a:rPr lang="en-US" sz="2400" b="1" dirty="0"/>
              <a:t>There are a few problems with this scheme: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the user </a:t>
            </a:r>
            <a:r>
              <a:rPr lang="en-US" sz="2400" b="1" dirty="0"/>
              <a:t>needs to enter </a:t>
            </a:r>
            <a:r>
              <a:rPr lang="en-US" sz="2400" dirty="0"/>
              <a:t>password every time </a:t>
            </a:r>
            <a:r>
              <a:rPr lang="en-US" sz="2400" dirty="0" smtClean="0"/>
              <a:t>a 	 	   service </a:t>
            </a:r>
            <a:r>
              <a:rPr lang="en-US" sz="2400" dirty="0"/>
              <a:t>is accessed</a:t>
            </a:r>
          </a:p>
          <a:p>
            <a:pPr marL="0" indent="0">
              <a:buNone/>
            </a:pPr>
            <a:r>
              <a:rPr lang="en-US" sz="2400" dirty="0" smtClean="0"/>
              <a:t>		&gt; </a:t>
            </a:r>
            <a:r>
              <a:rPr lang="en-US" sz="2400" dirty="0"/>
              <a:t>each attempt for the same service </a:t>
            </a:r>
            <a:r>
              <a:rPr lang="en-US" sz="2400" dirty="0" smtClean="0"/>
              <a:t>requires		 	   </a:t>
            </a:r>
            <a:r>
              <a:rPr lang="en-US" sz="2400" b="1" dirty="0" smtClean="0"/>
              <a:t>re-entering </a:t>
            </a:r>
            <a:r>
              <a:rPr lang="en-US" sz="2400" dirty="0"/>
              <a:t>the password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a new ticket for </a:t>
            </a:r>
            <a:r>
              <a:rPr lang="en-US" sz="2400" b="1" dirty="0"/>
              <a:t>every </a:t>
            </a:r>
            <a:r>
              <a:rPr lang="en-US" sz="2400" dirty="0"/>
              <a:t>different service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password is transmitted in </a:t>
            </a:r>
            <a:r>
              <a:rPr lang="en-US" sz="2400" b="1" dirty="0"/>
              <a:t>plaintext </a:t>
            </a:r>
            <a:r>
              <a:rPr lang="en-US" sz="2400" dirty="0"/>
              <a:t>format</a:t>
            </a:r>
          </a:p>
          <a:p>
            <a:pPr marL="0" indent="0">
              <a:buNone/>
            </a:pPr>
            <a:r>
              <a:rPr lang="en-US" sz="2400" dirty="0" smtClean="0"/>
              <a:t>		&gt; </a:t>
            </a:r>
            <a:r>
              <a:rPr lang="en-US" sz="2400" dirty="0"/>
              <a:t>easy for an eavesdropper to capture </a:t>
            </a:r>
            <a:r>
              <a:rPr lang="en-US" sz="2400" dirty="0" smtClean="0"/>
              <a:t>the 	 	              password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C </a:t>
            </a:r>
            <a:r>
              <a:rPr lang="en-US" sz="2400" b="1" dirty="0" smtClean="0"/>
              <a:t>   AS</a:t>
            </a:r>
            <a:r>
              <a:rPr lang="en-US" sz="2400" b="1" dirty="0"/>
              <a:t>: </a:t>
            </a:r>
            <a:r>
              <a:rPr lang="en-US" sz="2400" b="1" dirty="0" err="1"/>
              <a:t>IDc</a:t>
            </a:r>
            <a:r>
              <a:rPr lang="en-US" sz="2400" b="1" dirty="0"/>
              <a:t> || </a:t>
            </a:r>
            <a:r>
              <a:rPr lang="en-US" sz="2400" b="1" dirty="0">
                <a:solidFill>
                  <a:srgbClr val="FF0000"/>
                </a:solidFill>
              </a:rPr>
              <a:t>Pc</a:t>
            </a:r>
            <a:r>
              <a:rPr lang="en-US" sz="2400" b="1" dirty="0"/>
              <a:t> || </a:t>
            </a:r>
            <a:r>
              <a:rPr lang="en-US" sz="2400" b="1" dirty="0" err="1"/>
              <a:t>IDv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284112" y="5718220"/>
            <a:ext cx="27045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78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19459" name="Subtitle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  <a:ea typeface="Arial" pitchFamily="-84" charset="0"/>
                <a:cs typeface="Arial" pitchFamily="-84" charset="0"/>
              </a:rPr>
              <a:t>Key Distribution and User Authentication</a:t>
            </a:r>
            <a:endParaRPr lang="en-US" sz="36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722966"/>
          </a:xfrm>
        </p:spPr>
        <p:txBody>
          <a:bodyPr/>
          <a:lstStyle/>
          <a:p>
            <a:r>
              <a:rPr lang="en-US" sz="3200" dirty="0"/>
              <a:t>A </a:t>
            </a:r>
            <a:r>
              <a:rPr lang="en-US" sz="3200" dirty="0" smtClean="0"/>
              <a:t>more secure </a:t>
            </a:r>
            <a:r>
              <a:rPr lang="en-US" sz="3200" dirty="0"/>
              <a:t>Authentication </a:t>
            </a:r>
            <a:r>
              <a:rPr lang="en-US" sz="3200" dirty="0" smtClean="0"/>
              <a:t>Dialogue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40541"/>
            <a:ext cx="8443912" cy="4380847"/>
          </a:xfrm>
        </p:spPr>
        <p:txBody>
          <a:bodyPr/>
          <a:lstStyle/>
          <a:p>
            <a:r>
              <a:rPr lang="en-US" sz="2800" b="1" dirty="0"/>
              <a:t>An improved scheme:</a:t>
            </a:r>
          </a:p>
          <a:p>
            <a:pPr marL="0" indent="0">
              <a:buNone/>
            </a:pPr>
            <a:r>
              <a:rPr lang="en-US" sz="2800" dirty="0" smtClean="0"/>
              <a:t>	– </a:t>
            </a:r>
            <a:r>
              <a:rPr lang="en-US" sz="2800" dirty="0"/>
              <a:t>avoiding plaintext password</a:t>
            </a:r>
          </a:p>
          <a:p>
            <a:pPr marL="0" indent="0">
              <a:buNone/>
            </a:pPr>
            <a:r>
              <a:rPr lang="en-US" sz="2800" dirty="0" smtClean="0"/>
              <a:t>	– </a:t>
            </a:r>
            <a:r>
              <a:rPr lang="en-US" sz="2800" dirty="0"/>
              <a:t>Employ another server, called </a:t>
            </a:r>
            <a:r>
              <a:rPr lang="en-US" sz="2800" b="1" dirty="0" smtClean="0"/>
              <a:t>ticket 	 	  	   granting</a:t>
            </a:r>
            <a:r>
              <a:rPr lang="en-US" sz="2800" b="1" dirty="0"/>
              <a:t> </a:t>
            </a:r>
            <a:r>
              <a:rPr lang="en-US" sz="2800" b="1" dirty="0" smtClean="0"/>
              <a:t>server </a:t>
            </a:r>
            <a:r>
              <a:rPr lang="en-US" sz="2800" dirty="0"/>
              <a:t>(TGS)</a:t>
            </a:r>
          </a:p>
          <a:p>
            <a:pPr marL="0" indent="0">
              <a:buNone/>
            </a:pPr>
            <a:r>
              <a:rPr lang="en-US" sz="2800" dirty="0" smtClean="0"/>
              <a:t>		&gt;</a:t>
            </a:r>
            <a:r>
              <a:rPr lang="en-US" sz="2800" dirty="0"/>
              <a:t>TGS satisfies </a:t>
            </a:r>
            <a:r>
              <a:rPr lang="en-US" sz="2800" b="1" dirty="0"/>
              <a:t>two </a:t>
            </a:r>
            <a:r>
              <a:rPr lang="en-US" sz="2800" dirty="0"/>
              <a:t>requirements</a:t>
            </a:r>
          </a:p>
          <a:p>
            <a:pPr marL="0" indent="0">
              <a:buNone/>
            </a:pPr>
            <a:r>
              <a:rPr lang="en-US" sz="2800" dirty="0" smtClean="0"/>
              <a:t>			– </a:t>
            </a:r>
            <a:r>
              <a:rPr lang="en-US" sz="2800" b="1" dirty="0"/>
              <a:t>only one password query per </a:t>
            </a:r>
            <a:r>
              <a:rPr lang="en-US" sz="2800" b="1" dirty="0" smtClean="0"/>
              <a:t>	 	                      session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			– </a:t>
            </a:r>
            <a:r>
              <a:rPr lang="en-US" sz="2800" b="1" dirty="0"/>
              <a:t>protection of the </a:t>
            </a:r>
            <a:r>
              <a:rPr lang="en-US" sz="2800" b="1" dirty="0" smtClean="0"/>
              <a:t>user’s 	 	  	                      password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49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790201"/>
          </a:xfrm>
        </p:spPr>
        <p:txBody>
          <a:bodyPr/>
          <a:lstStyle/>
          <a:p>
            <a:r>
              <a:rPr lang="en-US" sz="3200" dirty="0"/>
              <a:t>A more secure Authentication Dialogue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4428" y="1989138"/>
            <a:ext cx="3674772" cy="4032250"/>
          </a:xfrm>
        </p:spPr>
        <p:txBody>
          <a:bodyPr/>
          <a:lstStyle/>
          <a:p>
            <a:r>
              <a:rPr lang="en-US" sz="1400" dirty="0"/>
              <a:t>The client requests a </a:t>
            </a:r>
            <a:r>
              <a:rPr lang="en-US" sz="1400" b="1" dirty="0" smtClean="0"/>
              <a:t>ticket-granting ticket </a:t>
            </a:r>
            <a:r>
              <a:rPr lang="en-US" sz="1400" dirty="0"/>
              <a:t>from </a:t>
            </a:r>
            <a:r>
              <a:rPr lang="en-US" sz="1400" b="1" dirty="0"/>
              <a:t>AS</a:t>
            </a:r>
          </a:p>
          <a:p>
            <a:pPr marL="0" indent="0">
              <a:buNone/>
            </a:pPr>
            <a:r>
              <a:rPr lang="en-US" sz="1400" b="1" dirty="0" smtClean="0"/>
              <a:t>	- AS </a:t>
            </a:r>
            <a:r>
              <a:rPr lang="en-US" sz="1400" dirty="0"/>
              <a:t>sends a ticket </a:t>
            </a:r>
            <a:r>
              <a:rPr lang="en-US" sz="1400" dirty="0" smtClean="0"/>
              <a:t>encrypted 	  with </a:t>
            </a:r>
            <a:r>
              <a:rPr lang="en-US" sz="1400" dirty="0"/>
              <a:t>a key </a:t>
            </a:r>
            <a:r>
              <a:rPr lang="en-US" sz="1400" b="1" dirty="0"/>
              <a:t>K</a:t>
            </a:r>
            <a:r>
              <a:rPr lang="en-US" sz="1400" b="1" i="1" dirty="0"/>
              <a:t>c </a:t>
            </a:r>
            <a:r>
              <a:rPr lang="en-US" sz="1400" dirty="0"/>
              <a:t>derived </a:t>
            </a:r>
            <a:r>
              <a:rPr lang="en-US" sz="1400" dirty="0" smtClean="0"/>
              <a:t>from the 	  user's password, </a:t>
            </a:r>
            <a:r>
              <a:rPr lang="en-US" sz="1400" b="1" dirty="0" smtClean="0"/>
              <a:t>no password 	  </a:t>
            </a:r>
            <a:r>
              <a:rPr lang="en-US" sz="1400" dirty="0" smtClean="0"/>
              <a:t>is </a:t>
            </a:r>
            <a:r>
              <a:rPr lang="en-US" sz="1400" dirty="0"/>
              <a:t>transmitted.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 ticket </a:t>
            </a:r>
            <a:r>
              <a:rPr lang="en-US" sz="1400" dirty="0"/>
              <a:t>is </a:t>
            </a:r>
            <a:r>
              <a:rPr lang="en-US" sz="1400" b="1" dirty="0"/>
              <a:t>reusable - timestamp </a:t>
            </a:r>
            <a:r>
              <a:rPr lang="en-US" sz="1400" b="1" dirty="0" smtClean="0"/>
              <a:t>	  </a:t>
            </a:r>
            <a:r>
              <a:rPr lang="en-US" sz="1400" dirty="0" smtClean="0"/>
              <a:t>is include </a:t>
            </a:r>
            <a:r>
              <a:rPr lang="en-US" sz="1400" dirty="0"/>
              <a:t>to counter ticker </a:t>
            </a:r>
            <a:r>
              <a:rPr lang="en-US" sz="1400" dirty="0" smtClean="0"/>
              <a:t>	  </a:t>
            </a:r>
            <a:r>
              <a:rPr lang="en-US" sz="1400" b="1" dirty="0" smtClean="0"/>
              <a:t>spoofing</a:t>
            </a:r>
            <a:endParaRPr lang="en-US" sz="1400" b="1" dirty="0"/>
          </a:p>
          <a:p>
            <a:r>
              <a:rPr lang="en-US" sz="1400" dirty="0"/>
              <a:t>The client </a:t>
            </a:r>
            <a:r>
              <a:rPr lang="en-US" sz="1400" b="1" dirty="0"/>
              <a:t>C </a:t>
            </a:r>
            <a:r>
              <a:rPr lang="en-US" sz="1400" dirty="0"/>
              <a:t>requests a </a:t>
            </a:r>
            <a:r>
              <a:rPr lang="en-US" sz="1400" b="1" dirty="0"/>
              <a:t>service </a:t>
            </a:r>
            <a:r>
              <a:rPr lang="en-US" sz="1400" b="1" dirty="0" smtClean="0"/>
              <a:t>using granting </a:t>
            </a:r>
            <a:r>
              <a:rPr lang="en-US" sz="1400" b="1" dirty="0"/>
              <a:t>ticket (TGS</a:t>
            </a:r>
            <a:r>
              <a:rPr lang="en-US" sz="1400" b="1" dirty="0" smtClean="0"/>
              <a:t>), </a:t>
            </a:r>
            <a:r>
              <a:rPr lang="en-US" sz="1400" dirty="0"/>
              <a:t>decrypts </a:t>
            </a:r>
            <a:r>
              <a:rPr lang="en-US" sz="1400" dirty="0" smtClean="0"/>
              <a:t>the ticket </a:t>
            </a:r>
            <a:r>
              <a:rPr lang="en-US" sz="1400" dirty="0"/>
              <a:t>using secret shared key </a:t>
            </a:r>
            <a:r>
              <a:rPr lang="en-US" sz="1400" b="1" dirty="0" err="1" smtClean="0"/>
              <a:t>K</a:t>
            </a:r>
            <a:r>
              <a:rPr lang="en-US" sz="1200" b="1" baseline="-25000" dirty="0" err="1"/>
              <a:t>v</a:t>
            </a:r>
            <a:r>
              <a:rPr lang="en-US" sz="1400" b="1" dirty="0" smtClean="0"/>
              <a:t>, </a:t>
            </a:r>
            <a:r>
              <a:rPr lang="en-US" sz="1400" dirty="0" smtClean="0"/>
              <a:t>checks </a:t>
            </a:r>
            <a:r>
              <a:rPr lang="en-US" sz="1400" dirty="0"/>
              <a:t>lifetime, used id, </a:t>
            </a:r>
            <a:r>
              <a:rPr lang="en-US" sz="1400" dirty="0" smtClean="0"/>
              <a:t>network address</a:t>
            </a:r>
            <a:endParaRPr lang="en-US" sz="1400" dirty="0"/>
          </a:p>
          <a:p>
            <a:r>
              <a:rPr lang="en-US" sz="1400" dirty="0"/>
              <a:t>Client requests access to service </a:t>
            </a:r>
            <a:r>
              <a:rPr lang="en-US" sz="1400" dirty="0" smtClean="0"/>
              <a:t>V using </a:t>
            </a:r>
            <a:r>
              <a:rPr lang="en-US" sz="1400" dirty="0"/>
              <a:t>service granting ticket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989138"/>
            <a:ext cx="4592926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27890"/>
          </a:xfrm>
        </p:spPr>
        <p:txBody>
          <a:bodyPr/>
          <a:lstStyle/>
          <a:p>
            <a:r>
              <a:rPr lang="en-US" sz="3200" dirty="0">
                <a:solidFill>
                  <a:srgbClr val="1F497D"/>
                </a:solidFill>
              </a:rPr>
              <a:t>A more secure Authentication Dialogue </a:t>
            </a:r>
            <a:r>
              <a:rPr lang="en-US" sz="3200" dirty="0" smtClean="0">
                <a:solidFill>
                  <a:srgbClr val="1F497D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45465"/>
            <a:ext cx="8443912" cy="4475923"/>
          </a:xfrm>
        </p:spPr>
        <p:txBody>
          <a:bodyPr/>
          <a:lstStyle/>
          <a:p>
            <a:r>
              <a:rPr lang="en-US" sz="2800" b="1" dirty="0"/>
              <a:t>Problem still remains: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– </a:t>
            </a:r>
            <a:r>
              <a:rPr lang="en-US" sz="2800" i="1" dirty="0"/>
              <a:t>Lifetime1 &amp; 2 </a:t>
            </a:r>
            <a:r>
              <a:rPr lang="en-US" sz="2800" dirty="0"/>
              <a:t>associated with the </a:t>
            </a:r>
            <a:r>
              <a:rPr lang="en-US" sz="2800" dirty="0" smtClean="0"/>
              <a:t>ticket-	granting </a:t>
            </a:r>
            <a:r>
              <a:rPr lang="en-US" sz="2800" dirty="0"/>
              <a:t>ticket</a:t>
            </a:r>
          </a:p>
          <a:p>
            <a:pPr marL="0" indent="0">
              <a:buNone/>
            </a:pPr>
            <a:r>
              <a:rPr lang="en-US" sz="2800" dirty="0" smtClean="0"/>
              <a:t>      – </a:t>
            </a:r>
            <a:r>
              <a:rPr lang="en-US" sz="2800" dirty="0"/>
              <a:t>If too short  repeatedly asked for password</a:t>
            </a:r>
          </a:p>
          <a:p>
            <a:pPr marL="0" indent="0">
              <a:buNone/>
            </a:pPr>
            <a:r>
              <a:rPr lang="en-US" sz="2800" dirty="0" smtClean="0"/>
              <a:t>      – </a:t>
            </a:r>
            <a:r>
              <a:rPr lang="en-US" sz="2800" dirty="0"/>
              <a:t>If too long  greater opportunity to replay</a:t>
            </a:r>
          </a:p>
          <a:p>
            <a:r>
              <a:rPr lang="en-US" sz="2800" b="1" dirty="0" smtClean="0"/>
              <a:t>The </a:t>
            </a:r>
            <a:r>
              <a:rPr lang="en-US" sz="2800" b="1" dirty="0"/>
              <a:t>threat is that an opponent will steal the </a:t>
            </a:r>
            <a:r>
              <a:rPr lang="en-US" sz="2800" b="1" dirty="0" smtClean="0"/>
              <a:t>ticket and </a:t>
            </a:r>
            <a:r>
              <a:rPr lang="en-US" sz="2800" b="1" dirty="0"/>
              <a:t>use it before it expires</a:t>
            </a:r>
          </a:p>
          <a:p>
            <a:r>
              <a:rPr lang="en-US" sz="2800" b="1" dirty="0" smtClean="0"/>
              <a:t>Kerberos </a:t>
            </a:r>
            <a:r>
              <a:rPr lang="en-US" sz="2800" b="1" dirty="0"/>
              <a:t>authentication dialogue </a:t>
            </a:r>
            <a:r>
              <a:rPr lang="en-US" sz="2800" b="1" dirty="0" smtClean="0"/>
              <a:t>addresses these </a:t>
            </a:r>
            <a:r>
              <a:rPr lang="en-US" sz="2800" b="1" dirty="0"/>
              <a:t>problems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589253"/>
          </a:xfrm>
        </p:spPr>
        <p:txBody>
          <a:bodyPr/>
          <a:lstStyle/>
          <a:p>
            <a:r>
              <a:rPr lang="en-US" b="0" dirty="0"/>
              <a:t>Kerberos v4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06828"/>
            <a:ext cx="8443912" cy="4514560"/>
          </a:xfrm>
        </p:spPr>
        <p:txBody>
          <a:bodyPr/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 </a:t>
            </a:r>
            <a:r>
              <a:rPr lang="en-US" sz="2400" b="1" dirty="0"/>
              <a:t>basic third-party authentication scheme</a:t>
            </a:r>
          </a:p>
          <a:p>
            <a:r>
              <a:rPr lang="en-US" sz="2400" b="1" dirty="0"/>
              <a:t>H</a:t>
            </a:r>
            <a:r>
              <a:rPr lang="en-US" sz="2400" b="1" dirty="0" smtClean="0"/>
              <a:t>ave </a:t>
            </a:r>
            <a:r>
              <a:rPr lang="en-US" sz="2400" b="1" dirty="0"/>
              <a:t>an Authentication Server (AS)</a:t>
            </a:r>
          </a:p>
          <a:p>
            <a:pPr marL="0" indent="0">
              <a:buNone/>
            </a:pPr>
            <a:r>
              <a:rPr lang="en-US" sz="2400" dirty="0" smtClean="0"/>
              <a:t>    – </a:t>
            </a:r>
            <a:r>
              <a:rPr lang="en-US" sz="2400" dirty="0"/>
              <a:t>users initially negotiate with AS to identify self</a:t>
            </a:r>
          </a:p>
          <a:p>
            <a:pPr marL="0" indent="0">
              <a:buNone/>
            </a:pPr>
            <a:r>
              <a:rPr lang="en-US" sz="2400" dirty="0" smtClean="0"/>
              <a:t>    – </a:t>
            </a:r>
            <a:r>
              <a:rPr lang="en-US" sz="2400" dirty="0"/>
              <a:t>AS provides a non-corruptible </a:t>
            </a:r>
            <a:r>
              <a:rPr lang="en-US" sz="2400" dirty="0" smtClean="0"/>
              <a:t>authentication credential            </a:t>
            </a:r>
          </a:p>
          <a:p>
            <a:pPr marL="0" indent="0">
              <a:buNone/>
            </a:pPr>
            <a:r>
              <a:rPr lang="en-US" sz="2400" dirty="0" smtClean="0"/>
              <a:t>       (</a:t>
            </a:r>
            <a:r>
              <a:rPr lang="en-US" sz="2400" dirty="0"/>
              <a:t>ticket granting ticket TGT)</a:t>
            </a:r>
          </a:p>
          <a:p>
            <a:r>
              <a:rPr lang="en-US" sz="2400" b="1" dirty="0"/>
              <a:t>H</a:t>
            </a:r>
            <a:r>
              <a:rPr lang="en-US" sz="2400" b="1" dirty="0" smtClean="0"/>
              <a:t>ave </a:t>
            </a:r>
            <a:r>
              <a:rPr lang="en-US" sz="2400" b="1" dirty="0"/>
              <a:t>a Ticket Granting server (TGS)</a:t>
            </a:r>
          </a:p>
          <a:p>
            <a:pPr marL="0" indent="0">
              <a:buNone/>
            </a:pPr>
            <a:r>
              <a:rPr lang="en-US" sz="2400" dirty="0" smtClean="0"/>
              <a:t>    – </a:t>
            </a:r>
            <a:r>
              <a:rPr lang="en-US" sz="2400" dirty="0"/>
              <a:t>users subsequently request access to other </a:t>
            </a:r>
            <a:r>
              <a:rPr lang="en-US" sz="2400" dirty="0" smtClean="0"/>
              <a:t>services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from </a:t>
            </a:r>
            <a:r>
              <a:rPr lang="en-US" sz="2400" dirty="0"/>
              <a:t>TGS on basis of users TGT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using a complex protocol </a:t>
            </a:r>
            <a:r>
              <a:rPr lang="en-US" sz="2400" b="1" dirty="0" smtClean="0"/>
              <a:t>of </a:t>
            </a:r>
            <a:r>
              <a:rPr lang="en-US" sz="2400" b="1" dirty="0"/>
              <a:t>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306" y="2512005"/>
            <a:ext cx="218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Kerberos V.4</a:t>
            </a:r>
          </a:p>
          <a:p>
            <a:r>
              <a:rPr lang="en-US" dirty="0">
                <a:latin typeface="Arial" panose="020B0604020202020204" pitchFamily="34" charset="0"/>
              </a:rPr>
              <a:t>Authentication</a:t>
            </a:r>
          </a:p>
          <a:p>
            <a:r>
              <a:rPr lang="en-US" dirty="0">
                <a:latin typeface="Arial" panose="020B0604020202020204" pitchFamily="34" charset="0"/>
              </a:rPr>
              <a:t>dialogue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23" y="1115565"/>
            <a:ext cx="69437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79405"/>
          </a:xfrm>
        </p:spPr>
        <p:txBody>
          <a:bodyPr/>
          <a:lstStyle/>
          <a:p>
            <a:r>
              <a:rPr lang="en-US" b="0" dirty="0"/>
              <a:t>Kerberos V.4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87131"/>
            <a:ext cx="8443912" cy="454624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/>
              <a:t>A session key </a:t>
            </a:r>
            <a:r>
              <a:rPr lang="en-US" sz="2400" b="1" dirty="0" err="1"/>
              <a:t>K</a:t>
            </a:r>
            <a:r>
              <a:rPr lang="en-US" sz="2400" b="1" baseline="-25000" dirty="0" err="1"/>
              <a:t>c,tgs</a:t>
            </a:r>
            <a:r>
              <a:rPr lang="en-US" sz="2400" b="1" dirty="0"/>
              <a:t> is introduced</a:t>
            </a:r>
          </a:p>
          <a:p>
            <a:r>
              <a:rPr lang="en-US" sz="2400" b="1" dirty="0" smtClean="0"/>
              <a:t>The </a:t>
            </a:r>
            <a:r>
              <a:rPr lang="en-US" sz="2400" b="1" dirty="0"/>
              <a:t>ticket contains the session key</a:t>
            </a:r>
          </a:p>
          <a:p>
            <a:r>
              <a:rPr lang="en-US" sz="2400" b="1" dirty="0" smtClean="0"/>
              <a:t>The </a:t>
            </a:r>
            <a:r>
              <a:rPr lang="en-US" sz="2400" b="1" dirty="0"/>
              <a:t>authenticator proves client’s identity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can be used only once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has a short lifetime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threat of stealing both the ticket and authenticator </a:t>
            </a:r>
            <a:r>
              <a:rPr lang="en-US" sz="2400" dirty="0" smtClean="0"/>
              <a:t>	 	   for</a:t>
            </a:r>
            <a:r>
              <a:rPr lang="en-US" sz="2400" dirty="0"/>
              <a:t> </a:t>
            </a:r>
            <a:r>
              <a:rPr lang="en-US" sz="2400" dirty="0" smtClean="0"/>
              <a:t>later </a:t>
            </a:r>
            <a:r>
              <a:rPr lang="en-US" sz="2400" dirty="0"/>
              <a:t>presentation is removed</a:t>
            </a:r>
          </a:p>
          <a:p>
            <a:r>
              <a:rPr lang="en-US" sz="2400" b="1" dirty="0" smtClean="0"/>
              <a:t>The </a:t>
            </a:r>
            <a:r>
              <a:rPr lang="en-US" sz="2400" b="1" dirty="0"/>
              <a:t>authenticator is encrypted by the </a:t>
            </a:r>
            <a:r>
              <a:rPr lang="en-US" sz="2400" b="1" dirty="0" smtClean="0"/>
              <a:t>session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2.pdf"/>
          <p:cNvPicPr>
            <a:picLocks noChangeAspect="1"/>
          </p:cNvPicPr>
          <p:nvPr/>
        </p:nvPicPr>
        <p:blipFill rotWithShape="1">
          <a:blip r:embed="rId3"/>
          <a:srcRect t="13636" b="18720"/>
          <a:stretch/>
        </p:blipFill>
        <p:spPr>
          <a:xfrm>
            <a:off x="2614411" y="953035"/>
            <a:ext cx="6529589" cy="569169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TextBox 1"/>
          <p:cNvSpPr txBox="1"/>
          <p:nvPr/>
        </p:nvSpPr>
        <p:spPr>
          <a:xfrm>
            <a:off x="154546" y="2189408"/>
            <a:ext cx="194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Kerberos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360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3.pdf"/>
          <p:cNvPicPr>
            <a:picLocks noChangeAspect="1"/>
          </p:cNvPicPr>
          <p:nvPr/>
        </p:nvPicPr>
        <p:blipFill rotWithShape="1">
          <a:blip r:embed="rId3"/>
          <a:srcRect l="-1102" t="6450" r="1102" b="31478"/>
          <a:stretch/>
        </p:blipFill>
        <p:spPr>
          <a:xfrm>
            <a:off x="1981200" y="1104364"/>
            <a:ext cx="7010400" cy="563128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54546" y="2189408"/>
            <a:ext cx="194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Kerberos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11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41479" y="869324"/>
            <a:ext cx="8708571" cy="57150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206539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11369" y="720570"/>
            <a:ext cx="7702009" cy="5840475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644869448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9" y="1087337"/>
            <a:ext cx="9144000" cy="573188"/>
          </a:xfrm>
        </p:spPr>
        <p:txBody>
          <a:bodyPr/>
          <a:lstStyle/>
          <a:p>
            <a:r>
              <a:rPr lang="en-US" dirty="0" smtClean="0"/>
              <a:t>Remote user authentication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70" y="1660525"/>
            <a:ext cx="799105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most computer security contexts, user authentication is the fundamental building block and the primary line of defense</a:t>
            </a:r>
          </a:p>
          <a:p>
            <a:r>
              <a:rPr lang="en-US" dirty="0" smtClean="0"/>
              <a:t>User authentication is the basis for most types of access control and for user accountability</a:t>
            </a:r>
          </a:p>
          <a:p>
            <a:r>
              <a:rPr lang="en-US" dirty="0" smtClean="0"/>
              <a:t>RFC 4949 (Internet Security Glossary) defines user authentication as the process of verifying an identity claimed by or for a system entity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Identification step</a:t>
            </a:r>
          </a:p>
          <a:p>
            <a:pPr lvl="2"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Presenting an identifier to the security system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Verification step</a:t>
            </a:r>
          </a:p>
          <a:p>
            <a:pPr lvl="2"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Presenting or generating authentication information that corroborates the binding between the entity and the identifier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98491" y="515155"/>
            <a:ext cx="7804596" cy="62204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323286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79405"/>
          </a:xfrm>
        </p:spPr>
        <p:txBody>
          <a:bodyPr/>
          <a:lstStyle/>
          <a:p>
            <a:r>
              <a:rPr lang="en-US" b="0" dirty="0"/>
              <a:t>Kerberos V.4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1738870"/>
            <a:ext cx="8748712" cy="48038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/>
              <a:t>Currently two Kerberos versions: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V4 and v5 version</a:t>
            </a:r>
          </a:p>
          <a:p>
            <a:pPr marL="0" indent="0">
              <a:buNone/>
            </a:pPr>
            <a:r>
              <a:rPr lang="de-DE" sz="2000" dirty="0" smtClean="0"/>
              <a:t>	– </a:t>
            </a:r>
            <a:r>
              <a:rPr lang="de-DE" sz="2000" dirty="0"/>
              <a:t>Kerberos v5 is an Internet standard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specified in RFC1510, and used by many utilities</a:t>
            </a:r>
          </a:p>
          <a:p>
            <a:r>
              <a:rPr lang="en-US" sz="2000" b="1" dirty="0" smtClean="0"/>
              <a:t>To </a:t>
            </a:r>
            <a:r>
              <a:rPr lang="en-US" sz="2000" b="1" dirty="0"/>
              <a:t>use Kerberos: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need to have a Key Distribution Centre (KDC) on your network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need to have </a:t>
            </a:r>
            <a:r>
              <a:rPr lang="en-US" sz="2000" dirty="0" err="1"/>
              <a:t>Kerberised</a:t>
            </a:r>
            <a:r>
              <a:rPr lang="en-US" sz="2000" dirty="0"/>
              <a:t> applications running on </a:t>
            </a:r>
            <a:r>
              <a:rPr lang="en-US" sz="2000" dirty="0" smtClean="0"/>
              <a:t>all participating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systems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major problem - US export </a:t>
            </a:r>
            <a:r>
              <a:rPr lang="en-US" sz="2000" dirty="0" smtClean="0"/>
              <a:t>restrictions (at one time)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Kerberos cannot be directly distributed outside the US in source</a:t>
            </a:r>
          </a:p>
          <a:p>
            <a:pPr marL="0" indent="0">
              <a:buNone/>
            </a:pPr>
            <a:r>
              <a:rPr lang="en-US" sz="2000" dirty="0" smtClean="0"/>
              <a:t>	   format </a:t>
            </a:r>
            <a:r>
              <a:rPr lang="en-US" sz="2000" dirty="0"/>
              <a:t>(&amp; binary versions must obscure crypto routine </a:t>
            </a:r>
            <a:r>
              <a:rPr lang="en-US" sz="2000" dirty="0" smtClean="0"/>
              <a:t>entry points 	   and </a:t>
            </a:r>
            <a:r>
              <a:rPr lang="en-US" sz="2000" dirty="0"/>
              <a:t>have no encryption</a:t>
            </a:r>
            <a:r>
              <a:rPr lang="en-US" sz="2000" dirty="0" smtClean="0"/>
              <a:t>) – MIT makes it freely available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else crypto libraries must be </a:t>
            </a:r>
            <a:r>
              <a:rPr lang="en-US" sz="2000" dirty="0" smtClean="0"/>
              <a:t>re-implemented </a:t>
            </a:r>
            <a:r>
              <a:rPr lang="en-US" sz="2000" dirty="0"/>
              <a:t>locally</a:t>
            </a:r>
          </a:p>
        </p:txBody>
      </p:sp>
    </p:spTree>
    <p:extLst>
      <p:ext uri="{BB962C8B-B14F-4D97-AF65-F5344CB8AC3E}">
        <p14:creationId xmlns:p14="http://schemas.microsoft.com/office/powerpoint/2010/main" val="22089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Differences between versions 4 and 5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Environmental shortcomings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914400" y="2819400"/>
            <a:ext cx="3413760" cy="37325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Encryption system dependence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Internet protocol dependence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Message byte ordering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Ticket lifetime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Authentication forwarding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Interrealm authentication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Technical   deficiencies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181600" y="2819400"/>
            <a:ext cx="3185160" cy="373258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Double encryption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PCBC encryption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Session keys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Password attacks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866901" y="4152901"/>
            <a:ext cx="5410198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152400"/>
            <a:ext cx="7973326" cy="6705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187443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66526"/>
          </a:xfrm>
        </p:spPr>
        <p:txBody>
          <a:bodyPr/>
          <a:lstStyle/>
          <a:p>
            <a:r>
              <a:rPr lang="en-US" dirty="0" smtClean="0"/>
              <a:t>Kerberos V.5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84101"/>
            <a:ext cx="8443912" cy="4437287"/>
          </a:xfrm>
        </p:spPr>
        <p:txBody>
          <a:bodyPr/>
          <a:lstStyle/>
          <a:p>
            <a:r>
              <a:rPr lang="en-US" sz="2800" dirty="0" smtClean="0"/>
              <a:t>The following new elements are added:</a:t>
            </a:r>
          </a:p>
          <a:p>
            <a:pPr lvl="1"/>
            <a:r>
              <a:rPr lang="en-US" sz="2000" dirty="0" smtClean="0"/>
              <a:t>Realm: Indicates the realm of the user</a:t>
            </a:r>
          </a:p>
          <a:p>
            <a:pPr lvl="1"/>
            <a:r>
              <a:rPr lang="en-US" sz="2000" dirty="0" smtClean="0"/>
              <a:t>Options: Used to request that certain flags be set in the returned ticket</a:t>
            </a:r>
          </a:p>
          <a:p>
            <a:pPr lvl="1"/>
            <a:r>
              <a:rPr lang="en-US" sz="2000" dirty="0" smtClean="0"/>
              <a:t>Times: Used by the client to request the following time settings in the ticket</a:t>
            </a:r>
          </a:p>
          <a:p>
            <a:pPr lvl="2"/>
            <a:r>
              <a:rPr lang="en-US" sz="1800" dirty="0" smtClean="0"/>
              <a:t>from: the desired start time</a:t>
            </a:r>
          </a:p>
          <a:p>
            <a:pPr lvl="2"/>
            <a:r>
              <a:rPr lang="en-US" sz="1800" dirty="0"/>
              <a:t>t</a:t>
            </a:r>
            <a:r>
              <a:rPr lang="en-US" sz="1800" dirty="0" smtClean="0"/>
              <a:t>ill: the requested expiration time for the requested ticket</a:t>
            </a:r>
          </a:p>
          <a:p>
            <a:pPr lvl="2"/>
            <a:r>
              <a:rPr lang="en-US" sz="1800" dirty="0" err="1" smtClean="0"/>
              <a:t>rtime</a:t>
            </a:r>
            <a:r>
              <a:rPr lang="en-US" sz="1800" dirty="0" smtClean="0"/>
              <a:t>: requested renew-till time</a:t>
            </a:r>
          </a:p>
          <a:p>
            <a:pPr lvl="1"/>
            <a:r>
              <a:rPr lang="en-US" sz="2000" dirty="0" smtClean="0"/>
              <a:t>Nonce: A random value to be repeated in message (2) to assure that the response is fresh and has not been replaced by an opponent</a:t>
            </a:r>
            <a:endParaRPr lang="en-US" sz="20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711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2753"/>
            <a:ext cx="9144000" cy="1283167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Key distribution using asymmetric encryption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6366" y="1616075"/>
            <a:ext cx="8268237" cy="4876800"/>
          </a:xfrm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One of the major roles of public-key encryption is to address the problem of key distribution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There are two distinct aspects to the use of public-key encryption in this regard: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distribution of public keys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use of public-key encryption to distribute secret keys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Public-key certificate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Consists of a public key plus a user ID of the key owner, with the whole block signed by a trusted third party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Typically, the third party is a certificate authority (CA) that is trusted by the user community, such as a government agency or a financial institution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 user can present his or her public key to the authority in a secure manner and obtain a certificate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user can then publish the certificate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Anyone needing this user’s public key can obtain the certificate and verify that it is valid by way of the attached trusted signature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25455"/>
              <a:stretch>
                <a:fillRect/>
              </a:stretch>
            </p:blipFill>
          </mc:Choice>
          <mc:Fallback>
            <p:blipFill>
              <a:blip r:embed="rId4"/>
              <a:srcRect t="18182" b="25455"/>
              <a:stretch>
                <a:fillRect/>
              </a:stretch>
            </p:blipFill>
          </mc:Fallback>
        </mc:AlternateContent>
        <p:spPr>
          <a:xfrm>
            <a:off x="342920" y="1008992"/>
            <a:ext cx="8357583" cy="59704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69968966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17575"/>
            <a:ext cx="8424862" cy="718042"/>
          </a:xfrm>
        </p:spPr>
        <p:txBody>
          <a:bodyPr/>
          <a:lstStyle/>
          <a:p>
            <a:r>
              <a:rPr lang="en-AU" dirty="0" smtClean="0"/>
              <a:t>X.509 Certificates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ITU-T recommendation X.509 is part of the X.500 series of recommendations that define a directory service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Defines a framework for the provision of authentication services by the X.500 directory to its users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directory may serve as a repository of public-key certificates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Defines alternative authentication protocols based on the use of public-key certificates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Was initially issued in 1988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Based on the use of public-key cryptography and digital signatures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standard does not dictate the use of a specific algorithm but recommends RSA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13636"/>
              <a:stretch>
                <a:fillRect/>
              </a:stretch>
            </p:blipFill>
          </mc:Choice>
          <mc:Fallback>
            <p:blipFill>
              <a:blip r:embed="rId4"/>
              <a:srcRect t="18182" b="13636"/>
              <a:stretch>
                <a:fillRect/>
              </a:stretch>
            </p:blipFill>
          </mc:Fallback>
        </mc:AlternateContent>
        <p:spPr>
          <a:xfrm>
            <a:off x="220717" y="394138"/>
            <a:ext cx="8592206" cy="64638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9194722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58977"/>
          </a:xfrm>
        </p:spPr>
        <p:txBody>
          <a:bodyPr/>
          <a:lstStyle/>
          <a:p>
            <a:r>
              <a:rPr lang="en-US" dirty="0"/>
              <a:t>Obtaining a user’s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76553"/>
            <a:ext cx="8443912" cy="4444836"/>
          </a:xfrm>
        </p:spPr>
        <p:txBody>
          <a:bodyPr/>
          <a:lstStyle/>
          <a:p>
            <a:r>
              <a:rPr lang="en-US" sz="3200" b="1" dirty="0"/>
              <a:t>Any user with </a:t>
            </a:r>
            <a:r>
              <a:rPr lang="en-US" sz="3200" b="1" i="1" dirty="0"/>
              <a:t>access to CA </a:t>
            </a:r>
            <a:r>
              <a:rPr lang="en-US" sz="3200" b="1" dirty="0"/>
              <a:t>can get </a:t>
            </a:r>
            <a:r>
              <a:rPr lang="en-US" sz="3200" b="1" i="1" dirty="0" smtClean="0"/>
              <a:t>any certificate </a:t>
            </a:r>
            <a:r>
              <a:rPr lang="en-US" sz="3200" b="1" dirty="0"/>
              <a:t>from it</a:t>
            </a:r>
          </a:p>
          <a:p>
            <a:r>
              <a:rPr lang="en-US" sz="3200" b="1" dirty="0" smtClean="0"/>
              <a:t>Only </a:t>
            </a:r>
            <a:r>
              <a:rPr lang="en-US" sz="3200" b="1" dirty="0"/>
              <a:t>the issuing CA </a:t>
            </a:r>
            <a:r>
              <a:rPr lang="en-US" sz="3200" b="1" i="1" dirty="0"/>
              <a:t>can modify </a:t>
            </a:r>
            <a:r>
              <a:rPr lang="en-US" sz="3200" b="1" dirty="0" smtClean="0"/>
              <a:t>a certificate</a:t>
            </a:r>
            <a:endParaRPr lang="en-US" sz="3200" b="1" dirty="0"/>
          </a:p>
          <a:p>
            <a:pPr marL="0" indent="0">
              <a:buNone/>
            </a:pPr>
            <a:r>
              <a:rPr lang="en-US" sz="3200" dirty="0" smtClean="0"/>
              <a:t>	– </a:t>
            </a:r>
            <a:r>
              <a:rPr lang="en-US" sz="3200" dirty="0"/>
              <a:t>any modification is detected</a:t>
            </a:r>
          </a:p>
          <a:p>
            <a:r>
              <a:rPr lang="en-US" sz="3200" b="1" dirty="0" smtClean="0"/>
              <a:t>Because </a:t>
            </a:r>
            <a:r>
              <a:rPr lang="en-US" sz="3200" b="1" dirty="0"/>
              <a:t>certificates </a:t>
            </a:r>
            <a:r>
              <a:rPr lang="en-US" sz="3200" b="1" i="1" dirty="0"/>
              <a:t>cannot be </a:t>
            </a:r>
            <a:r>
              <a:rPr lang="en-US" sz="3200" b="1" i="1" dirty="0" smtClean="0"/>
              <a:t>forged</a:t>
            </a:r>
            <a:r>
              <a:rPr lang="en-US" sz="3200" b="1" dirty="0" smtClean="0"/>
              <a:t>, they </a:t>
            </a:r>
            <a:r>
              <a:rPr lang="en-US" sz="3200" b="1" dirty="0"/>
              <a:t>can be </a:t>
            </a:r>
            <a:r>
              <a:rPr lang="en-US" sz="3200" b="1" i="1" dirty="0"/>
              <a:t>placed </a:t>
            </a:r>
            <a:r>
              <a:rPr lang="en-US" sz="3200" b="1" dirty="0"/>
              <a:t>in a public directory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95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8706"/>
            <a:ext cx="9144000" cy="598945"/>
          </a:xfrm>
        </p:spPr>
        <p:txBody>
          <a:bodyPr/>
          <a:lstStyle/>
          <a:p>
            <a:r>
              <a:rPr lang="en-US" sz="3200" dirty="0" smtClean="0"/>
              <a:t>NIST Model for Electronic User Authentication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NIST SP 800-63-2 (</a:t>
            </a:r>
            <a:r>
              <a:rPr lang="en-US" i="1" dirty="0" smtClean="0"/>
              <a:t>Electronic Authentication Guideline, </a:t>
            </a:r>
            <a:r>
              <a:rPr lang="en-US" dirty="0" smtClean="0"/>
              <a:t>August 2013 defines electronic user authentication as the process of establishing confidence in user identities that are presented electronically to an information system</a:t>
            </a:r>
          </a:p>
          <a:p>
            <a:r>
              <a:rPr lang="en-US" dirty="0" smtClean="0"/>
              <a:t>Systems can use the authenticated identity to determine if the authenticated individual is authorized to perform particular functions</a:t>
            </a:r>
          </a:p>
          <a:p>
            <a:r>
              <a:rPr lang="en-US" dirty="0" smtClean="0"/>
              <a:t>In many cases, the authentication and transaction or other authorized function take place across an open network such as the Internet</a:t>
            </a:r>
          </a:p>
          <a:p>
            <a:r>
              <a:rPr lang="en-US" dirty="0" smtClean="0"/>
              <a:t>Equally, authentication and subsequent authorization can take place locally, such as across a local area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891817"/>
            <a:ext cx="8424862" cy="658977"/>
          </a:xfrm>
        </p:spPr>
        <p:txBody>
          <a:bodyPr/>
          <a:lstStyle/>
          <a:p>
            <a:r>
              <a:rPr lang="en-US" dirty="0" smtClean="0"/>
              <a:t>CA Hierarchy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76552"/>
            <a:ext cx="8443912" cy="4444836"/>
          </a:xfrm>
        </p:spPr>
        <p:txBody>
          <a:bodyPr/>
          <a:lstStyle/>
          <a:p>
            <a:r>
              <a:rPr lang="en-US" sz="2400" b="1" dirty="0"/>
              <a:t>If both users share a common CA then it </a:t>
            </a:r>
            <a:r>
              <a:rPr lang="en-US" sz="2400" b="1" dirty="0" smtClean="0"/>
              <a:t>is assumed </a:t>
            </a:r>
            <a:r>
              <a:rPr lang="en-US" sz="2400" b="1" dirty="0"/>
              <a:t>they know its public key</a:t>
            </a:r>
          </a:p>
          <a:p>
            <a:r>
              <a:rPr lang="en-US" sz="2400" b="1" dirty="0" smtClean="0"/>
              <a:t>Otherwise </a:t>
            </a:r>
            <a:r>
              <a:rPr lang="en-US" sz="2400" b="1" dirty="0"/>
              <a:t>CA's must form a hierarchy</a:t>
            </a:r>
          </a:p>
          <a:p>
            <a:r>
              <a:rPr lang="en-US" sz="2400" b="1" dirty="0" smtClean="0"/>
              <a:t>Use </a:t>
            </a:r>
            <a:r>
              <a:rPr lang="en-US" sz="2400" b="1" dirty="0"/>
              <a:t>certificates linking members of hierarchy </a:t>
            </a:r>
            <a:r>
              <a:rPr lang="en-US" sz="2400" b="1" dirty="0" smtClean="0"/>
              <a:t>to validate </a:t>
            </a:r>
            <a:r>
              <a:rPr lang="en-US" sz="2400" b="1" dirty="0"/>
              <a:t>other CA's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each CA has certificates for clients (forward) </a:t>
            </a:r>
            <a:r>
              <a:rPr lang="en-US" sz="2400" dirty="0" smtClean="0"/>
              <a:t>and 	 	   parent </a:t>
            </a:r>
            <a:r>
              <a:rPr lang="en-US" sz="2400" dirty="0"/>
              <a:t>(backward)</a:t>
            </a:r>
          </a:p>
          <a:p>
            <a:r>
              <a:rPr lang="en-US" sz="2400" b="1" dirty="0" smtClean="0"/>
              <a:t>Each </a:t>
            </a:r>
            <a:r>
              <a:rPr lang="en-US" sz="2400" b="1" dirty="0"/>
              <a:t>client trusts parents certificates</a:t>
            </a:r>
          </a:p>
          <a:p>
            <a:r>
              <a:rPr lang="en-US" sz="2400" b="1" dirty="0" smtClean="0"/>
              <a:t>Enables </a:t>
            </a:r>
            <a:r>
              <a:rPr lang="en-US" sz="2400" b="1" dirty="0"/>
              <a:t>verification of any certificate from </a:t>
            </a:r>
            <a:r>
              <a:rPr lang="en-US" sz="2400" b="1" dirty="0" smtClean="0"/>
              <a:t>one CA </a:t>
            </a:r>
            <a:r>
              <a:rPr lang="en-US" sz="2400" b="1" dirty="0"/>
              <a:t>by users of all other CAs in hierarchy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3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7" y="129299"/>
            <a:ext cx="3782574" cy="706273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CA Hierarchy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7" y="1008993"/>
            <a:ext cx="4160946" cy="575441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sz="1700" b="1" dirty="0"/>
              <a:t>Figure shows X.509 hierarchy to </a:t>
            </a:r>
            <a:r>
              <a:rPr lang="en-US" sz="1700" b="1" dirty="0" smtClean="0">
                <a:solidFill>
                  <a:srgbClr val="FF0000"/>
                </a:solidFill>
              </a:rPr>
              <a:t>mutually verify </a:t>
            </a:r>
            <a:r>
              <a:rPr lang="en-US" sz="1700" b="1" dirty="0"/>
              <a:t>clients certificates</a:t>
            </a:r>
          </a:p>
          <a:p>
            <a:r>
              <a:rPr lang="en-US" sz="1700" b="1" dirty="0" smtClean="0"/>
              <a:t>X </a:t>
            </a:r>
            <a:r>
              <a:rPr lang="en-US" sz="1700" b="1" dirty="0"/>
              <a:t>&lt;&lt;C&gt;&gt; the certificate of </a:t>
            </a:r>
            <a:r>
              <a:rPr lang="en-US" sz="1700" b="1" dirty="0">
                <a:solidFill>
                  <a:srgbClr val="FF0000"/>
                </a:solidFill>
              </a:rPr>
              <a:t>user C</a:t>
            </a:r>
            <a:r>
              <a:rPr lang="en-US" sz="1700" b="1" dirty="0"/>
              <a:t> issued </a:t>
            </a:r>
            <a:r>
              <a:rPr lang="en-US" sz="1700" b="1" dirty="0" smtClean="0"/>
              <a:t>by certification </a:t>
            </a:r>
            <a:r>
              <a:rPr lang="en-US" sz="1700" b="1" dirty="0">
                <a:solidFill>
                  <a:srgbClr val="FF0000"/>
                </a:solidFill>
              </a:rPr>
              <a:t>authority X</a:t>
            </a:r>
          </a:p>
          <a:p>
            <a:r>
              <a:rPr lang="en-US" sz="1700" b="1" dirty="0" smtClean="0"/>
              <a:t>The </a:t>
            </a:r>
            <a:r>
              <a:rPr lang="en-US" sz="1700" b="1" dirty="0">
                <a:solidFill>
                  <a:srgbClr val="FF0000"/>
                </a:solidFill>
              </a:rPr>
              <a:t>connected circles </a:t>
            </a:r>
            <a:r>
              <a:rPr lang="en-US" sz="1700" b="1" dirty="0"/>
              <a:t>indicate </a:t>
            </a:r>
            <a:r>
              <a:rPr lang="en-US" sz="1700" b="1" dirty="0" smtClean="0"/>
              <a:t>the hierarchical </a:t>
            </a:r>
            <a:r>
              <a:rPr lang="en-US" sz="1700" b="1" dirty="0"/>
              <a:t>relationship among the </a:t>
            </a:r>
            <a:r>
              <a:rPr lang="en-US" sz="1700" b="1" dirty="0" smtClean="0"/>
              <a:t>CAs; the </a:t>
            </a:r>
            <a:r>
              <a:rPr lang="en-US" sz="1700" b="1" dirty="0">
                <a:solidFill>
                  <a:srgbClr val="FF0000"/>
                </a:solidFill>
              </a:rPr>
              <a:t>associated boxes</a:t>
            </a:r>
            <a:r>
              <a:rPr lang="en-US" sz="1700" b="1" dirty="0"/>
              <a:t> indicate </a:t>
            </a:r>
            <a:r>
              <a:rPr lang="en-US" sz="1700" b="1" dirty="0" smtClean="0"/>
              <a:t>certificates maintained </a:t>
            </a:r>
            <a:r>
              <a:rPr lang="en-US" sz="1700" b="1" dirty="0"/>
              <a:t>in the directory for </a:t>
            </a:r>
            <a:r>
              <a:rPr lang="en-US" sz="1700" b="1" dirty="0" smtClean="0"/>
              <a:t>each CA entry</a:t>
            </a:r>
          </a:p>
          <a:p>
            <a:endParaRPr lang="en-US" sz="1700" b="1" dirty="0" smtClean="0"/>
          </a:p>
          <a:p>
            <a:r>
              <a:rPr lang="en-US" sz="1700" b="1" dirty="0" smtClean="0">
                <a:solidFill>
                  <a:srgbClr val="FF0000"/>
                </a:solidFill>
              </a:rPr>
              <a:t>A </a:t>
            </a:r>
            <a:r>
              <a:rPr lang="en-US" sz="1700" b="1" dirty="0">
                <a:solidFill>
                  <a:srgbClr val="FF0000"/>
                </a:solidFill>
              </a:rPr>
              <a:t>acquires B certificate using chain:</a:t>
            </a:r>
          </a:p>
          <a:p>
            <a:r>
              <a:rPr lang="pl-PL" sz="1700" b="1" dirty="0"/>
              <a:t>X&lt;&lt;W&gt;&gt;W&lt;&lt;V&gt;&gt;V&lt;&lt;Y&gt;&gt;Y&lt;&lt;Z&gt;&gt;Z&lt;&lt;B</a:t>
            </a:r>
            <a:r>
              <a:rPr lang="pl-PL" sz="1700" b="1" dirty="0" smtClean="0"/>
              <a:t>&gt;&gt;</a:t>
            </a:r>
            <a:endParaRPr lang="en-US" sz="1700" b="1" dirty="0" smtClean="0"/>
          </a:p>
          <a:p>
            <a:endParaRPr lang="pl-PL" sz="1700" b="1" dirty="0"/>
          </a:p>
          <a:p>
            <a:r>
              <a:rPr lang="en-US" sz="1700" b="1" dirty="0" smtClean="0">
                <a:solidFill>
                  <a:schemeClr val="tx2"/>
                </a:solidFill>
              </a:rPr>
              <a:t>B </a:t>
            </a:r>
            <a:r>
              <a:rPr lang="en-US" sz="1700" b="1" dirty="0">
                <a:solidFill>
                  <a:schemeClr val="tx2"/>
                </a:solidFill>
              </a:rPr>
              <a:t>acquires A certificate using chain:</a:t>
            </a:r>
          </a:p>
          <a:p>
            <a:r>
              <a:rPr lang="pl-PL" sz="1700" b="1" dirty="0"/>
              <a:t>Z&lt;&lt;Y&gt;&gt;Y&lt;&lt;V&gt;&gt;V&lt;&lt;W&gt;&gt;W&lt;&lt;X&gt;&gt;X&lt;&lt;A&gt;&gt;</a:t>
            </a:r>
            <a:endParaRPr lang="en-US" sz="1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07" y="551793"/>
            <a:ext cx="4455728" cy="61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17130"/>
            <a:ext cx="9144000" cy="598945"/>
          </a:xfrm>
        </p:spPr>
        <p:txBody>
          <a:bodyPr/>
          <a:lstStyle/>
          <a:p>
            <a:r>
              <a:rPr lang="en-AU" dirty="0" smtClean="0"/>
              <a:t>Revocation of certificates</a:t>
            </a:r>
            <a:endParaRPr lang="en-AU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83843" y="1616075"/>
            <a:ext cx="7924799" cy="4876800"/>
          </a:xfrm>
        </p:spPr>
        <p:txBody>
          <a:bodyPr/>
          <a:lstStyle/>
          <a:p>
            <a:pPr marL="282575" lvl="1" indent="-282575">
              <a:spcBef>
                <a:spcPts val="2000"/>
              </a:spcBef>
              <a:buClrTx/>
            </a:pPr>
            <a:r>
              <a:rPr lang="en-AU" sz="2000" dirty="0" smtClean="0">
                <a:solidFill>
                  <a:schemeClr val="tx2">
                    <a:lumMod val="10000"/>
                  </a:schemeClr>
                </a:solidFill>
              </a:rPr>
              <a:t>Each certificate includes a period of validity</a:t>
            </a:r>
          </a:p>
          <a:p>
            <a:pPr marL="282575" lvl="1" indent="-282575">
              <a:spcBef>
                <a:spcPts val="2000"/>
              </a:spcBef>
              <a:buClrTx/>
            </a:pPr>
            <a:r>
              <a:rPr lang="en-AU" sz="2000" dirty="0" smtClean="0">
                <a:solidFill>
                  <a:schemeClr val="tx2">
                    <a:lumMod val="10000"/>
                  </a:schemeClr>
                </a:solidFill>
              </a:rPr>
              <a:t>Typically a new certificate is issued just before the expiration of the old one</a:t>
            </a:r>
          </a:p>
          <a:p>
            <a:pPr marL="282575" lvl="1" indent="-282575">
              <a:spcBef>
                <a:spcPts val="2000"/>
              </a:spcBef>
              <a:buClrTx/>
            </a:pPr>
            <a:r>
              <a:rPr lang="en-AU" sz="2000" dirty="0" smtClean="0">
                <a:solidFill>
                  <a:schemeClr val="tx2">
                    <a:lumMod val="10000"/>
                  </a:schemeClr>
                </a:solidFill>
              </a:rPr>
              <a:t>It may be desirable on occasion to revoke a certificate before it expires for one of the following reasons:</a:t>
            </a:r>
          </a:p>
          <a:p>
            <a:pPr lvl="2">
              <a:buClr>
                <a:schemeClr val="bg1"/>
              </a:buClr>
            </a:pPr>
            <a:r>
              <a:rPr lang="en-AU" sz="2000" dirty="0" smtClean="0">
                <a:solidFill>
                  <a:schemeClr val="tx2">
                    <a:lumMod val="10000"/>
                  </a:schemeClr>
                </a:solidFill>
              </a:rPr>
              <a:t>The user’s private key is assumed to be compromised</a:t>
            </a:r>
          </a:p>
          <a:p>
            <a:pPr lvl="2">
              <a:buClr>
                <a:schemeClr val="bg1"/>
              </a:buClr>
            </a:pPr>
            <a:r>
              <a:rPr lang="en-AU" sz="2000" dirty="0" smtClean="0">
                <a:solidFill>
                  <a:schemeClr val="tx2">
                    <a:lumMod val="10000"/>
                  </a:schemeClr>
                </a:solidFill>
              </a:rPr>
              <a:t>The user is no longer certified by this CA; reasons for this include subject’s name has changed, the certificate is superseded, or the certificate was not issued in conformance with the CA’s policies</a:t>
            </a:r>
          </a:p>
          <a:p>
            <a:pPr lvl="2">
              <a:buClr>
                <a:schemeClr val="bg1"/>
              </a:buClr>
            </a:pPr>
            <a:r>
              <a:rPr lang="en-AU" sz="2000" dirty="0" smtClean="0">
                <a:solidFill>
                  <a:schemeClr val="tx2">
                    <a:lumMod val="10000"/>
                  </a:schemeClr>
                </a:solidFill>
              </a:rPr>
              <a:t>The CA’s certificate is assumed to be compromised</a:t>
            </a:r>
            <a:endParaRPr lang="en-AU" sz="2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17575"/>
            <a:ext cx="8424862" cy="615011"/>
          </a:xfrm>
        </p:spPr>
        <p:txBody>
          <a:bodyPr/>
          <a:lstStyle/>
          <a:p>
            <a:r>
              <a:rPr lang="en-US" dirty="0" smtClean="0"/>
              <a:t>X.509 Version 3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38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89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6062" y="851338"/>
            <a:ext cx="9144000" cy="672661"/>
          </a:xfrm>
        </p:spPr>
        <p:txBody>
          <a:bodyPr/>
          <a:lstStyle/>
          <a:p>
            <a:r>
              <a:rPr lang="en-US" sz="3200" dirty="0" smtClean="0"/>
              <a:t>Key and policy information (X.509 Version 3)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3249" y="1757780"/>
            <a:ext cx="7583488" cy="145568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These extensions convey additional information about the subject and issuer keys, plus indicators of certificate policy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 certificate policy is a named set of rules that indicates the applicability of a certificate to a particular community and/or class of application with common security requirements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3778037"/>
              </p:ext>
            </p:extLst>
          </p:nvPr>
        </p:nvGraphicFramePr>
        <p:xfrm>
          <a:off x="838200" y="3170349"/>
          <a:ext cx="60960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763" y="3447245"/>
            <a:ext cx="277086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917575"/>
            <a:ext cx="8575291" cy="600076"/>
          </a:xfrm>
        </p:spPr>
        <p:txBody>
          <a:bodyPr/>
          <a:lstStyle/>
          <a:p>
            <a:r>
              <a:rPr lang="en-US" sz="2400" dirty="0" smtClean="0"/>
              <a:t>Certificate subject and issuer attributes (X.509 Version 3)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01177"/>
            <a:ext cx="8443912" cy="403225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These extensions support alternative names, in alternative formats, for a certificate subject or certificate issuer and can convey additional information about the certificate subject to increase a certificate user’s confidence that the certificate subject is a particular person or entity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1627917"/>
              </p:ext>
            </p:extLst>
          </p:nvPr>
        </p:nvGraphicFramePr>
        <p:xfrm>
          <a:off x="935865" y="4412151"/>
          <a:ext cx="5236335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039" y="4404573"/>
            <a:ext cx="1721976" cy="19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040523"/>
            <a:ext cx="8424862" cy="543577"/>
          </a:xfrm>
        </p:spPr>
        <p:txBody>
          <a:bodyPr/>
          <a:lstStyle/>
          <a:p>
            <a:r>
              <a:rPr lang="en-US" sz="2800" dirty="0" smtClean="0"/>
              <a:t>Certification path constraints (X.509 Version 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8" y="1682751"/>
            <a:ext cx="8443912" cy="4032250"/>
          </a:xfrm>
        </p:spPr>
        <p:txBody>
          <a:bodyPr/>
          <a:lstStyle/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These extensions allow constraint specifications to be included in certificates issued for CAs by other CAs</a:t>
            </a:r>
          </a:p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The constraints may restrict the types of certificates that can be issued by the subject CA or that may occur subsequently in a certification chain</a:t>
            </a:r>
          </a:p>
          <a:p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29160222"/>
              </p:ext>
            </p:extLst>
          </p:nvPr>
        </p:nvGraphicFramePr>
        <p:xfrm>
          <a:off x="484523" y="4140201"/>
          <a:ext cx="609600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3462" y="3663078"/>
            <a:ext cx="2910333" cy="2890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4127" y="4689039"/>
            <a:ext cx="61787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17575"/>
            <a:ext cx="8424862" cy="615011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76400"/>
            <a:ext cx="8210550" cy="4876800"/>
          </a:xfrm>
          <a:solidFill>
            <a:schemeClr val="bg2"/>
          </a:solidFill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Remote user authentication principles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NIST model for electronic user authentication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Means of authentication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Symmetric key distribution using symmetric encryption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Kerberos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Version 4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Version 5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Key distribution using asymmetric encryption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Public-key certificates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Public-key distribution of secret keys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X.509 certificates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Certificates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X.509 Version 3</a:t>
            </a:r>
          </a:p>
          <a:p>
            <a:pPr lvl="1">
              <a:buClr>
                <a:schemeClr val="bg1"/>
              </a:buClr>
            </a:pPr>
            <a:endParaRPr lang="en-AU" dirty="0" smtClean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Chapter 4</a:t>
            </a:r>
            <a:r>
              <a:rPr lang="en-US" sz="3600" b="1" dirty="0" smtClean="0"/>
              <a:t> </a:t>
            </a:r>
            <a:r>
              <a:rPr lang="en-US" sz="3600" b="1" dirty="0"/>
              <a:t>of the textbook: </a:t>
            </a:r>
            <a:r>
              <a:rPr lang="en-US" sz="3600" b="1" i="1" dirty="0"/>
              <a:t>Network Security Essentials-Application &amp; Standards” by William Stallings </a:t>
            </a:r>
            <a:r>
              <a:rPr lang="en-US" sz="3600" b="1" dirty="0"/>
              <a:t>6th Edition, </a:t>
            </a:r>
            <a:r>
              <a:rPr lang="en-US" sz="3600" b="1" dirty="0" err="1"/>
              <a:t>PrenticeHall</a:t>
            </a:r>
            <a:r>
              <a:rPr lang="en-US" sz="3600" b="1" dirty="0"/>
              <a:t>, </a:t>
            </a:r>
            <a:r>
              <a:rPr lang="en-US" sz="3600" b="1" dirty="0" smtClean="0"/>
              <a:t>2017</a:t>
            </a:r>
          </a:p>
          <a:p>
            <a:r>
              <a:rPr lang="en-US" sz="3600" b="1" dirty="0" smtClean="0"/>
              <a:t>Section 4.6 (Public Key Infrastructure) of the same textbook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28182"/>
              <a:stretch>
                <a:fillRect/>
              </a:stretch>
            </p:blipFill>
          </mc:Choice>
          <mc:Fallback>
            <p:blipFill>
              <a:blip r:embed="rId4"/>
              <a:srcRect t="18182" b="28182"/>
              <a:stretch>
                <a:fillRect/>
              </a:stretch>
            </p:blipFill>
          </mc:Fallback>
        </mc:AlternateContent>
        <p:spPr>
          <a:xfrm>
            <a:off x="488731" y="457200"/>
            <a:ext cx="8201939" cy="57150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" name="Straight Connector 2"/>
          <p:cNvCxnSpPr/>
          <p:nvPr/>
        </p:nvCxnSpPr>
        <p:spPr bwMode="auto">
          <a:xfrm>
            <a:off x="1813034" y="4114800"/>
            <a:ext cx="37837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1407" y="4114800"/>
            <a:ext cx="53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30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964" y="1034558"/>
            <a:ext cx="8424862" cy="499101"/>
          </a:xfrm>
        </p:spPr>
        <p:txBody>
          <a:bodyPr/>
          <a:lstStyle/>
          <a:p>
            <a:r>
              <a:rPr lang="en-US" dirty="0" smtClean="0"/>
              <a:t>Means of authentication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0964" y="1533658"/>
            <a:ext cx="7848600" cy="5148495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There are four general means of authenticating a user’s identity, which can be used alone or in combination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sz="2000" dirty="0" smtClean="0"/>
              <a:t>Something the individual knows</a:t>
            </a:r>
          </a:p>
          <a:p>
            <a:pPr lvl="2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Examples include a password, a personal identification number (PIN), or answers to a prearranged set of questions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sz="2000" dirty="0" smtClean="0"/>
              <a:t>Something the individual possesses</a:t>
            </a:r>
          </a:p>
          <a:p>
            <a:pPr lvl="2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Examples include cryptographic keys, electronic keycards, smart cards, and physical keys</a:t>
            </a:r>
          </a:p>
          <a:p>
            <a:pPr lvl="2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This type of authenticator is referred to as a </a:t>
            </a:r>
            <a:r>
              <a:rPr lang="en-US" sz="1800" i="1" dirty="0" smtClean="0"/>
              <a:t>token</a:t>
            </a:r>
            <a:endParaRPr lang="en-US" sz="1800" dirty="0" smtClean="0"/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sz="2000" dirty="0" smtClean="0"/>
              <a:t>Something the individual is (static biometrics)</a:t>
            </a:r>
          </a:p>
          <a:p>
            <a:pPr lvl="2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Examples include recognition by fingerprint, retina, and face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sz="2000" dirty="0" smtClean="0"/>
              <a:t>Something the individual does (dynamic biometrics)</a:t>
            </a:r>
          </a:p>
          <a:p>
            <a:pPr lvl="2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Examples include recognition by voice pattern, handwriting characteristics, and typing rhythm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15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50" y="191542"/>
            <a:ext cx="9144000" cy="1283167"/>
          </a:xfrm>
        </p:spPr>
        <p:txBody>
          <a:bodyPr/>
          <a:lstStyle/>
          <a:p>
            <a:r>
              <a:rPr lang="en-US" sz="2400" dirty="0" smtClean="0"/>
              <a:t>Symmetric Key Distribution using symmetric encryption</a:t>
            </a:r>
            <a:endParaRPr lang="en-AU" sz="24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79463" y="1672571"/>
            <a:ext cx="7583488" cy="464820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For symmetric encryption to work, the two parties to an exchange must share the same key, and that key must be protected from access by others</a:t>
            </a:r>
          </a:p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Frequent key changes are usually desirable to limit the amount of data compromised if an attacker learns the key</a:t>
            </a:r>
          </a:p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Key distribution technique</a:t>
            </a:r>
          </a:p>
          <a:p>
            <a:pPr lvl="1">
              <a:buClr>
                <a:schemeClr val="bg1"/>
              </a:buClr>
            </a:pP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The means of delivering a key to two parties that wish to exchange data, without allowing others to see the key</a:t>
            </a:r>
            <a:endParaRPr lang="en-AU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17575"/>
            <a:ext cx="8424862" cy="606425"/>
          </a:xfrm>
        </p:spPr>
        <p:txBody>
          <a:bodyPr/>
          <a:lstStyle/>
          <a:p>
            <a:r>
              <a:rPr lang="en-US" dirty="0" smtClean="0"/>
              <a:t>Key Distribution</a:t>
            </a:r>
            <a:endParaRPr lang="en-AU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24000"/>
            <a:ext cx="7583488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For two parties A and B, there are the following options: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2438400"/>
          <a:ext cx="678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36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917575"/>
            <a:ext cx="8424862" cy="615011"/>
          </a:xfrm>
        </p:spPr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32586"/>
            <a:ext cx="8443912" cy="4032250"/>
          </a:xfrm>
        </p:spPr>
        <p:txBody>
          <a:bodyPr/>
          <a:lstStyle/>
          <a:p>
            <a:r>
              <a:rPr lang="en-US" sz="2000" b="1" dirty="0"/>
              <a:t>In today's organizations, we mostly have </a:t>
            </a:r>
            <a:r>
              <a:rPr lang="en-US" sz="2000" b="1" dirty="0" smtClean="0"/>
              <a:t>open distributed </a:t>
            </a:r>
            <a:r>
              <a:rPr lang="en-US" sz="2000" b="1" dirty="0"/>
              <a:t>architecture consisting of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workstations (clients)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distributed/centralized servers.</a:t>
            </a:r>
          </a:p>
          <a:p>
            <a:r>
              <a:rPr lang="en-US" sz="2000" b="1" dirty="0" smtClean="0"/>
              <a:t>Enforcement </a:t>
            </a:r>
            <a:r>
              <a:rPr lang="en-US" sz="2000" b="1" dirty="0"/>
              <a:t>of access restriction to the services </a:t>
            </a:r>
            <a:r>
              <a:rPr lang="en-US" sz="2000" b="1" dirty="0" smtClean="0"/>
              <a:t>on servers </a:t>
            </a:r>
            <a:r>
              <a:rPr lang="en-US" sz="2000" b="1" dirty="0"/>
              <a:t>is crucial for security</a:t>
            </a:r>
          </a:p>
          <a:p>
            <a:r>
              <a:rPr lang="en-US" sz="2000" b="1" dirty="0" smtClean="0"/>
              <a:t>Three </a:t>
            </a:r>
            <a:r>
              <a:rPr lang="en-US" sz="2000" b="1" dirty="0"/>
              <a:t>threats exist: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User pretends to be another user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– </a:t>
            </a:r>
            <a:r>
              <a:rPr lang="en-US" sz="2000" dirty="0"/>
              <a:t>User alters the network address of a workstation</a:t>
            </a:r>
          </a:p>
          <a:p>
            <a:pPr marL="0" indent="0">
              <a:buNone/>
            </a:pPr>
            <a:r>
              <a:rPr lang="en-US" sz="2000" dirty="0" smtClean="0"/>
              <a:t>	– </a:t>
            </a:r>
            <a:r>
              <a:rPr lang="en-US" sz="2000" dirty="0"/>
              <a:t>User eavesdrops on exchanges and uses a replay attack</a:t>
            </a:r>
          </a:p>
          <a:p>
            <a:r>
              <a:rPr lang="en-US" sz="2000" b="1" dirty="0" smtClean="0"/>
              <a:t>A </a:t>
            </a:r>
            <a:r>
              <a:rPr lang="en-US" sz="2000" b="1" dirty="0"/>
              <a:t>workstation cannot be trusted for access </a:t>
            </a:r>
            <a:r>
              <a:rPr lang="en-US" sz="2000" b="1" dirty="0" smtClean="0"/>
              <a:t>control purpose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6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2007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MMC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UMMC02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MC02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MC02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MC02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MC02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MC02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MC02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ummc2007b</Template>
  <TotalTime>2807</TotalTime>
  <Words>6972</Words>
  <Application>Microsoft Office PowerPoint</Application>
  <PresentationFormat>On-screen Show (4:3)</PresentationFormat>
  <Paragraphs>829</Paragraphs>
  <Slides>48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MS PGothic</vt:lpstr>
      <vt:lpstr>Arial</vt:lpstr>
      <vt:lpstr>Arial Narrow</vt:lpstr>
      <vt:lpstr>Arial,Bold</vt:lpstr>
      <vt:lpstr>Calibri</vt:lpstr>
      <vt:lpstr>Wingdings</vt:lpstr>
      <vt:lpstr>UM2007d</vt:lpstr>
      <vt:lpstr>WQD7010 Network &amp; Security</vt:lpstr>
      <vt:lpstr>Chapter 4</vt:lpstr>
      <vt:lpstr>Remote user authentication principles</vt:lpstr>
      <vt:lpstr>NIST Model for Electronic User Authentication</vt:lpstr>
      <vt:lpstr>PowerPoint Presentation</vt:lpstr>
      <vt:lpstr>Means of authentication</vt:lpstr>
      <vt:lpstr>Symmetric Key Distribution using symmetric encryption</vt:lpstr>
      <vt:lpstr>Key Distribution</vt:lpstr>
      <vt:lpstr>Access Control</vt:lpstr>
      <vt:lpstr>Access Control</vt:lpstr>
      <vt:lpstr>Kerberos</vt:lpstr>
      <vt:lpstr>PowerPoint Presentation</vt:lpstr>
      <vt:lpstr>Kerberos</vt:lpstr>
      <vt:lpstr>Kerberos: Requirements</vt:lpstr>
      <vt:lpstr>Kerberos: Overview</vt:lpstr>
      <vt:lpstr>Why Authentication Server</vt:lpstr>
      <vt:lpstr>A simple Authentication Dialogue (1)</vt:lpstr>
      <vt:lpstr>A simple Authentication Dialogue (2)</vt:lpstr>
      <vt:lpstr>A simple Authentication Dialogue (3)</vt:lpstr>
      <vt:lpstr>A more secure Authentication Dialogue (1)</vt:lpstr>
      <vt:lpstr>A more secure Authentication Dialogue (2)</vt:lpstr>
      <vt:lpstr>A more secure Authentication Dialogue (3)</vt:lpstr>
      <vt:lpstr>Kerberos v4 Overview</vt:lpstr>
      <vt:lpstr>PowerPoint Presentation</vt:lpstr>
      <vt:lpstr>Kerberos V.4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Kerberos V.4 (3)</vt:lpstr>
      <vt:lpstr>Differences between versions 4 and 5</vt:lpstr>
      <vt:lpstr>PowerPoint Presentation</vt:lpstr>
      <vt:lpstr>Kerberos V.5</vt:lpstr>
      <vt:lpstr>Key distribution using asymmetric encryption</vt:lpstr>
      <vt:lpstr>PowerPoint Presentation</vt:lpstr>
      <vt:lpstr>X.509 Certificates</vt:lpstr>
      <vt:lpstr>PowerPoint Presentation</vt:lpstr>
      <vt:lpstr>Obtaining a user’s certificate</vt:lpstr>
      <vt:lpstr>CA Hierarchy (1)</vt:lpstr>
      <vt:lpstr>CA Hierarchy (2)</vt:lpstr>
      <vt:lpstr>Revocation of certificates</vt:lpstr>
      <vt:lpstr>X.509 Version 3</vt:lpstr>
      <vt:lpstr>Key and policy information (X.509 Version 3)</vt:lpstr>
      <vt:lpstr>Certificate subject and issuer attributes (X.509 Version 3)</vt:lpstr>
      <vt:lpstr>Certification path constraints (X.509 Version 3)</vt:lpstr>
      <vt:lpstr>Summary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63</cp:revision>
  <dcterms:created xsi:type="dcterms:W3CDTF">2018-02-27T14:12:54Z</dcterms:created>
  <dcterms:modified xsi:type="dcterms:W3CDTF">2019-03-29T04:47:58Z</dcterms:modified>
</cp:coreProperties>
</file>