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6" r:id="rId2"/>
  </p:sldMasterIdLst>
  <p:notesMasterIdLst>
    <p:notesMasterId r:id="rId5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Lst>
  <p:sldSz cx="9144000" cy="5143500" type="screen16x9"/>
  <p:notesSz cx="6858000" cy="9144000"/>
  <p:embeddedFontLst>
    <p:embeddedFont>
      <p:font typeface="Calibri" panose="020F0502020204030204" pitchFamily="34" charset="0"/>
      <p:regular r:id="rId60"/>
      <p:bold r:id="rId61"/>
      <p:italic r:id="rId62"/>
      <p:boldItalic r:id="rId63"/>
    </p:embeddedFont>
    <p:embeddedFont>
      <p:font typeface="Tahoma" panose="020B0604030504040204" pitchFamily="34" charset="0"/>
      <p:regular r:id="rId64"/>
      <p:bold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0" roundtripDataSignature="AMtx7mhgQBigLd/E2urkDwJhuHNoaz7I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04DA8C-E260-424D-A33B-042AE3F80E9C}">
  <a:tblStyle styleId="{D704DA8C-E260-424D-A33B-042AE3F80E9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940" autoAdjust="0"/>
  </p:normalViewPr>
  <p:slideViewPr>
    <p:cSldViewPr snapToGrid="0">
      <p:cViewPr varScale="1">
        <p:scale>
          <a:sx n="55" d="100"/>
          <a:sy n="55" d="100"/>
        </p:scale>
        <p:origin x="1528" y="40"/>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4.fntdata"/><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5.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3.fntdata"/><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11</a:t>
            </a:fld>
            <a:endParaRPr sz="1200" b="0" i="0" u="none" strike="noStrike" cap="none">
              <a:solidFill>
                <a:schemeClr val="dk1"/>
              </a:solidFill>
              <a:latin typeface="Times New Roman"/>
              <a:ea typeface="Times New Roman"/>
              <a:cs typeface="Times New Roman"/>
              <a:sym typeface="Times New Roman"/>
            </a:endParaRPr>
          </a:p>
        </p:txBody>
      </p:sp>
      <p:sp>
        <p:nvSpPr>
          <p:cNvPr id="182" name="Google Shape;182;p11:notes"/>
          <p:cNvSpPr>
            <a:spLocks noGrp="1" noRot="1" noChangeAspect="1"/>
          </p:cNvSpPr>
          <p:nvPr>
            <p:ph type="sldImg" idx="2"/>
          </p:nvPr>
        </p:nvSpPr>
        <p:spPr>
          <a:xfrm>
            <a:off x="358775" y="677863"/>
            <a:ext cx="6294438" cy="35417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 name="Google Shape;183;p11:notes"/>
          <p:cNvSpPr txBox="1">
            <a:spLocks noGrp="1"/>
          </p:cNvSpPr>
          <p:nvPr>
            <p:ph type="body" idx="1"/>
          </p:nvPr>
        </p:nvSpPr>
        <p:spPr>
          <a:xfrm>
            <a:off x="925513" y="4446588"/>
            <a:ext cx="5159375" cy="4144962"/>
          </a:xfrm>
          <a:prstGeom prst="rect">
            <a:avLst/>
          </a:prstGeom>
          <a:noFill/>
          <a:ln>
            <a:noFill/>
          </a:ln>
        </p:spPr>
        <p:txBody>
          <a:bodyPr spcFirstLastPara="1" wrap="square" lIns="91250" tIns="45625" rIns="91250" bIns="45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1" name="Google Shape;19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9" name="Google Shape;19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
        <p:nvSpPr>
          <p:cNvPr id="206" name="Google Shape;2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7" name="Google Shape;20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
        <p:nvSpPr>
          <p:cNvPr id="218" name="Google Shape;21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9" name="Google Shape;21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
        <p:nvSpPr>
          <p:cNvPr id="229" name="Google Shape;22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0" name="Google Shape;23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
        <p:nvSpPr>
          <p:cNvPr id="241" name="Google Shape;24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2" name="Google Shape;24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
        <p:nvSpPr>
          <p:cNvPr id="256" name="Google Shape;25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7" name="Google Shape;25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
        <p:nvSpPr>
          <p:cNvPr id="268" name="Google Shape;26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9" name="Google Shape;26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
        <p:nvSpPr>
          <p:cNvPr id="277" name="Google Shape;27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8" name="Google Shape;27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
        <p:nvSpPr>
          <p:cNvPr id="286" name="Google Shape;28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7" name="Google Shape;28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
        <p:nvSpPr>
          <p:cNvPr id="303" name="Google Shape;30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4" name="Google Shape;30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
        <p:nvSpPr>
          <p:cNvPr id="316" name="Google Shape;31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7" name="Google Shape;31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
        <p:nvSpPr>
          <p:cNvPr id="324" name="Google Shape;32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5" name="Google Shape;32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
        <p:nvSpPr>
          <p:cNvPr id="336" name="Google Shape;33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7" name="Google Shape;33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
        <p:nvSpPr>
          <p:cNvPr id="350" name="Google Shape;35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1" name="Google Shape;351;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
        <p:nvSpPr>
          <p:cNvPr id="358" name="Google Shape;35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9" name="Google Shape;35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
        <p:nvSpPr>
          <p:cNvPr id="366" name="Google Shape;36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7" name="Google Shape;36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
        <p:nvSpPr>
          <p:cNvPr id="374" name="Google Shape;37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5" name="Google Shape;37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
        <p:nvSpPr>
          <p:cNvPr id="382" name="Google Shape;38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3" name="Google Shape;38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
        <p:nvSpPr>
          <p:cNvPr id="390" name="Google Shape;39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1" name="Google Shape;391;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
        <p:nvSpPr>
          <p:cNvPr id="399" name="Google Shape;39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0" name="Google Shape;40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3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
        <p:nvSpPr>
          <p:cNvPr id="410" name="Google Shape;41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1" name="Google Shape;411;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3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
        <p:nvSpPr>
          <p:cNvPr id="419" name="Google Shape;419;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0" name="Google Shape;420;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sp>
        <p:nvSpPr>
          <p:cNvPr id="427" name="Google Shape;42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dirty="0"/>
              <a:t>Interval scale is something that can measure on an interval scale. The distance btw the adjacent point are equal and can go below zero. One example of interval scale is temperature. Temperature can go below negative. </a:t>
            </a: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36</a:t>
            </a:fld>
            <a:endParaRPr sz="1400" b="0" i="0" u="none" strike="noStrike" cap="none">
              <a:solidFill>
                <a:srgbClr val="000000"/>
              </a:solidFill>
              <a:latin typeface="Arial"/>
              <a:ea typeface="Arial"/>
              <a:cs typeface="Arial"/>
              <a:sym typeface="Arial"/>
            </a:endParaRPr>
          </a:p>
        </p:txBody>
      </p:sp>
      <p:sp>
        <p:nvSpPr>
          <p:cNvPr id="435" name="Google Shape;43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6" name="Google Shape;436;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37</a:t>
            </a:fld>
            <a:endParaRPr sz="1400" b="0" i="0" u="none" strike="noStrike" cap="none">
              <a:solidFill>
                <a:srgbClr val="000000"/>
              </a:solidFill>
              <a:latin typeface="Arial"/>
              <a:ea typeface="Arial"/>
              <a:cs typeface="Arial"/>
              <a:sym typeface="Arial"/>
            </a:endParaRPr>
          </a:p>
        </p:txBody>
      </p:sp>
      <p:sp>
        <p:nvSpPr>
          <p:cNvPr id="443" name="Google Shape;44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4" name="Google Shape;444;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3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
        <p:nvSpPr>
          <p:cNvPr id="452" name="Google Shape;45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3" name="Google Shape;45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39</a:t>
            </a:fld>
            <a:endParaRPr sz="1400" b="0" i="0" u="none" strike="noStrike" cap="none">
              <a:solidFill>
                <a:srgbClr val="000000"/>
              </a:solidFill>
              <a:latin typeface="Arial"/>
              <a:ea typeface="Arial"/>
              <a:cs typeface="Arial"/>
              <a:sym typeface="Arial"/>
            </a:endParaRPr>
          </a:p>
        </p:txBody>
      </p:sp>
      <p:sp>
        <p:nvSpPr>
          <p:cNvPr id="462" name="Google Shape;46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3" name="Google Shape;463;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40</a:t>
            </a:fld>
            <a:endParaRPr sz="1400" b="0" i="0" u="none" strike="noStrike" cap="none">
              <a:solidFill>
                <a:srgbClr val="000000"/>
              </a:solidFill>
              <a:latin typeface="Arial"/>
              <a:ea typeface="Arial"/>
              <a:cs typeface="Arial"/>
              <a:sym typeface="Arial"/>
            </a:endParaRPr>
          </a:p>
        </p:txBody>
      </p:sp>
      <p:sp>
        <p:nvSpPr>
          <p:cNvPr id="470" name="Google Shape;47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1" name="Google Shape;471;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4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41</a:t>
            </a:fld>
            <a:endParaRPr sz="1400" b="0" i="0" u="none" strike="noStrike" cap="none">
              <a:solidFill>
                <a:srgbClr val="000000"/>
              </a:solidFill>
              <a:latin typeface="Arial"/>
              <a:ea typeface="Arial"/>
              <a:cs typeface="Arial"/>
              <a:sym typeface="Arial"/>
            </a:endParaRPr>
          </a:p>
        </p:txBody>
      </p:sp>
      <p:sp>
        <p:nvSpPr>
          <p:cNvPr id="478" name="Google Shape;47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9" name="Google Shape;479;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9" name="Google Shape;489;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97" name="Google Shape;497;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6" name="Google Shape;506;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15" name="Google Shape;515;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24" name="Google Shape;524;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33" name="Google Shape;53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42" name="Google Shape;54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1" name="Google Shape;551;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3" name="Google Shape;13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60" name="Google Shape;56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69" name="Google Shape;569;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78" name="Google Shape;578;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7" name="Google Shape;587;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96" name="Google Shape;596;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05" name="Google Shape;605;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4" name="Google Shape;614;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
        <p:nvSpPr>
          <p:cNvPr id="615" name="Google Shape;615;p5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56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7</a:t>
            </a:fld>
            <a:endParaRPr sz="1200" b="0" i="0" u="none" strike="noStrike" cap="none">
              <a:solidFill>
                <a:schemeClr val="dk1"/>
              </a:solidFill>
              <a:latin typeface="Times New Roman"/>
              <a:ea typeface="Times New Roman"/>
              <a:cs typeface="Times New Roman"/>
              <a:sym typeface="Times New Roman"/>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50" name="Google Shape;150;p7: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725" tIns="45850" rIns="91725" bIns="45850" anchor="t" anchorCtr="0">
            <a:noAutofit/>
          </a:bodyPr>
          <a:lstStyle/>
          <a:p>
            <a:pPr marL="457200" lvl="0" indent="-228600" algn="l" rtl="0">
              <a:lnSpc>
                <a:spcPct val="100000"/>
              </a:lnSpc>
              <a:spcBef>
                <a:spcPts val="0"/>
              </a:spcBef>
              <a:spcAft>
                <a:spcPts val="0"/>
              </a:spcAft>
              <a:buSzPts val="1100"/>
              <a:buNone/>
            </a:pP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5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13" name="Google Shape;13;p5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 name="Google Shape;14;p5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5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5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4"/>
        <p:cNvGrpSpPr/>
        <p:nvPr/>
      </p:nvGrpSpPr>
      <p:grpSpPr>
        <a:xfrm>
          <a:off x="0" y="0"/>
          <a:ext cx="0" cy="0"/>
          <a:chOff x="0" y="0"/>
          <a:chExt cx="0" cy="0"/>
        </a:xfrm>
      </p:grpSpPr>
      <p:sp>
        <p:nvSpPr>
          <p:cNvPr id="65" name="Google Shape;65;p6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6" name="Google Shape;66;p6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7" name="Google Shape;67;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6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0" name="Google Shape;70;p6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1" name="Google Shape;71;p6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2" name="Google Shape;72;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7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5" name="Google Shape;75;p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7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8" name="Google Shape;78;p7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9" name="Google Shape;79;p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sp>
        <p:nvSpPr>
          <p:cNvPr id="81" name="Google Shape;81;p7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2" name="Google Shape;82;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7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7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6" name="Google Shape;86;p7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7" name="Google Shape;87;p7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8" name="Google Shape;88;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9"/>
        <p:cNvGrpSpPr/>
        <p:nvPr/>
      </p:nvGrpSpPr>
      <p:grpSpPr>
        <a:xfrm>
          <a:off x="0" y="0"/>
          <a:ext cx="0" cy="0"/>
          <a:chOff x="0" y="0"/>
          <a:chExt cx="0" cy="0"/>
        </a:xfrm>
      </p:grpSpPr>
      <p:sp>
        <p:nvSpPr>
          <p:cNvPr id="90" name="Google Shape;90;p7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91" name="Google Shape;91;p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2"/>
        <p:cNvGrpSpPr/>
        <p:nvPr/>
      </p:nvGrpSpPr>
      <p:grpSpPr>
        <a:xfrm>
          <a:off x="0" y="0"/>
          <a:ext cx="0" cy="0"/>
          <a:chOff x="0" y="0"/>
          <a:chExt cx="0" cy="0"/>
        </a:xfrm>
      </p:grpSpPr>
      <p:sp>
        <p:nvSpPr>
          <p:cNvPr id="93" name="Google Shape;93;p7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4" name="Google Shape;94;p7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5" name="Google Shape;95;p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
        <p:nvSpPr>
          <p:cNvPr id="97" name="Google Shape;97;p7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5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9" name="Google Shape;19;p5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 name="Google Shape;20;p5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 name="Google Shape;21;p5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SzPts val="900"/>
              <a:buNone/>
              <a:defRPr/>
            </a:lvl1pPr>
            <a:lvl2pPr marL="0" marR="0" lvl="1" indent="0" algn="r">
              <a:lnSpc>
                <a:spcPct val="100000"/>
              </a:lnSpc>
              <a:spcBef>
                <a:spcPts val="0"/>
              </a:spcBef>
              <a:spcAft>
                <a:spcPts val="0"/>
              </a:spcAft>
              <a:buSzPts val="900"/>
              <a:buNone/>
              <a:defRPr/>
            </a:lvl2pPr>
            <a:lvl3pPr marL="0" marR="0" lvl="2" indent="0" algn="r">
              <a:lnSpc>
                <a:spcPct val="100000"/>
              </a:lnSpc>
              <a:spcBef>
                <a:spcPts val="0"/>
              </a:spcBef>
              <a:spcAft>
                <a:spcPts val="0"/>
              </a:spcAft>
              <a:buSzPts val="900"/>
              <a:buNone/>
              <a:defRPr/>
            </a:lvl3pPr>
            <a:lvl4pPr marL="0" marR="0" lvl="3" indent="0" algn="r">
              <a:lnSpc>
                <a:spcPct val="100000"/>
              </a:lnSpc>
              <a:spcBef>
                <a:spcPts val="0"/>
              </a:spcBef>
              <a:spcAft>
                <a:spcPts val="0"/>
              </a:spcAft>
              <a:buSzPts val="900"/>
              <a:buNone/>
              <a:defRPr/>
            </a:lvl4pPr>
            <a:lvl5pPr marL="0" marR="0" lvl="4" indent="0" algn="r">
              <a:lnSpc>
                <a:spcPct val="100000"/>
              </a:lnSpc>
              <a:spcBef>
                <a:spcPts val="0"/>
              </a:spcBef>
              <a:spcAft>
                <a:spcPts val="0"/>
              </a:spcAft>
              <a:buSzPts val="900"/>
              <a:buNone/>
              <a:defRPr/>
            </a:lvl5pPr>
            <a:lvl6pPr marL="0" marR="0" lvl="5" indent="0" algn="r">
              <a:lnSpc>
                <a:spcPct val="100000"/>
              </a:lnSpc>
              <a:spcBef>
                <a:spcPts val="0"/>
              </a:spcBef>
              <a:spcAft>
                <a:spcPts val="0"/>
              </a:spcAft>
              <a:buSzPts val="900"/>
              <a:buNone/>
              <a:defRPr/>
            </a:lvl6pPr>
            <a:lvl7pPr marL="0" marR="0" lvl="6" indent="0" algn="r">
              <a:lnSpc>
                <a:spcPct val="100000"/>
              </a:lnSpc>
              <a:spcBef>
                <a:spcPts val="0"/>
              </a:spcBef>
              <a:spcAft>
                <a:spcPts val="0"/>
              </a:spcAft>
              <a:buSzPts val="900"/>
              <a:buNone/>
              <a:defRPr/>
            </a:lvl7pPr>
            <a:lvl8pPr marL="0" marR="0" lvl="7" indent="0" algn="r">
              <a:lnSpc>
                <a:spcPct val="100000"/>
              </a:lnSpc>
              <a:spcBef>
                <a:spcPts val="0"/>
              </a:spcBef>
              <a:spcAft>
                <a:spcPts val="0"/>
              </a:spcAft>
              <a:buSzPts val="900"/>
              <a:buNone/>
              <a:defRPr/>
            </a:lvl8pPr>
            <a:lvl9pPr marL="0" marR="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22"/>
        <p:cNvGrpSpPr/>
        <p:nvPr/>
      </p:nvGrpSpPr>
      <p:grpSpPr>
        <a:xfrm>
          <a:off x="0" y="0"/>
          <a:ext cx="0" cy="0"/>
          <a:chOff x="0" y="0"/>
          <a:chExt cx="0" cy="0"/>
        </a:xfrm>
      </p:grpSpPr>
      <p:sp>
        <p:nvSpPr>
          <p:cNvPr id="23" name="Google Shape;23;p60"/>
          <p:cNvSpPr txBox="1">
            <a:spLocks noGrp="1"/>
          </p:cNvSpPr>
          <p:nvPr>
            <p:ph type="title"/>
          </p:nvPr>
        </p:nvSpPr>
        <p:spPr>
          <a:xfrm>
            <a:off x="609600" y="285750"/>
            <a:ext cx="7793038" cy="457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4" name="Google Shape;24;p60"/>
          <p:cNvSpPr txBox="1">
            <a:spLocks noGrp="1"/>
          </p:cNvSpPr>
          <p:nvPr>
            <p:ph type="body" idx="1"/>
          </p:nvPr>
        </p:nvSpPr>
        <p:spPr>
          <a:xfrm>
            <a:off x="304800" y="1085850"/>
            <a:ext cx="4114800" cy="37719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SzPts val="2100"/>
              <a:buChar char="•"/>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25" name="Google Shape;25;p60"/>
          <p:cNvSpPr txBox="1">
            <a:spLocks noGrp="1"/>
          </p:cNvSpPr>
          <p:nvPr>
            <p:ph type="body" idx="2"/>
          </p:nvPr>
        </p:nvSpPr>
        <p:spPr>
          <a:xfrm>
            <a:off x="4572000" y="1085850"/>
            <a:ext cx="4114800" cy="18288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SzPts val="2100"/>
              <a:buChar char="•"/>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26" name="Google Shape;26;p60"/>
          <p:cNvSpPr txBox="1">
            <a:spLocks noGrp="1"/>
          </p:cNvSpPr>
          <p:nvPr>
            <p:ph type="body" idx="3"/>
          </p:nvPr>
        </p:nvSpPr>
        <p:spPr>
          <a:xfrm>
            <a:off x="4572000" y="3028950"/>
            <a:ext cx="4114800" cy="18288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SzPts val="2100"/>
              <a:buChar char="•"/>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27" name="Google Shape;27;p6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6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30"/>
        <p:cNvGrpSpPr/>
        <p:nvPr/>
      </p:nvGrpSpPr>
      <p:grpSpPr>
        <a:xfrm>
          <a:off x="0" y="0"/>
          <a:ext cx="0" cy="0"/>
          <a:chOff x="0" y="0"/>
          <a:chExt cx="0" cy="0"/>
        </a:xfrm>
      </p:grpSpPr>
      <p:sp>
        <p:nvSpPr>
          <p:cNvPr id="31" name="Google Shape;31;p61"/>
          <p:cNvSpPr txBox="1">
            <a:spLocks noGrp="1"/>
          </p:cNvSpPr>
          <p:nvPr>
            <p:ph type="title"/>
          </p:nvPr>
        </p:nvSpPr>
        <p:spPr>
          <a:xfrm>
            <a:off x="609600" y="285750"/>
            <a:ext cx="7793038" cy="457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2" name="Google Shape;32;p61"/>
          <p:cNvSpPr txBox="1">
            <a:spLocks noGrp="1"/>
          </p:cNvSpPr>
          <p:nvPr>
            <p:ph type="body" idx="1"/>
          </p:nvPr>
        </p:nvSpPr>
        <p:spPr>
          <a:xfrm>
            <a:off x="304800" y="1085850"/>
            <a:ext cx="4114800" cy="37719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SzPts val="2100"/>
              <a:buChar char="•"/>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33" name="Google Shape;33;p61"/>
          <p:cNvSpPr txBox="1">
            <a:spLocks noGrp="1"/>
          </p:cNvSpPr>
          <p:nvPr>
            <p:ph type="body" idx="2"/>
          </p:nvPr>
        </p:nvSpPr>
        <p:spPr>
          <a:xfrm>
            <a:off x="4572000" y="1085850"/>
            <a:ext cx="4114800" cy="377190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SzPts val="2100"/>
              <a:buChar char="•"/>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34" name="Google Shape;34;p6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6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6" name="Google Shape;36;p6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2"/>
          <p:cNvSpPr txBox="1">
            <a:spLocks noGrp="1"/>
          </p:cNvSpPr>
          <p:nvPr>
            <p:ph type="title"/>
          </p:nvPr>
        </p:nvSpPr>
        <p:spPr>
          <a:xfrm>
            <a:off x="768096" y="438912"/>
            <a:ext cx="7290054" cy="112471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 name="Google Shape;39;p62"/>
          <p:cNvSpPr txBox="1">
            <a:spLocks noGrp="1"/>
          </p:cNvSpPr>
          <p:nvPr>
            <p:ph type="body" idx="1"/>
          </p:nvPr>
        </p:nvSpPr>
        <p:spPr>
          <a:xfrm>
            <a:off x="768096" y="1714500"/>
            <a:ext cx="3566160" cy="301752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SzPts val="2100"/>
              <a:buChar char="•"/>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40" name="Google Shape;40;p62"/>
          <p:cNvSpPr txBox="1">
            <a:spLocks noGrp="1"/>
          </p:cNvSpPr>
          <p:nvPr>
            <p:ph type="body" idx="2"/>
          </p:nvPr>
        </p:nvSpPr>
        <p:spPr>
          <a:xfrm>
            <a:off x="4491990" y="1714500"/>
            <a:ext cx="3566160" cy="3017520"/>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SzPts val="2100"/>
              <a:buChar char="•"/>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41" name="Google Shape;41;p6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6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3" name="Google Shape;43;p6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SzPts val="900"/>
              <a:buNone/>
              <a:defRPr/>
            </a:lvl1pPr>
            <a:lvl2pPr marL="0" marR="0" lvl="1" indent="0" algn="r">
              <a:lnSpc>
                <a:spcPct val="100000"/>
              </a:lnSpc>
              <a:spcBef>
                <a:spcPts val="0"/>
              </a:spcBef>
              <a:spcAft>
                <a:spcPts val="0"/>
              </a:spcAft>
              <a:buSzPts val="900"/>
              <a:buNone/>
              <a:defRPr/>
            </a:lvl2pPr>
            <a:lvl3pPr marL="0" marR="0" lvl="2" indent="0" algn="r">
              <a:lnSpc>
                <a:spcPct val="100000"/>
              </a:lnSpc>
              <a:spcBef>
                <a:spcPts val="0"/>
              </a:spcBef>
              <a:spcAft>
                <a:spcPts val="0"/>
              </a:spcAft>
              <a:buSzPts val="900"/>
              <a:buNone/>
              <a:defRPr/>
            </a:lvl3pPr>
            <a:lvl4pPr marL="0" marR="0" lvl="3" indent="0" algn="r">
              <a:lnSpc>
                <a:spcPct val="100000"/>
              </a:lnSpc>
              <a:spcBef>
                <a:spcPts val="0"/>
              </a:spcBef>
              <a:spcAft>
                <a:spcPts val="0"/>
              </a:spcAft>
              <a:buSzPts val="900"/>
              <a:buNone/>
              <a:defRPr/>
            </a:lvl4pPr>
            <a:lvl5pPr marL="0" marR="0" lvl="4" indent="0" algn="r">
              <a:lnSpc>
                <a:spcPct val="100000"/>
              </a:lnSpc>
              <a:spcBef>
                <a:spcPts val="0"/>
              </a:spcBef>
              <a:spcAft>
                <a:spcPts val="0"/>
              </a:spcAft>
              <a:buSzPts val="900"/>
              <a:buNone/>
              <a:defRPr/>
            </a:lvl5pPr>
            <a:lvl6pPr marL="0" marR="0" lvl="5" indent="0" algn="r">
              <a:lnSpc>
                <a:spcPct val="100000"/>
              </a:lnSpc>
              <a:spcBef>
                <a:spcPts val="0"/>
              </a:spcBef>
              <a:spcAft>
                <a:spcPts val="0"/>
              </a:spcAft>
              <a:buSzPts val="900"/>
              <a:buNone/>
              <a:defRPr/>
            </a:lvl6pPr>
            <a:lvl7pPr marL="0" marR="0" lvl="6" indent="0" algn="r">
              <a:lnSpc>
                <a:spcPct val="100000"/>
              </a:lnSpc>
              <a:spcBef>
                <a:spcPts val="0"/>
              </a:spcBef>
              <a:spcAft>
                <a:spcPts val="0"/>
              </a:spcAft>
              <a:buSzPts val="900"/>
              <a:buNone/>
              <a:defRPr/>
            </a:lvl7pPr>
            <a:lvl8pPr marL="0" marR="0" lvl="7" indent="0" algn="r">
              <a:lnSpc>
                <a:spcPct val="100000"/>
              </a:lnSpc>
              <a:spcBef>
                <a:spcPts val="0"/>
              </a:spcBef>
              <a:spcAft>
                <a:spcPts val="0"/>
              </a:spcAft>
              <a:buSzPts val="900"/>
              <a:buNone/>
              <a:defRPr/>
            </a:lvl8pPr>
            <a:lvl9pPr marL="0" marR="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44"/>
        <p:cNvGrpSpPr/>
        <p:nvPr/>
      </p:nvGrpSpPr>
      <p:grpSpPr>
        <a:xfrm>
          <a:off x="0" y="0"/>
          <a:ext cx="0" cy="0"/>
          <a:chOff x="0" y="0"/>
          <a:chExt cx="0" cy="0"/>
        </a:xfrm>
      </p:grpSpPr>
      <p:sp>
        <p:nvSpPr>
          <p:cNvPr id="45" name="Google Shape;45;p63"/>
          <p:cNvSpPr txBox="1">
            <a:spLocks noGrp="1"/>
          </p:cNvSpPr>
          <p:nvPr>
            <p:ph type="body" idx="1"/>
          </p:nvPr>
        </p:nvSpPr>
        <p:spPr>
          <a:xfrm>
            <a:off x="457200" y="205979"/>
            <a:ext cx="8229600" cy="4388644"/>
          </a:xfrm>
          <a:prstGeom prst="rect">
            <a:avLst/>
          </a:prstGeom>
          <a:noFill/>
          <a:ln>
            <a:noFill/>
          </a:ln>
        </p:spPr>
        <p:txBody>
          <a:bodyPr spcFirstLastPara="1" wrap="square" lIns="68575" tIns="34275" rIns="68575" bIns="34275" anchor="t" anchorCtr="0">
            <a:normAutofit/>
          </a:bodyPr>
          <a:lstStyle>
            <a:lvl1pPr marL="457200" lvl="0" indent="-361950" algn="l">
              <a:lnSpc>
                <a:spcPct val="90000"/>
              </a:lnSpc>
              <a:spcBef>
                <a:spcPts val="800"/>
              </a:spcBef>
              <a:spcAft>
                <a:spcPts val="0"/>
              </a:spcAft>
              <a:buSzPts val="2100"/>
              <a:buChar char="•"/>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46" name="Google Shape;46;p63"/>
          <p:cNvSpPr txBox="1">
            <a:spLocks noGrp="1"/>
          </p:cNvSpPr>
          <p:nvPr>
            <p:ph type="dt" idx="10"/>
          </p:nvPr>
        </p:nvSpPr>
        <p:spPr>
          <a:xfrm>
            <a:off x="457200" y="4683919"/>
            <a:ext cx="2133600" cy="357188"/>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63"/>
          <p:cNvSpPr txBox="1">
            <a:spLocks noGrp="1"/>
          </p:cNvSpPr>
          <p:nvPr>
            <p:ph type="ftr" idx="11"/>
          </p:nvPr>
        </p:nvSpPr>
        <p:spPr>
          <a:xfrm>
            <a:off x="3124200" y="4683919"/>
            <a:ext cx="2895600" cy="357188"/>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63"/>
          <p:cNvSpPr txBox="1">
            <a:spLocks noGrp="1"/>
          </p:cNvSpPr>
          <p:nvPr>
            <p:ph type="sldNum" idx="12"/>
          </p:nvPr>
        </p:nvSpPr>
        <p:spPr>
          <a:xfrm>
            <a:off x="6553200" y="4683919"/>
            <a:ext cx="2133600" cy="357188"/>
          </a:xfrm>
          <a:prstGeom prst="rect">
            <a:avLst/>
          </a:prstGeom>
          <a:noFill/>
          <a:ln>
            <a:noFill/>
          </a:ln>
        </p:spPr>
        <p:txBody>
          <a:bodyPr spcFirstLastPara="1" wrap="square" lIns="68575" tIns="34275" rIns="68575" bIns="34275" anchor="ctr" anchorCtr="0">
            <a:noAutofit/>
          </a:bodyPr>
          <a:lstStyle>
            <a:lvl1pPr marL="0" lvl="0"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900"/>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6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1" name="Google Shape;51;p6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6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7"/>
        <p:cNvGrpSpPr/>
        <p:nvPr/>
      </p:nvGrpSpPr>
      <p:grpSpPr>
        <a:xfrm>
          <a:off x="0" y="0"/>
          <a:ext cx="0" cy="0"/>
          <a:chOff x="0" y="0"/>
          <a:chExt cx="0" cy="0"/>
        </a:xfrm>
      </p:grpSpPr>
      <p:sp>
        <p:nvSpPr>
          <p:cNvPr id="58" name="Google Shape;58;p6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9" name="Google Shape;59;p6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0" name="Google Shape;60;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6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3" name="Google Shape;63;p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5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5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5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5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6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5" name="Google Shape;55;p6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6" name="Google Shape;56;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oleObject" Target="../embeddings/oleObject3.bin"/><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
          <p:cNvPicPr preferRelativeResize="0"/>
          <p:nvPr/>
        </p:nvPicPr>
        <p:blipFill rotWithShape="1">
          <a:blip r:embed="rId3">
            <a:alphaModFix/>
          </a:blip>
          <a:srcRect/>
          <a:stretch/>
        </p:blipFill>
        <p:spPr>
          <a:xfrm>
            <a:off x="0" y="-6998"/>
            <a:ext cx="9144002" cy="3293098"/>
          </a:xfrm>
          <a:prstGeom prst="rect">
            <a:avLst/>
          </a:prstGeom>
          <a:noFill/>
          <a:ln>
            <a:noFill/>
          </a:ln>
        </p:spPr>
      </p:pic>
      <p:sp>
        <p:nvSpPr>
          <p:cNvPr id="103" name="Google Shape;103;p1"/>
          <p:cNvSpPr txBox="1"/>
          <p:nvPr/>
        </p:nvSpPr>
        <p:spPr>
          <a:xfrm>
            <a:off x="986118" y="306189"/>
            <a:ext cx="7540500" cy="2196600"/>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rgbClr val="FFFFFF"/>
              </a:buClr>
              <a:buSzPts val="3600"/>
              <a:buFont typeface="Calibri"/>
              <a:buNone/>
            </a:pPr>
            <a:r>
              <a:rPr lang="en-US" sz="3600" b="0" i="0" u="none" strike="noStrike" cap="none" dirty="0">
                <a:solidFill>
                  <a:srgbClr val="FFFFFF"/>
                </a:solidFill>
                <a:latin typeface="Arial"/>
                <a:ea typeface="Arial"/>
                <a:cs typeface="Arial"/>
                <a:sym typeface="Arial"/>
              </a:rPr>
              <a:t>WQD 7003 </a:t>
            </a:r>
            <a:br>
              <a:rPr lang="en-US" sz="3600" b="0" i="0" u="none" strike="noStrike" cap="none" dirty="0">
                <a:solidFill>
                  <a:srgbClr val="FFFFFF"/>
                </a:solidFill>
                <a:latin typeface="Arial"/>
                <a:ea typeface="Arial"/>
                <a:cs typeface="Arial"/>
                <a:sym typeface="Arial"/>
              </a:rPr>
            </a:br>
            <a:r>
              <a:rPr lang="en-US" sz="3600" b="0" i="0" u="none" strike="noStrike" cap="none" dirty="0">
                <a:solidFill>
                  <a:srgbClr val="FFFFFF"/>
                </a:solidFill>
                <a:latin typeface="Arial"/>
                <a:ea typeface="Arial"/>
                <a:cs typeface="Arial"/>
                <a:sym typeface="Arial"/>
              </a:rPr>
              <a:t>Data Analytics</a:t>
            </a:r>
            <a:endParaRPr sz="1100" b="0" i="0" u="none" strike="noStrike" cap="none" dirty="0">
              <a:solidFill>
                <a:srgbClr val="000000"/>
              </a:solidFill>
              <a:latin typeface="Arial"/>
              <a:ea typeface="Arial"/>
              <a:cs typeface="Arial"/>
              <a:sym typeface="Arial"/>
            </a:endParaRPr>
          </a:p>
        </p:txBody>
      </p:sp>
      <p:sp>
        <p:nvSpPr>
          <p:cNvPr id="105" name="Google Shape;105;p1"/>
          <p:cNvSpPr txBox="1"/>
          <p:nvPr/>
        </p:nvSpPr>
        <p:spPr>
          <a:xfrm>
            <a:off x="1013012" y="2609850"/>
            <a:ext cx="713346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CHAPTER 3 – DATA PREPROCESSING</a:t>
            </a:r>
            <a:endParaRPr sz="1400" b="0"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10"/>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177" name="Google Shape;177;p10"/>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dirty="0">
                <a:solidFill>
                  <a:srgbClr val="FFFFFF"/>
                </a:solidFill>
              </a:rPr>
              <a:t>Outline</a:t>
            </a:r>
            <a:endParaRPr dirty="0"/>
          </a:p>
        </p:txBody>
      </p:sp>
      <p:sp>
        <p:nvSpPr>
          <p:cNvPr id="178" name="Google Shape;178;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10</a:t>
            </a:fld>
            <a:endParaRPr/>
          </a:p>
        </p:txBody>
      </p:sp>
      <p:sp>
        <p:nvSpPr>
          <p:cNvPr id="179" name="Google Shape;179;p10"/>
          <p:cNvSpPr txBox="1"/>
          <p:nvPr/>
        </p:nvSpPr>
        <p:spPr>
          <a:xfrm>
            <a:off x="275573" y="1309728"/>
            <a:ext cx="8668011" cy="3543300"/>
          </a:xfrm>
          <a:prstGeom prst="rect">
            <a:avLst/>
          </a:prstGeom>
          <a:noFill/>
          <a:ln>
            <a:noFill/>
          </a:ln>
        </p:spPr>
        <p:txBody>
          <a:bodyPr spcFirstLastPara="1" wrap="square" lIns="69050" tIns="34525" rIns="69050" bIns="34525" anchor="t" anchorCtr="0">
            <a:normAutofit fontScale="92500" lnSpcReduction="10000"/>
          </a:bodyPr>
          <a:lstStyle/>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Why preprocess the data?</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rgbClr val="B1C4DA"/>
                </a:solidFill>
                <a:latin typeface="Tahoma" panose="020B0604030504040204" pitchFamily="34" charset="0"/>
                <a:ea typeface="Tahoma" panose="020B0604030504040204" pitchFamily="34" charset="0"/>
                <a:cs typeface="Tahoma" panose="020B0604030504040204" pitchFamily="34" charset="0"/>
                <a:sym typeface="Tahoma"/>
              </a:rPr>
              <a:t>Descriptive data summarization</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Data cleaning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Data integration and transformation</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Data reduction</a:t>
            </a:r>
            <a:endParaRPr sz="2100" b="0" i="0" u="none" strike="noStrike" cap="none" dirty="0">
              <a:solidFill>
                <a:schemeClr val="hlink"/>
              </a:solidFill>
              <a:latin typeface="Tahoma" panose="020B0604030504040204" pitchFamily="34" charset="0"/>
              <a:ea typeface="Tahoma" panose="020B0604030504040204" pitchFamily="34" charset="0"/>
              <a:cs typeface="Tahoma" panose="020B0604030504040204" pitchFamily="34" charset="0"/>
              <a:sym typeface="Tahoma"/>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Discretization and concept hierarchy generation</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Summary</a:t>
            </a:r>
            <a:endParaRPr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11</a:t>
            </a:fld>
            <a:endParaRPr sz="900" b="0" i="0" u="none" strike="noStrike" cap="none">
              <a:solidFill>
                <a:schemeClr val="dk1"/>
              </a:solidFill>
              <a:latin typeface="Tahoma"/>
              <a:ea typeface="Tahoma"/>
              <a:cs typeface="Tahoma"/>
              <a:sym typeface="Tahoma"/>
            </a:endParaRPr>
          </a:p>
        </p:txBody>
      </p:sp>
      <p:sp>
        <p:nvSpPr>
          <p:cNvPr id="186" name="Google Shape;186;p11"/>
          <p:cNvSpPr txBox="1">
            <a:spLocks noGrp="1"/>
          </p:cNvSpPr>
          <p:nvPr>
            <p:ph type="body" idx="1"/>
          </p:nvPr>
        </p:nvSpPr>
        <p:spPr>
          <a:xfrm>
            <a:off x="532356" y="1241034"/>
            <a:ext cx="8079288" cy="3526229"/>
          </a:xfrm>
          <a:prstGeom prst="rect">
            <a:avLst/>
          </a:prstGeom>
          <a:noFill/>
          <a:ln>
            <a:noFill/>
          </a:ln>
        </p:spPr>
        <p:txBody>
          <a:bodyPr spcFirstLastPara="1" wrap="square" lIns="68575" tIns="34275" rIns="68575" bIns="34275" anchor="t" anchorCtr="0">
            <a:normAutofit/>
          </a:bodyPr>
          <a:lstStyle/>
          <a:p>
            <a:pPr marL="457200" lvl="0" indent="-317500" algn="l" rtl="0">
              <a:lnSpc>
                <a:spcPct val="120000"/>
              </a:lnSpc>
              <a:spcBef>
                <a:spcPts val="800"/>
              </a:spcBef>
              <a:spcAft>
                <a:spcPts val="0"/>
              </a:spcAft>
              <a:buSzPts val="1200"/>
              <a:buChar char="•"/>
            </a:pPr>
            <a:r>
              <a:rPr lang="en-US" sz="1500" u="sng" dirty="0"/>
              <a:t>Motivation</a:t>
            </a:r>
            <a:endParaRPr dirty="0"/>
          </a:p>
          <a:p>
            <a:pPr marL="914400" lvl="1" indent="-317500" algn="l" rtl="0">
              <a:lnSpc>
                <a:spcPct val="120000"/>
              </a:lnSpc>
              <a:spcBef>
                <a:spcPts val="400"/>
              </a:spcBef>
              <a:spcAft>
                <a:spcPts val="0"/>
              </a:spcAft>
              <a:buSzPts val="1200"/>
              <a:buChar char="•"/>
            </a:pPr>
            <a:r>
              <a:rPr lang="en-US" sz="1500" dirty="0"/>
              <a:t>To better understand the data: central tendency, variation and spread</a:t>
            </a:r>
            <a:endParaRPr dirty="0"/>
          </a:p>
          <a:p>
            <a:pPr marL="457200" lvl="0" indent="-317500" algn="l" rtl="0">
              <a:lnSpc>
                <a:spcPct val="120000"/>
              </a:lnSpc>
              <a:spcBef>
                <a:spcPts val="800"/>
              </a:spcBef>
              <a:spcAft>
                <a:spcPts val="0"/>
              </a:spcAft>
              <a:buSzPts val="1200"/>
              <a:buChar char="•"/>
            </a:pPr>
            <a:r>
              <a:rPr lang="en-US" sz="1500" u="sng" dirty="0"/>
              <a:t>Data dispersion characteristics</a:t>
            </a:r>
            <a:r>
              <a:rPr lang="en-US" sz="1500" dirty="0"/>
              <a:t> </a:t>
            </a:r>
            <a:endParaRPr dirty="0"/>
          </a:p>
          <a:p>
            <a:pPr marL="914400" lvl="1" indent="-317500" algn="l" rtl="0">
              <a:lnSpc>
                <a:spcPct val="120000"/>
              </a:lnSpc>
              <a:spcBef>
                <a:spcPts val="400"/>
              </a:spcBef>
              <a:spcAft>
                <a:spcPts val="0"/>
              </a:spcAft>
              <a:buSzPts val="1200"/>
              <a:buChar char="•"/>
            </a:pPr>
            <a:r>
              <a:rPr lang="en-US" sz="1500" dirty="0"/>
              <a:t>median, max, min, quantiles, outliers, variance, etc.</a:t>
            </a:r>
            <a:endParaRPr dirty="0"/>
          </a:p>
          <a:p>
            <a:pPr marL="457200" lvl="0" indent="-317500" algn="l" rtl="0">
              <a:lnSpc>
                <a:spcPct val="120000"/>
              </a:lnSpc>
              <a:spcBef>
                <a:spcPts val="800"/>
              </a:spcBef>
              <a:spcAft>
                <a:spcPts val="0"/>
              </a:spcAft>
              <a:buSzPts val="1200"/>
              <a:buChar char="•"/>
            </a:pPr>
            <a:r>
              <a:rPr lang="en-US" sz="1500" u="sng" dirty="0"/>
              <a:t>Numerical dimensions</a:t>
            </a:r>
            <a:r>
              <a:rPr lang="en-US" sz="1500" dirty="0"/>
              <a:t> correspond to sorted intervals</a:t>
            </a:r>
            <a:endParaRPr dirty="0"/>
          </a:p>
          <a:p>
            <a:pPr marL="914400" lvl="1" indent="-317500" algn="l" rtl="0">
              <a:lnSpc>
                <a:spcPct val="120000"/>
              </a:lnSpc>
              <a:spcBef>
                <a:spcPts val="400"/>
              </a:spcBef>
              <a:spcAft>
                <a:spcPts val="0"/>
              </a:spcAft>
              <a:buSzPts val="1200"/>
              <a:buChar char="•"/>
            </a:pPr>
            <a:r>
              <a:rPr lang="en-US" sz="1500" dirty="0"/>
              <a:t>Data dispersion: analyzed with multiple granularities of precision</a:t>
            </a:r>
            <a:endParaRPr dirty="0"/>
          </a:p>
          <a:p>
            <a:pPr marL="914400" lvl="1" indent="-317500" algn="l" rtl="0">
              <a:lnSpc>
                <a:spcPct val="120000"/>
              </a:lnSpc>
              <a:spcBef>
                <a:spcPts val="400"/>
              </a:spcBef>
              <a:spcAft>
                <a:spcPts val="0"/>
              </a:spcAft>
              <a:buSzPts val="1200"/>
              <a:buChar char="•"/>
            </a:pPr>
            <a:r>
              <a:rPr lang="en-US" sz="1500" dirty="0"/>
              <a:t>Boxplot or quantile analysis on sorted intervals</a:t>
            </a:r>
            <a:endParaRPr dirty="0"/>
          </a:p>
          <a:p>
            <a:pPr marL="457200" lvl="0" indent="-317500" algn="l" rtl="0">
              <a:lnSpc>
                <a:spcPct val="120000"/>
              </a:lnSpc>
              <a:spcBef>
                <a:spcPts val="800"/>
              </a:spcBef>
              <a:spcAft>
                <a:spcPts val="0"/>
              </a:spcAft>
              <a:buSzPts val="1200"/>
              <a:buChar char="•"/>
            </a:pPr>
            <a:r>
              <a:rPr lang="en-US" sz="1500" u="sng" dirty="0"/>
              <a:t>Dispersion analysis on computed measures</a:t>
            </a:r>
            <a:endParaRPr sz="1500" dirty="0"/>
          </a:p>
          <a:p>
            <a:pPr marL="914400" lvl="1" indent="-317500" algn="l" rtl="0">
              <a:lnSpc>
                <a:spcPct val="120000"/>
              </a:lnSpc>
              <a:spcBef>
                <a:spcPts val="400"/>
              </a:spcBef>
              <a:spcAft>
                <a:spcPts val="0"/>
              </a:spcAft>
              <a:buSzPts val="1200"/>
              <a:buChar char="•"/>
            </a:pPr>
            <a:r>
              <a:rPr lang="en-US" sz="1500" dirty="0"/>
              <a:t>Folding measures into numerical dimensions</a:t>
            </a:r>
            <a:endParaRPr dirty="0"/>
          </a:p>
          <a:p>
            <a:pPr marL="914400" lvl="1" indent="-317500" algn="l" rtl="0">
              <a:lnSpc>
                <a:spcPct val="120000"/>
              </a:lnSpc>
              <a:spcBef>
                <a:spcPts val="400"/>
              </a:spcBef>
              <a:spcAft>
                <a:spcPts val="0"/>
              </a:spcAft>
              <a:buSzPts val="1200"/>
              <a:buChar char="•"/>
            </a:pPr>
            <a:r>
              <a:rPr lang="en-US" sz="1500" dirty="0"/>
              <a:t>Boxplot or quantile analysis on the transformed cube</a:t>
            </a:r>
            <a:endParaRPr dirty="0"/>
          </a:p>
        </p:txBody>
      </p:sp>
      <p:pic>
        <p:nvPicPr>
          <p:cNvPr id="187" name="Google Shape;187;p11"/>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88" name="Google Shape;188;p11"/>
          <p:cNvSpPr txBox="1"/>
          <p:nvPr/>
        </p:nvSpPr>
        <p:spPr>
          <a:xfrm>
            <a:off x="628650" y="220903"/>
            <a:ext cx="7421963" cy="775252"/>
          </a:xfrm>
          <a:prstGeom prst="rect">
            <a:avLst/>
          </a:prstGeom>
          <a:noFill/>
          <a:ln>
            <a:noFill/>
          </a:ln>
        </p:spPr>
        <p:txBody>
          <a:bodyPr spcFirstLastPara="1" wrap="square" lIns="68575" tIns="34275" rIns="68575" bIns="34275" anchor="ctr" anchorCtr="0">
            <a:normAutofit fontScale="925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Mining Data Descriptive Characteristics</a:t>
            </a:r>
            <a:endParaRPr sz="3300" b="1" i="0" u="none" strike="noStrike" cap="none" dirty="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914400" lvl="1" indent="-317500" algn="l" rtl="0">
              <a:lnSpc>
                <a:spcPct val="135000"/>
              </a:lnSpc>
              <a:spcBef>
                <a:spcPts val="400"/>
              </a:spcBef>
              <a:spcAft>
                <a:spcPts val="0"/>
              </a:spcAft>
              <a:buSzPts val="1400"/>
              <a:buChar char="•"/>
            </a:pPr>
            <a:r>
              <a:rPr lang="en-US" b="1" dirty="0">
                <a:solidFill>
                  <a:schemeClr val="hlink"/>
                </a:solidFill>
              </a:rPr>
              <a:t>Measures</a:t>
            </a:r>
            <a:r>
              <a:rPr lang="en-US" dirty="0"/>
              <a:t> of the location of the </a:t>
            </a:r>
            <a:r>
              <a:rPr lang="en-US" b="1" dirty="0">
                <a:solidFill>
                  <a:schemeClr val="accent2"/>
                </a:solidFill>
              </a:rPr>
              <a:t>middle</a:t>
            </a:r>
            <a:r>
              <a:rPr lang="en-US" dirty="0"/>
              <a:t> or the </a:t>
            </a:r>
            <a:r>
              <a:rPr lang="en-US" b="1" dirty="0">
                <a:solidFill>
                  <a:schemeClr val="accent2"/>
                </a:solidFill>
              </a:rPr>
              <a:t>center</a:t>
            </a:r>
            <a:r>
              <a:rPr lang="en-US" dirty="0"/>
              <a:t> of a distribution</a:t>
            </a:r>
            <a:endParaRPr dirty="0"/>
          </a:p>
          <a:p>
            <a:pPr marL="914400" lvl="1" indent="-317500" algn="l" rtl="0">
              <a:lnSpc>
                <a:spcPct val="135000"/>
              </a:lnSpc>
              <a:spcBef>
                <a:spcPts val="400"/>
              </a:spcBef>
              <a:spcAft>
                <a:spcPts val="0"/>
              </a:spcAft>
              <a:buSzPts val="1400"/>
              <a:buChar char="•"/>
            </a:pPr>
            <a:r>
              <a:rPr lang="en-US" dirty="0"/>
              <a:t>Mean, median, mode</a:t>
            </a:r>
            <a:endParaRPr dirty="0"/>
          </a:p>
          <a:p>
            <a:pPr marL="457200" lvl="0" indent="-228600" algn="l" rtl="0">
              <a:lnSpc>
                <a:spcPct val="90000"/>
              </a:lnSpc>
              <a:spcBef>
                <a:spcPts val="800"/>
              </a:spcBef>
              <a:spcAft>
                <a:spcPts val="0"/>
              </a:spcAft>
              <a:buClr>
                <a:schemeClr val="dk1"/>
              </a:buClr>
              <a:buSzPts val="1400"/>
              <a:buNone/>
            </a:pPr>
            <a:endParaRPr dirty="0"/>
          </a:p>
        </p:txBody>
      </p:sp>
      <p:pic>
        <p:nvPicPr>
          <p:cNvPr id="194" name="Google Shape;194;p12"/>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95" name="Google Shape;195;p12"/>
          <p:cNvSpPr txBox="1"/>
          <p:nvPr/>
        </p:nvSpPr>
        <p:spPr>
          <a:xfrm>
            <a:off x="628650" y="220903"/>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Measures of Central Tendency</a:t>
            </a:r>
            <a:endParaRPr sz="3300" b="1" i="0" u="none" strike="noStrike" cap="none" dirty="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3"/>
          <p:cNvSpPr txBox="1">
            <a:spLocks noGrp="1"/>
          </p:cNvSpPr>
          <p:nvPr>
            <p:ph type="body" idx="1"/>
          </p:nvPr>
        </p:nvSpPr>
        <p:spPr>
          <a:xfrm>
            <a:off x="1491380" y="1212403"/>
            <a:ext cx="6457950" cy="3600450"/>
          </a:xfrm>
          <a:prstGeom prst="rect">
            <a:avLst/>
          </a:prstGeom>
          <a:solidFill>
            <a:srgbClr val="99CCFF"/>
          </a:solidFill>
          <a:ln>
            <a:noFill/>
          </a:ln>
        </p:spPr>
        <p:txBody>
          <a:bodyPr spcFirstLastPara="1" wrap="square" lIns="68575" tIns="34275" rIns="68575" bIns="34275" anchor="t" anchorCtr="0">
            <a:normAutofit/>
          </a:bodyPr>
          <a:lstStyle/>
          <a:p>
            <a:pPr marL="457200" lvl="0" indent="-361950" algn="l" rtl="0">
              <a:lnSpc>
                <a:spcPct val="135000"/>
              </a:lnSpc>
              <a:spcBef>
                <a:spcPts val="800"/>
              </a:spcBef>
              <a:spcAft>
                <a:spcPts val="0"/>
              </a:spcAft>
              <a:buSzPts val="2100"/>
              <a:buChar char="•"/>
            </a:pPr>
            <a:r>
              <a:rPr lang="en-US" b="1" dirty="0">
                <a:solidFill>
                  <a:schemeClr val="accent2"/>
                </a:solidFill>
              </a:rPr>
              <a:t>Mean</a:t>
            </a:r>
            <a:r>
              <a:rPr lang="en-US" b="1" dirty="0">
                <a:solidFill>
                  <a:schemeClr val="hlink"/>
                </a:solidFill>
              </a:rPr>
              <a:t> – </a:t>
            </a:r>
            <a:r>
              <a:rPr lang="en-US" dirty="0"/>
              <a:t>Most commonly used measure of central tendency</a:t>
            </a:r>
            <a:endParaRPr dirty="0"/>
          </a:p>
          <a:p>
            <a:pPr marL="457200" lvl="0" indent="-361950" algn="l" rtl="0">
              <a:lnSpc>
                <a:spcPct val="135000"/>
              </a:lnSpc>
              <a:spcBef>
                <a:spcPts val="800"/>
              </a:spcBef>
              <a:spcAft>
                <a:spcPts val="0"/>
              </a:spcAft>
              <a:buSzPts val="2100"/>
              <a:buChar char="•"/>
            </a:pPr>
            <a:r>
              <a:rPr lang="en-US" b="1" dirty="0">
                <a:solidFill>
                  <a:schemeClr val="accent2"/>
                </a:solidFill>
              </a:rPr>
              <a:t>Average</a:t>
            </a:r>
            <a:r>
              <a:rPr lang="en-US" dirty="0"/>
              <a:t> of all observations</a:t>
            </a:r>
            <a:endParaRPr dirty="0"/>
          </a:p>
          <a:p>
            <a:pPr marL="457200" lvl="0" indent="-361950" algn="l" rtl="0">
              <a:lnSpc>
                <a:spcPct val="135000"/>
              </a:lnSpc>
              <a:spcBef>
                <a:spcPts val="800"/>
              </a:spcBef>
              <a:spcAft>
                <a:spcPts val="0"/>
              </a:spcAft>
              <a:buSzPts val="2100"/>
              <a:buChar char="•"/>
            </a:pPr>
            <a:r>
              <a:rPr lang="en-US" dirty="0"/>
              <a:t>The sum of all the scores divided by the number of scores</a:t>
            </a:r>
            <a:endParaRPr dirty="0"/>
          </a:p>
          <a:p>
            <a:pPr marL="457200" lvl="0" indent="-361950" algn="l" rtl="0">
              <a:lnSpc>
                <a:spcPct val="135000"/>
              </a:lnSpc>
              <a:spcBef>
                <a:spcPts val="800"/>
              </a:spcBef>
              <a:spcAft>
                <a:spcPts val="0"/>
              </a:spcAft>
              <a:buSzPts val="2100"/>
              <a:buChar char="•"/>
            </a:pPr>
            <a:r>
              <a:rPr lang="en-US" dirty="0"/>
              <a:t>Note: </a:t>
            </a:r>
            <a:r>
              <a:rPr lang="en-US" b="1" dirty="0">
                <a:solidFill>
                  <a:schemeClr val="accent2"/>
                </a:solidFill>
              </a:rPr>
              <a:t>Assuming</a:t>
            </a:r>
            <a:r>
              <a:rPr lang="en-US" dirty="0"/>
              <a:t> that each observation is </a:t>
            </a:r>
            <a:r>
              <a:rPr lang="en-US" b="1" dirty="0">
                <a:solidFill>
                  <a:schemeClr val="hlink"/>
                </a:solidFill>
              </a:rPr>
              <a:t>equally</a:t>
            </a:r>
            <a:r>
              <a:rPr lang="en-US" dirty="0"/>
              <a:t> significant </a:t>
            </a:r>
            <a:endParaRPr dirty="0"/>
          </a:p>
        </p:txBody>
      </p:sp>
      <p:pic>
        <p:nvPicPr>
          <p:cNvPr id="202" name="Google Shape;202;p13"/>
          <p:cNvPicPr preferRelativeResize="0"/>
          <p:nvPr/>
        </p:nvPicPr>
        <p:blipFill rotWithShape="1">
          <a:blip r:embed="rId3">
            <a:alphaModFix/>
          </a:blip>
          <a:srcRect/>
          <a:stretch/>
        </p:blipFill>
        <p:spPr>
          <a:xfrm>
            <a:off x="0" y="3914"/>
            <a:ext cx="9144000" cy="1208489"/>
          </a:xfrm>
          <a:prstGeom prst="rect">
            <a:avLst/>
          </a:prstGeom>
          <a:noFill/>
          <a:ln>
            <a:noFill/>
          </a:ln>
        </p:spPr>
      </p:pic>
      <p:sp>
        <p:nvSpPr>
          <p:cNvPr id="203" name="Google Shape;203;p13"/>
          <p:cNvSpPr txBox="1"/>
          <p:nvPr/>
        </p:nvSpPr>
        <p:spPr>
          <a:xfrm>
            <a:off x="647178" y="220533"/>
            <a:ext cx="7421963" cy="775252"/>
          </a:xfrm>
          <a:prstGeom prst="rect">
            <a:avLst/>
          </a:prstGeom>
          <a:noFill/>
          <a:ln>
            <a:noFill/>
          </a:ln>
        </p:spPr>
        <p:txBody>
          <a:bodyPr spcFirstLastPara="1" wrap="square" lIns="68575" tIns="34275" rIns="68575" bIns="34275" anchor="ctr" anchorCtr="0">
            <a:normAutofit fontScale="925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Measures of Central Tendency - Mean</a:t>
            </a:r>
            <a:endParaRPr sz="3300" b="1" i="0" u="none" strike="noStrike" cap="none" dirty="0">
              <a:solidFill>
                <a:schemeClr val="lt1"/>
              </a:solidFill>
              <a:latin typeface="Calibri"/>
              <a:ea typeface="Calibri"/>
              <a:cs typeface="Calibri"/>
              <a:sym typeface="Calibri"/>
            </a:endParaRP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4"/>
          <p:cNvSpPr/>
          <p:nvPr/>
        </p:nvSpPr>
        <p:spPr>
          <a:xfrm>
            <a:off x="1485900" y="1420356"/>
            <a:ext cx="6172200" cy="3037343"/>
          </a:xfrm>
          <a:prstGeom prst="rect">
            <a:avLst/>
          </a:prstGeom>
          <a:solidFill>
            <a:srgbClr val="99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pic>
        <p:nvPicPr>
          <p:cNvPr id="210" name="Google Shape;210;p14"/>
          <p:cNvPicPr preferRelativeResize="0"/>
          <p:nvPr/>
        </p:nvPicPr>
        <p:blipFill rotWithShape="1">
          <a:blip r:embed="rId3">
            <a:alphaModFix/>
          </a:blip>
          <a:srcRect/>
          <a:stretch/>
        </p:blipFill>
        <p:spPr>
          <a:xfrm>
            <a:off x="2000250" y="2264569"/>
            <a:ext cx="1771650" cy="1771650"/>
          </a:xfrm>
          <a:prstGeom prst="rect">
            <a:avLst/>
          </a:prstGeom>
          <a:noFill/>
          <a:ln>
            <a:noFill/>
          </a:ln>
        </p:spPr>
      </p:pic>
      <p:sp>
        <p:nvSpPr>
          <p:cNvPr id="211" name="Google Shape;211;p14"/>
          <p:cNvSpPr txBox="1"/>
          <p:nvPr/>
        </p:nvSpPr>
        <p:spPr>
          <a:xfrm>
            <a:off x="1828801" y="1483519"/>
            <a:ext cx="2008883"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100" b="1" i="0" u="none" strike="noStrike" cap="none" dirty="0">
                <a:solidFill>
                  <a:schemeClr val="accent2"/>
                </a:solidFill>
                <a:latin typeface="Arial"/>
                <a:ea typeface="Arial"/>
                <a:cs typeface="Arial"/>
                <a:sym typeface="Arial"/>
              </a:rPr>
              <a:t>Sample mean:</a:t>
            </a:r>
            <a:endParaRPr dirty="0"/>
          </a:p>
        </p:txBody>
      </p:sp>
      <p:sp>
        <p:nvSpPr>
          <p:cNvPr id="212" name="Google Shape;212;p14"/>
          <p:cNvSpPr txBox="1"/>
          <p:nvPr/>
        </p:nvSpPr>
        <p:spPr>
          <a:xfrm>
            <a:off x="4800600" y="1521619"/>
            <a:ext cx="2446504"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100" b="1" i="0" u="none" strike="noStrike" cap="none" dirty="0">
                <a:solidFill>
                  <a:schemeClr val="accent2"/>
                </a:solidFill>
                <a:latin typeface="Arial"/>
                <a:ea typeface="Arial"/>
                <a:cs typeface="Arial"/>
                <a:sym typeface="Arial"/>
              </a:rPr>
              <a:t>Population mean:</a:t>
            </a:r>
            <a:endParaRPr dirty="0"/>
          </a:p>
        </p:txBody>
      </p:sp>
      <p:pic>
        <p:nvPicPr>
          <p:cNvPr id="213" name="Google Shape;213;p14"/>
          <p:cNvPicPr preferRelativeResize="0"/>
          <p:nvPr/>
        </p:nvPicPr>
        <p:blipFill rotWithShape="1">
          <a:blip r:embed="rId4">
            <a:alphaModFix/>
          </a:blip>
          <a:srcRect/>
          <a:stretch/>
        </p:blipFill>
        <p:spPr>
          <a:xfrm>
            <a:off x="5086350" y="2228851"/>
            <a:ext cx="1771650" cy="1735931"/>
          </a:xfrm>
          <a:prstGeom prst="rect">
            <a:avLst/>
          </a:prstGeom>
          <a:noFill/>
          <a:ln>
            <a:noFill/>
          </a:ln>
        </p:spPr>
      </p:pic>
      <p:pic>
        <p:nvPicPr>
          <p:cNvPr id="214" name="Google Shape;214;p14"/>
          <p:cNvPicPr preferRelativeResize="0"/>
          <p:nvPr/>
        </p:nvPicPr>
        <p:blipFill rotWithShape="1">
          <a:blip r:embed="rId5">
            <a:alphaModFix/>
          </a:blip>
          <a:srcRect/>
          <a:stretch/>
        </p:blipFill>
        <p:spPr>
          <a:xfrm>
            <a:off x="0" y="-4751"/>
            <a:ext cx="9144000" cy="1208489"/>
          </a:xfrm>
          <a:prstGeom prst="rect">
            <a:avLst/>
          </a:prstGeom>
          <a:noFill/>
          <a:ln>
            <a:noFill/>
          </a:ln>
        </p:spPr>
      </p:pic>
      <p:sp>
        <p:nvSpPr>
          <p:cNvPr id="215" name="Google Shape;215;p14"/>
          <p:cNvSpPr txBox="1"/>
          <p:nvPr/>
        </p:nvSpPr>
        <p:spPr>
          <a:xfrm>
            <a:off x="647178" y="211868"/>
            <a:ext cx="7421963" cy="775252"/>
          </a:xfrm>
          <a:prstGeom prst="rect">
            <a:avLst/>
          </a:prstGeom>
          <a:noFill/>
          <a:ln>
            <a:noFill/>
          </a:ln>
        </p:spPr>
        <p:txBody>
          <a:bodyPr spcFirstLastPara="1" wrap="square" lIns="68575" tIns="34275" rIns="68575" bIns="34275" anchor="ctr" anchorCtr="0">
            <a:normAutofit fontScale="925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Measures of Central Tendency - Mean</a:t>
            </a:r>
            <a:endParaRPr sz="3300" b="1" i="0" u="none" strike="noStrike" cap="none" dirty="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5"/>
          <p:cNvSpPr txBox="1">
            <a:spLocks noGrp="1"/>
          </p:cNvSpPr>
          <p:nvPr>
            <p:ph type="body" idx="1"/>
          </p:nvPr>
        </p:nvSpPr>
        <p:spPr>
          <a:xfrm>
            <a:off x="263830" y="1237064"/>
            <a:ext cx="3255984" cy="857250"/>
          </a:xfrm>
          <a:prstGeom prst="rect">
            <a:avLst/>
          </a:prstGeom>
          <a:solidFill>
            <a:srgbClr val="99CCFF"/>
          </a:solidFill>
          <a:ln>
            <a:noFill/>
          </a:ln>
        </p:spPr>
        <p:txBody>
          <a:bodyPr spcFirstLastPara="1" wrap="square" lIns="68575" tIns="34275" rIns="68575" bIns="34275" anchor="t" anchorCtr="0">
            <a:normAutofit lnSpcReduction="10000"/>
          </a:bodyPr>
          <a:lstStyle/>
          <a:p>
            <a:pPr marL="457200" lvl="0" indent="-361950" algn="l" rtl="0">
              <a:lnSpc>
                <a:spcPct val="110000"/>
              </a:lnSpc>
              <a:spcBef>
                <a:spcPts val="800"/>
              </a:spcBef>
              <a:spcAft>
                <a:spcPts val="0"/>
              </a:spcAft>
              <a:buSzPts val="2100"/>
              <a:buChar char="•"/>
            </a:pPr>
            <a:r>
              <a:rPr lang="en-US" b="1" u="sng" dirty="0">
                <a:solidFill>
                  <a:schemeClr val="accent2"/>
                </a:solidFill>
              </a:rPr>
              <a:t>Example I</a:t>
            </a:r>
            <a:endParaRPr dirty="0"/>
          </a:p>
          <a:p>
            <a:pPr marL="914400" lvl="1" indent="-342900" algn="l" rtl="0">
              <a:lnSpc>
                <a:spcPct val="110000"/>
              </a:lnSpc>
              <a:spcBef>
                <a:spcPts val="400"/>
              </a:spcBef>
              <a:spcAft>
                <a:spcPts val="0"/>
              </a:spcAft>
              <a:buSzPts val="1800"/>
              <a:buChar char="•"/>
            </a:pPr>
            <a:r>
              <a:rPr lang="en-US" dirty="0"/>
              <a:t>Data: 8, 4, 2, 6, 10</a:t>
            </a:r>
            <a:endParaRPr dirty="0"/>
          </a:p>
        </p:txBody>
      </p:sp>
      <p:pic>
        <p:nvPicPr>
          <p:cNvPr id="222" name="Google Shape;222;p15"/>
          <p:cNvPicPr preferRelativeResize="0"/>
          <p:nvPr/>
        </p:nvPicPr>
        <p:blipFill rotWithShape="1">
          <a:blip r:embed="rId3">
            <a:alphaModFix/>
          </a:blip>
          <a:srcRect/>
          <a:stretch/>
        </p:blipFill>
        <p:spPr>
          <a:xfrm>
            <a:off x="4998000" y="3424775"/>
            <a:ext cx="3535170" cy="857250"/>
          </a:xfrm>
          <a:prstGeom prst="rect">
            <a:avLst/>
          </a:prstGeom>
          <a:noFill/>
          <a:ln>
            <a:noFill/>
          </a:ln>
        </p:spPr>
      </p:pic>
      <p:pic>
        <p:nvPicPr>
          <p:cNvPr id="223" name="Google Shape;223;p15"/>
          <p:cNvPicPr preferRelativeResize="0"/>
          <p:nvPr/>
        </p:nvPicPr>
        <p:blipFill rotWithShape="1">
          <a:blip r:embed="rId4">
            <a:alphaModFix/>
          </a:blip>
          <a:srcRect/>
          <a:stretch/>
        </p:blipFill>
        <p:spPr>
          <a:xfrm>
            <a:off x="4045906" y="1281188"/>
            <a:ext cx="3882285" cy="1131094"/>
          </a:xfrm>
          <a:prstGeom prst="rect">
            <a:avLst/>
          </a:prstGeom>
          <a:noFill/>
          <a:ln>
            <a:noFill/>
          </a:ln>
        </p:spPr>
      </p:pic>
      <p:sp>
        <p:nvSpPr>
          <p:cNvPr id="224" name="Google Shape;224;p15"/>
          <p:cNvSpPr/>
          <p:nvPr/>
        </p:nvSpPr>
        <p:spPr>
          <a:xfrm>
            <a:off x="475874" y="2888741"/>
            <a:ext cx="3882285" cy="2038140"/>
          </a:xfrm>
          <a:prstGeom prst="rect">
            <a:avLst/>
          </a:prstGeom>
          <a:solidFill>
            <a:srgbClr val="99CCFF"/>
          </a:solidFill>
          <a:ln>
            <a:noFill/>
          </a:ln>
        </p:spPr>
        <p:txBody>
          <a:bodyPr spcFirstLastPara="1" wrap="square" lIns="91425" tIns="45700" rIns="91425" bIns="45700" anchor="t" anchorCtr="0">
            <a:noAutofit/>
          </a:bodyPr>
          <a:lstStyle/>
          <a:p>
            <a:pPr marL="257175" marR="0" lvl="0" indent="-257175" algn="l" rtl="0">
              <a:lnSpc>
                <a:spcPct val="110000"/>
              </a:lnSpc>
              <a:spcBef>
                <a:spcPts val="0"/>
              </a:spcBef>
              <a:spcAft>
                <a:spcPts val="0"/>
              </a:spcAft>
              <a:buClr>
                <a:srgbClr val="000000"/>
              </a:buClr>
              <a:buSzPts val="2100"/>
              <a:buFont typeface="Arial"/>
              <a:buChar char="•"/>
            </a:pPr>
            <a:r>
              <a:rPr lang="en-US" sz="2100" b="1" i="0" u="sng" strike="noStrike" cap="none" dirty="0">
                <a:solidFill>
                  <a:schemeClr val="accent2"/>
                </a:solidFill>
                <a:latin typeface="Arial"/>
                <a:ea typeface="Arial"/>
                <a:cs typeface="Arial"/>
                <a:sym typeface="Arial"/>
              </a:rPr>
              <a:t>Example II</a:t>
            </a:r>
            <a:endParaRPr dirty="0"/>
          </a:p>
          <a:p>
            <a:pPr marL="557213" marR="0" lvl="1" indent="-214312" algn="l" rtl="0">
              <a:lnSpc>
                <a:spcPct val="110000"/>
              </a:lnSpc>
              <a:spcBef>
                <a:spcPts val="36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Sample: 10 trees randomly selected from Battle Park</a:t>
            </a:r>
            <a:endParaRPr dirty="0"/>
          </a:p>
          <a:p>
            <a:pPr marL="557213" marR="0" lvl="1" indent="-214312" algn="l" rtl="0">
              <a:lnSpc>
                <a:spcPct val="110000"/>
              </a:lnSpc>
              <a:spcBef>
                <a:spcPts val="36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Diameter (inches): </a:t>
            </a:r>
            <a:endParaRPr dirty="0"/>
          </a:p>
          <a:p>
            <a:pPr marL="857250" marR="0" lvl="2" indent="-171450" algn="l" rtl="0">
              <a:lnSpc>
                <a:spcPct val="110000"/>
              </a:lnSpc>
              <a:spcBef>
                <a:spcPts val="300"/>
              </a:spcBef>
              <a:spcAft>
                <a:spcPts val="0"/>
              </a:spcAft>
              <a:buNone/>
            </a:pPr>
            <a:r>
              <a:rPr lang="en-US" sz="1500" b="0" i="0" u="none" strike="noStrike" cap="none" dirty="0">
                <a:solidFill>
                  <a:srgbClr val="000000"/>
                </a:solidFill>
                <a:latin typeface="Arial"/>
                <a:ea typeface="Arial"/>
                <a:cs typeface="Arial"/>
                <a:sym typeface="Arial"/>
              </a:rPr>
              <a:t>   9.8, 10.2, 10.1, 14.5, 17.5, 13.9, 20.0, 15.5, 7.8, 24.5</a:t>
            </a:r>
            <a:endParaRPr dirty="0"/>
          </a:p>
        </p:txBody>
      </p:sp>
      <p:pic>
        <p:nvPicPr>
          <p:cNvPr id="225" name="Google Shape;225;p15"/>
          <p:cNvPicPr preferRelativeResize="0"/>
          <p:nvPr/>
        </p:nvPicPr>
        <p:blipFill rotWithShape="1">
          <a:blip r:embed="rId5">
            <a:alphaModFix/>
          </a:blip>
          <a:srcRect/>
          <a:stretch/>
        </p:blipFill>
        <p:spPr>
          <a:xfrm>
            <a:off x="0" y="0"/>
            <a:ext cx="9144000" cy="1208489"/>
          </a:xfrm>
          <a:prstGeom prst="rect">
            <a:avLst/>
          </a:prstGeom>
          <a:noFill/>
          <a:ln>
            <a:noFill/>
          </a:ln>
        </p:spPr>
      </p:pic>
      <p:sp>
        <p:nvSpPr>
          <p:cNvPr id="226" name="Google Shape;226;p15"/>
          <p:cNvSpPr txBox="1"/>
          <p:nvPr/>
        </p:nvSpPr>
        <p:spPr>
          <a:xfrm>
            <a:off x="647178" y="216619"/>
            <a:ext cx="7421963" cy="775252"/>
          </a:xfrm>
          <a:prstGeom prst="rect">
            <a:avLst/>
          </a:prstGeom>
          <a:noFill/>
          <a:ln>
            <a:noFill/>
          </a:ln>
        </p:spPr>
        <p:txBody>
          <a:bodyPr spcFirstLastPara="1" wrap="square" lIns="68575" tIns="34275" rIns="68575" bIns="34275" anchor="ctr" anchorCtr="0">
            <a:normAutofit fontScale="925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Measures of Central Tendency - Mean</a:t>
            </a:r>
            <a:endParaRPr sz="3300" b="1" i="0" u="none" strike="noStrike" cap="none" dirty="0">
              <a:solidFill>
                <a:schemeClr val="lt1"/>
              </a:solidFill>
              <a:latin typeface="Calibri"/>
              <a:ea typeface="Calibri"/>
              <a:cs typeface="Calibri"/>
              <a:sym typeface="Calibri"/>
            </a:endParaRP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6"/>
          <p:cNvSpPr txBox="1">
            <a:spLocks noGrp="1"/>
          </p:cNvSpPr>
          <p:nvPr>
            <p:ph type="body" idx="1"/>
          </p:nvPr>
        </p:nvSpPr>
        <p:spPr>
          <a:xfrm>
            <a:off x="431665" y="1416485"/>
            <a:ext cx="4114800" cy="457200"/>
          </a:xfrm>
          <a:prstGeom prst="rect">
            <a:avLst/>
          </a:prstGeom>
          <a:noFill/>
          <a:ln>
            <a:noFill/>
          </a:ln>
        </p:spPr>
        <p:txBody>
          <a:bodyPr spcFirstLastPara="1" wrap="square" lIns="68575" tIns="34275" rIns="68575" bIns="34275" anchor="t" anchorCtr="0">
            <a:normAutofit lnSpcReduction="10000"/>
          </a:bodyPr>
          <a:lstStyle/>
          <a:p>
            <a:pPr marL="457200" lvl="0" indent="-361950" algn="l" rtl="0">
              <a:lnSpc>
                <a:spcPct val="90000"/>
              </a:lnSpc>
              <a:spcBef>
                <a:spcPts val="800"/>
              </a:spcBef>
              <a:spcAft>
                <a:spcPts val="0"/>
              </a:spcAft>
              <a:buSzPts val="2100"/>
              <a:buChar char="•"/>
            </a:pPr>
            <a:r>
              <a:rPr lang="en-US" b="1" u="sng" dirty="0">
                <a:solidFill>
                  <a:schemeClr val="accent2"/>
                </a:solidFill>
              </a:rPr>
              <a:t>Example III</a:t>
            </a:r>
            <a:endParaRPr dirty="0"/>
          </a:p>
        </p:txBody>
      </p:sp>
      <p:graphicFrame>
        <p:nvGraphicFramePr>
          <p:cNvPr id="233" name="Google Shape;233;p16"/>
          <p:cNvGraphicFramePr/>
          <p:nvPr/>
        </p:nvGraphicFramePr>
        <p:xfrm>
          <a:off x="1293123" y="2159451"/>
          <a:ext cx="2835998" cy="2043830"/>
        </p:xfrm>
        <a:graphic>
          <a:graphicData uri="http://schemas.openxmlformats.org/presentationml/2006/ole">
            <mc:AlternateContent xmlns:mc="http://schemas.openxmlformats.org/markup-compatibility/2006">
              <mc:Choice xmlns:v="urn:schemas-microsoft-com:vml" Requires="v">
                <p:oleObj r:id="rId3" imgW="2835998" imgH="2043830" progId="Paint.Picture">
                  <p:embed/>
                </p:oleObj>
              </mc:Choice>
              <mc:Fallback>
                <p:oleObj r:id="rId3" imgW="2835998" imgH="2043830" progId="Paint.Picture">
                  <p:embed/>
                  <p:pic>
                    <p:nvPicPr>
                      <p:cNvPr id="233" name="Google Shape;233;p16"/>
                      <p:cNvPicPr preferRelativeResize="0"/>
                      <p:nvPr/>
                    </p:nvPicPr>
                    <p:blipFill rotWithShape="1">
                      <a:blip r:embed="rId4">
                        <a:alphaModFix/>
                      </a:blip>
                      <a:srcRect/>
                      <a:stretch/>
                    </p:blipFill>
                    <p:spPr>
                      <a:xfrm>
                        <a:off x="1293123" y="2159451"/>
                        <a:ext cx="2835998" cy="2043830"/>
                      </a:xfrm>
                      <a:prstGeom prst="rect">
                        <a:avLst/>
                      </a:prstGeom>
                      <a:noFill/>
                      <a:ln>
                        <a:noFill/>
                      </a:ln>
                    </p:spPr>
                  </p:pic>
                </p:oleObj>
              </mc:Fallback>
            </mc:AlternateContent>
          </a:graphicData>
        </a:graphic>
      </p:graphicFrame>
      <p:pic>
        <p:nvPicPr>
          <p:cNvPr id="234" name="Google Shape;234;p16"/>
          <p:cNvPicPr preferRelativeResize="0"/>
          <p:nvPr/>
        </p:nvPicPr>
        <p:blipFill rotWithShape="1">
          <a:blip r:embed="rId5">
            <a:alphaModFix/>
          </a:blip>
          <a:srcRect/>
          <a:stretch/>
        </p:blipFill>
        <p:spPr>
          <a:xfrm>
            <a:off x="6272181" y="2571750"/>
            <a:ext cx="1428750" cy="408385"/>
          </a:xfrm>
          <a:prstGeom prst="rect">
            <a:avLst/>
          </a:prstGeom>
          <a:noFill/>
          <a:ln>
            <a:noFill/>
          </a:ln>
        </p:spPr>
      </p:pic>
      <p:sp>
        <p:nvSpPr>
          <p:cNvPr id="235" name="Google Shape;235;p16"/>
          <p:cNvSpPr txBox="1"/>
          <p:nvPr/>
        </p:nvSpPr>
        <p:spPr>
          <a:xfrm>
            <a:off x="647178" y="4157906"/>
            <a:ext cx="3635932"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Monthly mean temperature (°F) at Chapel Hill, NC (2001).</a:t>
            </a:r>
            <a:endParaRPr/>
          </a:p>
        </p:txBody>
      </p:sp>
      <p:sp>
        <p:nvSpPr>
          <p:cNvPr id="236" name="Google Shape;236;p16"/>
          <p:cNvSpPr txBox="1"/>
          <p:nvPr/>
        </p:nvSpPr>
        <p:spPr>
          <a:xfrm>
            <a:off x="5014881" y="2000250"/>
            <a:ext cx="330411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Annual mean temperature (°F)</a:t>
            </a:r>
            <a:endParaRPr/>
          </a:p>
        </p:txBody>
      </p:sp>
      <p:pic>
        <p:nvPicPr>
          <p:cNvPr id="237" name="Google Shape;237;p16"/>
          <p:cNvPicPr preferRelativeResize="0"/>
          <p:nvPr/>
        </p:nvPicPr>
        <p:blipFill rotWithShape="1">
          <a:blip r:embed="rId6">
            <a:alphaModFix/>
          </a:blip>
          <a:srcRect/>
          <a:stretch/>
        </p:blipFill>
        <p:spPr>
          <a:xfrm>
            <a:off x="0" y="-65489"/>
            <a:ext cx="9144000" cy="1208489"/>
          </a:xfrm>
          <a:prstGeom prst="rect">
            <a:avLst/>
          </a:prstGeom>
          <a:noFill/>
          <a:ln>
            <a:noFill/>
          </a:ln>
        </p:spPr>
      </p:pic>
      <p:sp>
        <p:nvSpPr>
          <p:cNvPr id="238" name="Google Shape;238;p16"/>
          <p:cNvSpPr txBox="1"/>
          <p:nvPr/>
        </p:nvSpPr>
        <p:spPr>
          <a:xfrm>
            <a:off x="647178" y="151130"/>
            <a:ext cx="7421963" cy="775252"/>
          </a:xfrm>
          <a:prstGeom prst="rect">
            <a:avLst/>
          </a:prstGeom>
          <a:noFill/>
          <a:ln>
            <a:noFill/>
          </a:ln>
        </p:spPr>
        <p:txBody>
          <a:bodyPr spcFirstLastPara="1" wrap="square" lIns="68575" tIns="34275" rIns="68575" bIns="34275" anchor="ctr" anchorCtr="0">
            <a:normAutofit fontScale="925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Measures of Central Tendency - Mean</a:t>
            </a:r>
            <a:endParaRPr sz="3300" b="1" i="0" u="none" strike="noStrike" cap="none" dirty="0">
              <a:solidFill>
                <a:schemeClr val="lt1"/>
              </a:solidFill>
              <a:latin typeface="Calibri"/>
              <a:ea typeface="Calibri"/>
              <a:cs typeface="Calibri"/>
              <a:sym typeface="Calibri"/>
            </a:endParaRP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7"/>
          <p:cNvSpPr txBox="1">
            <a:spLocks noGrp="1"/>
          </p:cNvSpPr>
          <p:nvPr>
            <p:ph type="title"/>
          </p:nvPr>
        </p:nvSpPr>
        <p:spPr>
          <a:xfrm>
            <a:off x="1075673" y="150004"/>
            <a:ext cx="4286250" cy="251222"/>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SzPct val="244444"/>
              <a:buNone/>
            </a:pPr>
            <a:r>
              <a:rPr lang="en-US" sz="1500" b="1" u="sng">
                <a:solidFill>
                  <a:schemeClr val="dk1"/>
                </a:solidFill>
              </a:rPr>
              <a:t>Mean annual precipitation (mm)</a:t>
            </a:r>
            <a:endParaRPr/>
          </a:p>
        </p:txBody>
      </p:sp>
      <p:graphicFrame>
        <p:nvGraphicFramePr>
          <p:cNvPr id="245" name="Google Shape;245;p17"/>
          <p:cNvGraphicFramePr/>
          <p:nvPr/>
        </p:nvGraphicFramePr>
        <p:xfrm>
          <a:off x="358602" y="558701"/>
          <a:ext cx="4427935" cy="2227659"/>
        </p:xfrm>
        <a:graphic>
          <a:graphicData uri="http://schemas.openxmlformats.org/presentationml/2006/ole">
            <mc:AlternateContent xmlns:mc="http://schemas.openxmlformats.org/markup-compatibility/2006">
              <mc:Choice xmlns:v="urn:schemas-microsoft-com:vml" Requires="v">
                <p:oleObj r:id="rId3" imgW="4427935" imgH="2227659" progId="Paint.Picture">
                  <p:embed/>
                </p:oleObj>
              </mc:Choice>
              <mc:Fallback>
                <p:oleObj r:id="rId3" imgW="4427935" imgH="2227659" progId="Paint.Picture">
                  <p:embed/>
                  <p:pic>
                    <p:nvPicPr>
                      <p:cNvPr id="245" name="Google Shape;245;p17"/>
                      <p:cNvPicPr preferRelativeResize="0"/>
                      <p:nvPr/>
                    </p:nvPicPr>
                    <p:blipFill rotWithShape="1">
                      <a:blip r:embed="rId4">
                        <a:alphaModFix/>
                      </a:blip>
                      <a:srcRect/>
                      <a:stretch/>
                    </p:blipFill>
                    <p:spPr>
                      <a:xfrm>
                        <a:off x="358602" y="558701"/>
                        <a:ext cx="4427935" cy="2227659"/>
                      </a:xfrm>
                      <a:prstGeom prst="rect">
                        <a:avLst/>
                      </a:prstGeom>
                      <a:noFill/>
                      <a:ln>
                        <a:noFill/>
                      </a:ln>
                    </p:spPr>
                  </p:pic>
                </p:oleObj>
              </mc:Fallback>
            </mc:AlternateContent>
          </a:graphicData>
        </a:graphic>
      </p:graphicFrame>
      <p:graphicFrame>
        <p:nvGraphicFramePr>
          <p:cNvPr id="246" name="Google Shape;246;p17"/>
          <p:cNvGraphicFramePr/>
          <p:nvPr/>
        </p:nvGraphicFramePr>
        <p:xfrm>
          <a:off x="915851" y="3429000"/>
          <a:ext cx="2672954" cy="1357313"/>
        </p:xfrm>
        <a:graphic>
          <a:graphicData uri="http://schemas.openxmlformats.org/presentationml/2006/ole">
            <mc:AlternateContent xmlns:mc="http://schemas.openxmlformats.org/markup-compatibility/2006">
              <mc:Choice xmlns:v="urn:schemas-microsoft-com:vml" Requires="v">
                <p:oleObj r:id="rId5" imgW="2672954" imgH="1357313" progId="Paint.Picture">
                  <p:embed/>
                </p:oleObj>
              </mc:Choice>
              <mc:Fallback>
                <p:oleObj r:id="rId5" imgW="2672954" imgH="1357313" progId="Paint.Picture">
                  <p:embed/>
                  <p:pic>
                    <p:nvPicPr>
                      <p:cNvPr id="246" name="Google Shape;246;p17"/>
                      <p:cNvPicPr preferRelativeResize="0"/>
                      <p:nvPr/>
                    </p:nvPicPr>
                    <p:blipFill rotWithShape="1">
                      <a:blip r:embed="rId6">
                        <a:alphaModFix/>
                      </a:blip>
                      <a:srcRect/>
                      <a:stretch/>
                    </p:blipFill>
                    <p:spPr>
                      <a:xfrm>
                        <a:off x="915851" y="3429000"/>
                        <a:ext cx="2672954" cy="1357313"/>
                      </a:xfrm>
                      <a:prstGeom prst="rect">
                        <a:avLst/>
                      </a:prstGeom>
                      <a:noFill/>
                      <a:ln>
                        <a:noFill/>
                      </a:ln>
                    </p:spPr>
                  </p:pic>
                </p:oleObj>
              </mc:Fallback>
            </mc:AlternateContent>
          </a:graphicData>
        </a:graphic>
      </p:graphicFrame>
      <p:sp>
        <p:nvSpPr>
          <p:cNvPr id="247" name="Google Shape;247;p17"/>
          <p:cNvSpPr txBox="1"/>
          <p:nvPr/>
        </p:nvSpPr>
        <p:spPr>
          <a:xfrm>
            <a:off x="1271849" y="3112889"/>
            <a:ext cx="2124299"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1" i="0" u="sng" strike="noStrike" cap="none">
                <a:solidFill>
                  <a:srgbClr val="000000"/>
                </a:solidFill>
                <a:latin typeface="Arial"/>
                <a:ea typeface="Arial"/>
                <a:cs typeface="Arial"/>
                <a:sym typeface="Arial"/>
              </a:rPr>
              <a:t>Mean annual temperature (</a:t>
            </a:r>
            <a:r>
              <a:rPr lang="en-US" sz="1050" b="0" i="0" u="sng" strike="noStrike" cap="none">
                <a:solidFill>
                  <a:srgbClr val="000000"/>
                </a:solidFill>
                <a:latin typeface="Arial"/>
                <a:ea typeface="Arial"/>
                <a:cs typeface="Arial"/>
                <a:sym typeface="Arial"/>
              </a:rPr>
              <a:t>(°F</a:t>
            </a:r>
            <a:r>
              <a:rPr lang="en-US" sz="1050" b="1" i="0" u="sng" strike="noStrike" cap="none">
                <a:solidFill>
                  <a:srgbClr val="000000"/>
                </a:solidFill>
                <a:latin typeface="Arial"/>
                <a:ea typeface="Arial"/>
                <a:cs typeface="Arial"/>
                <a:sym typeface="Arial"/>
              </a:rPr>
              <a:t>)</a:t>
            </a:r>
            <a:endParaRPr/>
          </a:p>
        </p:txBody>
      </p:sp>
      <p:sp>
        <p:nvSpPr>
          <p:cNvPr id="248" name="Google Shape;248;p17"/>
          <p:cNvSpPr txBox="1"/>
          <p:nvPr/>
        </p:nvSpPr>
        <p:spPr>
          <a:xfrm>
            <a:off x="5017034" y="3520855"/>
            <a:ext cx="12137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58.51 (°F)</a:t>
            </a:r>
            <a:endParaRPr dirty="0"/>
          </a:p>
        </p:txBody>
      </p:sp>
      <p:sp>
        <p:nvSpPr>
          <p:cNvPr id="249" name="Google Shape;249;p17"/>
          <p:cNvSpPr txBox="1"/>
          <p:nvPr/>
        </p:nvSpPr>
        <p:spPr>
          <a:xfrm>
            <a:off x="5109903" y="3017220"/>
            <a:ext cx="872355"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100" b="1" i="0" u="sng" strike="noStrike" cap="none">
                <a:solidFill>
                  <a:schemeClr val="hlink"/>
                </a:solidFill>
                <a:latin typeface="Arial"/>
                <a:ea typeface="Arial"/>
                <a:cs typeface="Arial"/>
                <a:sym typeface="Arial"/>
              </a:rPr>
              <a:t>Mean</a:t>
            </a:r>
            <a:endParaRPr/>
          </a:p>
        </p:txBody>
      </p:sp>
      <p:sp>
        <p:nvSpPr>
          <p:cNvPr id="250" name="Google Shape;250;p17"/>
          <p:cNvSpPr txBox="1"/>
          <p:nvPr/>
        </p:nvSpPr>
        <p:spPr>
          <a:xfrm>
            <a:off x="6230828" y="1597066"/>
            <a:ext cx="16209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1198.10 (mm)</a:t>
            </a:r>
            <a:endParaRPr/>
          </a:p>
        </p:txBody>
      </p:sp>
      <p:sp>
        <p:nvSpPr>
          <p:cNvPr id="251" name="Google Shape;251;p17"/>
          <p:cNvSpPr txBox="1"/>
          <p:nvPr/>
        </p:nvSpPr>
        <p:spPr>
          <a:xfrm>
            <a:off x="6573729" y="1082716"/>
            <a:ext cx="872355"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100" b="1" i="0" u="sng" strike="noStrike" cap="none">
                <a:solidFill>
                  <a:schemeClr val="hlink"/>
                </a:solidFill>
                <a:latin typeface="Arial"/>
                <a:ea typeface="Arial"/>
                <a:cs typeface="Arial"/>
                <a:sym typeface="Arial"/>
              </a:rPr>
              <a:t>Mean</a:t>
            </a:r>
            <a:endParaRPr/>
          </a:p>
        </p:txBody>
      </p:sp>
      <p:sp>
        <p:nvSpPr>
          <p:cNvPr id="252" name="Google Shape;252;p17"/>
          <p:cNvSpPr txBox="1"/>
          <p:nvPr/>
        </p:nvSpPr>
        <p:spPr>
          <a:xfrm>
            <a:off x="6115050" y="67866"/>
            <a:ext cx="1620957"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100" b="1" i="0" u="sng" strike="noStrike" cap="none">
                <a:solidFill>
                  <a:schemeClr val="accent2"/>
                </a:solidFill>
                <a:latin typeface="Arial"/>
                <a:ea typeface="Arial"/>
                <a:cs typeface="Arial"/>
                <a:sym typeface="Arial"/>
              </a:rPr>
              <a:t>Example IV</a:t>
            </a:r>
            <a:endParaRPr/>
          </a:p>
        </p:txBody>
      </p:sp>
      <p:sp>
        <p:nvSpPr>
          <p:cNvPr id="253" name="Google Shape;253;p17"/>
          <p:cNvSpPr txBox="1"/>
          <p:nvPr/>
        </p:nvSpPr>
        <p:spPr>
          <a:xfrm>
            <a:off x="4776779" y="4045920"/>
            <a:ext cx="1556836" cy="5539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500" b="0" i="0" u="none" strike="noStrike" cap="none">
                <a:solidFill>
                  <a:srgbClr val="000000"/>
                </a:solidFill>
                <a:latin typeface="Arial"/>
                <a:ea typeface="Arial"/>
                <a:cs typeface="Arial"/>
                <a:sym typeface="Arial"/>
              </a:rPr>
              <a:t>Chapel Hill, NC </a:t>
            </a:r>
            <a:endParaRPr/>
          </a:p>
          <a:p>
            <a:pPr marL="0" marR="0" lvl="0" indent="0" algn="ctr" rtl="0">
              <a:lnSpc>
                <a:spcPct val="100000"/>
              </a:lnSpc>
              <a:spcBef>
                <a:spcPts val="0"/>
              </a:spcBef>
              <a:spcAft>
                <a:spcPts val="0"/>
              </a:spcAft>
              <a:buNone/>
            </a:pPr>
            <a:r>
              <a:rPr lang="en-US" sz="1500" b="0" i="0" u="none" strike="noStrike" cap="none">
                <a:solidFill>
                  <a:srgbClr val="000000"/>
                </a:solidFill>
                <a:latin typeface="Arial"/>
                <a:ea typeface="Arial"/>
                <a:cs typeface="Arial"/>
                <a:sym typeface="Arial"/>
              </a:rPr>
              <a:t>(1972-2001)</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8"/>
          <p:cNvSpPr txBox="1">
            <a:spLocks noGrp="1"/>
          </p:cNvSpPr>
          <p:nvPr>
            <p:ph type="body" idx="1"/>
          </p:nvPr>
        </p:nvSpPr>
        <p:spPr>
          <a:xfrm>
            <a:off x="312368" y="1351841"/>
            <a:ext cx="3614048" cy="1657350"/>
          </a:xfrm>
          <a:prstGeom prst="rect">
            <a:avLst/>
          </a:prstGeom>
          <a:solidFill>
            <a:srgbClr val="99CCFF"/>
          </a:solidFill>
          <a:ln>
            <a:noFill/>
          </a:ln>
        </p:spPr>
        <p:txBody>
          <a:bodyPr spcFirstLastPara="1" wrap="square" lIns="68575" tIns="34275" rIns="68575" bIns="34275" anchor="t" anchorCtr="0">
            <a:normAutofit fontScale="92500" lnSpcReduction="10000"/>
          </a:bodyPr>
          <a:lstStyle/>
          <a:p>
            <a:pPr marL="457200" lvl="0" indent="-361950" algn="l" rtl="0">
              <a:lnSpc>
                <a:spcPct val="115000"/>
              </a:lnSpc>
              <a:spcBef>
                <a:spcPts val="291"/>
              </a:spcBef>
              <a:spcAft>
                <a:spcPts val="0"/>
              </a:spcAft>
              <a:buSzPct val="108108"/>
              <a:buChar char="•"/>
            </a:pPr>
            <a:r>
              <a:rPr lang="en-US" b="1" dirty="0">
                <a:solidFill>
                  <a:schemeClr val="accent2"/>
                </a:solidFill>
              </a:rPr>
              <a:t>Advantage</a:t>
            </a:r>
            <a:endParaRPr dirty="0"/>
          </a:p>
          <a:p>
            <a:pPr marL="914400" lvl="1" indent="-342900" algn="l" rtl="0">
              <a:lnSpc>
                <a:spcPct val="115000"/>
              </a:lnSpc>
              <a:spcBef>
                <a:spcPts val="250"/>
              </a:spcBef>
              <a:spcAft>
                <a:spcPts val="0"/>
              </a:spcAft>
              <a:buSzPct val="108108"/>
              <a:buChar char="•"/>
            </a:pPr>
            <a:r>
              <a:rPr lang="en-US" dirty="0"/>
              <a:t>Sensitive to any change in the value of any observation </a:t>
            </a:r>
            <a:endParaRPr dirty="0"/>
          </a:p>
          <a:p>
            <a:pPr marL="457200" lvl="0" indent="-361950" algn="l" rtl="0">
              <a:lnSpc>
                <a:spcPct val="115000"/>
              </a:lnSpc>
              <a:spcBef>
                <a:spcPts val="291"/>
              </a:spcBef>
              <a:spcAft>
                <a:spcPts val="0"/>
              </a:spcAft>
              <a:buSzPct val="108108"/>
              <a:buChar char="•"/>
            </a:pPr>
            <a:r>
              <a:rPr lang="en-US" b="1" dirty="0">
                <a:solidFill>
                  <a:schemeClr val="accent2"/>
                </a:solidFill>
              </a:rPr>
              <a:t>Disadvantage</a:t>
            </a:r>
            <a:endParaRPr dirty="0"/>
          </a:p>
          <a:p>
            <a:pPr marL="914400" lvl="1" indent="-342900" algn="l" rtl="0">
              <a:lnSpc>
                <a:spcPct val="115000"/>
              </a:lnSpc>
              <a:spcBef>
                <a:spcPts val="250"/>
              </a:spcBef>
              <a:spcAft>
                <a:spcPts val="0"/>
              </a:spcAft>
              <a:buSzPct val="108108"/>
              <a:buChar char="•"/>
            </a:pPr>
            <a:r>
              <a:rPr lang="en-US" dirty="0"/>
              <a:t>Very sensitive to outliers</a:t>
            </a:r>
            <a:endParaRPr dirty="0"/>
          </a:p>
        </p:txBody>
      </p:sp>
      <p:graphicFrame>
        <p:nvGraphicFramePr>
          <p:cNvPr id="260" name="Google Shape;260;p18"/>
          <p:cNvGraphicFramePr/>
          <p:nvPr/>
        </p:nvGraphicFramePr>
        <p:xfrm>
          <a:off x="5217586" y="1379939"/>
          <a:ext cx="2249804" cy="1354377"/>
        </p:xfrm>
        <a:graphic>
          <a:graphicData uri="http://schemas.openxmlformats.org/presentationml/2006/ole">
            <mc:AlternateContent xmlns:mc="http://schemas.openxmlformats.org/markup-compatibility/2006">
              <mc:Choice xmlns:v="urn:schemas-microsoft-com:vml" Requires="v">
                <p:oleObj r:id="rId3" imgW="2249804" imgH="1354377" progId="Paint.Picture">
                  <p:embed/>
                </p:oleObj>
              </mc:Choice>
              <mc:Fallback>
                <p:oleObj r:id="rId3" imgW="2249804" imgH="1354377" progId="Paint.Picture">
                  <p:embed/>
                  <p:pic>
                    <p:nvPicPr>
                      <p:cNvPr id="260" name="Google Shape;260;p18"/>
                      <p:cNvPicPr preferRelativeResize="0"/>
                      <p:nvPr/>
                    </p:nvPicPr>
                    <p:blipFill rotWithShape="1">
                      <a:blip r:embed="rId4">
                        <a:alphaModFix/>
                      </a:blip>
                      <a:srcRect/>
                      <a:stretch/>
                    </p:blipFill>
                    <p:spPr>
                      <a:xfrm>
                        <a:off x="5217586" y="1379939"/>
                        <a:ext cx="2249804" cy="1354377"/>
                      </a:xfrm>
                      <a:prstGeom prst="rect">
                        <a:avLst/>
                      </a:prstGeom>
                      <a:noFill/>
                      <a:ln>
                        <a:noFill/>
                      </a:ln>
                    </p:spPr>
                  </p:pic>
                </p:oleObj>
              </mc:Fallback>
            </mc:AlternateContent>
          </a:graphicData>
        </a:graphic>
      </p:graphicFrame>
      <p:graphicFrame>
        <p:nvGraphicFramePr>
          <p:cNvPr id="261" name="Google Shape;261;p18"/>
          <p:cNvGraphicFramePr/>
          <p:nvPr>
            <p:extLst>
              <p:ext uri="{D42A27DB-BD31-4B8C-83A1-F6EECF244321}">
                <p14:modId xmlns:p14="http://schemas.microsoft.com/office/powerpoint/2010/main" val="266238963"/>
              </p:ext>
            </p:extLst>
          </p:nvPr>
        </p:nvGraphicFramePr>
        <p:xfrm>
          <a:off x="4427548" y="2870657"/>
          <a:ext cx="4046650" cy="2011800"/>
        </p:xfrm>
        <a:graphic>
          <a:graphicData uri="http://schemas.openxmlformats.org/drawingml/2006/table">
            <a:tbl>
              <a:tblPr>
                <a:noFill/>
                <a:tableStyleId>{D704DA8C-E260-424D-A33B-042AE3F80E9C}</a:tableStyleId>
              </a:tblPr>
              <a:tblGrid>
                <a:gridCol w="545750">
                  <a:extLst>
                    <a:ext uri="{9D8B030D-6E8A-4147-A177-3AD203B41FA5}">
                      <a16:colId xmlns:a16="http://schemas.microsoft.com/office/drawing/2014/main" val="20000"/>
                    </a:ext>
                  </a:extLst>
                </a:gridCol>
                <a:gridCol w="1364375">
                  <a:extLst>
                    <a:ext uri="{9D8B030D-6E8A-4147-A177-3AD203B41FA5}">
                      <a16:colId xmlns:a16="http://schemas.microsoft.com/office/drawing/2014/main" val="20001"/>
                    </a:ext>
                  </a:extLst>
                </a:gridCol>
                <a:gridCol w="253400">
                  <a:extLst>
                    <a:ext uri="{9D8B030D-6E8A-4147-A177-3AD203B41FA5}">
                      <a16:colId xmlns:a16="http://schemas.microsoft.com/office/drawing/2014/main" val="20002"/>
                    </a:ext>
                  </a:extLst>
                </a:gridCol>
                <a:gridCol w="518750">
                  <a:extLst>
                    <a:ext uri="{9D8B030D-6E8A-4147-A177-3AD203B41FA5}">
                      <a16:colId xmlns:a16="http://schemas.microsoft.com/office/drawing/2014/main" val="20003"/>
                    </a:ext>
                  </a:extLst>
                </a:gridCol>
                <a:gridCol w="1364375">
                  <a:extLst>
                    <a:ext uri="{9D8B030D-6E8A-4147-A177-3AD203B41FA5}">
                      <a16:colId xmlns:a16="http://schemas.microsoft.com/office/drawing/2014/main" val="20004"/>
                    </a:ext>
                  </a:extLst>
                </a:gridCol>
              </a:tblGrid>
              <a:tr h="353975">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Tree Height</a:t>
                      </a:r>
                      <a:endParaRPr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(m)</a:t>
                      </a:r>
                      <a:endParaRPr sz="15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rowSpan="6">
                  <a:txBody>
                    <a:bodyPr/>
                    <a:lstStyle/>
                    <a:p>
                      <a:pPr marL="0" marR="0" lvl="0" indent="0" algn="ctr" rtl="0">
                        <a:lnSpc>
                          <a:spcPct val="100000"/>
                        </a:lnSpc>
                        <a:spcBef>
                          <a:spcPts val="0"/>
                        </a:spcBef>
                        <a:spcAft>
                          <a:spcPts val="0"/>
                        </a:spcAft>
                        <a:buClr>
                          <a:srgbClr val="000000"/>
                        </a:buClr>
                        <a:buSzPts val="1500"/>
                        <a:buFont typeface="Arial"/>
                        <a:buNone/>
                      </a:pPr>
                      <a:endParaRPr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Tree Height</a:t>
                      </a:r>
                      <a:endParaRPr>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(m)</a:t>
                      </a:r>
                      <a:endParaRPr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000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1</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5.0</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6</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5.3</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2000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2</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6.0</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7</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7.1</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2000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3</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7.5</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8</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0000"/>
                        </a:buClr>
                        <a:buSzPts val="1500"/>
                        <a:buFont typeface="Arial"/>
                        <a:buNone/>
                      </a:pPr>
                      <a:r>
                        <a:rPr lang="en-US" sz="1500" b="0" i="0" u="none" strike="noStrike" cap="none">
                          <a:solidFill>
                            <a:srgbClr val="FF0000"/>
                          </a:solidFill>
                          <a:latin typeface="Times New Roman" panose="02020603050405020304" pitchFamily="18" charset="0"/>
                          <a:ea typeface="Times New Roman"/>
                          <a:cs typeface="Times New Roman" panose="02020603050405020304" pitchFamily="18" charset="0"/>
                          <a:sym typeface="Times New Roman"/>
                        </a:rPr>
                        <a:t>25.4</a:t>
                      </a:r>
                      <a:endParaRPr sz="1500" b="0" i="0" u="none" strike="noStrike" cap="none">
                        <a:solidFill>
                          <a:srgbClr val="FF0000"/>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2000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4</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8.0</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9</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7.5</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2000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5</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4.8</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10</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4.5</a:t>
                      </a:r>
                      <a:endParaRPr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bl>
          </a:graphicData>
        </a:graphic>
      </p:graphicFrame>
      <p:sp>
        <p:nvSpPr>
          <p:cNvPr id="262" name="Google Shape;262;p18"/>
          <p:cNvSpPr/>
          <p:nvPr/>
        </p:nvSpPr>
        <p:spPr>
          <a:xfrm>
            <a:off x="5297351" y="1802418"/>
            <a:ext cx="2114550" cy="800100"/>
          </a:xfrm>
          <a:prstGeom prst="parallelogram">
            <a:avLst>
              <a:gd name="adj" fmla="val 66071"/>
            </a:avLst>
          </a:prstGeom>
          <a:noFill/>
          <a:ln w="25400" cap="flat" cmpd="sng">
            <a:solidFill>
              <a:srgbClr val="FF000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63" name="Google Shape;263;p18"/>
          <p:cNvSpPr txBox="1"/>
          <p:nvPr/>
        </p:nvSpPr>
        <p:spPr>
          <a:xfrm>
            <a:off x="2073488" y="4534075"/>
            <a:ext cx="2247600" cy="25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dirty="0">
                <a:solidFill>
                  <a:srgbClr val="000000"/>
                </a:solidFill>
                <a:latin typeface="Arial"/>
                <a:ea typeface="Arial"/>
                <a:cs typeface="Arial"/>
                <a:sym typeface="Arial"/>
              </a:rPr>
              <a:t>Mean = </a:t>
            </a:r>
            <a:r>
              <a:rPr lang="en-US" sz="1050" b="0" i="0" u="none" strike="noStrike" cap="none" dirty="0">
                <a:solidFill>
                  <a:schemeClr val="hlink"/>
                </a:solidFill>
                <a:latin typeface="Arial"/>
                <a:ea typeface="Arial"/>
                <a:cs typeface="Arial"/>
                <a:sym typeface="Arial"/>
              </a:rPr>
              <a:t>6.19</a:t>
            </a:r>
            <a:r>
              <a:rPr lang="en-US" sz="1050" b="0" i="0" u="none" strike="noStrike" cap="none" dirty="0">
                <a:solidFill>
                  <a:srgbClr val="000000"/>
                </a:solidFill>
                <a:latin typeface="Arial"/>
                <a:ea typeface="Arial"/>
                <a:cs typeface="Arial"/>
                <a:sym typeface="Arial"/>
              </a:rPr>
              <a:t> m       Mean = </a:t>
            </a:r>
            <a:r>
              <a:rPr lang="en-US" sz="1050" b="0" i="0" u="none" strike="noStrike" cap="none" dirty="0">
                <a:solidFill>
                  <a:schemeClr val="hlink"/>
                </a:solidFill>
                <a:latin typeface="Arial"/>
                <a:ea typeface="Arial"/>
                <a:cs typeface="Arial"/>
                <a:sym typeface="Arial"/>
              </a:rPr>
              <a:t>8.10</a:t>
            </a:r>
            <a:r>
              <a:rPr lang="en-US" sz="1050" b="0" i="0" u="none" strike="noStrike" cap="none" dirty="0">
                <a:solidFill>
                  <a:srgbClr val="000000"/>
                </a:solidFill>
                <a:latin typeface="Arial"/>
                <a:ea typeface="Arial"/>
                <a:cs typeface="Arial"/>
                <a:sym typeface="Arial"/>
              </a:rPr>
              <a:t> m</a:t>
            </a:r>
            <a:endParaRPr dirty="0"/>
          </a:p>
        </p:txBody>
      </p:sp>
      <p:pic>
        <p:nvPicPr>
          <p:cNvPr id="264" name="Google Shape;264;p18"/>
          <p:cNvPicPr preferRelativeResize="0"/>
          <p:nvPr/>
        </p:nvPicPr>
        <p:blipFill rotWithShape="1">
          <a:blip r:embed="rId5">
            <a:alphaModFix/>
          </a:blip>
          <a:srcRect/>
          <a:stretch/>
        </p:blipFill>
        <p:spPr>
          <a:xfrm>
            <a:off x="0" y="0"/>
            <a:ext cx="9144000" cy="1208489"/>
          </a:xfrm>
          <a:prstGeom prst="rect">
            <a:avLst/>
          </a:prstGeom>
          <a:noFill/>
          <a:ln>
            <a:noFill/>
          </a:ln>
        </p:spPr>
      </p:pic>
      <p:sp>
        <p:nvSpPr>
          <p:cNvPr id="265" name="Google Shape;265;p18"/>
          <p:cNvSpPr txBox="1"/>
          <p:nvPr/>
        </p:nvSpPr>
        <p:spPr>
          <a:xfrm>
            <a:off x="647178" y="216619"/>
            <a:ext cx="7421963" cy="775252"/>
          </a:xfrm>
          <a:prstGeom prst="rect">
            <a:avLst/>
          </a:prstGeom>
          <a:noFill/>
          <a:ln>
            <a:noFill/>
          </a:ln>
        </p:spPr>
        <p:txBody>
          <a:bodyPr spcFirstLastPara="1" wrap="square" lIns="68575" tIns="34275" rIns="68575" bIns="34275" anchor="ctr" anchorCtr="0">
            <a:normAutofit fontScale="925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Measures of Central Tendency - Mean</a:t>
            </a:r>
            <a:endParaRPr sz="3300" b="1" i="0" u="none" strike="noStrike" cap="none" dirty="0">
              <a:solidFill>
                <a:schemeClr val="lt1"/>
              </a:solidFill>
              <a:latin typeface="Calibri"/>
              <a:ea typeface="Calibri"/>
              <a:cs typeface="Calibri"/>
              <a:sym typeface="Calibri"/>
            </a:endParaRPr>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9"/>
          <p:cNvSpPr txBox="1">
            <a:spLocks noGrp="1"/>
          </p:cNvSpPr>
          <p:nvPr>
            <p:ph type="body" idx="1"/>
          </p:nvPr>
        </p:nvSpPr>
        <p:spPr>
          <a:xfrm>
            <a:off x="150312" y="1528174"/>
            <a:ext cx="8805798" cy="3386725"/>
          </a:xfrm>
          <a:prstGeom prst="rect">
            <a:avLst/>
          </a:prstGeom>
          <a:solidFill>
            <a:srgbClr val="99CCFF"/>
          </a:solidFill>
          <a:ln>
            <a:noFill/>
          </a:ln>
        </p:spPr>
        <p:txBody>
          <a:bodyPr spcFirstLastPara="1" wrap="square" lIns="68575" tIns="34275" rIns="68575" bIns="34275" anchor="t" anchorCtr="0">
            <a:normAutofit/>
          </a:bodyPr>
          <a:lstStyle/>
          <a:p>
            <a:pPr marL="457200" lvl="0" indent="-372762" algn="l" rtl="0">
              <a:lnSpc>
                <a:spcPct val="110000"/>
              </a:lnSpc>
              <a:spcBef>
                <a:spcPts val="800"/>
              </a:spcBef>
              <a:spcAft>
                <a:spcPts val="0"/>
              </a:spcAft>
              <a:buSzPts val="2270"/>
              <a:buChar char="•"/>
            </a:pPr>
            <a:r>
              <a:rPr lang="en-US" dirty="0"/>
              <a:t>We can also calculate a </a:t>
            </a:r>
            <a:r>
              <a:rPr lang="en-US" b="1" dirty="0">
                <a:solidFill>
                  <a:schemeClr val="accent2"/>
                </a:solidFill>
              </a:rPr>
              <a:t>weighted mean</a:t>
            </a:r>
            <a:r>
              <a:rPr lang="en-US" dirty="0"/>
              <a:t> using some </a:t>
            </a:r>
            <a:r>
              <a:rPr lang="en-US" b="1" dirty="0">
                <a:solidFill>
                  <a:schemeClr val="accent2"/>
                </a:solidFill>
              </a:rPr>
              <a:t>weighting factor</a:t>
            </a:r>
            <a:r>
              <a:rPr lang="en-US" dirty="0"/>
              <a:t>:</a:t>
            </a:r>
            <a:endParaRPr dirty="0"/>
          </a:p>
          <a:p>
            <a:pPr marL="1085850" lvl="0" indent="-361950" algn="l" rtl="0">
              <a:lnSpc>
                <a:spcPct val="110000"/>
              </a:lnSpc>
              <a:spcBef>
                <a:spcPts val="583"/>
              </a:spcBef>
              <a:spcAft>
                <a:spcPts val="0"/>
              </a:spcAft>
              <a:buSzPts val="2270"/>
              <a:buFont typeface="Calibri"/>
              <a:buNone/>
            </a:pPr>
            <a:r>
              <a:rPr lang="en-US" dirty="0"/>
              <a:t>			</a:t>
            </a:r>
            <a:r>
              <a:rPr lang="en-US" sz="1500" dirty="0"/>
              <a:t>e.g. What is the average income of all people in cities A, B, and C:</a:t>
            </a:r>
            <a:endParaRPr dirty="0"/>
          </a:p>
          <a:p>
            <a:pPr marL="2857500" lvl="0" indent="-361950" algn="l" rtl="0">
              <a:lnSpc>
                <a:spcPct val="110000"/>
              </a:lnSpc>
              <a:spcBef>
                <a:spcPts val="416"/>
              </a:spcBef>
              <a:spcAft>
                <a:spcPts val="0"/>
              </a:spcAft>
              <a:buSzPts val="2270"/>
              <a:buFont typeface="Calibri"/>
              <a:buNone/>
            </a:pPr>
            <a:r>
              <a:rPr lang="en-US" sz="1500" dirty="0"/>
              <a:t>			</a:t>
            </a:r>
            <a:r>
              <a:rPr lang="en-US" sz="1500" u="sng" dirty="0"/>
              <a:t>City</a:t>
            </a:r>
            <a:r>
              <a:rPr lang="en-US" sz="1500" dirty="0"/>
              <a:t>	</a:t>
            </a:r>
            <a:r>
              <a:rPr lang="en-US" sz="1500" u="sng" dirty="0"/>
              <a:t>Avg. Income</a:t>
            </a:r>
            <a:r>
              <a:rPr lang="en-US" sz="1500" dirty="0"/>
              <a:t>            </a:t>
            </a:r>
            <a:r>
              <a:rPr lang="en-US" sz="1500" u="sng" dirty="0"/>
              <a:t>Population</a:t>
            </a:r>
            <a:endParaRPr dirty="0"/>
          </a:p>
          <a:p>
            <a:pPr marL="2857500" lvl="0" indent="-361950" algn="l" rtl="0">
              <a:lnSpc>
                <a:spcPct val="110000"/>
              </a:lnSpc>
              <a:spcBef>
                <a:spcPts val="416"/>
              </a:spcBef>
              <a:spcAft>
                <a:spcPts val="0"/>
              </a:spcAft>
              <a:buSzPts val="2270"/>
              <a:buFont typeface="Calibri"/>
              <a:buNone/>
            </a:pPr>
            <a:r>
              <a:rPr lang="en-US" sz="1500" dirty="0"/>
              <a:t>			A	$23,000	            100,000</a:t>
            </a:r>
            <a:endParaRPr dirty="0"/>
          </a:p>
          <a:p>
            <a:pPr marL="2857500" lvl="0" indent="-361950" algn="l" rtl="0">
              <a:lnSpc>
                <a:spcPct val="110000"/>
              </a:lnSpc>
              <a:spcBef>
                <a:spcPts val="416"/>
              </a:spcBef>
              <a:spcAft>
                <a:spcPts val="0"/>
              </a:spcAft>
              <a:buSzPts val="2270"/>
              <a:buFont typeface="Calibri"/>
              <a:buNone/>
            </a:pPr>
            <a:r>
              <a:rPr lang="en-US" sz="1500" dirty="0"/>
              <a:t>			B	$20,000	             50,000</a:t>
            </a:r>
            <a:endParaRPr dirty="0"/>
          </a:p>
          <a:p>
            <a:pPr marL="2857500" lvl="0" indent="-361950" algn="l" rtl="0">
              <a:lnSpc>
                <a:spcPct val="110000"/>
              </a:lnSpc>
              <a:spcBef>
                <a:spcPts val="416"/>
              </a:spcBef>
              <a:spcAft>
                <a:spcPts val="0"/>
              </a:spcAft>
              <a:buSzPts val="2270"/>
              <a:buFont typeface="Calibri"/>
              <a:buNone/>
            </a:pPr>
            <a:r>
              <a:rPr lang="en-US" sz="1500" dirty="0"/>
              <a:t>			C	$25,000	             150,000</a:t>
            </a:r>
            <a:endParaRPr dirty="0"/>
          </a:p>
          <a:p>
            <a:pPr marL="457200" lvl="0" indent="-228600" algn="l" rtl="0">
              <a:lnSpc>
                <a:spcPct val="110000"/>
              </a:lnSpc>
              <a:spcBef>
                <a:spcPts val="416"/>
              </a:spcBef>
              <a:spcAft>
                <a:spcPts val="0"/>
              </a:spcAft>
              <a:buSzPts val="2270"/>
              <a:buNone/>
            </a:pPr>
            <a:endParaRPr lang="en-SG" sz="1500" dirty="0"/>
          </a:p>
          <a:p>
            <a:pPr marL="4572000" lvl="0" indent="-361950" algn="l" rtl="0">
              <a:lnSpc>
                <a:spcPct val="110000"/>
              </a:lnSpc>
              <a:spcBef>
                <a:spcPts val="800"/>
              </a:spcBef>
              <a:spcAft>
                <a:spcPts val="0"/>
              </a:spcAft>
              <a:buSzPts val="2270"/>
              <a:buFont typeface="Calibri"/>
              <a:buNone/>
            </a:pPr>
            <a:r>
              <a:rPr lang="en-US" sz="1500" dirty="0"/>
              <a:t>	Here, population is the weighting factor and the average income is the variable of interest </a:t>
            </a:r>
            <a:endParaRPr dirty="0"/>
          </a:p>
        </p:txBody>
      </p:sp>
      <p:pic>
        <p:nvPicPr>
          <p:cNvPr id="272" name="Google Shape;272;p19"/>
          <p:cNvPicPr preferRelativeResize="0"/>
          <p:nvPr/>
        </p:nvPicPr>
        <p:blipFill rotWithShape="1">
          <a:blip r:embed="rId3">
            <a:alphaModFix/>
          </a:blip>
          <a:srcRect/>
          <a:stretch/>
        </p:blipFill>
        <p:spPr>
          <a:xfrm>
            <a:off x="3034014" y="2421287"/>
            <a:ext cx="1239117" cy="1386131"/>
          </a:xfrm>
          <a:prstGeom prst="rect">
            <a:avLst/>
          </a:prstGeom>
          <a:noFill/>
          <a:ln>
            <a:noFill/>
          </a:ln>
        </p:spPr>
      </p:pic>
      <p:pic>
        <p:nvPicPr>
          <p:cNvPr id="273" name="Google Shape;273;p19"/>
          <p:cNvPicPr preferRelativeResize="0"/>
          <p:nvPr/>
        </p:nvPicPr>
        <p:blipFill rotWithShape="1">
          <a:blip r:embed="rId4">
            <a:alphaModFix/>
          </a:blip>
          <a:srcRect/>
          <a:stretch/>
        </p:blipFill>
        <p:spPr>
          <a:xfrm>
            <a:off x="0" y="0"/>
            <a:ext cx="9144000" cy="1208489"/>
          </a:xfrm>
          <a:prstGeom prst="rect">
            <a:avLst/>
          </a:prstGeom>
          <a:noFill/>
          <a:ln>
            <a:noFill/>
          </a:ln>
        </p:spPr>
      </p:pic>
      <p:sp>
        <p:nvSpPr>
          <p:cNvPr id="274" name="Google Shape;274;p19"/>
          <p:cNvSpPr txBox="1"/>
          <p:nvPr/>
        </p:nvSpPr>
        <p:spPr>
          <a:xfrm>
            <a:off x="647178" y="216619"/>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Weighted Mean</a:t>
            </a:r>
            <a:endParaRPr sz="3300" b="1" i="0" u="none" strike="noStrike" cap="none" dirty="0">
              <a:solidFill>
                <a:schemeClr val="lt1"/>
              </a:solidFill>
              <a:latin typeface="Calibri"/>
              <a:ea typeface="Calibri"/>
              <a:cs typeface="Calibri"/>
              <a:sym typeface="Calibri"/>
            </a:endParaRP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111" name="Google Shape;111;p2"/>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dirty="0">
                <a:solidFill>
                  <a:srgbClr val="FFFFFF"/>
                </a:solidFill>
              </a:rPr>
              <a:t>Outline</a:t>
            </a:r>
            <a:endParaRPr dirty="0"/>
          </a:p>
        </p:txBody>
      </p:sp>
      <p:sp>
        <p:nvSpPr>
          <p:cNvPr id="112" name="Google Shape;112;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2</a:t>
            </a:fld>
            <a:endParaRPr/>
          </a:p>
        </p:txBody>
      </p:sp>
      <p:sp>
        <p:nvSpPr>
          <p:cNvPr id="113" name="Google Shape;113;p2"/>
          <p:cNvSpPr txBox="1"/>
          <p:nvPr/>
        </p:nvSpPr>
        <p:spPr>
          <a:xfrm>
            <a:off x="275573" y="1309728"/>
            <a:ext cx="8668011" cy="3543300"/>
          </a:xfrm>
          <a:prstGeom prst="rect">
            <a:avLst/>
          </a:prstGeom>
          <a:noFill/>
          <a:ln>
            <a:noFill/>
          </a:ln>
        </p:spPr>
        <p:txBody>
          <a:bodyPr spcFirstLastPara="1" wrap="square" lIns="69050" tIns="34525" rIns="69050" bIns="34525" anchor="t" anchorCtr="0">
            <a:normAutofit fontScale="92500" lnSpcReduction="10000"/>
          </a:bodyPr>
          <a:lstStyle/>
          <a:p>
            <a:pPr marL="457200" marR="0" lvl="0" indent="-317500" algn="l" rtl="0">
              <a:lnSpc>
                <a:spcPct val="140000"/>
              </a:lnSpc>
              <a:spcBef>
                <a:spcPts val="800"/>
              </a:spcBef>
              <a:spcAft>
                <a:spcPts val="0"/>
              </a:spcAft>
              <a:buClr>
                <a:schemeClr val="dk1"/>
              </a:buClr>
              <a:buSzPct val="72072"/>
              <a:buFont typeface="Arial"/>
              <a:buChar char="•"/>
            </a:pPr>
            <a:r>
              <a:rPr lang="en-US" sz="2100" b="1"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Why preprocess the data?</a:t>
            </a:r>
            <a:endParaRPr b="1"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72072"/>
              <a:buFont typeface="Arial"/>
              <a:buChar char="•"/>
            </a:pPr>
            <a:r>
              <a:rPr lang="en-US" sz="2100" b="1"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Descriptive data summarization</a:t>
            </a:r>
            <a:endParaRPr b="1"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72072"/>
              <a:buFont typeface="Arial"/>
              <a:buChar char="•"/>
            </a:pPr>
            <a:r>
              <a:rPr lang="en-US" sz="2100" b="1"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Data cleaning </a:t>
            </a:r>
            <a:endParaRPr b="1"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Data integration and transformation</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Data reduction</a:t>
            </a:r>
            <a:endParaRPr sz="2100" b="0" i="0" u="none" strike="noStrike" cap="none" dirty="0">
              <a:solidFill>
                <a:schemeClr val="hlink"/>
              </a:solidFill>
              <a:latin typeface="Tahoma" panose="020B0604030504040204" pitchFamily="34" charset="0"/>
              <a:ea typeface="Tahoma" panose="020B0604030504040204" pitchFamily="34" charset="0"/>
              <a:cs typeface="Tahoma" panose="020B0604030504040204" pitchFamily="34" charset="0"/>
              <a:sym typeface="Tahoma"/>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Discretization and concept hierarchy generation</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Summary</a:t>
            </a:r>
            <a:endParaRPr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0"/>
          <p:cNvSpPr txBox="1">
            <a:spLocks noGrp="1"/>
          </p:cNvSpPr>
          <p:nvPr>
            <p:ph type="body" idx="1"/>
          </p:nvPr>
        </p:nvSpPr>
        <p:spPr>
          <a:xfrm>
            <a:off x="1200150" y="971550"/>
            <a:ext cx="6743700" cy="3886200"/>
          </a:xfrm>
          <a:prstGeom prst="rect">
            <a:avLst/>
          </a:prstGeom>
          <a:solidFill>
            <a:srgbClr val="99CCFF"/>
          </a:solidFill>
          <a:ln>
            <a:noFill/>
          </a:ln>
        </p:spPr>
        <p:txBody>
          <a:bodyPr spcFirstLastPara="1" wrap="square" lIns="68575" tIns="34275" rIns="68575" bIns="34275" anchor="t" anchorCtr="0">
            <a:normAutofit/>
          </a:bodyPr>
          <a:lstStyle/>
          <a:p>
            <a:pPr marL="457200" lvl="0" indent="-317500" algn="l" rtl="0">
              <a:lnSpc>
                <a:spcPct val="115000"/>
              </a:lnSpc>
              <a:spcBef>
                <a:spcPts val="1155"/>
              </a:spcBef>
              <a:spcAft>
                <a:spcPts val="0"/>
              </a:spcAft>
              <a:buSzPts val="1400"/>
              <a:buChar char="•"/>
            </a:pPr>
            <a:r>
              <a:rPr lang="en-US" b="1" dirty="0">
                <a:solidFill>
                  <a:schemeClr val="accent2"/>
                </a:solidFill>
              </a:rPr>
              <a:t>Median</a:t>
            </a:r>
            <a:r>
              <a:rPr lang="en-US" dirty="0"/>
              <a:t> – This is the value of a variable such that </a:t>
            </a:r>
            <a:r>
              <a:rPr lang="en-US" dirty="0">
                <a:solidFill>
                  <a:srgbClr val="FF0000"/>
                </a:solidFill>
              </a:rPr>
              <a:t>half</a:t>
            </a:r>
            <a:r>
              <a:rPr lang="en-US" dirty="0"/>
              <a:t> of the observations are </a:t>
            </a:r>
            <a:r>
              <a:rPr lang="en-US" dirty="0">
                <a:solidFill>
                  <a:srgbClr val="FF0000"/>
                </a:solidFill>
              </a:rPr>
              <a:t>above</a:t>
            </a:r>
            <a:r>
              <a:rPr lang="en-US" dirty="0"/>
              <a:t> and </a:t>
            </a:r>
            <a:r>
              <a:rPr lang="en-US" dirty="0">
                <a:solidFill>
                  <a:srgbClr val="FF0000"/>
                </a:solidFill>
              </a:rPr>
              <a:t>half</a:t>
            </a:r>
            <a:r>
              <a:rPr lang="en-US" dirty="0"/>
              <a:t> are </a:t>
            </a:r>
            <a:r>
              <a:rPr lang="en-US" dirty="0">
                <a:solidFill>
                  <a:srgbClr val="FF0000"/>
                </a:solidFill>
              </a:rPr>
              <a:t>below</a:t>
            </a:r>
            <a:r>
              <a:rPr lang="en-US" dirty="0"/>
              <a:t> this value i.e. this value divides the distribution into two groups of equal size</a:t>
            </a:r>
            <a:endParaRPr dirty="0"/>
          </a:p>
          <a:p>
            <a:pPr marL="457200" lvl="0" indent="-317500" algn="l" rtl="0">
              <a:lnSpc>
                <a:spcPct val="115000"/>
              </a:lnSpc>
              <a:spcBef>
                <a:spcPts val="1155"/>
              </a:spcBef>
              <a:spcAft>
                <a:spcPts val="0"/>
              </a:spcAft>
              <a:buSzPts val="1400"/>
              <a:buChar char="•"/>
            </a:pPr>
            <a:r>
              <a:rPr lang="en-US" dirty="0"/>
              <a:t>When the number of observations is </a:t>
            </a:r>
            <a:r>
              <a:rPr lang="en-US" b="1" dirty="0">
                <a:solidFill>
                  <a:schemeClr val="accent2"/>
                </a:solidFill>
              </a:rPr>
              <a:t>odd</a:t>
            </a:r>
            <a:r>
              <a:rPr lang="en-US" dirty="0"/>
              <a:t>, the median is simply equal to the </a:t>
            </a:r>
            <a:r>
              <a:rPr lang="en-US" b="1" dirty="0">
                <a:solidFill>
                  <a:schemeClr val="accent2"/>
                </a:solidFill>
              </a:rPr>
              <a:t>middle</a:t>
            </a:r>
            <a:r>
              <a:rPr lang="en-US" dirty="0"/>
              <a:t> value</a:t>
            </a:r>
            <a:endParaRPr dirty="0"/>
          </a:p>
          <a:p>
            <a:pPr marL="457200" lvl="0" indent="-317500" algn="l" rtl="0">
              <a:lnSpc>
                <a:spcPct val="115000"/>
              </a:lnSpc>
              <a:spcBef>
                <a:spcPts val="1155"/>
              </a:spcBef>
              <a:spcAft>
                <a:spcPts val="0"/>
              </a:spcAft>
              <a:buSzPts val="1400"/>
              <a:buChar char="•"/>
            </a:pPr>
            <a:r>
              <a:rPr lang="en-US" dirty="0"/>
              <a:t>When the number of observations is </a:t>
            </a:r>
            <a:r>
              <a:rPr lang="en-US" b="1" dirty="0">
                <a:solidFill>
                  <a:schemeClr val="accent2"/>
                </a:solidFill>
              </a:rPr>
              <a:t>even</a:t>
            </a:r>
            <a:r>
              <a:rPr lang="en-US" dirty="0"/>
              <a:t>, we take the median to be the </a:t>
            </a:r>
            <a:r>
              <a:rPr lang="en-US" b="1" dirty="0">
                <a:solidFill>
                  <a:schemeClr val="accent2"/>
                </a:solidFill>
              </a:rPr>
              <a:t>average</a:t>
            </a:r>
            <a:r>
              <a:rPr lang="en-US" dirty="0"/>
              <a:t> of the two values in the middle of the distribution</a:t>
            </a:r>
            <a:endParaRPr dirty="0"/>
          </a:p>
        </p:txBody>
      </p:sp>
      <p:sp>
        <p:nvSpPr>
          <p:cNvPr id="281" name="Google Shape;281;p20"/>
          <p:cNvSpPr/>
          <p:nvPr/>
        </p:nvSpPr>
        <p:spPr>
          <a:xfrm>
            <a:off x="1257300" y="114300"/>
            <a:ext cx="6686550" cy="7429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700" b="1" i="0" u="none" strike="noStrike" cap="none">
                <a:solidFill>
                  <a:schemeClr val="hlink"/>
                </a:solidFill>
                <a:latin typeface="Arial"/>
                <a:ea typeface="Arial"/>
                <a:cs typeface="Arial"/>
                <a:sym typeface="Arial"/>
              </a:rPr>
              <a:t>Measures of Central Tendency – Median</a:t>
            </a:r>
            <a:endParaRPr/>
          </a:p>
        </p:txBody>
      </p:sp>
      <p:pic>
        <p:nvPicPr>
          <p:cNvPr id="282" name="Google Shape;282;p20"/>
          <p:cNvPicPr preferRelativeResize="0"/>
          <p:nvPr/>
        </p:nvPicPr>
        <p:blipFill rotWithShape="1">
          <a:blip r:embed="rId3">
            <a:alphaModFix/>
          </a:blip>
          <a:srcRect/>
          <a:stretch/>
        </p:blipFill>
        <p:spPr>
          <a:xfrm>
            <a:off x="0" y="0"/>
            <a:ext cx="9144000" cy="908925"/>
          </a:xfrm>
          <a:prstGeom prst="rect">
            <a:avLst/>
          </a:prstGeom>
          <a:noFill/>
          <a:ln>
            <a:noFill/>
          </a:ln>
        </p:spPr>
      </p:pic>
      <p:sp>
        <p:nvSpPr>
          <p:cNvPr id="283" name="Google Shape;283;p20"/>
          <p:cNvSpPr txBox="1"/>
          <p:nvPr/>
        </p:nvSpPr>
        <p:spPr>
          <a:xfrm>
            <a:off x="647178" y="216619"/>
            <a:ext cx="7421963" cy="775252"/>
          </a:xfrm>
          <a:prstGeom prst="rect">
            <a:avLst/>
          </a:prstGeom>
          <a:noFill/>
          <a:ln>
            <a:noFill/>
          </a:ln>
        </p:spPr>
        <p:txBody>
          <a:bodyPr spcFirstLastPara="1" wrap="square" lIns="68575" tIns="34275" rIns="68575" bIns="34275" anchor="ctr" anchorCtr="0">
            <a:normAutofit fontScale="92500" lnSpcReduction="20000"/>
          </a:bodyPr>
          <a:lstStyle/>
          <a:p>
            <a:pPr marL="0" lvl="0" indent="0" algn="l" rtl="0">
              <a:lnSpc>
                <a:spcPct val="90000"/>
              </a:lnSpc>
              <a:spcBef>
                <a:spcPts val="0"/>
              </a:spcBef>
              <a:spcAft>
                <a:spcPts val="0"/>
              </a:spcAft>
              <a:buClr>
                <a:schemeClr val="dk1"/>
              </a:buClr>
              <a:buSzPct val="38888"/>
              <a:buFont typeface="Calibri"/>
              <a:buNone/>
            </a:pPr>
            <a:r>
              <a:rPr lang="en-US" sz="3600" dirty="0">
                <a:solidFill>
                  <a:schemeClr val="lt1"/>
                </a:solidFill>
                <a:latin typeface="Tahoma"/>
                <a:ea typeface="Tahoma"/>
                <a:cs typeface="Tahoma"/>
                <a:sym typeface="Tahoma"/>
              </a:rPr>
              <a:t>Measures of Central Tendency – Median</a:t>
            </a:r>
            <a:endParaRPr sz="3600" dirty="0">
              <a:solidFill>
                <a:schemeClr val="lt1"/>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1"/>
          <p:cNvSpPr txBox="1">
            <a:spLocks noGrp="1"/>
          </p:cNvSpPr>
          <p:nvPr>
            <p:ph type="body" idx="1"/>
          </p:nvPr>
        </p:nvSpPr>
        <p:spPr>
          <a:xfrm>
            <a:off x="465006" y="1279814"/>
            <a:ext cx="2395958" cy="1291936"/>
          </a:xfrm>
          <a:prstGeom prst="rect">
            <a:avLst/>
          </a:prstGeom>
          <a:solidFill>
            <a:srgbClr val="99CCFF"/>
          </a:solidFill>
          <a:ln>
            <a:noFill/>
          </a:ln>
        </p:spPr>
        <p:txBody>
          <a:bodyPr spcFirstLastPara="1" wrap="square" lIns="68575" tIns="34275" rIns="68575" bIns="34275" anchor="t" anchorCtr="0">
            <a:normAutofit/>
          </a:bodyPr>
          <a:lstStyle/>
          <a:p>
            <a:pPr marL="457200" lvl="0" indent="-317500" algn="l" rtl="0">
              <a:lnSpc>
                <a:spcPct val="90000"/>
              </a:lnSpc>
              <a:spcBef>
                <a:spcPts val="800"/>
              </a:spcBef>
              <a:spcAft>
                <a:spcPts val="0"/>
              </a:spcAft>
              <a:buClr>
                <a:schemeClr val="dk1"/>
              </a:buClr>
              <a:buSzPts val="1400"/>
              <a:buChar char="•"/>
            </a:pPr>
            <a:r>
              <a:rPr lang="en-US" b="1" u="sng" dirty="0">
                <a:solidFill>
                  <a:schemeClr val="accent2"/>
                </a:solidFill>
              </a:rPr>
              <a:t>Example I</a:t>
            </a:r>
            <a:endParaRPr dirty="0"/>
          </a:p>
          <a:p>
            <a:pPr marL="914400" lvl="1" indent="-317500" algn="l" rtl="0">
              <a:lnSpc>
                <a:spcPct val="90000"/>
              </a:lnSpc>
              <a:spcBef>
                <a:spcPts val="400"/>
              </a:spcBef>
              <a:spcAft>
                <a:spcPts val="0"/>
              </a:spcAft>
              <a:buSzPts val="1400"/>
              <a:buChar char="•"/>
            </a:pPr>
            <a:r>
              <a:rPr lang="en-US" dirty="0"/>
              <a:t>Data: 8, 4, 2, 6, 10                        </a:t>
            </a:r>
            <a:r>
              <a:rPr lang="en-US" u="sng" dirty="0"/>
              <a:t>(mean: 6)</a:t>
            </a:r>
            <a:endParaRPr dirty="0"/>
          </a:p>
        </p:txBody>
      </p:sp>
      <p:sp>
        <p:nvSpPr>
          <p:cNvPr id="290" name="Google Shape;290;p21"/>
          <p:cNvSpPr/>
          <p:nvPr/>
        </p:nvSpPr>
        <p:spPr>
          <a:xfrm>
            <a:off x="5514100" y="2422827"/>
            <a:ext cx="3569400" cy="2378400"/>
          </a:xfrm>
          <a:prstGeom prst="rect">
            <a:avLst/>
          </a:prstGeom>
          <a:solidFill>
            <a:srgbClr val="99CCFF"/>
          </a:solidFill>
          <a:ln>
            <a:noFill/>
          </a:ln>
        </p:spPr>
        <p:txBody>
          <a:bodyPr spcFirstLastPara="1" wrap="square" lIns="91425" tIns="45700" rIns="91425" bIns="45700" anchor="t" anchorCtr="0">
            <a:noAutofit/>
          </a:bodyPr>
          <a:lstStyle/>
          <a:p>
            <a:pPr marL="257175" marR="0" lvl="0" indent="-257175" algn="l" rtl="0">
              <a:lnSpc>
                <a:spcPct val="110000"/>
              </a:lnSpc>
              <a:spcBef>
                <a:spcPts val="0"/>
              </a:spcBef>
              <a:spcAft>
                <a:spcPts val="0"/>
              </a:spcAft>
              <a:buClr>
                <a:srgbClr val="000000"/>
              </a:buClr>
              <a:buSzPts val="2100"/>
              <a:buFont typeface="Arial"/>
              <a:buChar char="•"/>
            </a:pPr>
            <a:r>
              <a:rPr lang="en-US" sz="2100" b="1" i="0" u="sng" strike="noStrike" cap="none" dirty="0">
                <a:solidFill>
                  <a:schemeClr val="accent2"/>
                </a:solidFill>
                <a:latin typeface="Arial"/>
                <a:ea typeface="Arial"/>
                <a:cs typeface="Arial"/>
                <a:sym typeface="Arial"/>
              </a:rPr>
              <a:t>Example II</a:t>
            </a:r>
            <a:endParaRPr dirty="0"/>
          </a:p>
          <a:p>
            <a:pPr marL="557213" marR="0" lvl="1" indent="-214312" algn="l" rtl="0">
              <a:lnSpc>
                <a:spcPct val="110000"/>
              </a:lnSpc>
              <a:spcBef>
                <a:spcPts val="36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Sample: 10 trees randomly selected from Battle Park</a:t>
            </a:r>
            <a:endParaRPr dirty="0"/>
          </a:p>
          <a:p>
            <a:pPr marL="557213" marR="0" lvl="1" indent="-214312" algn="l" rtl="0">
              <a:lnSpc>
                <a:spcPct val="110000"/>
              </a:lnSpc>
              <a:spcBef>
                <a:spcPts val="36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Diameter (inches): </a:t>
            </a:r>
            <a:endParaRPr dirty="0"/>
          </a:p>
          <a:p>
            <a:pPr marL="857250" marR="0" lvl="2" indent="-171450" algn="l" rtl="0">
              <a:lnSpc>
                <a:spcPct val="110000"/>
              </a:lnSpc>
              <a:spcBef>
                <a:spcPts val="300"/>
              </a:spcBef>
              <a:spcAft>
                <a:spcPts val="0"/>
              </a:spcAft>
              <a:buNone/>
            </a:pPr>
            <a:r>
              <a:rPr lang="en-US" sz="1500" b="0" i="0" u="none" strike="noStrike" cap="none" dirty="0">
                <a:solidFill>
                  <a:srgbClr val="000000"/>
                </a:solidFill>
                <a:latin typeface="Arial"/>
                <a:ea typeface="Arial"/>
                <a:cs typeface="Arial"/>
                <a:sym typeface="Arial"/>
              </a:rPr>
              <a:t>   9.8, 10.2, 10.1, 14.5, 17.5, 13.9, 20.0, 15.5, 7.8, 24.5</a:t>
            </a:r>
            <a:endParaRPr dirty="0"/>
          </a:p>
          <a:p>
            <a:pPr marL="0" marR="0" lvl="2" indent="0" algn="l" rtl="0">
              <a:lnSpc>
                <a:spcPct val="110000"/>
              </a:lnSpc>
              <a:spcBef>
                <a:spcPts val="300"/>
              </a:spcBef>
              <a:spcAft>
                <a:spcPts val="0"/>
              </a:spcAft>
              <a:buNone/>
            </a:pPr>
            <a:r>
              <a:rPr lang="en-US" sz="1500" b="0" i="0" u="none" strike="noStrike" cap="none" dirty="0">
                <a:solidFill>
                  <a:srgbClr val="000000"/>
                </a:solidFill>
                <a:latin typeface="Arial"/>
                <a:ea typeface="Arial"/>
                <a:cs typeface="Arial"/>
                <a:sym typeface="Arial"/>
              </a:rPr>
              <a:t> </a:t>
            </a:r>
            <a:r>
              <a:rPr lang="en-US" sz="1500" b="0" i="0" u="sng" strike="noStrike" cap="none" dirty="0">
                <a:solidFill>
                  <a:srgbClr val="000000"/>
                </a:solidFill>
                <a:latin typeface="Arial"/>
                <a:ea typeface="Arial"/>
                <a:cs typeface="Arial"/>
                <a:sym typeface="Arial"/>
              </a:rPr>
              <a:t>(mean: 14.38)</a:t>
            </a:r>
            <a:endParaRPr dirty="0"/>
          </a:p>
        </p:txBody>
      </p:sp>
      <p:sp>
        <p:nvSpPr>
          <p:cNvPr id="291" name="Google Shape;291;p21"/>
          <p:cNvSpPr/>
          <p:nvPr/>
        </p:nvSpPr>
        <p:spPr>
          <a:xfrm>
            <a:off x="3939886" y="1594704"/>
            <a:ext cx="457200" cy="228600"/>
          </a:xfrm>
          <a:prstGeom prst="rightArrow">
            <a:avLst>
              <a:gd name="adj1" fmla="val 50000"/>
              <a:gd name="adj2" fmla="val 50000"/>
            </a:avLst>
          </a:prstGeom>
          <a:solidFill>
            <a:srgbClr val="008000"/>
          </a:soli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92" name="Google Shape;292;p21"/>
          <p:cNvSpPr txBox="1"/>
          <p:nvPr/>
        </p:nvSpPr>
        <p:spPr>
          <a:xfrm>
            <a:off x="4511386" y="1537554"/>
            <a:ext cx="146706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2, 4, </a:t>
            </a:r>
            <a:r>
              <a:rPr lang="en-US" sz="1800" b="0" i="0" u="none" strike="noStrike" cap="none">
                <a:solidFill>
                  <a:srgbClr val="FF0000"/>
                </a:solidFill>
                <a:latin typeface="Arial"/>
                <a:ea typeface="Arial"/>
                <a:cs typeface="Arial"/>
                <a:sym typeface="Arial"/>
              </a:rPr>
              <a:t>6</a:t>
            </a:r>
            <a:r>
              <a:rPr lang="en-US" sz="1800" b="0" i="0" u="none" strike="noStrike" cap="none">
                <a:solidFill>
                  <a:srgbClr val="000000"/>
                </a:solidFill>
                <a:latin typeface="Arial"/>
                <a:ea typeface="Arial"/>
                <a:cs typeface="Arial"/>
                <a:sym typeface="Arial"/>
              </a:rPr>
              <a:t>, 8, 10</a:t>
            </a:r>
            <a:endParaRPr/>
          </a:p>
        </p:txBody>
      </p:sp>
      <p:sp>
        <p:nvSpPr>
          <p:cNvPr id="293" name="Google Shape;293;p21"/>
          <p:cNvSpPr txBox="1"/>
          <p:nvPr/>
        </p:nvSpPr>
        <p:spPr>
          <a:xfrm>
            <a:off x="6899780" y="1537554"/>
            <a:ext cx="124906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dirty="0">
                <a:solidFill>
                  <a:schemeClr val="hlink"/>
                </a:solidFill>
                <a:latin typeface="Arial"/>
                <a:ea typeface="Arial"/>
                <a:cs typeface="Arial"/>
                <a:sym typeface="Arial"/>
              </a:rPr>
              <a:t>median</a:t>
            </a:r>
            <a:r>
              <a:rPr lang="en-US" sz="1800" b="0" i="0" u="none" strike="noStrike" cap="none" dirty="0">
                <a:solidFill>
                  <a:srgbClr val="000000"/>
                </a:solidFill>
                <a:latin typeface="Arial"/>
                <a:ea typeface="Arial"/>
                <a:cs typeface="Arial"/>
                <a:sym typeface="Arial"/>
              </a:rPr>
              <a:t>: 6</a:t>
            </a:r>
            <a:endParaRPr dirty="0"/>
          </a:p>
        </p:txBody>
      </p:sp>
      <p:sp>
        <p:nvSpPr>
          <p:cNvPr id="294" name="Google Shape;294;p21"/>
          <p:cNvSpPr txBox="1"/>
          <p:nvPr/>
        </p:nvSpPr>
        <p:spPr>
          <a:xfrm>
            <a:off x="700870" y="3463636"/>
            <a:ext cx="4673074" cy="3231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500" b="0" i="0" u="none" strike="noStrike" cap="none" dirty="0">
                <a:solidFill>
                  <a:srgbClr val="000000"/>
                </a:solidFill>
                <a:latin typeface="Arial"/>
                <a:ea typeface="Arial"/>
                <a:cs typeface="Arial"/>
                <a:sym typeface="Arial"/>
              </a:rPr>
              <a:t>7.8, 9.8, 10.1, 10.2, </a:t>
            </a:r>
            <a:r>
              <a:rPr lang="en-US" sz="1500" b="0" i="0" u="none" strike="noStrike" cap="none" dirty="0">
                <a:solidFill>
                  <a:srgbClr val="FF0000"/>
                </a:solidFill>
                <a:latin typeface="Arial"/>
                <a:ea typeface="Arial"/>
                <a:cs typeface="Arial"/>
                <a:sym typeface="Arial"/>
              </a:rPr>
              <a:t>13.9</a:t>
            </a:r>
            <a:r>
              <a:rPr lang="en-US" sz="1500" b="0" i="0" u="none" strike="noStrike" cap="none" dirty="0">
                <a:solidFill>
                  <a:srgbClr val="000000"/>
                </a:solidFill>
                <a:latin typeface="Arial"/>
                <a:ea typeface="Arial"/>
                <a:cs typeface="Arial"/>
                <a:sym typeface="Arial"/>
              </a:rPr>
              <a:t>, </a:t>
            </a:r>
            <a:r>
              <a:rPr lang="en-US" sz="1500" b="0" i="0" u="none" strike="noStrike" cap="none" dirty="0">
                <a:solidFill>
                  <a:srgbClr val="FF0000"/>
                </a:solidFill>
                <a:latin typeface="Arial"/>
                <a:ea typeface="Arial"/>
                <a:cs typeface="Arial"/>
                <a:sym typeface="Arial"/>
              </a:rPr>
              <a:t>14.5</a:t>
            </a:r>
            <a:r>
              <a:rPr lang="en-US" sz="1500" b="0" i="0" u="none" strike="noStrike" cap="none" dirty="0">
                <a:solidFill>
                  <a:srgbClr val="000000"/>
                </a:solidFill>
                <a:latin typeface="Arial"/>
                <a:ea typeface="Arial"/>
                <a:cs typeface="Arial"/>
                <a:sym typeface="Arial"/>
              </a:rPr>
              <a:t>, 15.5, 17.5, 20.0, 24.5</a:t>
            </a:r>
            <a:endParaRPr dirty="0"/>
          </a:p>
        </p:txBody>
      </p:sp>
      <p:sp>
        <p:nvSpPr>
          <p:cNvPr id="295" name="Google Shape;295;p21"/>
          <p:cNvSpPr txBox="1"/>
          <p:nvPr/>
        </p:nvSpPr>
        <p:spPr>
          <a:xfrm>
            <a:off x="1043770" y="3863686"/>
            <a:ext cx="346761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dirty="0">
                <a:solidFill>
                  <a:schemeClr val="hlink"/>
                </a:solidFill>
                <a:latin typeface="Arial"/>
                <a:ea typeface="Arial"/>
                <a:cs typeface="Arial"/>
                <a:sym typeface="Arial"/>
              </a:rPr>
              <a:t>median</a:t>
            </a:r>
            <a:r>
              <a:rPr lang="en-US" sz="1800" b="0" i="0" u="none" strike="noStrike" cap="none" dirty="0">
                <a:solidFill>
                  <a:srgbClr val="000000"/>
                </a:solidFill>
                <a:latin typeface="Arial"/>
                <a:ea typeface="Arial"/>
                <a:cs typeface="Arial"/>
                <a:sym typeface="Arial"/>
              </a:rPr>
              <a:t>: (13.9 + 14.5) / 2 = 14.2</a:t>
            </a:r>
            <a:endParaRPr dirty="0"/>
          </a:p>
        </p:txBody>
      </p:sp>
      <p:sp>
        <p:nvSpPr>
          <p:cNvPr id="296" name="Google Shape;296;p21"/>
          <p:cNvSpPr/>
          <p:nvPr/>
        </p:nvSpPr>
        <p:spPr>
          <a:xfrm>
            <a:off x="6340186" y="1594704"/>
            <a:ext cx="457200" cy="228600"/>
          </a:xfrm>
          <a:prstGeom prst="rightArrow">
            <a:avLst>
              <a:gd name="adj1" fmla="val 50000"/>
              <a:gd name="adj2" fmla="val 50000"/>
            </a:avLst>
          </a:prstGeom>
          <a:solidFill>
            <a:srgbClr val="008000"/>
          </a:soli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97" name="Google Shape;297;p21"/>
          <p:cNvSpPr/>
          <p:nvPr/>
        </p:nvSpPr>
        <p:spPr>
          <a:xfrm>
            <a:off x="186520" y="3520786"/>
            <a:ext cx="457200" cy="228600"/>
          </a:xfrm>
          <a:prstGeom prst="rightArrow">
            <a:avLst>
              <a:gd name="adj1" fmla="val 50000"/>
              <a:gd name="adj2" fmla="val 50000"/>
            </a:avLst>
          </a:prstGeom>
          <a:solidFill>
            <a:srgbClr val="008000"/>
          </a:soli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298" name="Google Shape;298;p21"/>
          <p:cNvSpPr/>
          <p:nvPr/>
        </p:nvSpPr>
        <p:spPr>
          <a:xfrm>
            <a:off x="529420" y="3920836"/>
            <a:ext cx="457200" cy="228600"/>
          </a:xfrm>
          <a:prstGeom prst="rightArrow">
            <a:avLst>
              <a:gd name="adj1" fmla="val 50000"/>
              <a:gd name="adj2" fmla="val 50000"/>
            </a:avLst>
          </a:prstGeom>
          <a:solidFill>
            <a:srgbClr val="008000"/>
          </a:solidFill>
          <a:ln w="9525" cap="flat" cmpd="sng">
            <a:solidFill>
              <a:srgbClr val="008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pic>
        <p:nvPicPr>
          <p:cNvPr id="299" name="Google Shape;299;p21"/>
          <p:cNvPicPr preferRelativeResize="0"/>
          <p:nvPr/>
        </p:nvPicPr>
        <p:blipFill rotWithShape="1">
          <a:blip r:embed="rId3">
            <a:alphaModFix/>
          </a:blip>
          <a:srcRect/>
          <a:stretch/>
        </p:blipFill>
        <p:spPr>
          <a:xfrm>
            <a:off x="0" y="-32745"/>
            <a:ext cx="9144000" cy="1208489"/>
          </a:xfrm>
          <a:prstGeom prst="rect">
            <a:avLst/>
          </a:prstGeom>
          <a:noFill/>
          <a:ln>
            <a:noFill/>
          </a:ln>
        </p:spPr>
      </p:pic>
      <p:sp>
        <p:nvSpPr>
          <p:cNvPr id="300" name="Google Shape;300;p21"/>
          <p:cNvSpPr txBox="1"/>
          <p:nvPr/>
        </p:nvSpPr>
        <p:spPr>
          <a:xfrm>
            <a:off x="647178" y="183874"/>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Measures of Central Tendency – Median</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graphicFrame>
        <p:nvGraphicFramePr>
          <p:cNvPr id="306" name="Google Shape;306;p22"/>
          <p:cNvGraphicFramePr/>
          <p:nvPr>
            <p:extLst>
              <p:ext uri="{D42A27DB-BD31-4B8C-83A1-F6EECF244321}">
                <p14:modId xmlns:p14="http://schemas.microsoft.com/office/powerpoint/2010/main" val="1833157056"/>
              </p:ext>
            </p:extLst>
          </p:nvPr>
        </p:nvGraphicFramePr>
        <p:xfrm>
          <a:off x="1295976" y="461854"/>
          <a:ext cx="3099197" cy="1865709"/>
        </p:xfrm>
        <a:graphic>
          <a:graphicData uri="http://schemas.openxmlformats.org/presentationml/2006/ole">
            <mc:AlternateContent xmlns:mc="http://schemas.openxmlformats.org/markup-compatibility/2006">
              <mc:Choice xmlns:v="urn:schemas-microsoft-com:vml" Requires="v">
                <p:oleObj r:id="rId3" imgW="3099197" imgH="1865709" progId="Paint.Picture">
                  <p:embed/>
                </p:oleObj>
              </mc:Choice>
              <mc:Fallback>
                <p:oleObj r:id="rId3" imgW="3099197" imgH="1865709" progId="Paint.Picture">
                  <p:embed/>
                  <p:pic>
                    <p:nvPicPr>
                      <p:cNvPr id="306" name="Google Shape;306;p22"/>
                      <p:cNvPicPr preferRelativeResize="0"/>
                      <p:nvPr/>
                    </p:nvPicPr>
                    <p:blipFill rotWithShape="1">
                      <a:blip r:embed="rId4">
                        <a:alphaModFix/>
                      </a:blip>
                      <a:srcRect/>
                      <a:stretch/>
                    </p:blipFill>
                    <p:spPr>
                      <a:xfrm>
                        <a:off x="1295976" y="461854"/>
                        <a:ext cx="3099197" cy="1865709"/>
                      </a:xfrm>
                      <a:prstGeom prst="rect">
                        <a:avLst/>
                      </a:prstGeom>
                      <a:noFill/>
                      <a:ln>
                        <a:noFill/>
                      </a:ln>
                    </p:spPr>
                  </p:pic>
                </p:oleObj>
              </mc:Fallback>
            </mc:AlternateContent>
          </a:graphicData>
        </a:graphic>
      </p:graphicFrame>
      <p:sp>
        <p:nvSpPr>
          <p:cNvPr id="307" name="Google Shape;307;p22"/>
          <p:cNvSpPr/>
          <p:nvPr/>
        </p:nvSpPr>
        <p:spPr>
          <a:xfrm>
            <a:off x="1410275" y="1490554"/>
            <a:ext cx="2114550" cy="800100"/>
          </a:xfrm>
          <a:prstGeom prst="parallelogram">
            <a:avLst>
              <a:gd name="adj" fmla="val 66071"/>
            </a:avLst>
          </a:prstGeom>
          <a:noFill/>
          <a:ln w="25400" cap="flat" cmpd="sng">
            <a:solidFill>
              <a:srgbClr val="FF000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panose="020B0604020202020204" pitchFamily="34" charset="0"/>
              <a:cs typeface="Arial" panose="020B0604020202020204" pitchFamily="34" charset="0"/>
              <a:sym typeface="Arial"/>
            </a:endParaRPr>
          </a:p>
        </p:txBody>
      </p:sp>
      <p:graphicFrame>
        <p:nvGraphicFramePr>
          <p:cNvPr id="308" name="Google Shape;308;p22"/>
          <p:cNvGraphicFramePr/>
          <p:nvPr>
            <p:extLst>
              <p:ext uri="{D42A27DB-BD31-4B8C-83A1-F6EECF244321}">
                <p14:modId xmlns:p14="http://schemas.microsoft.com/office/powerpoint/2010/main" val="2806773289"/>
              </p:ext>
            </p:extLst>
          </p:nvPr>
        </p:nvGraphicFramePr>
        <p:xfrm>
          <a:off x="4553525" y="327313"/>
          <a:ext cx="3340325" cy="2011800"/>
        </p:xfrm>
        <a:graphic>
          <a:graphicData uri="http://schemas.openxmlformats.org/drawingml/2006/table">
            <a:tbl>
              <a:tblPr>
                <a:noFill/>
                <a:tableStyleId>{D704DA8C-E260-424D-A33B-042AE3F80E9C}</a:tableStyleId>
              </a:tblPr>
              <a:tblGrid>
                <a:gridCol w="457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62550">
                  <a:extLst>
                    <a:ext uri="{9D8B030D-6E8A-4147-A177-3AD203B41FA5}">
                      <a16:colId xmlns:a16="http://schemas.microsoft.com/office/drawing/2014/main" val="20002"/>
                    </a:ext>
                  </a:extLst>
                </a:gridCol>
                <a:gridCol w="434575">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tblGrid>
              <a:tr h="525775">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Tree Height</a:t>
                      </a:r>
                      <a:endParaRPr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(m)</a:t>
                      </a:r>
                      <a:endParaRPr sz="1500" b="1"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rowSpan="6">
                  <a:txBody>
                    <a:bodyPr/>
                    <a:lstStyle/>
                    <a:p>
                      <a:pPr marL="0" marR="0" lvl="0" indent="0" algn="ctr" rtl="0">
                        <a:lnSpc>
                          <a:spcPct val="100000"/>
                        </a:lnSpc>
                        <a:spcBef>
                          <a:spcPts val="0"/>
                        </a:spcBef>
                        <a:spcAft>
                          <a:spcPts val="0"/>
                        </a:spcAft>
                        <a:buClr>
                          <a:srgbClr val="000000"/>
                        </a:buClr>
                        <a:buSzPts val="1500"/>
                        <a:buFont typeface="Arial"/>
                        <a:buNone/>
                      </a:pPr>
                      <a:endParaRPr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Tree Height</a:t>
                      </a:r>
                      <a:endParaRPr>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(m)</a:t>
                      </a:r>
                      <a:endParaRPr sz="1500" b="1"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1</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5.0</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6</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5.3</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2</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6.0</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7</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7.1</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3</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7.5</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8</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0000"/>
                        </a:buClr>
                        <a:buSzPts val="1500"/>
                        <a:buFont typeface="Arial"/>
                        <a:buNone/>
                      </a:pPr>
                      <a:r>
                        <a:rPr lang="en-US" sz="1500" b="0" i="0" u="none" strike="noStrike" cap="none">
                          <a:solidFill>
                            <a:srgbClr val="FF0000"/>
                          </a:solidFill>
                          <a:latin typeface="Times New Roman" panose="02020603050405020304" pitchFamily="18" charset="0"/>
                          <a:ea typeface="Times New Roman"/>
                          <a:cs typeface="Times New Roman" panose="02020603050405020304" pitchFamily="18" charset="0"/>
                          <a:sym typeface="Times New Roman"/>
                        </a:rPr>
                        <a:t>25.4</a:t>
                      </a:r>
                      <a:endParaRPr sz="1500" b="0" i="0" u="none" strike="noStrike" cap="none">
                        <a:solidFill>
                          <a:srgbClr val="FF0000"/>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4</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8.0</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9</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7.5</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5</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4.8</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10</a:t>
                      </a:r>
                      <a:endParaRPr sz="1500" b="0" i="0" u="none" strike="noStrike" cap="none">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4.5</a:t>
                      </a:r>
                      <a:endParaRPr sz="15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bl>
          </a:graphicData>
        </a:graphic>
      </p:graphicFrame>
      <p:sp>
        <p:nvSpPr>
          <p:cNvPr id="309" name="Google Shape;309;p22"/>
          <p:cNvSpPr txBox="1"/>
          <p:nvPr/>
        </p:nvSpPr>
        <p:spPr>
          <a:xfrm>
            <a:off x="1238825" y="2475201"/>
            <a:ext cx="367119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dirty="0">
                <a:solidFill>
                  <a:srgbClr val="000000"/>
                </a:solidFill>
                <a:latin typeface="Arial" panose="020B0604020202020204" pitchFamily="34" charset="0"/>
                <a:cs typeface="Arial" panose="020B0604020202020204" pitchFamily="34" charset="0"/>
                <a:sym typeface="Arial"/>
              </a:rPr>
              <a:t>Source: http://www.forestlearn.org/forests/refor.htm</a:t>
            </a:r>
            <a:endParaRPr dirty="0">
              <a:latin typeface="Arial" panose="020B0604020202020204" pitchFamily="34" charset="0"/>
              <a:cs typeface="Arial" panose="020B0604020202020204" pitchFamily="34" charset="0"/>
            </a:endParaRPr>
          </a:p>
        </p:txBody>
      </p:sp>
      <p:sp>
        <p:nvSpPr>
          <p:cNvPr id="310" name="Google Shape;310;p22"/>
          <p:cNvSpPr txBox="1"/>
          <p:nvPr/>
        </p:nvSpPr>
        <p:spPr>
          <a:xfrm>
            <a:off x="4929763" y="2452579"/>
            <a:ext cx="224773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panose="020B0604020202020204" pitchFamily="34" charset="0"/>
                <a:cs typeface="Arial" panose="020B0604020202020204" pitchFamily="34" charset="0"/>
                <a:sym typeface="Arial"/>
              </a:rPr>
              <a:t>Mean = </a:t>
            </a:r>
            <a:r>
              <a:rPr lang="en-US" sz="1050" b="0" i="0" u="none" strike="noStrike" cap="none">
                <a:solidFill>
                  <a:schemeClr val="hlink"/>
                </a:solidFill>
                <a:latin typeface="Arial" panose="020B0604020202020204" pitchFamily="34" charset="0"/>
                <a:cs typeface="Arial" panose="020B0604020202020204" pitchFamily="34" charset="0"/>
                <a:sym typeface="Arial"/>
              </a:rPr>
              <a:t>6.19</a:t>
            </a:r>
            <a:r>
              <a:rPr lang="en-US" sz="1050" b="0" i="0" u="none" strike="noStrike" cap="none">
                <a:solidFill>
                  <a:srgbClr val="000000"/>
                </a:solidFill>
                <a:latin typeface="Arial" panose="020B0604020202020204" pitchFamily="34" charset="0"/>
                <a:cs typeface="Arial" panose="020B0604020202020204" pitchFamily="34" charset="0"/>
                <a:sym typeface="Arial"/>
              </a:rPr>
              <a:t> m       </a:t>
            </a:r>
            <a:r>
              <a:rPr lang="en-US" sz="1050" b="0" i="0" u="sng" strike="noStrike" cap="none">
                <a:solidFill>
                  <a:srgbClr val="000000"/>
                </a:solidFill>
                <a:latin typeface="Arial" panose="020B0604020202020204" pitchFamily="34" charset="0"/>
                <a:cs typeface="Arial" panose="020B0604020202020204" pitchFamily="34" charset="0"/>
                <a:sym typeface="Arial"/>
              </a:rPr>
              <a:t>Mean = </a:t>
            </a:r>
            <a:r>
              <a:rPr lang="en-US" sz="1050" b="0" i="0" u="sng" strike="noStrike" cap="none">
                <a:solidFill>
                  <a:schemeClr val="hlink"/>
                </a:solidFill>
                <a:latin typeface="Arial" panose="020B0604020202020204" pitchFamily="34" charset="0"/>
                <a:cs typeface="Arial" panose="020B0604020202020204" pitchFamily="34" charset="0"/>
                <a:sym typeface="Arial"/>
              </a:rPr>
              <a:t>8.10</a:t>
            </a:r>
            <a:r>
              <a:rPr lang="en-US" sz="1050" b="0" i="0" u="sng" strike="noStrike" cap="none">
                <a:solidFill>
                  <a:srgbClr val="000000"/>
                </a:solidFill>
                <a:latin typeface="Arial" panose="020B0604020202020204" pitchFamily="34" charset="0"/>
                <a:cs typeface="Arial" panose="020B0604020202020204" pitchFamily="34" charset="0"/>
                <a:sym typeface="Arial"/>
              </a:rPr>
              <a:t> m</a:t>
            </a:r>
            <a:endParaRPr>
              <a:latin typeface="Arial" panose="020B0604020202020204" pitchFamily="34" charset="0"/>
              <a:cs typeface="Arial" panose="020B0604020202020204" pitchFamily="34" charset="0"/>
            </a:endParaRPr>
          </a:p>
        </p:txBody>
      </p:sp>
      <p:graphicFrame>
        <p:nvGraphicFramePr>
          <p:cNvPr id="311" name="Google Shape;311;p22"/>
          <p:cNvGraphicFramePr/>
          <p:nvPr>
            <p:extLst>
              <p:ext uri="{D42A27DB-BD31-4B8C-83A1-F6EECF244321}">
                <p14:modId xmlns:p14="http://schemas.microsoft.com/office/powerpoint/2010/main" val="1689531933"/>
              </p:ext>
            </p:extLst>
          </p:nvPr>
        </p:nvGraphicFramePr>
        <p:xfrm>
          <a:off x="1295975" y="2891919"/>
          <a:ext cx="3276025" cy="2011800"/>
        </p:xfrm>
        <a:graphic>
          <a:graphicData uri="http://schemas.openxmlformats.org/drawingml/2006/table">
            <a:tbl>
              <a:tblPr>
                <a:noFill/>
                <a:tableStyleId>{D704DA8C-E260-424D-A33B-042AE3F80E9C}</a:tableStyleId>
              </a:tblPr>
              <a:tblGrid>
                <a:gridCol w="448875">
                  <a:extLst>
                    <a:ext uri="{9D8B030D-6E8A-4147-A177-3AD203B41FA5}">
                      <a16:colId xmlns:a16="http://schemas.microsoft.com/office/drawing/2014/main" val="20000"/>
                    </a:ext>
                  </a:extLst>
                </a:gridCol>
                <a:gridCol w="1123950">
                  <a:extLst>
                    <a:ext uri="{9D8B030D-6E8A-4147-A177-3AD203B41FA5}">
                      <a16:colId xmlns:a16="http://schemas.microsoft.com/office/drawing/2014/main" val="20001"/>
                    </a:ext>
                  </a:extLst>
                </a:gridCol>
                <a:gridCol w="162550">
                  <a:extLst>
                    <a:ext uri="{9D8B030D-6E8A-4147-A177-3AD203B41FA5}">
                      <a16:colId xmlns:a16="http://schemas.microsoft.com/office/drawing/2014/main" val="20002"/>
                    </a:ext>
                  </a:extLst>
                </a:gridCol>
                <a:gridCol w="417900">
                  <a:extLst>
                    <a:ext uri="{9D8B030D-6E8A-4147-A177-3AD203B41FA5}">
                      <a16:colId xmlns:a16="http://schemas.microsoft.com/office/drawing/2014/main" val="20003"/>
                    </a:ext>
                  </a:extLst>
                </a:gridCol>
                <a:gridCol w="1122750">
                  <a:extLst>
                    <a:ext uri="{9D8B030D-6E8A-4147-A177-3AD203B41FA5}">
                      <a16:colId xmlns:a16="http://schemas.microsoft.com/office/drawing/2014/main" val="20004"/>
                    </a:ext>
                  </a:extLst>
                </a:gridCol>
              </a:tblGrid>
              <a:tr h="525775">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a:t>
                      </a:r>
                      <a:endParaRPr sz="1500" b="1"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Tree Height</a:t>
                      </a:r>
                      <a:endParaRPr/>
                    </a:p>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(m)</a:t>
                      </a:r>
                      <a:endParaRPr sz="1500" b="1"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rowSpan="6">
                  <a:txBody>
                    <a:bodyPr/>
                    <a:lstStyle/>
                    <a:p>
                      <a:pPr marL="0" marR="0" lvl="0" indent="0" algn="ctr" rtl="0">
                        <a:lnSpc>
                          <a:spcPct val="100000"/>
                        </a:lnSpc>
                        <a:spcBef>
                          <a:spcPts val="0"/>
                        </a:spcBef>
                        <a:spcAft>
                          <a:spcPts val="0"/>
                        </a:spcAft>
                        <a:buClr>
                          <a:srgbClr val="000000"/>
                        </a:buClr>
                        <a:buSzPts val="1500"/>
                        <a:buFont typeface="Arial"/>
                        <a:buNone/>
                      </a:pPr>
                      <a:endParaRPr sz="1500" b="1"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a:t>
                      </a:r>
                      <a:endParaRPr sz="1500" b="1"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Tree Height</a:t>
                      </a:r>
                      <a:endParaRPr/>
                    </a:p>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(m)</a:t>
                      </a:r>
                      <a:endParaRPr sz="1500" b="1"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1</a:t>
                      </a:r>
                      <a:endParaRPr sz="1500" b="0"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4.5</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6</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accent2"/>
                        </a:buClr>
                        <a:buSzPts val="1500"/>
                        <a:buFont typeface="Arial"/>
                        <a:buNone/>
                      </a:pPr>
                      <a:r>
                        <a:rPr lang="en-US" sz="1500" b="0" i="0" u="none" strike="noStrike" cap="none">
                          <a:solidFill>
                            <a:schemeClr val="accent2"/>
                          </a:solidFill>
                          <a:latin typeface="Times New Roman"/>
                          <a:ea typeface="Times New Roman"/>
                          <a:cs typeface="Times New Roman"/>
                          <a:sym typeface="Times New Roman"/>
                        </a:rPr>
                        <a:t>7.1</a:t>
                      </a:r>
                      <a:endParaRPr sz="1500" b="0" i="0" u="none" strike="noStrike" cap="none">
                        <a:solidFill>
                          <a:schemeClr val="accent2"/>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2</a:t>
                      </a:r>
                      <a:endParaRPr sz="1500" b="0"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4.8</a:t>
                      </a:r>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7</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7.5</a:t>
                      </a:r>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3</a:t>
                      </a:r>
                      <a:endParaRPr sz="1500" b="0"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5.0</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8</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7.5</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4</a:t>
                      </a:r>
                      <a:endParaRPr sz="1500" b="0"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5.3</a:t>
                      </a:r>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9</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8.0</a:t>
                      </a:r>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5</a:t>
                      </a:r>
                      <a:endParaRPr sz="1500" b="0"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accent2"/>
                        </a:buClr>
                        <a:buSzPts val="1500"/>
                        <a:buFont typeface="Arial"/>
                        <a:buNone/>
                      </a:pPr>
                      <a:r>
                        <a:rPr lang="en-US" sz="1500" b="0" i="0" u="none" strike="noStrike" cap="none" dirty="0">
                          <a:solidFill>
                            <a:schemeClr val="accent2"/>
                          </a:solidFill>
                          <a:latin typeface="Times New Roman"/>
                          <a:ea typeface="Times New Roman"/>
                          <a:cs typeface="Times New Roman"/>
                          <a:sym typeface="Times New Roman"/>
                        </a:rPr>
                        <a:t>6.0</a:t>
                      </a:r>
                      <a:endParaRPr dirty="0"/>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10</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0000"/>
                        </a:buClr>
                        <a:buSzPts val="1500"/>
                        <a:buFont typeface="Arial"/>
                        <a:buNone/>
                      </a:pPr>
                      <a:r>
                        <a:rPr lang="en-US" sz="1500" b="0" i="0" u="none" strike="noStrike" cap="none" dirty="0">
                          <a:solidFill>
                            <a:srgbClr val="FF0000"/>
                          </a:solidFill>
                          <a:latin typeface="Times New Roman"/>
                          <a:ea typeface="Times New Roman"/>
                          <a:cs typeface="Times New Roman"/>
                          <a:sym typeface="Times New Roman"/>
                        </a:rPr>
                        <a:t>25.4</a:t>
                      </a:r>
                      <a:endParaRPr dirty="0"/>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bl>
          </a:graphicData>
        </a:graphic>
      </p:graphicFrame>
      <p:sp>
        <p:nvSpPr>
          <p:cNvPr id="312" name="Google Shape;312;p22"/>
          <p:cNvSpPr txBox="1"/>
          <p:nvPr/>
        </p:nvSpPr>
        <p:spPr>
          <a:xfrm>
            <a:off x="4839276" y="2899063"/>
            <a:ext cx="327602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dirty="0">
                <a:solidFill>
                  <a:schemeClr val="accent2"/>
                </a:solidFill>
                <a:latin typeface="Arial" panose="020B0604020202020204" pitchFamily="34" charset="0"/>
                <a:cs typeface="Arial" panose="020B0604020202020204" pitchFamily="34" charset="0"/>
                <a:sym typeface="Arial"/>
              </a:rPr>
              <a:t>median</a:t>
            </a:r>
            <a:r>
              <a:rPr lang="en-US" sz="1800" b="0" i="0" u="none" strike="noStrike" cap="none" dirty="0">
                <a:solidFill>
                  <a:srgbClr val="000000"/>
                </a:solidFill>
                <a:latin typeface="Arial" panose="020B0604020202020204" pitchFamily="34" charset="0"/>
                <a:cs typeface="Arial" panose="020B0604020202020204" pitchFamily="34" charset="0"/>
                <a:sym typeface="Arial"/>
              </a:rPr>
              <a:t>: (6.0 + 7.1) / 2 = 6.55</a:t>
            </a:r>
            <a:endParaRPr dirty="0">
              <a:latin typeface="Arial" panose="020B0604020202020204" pitchFamily="34" charset="0"/>
              <a:cs typeface="Arial" panose="020B0604020202020204" pitchFamily="34" charset="0"/>
            </a:endParaRPr>
          </a:p>
        </p:txBody>
      </p:sp>
      <p:sp>
        <p:nvSpPr>
          <p:cNvPr id="313" name="Google Shape;313;p22"/>
          <p:cNvSpPr/>
          <p:nvPr/>
        </p:nvSpPr>
        <p:spPr>
          <a:xfrm>
            <a:off x="4610675" y="3527713"/>
            <a:ext cx="3314700" cy="1615787"/>
          </a:xfrm>
          <a:prstGeom prst="rect">
            <a:avLst/>
          </a:prstGeom>
          <a:solidFill>
            <a:srgbClr val="99CCFF"/>
          </a:solidFill>
          <a:ln>
            <a:noFill/>
          </a:ln>
        </p:spPr>
        <p:txBody>
          <a:bodyPr spcFirstLastPara="1" wrap="square" lIns="91425" tIns="45700" rIns="91425" bIns="45700" anchor="t" anchorCtr="0">
            <a:spAutoFit/>
          </a:bodyPr>
          <a:lstStyle/>
          <a:p>
            <a:pPr marL="0" marR="0" lvl="0" indent="-114300" algn="l" rtl="0">
              <a:lnSpc>
                <a:spcPct val="110000"/>
              </a:lnSpc>
              <a:spcBef>
                <a:spcPts val="0"/>
              </a:spcBef>
              <a:spcAft>
                <a:spcPts val="0"/>
              </a:spcAft>
              <a:buClr>
                <a:srgbClr val="000000"/>
              </a:buClr>
              <a:buSzPts val="1800"/>
              <a:buFont typeface="Arial"/>
              <a:buChar char="•"/>
            </a:pPr>
            <a:r>
              <a:rPr lang="en-US" sz="1800" b="1" i="0" u="none" strike="noStrike" cap="none" dirty="0">
                <a:solidFill>
                  <a:schemeClr val="accent2"/>
                </a:solidFill>
                <a:latin typeface="Arial" panose="020B0604020202020204" pitchFamily="34" charset="0"/>
                <a:cs typeface="Arial" panose="020B0604020202020204" pitchFamily="34" charset="0"/>
                <a:sym typeface="Arial"/>
              </a:rPr>
              <a:t> Advantage</a:t>
            </a:r>
            <a:r>
              <a:rPr lang="en-US" sz="1800" b="0" i="0" u="none" strike="noStrike" cap="none" dirty="0">
                <a:solidFill>
                  <a:srgbClr val="000000"/>
                </a:solidFill>
                <a:latin typeface="Arial" panose="020B0604020202020204" pitchFamily="34" charset="0"/>
                <a:cs typeface="Arial" panose="020B0604020202020204" pitchFamily="34" charset="0"/>
                <a:sym typeface="Arial"/>
              </a:rPr>
              <a:t>: the value is </a:t>
            </a:r>
            <a:r>
              <a:rPr lang="en-US" sz="1800" b="0" i="0" u="none" strike="noStrike" cap="none" dirty="0">
                <a:solidFill>
                  <a:srgbClr val="FF0000"/>
                </a:solidFill>
                <a:latin typeface="Arial" panose="020B0604020202020204" pitchFamily="34" charset="0"/>
                <a:cs typeface="Arial" panose="020B0604020202020204" pitchFamily="34" charset="0"/>
                <a:sym typeface="Arial"/>
              </a:rPr>
              <a:t>NOT</a:t>
            </a:r>
            <a:r>
              <a:rPr lang="en-US" sz="1800" b="0" i="0" u="none" strike="noStrike" cap="none" dirty="0">
                <a:solidFill>
                  <a:srgbClr val="000000"/>
                </a:solidFill>
                <a:latin typeface="Arial" panose="020B0604020202020204" pitchFamily="34" charset="0"/>
                <a:cs typeface="Arial" panose="020B0604020202020204" pitchFamily="34" charset="0"/>
                <a:sym typeface="Arial"/>
              </a:rPr>
              <a:t> affected by extreme values at the end of a distribution (which are potentially are outliers)</a:t>
            </a:r>
            <a:endParaRPr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fade">
                                      <p:cBhvr>
                                        <p:cTn id="7" dur="500"/>
                                        <p:tgtEl>
                                          <p:spTgt spid="3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2"/>
                                        </p:tgtEl>
                                        <p:attrNameLst>
                                          <p:attrName>style.visibility</p:attrName>
                                        </p:attrNameLst>
                                      </p:cBhvr>
                                      <p:to>
                                        <p:strVal val="visible"/>
                                      </p:to>
                                    </p:set>
                                    <p:animEffect transition="in" filter="fade">
                                      <p:cBhvr>
                                        <p:cTn id="12" dur="500"/>
                                        <p:tgtEl>
                                          <p:spTgt spid="3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3"/>
                                        </p:tgtEl>
                                        <p:attrNameLst>
                                          <p:attrName>style.visibility</p:attrName>
                                        </p:attrNameLst>
                                      </p:cBhvr>
                                      <p:to>
                                        <p:strVal val="visible"/>
                                      </p:to>
                                    </p:set>
                                    <p:animEffect transition="in" filter="fade">
                                      <p:cBhvr>
                                        <p:cTn id="17" dur="5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3"/>
          <p:cNvSpPr txBox="1">
            <a:spLocks noGrp="1"/>
          </p:cNvSpPr>
          <p:nvPr>
            <p:ph type="body" idx="1"/>
          </p:nvPr>
        </p:nvSpPr>
        <p:spPr>
          <a:xfrm>
            <a:off x="1371600" y="1586344"/>
            <a:ext cx="6457950" cy="2528455"/>
          </a:xfrm>
          <a:prstGeom prst="rect">
            <a:avLst/>
          </a:prstGeom>
          <a:solidFill>
            <a:srgbClr val="99CCFF"/>
          </a:solidFill>
          <a:ln>
            <a:noFill/>
          </a:ln>
        </p:spPr>
        <p:txBody>
          <a:bodyPr spcFirstLastPara="1" wrap="square" lIns="68575" tIns="34275" rIns="68575" bIns="34275" anchor="t" anchorCtr="0">
            <a:normAutofit fontScale="92500" lnSpcReduction="20000"/>
          </a:bodyPr>
          <a:lstStyle/>
          <a:p>
            <a:pPr marL="457200" lvl="0" indent="-317500" algn="l" rtl="0">
              <a:lnSpc>
                <a:spcPct val="135000"/>
              </a:lnSpc>
              <a:spcBef>
                <a:spcPts val="800"/>
              </a:spcBef>
              <a:spcAft>
                <a:spcPts val="0"/>
              </a:spcAft>
              <a:buSzPct val="72072"/>
              <a:buChar char="•"/>
            </a:pPr>
            <a:r>
              <a:rPr lang="en-US" b="1" dirty="0">
                <a:solidFill>
                  <a:schemeClr val="accent2"/>
                </a:solidFill>
              </a:rPr>
              <a:t>Mode</a:t>
            </a:r>
            <a:r>
              <a:rPr lang="en-US" dirty="0"/>
              <a:t> - This is the </a:t>
            </a:r>
            <a:r>
              <a:rPr lang="en-US" b="1" dirty="0">
                <a:solidFill>
                  <a:schemeClr val="hlink"/>
                </a:solidFill>
              </a:rPr>
              <a:t>most</a:t>
            </a:r>
            <a:r>
              <a:rPr lang="en-US" dirty="0"/>
              <a:t> frequently occurring value in the distribution</a:t>
            </a:r>
            <a:endParaRPr dirty="0"/>
          </a:p>
          <a:p>
            <a:pPr marL="457200" lvl="0" indent="-317500" algn="l" rtl="0">
              <a:lnSpc>
                <a:spcPct val="135000"/>
              </a:lnSpc>
              <a:spcBef>
                <a:spcPts val="800"/>
              </a:spcBef>
              <a:spcAft>
                <a:spcPts val="0"/>
              </a:spcAft>
              <a:buSzPct val="72072"/>
              <a:buChar char="•"/>
            </a:pPr>
            <a:r>
              <a:rPr lang="en-US" dirty="0"/>
              <a:t>This is the only measure of central tendency that can be used with </a:t>
            </a:r>
            <a:r>
              <a:rPr lang="en-US" b="1" dirty="0">
                <a:solidFill>
                  <a:schemeClr val="accent2"/>
                </a:solidFill>
              </a:rPr>
              <a:t>nominal data</a:t>
            </a:r>
            <a:endParaRPr dirty="0"/>
          </a:p>
          <a:p>
            <a:pPr marL="457200" lvl="0" indent="-317500" algn="l" rtl="0">
              <a:lnSpc>
                <a:spcPct val="135000"/>
              </a:lnSpc>
              <a:spcBef>
                <a:spcPts val="800"/>
              </a:spcBef>
              <a:spcAft>
                <a:spcPts val="0"/>
              </a:spcAft>
              <a:buSzPct val="72072"/>
              <a:buChar char="•"/>
            </a:pPr>
            <a:r>
              <a:rPr lang="en-US" dirty="0"/>
              <a:t>The mode allows the distribution's </a:t>
            </a:r>
            <a:r>
              <a:rPr lang="en-US" b="1" dirty="0">
                <a:solidFill>
                  <a:schemeClr val="accent2"/>
                </a:solidFill>
              </a:rPr>
              <a:t>peak</a:t>
            </a:r>
            <a:r>
              <a:rPr lang="en-US" dirty="0"/>
              <a:t> to be located quickly</a:t>
            </a:r>
            <a:endParaRPr dirty="0"/>
          </a:p>
        </p:txBody>
      </p:sp>
      <p:pic>
        <p:nvPicPr>
          <p:cNvPr id="320" name="Google Shape;320;p23"/>
          <p:cNvPicPr preferRelativeResize="0"/>
          <p:nvPr/>
        </p:nvPicPr>
        <p:blipFill rotWithShape="1">
          <a:blip r:embed="rId3">
            <a:alphaModFix/>
          </a:blip>
          <a:srcRect/>
          <a:stretch/>
        </p:blipFill>
        <p:spPr>
          <a:xfrm>
            <a:off x="0" y="-8339"/>
            <a:ext cx="9144000" cy="1208489"/>
          </a:xfrm>
          <a:prstGeom prst="rect">
            <a:avLst/>
          </a:prstGeom>
          <a:noFill/>
          <a:ln>
            <a:noFill/>
          </a:ln>
        </p:spPr>
      </p:pic>
      <p:sp>
        <p:nvSpPr>
          <p:cNvPr id="321" name="Google Shape;321;p23"/>
          <p:cNvSpPr txBox="1"/>
          <p:nvPr/>
        </p:nvSpPr>
        <p:spPr>
          <a:xfrm>
            <a:off x="543269" y="208279"/>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Measures of Central Tendency – Mode</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4"/>
          <p:cNvSpPr txBox="1"/>
          <p:nvPr/>
        </p:nvSpPr>
        <p:spPr>
          <a:xfrm>
            <a:off x="5657850" y="3314700"/>
            <a:ext cx="124906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chemeClr val="hlink"/>
                </a:solidFill>
                <a:latin typeface="Arial"/>
                <a:ea typeface="Arial"/>
                <a:cs typeface="Arial"/>
                <a:sym typeface="Arial"/>
              </a:rPr>
              <a:t>mode</a:t>
            </a:r>
            <a:r>
              <a:rPr lang="en-US" sz="1800" b="0" i="0" u="none" strike="noStrike" cap="none">
                <a:solidFill>
                  <a:srgbClr val="000000"/>
                </a:solidFill>
                <a:latin typeface="Arial"/>
                <a:ea typeface="Arial"/>
                <a:cs typeface="Arial"/>
                <a:sym typeface="Arial"/>
              </a:rPr>
              <a:t>: 7.5</a:t>
            </a:r>
            <a:endParaRPr/>
          </a:p>
        </p:txBody>
      </p:sp>
      <p:graphicFrame>
        <p:nvGraphicFramePr>
          <p:cNvPr id="328" name="Google Shape;328;p24"/>
          <p:cNvGraphicFramePr/>
          <p:nvPr/>
        </p:nvGraphicFramePr>
        <p:xfrm>
          <a:off x="1543051" y="420291"/>
          <a:ext cx="3099197" cy="1865709"/>
        </p:xfrm>
        <a:graphic>
          <a:graphicData uri="http://schemas.openxmlformats.org/presentationml/2006/ole">
            <mc:AlternateContent xmlns:mc="http://schemas.openxmlformats.org/markup-compatibility/2006">
              <mc:Choice xmlns:v="urn:schemas-microsoft-com:vml" Requires="v">
                <p:oleObj r:id="rId3" imgW="3099197" imgH="1865709" progId="Paint.Picture">
                  <p:embed/>
                </p:oleObj>
              </mc:Choice>
              <mc:Fallback>
                <p:oleObj r:id="rId3" imgW="3099197" imgH="1865709" progId="Paint.Picture">
                  <p:embed/>
                  <p:pic>
                    <p:nvPicPr>
                      <p:cNvPr id="328" name="Google Shape;328;p24"/>
                      <p:cNvPicPr preferRelativeResize="0"/>
                      <p:nvPr/>
                    </p:nvPicPr>
                    <p:blipFill rotWithShape="1">
                      <a:blip r:embed="rId4">
                        <a:alphaModFix/>
                      </a:blip>
                      <a:srcRect/>
                      <a:stretch/>
                    </p:blipFill>
                    <p:spPr>
                      <a:xfrm>
                        <a:off x="1543051" y="420291"/>
                        <a:ext cx="3099197" cy="1865709"/>
                      </a:xfrm>
                      <a:prstGeom prst="rect">
                        <a:avLst/>
                      </a:prstGeom>
                      <a:noFill/>
                      <a:ln>
                        <a:noFill/>
                      </a:ln>
                    </p:spPr>
                  </p:pic>
                </p:oleObj>
              </mc:Fallback>
            </mc:AlternateContent>
          </a:graphicData>
        </a:graphic>
      </p:graphicFrame>
      <p:sp>
        <p:nvSpPr>
          <p:cNvPr id="329" name="Google Shape;329;p24"/>
          <p:cNvSpPr/>
          <p:nvPr/>
        </p:nvSpPr>
        <p:spPr>
          <a:xfrm>
            <a:off x="1657350" y="1448991"/>
            <a:ext cx="2114550" cy="800100"/>
          </a:xfrm>
          <a:prstGeom prst="parallelogram">
            <a:avLst>
              <a:gd name="adj" fmla="val 66071"/>
            </a:avLst>
          </a:prstGeom>
          <a:noFill/>
          <a:ln w="25400" cap="flat" cmpd="sng">
            <a:solidFill>
              <a:srgbClr val="FF000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sp>
        <p:nvSpPr>
          <p:cNvPr id="330" name="Google Shape;330;p24"/>
          <p:cNvSpPr txBox="1"/>
          <p:nvPr/>
        </p:nvSpPr>
        <p:spPr>
          <a:xfrm>
            <a:off x="1314450" y="2400301"/>
            <a:ext cx="367119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Source: http://www.forestlearn.org/forests/refor.htm</a:t>
            </a:r>
            <a:endParaRPr/>
          </a:p>
        </p:txBody>
      </p:sp>
      <p:graphicFrame>
        <p:nvGraphicFramePr>
          <p:cNvPr id="331" name="Google Shape;331;p24"/>
          <p:cNvGraphicFramePr/>
          <p:nvPr/>
        </p:nvGraphicFramePr>
        <p:xfrm>
          <a:off x="1543050" y="2850356"/>
          <a:ext cx="3276025" cy="2011800"/>
        </p:xfrm>
        <a:graphic>
          <a:graphicData uri="http://schemas.openxmlformats.org/drawingml/2006/table">
            <a:tbl>
              <a:tblPr>
                <a:noFill/>
                <a:tableStyleId>{D704DA8C-E260-424D-A33B-042AE3F80E9C}</a:tableStyleId>
              </a:tblPr>
              <a:tblGrid>
                <a:gridCol w="448875">
                  <a:extLst>
                    <a:ext uri="{9D8B030D-6E8A-4147-A177-3AD203B41FA5}">
                      <a16:colId xmlns:a16="http://schemas.microsoft.com/office/drawing/2014/main" val="20000"/>
                    </a:ext>
                  </a:extLst>
                </a:gridCol>
                <a:gridCol w="1123950">
                  <a:extLst>
                    <a:ext uri="{9D8B030D-6E8A-4147-A177-3AD203B41FA5}">
                      <a16:colId xmlns:a16="http://schemas.microsoft.com/office/drawing/2014/main" val="20001"/>
                    </a:ext>
                  </a:extLst>
                </a:gridCol>
                <a:gridCol w="162550">
                  <a:extLst>
                    <a:ext uri="{9D8B030D-6E8A-4147-A177-3AD203B41FA5}">
                      <a16:colId xmlns:a16="http://schemas.microsoft.com/office/drawing/2014/main" val="20002"/>
                    </a:ext>
                  </a:extLst>
                </a:gridCol>
                <a:gridCol w="417900">
                  <a:extLst>
                    <a:ext uri="{9D8B030D-6E8A-4147-A177-3AD203B41FA5}">
                      <a16:colId xmlns:a16="http://schemas.microsoft.com/office/drawing/2014/main" val="20003"/>
                    </a:ext>
                  </a:extLst>
                </a:gridCol>
                <a:gridCol w="1122750">
                  <a:extLst>
                    <a:ext uri="{9D8B030D-6E8A-4147-A177-3AD203B41FA5}">
                      <a16:colId xmlns:a16="http://schemas.microsoft.com/office/drawing/2014/main" val="20004"/>
                    </a:ext>
                  </a:extLst>
                </a:gridCol>
              </a:tblGrid>
              <a:tr h="525775">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a:t>
                      </a:r>
                      <a:endParaRPr sz="1500" b="1"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Tree Height</a:t>
                      </a:r>
                      <a:endParaRPr/>
                    </a:p>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(m)</a:t>
                      </a:r>
                      <a:endParaRPr sz="1500" b="1"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rowSpan="6">
                  <a:txBody>
                    <a:bodyPr/>
                    <a:lstStyle/>
                    <a:p>
                      <a:pPr marL="0" marR="0" lvl="0" indent="0" algn="ctr" rtl="0">
                        <a:lnSpc>
                          <a:spcPct val="100000"/>
                        </a:lnSpc>
                        <a:spcBef>
                          <a:spcPts val="0"/>
                        </a:spcBef>
                        <a:spcAft>
                          <a:spcPts val="0"/>
                        </a:spcAft>
                        <a:buClr>
                          <a:srgbClr val="000000"/>
                        </a:buClr>
                        <a:buSzPts val="1500"/>
                        <a:buFont typeface="Arial"/>
                        <a:buNone/>
                      </a:pPr>
                      <a:endParaRPr sz="1500" b="1"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a:t>
                      </a:r>
                      <a:endParaRPr sz="1500" b="1"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Tree Height</a:t>
                      </a:r>
                      <a:endParaRPr/>
                    </a:p>
                    <a:p>
                      <a:pPr marL="0" marR="0" lvl="0" indent="0" algn="ctr"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Times New Roman"/>
                          <a:ea typeface="Times New Roman"/>
                          <a:cs typeface="Times New Roman"/>
                          <a:sym typeface="Times New Roman"/>
                        </a:rPr>
                        <a:t>(m)</a:t>
                      </a:r>
                      <a:endParaRPr sz="1500" b="1"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25400" cap="flat" cmpd="sng">
                      <a:solidFill>
                        <a:srgbClr val="008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1</a:t>
                      </a:r>
                      <a:endParaRPr sz="1500" b="0"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4.5</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6</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accent2"/>
                        </a:buClr>
                        <a:buSzPts val="1500"/>
                        <a:buFont typeface="Arial"/>
                        <a:buNone/>
                      </a:pPr>
                      <a:r>
                        <a:rPr lang="en-US" sz="1500" b="0" i="0" u="none" strike="noStrike" cap="none">
                          <a:solidFill>
                            <a:schemeClr val="accent2"/>
                          </a:solidFill>
                          <a:latin typeface="Times New Roman"/>
                          <a:ea typeface="Times New Roman"/>
                          <a:cs typeface="Times New Roman"/>
                          <a:sym typeface="Times New Roman"/>
                        </a:rPr>
                        <a:t>7.1</a:t>
                      </a:r>
                      <a:endParaRPr sz="1500" b="0" i="0" u="none" strike="noStrike" cap="none">
                        <a:solidFill>
                          <a:schemeClr val="accent2"/>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2</a:t>
                      </a:r>
                      <a:endParaRPr sz="1500" b="0"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4.8</a:t>
                      </a:r>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7</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7.5</a:t>
                      </a:r>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3</a:t>
                      </a:r>
                      <a:endParaRPr sz="1500" b="0"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5.0</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8</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7.5</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4</a:t>
                      </a:r>
                      <a:endParaRPr sz="1500" b="0"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5.3</a:t>
                      </a:r>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9</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8.0</a:t>
                      </a:r>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297175">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5</a:t>
                      </a:r>
                      <a:endParaRPr sz="1500" b="0" i="0" u="none" strike="noStrike" cap="none">
                        <a:solidFill>
                          <a:schemeClr val="dk1"/>
                        </a:solidFill>
                        <a:latin typeface="Arial"/>
                        <a:ea typeface="Arial"/>
                        <a:cs typeface="Arial"/>
                        <a:sym typeface="Arial"/>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accent2"/>
                        </a:buClr>
                        <a:buSzPts val="1500"/>
                        <a:buFont typeface="Arial"/>
                        <a:buNone/>
                      </a:pPr>
                      <a:r>
                        <a:rPr lang="en-US" sz="1500" b="0" i="0" u="none" strike="noStrike" cap="none">
                          <a:solidFill>
                            <a:schemeClr val="accent2"/>
                          </a:solidFill>
                          <a:latin typeface="Times New Roman"/>
                          <a:ea typeface="Times New Roman"/>
                          <a:cs typeface="Times New Roman"/>
                          <a:sym typeface="Times New Roman"/>
                        </a:rPr>
                        <a:t>6.0</a:t>
                      </a:r>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vMerge="1">
                  <a:txBody>
                    <a:bodyPr/>
                    <a:lstStyle/>
                    <a:p>
                      <a:endParaRPr lang="en-US"/>
                    </a:p>
                  </a:txBody>
                  <a:tcPr/>
                </a:tc>
                <a:tc>
                  <a:txBody>
                    <a:bodyPr/>
                    <a:lstStyle/>
                    <a:p>
                      <a:pPr marL="0" marR="0" lvl="0" indent="0" algn="ctr" rtl="0">
                        <a:lnSpc>
                          <a:spcPct val="100000"/>
                        </a:lnSpc>
                        <a:spcBef>
                          <a:spcPts val="0"/>
                        </a:spcBef>
                        <a:spcAft>
                          <a:spcPts val="0"/>
                        </a:spcAft>
                        <a:buClr>
                          <a:schemeClr val="dk1"/>
                        </a:buClr>
                        <a:buSzPts val="1500"/>
                        <a:buFont typeface="Arial"/>
                        <a:buNone/>
                      </a:pPr>
                      <a:r>
                        <a:rPr lang="en-US" sz="1500" b="0" i="0" u="none" strike="noStrike" cap="none">
                          <a:solidFill>
                            <a:schemeClr val="dk1"/>
                          </a:solidFill>
                          <a:latin typeface="Times New Roman"/>
                          <a:ea typeface="Times New Roman"/>
                          <a:cs typeface="Times New Roman"/>
                          <a:sym typeface="Times New Roman"/>
                        </a:rPr>
                        <a:t>10</a:t>
                      </a:r>
                      <a:endParaRPr sz="1500" b="0" i="0" u="none" strike="noStrike" cap="none">
                        <a:solidFill>
                          <a:schemeClr val="dk1"/>
                        </a:solidFill>
                        <a:latin typeface="Times New Roman"/>
                        <a:ea typeface="Times New Roman"/>
                        <a:cs typeface="Times New Roman"/>
                        <a:sym typeface="Times New Roman"/>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0000"/>
                        </a:buClr>
                        <a:buSzPts val="1500"/>
                        <a:buFont typeface="Arial"/>
                        <a:buNone/>
                      </a:pPr>
                      <a:r>
                        <a:rPr lang="en-US" sz="1500" b="0" i="0" u="none" strike="noStrike" cap="none">
                          <a:solidFill>
                            <a:srgbClr val="FF0000"/>
                          </a:solidFill>
                          <a:latin typeface="Times New Roman"/>
                          <a:ea typeface="Times New Roman"/>
                          <a:cs typeface="Times New Roman"/>
                          <a:sym typeface="Times New Roman"/>
                        </a:rPr>
                        <a:t>25.4</a:t>
                      </a:r>
                      <a:endParaRPr/>
                    </a:p>
                  </a:txBody>
                  <a:tcPr marL="68575" marR="68575" marT="34300" marB="343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25400" cap="flat" cmpd="sng">
                      <a:solidFill>
                        <a:srgbClr val="008000"/>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bl>
          </a:graphicData>
        </a:graphic>
      </p:graphicFrame>
      <p:sp>
        <p:nvSpPr>
          <p:cNvPr id="332" name="Google Shape;332;p24"/>
          <p:cNvSpPr txBox="1"/>
          <p:nvPr/>
        </p:nvSpPr>
        <p:spPr>
          <a:xfrm>
            <a:off x="4686300" y="1200150"/>
            <a:ext cx="3314700"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Mean = </a:t>
            </a:r>
            <a:r>
              <a:rPr lang="en-US" sz="1800" b="0" i="0" u="none" strike="noStrike" cap="none" dirty="0">
                <a:solidFill>
                  <a:schemeClr val="hlink"/>
                </a:solidFill>
                <a:latin typeface="Arial"/>
                <a:ea typeface="Arial"/>
                <a:cs typeface="Arial"/>
                <a:sym typeface="Arial"/>
              </a:rPr>
              <a:t>6.19</a:t>
            </a:r>
            <a:r>
              <a:rPr lang="en-US" sz="1800" b="0" i="0" u="none" strike="noStrike" cap="none" dirty="0">
                <a:solidFill>
                  <a:srgbClr val="000000"/>
                </a:solidFill>
                <a:latin typeface="Arial"/>
                <a:ea typeface="Arial"/>
                <a:cs typeface="Arial"/>
                <a:sym typeface="Arial"/>
              </a:rPr>
              <a:t> m (without outlier)       </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sng" strike="noStrike" cap="none" dirty="0">
                <a:solidFill>
                  <a:srgbClr val="000000"/>
                </a:solidFill>
                <a:latin typeface="Arial"/>
                <a:ea typeface="Arial"/>
                <a:cs typeface="Arial"/>
                <a:sym typeface="Arial"/>
              </a:rPr>
              <a:t>Mean = </a:t>
            </a:r>
            <a:r>
              <a:rPr lang="en-US" sz="1800" b="0" i="0" u="sng" strike="noStrike" cap="none" dirty="0">
                <a:solidFill>
                  <a:schemeClr val="hlink"/>
                </a:solidFill>
                <a:latin typeface="Arial"/>
                <a:ea typeface="Arial"/>
                <a:cs typeface="Arial"/>
                <a:sym typeface="Arial"/>
              </a:rPr>
              <a:t>8.10</a:t>
            </a:r>
            <a:r>
              <a:rPr lang="en-US" sz="1800" b="0" i="0" u="sng" strike="noStrike" cap="none" dirty="0">
                <a:solidFill>
                  <a:srgbClr val="000000"/>
                </a:solidFill>
                <a:latin typeface="Arial"/>
                <a:ea typeface="Arial"/>
                <a:cs typeface="Arial"/>
                <a:sym typeface="Arial"/>
              </a:rPr>
              <a:t> m</a:t>
            </a:r>
            <a:endParaRPr dirty="0"/>
          </a:p>
        </p:txBody>
      </p:sp>
      <p:sp>
        <p:nvSpPr>
          <p:cNvPr id="333" name="Google Shape;333;p24"/>
          <p:cNvSpPr txBox="1"/>
          <p:nvPr/>
        </p:nvSpPr>
        <p:spPr>
          <a:xfrm>
            <a:off x="5086351" y="2514600"/>
            <a:ext cx="34538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dirty="0">
                <a:solidFill>
                  <a:schemeClr val="hlink"/>
                </a:solidFill>
                <a:latin typeface="Arial"/>
                <a:ea typeface="Arial"/>
                <a:cs typeface="Arial"/>
                <a:sym typeface="Arial"/>
              </a:rPr>
              <a:t>median</a:t>
            </a:r>
            <a:r>
              <a:rPr lang="en-US" sz="1800" b="0" i="0" u="none" strike="noStrike" cap="none" dirty="0">
                <a:solidFill>
                  <a:srgbClr val="000000"/>
                </a:solidFill>
                <a:latin typeface="Arial"/>
                <a:ea typeface="Arial"/>
                <a:cs typeface="Arial"/>
                <a:sym typeface="Arial"/>
              </a:rPr>
              <a:t>: (6.0 + 7.1) /2 = 6.55</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graphicFrame>
        <p:nvGraphicFramePr>
          <p:cNvPr id="339" name="Google Shape;339;p25"/>
          <p:cNvGraphicFramePr/>
          <p:nvPr/>
        </p:nvGraphicFramePr>
        <p:xfrm>
          <a:off x="4914900" y="400050"/>
          <a:ext cx="2686075" cy="2571750"/>
        </p:xfrm>
        <a:graphic>
          <a:graphicData uri="http://schemas.openxmlformats.org/drawingml/2006/table">
            <a:tbl>
              <a:tblPr>
                <a:noFill/>
                <a:tableStyleId>{D704DA8C-E260-424D-A33B-042AE3F80E9C}</a:tableStyleId>
              </a:tblPr>
              <a:tblGrid>
                <a:gridCol w="538175">
                  <a:extLst>
                    <a:ext uri="{9D8B030D-6E8A-4147-A177-3AD203B41FA5}">
                      <a16:colId xmlns:a16="http://schemas.microsoft.com/office/drawing/2014/main" val="20000"/>
                    </a:ext>
                  </a:extLst>
                </a:gridCol>
                <a:gridCol w="535775">
                  <a:extLst>
                    <a:ext uri="{9D8B030D-6E8A-4147-A177-3AD203B41FA5}">
                      <a16:colId xmlns:a16="http://schemas.microsoft.com/office/drawing/2014/main" val="20001"/>
                    </a:ext>
                  </a:extLst>
                </a:gridCol>
                <a:gridCol w="538175">
                  <a:extLst>
                    <a:ext uri="{9D8B030D-6E8A-4147-A177-3AD203B41FA5}">
                      <a16:colId xmlns:a16="http://schemas.microsoft.com/office/drawing/2014/main" val="20002"/>
                    </a:ext>
                  </a:extLst>
                </a:gridCol>
                <a:gridCol w="535775">
                  <a:extLst>
                    <a:ext uri="{9D8B030D-6E8A-4147-A177-3AD203B41FA5}">
                      <a16:colId xmlns:a16="http://schemas.microsoft.com/office/drawing/2014/main" val="20003"/>
                    </a:ext>
                  </a:extLst>
                </a:gridCol>
                <a:gridCol w="538175">
                  <a:extLst>
                    <a:ext uri="{9D8B030D-6E8A-4147-A177-3AD203B41FA5}">
                      <a16:colId xmlns:a16="http://schemas.microsoft.com/office/drawing/2014/main" val="20004"/>
                    </a:ext>
                  </a:extLst>
                </a:gridCol>
              </a:tblGrid>
              <a:tr h="507200">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30</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40</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25</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50</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45</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09600">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50</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55</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45</a:t>
                      </a:r>
                      <a:endParaRPr sz="1800" b="0" i="0" u="none" strike="noStrike" cap="none" dirty="0">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48</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61</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507200">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60</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75</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70</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45</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72</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510775">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24</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45</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0000"/>
                        </a:buClr>
                        <a:buSzPts val="1800"/>
                        <a:buFont typeface="Arial"/>
                        <a:buNone/>
                      </a:pPr>
                      <a:r>
                        <a:rPr lang="en-US" sz="1800" b="0" i="0" u="none" strike="noStrike" cap="none">
                          <a:solidFill>
                            <a:srgbClr val="FF0000"/>
                          </a:solidFill>
                          <a:latin typeface="Times New Roman"/>
                          <a:ea typeface="Times New Roman"/>
                          <a:cs typeface="Times New Roman"/>
                          <a:sym typeface="Times New Roman"/>
                        </a:rPr>
                        <a:t>200</a:t>
                      </a:r>
                      <a:endParaRPr sz="1800" b="0" i="0" u="none" strike="noStrike" cap="none">
                        <a:solidFill>
                          <a:srgbClr val="FF0000"/>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0000"/>
                        </a:buClr>
                        <a:buSzPts val="1800"/>
                        <a:buFont typeface="Arial"/>
                        <a:buNone/>
                      </a:pPr>
                      <a:r>
                        <a:rPr lang="en-US" sz="1800" b="0" i="0" u="none" strike="noStrike" cap="none">
                          <a:solidFill>
                            <a:srgbClr val="FF0000"/>
                          </a:solidFill>
                          <a:latin typeface="Times New Roman"/>
                          <a:ea typeface="Times New Roman"/>
                          <a:cs typeface="Times New Roman"/>
                          <a:sym typeface="Times New Roman"/>
                        </a:rPr>
                        <a:t>205</a:t>
                      </a:r>
                      <a:endParaRPr sz="1800" b="0" i="0" u="none" strike="noStrike" cap="none">
                        <a:solidFill>
                          <a:srgbClr val="FF0000"/>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65</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536975">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65</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39</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58</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a:solidFill>
                            <a:schemeClr val="dk1"/>
                          </a:solidFill>
                          <a:latin typeface="Times New Roman"/>
                          <a:ea typeface="Times New Roman"/>
                          <a:cs typeface="Times New Roman"/>
                          <a:sym typeface="Times New Roman"/>
                        </a:rPr>
                        <a:t>45</a:t>
                      </a:r>
                      <a:endParaRPr sz="1800" b="0" i="0" u="none" strike="noStrike" cap="none">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Times New Roman"/>
                          <a:ea typeface="Times New Roman"/>
                          <a:cs typeface="Times New Roman"/>
                          <a:sym typeface="Times New Roman"/>
                        </a:rPr>
                        <a:t>65</a:t>
                      </a:r>
                      <a:endParaRPr sz="1800" b="0" i="0" u="none" strike="noStrike" cap="none" dirty="0">
                        <a:solidFill>
                          <a:schemeClr val="dk1"/>
                        </a:solidFill>
                        <a:latin typeface="Arial"/>
                        <a:ea typeface="Arial"/>
                        <a:cs typeface="Arial"/>
                        <a:sym typeface="Arial"/>
                      </a:endParaRPr>
                    </a:p>
                  </a:txBody>
                  <a:tcPr marL="68575" marR="68575" marT="34300" marB="343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bl>
          </a:graphicData>
        </a:graphic>
      </p:graphicFrame>
      <p:graphicFrame>
        <p:nvGraphicFramePr>
          <p:cNvPr id="340" name="Google Shape;340;p25"/>
          <p:cNvGraphicFramePr/>
          <p:nvPr/>
        </p:nvGraphicFramePr>
        <p:xfrm>
          <a:off x="1428750" y="114301"/>
          <a:ext cx="3028950" cy="3040856"/>
        </p:xfrm>
        <a:graphic>
          <a:graphicData uri="http://schemas.openxmlformats.org/presentationml/2006/ole">
            <mc:AlternateContent xmlns:mc="http://schemas.openxmlformats.org/markup-compatibility/2006">
              <mc:Choice xmlns:v="urn:schemas-microsoft-com:vml" Requires="v">
                <p:oleObj r:id="rId3" imgW="3028950" imgH="3040856" progId="Paint.Picture">
                  <p:embed/>
                </p:oleObj>
              </mc:Choice>
              <mc:Fallback>
                <p:oleObj r:id="rId3" imgW="3028950" imgH="3040856" progId="Paint.Picture">
                  <p:embed/>
                  <p:pic>
                    <p:nvPicPr>
                      <p:cNvPr id="340" name="Google Shape;340;p25"/>
                      <p:cNvPicPr preferRelativeResize="0"/>
                      <p:nvPr/>
                    </p:nvPicPr>
                    <p:blipFill rotWithShape="1">
                      <a:blip r:embed="rId4">
                        <a:alphaModFix/>
                      </a:blip>
                      <a:srcRect/>
                      <a:stretch/>
                    </p:blipFill>
                    <p:spPr>
                      <a:xfrm>
                        <a:off x="1428750" y="114301"/>
                        <a:ext cx="3028950" cy="3040856"/>
                      </a:xfrm>
                      <a:prstGeom prst="rect">
                        <a:avLst/>
                      </a:prstGeom>
                      <a:noFill/>
                      <a:ln>
                        <a:noFill/>
                      </a:ln>
                    </p:spPr>
                  </p:pic>
                </p:oleObj>
              </mc:Fallback>
            </mc:AlternateContent>
          </a:graphicData>
        </a:graphic>
      </p:graphicFrame>
      <p:sp>
        <p:nvSpPr>
          <p:cNvPr id="341" name="Google Shape;341;p25"/>
          <p:cNvSpPr txBox="1"/>
          <p:nvPr/>
        </p:nvSpPr>
        <p:spPr>
          <a:xfrm>
            <a:off x="1371600" y="3200400"/>
            <a:ext cx="2613216"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Landsat ETM+, Chapel Hill (2002-05-24)</a:t>
            </a:r>
            <a:endParaRPr/>
          </a:p>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            (7-4-1 band combination)</a:t>
            </a:r>
            <a:endParaRPr/>
          </a:p>
        </p:txBody>
      </p:sp>
      <p:sp>
        <p:nvSpPr>
          <p:cNvPr id="342" name="Google Shape;342;p25"/>
          <p:cNvSpPr txBox="1"/>
          <p:nvPr/>
        </p:nvSpPr>
        <p:spPr>
          <a:xfrm>
            <a:off x="2514600" y="3759994"/>
            <a:ext cx="4343400" cy="553998"/>
          </a:xfrm>
          <a:prstGeom prst="rect">
            <a:avLst/>
          </a:prstGeom>
          <a:solidFill>
            <a:srgbClr val="99CCFF"/>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500" b="0" i="0" u="none" strike="noStrike" cap="none" dirty="0">
                <a:solidFill>
                  <a:srgbClr val="000000"/>
                </a:solidFill>
                <a:latin typeface="Arial"/>
                <a:ea typeface="Arial"/>
                <a:cs typeface="Arial"/>
                <a:sym typeface="Arial"/>
              </a:rPr>
              <a:t>24, 25, 30, 39, 40, </a:t>
            </a:r>
            <a:r>
              <a:rPr lang="en-US" sz="1500" b="0" i="0" u="none" strike="noStrike" cap="none" dirty="0">
                <a:solidFill>
                  <a:schemeClr val="hlink"/>
                </a:solidFill>
                <a:latin typeface="Arial"/>
                <a:ea typeface="Arial"/>
                <a:cs typeface="Arial"/>
                <a:sym typeface="Arial"/>
              </a:rPr>
              <a:t>45, 45, 45, 45, 45</a:t>
            </a:r>
            <a:r>
              <a:rPr lang="en-US" sz="1500" b="0" i="0" u="none" strike="noStrike" cap="none" dirty="0">
                <a:solidFill>
                  <a:srgbClr val="000000"/>
                </a:solidFill>
                <a:latin typeface="Arial"/>
                <a:ea typeface="Arial"/>
                <a:cs typeface="Arial"/>
                <a:sym typeface="Arial"/>
              </a:rPr>
              <a:t>, 48, 50, </a:t>
            </a:r>
            <a:r>
              <a:rPr lang="en-US" sz="1500" b="0" i="0" u="none" strike="noStrike" cap="none" dirty="0">
                <a:solidFill>
                  <a:srgbClr val="FF0000"/>
                </a:solidFill>
                <a:latin typeface="Arial"/>
                <a:ea typeface="Arial"/>
                <a:cs typeface="Arial"/>
                <a:sym typeface="Arial"/>
              </a:rPr>
              <a:t>50</a:t>
            </a:r>
            <a:r>
              <a:rPr lang="en-US" sz="1500" b="0" i="0" u="none" strike="noStrike" cap="none" dirty="0">
                <a:solidFill>
                  <a:srgbClr val="000000"/>
                </a:solidFill>
                <a:latin typeface="Arial"/>
                <a:ea typeface="Arial"/>
                <a:cs typeface="Arial"/>
                <a:sym typeface="Arial"/>
              </a:rPr>
              <a:t>, </a:t>
            </a:r>
            <a:endParaRPr dirty="0"/>
          </a:p>
          <a:p>
            <a:pPr marL="0" marR="0" lvl="0" indent="0" algn="l" rtl="0">
              <a:lnSpc>
                <a:spcPct val="100000"/>
              </a:lnSpc>
              <a:spcBef>
                <a:spcPts val="0"/>
              </a:spcBef>
              <a:spcAft>
                <a:spcPts val="0"/>
              </a:spcAft>
              <a:buNone/>
            </a:pPr>
            <a:r>
              <a:rPr lang="en-US" sz="1500" b="0" i="0" u="none" strike="noStrike" cap="none" dirty="0">
                <a:solidFill>
                  <a:srgbClr val="000000"/>
                </a:solidFill>
                <a:latin typeface="Arial"/>
                <a:ea typeface="Arial"/>
                <a:cs typeface="Arial"/>
                <a:sym typeface="Arial"/>
              </a:rPr>
              <a:t>55, 58, 60, 61, </a:t>
            </a:r>
            <a:r>
              <a:rPr lang="en-US" sz="1500" b="0" i="0" u="none" strike="noStrike" cap="none" dirty="0">
                <a:solidFill>
                  <a:schemeClr val="accent2"/>
                </a:solidFill>
                <a:latin typeface="Arial"/>
                <a:ea typeface="Arial"/>
                <a:cs typeface="Arial"/>
                <a:sym typeface="Arial"/>
              </a:rPr>
              <a:t>65, 65, 65</a:t>
            </a:r>
            <a:r>
              <a:rPr lang="en-US" sz="1500" b="0" i="0" u="none" strike="noStrike" cap="none" dirty="0">
                <a:solidFill>
                  <a:srgbClr val="000000"/>
                </a:solidFill>
                <a:latin typeface="Arial"/>
                <a:ea typeface="Arial"/>
                <a:cs typeface="Arial"/>
                <a:sym typeface="Arial"/>
              </a:rPr>
              <a:t>, 70, 72, 75, 200, 205</a:t>
            </a:r>
            <a:endParaRPr dirty="0"/>
          </a:p>
        </p:txBody>
      </p:sp>
      <p:sp>
        <p:nvSpPr>
          <p:cNvPr id="343" name="Google Shape;343;p25"/>
          <p:cNvSpPr txBox="1"/>
          <p:nvPr/>
        </p:nvSpPr>
        <p:spPr>
          <a:xfrm>
            <a:off x="1794550" y="4343400"/>
            <a:ext cx="5520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dirty="0">
                <a:solidFill>
                  <a:schemeClr val="hlink"/>
                </a:solidFill>
                <a:latin typeface="Arial"/>
                <a:ea typeface="Arial"/>
                <a:cs typeface="Arial"/>
                <a:sym typeface="Arial"/>
              </a:rPr>
              <a:t>mean</a:t>
            </a:r>
            <a:r>
              <a:rPr lang="en-US" sz="1800" b="0" i="0" u="none" strike="noStrike" cap="none" dirty="0">
                <a:solidFill>
                  <a:srgbClr val="000000"/>
                </a:solidFill>
                <a:latin typeface="Arial"/>
                <a:ea typeface="Arial"/>
                <a:cs typeface="Arial"/>
                <a:sym typeface="Arial"/>
              </a:rPr>
              <a:t>: 63.28            </a:t>
            </a:r>
            <a:r>
              <a:rPr lang="en-US" sz="1800" b="1" i="0" u="none" strike="noStrike" cap="none" dirty="0">
                <a:solidFill>
                  <a:schemeClr val="hlink"/>
                </a:solidFill>
                <a:latin typeface="Arial"/>
                <a:ea typeface="Arial"/>
                <a:cs typeface="Arial"/>
                <a:sym typeface="Arial"/>
              </a:rPr>
              <a:t>median</a:t>
            </a:r>
            <a:r>
              <a:rPr lang="en-US" sz="1800" b="0" i="0" u="none" strike="noStrike" cap="none" dirty="0">
                <a:solidFill>
                  <a:srgbClr val="000000"/>
                </a:solidFill>
                <a:latin typeface="Arial"/>
                <a:ea typeface="Arial"/>
                <a:cs typeface="Arial"/>
                <a:sym typeface="Arial"/>
              </a:rPr>
              <a:t>: 50              </a:t>
            </a:r>
            <a:r>
              <a:rPr lang="en-US" sz="1800" b="1" i="0" u="none" strike="noStrike" cap="none" dirty="0">
                <a:solidFill>
                  <a:schemeClr val="hlink"/>
                </a:solidFill>
                <a:latin typeface="Arial"/>
                <a:ea typeface="Arial"/>
                <a:cs typeface="Arial"/>
                <a:sym typeface="Arial"/>
              </a:rPr>
              <a:t>mode</a:t>
            </a:r>
            <a:r>
              <a:rPr lang="en-US" sz="1800" b="0" i="0" u="none" strike="noStrike" cap="none" dirty="0">
                <a:solidFill>
                  <a:srgbClr val="000000"/>
                </a:solidFill>
                <a:latin typeface="Arial"/>
                <a:ea typeface="Arial"/>
                <a:cs typeface="Arial"/>
                <a:sym typeface="Arial"/>
              </a:rPr>
              <a:t>: 45</a:t>
            </a:r>
            <a:endParaRPr dirty="0"/>
          </a:p>
        </p:txBody>
      </p:sp>
      <p:sp>
        <p:nvSpPr>
          <p:cNvPr id="344" name="Google Shape;344;p25"/>
          <p:cNvSpPr txBox="1"/>
          <p:nvPr/>
        </p:nvSpPr>
        <p:spPr>
          <a:xfrm>
            <a:off x="3314700" y="4686300"/>
            <a:ext cx="331372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dirty="0">
                <a:solidFill>
                  <a:schemeClr val="hlink"/>
                </a:solidFill>
                <a:latin typeface="Arial"/>
                <a:ea typeface="Arial"/>
                <a:cs typeface="Arial"/>
                <a:sym typeface="Arial"/>
              </a:rPr>
              <a:t>mean</a:t>
            </a:r>
            <a:r>
              <a:rPr lang="en-US" sz="1800" b="0" i="0" u="none" strike="noStrike" cap="none" dirty="0">
                <a:solidFill>
                  <a:srgbClr val="000000"/>
                </a:solidFill>
                <a:latin typeface="Arial"/>
                <a:ea typeface="Arial"/>
                <a:cs typeface="Arial"/>
                <a:sym typeface="Arial"/>
              </a:rPr>
              <a:t> (without outliers):  51.17</a:t>
            </a:r>
            <a:endParaRPr dirty="0"/>
          </a:p>
        </p:txBody>
      </p:sp>
      <p:sp>
        <p:nvSpPr>
          <p:cNvPr id="345" name="Google Shape;345;p25"/>
          <p:cNvSpPr/>
          <p:nvPr/>
        </p:nvSpPr>
        <p:spPr>
          <a:xfrm>
            <a:off x="2800350" y="1714500"/>
            <a:ext cx="57150" cy="57150"/>
          </a:xfrm>
          <a:prstGeom prst="rect">
            <a:avLst/>
          </a:prstGeom>
          <a:noFill/>
          <a:ln w="158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p:txBody>
      </p:sp>
      <p:cxnSp>
        <p:nvCxnSpPr>
          <p:cNvPr id="346" name="Google Shape;346;p25"/>
          <p:cNvCxnSpPr/>
          <p:nvPr/>
        </p:nvCxnSpPr>
        <p:spPr>
          <a:xfrm rot="10800000" flipH="1">
            <a:off x="2857500" y="400050"/>
            <a:ext cx="2000250" cy="1314450"/>
          </a:xfrm>
          <a:prstGeom prst="straightConnector1">
            <a:avLst/>
          </a:prstGeom>
          <a:noFill/>
          <a:ln w="19050" cap="flat" cmpd="sng">
            <a:solidFill>
              <a:srgbClr val="0000FF"/>
            </a:solidFill>
            <a:prstDash val="dash"/>
            <a:round/>
            <a:headEnd type="none" w="med" len="med"/>
            <a:tailEnd type="triangle" w="med" len="med"/>
          </a:ln>
        </p:spPr>
      </p:cxnSp>
      <p:cxnSp>
        <p:nvCxnSpPr>
          <p:cNvPr id="347" name="Google Shape;347;p25"/>
          <p:cNvCxnSpPr/>
          <p:nvPr/>
        </p:nvCxnSpPr>
        <p:spPr>
          <a:xfrm>
            <a:off x="2857500" y="1771650"/>
            <a:ext cx="2000250" cy="1200150"/>
          </a:xfrm>
          <a:prstGeom prst="straightConnector1">
            <a:avLst/>
          </a:prstGeom>
          <a:noFill/>
          <a:ln w="19050" cap="flat" cmpd="sng">
            <a:solidFill>
              <a:srgbClr val="0000FF"/>
            </a:solidFill>
            <a:prstDash val="dash"/>
            <a:round/>
            <a:headEnd type="none" w="med" len="me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6"/>
          <p:cNvSpPr txBox="1">
            <a:spLocks noGrp="1"/>
          </p:cNvSpPr>
          <p:nvPr>
            <p:ph type="body" idx="1"/>
          </p:nvPr>
        </p:nvSpPr>
        <p:spPr>
          <a:xfrm>
            <a:off x="1425286" y="1413163"/>
            <a:ext cx="6172200" cy="2537114"/>
          </a:xfrm>
          <a:prstGeom prst="rect">
            <a:avLst/>
          </a:prstGeom>
          <a:solidFill>
            <a:srgbClr val="99CCFF"/>
          </a:solidFill>
          <a:ln>
            <a:noFill/>
          </a:ln>
        </p:spPr>
        <p:txBody>
          <a:bodyPr spcFirstLastPara="1" wrap="square" lIns="68575" tIns="34275" rIns="68575" bIns="34275" anchor="t" anchorCtr="0">
            <a:normAutofit fontScale="92500" lnSpcReduction="20000"/>
          </a:bodyPr>
          <a:lstStyle/>
          <a:p>
            <a:pPr marL="457200" lvl="0" indent="-317500" algn="l" rtl="0">
              <a:lnSpc>
                <a:spcPct val="115000"/>
              </a:lnSpc>
              <a:spcBef>
                <a:spcPts val="874"/>
              </a:spcBef>
              <a:spcAft>
                <a:spcPts val="0"/>
              </a:spcAft>
              <a:buSzPct val="72072"/>
              <a:buChar char="•"/>
            </a:pPr>
            <a:r>
              <a:rPr lang="en-US" dirty="0"/>
              <a:t>Most often, the </a:t>
            </a:r>
            <a:r>
              <a:rPr lang="en-US" b="1" dirty="0">
                <a:solidFill>
                  <a:schemeClr val="accent2"/>
                </a:solidFill>
              </a:rPr>
              <a:t>mean</a:t>
            </a:r>
            <a:r>
              <a:rPr lang="en-US" dirty="0"/>
              <a:t> is selected </a:t>
            </a:r>
            <a:r>
              <a:rPr lang="en-US" b="1" dirty="0">
                <a:solidFill>
                  <a:schemeClr val="accent2"/>
                </a:solidFill>
              </a:rPr>
              <a:t>by default</a:t>
            </a:r>
            <a:endParaRPr dirty="0"/>
          </a:p>
          <a:p>
            <a:pPr marL="457200" lvl="0" indent="-317500" algn="l" rtl="0">
              <a:lnSpc>
                <a:spcPct val="115000"/>
              </a:lnSpc>
              <a:spcBef>
                <a:spcPts val="874"/>
              </a:spcBef>
              <a:spcAft>
                <a:spcPts val="0"/>
              </a:spcAft>
              <a:buSzPct val="72072"/>
              <a:buChar char="•"/>
            </a:pPr>
            <a:r>
              <a:rPr lang="en-US" dirty="0"/>
              <a:t>The mean's key </a:t>
            </a:r>
            <a:r>
              <a:rPr lang="en-US" b="1" dirty="0">
                <a:solidFill>
                  <a:schemeClr val="accent2"/>
                </a:solidFill>
              </a:rPr>
              <a:t>advantage</a:t>
            </a:r>
            <a:r>
              <a:rPr lang="en-US" dirty="0"/>
              <a:t> is that it is sensitive to any change in the value of any observation</a:t>
            </a:r>
            <a:endParaRPr dirty="0"/>
          </a:p>
          <a:p>
            <a:pPr marL="457200" lvl="0" indent="-317500" algn="l" rtl="0">
              <a:lnSpc>
                <a:spcPct val="115000"/>
              </a:lnSpc>
              <a:spcBef>
                <a:spcPts val="874"/>
              </a:spcBef>
              <a:spcAft>
                <a:spcPts val="0"/>
              </a:spcAft>
              <a:buSzPct val="72072"/>
              <a:buChar char="•"/>
            </a:pPr>
            <a:r>
              <a:rPr lang="en-US" dirty="0"/>
              <a:t>The mean's </a:t>
            </a:r>
            <a:r>
              <a:rPr lang="en-US" b="1" dirty="0">
                <a:solidFill>
                  <a:schemeClr val="accent2"/>
                </a:solidFill>
              </a:rPr>
              <a:t>disadvantage</a:t>
            </a:r>
            <a:r>
              <a:rPr lang="en-US" dirty="0"/>
              <a:t> is that it is very sensitive to </a:t>
            </a:r>
            <a:r>
              <a:rPr lang="en-US" b="1" dirty="0">
                <a:solidFill>
                  <a:schemeClr val="accent2"/>
                </a:solidFill>
              </a:rPr>
              <a:t>outliers</a:t>
            </a:r>
            <a:endParaRPr dirty="0"/>
          </a:p>
          <a:p>
            <a:pPr marL="457200" lvl="0" indent="-317500" algn="l" rtl="0">
              <a:lnSpc>
                <a:spcPct val="115000"/>
              </a:lnSpc>
              <a:spcBef>
                <a:spcPts val="874"/>
              </a:spcBef>
              <a:spcAft>
                <a:spcPts val="0"/>
              </a:spcAft>
              <a:buSzPct val="72072"/>
              <a:buChar char="•"/>
            </a:pPr>
            <a:r>
              <a:rPr lang="en-US" dirty="0"/>
              <a:t>We really must consider the </a:t>
            </a:r>
            <a:r>
              <a:rPr lang="en-US" b="1" dirty="0">
                <a:solidFill>
                  <a:schemeClr val="accent2"/>
                </a:solidFill>
              </a:rPr>
              <a:t>nature</a:t>
            </a:r>
            <a:r>
              <a:rPr lang="en-US" dirty="0"/>
              <a:t> of the data, the </a:t>
            </a:r>
            <a:r>
              <a:rPr lang="en-US" b="1" dirty="0">
                <a:solidFill>
                  <a:schemeClr val="accent2"/>
                </a:solidFill>
              </a:rPr>
              <a:t>distribution</a:t>
            </a:r>
            <a:r>
              <a:rPr lang="en-US" dirty="0"/>
              <a:t>, and our </a:t>
            </a:r>
            <a:r>
              <a:rPr lang="en-US" b="1" dirty="0">
                <a:solidFill>
                  <a:schemeClr val="accent2"/>
                </a:solidFill>
              </a:rPr>
              <a:t>goals</a:t>
            </a:r>
            <a:r>
              <a:rPr lang="en-US" dirty="0"/>
              <a:t> to choose properly</a:t>
            </a:r>
            <a:endParaRPr dirty="0"/>
          </a:p>
        </p:txBody>
      </p:sp>
      <p:pic>
        <p:nvPicPr>
          <p:cNvPr id="354" name="Google Shape;354;p26"/>
          <p:cNvPicPr preferRelativeResize="0"/>
          <p:nvPr/>
        </p:nvPicPr>
        <p:blipFill rotWithShape="1">
          <a:blip r:embed="rId3">
            <a:alphaModFix/>
          </a:blip>
          <a:srcRect/>
          <a:stretch/>
        </p:blipFill>
        <p:spPr>
          <a:xfrm>
            <a:off x="0" y="-119176"/>
            <a:ext cx="9144000" cy="1208489"/>
          </a:xfrm>
          <a:prstGeom prst="rect">
            <a:avLst/>
          </a:prstGeom>
          <a:noFill/>
          <a:ln>
            <a:noFill/>
          </a:ln>
        </p:spPr>
      </p:pic>
      <p:sp>
        <p:nvSpPr>
          <p:cNvPr id="355" name="Google Shape;355;p26"/>
          <p:cNvSpPr txBox="1"/>
          <p:nvPr/>
        </p:nvSpPr>
        <p:spPr>
          <a:xfrm>
            <a:off x="543269" y="97442"/>
            <a:ext cx="8496822" cy="775252"/>
          </a:xfrm>
          <a:prstGeom prst="rect">
            <a:avLst/>
          </a:prstGeom>
          <a:noFill/>
          <a:ln>
            <a:noFill/>
          </a:ln>
        </p:spPr>
        <p:txBody>
          <a:bodyPr spcFirstLastPara="1" wrap="square" lIns="68575" tIns="34275" rIns="68575" bIns="34275" anchor="ctr" anchorCtr="0">
            <a:normAutofit fontScale="92500" lnSpcReduction="200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Which one is better: mean, median, or mode?</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7"/>
          <p:cNvSpPr txBox="1">
            <a:spLocks noGrp="1"/>
          </p:cNvSpPr>
          <p:nvPr>
            <p:ph type="body" idx="1"/>
          </p:nvPr>
        </p:nvSpPr>
        <p:spPr>
          <a:xfrm>
            <a:off x="1139536" y="1359618"/>
            <a:ext cx="6629400" cy="3011632"/>
          </a:xfrm>
          <a:prstGeom prst="rect">
            <a:avLst/>
          </a:prstGeom>
          <a:solidFill>
            <a:srgbClr val="99CCFF"/>
          </a:solidFill>
          <a:ln>
            <a:noFill/>
          </a:ln>
        </p:spPr>
        <p:txBody>
          <a:bodyPr spcFirstLastPara="1" wrap="square" lIns="68575" tIns="34275" rIns="68575" bIns="34275" anchor="t" anchorCtr="0">
            <a:normAutofit lnSpcReduction="10000"/>
          </a:bodyPr>
          <a:lstStyle/>
          <a:p>
            <a:pPr marL="457200" lvl="0" indent="-317500" algn="l" rtl="0">
              <a:lnSpc>
                <a:spcPct val="110000"/>
              </a:lnSpc>
              <a:spcBef>
                <a:spcPts val="874"/>
              </a:spcBef>
              <a:spcAft>
                <a:spcPts val="0"/>
              </a:spcAft>
              <a:buSzPct val="72072"/>
              <a:buChar char="•"/>
            </a:pPr>
            <a:r>
              <a:rPr lang="en-US" dirty="0"/>
              <a:t>Not all data is the same. There are some </a:t>
            </a:r>
            <a:r>
              <a:rPr lang="en-US" b="1" dirty="0">
                <a:solidFill>
                  <a:schemeClr val="accent2"/>
                </a:solidFill>
              </a:rPr>
              <a:t>limitations</a:t>
            </a:r>
            <a:r>
              <a:rPr lang="en-US" dirty="0"/>
              <a:t> as to what can and cannot be done with a data set, depending on the </a:t>
            </a:r>
            <a:r>
              <a:rPr lang="en-US" b="1" dirty="0">
                <a:solidFill>
                  <a:schemeClr val="accent2"/>
                </a:solidFill>
              </a:rPr>
              <a:t>characteristics</a:t>
            </a:r>
            <a:r>
              <a:rPr lang="en-US" dirty="0"/>
              <a:t> of the data</a:t>
            </a:r>
            <a:endParaRPr dirty="0"/>
          </a:p>
          <a:p>
            <a:pPr marL="457200" lvl="0" indent="-317500" algn="l" rtl="0">
              <a:lnSpc>
                <a:spcPct val="110000"/>
              </a:lnSpc>
              <a:spcBef>
                <a:spcPts val="874"/>
              </a:spcBef>
              <a:spcAft>
                <a:spcPts val="0"/>
              </a:spcAft>
              <a:buSzPct val="72072"/>
              <a:buChar char="•"/>
            </a:pPr>
            <a:r>
              <a:rPr lang="en-US" dirty="0"/>
              <a:t>Some key </a:t>
            </a:r>
            <a:r>
              <a:rPr lang="en-US" b="1" dirty="0">
                <a:solidFill>
                  <a:schemeClr val="accent2"/>
                </a:solidFill>
              </a:rPr>
              <a:t>characteristics</a:t>
            </a:r>
            <a:r>
              <a:rPr lang="en-US" dirty="0"/>
              <a:t> that must be considered are: </a:t>
            </a:r>
            <a:endParaRPr dirty="0"/>
          </a:p>
          <a:p>
            <a:pPr marL="457200" lvl="0" indent="-317500" algn="l" rtl="0">
              <a:lnSpc>
                <a:spcPct val="110000"/>
              </a:lnSpc>
              <a:spcBef>
                <a:spcPts val="874"/>
              </a:spcBef>
              <a:spcAft>
                <a:spcPts val="0"/>
              </a:spcAft>
              <a:buSzPct val="72072"/>
              <a:buChar char="•"/>
            </a:pPr>
            <a:r>
              <a:rPr lang="en-US" dirty="0"/>
              <a:t>A. </a:t>
            </a:r>
            <a:r>
              <a:rPr lang="en-US" b="1" dirty="0">
                <a:solidFill>
                  <a:schemeClr val="accent2"/>
                </a:solidFill>
              </a:rPr>
              <a:t>Continuous</a:t>
            </a:r>
            <a:r>
              <a:rPr lang="en-US" dirty="0"/>
              <a:t> vs. </a:t>
            </a:r>
            <a:r>
              <a:rPr lang="en-US" b="1" dirty="0">
                <a:solidFill>
                  <a:schemeClr val="accent2"/>
                </a:solidFill>
              </a:rPr>
              <a:t>Discrete</a:t>
            </a:r>
            <a:endParaRPr dirty="0"/>
          </a:p>
          <a:p>
            <a:pPr marL="457200" lvl="0" indent="-317500" algn="l" rtl="0">
              <a:lnSpc>
                <a:spcPct val="110000"/>
              </a:lnSpc>
              <a:spcBef>
                <a:spcPts val="874"/>
              </a:spcBef>
              <a:spcAft>
                <a:spcPts val="0"/>
              </a:spcAft>
              <a:buSzPct val="72072"/>
              <a:buChar char="•"/>
            </a:pPr>
            <a:r>
              <a:rPr lang="en-US" dirty="0"/>
              <a:t>B. </a:t>
            </a:r>
            <a:r>
              <a:rPr lang="en-US" b="1" dirty="0">
                <a:solidFill>
                  <a:schemeClr val="accent2"/>
                </a:solidFill>
              </a:rPr>
              <a:t>Grouped</a:t>
            </a:r>
            <a:r>
              <a:rPr lang="en-US" dirty="0"/>
              <a:t> vs. </a:t>
            </a:r>
            <a:r>
              <a:rPr lang="en-US" b="1" dirty="0">
                <a:solidFill>
                  <a:schemeClr val="accent2"/>
                </a:solidFill>
              </a:rPr>
              <a:t>Individual</a:t>
            </a:r>
            <a:endParaRPr dirty="0"/>
          </a:p>
          <a:p>
            <a:pPr marL="457200" lvl="0" indent="-317500" algn="l" rtl="0">
              <a:lnSpc>
                <a:spcPct val="110000"/>
              </a:lnSpc>
              <a:spcBef>
                <a:spcPts val="874"/>
              </a:spcBef>
              <a:spcAft>
                <a:spcPts val="0"/>
              </a:spcAft>
              <a:buSzPct val="72072"/>
              <a:buChar char="•"/>
            </a:pPr>
            <a:r>
              <a:rPr lang="en-US" dirty="0"/>
              <a:t>C.</a:t>
            </a:r>
            <a:r>
              <a:rPr lang="en-US" b="1" dirty="0">
                <a:solidFill>
                  <a:schemeClr val="accent2"/>
                </a:solidFill>
              </a:rPr>
              <a:t> Scale </a:t>
            </a:r>
            <a:r>
              <a:rPr lang="en-US" dirty="0"/>
              <a:t>of Measurement</a:t>
            </a:r>
            <a:endParaRPr dirty="0"/>
          </a:p>
        </p:txBody>
      </p:sp>
      <p:pic>
        <p:nvPicPr>
          <p:cNvPr id="362" name="Google Shape;362;p27"/>
          <p:cNvPicPr preferRelativeResize="0"/>
          <p:nvPr/>
        </p:nvPicPr>
        <p:blipFill rotWithShape="1">
          <a:blip r:embed="rId3">
            <a:alphaModFix/>
          </a:blip>
          <a:srcRect/>
          <a:stretch/>
        </p:blipFill>
        <p:spPr>
          <a:xfrm>
            <a:off x="0" y="-65489"/>
            <a:ext cx="9144000" cy="1208489"/>
          </a:xfrm>
          <a:prstGeom prst="rect">
            <a:avLst/>
          </a:prstGeom>
          <a:noFill/>
          <a:ln>
            <a:noFill/>
          </a:ln>
        </p:spPr>
      </p:pic>
      <p:sp>
        <p:nvSpPr>
          <p:cNvPr id="363" name="Google Shape;363;p27"/>
          <p:cNvSpPr txBox="1"/>
          <p:nvPr/>
        </p:nvSpPr>
        <p:spPr>
          <a:xfrm>
            <a:off x="543269" y="151129"/>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Some Characteristics of Data</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8"/>
          <p:cNvSpPr txBox="1">
            <a:spLocks noGrp="1"/>
          </p:cNvSpPr>
          <p:nvPr>
            <p:ph type="body" idx="1"/>
          </p:nvPr>
        </p:nvSpPr>
        <p:spPr>
          <a:xfrm>
            <a:off x="1400175" y="1302326"/>
            <a:ext cx="6343650" cy="3155373"/>
          </a:xfrm>
          <a:prstGeom prst="rect">
            <a:avLst/>
          </a:prstGeom>
          <a:solidFill>
            <a:srgbClr val="99CCFF"/>
          </a:solidFill>
          <a:ln>
            <a:noFill/>
          </a:ln>
        </p:spPr>
        <p:txBody>
          <a:bodyPr spcFirstLastPara="1" wrap="square" lIns="68575" tIns="34275" rIns="68575" bIns="34275" anchor="t" anchorCtr="0">
            <a:normAutofit fontScale="92500"/>
          </a:bodyPr>
          <a:lstStyle/>
          <a:p>
            <a:pPr marL="457200" lvl="0" indent="-317500" algn="l" rtl="0">
              <a:lnSpc>
                <a:spcPct val="105000"/>
              </a:lnSpc>
              <a:spcBef>
                <a:spcPts val="680"/>
              </a:spcBef>
              <a:spcAft>
                <a:spcPts val="0"/>
              </a:spcAft>
              <a:buSzPct val="72072"/>
              <a:buChar char="•"/>
            </a:pPr>
            <a:r>
              <a:rPr lang="en-US" b="1" dirty="0">
                <a:solidFill>
                  <a:schemeClr val="accent2"/>
                </a:solidFill>
              </a:rPr>
              <a:t>Continuous</a:t>
            </a:r>
            <a:r>
              <a:rPr lang="en-US" dirty="0"/>
              <a:t> data can include any value (i.e., </a:t>
            </a:r>
            <a:r>
              <a:rPr lang="en-US" b="1" dirty="0">
                <a:solidFill>
                  <a:schemeClr val="accent2"/>
                </a:solidFill>
              </a:rPr>
              <a:t>real</a:t>
            </a:r>
            <a:r>
              <a:rPr lang="en-US" dirty="0"/>
              <a:t> numbers)</a:t>
            </a:r>
            <a:endParaRPr dirty="0"/>
          </a:p>
          <a:p>
            <a:pPr marL="914400" lvl="1" indent="-317500" algn="l" rtl="0">
              <a:lnSpc>
                <a:spcPct val="105000"/>
              </a:lnSpc>
              <a:spcBef>
                <a:spcPts val="583"/>
              </a:spcBef>
              <a:spcAft>
                <a:spcPts val="0"/>
              </a:spcAft>
              <a:buSzPct val="84084"/>
              <a:buChar char="•"/>
            </a:pPr>
            <a:r>
              <a:rPr lang="en-US" dirty="0"/>
              <a:t>e.g., 1, 1.43, and 3.1415926 are all acceptable values. </a:t>
            </a:r>
            <a:endParaRPr dirty="0"/>
          </a:p>
          <a:p>
            <a:pPr marL="914400" lvl="1" indent="-317500" algn="l" rtl="0">
              <a:lnSpc>
                <a:spcPct val="105000"/>
              </a:lnSpc>
              <a:spcBef>
                <a:spcPts val="583"/>
              </a:spcBef>
              <a:spcAft>
                <a:spcPts val="0"/>
              </a:spcAft>
              <a:buSzPct val="84084"/>
              <a:buChar char="•"/>
            </a:pPr>
            <a:r>
              <a:rPr lang="en-US" dirty="0"/>
              <a:t>Geographic examples: distance, tree height, amount of precipitation, </a:t>
            </a:r>
            <a:r>
              <a:rPr lang="en-US" dirty="0" err="1"/>
              <a:t>etc</a:t>
            </a:r>
            <a:endParaRPr dirty="0"/>
          </a:p>
          <a:p>
            <a:pPr marL="457200" lvl="0" indent="-317500" algn="l" rtl="0">
              <a:lnSpc>
                <a:spcPct val="105000"/>
              </a:lnSpc>
              <a:spcBef>
                <a:spcPts val="680"/>
              </a:spcBef>
              <a:spcAft>
                <a:spcPts val="0"/>
              </a:spcAft>
              <a:buSzPct val="72072"/>
              <a:buChar char="•"/>
            </a:pPr>
            <a:r>
              <a:rPr lang="en-US" b="1" dirty="0">
                <a:solidFill>
                  <a:schemeClr val="accent2"/>
                </a:solidFill>
              </a:rPr>
              <a:t>Discrete</a:t>
            </a:r>
            <a:r>
              <a:rPr lang="en-US" dirty="0"/>
              <a:t> data only consists of discrete values, and the numbers in between those values are not defined (i.e., whole or </a:t>
            </a:r>
            <a:r>
              <a:rPr lang="en-US" b="1" dirty="0">
                <a:solidFill>
                  <a:schemeClr val="accent2"/>
                </a:solidFill>
              </a:rPr>
              <a:t>integer</a:t>
            </a:r>
            <a:r>
              <a:rPr lang="en-US" dirty="0"/>
              <a:t> numbers)</a:t>
            </a:r>
            <a:endParaRPr dirty="0"/>
          </a:p>
          <a:p>
            <a:pPr marL="914400" lvl="1" indent="-317500" algn="l" rtl="0">
              <a:lnSpc>
                <a:spcPct val="105000"/>
              </a:lnSpc>
              <a:spcBef>
                <a:spcPts val="583"/>
              </a:spcBef>
              <a:spcAft>
                <a:spcPts val="0"/>
              </a:spcAft>
              <a:buSzPct val="84084"/>
              <a:buChar char="•"/>
            </a:pPr>
            <a:r>
              <a:rPr lang="en-US" dirty="0"/>
              <a:t> e.g., 1, 2, 3. </a:t>
            </a:r>
            <a:endParaRPr dirty="0"/>
          </a:p>
          <a:p>
            <a:pPr marL="914400" lvl="1" indent="-317500" algn="l" rtl="0">
              <a:lnSpc>
                <a:spcPct val="105000"/>
              </a:lnSpc>
              <a:spcBef>
                <a:spcPts val="583"/>
              </a:spcBef>
              <a:spcAft>
                <a:spcPts val="0"/>
              </a:spcAft>
              <a:buSzPct val="84084"/>
              <a:buChar char="•"/>
            </a:pPr>
            <a:r>
              <a:rPr lang="en-US" dirty="0"/>
              <a:t>Geographic examples: # of vegetation types, </a:t>
            </a:r>
            <a:endParaRPr dirty="0"/>
          </a:p>
        </p:txBody>
      </p:sp>
      <p:pic>
        <p:nvPicPr>
          <p:cNvPr id="370" name="Google Shape;370;p28"/>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371" name="Google Shape;371;p28"/>
          <p:cNvSpPr txBox="1"/>
          <p:nvPr/>
        </p:nvSpPr>
        <p:spPr>
          <a:xfrm>
            <a:off x="543269" y="216618"/>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A. Continuous vs. Discrete Data</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9"/>
          <p:cNvSpPr txBox="1">
            <a:spLocks noGrp="1"/>
          </p:cNvSpPr>
          <p:nvPr>
            <p:ph type="body" idx="1"/>
          </p:nvPr>
        </p:nvSpPr>
        <p:spPr>
          <a:xfrm>
            <a:off x="1543050" y="1085850"/>
            <a:ext cx="6172200" cy="3714750"/>
          </a:xfrm>
          <a:prstGeom prst="rect">
            <a:avLst/>
          </a:prstGeom>
          <a:solidFill>
            <a:srgbClr val="99CCFF"/>
          </a:solidFill>
          <a:ln>
            <a:noFill/>
          </a:ln>
        </p:spPr>
        <p:txBody>
          <a:bodyPr spcFirstLastPara="1" wrap="square" lIns="68575" tIns="34275" rIns="68575" bIns="34275" anchor="t" anchorCtr="0">
            <a:normAutofit/>
          </a:bodyPr>
          <a:lstStyle/>
          <a:p>
            <a:pPr marL="457200" lvl="0" indent="-317500" algn="l" rtl="0">
              <a:lnSpc>
                <a:spcPct val="115000"/>
              </a:lnSpc>
              <a:spcBef>
                <a:spcPts val="735"/>
              </a:spcBef>
              <a:spcAft>
                <a:spcPts val="0"/>
              </a:spcAft>
              <a:buSzPts val="1400"/>
              <a:buChar char="•"/>
            </a:pPr>
            <a:r>
              <a:rPr lang="en-US" dirty="0"/>
              <a:t>The distinction between </a:t>
            </a:r>
            <a:r>
              <a:rPr lang="en-US" b="1" dirty="0">
                <a:solidFill>
                  <a:schemeClr val="accent2"/>
                </a:solidFill>
              </a:rPr>
              <a:t>individual</a:t>
            </a:r>
            <a:r>
              <a:rPr lang="en-US" dirty="0"/>
              <a:t> and </a:t>
            </a:r>
            <a:r>
              <a:rPr lang="en-US" b="1" dirty="0">
                <a:solidFill>
                  <a:schemeClr val="accent2"/>
                </a:solidFill>
              </a:rPr>
              <a:t>grouped</a:t>
            </a:r>
            <a:r>
              <a:rPr lang="en-US" dirty="0"/>
              <a:t> data is somewhat self-explanatory, but the issue pertains to the effects of grouping data</a:t>
            </a:r>
            <a:endParaRPr dirty="0"/>
          </a:p>
          <a:p>
            <a:pPr marL="457200" lvl="0" indent="-317500" algn="l" rtl="0">
              <a:lnSpc>
                <a:spcPct val="115000"/>
              </a:lnSpc>
              <a:spcBef>
                <a:spcPts val="735"/>
              </a:spcBef>
              <a:spcAft>
                <a:spcPts val="0"/>
              </a:spcAft>
              <a:buSzPts val="1400"/>
              <a:buChar char="•"/>
            </a:pPr>
            <a:r>
              <a:rPr lang="en-US" dirty="0"/>
              <a:t>While a family income value is collected for each household (</a:t>
            </a:r>
            <a:r>
              <a:rPr lang="en-US" b="1" dirty="0">
                <a:solidFill>
                  <a:schemeClr val="accent2"/>
                </a:solidFill>
              </a:rPr>
              <a:t>individual</a:t>
            </a:r>
            <a:r>
              <a:rPr lang="en-US" dirty="0"/>
              <a:t> data), for the purpose of analysis it is transformed into a set of </a:t>
            </a:r>
            <a:r>
              <a:rPr lang="en-US" b="1" dirty="0">
                <a:solidFill>
                  <a:schemeClr val="accent2"/>
                </a:solidFill>
              </a:rPr>
              <a:t>classes</a:t>
            </a:r>
            <a:r>
              <a:rPr lang="en-US" dirty="0"/>
              <a:t> (e.g., &lt;$10K, $10K-20K, &gt; $20K)</a:t>
            </a:r>
            <a:endParaRPr dirty="0"/>
          </a:p>
          <a:p>
            <a:pPr marL="457200" lvl="0" indent="-317500" algn="l" rtl="0">
              <a:lnSpc>
                <a:spcPct val="115000"/>
              </a:lnSpc>
              <a:spcBef>
                <a:spcPts val="735"/>
              </a:spcBef>
              <a:spcAft>
                <a:spcPts val="0"/>
              </a:spcAft>
              <a:buSzPts val="1400"/>
              <a:buChar char="•"/>
            </a:pPr>
            <a:r>
              <a:rPr lang="en-US" dirty="0"/>
              <a:t>e.g., elevation (1000m vs. &lt; 500m, 500-1000m, 1000-2000m, &gt; 2000m)</a:t>
            </a:r>
            <a:endParaRPr dirty="0"/>
          </a:p>
        </p:txBody>
      </p:sp>
      <p:pic>
        <p:nvPicPr>
          <p:cNvPr id="378" name="Google Shape;378;p29"/>
          <p:cNvPicPr preferRelativeResize="0"/>
          <p:nvPr/>
        </p:nvPicPr>
        <p:blipFill rotWithShape="1">
          <a:blip r:embed="rId3">
            <a:alphaModFix/>
          </a:blip>
          <a:srcRect/>
          <a:stretch/>
        </p:blipFill>
        <p:spPr>
          <a:xfrm>
            <a:off x="0" y="0"/>
            <a:ext cx="9144000" cy="991875"/>
          </a:xfrm>
          <a:prstGeom prst="rect">
            <a:avLst/>
          </a:prstGeom>
          <a:noFill/>
          <a:ln>
            <a:noFill/>
          </a:ln>
        </p:spPr>
      </p:pic>
      <p:sp>
        <p:nvSpPr>
          <p:cNvPr id="379" name="Google Shape;379;p29"/>
          <p:cNvSpPr txBox="1"/>
          <p:nvPr/>
        </p:nvSpPr>
        <p:spPr>
          <a:xfrm>
            <a:off x="543269" y="216618"/>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B. Grouped vs. Individual Data</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3"/>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119" name="Google Shape;119;p3"/>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dirty="0">
                <a:solidFill>
                  <a:srgbClr val="FFFFFF"/>
                </a:solidFill>
              </a:rPr>
              <a:t>Learning Outcomes</a:t>
            </a:r>
            <a:endParaRPr dirty="0"/>
          </a:p>
        </p:txBody>
      </p:sp>
      <p:sp>
        <p:nvSpPr>
          <p:cNvPr id="120" name="Google Shape;120;p3"/>
          <p:cNvSpPr txBox="1">
            <a:spLocks noGrp="1"/>
          </p:cNvSpPr>
          <p:nvPr>
            <p:ph type="body" idx="1"/>
          </p:nvPr>
        </p:nvSpPr>
        <p:spPr>
          <a:xfrm>
            <a:off x="632975" y="1418978"/>
            <a:ext cx="8074798" cy="2277124"/>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SzPts val="1400"/>
              <a:buNone/>
            </a:pPr>
            <a:r>
              <a:rPr lang="en-US" dirty="0"/>
              <a:t>At the end of this lecture, student will be able to:</a:t>
            </a:r>
            <a:endParaRPr dirty="0"/>
          </a:p>
        </p:txBody>
      </p:sp>
      <p:sp>
        <p:nvSpPr>
          <p:cNvPr id="121" name="Google Shape;121;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3</a:t>
            </a:fld>
            <a:endParaRPr/>
          </a:p>
        </p:txBody>
      </p:sp>
      <p:sp>
        <p:nvSpPr>
          <p:cNvPr id="122" name="Google Shape;122;p3"/>
          <p:cNvSpPr txBox="1"/>
          <p:nvPr/>
        </p:nvSpPr>
        <p:spPr>
          <a:xfrm>
            <a:off x="983672" y="2121122"/>
            <a:ext cx="7527353"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100" b="0" i="0" u="none" strike="noStrike" cap="none" dirty="0">
                <a:solidFill>
                  <a:srgbClr val="000000"/>
                </a:solidFill>
                <a:latin typeface="Arial"/>
                <a:ea typeface="Arial"/>
                <a:cs typeface="Arial"/>
                <a:sym typeface="Arial"/>
              </a:rPr>
              <a:t>To explore the appropriate technique for data pre-processing</a:t>
            </a:r>
            <a:br>
              <a:rPr lang="en-US" sz="2100" b="0" i="0" u="none" strike="noStrike" cap="none" dirty="0">
                <a:solidFill>
                  <a:schemeClr val="dk1"/>
                </a:solidFill>
                <a:latin typeface="Arial"/>
                <a:ea typeface="Arial"/>
                <a:cs typeface="Arial"/>
                <a:sym typeface="Arial"/>
              </a:rPr>
            </a:br>
            <a:endParaRPr sz="2100" b="0" i="0" u="none" strike="noStrike" cap="none" dirty="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385" name="Google Shape;385;p30"/>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386" name="Google Shape;386;p30"/>
          <p:cNvSpPr txBox="1"/>
          <p:nvPr/>
        </p:nvSpPr>
        <p:spPr>
          <a:xfrm>
            <a:off x="543269" y="216618"/>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B. Grouped vs. Individual Data</a:t>
            </a:r>
            <a:endParaRPr dirty="0"/>
          </a:p>
        </p:txBody>
      </p:sp>
      <p:sp>
        <p:nvSpPr>
          <p:cNvPr id="387" name="Google Shape;387;p30"/>
          <p:cNvSpPr txBox="1"/>
          <p:nvPr/>
        </p:nvSpPr>
        <p:spPr>
          <a:xfrm>
            <a:off x="1257300" y="1537198"/>
            <a:ext cx="6686700" cy="3263400"/>
          </a:xfrm>
          <a:prstGeom prst="rect">
            <a:avLst/>
          </a:prstGeom>
          <a:solidFill>
            <a:srgbClr val="99CCFF"/>
          </a:solidFill>
          <a:ln>
            <a:noFill/>
          </a:ln>
        </p:spPr>
        <p:txBody>
          <a:bodyPr spcFirstLastPara="1" wrap="square" lIns="68575" tIns="34275" rIns="68575" bIns="34275" anchor="t" anchorCtr="0">
            <a:normAutofit lnSpcReduction="10000"/>
          </a:bodyPr>
          <a:lstStyle/>
          <a:p>
            <a:pPr marL="457200" marR="0" lvl="0" indent="-317500" algn="l" rtl="0">
              <a:lnSpc>
                <a:spcPct val="110000"/>
              </a:lnSpc>
              <a:spcBef>
                <a:spcPts val="680"/>
              </a:spcBef>
              <a:spcAft>
                <a:spcPts val="0"/>
              </a:spcAft>
              <a:buClr>
                <a:schemeClr val="dk1"/>
              </a:buClr>
              <a:buSzPct val="72072"/>
              <a:buFont typeface="Arial"/>
              <a:buChar char="•"/>
            </a:pPr>
            <a:r>
              <a:rPr lang="en-US" sz="2100" b="0" i="0" u="none" strike="noStrike" cap="none" dirty="0">
                <a:solidFill>
                  <a:schemeClr val="dk1"/>
                </a:solidFill>
                <a:latin typeface="+mj-lt"/>
                <a:ea typeface="Calibri"/>
                <a:cs typeface="Calibri"/>
                <a:sym typeface="Calibri"/>
              </a:rPr>
              <a:t>In </a:t>
            </a:r>
            <a:r>
              <a:rPr lang="en-US" sz="2100" b="1" i="0" u="none" strike="noStrike" cap="none" dirty="0">
                <a:solidFill>
                  <a:schemeClr val="accent2"/>
                </a:solidFill>
                <a:latin typeface="+mj-lt"/>
                <a:ea typeface="Calibri"/>
                <a:cs typeface="Calibri"/>
                <a:sym typeface="Calibri"/>
              </a:rPr>
              <a:t>grouped</a:t>
            </a:r>
            <a:r>
              <a:rPr lang="en-US" sz="2100" b="0" i="0" u="none" strike="noStrike" cap="none" dirty="0">
                <a:solidFill>
                  <a:schemeClr val="dk1"/>
                </a:solidFill>
                <a:latin typeface="+mj-lt"/>
                <a:ea typeface="Calibri"/>
                <a:cs typeface="Calibri"/>
                <a:sym typeface="Calibri"/>
              </a:rPr>
              <a:t> data, the raw </a:t>
            </a:r>
            <a:r>
              <a:rPr lang="en-US" sz="2100" b="1" i="0" u="none" strike="noStrike" cap="none" dirty="0">
                <a:solidFill>
                  <a:schemeClr val="accent2"/>
                </a:solidFill>
                <a:latin typeface="+mj-lt"/>
                <a:ea typeface="Calibri"/>
                <a:cs typeface="Calibri"/>
                <a:sym typeface="Calibri"/>
              </a:rPr>
              <a:t>individual</a:t>
            </a:r>
            <a:r>
              <a:rPr lang="en-US" sz="2100" b="0" i="0" u="none" strike="noStrike" cap="none" dirty="0">
                <a:solidFill>
                  <a:schemeClr val="dk1"/>
                </a:solidFill>
                <a:latin typeface="+mj-lt"/>
                <a:ea typeface="Calibri"/>
                <a:cs typeface="Calibri"/>
                <a:sym typeface="Calibri"/>
              </a:rPr>
              <a:t> data is categorized into several classes, and then analyzed</a:t>
            </a:r>
            <a:endParaRPr dirty="0">
              <a:latin typeface="+mj-lt"/>
            </a:endParaRPr>
          </a:p>
          <a:p>
            <a:pPr marL="457200" marR="0" lvl="0" indent="-317500" algn="l" rtl="0">
              <a:lnSpc>
                <a:spcPct val="110000"/>
              </a:lnSpc>
              <a:spcBef>
                <a:spcPts val="680"/>
              </a:spcBef>
              <a:spcAft>
                <a:spcPts val="0"/>
              </a:spcAft>
              <a:buClr>
                <a:schemeClr val="dk1"/>
              </a:buClr>
              <a:buSzPct val="72072"/>
              <a:buFont typeface="Arial"/>
              <a:buChar char="•"/>
            </a:pPr>
            <a:r>
              <a:rPr lang="en-US" sz="2100" b="0" i="0" u="none" strike="noStrike" cap="none" dirty="0">
                <a:solidFill>
                  <a:schemeClr val="dk1"/>
                </a:solidFill>
                <a:latin typeface="+mj-lt"/>
                <a:ea typeface="Calibri"/>
                <a:cs typeface="Calibri"/>
                <a:sym typeface="Calibri"/>
              </a:rPr>
              <a:t>The act of </a:t>
            </a:r>
            <a:r>
              <a:rPr lang="en-US" sz="2100" b="1" i="0" u="none" strike="noStrike" cap="none" dirty="0">
                <a:solidFill>
                  <a:schemeClr val="accent2"/>
                </a:solidFill>
                <a:latin typeface="+mj-lt"/>
                <a:ea typeface="Calibri"/>
                <a:cs typeface="Calibri"/>
                <a:sym typeface="Calibri"/>
              </a:rPr>
              <a:t>grouping</a:t>
            </a:r>
            <a:r>
              <a:rPr lang="en-US" sz="2100" b="0" i="0" u="none" strike="noStrike" cap="none" dirty="0">
                <a:solidFill>
                  <a:schemeClr val="dk1"/>
                </a:solidFill>
                <a:latin typeface="+mj-lt"/>
                <a:ea typeface="Calibri"/>
                <a:cs typeface="Calibri"/>
                <a:sym typeface="Calibri"/>
              </a:rPr>
              <a:t> the data, by taking the central value of each class, as well as the frequency of the class interval, and using those values to calculate a measure of central tendency has the potential to introduce a significant </a:t>
            </a:r>
            <a:r>
              <a:rPr lang="en-US" sz="2100" b="1" i="0" u="none" strike="noStrike" cap="none" dirty="0">
                <a:solidFill>
                  <a:schemeClr val="accent2"/>
                </a:solidFill>
                <a:latin typeface="+mj-lt"/>
                <a:ea typeface="Calibri"/>
                <a:cs typeface="Calibri"/>
                <a:sym typeface="Calibri"/>
              </a:rPr>
              <a:t>distortion</a:t>
            </a:r>
            <a:endParaRPr dirty="0">
              <a:latin typeface="+mj-lt"/>
            </a:endParaRPr>
          </a:p>
          <a:p>
            <a:pPr marL="457200" marR="0" lvl="0" indent="-317500" algn="l" rtl="0">
              <a:lnSpc>
                <a:spcPct val="110000"/>
              </a:lnSpc>
              <a:spcBef>
                <a:spcPts val="680"/>
              </a:spcBef>
              <a:spcAft>
                <a:spcPts val="0"/>
              </a:spcAft>
              <a:buClr>
                <a:schemeClr val="dk1"/>
              </a:buClr>
              <a:buSzPct val="72072"/>
              <a:buFont typeface="Arial"/>
              <a:buChar char="•"/>
            </a:pPr>
            <a:r>
              <a:rPr lang="en-US" sz="2100" b="0" i="0" u="none" strike="noStrike" cap="none" dirty="0">
                <a:solidFill>
                  <a:schemeClr val="dk1"/>
                </a:solidFill>
                <a:latin typeface="+mj-lt"/>
                <a:ea typeface="Calibri"/>
                <a:cs typeface="Calibri"/>
                <a:sym typeface="Calibri"/>
              </a:rPr>
              <a:t>Grouping always </a:t>
            </a:r>
            <a:r>
              <a:rPr lang="en-US" sz="2100" b="0" i="0" u="sng" strike="noStrike" cap="none" dirty="0">
                <a:solidFill>
                  <a:schemeClr val="dk1"/>
                </a:solidFill>
                <a:latin typeface="+mj-lt"/>
                <a:ea typeface="Calibri"/>
                <a:cs typeface="Calibri"/>
                <a:sym typeface="Calibri"/>
              </a:rPr>
              <a:t>reduces</a:t>
            </a:r>
            <a:r>
              <a:rPr lang="en-US" sz="2100" b="0" i="0" u="none" strike="noStrike" cap="none" dirty="0">
                <a:solidFill>
                  <a:schemeClr val="dk1"/>
                </a:solidFill>
                <a:latin typeface="+mj-lt"/>
                <a:ea typeface="Calibri"/>
                <a:cs typeface="Calibri"/>
                <a:sym typeface="Calibri"/>
              </a:rPr>
              <a:t> the amount of </a:t>
            </a:r>
            <a:r>
              <a:rPr lang="en-US" sz="2100" b="1" i="0" u="none" strike="noStrike" cap="none" dirty="0">
                <a:solidFill>
                  <a:schemeClr val="accent2"/>
                </a:solidFill>
                <a:latin typeface="+mj-lt"/>
                <a:ea typeface="Calibri"/>
                <a:cs typeface="Calibri"/>
                <a:sym typeface="Calibri"/>
              </a:rPr>
              <a:t>information</a:t>
            </a:r>
            <a:r>
              <a:rPr lang="en-US" sz="2100" b="0" i="0" u="none" strike="noStrike" cap="none" dirty="0">
                <a:solidFill>
                  <a:schemeClr val="dk1"/>
                </a:solidFill>
                <a:latin typeface="+mj-lt"/>
                <a:ea typeface="Calibri"/>
                <a:cs typeface="Calibri"/>
                <a:sym typeface="Calibri"/>
              </a:rPr>
              <a:t> contained in the data</a:t>
            </a:r>
            <a:endParaRPr sz="2100" b="0" i="0" u="none" strike="noStrike" cap="none" dirty="0">
              <a:solidFill>
                <a:schemeClr val="dk1"/>
              </a:solidFill>
              <a:latin typeface="+mj-lt"/>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93" name="Google Shape;393;p31"/>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394" name="Google Shape;394;p31"/>
          <p:cNvSpPr txBox="1"/>
          <p:nvPr/>
        </p:nvSpPr>
        <p:spPr>
          <a:xfrm>
            <a:off x="543269" y="216618"/>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C. Scales of Measurement</a:t>
            </a:r>
            <a:endParaRPr dirty="0"/>
          </a:p>
        </p:txBody>
      </p:sp>
      <p:sp>
        <p:nvSpPr>
          <p:cNvPr id="395" name="Google Shape;395;p3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lvl="0" indent="-228600" algn="l" rtl="0">
              <a:lnSpc>
                <a:spcPct val="90000"/>
              </a:lnSpc>
              <a:spcBef>
                <a:spcPts val="800"/>
              </a:spcBef>
              <a:spcAft>
                <a:spcPts val="0"/>
              </a:spcAft>
              <a:buClr>
                <a:schemeClr val="dk1"/>
              </a:buClr>
              <a:buSzPts val="1400"/>
              <a:buNone/>
            </a:pPr>
            <a:endParaRPr/>
          </a:p>
        </p:txBody>
      </p:sp>
      <p:sp>
        <p:nvSpPr>
          <p:cNvPr id="396" name="Google Shape;396;p31"/>
          <p:cNvSpPr txBox="1"/>
          <p:nvPr/>
        </p:nvSpPr>
        <p:spPr>
          <a:xfrm>
            <a:off x="1343025" y="1457869"/>
            <a:ext cx="6457950" cy="3086100"/>
          </a:xfrm>
          <a:prstGeom prst="rect">
            <a:avLst/>
          </a:prstGeom>
          <a:solidFill>
            <a:srgbClr val="99CCFF"/>
          </a:solidFill>
          <a:ln>
            <a:noFill/>
          </a:ln>
        </p:spPr>
        <p:txBody>
          <a:bodyPr spcFirstLastPara="1" wrap="square" lIns="68575" tIns="34275" rIns="68575" bIns="34275" anchor="t" anchorCtr="0">
            <a:normAutofit/>
          </a:bodyPr>
          <a:lstStyle/>
          <a:p>
            <a:pPr marL="457200" marR="0" lvl="0" indent="-317500" algn="l" rtl="0">
              <a:lnSpc>
                <a:spcPct val="115000"/>
              </a:lnSpc>
              <a:spcBef>
                <a:spcPts val="945"/>
              </a:spcBef>
              <a:spcAft>
                <a:spcPts val="0"/>
              </a:spcAft>
              <a:buClr>
                <a:schemeClr val="dk1"/>
              </a:buClr>
              <a:buSzPts val="1400"/>
              <a:buFont typeface="Arial"/>
              <a:buChar char="•"/>
            </a:pPr>
            <a:r>
              <a:rPr lang="en-US" sz="2100" b="1" i="0" u="none" strike="noStrike" cap="none" dirty="0">
                <a:solidFill>
                  <a:schemeClr val="accent2"/>
                </a:solidFill>
                <a:latin typeface="+mj-lt"/>
                <a:ea typeface="Calibri"/>
                <a:cs typeface="Calibri"/>
                <a:sym typeface="Calibri"/>
              </a:rPr>
              <a:t>Data</a:t>
            </a:r>
            <a:r>
              <a:rPr lang="en-US" sz="2100" b="0" i="0" u="none" strike="noStrike" cap="none" dirty="0">
                <a:solidFill>
                  <a:schemeClr val="dk1"/>
                </a:solidFill>
                <a:latin typeface="+mj-lt"/>
                <a:ea typeface="Calibri"/>
                <a:cs typeface="Calibri"/>
                <a:sym typeface="Calibri"/>
              </a:rPr>
              <a:t> is the plural of a datum, which are generated by the recording of measurements</a:t>
            </a:r>
            <a:endParaRPr dirty="0">
              <a:latin typeface="+mj-lt"/>
            </a:endParaRPr>
          </a:p>
          <a:p>
            <a:pPr marL="457200" marR="0" lvl="0" indent="-317500" algn="l" rtl="0">
              <a:lnSpc>
                <a:spcPct val="115000"/>
              </a:lnSpc>
              <a:spcBef>
                <a:spcPts val="945"/>
              </a:spcBef>
              <a:spcAft>
                <a:spcPts val="0"/>
              </a:spcAft>
              <a:buClr>
                <a:schemeClr val="dk1"/>
              </a:buClr>
              <a:buSzPts val="1400"/>
              <a:buFont typeface="Arial"/>
              <a:buChar char="•"/>
            </a:pPr>
            <a:r>
              <a:rPr lang="en-US" sz="2100" b="1" i="0" u="none" strike="noStrike" cap="none" dirty="0">
                <a:solidFill>
                  <a:schemeClr val="accent2"/>
                </a:solidFill>
                <a:latin typeface="+mj-lt"/>
                <a:ea typeface="Calibri"/>
                <a:cs typeface="Calibri"/>
                <a:sym typeface="Calibri"/>
              </a:rPr>
              <a:t>Measurements</a:t>
            </a:r>
            <a:r>
              <a:rPr lang="en-US" sz="2100" b="0" i="0" u="none" strike="noStrike" cap="none" dirty="0">
                <a:solidFill>
                  <a:schemeClr val="dk1"/>
                </a:solidFill>
                <a:latin typeface="+mj-lt"/>
                <a:ea typeface="Calibri"/>
                <a:cs typeface="Calibri"/>
                <a:sym typeface="Calibri"/>
              </a:rPr>
              <a:t> involves the </a:t>
            </a:r>
            <a:r>
              <a:rPr lang="en-US" sz="2100" b="1" i="0" u="none" strike="noStrike" cap="none" dirty="0">
                <a:solidFill>
                  <a:schemeClr val="accent2"/>
                </a:solidFill>
                <a:latin typeface="+mj-lt"/>
                <a:ea typeface="Calibri"/>
                <a:cs typeface="Calibri"/>
                <a:sym typeface="Calibri"/>
              </a:rPr>
              <a:t>categorization</a:t>
            </a:r>
            <a:r>
              <a:rPr lang="en-US" sz="2100" b="0" i="0" u="none" strike="noStrike" cap="none" dirty="0">
                <a:solidFill>
                  <a:schemeClr val="dk1"/>
                </a:solidFill>
                <a:latin typeface="+mj-lt"/>
                <a:ea typeface="Calibri"/>
                <a:cs typeface="Calibri"/>
                <a:sym typeface="Calibri"/>
              </a:rPr>
              <a:t> of an item (i.e., assigning an item to a set of types) when the measure is </a:t>
            </a:r>
            <a:r>
              <a:rPr lang="en-US" sz="2100" b="1" i="0" u="none" strike="noStrike" cap="none" dirty="0">
                <a:solidFill>
                  <a:schemeClr val="accent2"/>
                </a:solidFill>
                <a:latin typeface="+mj-lt"/>
                <a:ea typeface="Calibri"/>
                <a:cs typeface="Calibri"/>
                <a:sym typeface="Calibri"/>
              </a:rPr>
              <a:t>qualitative</a:t>
            </a:r>
            <a:endParaRPr dirty="0">
              <a:latin typeface="+mj-lt"/>
            </a:endParaRPr>
          </a:p>
          <a:p>
            <a:pPr marL="457200" marR="0" lvl="0" indent="-317500" algn="l" rtl="0">
              <a:lnSpc>
                <a:spcPct val="115000"/>
              </a:lnSpc>
              <a:spcBef>
                <a:spcPts val="945"/>
              </a:spcBef>
              <a:spcAft>
                <a:spcPts val="0"/>
              </a:spcAft>
              <a:buClr>
                <a:schemeClr val="dk1"/>
              </a:buClr>
              <a:buSzPts val="1400"/>
              <a:buFont typeface="Arial"/>
              <a:buChar char="•"/>
            </a:pPr>
            <a:r>
              <a:rPr lang="en-US" sz="2100" b="0" i="0" u="none" strike="noStrike" cap="none" dirty="0">
                <a:solidFill>
                  <a:schemeClr val="dk1"/>
                </a:solidFill>
                <a:latin typeface="+mj-lt"/>
                <a:ea typeface="Calibri"/>
                <a:cs typeface="Calibri"/>
                <a:sym typeface="Calibri"/>
              </a:rPr>
              <a:t>or makes use of a </a:t>
            </a:r>
            <a:r>
              <a:rPr lang="en-US" sz="2100" b="1" i="0" u="none" strike="noStrike" cap="none" dirty="0">
                <a:solidFill>
                  <a:schemeClr val="accent2"/>
                </a:solidFill>
                <a:latin typeface="+mj-lt"/>
                <a:ea typeface="Calibri"/>
                <a:cs typeface="Calibri"/>
                <a:sym typeface="Calibri"/>
              </a:rPr>
              <a:t>number</a:t>
            </a:r>
            <a:r>
              <a:rPr lang="en-US" sz="2100" b="0" i="0" u="none" strike="noStrike" cap="none" dirty="0">
                <a:solidFill>
                  <a:schemeClr val="dk1"/>
                </a:solidFill>
                <a:latin typeface="+mj-lt"/>
                <a:ea typeface="Calibri"/>
                <a:cs typeface="Calibri"/>
                <a:sym typeface="Calibri"/>
              </a:rPr>
              <a:t> to give something a </a:t>
            </a:r>
            <a:r>
              <a:rPr lang="en-US" sz="2100" b="1" i="0" u="none" strike="noStrike" cap="none" dirty="0">
                <a:solidFill>
                  <a:schemeClr val="accent2"/>
                </a:solidFill>
                <a:latin typeface="+mj-lt"/>
                <a:ea typeface="Calibri"/>
                <a:cs typeface="Calibri"/>
                <a:sym typeface="Calibri"/>
              </a:rPr>
              <a:t>quantitative</a:t>
            </a:r>
            <a:r>
              <a:rPr lang="en-US" sz="2100" b="0" i="0" u="none" strike="noStrike" cap="none" dirty="0">
                <a:solidFill>
                  <a:schemeClr val="dk1"/>
                </a:solidFill>
                <a:latin typeface="+mj-lt"/>
                <a:ea typeface="Calibri"/>
                <a:cs typeface="Calibri"/>
                <a:sym typeface="Calibri"/>
              </a:rPr>
              <a:t> measurement</a:t>
            </a:r>
            <a:endParaRPr sz="2100" b="0" i="0" u="none" strike="noStrike" cap="none" dirty="0">
              <a:solidFill>
                <a:schemeClr val="dk1"/>
              </a:solidFill>
              <a:latin typeface="+mj-lt"/>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32"/>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403" name="Google Shape;403;p32"/>
          <p:cNvSpPr txBox="1"/>
          <p:nvPr/>
        </p:nvSpPr>
        <p:spPr>
          <a:xfrm>
            <a:off x="543269" y="216618"/>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dirty="0">
                <a:solidFill>
                  <a:schemeClr val="lt1"/>
                </a:solidFill>
                <a:latin typeface="Tahoma"/>
                <a:ea typeface="Tahoma"/>
                <a:cs typeface="Tahoma"/>
                <a:sym typeface="Tahoma"/>
              </a:rPr>
              <a:t>Type of Data</a:t>
            </a:r>
            <a:endParaRPr dirty="0"/>
          </a:p>
        </p:txBody>
      </p:sp>
      <p:sp>
        <p:nvSpPr>
          <p:cNvPr id="404" name="Google Shape;404;p32"/>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lvl="0" indent="-228600" algn="l" rtl="0">
              <a:lnSpc>
                <a:spcPct val="90000"/>
              </a:lnSpc>
              <a:spcBef>
                <a:spcPts val="800"/>
              </a:spcBef>
              <a:spcAft>
                <a:spcPts val="0"/>
              </a:spcAft>
              <a:buClr>
                <a:schemeClr val="dk1"/>
              </a:buClr>
              <a:buSzPts val="1400"/>
              <a:buNone/>
            </a:pPr>
            <a:endParaRPr/>
          </a:p>
        </p:txBody>
      </p:sp>
      <p:sp>
        <p:nvSpPr>
          <p:cNvPr id="405" name="Google Shape;405;p32"/>
          <p:cNvSpPr txBox="1"/>
          <p:nvPr/>
        </p:nvSpPr>
        <p:spPr>
          <a:xfrm>
            <a:off x="1371600" y="1314450"/>
            <a:ext cx="6286500" cy="3086100"/>
          </a:xfrm>
          <a:prstGeom prst="rect">
            <a:avLst/>
          </a:prstGeom>
          <a:solidFill>
            <a:srgbClr val="99CCFF"/>
          </a:solidFill>
          <a:ln>
            <a:noFill/>
          </a:ln>
        </p:spPr>
        <p:txBody>
          <a:bodyPr spcFirstLastPara="1" wrap="square" lIns="68575" tIns="34275" rIns="68575" bIns="34275" anchor="t" anchorCtr="0">
            <a:normAutofit/>
          </a:bodyPr>
          <a:lstStyle/>
          <a:p>
            <a:pPr marL="457200" marR="0" lvl="0" indent="-317500" algn="l" rtl="0">
              <a:lnSpc>
                <a:spcPct val="115000"/>
              </a:lnSpc>
              <a:spcBef>
                <a:spcPts val="945"/>
              </a:spcBef>
              <a:spcAft>
                <a:spcPts val="0"/>
              </a:spcAft>
              <a:buClr>
                <a:schemeClr val="dk1"/>
              </a:buClr>
              <a:buSzPts val="1400"/>
              <a:buFont typeface="Arial"/>
              <a:buChar char="•"/>
            </a:pPr>
            <a:r>
              <a:rPr lang="en-US" sz="2100" b="0" i="0" u="none" strike="noStrike" cap="none" dirty="0">
                <a:solidFill>
                  <a:schemeClr val="dk1"/>
                </a:solidFill>
                <a:latin typeface="+mj-lt"/>
                <a:ea typeface="Calibri"/>
                <a:cs typeface="Calibri"/>
                <a:sym typeface="Calibri"/>
              </a:rPr>
              <a:t>The </a:t>
            </a:r>
            <a:r>
              <a:rPr lang="en-US" sz="2100" b="1" i="0" u="none" strike="noStrike" cap="none" dirty="0">
                <a:solidFill>
                  <a:schemeClr val="accent2"/>
                </a:solidFill>
                <a:latin typeface="+mj-lt"/>
                <a:ea typeface="Calibri"/>
                <a:cs typeface="Calibri"/>
                <a:sym typeface="Calibri"/>
              </a:rPr>
              <a:t>data</a:t>
            </a:r>
            <a:r>
              <a:rPr lang="en-US" sz="2100" b="0" i="0" u="none" strike="noStrike" cap="none" dirty="0">
                <a:solidFill>
                  <a:schemeClr val="dk1"/>
                </a:solidFill>
                <a:latin typeface="+mj-lt"/>
                <a:ea typeface="Calibri"/>
                <a:cs typeface="Calibri"/>
                <a:sym typeface="Calibri"/>
              </a:rPr>
              <a:t> used in statistical analyses can divided into four types:</a:t>
            </a:r>
            <a:endParaRPr dirty="0">
              <a:latin typeface="+mj-lt"/>
            </a:endParaRPr>
          </a:p>
          <a:p>
            <a:pPr marL="914400" marR="0" lvl="1" indent="-317500" algn="l" rtl="0">
              <a:lnSpc>
                <a:spcPct val="115000"/>
              </a:lnSpc>
              <a:spcBef>
                <a:spcPts val="810"/>
              </a:spcBef>
              <a:spcAft>
                <a:spcPts val="0"/>
              </a:spcAft>
              <a:buClr>
                <a:schemeClr val="dk1"/>
              </a:buClr>
              <a:buSzPts val="1400"/>
              <a:buFont typeface="Arial"/>
              <a:buNone/>
            </a:pPr>
            <a:r>
              <a:rPr lang="en-US" sz="1800" b="0" i="0" u="none" strike="noStrike" cap="none" dirty="0">
                <a:solidFill>
                  <a:schemeClr val="dk1"/>
                </a:solidFill>
                <a:latin typeface="+mj-lt"/>
                <a:ea typeface="Calibri"/>
                <a:cs typeface="Calibri"/>
                <a:sym typeface="Calibri"/>
              </a:rPr>
              <a:t>1. The </a:t>
            </a:r>
            <a:r>
              <a:rPr lang="en-US" sz="1800" b="1" i="0" u="none" strike="noStrike" cap="none" dirty="0">
                <a:solidFill>
                  <a:schemeClr val="accent2"/>
                </a:solidFill>
                <a:latin typeface="+mj-lt"/>
                <a:ea typeface="Calibri"/>
                <a:cs typeface="Calibri"/>
                <a:sym typeface="Calibri"/>
              </a:rPr>
              <a:t>Nominal</a:t>
            </a:r>
            <a:r>
              <a:rPr lang="en-US" sz="1800" b="0" i="0" u="none" strike="noStrike" cap="none" dirty="0">
                <a:solidFill>
                  <a:schemeClr val="dk1"/>
                </a:solidFill>
                <a:latin typeface="+mj-lt"/>
                <a:ea typeface="Calibri"/>
                <a:cs typeface="Calibri"/>
                <a:sym typeface="Calibri"/>
              </a:rPr>
              <a:t> Scale</a:t>
            </a:r>
            <a:endParaRPr dirty="0">
              <a:latin typeface="+mj-lt"/>
            </a:endParaRPr>
          </a:p>
          <a:p>
            <a:pPr marL="914400" marR="0" lvl="1" indent="-317500" algn="l" rtl="0">
              <a:lnSpc>
                <a:spcPct val="115000"/>
              </a:lnSpc>
              <a:spcBef>
                <a:spcPts val="810"/>
              </a:spcBef>
              <a:spcAft>
                <a:spcPts val="0"/>
              </a:spcAft>
              <a:buClr>
                <a:schemeClr val="dk1"/>
              </a:buClr>
              <a:buSzPts val="1400"/>
              <a:buFont typeface="Arial"/>
              <a:buNone/>
            </a:pPr>
            <a:r>
              <a:rPr lang="en-US" sz="1800" b="0" i="0" u="none" strike="noStrike" cap="none" dirty="0">
                <a:solidFill>
                  <a:schemeClr val="dk1"/>
                </a:solidFill>
                <a:latin typeface="+mj-lt"/>
                <a:ea typeface="Calibri"/>
                <a:cs typeface="Calibri"/>
                <a:sym typeface="Calibri"/>
              </a:rPr>
              <a:t>2. The </a:t>
            </a:r>
            <a:r>
              <a:rPr lang="en-US" sz="1800" b="1" i="0" u="none" strike="noStrike" cap="none" dirty="0">
                <a:solidFill>
                  <a:schemeClr val="accent2"/>
                </a:solidFill>
                <a:latin typeface="+mj-lt"/>
                <a:ea typeface="Calibri"/>
                <a:cs typeface="Calibri"/>
                <a:sym typeface="Calibri"/>
              </a:rPr>
              <a:t>Ordinal</a:t>
            </a:r>
            <a:r>
              <a:rPr lang="en-US" sz="1800" b="0" i="0" u="none" strike="noStrike" cap="none" dirty="0">
                <a:solidFill>
                  <a:schemeClr val="dk1"/>
                </a:solidFill>
                <a:latin typeface="+mj-lt"/>
                <a:ea typeface="Calibri"/>
                <a:cs typeface="Calibri"/>
                <a:sym typeface="Calibri"/>
              </a:rPr>
              <a:t> Scale</a:t>
            </a:r>
            <a:endParaRPr dirty="0">
              <a:latin typeface="+mj-lt"/>
            </a:endParaRPr>
          </a:p>
          <a:p>
            <a:pPr marL="914400" marR="0" lvl="1" indent="-317500" algn="l" rtl="0">
              <a:lnSpc>
                <a:spcPct val="115000"/>
              </a:lnSpc>
              <a:spcBef>
                <a:spcPts val="810"/>
              </a:spcBef>
              <a:spcAft>
                <a:spcPts val="0"/>
              </a:spcAft>
              <a:buClr>
                <a:schemeClr val="dk1"/>
              </a:buClr>
              <a:buSzPts val="1400"/>
              <a:buFont typeface="Arial"/>
              <a:buNone/>
            </a:pPr>
            <a:r>
              <a:rPr lang="en-US" sz="1800" b="0" i="0" u="none" strike="noStrike" cap="none" dirty="0">
                <a:solidFill>
                  <a:schemeClr val="dk1"/>
                </a:solidFill>
                <a:latin typeface="+mj-lt"/>
                <a:ea typeface="Calibri"/>
                <a:cs typeface="Calibri"/>
                <a:sym typeface="Calibri"/>
              </a:rPr>
              <a:t>3. The </a:t>
            </a:r>
            <a:r>
              <a:rPr lang="en-US" sz="1800" b="1" i="0" u="none" strike="noStrike" cap="none" dirty="0">
                <a:solidFill>
                  <a:schemeClr val="accent2"/>
                </a:solidFill>
                <a:latin typeface="+mj-lt"/>
                <a:ea typeface="Calibri"/>
                <a:cs typeface="Calibri"/>
                <a:sym typeface="Calibri"/>
              </a:rPr>
              <a:t>interval</a:t>
            </a:r>
            <a:r>
              <a:rPr lang="en-US" sz="1800" b="0" i="0" u="none" strike="noStrike" cap="none" dirty="0">
                <a:solidFill>
                  <a:schemeClr val="dk1"/>
                </a:solidFill>
                <a:latin typeface="+mj-lt"/>
                <a:ea typeface="Calibri"/>
                <a:cs typeface="Calibri"/>
                <a:sym typeface="Calibri"/>
              </a:rPr>
              <a:t> Scale</a:t>
            </a:r>
            <a:endParaRPr dirty="0">
              <a:latin typeface="+mj-lt"/>
            </a:endParaRPr>
          </a:p>
          <a:p>
            <a:pPr marL="914400" marR="0" lvl="1" indent="-317500" algn="l" rtl="0">
              <a:lnSpc>
                <a:spcPct val="115000"/>
              </a:lnSpc>
              <a:spcBef>
                <a:spcPts val="810"/>
              </a:spcBef>
              <a:spcAft>
                <a:spcPts val="0"/>
              </a:spcAft>
              <a:buClr>
                <a:schemeClr val="dk1"/>
              </a:buClr>
              <a:buSzPts val="1400"/>
              <a:buFont typeface="Arial"/>
              <a:buNone/>
            </a:pPr>
            <a:r>
              <a:rPr lang="en-US" sz="1800" b="0" i="0" u="none" strike="noStrike" cap="none" dirty="0">
                <a:solidFill>
                  <a:schemeClr val="dk1"/>
                </a:solidFill>
                <a:latin typeface="+mj-lt"/>
                <a:ea typeface="Calibri"/>
                <a:cs typeface="Calibri"/>
                <a:sym typeface="Calibri"/>
              </a:rPr>
              <a:t>4. The </a:t>
            </a:r>
            <a:r>
              <a:rPr lang="en-US" sz="1800" b="1" i="0" u="none" strike="noStrike" cap="none" dirty="0">
                <a:solidFill>
                  <a:schemeClr val="accent2"/>
                </a:solidFill>
                <a:latin typeface="+mj-lt"/>
                <a:ea typeface="Calibri"/>
                <a:cs typeface="Calibri"/>
                <a:sym typeface="Calibri"/>
              </a:rPr>
              <a:t>Ratio</a:t>
            </a:r>
            <a:r>
              <a:rPr lang="en-US" sz="1800" b="0" i="0" u="none" strike="noStrike" cap="none" dirty="0">
                <a:solidFill>
                  <a:schemeClr val="dk1"/>
                </a:solidFill>
                <a:latin typeface="+mj-lt"/>
                <a:ea typeface="Calibri"/>
                <a:cs typeface="Calibri"/>
                <a:sym typeface="Calibri"/>
              </a:rPr>
              <a:t> Scale</a:t>
            </a:r>
            <a:endParaRPr dirty="0">
              <a:latin typeface="+mj-lt"/>
            </a:endParaRPr>
          </a:p>
        </p:txBody>
      </p:sp>
      <p:sp>
        <p:nvSpPr>
          <p:cNvPr id="406" name="Google Shape;406;p32"/>
          <p:cNvSpPr txBox="1"/>
          <p:nvPr/>
        </p:nvSpPr>
        <p:spPr>
          <a:xfrm>
            <a:off x="4972051" y="2400300"/>
            <a:ext cx="2583656" cy="1896930"/>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None/>
            </a:pPr>
            <a:r>
              <a:rPr lang="en-US" sz="1800" b="0" i="0" u="none" strike="noStrike" cap="none" dirty="0">
                <a:solidFill>
                  <a:srgbClr val="000000"/>
                </a:solidFill>
                <a:latin typeface="Arial"/>
                <a:ea typeface="Arial"/>
                <a:cs typeface="Arial"/>
                <a:sym typeface="Arial"/>
              </a:rPr>
              <a:t>As we progress through these scales, the types of data they describe have increasing information content</a:t>
            </a:r>
            <a:endParaRPr dirty="0"/>
          </a:p>
        </p:txBody>
      </p:sp>
      <p:cxnSp>
        <p:nvCxnSpPr>
          <p:cNvPr id="407" name="Google Shape;407;p32"/>
          <p:cNvCxnSpPr/>
          <p:nvPr/>
        </p:nvCxnSpPr>
        <p:spPr>
          <a:xfrm>
            <a:off x="4707081" y="2343150"/>
            <a:ext cx="0" cy="1771650"/>
          </a:xfrm>
          <a:prstGeom prst="straightConnector1">
            <a:avLst/>
          </a:prstGeom>
          <a:noFill/>
          <a:ln w="38100" cap="flat" cmpd="sng">
            <a:solidFill>
              <a:srgbClr val="0000FF"/>
            </a:solidFill>
            <a:prstDash val="solid"/>
            <a:round/>
            <a:headEnd type="none" w="med" len="med"/>
            <a:tailEnd type="triangl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Google Shape;413;p33"/>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414" name="Google Shape;414;p33"/>
          <p:cNvSpPr txBox="1"/>
          <p:nvPr/>
        </p:nvSpPr>
        <p:spPr>
          <a:xfrm>
            <a:off x="543269" y="216618"/>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The Nominal Scale</a:t>
            </a:r>
            <a:endParaRPr dirty="0"/>
          </a:p>
        </p:txBody>
      </p:sp>
      <p:sp>
        <p:nvSpPr>
          <p:cNvPr id="415" name="Google Shape;415;p3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lvl="0" indent="-228600" algn="l" rtl="0">
              <a:lnSpc>
                <a:spcPct val="90000"/>
              </a:lnSpc>
              <a:spcBef>
                <a:spcPts val="800"/>
              </a:spcBef>
              <a:spcAft>
                <a:spcPts val="0"/>
              </a:spcAft>
              <a:buClr>
                <a:schemeClr val="dk1"/>
              </a:buClr>
              <a:buSzPts val="1400"/>
              <a:buNone/>
            </a:pPr>
            <a:endParaRPr/>
          </a:p>
        </p:txBody>
      </p:sp>
      <p:sp>
        <p:nvSpPr>
          <p:cNvPr id="416" name="Google Shape;416;p33"/>
          <p:cNvSpPr txBox="1"/>
          <p:nvPr/>
        </p:nvSpPr>
        <p:spPr>
          <a:xfrm>
            <a:off x="628650" y="1369218"/>
            <a:ext cx="7886700" cy="3263401"/>
          </a:xfrm>
          <a:prstGeom prst="rect">
            <a:avLst/>
          </a:prstGeom>
          <a:solidFill>
            <a:srgbClr val="99CCFF"/>
          </a:solidFill>
          <a:ln>
            <a:noFill/>
          </a:ln>
        </p:spPr>
        <p:txBody>
          <a:bodyPr spcFirstLastPara="1" wrap="square" lIns="68575" tIns="34275" rIns="68575" bIns="34275" anchor="t" anchorCtr="0">
            <a:normAutofit/>
          </a:bodyPr>
          <a:lstStyle/>
          <a:p>
            <a:pPr marL="457200" marR="0" lvl="0" indent="-317500" algn="l" rtl="0">
              <a:lnSpc>
                <a:spcPct val="105000"/>
              </a:lnSpc>
              <a:spcBef>
                <a:spcPts val="800"/>
              </a:spcBef>
              <a:spcAft>
                <a:spcPts val="0"/>
              </a:spcAft>
              <a:buClr>
                <a:schemeClr val="dk1"/>
              </a:buClr>
              <a:buSzPts val="1400"/>
              <a:buFont typeface="Arial"/>
              <a:buChar char="•"/>
            </a:pPr>
            <a:r>
              <a:rPr lang="en-US" sz="2100" b="1" i="0" u="none" strike="noStrike" cap="none" dirty="0">
                <a:solidFill>
                  <a:schemeClr val="accent2"/>
                </a:solidFill>
                <a:latin typeface="+mj-lt"/>
                <a:ea typeface="Calibri"/>
                <a:cs typeface="Calibri"/>
                <a:sym typeface="Calibri"/>
              </a:rPr>
              <a:t>Nominal scale</a:t>
            </a:r>
            <a:r>
              <a:rPr lang="en-US" sz="2100" b="0" i="0" u="none" strike="noStrike" cap="none" dirty="0">
                <a:solidFill>
                  <a:schemeClr val="dk1"/>
                </a:solidFill>
                <a:latin typeface="+mj-lt"/>
                <a:ea typeface="Calibri"/>
                <a:cs typeface="Calibri"/>
                <a:sym typeface="Calibri"/>
              </a:rPr>
              <a:t> data are data that can simply be broken down into </a:t>
            </a:r>
            <a:r>
              <a:rPr lang="en-US" sz="2100" b="1" i="0" u="none" strike="noStrike" cap="none" dirty="0">
                <a:solidFill>
                  <a:schemeClr val="accent2"/>
                </a:solidFill>
                <a:latin typeface="+mj-lt"/>
                <a:ea typeface="Calibri"/>
                <a:cs typeface="Calibri"/>
                <a:sym typeface="Calibri"/>
              </a:rPr>
              <a:t>categories</a:t>
            </a:r>
            <a:r>
              <a:rPr lang="en-US" sz="2100" b="0" i="0" u="none" strike="noStrike" cap="none" dirty="0">
                <a:solidFill>
                  <a:schemeClr val="dk1"/>
                </a:solidFill>
                <a:latin typeface="+mj-lt"/>
                <a:ea typeface="Calibri"/>
                <a:cs typeface="Calibri"/>
                <a:sym typeface="Calibri"/>
              </a:rPr>
              <a:t>, i.e., having to do with names or types</a:t>
            </a:r>
            <a:endParaRPr dirty="0">
              <a:latin typeface="+mj-lt"/>
            </a:endParaRPr>
          </a:p>
          <a:p>
            <a:pPr marL="457200" marR="0" lvl="0" indent="-317500" algn="l" rtl="0">
              <a:lnSpc>
                <a:spcPct val="105000"/>
              </a:lnSpc>
              <a:spcBef>
                <a:spcPts val="800"/>
              </a:spcBef>
              <a:spcAft>
                <a:spcPts val="0"/>
              </a:spcAft>
              <a:buClr>
                <a:schemeClr val="dk1"/>
              </a:buClr>
              <a:buSzPts val="1400"/>
              <a:buFont typeface="Arial"/>
              <a:buChar char="•"/>
            </a:pPr>
            <a:r>
              <a:rPr lang="en-US" sz="2100" b="1" i="0" u="none" strike="noStrike" cap="none" dirty="0">
                <a:solidFill>
                  <a:schemeClr val="accent2"/>
                </a:solidFill>
                <a:latin typeface="+mj-lt"/>
                <a:ea typeface="Calibri"/>
                <a:cs typeface="Calibri"/>
                <a:sym typeface="Calibri"/>
              </a:rPr>
              <a:t>Dichotomous</a:t>
            </a:r>
            <a:r>
              <a:rPr lang="en-US" sz="2100" b="0" i="0" u="none" strike="noStrike" cap="none" dirty="0">
                <a:solidFill>
                  <a:schemeClr val="dk1"/>
                </a:solidFill>
                <a:latin typeface="+mj-lt"/>
                <a:ea typeface="Calibri"/>
                <a:cs typeface="Calibri"/>
                <a:sym typeface="Calibri"/>
              </a:rPr>
              <a:t> or </a:t>
            </a:r>
            <a:r>
              <a:rPr lang="en-US" sz="2100" b="1" i="0" u="none" strike="noStrike" cap="none" dirty="0">
                <a:solidFill>
                  <a:schemeClr val="accent2"/>
                </a:solidFill>
                <a:latin typeface="+mj-lt"/>
                <a:ea typeface="Calibri"/>
                <a:cs typeface="Calibri"/>
                <a:sym typeface="Calibri"/>
              </a:rPr>
              <a:t>binary</a:t>
            </a:r>
            <a:r>
              <a:rPr lang="en-US" sz="2100" b="0" i="0" u="none" strike="noStrike" cap="none" dirty="0">
                <a:solidFill>
                  <a:schemeClr val="dk1"/>
                </a:solidFill>
                <a:latin typeface="+mj-lt"/>
                <a:ea typeface="Calibri"/>
                <a:cs typeface="Calibri"/>
                <a:sym typeface="Calibri"/>
              </a:rPr>
              <a:t> nominal data has just two types, e.g., yes/no, female/male, is/is not, hot/cold, </a:t>
            </a:r>
            <a:r>
              <a:rPr lang="en-US" sz="2100" b="0" i="0" u="none" strike="noStrike" cap="none" dirty="0" err="1">
                <a:solidFill>
                  <a:schemeClr val="dk1"/>
                </a:solidFill>
                <a:latin typeface="+mj-lt"/>
                <a:ea typeface="Calibri"/>
                <a:cs typeface="Calibri"/>
                <a:sym typeface="Calibri"/>
              </a:rPr>
              <a:t>etc</a:t>
            </a:r>
            <a:endParaRPr sz="2100" b="0" i="0" u="none" strike="noStrike" cap="none" dirty="0">
              <a:solidFill>
                <a:schemeClr val="dk1"/>
              </a:solidFill>
              <a:latin typeface="+mj-lt"/>
              <a:ea typeface="Calibri"/>
              <a:cs typeface="Calibri"/>
              <a:sym typeface="Calibri"/>
            </a:endParaRPr>
          </a:p>
          <a:p>
            <a:pPr marL="457200" marR="0" lvl="0" indent="-317500" algn="l" rtl="0">
              <a:lnSpc>
                <a:spcPct val="105000"/>
              </a:lnSpc>
              <a:spcBef>
                <a:spcPts val="800"/>
              </a:spcBef>
              <a:spcAft>
                <a:spcPts val="0"/>
              </a:spcAft>
              <a:buClr>
                <a:schemeClr val="dk1"/>
              </a:buClr>
              <a:buSzPts val="1400"/>
              <a:buFont typeface="Arial"/>
              <a:buChar char="•"/>
            </a:pPr>
            <a:r>
              <a:rPr lang="en-US" sz="2100" b="1" i="0" u="none" strike="noStrike" cap="none" dirty="0" err="1">
                <a:solidFill>
                  <a:schemeClr val="accent2"/>
                </a:solidFill>
                <a:latin typeface="+mj-lt"/>
                <a:ea typeface="Calibri"/>
                <a:cs typeface="Calibri"/>
                <a:sym typeface="Calibri"/>
              </a:rPr>
              <a:t>Multichotomous</a:t>
            </a:r>
            <a:r>
              <a:rPr lang="en-US" sz="2100" b="0" i="0" u="none" strike="noStrike" cap="none" dirty="0">
                <a:solidFill>
                  <a:schemeClr val="dk1"/>
                </a:solidFill>
                <a:latin typeface="+mj-lt"/>
                <a:ea typeface="Calibri"/>
                <a:cs typeface="Calibri"/>
                <a:sym typeface="Calibri"/>
              </a:rPr>
              <a:t> data has more than two types, e.g., vegetation types, soil types, counties, eye color, </a:t>
            </a:r>
            <a:r>
              <a:rPr lang="en-US" sz="2100" b="0" i="0" u="none" strike="noStrike" cap="none" dirty="0" err="1">
                <a:solidFill>
                  <a:schemeClr val="dk1"/>
                </a:solidFill>
                <a:latin typeface="+mj-lt"/>
                <a:ea typeface="Calibri"/>
                <a:cs typeface="Calibri"/>
                <a:sym typeface="Calibri"/>
              </a:rPr>
              <a:t>etc</a:t>
            </a:r>
            <a:endParaRPr sz="2100" b="0" i="0" u="none" strike="noStrike" cap="none" dirty="0">
              <a:solidFill>
                <a:schemeClr val="dk1"/>
              </a:solidFill>
              <a:latin typeface="+mj-lt"/>
              <a:ea typeface="Calibri"/>
              <a:cs typeface="Calibri"/>
              <a:sym typeface="Calibri"/>
            </a:endParaRPr>
          </a:p>
          <a:p>
            <a:pPr marL="457200" marR="0" lvl="0" indent="-317500" algn="l" rtl="0">
              <a:lnSpc>
                <a:spcPct val="105000"/>
              </a:lnSpc>
              <a:spcBef>
                <a:spcPts val="800"/>
              </a:spcBef>
              <a:spcAft>
                <a:spcPts val="0"/>
              </a:spcAft>
              <a:buClr>
                <a:schemeClr val="dk1"/>
              </a:buClr>
              <a:buSzPts val="1400"/>
              <a:buFont typeface="Arial"/>
              <a:buChar char="•"/>
            </a:pPr>
            <a:r>
              <a:rPr lang="en-US" sz="2100" b="1" i="0" u="sng" strike="noStrike" cap="none" dirty="0">
                <a:solidFill>
                  <a:schemeClr val="hlink"/>
                </a:solidFill>
                <a:latin typeface="+mj-lt"/>
                <a:ea typeface="Calibri"/>
                <a:cs typeface="Calibri"/>
                <a:sym typeface="Calibri"/>
              </a:rPr>
              <a:t>Not a scale</a:t>
            </a:r>
            <a:r>
              <a:rPr lang="en-US" sz="2100" b="0" i="0" u="none" strike="noStrike" cap="none" dirty="0">
                <a:solidFill>
                  <a:schemeClr val="dk1"/>
                </a:solidFill>
                <a:latin typeface="+mj-lt"/>
                <a:ea typeface="Calibri"/>
                <a:cs typeface="Calibri"/>
                <a:sym typeface="Calibri"/>
              </a:rPr>
              <a:t> in the sense that categories cannot be ranked or ordered (no greater/less than)</a:t>
            </a:r>
            <a:endParaRPr dirty="0">
              <a:latin typeface="+mj-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4"/>
          <p:cNvSpPr txBox="1">
            <a:spLocks noGrp="1"/>
          </p:cNvSpPr>
          <p:nvPr>
            <p:ph type="body" idx="1"/>
          </p:nvPr>
        </p:nvSpPr>
        <p:spPr>
          <a:xfrm>
            <a:off x="727364" y="1260764"/>
            <a:ext cx="7045036" cy="3124200"/>
          </a:xfrm>
          <a:prstGeom prst="rect">
            <a:avLst/>
          </a:prstGeom>
          <a:solidFill>
            <a:srgbClr val="99CCFF"/>
          </a:solidFill>
          <a:ln>
            <a:noFill/>
          </a:ln>
        </p:spPr>
        <p:txBody>
          <a:bodyPr spcFirstLastPara="1" wrap="square" lIns="68575" tIns="34275" rIns="68575" bIns="34275" anchor="t" anchorCtr="0">
            <a:normAutofit fontScale="92500"/>
          </a:bodyPr>
          <a:lstStyle/>
          <a:p>
            <a:pPr marL="457200" lvl="0" indent="-317500" algn="l" rtl="0">
              <a:lnSpc>
                <a:spcPct val="105000"/>
              </a:lnSpc>
              <a:spcBef>
                <a:spcPts val="680"/>
              </a:spcBef>
              <a:spcAft>
                <a:spcPts val="0"/>
              </a:spcAft>
              <a:buSzPct val="72072"/>
              <a:buChar char="•"/>
            </a:pPr>
            <a:r>
              <a:rPr lang="en-US" b="1" dirty="0">
                <a:solidFill>
                  <a:schemeClr val="accent2"/>
                </a:solidFill>
              </a:rPr>
              <a:t>Ordinal scale</a:t>
            </a:r>
            <a:r>
              <a:rPr lang="en-US" dirty="0"/>
              <a:t> data can be categorized </a:t>
            </a:r>
            <a:r>
              <a:rPr lang="en-US" b="1" dirty="0">
                <a:solidFill>
                  <a:schemeClr val="accent2"/>
                </a:solidFill>
              </a:rPr>
              <a:t>AND</a:t>
            </a:r>
            <a:r>
              <a:rPr lang="en-US" dirty="0"/>
              <a:t> can be placed in an </a:t>
            </a:r>
            <a:r>
              <a:rPr lang="en-US" b="1" dirty="0">
                <a:solidFill>
                  <a:schemeClr val="accent2"/>
                </a:solidFill>
              </a:rPr>
              <a:t>order</a:t>
            </a:r>
            <a:r>
              <a:rPr lang="en-US" dirty="0"/>
              <a:t>, i.e., categories that can be assigned a relative importance and can be ranked such that numerical category values have</a:t>
            </a:r>
            <a:endParaRPr dirty="0"/>
          </a:p>
          <a:p>
            <a:pPr marL="914400" lvl="1" indent="-317500" algn="l" rtl="0">
              <a:lnSpc>
                <a:spcPct val="105000"/>
              </a:lnSpc>
              <a:spcBef>
                <a:spcPts val="583"/>
              </a:spcBef>
              <a:spcAft>
                <a:spcPts val="0"/>
              </a:spcAft>
              <a:buSzPct val="84084"/>
              <a:buChar char="•"/>
            </a:pPr>
            <a:r>
              <a:rPr lang="en-US" b="1" dirty="0">
                <a:solidFill>
                  <a:schemeClr val="hlink"/>
                </a:solidFill>
              </a:rPr>
              <a:t>star-system</a:t>
            </a:r>
            <a:r>
              <a:rPr lang="en-US" dirty="0"/>
              <a:t> restaurant rankings</a:t>
            </a:r>
            <a:endParaRPr dirty="0"/>
          </a:p>
          <a:p>
            <a:pPr marL="914400" lvl="1" indent="-317500" algn="l" rtl="0">
              <a:lnSpc>
                <a:spcPct val="105000"/>
              </a:lnSpc>
              <a:spcBef>
                <a:spcPts val="583"/>
              </a:spcBef>
              <a:spcAft>
                <a:spcPts val="0"/>
              </a:spcAft>
              <a:buSzPct val="84084"/>
              <a:buFont typeface="Calibri"/>
              <a:buNone/>
            </a:pPr>
            <a:r>
              <a:rPr lang="en-US" dirty="0"/>
              <a:t>	  5 stars &gt; 4 stars, 4 stars &gt; 3 stars, 5 stars  &gt; 2 stars</a:t>
            </a:r>
            <a:endParaRPr dirty="0"/>
          </a:p>
          <a:p>
            <a:pPr marL="457200" lvl="0" indent="-317500" algn="l" rtl="0">
              <a:lnSpc>
                <a:spcPct val="105000"/>
              </a:lnSpc>
              <a:spcBef>
                <a:spcPts val="680"/>
              </a:spcBef>
              <a:spcAft>
                <a:spcPts val="0"/>
              </a:spcAft>
              <a:buSzPct val="72072"/>
              <a:buChar char="•"/>
            </a:pPr>
            <a:r>
              <a:rPr lang="en-US" b="1" dirty="0">
                <a:solidFill>
                  <a:schemeClr val="accent2"/>
                </a:solidFill>
              </a:rPr>
              <a:t>BUT</a:t>
            </a:r>
            <a:r>
              <a:rPr lang="en-US" dirty="0"/>
              <a:t> ordinal data still are not </a:t>
            </a:r>
            <a:r>
              <a:rPr lang="en-US" b="1" dirty="0">
                <a:solidFill>
                  <a:schemeClr val="accent2"/>
                </a:solidFill>
              </a:rPr>
              <a:t>scalar</a:t>
            </a:r>
            <a:r>
              <a:rPr lang="en-US" dirty="0"/>
              <a:t> in the sense that differences between categories do not have a </a:t>
            </a:r>
            <a:r>
              <a:rPr lang="en-US" b="1" dirty="0">
                <a:solidFill>
                  <a:schemeClr val="accent2"/>
                </a:solidFill>
              </a:rPr>
              <a:t>quantitative</a:t>
            </a:r>
            <a:r>
              <a:rPr lang="en-US" dirty="0"/>
              <a:t> meaning</a:t>
            </a:r>
            <a:endParaRPr dirty="0"/>
          </a:p>
          <a:p>
            <a:pPr marL="914400" lvl="1" indent="-317500" algn="l" rtl="0">
              <a:lnSpc>
                <a:spcPct val="105000"/>
              </a:lnSpc>
              <a:spcBef>
                <a:spcPts val="583"/>
              </a:spcBef>
              <a:spcAft>
                <a:spcPts val="0"/>
              </a:spcAft>
              <a:buSzPct val="84084"/>
              <a:buChar char="•"/>
            </a:pPr>
            <a:r>
              <a:rPr lang="en-US" dirty="0"/>
              <a:t>i.e., a 5 star restaurant is not superior to a 4 star restaurant by the same amount as a 4 star restaurant is than a 3 star restaurant</a:t>
            </a:r>
            <a:endParaRPr dirty="0"/>
          </a:p>
        </p:txBody>
      </p:sp>
      <p:pic>
        <p:nvPicPr>
          <p:cNvPr id="423" name="Google Shape;423;p34"/>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424" name="Google Shape;424;p34"/>
          <p:cNvSpPr txBox="1"/>
          <p:nvPr/>
        </p:nvSpPr>
        <p:spPr>
          <a:xfrm>
            <a:off x="543269" y="216618"/>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The Ordinal Scale</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5"/>
          <p:cNvSpPr txBox="1">
            <a:spLocks noGrp="1"/>
          </p:cNvSpPr>
          <p:nvPr>
            <p:ph type="body" idx="1"/>
          </p:nvPr>
        </p:nvSpPr>
        <p:spPr>
          <a:xfrm>
            <a:off x="415636" y="1425107"/>
            <a:ext cx="7848599" cy="3091475"/>
          </a:xfrm>
          <a:prstGeom prst="rect">
            <a:avLst/>
          </a:prstGeom>
          <a:solidFill>
            <a:srgbClr val="99CCFF"/>
          </a:solidFill>
          <a:ln>
            <a:noFill/>
          </a:ln>
        </p:spPr>
        <p:txBody>
          <a:bodyPr spcFirstLastPara="1" wrap="square" lIns="68575" tIns="34275" rIns="68575" bIns="34275" anchor="t" anchorCtr="0">
            <a:normAutofit lnSpcReduction="10000"/>
          </a:bodyPr>
          <a:lstStyle/>
          <a:p>
            <a:pPr marL="457200" lvl="0" indent="-317500" algn="l" rtl="0">
              <a:lnSpc>
                <a:spcPct val="110000"/>
              </a:lnSpc>
              <a:spcBef>
                <a:spcPts val="840"/>
              </a:spcBef>
              <a:spcAft>
                <a:spcPts val="0"/>
              </a:spcAft>
              <a:buSzPts val="1400"/>
              <a:buChar char="•"/>
            </a:pPr>
            <a:r>
              <a:rPr lang="en-US" b="1" dirty="0">
                <a:solidFill>
                  <a:schemeClr val="accent2"/>
                </a:solidFill>
              </a:rPr>
              <a:t>Interval scale</a:t>
            </a:r>
            <a:r>
              <a:rPr lang="en-US" dirty="0"/>
              <a:t> data take the notion of </a:t>
            </a:r>
            <a:r>
              <a:rPr lang="en-US" b="1" dirty="0">
                <a:solidFill>
                  <a:schemeClr val="accent2"/>
                </a:solidFill>
              </a:rPr>
              <a:t>ranking</a:t>
            </a:r>
            <a:r>
              <a:rPr lang="en-US" dirty="0"/>
              <a:t> items in order one step further, since the </a:t>
            </a:r>
            <a:r>
              <a:rPr lang="en-US" b="1" dirty="0">
                <a:solidFill>
                  <a:schemeClr val="hlink"/>
                </a:solidFill>
              </a:rPr>
              <a:t>distance</a:t>
            </a:r>
            <a:r>
              <a:rPr lang="en-US" dirty="0"/>
              <a:t> between adjacent points on the scale are </a:t>
            </a:r>
            <a:r>
              <a:rPr lang="en-US" b="1" dirty="0">
                <a:solidFill>
                  <a:schemeClr val="accent2"/>
                </a:solidFill>
              </a:rPr>
              <a:t>equal</a:t>
            </a:r>
            <a:r>
              <a:rPr lang="en-US" dirty="0"/>
              <a:t> </a:t>
            </a:r>
            <a:endParaRPr dirty="0"/>
          </a:p>
          <a:p>
            <a:pPr marL="457200" lvl="0" indent="-317500" algn="l" rtl="0">
              <a:lnSpc>
                <a:spcPct val="110000"/>
              </a:lnSpc>
              <a:spcBef>
                <a:spcPts val="840"/>
              </a:spcBef>
              <a:spcAft>
                <a:spcPts val="0"/>
              </a:spcAft>
              <a:buSzPts val="1400"/>
              <a:buChar char="•"/>
            </a:pPr>
            <a:r>
              <a:rPr lang="en-US" dirty="0"/>
              <a:t>For instance, the </a:t>
            </a:r>
            <a:r>
              <a:rPr lang="en-US" b="1" dirty="0">
                <a:solidFill>
                  <a:schemeClr val="accent2"/>
                </a:solidFill>
              </a:rPr>
              <a:t>Fahrenheit</a:t>
            </a:r>
            <a:r>
              <a:rPr lang="en-US" dirty="0"/>
              <a:t> scale is an interval scale, since each degree is equal but there is no absolute zero point.</a:t>
            </a:r>
            <a:endParaRPr dirty="0"/>
          </a:p>
          <a:p>
            <a:pPr marL="457200" lvl="0" indent="-317500" algn="l" rtl="0">
              <a:lnSpc>
                <a:spcPct val="110000"/>
              </a:lnSpc>
              <a:spcBef>
                <a:spcPts val="840"/>
              </a:spcBef>
              <a:spcAft>
                <a:spcPts val="0"/>
              </a:spcAft>
              <a:buSzPts val="1400"/>
              <a:buChar char="•"/>
            </a:pPr>
            <a:r>
              <a:rPr lang="en-US" dirty="0"/>
              <a:t>This means that although we can </a:t>
            </a:r>
            <a:r>
              <a:rPr lang="en-US" b="1" dirty="0">
                <a:solidFill>
                  <a:schemeClr val="accent2"/>
                </a:solidFill>
              </a:rPr>
              <a:t>add</a:t>
            </a:r>
            <a:r>
              <a:rPr lang="en-US" dirty="0"/>
              <a:t> and </a:t>
            </a:r>
            <a:r>
              <a:rPr lang="en-US" b="1" dirty="0">
                <a:solidFill>
                  <a:schemeClr val="accent2"/>
                </a:solidFill>
              </a:rPr>
              <a:t>subtract</a:t>
            </a:r>
            <a:r>
              <a:rPr lang="en-US" dirty="0"/>
              <a:t> degrees (100° is 10° warmer than 90°), we cannot </a:t>
            </a:r>
            <a:r>
              <a:rPr lang="en-US" b="1" dirty="0">
                <a:solidFill>
                  <a:schemeClr val="accent2"/>
                </a:solidFill>
              </a:rPr>
              <a:t>multiply</a:t>
            </a:r>
            <a:r>
              <a:rPr lang="en-US" dirty="0"/>
              <a:t> values or create ratios (100° is not twice as warm as 50°)  </a:t>
            </a:r>
            <a:endParaRPr dirty="0"/>
          </a:p>
        </p:txBody>
      </p:sp>
      <p:pic>
        <p:nvPicPr>
          <p:cNvPr id="431" name="Google Shape;431;p35"/>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432" name="Google Shape;432;p35"/>
          <p:cNvSpPr txBox="1"/>
          <p:nvPr/>
        </p:nvSpPr>
        <p:spPr>
          <a:xfrm>
            <a:off x="543269" y="216618"/>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The Interval Scale</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6"/>
          <p:cNvSpPr txBox="1">
            <a:spLocks noGrp="1"/>
          </p:cNvSpPr>
          <p:nvPr>
            <p:ph type="body" idx="1"/>
          </p:nvPr>
        </p:nvSpPr>
        <p:spPr>
          <a:xfrm>
            <a:off x="1492827" y="1369689"/>
            <a:ext cx="6286500" cy="3041073"/>
          </a:xfrm>
          <a:prstGeom prst="rect">
            <a:avLst/>
          </a:prstGeom>
          <a:solidFill>
            <a:srgbClr val="99CCFF"/>
          </a:solidFill>
          <a:ln>
            <a:noFill/>
          </a:ln>
        </p:spPr>
        <p:txBody>
          <a:bodyPr spcFirstLastPara="1" wrap="square" lIns="68575" tIns="34275" rIns="68575" bIns="34275" anchor="t" anchorCtr="0">
            <a:normAutofit fontScale="92500" lnSpcReduction="10000"/>
          </a:bodyPr>
          <a:lstStyle/>
          <a:p>
            <a:pPr marL="457200" lvl="0" indent="-317500" algn="l" rtl="0">
              <a:lnSpc>
                <a:spcPct val="105000"/>
              </a:lnSpc>
              <a:spcBef>
                <a:spcPts val="777"/>
              </a:spcBef>
              <a:spcAft>
                <a:spcPts val="0"/>
              </a:spcAft>
              <a:buSzPct val="72072"/>
              <a:buChar char="•"/>
            </a:pPr>
            <a:r>
              <a:rPr lang="en-US" dirty="0"/>
              <a:t>Similar to the interval scale, but with the </a:t>
            </a:r>
            <a:r>
              <a:rPr lang="en-US" b="1" dirty="0">
                <a:solidFill>
                  <a:schemeClr val="accent2"/>
                </a:solidFill>
              </a:rPr>
              <a:t>addition</a:t>
            </a:r>
            <a:r>
              <a:rPr lang="en-US" dirty="0"/>
              <a:t> of having a </a:t>
            </a:r>
            <a:r>
              <a:rPr lang="en-US" b="1" dirty="0">
                <a:solidFill>
                  <a:schemeClr val="accent2"/>
                </a:solidFill>
              </a:rPr>
              <a:t>meaningful</a:t>
            </a:r>
            <a:r>
              <a:rPr lang="en-US" dirty="0"/>
              <a:t> </a:t>
            </a:r>
            <a:r>
              <a:rPr lang="en-US" b="1" dirty="0">
                <a:solidFill>
                  <a:schemeClr val="hlink"/>
                </a:solidFill>
              </a:rPr>
              <a:t>zero value</a:t>
            </a:r>
            <a:r>
              <a:rPr lang="en-US" dirty="0"/>
              <a:t>, which allows us to compare values using </a:t>
            </a:r>
            <a:r>
              <a:rPr lang="en-US" b="1" dirty="0">
                <a:solidFill>
                  <a:schemeClr val="accent2"/>
                </a:solidFill>
              </a:rPr>
              <a:t>multiplication</a:t>
            </a:r>
            <a:r>
              <a:rPr lang="en-US" dirty="0"/>
              <a:t> and </a:t>
            </a:r>
            <a:r>
              <a:rPr lang="en-US" b="1" dirty="0">
                <a:solidFill>
                  <a:schemeClr val="accent2"/>
                </a:solidFill>
              </a:rPr>
              <a:t>division</a:t>
            </a:r>
            <a:r>
              <a:rPr lang="en-US" dirty="0"/>
              <a:t> operations, e.g., precipitation, weights, heights, </a:t>
            </a:r>
            <a:r>
              <a:rPr lang="en-US" dirty="0" err="1"/>
              <a:t>etc</a:t>
            </a:r>
            <a:endParaRPr dirty="0"/>
          </a:p>
          <a:p>
            <a:pPr marL="457200" lvl="0" indent="-317500" algn="l" rtl="0">
              <a:lnSpc>
                <a:spcPct val="105000"/>
              </a:lnSpc>
              <a:spcBef>
                <a:spcPts val="777"/>
              </a:spcBef>
              <a:spcAft>
                <a:spcPts val="0"/>
              </a:spcAft>
              <a:buSzPct val="72072"/>
              <a:buChar char="•"/>
            </a:pPr>
            <a:r>
              <a:rPr lang="en-US" dirty="0"/>
              <a:t>e.g., </a:t>
            </a:r>
            <a:r>
              <a:rPr lang="en-US" b="1" dirty="0">
                <a:solidFill>
                  <a:schemeClr val="accent2"/>
                </a:solidFill>
              </a:rPr>
              <a:t>rain</a:t>
            </a:r>
            <a:r>
              <a:rPr lang="en-US" dirty="0"/>
              <a:t> – We can say that 2 inches of rain is twice as much rain as 1 inch of rain because this is a ratio scale measurement</a:t>
            </a:r>
            <a:endParaRPr dirty="0"/>
          </a:p>
          <a:p>
            <a:pPr marL="457200" lvl="0" indent="-317500" algn="l" rtl="0">
              <a:lnSpc>
                <a:spcPct val="105000"/>
              </a:lnSpc>
              <a:spcBef>
                <a:spcPts val="777"/>
              </a:spcBef>
              <a:spcAft>
                <a:spcPts val="0"/>
              </a:spcAft>
              <a:buSzPct val="72072"/>
              <a:buChar char="•"/>
            </a:pPr>
            <a:r>
              <a:rPr lang="en-US" dirty="0"/>
              <a:t>e.g., </a:t>
            </a:r>
            <a:r>
              <a:rPr lang="en-US" b="1" dirty="0">
                <a:solidFill>
                  <a:schemeClr val="accent2"/>
                </a:solidFill>
              </a:rPr>
              <a:t>age</a:t>
            </a:r>
            <a:r>
              <a:rPr lang="en-US" dirty="0"/>
              <a:t> – a 100-year old person is indeed twice as old as a 50-year old one</a:t>
            </a:r>
            <a:endParaRPr dirty="0"/>
          </a:p>
        </p:txBody>
      </p:sp>
      <p:pic>
        <p:nvPicPr>
          <p:cNvPr id="439" name="Google Shape;439;p36"/>
          <p:cNvPicPr preferRelativeResize="0"/>
          <p:nvPr/>
        </p:nvPicPr>
        <p:blipFill rotWithShape="1">
          <a:blip r:embed="rId3">
            <a:alphaModFix/>
          </a:blip>
          <a:srcRect/>
          <a:stretch/>
        </p:blipFill>
        <p:spPr>
          <a:xfrm>
            <a:off x="0" y="-55418"/>
            <a:ext cx="9144000" cy="1208489"/>
          </a:xfrm>
          <a:prstGeom prst="rect">
            <a:avLst/>
          </a:prstGeom>
          <a:noFill/>
          <a:ln>
            <a:noFill/>
          </a:ln>
        </p:spPr>
      </p:pic>
      <p:sp>
        <p:nvSpPr>
          <p:cNvPr id="440" name="Google Shape;440;p36"/>
          <p:cNvSpPr txBox="1"/>
          <p:nvPr/>
        </p:nvSpPr>
        <p:spPr>
          <a:xfrm>
            <a:off x="543269" y="161200"/>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The Ratio Scale</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37"/>
          <p:cNvPicPr preferRelativeResize="0"/>
          <p:nvPr/>
        </p:nvPicPr>
        <p:blipFill rotWithShape="1">
          <a:blip r:embed="rId3">
            <a:alphaModFix/>
          </a:blip>
          <a:srcRect/>
          <a:stretch/>
        </p:blipFill>
        <p:spPr>
          <a:xfrm>
            <a:off x="0" y="-55418"/>
            <a:ext cx="9144000" cy="1208489"/>
          </a:xfrm>
          <a:prstGeom prst="rect">
            <a:avLst/>
          </a:prstGeom>
          <a:noFill/>
          <a:ln>
            <a:noFill/>
          </a:ln>
        </p:spPr>
      </p:pic>
      <p:sp>
        <p:nvSpPr>
          <p:cNvPr id="447" name="Google Shape;447;p37"/>
          <p:cNvSpPr txBox="1"/>
          <p:nvPr/>
        </p:nvSpPr>
        <p:spPr>
          <a:xfrm>
            <a:off x="543269" y="161200"/>
            <a:ext cx="8496822" cy="775252"/>
          </a:xfrm>
          <a:prstGeom prst="rect">
            <a:avLst/>
          </a:prstGeom>
          <a:noFill/>
          <a:ln>
            <a:noFill/>
          </a:ln>
        </p:spPr>
        <p:txBody>
          <a:bodyPr spcFirstLastPara="1" wrap="square" lIns="68575" tIns="34275" rIns="68575" bIns="34275" anchor="ctr" anchorCtr="0">
            <a:normAutofit fontScale="92500" lnSpcReduction="200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Which one is better: mean, median, or mode?</a:t>
            </a:r>
            <a:endParaRPr dirty="0"/>
          </a:p>
        </p:txBody>
      </p:sp>
      <p:sp>
        <p:nvSpPr>
          <p:cNvPr id="448" name="Google Shape;448;p3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lvl="0" indent="-228600" algn="l" rtl="0">
              <a:lnSpc>
                <a:spcPct val="90000"/>
              </a:lnSpc>
              <a:spcBef>
                <a:spcPts val="800"/>
              </a:spcBef>
              <a:spcAft>
                <a:spcPts val="0"/>
              </a:spcAft>
              <a:buClr>
                <a:schemeClr val="dk1"/>
              </a:buClr>
              <a:buSzPts val="1400"/>
              <a:buNone/>
            </a:pPr>
            <a:endParaRPr/>
          </a:p>
        </p:txBody>
      </p:sp>
      <p:sp>
        <p:nvSpPr>
          <p:cNvPr id="449" name="Google Shape;449;p37"/>
          <p:cNvSpPr txBox="1"/>
          <p:nvPr/>
        </p:nvSpPr>
        <p:spPr>
          <a:xfrm>
            <a:off x="1371600" y="1291828"/>
            <a:ext cx="6515100" cy="3394472"/>
          </a:xfrm>
          <a:prstGeom prst="rect">
            <a:avLst/>
          </a:prstGeom>
          <a:solidFill>
            <a:srgbClr val="99CCFF"/>
          </a:solidFill>
          <a:ln>
            <a:noFill/>
          </a:ln>
        </p:spPr>
        <p:txBody>
          <a:bodyPr spcFirstLastPara="1" wrap="square" lIns="68575" tIns="34275" rIns="68575" bIns="34275" anchor="t" anchorCtr="0">
            <a:normAutofit/>
          </a:bodyPr>
          <a:lstStyle/>
          <a:p>
            <a:pPr marL="457200" marR="0" lvl="0" indent="-317500" algn="l" rtl="0">
              <a:lnSpc>
                <a:spcPct val="110000"/>
              </a:lnSpc>
              <a:spcBef>
                <a:spcPts val="840"/>
              </a:spcBef>
              <a:spcAft>
                <a:spcPts val="0"/>
              </a:spcAft>
              <a:buClr>
                <a:schemeClr val="dk1"/>
              </a:buClr>
              <a:buSzPts val="1400"/>
              <a:buFont typeface="Arial"/>
              <a:buChar char="•"/>
            </a:pPr>
            <a:r>
              <a:rPr lang="en-US" sz="2100" b="0" i="0" u="none" strike="noStrike" cap="none" dirty="0">
                <a:solidFill>
                  <a:schemeClr val="dk1"/>
                </a:solidFill>
                <a:latin typeface="Calibri"/>
                <a:ea typeface="Calibri"/>
                <a:cs typeface="Calibri"/>
                <a:sym typeface="Calibri"/>
              </a:rPr>
              <a:t>The </a:t>
            </a:r>
            <a:r>
              <a:rPr lang="en-US" sz="2100" b="1" i="0" u="none" strike="noStrike" cap="none" dirty="0">
                <a:solidFill>
                  <a:schemeClr val="accent2"/>
                </a:solidFill>
                <a:latin typeface="Calibri"/>
                <a:ea typeface="Calibri"/>
                <a:cs typeface="Calibri"/>
                <a:sym typeface="Calibri"/>
              </a:rPr>
              <a:t>mean</a:t>
            </a:r>
            <a:r>
              <a:rPr lang="en-US" sz="2100" b="0" i="0" u="none" strike="noStrike" cap="none" dirty="0">
                <a:solidFill>
                  <a:schemeClr val="dk1"/>
                </a:solidFill>
                <a:latin typeface="Calibri"/>
                <a:ea typeface="Calibri"/>
                <a:cs typeface="Calibri"/>
                <a:sym typeface="Calibri"/>
              </a:rPr>
              <a:t> is valid only for </a:t>
            </a:r>
            <a:r>
              <a:rPr lang="en-US" sz="2100" b="1" i="0" u="none" strike="noStrike" cap="none" dirty="0">
                <a:solidFill>
                  <a:schemeClr val="hlink"/>
                </a:solidFill>
                <a:latin typeface="Calibri"/>
                <a:ea typeface="Calibri"/>
                <a:cs typeface="Calibri"/>
                <a:sym typeface="Calibri"/>
              </a:rPr>
              <a:t>interval</a:t>
            </a:r>
            <a:r>
              <a:rPr lang="en-US" sz="2100" b="0" i="0" u="none" strike="noStrike" cap="none" dirty="0">
                <a:solidFill>
                  <a:schemeClr val="dk1"/>
                </a:solidFill>
                <a:latin typeface="Calibri"/>
                <a:ea typeface="Calibri"/>
                <a:cs typeface="Calibri"/>
                <a:sym typeface="Calibri"/>
              </a:rPr>
              <a:t> data or </a:t>
            </a:r>
            <a:r>
              <a:rPr lang="en-US" sz="2100" b="1" i="0" u="none" strike="noStrike" cap="none" dirty="0">
                <a:solidFill>
                  <a:schemeClr val="hlink"/>
                </a:solidFill>
                <a:latin typeface="Calibri"/>
                <a:ea typeface="Calibri"/>
                <a:cs typeface="Calibri"/>
                <a:sym typeface="Calibri"/>
              </a:rPr>
              <a:t>ratio</a:t>
            </a:r>
            <a:r>
              <a:rPr lang="en-US" sz="2100" b="0" i="0" u="none" strike="noStrike" cap="none" dirty="0">
                <a:solidFill>
                  <a:schemeClr val="dk1"/>
                </a:solidFill>
                <a:latin typeface="Calibri"/>
                <a:ea typeface="Calibri"/>
                <a:cs typeface="Calibri"/>
                <a:sym typeface="Calibri"/>
              </a:rPr>
              <a:t> data.</a:t>
            </a:r>
            <a:endParaRPr dirty="0"/>
          </a:p>
          <a:p>
            <a:pPr marL="457200" marR="0" lvl="0" indent="-317500" algn="l" rtl="0">
              <a:lnSpc>
                <a:spcPct val="110000"/>
              </a:lnSpc>
              <a:spcBef>
                <a:spcPts val="840"/>
              </a:spcBef>
              <a:spcAft>
                <a:spcPts val="0"/>
              </a:spcAft>
              <a:buClr>
                <a:schemeClr val="dk1"/>
              </a:buClr>
              <a:buSzPts val="1400"/>
              <a:buFont typeface="Arial"/>
              <a:buChar char="•"/>
            </a:pPr>
            <a:r>
              <a:rPr lang="en-US" sz="2100" b="0" i="0" u="none" strike="noStrike" cap="none" dirty="0">
                <a:solidFill>
                  <a:schemeClr val="dk1"/>
                </a:solidFill>
                <a:latin typeface="Calibri"/>
                <a:ea typeface="Calibri"/>
                <a:cs typeface="Calibri"/>
                <a:sym typeface="Calibri"/>
              </a:rPr>
              <a:t>The </a:t>
            </a:r>
            <a:r>
              <a:rPr lang="en-US" sz="2100" b="1" i="0" u="none" strike="noStrike" cap="none" dirty="0">
                <a:solidFill>
                  <a:schemeClr val="accent2"/>
                </a:solidFill>
                <a:latin typeface="Calibri"/>
                <a:ea typeface="Calibri"/>
                <a:cs typeface="Calibri"/>
                <a:sym typeface="Calibri"/>
              </a:rPr>
              <a:t>median</a:t>
            </a:r>
            <a:r>
              <a:rPr lang="en-US" sz="2100" b="0" i="0" u="none" strike="noStrike" cap="none" dirty="0">
                <a:solidFill>
                  <a:schemeClr val="dk1"/>
                </a:solidFill>
                <a:latin typeface="Calibri"/>
                <a:ea typeface="Calibri"/>
                <a:cs typeface="Calibri"/>
                <a:sym typeface="Calibri"/>
              </a:rPr>
              <a:t> can be determined for </a:t>
            </a:r>
            <a:r>
              <a:rPr lang="en-US" sz="2100" b="1" i="0" u="none" strike="noStrike" cap="none" dirty="0">
                <a:solidFill>
                  <a:schemeClr val="hlink"/>
                </a:solidFill>
                <a:latin typeface="Calibri"/>
                <a:ea typeface="Calibri"/>
                <a:cs typeface="Calibri"/>
                <a:sym typeface="Calibri"/>
              </a:rPr>
              <a:t>ordinal</a:t>
            </a:r>
            <a:r>
              <a:rPr lang="en-US" sz="2100" b="0" i="0" u="none" strike="noStrike" cap="none" dirty="0">
                <a:solidFill>
                  <a:schemeClr val="dk1"/>
                </a:solidFill>
                <a:latin typeface="Calibri"/>
                <a:ea typeface="Calibri"/>
                <a:cs typeface="Calibri"/>
                <a:sym typeface="Calibri"/>
              </a:rPr>
              <a:t> data as well as </a:t>
            </a:r>
            <a:r>
              <a:rPr lang="en-US" sz="2100" b="1" i="0" u="none" strike="noStrike" cap="none" dirty="0">
                <a:solidFill>
                  <a:schemeClr val="hlink"/>
                </a:solidFill>
                <a:latin typeface="Calibri"/>
                <a:ea typeface="Calibri"/>
                <a:cs typeface="Calibri"/>
                <a:sym typeface="Calibri"/>
              </a:rPr>
              <a:t>interval</a:t>
            </a:r>
            <a:r>
              <a:rPr lang="en-US" sz="2100" b="0" i="0" u="none" strike="noStrike" cap="none" dirty="0">
                <a:solidFill>
                  <a:schemeClr val="dk1"/>
                </a:solidFill>
                <a:latin typeface="Calibri"/>
                <a:ea typeface="Calibri"/>
                <a:cs typeface="Calibri"/>
                <a:sym typeface="Calibri"/>
              </a:rPr>
              <a:t> and </a:t>
            </a:r>
            <a:r>
              <a:rPr lang="en-US" sz="2100" b="1" i="0" u="none" strike="noStrike" cap="none" dirty="0">
                <a:solidFill>
                  <a:schemeClr val="hlink"/>
                </a:solidFill>
                <a:latin typeface="Calibri"/>
                <a:ea typeface="Calibri"/>
                <a:cs typeface="Calibri"/>
                <a:sym typeface="Calibri"/>
              </a:rPr>
              <a:t>ratio</a:t>
            </a:r>
            <a:r>
              <a:rPr lang="en-US" sz="2100" b="0" i="0" u="none" strike="noStrike" cap="none" dirty="0">
                <a:solidFill>
                  <a:schemeClr val="dk1"/>
                </a:solidFill>
                <a:latin typeface="Calibri"/>
                <a:ea typeface="Calibri"/>
                <a:cs typeface="Calibri"/>
                <a:sym typeface="Calibri"/>
              </a:rPr>
              <a:t> data.</a:t>
            </a:r>
            <a:endParaRPr dirty="0"/>
          </a:p>
          <a:p>
            <a:pPr marL="457200" marR="0" lvl="0" indent="-317500" algn="l" rtl="0">
              <a:lnSpc>
                <a:spcPct val="110000"/>
              </a:lnSpc>
              <a:spcBef>
                <a:spcPts val="840"/>
              </a:spcBef>
              <a:spcAft>
                <a:spcPts val="0"/>
              </a:spcAft>
              <a:buClr>
                <a:schemeClr val="dk1"/>
              </a:buClr>
              <a:buSzPts val="1400"/>
              <a:buFont typeface="Arial"/>
              <a:buChar char="•"/>
            </a:pPr>
            <a:r>
              <a:rPr lang="en-US" sz="2100" b="0" i="0" u="none" strike="noStrike" cap="none" dirty="0">
                <a:solidFill>
                  <a:schemeClr val="dk1"/>
                </a:solidFill>
                <a:latin typeface="Calibri"/>
                <a:ea typeface="Calibri"/>
                <a:cs typeface="Calibri"/>
                <a:sym typeface="Calibri"/>
              </a:rPr>
              <a:t> The </a:t>
            </a:r>
            <a:r>
              <a:rPr lang="en-US" sz="2100" b="1" i="0" u="none" strike="noStrike" cap="none" dirty="0">
                <a:solidFill>
                  <a:schemeClr val="accent2"/>
                </a:solidFill>
                <a:latin typeface="Calibri"/>
                <a:ea typeface="Calibri"/>
                <a:cs typeface="Calibri"/>
                <a:sym typeface="Calibri"/>
              </a:rPr>
              <a:t>mode</a:t>
            </a:r>
            <a:r>
              <a:rPr lang="en-US" sz="2100" b="0" i="0" u="none" strike="noStrike" cap="none" dirty="0">
                <a:solidFill>
                  <a:schemeClr val="dk1"/>
                </a:solidFill>
                <a:latin typeface="Calibri"/>
                <a:ea typeface="Calibri"/>
                <a:cs typeface="Calibri"/>
                <a:sym typeface="Calibri"/>
              </a:rPr>
              <a:t> can be used with </a:t>
            </a:r>
            <a:r>
              <a:rPr lang="en-US" sz="2100" b="1" i="0" u="none" strike="noStrike" cap="none" dirty="0">
                <a:solidFill>
                  <a:schemeClr val="hlink"/>
                </a:solidFill>
                <a:latin typeface="Calibri"/>
                <a:ea typeface="Calibri"/>
                <a:cs typeface="Calibri"/>
                <a:sym typeface="Calibri"/>
              </a:rPr>
              <a:t>nominal</a:t>
            </a:r>
            <a:r>
              <a:rPr lang="en-US" sz="2100" b="0" i="0" u="none" strike="noStrike" cap="none" dirty="0">
                <a:solidFill>
                  <a:schemeClr val="dk1"/>
                </a:solidFill>
                <a:latin typeface="Calibri"/>
                <a:ea typeface="Calibri"/>
                <a:cs typeface="Calibri"/>
                <a:sym typeface="Calibri"/>
              </a:rPr>
              <a:t>, </a:t>
            </a:r>
            <a:r>
              <a:rPr lang="en-US" sz="2100" b="1" i="0" u="none" strike="noStrike" cap="none" dirty="0">
                <a:solidFill>
                  <a:schemeClr val="hlink"/>
                </a:solidFill>
                <a:latin typeface="Calibri"/>
                <a:ea typeface="Calibri"/>
                <a:cs typeface="Calibri"/>
                <a:sym typeface="Calibri"/>
              </a:rPr>
              <a:t>ordinal</a:t>
            </a:r>
            <a:r>
              <a:rPr lang="en-US" sz="2100" b="0" i="0" u="none" strike="noStrike" cap="none" dirty="0">
                <a:solidFill>
                  <a:schemeClr val="dk1"/>
                </a:solidFill>
                <a:latin typeface="Calibri"/>
                <a:ea typeface="Calibri"/>
                <a:cs typeface="Calibri"/>
                <a:sym typeface="Calibri"/>
              </a:rPr>
              <a:t>, </a:t>
            </a:r>
            <a:r>
              <a:rPr lang="en-US" sz="2100" b="1" i="0" u="none" strike="noStrike" cap="none" dirty="0">
                <a:solidFill>
                  <a:schemeClr val="hlink"/>
                </a:solidFill>
                <a:latin typeface="Calibri"/>
                <a:ea typeface="Calibri"/>
                <a:cs typeface="Calibri"/>
                <a:sym typeface="Calibri"/>
              </a:rPr>
              <a:t>interval</a:t>
            </a:r>
            <a:r>
              <a:rPr lang="en-US" sz="2100" b="0" i="0" u="none" strike="noStrike" cap="none" dirty="0">
                <a:solidFill>
                  <a:schemeClr val="dk1"/>
                </a:solidFill>
                <a:latin typeface="Calibri"/>
                <a:ea typeface="Calibri"/>
                <a:cs typeface="Calibri"/>
                <a:sym typeface="Calibri"/>
              </a:rPr>
              <a:t>, and </a:t>
            </a:r>
            <a:r>
              <a:rPr lang="en-US" sz="2100" b="1" i="0" u="none" strike="noStrike" cap="none" dirty="0">
                <a:solidFill>
                  <a:schemeClr val="hlink"/>
                </a:solidFill>
                <a:latin typeface="Calibri"/>
                <a:ea typeface="Calibri"/>
                <a:cs typeface="Calibri"/>
                <a:sym typeface="Calibri"/>
              </a:rPr>
              <a:t>ratio</a:t>
            </a:r>
            <a:r>
              <a:rPr lang="en-US" sz="2100" b="0" i="0" u="none" strike="noStrike" cap="none" dirty="0">
                <a:solidFill>
                  <a:schemeClr val="dk1"/>
                </a:solidFill>
                <a:latin typeface="Calibri"/>
                <a:ea typeface="Calibri"/>
                <a:cs typeface="Calibri"/>
                <a:sym typeface="Calibri"/>
              </a:rPr>
              <a:t> data</a:t>
            </a:r>
            <a:endParaRPr dirty="0"/>
          </a:p>
          <a:p>
            <a:pPr marL="457200" marR="0" lvl="0" indent="-317500" algn="l" rtl="0">
              <a:lnSpc>
                <a:spcPct val="110000"/>
              </a:lnSpc>
              <a:spcBef>
                <a:spcPts val="840"/>
              </a:spcBef>
              <a:spcAft>
                <a:spcPts val="0"/>
              </a:spcAft>
              <a:buClr>
                <a:schemeClr val="dk1"/>
              </a:buClr>
              <a:buSzPts val="1400"/>
              <a:buFont typeface="Arial"/>
              <a:buChar char="•"/>
            </a:pPr>
            <a:r>
              <a:rPr lang="en-US" sz="2100" b="1" i="0" u="none" strike="noStrike" cap="none" dirty="0">
                <a:solidFill>
                  <a:schemeClr val="accent2"/>
                </a:solidFill>
                <a:latin typeface="Calibri"/>
                <a:ea typeface="Calibri"/>
                <a:cs typeface="Calibri"/>
                <a:sym typeface="Calibri"/>
              </a:rPr>
              <a:t>Mode</a:t>
            </a:r>
            <a:r>
              <a:rPr lang="en-US" sz="2100" b="0" i="0" u="none" strike="noStrike" cap="none" dirty="0">
                <a:solidFill>
                  <a:schemeClr val="dk1"/>
                </a:solidFill>
                <a:latin typeface="Calibri"/>
                <a:ea typeface="Calibri"/>
                <a:cs typeface="Calibri"/>
                <a:sym typeface="Calibri"/>
              </a:rPr>
              <a:t> is the </a:t>
            </a:r>
            <a:r>
              <a:rPr lang="en-US" sz="2100" b="1" i="0" u="none" strike="noStrike" cap="none" dirty="0">
                <a:solidFill>
                  <a:schemeClr val="accent2"/>
                </a:solidFill>
                <a:latin typeface="Calibri"/>
                <a:ea typeface="Calibri"/>
                <a:cs typeface="Calibri"/>
                <a:sym typeface="Calibri"/>
              </a:rPr>
              <a:t>only</a:t>
            </a:r>
            <a:r>
              <a:rPr lang="en-US" sz="2100" b="0" i="0" u="none" strike="noStrike" cap="none" dirty="0">
                <a:solidFill>
                  <a:schemeClr val="dk1"/>
                </a:solidFill>
                <a:latin typeface="Calibri"/>
                <a:ea typeface="Calibri"/>
                <a:cs typeface="Calibri"/>
                <a:sym typeface="Calibri"/>
              </a:rPr>
              <a:t> measure of central tendency that can be used with </a:t>
            </a:r>
            <a:r>
              <a:rPr lang="en-US" sz="2100" b="1" i="0" u="none" strike="noStrike" cap="none" dirty="0">
                <a:solidFill>
                  <a:schemeClr val="hlink"/>
                </a:solidFill>
                <a:latin typeface="Calibri"/>
                <a:ea typeface="Calibri"/>
                <a:cs typeface="Calibri"/>
                <a:sym typeface="Calibri"/>
              </a:rPr>
              <a:t>nominal</a:t>
            </a:r>
            <a:r>
              <a:rPr lang="en-US" sz="2100" b="0" i="0" u="none" strike="noStrike" cap="none" dirty="0">
                <a:solidFill>
                  <a:schemeClr val="dk1"/>
                </a:solidFill>
                <a:latin typeface="Calibri"/>
                <a:ea typeface="Calibri"/>
                <a:cs typeface="Calibri"/>
                <a:sym typeface="Calibri"/>
              </a:rPr>
              <a:t> data</a:t>
            </a:r>
            <a:endParaRPr sz="21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pic>
        <p:nvPicPr>
          <p:cNvPr id="455" name="Google Shape;455;p38"/>
          <p:cNvPicPr preferRelativeResize="0"/>
          <p:nvPr/>
        </p:nvPicPr>
        <p:blipFill rotWithShape="1">
          <a:blip r:embed="rId3">
            <a:alphaModFix/>
          </a:blip>
          <a:srcRect/>
          <a:stretch/>
        </p:blipFill>
        <p:spPr>
          <a:xfrm>
            <a:off x="0" y="-55418"/>
            <a:ext cx="9144000" cy="1208489"/>
          </a:xfrm>
          <a:prstGeom prst="rect">
            <a:avLst/>
          </a:prstGeom>
          <a:noFill/>
          <a:ln>
            <a:noFill/>
          </a:ln>
        </p:spPr>
      </p:pic>
      <p:sp>
        <p:nvSpPr>
          <p:cNvPr id="456" name="Google Shape;456;p38"/>
          <p:cNvSpPr txBox="1"/>
          <p:nvPr/>
        </p:nvSpPr>
        <p:spPr>
          <a:xfrm>
            <a:off x="543269" y="161200"/>
            <a:ext cx="8496822" cy="775252"/>
          </a:xfrm>
          <a:prstGeom prst="rect">
            <a:avLst/>
          </a:prstGeom>
          <a:noFill/>
          <a:ln>
            <a:noFill/>
          </a:ln>
        </p:spPr>
        <p:txBody>
          <a:bodyPr spcFirstLastPara="1" wrap="square" lIns="68575" tIns="34275" rIns="68575" bIns="34275" anchor="ctr" anchorCtr="0">
            <a:normAutofit fontScale="92500" lnSpcReduction="200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Which one is better: mean, median, or mode?</a:t>
            </a:r>
            <a:endParaRPr dirty="0"/>
          </a:p>
        </p:txBody>
      </p:sp>
      <p:sp>
        <p:nvSpPr>
          <p:cNvPr id="457" name="Google Shape;457;p3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lvl="0" indent="-228600" algn="l" rtl="0">
              <a:lnSpc>
                <a:spcPct val="90000"/>
              </a:lnSpc>
              <a:spcBef>
                <a:spcPts val="800"/>
              </a:spcBef>
              <a:spcAft>
                <a:spcPts val="0"/>
              </a:spcAft>
              <a:buClr>
                <a:schemeClr val="dk1"/>
              </a:buClr>
              <a:buSzPts val="1400"/>
              <a:buNone/>
            </a:pPr>
            <a:endParaRPr/>
          </a:p>
        </p:txBody>
      </p:sp>
      <p:sp>
        <p:nvSpPr>
          <p:cNvPr id="458" name="Google Shape;458;p38"/>
          <p:cNvSpPr txBox="1"/>
          <p:nvPr/>
        </p:nvSpPr>
        <p:spPr>
          <a:xfrm>
            <a:off x="1371600" y="1028700"/>
            <a:ext cx="6457950" cy="800100"/>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110000"/>
              </a:lnSpc>
              <a:spcBef>
                <a:spcPts val="800"/>
              </a:spcBef>
              <a:spcAft>
                <a:spcPts val="0"/>
              </a:spcAft>
              <a:buClr>
                <a:schemeClr val="dk1"/>
              </a:buClr>
              <a:buSzPts val="1400"/>
              <a:buFont typeface="Arial"/>
              <a:buChar char="•"/>
            </a:pPr>
            <a:r>
              <a:rPr lang="en-US" sz="2100" b="1" i="0" u="none" strike="noStrike" cap="none" dirty="0">
                <a:solidFill>
                  <a:schemeClr val="accent2"/>
                </a:solidFill>
                <a:latin typeface="Calibri"/>
                <a:ea typeface="Calibri"/>
                <a:cs typeface="Calibri"/>
                <a:sym typeface="Calibri"/>
              </a:rPr>
              <a:t>It also depends on the nature of the distribution</a:t>
            </a:r>
            <a:endParaRPr dirty="0"/>
          </a:p>
        </p:txBody>
      </p:sp>
      <p:graphicFrame>
        <p:nvGraphicFramePr>
          <p:cNvPr id="459" name="Google Shape;459;p38"/>
          <p:cNvGraphicFramePr/>
          <p:nvPr/>
        </p:nvGraphicFramePr>
        <p:xfrm>
          <a:off x="2343150" y="1659732"/>
          <a:ext cx="4514850" cy="2980135"/>
        </p:xfrm>
        <a:graphic>
          <a:graphicData uri="http://schemas.openxmlformats.org/presentationml/2006/ole">
            <mc:AlternateContent xmlns:mc="http://schemas.openxmlformats.org/markup-compatibility/2006">
              <mc:Choice xmlns:v="urn:schemas-microsoft-com:vml" Requires="v">
                <p:oleObj r:id="rId4" imgW="4514850" imgH="2980135" progId="Paint.Picture">
                  <p:embed/>
                </p:oleObj>
              </mc:Choice>
              <mc:Fallback>
                <p:oleObj r:id="rId4" imgW="4514850" imgH="2980135" progId="Paint.Picture">
                  <p:embed/>
                  <p:pic>
                    <p:nvPicPr>
                      <p:cNvPr id="459" name="Google Shape;459;p38"/>
                      <p:cNvPicPr preferRelativeResize="0"/>
                      <p:nvPr/>
                    </p:nvPicPr>
                    <p:blipFill rotWithShape="1">
                      <a:blip r:embed="rId5">
                        <a:alphaModFix/>
                      </a:blip>
                      <a:srcRect/>
                      <a:stretch/>
                    </p:blipFill>
                    <p:spPr>
                      <a:xfrm>
                        <a:off x="2343150" y="1659732"/>
                        <a:ext cx="4514850" cy="2980135"/>
                      </a:xfrm>
                      <a:prstGeom prst="rect">
                        <a:avLst/>
                      </a:prstGeom>
                      <a:noFill/>
                      <a:ln>
                        <a:noFill/>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465" name="Google Shape;465;p39"/>
          <p:cNvPicPr preferRelativeResize="0"/>
          <p:nvPr/>
        </p:nvPicPr>
        <p:blipFill rotWithShape="1">
          <a:blip r:embed="rId3">
            <a:alphaModFix/>
          </a:blip>
          <a:srcRect/>
          <a:stretch/>
        </p:blipFill>
        <p:spPr>
          <a:xfrm>
            <a:off x="0" y="-55418"/>
            <a:ext cx="9144000" cy="1208489"/>
          </a:xfrm>
          <a:prstGeom prst="rect">
            <a:avLst/>
          </a:prstGeom>
          <a:noFill/>
          <a:ln>
            <a:noFill/>
          </a:ln>
        </p:spPr>
      </p:pic>
      <p:sp>
        <p:nvSpPr>
          <p:cNvPr id="466" name="Google Shape;466;p39"/>
          <p:cNvSpPr txBox="1"/>
          <p:nvPr/>
        </p:nvSpPr>
        <p:spPr>
          <a:xfrm>
            <a:off x="543269" y="161200"/>
            <a:ext cx="8496822" cy="775252"/>
          </a:xfrm>
          <a:prstGeom prst="rect">
            <a:avLst/>
          </a:prstGeom>
          <a:noFill/>
          <a:ln>
            <a:noFill/>
          </a:ln>
        </p:spPr>
        <p:txBody>
          <a:bodyPr spcFirstLastPara="1" wrap="square" lIns="68575" tIns="34275" rIns="68575" bIns="34275" anchor="ctr" anchorCtr="0">
            <a:normAutofit fontScale="92500" lnSpcReduction="200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Which one is better: mean, median, or mode?</a:t>
            </a:r>
            <a:endParaRPr dirty="0"/>
          </a:p>
        </p:txBody>
      </p:sp>
      <p:sp>
        <p:nvSpPr>
          <p:cNvPr id="467" name="Google Shape;467;p39"/>
          <p:cNvSpPr txBox="1"/>
          <p:nvPr/>
        </p:nvSpPr>
        <p:spPr>
          <a:xfrm>
            <a:off x="1314450" y="1200150"/>
            <a:ext cx="6457950" cy="3543300"/>
          </a:xfrm>
          <a:prstGeom prst="rect">
            <a:avLst/>
          </a:prstGeom>
          <a:solidFill>
            <a:srgbClr val="99CCFF"/>
          </a:solidFill>
          <a:ln>
            <a:noFill/>
          </a:ln>
        </p:spPr>
        <p:txBody>
          <a:bodyPr spcFirstLastPara="1" wrap="square" lIns="68575" tIns="34275" rIns="68575" bIns="34275" anchor="t" anchorCtr="0">
            <a:normAutofit/>
          </a:bodyPr>
          <a:lstStyle/>
          <a:p>
            <a:pPr marL="457200" marR="0" lvl="0" indent="-317500" algn="l" rtl="0">
              <a:lnSpc>
                <a:spcPct val="110000"/>
              </a:lnSpc>
              <a:spcBef>
                <a:spcPts val="840"/>
              </a:spcBef>
              <a:spcAft>
                <a:spcPts val="0"/>
              </a:spcAft>
              <a:buClr>
                <a:schemeClr val="dk1"/>
              </a:buClr>
              <a:buSzPts val="1400"/>
              <a:buFont typeface="Arial"/>
              <a:buChar char="•"/>
            </a:pPr>
            <a:r>
              <a:rPr lang="en-US" sz="2100" b="1" i="0" u="none" strike="noStrike" cap="none" dirty="0">
                <a:solidFill>
                  <a:schemeClr val="accent2"/>
                </a:solidFill>
                <a:latin typeface="+mj-lt"/>
                <a:ea typeface="Calibri"/>
                <a:cs typeface="Calibri"/>
                <a:sym typeface="Calibri"/>
              </a:rPr>
              <a:t>It also depends on your goals</a:t>
            </a:r>
            <a:endParaRPr dirty="0">
              <a:latin typeface="+mj-lt"/>
            </a:endParaRPr>
          </a:p>
          <a:p>
            <a:pPr marL="457200" marR="0" lvl="0" indent="-317500" algn="l" rtl="0">
              <a:lnSpc>
                <a:spcPct val="110000"/>
              </a:lnSpc>
              <a:spcBef>
                <a:spcPts val="840"/>
              </a:spcBef>
              <a:spcAft>
                <a:spcPts val="0"/>
              </a:spcAft>
              <a:buClr>
                <a:schemeClr val="dk1"/>
              </a:buClr>
              <a:buSzPts val="1400"/>
              <a:buFont typeface="Arial"/>
              <a:buChar char="•"/>
            </a:pPr>
            <a:r>
              <a:rPr lang="en-US" sz="2100" b="0" i="0" u="none" strike="noStrike" cap="none" dirty="0">
                <a:solidFill>
                  <a:schemeClr val="dk1"/>
                </a:solidFill>
                <a:latin typeface="+mj-lt"/>
                <a:ea typeface="Calibri"/>
                <a:cs typeface="Calibri"/>
                <a:sym typeface="Calibri"/>
              </a:rPr>
              <a:t>Consider a company that has nine employees with salaries of 35,000 a year, and their </a:t>
            </a:r>
            <a:r>
              <a:rPr lang="en-US" sz="2100" b="1" i="0" u="none" strike="noStrike" cap="none" dirty="0">
                <a:solidFill>
                  <a:schemeClr val="accent2"/>
                </a:solidFill>
                <a:latin typeface="+mj-lt"/>
                <a:ea typeface="Calibri"/>
                <a:cs typeface="Calibri"/>
                <a:sym typeface="Calibri"/>
              </a:rPr>
              <a:t>supervisor</a:t>
            </a:r>
            <a:r>
              <a:rPr lang="en-US" sz="2100" b="0" i="0" u="none" strike="noStrike" cap="none" dirty="0">
                <a:solidFill>
                  <a:schemeClr val="dk1"/>
                </a:solidFill>
                <a:latin typeface="+mj-lt"/>
                <a:ea typeface="Calibri"/>
                <a:cs typeface="Calibri"/>
                <a:sym typeface="Calibri"/>
              </a:rPr>
              <a:t> makes 150,000 a year. </a:t>
            </a:r>
            <a:endParaRPr dirty="0">
              <a:latin typeface="+mj-lt"/>
            </a:endParaRPr>
          </a:p>
          <a:p>
            <a:pPr marL="457200" marR="0" lvl="0" indent="-317500" algn="l" rtl="0">
              <a:lnSpc>
                <a:spcPct val="110000"/>
              </a:lnSpc>
              <a:spcBef>
                <a:spcPts val="840"/>
              </a:spcBef>
              <a:spcAft>
                <a:spcPts val="0"/>
              </a:spcAft>
              <a:buClr>
                <a:schemeClr val="dk1"/>
              </a:buClr>
              <a:buSzPts val="1400"/>
              <a:buFont typeface="Arial"/>
              <a:buChar char="•"/>
            </a:pPr>
            <a:r>
              <a:rPr lang="en-US" sz="2100" b="0" i="0" u="none" strike="noStrike" cap="none" dirty="0">
                <a:solidFill>
                  <a:schemeClr val="dk1"/>
                </a:solidFill>
                <a:latin typeface="+mj-lt"/>
                <a:ea typeface="Calibri"/>
                <a:cs typeface="Calibri"/>
                <a:sym typeface="Calibri"/>
              </a:rPr>
              <a:t>If you want to describe the </a:t>
            </a:r>
            <a:r>
              <a:rPr lang="en-US" sz="2100" b="1" i="0" u="none" strike="noStrike" cap="none" dirty="0">
                <a:solidFill>
                  <a:schemeClr val="accent2"/>
                </a:solidFill>
                <a:latin typeface="+mj-lt"/>
                <a:ea typeface="Calibri"/>
                <a:cs typeface="Calibri"/>
                <a:sym typeface="Calibri"/>
              </a:rPr>
              <a:t>typical</a:t>
            </a:r>
            <a:r>
              <a:rPr lang="en-US" sz="2100" b="0" i="0" u="none" strike="noStrike" cap="none" dirty="0">
                <a:solidFill>
                  <a:schemeClr val="dk1"/>
                </a:solidFill>
                <a:latin typeface="+mj-lt"/>
                <a:ea typeface="Calibri"/>
                <a:cs typeface="Calibri"/>
                <a:sym typeface="Calibri"/>
              </a:rPr>
              <a:t> salary in the company, which statistics will you use? </a:t>
            </a:r>
            <a:endParaRPr dirty="0">
              <a:latin typeface="+mj-lt"/>
            </a:endParaRPr>
          </a:p>
          <a:p>
            <a:pPr marL="457200" marR="0" lvl="0" indent="-317500" algn="l" rtl="0">
              <a:lnSpc>
                <a:spcPct val="110000"/>
              </a:lnSpc>
              <a:spcBef>
                <a:spcPts val="840"/>
              </a:spcBef>
              <a:spcAft>
                <a:spcPts val="0"/>
              </a:spcAft>
              <a:buClr>
                <a:schemeClr val="dk1"/>
              </a:buClr>
              <a:buSzPts val="1400"/>
              <a:buFont typeface="Arial"/>
              <a:buChar char="•"/>
            </a:pPr>
            <a:r>
              <a:rPr lang="en-US" sz="2100" b="0" i="0" u="none" strike="noStrike" cap="none" dirty="0">
                <a:solidFill>
                  <a:schemeClr val="dk1"/>
                </a:solidFill>
                <a:latin typeface="+mj-lt"/>
                <a:ea typeface="Calibri"/>
                <a:cs typeface="Calibri"/>
                <a:sym typeface="Calibri"/>
              </a:rPr>
              <a:t>I will use mode or median (35,000), because it tells what salary </a:t>
            </a:r>
            <a:r>
              <a:rPr lang="en-US" sz="2100" b="1" i="0" u="none" strike="noStrike" cap="none" dirty="0">
                <a:solidFill>
                  <a:schemeClr val="accent2"/>
                </a:solidFill>
                <a:latin typeface="+mj-lt"/>
                <a:ea typeface="Calibri"/>
                <a:cs typeface="Calibri"/>
                <a:sym typeface="Calibri"/>
              </a:rPr>
              <a:t>most</a:t>
            </a:r>
            <a:r>
              <a:rPr lang="en-US" sz="2100" b="1" i="0" u="none" strike="noStrike" cap="none" dirty="0">
                <a:solidFill>
                  <a:schemeClr val="dk1"/>
                </a:solidFill>
                <a:latin typeface="+mj-lt"/>
                <a:ea typeface="Calibri"/>
                <a:cs typeface="Calibri"/>
                <a:sym typeface="Calibri"/>
              </a:rPr>
              <a:t> </a:t>
            </a:r>
            <a:r>
              <a:rPr lang="en-US" sz="2100" b="0" i="0" u="none" strike="noStrike" cap="none" dirty="0">
                <a:solidFill>
                  <a:schemeClr val="dk1"/>
                </a:solidFill>
                <a:latin typeface="+mj-lt"/>
                <a:ea typeface="Calibri"/>
                <a:cs typeface="Calibri"/>
                <a:sym typeface="Calibri"/>
              </a:rPr>
              <a:t>people get </a:t>
            </a:r>
            <a:endParaRPr sz="2100" b="0" i="0" u="none" strike="noStrike" cap="none" dirty="0">
              <a:solidFill>
                <a:schemeClr val="dk1"/>
              </a:solidFill>
              <a:latin typeface="+mj-lt"/>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body" idx="1"/>
          </p:nvPr>
        </p:nvSpPr>
        <p:spPr>
          <a:xfrm>
            <a:off x="-1" y="1274618"/>
            <a:ext cx="8906005" cy="3640282"/>
          </a:xfrm>
          <a:prstGeom prst="rect">
            <a:avLst/>
          </a:prstGeom>
          <a:noFill/>
          <a:ln>
            <a:noFill/>
          </a:ln>
        </p:spPr>
        <p:txBody>
          <a:bodyPr spcFirstLastPara="1" wrap="square" lIns="68575" tIns="34275" rIns="68575" bIns="34275" anchor="t" anchorCtr="0">
            <a:normAutofit fontScale="92500" lnSpcReduction="20000"/>
          </a:bodyPr>
          <a:lstStyle/>
          <a:p>
            <a:pPr marL="457200" lvl="0" indent="-317500" algn="l" rtl="0">
              <a:lnSpc>
                <a:spcPct val="150000"/>
              </a:lnSpc>
              <a:spcBef>
                <a:spcPts val="800"/>
              </a:spcBef>
              <a:spcAft>
                <a:spcPts val="0"/>
              </a:spcAft>
              <a:buSzPct val="78431"/>
              <a:buChar char="•"/>
            </a:pPr>
            <a:r>
              <a:rPr lang="en-US" sz="2000" dirty="0">
                <a:latin typeface="+mj-lt"/>
                <a:ea typeface="Tahoma"/>
                <a:cs typeface="Tahoma"/>
                <a:sym typeface="Tahoma"/>
              </a:rPr>
              <a:t>Data in the real world is dirty</a:t>
            </a:r>
            <a:endParaRPr sz="2000" dirty="0">
              <a:latin typeface="+mj-lt"/>
            </a:endParaRPr>
          </a:p>
          <a:p>
            <a:pPr marL="914400" lvl="1" indent="-317500" algn="l" rtl="0">
              <a:lnSpc>
                <a:spcPct val="150000"/>
              </a:lnSpc>
              <a:spcBef>
                <a:spcPts val="400"/>
              </a:spcBef>
              <a:spcAft>
                <a:spcPts val="0"/>
              </a:spcAft>
              <a:buSzPct val="91503"/>
              <a:buChar char="•"/>
            </a:pPr>
            <a:r>
              <a:rPr lang="en-US" sz="1600" dirty="0">
                <a:solidFill>
                  <a:schemeClr val="hlink"/>
                </a:solidFill>
                <a:latin typeface="+mj-lt"/>
                <a:ea typeface="Tahoma"/>
                <a:cs typeface="Tahoma"/>
                <a:sym typeface="Tahoma"/>
              </a:rPr>
              <a:t>incomplete</a:t>
            </a:r>
            <a:r>
              <a:rPr lang="en-US" sz="1600" dirty="0">
                <a:latin typeface="+mj-lt"/>
                <a:ea typeface="Tahoma"/>
                <a:cs typeface="Tahoma"/>
                <a:sym typeface="Tahoma"/>
              </a:rPr>
              <a:t>: lacking attribute values, lacking certain attributes of interest, or containing only aggregate data</a:t>
            </a:r>
            <a:endParaRPr sz="1600" dirty="0">
              <a:latin typeface="+mj-lt"/>
            </a:endParaRPr>
          </a:p>
          <a:p>
            <a:pPr marL="1371600" lvl="2" indent="-317500" algn="l" rtl="0">
              <a:lnSpc>
                <a:spcPct val="150000"/>
              </a:lnSpc>
              <a:spcBef>
                <a:spcPts val="400"/>
              </a:spcBef>
              <a:spcAft>
                <a:spcPts val="0"/>
              </a:spcAft>
              <a:buSzPct val="109803"/>
              <a:buChar char="•"/>
            </a:pPr>
            <a:r>
              <a:rPr lang="en-US" sz="1400" dirty="0">
                <a:latin typeface="+mj-lt"/>
                <a:ea typeface="Tahoma"/>
                <a:cs typeface="Tahoma"/>
                <a:sym typeface="Tahoma"/>
              </a:rPr>
              <a:t>e.g., occupation=“ ”</a:t>
            </a:r>
            <a:endParaRPr sz="1400" dirty="0">
              <a:latin typeface="+mj-lt"/>
              <a:ea typeface="Tahoma"/>
              <a:cs typeface="Tahoma"/>
              <a:sym typeface="Tahoma"/>
            </a:endParaRPr>
          </a:p>
          <a:p>
            <a:pPr marL="914400" lvl="1" indent="-317500" algn="l" rtl="0">
              <a:lnSpc>
                <a:spcPct val="150000"/>
              </a:lnSpc>
              <a:spcBef>
                <a:spcPts val="400"/>
              </a:spcBef>
              <a:spcAft>
                <a:spcPts val="0"/>
              </a:spcAft>
              <a:buSzPct val="91503"/>
              <a:buChar char="•"/>
            </a:pPr>
            <a:r>
              <a:rPr lang="en-US" sz="1600" dirty="0">
                <a:solidFill>
                  <a:schemeClr val="hlink"/>
                </a:solidFill>
                <a:latin typeface="+mj-lt"/>
                <a:ea typeface="Tahoma"/>
                <a:cs typeface="Tahoma"/>
                <a:sym typeface="Tahoma"/>
              </a:rPr>
              <a:t>noisy</a:t>
            </a:r>
            <a:r>
              <a:rPr lang="en-US" sz="1600" dirty="0">
                <a:latin typeface="+mj-lt"/>
                <a:ea typeface="Tahoma"/>
                <a:cs typeface="Tahoma"/>
                <a:sym typeface="Tahoma"/>
              </a:rPr>
              <a:t>: containing errors or outliers</a:t>
            </a:r>
            <a:endParaRPr sz="1600" dirty="0">
              <a:latin typeface="+mj-lt"/>
            </a:endParaRPr>
          </a:p>
          <a:p>
            <a:pPr marL="1371600" lvl="2" indent="-317500" algn="l" rtl="0">
              <a:lnSpc>
                <a:spcPct val="150000"/>
              </a:lnSpc>
              <a:spcBef>
                <a:spcPts val="400"/>
              </a:spcBef>
              <a:spcAft>
                <a:spcPts val="0"/>
              </a:spcAft>
              <a:buSzPct val="109803"/>
              <a:buChar char="•"/>
            </a:pPr>
            <a:r>
              <a:rPr lang="en-US" sz="1400" dirty="0">
                <a:latin typeface="+mj-lt"/>
                <a:ea typeface="Tahoma"/>
                <a:cs typeface="Tahoma"/>
                <a:sym typeface="Tahoma"/>
              </a:rPr>
              <a:t>e.g., Salary=“-10”</a:t>
            </a:r>
            <a:endParaRPr sz="1400" dirty="0">
              <a:latin typeface="+mj-lt"/>
              <a:ea typeface="Tahoma"/>
              <a:cs typeface="Tahoma"/>
              <a:sym typeface="Tahoma"/>
            </a:endParaRPr>
          </a:p>
          <a:p>
            <a:pPr marL="914400" lvl="1" indent="-317500" algn="l" rtl="0">
              <a:lnSpc>
                <a:spcPct val="150000"/>
              </a:lnSpc>
              <a:spcBef>
                <a:spcPts val="400"/>
              </a:spcBef>
              <a:spcAft>
                <a:spcPts val="0"/>
              </a:spcAft>
              <a:buSzPct val="91503"/>
              <a:buChar char="•"/>
            </a:pPr>
            <a:r>
              <a:rPr lang="en-US" sz="1600" dirty="0">
                <a:solidFill>
                  <a:schemeClr val="hlink"/>
                </a:solidFill>
                <a:latin typeface="+mj-lt"/>
                <a:ea typeface="Tahoma"/>
                <a:cs typeface="Tahoma"/>
                <a:sym typeface="Tahoma"/>
              </a:rPr>
              <a:t>inconsistent</a:t>
            </a:r>
            <a:r>
              <a:rPr lang="en-US" sz="1600" dirty="0">
                <a:latin typeface="+mj-lt"/>
                <a:ea typeface="Tahoma"/>
                <a:cs typeface="Tahoma"/>
                <a:sym typeface="Tahoma"/>
              </a:rPr>
              <a:t>: containing discrepancies in codes or names</a:t>
            </a:r>
            <a:endParaRPr sz="1600" dirty="0">
              <a:latin typeface="+mj-lt"/>
            </a:endParaRPr>
          </a:p>
          <a:p>
            <a:pPr marL="1371600" lvl="2" indent="-317500" algn="l" rtl="0">
              <a:lnSpc>
                <a:spcPct val="150000"/>
              </a:lnSpc>
              <a:spcBef>
                <a:spcPts val="400"/>
              </a:spcBef>
              <a:spcAft>
                <a:spcPts val="0"/>
              </a:spcAft>
              <a:buSzPct val="109803"/>
              <a:buChar char="•"/>
            </a:pPr>
            <a:r>
              <a:rPr lang="en-US" sz="1400" dirty="0">
                <a:latin typeface="+mj-lt"/>
                <a:ea typeface="Tahoma"/>
                <a:cs typeface="Tahoma"/>
                <a:sym typeface="Tahoma"/>
              </a:rPr>
              <a:t>e.g., Age=“42” Birthday=“03/07/1997”</a:t>
            </a:r>
            <a:endParaRPr sz="1400" dirty="0">
              <a:latin typeface="+mj-lt"/>
              <a:ea typeface="Tahoma"/>
              <a:cs typeface="Tahoma"/>
              <a:sym typeface="Tahoma"/>
            </a:endParaRPr>
          </a:p>
          <a:p>
            <a:pPr marL="1371600" lvl="2" indent="-317500" algn="l" rtl="0">
              <a:lnSpc>
                <a:spcPct val="150000"/>
              </a:lnSpc>
              <a:spcBef>
                <a:spcPts val="400"/>
              </a:spcBef>
              <a:spcAft>
                <a:spcPts val="0"/>
              </a:spcAft>
              <a:buSzPct val="109803"/>
              <a:buChar char="•"/>
            </a:pPr>
            <a:r>
              <a:rPr lang="en-US" sz="1400" dirty="0">
                <a:latin typeface="+mj-lt"/>
                <a:ea typeface="Tahoma"/>
                <a:cs typeface="Tahoma"/>
                <a:sym typeface="Tahoma"/>
              </a:rPr>
              <a:t>e.g., Was rating “1,2,3”, now rating “A, B, C”</a:t>
            </a:r>
            <a:endParaRPr sz="1400" dirty="0">
              <a:latin typeface="+mj-lt"/>
              <a:ea typeface="Tahoma"/>
              <a:cs typeface="Tahoma"/>
              <a:sym typeface="Tahoma"/>
            </a:endParaRPr>
          </a:p>
          <a:p>
            <a:pPr marL="1371600" lvl="2" indent="-317500" algn="l" rtl="0">
              <a:lnSpc>
                <a:spcPct val="150000"/>
              </a:lnSpc>
              <a:spcBef>
                <a:spcPts val="400"/>
              </a:spcBef>
              <a:spcAft>
                <a:spcPts val="0"/>
              </a:spcAft>
              <a:buSzPct val="109803"/>
              <a:buChar char="•"/>
            </a:pPr>
            <a:r>
              <a:rPr lang="en-US" sz="1400" dirty="0">
                <a:latin typeface="+mj-lt"/>
                <a:ea typeface="Tahoma"/>
                <a:cs typeface="Tahoma"/>
                <a:sym typeface="Tahoma"/>
              </a:rPr>
              <a:t>e.g., discrepancy between duplicate records</a:t>
            </a:r>
            <a:endParaRPr sz="1400" dirty="0">
              <a:latin typeface="+mj-lt"/>
            </a:endParaRPr>
          </a:p>
        </p:txBody>
      </p:sp>
      <p:sp>
        <p:nvSpPr>
          <p:cNvPr id="128" name="Google Shape;128;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4</a:t>
            </a:fld>
            <a:endParaRPr sz="900" b="0" i="0" u="none" strike="noStrike" cap="none">
              <a:solidFill>
                <a:schemeClr val="dk1"/>
              </a:solidFill>
              <a:latin typeface="Tahoma"/>
              <a:ea typeface="Tahoma"/>
              <a:cs typeface="Tahoma"/>
              <a:sym typeface="Tahoma"/>
            </a:endParaRPr>
          </a:p>
        </p:txBody>
      </p:sp>
      <p:pic>
        <p:nvPicPr>
          <p:cNvPr id="129" name="Google Shape;129;p4"/>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130" name="Google Shape;130;p4"/>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Why Data Preprocessing?</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pic>
        <p:nvPicPr>
          <p:cNvPr id="473" name="Google Shape;473;p40"/>
          <p:cNvPicPr preferRelativeResize="0"/>
          <p:nvPr/>
        </p:nvPicPr>
        <p:blipFill rotWithShape="1">
          <a:blip r:embed="rId3">
            <a:alphaModFix/>
          </a:blip>
          <a:srcRect/>
          <a:stretch/>
        </p:blipFill>
        <p:spPr>
          <a:xfrm>
            <a:off x="0" y="-55418"/>
            <a:ext cx="9144000" cy="1208489"/>
          </a:xfrm>
          <a:prstGeom prst="rect">
            <a:avLst/>
          </a:prstGeom>
          <a:noFill/>
          <a:ln>
            <a:noFill/>
          </a:ln>
        </p:spPr>
      </p:pic>
      <p:sp>
        <p:nvSpPr>
          <p:cNvPr id="474" name="Google Shape;474;p40"/>
          <p:cNvSpPr txBox="1"/>
          <p:nvPr/>
        </p:nvSpPr>
        <p:spPr>
          <a:xfrm>
            <a:off x="543269" y="161200"/>
            <a:ext cx="8496822" cy="775252"/>
          </a:xfrm>
          <a:prstGeom prst="rect">
            <a:avLst/>
          </a:prstGeom>
          <a:noFill/>
          <a:ln>
            <a:noFill/>
          </a:ln>
        </p:spPr>
        <p:txBody>
          <a:bodyPr spcFirstLastPara="1" wrap="square" lIns="68575" tIns="34275" rIns="68575" bIns="34275" anchor="ctr" anchorCtr="0">
            <a:normAutofit fontScale="92500" lnSpcReduction="200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Which one is better: mean, median, or mode?</a:t>
            </a:r>
            <a:endParaRPr dirty="0"/>
          </a:p>
        </p:txBody>
      </p:sp>
      <p:sp>
        <p:nvSpPr>
          <p:cNvPr id="475" name="Google Shape;475;p40"/>
          <p:cNvSpPr txBox="1"/>
          <p:nvPr/>
        </p:nvSpPr>
        <p:spPr>
          <a:xfrm>
            <a:off x="1371600" y="1329857"/>
            <a:ext cx="6400800" cy="2939005"/>
          </a:xfrm>
          <a:prstGeom prst="rect">
            <a:avLst/>
          </a:prstGeom>
          <a:solidFill>
            <a:srgbClr val="99CCFF"/>
          </a:solidFill>
          <a:ln>
            <a:noFill/>
          </a:ln>
        </p:spPr>
        <p:txBody>
          <a:bodyPr spcFirstLastPara="1" wrap="square" lIns="68575" tIns="34275" rIns="68575" bIns="34275" anchor="t" anchorCtr="0">
            <a:normAutofit fontScale="92500" lnSpcReduction="20000"/>
          </a:bodyPr>
          <a:lstStyle/>
          <a:p>
            <a:pPr marL="457200" marR="0" lvl="0" indent="-317500" algn="l" rtl="0">
              <a:lnSpc>
                <a:spcPct val="105000"/>
              </a:lnSpc>
              <a:spcBef>
                <a:spcPts val="583"/>
              </a:spcBef>
              <a:spcAft>
                <a:spcPts val="0"/>
              </a:spcAft>
              <a:buClr>
                <a:schemeClr val="dk1"/>
              </a:buClr>
              <a:buSzPct val="72072"/>
              <a:buFont typeface="Arial"/>
              <a:buChar char="•"/>
            </a:pPr>
            <a:r>
              <a:rPr lang="en-US" sz="2100" b="1" i="0" u="none" strike="noStrike" cap="none" dirty="0">
                <a:solidFill>
                  <a:schemeClr val="accent2"/>
                </a:solidFill>
                <a:latin typeface="+mj-lt"/>
                <a:ea typeface="Calibri"/>
                <a:cs typeface="Calibri"/>
                <a:sym typeface="Calibri"/>
              </a:rPr>
              <a:t>It also depends on your goals</a:t>
            </a:r>
            <a:endParaRPr dirty="0">
              <a:latin typeface="+mj-lt"/>
            </a:endParaRPr>
          </a:p>
          <a:p>
            <a:pPr marL="457200" marR="0" lvl="0" indent="-317500" algn="l" rtl="0">
              <a:lnSpc>
                <a:spcPct val="105000"/>
              </a:lnSpc>
              <a:spcBef>
                <a:spcPts val="583"/>
              </a:spcBef>
              <a:spcAft>
                <a:spcPts val="0"/>
              </a:spcAft>
              <a:buClr>
                <a:schemeClr val="dk1"/>
              </a:buClr>
              <a:buSzPct val="72072"/>
              <a:buFont typeface="Arial"/>
              <a:buChar char="•"/>
            </a:pPr>
            <a:r>
              <a:rPr lang="en-US" sz="2100" b="0" i="0" u="none" strike="noStrike" cap="none" dirty="0">
                <a:solidFill>
                  <a:schemeClr val="dk1"/>
                </a:solidFill>
                <a:latin typeface="+mj-lt"/>
                <a:ea typeface="Calibri"/>
                <a:cs typeface="Calibri"/>
                <a:sym typeface="Calibri"/>
              </a:rPr>
              <a:t>Consider a company that has nine employees with salaries of 35,000 a year, and their </a:t>
            </a:r>
            <a:r>
              <a:rPr lang="en-US" sz="2100" b="1" i="0" u="none" strike="noStrike" cap="none" dirty="0">
                <a:solidFill>
                  <a:schemeClr val="accent2"/>
                </a:solidFill>
                <a:latin typeface="+mj-lt"/>
                <a:ea typeface="Calibri"/>
                <a:cs typeface="Calibri"/>
                <a:sym typeface="Calibri"/>
              </a:rPr>
              <a:t>supervisor</a:t>
            </a:r>
            <a:r>
              <a:rPr lang="en-US" sz="2100" b="0" i="0" u="none" strike="noStrike" cap="none" dirty="0">
                <a:solidFill>
                  <a:schemeClr val="dk1"/>
                </a:solidFill>
                <a:latin typeface="+mj-lt"/>
                <a:ea typeface="Calibri"/>
                <a:cs typeface="Calibri"/>
                <a:sym typeface="Calibri"/>
              </a:rPr>
              <a:t> makes 150,000 a year</a:t>
            </a:r>
            <a:endParaRPr dirty="0">
              <a:latin typeface="+mj-lt"/>
            </a:endParaRPr>
          </a:p>
          <a:p>
            <a:pPr marL="457200" marR="0" lvl="0" indent="-317500" algn="l" rtl="0">
              <a:lnSpc>
                <a:spcPct val="105000"/>
              </a:lnSpc>
              <a:spcBef>
                <a:spcPts val="583"/>
              </a:spcBef>
              <a:spcAft>
                <a:spcPts val="0"/>
              </a:spcAft>
              <a:buClr>
                <a:schemeClr val="dk1"/>
              </a:buClr>
              <a:buSzPct val="72072"/>
              <a:buFont typeface="Arial"/>
              <a:buChar char="•"/>
            </a:pPr>
            <a:r>
              <a:rPr lang="en-US" sz="2100" b="0" i="0" u="none" strike="noStrike" cap="none" dirty="0">
                <a:solidFill>
                  <a:schemeClr val="dk1"/>
                </a:solidFill>
                <a:latin typeface="+mj-lt"/>
                <a:ea typeface="Calibri"/>
                <a:cs typeface="Calibri"/>
                <a:sym typeface="Calibri"/>
              </a:rPr>
              <a:t>What if you are a </a:t>
            </a:r>
            <a:r>
              <a:rPr lang="en-US" sz="2100" b="1" i="0" u="none" strike="noStrike" cap="none" dirty="0">
                <a:solidFill>
                  <a:schemeClr val="accent2"/>
                </a:solidFill>
                <a:latin typeface="+mj-lt"/>
                <a:ea typeface="Calibri"/>
                <a:cs typeface="Calibri"/>
                <a:sym typeface="Calibri"/>
              </a:rPr>
              <a:t>recruiting officer</a:t>
            </a:r>
            <a:r>
              <a:rPr lang="en-US" sz="2100" b="0" i="0" u="none" strike="noStrike" cap="none" dirty="0">
                <a:solidFill>
                  <a:schemeClr val="dk1"/>
                </a:solidFill>
                <a:latin typeface="+mj-lt"/>
                <a:ea typeface="Calibri"/>
                <a:cs typeface="Calibri"/>
                <a:sym typeface="Calibri"/>
              </a:rPr>
              <a:t> for the company that wants to make a </a:t>
            </a:r>
            <a:r>
              <a:rPr lang="en-US" sz="2100" b="1" i="0" u="none" strike="noStrike" cap="none" dirty="0">
                <a:solidFill>
                  <a:schemeClr val="accent2"/>
                </a:solidFill>
                <a:latin typeface="+mj-lt"/>
                <a:ea typeface="Calibri"/>
                <a:cs typeface="Calibri"/>
                <a:sym typeface="Calibri"/>
              </a:rPr>
              <a:t>good impression</a:t>
            </a:r>
            <a:r>
              <a:rPr lang="en-US" sz="2100" b="0" i="0" u="none" strike="noStrike" cap="none" dirty="0">
                <a:solidFill>
                  <a:schemeClr val="dk1"/>
                </a:solidFill>
                <a:latin typeface="+mj-lt"/>
                <a:ea typeface="Calibri"/>
                <a:cs typeface="Calibri"/>
                <a:sym typeface="Calibri"/>
              </a:rPr>
              <a:t> on a </a:t>
            </a:r>
            <a:r>
              <a:rPr lang="en-US" sz="2100" b="1" i="0" u="none" strike="noStrike" cap="none" dirty="0">
                <a:solidFill>
                  <a:schemeClr val="accent2"/>
                </a:solidFill>
                <a:latin typeface="+mj-lt"/>
                <a:ea typeface="Calibri"/>
                <a:cs typeface="Calibri"/>
                <a:sym typeface="Calibri"/>
              </a:rPr>
              <a:t>prospective</a:t>
            </a:r>
            <a:r>
              <a:rPr lang="en-US" sz="2100" b="0" i="0" u="none" strike="noStrike" cap="none" dirty="0">
                <a:solidFill>
                  <a:schemeClr val="dk1"/>
                </a:solidFill>
                <a:latin typeface="+mj-lt"/>
                <a:ea typeface="Calibri"/>
                <a:cs typeface="Calibri"/>
                <a:sym typeface="Calibri"/>
              </a:rPr>
              <a:t> employee? </a:t>
            </a:r>
            <a:endParaRPr dirty="0">
              <a:latin typeface="+mj-lt"/>
            </a:endParaRPr>
          </a:p>
          <a:p>
            <a:pPr marL="457200" marR="0" lvl="0" indent="-317500" algn="l" rtl="0">
              <a:lnSpc>
                <a:spcPct val="105000"/>
              </a:lnSpc>
              <a:spcBef>
                <a:spcPts val="583"/>
              </a:spcBef>
              <a:spcAft>
                <a:spcPts val="0"/>
              </a:spcAft>
              <a:buClr>
                <a:schemeClr val="dk1"/>
              </a:buClr>
              <a:buSzPct val="72072"/>
              <a:buFont typeface="Arial"/>
              <a:buChar char="•"/>
            </a:pPr>
            <a:r>
              <a:rPr lang="en-US" sz="2100" b="0" i="0" u="none" strike="noStrike" cap="none" dirty="0">
                <a:solidFill>
                  <a:schemeClr val="dk1"/>
                </a:solidFill>
                <a:latin typeface="+mj-lt"/>
                <a:ea typeface="Calibri"/>
                <a:cs typeface="Calibri"/>
                <a:sym typeface="Calibri"/>
              </a:rPr>
              <a:t>The mean is (35,000*9 + 150,000)/10 = 46,500 I would probably say: "The average salary in our company is 46,500" using mean </a:t>
            </a:r>
            <a:endParaRPr dirty="0">
              <a:latin typeface="+mj-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pic>
        <p:nvPicPr>
          <p:cNvPr id="481" name="Google Shape;481;p41"/>
          <p:cNvPicPr preferRelativeResize="0"/>
          <p:nvPr/>
        </p:nvPicPr>
        <p:blipFill rotWithShape="1">
          <a:blip r:embed="rId3">
            <a:alphaModFix/>
          </a:blip>
          <a:srcRect/>
          <a:stretch/>
        </p:blipFill>
        <p:spPr>
          <a:xfrm>
            <a:off x="0" y="-55418"/>
            <a:ext cx="9144000" cy="1208489"/>
          </a:xfrm>
          <a:prstGeom prst="rect">
            <a:avLst/>
          </a:prstGeom>
          <a:noFill/>
          <a:ln>
            <a:noFill/>
          </a:ln>
        </p:spPr>
      </p:pic>
      <p:sp>
        <p:nvSpPr>
          <p:cNvPr id="482" name="Google Shape;482;p41"/>
          <p:cNvSpPr txBox="1"/>
          <p:nvPr/>
        </p:nvSpPr>
        <p:spPr>
          <a:xfrm>
            <a:off x="543269" y="161200"/>
            <a:ext cx="8496822"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Symmetric vs. Skewed Data</a:t>
            </a:r>
            <a:endParaRPr dirty="0"/>
          </a:p>
        </p:txBody>
      </p:sp>
      <p:sp>
        <p:nvSpPr>
          <p:cNvPr id="483" name="Google Shape;483;p41"/>
          <p:cNvSpPr txBox="1">
            <a:spLocks noGrp="1"/>
          </p:cNvSpPr>
          <p:nvPr>
            <p:ph type="body" idx="1"/>
          </p:nvPr>
        </p:nvSpPr>
        <p:spPr>
          <a:xfrm>
            <a:off x="406977" y="1369689"/>
            <a:ext cx="4000500" cy="914400"/>
          </a:xfrm>
          <a:prstGeom prst="rect">
            <a:avLst/>
          </a:prstGeom>
          <a:noFill/>
          <a:ln>
            <a:noFill/>
          </a:ln>
        </p:spPr>
        <p:txBody>
          <a:bodyPr spcFirstLastPara="1" wrap="square" lIns="68575" tIns="34275" rIns="68575" bIns="34275" anchor="t" anchorCtr="0">
            <a:normAutofit fontScale="85000" lnSpcReduction="10000"/>
          </a:bodyPr>
          <a:lstStyle/>
          <a:p>
            <a:pPr marL="457200" lvl="0" indent="-317500" algn="l" rtl="0">
              <a:lnSpc>
                <a:spcPct val="120000"/>
              </a:lnSpc>
              <a:spcBef>
                <a:spcPts val="800"/>
              </a:spcBef>
              <a:spcAft>
                <a:spcPts val="0"/>
              </a:spcAft>
              <a:buSzPct val="91503"/>
              <a:buChar char="•"/>
            </a:pPr>
            <a:r>
              <a:rPr lang="en-US" sz="1800" dirty="0">
                <a:solidFill>
                  <a:schemeClr val="dk1"/>
                </a:solidFill>
                <a:latin typeface="Tahoma"/>
                <a:ea typeface="Tahoma"/>
                <a:cs typeface="Tahoma"/>
                <a:sym typeface="Tahoma"/>
              </a:rPr>
              <a:t>Median, mean and mode of symmetric, positively and negatively skewed data</a:t>
            </a:r>
            <a:endParaRPr dirty="0"/>
          </a:p>
        </p:txBody>
      </p:sp>
      <p:pic>
        <p:nvPicPr>
          <p:cNvPr id="484" name="Google Shape;484;p41" descr="rightskewed"/>
          <p:cNvPicPr preferRelativeResize="0"/>
          <p:nvPr/>
        </p:nvPicPr>
        <p:blipFill rotWithShape="1">
          <a:blip r:embed="rId4">
            <a:alphaModFix/>
          </a:blip>
          <a:srcRect t="10494" b="10493"/>
          <a:stretch/>
        </p:blipFill>
        <p:spPr>
          <a:xfrm>
            <a:off x="4983212" y="3452596"/>
            <a:ext cx="2129365" cy="1261846"/>
          </a:xfrm>
          <a:prstGeom prst="rect">
            <a:avLst/>
          </a:prstGeom>
          <a:noFill/>
          <a:ln>
            <a:noFill/>
          </a:ln>
        </p:spPr>
      </p:pic>
      <p:pic>
        <p:nvPicPr>
          <p:cNvPr id="485" name="Google Shape;485;p41" descr="leftskewed"/>
          <p:cNvPicPr preferRelativeResize="0"/>
          <p:nvPr/>
        </p:nvPicPr>
        <p:blipFill rotWithShape="1">
          <a:blip r:embed="rId5">
            <a:alphaModFix/>
          </a:blip>
          <a:srcRect/>
          <a:stretch/>
        </p:blipFill>
        <p:spPr>
          <a:xfrm>
            <a:off x="1761242" y="2352892"/>
            <a:ext cx="2843680" cy="2199409"/>
          </a:xfrm>
          <a:prstGeom prst="rect">
            <a:avLst/>
          </a:prstGeom>
          <a:noFill/>
          <a:ln>
            <a:noFill/>
          </a:ln>
        </p:spPr>
      </p:pic>
      <p:pic>
        <p:nvPicPr>
          <p:cNvPr id="486" name="Google Shape;486;p41" descr="ha02skew1"/>
          <p:cNvPicPr preferRelativeResize="0"/>
          <p:nvPr/>
        </p:nvPicPr>
        <p:blipFill rotWithShape="1">
          <a:blip r:embed="rId6">
            <a:alphaModFix/>
          </a:blip>
          <a:srcRect/>
          <a:stretch/>
        </p:blipFill>
        <p:spPr>
          <a:xfrm>
            <a:off x="5275119" y="1683869"/>
            <a:ext cx="2040082" cy="133804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pic>
        <p:nvPicPr>
          <p:cNvPr id="491" name="Google Shape;491;p42"/>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492" name="Google Shape;492;p42"/>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dirty="0">
                <a:solidFill>
                  <a:srgbClr val="FFFFFF"/>
                </a:solidFill>
              </a:rPr>
              <a:t>Outline</a:t>
            </a:r>
            <a:endParaRPr dirty="0"/>
          </a:p>
        </p:txBody>
      </p:sp>
      <p:sp>
        <p:nvSpPr>
          <p:cNvPr id="493" name="Google Shape;493;p4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42</a:t>
            </a:fld>
            <a:endParaRPr/>
          </a:p>
        </p:txBody>
      </p:sp>
      <p:sp>
        <p:nvSpPr>
          <p:cNvPr id="494" name="Google Shape;494;p42"/>
          <p:cNvSpPr txBox="1"/>
          <p:nvPr/>
        </p:nvSpPr>
        <p:spPr>
          <a:xfrm>
            <a:off x="275573" y="1309728"/>
            <a:ext cx="8668011" cy="3543300"/>
          </a:xfrm>
          <a:prstGeom prst="rect">
            <a:avLst/>
          </a:prstGeom>
          <a:noFill/>
          <a:ln>
            <a:noFill/>
          </a:ln>
        </p:spPr>
        <p:txBody>
          <a:bodyPr spcFirstLastPara="1" wrap="square" lIns="69050" tIns="34525" rIns="69050" bIns="34525" anchor="t" anchorCtr="0">
            <a:normAutofit fontScale="92500" lnSpcReduction="10000"/>
          </a:bodyPr>
          <a:lstStyle/>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mj-lt"/>
                <a:ea typeface="Tahoma"/>
                <a:cs typeface="Tahoma"/>
                <a:sym typeface="Tahoma"/>
              </a:rPr>
              <a:t>Why preprocess the data?</a:t>
            </a:r>
            <a:endParaRPr dirty="0">
              <a:latin typeface="+mj-lt"/>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mj-lt"/>
                <a:ea typeface="Tahoma"/>
                <a:cs typeface="Tahoma"/>
                <a:sym typeface="Tahoma"/>
              </a:rPr>
              <a:t>Descriptive data summarization</a:t>
            </a:r>
            <a:endParaRPr dirty="0">
              <a:latin typeface="+mj-lt"/>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rgbClr val="B1C4DA"/>
                </a:solidFill>
                <a:latin typeface="+mj-lt"/>
                <a:ea typeface="Tahoma"/>
                <a:cs typeface="Tahoma"/>
                <a:sym typeface="Tahoma"/>
              </a:rPr>
              <a:t>Data cleaning </a:t>
            </a:r>
            <a:endParaRPr dirty="0">
              <a:latin typeface="+mj-lt"/>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mj-lt"/>
                <a:ea typeface="Tahoma"/>
                <a:cs typeface="Tahoma"/>
                <a:sym typeface="Tahoma"/>
              </a:rPr>
              <a:t>Data integration and transformation</a:t>
            </a:r>
            <a:endParaRPr dirty="0">
              <a:latin typeface="+mj-lt"/>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mj-lt"/>
                <a:ea typeface="Tahoma"/>
                <a:cs typeface="Tahoma"/>
                <a:sym typeface="Tahoma"/>
              </a:rPr>
              <a:t>Data reduction</a:t>
            </a:r>
            <a:endParaRPr sz="2100" b="0" i="0" u="none" strike="noStrike" cap="none" dirty="0">
              <a:solidFill>
                <a:schemeClr val="hlink"/>
              </a:solidFill>
              <a:latin typeface="+mj-lt"/>
              <a:ea typeface="Tahoma"/>
              <a:cs typeface="Tahoma"/>
              <a:sym typeface="Tahoma"/>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mj-lt"/>
                <a:ea typeface="Tahoma"/>
                <a:cs typeface="Tahoma"/>
                <a:sym typeface="Tahoma"/>
              </a:rPr>
              <a:t>Discretization and concept hierarchy generation</a:t>
            </a:r>
            <a:endParaRPr dirty="0">
              <a:latin typeface="+mj-lt"/>
            </a:endParaRPr>
          </a:p>
          <a:p>
            <a:pPr marL="457200" marR="0" lvl="0" indent="-317500" algn="l" rtl="0">
              <a:lnSpc>
                <a:spcPct val="140000"/>
              </a:lnSpc>
              <a:spcBef>
                <a:spcPts val="800"/>
              </a:spcBef>
              <a:spcAft>
                <a:spcPts val="0"/>
              </a:spcAft>
              <a:buClr>
                <a:schemeClr val="dk1"/>
              </a:buClr>
              <a:buSzPct val="72072"/>
              <a:buFont typeface="Arial"/>
              <a:buChar char="•"/>
            </a:pPr>
            <a:r>
              <a:rPr lang="en-US" sz="2100" b="0" i="0" u="none" strike="noStrike" cap="none" dirty="0">
                <a:solidFill>
                  <a:schemeClr val="dk1"/>
                </a:solidFill>
                <a:latin typeface="+mj-lt"/>
                <a:ea typeface="Tahoma"/>
                <a:cs typeface="Tahoma"/>
                <a:sym typeface="Tahoma"/>
              </a:rPr>
              <a:t>Summary</a:t>
            </a:r>
            <a:endParaRPr dirty="0">
              <a:latin typeface="+mj-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3"/>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00" name="Google Shape;500;p43"/>
          <p:cNvSpPr txBox="1">
            <a:spLocks noGrp="1"/>
          </p:cNvSpPr>
          <p:nvPr>
            <p:ph type="body" idx="1"/>
          </p:nvPr>
        </p:nvSpPr>
        <p:spPr>
          <a:xfrm>
            <a:off x="221056" y="1335475"/>
            <a:ext cx="8354400" cy="3600600"/>
          </a:xfrm>
          <a:prstGeom prst="rect">
            <a:avLst/>
          </a:prstGeom>
          <a:noFill/>
          <a:ln>
            <a:noFill/>
          </a:ln>
        </p:spPr>
        <p:txBody>
          <a:bodyPr spcFirstLastPara="1" wrap="square" lIns="69050" tIns="34525" rIns="69050" bIns="34525" anchor="t" anchorCtr="0">
            <a:normAutofit lnSpcReduction="10000"/>
          </a:bodyPr>
          <a:lstStyle/>
          <a:p>
            <a:pPr marL="457200" lvl="0" indent="-317500" algn="l" rtl="0">
              <a:lnSpc>
                <a:spcPct val="90000"/>
              </a:lnSpc>
              <a:spcBef>
                <a:spcPts val="800"/>
              </a:spcBef>
              <a:spcAft>
                <a:spcPts val="0"/>
              </a:spcAft>
              <a:buSzPts val="1400"/>
              <a:buChar char="•"/>
            </a:pPr>
            <a:r>
              <a:rPr lang="en-US" sz="1800" dirty="0">
                <a:latin typeface="Tahoma" panose="020B0604030504040204" pitchFamily="34" charset="0"/>
                <a:ea typeface="Tahoma" panose="020B0604030504040204" pitchFamily="34" charset="0"/>
                <a:cs typeface="Tahoma" panose="020B0604030504040204" pitchFamily="34" charset="0"/>
                <a:sym typeface="Tahoma"/>
              </a:rPr>
              <a:t>Importance</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“Data cleaning is one of the three biggest problems in data warehousing”—Ralph Kimball</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“Data cleaning is the number one problem in data warehousing”—DCI survey</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317500" algn="l" rtl="0">
              <a:lnSpc>
                <a:spcPct val="140000"/>
              </a:lnSpc>
              <a:spcBef>
                <a:spcPts val="800"/>
              </a:spcBef>
              <a:spcAft>
                <a:spcPts val="0"/>
              </a:spcAft>
              <a:buSzPts val="1400"/>
              <a:buChar char="•"/>
            </a:pPr>
            <a:r>
              <a:rPr lang="en-US" sz="1800" dirty="0">
                <a:latin typeface="Tahoma" panose="020B0604030504040204" pitchFamily="34" charset="0"/>
                <a:ea typeface="Tahoma" panose="020B0604030504040204" pitchFamily="34" charset="0"/>
                <a:cs typeface="Tahoma" panose="020B0604030504040204" pitchFamily="34" charset="0"/>
                <a:sym typeface="Tahoma"/>
              </a:rPr>
              <a:t>Data cleaning tasks</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14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Fill in missing values</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14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Identify outliers and smooth out noisy data </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14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Correct inconsistent data</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14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Resolve redundancy caused by data integration</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501" name="Google Shape;501;p4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43</a:t>
            </a:fld>
            <a:endParaRPr sz="900" b="0" i="0" u="none" strike="noStrike" cap="none">
              <a:solidFill>
                <a:schemeClr val="dk1"/>
              </a:solidFill>
              <a:latin typeface="Tahoma"/>
              <a:ea typeface="Tahoma"/>
              <a:cs typeface="Tahoma"/>
              <a:sym typeface="Tahoma"/>
            </a:endParaRPr>
          </a:p>
        </p:txBody>
      </p:sp>
      <p:pic>
        <p:nvPicPr>
          <p:cNvPr id="502" name="Google Shape;502;p43"/>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03" name="Google Shape;503;p43"/>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Data Cleaning</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4"/>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09" name="Google Shape;509;p4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44</a:t>
            </a:fld>
            <a:endParaRPr sz="900" b="0" i="0" u="none" strike="noStrike" cap="none">
              <a:solidFill>
                <a:schemeClr val="dk1"/>
              </a:solidFill>
              <a:latin typeface="Tahoma"/>
              <a:ea typeface="Tahoma"/>
              <a:cs typeface="Tahoma"/>
              <a:sym typeface="Tahoma"/>
            </a:endParaRPr>
          </a:p>
        </p:txBody>
      </p:sp>
      <p:pic>
        <p:nvPicPr>
          <p:cNvPr id="510" name="Google Shape;510;p44"/>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11" name="Google Shape;511;p44"/>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a:solidFill>
                  <a:srgbClr val="FFFFFF"/>
                </a:solidFill>
                <a:latin typeface="Calibri"/>
                <a:ea typeface="Calibri"/>
                <a:cs typeface="Calibri"/>
                <a:sym typeface="Calibri"/>
              </a:rPr>
              <a:t>How to handle missing data</a:t>
            </a:r>
            <a:endParaRPr/>
          </a:p>
        </p:txBody>
      </p:sp>
      <p:sp>
        <p:nvSpPr>
          <p:cNvPr id="512" name="Google Shape;512;p44"/>
          <p:cNvSpPr txBox="1"/>
          <p:nvPr/>
        </p:nvSpPr>
        <p:spPr>
          <a:xfrm>
            <a:off x="362042" y="1113850"/>
            <a:ext cx="8419915" cy="3927313"/>
          </a:xfrm>
          <a:prstGeom prst="rect">
            <a:avLst/>
          </a:prstGeom>
          <a:noFill/>
          <a:ln>
            <a:noFill/>
          </a:ln>
        </p:spPr>
        <p:txBody>
          <a:bodyPr spcFirstLastPara="1" wrap="square" lIns="68575" tIns="34275" rIns="68575" bIns="34275" anchor="t" anchorCtr="0">
            <a:noAutofit/>
          </a:bodyPr>
          <a:lstStyle/>
          <a:p>
            <a:pPr marL="457200" marR="0" lvl="0" indent="-317500" algn="l" rtl="0">
              <a:lnSpc>
                <a:spcPct val="140000"/>
              </a:lnSpc>
              <a:spcBef>
                <a:spcPts val="800"/>
              </a:spcBef>
              <a:spcAft>
                <a:spcPts val="0"/>
              </a:spcAft>
              <a:buClr>
                <a:schemeClr val="dk1"/>
              </a:buClr>
              <a:buSzPct val="100900"/>
              <a:buFont typeface="Arial"/>
              <a:buChar char="•"/>
            </a:pPr>
            <a:r>
              <a:rPr lang="en-US" sz="19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Ignore the tuple: usually done when class label is missing (assuming the tasks in classification—not effective when the percentage of missing values per attribute varies considerably.</a:t>
            </a:r>
            <a:endParaRPr sz="1900"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100900"/>
              <a:buFont typeface="Arial"/>
              <a:buChar char="•"/>
            </a:pPr>
            <a:r>
              <a:rPr lang="en-US" sz="19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Fill in the missing value manually: tedious + infeasible?</a:t>
            </a:r>
            <a:endParaRPr sz="1900"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140000"/>
              </a:lnSpc>
              <a:spcBef>
                <a:spcPts val="800"/>
              </a:spcBef>
              <a:spcAft>
                <a:spcPts val="0"/>
              </a:spcAft>
              <a:buClr>
                <a:schemeClr val="dk1"/>
              </a:buClr>
              <a:buSzPct val="100900"/>
              <a:buFont typeface="Arial"/>
              <a:buChar char="•"/>
            </a:pPr>
            <a:r>
              <a:rPr lang="en-US" sz="19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Fill in it automatically with</a:t>
            </a:r>
            <a:endParaRPr sz="1900"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140000"/>
              </a:lnSpc>
              <a:spcBef>
                <a:spcPts val="400"/>
              </a:spcBef>
              <a:spcAft>
                <a:spcPts val="0"/>
              </a:spcAft>
              <a:buClr>
                <a:schemeClr val="dk1"/>
              </a:buClr>
              <a:buSzPct val="100900"/>
              <a:buFont typeface="Arial"/>
              <a:buChar char="•"/>
            </a:pPr>
            <a:r>
              <a:rPr lang="en-US" sz="19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a global constant : e.g., “unknown”, a new class?! </a:t>
            </a:r>
            <a:endParaRPr sz="1900"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140000"/>
              </a:lnSpc>
              <a:spcBef>
                <a:spcPts val="400"/>
              </a:spcBef>
              <a:spcAft>
                <a:spcPts val="0"/>
              </a:spcAft>
              <a:buClr>
                <a:schemeClr val="dk1"/>
              </a:buClr>
              <a:buSzPct val="100900"/>
              <a:buFont typeface="Arial"/>
              <a:buChar char="•"/>
            </a:pPr>
            <a:r>
              <a:rPr lang="en-US" sz="19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the attribute mean</a:t>
            </a:r>
            <a:endParaRPr sz="1900"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72072"/>
              <a:buFont typeface="Arial"/>
              <a:buChar char="•"/>
            </a:pPr>
            <a:r>
              <a:rPr lang="en-US" sz="19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Imputation: fill in the missing value using the feature mean or the most probable value. </a:t>
            </a:r>
            <a:endParaRPr sz="19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5"/>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18" name="Google Shape;518;p4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45</a:t>
            </a:fld>
            <a:endParaRPr sz="900" b="0" i="0" u="none" strike="noStrike" cap="none">
              <a:solidFill>
                <a:schemeClr val="dk1"/>
              </a:solidFill>
              <a:latin typeface="Tahoma"/>
              <a:ea typeface="Tahoma"/>
              <a:cs typeface="Tahoma"/>
              <a:sym typeface="Tahoma"/>
            </a:endParaRPr>
          </a:p>
        </p:txBody>
      </p:sp>
      <p:pic>
        <p:nvPicPr>
          <p:cNvPr id="519" name="Google Shape;519;p45"/>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20" name="Google Shape;520;p45"/>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Imputing the missing data</a:t>
            </a:r>
            <a:endParaRPr dirty="0"/>
          </a:p>
        </p:txBody>
      </p:sp>
      <p:sp>
        <p:nvSpPr>
          <p:cNvPr id="521" name="Google Shape;521;p45"/>
          <p:cNvSpPr txBox="1"/>
          <p:nvPr/>
        </p:nvSpPr>
        <p:spPr>
          <a:xfrm>
            <a:off x="781050" y="1521619"/>
            <a:ext cx="7886700" cy="3263400"/>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Delete missing observations </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Can lead to serious biases. </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If missing data is relatively small, may be okay.</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Cold-deck imputation</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Hot-deck imputation</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Distribution-based imputation</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Statistical imputation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Predictive imputation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228600" algn="l" rtl="0">
              <a:lnSpc>
                <a:spcPct val="90000"/>
              </a:lnSpc>
              <a:spcBef>
                <a:spcPts val="800"/>
              </a:spcBef>
              <a:spcAft>
                <a:spcPts val="0"/>
              </a:spcAft>
              <a:buClr>
                <a:schemeClr val="dk1"/>
              </a:buClr>
              <a:buSzPts val="1400"/>
              <a:buFont typeface="Arial"/>
              <a:buNone/>
            </a:pPr>
            <a:endParaRPr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6"/>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27" name="Google Shape;527;p4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46</a:t>
            </a:fld>
            <a:endParaRPr sz="900" b="0" i="0" u="none" strike="noStrike" cap="none">
              <a:solidFill>
                <a:schemeClr val="dk1"/>
              </a:solidFill>
              <a:latin typeface="Tahoma"/>
              <a:ea typeface="Tahoma"/>
              <a:cs typeface="Tahoma"/>
              <a:sym typeface="Tahoma"/>
            </a:endParaRPr>
          </a:p>
        </p:txBody>
      </p:sp>
      <p:pic>
        <p:nvPicPr>
          <p:cNvPr id="528" name="Google Shape;528;p46"/>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29" name="Google Shape;529;p46"/>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Cold-deck imputation</a:t>
            </a:r>
            <a:endParaRPr dirty="0"/>
          </a:p>
        </p:txBody>
      </p:sp>
      <p:sp>
        <p:nvSpPr>
          <p:cNvPr id="530" name="Google Shape;530;p46"/>
          <p:cNvSpPr txBo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Fill in the data using means or other analysis of the variable to fill in the value.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Measure of central tendency (mean, median, mode)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228600" algn="l" rtl="0">
              <a:lnSpc>
                <a:spcPct val="90000"/>
              </a:lnSpc>
              <a:spcBef>
                <a:spcPts val="800"/>
              </a:spcBef>
              <a:spcAft>
                <a:spcPts val="0"/>
              </a:spcAft>
              <a:buClr>
                <a:schemeClr val="dk1"/>
              </a:buClr>
              <a:buSzPts val="1400"/>
              <a:buFont typeface="Arial"/>
              <a:buNone/>
            </a:pPr>
            <a:endParaRPr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7"/>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36" name="Google Shape;536;p4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47</a:t>
            </a:fld>
            <a:endParaRPr sz="900" b="0" i="0" u="none" strike="noStrike" cap="none">
              <a:solidFill>
                <a:schemeClr val="dk1"/>
              </a:solidFill>
              <a:latin typeface="Tahoma"/>
              <a:ea typeface="Tahoma"/>
              <a:cs typeface="Tahoma"/>
              <a:sym typeface="Tahoma"/>
            </a:endParaRPr>
          </a:p>
        </p:txBody>
      </p:sp>
      <p:pic>
        <p:nvPicPr>
          <p:cNvPr id="537" name="Google Shape;537;p47"/>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38" name="Google Shape;538;p47"/>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Hot - deck imputation</a:t>
            </a:r>
            <a:endParaRPr dirty="0"/>
          </a:p>
        </p:txBody>
      </p:sp>
      <p:sp>
        <p:nvSpPr>
          <p:cNvPr id="539" name="Google Shape;539;p47"/>
          <p:cNvSpPr txBo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Identify the most similar case to the case with a missing value and substitute the most similar case’s value for the missing case’s value.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Advantages: simplicity, maintains level of measurement, complete data at the end.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Disadvantage: can identify more than one similar case and randomly select or use average.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228600" algn="l" rtl="0">
              <a:lnSpc>
                <a:spcPct val="90000"/>
              </a:lnSpc>
              <a:spcBef>
                <a:spcPts val="800"/>
              </a:spcBef>
              <a:spcAft>
                <a:spcPts val="0"/>
              </a:spcAft>
              <a:buClr>
                <a:schemeClr val="dk1"/>
              </a:buClr>
              <a:buSzPts val="1400"/>
              <a:buFont typeface="Arial"/>
              <a:buNone/>
            </a:pPr>
            <a:endParaRPr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8"/>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45" name="Google Shape;545;p4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48</a:t>
            </a:fld>
            <a:endParaRPr sz="900" b="0" i="0" u="none" strike="noStrike" cap="none">
              <a:solidFill>
                <a:schemeClr val="dk1"/>
              </a:solidFill>
              <a:latin typeface="Tahoma"/>
              <a:ea typeface="Tahoma"/>
              <a:cs typeface="Tahoma"/>
              <a:sym typeface="Tahoma"/>
            </a:endParaRPr>
          </a:p>
        </p:txBody>
      </p:sp>
      <p:pic>
        <p:nvPicPr>
          <p:cNvPr id="546" name="Google Shape;546;p48"/>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47" name="Google Shape;547;p48"/>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Distributed-based imputation</a:t>
            </a:r>
            <a:endParaRPr dirty="0"/>
          </a:p>
        </p:txBody>
      </p:sp>
      <p:sp>
        <p:nvSpPr>
          <p:cNvPr id="548" name="Google Shape;548;p48"/>
          <p:cNvSpPr txBo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Assign value based on the probability distribution of the non-missing data.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Tries to capture the “observed” empirical distribution of data.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228600" algn="l" rtl="0">
              <a:lnSpc>
                <a:spcPct val="90000"/>
              </a:lnSpc>
              <a:spcBef>
                <a:spcPts val="800"/>
              </a:spcBef>
              <a:spcAft>
                <a:spcPts val="0"/>
              </a:spcAft>
              <a:buClr>
                <a:schemeClr val="dk1"/>
              </a:buClr>
              <a:buSzPts val="1400"/>
              <a:buFont typeface="Arial"/>
              <a:buNone/>
            </a:pPr>
            <a:endParaRPr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49"/>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54" name="Google Shape;554;p4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49</a:t>
            </a:fld>
            <a:endParaRPr sz="900" b="0" i="0" u="none" strike="noStrike" cap="none">
              <a:solidFill>
                <a:schemeClr val="dk1"/>
              </a:solidFill>
              <a:latin typeface="Tahoma"/>
              <a:ea typeface="Tahoma"/>
              <a:cs typeface="Tahoma"/>
              <a:sym typeface="Tahoma"/>
            </a:endParaRPr>
          </a:p>
        </p:txBody>
      </p:sp>
      <p:pic>
        <p:nvPicPr>
          <p:cNvPr id="555" name="Google Shape;555;p49"/>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56" name="Google Shape;556;p49"/>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Statistical Imputation</a:t>
            </a:r>
            <a:endParaRPr dirty="0"/>
          </a:p>
        </p:txBody>
      </p:sp>
      <p:sp>
        <p:nvSpPr>
          <p:cNvPr id="557" name="Google Shape;557;p49"/>
          <p:cNvSpPr txBo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Build a regressor to classify the input value </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Consider the “missing” value as the “output” and the rest of the features as input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Imputes the value based on other features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228600" algn="l" rtl="0">
              <a:lnSpc>
                <a:spcPct val="90000"/>
              </a:lnSpc>
              <a:spcBef>
                <a:spcPts val="800"/>
              </a:spcBef>
              <a:spcAft>
                <a:spcPts val="0"/>
              </a:spcAft>
              <a:buClr>
                <a:schemeClr val="dk1"/>
              </a:buClr>
              <a:buSzPts val="1400"/>
              <a:buFont typeface="Arial"/>
              <a:buNone/>
            </a:pPr>
            <a:endParaRPr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body" idx="1"/>
          </p:nvPr>
        </p:nvSpPr>
        <p:spPr>
          <a:xfrm>
            <a:off x="74773" y="1284133"/>
            <a:ext cx="8994454" cy="3689246"/>
          </a:xfrm>
          <a:prstGeom prst="rect">
            <a:avLst/>
          </a:prstGeom>
          <a:noFill/>
          <a:ln>
            <a:noFill/>
          </a:ln>
        </p:spPr>
        <p:txBody>
          <a:bodyPr spcFirstLastPara="1" wrap="square" lIns="68575" tIns="34275" rIns="68575" bIns="34275" anchor="t" anchorCtr="0">
            <a:normAutofit fontScale="85000" lnSpcReduction="20000"/>
          </a:bodyPr>
          <a:lstStyle/>
          <a:p>
            <a:pPr marL="457200" lvl="0" indent="-317500" algn="l" rtl="0">
              <a:lnSpc>
                <a:spcPct val="90000"/>
              </a:lnSpc>
              <a:spcBef>
                <a:spcPts val="800"/>
              </a:spcBef>
              <a:spcAft>
                <a:spcPts val="0"/>
              </a:spcAft>
              <a:buSzPct val="122004"/>
              <a:buChar char="•"/>
            </a:pPr>
            <a:r>
              <a:rPr lang="en-US" sz="1350" dirty="0">
                <a:latin typeface="Tahoma" panose="020B0604030504040204" pitchFamily="34" charset="0"/>
                <a:ea typeface="Tahoma" panose="020B0604030504040204" pitchFamily="34" charset="0"/>
                <a:cs typeface="Tahoma" panose="020B0604030504040204" pitchFamily="34" charset="0"/>
                <a:sym typeface="Tahoma"/>
              </a:rPr>
              <a:t>Incomplete data may come from</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850"/>
              </a:spcBef>
              <a:spcAft>
                <a:spcPts val="0"/>
              </a:spcAft>
              <a:buSzPct val="91503"/>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“Not applicable” data value when collected</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850"/>
              </a:spcBef>
              <a:spcAft>
                <a:spcPts val="0"/>
              </a:spcAft>
              <a:buSzPct val="91503"/>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Different considerations between the time when the data was collected and when it is analyzed.</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850"/>
              </a:spcBef>
              <a:spcAft>
                <a:spcPts val="0"/>
              </a:spcAft>
              <a:buSzPct val="91503"/>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Human/hardware/software problems</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317500" algn="l" rtl="0">
              <a:lnSpc>
                <a:spcPct val="90000"/>
              </a:lnSpc>
              <a:spcBef>
                <a:spcPts val="1250"/>
              </a:spcBef>
              <a:spcAft>
                <a:spcPts val="0"/>
              </a:spcAft>
              <a:buSzPct val="122004"/>
              <a:buChar char="•"/>
            </a:pPr>
            <a:r>
              <a:rPr lang="en-US" sz="1350" dirty="0">
                <a:latin typeface="Tahoma" panose="020B0604030504040204" pitchFamily="34" charset="0"/>
                <a:ea typeface="Tahoma" panose="020B0604030504040204" pitchFamily="34" charset="0"/>
                <a:cs typeface="Tahoma" panose="020B0604030504040204" pitchFamily="34" charset="0"/>
                <a:sym typeface="Tahoma"/>
              </a:rPr>
              <a:t>Noisy data (incorrect values) may come from</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850"/>
              </a:spcBef>
              <a:spcAft>
                <a:spcPts val="0"/>
              </a:spcAft>
              <a:buSzPct val="91503"/>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Faulty data collection instruments</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850"/>
              </a:spcBef>
              <a:spcAft>
                <a:spcPts val="0"/>
              </a:spcAft>
              <a:buSzPct val="91503"/>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Human or computer error at data entry</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850"/>
              </a:spcBef>
              <a:spcAft>
                <a:spcPts val="0"/>
              </a:spcAft>
              <a:buSzPct val="91503"/>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Errors in data transmission</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317500" algn="l" rtl="0">
              <a:lnSpc>
                <a:spcPct val="90000"/>
              </a:lnSpc>
              <a:spcBef>
                <a:spcPts val="1250"/>
              </a:spcBef>
              <a:spcAft>
                <a:spcPts val="0"/>
              </a:spcAft>
              <a:buSzPct val="122004"/>
              <a:buChar char="•"/>
            </a:pPr>
            <a:r>
              <a:rPr lang="en-US" sz="1350" dirty="0">
                <a:latin typeface="Tahoma" panose="020B0604030504040204" pitchFamily="34" charset="0"/>
                <a:ea typeface="Tahoma" panose="020B0604030504040204" pitchFamily="34" charset="0"/>
                <a:cs typeface="Tahoma" panose="020B0604030504040204" pitchFamily="34" charset="0"/>
                <a:sym typeface="Tahoma"/>
              </a:rPr>
              <a:t>Inconsistent data may come from</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850"/>
              </a:spcBef>
              <a:spcAft>
                <a:spcPts val="0"/>
              </a:spcAft>
              <a:buSzPct val="91503"/>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Different data sources</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850"/>
              </a:spcBef>
              <a:spcAft>
                <a:spcPts val="0"/>
              </a:spcAft>
              <a:buSzPct val="91503"/>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Functional dependency violation (e.g., modify some linked data)</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317500" algn="l" rtl="0">
              <a:lnSpc>
                <a:spcPct val="90000"/>
              </a:lnSpc>
              <a:spcBef>
                <a:spcPts val="1250"/>
              </a:spcBef>
              <a:spcAft>
                <a:spcPts val="450"/>
              </a:spcAft>
              <a:buSzPct val="122004"/>
              <a:buChar char="•"/>
            </a:pPr>
            <a:r>
              <a:rPr lang="en-US" sz="1350" dirty="0">
                <a:latin typeface="Tahoma" panose="020B0604030504040204" pitchFamily="34" charset="0"/>
                <a:ea typeface="Tahoma" panose="020B0604030504040204" pitchFamily="34" charset="0"/>
                <a:cs typeface="Tahoma" panose="020B0604030504040204" pitchFamily="34" charset="0"/>
                <a:sym typeface="Tahoma"/>
              </a:rPr>
              <a:t>Duplicate records also need data cleaning</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136" name="Google Shape;136;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5</a:t>
            </a:fld>
            <a:endParaRPr sz="900" b="0" i="0" u="none" strike="noStrike" cap="none">
              <a:solidFill>
                <a:schemeClr val="dk1"/>
              </a:solidFill>
              <a:latin typeface="Tahoma"/>
              <a:ea typeface="Tahoma"/>
              <a:cs typeface="Tahoma"/>
              <a:sym typeface="Tahoma"/>
            </a:endParaRPr>
          </a:p>
        </p:txBody>
      </p:sp>
      <p:pic>
        <p:nvPicPr>
          <p:cNvPr id="137" name="Google Shape;137;p5"/>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38" name="Google Shape;138;p5"/>
          <p:cNvSpPr txBox="1"/>
          <p:nvPr/>
        </p:nvSpPr>
        <p:spPr>
          <a:xfrm>
            <a:off x="628650" y="220903"/>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Why is Data Dirty?</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0"/>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63" name="Google Shape;563;p5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50</a:t>
            </a:fld>
            <a:endParaRPr sz="900" b="0" i="0" u="none" strike="noStrike" cap="none">
              <a:solidFill>
                <a:schemeClr val="dk1"/>
              </a:solidFill>
              <a:latin typeface="Tahoma"/>
              <a:ea typeface="Tahoma"/>
              <a:cs typeface="Tahoma"/>
              <a:sym typeface="Tahoma"/>
            </a:endParaRPr>
          </a:p>
        </p:txBody>
      </p:sp>
      <p:pic>
        <p:nvPicPr>
          <p:cNvPr id="564" name="Google Shape;564;p50"/>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65" name="Google Shape;565;p50"/>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Predictive Imputation</a:t>
            </a:r>
            <a:endParaRPr dirty="0"/>
          </a:p>
        </p:txBody>
      </p:sp>
      <p:sp>
        <p:nvSpPr>
          <p:cNvPr id="566" name="Google Shape;566;p50"/>
          <p:cNvSpPr txBo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Let a classifier model the underpinnings of the missingness mechanism.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228600" algn="l" rtl="0">
              <a:lnSpc>
                <a:spcPct val="90000"/>
              </a:lnSpc>
              <a:spcBef>
                <a:spcPts val="800"/>
              </a:spcBef>
              <a:spcAft>
                <a:spcPts val="0"/>
              </a:spcAft>
              <a:buClr>
                <a:schemeClr val="dk1"/>
              </a:buClr>
              <a:buSzPts val="1400"/>
              <a:buFont typeface="Arial"/>
              <a:buNone/>
            </a:pPr>
            <a:endParaRPr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51"/>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72" name="Google Shape;572;p5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51</a:t>
            </a:fld>
            <a:endParaRPr sz="900" b="0" i="0" u="none" strike="noStrike" cap="none">
              <a:solidFill>
                <a:schemeClr val="dk1"/>
              </a:solidFill>
              <a:latin typeface="Tahoma"/>
              <a:ea typeface="Tahoma"/>
              <a:cs typeface="Tahoma"/>
              <a:sym typeface="Tahoma"/>
            </a:endParaRPr>
          </a:p>
        </p:txBody>
      </p:sp>
      <p:pic>
        <p:nvPicPr>
          <p:cNvPr id="573" name="Google Shape;573;p51"/>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74" name="Google Shape;574;p51"/>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Noisy data</a:t>
            </a:r>
            <a:endParaRPr dirty="0"/>
          </a:p>
        </p:txBody>
      </p:sp>
      <p:sp>
        <p:nvSpPr>
          <p:cNvPr id="575" name="Google Shape;575;p51"/>
          <p:cNvSpPr txBox="1"/>
          <p:nvPr/>
        </p:nvSpPr>
        <p:spPr>
          <a:xfrm>
            <a:off x="628650" y="1565564"/>
            <a:ext cx="7029450" cy="3177886"/>
          </a:xfrm>
          <a:prstGeom prst="rect">
            <a:avLst/>
          </a:prstGeom>
          <a:noFill/>
          <a:ln>
            <a:noFill/>
          </a:ln>
        </p:spPr>
        <p:txBody>
          <a:bodyPr spcFirstLastPara="1" wrap="square" lIns="68575" tIns="34275" rIns="68575" bIns="34275" anchor="t" anchorCtr="0">
            <a:normAutofit fontScale="92500" lnSpcReduction="10000"/>
          </a:bodyPr>
          <a:lstStyle/>
          <a:p>
            <a:pPr marL="457200" marR="0" lvl="0" indent="-317500" algn="l" rtl="0">
              <a:lnSpc>
                <a:spcPct val="90000"/>
              </a:lnSpc>
              <a:spcBef>
                <a:spcPts val="8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Noise: random error or variance in a measured variable</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Incorrect attribute values may due to</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faulty data collection instruments</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data entry problems</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data transmission problems</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technology limitation</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inconsistency in naming convention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Other data problems which requires data cleaning</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duplicate records</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incomplete data</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ct val="84084"/>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inconsistent data</a:t>
            </a:r>
            <a:endParaRPr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2"/>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81" name="Google Shape;581;p5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52</a:t>
            </a:fld>
            <a:endParaRPr sz="900" b="0" i="0" u="none" strike="noStrike" cap="none">
              <a:solidFill>
                <a:schemeClr val="dk1"/>
              </a:solidFill>
              <a:latin typeface="Tahoma"/>
              <a:ea typeface="Tahoma"/>
              <a:cs typeface="Tahoma"/>
              <a:sym typeface="Tahoma"/>
            </a:endParaRPr>
          </a:p>
        </p:txBody>
      </p:sp>
      <p:pic>
        <p:nvPicPr>
          <p:cNvPr id="582" name="Google Shape;582;p52"/>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83" name="Google Shape;583;p52"/>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How to Handle Noisy Data?</a:t>
            </a:r>
            <a:endParaRPr sz="3300" b="1" i="0" u="none" strike="noStrike" cap="none" dirty="0">
              <a:solidFill>
                <a:srgbClr val="FFFFFF"/>
              </a:solidFill>
              <a:latin typeface="Calibri"/>
              <a:ea typeface="Calibri"/>
              <a:cs typeface="Calibri"/>
              <a:sym typeface="Calibri"/>
            </a:endParaRPr>
          </a:p>
        </p:txBody>
      </p:sp>
      <p:sp>
        <p:nvSpPr>
          <p:cNvPr id="584" name="Google Shape;584;p52"/>
          <p:cNvSpPr txBox="1"/>
          <p:nvPr/>
        </p:nvSpPr>
        <p:spPr>
          <a:xfrm>
            <a:off x="298916" y="1208490"/>
            <a:ext cx="8264925" cy="3771900"/>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1800" b="0" i="0" u="none" strike="noStrike" cap="none" dirty="0">
                <a:solidFill>
                  <a:schemeClr val="folHlink"/>
                </a:solidFill>
                <a:latin typeface="Tahoma" panose="020B0604030504040204" pitchFamily="34" charset="0"/>
                <a:ea typeface="Tahoma" panose="020B0604030504040204" pitchFamily="34" charset="0"/>
                <a:cs typeface="Tahoma" panose="020B0604030504040204" pitchFamily="34" charset="0"/>
                <a:sym typeface="Tahoma"/>
              </a:rPr>
              <a:t>Binning</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first sort data and partition into (equal-frequency) bins</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then one can </a:t>
            </a:r>
            <a:r>
              <a:rPr lang="en-US" sz="1800" b="0" i="0" u="none" strike="noStrike" cap="none" dirty="0">
                <a:solidFill>
                  <a:schemeClr val="hlink"/>
                </a:solidFill>
                <a:latin typeface="Tahoma" panose="020B0604030504040204" pitchFamily="34" charset="0"/>
                <a:ea typeface="Tahoma" panose="020B0604030504040204" pitchFamily="34" charset="0"/>
                <a:cs typeface="Tahoma" panose="020B0604030504040204" pitchFamily="34" charset="0"/>
                <a:sym typeface="Tahoma"/>
              </a:rPr>
              <a:t>smooth by bin means,  smooth by bin median, smooth by bin boundaries</a:t>
            </a: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etc.</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1800" b="0" i="0" u="none" strike="noStrike" cap="none" dirty="0">
                <a:solidFill>
                  <a:schemeClr val="folHlink"/>
                </a:solidFill>
                <a:latin typeface="Tahoma" panose="020B0604030504040204" pitchFamily="34" charset="0"/>
                <a:ea typeface="Tahoma" panose="020B0604030504040204" pitchFamily="34" charset="0"/>
                <a:cs typeface="Tahoma" panose="020B0604030504040204" pitchFamily="34" charset="0"/>
                <a:sym typeface="Tahoma"/>
              </a:rPr>
              <a:t>Regression</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smooth by fitting the data into regression functions</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1800" b="0" i="0" u="none" strike="noStrike" cap="none" dirty="0">
                <a:solidFill>
                  <a:schemeClr val="folHlink"/>
                </a:solidFill>
                <a:latin typeface="Tahoma" panose="020B0604030504040204" pitchFamily="34" charset="0"/>
                <a:ea typeface="Tahoma" panose="020B0604030504040204" pitchFamily="34" charset="0"/>
                <a:cs typeface="Tahoma" panose="020B0604030504040204" pitchFamily="34" charset="0"/>
                <a:sym typeface="Tahoma"/>
              </a:rPr>
              <a:t>Clustering</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detect and remove outliers</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1800" b="0" i="0" u="none" strike="noStrike" cap="none" dirty="0">
                <a:solidFill>
                  <a:schemeClr val="folHlink"/>
                </a:solidFill>
                <a:latin typeface="Tahoma" panose="020B0604030504040204" pitchFamily="34" charset="0"/>
                <a:ea typeface="Tahoma" panose="020B0604030504040204" pitchFamily="34" charset="0"/>
                <a:cs typeface="Tahoma" panose="020B0604030504040204" pitchFamily="34" charset="0"/>
                <a:sym typeface="Tahoma"/>
              </a:rPr>
              <a:t>Combined computer and human inspection</a:t>
            </a:r>
            <a:endParaRPr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90000"/>
              </a:lnSpc>
              <a:spcBef>
                <a:spcPts val="400"/>
              </a:spcBef>
              <a:spcAft>
                <a:spcPts val="0"/>
              </a:spcAft>
              <a:buClr>
                <a:schemeClr val="dk1"/>
              </a:buClr>
              <a:buSzPts val="1400"/>
              <a:buFont typeface="Arial"/>
              <a:buChar char="•"/>
            </a:pPr>
            <a:r>
              <a:rPr lang="en-US"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detect suspicious values and check by human (e.g., deal with possible outliers)</a:t>
            </a:r>
            <a:endParaRPr sz="18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53"/>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90" name="Google Shape;590;p5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53</a:t>
            </a:fld>
            <a:endParaRPr sz="900" b="0" i="0" u="none" strike="noStrike" cap="none">
              <a:solidFill>
                <a:schemeClr val="dk1"/>
              </a:solidFill>
              <a:latin typeface="Tahoma"/>
              <a:ea typeface="Tahoma"/>
              <a:cs typeface="Tahoma"/>
              <a:sym typeface="Tahoma"/>
            </a:endParaRPr>
          </a:p>
        </p:txBody>
      </p:sp>
      <p:pic>
        <p:nvPicPr>
          <p:cNvPr id="591" name="Google Shape;591;p53"/>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592" name="Google Shape;592;p53"/>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Simple Discretization Methods: Binning</a:t>
            </a:r>
            <a:endParaRPr sz="3300" b="1" i="0" u="none" strike="noStrike" cap="none" dirty="0">
              <a:solidFill>
                <a:srgbClr val="FFFFFF"/>
              </a:solidFill>
              <a:latin typeface="Calibri"/>
              <a:ea typeface="Calibri"/>
              <a:cs typeface="Calibri"/>
              <a:sym typeface="Calibri"/>
            </a:endParaRPr>
          </a:p>
        </p:txBody>
      </p:sp>
      <p:sp>
        <p:nvSpPr>
          <p:cNvPr id="593" name="Google Shape;593;p53"/>
          <p:cNvSpPr txBox="1"/>
          <p:nvPr/>
        </p:nvSpPr>
        <p:spPr>
          <a:xfrm>
            <a:off x="422565" y="1156855"/>
            <a:ext cx="8181108" cy="3700895"/>
          </a:xfrm>
          <a:prstGeom prst="rect">
            <a:avLst/>
          </a:prstGeom>
          <a:noFill/>
          <a:ln>
            <a:noFill/>
          </a:ln>
        </p:spPr>
        <p:txBody>
          <a:bodyPr spcFirstLastPara="1" wrap="square" lIns="68575" tIns="34275" rIns="68575" bIns="34275" anchor="t" anchorCtr="0">
            <a:normAutofit fontScale="92500" lnSpcReduction="10000"/>
          </a:bodyPr>
          <a:lstStyle/>
          <a:p>
            <a:pPr marL="457200" marR="0" lvl="0" indent="-317500" algn="l" rtl="0">
              <a:lnSpc>
                <a:spcPct val="150000"/>
              </a:lnSpc>
              <a:spcBef>
                <a:spcPts val="800"/>
              </a:spcBef>
              <a:spcAft>
                <a:spcPts val="0"/>
              </a:spcAft>
              <a:buClr>
                <a:schemeClr val="dk1"/>
              </a:buClr>
              <a:buSzPct val="100900"/>
              <a:buFont typeface="Arial"/>
              <a:buChar char="•"/>
            </a:pPr>
            <a:r>
              <a:rPr lang="en-US" sz="1500" b="0" i="0" u="none" strike="noStrike" cap="none" dirty="0">
                <a:solidFill>
                  <a:schemeClr val="hlink"/>
                </a:solidFill>
                <a:latin typeface="Tahoma" panose="020B0604030504040204" pitchFamily="34" charset="0"/>
                <a:ea typeface="Tahoma" panose="020B0604030504040204" pitchFamily="34" charset="0"/>
                <a:cs typeface="Tahoma" panose="020B0604030504040204" pitchFamily="34" charset="0"/>
                <a:sym typeface="Tahoma"/>
              </a:rPr>
              <a:t>Equal-width</a:t>
            </a: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(distance) partitioning</a:t>
            </a:r>
            <a:endParaRPr lang="en-US"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150000"/>
              </a:lnSpc>
              <a:spcBef>
                <a:spcPts val="0"/>
              </a:spcBef>
              <a:spcAft>
                <a:spcPts val="0"/>
              </a:spcAft>
              <a:buClr>
                <a:schemeClr val="dk1"/>
              </a:buClr>
              <a:buSzPct val="100900"/>
              <a:buFont typeface="Arial"/>
              <a:buChar char="•"/>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Divides the range into </a:t>
            </a:r>
            <a:r>
              <a:rPr lang="en-US" sz="1500" b="0" i="1"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N</a:t>
            </a: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intervals of equal size: </a:t>
            </a:r>
            <a:r>
              <a:rPr lang="en-US" sz="1500" b="0" i="0" u="none" strike="noStrike" cap="none" dirty="0">
                <a:solidFill>
                  <a:srgbClr val="39513E"/>
                </a:solidFill>
                <a:latin typeface="Tahoma" panose="020B0604030504040204" pitchFamily="34" charset="0"/>
                <a:ea typeface="Tahoma" panose="020B0604030504040204" pitchFamily="34" charset="0"/>
                <a:cs typeface="Tahoma" panose="020B0604030504040204" pitchFamily="34" charset="0"/>
                <a:sym typeface="Tahoma"/>
              </a:rPr>
              <a:t>uniform grid</a:t>
            </a:r>
            <a:endParaRPr lang="en-US" sz="1500" b="0" i="0" u="none" strike="noStrike" cap="none" dirty="0">
              <a:solidFill>
                <a:schemeClr val="hlink"/>
              </a:solidFill>
              <a:latin typeface="Tahoma" panose="020B0604030504040204" pitchFamily="34" charset="0"/>
              <a:ea typeface="Tahoma" panose="020B0604030504040204" pitchFamily="34" charset="0"/>
              <a:cs typeface="Tahoma" panose="020B0604030504040204" pitchFamily="34" charset="0"/>
              <a:sym typeface="Tahoma"/>
            </a:endParaRPr>
          </a:p>
          <a:p>
            <a:pPr marL="914400" marR="0" lvl="1" indent="-317500" algn="l" rtl="0">
              <a:lnSpc>
                <a:spcPct val="150000"/>
              </a:lnSpc>
              <a:spcBef>
                <a:spcPts val="0"/>
              </a:spcBef>
              <a:spcAft>
                <a:spcPts val="0"/>
              </a:spcAft>
              <a:buClr>
                <a:schemeClr val="dk1"/>
              </a:buClr>
              <a:buSzPct val="100900"/>
              <a:buFont typeface="Arial"/>
              <a:buChar char="•"/>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if </a:t>
            </a:r>
            <a:r>
              <a:rPr lang="en-US" sz="1500" b="0" i="1"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A</a:t>
            </a: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and </a:t>
            </a:r>
            <a:r>
              <a:rPr lang="en-US" sz="1500" b="0" i="1"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B</a:t>
            </a: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are the lowest and highest values of the attribute, the width of intervals will be: </a:t>
            </a:r>
            <a:r>
              <a:rPr lang="en-US" sz="1500" b="0" i="1"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W </a:t>
            </a: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a:t>
            </a:r>
            <a:r>
              <a:rPr lang="en-US" sz="1500" b="0" i="1"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B </a:t>
            </a: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a:t>
            </a:r>
            <a:r>
              <a:rPr lang="en-US" sz="1500" b="0" i="1"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A</a:t>
            </a: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a:t>
            </a:r>
            <a:r>
              <a:rPr lang="en-US" sz="1500" b="0" i="1"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N.</a:t>
            </a:r>
            <a:endPar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914400" marR="0" lvl="1" indent="-317500" algn="l" rtl="0">
              <a:lnSpc>
                <a:spcPct val="150000"/>
              </a:lnSpc>
              <a:spcBef>
                <a:spcPts val="0"/>
              </a:spcBef>
              <a:spcAft>
                <a:spcPts val="0"/>
              </a:spcAft>
              <a:buClr>
                <a:schemeClr val="dk1"/>
              </a:buClr>
              <a:buSzPct val="100900"/>
              <a:buFont typeface="Arial"/>
              <a:buChar char="•"/>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The most straightforward, but outliers may dominate presentation</a:t>
            </a:r>
            <a:endParaRPr lang="en-US"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150000"/>
              </a:lnSpc>
              <a:spcBef>
                <a:spcPts val="0"/>
              </a:spcBef>
              <a:spcAft>
                <a:spcPts val="0"/>
              </a:spcAft>
              <a:buClr>
                <a:schemeClr val="dk1"/>
              </a:buClr>
              <a:buSzPct val="100900"/>
              <a:buFont typeface="Arial"/>
              <a:buChar char="•"/>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Skewed data is not handled well</a:t>
            </a:r>
            <a:endParaRPr lang="en-US" sz="1500" b="0" i="1"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457200" marR="0" lvl="0" indent="-317500" algn="l" rtl="0">
              <a:lnSpc>
                <a:spcPct val="150000"/>
              </a:lnSpc>
              <a:spcBef>
                <a:spcPts val="800"/>
              </a:spcBef>
              <a:spcAft>
                <a:spcPts val="0"/>
              </a:spcAft>
              <a:buClr>
                <a:schemeClr val="dk1"/>
              </a:buClr>
              <a:buSzPct val="100900"/>
              <a:buFont typeface="Arial"/>
              <a:buChar char="•"/>
            </a:pPr>
            <a:r>
              <a:rPr lang="en-US" sz="1500" b="0" i="0" u="none" strike="noStrike" cap="none" dirty="0">
                <a:solidFill>
                  <a:schemeClr val="hlink"/>
                </a:solidFill>
                <a:latin typeface="Tahoma" panose="020B0604030504040204" pitchFamily="34" charset="0"/>
                <a:ea typeface="Tahoma" panose="020B0604030504040204" pitchFamily="34" charset="0"/>
                <a:cs typeface="Tahoma" panose="020B0604030504040204" pitchFamily="34" charset="0"/>
                <a:sym typeface="Tahoma"/>
              </a:rPr>
              <a:t>Equal-depth</a:t>
            </a: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(frequency) partitioning</a:t>
            </a:r>
            <a:endParaRPr lang="en-US"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150000"/>
              </a:lnSpc>
              <a:spcBef>
                <a:spcPts val="0"/>
              </a:spcBef>
              <a:spcAft>
                <a:spcPts val="0"/>
              </a:spcAft>
              <a:buClr>
                <a:schemeClr val="dk1"/>
              </a:buClr>
              <a:buSzPct val="100900"/>
              <a:buFont typeface="Arial"/>
              <a:buChar char="•"/>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Divides the range into </a:t>
            </a:r>
            <a:r>
              <a:rPr lang="en-US" sz="1500" b="0" i="1"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N</a:t>
            </a: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intervals, each containing approximately same number of samples</a:t>
            </a:r>
            <a:endParaRPr lang="en-US"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150000"/>
              </a:lnSpc>
              <a:spcBef>
                <a:spcPts val="0"/>
              </a:spcBef>
              <a:spcAft>
                <a:spcPts val="0"/>
              </a:spcAft>
              <a:buClr>
                <a:schemeClr val="dk1"/>
              </a:buClr>
              <a:buSzPct val="100900"/>
              <a:buFont typeface="Arial"/>
              <a:buChar char="•"/>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Good data scaling</a:t>
            </a:r>
            <a:endParaRPr lang="en-US" dirty="0">
              <a:latin typeface="Tahoma" panose="020B0604030504040204" pitchFamily="34" charset="0"/>
              <a:ea typeface="Tahoma" panose="020B0604030504040204" pitchFamily="34" charset="0"/>
              <a:cs typeface="Tahoma" panose="020B0604030504040204" pitchFamily="34" charset="0"/>
            </a:endParaRPr>
          </a:p>
          <a:p>
            <a:pPr marL="914400" marR="0" lvl="1" indent="-317500" algn="l" rtl="0">
              <a:lnSpc>
                <a:spcPct val="150000"/>
              </a:lnSpc>
              <a:spcBef>
                <a:spcPts val="0"/>
              </a:spcBef>
              <a:spcAft>
                <a:spcPts val="0"/>
              </a:spcAft>
              <a:buClr>
                <a:schemeClr val="dk1"/>
              </a:buClr>
              <a:buSzPct val="100900"/>
              <a:buFont typeface="Arial"/>
              <a:buChar char="•"/>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Managing categorical attributes can be tricky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54"/>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599" name="Google Shape;599;p5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54</a:t>
            </a:fld>
            <a:endParaRPr sz="900" b="0" i="0" u="none" strike="noStrike" cap="none">
              <a:solidFill>
                <a:schemeClr val="dk1"/>
              </a:solidFill>
              <a:latin typeface="Tahoma"/>
              <a:ea typeface="Tahoma"/>
              <a:cs typeface="Tahoma"/>
              <a:sym typeface="Tahoma"/>
            </a:endParaRPr>
          </a:p>
        </p:txBody>
      </p:sp>
      <p:pic>
        <p:nvPicPr>
          <p:cNvPr id="600" name="Google Shape;600;p54"/>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601" name="Google Shape;601;p54"/>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Binning Methods for Data Smoothing </a:t>
            </a:r>
            <a:endParaRPr sz="3300" b="1" i="0" u="none" strike="noStrike" cap="none" dirty="0">
              <a:solidFill>
                <a:srgbClr val="FFFFFF"/>
              </a:solidFill>
              <a:latin typeface="Calibri"/>
              <a:ea typeface="Calibri"/>
              <a:cs typeface="Calibri"/>
              <a:sym typeface="Calibri"/>
            </a:endParaRPr>
          </a:p>
        </p:txBody>
      </p:sp>
      <p:sp>
        <p:nvSpPr>
          <p:cNvPr id="602" name="Google Shape;602;p54"/>
          <p:cNvSpPr txBox="1"/>
          <p:nvPr/>
        </p:nvSpPr>
        <p:spPr>
          <a:xfrm>
            <a:off x="363991" y="1365886"/>
            <a:ext cx="8097900" cy="3584400"/>
          </a:xfrm>
          <a:prstGeom prst="rect">
            <a:avLst/>
          </a:prstGeom>
          <a:noFill/>
          <a:ln>
            <a:noFill/>
          </a:ln>
        </p:spPr>
        <p:txBody>
          <a:bodyPr spcFirstLastPara="1" wrap="square" lIns="68575" tIns="34275" rIns="68575" bIns="34275" anchor="t" anchorCtr="0">
            <a:normAutofit fontScale="85000" lnSpcReduction="20000"/>
          </a:bodyPr>
          <a:lstStyle/>
          <a:p>
            <a:pPr marL="457200" marR="0" lvl="0" indent="-317500" algn="l" rtl="0">
              <a:lnSpc>
                <a:spcPct val="90000"/>
              </a:lnSpc>
              <a:spcBef>
                <a:spcPts val="800"/>
              </a:spcBef>
              <a:spcAft>
                <a:spcPts val="0"/>
              </a:spcAft>
              <a:buClr>
                <a:schemeClr val="dk1"/>
              </a:buClr>
              <a:buSzPct val="109803"/>
              <a:buFont typeface="Noto Sans Symbols"/>
              <a:buChar char="❑"/>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Sorted data for price (in dollars): 4, 8, 9, 15, 21, 21, 24, 25, 26, 28, 29, 34</a:t>
            </a:r>
            <a:endParaRPr dirty="0">
              <a:latin typeface="Tahoma" panose="020B0604030504040204" pitchFamily="34" charset="0"/>
              <a:ea typeface="Tahoma" panose="020B0604030504040204" pitchFamily="34" charset="0"/>
              <a:cs typeface="Tahoma" panose="020B0604030504040204" pitchFamily="34" charset="0"/>
            </a:endParaRPr>
          </a:p>
          <a:p>
            <a:pPr marL="0" marR="0" lvl="0" indent="0" algn="l" rtl="0">
              <a:lnSpc>
                <a:spcPct val="90000"/>
              </a:lnSpc>
              <a:spcBef>
                <a:spcPts val="800"/>
              </a:spcBef>
              <a:spcAft>
                <a:spcPts val="0"/>
              </a:spcAft>
              <a:buClr>
                <a:schemeClr val="dk1"/>
              </a:buClr>
              <a:buSzPct val="109803"/>
              <a:buFont typeface="Arial"/>
              <a:buNone/>
            </a:pPr>
            <a:endParaRPr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Partition into equal-frequency (</a:t>
            </a:r>
            <a:r>
              <a:rPr lang="en-US" sz="1500" b="0" i="0" u="none" strike="noStrike" cap="none" dirty="0" err="1">
                <a:solidFill>
                  <a:schemeClr val="dk1"/>
                </a:solidFill>
                <a:latin typeface="Tahoma" panose="020B0604030504040204" pitchFamily="34" charset="0"/>
                <a:ea typeface="Tahoma" panose="020B0604030504040204" pitchFamily="34" charset="0"/>
                <a:cs typeface="Tahoma" panose="020B0604030504040204" pitchFamily="34" charset="0"/>
                <a:sym typeface="Tahoma"/>
              </a:rPr>
              <a:t>equi</a:t>
            </a: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-depth) bins:</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 Bin 1: 4, 8, 9, 15</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 Bin 2: 21, 21, 24, 25</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 Bin 3: 26, 28, 29, 34</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Smoothing by bin means:</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 Bin 1: 9, 9, 9, 9</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 Bin 2: 23, 23, 23, 23</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 Bin 3: 29, 29, 29, 29</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Smoothing by bin boundaries:</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 Bin 1: 4, 4, 15, 15</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 Bin 2: 21, 21, 25, 25</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ct val="109803"/>
              <a:buFont typeface="Arial"/>
              <a:buNone/>
            </a:pPr>
            <a:r>
              <a:rPr lang="en-US"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rPr>
              <a:t>      - Bin 3: 26, 26, 34, 34</a:t>
            </a:r>
            <a:endParaRPr sz="15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ahom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5"/>
          <p:cNvSpPr txBox="1">
            <a:spLocks noGrp="1"/>
          </p:cNvSpPr>
          <p:nvPr>
            <p:ph type="title"/>
          </p:nvPr>
        </p:nvSpPr>
        <p:spPr>
          <a:xfrm>
            <a:off x="1828800" y="228600"/>
            <a:ext cx="5486400" cy="571500"/>
          </a:xfrm>
          <a:prstGeom prst="rect">
            <a:avLst/>
          </a:prstGeom>
          <a:noFill/>
          <a:ln>
            <a:noFill/>
          </a:ln>
        </p:spPr>
        <p:txBody>
          <a:bodyPr spcFirstLastPara="1" wrap="square" lIns="69050" tIns="34525" rIns="69050" bIns="34525" anchor="ctr" anchorCtr="0">
            <a:normAutofit/>
          </a:bodyPr>
          <a:lstStyle/>
          <a:p>
            <a:pPr marL="0" lvl="0" indent="0" algn="l" rtl="0">
              <a:lnSpc>
                <a:spcPct val="90000"/>
              </a:lnSpc>
              <a:spcBef>
                <a:spcPts val="0"/>
              </a:spcBef>
              <a:spcAft>
                <a:spcPts val="0"/>
              </a:spcAft>
              <a:buSzPts val="1400"/>
              <a:buNone/>
            </a:pPr>
            <a:r>
              <a:rPr lang="en-US">
                <a:latin typeface="Tahoma"/>
                <a:ea typeface="Tahoma"/>
                <a:cs typeface="Tahoma"/>
                <a:sym typeface="Tahoma"/>
              </a:rPr>
              <a:t>Data Cleaning</a:t>
            </a:r>
            <a:endParaRPr/>
          </a:p>
        </p:txBody>
      </p:sp>
      <p:sp>
        <p:nvSpPr>
          <p:cNvPr id="608" name="Google Shape;608;p5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55</a:t>
            </a:fld>
            <a:endParaRPr sz="900" b="0" i="0" u="none" strike="noStrike" cap="none">
              <a:solidFill>
                <a:schemeClr val="dk1"/>
              </a:solidFill>
              <a:latin typeface="Tahoma"/>
              <a:ea typeface="Tahoma"/>
              <a:cs typeface="Tahoma"/>
              <a:sym typeface="Tahoma"/>
            </a:endParaRPr>
          </a:p>
        </p:txBody>
      </p:sp>
      <p:pic>
        <p:nvPicPr>
          <p:cNvPr id="609" name="Google Shape;609;p55"/>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610" name="Google Shape;610;p55"/>
          <p:cNvSpPr txBox="1"/>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a:solidFill>
                  <a:srgbClr val="FFFFFF"/>
                </a:solidFill>
                <a:latin typeface="Calibri"/>
                <a:ea typeface="Calibri"/>
                <a:cs typeface="Calibri"/>
                <a:sym typeface="Calibri"/>
              </a:rPr>
              <a:t>Handle Missing Values</a:t>
            </a:r>
            <a:endParaRPr sz="3300" b="1" i="0" u="none" strike="noStrike" cap="none">
              <a:solidFill>
                <a:srgbClr val="FFFFFF"/>
              </a:solidFill>
              <a:latin typeface="Calibri"/>
              <a:ea typeface="Calibri"/>
              <a:cs typeface="Calibri"/>
              <a:sym typeface="Calibri"/>
            </a:endParaRPr>
          </a:p>
        </p:txBody>
      </p:sp>
      <p:sp>
        <p:nvSpPr>
          <p:cNvPr id="611" name="Google Shape;611;p55"/>
          <p:cNvSpPr txBo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Remove the attribute</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Create a new attribute to handle the missing values</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Remove the data (if it is not too many)</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Imputation of Missing Values:- Use commonly used values or average the value </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317500" algn="l" rtl="0">
              <a:lnSpc>
                <a:spcPct val="90000"/>
              </a:lnSpc>
              <a:spcBef>
                <a:spcPts val="800"/>
              </a:spcBef>
              <a:spcAft>
                <a:spcPts val="0"/>
              </a:spcAft>
              <a:buClr>
                <a:schemeClr val="dk1"/>
              </a:buClr>
              <a:buSzPts val="1400"/>
              <a:buFont typeface="Arial"/>
              <a:buChar char="•"/>
            </a:pPr>
            <a:r>
              <a:rPr lang="en-US"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rPr>
              <a:t>Use supervised learning to predict the missing values and use those values</a:t>
            </a:r>
            <a:endParaRPr dirty="0">
              <a:latin typeface="Tahoma" panose="020B0604030504040204" pitchFamily="34" charset="0"/>
              <a:ea typeface="Tahoma" panose="020B0604030504040204" pitchFamily="34" charset="0"/>
              <a:cs typeface="Tahoma" panose="020B0604030504040204" pitchFamily="34" charset="0"/>
            </a:endParaRPr>
          </a:p>
          <a:p>
            <a:pPr marL="457200" marR="0" lvl="0" indent="-228600" algn="l" rtl="0">
              <a:lnSpc>
                <a:spcPct val="90000"/>
              </a:lnSpc>
              <a:spcBef>
                <a:spcPts val="800"/>
              </a:spcBef>
              <a:spcAft>
                <a:spcPts val="0"/>
              </a:spcAft>
              <a:buClr>
                <a:schemeClr val="dk1"/>
              </a:buClr>
              <a:buSzPts val="1400"/>
              <a:buFont typeface="Arial"/>
              <a:buNone/>
            </a:pPr>
            <a:endParaRPr sz="2100" b="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pic>
        <p:nvPicPr>
          <p:cNvPr id="617" name="Google Shape;617;p56"/>
          <p:cNvPicPr preferRelativeResize="0"/>
          <p:nvPr/>
        </p:nvPicPr>
        <p:blipFill rotWithShape="1">
          <a:blip r:embed="rId3">
            <a:alphaModFix/>
          </a:blip>
          <a:srcRect/>
          <a:stretch/>
        </p:blipFill>
        <p:spPr>
          <a:xfrm>
            <a:off x="0" y="1"/>
            <a:ext cx="9144000" cy="1208489"/>
          </a:xfrm>
          <a:prstGeom prst="rect">
            <a:avLst/>
          </a:prstGeom>
          <a:noFill/>
          <a:ln>
            <a:noFill/>
          </a:ln>
        </p:spPr>
      </p:pic>
      <p:sp>
        <p:nvSpPr>
          <p:cNvPr id="618" name="Google Shape;618;p56"/>
          <p:cNvSpPr txBox="1">
            <a:spLocks noGrp="1"/>
          </p:cNvSpPr>
          <p:nvPr>
            <p:ph type="title"/>
          </p:nvPr>
        </p:nvSpPr>
        <p:spPr>
          <a:xfrm>
            <a:off x="628650" y="220904"/>
            <a:ext cx="7421963" cy="77525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US" b="1">
                <a:solidFill>
                  <a:srgbClr val="FFFFFF"/>
                </a:solidFill>
              </a:rPr>
              <a:t>Related Videos / Reference</a:t>
            </a:r>
            <a:endParaRPr/>
          </a:p>
        </p:txBody>
      </p:sp>
      <p:sp>
        <p:nvSpPr>
          <p:cNvPr id="619" name="Google Shape;619;p56"/>
          <p:cNvSpPr txBox="1">
            <a:spLocks noGrp="1"/>
          </p:cNvSpPr>
          <p:nvPr>
            <p:ph type="body" idx="1"/>
          </p:nvPr>
        </p:nvSpPr>
        <p:spPr>
          <a:xfrm>
            <a:off x="632975" y="1418978"/>
            <a:ext cx="8074798" cy="2472035"/>
          </a:xfrm>
          <a:prstGeom prst="rect">
            <a:avLst/>
          </a:prstGeom>
          <a:noFill/>
          <a:ln>
            <a:noFill/>
          </a:ln>
        </p:spPr>
        <p:txBody>
          <a:bodyPr spcFirstLastPara="1" wrap="square" lIns="68575" tIns="34275" rIns="68575" bIns="34275" anchor="t" anchorCtr="0">
            <a:normAutofit/>
          </a:bodyPr>
          <a:lstStyle/>
          <a:p>
            <a:pPr marL="457200" lvl="0" indent="-317500" algn="l" rtl="0">
              <a:lnSpc>
                <a:spcPct val="150000"/>
              </a:lnSpc>
              <a:spcBef>
                <a:spcPts val="800"/>
              </a:spcBef>
              <a:spcAft>
                <a:spcPts val="0"/>
              </a:spcAft>
              <a:buSzPts val="1400"/>
              <a:buChar char="•"/>
            </a:pPr>
            <a:r>
              <a:rPr lang="en-US" b="0" i="0" dirty="0">
                <a:latin typeface="Tahoma" panose="020B0604030504040204" pitchFamily="34" charset="0"/>
                <a:ea typeface="Tahoma" panose="020B0604030504040204" pitchFamily="34" charset="0"/>
                <a:cs typeface="Tahoma" panose="020B0604030504040204" pitchFamily="34" charset="0"/>
                <a:sym typeface="Roboto"/>
              </a:rPr>
              <a:t>Data Preprocessing Steps for Machine Learning &amp; Data analytics (</a:t>
            </a:r>
            <a:r>
              <a:rPr lang="en-US" b="0" i="0" dirty="0" err="1">
                <a:latin typeface="Tahoma" panose="020B0604030504040204" pitchFamily="34" charset="0"/>
                <a:ea typeface="Tahoma" panose="020B0604030504040204" pitchFamily="34" charset="0"/>
                <a:cs typeface="Tahoma" panose="020B0604030504040204" pitchFamily="34" charset="0"/>
                <a:sym typeface="Roboto"/>
              </a:rPr>
              <a:t>youtube</a:t>
            </a:r>
            <a:r>
              <a:rPr lang="en-US" b="0" i="0" dirty="0">
                <a:latin typeface="Tahoma" panose="020B0604030504040204" pitchFamily="34" charset="0"/>
                <a:ea typeface="Tahoma" panose="020B0604030504040204" pitchFamily="34" charset="0"/>
                <a:cs typeface="Tahoma" panose="020B0604030504040204" pitchFamily="34" charset="0"/>
                <a:sym typeface="Roboto"/>
              </a:rPr>
              <a:t> video) </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150000"/>
              </a:lnSpc>
              <a:spcBef>
                <a:spcPts val="400"/>
              </a:spcBef>
              <a:spcAft>
                <a:spcPts val="0"/>
              </a:spcAft>
              <a:buSzPts val="1400"/>
              <a:buChar char="•"/>
            </a:pPr>
            <a:r>
              <a:rPr lang="en-US" b="0" i="0" dirty="0">
                <a:latin typeface="Tahoma" panose="020B0604030504040204" pitchFamily="34" charset="0"/>
                <a:ea typeface="Tahoma" panose="020B0604030504040204" pitchFamily="34" charset="0"/>
                <a:cs typeface="Tahoma" panose="020B0604030504040204" pitchFamily="34" charset="0"/>
                <a:sym typeface="Roboto"/>
              </a:rPr>
              <a:t>https://www.youtube.com/watch?v=NBm4etNMT5k</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228600" algn="l" rtl="0">
              <a:lnSpc>
                <a:spcPct val="150000"/>
              </a:lnSpc>
              <a:spcBef>
                <a:spcPts val="400"/>
              </a:spcBef>
              <a:spcAft>
                <a:spcPts val="0"/>
              </a:spcAft>
              <a:buSzPts val="1400"/>
              <a:buNone/>
            </a:pPr>
            <a:endParaRPr dirty="0">
              <a:latin typeface="Tahoma" panose="020B0604030504040204" pitchFamily="34" charset="0"/>
              <a:ea typeface="Tahoma" panose="020B0604030504040204" pitchFamily="34" charset="0"/>
              <a:cs typeface="Tahoma" panose="020B0604030504040204" pitchFamily="34" charset="0"/>
            </a:endParaRPr>
          </a:p>
        </p:txBody>
      </p:sp>
      <p:sp>
        <p:nvSpPr>
          <p:cNvPr id="620" name="Google Shape;620;p5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US"/>
              <a:t>56</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body" idx="1"/>
          </p:nvPr>
        </p:nvSpPr>
        <p:spPr>
          <a:xfrm>
            <a:off x="175363" y="1606464"/>
            <a:ext cx="8542751" cy="2451969"/>
          </a:xfrm>
          <a:prstGeom prst="rect">
            <a:avLst/>
          </a:prstGeom>
          <a:noFill/>
          <a:ln>
            <a:noFill/>
          </a:ln>
        </p:spPr>
        <p:txBody>
          <a:bodyPr spcFirstLastPara="1" wrap="square" lIns="68575" tIns="34275" rIns="68575" bIns="34275" anchor="t" anchorCtr="0">
            <a:normAutofit/>
          </a:bodyPr>
          <a:lstStyle/>
          <a:p>
            <a:pPr marL="457200" lvl="0" indent="-317500" algn="l" rtl="0">
              <a:lnSpc>
                <a:spcPct val="110000"/>
              </a:lnSpc>
              <a:spcBef>
                <a:spcPts val="8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No quality data, no quality mining results!</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110000"/>
              </a:lnSpc>
              <a:spcBef>
                <a:spcPts val="400"/>
              </a:spcBef>
              <a:spcAft>
                <a:spcPts val="0"/>
              </a:spcAft>
              <a:buSzPts val="1400"/>
              <a:buChar char="•"/>
            </a:pPr>
            <a:r>
              <a:rPr lang="en-US" sz="1500" dirty="0">
                <a:latin typeface="Tahoma" panose="020B0604030504040204" pitchFamily="34" charset="0"/>
                <a:ea typeface="Tahoma" panose="020B0604030504040204" pitchFamily="34" charset="0"/>
                <a:cs typeface="Tahoma" panose="020B0604030504040204" pitchFamily="34" charset="0"/>
                <a:sym typeface="Tahoma"/>
              </a:rPr>
              <a:t>Quality decisions must be based on quality data</a:t>
            </a:r>
            <a:endParaRPr dirty="0">
              <a:latin typeface="Tahoma" panose="020B0604030504040204" pitchFamily="34" charset="0"/>
              <a:ea typeface="Tahoma" panose="020B0604030504040204" pitchFamily="34" charset="0"/>
              <a:cs typeface="Tahoma" panose="020B0604030504040204" pitchFamily="34" charset="0"/>
            </a:endParaRPr>
          </a:p>
          <a:p>
            <a:pPr marL="1371600" lvl="2" indent="-317500" algn="l" rtl="0">
              <a:lnSpc>
                <a:spcPct val="110000"/>
              </a:lnSpc>
              <a:spcBef>
                <a:spcPts val="400"/>
              </a:spcBef>
              <a:spcAft>
                <a:spcPts val="0"/>
              </a:spcAft>
              <a:buSzPts val="1400"/>
              <a:buChar char="•"/>
            </a:pPr>
            <a:r>
              <a:rPr lang="en-US" sz="1350" dirty="0">
                <a:latin typeface="Tahoma" panose="020B0604030504040204" pitchFamily="34" charset="0"/>
                <a:ea typeface="Tahoma" panose="020B0604030504040204" pitchFamily="34" charset="0"/>
                <a:cs typeface="Tahoma" panose="020B0604030504040204" pitchFamily="34" charset="0"/>
                <a:sym typeface="Tahoma"/>
              </a:rPr>
              <a:t>e.g., duplicate or missing data may cause incorrect or even misleading statistics.</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110000"/>
              </a:lnSpc>
              <a:spcBef>
                <a:spcPts val="400"/>
              </a:spcBef>
              <a:spcAft>
                <a:spcPts val="0"/>
              </a:spcAft>
              <a:buSzPts val="1400"/>
              <a:buChar char="•"/>
            </a:pPr>
            <a:r>
              <a:rPr lang="en-US" sz="1500" dirty="0">
                <a:latin typeface="Tahoma" panose="020B0604030504040204" pitchFamily="34" charset="0"/>
                <a:ea typeface="Tahoma" panose="020B0604030504040204" pitchFamily="34" charset="0"/>
                <a:cs typeface="Tahoma" panose="020B0604030504040204" pitchFamily="34" charset="0"/>
                <a:sym typeface="Tahoma"/>
              </a:rPr>
              <a:t>Data warehouse needs consistent integration of quality data</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317500" algn="l" rtl="0">
              <a:lnSpc>
                <a:spcPct val="110000"/>
              </a:lnSpc>
              <a:spcBef>
                <a:spcPts val="8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Data extraction, cleaning, and transformation comprises the majority of the work of building a data warehouse</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144" name="Google Shape;144;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6</a:t>
            </a:fld>
            <a:endParaRPr sz="900" b="0" i="0" u="none" strike="noStrike" cap="none">
              <a:solidFill>
                <a:schemeClr val="dk1"/>
              </a:solidFill>
              <a:latin typeface="Tahoma"/>
              <a:ea typeface="Tahoma"/>
              <a:cs typeface="Tahoma"/>
              <a:sym typeface="Tahoma"/>
            </a:endParaRPr>
          </a:p>
        </p:txBody>
      </p:sp>
      <p:pic>
        <p:nvPicPr>
          <p:cNvPr id="145" name="Google Shape;145;p6"/>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46" name="Google Shape;146;p6"/>
          <p:cNvSpPr txBox="1"/>
          <p:nvPr/>
        </p:nvSpPr>
        <p:spPr>
          <a:xfrm>
            <a:off x="628650" y="220903"/>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300" b="1" i="0" u="none" strike="noStrike" cap="none" dirty="0">
                <a:solidFill>
                  <a:srgbClr val="FFFFFF"/>
                </a:solidFill>
                <a:latin typeface="Calibri"/>
                <a:ea typeface="Calibri"/>
                <a:cs typeface="Calibri"/>
                <a:sym typeface="Calibri"/>
              </a:rPr>
              <a:t>Why is Data Preprocessing Important?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7"/>
          <p:cNvSpPr txBox="1">
            <a:spLocks noGrp="1"/>
          </p:cNvSpPr>
          <p:nvPr>
            <p:ph type="body" idx="1"/>
          </p:nvPr>
        </p:nvSpPr>
        <p:spPr>
          <a:xfrm>
            <a:off x="450937" y="1519108"/>
            <a:ext cx="8417490" cy="3248155"/>
          </a:xfrm>
          <a:prstGeom prst="rect">
            <a:avLst/>
          </a:prstGeom>
          <a:noFill/>
          <a:ln>
            <a:noFill/>
          </a:ln>
        </p:spPr>
        <p:txBody>
          <a:bodyPr spcFirstLastPara="1" wrap="square" lIns="68575" tIns="34275" rIns="68575" bIns="34275" anchor="t" anchorCtr="0">
            <a:normAutofit lnSpcReduction="10000"/>
          </a:bodyPr>
          <a:lstStyle/>
          <a:p>
            <a:pPr marL="457200" lvl="0" indent="-317500" algn="l" rtl="0">
              <a:lnSpc>
                <a:spcPct val="90000"/>
              </a:lnSpc>
              <a:spcBef>
                <a:spcPts val="800"/>
              </a:spcBef>
              <a:spcAft>
                <a:spcPts val="0"/>
              </a:spcAft>
              <a:buSzPts val="1400"/>
              <a:buChar char="•"/>
            </a:pPr>
            <a:r>
              <a:rPr lang="en-US" sz="1800" dirty="0">
                <a:latin typeface="Tahoma" panose="020B0604030504040204" pitchFamily="34" charset="0"/>
                <a:ea typeface="Tahoma" panose="020B0604030504040204" pitchFamily="34" charset="0"/>
                <a:cs typeface="Tahoma" panose="020B0604030504040204" pitchFamily="34" charset="0"/>
                <a:sym typeface="Tahoma"/>
              </a:rPr>
              <a:t>A well-accepted multidimensional view:</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Accuracy</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Completeness</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Consistency</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Timeliness</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Believability</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Value added</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Interpretability</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Accessibility</a:t>
            </a:r>
            <a:endParaRPr dirty="0">
              <a:latin typeface="Tahoma" panose="020B0604030504040204" pitchFamily="34" charset="0"/>
              <a:ea typeface="Tahoma" panose="020B0604030504040204" pitchFamily="34" charset="0"/>
              <a:cs typeface="Tahoma" panose="020B0604030504040204" pitchFamily="34" charset="0"/>
            </a:endParaRPr>
          </a:p>
          <a:p>
            <a:pPr marL="457200" lvl="0" indent="-317500" algn="l" rtl="0">
              <a:lnSpc>
                <a:spcPct val="90000"/>
              </a:lnSpc>
              <a:spcBef>
                <a:spcPts val="800"/>
              </a:spcBef>
              <a:spcAft>
                <a:spcPts val="0"/>
              </a:spcAft>
              <a:buSzPts val="1400"/>
              <a:buChar char="•"/>
            </a:pPr>
            <a:r>
              <a:rPr lang="en-US" sz="1800" dirty="0">
                <a:latin typeface="Tahoma" panose="020B0604030504040204" pitchFamily="34" charset="0"/>
                <a:ea typeface="Tahoma" panose="020B0604030504040204" pitchFamily="34" charset="0"/>
                <a:cs typeface="Tahoma" panose="020B0604030504040204" pitchFamily="34" charset="0"/>
                <a:sym typeface="Tahoma"/>
              </a:rPr>
              <a:t>Broad categories:</a:t>
            </a:r>
            <a:endParaRPr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dirty="0">
                <a:latin typeface="Tahoma" panose="020B0604030504040204" pitchFamily="34" charset="0"/>
                <a:ea typeface="Tahoma" panose="020B0604030504040204" pitchFamily="34" charset="0"/>
                <a:cs typeface="Tahoma" panose="020B0604030504040204" pitchFamily="34" charset="0"/>
                <a:sym typeface="Tahoma"/>
              </a:rPr>
              <a:t>Intrinsic, contextual, representational, and accessibility</a:t>
            </a:r>
            <a:endParaRPr dirty="0">
              <a:latin typeface="Tahoma" panose="020B0604030504040204" pitchFamily="34" charset="0"/>
              <a:ea typeface="Tahoma" panose="020B0604030504040204" pitchFamily="34" charset="0"/>
              <a:cs typeface="Tahoma" panose="020B0604030504040204" pitchFamily="34" charset="0"/>
            </a:endParaRPr>
          </a:p>
        </p:txBody>
      </p:sp>
      <p:sp>
        <p:nvSpPr>
          <p:cNvPr id="153" name="Google Shape;153;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7</a:t>
            </a:fld>
            <a:endParaRPr sz="900" b="0" i="0" u="none" strike="noStrike" cap="none">
              <a:solidFill>
                <a:schemeClr val="dk1"/>
              </a:solidFill>
              <a:latin typeface="Tahoma"/>
              <a:ea typeface="Tahoma"/>
              <a:cs typeface="Tahoma"/>
              <a:sym typeface="Tahoma"/>
            </a:endParaRPr>
          </a:p>
        </p:txBody>
      </p:sp>
      <p:pic>
        <p:nvPicPr>
          <p:cNvPr id="154" name="Google Shape;154;p7"/>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55" name="Google Shape;155;p7"/>
          <p:cNvSpPr txBox="1"/>
          <p:nvPr/>
        </p:nvSpPr>
        <p:spPr>
          <a:xfrm>
            <a:off x="628650" y="220903"/>
            <a:ext cx="7421963" cy="775252"/>
          </a:xfrm>
          <a:prstGeom prst="rect">
            <a:avLst/>
          </a:prstGeom>
          <a:noFill/>
          <a:ln>
            <a:noFill/>
          </a:ln>
        </p:spPr>
        <p:txBody>
          <a:bodyPr spcFirstLastPara="1" wrap="square" lIns="68575" tIns="34275" rIns="68575" bIns="34275" anchor="ctr" anchorCtr="0">
            <a:normAutofit fontScale="92500" lnSpcReduction="20000"/>
          </a:bodyPr>
          <a:lstStyle/>
          <a:p>
            <a:pPr marL="0" marR="0" lvl="0" indent="0" algn="l" rtl="0">
              <a:lnSpc>
                <a:spcPct val="90000"/>
              </a:lnSpc>
              <a:spcBef>
                <a:spcPts val="0"/>
              </a:spcBef>
              <a:spcAft>
                <a:spcPts val="0"/>
              </a:spcAft>
              <a:buClr>
                <a:schemeClr val="dk1"/>
              </a:buClr>
              <a:buSzPct val="42042"/>
              <a:buFont typeface="Calibri"/>
              <a:buNone/>
            </a:pPr>
            <a:r>
              <a:rPr lang="en-US" sz="3600" b="0" i="0" u="none" strike="noStrike" cap="none" dirty="0">
                <a:solidFill>
                  <a:schemeClr val="lt1"/>
                </a:solidFill>
                <a:latin typeface="Tahoma"/>
                <a:ea typeface="Tahoma"/>
                <a:cs typeface="Tahoma"/>
                <a:sym typeface="Tahoma"/>
              </a:rPr>
              <a:t>Multi-Dimensional Measure of Data Quality</a:t>
            </a:r>
            <a:endParaRPr sz="3300" b="1" i="0" u="none" strike="noStrike" cap="none" dirty="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body" idx="1"/>
          </p:nvPr>
        </p:nvSpPr>
        <p:spPr>
          <a:xfrm>
            <a:off x="178987" y="1429392"/>
            <a:ext cx="8676914" cy="3371208"/>
          </a:xfrm>
          <a:prstGeom prst="rect">
            <a:avLst/>
          </a:prstGeom>
          <a:noFill/>
          <a:ln>
            <a:noFill/>
          </a:ln>
        </p:spPr>
        <p:txBody>
          <a:bodyPr spcFirstLastPara="1" wrap="square" lIns="68575" tIns="34275" rIns="68575" bIns="34275" anchor="t" anchorCtr="0">
            <a:normAutofit lnSpcReduction="10000"/>
          </a:bodyPr>
          <a:lstStyle/>
          <a:p>
            <a:pPr marL="457200" lvl="0" indent="-317500" algn="l" rtl="0">
              <a:lnSpc>
                <a:spcPct val="90000"/>
              </a:lnSpc>
              <a:spcBef>
                <a:spcPts val="800"/>
              </a:spcBef>
              <a:spcAft>
                <a:spcPts val="0"/>
              </a:spcAft>
              <a:buSzPts val="1400"/>
              <a:buChar char="•"/>
            </a:pPr>
            <a:r>
              <a:rPr lang="en-US" sz="1800" dirty="0">
                <a:latin typeface="Tahoma" panose="020B0604030504040204" pitchFamily="34" charset="0"/>
                <a:ea typeface="Tahoma" panose="020B0604030504040204" pitchFamily="34" charset="0"/>
                <a:cs typeface="Tahoma" panose="020B0604030504040204" pitchFamily="34" charset="0"/>
                <a:sym typeface="Tahoma"/>
              </a:rPr>
              <a:t>Data cleaning</a:t>
            </a:r>
            <a:endParaRPr lang="en-US"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sz="1500" dirty="0">
                <a:latin typeface="Tahoma" panose="020B0604030504040204" pitchFamily="34" charset="0"/>
                <a:ea typeface="Tahoma" panose="020B0604030504040204" pitchFamily="34" charset="0"/>
                <a:cs typeface="Tahoma" panose="020B0604030504040204" pitchFamily="34" charset="0"/>
                <a:sym typeface="Tahoma"/>
              </a:rPr>
              <a:t>Fill in missing values, smooth noisy data, identify or remove outliers, and resolve inconsistencies</a:t>
            </a:r>
            <a:endParaRPr lang="en-US" dirty="0">
              <a:latin typeface="Tahoma" panose="020B0604030504040204" pitchFamily="34" charset="0"/>
              <a:ea typeface="Tahoma" panose="020B0604030504040204" pitchFamily="34" charset="0"/>
              <a:cs typeface="Tahoma" panose="020B0604030504040204" pitchFamily="34" charset="0"/>
            </a:endParaRPr>
          </a:p>
          <a:p>
            <a:pPr marL="457200" lvl="0" indent="-317500" algn="l" rtl="0">
              <a:lnSpc>
                <a:spcPct val="90000"/>
              </a:lnSpc>
              <a:spcBef>
                <a:spcPts val="800"/>
              </a:spcBef>
              <a:spcAft>
                <a:spcPts val="0"/>
              </a:spcAft>
              <a:buSzPts val="1400"/>
              <a:buChar char="•"/>
            </a:pPr>
            <a:r>
              <a:rPr lang="en-US" sz="1800" dirty="0">
                <a:latin typeface="Tahoma" panose="020B0604030504040204" pitchFamily="34" charset="0"/>
                <a:ea typeface="Tahoma" panose="020B0604030504040204" pitchFamily="34" charset="0"/>
                <a:cs typeface="Tahoma" panose="020B0604030504040204" pitchFamily="34" charset="0"/>
                <a:sym typeface="Tahoma"/>
              </a:rPr>
              <a:t>Data integration</a:t>
            </a:r>
            <a:endParaRPr lang="en-US"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sz="1500" dirty="0">
                <a:latin typeface="Tahoma" panose="020B0604030504040204" pitchFamily="34" charset="0"/>
                <a:ea typeface="Tahoma" panose="020B0604030504040204" pitchFamily="34" charset="0"/>
                <a:cs typeface="Tahoma" panose="020B0604030504040204" pitchFamily="34" charset="0"/>
                <a:sym typeface="Tahoma"/>
              </a:rPr>
              <a:t>Integration of multiple databases, data cubes, or files</a:t>
            </a:r>
            <a:endParaRPr lang="en-US" dirty="0">
              <a:latin typeface="Tahoma" panose="020B0604030504040204" pitchFamily="34" charset="0"/>
              <a:ea typeface="Tahoma" panose="020B0604030504040204" pitchFamily="34" charset="0"/>
              <a:cs typeface="Tahoma" panose="020B0604030504040204" pitchFamily="34" charset="0"/>
            </a:endParaRPr>
          </a:p>
          <a:p>
            <a:pPr marL="457200" lvl="0" indent="-317500" algn="l" rtl="0">
              <a:lnSpc>
                <a:spcPct val="90000"/>
              </a:lnSpc>
              <a:spcBef>
                <a:spcPts val="800"/>
              </a:spcBef>
              <a:spcAft>
                <a:spcPts val="0"/>
              </a:spcAft>
              <a:buSzPts val="1400"/>
              <a:buChar char="•"/>
            </a:pPr>
            <a:r>
              <a:rPr lang="en-US" sz="1800" dirty="0">
                <a:latin typeface="Tahoma" panose="020B0604030504040204" pitchFamily="34" charset="0"/>
                <a:ea typeface="Tahoma" panose="020B0604030504040204" pitchFamily="34" charset="0"/>
                <a:cs typeface="Tahoma" panose="020B0604030504040204" pitchFamily="34" charset="0"/>
                <a:sym typeface="Tahoma"/>
              </a:rPr>
              <a:t>Data transformation</a:t>
            </a:r>
            <a:endParaRPr lang="en-US"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sz="1500" dirty="0">
                <a:latin typeface="Tahoma" panose="020B0604030504040204" pitchFamily="34" charset="0"/>
                <a:ea typeface="Tahoma" panose="020B0604030504040204" pitchFamily="34" charset="0"/>
                <a:cs typeface="Tahoma" panose="020B0604030504040204" pitchFamily="34" charset="0"/>
                <a:sym typeface="Tahoma"/>
              </a:rPr>
              <a:t>Normalization and aggregation</a:t>
            </a:r>
            <a:endParaRPr lang="en-US" dirty="0">
              <a:latin typeface="Tahoma" panose="020B0604030504040204" pitchFamily="34" charset="0"/>
              <a:ea typeface="Tahoma" panose="020B0604030504040204" pitchFamily="34" charset="0"/>
              <a:cs typeface="Tahoma" panose="020B0604030504040204" pitchFamily="34" charset="0"/>
            </a:endParaRPr>
          </a:p>
          <a:p>
            <a:pPr marL="457200" lvl="0" indent="-317500" algn="l" rtl="0">
              <a:lnSpc>
                <a:spcPct val="90000"/>
              </a:lnSpc>
              <a:spcBef>
                <a:spcPts val="800"/>
              </a:spcBef>
              <a:spcAft>
                <a:spcPts val="0"/>
              </a:spcAft>
              <a:buSzPts val="1400"/>
              <a:buChar char="•"/>
            </a:pPr>
            <a:r>
              <a:rPr lang="en-US" sz="1800" dirty="0">
                <a:latin typeface="Tahoma" panose="020B0604030504040204" pitchFamily="34" charset="0"/>
                <a:ea typeface="Tahoma" panose="020B0604030504040204" pitchFamily="34" charset="0"/>
                <a:cs typeface="Tahoma" panose="020B0604030504040204" pitchFamily="34" charset="0"/>
                <a:sym typeface="Tahoma"/>
              </a:rPr>
              <a:t>Data reduction</a:t>
            </a:r>
            <a:endParaRPr lang="en-US"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sz="1500" dirty="0">
                <a:latin typeface="Tahoma" panose="020B0604030504040204" pitchFamily="34" charset="0"/>
                <a:ea typeface="Tahoma" panose="020B0604030504040204" pitchFamily="34" charset="0"/>
                <a:cs typeface="Tahoma" panose="020B0604030504040204" pitchFamily="34" charset="0"/>
                <a:sym typeface="Tahoma"/>
              </a:rPr>
              <a:t>Obtains reduced representation in volume but produces the same or similar analytical results</a:t>
            </a:r>
            <a:endParaRPr lang="en-US" dirty="0">
              <a:latin typeface="Tahoma" panose="020B0604030504040204" pitchFamily="34" charset="0"/>
              <a:ea typeface="Tahoma" panose="020B0604030504040204" pitchFamily="34" charset="0"/>
              <a:cs typeface="Tahoma" panose="020B0604030504040204" pitchFamily="34" charset="0"/>
            </a:endParaRPr>
          </a:p>
          <a:p>
            <a:pPr marL="457200" lvl="0" indent="-317500" algn="l" rtl="0">
              <a:lnSpc>
                <a:spcPct val="90000"/>
              </a:lnSpc>
              <a:spcBef>
                <a:spcPts val="800"/>
              </a:spcBef>
              <a:spcAft>
                <a:spcPts val="0"/>
              </a:spcAft>
              <a:buSzPts val="1400"/>
              <a:buChar char="•"/>
            </a:pPr>
            <a:r>
              <a:rPr lang="en-US" sz="1800" dirty="0">
                <a:latin typeface="Tahoma" panose="020B0604030504040204" pitchFamily="34" charset="0"/>
                <a:ea typeface="Tahoma" panose="020B0604030504040204" pitchFamily="34" charset="0"/>
                <a:cs typeface="Tahoma" panose="020B0604030504040204" pitchFamily="34" charset="0"/>
                <a:sym typeface="Tahoma"/>
              </a:rPr>
              <a:t>Data discretization</a:t>
            </a:r>
            <a:endParaRPr lang="en-US" dirty="0">
              <a:latin typeface="Tahoma" panose="020B0604030504040204" pitchFamily="34" charset="0"/>
              <a:ea typeface="Tahoma" panose="020B0604030504040204" pitchFamily="34" charset="0"/>
              <a:cs typeface="Tahoma" panose="020B0604030504040204" pitchFamily="34" charset="0"/>
            </a:endParaRPr>
          </a:p>
          <a:p>
            <a:pPr marL="914400" lvl="1" indent="-317500" algn="l" rtl="0">
              <a:lnSpc>
                <a:spcPct val="90000"/>
              </a:lnSpc>
              <a:spcBef>
                <a:spcPts val="400"/>
              </a:spcBef>
              <a:spcAft>
                <a:spcPts val="0"/>
              </a:spcAft>
              <a:buSzPts val="1400"/>
              <a:buChar char="•"/>
            </a:pPr>
            <a:r>
              <a:rPr lang="en-US" sz="1500" dirty="0">
                <a:latin typeface="Tahoma" panose="020B0604030504040204" pitchFamily="34" charset="0"/>
                <a:ea typeface="Tahoma" panose="020B0604030504040204" pitchFamily="34" charset="0"/>
                <a:cs typeface="Tahoma" panose="020B0604030504040204" pitchFamily="34" charset="0"/>
                <a:sym typeface="Tahoma"/>
              </a:rPr>
              <a:t>Part of data reduction but with particular importance, especially for numerical data</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61" name="Google Shape;161;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8</a:t>
            </a:fld>
            <a:endParaRPr sz="900" b="0" i="0" u="none" strike="noStrike" cap="none">
              <a:solidFill>
                <a:schemeClr val="dk1"/>
              </a:solidFill>
              <a:latin typeface="Tahoma"/>
              <a:ea typeface="Tahoma"/>
              <a:cs typeface="Tahoma"/>
              <a:sym typeface="Tahoma"/>
            </a:endParaRPr>
          </a:p>
        </p:txBody>
      </p:sp>
      <p:pic>
        <p:nvPicPr>
          <p:cNvPr id="162" name="Google Shape;162;p8"/>
          <p:cNvPicPr preferRelativeResize="0"/>
          <p:nvPr/>
        </p:nvPicPr>
        <p:blipFill rotWithShape="1">
          <a:blip r:embed="rId3">
            <a:alphaModFix/>
          </a:blip>
          <a:srcRect/>
          <a:stretch/>
        </p:blipFill>
        <p:spPr>
          <a:xfrm>
            <a:off x="0" y="0"/>
            <a:ext cx="9144000" cy="1208489"/>
          </a:xfrm>
          <a:prstGeom prst="rect">
            <a:avLst/>
          </a:prstGeom>
          <a:noFill/>
          <a:ln>
            <a:noFill/>
          </a:ln>
        </p:spPr>
      </p:pic>
      <p:sp>
        <p:nvSpPr>
          <p:cNvPr id="163" name="Google Shape;163;p8"/>
          <p:cNvSpPr txBox="1"/>
          <p:nvPr/>
        </p:nvSpPr>
        <p:spPr>
          <a:xfrm>
            <a:off x="628650" y="220903"/>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Major Tasks in Data Preprocessing</a:t>
            </a:r>
            <a:endParaRPr sz="3300" b="1" i="0" u="none" strike="noStrike" cap="none" dirty="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Tahoma"/>
                <a:ea typeface="Tahoma"/>
                <a:cs typeface="Tahoma"/>
                <a:sym typeface="Tahoma"/>
              </a:rPr>
              <a:t>9</a:t>
            </a:fld>
            <a:endParaRPr sz="900" b="0" i="0" u="none" strike="noStrike" cap="none">
              <a:solidFill>
                <a:schemeClr val="dk1"/>
              </a:solidFill>
              <a:latin typeface="Tahoma"/>
              <a:ea typeface="Tahoma"/>
              <a:cs typeface="Tahoma"/>
              <a:sym typeface="Tahoma"/>
            </a:endParaRPr>
          </a:p>
        </p:txBody>
      </p:sp>
      <p:pic>
        <p:nvPicPr>
          <p:cNvPr id="169" name="Google Shape;169;p9"/>
          <p:cNvPicPr preferRelativeResize="0"/>
          <p:nvPr/>
        </p:nvPicPr>
        <p:blipFill rotWithShape="1">
          <a:blip r:embed="rId3">
            <a:alphaModFix/>
          </a:blip>
          <a:srcRect/>
          <a:stretch/>
        </p:blipFill>
        <p:spPr>
          <a:xfrm>
            <a:off x="1119514" y="1201355"/>
            <a:ext cx="6483785" cy="3632597"/>
          </a:xfrm>
          <a:prstGeom prst="rect">
            <a:avLst/>
          </a:prstGeom>
          <a:noFill/>
          <a:ln>
            <a:noFill/>
          </a:ln>
        </p:spPr>
      </p:pic>
      <p:pic>
        <p:nvPicPr>
          <p:cNvPr id="170" name="Google Shape;170;p9"/>
          <p:cNvPicPr preferRelativeResize="0"/>
          <p:nvPr/>
        </p:nvPicPr>
        <p:blipFill rotWithShape="1">
          <a:blip r:embed="rId4">
            <a:alphaModFix/>
          </a:blip>
          <a:srcRect/>
          <a:stretch/>
        </p:blipFill>
        <p:spPr>
          <a:xfrm>
            <a:off x="0" y="0"/>
            <a:ext cx="9144000" cy="1208489"/>
          </a:xfrm>
          <a:prstGeom prst="rect">
            <a:avLst/>
          </a:prstGeom>
          <a:noFill/>
          <a:ln>
            <a:noFill/>
          </a:ln>
        </p:spPr>
      </p:pic>
      <p:sp>
        <p:nvSpPr>
          <p:cNvPr id="171" name="Google Shape;171;p9"/>
          <p:cNvSpPr txBox="1"/>
          <p:nvPr/>
        </p:nvSpPr>
        <p:spPr>
          <a:xfrm>
            <a:off x="628650" y="220903"/>
            <a:ext cx="7421963" cy="775252"/>
          </a:xfrm>
          <a:prstGeom prst="rect">
            <a:avLst/>
          </a:prstGeom>
          <a:noFill/>
          <a:ln>
            <a:noFill/>
          </a:ln>
        </p:spPr>
        <p:txBody>
          <a:bodyPr spcFirstLastPara="1" wrap="square" lIns="68575" tIns="34275" rIns="68575" bIns="34275" anchor="ctr" anchorCtr="0">
            <a:normAutofit/>
          </a:bodyPr>
          <a:lstStyle/>
          <a:p>
            <a:pPr marL="0" marR="0" lvl="0" indent="0" algn="l" rtl="0">
              <a:lnSpc>
                <a:spcPct val="90000"/>
              </a:lnSpc>
              <a:spcBef>
                <a:spcPts val="0"/>
              </a:spcBef>
              <a:spcAft>
                <a:spcPts val="0"/>
              </a:spcAft>
              <a:buClr>
                <a:schemeClr val="dk1"/>
              </a:buClr>
              <a:buSzPts val="1400"/>
              <a:buFont typeface="Calibri"/>
              <a:buNone/>
            </a:pPr>
            <a:r>
              <a:rPr lang="en-US" sz="3600" b="0" i="0" u="none" strike="noStrike" cap="none" dirty="0">
                <a:solidFill>
                  <a:schemeClr val="lt1"/>
                </a:solidFill>
                <a:latin typeface="Tahoma"/>
                <a:ea typeface="Tahoma"/>
                <a:cs typeface="Tahoma"/>
                <a:sym typeface="Tahoma"/>
              </a:rPr>
              <a:t>Forms of Data Preprocessing </a:t>
            </a:r>
            <a:endParaRPr sz="3300" b="1" i="0" u="none" strike="noStrike" cap="none" dirty="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3525</Words>
  <Application>Microsoft Office PowerPoint</Application>
  <PresentationFormat>On-screen Show (16:9)</PresentationFormat>
  <Paragraphs>548</Paragraphs>
  <Slides>56</Slides>
  <Notes>56</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56</vt:i4>
      </vt:variant>
    </vt:vector>
  </HeadingPairs>
  <TitlesOfParts>
    <vt:vector size="64" baseType="lpstr">
      <vt:lpstr>Times New Roman</vt:lpstr>
      <vt:lpstr>Noto Sans Symbols</vt:lpstr>
      <vt:lpstr>Arial</vt:lpstr>
      <vt:lpstr>Calibri</vt:lpstr>
      <vt:lpstr>Tahoma</vt:lpstr>
      <vt:lpstr>Office Theme</vt:lpstr>
      <vt:lpstr>Simple Light</vt:lpstr>
      <vt:lpstr>Paintbrush Picture</vt:lpstr>
      <vt:lpstr>PowerPoint Presentation</vt:lpstr>
      <vt:lpstr>Outline</vt:lpstr>
      <vt:lpstr>Learning Outcomes</vt:lpstr>
      <vt:lpstr>PowerPoint Presentation</vt:lpstr>
      <vt:lpstr>PowerPoint Presentation</vt:lpstr>
      <vt:lpstr>PowerPoint Presentation</vt:lpstr>
      <vt:lpstr>PowerPoint Presentation</vt:lpstr>
      <vt:lpstr>PowerPoint Presentation</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Mean annual precipitation (mm)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vt:lpstr>
      <vt:lpstr>Data Cleaning</vt:lpstr>
      <vt:lpstr>Data Cleaning</vt:lpstr>
      <vt:lpstr>Data Cleaning</vt:lpstr>
      <vt:lpstr>Data Cleaning</vt:lpstr>
      <vt:lpstr>Data Cleaning</vt:lpstr>
      <vt:lpstr>Data Cleaning</vt:lpstr>
      <vt:lpstr>Data Cleaning</vt:lpstr>
      <vt:lpstr>Data Cleaning</vt:lpstr>
      <vt:lpstr>Data Cleaning</vt:lpstr>
      <vt:lpstr>Data Cleaning</vt:lpstr>
      <vt:lpstr>Data Cleaning</vt:lpstr>
      <vt:lpstr>Data Cleaning</vt:lpstr>
      <vt:lpstr>Data Cleaning</vt:lpstr>
      <vt:lpstr>Related Videos /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shiernee saw</dc:creator>
  <cp:lastModifiedBy>shiernee saw</cp:lastModifiedBy>
  <cp:revision>7</cp:revision>
  <dcterms:modified xsi:type="dcterms:W3CDTF">2023-10-02T06:21:15Z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0.17.1.1417</vt:lpwstr>
  </property>
</Properties>
</file>