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tags/tag4.xml" ContentType="application/vnd.openxmlformats-officedocument.presentationml.tags+xml"/>
  <Override PartName="/ppt/notesSlides/notesSlide25.xml" ContentType="application/vnd.openxmlformats-officedocument.presentationml.notesSlide+xml"/>
  <Override PartName="/ppt/tags/tag5.xml" ContentType="application/vnd.openxmlformats-officedocument.presentationml.tags+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Comic Sans MS" panose="030F0702030302020204" pitchFamily="66" charset="0"/>
      <p:regular r:id="rId46"/>
      <p:bold r:id="rId47"/>
      <p:italic r:id="rId48"/>
      <p:boldItalic r:id="rId49"/>
    </p:embeddedFont>
    <p:embeddedFont>
      <p:font typeface="Roboto" panose="02000000000000000000" pitchFamily="2" charset="0"/>
      <p:regular r:id="rId50"/>
      <p:bold r:id="rId51"/>
      <p:italic r:id="rId52"/>
      <p:boldItalic r:id="rId53"/>
    </p:embeddedFont>
    <p:embeddedFont>
      <p:font typeface="Tahoma" panose="020B0604030504040204" pitchFamily="34" charset="0"/>
      <p:regular r:id="rId54"/>
      <p:bold r:id="rId55"/>
    </p:embeddedFont>
    <p:embeddedFont>
      <p:font typeface="Times" panose="02020603050405020304" pitchFamily="18"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d7O5QctmKx6fvgj8JrZE42L6+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082392-2908-42F1-AE53-C20EE84F4D3E}">
  <a:tblStyle styleId="{7D082392-2908-42F1-AE53-C20EE84F4D3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2EE"/>
          </a:solidFill>
        </a:fill>
      </a:tcStyle>
    </a:wholeTbl>
    <a:band1H>
      <a:tcTxStyle/>
      <a:tcStyle>
        <a:tcBdr/>
        <a:fill>
          <a:solidFill>
            <a:srgbClr val="E0E5DB"/>
          </a:solidFill>
        </a:fill>
      </a:tcStyle>
    </a:band1H>
    <a:band2H>
      <a:tcTxStyle/>
      <a:tcStyle>
        <a:tcBdr/>
      </a:tcStyle>
    </a:band2H>
    <a:band1V>
      <a:tcTxStyle/>
      <a:tcStyle>
        <a:tcBdr/>
        <a:fill>
          <a:solidFill>
            <a:srgbClr val="E0E5D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8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font" Target="fonts/font11.fntdata"/><Relationship Id="rId60"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4" name="Google Shape;52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 name="Google Shape;532;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533" name="Google Shape;533;p3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4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4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 name="Google Shape;14;p4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4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4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4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4" name="Google Shape;54;p4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4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6" name="Google Shape;56;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5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59" name="Google Shape;59;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5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2" name="Google Shape;62;p5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3" name="Google Shape;63;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5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5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 name="Google Shape;20;p5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4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4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4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2" name="Google Shape;32;p4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3" name="Google Shape;33;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6" name="Google Shape;36;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9" name="Google Shape;39;p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 name="Google Shape;43;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4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4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7" name="Google Shape;47;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4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0" name="Google Shape;50;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3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3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3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3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1"/>
        <p:cNvGrpSpPr/>
        <p:nvPr/>
      </p:nvGrpSpPr>
      <p:grpSpPr>
        <a:xfrm>
          <a:off x="0" y="0"/>
          <a:ext cx="0" cy="0"/>
          <a:chOff x="0" y="0"/>
          <a:chExt cx="0" cy="0"/>
        </a:xfrm>
      </p:grpSpPr>
      <p:sp>
        <p:nvSpPr>
          <p:cNvPr id="22" name="Google Shape;22;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3" name="Google Shape;23;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4" name="Google Shape;24;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15.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
          <p:cNvPicPr preferRelativeResize="0"/>
          <p:nvPr/>
        </p:nvPicPr>
        <p:blipFill rotWithShape="1">
          <a:blip r:embed="rId3">
            <a:alphaModFix/>
          </a:blip>
          <a:srcRect/>
          <a:stretch/>
        </p:blipFill>
        <p:spPr>
          <a:xfrm>
            <a:off x="0" y="-6998"/>
            <a:ext cx="9144002" cy="3293098"/>
          </a:xfrm>
          <a:prstGeom prst="rect">
            <a:avLst/>
          </a:prstGeom>
          <a:noFill/>
          <a:ln>
            <a:noFill/>
          </a:ln>
        </p:spPr>
      </p:pic>
      <p:sp>
        <p:nvSpPr>
          <p:cNvPr id="71" name="Google Shape;71;p1"/>
          <p:cNvSpPr txBox="1"/>
          <p:nvPr/>
        </p:nvSpPr>
        <p:spPr>
          <a:xfrm>
            <a:off x="986118" y="306189"/>
            <a:ext cx="7540500" cy="2196600"/>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FFFFFF"/>
              </a:buClr>
              <a:buSzPts val="3600"/>
              <a:buFont typeface="Calibri"/>
              <a:buNone/>
            </a:pPr>
            <a:r>
              <a:rPr lang="en-US" sz="3600" b="0" i="0" u="none" strike="noStrike" cap="none">
                <a:solidFill>
                  <a:srgbClr val="FFFFFF"/>
                </a:solidFill>
                <a:latin typeface="Arial"/>
                <a:ea typeface="Arial"/>
                <a:cs typeface="Arial"/>
                <a:sym typeface="Arial"/>
              </a:rPr>
              <a:t>WQD 7003 </a:t>
            </a:r>
            <a:br>
              <a:rPr lang="en-US" sz="3600" b="0" i="0" u="none" strike="noStrike" cap="none">
                <a:solidFill>
                  <a:srgbClr val="FFFFFF"/>
                </a:solidFill>
                <a:latin typeface="Arial"/>
                <a:ea typeface="Arial"/>
                <a:cs typeface="Arial"/>
                <a:sym typeface="Arial"/>
              </a:rPr>
            </a:br>
            <a:r>
              <a:rPr lang="en-US" sz="3600" b="0" i="0" u="none" strike="noStrike" cap="none">
                <a:solidFill>
                  <a:srgbClr val="FFFFFF"/>
                </a:solidFill>
                <a:latin typeface="Arial"/>
                <a:ea typeface="Arial"/>
                <a:cs typeface="Arial"/>
                <a:sym typeface="Arial"/>
              </a:rPr>
              <a:t>Data Analytics</a:t>
            </a:r>
            <a:endParaRPr sz="1100" b="0" i="0" u="none" strike="noStrike" cap="none">
              <a:solidFill>
                <a:srgbClr val="000000"/>
              </a:solidFill>
              <a:latin typeface="Arial"/>
              <a:ea typeface="Arial"/>
              <a:cs typeface="Arial"/>
              <a:sym typeface="Arial"/>
            </a:endParaRPr>
          </a:p>
        </p:txBody>
      </p:sp>
      <p:sp>
        <p:nvSpPr>
          <p:cNvPr id="72" name="Google Shape;72;p1"/>
          <p:cNvSpPr txBox="1"/>
          <p:nvPr/>
        </p:nvSpPr>
        <p:spPr>
          <a:xfrm>
            <a:off x="1013012" y="2609850"/>
            <a:ext cx="713346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CHAPTER 4 – DATA PREPROCESSING – PART 2</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10"/>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80" name="Google Shape;180;p10"/>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Direction of Correlation</a:t>
            </a:r>
            <a:endParaRPr/>
          </a:p>
        </p:txBody>
      </p:sp>
      <p:sp>
        <p:nvSpPr>
          <p:cNvPr id="181" name="Google Shape;18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10</a:t>
            </a:fld>
            <a:endParaRPr/>
          </a:p>
        </p:txBody>
      </p:sp>
      <p:sp>
        <p:nvSpPr>
          <p:cNvPr id="182" name="Google Shape;182;p10"/>
          <p:cNvSpPr txBox="1"/>
          <p:nvPr/>
        </p:nvSpPr>
        <p:spPr>
          <a:xfrm>
            <a:off x="242455" y="1438275"/>
            <a:ext cx="8672945" cy="2920445"/>
          </a:xfrm>
          <a:prstGeom prst="rect">
            <a:avLst/>
          </a:prstGeom>
          <a:noFill/>
          <a:ln>
            <a:noFill/>
          </a:ln>
        </p:spPr>
        <p:txBody>
          <a:bodyPr spcFirstLastPara="1" wrap="square" lIns="69100" tIns="34550" rIns="69100" bIns="34550"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1" i="0" u="none" strike="noStrike" cap="none">
                <a:solidFill>
                  <a:srgbClr val="000000"/>
                </a:solidFill>
                <a:latin typeface="Calibri"/>
                <a:ea typeface="Calibri"/>
                <a:cs typeface="Calibri"/>
                <a:sym typeface="Calibri"/>
              </a:rPr>
              <a:t>Positive relationship</a:t>
            </a:r>
            <a:r>
              <a:rPr lang="en-US" sz="2100" b="0" i="0" u="none" strike="noStrike" cap="none">
                <a:solidFill>
                  <a:schemeClr val="dk1"/>
                </a:solidFill>
                <a:latin typeface="Calibri"/>
                <a:ea typeface="Calibri"/>
                <a:cs typeface="Calibri"/>
                <a:sym typeface="Calibri"/>
              </a:rPr>
              <a:t> – </a:t>
            </a:r>
            <a:r>
              <a:rPr lang="en-US" sz="2100" b="0" i="0" u="none" strike="noStrike" cap="none">
                <a:solidFill>
                  <a:srgbClr val="000000"/>
                </a:solidFill>
                <a:latin typeface="Calibri"/>
                <a:ea typeface="Calibri"/>
                <a:cs typeface="Calibri"/>
                <a:sym typeface="Calibri"/>
              </a:rPr>
              <a:t>Variables change in the same direction.</a:t>
            </a:r>
            <a:endParaRPr/>
          </a:p>
          <a:p>
            <a:pPr marL="1371600" marR="0" lvl="2" indent="-317500" algn="l" rtl="0">
              <a:lnSpc>
                <a:spcPct val="90000"/>
              </a:lnSpc>
              <a:spcBef>
                <a:spcPts val="400"/>
              </a:spcBef>
              <a:spcAft>
                <a:spcPts val="0"/>
              </a:spcAft>
              <a:buClr>
                <a:schemeClr val="dk1"/>
              </a:buClr>
              <a:buSzPts val="1400"/>
              <a:buFont typeface="Arial"/>
              <a:buChar char="•"/>
            </a:pPr>
            <a:r>
              <a:rPr lang="en-US" sz="1500" b="0" i="0" u="none" strike="noStrike" cap="none">
                <a:solidFill>
                  <a:srgbClr val="000000"/>
                </a:solidFill>
                <a:latin typeface="Calibri"/>
                <a:ea typeface="Calibri"/>
                <a:cs typeface="Calibri"/>
                <a:sym typeface="Calibri"/>
              </a:rPr>
              <a:t>As X is increasing, Y is increasing</a:t>
            </a:r>
            <a:endParaRPr/>
          </a:p>
          <a:p>
            <a:pPr marL="1371600" marR="0" lvl="2" indent="-317500" algn="l" rtl="0">
              <a:lnSpc>
                <a:spcPct val="90000"/>
              </a:lnSpc>
              <a:spcBef>
                <a:spcPts val="400"/>
              </a:spcBef>
              <a:spcAft>
                <a:spcPts val="0"/>
              </a:spcAft>
              <a:buClr>
                <a:schemeClr val="dk1"/>
              </a:buClr>
              <a:buSzPts val="1400"/>
              <a:buFont typeface="Arial"/>
              <a:buChar char="•"/>
            </a:pPr>
            <a:r>
              <a:rPr lang="en-US" sz="1500" b="0" i="0" u="none" strike="noStrike" cap="none">
                <a:solidFill>
                  <a:srgbClr val="000000"/>
                </a:solidFill>
                <a:latin typeface="Calibri"/>
                <a:ea typeface="Calibri"/>
                <a:cs typeface="Calibri"/>
                <a:sym typeface="Calibri"/>
              </a:rPr>
              <a:t>As X is decreasing, Y is decreasing</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rgbClr val="000000"/>
                </a:solidFill>
                <a:latin typeface="Calibri"/>
                <a:ea typeface="Calibri"/>
                <a:cs typeface="Calibri"/>
                <a:sym typeface="Calibri"/>
              </a:rPr>
              <a:t>E.g., As height increases, so does weight.</a:t>
            </a:r>
            <a:endParaRPr/>
          </a:p>
          <a:p>
            <a:pPr marL="457200" marR="0" lvl="0" indent="-317500" algn="l" rtl="0">
              <a:lnSpc>
                <a:spcPct val="90000"/>
              </a:lnSpc>
              <a:spcBef>
                <a:spcPts val="800"/>
              </a:spcBef>
              <a:spcAft>
                <a:spcPts val="0"/>
              </a:spcAft>
              <a:buClr>
                <a:schemeClr val="dk1"/>
              </a:buClr>
              <a:buSzPts val="1400"/>
              <a:buFont typeface="Arial"/>
              <a:buChar char="•"/>
            </a:pPr>
            <a:r>
              <a:rPr lang="en-US" sz="2100" b="1" i="0" u="none" strike="noStrike" cap="none">
                <a:solidFill>
                  <a:srgbClr val="000000"/>
                </a:solidFill>
                <a:latin typeface="Calibri"/>
                <a:ea typeface="Calibri"/>
                <a:cs typeface="Calibri"/>
                <a:sym typeface="Calibri"/>
              </a:rPr>
              <a:t>Negative relationship</a:t>
            </a:r>
            <a:r>
              <a:rPr lang="en-US" sz="2100" b="0" i="0" u="none" strike="noStrike" cap="none">
                <a:solidFill>
                  <a:schemeClr val="dk1"/>
                </a:solidFill>
                <a:latin typeface="Calibri"/>
                <a:ea typeface="Calibri"/>
                <a:cs typeface="Calibri"/>
                <a:sym typeface="Calibri"/>
              </a:rPr>
              <a:t> – </a:t>
            </a:r>
            <a:r>
              <a:rPr lang="en-US" sz="2100" b="0" i="0" u="none" strike="noStrike" cap="none">
                <a:solidFill>
                  <a:srgbClr val="000000"/>
                </a:solidFill>
                <a:latin typeface="Calibri"/>
                <a:ea typeface="Calibri"/>
                <a:cs typeface="Calibri"/>
                <a:sym typeface="Calibri"/>
              </a:rPr>
              <a:t>Variables change in</a:t>
            </a:r>
            <a:r>
              <a:rPr lang="en-US" sz="2100" b="0" i="0" u="none" strike="noStrike" cap="none">
                <a:solidFill>
                  <a:schemeClr val="dk1"/>
                </a:solidFill>
                <a:latin typeface="Calibri"/>
                <a:ea typeface="Calibri"/>
                <a:cs typeface="Calibri"/>
                <a:sym typeface="Calibri"/>
              </a:rPr>
              <a:t> </a:t>
            </a:r>
            <a:r>
              <a:rPr lang="en-US" sz="2100" b="0" i="0" u="none" strike="noStrike" cap="none">
                <a:solidFill>
                  <a:srgbClr val="000000"/>
                </a:solidFill>
                <a:latin typeface="Calibri"/>
                <a:ea typeface="Calibri"/>
                <a:cs typeface="Calibri"/>
                <a:sym typeface="Calibri"/>
              </a:rPr>
              <a:t>opposite directions.</a:t>
            </a:r>
            <a:endParaRPr/>
          </a:p>
          <a:p>
            <a:pPr marL="1371600" marR="0" lvl="2" indent="-317500" algn="l" rtl="0">
              <a:lnSpc>
                <a:spcPct val="90000"/>
              </a:lnSpc>
              <a:spcBef>
                <a:spcPts val="400"/>
              </a:spcBef>
              <a:spcAft>
                <a:spcPts val="0"/>
              </a:spcAft>
              <a:buClr>
                <a:schemeClr val="dk1"/>
              </a:buClr>
              <a:buSzPts val="1400"/>
              <a:buFont typeface="Arial"/>
              <a:buChar char="•"/>
            </a:pPr>
            <a:r>
              <a:rPr lang="en-US" sz="1500" b="0" i="0" u="none" strike="noStrike" cap="none">
                <a:solidFill>
                  <a:srgbClr val="000000"/>
                </a:solidFill>
                <a:latin typeface="Calibri"/>
                <a:ea typeface="Calibri"/>
                <a:cs typeface="Calibri"/>
                <a:sym typeface="Calibri"/>
              </a:rPr>
              <a:t>As X is increasing, Y is decreasing</a:t>
            </a:r>
            <a:endParaRPr/>
          </a:p>
          <a:p>
            <a:pPr marL="1371600" marR="0" lvl="2" indent="-317500" algn="l" rtl="0">
              <a:lnSpc>
                <a:spcPct val="90000"/>
              </a:lnSpc>
              <a:spcBef>
                <a:spcPts val="400"/>
              </a:spcBef>
              <a:spcAft>
                <a:spcPts val="0"/>
              </a:spcAft>
              <a:buClr>
                <a:schemeClr val="dk1"/>
              </a:buClr>
              <a:buSzPts val="1400"/>
              <a:buFont typeface="Arial"/>
              <a:buChar char="•"/>
            </a:pPr>
            <a:r>
              <a:rPr lang="en-US" sz="1500" b="0" i="0" u="none" strike="noStrike" cap="none">
                <a:solidFill>
                  <a:srgbClr val="000000"/>
                </a:solidFill>
                <a:latin typeface="Calibri"/>
                <a:ea typeface="Calibri"/>
                <a:cs typeface="Calibri"/>
                <a:sym typeface="Calibri"/>
              </a:rPr>
              <a:t>As X is decreasing, Y is increasing</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rgbClr val="000000"/>
                </a:solidFill>
                <a:latin typeface="Calibri"/>
                <a:ea typeface="Calibri"/>
                <a:cs typeface="Calibri"/>
                <a:sym typeface="Calibri"/>
              </a:rPr>
              <a:t>E.g., As TV time increases, grades decrease</a:t>
            </a:r>
            <a:endParaRPr/>
          </a:p>
        </p:txBody>
      </p:sp>
      <p:grpSp>
        <p:nvGrpSpPr>
          <p:cNvPr id="183" name="Google Shape;183;p10"/>
          <p:cNvGrpSpPr/>
          <p:nvPr/>
        </p:nvGrpSpPr>
        <p:grpSpPr>
          <a:xfrm>
            <a:off x="5853115" y="1939529"/>
            <a:ext cx="1995489" cy="716756"/>
            <a:chOff x="3956" y="1629"/>
            <a:chExt cx="1676" cy="602"/>
          </a:xfrm>
        </p:grpSpPr>
        <p:sp>
          <p:nvSpPr>
            <p:cNvPr id="184" name="Google Shape;184;p10"/>
            <p:cNvSpPr/>
            <p:nvPr/>
          </p:nvSpPr>
          <p:spPr>
            <a:xfrm>
              <a:off x="3956" y="1629"/>
              <a:ext cx="1664" cy="596"/>
            </a:xfrm>
            <a:prstGeom prst="roundRect">
              <a:avLst>
                <a:gd name="adj" fmla="val 167"/>
              </a:avLst>
            </a:prstGeom>
            <a:solidFill>
              <a:srgbClr val="2A3D7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185" name="Google Shape;185;p10"/>
            <p:cNvSpPr/>
            <p:nvPr/>
          </p:nvSpPr>
          <p:spPr>
            <a:xfrm>
              <a:off x="3956" y="1629"/>
              <a:ext cx="1676" cy="602"/>
            </a:xfrm>
            <a:prstGeom prst="roundRect">
              <a:avLst>
                <a:gd name="adj" fmla="val 167"/>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FF0000"/>
                </a:buClr>
                <a:buSzPts val="2100"/>
                <a:buFont typeface="Tahoma"/>
                <a:buNone/>
              </a:pPr>
              <a:r>
                <a:rPr lang="en-US" sz="2100" b="0" i="0" u="none" strike="noStrike" cap="none">
                  <a:solidFill>
                    <a:srgbClr val="FF0000"/>
                  </a:solidFill>
                  <a:latin typeface="Tahoma"/>
                  <a:ea typeface="Tahoma"/>
                  <a:cs typeface="Tahoma"/>
                  <a:sym typeface="Tahoma"/>
                </a:rPr>
                <a:t>Indicated by</a:t>
              </a:r>
              <a:endParaRPr/>
            </a:p>
            <a:p>
              <a:pPr marL="0" marR="0" lvl="0" indent="0" algn="l" rtl="0">
                <a:lnSpc>
                  <a:spcPct val="100000"/>
                </a:lnSpc>
                <a:spcBef>
                  <a:spcPts val="0"/>
                </a:spcBef>
                <a:spcAft>
                  <a:spcPts val="0"/>
                </a:spcAft>
                <a:buClr>
                  <a:srgbClr val="FF0000"/>
                </a:buClr>
                <a:buSzPts val="2100"/>
                <a:buFont typeface="Tahoma"/>
                <a:buNone/>
              </a:pPr>
              <a:r>
                <a:rPr lang="en-US" sz="2100" b="0" i="0" u="none" strike="noStrike" cap="none">
                  <a:solidFill>
                    <a:srgbClr val="FF0000"/>
                  </a:solidFill>
                  <a:latin typeface="Tahoma"/>
                  <a:ea typeface="Tahoma"/>
                  <a:cs typeface="Tahoma"/>
                  <a:sym typeface="Tahoma"/>
                </a:rPr>
                <a:t>sign; (+) or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11"/>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91" name="Google Shape;191;p11"/>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Positive Relationship</a:t>
            </a:r>
            <a:endParaRPr/>
          </a:p>
        </p:txBody>
      </p:sp>
      <p:sp>
        <p:nvSpPr>
          <p:cNvPr id="192" name="Google Shape;192;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11</a:t>
            </a:fld>
            <a:endParaRPr/>
          </a:p>
        </p:txBody>
      </p:sp>
      <p:pic>
        <p:nvPicPr>
          <p:cNvPr id="193" name="Google Shape;193;p11"/>
          <p:cNvPicPr preferRelativeResize="0"/>
          <p:nvPr/>
        </p:nvPicPr>
        <p:blipFill rotWithShape="1">
          <a:blip r:embed="rId4">
            <a:alphaModFix/>
          </a:blip>
          <a:srcRect/>
          <a:stretch/>
        </p:blipFill>
        <p:spPr>
          <a:xfrm>
            <a:off x="1474319" y="1426977"/>
            <a:ext cx="5183981" cy="34956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2"/>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99" name="Google Shape;199;p12"/>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Negative Relationship</a:t>
            </a:r>
            <a:endParaRPr/>
          </a:p>
        </p:txBody>
      </p:sp>
      <p:sp>
        <p:nvSpPr>
          <p:cNvPr id="200" name="Google Shape;200;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12</a:t>
            </a:fld>
            <a:endParaRPr/>
          </a:p>
        </p:txBody>
      </p:sp>
      <p:cxnSp>
        <p:nvCxnSpPr>
          <p:cNvPr id="201" name="Google Shape;201;p12"/>
          <p:cNvCxnSpPr/>
          <p:nvPr/>
        </p:nvCxnSpPr>
        <p:spPr>
          <a:xfrm>
            <a:off x="2628900" y="2057400"/>
            <a:ext cx="0" cy="2228850"/>
          </a:xfrm>
          <a:prstGeom prst="straightConnector1">
            <a:avLst/>
          </a:prstGeom>
          <a:noFill/>
          <a:ln w="9525" cap="flat" cmpd="sng">
            <a:solidFill>
              <a:schemeClr val="dk1"/>
            </a:solidFill>
            <a:prstDash val="solid"/>
            <a:round/>
            <a:headEnd type="none" w="med" len="med"/>
            <a:tailEnd type="none" w="med" len="med"/>
          </a:ln>
        </p:spPr>
      </p:cxnSp>
      <p:cxnSp>
        <p:nvCxnSpPr>
          <p:cNvPr id="202" name="Google Shape;202;p12"/>
          <p:cNvCxnSpPr/>
          <p:nvPr/>
        </p:nvCxnSpPr>
        <p:spPr>
          <a:xfrm>
            <a:off x="2628900" y="4286250"/>
            <a:ext cx="4343400" cy="0"/>
          </a:xfrm>
          <a:prstGeom prst="straightConnector1">
            <a:avLst/>
          </a:prstGeom>
          <a:noFill/>
          <a:ln w="9525" cap="flat" cmpd="sng">
            <a:solidFill>
              <a:schemeClr val="dk1"/>
            </a:solidFill>
            <a:prstDash val="solid"/>
            <a:round/>
            <a:headEnd type="none" w="med" len="med"/>
            <a:tailEnd type="none" w="med" len="med"/>
          </a:ln>
        </p:spPr>
      </p:cxnSp>
      <p:sp>
        <p:nvSpPr>
          <p:cNvPr id="203" name="Google Shape;203;p12"/>
          <p:cNvSpPr txBox="1"/>
          <p:nvPr/>
        </p:nvSpPr>
        <p:spPr>
          <a:xfrm>
            <a:off x="1257300" y="2686050"/>
            <a:ext cx="115929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a:ea typeface="Times"/>
                <a:cs typeface="Times"/>
                <a:sym typeface="Times"/>
              </a:rPr>
              <a:t>Reliability</a:t>
            </a:r>
            <a:endParaRPr/>
          </a:p>
        </p:txBody>
      </p:sp>
      <p:sp>
        <p:nvSpPr>
          <p:cNvPr id="204" name="Google Shape;204;p12"/>
          <p:cNvSpPr txBox="1"/>
          <p:nvPr/>
        </p:nvSpPr>
        <p:spPr>
          <a:xfrm>
            <a:off x="4171950" y="4457700"/>
            <a:ext cx="12105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a:ea typeface="Times"/>
                <a:cs typeface="Times"/>
                <a:sym typeface="Times"/>
              </a:rPr>
              <a:t>Age of Car</a:t>
            </a:r>
            <a:endParaRPr/>
          </a:p>
        </p:txBody>
      </p:sp>
      <p:sp>
        <p:nvSpPr>
          <p:cNvPr id="205" name="Google Shape;205;p12"/>
          <p:cNvSpPr/>
          <p:nvPr/>
        </p:nvSpPr>
        <p:spPr>
          <a:xfrm>
            <a:off x="2971800" y="32575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06" name="Google Shape;206;p12"/>
          <p:cNvSpPr/>
          <p:nvPr/>
        </p:nvSpPr>
        <p:spPr>
          <a:xfrm>
            <a:off x="3257550" y="25717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07" name="Google Shape;207;p12"/>
          <p:cNvSpPr/>
          <p:nvPr/>
        </p:nvSpPr>
        <p:spPr>
          <a:xfrm>
            <a:off x="3657600" y="30861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08" name="Google Shape;208;p12"/>
          <p:cNvSpPr/>
          <p:nvPr/>
        </p:nvSpPr>
        <p:spPr>
          <a:xfrm>
            <a:off x="4114800" y="28003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09" name="Google Shape;209;p12"/>
          <p:cNvSpPr/>
          <p:nvPr/>
        </p:nvSpPr>
        <p:spPr>
          <a:xfrm>
            <a:off x="3886200" y="33147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0" name="Google Shape;210;p12"/>
          <p:cNvSpPr/>
          <p:nvPr/>
        </p:nvSpPr>
        <p:spPr>
          <a:xfrm>
            <a:off x="3829050" y="28575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1" name="Google Shape;211;p12"/>
          <p:cNvSpPr/>
          <p:nvPr/>
        </p:nvSpPr>
        <p:spPr>
          <a:xfrm>
            <a:off x="4286250" y="30289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2" name="Google Shape;212;p12"/>
          <p:cNvSpPr/>
          <p:nvPr/>
        </p:nvSpPr>
        <p:spPr>
          <a:xfrm>
            <a:off x="4343400" y="34290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3" name="Google Shape;213;p12"/>
          <p:cNvSpPr/>
          <p:nvPr/>
        </p:nvSpPr>
        <p:spPr>
          <a:xfrm>
            <a:off x="4857750" y="37147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4" name="Google Shape;214;p12"/>
          <p:cNvSpPr/>
          <p:nvPr/>
        </p:nvSpPr>
        <p:spPr>
          <a:xfrm>
            <a:off x="2857500" y="25717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5" name="Google Shape;215;p12"/>
          <p:cNvSpPr/>
          <p:nvPr/>
        </p:nvSpPr>
        <p:spPr>
          <a:xfrm>
            <a:off x="4572000" y="36004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6" name="Google Shape;216;p12"/>
          <p:cNvSpPr/>
          <p:nvPr/>
        </p:nvSpPr>
        <p:spPr>
          <a:xfrm>
            <a:off x="4686300" y="33718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7" name="Google Shape;217;p12"/>
          <p:cNvSpPr/>
          <p:nvPr/>
        </p:nvSpPr>
        <p:spPr>
          <a:xfrm>
            <a:off x="5086350" y="35433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8" name="Google Shape;218;p12"/>
          <p:cNvSpPr/>
          <p:nvPr/>
        </p:nvSpPr>
        <p:spPr>
          <a:xfrm>
            <a:off x="6115050" y="40005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19" name="Google Shape;219;p12"/>
          <p:cNvSpPr/>
          <p:nvPr/>
        </p:nvSpPr>
        <p:spPr>
          <a:xfrm>
            <a:off x="5429250" y="36576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0" name="Google Shape;220;p12"/>
          <p:cNvSpPr/>
          <p:nvPr/>
        </p:nvSpPr>
        <p:spPr>
          <a:xfrm>
            <a:off x="5257800" y="34290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1" name="Google Shape;221;p12"/>
          <p:cNvSpPr/>
          <p:nvPr/>
        </p:nvSpPr>
        <p:spPr>
          <a:xfrm>
            <a:off x="5486400" y="33718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2" name="Google Shape;222;p12"/>
          <p:cNvSpPr/>
          <p:nvPr/>
        </p:nvSpPr>
        <p:spPr>
          <a:xfrm>
            <a:off x="5600700" y="37719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3" name="Google Shape;223;p12"/>
          <p:cNvSpPr/>
          <p:nvPr/>
        </p:nvSpPr>
        <p:spPr>
          <a:xfrm>
            <a:off x="6115050" y="38290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4" name="Google Shape;224;p12"/>
          <p:cNvSpPr/>
          <p:nvPr/>
        </p:nvSpPr>
        <p:spPr>
          <a:xfrm>
            <a:off x="5886450" y="36576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5" name="Google Shape;225;p12"/>
          <p:cNvSpPr/>
          <p:nvPr/>
        </p:nvSpPr>
        <p:spPr>
          <a:xfrm>
            <a:off x="2971800" y="23431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6" name="Google Shape;226;p12"/>
          <p:cNvSpPr/>
          <p:nvPr/>
        </p:nvSpPr>
        <p:spPr>
          <a:xfrm>
            <a:off x="3086100" y="28575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7" name="Google Shape;227;p12"/>
          <p:cNvSpPr/>
          <p:nvPr/>
        </p:nvSpPr>
        <p:spPr>
          <a:xfrm>
            <a:off x="3543300" y="28575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8" name="Google Shape;228;p12"/>
          <p:cNvSpPr/>
          <p:nvPr/>
        </p:nvSpPr>
        <p:spPr>
          <a:xfrm>
            <a:off x="4229100" y="33147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29" name="Google Shape;229;p12"/>
          <p:cNvSpPr/>
          <p:nvPr/>
        </p:nvSpPr>
        <p:spPr>
          <a:xfrm>
            <a:off x="4800600" y="30861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30" name="Google Shape;230;p12"/>
          <p:cNvSpPr/>
          <p:nvPr/>
        </p:nvSpPr>
        <p:spPr>
          <a:xfrm>
            <a:off x="5200650" y="32004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31" name="Google Shape;231;p12"/>
          <p:cNvSpPr/>
          <p:nvPr/>
        </p:nvSpPr>
        <p:spPr>
          <a:xfrm>
            <a:off x="3314700" y="297180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232" name="Google Shape;232;p12"/>
          <p:cNvSpPr/>
          <p:nvPr/>
        </p:nvSpPr>
        <p:spPr>
          <a:xfrm>
            <a:off x="4457700" y="3143250"/>
            <a:ext cx="57150" cy="5715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13"/>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238" name="Google Shape;238;p13"/>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No relation</a:t>
            </a:r>
            <a:endParaRPr/>
          </a:p>
        </p:txBody>
      </p:sp>
      <p:pic>
        <p:nvPicPr>
          <p:cNvPr id="239" name="Google Shape;239;p13"/>
          <p:cNvPicPr preferRelativeResize="0"/>
          <p:nvPr/>
        </p:nvPicPr>
        <p:blipFill rotWithShape="1">
          <a:blip r:embed="rId4">
            <a:alphaModFix/>
          </a:blip>
          <a:srcRect/>
          <a:stretch/>
        </p:blipFill>
        <p:spPr>
          <a:xfrm>
            <a:off x="2343150" y="1228725"/>
            <a:ext cx="4464844" cy="35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14"/>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245" name="Google Shape;245;p14"/>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Correlation</a:t>
            </a:r>
            <a:endParaRPr/>
          </a:p>
        </p:txBody>
      </p:sp>
      <p:sp>
        <p:nvSpPr>
          <p:cNvPr id="246" name="Google Shape;246;p14"/>
          <p:cNvSpPr txBox="1">
            <a:spLocks noGrp="1"/>
          </p:cNvSpPr>
          <p:nvPr>
            <p:ph type="body" idx="1"/>
          </p:nvPr>
        </p:nvSpPr>
        <p:spPr>
          <a:xfrm>
            <a:off x="255336" y="1168003"/>
            <a:ext cx="8416636" cy="1566863"/>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SzPts val="1400"/>
              <a:buFont typeface="Noto Sans Symbols"/>
              <a:buChar char="⮚"/>
            </a:pPr>
            <a:r>
              <a:rPr lang="en-US" dirty="0">
                <a:latin typeface="Arial"/>
                <a:ea typeface="Arial"/>
                <a:cs typeface="Arial"/>
                <a:sym typeface="Arial"/>
              </a:rPr>
              <a:t>The value of r ranges between ( -1) and ( +1)</a:t>
            </a:r>
            <a:endParaRPr dirty="0"/>
          </a:p>
          <a:p>
            <a:pPr marL="457200" lvl="0" indent="-317500" algn="l" rtl="0">
              <a:lnSpc>
                <a:spcPct val="90000"/>
              </a:lnSpc>
              <a:spcBef>
                <a:spcPts val="800"/>
              </a:spcBef>
              <a:spcAft>
                <a:spcPts val="0"/>
              </a:spcAft>
              <a:buSzPts val="1400"/>
              <a:buFont typeface="Noto Sans Symbols"/>
              <a:buChar char="⮚"/>
            </a:pPr>
            <a:r>
              <a:rPr lang="en-US" dirty="0">
                <a:latin typeface="Arial"/>
                <a:ea typeface="Arial"/>
                <a:cs typeface="Arial"/>
                <a:sym typeface="Arial"/>
              </a:rPr>
              <a:t>The value of r denotes the strength of the association as illustrated by the following diagram.</a:t>
            </a:r>
            <a:endParaRPr dirty="0"/>
          </a:p>
        </p:txBody>
      </p:sp>
      <p:cxnSp>
        <p:nvCxnSpPr>
          <p:cNvPr id="247" name="Google Shape;247;p14"/>
          <p:cNvCxnSpPr/>
          <p:nvPr/>
        </p:nvCxnSpPr>
        <p:spPr>
          <a:xfrm>
            <a:off x="1818085" y="3003947"/>
            <a:ext cx="5616178" cy="0"/>
          </a:xfrm>
          <a:prstGeom prst="straightConnector1">
            <a:avLst/>
          </a:prstGeom>
          <a:noFill/>
          <a:ln w="9525" cap="flat" cmpd="sng">
            <a:solidFill>
              <a:schemeClr val="dk1"/>
            </a:solidFill>
            <a:prstDash val="solid"/>
            <a:round/>
            <a:headEnd type="none" w="med" len="med"/>
            <a:tailEnd type="none" w="med" len="med"/>
          </a:ln>
        </p:spPr>
      </p:cxnSp>
      <p:cxnSp>
        <p:nvCxnSpPr>
          <p:cNvPr id="248" name="Google Shape;248;p14"/>
          <p:cNvCxnSpPr/>
          <p:nvPr/>
        </p:nvCxnSpPr>
        <p:spPr>
          <a:xfrm>
            <a:off x="1818085" y="2950369"/>
            <a:ext cx="0" cy="215504"/>
          </a:xfrm>
          <a:prstGeom prst="straightConnector1">
            <a:avLst/>
          </a:prstGeom>
          <a:noFill/>
          <a:ln w="9525" cap="flat" cmpd="sng">
            <a:solidFill>
              <a:schemeClr val="dk1"/>
            </a:solidFill>
            <a:prstDash val="solid"/>
            <a:round/>
            <a:headEnd type="none" w="med" len="med"/>
            <a:tailEnd type="none" w="med" len="med"/>
          </a:ln>
        </p:spPr>
      </p:cxnSp>
      <p:cxnSp>
        <p:nvCxnSpPr>
          <p:cNvPr id="249" name="Google Shape;249;p14"/>
          <p:cNvCxnSpPr/>
          <p:nvPr/>
        </p:nvCxnSpPr>
        <p:spPr>
          <a:xfrm>
            <a:off x="7434263" y="2950369"/>
            <a:ext cx="0" cy="215504"/>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14"/>
          <p:cNvCxnSpPr/>
          <p:nvPr/>
        </p:nvCxnSpPr>
        <p:spPr>
          <a:xfrm>
            <a:off x="4506516" y="2907506"/>
            <a:ext cx="0" cy="215504"/>
          </a:xfrm>
          <a:prstGeom prst="straightConnector1">
            <a:avLst/>
          </a:prstGeom>
          <a:noFill/>
          <a:ln w="9525" cap="flat" cmpd="sng">
            <a:solidFill>
              <a:schemeClr val="dk1"/>
            </a:solidFill>
            <a:prstDash val="solid"/>
            <a:round/>
            <a:headEnd type="none" w="med" len="med"/>
            <a:tailEnd type="none" w="med" len="med"/>
          </a:ln>
        </p:spPr>
      </p:cxnSp>
      <p:cxnSp>
        <p:nvCxnSpPr>
          <p:cNvPr id="251" name="Google Shape;251;p14"/>
          <p:cNvCxnSpPr/>
          <p:nvPr/>
        </p:nvCxnSpPr>
        <p:spPr>
          <a:xfrm>
            <a:off x="3168254" y="3003947"/>
            <a:ext cx="0" cy="0"/>
          </a:xfrm>
          <a:prstGeom prst="straightConnector1">
            <a:avLst/>
          </a:prstGeom>
          <a:noFill/>
          <a:ln w="9525" cap="flat" cmpd="sng">
            <a:solidFill>
              <a:schemeClr val="dk1"/>
            </a:solidFill>
            <a:prstDash val="solid"/>
            <a:round/>
            <a:headEnd type="none" w="med" len="med"/>
            <a:tailEnd type="none" w="med" len="med"/>
          </a:ln>
        </p:spPr>
      </p:cxnSp>
      <p:cxnSp>
        <p:nvCxnSpPr>
          <p:cNvPr id="252" name="Google Shape;252;p14"/>
          <p:cNvCxnSpPr/>
          <p:nvPr/>
        </p:nvCxnSpPr>
        <p:spPr>
          <a:xfrm>
            <a:off x="3815954" y="2950369"/>
            <a:ext cx="0" cy="107156"/>
          </a:xfrm>
          <a:prstGeom prst="straightConnector1">
            <a:avLst/>
          </a:prstGeom>
          <a:noFill/>
          <a:ln w="9525" cap="flat" cmpd="sng">
            <a:solidFill>
              <a:schemeClr val="dk1"/>
            </a:solidFill>
            <a:prstDash val="solid"/>
            <a:round/>
            <a:headEnd type="none" w="med" len="med"/>
            <a:tailEnd type="none" w="med" len="med"/>
          </a:ln>
        </p:spPr>
      </p:cxnSp>
      <p:cxnSp>
        <p:nvCxnSpPr>
          <p:cNvPr id="253" name="Google Shape;253;p14"/>
          <p:cNvCxnSpPr/>
          <p:nvPr/>
        </p:nvCxnSpPr>
        <p:spPr>
          <a:xfrm>
            <a:off x="2465785" y="2950369"/>
            <a:ext cx="0" cy="107156"/>
          </a:xfrm>
          <a:prstGeom prst="straightConnector1">
            <a:avLst/>
          </a:prstGeom>
          <a:noFill/>
          <a:ln w="9525" cap="flat" cmpd="sng">
            <a:solidFill>
              <a:schemeClr val="dk1"/>
            </a:solidFill>
            <a:prstDash val="solid"/>
            <a:round/>
            <a:headEnd type="none" w="med" len="med"/>
            <a:tailEnd type="none" w="med" len="med"/>
          </a:ln>
        </p:spPr>
      </p:cxnSp>
      <p:cxnSp>
        <p:nvCxnSpPr>
          <p:cNvPr id="254" name="Google Shape;254;p14"/>
          <p:cNvCxnSpPr/>
          <p:nvPr/>
        </p:nvCxnSpPr>
        <p:spPr>
          <a:xfrm>
            <a:off x="5274469" y="2950369"/>
            <a:ext cx="0" cy="107156"/>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14"/>
          <p:cNvCxnSpPr/>
          <p:nvPr/>
        </p:nvCxnSpPr>
        <p:spPr>
          <a:xfrm>
            <a:off x="6624638" y="2950369"/>
            <a:ext cx="0" cy="107156"/>
          </a:xfrm>
          <a:prstGeom prst="straightConnector1">
            <a:avLst/>
          </a:prstGeom>
          <a:noFill/>
          <a:ln w="9525" cap="flat" cmpd="sng">
            <a:solidFill>
              <a:schemeClr val="dk1"/>
            </a:solidFill>
            <a:prstDash val="solid"/>
            <a:round/>
            <a:headEnd type="none" w="med" len="med"/>
            <a:tailEnd type="none" w="med" len="med"/>
          </a:ln>
        </p:spPr>
      </p:cxnSp>
      <p:sp>
        <p:nvSpPr>
          <p:cNvPr id="256" name="Google Shape;256;p14"/>
          <p:cNvSpPr txBox="1"/>
          <p:nvPr/>
        </p:nvSpPr>
        <p:spPr>
          <a:xfrm>
            <a:off x="1547812" y="3327798"/>
            <a:ext cx="3209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-1</a:t>
            </a:r>
            <a:endParaRPr/>
          </a:p>
        </p:txBody>
      </p:sp>
      <p:sp>
        <p:nvSpPr>
          <p:cNvPr id="257" name="Google Shape;257;p14"/>
          <p:cNvSpPr txBox="1"/>
          <p:nvPr/>
        </p:nvSpPr>
        <p:spPr>
          <a:xfrm>
            <a:off x="7293769" y="3381376"/>
            <a:ext cx="26962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1</a:t>
            </a:r>
            <a:endParaRPr/>
          </a:p>
        </p:txBody>
      </p:sp>
      <p:sp>
        <p:nvSpPr>
          <p:cNvPr id="258" name="Google Shape;258;p14"/>
          <p:cNvSpPr txBox="1"/>
          <p:nvPr/>
        </p:nvSpPr>
        <p:spPr>
          <a:xfrm>
            <a:off x="4301728" y="3381376"/>
            <a:ext cx="27027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0</a:t>
            </a:r>
            <a:endParaRPr/>
          </a:p>
        </p:txBody>
      </p:sp>
      <p:sp>
        <p:nvSpPr>
          <p:cNvPr id="259" name="Google Shape;259;p14"/>
          <p:cNvSpPr txBox="1"/>
          <p:nvPr/>
        </p:nvSpPr>
        <p:spPr>
          <a:xfrm>
            <a:off x="3437335" y="3381376"/>
            <a:ext cx="5941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-0.25</a:t>
            </a:r>
            <a:endParaRPr/>
          </a:p>
        </p:txBody>
      </p:sp>
      <p:sp>
        <p:nvSpPr>
          <p:cNvPr id="260" name="Google Shape;260;p14"/>
          <p:cNvSpPr txBox="1"/>
          <p:nvPr/>
        </p:nvSpPr>
        <p:spPr>
          <a:xfrm>
            <a:off x="2250282" y="3381376"/>
            <a:ext cx="5941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-0.75</a:t>
            </a:r>
            <a:endParaRPr/>
          </a:p>
        </p:txBody>
      </p:sp>
      <p:sp>
        <p:nvSpPr>
          <p:cNvPr id="261" name="Google Shape;261;p14"/>
          <p:cNvSpPr txBox="1"/>
          <p:nvPr/>
        </p:nvSpPr>
        <p:spPr>
          <a:xfrm>
            <a:off x="6407944" y="3381376"/>
            <a:ext cx="5941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0.75</a:t>
            </a:r>
            <a:endParaRPr/>
          </a:p>
        </p:txBody>
      </p:sp>
      <p:sp>
        <p:nvSpPr>
          <p:cNvPr id="262" name="Google Shape;262;p14"/>
          <p:cNvSpPr txBox="1"/>
          <p:nvPr/>
        </p:nvSpPr>
        <p:spPr>
          <a:xfrm>
            <a:off x="5112544" y="3381376"/>
            <a:ext cx="5941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0.25</a:t>
            </a:r>
            <a:endParaRPr/>
          </a:p>
        </p:txBody>
      </p:sp>
      <p:sp>
        <p:nvSpPr>
          <p:cNvPr id="263" name="Google Shape;263;p14"/>
          <p:cNvSpPr txBox="1"/>
          <p:nvPr/>
        </p:nvSpPr>
        <p:spPr>
          <a:xfrm>
            <a:off x="1818085" y="2518173"/>
            <a:ext cx="64770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strong</a:t>
            </a:r>
            <a:endParaRPr/>
          </a:p>
        </p:txBody>
      </p:sp>
      <p:sp>
        <p:nvSpPr>
          <p:cNvPr id="264" name="Google Shape;264;p14"/>
          <p:cNvSpPr txBox="1"/>
          <p:nvPr/>
        </p:nvSpPr>
        <p:spPr>
          <a:xfrm>
            <a:off x="6731794" y="2518173"/>
            <a:ext cx="64770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strong</a:t>
            </a:r>
            <a:endParaRPr/>
          </a:p>
        </p:txBody>
      </p:sp>
      <p:sp>
        <p:nvSpPr>
          <p:cNvPr id="265" name="Google Shape;265;p14"/>
          <p:cNvSpPr txBox="1"/>
          <p:nvPr/>
        </p:nvSpPr>
        <p:spPr>
          <a:xfrm>
            <a:off x="2574132" y="2518173"/>
            <a:ext cx="118824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intermediate</a:t>
            </a:r>
            <a:endParaRPr/>
          </a:p>
        </p:txBody>
      </p:sp>
      <p:sp>
        <p:nvSpPr>
          <p:cNvPr id="266" name="Google Shape;266;p14"/>
          <p:cNvSpPr txBox="1"/>
          <p:nvPr/>
        </p:nvSpPr>
        <p:spPr>
          <a:xfrm>
            <a:off x="5489973" y="2518173"/>
            <a:ext cx="118824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intermediate</a:t>
            </a:r>
            <a:endParaRPr/>
          </a:p>
        </p:txBody>
      </p:sp>
      <p:sp>
        <p:nvSpPr>
          <p:cNvPr id="267" name="Google Shape;267;p14"/>
          <p:cNvSpPr txBox="1"/>
          <p:nvPr/>
        </p:nvSpPr>
        <p:spPr>
          <a:xfrm>
            <a:off x="3869532" y="2518173"/>
            <a:ext cx="5941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weak</a:t>
            </a:r>
            <a:endParaRPr/>
          </a:p>
        </p:txBody>
      </p:sp>
      <p:sp>
        <p:nvSpPr>
          <p:cNvPr id="268" name="Google Shape;268;p14"/>
          <p:cNvSpPr txBox="1"/>
          <p:nvPr/>
        </p:nvSpPr>
        <p:spPr>
          <a:xfrm>
            <a:off x="4625578" y="2518173"/>
            <a:ext cx="59412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weak</a:t>
            </a:r>
            <a:endParaRPr/>
          </a:p>
        </p:txBody>
      </p:sp>
      <p:sp>
        <p:nvSpPr>
          <p:cNvPr id="269" name="Google Shape;269;p14"/>
          <p:cNvSpPr txBox="1"/>
          <p:nvPr/>
        </p:nvSpPr>
        <p:spPr>
          <a:xfrm>
            <a:off x="3924300" y="4462463"/>
            <a:ext cx="1026319"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no relation</a:t>
            </a:r>
            <a:endParaRPr/>
          </a:p>
        </p:txBody>
      </p:sp>
      <p:cxnSp>
        <p:nvCxnSpPr>
          <p:cNvPr id="270" name="Google Shape;270;p14"/>
          <p:cNvCxnSpPr/>
          <p:nvPr/>
        </p:nvCxnSpPr>
        <p:spPr>
          <a:xfrm rot="10800000">
            <a:off x="4406504" y="4136231"/>
            <a:ext cx="0" cy="323850"/>
          </a:xfrm>
          <a:prstGeom prst="straightConnector1">
            <a:avLst/>
          </a:prstGeom>
          <a:noFill/>
          <a:ln w="9525" cap="flat" cmpd="sng">
            <a:solidFill>
              <a:schemeClr val="dk1"/>
            </a:solidFill>
            <a:prstDash val="solid"/>
            <a:round/>
            <a:headEnd type="none" w="med" len="med"/>
            <a:tailEnd type="triangle" w="med" len="med"/>
          </a:ln>
        </p:spPr>
      </p:cxnSp>
      <p:sp>
        <p:nvSpPr>
          <p:cNvPr id="271" name="Google Shape;271;p14"/>
          <p:cNvSpPr txBox="1"/>
          <p:nvPr/>
        </p:nvSpPr>
        <p:spPr>
          <a:xfrm>
            <a:off x="1331119" y="4137423"/>
            <a:ext cx="129659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perfect correlation</a:t>
            </a:r>
            <a:endParaRPr/>
          </a:p>
        </p:txBody>
      </p:sp>
      <p:sp>
        <p:nvSpPr>
          <p:cNvPr id="272" name="Google Shape;272;p14"/>
          <p:cNvSpPr txBox="1"/>
          <p:nvPr/>
        </p:nvSpPr>
        <p:spPr>
          <a:xfrm>
            <a:off x="6704410" y="4137423"/>
            <a:ext cx="129659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perfect correlation</a:t>
            </a:r>
            <a:endParaRPr/>
          </a:p>
        </p:txBody>
      </p:sp>
      <p:cxnSp>
        <p:nvCxnSpPr>
          <p:cNvPr id="273" name="Google Shape;273;p14"/>
          <p:cNvCxnSpPr/>
          <p:nvPr/>
        </p:nvCxnSpPr>
        <p:spPr>
          <a:xfrm rot="10800000">
            <a:off x="1709738" y="3706417"/>
            <a:ext cx="0" cy="431006"/>
          </a:xfrm>
          <a:prstGeom prst="straightConnector1">
            <a:avLst/>
          </a:prstGeom>
          <a:noFill/>
          <a:ln w="9525" cap="flat" cmpd="sng">
            <a:solidFill>
              <a:schemeClr val="dk1"/>
            </a:solidFill>
            <a:prstDash val="solid"/>
            <a:round/>
            <a:headEnd type="none" w="med" len="med"/>
            <a:tailEnd type="triangle" w="med" len="med"/>
          </a:ln>
        </p:spPr>
      </p:cxnSp>
      <p:cxnSp>
        <p:nvCxnSpPr>
          <p:cNvPr id="274" name="Google Shape;274;p14"/>
          <p:cNvCxnSpPr/>
          <p:nvPr/>
        </p:nvCxnSpPr>
        <p:spPr>
          <a:xfrm rot="10800000">
            <a:off x="7380685" y="3777854"/>
            <a:ext cx="0" cy="377428"/>
          </a:xfrm>
          <a:prstGeom prst="straightConnector1">
            <a:avLst/>
          </a:prstGeom>
          <a:noFill/>
          <a:ln w="9525" cap="flat" cmpd="sng">
            <a:solidFill>
              <a:schemeClr val="dk1"/>
            </a:solidFill>
            <a:prstDash val="solid"/>
            <a:round/>
            <a:headEnd type="none" w="med" len="med"/>
            <a:tailEnd type="triangle" w="med" len="med"/>
          </a:ln>
        </p:spPr>
      </p:cxnSp>
      <p:sp>
        <p:nvSpPr>
          <p:cNvPr id="275" name="Google Shape;275;p14"/>
          <p:cNvSpPr/>
          <p:nvPr/>
        </p:nvSpPr>
        <p:spPr>
          <a:xfrm>
            <a:off x="4733925" y="3813573"/>
            <a:ext cx="2484835" cy="269081"/>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i="0" u="none" strike="noStrike" cap="none">
                <a:solidFill>
                  <a:schemeClr val="dk1"/>
                </a:solidFill>
                <a:latin typeface="Arial"/>
                <a:ea typeface="Arial"/>
                <a:cs typeface="Arial"/>
                <a:sym typeface="Arial"/>
              </a:rPr>
              <a:t>Direct</a:t>
            </a:r>
            <a:endParaRPr/>
          </a:p>
        </p:txBody>
      </p:sp>
      <p:sp>
        <p:nvSpPr>
          <p:cNvPr id="276" name="Google Shape;276;p14"/>
          <p:cNvSpPr/>
          <p:nvPr/>
        </p:nvSpPr>
        <p:spPr>
          <a:xfrm>
            <a:off x="1763316" y="3759994"/>
            <a:ext cx="2538413" cy="269081"/>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i="0" u="none" strike="noStrike" cap="none">
                <a:solidFill>
                  <a:schemeClr val="dk1"/>
                </a:solidFill>
                <a:latin typeface="Arial"/>
                <a:ea typeface="Arial"/>
                <a:cs typeface="Arial"/>
                <a:sym typeface="Arial"/>
              </a:rPr>
              <a:t>indirect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15"/>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282" name="Google Shape;282;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b="1">
                <a:solidFill>
                  <a:srgbClr val="FFFFFF"/>
                </a:solidFill>
              </a:rPr>
              <a:t>More Examples</a:t>
            </a:r>
            <a:endParaRPr/>
          </a:p>
        </p:txBody>
      </p:sp>
      <p:sp>
        <p:nvSpPr>
          <p:cNvPr id="283" name="Google Shape;283;p15"/>
          <p:cNvSpPr txBox="1">
            <a:spLocks noGrp="1"/>
          </p:cNvSpPr>
          <p:nvPr>
            <p:ph type="body" idx="1"/>
          </p:nvPr>
        </p:nvSpPr>
        <p:spPr>
          <a:xfrm>
            <a:off x="311700" y="1208489"/>
            <a:ext cx="3999900" cy="3416400"/>
          </a:xfrm>
          <a:prstGeom prst="rect">
            <a:avLst/>
          </a:prstGeom>
          <a:solidFill>
            <a:srgbClr val="FFFFFF"/>
          </a:solidFill>
          <a:ln>
            <a:noFill/>
          </a:ln>
        </p:spPr>
        <p:txBody>
          <a:bodyPr spcFirstLastPara="1" wrap="square" lIns="91425" tIns="91425" rIns="91425" bIns="91425" anchor="t" anchorCtr="0">
            <a:normAutofit/>
          </a:bodyPr>
          <a:lstStyle/>
          <a:p>
            <a:pPr marL="139700" lvl="0" indent="0" algn="l" rtl="0">
              <a:lnSpc>
                <a:spcPct val="95000"/>
              </a:lnSpc>
              <a:spcBef>
                <a:spcPts val="525"/>
              </a:spcBef>
              <a:spcAft>
                <a:spcPts val="0"/>
              </a:spcAft>
              <a:buSzPts val="1400"/>
              <a:buNone/>
            </a:pPr>
            <a:r>
              <a:rPr lang="en-US" b="1" u="sng"/>
              <a:t>Positive relationships</a:t>
            </a:r>
            <a:endParaRPr/>
          </a:p>
          <a:p>
            <a:pPr marL="139700" lvl="0" indent="0" algn="l" rtl="0">
              <a:lnSpc>
                <a:spcPct val="95000"/>
              </a:lnSpc>
              <a:spcBef>
                <a:spcPts val="525"/>
              </a:spcBef>
              <a:spcAft>
                <a:spcPts val="0"/>
              </a:spcAft>
              <a:buSzPts val="1400"/>
              <a:buNone/>
            </a:pPr>
            <a:endParaRPr b="1" u="sng"/>
          </a:p>
          <a:p>
            <a:pPr marL="457200" lvl="0" indent="-317500" algn="l" rtl="0">
              <a:lnSpc>
                <a:spcPct val="115000"/>
              </a:lnSpc>
              <a:spcBef>
                <a:spcPts val="0"/>
              </a:spcBef>
              <a:spcAft>
                <a:spcPts val="0"/>
              </a:spcAft>
              <a:buSzPts val="1400"/>
              <a:buFont typeface="Noto Sans Symbols"/>
              <a:buChar char="■"/>
            </a:pPr>
            <a:r>
              <a:rPr lang="en-US">
                <a:latin typeface="Calibri"/>
                <a:ea typeface="Calibri"/>
                <a:cs typeface="Calibri"/>
                <a:sym typeface="Calibri"/>
              </a:rPr>
              <a:t>water consumption and temperature.</a:t>
            </a:r>
            <a:endParaRPr/>
          </a:p>
          <a:p>
            <a:pPr marL="139700" lvl="0" indent="0" algn="l" rtl="0">
              <a:lnSpc>
                <a:spcPct val="115000"/>
              </a:lnSpc>
              <a:spcBef>
                <a:spcPts val="0"/>
              </a:spcBef>
              <a:spcAft>
                <a:spcPts val="0"/>
              </a:spcAft>
              <a:buSzPts val="1400"/>
              <a:buNone/>
            </a:pPr>
            <a:endParaRPr>
              <a:latin typeface="Calibri"/>
              <a:ea typeface="Calibri"/>
              <a:cs typeface="Calibri"/>
              <a:sym typeface="Calibri"/>
            </a:endParaRPr>
          </a:p>
          <a:p>
            <a:pPr marL="457200" lvl="0" indent="-317500" algn="l" rtl="0">
              <a:lnSpc>
                <a:spcPct val="115000"/>
              </a:lnSpc>
              <a:spcBef>
                <a:spcPts val="0"/>
              </a:spcBef>
              <a:spcAft>
                <a:spcPts val="0"/>
              </a:spcAft>
              <a:buSzPts val="1400"/>
              <a:buFont typeface="Noto Sans Symbols"/>
              <a:buChar char="■"/>
            </a:pPr>
            <a:r>
              <a:rPr lang="en-US">
                <a:latin typeface="Calibri"/>
                <a:ea typeface="Calibri"/>
                <a:cs typeface="Calibri"/>
                <a:sym typeface="Calibri"/>
              </a:rPr>
              <a:t>study time and grades</a:t>
            </a:r>
            <a:endParaRPr/>
          </a:p>
        </p:txBody>
      </p:sp>
      <p:sp>
        <p:nvSpPr>
          <p:cNvPr id="284" name="Google Shape;284;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139700" lvl="0" indent="0" algn="l" rtl="0">
              <a:lnSpc>
                <a:spcPct val="95000"/>
              </a:lnSpc>
              <a:spcBef>
                <a:spcPts val="525"/>
              </a:spcBef>
              <a:spcAft>
                <a:spcPts val="0"/>
              </a:spcAft>
              <a:buSzPts val="1400"/>
              <a:buNone/>
            </a:pPr>
            <a:r>
              <a:rPr lang="en-US" b="1" u="sng" dirty="0"/>
              <a:t>Negative relationships</a:t>
            </a:r>
            <a:r>
              <a:rPr lang="en-US" b="1" dirty="0"/>
              <a:t>:</a:t>
            </a:r>
            <a:endParaRPr dirty="0"/>
          </a:p>
          <a:p>
            <a:pPr marL="457200" lvl="0" indent="-228600" algn="l" rtl="0">
              <a:lnSpc>
                <a:spcPct val="95000"/>
              </a:lnSpc>
              <a:spcBef>
                <a:spcPts val="525"/>
              </a:spcBef>
              <a:spcAft>
                <a:spcPts val="0"/>
              </a:spcAft>
              <a:buSzPts val="1400"/>
              <a:buFont typeface="Noto Sans Symbols"/>
              <a:buNone/>
            </a:pPr>
            <a:endParaRPr sz="1400" dirty="0">
              <a:latin typeface="Calibri"/>
              <a:ea typeface="Calibri"/>
              <a:cs typeface="Calibri"/>
              <a:sym typeface="Calibri"/>
            </a:endParaRPr>
          </a:p>
          <a:p>
            <a:pPr marL="457200" lvl="0" indent="-317500" algn="l" rtl="0">
              <a:lnSpc>
                <a:spcPct val="95000"/>
              </a:lnSpc>
              <a:spcBef>
                <a:spcPts val="525"/>
              </a:spcBef>
              <a:spcAft>
                <a:spcPts val="0"/>
              </a:spcAft>
              <a:buSzPts val="1400"/>
              <a:buFont typeface="Noto Sans Symbols"/>
              <a:buChar char="■"/>
            </a:pPr>
            <a:r>
              <a:rPr lang="en-US" sz="1400" dirty="0">
                <a:latin typeface="Calibri"/>
                <a:ea typeface="Calibri"/>
                <a:cs typeface="Calibri"/>
                <a:sym typeface="Calibri"/>
              </a:rPr>
              <a:t>alcohol consumption and driving ability.</a:t>
            </a:r>
            <a:endParaRPr dirty="0"/>
          </a:p>
          <a:p>
            <a:pPr marL="139700" lvl="0" indent="0" algn="l" rtl="0">
              <a:lnSpc>
                <a:spcPct val="95000"/>
              </a:lnSpc>
              <a:spcBef>
                <a:spcPts val="525"/>
              </a:spcBef>
              <a:spcAft>
                <a:spcPts val="0"/>
              </a:spcAft>
              <a:buSzPts val="1400"/>
              <a:buNone/>
            </a:pPr>
            <a:endParaRPr sz="1400" dirty="0">
              <a:latin typeface="Calibri"/>
              <a:ea typeface="Calibri"/>
              <a:cs typeface="Calibri"/>
              <a:sym typeface="Calibri"/>
            </a:endParaRPr>
          </a:p>
          <a:p>
            <a:pPr marL="457200" lvl="0" indent="-317500" algn="l" rtl="0">
              <a:lnSpc>
                <a:spcPct val="115000"/>
              </a:lnSpc>
              <a:spcBef>
                <a:spcPts val="0"/>
              </a:spcBef>
              <a:spcAft>
                <a:spcPts val="0"/>
              </a:spcAft>
              <a:buSzPts val="1400"/>
              <a:buFont typeface="Noto Sans Symbols"/>
              <a:buChar char="■"/>
            </a:pPr>
            <a:r>
              <a:rPr lang="en-US" dirty="0">
                <a:latin typeface="Calibri"/>
                <a:ea typeface="Calibri"/>
                <a:cs typeface="Calibri"/>
                <a:sym typeface="Calibri"/>
              </a:rPr>
              <a:t>Price &amp; product supply</a:t>
            </a:r>
            <a:endParaRPr dirty="0"/>
          </a:p>
          <a:p>
            <a:pPr marL="457200" lvl="0" indent="-228600" algn="l" rtl="0">
              <a:lnSpc>
                <a:spcPct val="115000"/>
              </a:lnSpc>
              <a:spcBef>
                <a:spcPts val="0"/>
              </a:spcBef>
              <a:spcAft>
                <a:spcPts val="0"/>
              </a:spcAft>
              <a:buSzPts val="14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16"/>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290" name="Google Shape;290;p16"/>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Exercise</a:t>
            </a:r>
            <a:endParaRPr/>
          </a:p>
        </p:txBody>
      </p:sp>
      <p:sp>
        <p:nvSpPr>
          <p:cNvPr id="291" name="Google Shape;291;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228600" algn="l" rtl="0">
              <a:lnSpc>
                <a:spcPct val="90000"/>
              </a:lnSpc>
              <a:spcBef>
                <a:spcPts val="800"/>
              </a:spcBef>
              <a:spcAft>
                <a:spcPts val="0"/>
              </a:spcAft>
              <a:buClr>
                <a:schemeClr val="dk1"/>
              </a:buClr>
              <a:buSzPts val="1400"/>
              <a:buNone/>
            </a:pPr>
            <a:endParaRPr/>
          </a:p>
        </p:txBody>
      </p:sp>
      <p:pic>
        <p:nvPicPr>
          <p:cNvPr id="292" name="Google Shape;292;p16"/>
          <p:cNvPicPr preferRelativeResize="0"/>
          <p:nvPr/>
        </p:nvPicPr>
        <p:blipFill rotWithShape="1">
          <a:blip r:embed="rId4">
            <a:alphaModFix/>
          </a:blip>
          <a:srcRect/>
          <a:stretch/>
        </p:blipFill>
        <p:spPr>
          <a:xfrm>
            <a:off x="1143000" y="1267691"/>
            <a:ext cx="6858000" cy="34497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17"/>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298" name="Google Shape;298;p17"/>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Data Transformation</a:t>
            </a:r>
            <a:endParaRPr/>
          </a:p>
        </p:txBody>
      </p:sp>
      <p:grpSp>
        <p:nvGrpSpPr>
          <p:cNvPr id="299" name="Google Shape;299;p17"/>
          <p:cNvGrpSpPr/>
          <p:nvPr/>
        </p:nvGrpSpPr>
        <p:grpSpPr>
          <a:xfrm>
            <a:off x="2458602" y="1287895"/>
            <a:ext cx="3919149" cy="3429578"/>
            <a:chOff x="1100857" y="0"/>
            <a:chExt cx="3919149" cy="3429578"/>
          </a:xfrm>
        </p:grpSpPr>
        <p:sp>
          <p:nvSpPr>
            <p:cNvPr id="300" name="Google Shape;300;p17"/>
            <p:cNvSpPr/>
            <p:nvPr/>
          </p:nvSpPr>
          <p:spPr>
            <a:xfrm>
              <a:off x="1100857" y="0"/>
              <a:ext cx="3429578" cy="3429578"/>
            </a:xfrm>
            <a:prstGeom prst="triangle">
              <a:avLst>
                <a:gd name="adj" fmla="val 50000"/>
              </a:avLst>
            </a:prstGeom>
            <a:solidFill>
              <a:srgbClr val="A5B49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2773237" y="330888"/>
              <a:ext cx="2229225" cy="487643"/>
            </a:xfrm>
            <a:prstGeom prst="roundRect">
              <a:avLst>
                <a:gd name="adj" fmla="val 16667"/>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txBox="1"/>
            <p:nvPr/>
          </p:nvSpPr>
          <p:spPr>
            <a:xfrm>
              <a:off x="2797042" y="354693"/>
              <a:ext cx="2181615" cy="440033"/>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Smoothing – remove noise from data</a:t>
              </a:r>
              <a:endParaRPr sz="900" b="0" i="0" u="none" strike="noStrike" cap="none">
                <a:solidFill>
                  <a:srgbClr val="000000"/>
                </a:solidFill>
                <a:latin typeface="Arial"/>
                <a:ea typeface="Arial"/>
                <a:cs typeface="Arial"/>
                <a:sym typeface="Arial"/>
              </a:endParaRPr>
            </a:p>
          </p:txBody>
        </p:sp>
        <p:sp>
          <p:nvSpPr>
            <p:cNvPr id="303" name="Google Shape;303;p17"/>
            <p:cNvSpPr/>
            <p:nvPr/>
          </p:nvSpPr>
          <p:spPr>
            <a:xfrm>
              <a:off x="2790781" y="891891"/>
              <a:ext cx="2229225" cy="487643"/>
            </a:xfrm>
            <a:prstGeom prst="roundRect">
              <a:avLst>
                <a:gd name="adj" fmla="val 16667"/>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txBox="1"/>
            <p:nvPr/>
          </p:nvSpPr>
          <p:spPr>
            <a:xfrm>
              <a:off x="2814586" y="915696"/>
              <a:ext cx="2181615" cy="440033"/>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Aggregation - summarization</a:t>
              </a:r>
              <a:endParaRPr sz="900" b="0" i="0" u="none" strike="noStrike" cap="none">
                <a:solidFill>
                  <a:srgbClr val="000000"/>
                </a:solidFill>
                <a:latin typeface="Arial"/>
                <a:ea typeface="Arial"/>
                <a:cs typeface="Arial"/>
                <a:sym typeface="Arial"/>
              </a:endParaRPr>
            </a:p>
          </p:txBody>
        </p:sp>
        <p:sp>
          <p:nvSpPr>
            <p:cNvPr id="305" name="Google Shape;305;p17"/>
            <p:cNvSpPr/>
            <p:nvPr/>
          </p:nvSpPr>
          <p:spPr>
            <a:xfrm>
              <a:off x="2790781" y="1440489"/>
              <a:ext cx="2229225" cy="487643"/>
            </a:xfrm>
            <a:prstGeom prst="roundRect">
              <a:avLst>
                <a:gd name="adj" fmla="val 16667"/>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txBox="1"/>
            <p:nvPr/>
          </p:nvSpPr>
          <p:spPr>
            <a:xfrm>
              <a:off x="2814586" y="1464294"/>
              <a:ext cx="2181615" cy="440033"/>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Generalization – concept hierarchy climbing</a:t>
              </a:r>
              <a:endParaRPr sz="900" b="0" i="0" u="none" strike="noStrike" cap="none">
                <a:solidFill>
                  <a:srgbClr val="000000"/>
                </a:solidFill>
                <a:latin typeface="Arial"/>
                <a:ea typeface="Arial"/>
                <a:cs typeface="Arial"/>
                <a:sym typeface="Arial"/>
              </a:endParaRPr>
            </a:p>
          </p:txBody>
        </p:sp>
        <p:sp>
          <p:nvSpPr>
            <p:cNvPr id="307" name="Google Shape;307;p17"/>
            <p:cNvSpPr/>
            <p:nvPr/>
          </p:nvSpPr>
          <p:spPr>
            <a:xfrm>
              <a:off x="2790781" y="1989088"/>
              <a:ext cx="2229225" cy="487643"/>
            </a:xfrm>
            <a:prstGeom prst="roundRect">
              <a:avLst>
                <a:gd name="adj" fmla="val 16667"/>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txBox="1"/>
            <p:nvPr/>
          </p:nvSpPr>
          <p:spPr>
            <a:xfrm>
              <a:off x="2814586" y="2012893"/>
              <a:ext cx="2181615" cy="440033"/>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Normalization – scale to fall within the small and specified range</a:t>
              </a:r>
              <a:endParaRPr sz="900" b="0" i="0" u="none" strike="noStrike" cap="none">
                <a:solidFill>
                  <a:srgbClr val="000000"/>
                </a:solidFill>
                <a:latin typeface="Arial"/>
                <a:ea typeface="Arial"/>
                <a:cs typeface="Arial"/>
                <a:sym typeface="Arial"/>
              </a:endParaRPr>
            </a:p>
          </p:txBody>
        </p:sp>
        <p:sp>
          <p:nvSpPr>
            <p:cNvPr id="309" name="Google Shape;309;p17"/>
            <p:cNvSpPr/>
            <p:nvPr/>
          </p:nvSpPr>
          <p:spPr>
            <a:xfrm>
              <a:off x="2790781" y="2537686"/>
              <a:ext cx="2229225" cy="487643"/>
            </a:xfrm>
            <a:prstGeom prst="roundRect">
              <a:avLst>
                <a:gd name="adj" fmla="val 16667"/>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txBox="1"/>
            <p:nvPr/>
          </p:nvSpPr>
          <p:spPr>
            <a:xfrm>
              <a:off x="2814586" y="2561491"/>
              <a:ext cx="2181615" cy="440033"/>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Attribute/feature construction – new attribute constructed from the given ones</a:t>
              </a:r>
              <a:endParaRPr sz="900" b="0" i="0" u="none" strike="noStrike" cap="non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18"/>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16" name="Google Shape;316;p18"/>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Min Max Normalization</a:t>
            </a:r>
            <a:endParaRPr/>
          </a:p>
        </p:txBody>
      </p:sp>
      <p:graphicFrame>
        <p:nvGraphicFramePr>
          <p:cNvPr id="317" name="Google Shape;317;p18"/>
          <p:cNvGraphicFramePr/>
          <p:nvPr/>
        </p:nvGraphicFramePr>
        <p:xfrm>
          <a:off x="1724891" y="2027959"/>
          <a:ext cx="5029200" cy="1390625"/>
        </p:xfrm>
        <a:graphic>
          <a:graphicData uri="http://schemas.openxmlformats.org/drawingml/2006/table">
            <a:tbl>
              <a:tblPr firstRow="1" bandRow="1">
                <a:noFill/>
                <a:tableStyleId>{7D082392-2908-42F1-AE53-C20EE84F4D3E}</a:tableStyleId>
              </a:tblPr>
              <a:tblGrid>
                <a:gridCol w="2394850">
                  <a:extLst>
                    <a:ext uri="{9D8B030D-6E8A-4147-A177-3AD203B41FA5}">
                      <a16:colId xmlns:a16="http://schemas.microsoft.com/office/drawing/2014/main" val="20000"/>
                    </a:ext>
                  </a:extLst>
                </a:gridCol>
                <a:gridCol w="2634350">
                  <a:extLst>
                    <a:ext uri="{9D8B030D-6E8A-4147-A177-3AD203B41FA5}">
                      <a16:colId xmlns:a16="http://schemas.microsoft.com/office/drawing/2014/main" val="20001"/>
                    </a:ext>
                  </a:extLst>
                </a:gridCol>
              </a:tblGrid>
              <a:tr h="278125">
                <a:tc>
                  <a:txBody>
                    <a:bodyPr/>
                    <a:lstStyle/>
                    <a:p>
                      <a:pPr marL="0" marR="0" lvl="0" indent="0" algn="l" rtl="0">
                        <a:lnSpc>
                          <a:spcPct val="100000"/>
                        </a:lnSpc>
                        <a:spcBef>
                          <a:spcPts val="0"/>
                        </a:spcBef>
                        <a:spcAft>
                          <a:spcPts val="0"/>
                        </a:spcAft>
                        <a:buNone/>
                      </a:pPr>
                      <a:r>
                        <a:rPr lang="en-US" sz="1100" u="none" strike="noStrike" cap="none"/>
                        <a:t>Marks</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u="none" strike="noStrike" cap="none" dirty="0"/>
                        <a:t>Min-Max Normalization</a:t>
                      </a:r>
                      <a:endParaRPr dirty="0"/>
                    </a:p>
                  </a:txBody>
                  <a:tcPr marL="68575" marR="68575" marT="34300" marB="34300"/>
                </a:tc>
                <a:extLst>
                  <a:ext uri="{0D108BD9-81ED-4DB2-BD59-A6C34878D82A}">
                    <a16:rowId xmlns:a16="http://schemas.microsoft.com/office/drawing/2014/main" val="10000"/>
                  </a:ext>
                </a:extLst>
              </a:tr>
              <a:tr h="278125">
                <a:tc>
                  <a:txBody>
                    <a:bodyPr/>
                    <a:lstStyle/>
                    <a:p>
                      <a:pPr marL="0" marR="0" lvl="0" indent="0" algn="l" rtl="0">
                        <a:lnSpc>
                          <a:spcPct val="100000"/>
                        </a:lnSpc>
                        <a:spcBef>
                          <a:spcPts val="0"/>
                        </a:spcBef>
                        <a:spcAft>
                          <a:spcPts val="0"/>
                        </a:spcAft>
                        <a:buNone/>
                      </a:pPr>
                      <a:r>
                        <a:rPr lang="en-US" sz="1100" u="none" strike="noStrike" cap="none"/>
                        <a:t>8</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u="none" strike="noStrike" cap="none"/>
                        <a:t>0</a:t>
                      </a:r>
                      <a:endParaRPr/>
                    </a:p>
                  </a:txBody>
                  <a:tcPr marL="68575" marR="68575" marT="34300" marB="34300"/>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None/>
                      </a:pPr>
                      <a:r>
                        <a:rPr lang="en-US" sz="1100" u="none" strike="noStrike" cap="none"/>
                        <a:t>10</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u="none" strike="noStrike" cap="none"/>
                        <a:t>0.16</a:t>
                      </a:r>
                      <a:endParaRPr/>
                    </a:p>
                  </a:txBody>
                  <a:tcPr marL="68575" marR="68575" marT="34300" marB="34300"/>
                </a:tc>
                <a:extLst>
                  <a:ext uri="{0D108BD9-81ED-4DB2-BD59-A6C34878D82A}">
                    <a16:rowId xmlns:a16="http://schemas.microsoft.com/office/drawing/2014/main" val="10002"/>
                  </a:ext>
                </a:extLst>
              </a:tr>
              <a:tr h="278125">
                <a:tc>
                  <a:txBody>
                    <a:bodyPr/>
                    <a:lstStyle/>
                    <a:p>
                      <a:pPr marL="0" marR="0" lvl="0" indent="0" algn="l" rtl="0">
                        <a:lnSpc>
                          <a:spcPct val="100000"/>
                        </a:lnSpc>
                        <a:spcBef>
                          <a:spcPts val="0"/>
                        </a:spcBef>
                        <a:spcAft>
                          <a:spcPts val="0"/>
                        </a:spcAft>
                        <a:buNone/>
                      </a:pPr>
                      <a:r>
                        <a:rPr lang="en-US" sz="1100" u="none" strike="noStrike" cap="none"/>
                        <a:t>15</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u="none" strike="noStrike" cap="none"/>
                        <a:t>0.25</a:t>
                      </a:r>
                      <a:endParaRPr/>
                    </a:p>
                  </a:txBody>
                  <a:tcPr marL="68575" marR="68575" marT="34300" marB="34300"/>
                </a:tc>
                <a:extLst>
                  <a:ext uri="{0D108BD9-81ED-4DB2-BD59-A6C34878D82A}">
                    <a16:rowId xmlns:a16="http://schemas.microsoft.com/office/drawing/2014/main" val="10003"/>
                  </a:ext>
                </a:extLst>
              </a:tr>
              <a:tr h="278125">
                <a:tc>
                  <a:txBody>
                    <a:bodyPr/>
                    <a:lstStyle/>
                    <a:p>
                      <a:pPr marL="0" marR="0" lvl="0" indent="0" algn="l" rtl="0">
                        <a:lnSpc>
                          <a:spcPct val="100000"/>
                        </a:lnSpc>
                        <a:spcBef>
                          <a:spcPts val="0"/>
                        </a:spcBef>
                        <a:spcAft>
                          <a:spcPts val="0"/>
                        </a:spcAft>
                        <a:buNone/>
                      </a:pPr>
                      <a:r>
                        <a:rPr lang="en-US" sz="1100" u="none" strike="noStrike" cap="none"/>
                        <a:t>20</a:t>
                      </a:r>
                      <a:endParaRPr/>
                    </a:p>
                  </a:txBody>
                  <a:tcPr marL="68575" marR="68575" marT="34300" marB="34300"/>
                </a:tc>
                <a:tc>
                  <a:txBody>
                    <a:bodyPr/>
                    <a:lstStyle/>
                    <a:p>
                      <a:pPr marL="0" marR="0" lvl="0" indent="0" algn="l" rtl="0">
                        <a:lnSpc>
                          <a:spcPct val="100000"/>
                        </a:lnSpc>
                        <a:spcBef>
                          <a:spcPts val="0"/>
                        </a:spcBef>
                        <a:spcAft>
                          <a:spcPts val="0"/>
                        </a:spcAft>
                        <a:buNone/>
                      </a:pPr>
                      <a:r>
                        <a:rPr lang="en-US" sz="1100" u="none" strike="noStrike" cap="none" dirty="0"/>
                        <a:t>1</a:t>
                      </a:r>
                      <a:endParaRPr dirty="0"/>
                    </a:p>
                  </a:txBody>
                  <a:tcPr marL="68575" marR="68575" marT="34300" marB="34300"/>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19"/>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23" name="Google Shape;323;p19"/>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Data Transformation: Normalization</a:t>
            </a:r>
            <a:endParaRPr/>
          </a:p>
        </p:txBody>
      </p:sp>
      <p:sp>
        <p:nvSpPr>
          <p:cNvPr id="324" name="Google Shape;324;p19"/>
          <p:cNvSpPr txBox="1">
            <a:spLocks noGrp="1"/>
          </p:cNvSpPr>
          <p:nvPr>
            <p:ph type="body" idx="1"/>
          </p:nvPr>
        </p:nvSpPr>
        <p:spPr>
          <a:xfrm>
            <a:off x="628649" y="1061274"/>
            <a:ext cx="8075083" cy="3771900"/>
          </a:xfrm>
          <a:prstGeom prst="rect">
            <a:avLst/>
          </a:prstGeom>
          <a:noFill/>
          <a:ln>
            <a:noFill/>
          </a:ln>
        </p:spPr>
        <p:txBody>
          <a:bodyPr spcFirstLastPara="1" wrap="square" lIns="68575" tIns="34275" rIns="68575" bIns="34275" anchor="t" anchorCtr="0">
            <a:normAutofit/>
          </a:bodyPr>
          <a:lstStyle/>
          <a:p>
            <a:pPr marL="457200" lvl="0" indent="-317500" algn="l" rtl="0">
              <a:lnSpc>
                <a:spcPct val="120000"/>
              </a:lnSpc>
              <a:spcBef>
                <a:spcPts val="800"/>
              </a:spcBef>
              <a:spcAft>
                <a:spcPts val="0"/>
              </a:spcAft>
              <a:buSzPts val="1400"/>
              <a:buChar char="•"/>
            </a:pPr>
            <a:r>
              <a:rPr lang="en-US" sz="1500" dirty="0"/>
              <a:t>Min-max normalization: to [</a:t>
            </a:r>
            <a:r>
              <a:rPr lang="en-US" sz="1500" dirty="0" err="1"/>
              <a:t>new_min</a:t>
            </a:r>
            <a:r>
              <a:rPr lang="en-US" sz="1500" baseline="-25000" dirty="0" err="1"/>
              <a:t>A</a:t>
            </a:r>
            <a:r>
              <a:rPr lang="en-US" sz="1500" dirty="0"/>
              <a:t>, </a:t>
            </a:r>
            <a:r>
              <a:rPr lang="en-US" sz="1500" dirty="0" err="1"/>
              <a:t>new_max</a:t>
            </a:r>
            <a:r>
              <a:rPr lang="en-US" sz="1500" baseline="-25000" dirty="0" err="1"/>
              <a:t>A</a:t>
            </a:r>
            <a:r>
              <a:rPr lang="en-US" sz="1500" dirty="0"/>
              <a:t>]</a:t>
            </a:r>
            <a:endParaRPr dirty="0"/>
          </a:p>
          <a:p>
            <a:pPr marL="914400" lvl="1" indent="-228600" algn="l" rtl="0">
              <a:lnSpc>
                <a:spcPct val="120000"/>
              </a:lnSpc>
              <a:spcBef>
                <a:spcPts val="400"/>
              </a:spcBef>
              <a:spcAft>
                <a:spcPts val="0"/>
              </a:spcAft>
              <a:buSzPts val="1400"/>
              <a:buNone/>
            </a:pPr>
            <a:endParaRPr sz="1500" dirty="0"/>
          </a:p>
          <a:p>
            <a:pPr marL="914400" lvl="1" indent="-228600" algn="l" rtl="0">
              <a:lnSpc>
                <a:spcPct val="120000"/>
              </a:lnSpc>
              <a:spcBef>
                <a:spcPts val="400"/>
              </a:spcBef>
              <a:spcAft>
                <a:spcPts val="0"/>
              </a:spcAft>
              <a:buSzPts val="1400"/>
              <a:buNone/>
            </a:pPr>
            <a:endParaRPr sz="1500" dirty="0"/>
          </a:p>
          <a:p>
            <a:pPr marL="914400" lvl="1" indent="-317500" algn="l" rtl="0">
              <a:lnSpc>
                <a:spcPct val="120000"/>
              </a:lnSpc>
              <a:spcBef>
                <a:spcPts val="400"/>
              </a:spcBef>
              <a:spcAft>
                <a:spcPts val="0"/>
              </a:spcAft>
              <a:buSzPts val="1400"/>
              <a:buChar char="•"/>
            </a:pPr>
            <a:r>
              <a:rPr lang="en-US" sz="1500" dirty="0"/>
              <a:t>Ex.  Let income range $12,000 to $98,000 normalized to [0.0, 1.0].  Then $73,600 is mapped to  </a:t>
            </a:r>
            <a:endParaRPr dirty="0"/>
          </a:p>
          <a:p>
            <a:pPr marL="457200" lvl="0" indent="-317500" algn="l" rtl="0">
              <a:lnSpc>
                <a:spcPct val="120000"/>
              </a:lnSpc>
              <a:spcBef>
                <a:spcPts val="800"/>
              </a:spcBef>
              <a:spcAft>
                <a:spcPts val="0"/>
              </a:spcAft>
              <a:buSzPts val="1400"/>
              <a:buChar char="•"/>
            </a:pPr>
            <a:r>
              <a:rPr lang="en-US" sz="1500" dirty="0"/>
              <a:t>Z-score normalization (μ: mean, σ: standard deviation):</a:t>
            </a:r>
            <a:endParaRPr dirty="0"/>
          </a:p>
          <a:p>
            <a:pPr marL="457200" lvl="0" indent="-228600" algn="l" rtl="0">
              <a:lnSpc>
                <a:spcPct val="120000"/>
              </a:lnSpc>
              <a:spcBef>
                <a:spcPts val="800"/>
              </a:spcBef>
              <a:spcAft>
                <a:spcPts val="0"/>
              </a:spcAft>
              <a:buSzPts val="1400"/>
              <a:buNone/>
            </a:pPr>
            <a:endParaRPr sz="1500" dirty="0"/>
          </a:p>
          <a:p>
            <a:pPr marL="914400" lvl="1" indent="-317500" algn="l" rtl="0">
              <a:lnSpc>
                <a:spcPct val="120000"/>
              </a:lnSpc>
              <a:spcBef>
                <a:spcPts val="400"/>
              </a:spcBef>
              <a:spcAft>
                <a:spcPts val="0"/>
              </a:spcAft>
              <a:buSzPts val="1400"/>
              <a:buChar char="•"/>
            </a:pPr>
            <a:r>
              <a:rPr lang="en-US" sz="1500" dirty="0"/>
              <a:t>Ex. Let μ = 54,000, σ = 16,000.  Then</a:t>
            </a:r>
            <a:endParaRPr sz="1500" dirty="0"/>
          </a:p>
          <a:p>
            <a:pPr marL="457200" lvl="0" indent="-317500" algn="l" rtl="0">
              <a:lnSpc>
                <a:spcPct val="120000"/>
              </a:lnSpc>
              <a:spcBef>
                <a:spcPts val="800"/>
              </a:spcBef>
              <a:spcAft>
                <a:spcPts val="0"/>
              </a:spcAft>
              <a:buSzPts val="1400"/>
              <a:buChar char="•"/>
            </a:pPr>
            <a:r>
              <a:rPr lang="en-US" sz="1500" dirty="0"/>
              <a:t>Normalization by decimal scaling</a:t>
            </a:r>
            <a:endParaRPr dirty="0"/>
          </a:p>
        </p:txBody>
      </p:sp>
      <p:pic>
        <p:nvPicPr>
          <p:cNvPr id="325" name="Google Shape;325;p19"/>
          <p:cNvPicPr preferRelativeResize="0"/>
          <p:nvPr/>
        </p:nvPicPr>
        <p:blipFill rotWithShape="1">
          <a:blip r:embed="rId4">
            <a:alphaModFix/>
          </a:blip>
          <a:srcRect/>
          <a:stretch/>
        </p:blipFill>
        <p:spPr>
          <a:xfrm>
            <a:off x="2621973" y="2457798"/>
            <a:ext cx="1885950" cy="355997"/>
          </a:xfrm>
          <a:prstGeom prst="rect">
            <a:avLst/>
          </a:prstGeom>
          <a:noFill/>
          <a:ln>
            <a:noFill/>
          </a:ln>
        </p:spPr>
      </p:pic>
      <p:pic>
        <p:nvPicPr>
          <p:cNvPr id="326" name="Google Shape;326;p19"/>
          <p:cNvPicPr preferRelativeResize="0"/>
          <p:nvPr/>
        </p:nvPicPr>
        <p:blipFill rotWithShape="1">
          <a:blip r:embed="rId5">
            <a:alphaModFix/>
          </a:blip>
          <a:srcRect/>
          <a:stretch/>
        </p:blipFill>
        <p:spPr>
          <a:xfrm>
            <a:off x="2427901" y="1499151"/>
            <a:ext cx="4457700" cy="532210"/>
          </a:xfrm>
          <a:prstGeom prst="rect">
            <a:avLst/>
          </a:prstGeom>
          <a:noFill/>
          <a:ln>
            <a:noFill/>
          </a:ln>
        </p:spPr>
      </p:pic>
      <p:pic>
        <p:nvPicPr>
          <p:cNvPr id="327" name="Google Shape;327;p19"/>
          <p:cNvPicPr preferRelativeResize="0"/>
          <p:nvPr/>
        </p:nvPicPr>
        <p:blipFill rotWithShape="1">
          <a:blip r:embed="rId6">
            <a:alphaModFix/>
          </a:blip>
          <a:srcRect/>
          <a:stretch/>
        </p:blipFill>
        <p:spPr>
          <a:xfrm>
            <a:off x="3306080" y="3078456"/>
            <a:ext cx="624994" cy="409575"/>
          </a:xfrm>
          <a:prstGeom prst="rect">
            <a:avLst/>
          </a:prstGeom>
          <a:noFill/>
          <a:ln>
            <a:noFill/>
          </a:ln>
        </p:spPr>
      </p:pic>
      <p:pic>
        <p:nvPicPr>
          <p:cNvPr id="328" name="Google Shape;328;p19"/>
          <p:cNvPicPr preferRelativeResize="0"/>
          <p:nvPr/>
        </p:nvPicPr>
        <p:blipFill rotWithShape="1">
          <a:blip r:embed="rId7">
            <a:alphaModFix/>
          </a:blip>
          <a:srcRect/>
          <a:stretch/>
        </p:blipFill>
        <p:spPr>
          <a:xfrm>
            <a:off x="2621973" y="4169885"/>
            <a:ext cx="624994" cy="496647"/>
          </a:xfrm>
          <a:prstGeom prst="rect">
            <a:avLst/>
          </a:prstGeom>
          <a:noFill/>
          <a:ln>
            <a:noFill/>
          </a:ln>
        </p:spPr>
      </p:pic>
      <p:pic>
        <p:nvPicPr>
          <p:cNvPr id="329" name="Google Shape;329;p19"/>
          <p:cNvPicPr preferRelativeResize="0"/>
          <p:nvPr/>
        </p:nvPicPr>
        <p:blipFill rotWithShape="1">
          <a:blip r:embed="rId8">
            <a:alphaModFix/>
          </a:blip>
          <a:srcRect/>
          <a:stretch/>
        </p:blipFill>
        <p:spPr>
          <a:xfrm>
            <a:off x="4522211" y="2816370"/>
            <a:ext cx="84535" cy="160735"/>
          </a:xfrm>
          <a:prstGeom prst="rect">
            <a:avLst/>
          </a:prstGeom>
          <a:noFill/>
          <a:ln>
            <a:noFill/>
          </a:ln>
        </p:spPr>
      </p:pic>
      <p:sp>
        <p:nvSpPr>
          <p:cNvPr id="330" name="Google Shape;330;p19"/>
          <p:cNvSpPr txBox="1"/>
          <p:nvPr/>
        </p:nvSpPr>
        <p:spPr>
          <a:xfrm>
            <a:off x="3342487" y="4358796"/>
            <a:ext cx="459462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chemeClr val="dk1"/>
                </a:solidFill>
                <a:latin typeface="Times New Roman"/>
                <a:ea typeface="Times New Roman"/>
                <a:cs typeface="Times New Roman"/>
                <a:sym typeface="Times New Roman"/>
              </a:rPr>
              <a:t>Where </a:t>
            </a:r>
            <a:r>
              <a:rPr lang="en-US" b="0" i="1" u="none" strike="noStrike" cap="none" dirty="0">
                <a:solidFill>
                  <a:schemeClr val="dk1"/>
                </a:solidFill>
                <a:latin typeface="Times New Roman"/>
                <a:ea typeface="Times New Roman"/>
                <a:cs typeface="Times New Roman"/>
                <a:sym typeface="Times New Roman"/>
              </a:rPr>
              <a:t>j</a:t>
            </a:r>
            <a:r>
              <a:rPr lang="en-US" sz="1200" b="0" i="0" u="none" strike="noStrike" cap="none" dirty="0">
                <a:solidFill>
                  <a:schemeClr val="dk1"/>
                </a:solidFill>
                <a:latin typeface="Times New Roman"/>
                <a:ea typeface="Times New Roman"/>
                <a:cs typeface="Times New Roman"/>
                <a:sym typeface="Times New Roman"/>
              </a:rPr>
              <a:t> is the smallest integer such that Max(|ν’|) &lt; 1</a:t>
            </a:r>
            <a:endParaRPr b="0" i="0" u="none" strike="noStrike" cap="none" dirty="0">
              <a:solidFill>
                <a:schemeClr val="dk1"/>
              </a:solidFill>
              <a:latin typeface="Times New Roman"/>
              <a:ea typeface="Times New Roman"/>
              <a:cs typeface="Times New Roman"/>
              <a:sym typeface="Times New Roman"/>
            </a:endParaRPr>
          </a:p>
        </p:txBody>
      </p:sp>
      <p:pic>
        <p:nvPicPr>
          <p:cNvPr id="331" name="Google Shape;331;p19"/>
          <p:cNvPicPr preferRelativeResize="0"/>
          <p:nvPr/>
        </p:nvPicPr>
        <p:blipFill rotWithShape="1">
          <a:blip r:embed="rId9">
            <a:alphaModFix/>
          </a:blip>
          <a:srcRect/>
          <a:stretch/>
        </p:blipFill>
        <p:spPr>
          <a:xfrm>
            <a:off x="4388371" y="3472465"/>
            <a:ext cx="1464469" cy="40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79" name="Google Shape;79;p2"/>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Outline</a:t>
            </a:r>
            <a:endParaRPr/>
          </a:p>
        </p:txBody>
      </p:sp>
      <p:sp>
        <p:nvSpPr>
          <p:cNvPr id="80" name="Google Shape;80;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2</a:t>
            </a:fld>
            <a:endParaRPr/>
          </a:p>
        </p:txBody>
      </p:sp>
      <p:sp>
        <p:nvSpPr>
          <p:cNvPr id="81" name="Google Shape;81;p2"/>
          <p:cNvSpPr txBox="1"/>
          <p:nvPr/>
        </p:nvSpPr>
        <p:spPr>
          <a:xfrm>
            <a:off x="275573" y="1309728"/>
            <a:ext cx="8668011" cy="3543300"/>
          </a:xfrm>
          <a:prstGeom prst="rect">
            <a:avLst/>
          </a:prstGeom>
          <a:noFill/>
          <a:ln>
            <a:noFill/>
          </a:ln>
        </p:spPr>
        <p:txBody>
          <a:bodyPr spcFirstLastPara="1" wrap="square" lIns="69050" tIns="34525" rIns="69050" bIns="34525" anchor="t" anchorCtr="0">
            <a:normAutofit fontScale="92500" lnSpcReduction="10000"/>
          </a:bodyPr>
          <a:lstStyle/>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a:solidFill>
                  <a:schemeClr val="dk1"/>
                </a:solidFill>
                <a:latin typeface="Tahoma"/>
                <a:ea typeface="Tahoma"/>
                <a:cs typeface="Tahoma"/>
                <a:sym typeface="Tahoma"/>
              </a:rPr>
              <a:t>Why preprocess the data?</a:t>
            </a:r>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a:solidFill>
                  <a:schemeClr val="dk1"/>
                </a:solidFill>
                <a:latin typeface="Tahoma"/>
                <a:ea typeface="Tahoma"/>
                <a:cs typeface="Tahoma"/>
                <a:sym typeface="Tahoma"/>
              </a:rPr>
              <a:t>Descriptive data summarization</a:t>
            </a:r>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a:solidFill>
                  <a:schemeClr val="dk1"/>
                </a:solidFill>
                <a:latin typeface="Tahoma"/>
                <a:ea typeface="Tahoma"/>
                <a:cs typeface="Tahoma"/>
                <a:sym typeface="Tahoma"/>
              </a:rPr>
              <a:t>Data cleaning </a:t>
            </a:r>
            <a:endParaRPr/>
          </a:p>
          <a:p>
            <a:pPr marL="457200" marR="0" lvl="0" indent="-317500" algn="l" rtl="0">
              <a:lnSpc>
                <a:spcPct val="140000"/>
              </a:lnSpc>
              <a:spcBef>
                <a:spcPts val="800"/>
              </a:spcBef>
              <a:spcAft>
                <a:spcPts val="0"/>
              </a:spcAft>
              <a:buClr>
                <a:schemeClr val="dk1"/>
              </a:buClr>
              <a:buSzPct val="72072"/>
              <a:buFont typeface="Arial"/>
              <a:buChar char="•"/>
            </a:pPr>
            <a:r>
              <a:rPr lang="en-US" sz="2100" b="1" i="0" u="none" strike="noStrike" cap="none">
                <a:solidFill>
                  <a:schemeClr val="dk1"/>
                </a:solidFill>
                <a:latin typeface="Tahoma"/>
                <a:ea typeface="Tahoma"/>
                <a:cs typeface="Tahoma"/>
                <a:sym typeface="Tahoma"/>
              </a:rPr>
              <a:t>Data integration and transformation</a:t>
            </a:r>
            <a:endParaRPr/>
          </a:p>
          <a:p>
            <a:pPr marL="457200" marR="0" lvl="0" indent="-317500" algn="l" rtl="0">
              <a:lnSpc>
                <a:spcPct val="140000"/>
              </a:lnSpc>
              <a:spcBef>
                <a:spcPts val="800"/>
              </a:spcBef>
              <a:spcAft>
                <a:spcPts val="0"/>
              </a:spcAft>
              <a:buClr>
                <a:schemeClr val="dk1"/>
              </a:buClr>
              <a:buSzPct val="72072"/>
              <a:buFont typeface="Arial"/>
              <a:buChar char="•"/>
            </a:pPr>
            <a:r>
              <a:rPr lang="en-US" sz="2100" b="1" i="0" u="none" strike="noStrike" cap="none">
                <a:solidFill>
                  <a:schemeClr val="dk1"/>
                </a:solidFill>
                <a:latin typeface="Tahoma"/>
                <a:ea typeface="Tahoma"/>
                <a:cs typeface="Tahoma"/>
                <a:sym typeface="Tahoma"/>
              </a:rPr>
              <a:t>Data reduction</a:t>
            </a:r>
            <a:endParaRPr sz="2100" b="1" i="0" u="none" strike="noStrike" cap="none">
              <a:solidFill>
                <a:schemeClr val="hlink"/>
              </a:solidFill>
              <a:latin typeface="Tahoma"/>
              <a:ea typeface="Tahoma"/>
              <a:cs typeface="Tahoma"/>
              <a:sym typeface="Tahoma"/>
            </a:endParaRPr>
          </a:p>
          <a:p>
            <a:pPr marL="457200" marR="0" lvl="0" indent="-317500" algn="l" rtl="0">
              <a:lnSpc>
                <a:spcPct val="140000"/>
              </a:lnSpc>
              <a:spcBef>
                <a:spcPts val="800"/>
              </a:spcBef>
              <a:spcAft>
                <a:spcPts val="0"/>
              </a:spcAft>
              <a:buClr>
                <a:schemeClr val="dk1"/>
              </a:buClr>
              <a:buSzPct val="72072"/>
              <a:buFont typeface="Arial"/>
              <a:buChar char="•"/>
            </a:pPr>
            <a:r>
              <a:rPr lang="en-US" sz="2100" b="1" i="0" u="none" strike="noStrike" cap="none">
                <a:solidFill>
                  <a:schemeClr val="dk1"/>
                </a:solidFill>
                <a:latin typeface="Tahoma"/>
                <a:ea typeface="Tahoma"/>
                <a:cs typeface="Tahoma"/>
                <a:sym typeface="Tahoma"/>
              </a:rPr>
              <a:t>Discretization and concept hierarchy generation</a:t>
            </a:r>
            <a:endParaRPr/>
          </a:p>
          <a:p>
            <a:pPr marL="457200" marR="0" lvl="0" indent="-317500" algn="l" rtl="0">
              <a:lnSpc>
                <a:spcPct val="140000"/>
              </a:lnSpc>
              <a:spcBef>
                <a:spcPts val="800"/>
              </a:spcBef>
              <a:spcAft>
                <a:spcPts val="0"/>
              </a:spcAft>
              <a:buClr>
                <a:schemeClr val="dk1"/>
              </a:buClr>
              <a:buSzPct val="72072"/>
              <a:buFont typeface="Arial"/>
              <a:buChar char="•"/>
            </a:pPr>
            <a:r>
              <a:rPr lang="en-US" sz="2100" b="1" i="0" u="none" strike="noStrike" cap="none">
                <a:solidFill>
                  <a:schemeClr val="dk1"/>
                </a:solidFill>
                <a:latin typeface="Tahoma"/>
                <a:ea typeface="Tahoma"/>
                <a:cs typeface="Tahoma"/>
                <a:sym typeface="Tahoma"/>
              </a:rPr>
              <a:t>Summary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20"/>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37" name="Google Shape;337;p20"/>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z-scores</a:t>
            </a:r>
            <a:endParaRPr/>
          </a:p>
        </p:txBody>
      </p:sp>
      <p:sp>
        <p:nvSpPr>
          <p:cNvPr id="339" name="Google Shape;339;p20"/>
          <p:cNvSpPr txBox="1"/>
          <p:nvPr/>
        </p:nvSpPr>
        <p:spPr>
          <a:xfrm>
            <a:off x="677526" y="1375514"/>
            <a:ext cx="5285185" cy="1096241"/>
          </a:xfrm>
          <a:prstGeom prst="rect">
            <a:avLst/>
          </a:prstGeom>
          <a:noFill/>
          <a:ln>
            <a:noFill/>
          </a:ln>
        </p:spPr>
        <p:txBody>
          <a:bodyPr spcFirstLastPara="1" wrap="square" lIns="68575" tIns="34275" rIns="68575" bIns="34275" anchor="t" anchorCtr="0">
            <a:normAutofit/>
          </a:bodyPr>
          <a:lstStyle/>
          <a:p>
            <a:pPr marL="0" marR="0" lvl="0" indent="0" algn="l" rtl="0">
              <a:lnSpc>
                <a:spcPct val="90000"/>
              </a:lnSpc>
              <a:spcBef>
                <a:spcPts val="800"/>
              </a:spcBef>
              <a:spcAft>
                <a:spcPts val="0"/>
              </a:spcAft>
              <a:buClr>
                <a:schemeClr val="dk1"/>
              </a:buClr>
              <a:buSzPts val="1400"/>
              <a:buFont typeface="Arial"/>
              <a:buNone/>
            </a:pPr>
            <a:r>
              <a:rPr lang="en-US" sz="2100" b="0" i="0" u="none" strike="noStrike" cap="none" dirty="0">
                <a:solidFill>
                  <a:schemeClr val="dk1"/>
                </a:solidFill>
                <a:latin typeface="Comic Sans MS"/>
                <a:ea typeface="Comic Sans MS"/>
                <a:cs typeface="Comic Sans MS"/>
                <a:sym typeface="Comic Sans MS"/>
              </a:rPr>
              <a:t>When a set of data values are normally distributed, we can standardize each score by converting it into a </a:t>
            </a:r>
            <a:r>
              <a:rPr lang="en-US" sz="2100" b="1" i="1" u="none" strike="noStrike" cap="none" dirty="0">
                <a:solidFill>
                  <a:schemeClr val="hlink"/>
                </a:solidFill>
                <a:latin typeface="Times New Roman"/>
                <a:ea typeface="Times New Roman"/>
                <a:cs typeface="Times New Roman"/>
                <a:sym typeface="Times New Roman"/>
              </a:rPr>
              <a:t>z</a:t>
            </a:r>
            <a:r>
              <a:rPr lang="en-US" sz="2100" b="1" i="0" u="none" strike="noStrike" cap="none" dirty="0">
                <a:solidFill>
                  <a:schemeClr val="hlink"/>
                </a:solidFill>
                <a:latin typeface="Comic Sans MS"/>
                <a:ea typeface="Comic Sans MS"/>
                <a:cs typeface="Comic Sans MS"/>
                <a:sym typeface="Comic Sans MS"/>
              </a:rPr>
              <a:t>-score</a:t>
            </a:r>
            <a:r>
              <a:rPr lang="en-US" sz="2100" b="0" i="0" u="none" strike="noStrike" cap="none" dirty="0">
                <a:solidFill>
                  <a:schemeClr val="dk1"/>
                </a:solidFill>
                <a:latin typeface="Comic Sans MS"/>
                <a:ea typeface="Comic Sans MS"/>
                <a:cs typeface="Comic Sans MS"/>
                <a:sym typeface="Comic Sans MS"/>
              </a:rPr>
              <a:t>. </a:t>
            </a:r>
            <a:endParaRPr dirty="0"/>
          </a:p>
        </p:txBody>
      </p:sp>
      <p:sp>
        <p:nvSpPr>
          <p:cNvPr id="340" name="Google Shape;340;p20"/>
          <p:cNvSpPr txBox="1"/>
          <p:nvPr/>
        </p:nvSpPr>
        <p:spPr>
          <a:xfrm>
            <a:off x="2844800" y="3018598"/>
            <a:ext cx="612775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1" u="none" strike="noStrike" cap="none" dirty="0">
                <a:solidFill>
                  <a:schemeClr val="hlink"/>
                </a:solidFill>
                <a:latin typeface="Times New Roman"/>
                <a:ea typeface="Times New Roman"/>
                <a:cs typeface="Times New Roman"/>
                <a:sym typeface="Times New Roman"/>
              </a:rPr>
              <a:t>z</a:t>
            </a:r>
            <a:r>
              <a:rPr lang="en-US" sz="2400" b="1" i="0" u="none" strike="noStrike" cap="none" dirty="0">
                <a:solidFill>
                  <a:schemeClr val="hlink"/>
                </a:solidFill>
                <a:latin typeface="Comic Sans MS"/>
                <a:ea typeface="Comic Sans MS"/>
                <a:cs typeface="Comic Sans MS"/>
                <a:sym typeface="Comic Sans MS"/>
              </a:rPr>
              <a:t>-scores</a:t>
            </a:r>
            <a:r>
              <a:rPr lang="en-US" sz="2400" b="0" i="0" u="none" strike="noStrike" cap="none" dirty="0">
                <a:solidFill>
                  <a:schemeClr val="dk1"/>
                </a:solidFill>
                <a:latin typeface="Comic Sans MS"/>
                <a:ea typeface="Comic Sans MS"/>
                <a:cs typeface="Comic Sans MS"/>
                <a:sym typeface="Comic Sans MS"/>
              </a:rPr>
              <a:t> make it easier to compare data values measured on different scales.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21"/>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46" name="Google Shape;346;p21"/>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z-scores</a:t>
            </a:r>
            <a:endParaRPr/>
          </a:p>
        </p:txBody>
      </p:sp>
      <p:sp>
        <p:nvSpPr>
          <p:cNvPr id="347" name="Google Shape;347;p21"/>
          <p:cNvSpPr txBox="1">
            <a:spLocks noGrp="1"/>
          </p:cNvSpPr>
          <p:nvPr>
            <p:ph type="body" idx="1"/>
          </p:nvPr>
        </p:nvSpPr>
        <p:spPr>
          <a:xfrm>
            <a:off x="540328" y="1546513"/>
            <a:ext cx="5285185" cy="1136073"/>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en-US">
                <a:latin typeface="Comic Sans MS"/>
                <a:ea typeface="Comic Sans MS"/>
                <a:cs typeface="Comic Sans MS"/>
                <a:sym typeface="Comic Sans MS"/>
              </a:rPr>
              <a:t>A </a:t>
            </a:r>
            <a:r>
              <a:rPr lang="en-US" b="1" i="1">
                <a:solidFill>
                  <a:schemeClr val="hlink"/>
                </a:solidFill>
                <a:latin typeface="Times New Roman"/>
                <a:ea typeface="Times New Roman"/>
                <a:cs typeface="Times New Roman"/>
                <a:sym typeface="Times New Roman"/>
              </a:rPr>
              <a:t>z</a:t>
            </a:r>
            <a:r>
              <a:rPr lang="en-US" b="1">
                <a:solidFill>
                  <a:schemeClr val="hlink"/>
                </a:solidFill>
                <a:latin typeface="Comic Sans MS"/>
                <a:ea typeface="Comic Sans MS"/>
                <a:cs typeface="Comic Sans MS"/>
                <a:sym typeface="Comic Sans MS"/>
              </a:rPr>
              <a:t>-score</a:t>
            </a:r>
            <a:r>
              <a:rPr lang="en-US">
                <a:latin typeface="Comic Sans MS"/>
                <a:ea typeface="Comic Sans MS"/>
                <a:cs typeface="Comic Sans MS"/>
                <a:sym typeface="Comic Sans MS"/>
              </a:rPr>
              <a:t> reflects how many standard deviations above or below the mean a raw score is.</a:t>
            </a:r>
            <a:endParaRPr/>
          </a:p>
          <a:p>
            <a:pPr marL="0" lvl="0" indent="0" algn="l" rtl="0">
              <a:lnSpc>
                <a:spcPct val="90000"/>
              </a:lnSpc>
              <a:spcBef>
                <a:spcPts val="800"/>
              </a:spcBef>
              <a:spcAft>
                <a:spcPts val="0"/>
              </a:spcAft>
              <a:buSzPts val="1400"/>
              <a:buNone/>
            </a:pPr>
            <a:endParaRPr>
              <a:latin typeface="Comic Sans MS"/>
              <a:ea typeface="Comic Sans MS"/>
              <a:cs typeface="Comic Sans MS"/>
              <a:sym typeface="Comic Sans MS"/>
            </a:endParaRPr>
          </a:p>
        </p:txBody>
      </p:sp>
      <p:sp>
        <p:nvSpPr>
          <p:cNvPr id="348" name="Google Shape;348;p21"/>
          <p:cNvSpPr txBox="1"/>
          <p:nvPr/>
        </p:nvSpPr>
        <p:spPr>
          <a:xfrm>
            <a:off x="2000249" y="3028950"/>
            <a:ext cx="6638059" cy="125111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Comic Sans MS"/>
                <a:ea typeface="Comic Sans MS"/>
                <a:cs typeface="Comic Sans MS"/>
                <a:sym typeface="Comic Sans MS"/>
              </a:rPr>
              <a:t>The </a:t>
            </a:r>
            <a:r>
              <a:rPr lang="en-US" sz="2400" b="1" i="1" u="none" strike="noStrike" cap="none">
                <a:solidFill>
                  <a:schemeClr val="hlink"/>
                </a:solidFill>
                <a:latin typeface="Times New Roman"/>
                <a:ea typeface="Times New Roman"/>
                <a:cs typeface="Times New Roman"/>
                <a:sym typeface="Times New Roman"/>
              </a:rPr>
              <a:t>z</a:t>
            </a:r>
            <a:r>
              <a:rPr lang="en-US" sz="2400" b="1" i="0" u="none" strike="noStrike" cap="none">
                <a:solidFill>
                  <a:schemeClr val="hlink"/>
                </a:solidFill>
                <a:latin typeface="Comic Sans MS"/>
                <a:ea typeface="Comic Sans MS"/>
                <a:cs typeface="Comic Sans MS"/>
                <a:sym typeface="Comic Sans MS"/>
              </a:rPr>
              <a:t>-score</a:t>
            </a:r>
            <a:r>
              <a:rPr lang="en-US" sz="2400" b="0" i="0" u="none" strike="noStrike" cap="none">
                <a:solidFill>
                  <a:schemeClr val="dk1"/>
                </a:solidFill>
                <a:latin typeface="Comic Sans MS"/>
                <a:ea typeface="Comic Sans MS"/>
                <a:cs typeface="Comic Sans MS"/>
                <a:sym typeface="Comic Sans MS"/>
              </a:rPr>
              <a:t> is positive if the data value lies above the mean and negative if the data value lies below the mean</a:t>
            </a:r>
            <a:r>
              <a:rPr lang="en-US" sz="1050" b="0" i="0" u="none" strike="noStrike" cap="none">
                <a:solidFill>
                  <a:schemeClr val="dk1"/>
                </a:solidFill>
                <a:latin typeface="Comic Sans MS"/>
                <a:ea typeface="Comic Sans MS"/>
                <a:cs typeface="Comic Sans MS"/>
                <a:sym typeface="Comic Sans MS"/>
              </a:rPr>
              <a:t>.</a:t>
            </a:r>
            <a:endParaRPr/>
          </a:p>
          <a:p>
            <a:pPr marL="0" marR="0" lvl="0" indent="0" algn="l" rtl="0">
              <a:lnSpc>
                <a:spcPct val="100000"/>
              </a:lnSpc>
              <a:spcBef>
                <a:spcPts val="0"/>
              </a:spcBef>
              <a:spcAft>
                <a:spcPts val="0"/>
              </a:spcAft>
              <a:buNone/>
            </a:pPr>
            <a:endParaRPr sz="1050" b="0" i="0" u="none" strike="noStrike" cap="none">
              <a:solidFill>
                <a:schemeClr val="dk1"/>
              </a:solidFill>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Google Shape;353;p22"/>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354" name="Google Shape;354;p22"/>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z-score formula</a:t>
            </a:r>
            <a:endParaRPr/>
          </a:p>
        </p:txBody>
      </p:sp>
      <p:pic>
        <p:nvPicPr>
          <p:cNvPr id="356" name="Google Shape;356;p22"/>
          <p:cNvPicPr preferRelativeResize="0"/>
          <p:nvPr/>
        </p:nvPicPr>
        <p:blipFill rotWithShape="1">
          <a:blip r:embed="rId5">
            <a:alphaModFix/>
          </a:blip>
          <a:srcRect/>
          <a:stretch/>
        </p:blipFill>
        <p:spPr>
          <a:xfrm>
            <a:off x="3143250" y="1549004"/>
            <a:ext cx="1714500" cy="1063228"/>
          </a:xfrm>
          <a:prstGeom prst="rect">
            <a:avLst/>
          </a:prstGeom>
          <a:noFill/>
          <a:ln>
            <a:noFill/>
          </a:ln>
        </p:spPr>
      </p:pic>
      <p:grpSp>
        <p:nvGrpSpPr>
          <p:cNvPr id="357" name="Google Shape;357;p22"/>
          <p:cNvGrpSpPr/>
          <p:nvPr/>
        </p:nvGrpSpPr>
        <p:grpSpPr>
          <a:xfrm>
            <a:off x="1885950" y="2686051"/>
            <a:ext cx="4686300" cy="1938992"/>
            <a:chOff x="990600" y="3581401"/>
            <a:chExt cx="6248400" cy="2585323"/>
          </a:xfrm>
        </p:grpSpPr>
        <p:sp>
          <p:nvSpPr>
            <p:cNvPr id="358" name="Google Shape;358;p22"/>
            <p:cNvSpPr txBox="1"/>
            <p:nvPr/>
          </p:nvSpPr>
          <p:spPr>
            <a:xfrm>
              <a:off x="990600" y="3581401"/>
              <a:ext cx="6248400" cy="25853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dk1"/>
                  </a:solidFill>
                  <a:latin typeface="Comic Sans MS"/>
                  <a:ea typeface="Comic Sans MS"/>
                  <a:cs typeface="Comic Sans MS"/>
                  <a:sym typeface="Comic Sans MS"/>
                </a:rPr>
                <a:t>Where </a:t>
              </a:r>
              <a:r>
                <a:rPr lang="en-US" sz="2400" b="1" i="1" u="none" strike="noStrike" cap="none">
                  <a:solidFill>
                    <a:schemeClr val="dk1"/>
                  </a:solidFill>
                  <a:latin typeface="Times New Roman"/>
                  <a:ea typeface="Times New Roman"/>
                  <a:cs typeface="Times New Roman"/>
                  <a:sym typeface="Times New Roman"/>
                </a:rPr>
                <a:t>x</a:t>
              </a:r>
              <a:r>
                <a:rPr lang="en-US" sz="2400" b="0" i="0" u="none" strike="noStrike" cap="none">
                  <a:solidFill>
                    <a:schemeClr val="dk1"/>
                  </a:solidFill>
                  <a:latin typeface="Comic Sans MS"/>
                  <a:ea typeface="Comic Sans MS"/>
                  <a:cs typeface="Comic Sans MS"/>
                  <a:sym typeface="Comic Sans MS"/>
                </a:rPr>
                <a:t> represents an element of the data set, the </a:t>
              </a:r>
              <a:r>
                <a:rPr lang="en-US" sz="2400" b="0" i="0" u="none" strike="noStrike" cap="none">
                  <a:solidFill>
                    <a:schemeClr val="hlink"/>
                  </a:solidFill>
                  <a:latin typeface="Comic Sans MS"/>
                  <a:ea typeface="Comic Sans MS"/>
                  <a:cs typeface="Comic Sans MS"/>
                  <a:sym typeface="Comic Sans MS"/>
                </a:rPr>
                <a:t>mean</a:t>
              </a:r>
              <a:r>
                <a:rPr lang="en-US" sz="2400" b="0" i="0" u="none" strike="noStrike" cap="none">
                  <a:solidFill>
                    <a:schemeClr val="dk1"/>
                  </a:solidFill>
                  <a:latin typeface="Comic Sans MS"/>
                  <a:ea typeface="Comic Sans MS"/>
                  <a:cs typeface="Comic Sans MS"/>
                  <a:sym typeface="Comic Sans MS"/>
                </a:rPr>
                <a:t> is represented by      and </a:t>
              </a:r>
              <a:r>
                <a:rPr lang="en-US" sz="2400" b="0" i="0" u="none" strike="noStrike" cap="none">
                  <a:solidFill>
                    <a:schemeClr val="hlink"/>
                  </a:solidFill>
                  <a:latin typeface="Comic Sans MS"/>
                  <a:ea typeface="Comic Sans MS"/>
                  <a:cs typeface="Comic Sans MS"/>
                  <a:sym typeface="Comic Sans MS"/>
                </a:rPr>
                <a:t>standard deviation</a:t>
              </a:r>
              <a:r>
                <a:rPr lang="en-US" sz="2400" b="0" i="0" u="none" strike="noStrike" cap="none">
                  <a:solidFill>
                    <a:schemeClr val="dk1"/>
                  </a:solidFill>
                  <a:latin typeface="Comic Sans MS"/>
                  <a:ea typeface="Comic Sans MS"/>
                  <a:cs typeface="Comic Sans MS"/>
                  <a:sym typeface="Comic Sans MS"/>
                </a:rPr>
                <a:t> by  	.	</a:t>
              </a:r>
              <a:endParaRPr/>
            </a:p>
          </p:txBody>
        </p:sp>
        <p:pic>
          <p:nvPicPr>
            <p:cNvPr id="359" name="Google Shape;359;p22"/>
            <p:cNvPicPr preferRelativeResize="0"/>
            <p:nvPr/>
          </p:nvPicPr>
          <p:blipFill rotWithShape="1">
            <a:blip r:embed="rId6">
              <a:alphaModFix/>
            </a:blip>
            <a:srcRect/>
            <a:stretch/>
          </p:blipFill>
          <p:spPr>
            <a:xfrm>
              <a:off x="4094163" y="4611689"/>
              <a:ext cx="466725" cy="477838"/>
            </a:xfrm>
            <a:prstGeom prst="rect">
              <a:avLst/>
            </a:prstGeom>
            <a:noFill/>
            <a:ln>
              <a:noFill/>
            </a:ln>
          </p:spPr>
        </p:pic>
        <p:pic>
          <p:nvPicPr>
            <p:cNvPr id="360" name="Google Shape;360;p22"/>
            <p:cNvPicPr preferRelativeResize="0"/>
            <p:nvPr/>
          </p:nvPicPr>
          <p:blipFill rotWithShape="1">
            <a:blip r:embed="rId7">
              <a:alphaModFix/>
            </a:blip>
            <a:srcRect/>
            <a:stretch/>
          </p:blipFill>
          <p:spPr>
            <a:xfrm>
              <a:off x="5257800" y="5084764"/>
              <a:ext cx="646113" cy="558800"/>
            </a:xfrm>
            <a:prstGeom prst="rect">
              <a:avLst/>
            </a:prstGeom>
            <a:noFill/>
            <a:ln>
              <a:noFill/>
            </a:ln>
          </p:spPr>
        </p:pic>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7"/>
                                        </p:tgtEl>
                                        <p:attrNameLst>
                                          <p:attrName>style.visibility</p:attrName>
                                        </p:attrNameLst>
                                      </p:cBhvr>
                                      <p:to>
                                        <p:strVal val="visible"/>
                                      </p:to>
                                    </p:set>
                                    <p:animEffect transition="in" filter="fade">
                                      <p:cBhvr>
                                        <p:cTn id="7" dur="5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23"/>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366" name="Google Shape;366;p23"/>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sp>
        <p:nvSpPr>
          <p:cNvPr id="367" name="Google Shape;367;p23"/>
          <p:cNvSpPr txBox="1">
            <a:spLocks noGrp="1"/>
          </p:cNvSpPr>
          <p:nvPr>
            <p:ph type="body" idx="1"/>
          </p:nvPr>
        </p:nvSpPr>
        <p:spPr>
          <a:xfrm>
            <a:off x="770175" y="1346598"/>
            <a:ext cx="8041931" cy="1977628"/>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en-US" dirty="0">
                <a:solidFill>
                  <a:srgbClr val="006600"/>
                </a:solidFill>
                <a:latin typeface="Comic Sans MS"/>
                <a:ea typeface="Comic Sans MS"/>
                <a:cs typeface="Comic Sans MS"/>
                <a:sym typeface="Comic Sans MS"/>
              </a:rPr>
              <a:t>Suppose SAT scores among college students are normally distributed with a mean of 500 and a standard deviation of 100. If a student scores a 700, what would be her </a:t>
            </a:r>
            <a:r>
              <a:rPr lang="en-US" b="1" i="1" dirty="0">
                <a:solidFill>
                  <a:srgbClr val="006600"/>
                </a:solidFill>
                <a:latin typeface="Times New Roman"/>
                <a:ea typeface="Times New Roman"/>
                <a:cs typeface="Times New Roman"/>
                <a:sym typeface="Times New Roman"/>
              </a:rPr>
              <a:t>z</a:t>
            </a:r>
            <a:r>
              <a:rPr lang="en-US" dirty="0">
                <a:solidFill>
                  <a:srgbClr val="006600"/>
                </a:solidFill>
                <a:latin typeface="Comic Sans MS"/>
                <a:ea typeface="Comic Sans MS"/>
                <a:cs typeface="Comic Sans MS"/>
                <a:sym typeface="Comic Sans MS"/>
              </a:rPr>
              <a:t>-score?</a:t>
            </a:r>
            <a:endParaRPr dirty="0"/>
          </a:p>
          <a:p>
            <a:pPr marL="0" lvl="0" indent="0" algn="l" rtl="0">
              <a:lnSpc>
                <a:spcPct val="90000"/>
              </a:lnSpc>
              <a:spcBef>
                <a:spcPts val="800"/>
              </a:spcBef>
              <a:spcAft>
                <a:spcPts val="0"/>
              </a:spcAft>
              <a:buSzPts val="1400"/>
              <a:buNone/>
            </a:pPr>
            <a:endParaRPr dirty="0">
              <a:solidFill>
                <a:srgbClr val="006600"/>
              </a:solidFill>
              <a:latin typeface="Comic Sans MS"/>
              <a:ea typeface="Comic Sans MS"/>
              <a:cs typeface="Comic Sans MS"/>
              <a:sym typeface="Comic Sans MS"/>
            </a:endParaRPr>
          </a:p>
        </p:txBody>
      </p:sp>
      <p:sp>
        <p:nvSpPr>
          <p:cNvPr id="368" name="Google Shape;368;p23"/>
          <p:cNvSpPr txBox="1"/>
          <p:nvPr/>
        </p:nvSpPr>
        <p:spPr>
          <a:xfrm>
            <a:off x="1931194" y="4652963"/>
            <a:ext cx="18473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050" b="0" i="0" u="none" strike="noStrike" cap="none">
              <a:solidFill>
                <a:schemeClr val="dk1"/>
              </a:solidFill>
              <a:latin typeface="Comic Sans MS"/>
              <a:ea typeface="Comic Sans MS"/>
              <a:cs typeface="Comic Sans MS"/>
              <a:sym typeface="Comic Sans MS"/>
            </a:endParaRPr>
          </a:p>
        </p:txBody>
      </p:sp>
      <p:grpSp>
        <p:nvGrpSpPr>
          <p:cNvPr id="369" name="Google Shape;369;p23"/>
          <p:cNvGrpSpPr/>
          <p:nvPr/>
        </p:nvGrpSpPr>
        <p:grpSpPr>
          <a:xfrm>
            <a:off x="842548" y="2816225"/>
            <a:ext cx="1666875" cy="333375"/>
            <a:chOff x="2180" y="3960"/>
            <a:chExt cx="1400" cy="280"/>
          </a:xfrm>
        </p:grpSpPr>
        <p:sp>
          <p:nvSpPr>
            <p:cNvPr id="370" name="Google Shape;370;p23"/>
            <p:cNvSpPr/>
            <p:nvPr/>
          </p:nvSpPr>
          <p:spPr>
            <a:xfrm>
              <a:off x="2180" y="3960"/>
              <a:ext cx="1400" cy="280"/>
            </a:xfrm>
            <a:prstGeom prst="roundRect">
              <a:avLst>
                <a:gd name="adj" fmla="val 16667"/>
              </a:avLst>
            </a:prstGeom>
            <a:gradFill>
              <a:gsLst>
                <a:gs pos="0">
                  <a:srgbClr val="000000"/>
                </a:gs>
                <a:gs pos="39999">
                  <a:srgbClr val="0A128C">
                    <a:alpha val="80000"/>
                  </a:srgbClr>
                </a:gs>
                <a:gs pos="70000">
                  <a:srgbClr val="181CC7">
                    <a:alpha val="64705"/>
                  </a:srgbClr>
                </a:gs>
                <a:gs pos="88000">
                  <a:srgbClr val="7005D4">
                    <a:alpha val="55686"/>
                  </a:srgbClr>
                </a:gs>
                <a:gs pos="100000">
                  <a:srgbClr val="8C3D91">
                    <a:alpha val="49803"/>
                  </a:srgbClr>
                </a:gs>
              </a:gsLst>
              <a:lin ang="5400000" scaled="0"/>
            </a:gra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Comic Sans MS"/>
                <a:ea typeface="Comic Sans MS"/>
                <a:cs typeface="Comic Sans MS"/>
                <a:sym typeface="Comic Sans MS"/>
              </a:endParaRPr>
            </a:p>
          </p:txBody>
        </p:sp>
        <p:sp>
          <p:nvSpPr>
            <p:cNvPr id="371" name="Google Shape;371;p23"/>
            <p:cNvSpPr txBox="1"/>
            <p:nvPr/>
          </p:nvSpPr>
          <p:spPr>
            <a:xfrm>
              <a:off x="2180" y="3960"/>
              <a:ext cx="1400" cy="28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1050" b="1" i="0" u="none" strike="noStrike" cap="none">
                  <a:solidFill>
                    <a:srgbClr val="FFFFFF"/>
                  </a:solidFill>
                  <a:latin typeface="Times"/>
                  <a:ea typeface="Times"/>
                  <a:cs typeface="Times"/>
                  <a:sym typeface="Times"/>
                </a:rPr>
                <a:t>Answer Now</a:t>
              </a:r>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76" name="Google Shape;376;p24"/>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377" name="Google Shape;377;p24"/>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sp>
        <p:nvSpPr>
          <p:cNvPr id="378" name="Google Shape;378;p24"/>
          <p:cNvSpPr txBox="1">
            <a:spLocks noGrp="1"/>
          </p:cNvSpPr>
          <p:nvPr>
            <p:ph type="body" idx="1"/>
          </p:nvPr>
        </p:nvSpPr>
        <p:spPr>
          <a:xfrm>
            <a:off x="514350" y="1325142"/>
            <a:ext cx="4999435" cy="1058466"/>
          </a:xfrm>
          <a:prstGeom prst="rect">
            <a:avLst/>
          </a:prstGeom>
          <a:noFill/>
          <a:ln>
            <a:noFill/>
          </a:ln>
        </p:spPr>
        <p:txBody>
          <a:bodyPr spcFirstLastPara="1" wrap="square" lIns="68575" tIns="34275" rIns="68575" bIns="34275" anchor="t" anchorCtr="0">
            <a:normAutofit lnSpcReduction="10000"/>
          </a:bodyPr>
          <a:lstStyle/>
          <a:p>
            <a:pPr marL="0" lvl="0" indent="0" algn="l" rtl="0">
              <a:lnSpc>
                <a:spcPct val="90000"/>
              </a:lnSpc>
              <a:spcBef>
                <a:spcPts val="800"/>
              </a:spcBef>
              <a:spcAft>
                <a:spcPts val="0"/>
              </a:spcAft>
              <a:buSzPts val="1400"/>
              <a:buNone/>
            </a:pPr>
            <a:r>
              <a:rPr lang="en-US" sz="1800">
                <a:solidFill>
                  <a:srgbClr val="006600"/>
                </a:solidFill>
                <a:latin typeface="Comic Sans MS"/>
                <a:ea typeface="Comic Sans MS"/>
                <a:cs typeface="Comic Sans MS"/>
                <a:sym typeface="Comic Sans MS"/>
              </a:rPr>
              <a:t>Suppose SAT scores among college students are normally distributed with a mean of 500 and a standard deviation of 100. If a student scores a 700, what would be her </a:t>
            </a:r>
            <a:r>
              <a:rPr lang="en-US" sz="1800" b="1" i="1">
                <a:solidFill>
                  <a:srgbClr val="006600"/>
                </a:solidFill>
                <a:latin typeface="Times New Roman"/>
                <a:ea typeface="Times New Roman"/>
                <a:cs typeface="Times New Roman"/>
                <a:sym typeface="Times New Roman"/>
              </a:rPr>
              <a:t>z</a:t>
            </a:r>
            <a:r>
              <a:rPr lang="en-US" sz="1800">
                <a:solidFill>
                  <a:srgbClr val="006600"/>
                </a:solidFill>
                <a:latin typeface="Comic Sans MS"/>
                <a:ea typeface="Comic Sans MS"/>
                <a:cs typeface="Comic Sans MS"/>
                <a:sym typeface="Comic Sans MS"/>
              </a:rPr>
              <a:t>-score?</a:t>
            </a:r>
            <a:endParaRPr/>
          </a:p>
          <a:p>
            <a:pPr marL="0" lvl="0" indent="0" algn="l" rtl="0">
              <a:lnSpc>
                <a:spcPct val="90000"/>
              </a:lnSpc>
              <a:spcBef>
                <a:spcPts val="800"/>
              </a:spcBef>
              <a:spcAft>
                <a:spcPts val="0"/>
              </a:spcAft>
              <a:buSzPts val="1400"/>
              <a:buNone/>
            </a:pPr>
            <a:endParaRPr sz="1800">
              <a:latin typeface="Comic Sans MS"/>
              <a:ea typeface="Comic Sans MS"/>
              <a:cs typeface="Comic Sans MS"/>
              <a:sym typeface="Comic Sans MS"/>
            </a:endParaRPr>
          </a:p>
          <a:p>
            <a:pPr marL="0" lvl="0" indent="0" algn="l" rtl="0">
              <a:lnSpc>
                <a:spcPct val="90000"/>
              </a:lnSpc>
              <a:spcBef>
                <a:spcPts val="800"/>
              </a:spcBef>
              <a:spcAft>
                <a:spcPts val="0"/>
              </a:spcAft>
              <a:buSzPts val="1400"/>
              <a:buNone/>
            </a:pPr>
            <a:endParaRPr sz="1200">
              <a:latin typeface="Comic Sans MS"/>
              <a:ea typeface="Comic Sans MS"/>
              <a:cs typeface="Comic Sans MS"/>
              <a:sym typeface="Comic Sans MS"/>
            </a:endParaRPr>
          </a:p>
          <a:p>
            <a:pPr marL="0" lvl="0" indent="0" algn="l" rtl="0">
              <a:lnSpc>
                <a:spcPct val="90000"/>
              </a:lnSpc>
              <a:spcBef>
                <a:spcPts val="800"/>
              </a:spcBef>
              <a:spcAft>
                <a:spcPts val="0"/>
              </a:spcAft>
              <a:buSzPts val="1400"/>
              <a:buNone/>
            </a:pPr>
            <a:endParaRPr sz="1200">
              <a:latin typeface="Comic Sans MS"/>
              <a:ea typeface="Comic Sans MS"/>
              <a:cs typeface="Comic Sans MS"/>
              <a:sym typeface="Comic Sans MS"/>
            </a:endParaRPr>
          </a:p>
          <a:p>
            <a:pPr marL="0" lvl="0" indent="0" algn="l" rtl="0">
              <a:lnSpc>
                <a:spcPct val="90000"/>
              </a:lnSpc>
              <a:spcBef>
                <a:spcPts val="800"/>
              </a:spcBef>
              <a:spcAft>
                <a:spcPts val="0"/>
              </a:spcAft>
              <a:buSzPts val="1400"/>
              <a:buNone/>
            </a:pPr>
            <a:endParaRPr sz="1200">
              <a:latin typeface="Comic Sans MS"/>
              <a:ea typeface="Comic Sans MS"/>
              <a:cs typeface="Comic Sans MS"/>
              <a:sym typeface="Comic Sans MS"/>
            </a:endParaRPr>
          </a:p>
        </p:txBody>
      </p:sp>
      <p:sp>
        <p:nvSpPr>
          <p:cNvPr id="379" name="Google Shape;379;p24"/>
          <p:cNvSpPr txBox="1"/>
          <p:nvPr/>
        </p:nvSpPr>
        <p:spPr>
          <a:xfrm>
            <a:off x="1931194" y="4652963"/>
            <a:ext cx="18473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050" b="0" i="0" u="none" strike="noStrike" cap="none">
              <a:solidFill>
                <a:schemeClr val="dk1"/>
              </a:solidFill>
              <a:latin typeface="Comic Sans MS"/>
              <a:ea typeface="Comic Sans MS"/>
              <a:cs typeface="Comic Sans MS"/>
              <a:sym typeface="Comic Sans MS"/>
            </a:endParaRPr>
          </a:p>
        </p:txBody>
      </p:sp>
      <p:pic>
        <p:nvPicPr>
          <p:cNvPr id="380" name="Google Shape;380;p24"/>
          <p:cNvPicPr preferRelativeResize="0"/>
          <p:nvPr/>
        </p:nvPicPr>
        <p:blipFill rotWithShape="1">
          <a:blip r:embed="rId5">
            <a:alphaModFix/>
          </a:blip>
          <a:srcRect/>
          <a:stretch/>
        </p:blipFill>
        <p:spPr>
          <a:xfrm>
            <a:off x="4121573" y="2571750"/>
            <a:ext cx="2313385" cy="814388"/>
          </a:xfrm>
          <a:prstGeom prst="rect">
            <a:avLst/>
          </a:prstGeom>
          <a:noFill/>
          <a:ln>
            <a:noFill/>
          </a:ln>
        </p:spPr>
      </p:pic>
      <p:sp>
        <p:nvSpPr>
          <p:cNvPr id="381" name="Google Shape;381;p24"/>
          <p:cNvSpPr txBox="1"/>
          <p:nvPr/>
        </p:nvSpPr>
        <p:spPr>
          <a:xfrm>
            <a:off x="2669117" y="3632200"/>
            <a:ext cx="5486400" cy="13388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700" b="0" i="0" u="none" strike="noStrike" cap="none" dirty="0">
                <a:solidFill>
                  <a:schemeClr val="dk1"/>
                </a:solidFill>
                <a:latin typeface="Comic Sans MS"/>
                <a:ea typeface="Comic Sans MS"/>
                <a:cs typeface="Comic Sans MS"/>
                <a:sym typeface="Comic Sans MS"/>
              </a:rPr>
              <a:t>Her </a:t>
            </a:r>
            <a:r>
              <a:rPr lang="en-US" sz="2700" b="1" i="1" u="none" strike="noStrike" cap="none" dirty="0">
                <a:solidFill>
                  <a:schemeClr val="dk1"/>
                </a:solidFill>
                <a:latin typeface="Times New Roman"/>
                <a:ea typeface="Times New Roman"/>
                <a:cs typeface="Times New Roman"/>
                <a:sym typeface="Times New Roman"/>
              </a:rPr>
              <a:t>z</a:t>
            </a:r>
            <a:r>
              <a:rPr lang="en-US" sz="2700" b="0" i="0" u="none" strike="noStrike" cap="none" dirty="0">
                <a:solidFill>
                  <a:schemeClr val="dk1"/>
                </a:solidFill>
                <a:latin typeface="Comic Sans MS"/>
                <a:ea typeface="Comic Sans MS"/>
                <a:cs typeface="Comic Sans MS"/>
                <a:sym typeface="Comic Sans MS"/>
              </a:rPr>
              <a:t>-score would be 2 which means her score is two standard deviations above the mean.</a:t>
            </a:r>
            <a:endParaRPr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fade">
                                      <p:cBhvr>
                                        <p:cTn id="7" dur="5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p25"/>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387" name="Google Shape;387;p25"/>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sp>
        <p:nvSpPr>
          <p:cNvPr id="388" name="Google Shape;388;p25"/>
          <p:cNvSpPr txBox="1"/>
          <p:nvPr/>
        </p:nvSpPr>
        <p:spPr>
          <a:xfrm>
            <a:off x="826945" y="1358365"/>
            <a:ext cx="8132617" cy="2839239"/>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6600"/>
                </a:solidFill>
                <a:latin typeface="Comic Sans MS"/>
                <a:ea typeface="Comic Sans MS"/>
                <a:cs typeface="Comic Sans MS"/>
                <a:sym typeface="Comic Sans MS"/>
              </a:rPr>
              <a:t> A set of math test scores has a mean of 70 and a standard deviation of 8. </a:t>
            </a:r>
            <a:endParaRPr dirty="0"/>
          </a:p>
          <a:p>
            <a:pPr marL="0" marR="0" lvl="0" indent="0" algn="l" rtl="0">
              <a:lnSpc>
                <a:spcPct val="100000"/>
              </a:lnSpc>
              <a:spcBef>
                <a:spcPts val="0"/>
              </a:spcBef>
              <a:spcAft>
                <a:spcPts val="0"/>
              </a:spcAft>
              <a:buNone/>
            </a:pPr>
            <a:endParaRPr sz="1500" b="0" i="0" u="none" strike="noStrike" cap="none" dirty="0">
              <a:solidFill>
                <a:srgbClr val="006600"/>
              </a:solidFill>
              <a:latin typeface="Comic Sans MS"/>
              <a:ea typeface="Comic Sans MS"/>
              <a:cs typeface="Comic Sans MS"/>
              <a:sym typeface="Comic Sans MS"/>
            </a:endParaRPr>
          </a:p>
          <a:p>
            <a:pPr marL="0" marR="0" lvl="0" indent="-152400" algn="l" rtl="0">
              <a:lnSpc>
                <a:spcPct val="100000"/>
              </a:lnSpc>
              <a:spcBef>
                <a:spcPts val="0"/>
              </a:spcBef>
              <a:spcAft>
                <a:spcPts val="0"/>
              </a:spcAft>
              <a:buClr>
                <a:srgbClr val="000000"/>
              </a:buClr>
              <a:buSzPts val="2400"/>
              <a:buFont typeface="Arial"/>
              <a:buChar char="•"/>
            </a:pPr>
            <a:r>
              <a:rPr lang="en-US" sz="2400" b="0" i="0" u="none" strike="noStrike" cap="none" dirty="0">
                <a:solidFill>
                  <a:srgbClr val="006600"/>
                </a:solidFill>
                <a:latin typeface="Comic Sans MS"/>
                <a:ea typeface="Comic Sans MS"/>
                <a:cs typeface="Comic Sans MS"/>
                <a:sym typeface="Comic Sans MS"/>
              </a:rPr>
              <a:t> A set of English test scores has a mean of 74 and a standard deviation of 16.</a:t>
            </a:r>
            <a:r>
              <a:rPr lang="en-US" sz="2700" b="0" i="0" u="none" strike="noStrike" cap="none" dirty="0">
                <a:solidFill>
                  <a:srgbClr val="006600"/>
                </a:solidFill>
                <a:latin typeface="Comic Sans MS"/>
                <a:ea typeface="Comic Sans MS"/>
                <a:cs typeface="Comic Sans MS"/>
                <a:sym typeface="Comic Sans MS"/>
              </a:rPr>
              <a:t> </a:t>
            </a:r>
            <a:endParaRPr dirty="0"/>
          </a:p>
          <a:p>
            <a:pPr marL="0" marR="0" lvl="0" indent="0" algn="l" rtl="0">
              <a:lnSpc>
                <a:spcPct val="100000"/>
              </a:lnSpc>
              <a:spcBef>
                <a:spcPts val="0"/>
              </a:spcBef>
              <a:spcAft>
                <a:spcPts val="0"/>
              </a:spcAft>
              <a:buNone/>
            </a:pPr>
            <a:endParaRPr sz="1050" b="0" i="0" u="none" strike="noStrike" cap="none" dirty="0">
              <a:solidFill>
                <a:srgbClr val="006600"/>
              </a:solidFill>
              <a:latin typeface="Comic Sans MS"/>
              <a:ea typeface="Comic Sans MS"/>
              <a:cs typeface="Comic Sans MS"/>
              <a:sym typeface="Comic Sans MS"/>
            </a:endParaRPr>
          </a:p>
          <a:p>
            <a:pPr marL="0" marR="0" lvl="0" indent="0" algn="l" rtl="0">
              <a:lnSpc>
                <a:spcPct val="100000"/>
              </a:lnSpc>
              <a:spcBef>
                <a:spcPts val="0"/>
              </a:spcBef>
              <a:spcAft>
                <a:spcPts val="0"/>
              </a:spcAft>
              <a:buNone/>
            </a:pPr>
            <a:r>
              <a:rPr lang="en-US" sz="2700" b="0" i="0" u="none" strike="noStrike" cap="none" dirty="0">
                <a:solidFill>
                  <a:srgbClr val="006600"/>
                </a:solidFill>
                <a:latin typeface="Comic Sans MS"/>
                <a:ea typeface="Comic Sans MS"/>
                <a:cs typeface="Comic Sans MS"/>
                <a:sym typeface="Comic Sans MS"/>
              </a:rPr>
              <a:t>For which test would a score of 78 have a higher standing?</a:t>
            </a:r>
            <a:endParaRPr dirty="0"/>
          </a:p>
        </p:txBody>
      </p:sp>
      <p:grpSp>
        <p:nvGrpSpPr>
          <p:cNvPr id="389" name="Google Shape;389;p25"/>
          <p:cNvGrpSpPr/>
          <p:nvPr/>
        </p:nvGrpSpPr>
        <p:grpSpPr>
          <a:xfrm>
            <a:off x="1828800" y="4629150"/>
            <a:ext cx="1666875" cy="333375"/>
            <a:chOff x="2180" y="3960"/>
            <a:chExt cx="1400" cy="280"/>
          </a:xfrm>
        </p:grpSpPr>
        <p:sp>
          <p:nvSpPr>
            <p:cNvPr id="390" name="Google Shape;390;p25"/>
            <p:cNvSpPr/>
            <p:nvPr/>
          </p:nvSpPr>
          <p:spPr>
            <a:xfrm>
              <a:off x="2180" y="3960"/>
              <a:ext cx="1400" cy="280"/>
            </a:xfrm>
            <a:prstGeom prst="roundRect">
              <a:avLst>
                <a:gd name="adj" fmla="val 16667"/>
              </a:avLst>
            </a:prstGeom>
            <a:gradFill>
              <a:gsLst>
                <a:gs pos="0">
                  <a:srgbClr val="000000"/>
                </a:gs>
                <a:gs pos="39999">
                  <a:srgbClr val="0A128C">
                    <a:alpha val="80000"/>
                  </a:srgbClr>
                </a:gs>
                <a:gs pos="70000">
                  <a:srgbClr val="181CC7">
                    <a:alpha val="64705"/>
                  </a:srgbClr>
                </a:gs>
                <a:gs pos="88000">
                  <a:srgbClr val="7005D4">
                    <a:alpha val="55686"/>
                  </a:srgbClr>
                </a:gs>
                <a:gs pos="100000">
                  <a:srgbClr val="8C3D91">
                    <a:alpha val="49803"/>
                  </a:srgbClr>
                </a:gs>
              </a:gsLst>
              <a:lin ang="5400000" scaled="0"/>
            </a:gra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Comic Sans MS"/>
                <a:ea typeface="Comic Sans MS"/>
                <a:cs typeface="Comic Sans MS"/>
                <a:sym typeface="Comic Sans MS"/>
              </a:endParaRPr>
            </a:p>
          </p:txBody>
        </p:sp>
        <p:sp>
          <p:nvSpPr>
            <p:cNvPr id="391" name="Google Shape;391;p25"/>
            <p:cNvSpPr txBox="1"/>
            <p:nvPr/>
          </p:nvSpPr>
          <p:spPr>
            <a:xfrm>
              <a:off x="2180" y="3960"/>
              <a:ext cx="1400" cy="28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1050" b="1" i="0" u="none" strike="noStrike" cap="none">
                  <a:solidFill>
                    <a:srgbClr val="FFFFFF"/>
                  </a:solidFill>
                  <a:latin typeface="Times"/>
                  <a:ea typeface="Times"/>
                  <a:cs typeface="Times"/>
                  <a:sym typeface="Times"/>
                </a:rPr>
                <a:t>Answer Now</a:t>
              </a:r>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p26"/>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397" name="Google Shape;397;p26"/>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pic>
        <p:nvPicPr>
          <p:cNvPr id="399" name="Google Shape;399;p26"/>
          <p:cNvPicPr preferRelativeResize="0"/>
          <p:nvPr/>
        </p:nvPicPr>
        <p:blipFill rotWithShape="1">
          <a:blip r:embed="rId5">
            <a:alphaModFix/>
          </a:blip>
          <a:srcRect/>
          <a:stretch/>
        </p:blipFill>
        <p:spPr>
          <a:xfrm>
            <a:off x="1428750" y="2400301"/>
            <a:ext cx="3086100" cy="764381"/>
          </a:xfrm>
          <a:prstGeom prst="rect">
            <a:avLst/>
          </a:prstGeom>
          <a:noFill/>
          <a:ln>
            <a:noFill/>
          </a:ln>
        </p:spPr>
      </p:pic>
      <p:sp>
        <p:nvSpPr>
          <p:cNvPr id="400" name="Google Shape;400;p26"/>
          <p:cNvSpPr txBox="1"/>
          <p:nvPr/>
        </p:nvSpPr>
        <p:spPr>
          <a:xfrm>
            <a:off x="5033307" y="2127661"/>
            <a:ext cx="3482043" cy="3000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50" b="0" i="0" u="none" strike="noStrike" cap="none">
                <a:solidFill>
                  <a:schemeClr val="dk1"/>
                </a:solidFill>
                <a:latin typeface="Comic Sans MS"/>
                <a:ea typeface="Comic Sans MS"/>
                <a:cs typeface="Comic Sans MS"/>
                <a:sym typeface="Comic Sans MS"/>
              </a:rPr>
              <a:t>To solve:  Find the </a:t>
            </a:r>
            <a:r>
              <a:rPr lang="en-US" sz="1350" b="1" i="1" u="none" strike="noStrike" cap="none">
                <a:solidFill>
                  <a:schemeClr val="dk1"/>
                </a:solidFill>
                <a:latin typeface="Times New Roman"/>
                <a:ea typeface="Times New Roman"/>
                <a:cs typeface="Times New Roman"/>
                <a:sym typeface="Times New Roman"/>
              </a:rPr>
              <a:t>z</a:t>
            </a:r>
            <a:r>
              <a:rPr lang="en-US" sz="1350" b="0" i="0" u="none" strike="noStrike" cap="none">
                <a:solidFill>
                  <a:schemeClr val="dk1"/>
                </a:solidFill>
                <a:latin typeface="Comic Sans MS"/>
                <a:ea typeface="Comic Sans MS"/>
                <a:cs typeface="Comic Sans MS"/>
                <a:sym typeface="Comic Sans MS"/>
              </a:rPr>
              <a:t>-score for each test.</a:t>
            </a:r>
            <a:endParaRPr/>
          </a:p>
        </p:txBody>
      </p:sp>
      <p:pic>
        <p:nvPicPr>
          <p:cNvPr id="401" name="Google Shape;401;p26"/>
          <p:cNvPicPr preferRelativeResize="0"/>
          <p:nvPr/>
        </p:nvPicPr>
        <p:blipFill rotWithShape="1">
          <a:blip r:embed="rId6">
            <a:alphaModFix/>
          </a:blip>
          <a:srcRect/>
          <a:stretch/>
        </p:blipFill>
        <p:spPr>
          <a:xfrm>
            <a:off x="4572000" y="3007568"/>
            <a:ext cx="3543300" cy="773906"/>
          </a:xfrm>
          <a:prstGeom prst="rect">
            <a:avLst/>
          </a:prstGeom>
          <a:noFill/>
          <a:ln>
            <a:noFill/>
          </a:ln>
        </p:spPr>
      </p:pic>
      <p:sp>
        <p:nvSpPr>
          <p:cNvPr id="402" name="Google Shape;402;p26"/>
          <p:cNvSpPr txBox="1"/>
          <p:nvPr/>
        </p:nvSpPr>
        <p:spPr>
          <a:xfrm>
            <a:off x="325582" y="1275660"/>
            <a:ext cx="7093526" cy="7848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0" i="0" u="none" strike="noStrike" cap="none" dirty="0">
                <a:solidFill>
                  <a:srgbClr val="006600"/>
                </a:solidFill>
                <a:latin typeface="Comic Sans MS"/>
                <a:ea typeface="Comic Sans MS"/>
                <a:cs typeface="Comic Sans MS"/>
                <a:sym typeface="Comic Sans MS"/>
              </a:rPr>
              <a:t>A set of math test scores has a mean of 70 and a standard deviation of 8. </a:t>
            </a:r>
          </a:p>
          <a:p>
            <a:pPr marL="0" marR="0" lvl="0" indent="0" algn="l" rtl="0">
              <a:lnSpc>
                <a:spcPct val="100000"/>
              </a:lnSpc>
              <a:spcBef>
                <a:spcPts val="0"/>
              </a:spcBef>
              <a:spcAft>
                <a:spcPts val="0"/>
              </a:spcAft>
              <a:buNone/>
            </a:pPr>
            <a:r>
              <a:rPr lang="en-US" sz="1500" b="0" i="0" u="none" strike="noStrike" cap="none" dirty="0">
                <a:solidFill>
                  <a:srgbClr val="006600"/>
                </a:solidFill>
                <a:latin typeface="Comic Sans MS"/>
                <a:ea typeface="Comic Sans MS"/>
                <a:cs typeface="Comic Sans MS"/>
                <a:sym typeface="Comic Sans MS"/>
              </a:rPr>
              <a:t>A set of English test scores has a mean of 74 and a standard deviation of 16. For which test would a score of 78 have a higher standing?</a:t>
            </a:r>
            <a:endParaRPr dirty="0"/>
          </a:p>
        </p:txBody>
      </p:sp>
      <p:sp>
        <p:nvSpPr>
          <p:cNvPr id="403" name="Google Shape;403;p26"/>
          <p:cNvSpPr txBox="1"/>
          <p:nvPr/>
        </p:nvSpPr>
        <p:spPr>
          <a:xfrm>
            <a:off x="121227" y="3925201"/>
            <a:ext cx="8901545"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chemeClr val="dk1"/>
                </a:solidFill>
                <a:latin typeface="Comic Sans MS"/>
                <a:ea typeface="Comic Sans MS"/>
                <a:cs typeface="Comic Sans MS"/>
                <a:sym typeface="Comic Sans MS"/>
              </a:rPr>
              <a:t>The math score would have the highest standing since it is 1 standard deviation above the mean while the English score is only .25 standard deviation above the mean.</a:t>
            </a:r>
            <a:endParaRPr sz="11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500"/>
                                        <p:tgtEl>
                                          <p:spTgt spid="4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
                                        </p:tgtEl>
                                        <p:attrNameLst>
                                          <p:attrName>style.visibility</p:attrName>
                                        </p:attrNameLst>
                                      </p:cBhvr>
                                      <p:to>
                                        <p:strVal val="visible"/>
                                      </p:to>
                                    </p:set>
                                    <p:animEffect transition="in" filter="fade">
                                      <p:cBhvr>
                                        <p:cTn id="12" dur="500"/>
                                        <p:tgtEl>
                                          <p:spTgt spid="399"/>
                                        </p:tgtEl>
                                      </p:cBhvr>
                                    </p:animEffect>
                                  </p:childTnLst>
                                </p:cTn>
                              </p:par>
                              <p:par>
                                <p:cTn id="13" presetID="10" presetClass="entr" presetSubtype="0" fill="hold" nodeType="withEffect">
                                  <p:stCondLst>
                                    <p:cond delay="0"/>
                                  </p:stCondLst>
                                  <p:childTnLst>
                                    <p:set>
                                      <p:cBhvr>
                                        <p:cTn id="14" dur="1" fill="hold">
                                          <p:stCondLst>
                                            <p:cond delay="0"/>
                                          </p:stCondLst>
                                        </p:cTn>
                                        <p:tgtEl>
                                          <p:spTgt spid="401"/>
                                        </p:tgtEl>
                                        <p:attrNameLst>
                                          <p:attrName>style.visibility</p:attrName>
                                        </p:attrNameLst>
                                      </p:cBhvr>
                                      <p:to>
                                        <p:strVal val="visible"/>
                                      </p:to>
                                    </p:set>
                                    <p:animEffect transition="in" filter="fade">
                                      <p:cBhvr>
                                        <p:cTn id="15" dur="500"/>
                                        <p:tgtEl>
                                          <p:spTgt spid="40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03"/>
                                        </p:tgtEl>
                                        <p:attrNameLst>
                                          <p:attrName>style.visibility</p:attrName>
                                        </p:attrNameLst>
                                      </p:cBhvr>
                                      <p:to>
                                        <p:strVal val="visible"/>
                                      </p:to>
                                    </p:set>
                                    <p:animEffect transition="in" filter="fade">
                                      <p:cBhvr>
                                        <p:cTn id="20" dur="500"/>
                                        <p:tgtEl>
                                          <p:spTgt spid="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27"/>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409" name="Google Shape;409;p27"/>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sp>
        <p:nvSpPr>
          <p:cNvPr id="410" name="Google Shape;410;p27"/>
          <p:cNvSpPr txBox="1"/>
          <p:nvPr/>
        </p:nvSpPr>
        <p:spPr>
          <a:xfrm>
            <a:off x="1714500" y="1714500"/>
            <a:ext cx="6057900"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700" b="0" i="0" u="none" strike="noStrike" cap="none">
                <a:solidFill>
                  <a:srgbClr val="006600"/>
                </a:solidFill>
                <a:latin typeface="Comic Sans MS"/>
                <a:ea typeface="Comic Sans MS"/>
                <a:cs typeface="Comic Sans MS"/>
                <a:sym typeface="Comic Sans MS"/>
              </a:rPr>
              <a:t>What will be the miles per gallon for a Toyota Camry when the average mpg is 23, it has a  </a:t>
            </a:r>
            <a:r>
              <a:rPr lang="en-US" sz="2700" b="1" i="1" u="none" strike="noStrike" cap="none">
                <a:solidFill>
                  <a:srgbClr val="006600"/>
                </a:solidFill>
                <a:latin typeface="Times New Roman"/>
                <a:ea typeface="Times New Roman"/>
                <a:cs typeface="Times New Roman"/>
                <a:sym typeface="Times New Roman"/>
              </a:rPr>
              <a:t>z</a:t>
            </a:r>
            <a:r>
              <a:rPr lang="en-US" sz="2700" b="0" i="0" u="none" strike="noStrike" cap="none">
                <a:solidFill>
                  <a:srgbClr val="006600"/>
                </a:solidFill>
                <a:latin typeface="Comic Sans MS"/>
                <a:ea typeface="Comic Sans MS"/>
                <a:cs typeface="Comic Sans MS"/>
                <a:sym typeface="Comic Sans MS"/>
              </a:rPr>
              <a:t> value of 1.5 and a standard deviation of 2?</a:t>
            </a:r>
            <a:endParaRPr/>
          </a:p>
        </p:txBody>
      </p:sp>
      <p:grpSp>
        <p:nvGrpSpPr>
          <p:cNvPr id="411" name="Google Shape;411;p27"/>
          <p:cNvGrpSpPr/>
          <p:nvPr/>
        </p:nvGrpSpPr>
        <p:grpSpPr>
          <a:xfrm>
            <a:off x="1884218" y="4061114"/>
            <a:ext cx="1666875" cy="333375"/>
            <a:chOff x="2180" y="3960"/>
            <a:chExt cx="1400" cy="280"/>
          </a:xfrm>
        </p:grpSpPr>
        <p:sp>
          <p:nvSpPr>
            <p:cNvPr id="412" name="Google Shape;412;p27"/>
            <p:cNvSpPr/>
            <p:nvPr/>
          </p:nvSpPr>
          <p:spPr>
            <a:xfrm>
              <a:off x="2180" y="3960"/>
              <a:ext cx="1400" cy="280"/>
            </a:xfrm>
            <a:prstGeom prst="roundRect">
              <a:avLst>
                <a:gd name="adj" fmla="val 16667"/>
              </a:avLst>
            </a:prstGeom>
            <a:gradFill>
              <a:gsLst>
                <a:gs pos="0">
                  <a:srgbClr val="000000"/>
                </a:gs>
                <a:gs pos="39999">
                  <a:srgbClr val="0A128C">
                    <a:alpha val="80000"/>
                  </a:srgbClr>
                </a:gs>
                <a:gs pos="70000">
                  <a:srgbClr val="181CC7">
                    <a:alpha val="64705"/>
                  </a:srgbClr>
                </a:gs>
                <a:gs pos="88000">
                  <a:srgbClr val="7005D4">
                    <a:alpha val="55686"/>
                  </a:srgbClr>
                </a:gs>
                <a:gs pos="100000">
                  <a:srgbClr val="8C3D91">
                    <a:alpha val="49803"/>
                  </a:srgbClr>
                </a:gs>
              </a:gsLst>
              <a:lin ang="5400000" scaled="0"/>
            </a:gra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Comic Sans MS"/>
                <a:ea typeface="Comic Sans MS"/>
                <a:cs typeface="Comic Sans MS"/>
                <a:sym typeface="Comic Sans MS"/>
              </a:endParaRPr>
            </a:p>
          </p:txBody>
        </p:sp>
        <p:sp>
          <p:nvSpPr>
            <p:cNvPr id="413" name="Google Shape;413;p27"/>
            <p:cNvSpPr txBox="1"/>
            <p:nvPr/>
          </p:nvSpPr>
          <p:spPr>
            <a:xfrm>
              <a:off x="2180" y="3960"/>
              <a:ext cx="1400" cy="28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n-US" sz="1050" b="1" i="0" u="none" strike="noStrike" cap="none">
                  <a:solidFill>
                    <a:srgbClr val="FFFFFF"/>
                  </a:solidFill>
                  <a:latin typeface="Times"/>
                  <a:ea typeface="Times"/>
                  <a:cs typeface="Times"/>
                  <a:sym typeface="Times"/>
                </a:rPr>
                <a:t>Answer Now</a:t>
              </a:r>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18" name="Google Shape;418;p28"/>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419" name="Google Shape;419;p28"/>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sp>
        <p:nvSpPr>
          <p:cNvPr id="420" name="Google Shape;420;p28"/>
          <p:cNvSpPr txBox="1"/>
          <p:nvPr/>
        </p:nvSpPr>
        <p:spPr>
          <a:xfrm>
            <a:off x="394854" y="1347401"/>
            <a:ext cx="7571509" cy="10618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0" i="0" u="none" strike="noStrike" cap="none">
                <a:solidFill>
                  <a:srgbClr val="006600"/>
                </a:solidFill>
                <a:latin typeface="Comic Sans MS"/>
                <a:ea typeface="Comic Sans MS"/>
                <a:cs typeface="Comic Sans MS"/>
                <a:sym typeface="Comic Sans MS"/>
              </a:rPr>
              <a:t>What will be the miles per gallon for a Toyota Camry when the average mpg is 23, it has a  </a:t>
            </a:r>
            <a:r>
              <a:rPr lang="en-US" sz="2100" b="1" i="1" u="none" strike="noStrike" cap="none">
                <a:solidFill>
                  <a:srgbClr val="006600"/>
                </a:solidFill>
                <a:latin typeface="Times New Roman"/>
                <a:ea typeface="Times New Roman"/>
                <a:cs typeface="Times New Roman"/>
                <a:sym typeface="Times New Roman"/>
              </a:rPr>
              <a:t>z</a:t>
            </a:r>
            <a:r>
              <a:rPr lang="en-US" sz="2100" b="0" i="0" u="none" strike="noStrike" cap="none">
                <a:solidFill>
                  <a:srgbClr val="006600"/>
                </a:solidFill>
                <a:latin typeface="Comic Sans MS"/>
                <a:ea typeface="Comic Sans MS"/>
                <a:cs typeface="Comic Sans MS"/>
                <a:sym typeface="Comic Sans MS"/>
              </a:rPr>
              <a:t> value of 1.5 and a standard deviation of 2?</a:t>
            </a:r>
            <a:endParaRPr/>
          </a:p>
        </p:txBody>
      </p:sp>
      <p:pic>
        <p:nvPicPr>
          <p:cNvPr id="421" name="Google Shape;421;p28"/>
          <p:cNvPicPr preferRelativeResize="0"/>
          <p:nvPr/>
        </p:nvPicPr>
        <p:blipFill rotWithShape="1">
          <a:blip r:embed="rId5">
            <a:alphaModFix/>
          </a:blip>
          <a:srcRect/>
          <a:stretch/>
        </p:blipFill>
        <p:spPr>
          <a:xfrm>
            <a:off x="1543050" y="2914650"/>
            <a:ext cx="1828800" cy="928688"/>
          </a:xfrm>
          <a:prstGeom prst="rect">
            <a:avLst/>
          </a:prstGeom>
          <a:noFill/>
          <a:ln>
            <a:noFill/>
          </a:ln>
        </p:spPr>
      </p:pic>
      <p:grpSp>
        <p:nvGrpSpPr>
          <p:cNvPr id="422" name="Google Shape;422;p28"/>
          <p:cNvGrpSpPr/>
          <p:nvPr/>
        </p:nvGrpSpPr>
        <p:grpSpPr>
          <a:xfrm>
            <a:off x="1066800" y="2304752"/>
            <a:ext cx="6816435" cy="814388"/>
            <a:chOff x="609600" y="3071485"/>
            <a:chExt cx="7270706" cy="1085850"/>
          </a:xfrm>
        </p:grpSpPr>
        <p:pic>
          <p:nvPicPr>
            <p:cNvPr id="423" name="Google Shape;423;p28"/>
            <p:cNvPicPr preferRelativeResize="0"/>
            <p:nvPr/>
          </p:nvPicPr>
          <p:blipFill rotWithShape="1">
            <a:blip r:embed="rId6">
              <a:alphaModFix/>
            </a:blip>
            <a:srcRect/>
            <a:stretch/>
          </p:blipFill>
          <p:spPr>
            <a:xfrm>
              <a:off x="6573615" y="3071485"/>
              <a:ext cx="1306691" cy="1085850"/>
            </a:xfrm>
            <a:prstGeom prst="rect">
              <a:avLst/>
            </a:prstGeom>
            <a:noFill/>
            <a:ln>
              <a:noFill/>
            </a:ln>
          </p:spPr>
        </p:pic>
        <p:sp>
          <p:nvSpPr>
            <p:cNvPr id="424" name="Google Shape;424;p28"/>
            <p:cNvSpPr txBox="1"/>
            <p:nvPr/>
          </p:nvSpPr>
          <p:spPr>
            <a:xfrm>
              <a:off x="609600" y="3352471"/>
              <a:ext cx="5540373" cy="553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0" i="0" u="none" strike="noStrike" cap="none">
                  <a:solidFill>
                    <a:schemeClr val="dk1"/>
                  </a:solidFill>
                  <a:latin typeface="Comic Sans MS"/>
                  <a:ea typeface="Comic Sans MS"/>
                  <a:cs typeface="Comic Sans MS"/>
                  <a:sym typeface="Comic Sans MS"/>
                </a:rPr>
                <a:t>Using the formula for z-scores:</a:t>
              </a:r>
              <a:endParaRPr/>
            </a:p>
          </p:txBody>
        </p:sp>
      </p:grpSp>
      <p:pic>
        <p:nvPicPr>
          <p:cNvPr id="425" name="Google Shape;425;p28"/>
          <p:cNvPicPr preferRelativeResize="0"/>
          <p:nvPr/>
        </p:nvPicPr>
        <p:blipFill rotWithShape="1">
          <a:blip r:embed="rId7">
            <a:alphaModFix/>
          </a:blip>
          <a:srcRect/>
          <a:stretch/>
        </p:blipFill>
        <p:spPr>
          <a:xfrm>
            <a:off x="4057650" y="3200401"/>
            <a:ext cx="3106341" cy="421481"/>
          </a:xfrm>
          <a:prstGeom prst="rect">
            <a:avLst/>
          </a:prstGeom>
          <a:noFill/>
          <a:ln>
            <a:noFill/>
          </a:ln>
        </p:spPr>
      </p:pic>
      <p:sp>
        <p:nvSpPr>
          <p:cNvPr id="426" name="Google Shape;426;p28"/>
          <p:cNvSpPr txBox="1"/>
          <p:nvPr/>
        </p:nvSpPr>
        <p:spPr>
          <a:xfrm>
            <a:off x="792563" y="4112749"/>
            <a:ext cx="725805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chemeClr val="dk1"/>
                </a:solidFill>
                <a:latin typeface="Comic Sans MS"/>
                <a:ea typeface="Comic Sans MS"/>
                <a:cs typeface="Comic Sans MS"/>
                <a:sym typeface="Comic Sans MS"/>
              </a:rPr>
              <a:t>The Toyota Camry would be expected to use 26 mpg of gasoline. </a:t>
            </a:r>
            <a:endParaRPr sz="12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2"/>
                                        </p:tgtEl>
                                        <p:attrNameLst>
                                          <p:attrName>style.visibility</p:attrName>
                                        </p:attrNameLst>
                                      </p:cBhvr>
                                      <p:to>
                                        <p:strVal val="visible"/>
                                      </p:to>
                                    </p:set>
                                    <p:animEffect transition="in" filter="fade">
                                      <p:cBhvr>
                                        <p:cTn id="7" dur="500"/>
                                        <p:tgtEl>
                                          <p:spTgt spid="4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1"/>
                                        </p:tgtEl>
                                        <p:attrNameLst>
                                          <p:attrName>style.visibility</p:attrName>
                                        </p:attrNameLst>
                                      </p:cBhvr>
                                      <p:to>
                                        <p:strVal val="visible"/>
                                      </p:to>
                                    </p:set>
                                    <p:animEffect transition="in" filter="fade">
                                      <p:cBhvr>
                                        <p:cTn id="12" dur="500"/>
                                        <p:tgtEl>
                                          <p:spTgt spid="421"/>
                                        </p:tgtEl>
                                      </p:cBhvr>
                                    </p:animEffect>
                                  </p:childTnLst>
                                </p:cTn>
                              </p:par>
                              <p:par>
                                <p:cTn id="13" presetID="10" presetClass="entr" presetSubtype="0" fill="hold" nodeType="withEffect">
                                  <p:stCondLst>
                                    <p:cond delay="0"/>
                                  </p:stCondLst>
                                  <p:childTnLst>
                                    <p:set>
                                      <p:cBhvr>
                                        <p:cTn id="14" dur="1" fill="hold">
                                          <p:stCondLst>
                                            <p:cond delay="0"/>
                                          </p:stCondLst>
                                        </p:cTn>
                                        <p:tgtEl>
                                          <p:spTgt spid="425"/>
                                        </p:tgtEl>
                                        <p:attrNameLst>
                                          <p:attrName>style.visibility</p:attrName>
                                        </p:attrNameLst>
                                      </p:cBhvr>
                                      <p:to>
                                        <p:strVal val="visible"/>
                                      </p:to>
                                    </p:set>
                                    <p:animEffect transition="in" filter="fade">
                                      <p:cBhvr>
                                        <p:cTn id="15" dur="500"/>
                                        <p:tgtEl>
                                          <p:spTgt spid="4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26"/>
                                        </p:tgtEl>
                                        <p:attrNameLst>
                                          <p:attrName>style.visibility</p:attrName>
                                        </p:attrNameLst>
                                      </p:cBhvr>
                                      <p:to>
                                        <p:strVal val="visible"/>
                                      </p:to>
                                    </p:set>
                                    <p:animEffect transition="in" filter="fade">
                                      <p:cBhvr>
                                        <p:cTn id="20" dur="500"/>
                                        <p:tgtEl>
                                          <p:spTgt spid="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Google Shape;431;p29"/>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32" name="Google Shape;432;p29"/>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Analyzing the data</a:t>
            </a:r>
            <a:endParaRPr/>
          </a:p>
        </p:txBody>
      </p:sp>
      <p:pic>
        <p:nvPicPr>
          <p:cNvPr id="433" name="Google Shape;433;p29"/>
          <p:cNvPicPr preferRelativeResize="0"/>
          <p:nvPr/>
        </p:nvPicPr>
        <p:blipFill rotWithShape="1">
          <a:blip r:embed="rId4">
            <a:alphaModFix/>
          </a:blip>
          <a:srcRect t="4335" b="4334"/>
          <a:stretch/>
        </p:blipFill>
        <p:spPr>
          <a:xfrm>
            <a:off x="1344507" y="1217060"/>
            <a:ext cx="5794587" cy="38976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3"/>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87" name="Google Shape;87;p3"/>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Learning Outcomes</a:t>
            </a:r>
            <a:endParaRPr/>
          </a:p>
        </p:txBody>
      </p:sp>
      <p:sp>
        <p:nvSpPr>
          <p:cNvPr id="88" name="Google Shape;88;p3"/>
          <p:cNvSpPr txBox="1">
            <a:spLocks noGrp="1"/>
          </p:cNvSpPr>
          <p:nvPr>
            <p:ph type="body" idx="1"/>
          </p:nvPr>
        </p:nvSpPr>
        <p:spPr>
          <a:xfrm>
            <a:off x="632975" y="1418978"/>
            <a:ext cx="8074798" cy="2277124"/>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en-US"/>
              <a:t>At the end of this lecture, student will be able to:</a:t>
            </a:r>
            <a:endParaRPr/>
          </a:p>
        </p:txBody>
      </p:sp>
      <p:sp>
        <p:nvSpPr>
          <p:cNvPr id="89" name="Google Shape;89;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3</a:t>
            </a:fld>
            <a:endParaRPr/>
          </a:p>
        </p:txBody>
      </p:sp>
      <p:sp>
        <p:nvSpPr>
          <p:cNvPr id="90" name="Google Shape;90;p3"/>
          <p:cNvSpPr txBox="1"/>
          <p:nvPr/>
        </p:nvSpPr>
        <p:spPr>
          <a:xfrm>
            <a:off x="983672" y="2121122"/>
            <a:ext cx="7527353"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0" i="0" u="none" strike="noStrike" cap="none">
                <a:solidFill>
                  <a:srgbClr val="000000"/>
                </a:solidFill>
                <a:latin typeface="Arial"/>
                <a:ea typeface="Arial"/>
                <a:cs typeface="Arial"/>
                <a:sym typeface="Arial"/>
              </a:rPr>
              <a:t>To explore the appropriate technique for data pre-processing</a:t>
            </a:r>
            <a:br>
              <a:rPr lang="en-US" sz="2100" b="0" i="0" u="none" strike="noStrike" cap="none">
                <a:solidFill>
                  <a:schemeClr val="dk1"/>
                </a:solidFill>
                <a:latin typeface="Arial"/>
                <a:ea typeface="Arial"/>
                <a:cs typeface="Arial"/>
                <a:sym typeface="Arial"/>
              </a:rPr>
            </a:br>
            <a:endParaRPr sz="210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30"/>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39" name="Google Shape;439;p30"/>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 Data Reduction Strategy</a:t>
            </a:r>
            <a:endParaRPr/>
          </a:p>
        </p:txBody>
      </p:sp>
      <p:sp>
        <p:nvSpPr>
          <p:cNvPr id="440" name="Google Shape;440;p30"/>
          <p:cNvSpPr txBox="1">
            <a:spLocks noGrp="1"/>
          </p:cNvSpPr>
          <p:nvPr>
            <p:ph type="body" idx="1"/>
          </p:nvPr>
        </p:nvSpPr>
        <p:spPr>
          <a:xfrm>
            <a:off x="387928" y="1208489"/>
            <a:ext cx="8141596" cy="3453565"/>
          </a:xfrm>
          <a:prstGeom prst="rect">
            <a:avLst/>
          </a:prstGeom>
          <a:no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SzPts val="1400"/>
              <a:buChar char="•"/>
            </a:pPr>
            <a:r>
              <a:rPr lang="en-US" sz="1500" dirty="0"/>
              <a:t>Why data reduction?</a:t>
            </a:r>
            <a:endParaRPr dirty="0"/>
          </a:p>
          <a:p>
            <a:pPr marL="914400" lvl="1" indent="-317500" algn="l" rtl="0">
              <a:lnSpc>
                <a:spcPct val="90000"/>
              </a:lnSpc>
              <a:spcBef>
                <a:spcPts val="400"/>
              </a:spcBef>
              <a:spcAft>
                <a:spcPts val="0"/>
              </a:spcAft>
              <a:buSzPts val="1400"/>
              <a:buChar char="•"/>
            </a:pPr>
            <a:r>
              <a:rPr lang="en-US" sz="1500" dirty="0"/>
              <a:t>A database/data warehouse may store terabytes of data</a:t>
            </a:r>
            <a:endParaRPr dirty="0"/>
          </a:p>
          <a:p>
            <a:pPr marL="914400" lvl="1" indent="-317500" algn="l" rtl="0">
              <a:lnSpc>
                <a:spcPct val="90000"/>
              </a:lnSpc>
              <a:spcBef>
                <a:spcPts val="400"/>
              </a:spcBef>
              <a:spcAft>
                <a:spcPts val="0"/>
              </a:spcAft>
              <a:buSzPts val="1400"/>
              <a:buChar char="•"/>
            </a:pPr>
            <a:r>
              <a:rPr lang="en-US" sz="1500" dirty="0"/>
              <a:t>Complex data analysis/mining may take a very long time to run on the complete data set</a:t>
            </a:r>
            <a:endParaRPr dirty="0"/>
          </a:p>
          <a:p>
            <a:pPr marL="457200" lvl="0" indent="-317500" algn="l" rtl="0">
              <a:lnSpc>
                <a:spcPct val="90000"/>
              </a:lnSpc>
              <a:spcBef>
                <a:spcPts val="800"/>
              </a:spcBef>
              <a:spcAft>
                <a:spcPts val="0"/>
              </a:spcAft>
              <a:buSzPts val="1400"/>
              <a:buChar char="•"/>
            </a:pPr>
            <a:r>
              <a:rPr lang="en-US" sz="1500" dirty="0"/>
              <a:t>Data reduction </a:t>
            </a:r>
            <a:endParaRPr dirty="0"/>
          </a:p>
          <a:p>
            <a:pPr marL="914400" lvl="1" indent="-317500" algn="l" rtl="0">
              <a:lnSpc>
                <a:spcPct val="90000"/>
              </a:lnSpc>
              <a:spcBef>
                <a:spcPts val="400"/>
              </a:spcBef>
              <a:spcAft>
                <a:spcPts val="0"/>
              </a:spcAft>
              <a:buSzPts val="1400"/>
              <a:buChar char="•"/>
            </a:pPr>
            <a:r>
              <a:rPr lang="en-US" sz="1500" dirty="0"/>
              <a:t>Obtain a reduced representation of the data set that is much smaller in volume but yet produce the same (or almost the same) analytical results</a:t>
            </a:r>
            <a:endParaRPr dirty="0"/>
          </a:p>
          <a:p>
            <a:pPr marL="457200" lvl="0" indent="-317500" algn="l" rtl="0">
              <a:lnSpc>
                <a:spcPct val="90000"/>
              </a:lnSpc>
              <a:spcBef>
                <a:spcPts val="800"/>
              </a:spcBef>
              <a:spcAft>
                <a:spcPts val="0"/>
              </a:spcAft>
              <a:buSzPts val="1400"/>
              <a:buChar char="•"/>
            </a:pPr>
            <a:r>
              <a:rPr lang="en-US" sz="1500" dirty="0">
                <a:solidFill>
                  <a:schemeClr val="hlink"/>
                </a:solidFill>
              </a:rPr>
              <a:t>Data reduction strategies</a:t>
            </a:r>
            <a:endParaRPr dirty="0"/>
          </a:p>
          <a:p>
            <a:pPr marL="914400" lvl="1" indent="-317500" algn="l" rtl="0">
              <a:lnSpc>
                <a:spcPct val="90000"/>
              </a:lnSpc>
              <a:spcBef>
                <a:spcPts val="400"/>
              </a:spcBef>
              <a:spcAft>
                <a:spcPts val="0"/>
              </a:spcAft>
              <a:buSzPts val="1400"/>
              <a:buChar char="•"/>
            </a:pPr>
            <a:r>
              <a:rPr lang="en-US" sz="1500" dirty="0">
                <a:solidFill>
                  <a:schemeClr val="folHlink"/>
                </a:solidFill>
              </a:rPr>
              <a:t>Data cube aggregation:</a:t>
            </a:r>
            <a:endParaRPr dirty="0"/>
          </a:p>
          <a:p>
            <a:pPr marL="914400" lvl="1" indent="-317500" algn="l" rtl="0">
              <a:lnSpc>
                <a:spcPct val="90000"/>
              </a:lnSpc>
              <a:spcBef>
                <a:spcPts val="400"/>
              </a:spcBef>
              <a:spcAft>
                <a:spcPts val="0"/>
              </a:spcAft>
              <a:buSzPts val="1400"/>
              <a:buChar char="•"/>
            </a:pPr>
            <a:r>
              <a:rPr lang="en-US" sz="1500" dirty="0">
                <a:solidFill>
                  <a:schemeClr val="folHlink"/>
                </a:solidFill>
              </a:rPr>
              <a:t>Dimensionality reduction — </a:t>
            </a:r>
            <a:r>
              <a:rPr lang="en-US" sz="1500" dirty="0"/>
              <a:t>e.g.,</a:t>
            </a:r>
            <a:r>
              <a:rPr lang="en-US" sz="1500" dirty="0">
                <a:solidFill>
                  <a:schemeClr val="folHlink"/>
                </a:solidFill>
              </a:rPr>
              <a:t> </a:t>
            </a:r>
            <a:r>
              <a:rPr lang="en-US" sz="1500" dirty="0"/>
              <a:t>remove unimportant attributes</a:t>
            </a:r>
            <a:endParaRPr sz="1500" dirty="0">
              <a:solidFill>
                <a:schemeClr val="folHlink"/>
              </a:solidFill>
            </a:endParaRPr>
          </a:p>
          <a:p>
            <a:pPr marL="914400" lvl="1" indent="-317500" algn="l" rtl="0">
              <a:lnSpc>
                <a:spcPct val="90000"/>
              </a:lnSpc>
              <a:spcBef>
                <a:spcPts val="400"/>
              </a:spcBef>
              <a:spcAft>
                <a:spcPts val="0"/>
              </a:spcAft>
              <a:buSzPts val="1400"/>
              <a:buChar char="•"/>
            </a:pPr>
            <a:r>
              <a:rPr lang="en-US" sz="1500" dirty="0">
                <a:solidFill>
                  <a:schemeClr val="folHlink"/>
                </a:solidFill>
              </a:rPr>
              <a:t>Data Compression</a:t>
            </a:r>
            <a:endParaRPr dirty="0"/>
          </a:p>
          <a:p>
            <a:pPr marL="914400" lvl="1" indent="-317500" algn="l" rtl="0">
              <a:lnSpc>
                <a:spcPct val="90000"/>
              </a:lnSpc>
              <a:spcBef>
                <a:spcPts val="400"/>
              </a:spcBef>
              <a:spcAft>
                <a:spcPts val="0"/>
              </a:spcAft>
              <a:buSzPts val="1400"/>
              <a:buChar char="•"/>
            </a:pPr>
            <a:r>
              <a:rPr lang="en-US" sz="1500" dirty="0">
                <a:solidFill>
                  <a:schemeClr val="folHlink"/>
                </a:solidFill>
              </a:rPr>
              <a:t>Numerosity reduction — </a:t>
            </a:r>
            <a:r>
              <a:rPr lang="en-US" sz="1500" dirty="0"/>
              <a:t>e.g.,</a:t>
            </a:r>
            <a:r>
              <a:rPr lang="en-US" sz="1500" dirty="0">
                <a:solidFill>
                  <a:schemeClr val="folHlink"/>
                </a:solidFill>
              </a:rPr>
              <a:t> </a:t>
            </a:r>
            <a:r>
              <a:rPr lang="en-US" sz="1500" dirty="0"/>
              <a:t>fit data into models</a:t>
            </a:r>
            <a:endParaRPr sz="1500" dirty="0">
              <a:solidFill>
                <a:schemeClr val="folHlink"/>
              </a:solidFill>
            </a:endParaRPr>
          </a:p>
          <a:p>
            <a:pPr marL="914400" lvl="1" indent="-317500" algn="l" rtl="0">
              <a:lnSpc>
                <a:spcPct val="90000"/>
              </a:lnSpc>
              <a:spcBef>
                <a:spcPts val="400"/>
              </a:spcBef>
              <a:spcAft>
                <a:spcPts val="0"/>
              </a:spcAft>
              <a:buSzPts val="1400"/>
              <a:buChar char="•"/>
            </a:pPr>
            <a:r>
              <a:rPr lang="en-US" sz="1500" dirty="0">
                <a:solidFill>
                  <a:schemeClr val="folHlink"/>
                </a:solidFill>
              </a:rPr>
              <a:t>Discretization and concept hierarchy generation</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31"/>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46" name="Google Shape;446;p31"/>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Data Cube Aggregation</a:t>
            </a:r>
            <a:endParaRPr/>
          </a:p>
        </p:txBody>
      </p:sp>
      <p:sp>
        <p:nvSpPr>
          <p:cNvPr id="448" name="Google Shape;448;p31"/>
          <p:cNvSpPr txBox="1"/>
          <p:nvPr/>
        </p:nvSpPr>
        <p:spPr>
          <a:xfrm>
            <a:off x="429491" y="1402451"/>
            <a:ext cx="8285018" cy="3196936"/>
          </a:xfrm>
          <a:prstGeom prst="rect">
            <a:avLst/>
          </a:prstGeom>
          <a:noFill/>
          <a:ln>
            <a:noFill/>
          </a:ln>
        </p:spPr>
        <p:txBody>
          <a:bodyPr spcFirstLastPara="1" wrap="square" lIns="68575" tIns="34275" rIns="68575" bIns="34275" anchor="t" anchorCtr="0">
            <a:normAutofit fontScale="92500" lnSpcReduction="20000"/>
          </a:bodyPr>
          <a:lstStyle/>
          <a:p>
            <a:pPr marL="457200" marR="0" lvl="0" indent="-317500" algn="l" rtl="0">
              <a:lnSpc>
                <a:spcPct val="120000"/>
              </a:lnSpc>
              <a:spcBef>
                <a:spcPts val="8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The lowest level of a data cube (base cuboid)</a:t>
            </a:r>
            <a:endParaRPr/>
          </a:p>
          <a:p>
            <a:pPr marL="914400" marR="0" lvl="1" indent="-317500" algn="l" rtl="0">
              <a:lnSpc>
                <a:spcPct val="120000"/>
              </a:lnSpc>
              <a:spcBef>
                <a:spcPts val="4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The aggregated data for an </a:t>
            </a:r>
            <a:r>
              <a:rPr lang="en-US" sz="1800" b="0" i="0" u="none" strike="noStrike" cap="none">
                <a:solidFill>
                  <a:schemeClr val="hlink"/>
                </a:solidFill>
                <a:latin typeface="Calibri"/>
                <a:ea typeface="Calibri"/>
                <a:cs typeface="Calibri"/>
                <a:sym typeface="Calibri"/>
              </a:rPr>
              <a:t>individual entity of interest</a:t>
            </a:r>
            <a:endParaRPr/>
          </a:p>
          <a:p>
            <a:pPr marL="914400" marR="0" lvl="1" indent="-317500" algn="l" rtl="0">
              <a:lnSpc>
                <a:spcPct val="120000"/>
              </a:lnSpc>
              <a:spcBef>
                <a:spcPts val="4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E.g., a customer in a phone calling data warehouse</a:t>
            </a:r>
            <a:endParaRPr/>
          </a:p>
          <a:p>
            <a:pPr marL="457200" marR="0" lvl="0" indent="-317500" algn="l" rtl="0">
              <a:lnSpc>
                <a:spcPct val="120000"/>
              </a:lnSpc>
              <a:spcBef>
                <a:spcPts val="8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Multiple levels of aggregation in data cubes</a:t>
            </a:r>
            <a:endParaRPr/>
          </a:p>
          <a:p>
            <a:pPr marL="914400" marR="0" lvl="1" indent="-317500" algn="l" rtl="0">
              <a:lnSpc>
                <a:spcPct val="120000"/>
              </a:lnSpc>
              <a:spcBef>
                <a:spcPts val="4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Further reduce the size of data to deal with</a:t>
            </a:r>
            <a:endParaRPr/>
          </a:p>
          <a:p>
            <a:pPr marL="457200" marR="0" lvl="0" indent="-317500" algn="l" rtl="0">
              <a:lnSpc>
                <a:spcPct val="120000"/>
              </a:lnSpc>
              <a:spcBef>
                <a:spcPts val="8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Reference appropriate levels</a:t>
            </a:r>
            <a:endParaRPr/>
          </a:p>
          <a:p>
            <a:pPr marL="914400" marR="0" lvl="1" indent="-317500" algn="l" rtl="0">
              <a:lnSpc>
                <a:spcPct val="120000"/>
              </a:lnSpc>
              <a:spcBef>
                <a:spcPts val="4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Use the smallest representation which is enough to solve the task</a:t>
            </a:r>
            <a:endParaRPr/>
          </a:p>
          <a:p>
            <a:pPr marL="457200" marR="0" lvl="0" indent="-317500" algn="l" rtl="0">
              <a:lnSpc>
                <a:spcPct val="120000"/>
              </a:lnSpc>
              <a:spcBef>
                <a:spcPts val="800"/>
              </a:spcBef>
              <a:spcAft>
                <a:spcPts val="0"/>
              </a:spcAft>
              <a:buClr>
                <a:schemeClr val="dk1"/>
              </a:buClr>
              <a:buSzPct val="84084"/>
              <a:buFont typeface="Arial"/>
              <a:buChar char="•"/>
            </a:pPr>
            <a:r>
              <a:rPr lang="en-US" sz="1800" b="0" i="0" u="none" strike="noStrike" cap="none">
                <a:solidFill>
                  <a:schemeClr val="dk1"/>
                </a:solidFill>
                <a:latin typeface="Calibri"/>
                <a:ea typeface="Calibri"/>
                <a:cs typeface="Calibri"/>
                <a:sym typeface="Calibri"/>
              </a:rPr>
              <a:t>Queries regarding aggregated information should be answered using data cube, when possible</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53" name="Google Shape;453;p32"/>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54" name="Google Shape;454;p32"/>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Attribute Subset Selection</a:t>
            </a:r>
            <a:endParaRPr/>
          </a:p>
        </p:txBody>
      </p:sp>
      <p:sp>
        <p:nvSpPr>
          <p:cNvPr id="456" name="Google Shape;456;p32"/>
          <p:cNvSpPr txBox="1"/>
          <p:nvPr/>
        </p:nvSpPr>
        <p:spPr>
          <a:xfrm>
            <a:off x="677141" y="1369219"/>
            <a:ext cx="8099714" cy="3335482"/>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Feature selection (i.e., attribute subset selection):</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Select a minimum set of features such that the probability distribution of different classes given the values for those features is as close as possible to the original distribution given the values of all features</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reduce # of patterns in the patterns, easier to understand</a:t>
            </a:r>
            <a:endParaRPr/>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Heuristic methods (due to exponential # of choices):</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Step-wise forward selection</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Step-wise backward elimination</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Combining forward selection and backward elimination</a:t>
            </a:r>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a:solidFill>
                  <a:schemeClr val="dk1"/>
                </a:solidFill>
                <a:latin typeface="Calibri"/>
                <a:ea typeface="Calibri"/>
                <a:cs typeface="Calibri"/>
                <a:sym typeface="Calibri"/>
              </a:rPr>
              <a:t>Decision-tree induction</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33"/>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62" name="Google Shape;462;p33"/>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Example of Decision Tree Induction</a:t>
            </a:r>
            <a:endParaRPr/>
          </a:p>
        </p:txBody>
      </p:sp>
      <p:sp>
        <p:nvSpPr>
          <p:cNvPr id="464" name="Google Shape;464;p33"/>
          <p:cNvSpPr txBox="1"/>
          <p:nvPr/>
        </p:nvSpPr>
        <p:spPr>
          <a:xfrm>
            <a:off x="1007534" y="1290642"/>
            <a:ext cx="26757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Initial attribute set:</a:t>
            </a:r>
            <a:endParaRPr/>
          </a:p>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{A1, A2, A3, A4, A5, A6}</a:t>
            </a:r>
            <a:endParaRPr/>
          </a:p>
        </p:txBody>
      </p:sp>
      <p:sp>
        <p:nvSpPr>
          <p:cNvPr id="465" name="Google Shape;465;p33"/>
          <p:cNvSpPr/>
          <p:nvPr/>
        </p:nvSpPr>
        <p:spPr>
          <a:xfrm>
            <a:off x="4054079" y="1949054"/>
            <a:ext cx="648890" cy="389334"/>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466" name="Google Shape;466;p33"/>
          <p:cNvSpPr txBox="1"/>
          <p:nvPr/>
        </p:nvSpPr>
        <p:spPr>
          <a:xfrm>
            <a:off x="4115991" y="1964531"/>
            <a:ext cx="6619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A4 ?</a:t>
            </a:r>
            <a:endParaRPr/>
          </a:p>
        </p:txBody>
      </p:sp>
      <p:sp>
        <p:nvSpPr>
          <p:cNvPr id="467" name="Google Shape;467;p33"/>
          <p:cNvSpPr/>
          <p:nvPr/>
        </p:nvSpPr>
        <p:spPr>
          <a:xfrm>
            <a:off x="2989660" y="2712244"/>
            <a:ext cx="583406" cy="38933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468" name="Google Shape;468;p33"/>
          <p:cNvSpPr/>
          <p:nvPr/>
        </p:nvSpPr>
        <p:spPr>
          <a:xfrm>
            <a:off x="5104210" y="2663429"/>
            <a:ext cx="606028" cy="41076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469" name="Google Shape;469;p33"/>
          <p:cNvSpPr txBox="1"/>
          <p:nvPr/>
        </p:nvSpPr>
        <p:spPr>
          <a:xfrm>
            <a:off x="2988469" y="2732485"/>
            <a:ext cx="56938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A1?</a:t>
            </a:r>
            <a:endParaRPr/>
          </a:p>
        </p:txBody>
      </p:sp>
      <p:sp>
        <p:nvSpPr>
          <p:cNvPr id="470" name="Google Shape;470;p33"/>
          <p:cNvSpPr txBox="1"/>
          <p:nvPr/>
        </p:nvSpPr>
        <p:spPr>
          <a:xfrm>
            <a:off x="5122069" y="2711054"/>
            <a:ext cx="56938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A6?</a:t>
            </a:r>
            <a:endParaRPr/>
          </a:p>
        </p:txBody>
      </p:sp>
      <p:sp>
        <p:nvSpPr>
          <p:cNvPr id="471" name="Google Shape;471;p33"/>
          <p:cNvSpPr/>
          <p:nvPr/>
        </p:nvSpPr>
        <p:spPr>
          <a:xfrm>
            <a:off x="2225279" y="3701654"/>
            <a:ext cx="854869" cy="454819"/>
          </a:xfrm>
          <a:prstGeom prst="ellipse">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472" name="Google Shape;472;p33"/>
          <p:cNvSpPr txBox="1"/>
          <p:nvPr/>
        </p:nvSpPr>
        <p:spPr>
          <a:xfrm>
            <a:off x="2275285" y="3773091"/>
            <a:ext cx="8579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Class 1</a:t>
            </a:r>
            <a:endParaRPr/>
          </a:p>
        </p:txBody>
      </p:sp>
      <p:sp>
        <p:nvSpPr>
          <p:cNvPr id="473" name="Google Shape;473;p33"/>
          <p:cNvSpPr/>
          <p:nvPr/>
        </p:nvSpPr>
        <p:spPr>
          <a:xfrm>
            <a:off x="3488532" y="3737372"/>
            <a:ext cx="8579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Class 2</a:t>
            </a:r>
            <a:endParaRPr/>
          </a:p>
        </p:txBody>
      </p:sp>
      <p:sp>
        <p:nvSpPr>
          <p:cNvPr id="474" name="Google Shape;474;p33"/>
          <p:cNvSpPr/>
          <p:nvPr/>
        </p:nvSpPr>
        <p:spPr>
          <a:xfrm>
            <a:off x="4633913" y="3768329"/>
            <a:ext cx="8579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Class 1</a:t>
            </a:r>
            <a:endParaRPr/>
          </a:p>
        </p:txBody>
      </p:sp>
      <p:sp>
        <p:nvSpPr>
          <p:cNvPr id="475" name="Google Shape;475;p33"/>
          <p:cNvSpPr/>
          <p:nvPr/>
        </p:nvSpPr>
        <p:spPr>
          <a:xfrm>
            <a:off x="5685235" y="3715941"/>
            <a:ext cx="85792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Class 2</a:t>
            </a:r>
            <a:endParaRPr/>
          </a:p>
        </p:txBody>
      </p:sp>
      <p:sp>
        <p:nvSpPr>
          <p:cNvPr id="476" name="Google Shape;476;p33"/>
          <p:cNvSpPr/>
          <p:nvPr/>
        </p:nvSpPr>
        <p:spPr>
          <a:xfrm>
            <a:off x="3432573" y="3696891"/>
            <a:ext cx="854869" cy="454819"/>
          </a:xfrm>
          <a:prstGeom prst="ellipse">
            <a:avLst/>
          </a:pr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477" name="Google Shape;477;p33"/>
          <p:cNvSpPr/>
          <p:nvPr/>
        </p:nvSpPr>
        <p:spPr>
          <a:xfrm>
            <a:off x="4612482" y="3707607"/>
            <a:ext cx="854869" cy="454819"/>
          </a:xfrm>
          <a:prstGeom prst="ellipse">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478" name="Google Shape;478;p33"/>
          <p:cNvSpPr/>
          <p:nvPr/>
        </p:nvSpPr>
        <p:spPr>
          <a:xfrm>
            <a:off x="5607844" y="3674269"/>
            <a:ext cx="854869" cy="454819"/>
          </a:xfrm>
          <a:prstGeom prst="ellipse">
            <a:avLst/>
          </a:pr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cxnSp>
        <p:nvCxnSpPr>
          <p:cNvPr id="479" name="Google Shape;479;p33"/>
          <p:cNvCxnSpPr/>
          <p:nvPr/>
        </p:nvCxnSpPr>
        <p:spPr>
          <a:xfrm flipH="1">
            <a:off x="3275410" y="2349103"/>
            <a:ext cx="1060847" cy="357188"/>
          </a:xfrm>
          <a:prstGeom prst="straightConnector1">
            <a:avLst/>
          </a:prstGeom>
          <a:noFill/>
          <a:ln w="9525" cap="flat" cmpd="sng">
            <a:solidFill>
              <a:schemeClr val="dk1"/>
            </a:solidFill>
            <a:prstDash val="solid"/>
            <a:round/>
            <a:headEnd type="none" w="med" len="med"/>
            <a:tailEnd type="none" w="med" len="med"/>
          </a:ln>
        </p:spPr>
      </p:cxnSp>
      <p:cxnSp>
        <p:nvCxnSpPr>
          <p:cNvPr id="480" name="Google Shape;480;p33"/>
          <p:cNvCxnSpPr/>
          <p:nvPr/>
        </p:nvCxnSpPr>
        <p:spPr>
          <a:xfrm>
            <a:off x="4346973" y="2349104"/>
            <a:ext cx="1016794" cy="302419"/>
          </a:xfrm>
          <a:prstGeom prst="straightConnector1">
            <a:avLst/>
          </a:prstGeom>
          <a:noFill/>
          <a:ln w="9525" cap="flat" cmpd="sng">
            <a:solidFill>
              <a:schemeClr val="dk1"/>
            </a:solidFill>
            <a:prstDash val="solid"/>
            <a:round/>
            <a:headEnd type="none" w="med" len="med"/>
            <a:tailEnd type="none" w="med" len="med"/>
          </a:ln>
        </p:spPr>
      </p:cxnSp>
      <p:cxnSp>
        <p:nvCxnSpPr>
          <p:cNvPr id="481" name="Google Shape;481;p33"/>
          <p:cNvCxnSpPr/>
          <p:nvPr/>
        </p:nvCxnSpPr>
        <p:spPr>
          <a:xfrm flipH="1">
            <a:off x="2658666" y="3106341"/>
            <a:ext cx="606028" cy="584597"/>
          </a:xfrm>
          <a:prstGeom prst="straightConnector1">
            <a:avLst/>
          </a:prstGeom>
          <a:noFill/>
          <a:ln w="9525" cap="flat" cmpd="sng">
            <a:solidFill>
              <a:schemeClr val="dk1"/>
            </a:solidFill>
            <a:prstDash val="solid"/>
            <a:round/>
            <a:headEnd type="none" w="med" len="med"/>
            <a:tailEnd type="none" w="med" len="med"/>
          </a:ln>
        </p:spPr>
      </p:cxnSp>
      <p:cxnSp>
        <p:nvCxnSpPr>
          <p:cNvPr id="482" name="Google Shape;482;p33"/>
          <p:cNvCxnSpPr/>
          <p:nvPr/>
        </p:nvCxnSpPr>
        <p:spPr>
          <a:xfrm>
            <a:off x="3264694" y="3106341"/>
            <a:ext cx="572691" cy="595313"/>
          </a:xfrm>
          <a:prstGeom prst="straightConnector1">
            <a:avLst/>
          </a:prstGeom>
          <a:noFill/>
          <a:ln w="9525" cap="flat" cmpd="sng">
            <a:solidFill>
              <a:schemeClr val="dk1"/>
            </a:solidFill>
            <a:prstDash val="solid"/>
            <a:round/>
            <a:headEnd type="none" w="med" len="med"/>
            <a:tailEnd type="none" w="med" len="med"/>
          </a:ln>
        </p:spPr>
      </p:cxnSp>
      <p:cxnSp>
        <p:nvCxnSpPr>
          <p:cNvPr id="483" name="Google Shape;483;p33"/>
          <p:cNvCxnSpPr/>
          <p:nvPr/>
        </p:nvCxnSpPr>
        <p:spPr>
          <a:xfrm flipH="1">
            <a:off x="5028010" y="3084910"/>
            <a:ext cx="378619" cy="627459"/>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33"/>
          <p:cNvCxnSpPr/>
          <p:nvPr/>
        </p:nvCxnSpPr>
        <p:spPr>
          <a:xfrm>
            <a:off x="5429250" y="3074194"/>
            <a:ext cx="606029" cy="595313"/>
          </a:xfrm>
          <a:prstGeom prst="straightConnector1">
            <a:avLst/>
          </a:prstGeom>
          <a:noFill/>
          <a:ln w="9525" cap="flat" cmpd="sng">
            <a:solidFill>
              <a:schemeClr val="dk1"/>
            </a:solidFill>
            <a:prstDash val="solid"/>
            <a:round/>
            <a:headEnd type="none" w="med" len="med"/>
            <a:tailEnd type="none" w="med" len="med"/>
          </a:ln>
        </p:spPr>
      </p:cxnSp>
      <p:sp>
        <p:nvSpPr>
          <p:cNvPr id="485" name="Google Shape;485;p33"/>
          <p:cNvSpPr txBox="1"/>
          <p:nvPr/>
        </p:nvSpPr>
        <p:spPr>
          <a:xfrm>
            <a:off x="1679973" y="4258866"/>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p:txBody>
      </p:sp>
      <p:grpSp>
        <p:nvGrpSpPr>
          <p:cNvPr id="486" name="Google Shape;486;p33"/>
          <p:cNvGrpSpPr/>
          <p:nvPr/>
        </p:nvGrpSpPr>
        <p:grpSpPr>
          <a:xfrm>
            <a:off x="1727598" y="4357694"/>
            <a:ext cx="536972" cy="300039"/>
            <a:chOff x="491" y="3660"/>
            <a:chExt cx="451" cy="252"/>
          </a:xfrm>
        </p:grpSpPr>
        <p:cxnSp>
          <p:nvCxnSpPr>
            <p:cNvPr id="487" name="Google Shape;487;p33"/>
            <p:cNvCxnSpPr/>
            <p:nvPr/>
          </p:nvCxnSpPr>
          <p:spPr>
            <a:xfrm>
              <a:off x="491" y="3773"/>
              <a:ext cx="273" cy="0"/>
            </a:xfrm>
            <a:prstGeom prst="straightConnector1">
              <a:avLst/>
            </a:prstGeom>
            <a:noFill/>
            <a:ln w="9525" cap="flat" cmpd="sng">
              <a:solidFill>
                <a:schemeClr val="dk1"/>
              </a:solidFill>
              <a:prstDash val="dash"/>
              <a:round/>
              <a:headEnd type="none" w="med" len="med"/>
              <a:tailEnd type="none" w="med" len="med"/>
            </a:ln>
          </p:spPr>
        </p:cxnSp>
        <p:sp>
          <p:nvSpPr>
            <p:cNvPr id="488" name="Google Shape;488;p33"/>
            <p:cNvSpPr txBox="1"/>
            <p:nvPr/>
          </p:nvSpPr>
          <p:spPr>
            <a:xfrm>
              <a:off x="705" y="3660"/>
              <a:ext cx="237"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50" b="0" i="0" u="none" strike="noStrike" cap="none">
                  <a:solidFill>
                    <a:schemeClr val="dk1"/>
                  </a:solidFill>
                  <a:latin typeface="Times New Roman"/>
                  <a:ea typeface="Times New Roman"/>
                  <a:cs typeface="Times New Roman"/>
                  <a:sym typeface="Times New Roman"/>
                </a:rPr>
                <a:t>&gt;</a:t>
              </a:r>
              <a:endParaRPr sz="1800" b="0" i="0" u="none" strike="noStrike" cap="none">
                <a:solidFill>
                  <a:schemeClr val="dk1"/>
                </a:solidFill>
                <a:latin typeface="Times New Roman"/>
                <a:ea typeface="Times New Roman"/>
                <a:cs typeface="Times New Roman"/>
                <a:sym typeface="Times New Roman"/>
              </a:endParaRPr>
            </a:p>
          </p:txBody>
        </p:sp>
      </p:grpSp>
      <p:sp>
        <p:nvSpPr>
          <p:cNvPr id="489" name="Google Shape;489;p33"/>
          <p:cNvSpPr txBox="1"/>
          <p:nvPr/>
        </p:nvSpPr>
        <p:spPr>
          <a:xfrm>
            <a:off x="2209800" y="4302919"/>
            <a:ext cx="36118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Reduced attribute set:  {A1, A4, A6}</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pic>
        <p:nvPicPr>
          <p:cNvPr id="494" name="Google Shape;494;p34"/>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95" name="Google Shape;495;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chemeClr val="lt1"/>
                </a:solidFill>
              </a:rPr>
              <a:t>Heuristic Feature Selection Methods</a:t>
            </a:r>
            <a:endParaRPr b="1">
              <a:solidFill>
                <a:schemeClr val="lt1"/>
              </a:solidFill>
            </a:endParaRPr>
          </a:p>
        </p:txBody>
      </p:sp>
      <p:sp>
        <p:nvSpPr>
          <p:cNvPr id="496" name="Google Shape;496;p34"/>
          <p:cNvSpPr txBox="1">
            <a:spLocks noGrp="1"/>
          </p:cNvSpPr>
          <p:nvPr>
            <p:ph type="body" idx="1"/>
          </p:nvPr>
        </p:nvSpPr>
        <p:spPr>
          <a:xfrm>
            <a:off x="680604" y="1411215"/>
            <a:ext cx="8117032" cy="3458441"/>
          </a:xfrm>
          <a:prstGeom prst="rect">
            <a:avLst/>
          </a:prstGeom>
          <a:noFill/>
          <a:ln>
            <a:noFill/>
          </a:ln>
        </p:spPr>
        <p:txBody>
          <a:bodyPr spcFirstLastPara="1" wrap="square" lIns="68575" tIns="34275" rIns="68575" bIns="34275" anchor="t" anchorCtr="0">
            <a:normAutofit lnSpcReduction="10000"/>
          </a:bodyPr>
          <a:lstStyle/>
          <a:p>
            <a:pPr marL="457200" lvl="0" indent="-317500" algn="l" rtl="0">
              <a:lnSpc>
                <a:spcPct val="90000"/>
              </a:lnSpc>
              <a:spcBef>
                <a:spcPts val="800"/>
              </a:spcBef>
              <a:spcAft>
                <a:spcPts val="0"/>
              </a:spcAft>
              <a:buSzPts val="1400"/>
              <a:buChar char="•"/>
            </a:pPr>
            <a:r>
              <a:rPr lang="en-US" sz="1800"/>
              <a:t>There are </a:t>
            </a:r>
            <a:r>
              <a:rPr lang="en-US" sz="1800" i="1"/>
              <a:t>2</a:t>
            </a:r>
            <a:r>
              <a:rPr lang="en-US" sz="1800" i="1" baseline="30000"/>
              <a:t>d</a:t>
            </a:r>
            <a:r>
              <a:rPr lang="en-US" sz="1800" baseline="30000"/>
              <a:t> </a:t>
            </a:r>
            <a:r>
              <a:rPr lang="en-US" sz="1800"/>
              <a:t>possible sub-features of </a:t>
            </a:r>
            <a:r>
              <a:rPr lang="en-US" sz="1800" i="1"/>
              <a:t>d</a:t>
            </a:r>
            <a:r>
              <a:rPr lang="en-US" sz="1800"/>
              <a:t> features</a:t>
            </a:r>
            <a:endParaRPr/>
          </a:p>
          <a:p>
            <a:pPr marL="457200" lvl="0" indent="-317500" algn="l" rtl="0">
              <a:lnSpc>
                <a:spcPct val="90000"/>
              </a:lnSpc>
              <a:spcBef>
                <a:spcPts val="800"/>
              </a:spcBef>
              <a:spcAft>
                <a:spcPts val="0"/>
              </a:spcAft>
              <a:buSzPts val="1400"/>
              <a:buChar char="•"/>
            </a:pPr>
            <a:r>
              <a:rPr lang="en-US" sz="1800"/>
              <a:t>Several heuristic feature selection methods:</a:t>
            </a:r>
            <a:endParaRPr/>
          </a:p>
          <a:p>
            <a:pPr marL="914400" lvl="1" indent="-317500" algn="l" rtl="0">
              <a:lnSpc>
                <a:spcPct val="90000"/>
              </a:lnSpc>
              <a:spcBef>
                <a:spcPts val="400"/>
              </a:spcBef>
              <a:spcAft>
                <a:spcPts val="0"/>
              </a:spcAft>
              <a:buSzPts val="1400"/>
              <a:buChar char="•"/>
            </a:pPr>
            <a:r>
              <a:rPr lang="en-US"/>
              <a:t>Best single features under the feature independence assumption: choose by significance tests</a:t>
            </a:r>
            <a:endParaRPr/>
          </a:p>
          <a:p>
            <a:pPr marL="914400" lvl="1" indent="-317500" algn="l" rtl="0">
              <a:lnSpc>
                <a:spcPct val="90000"/>
              </a:lnSpc>
              <a:spcBef>
                <a:spcPts val="400"/>
              </a:spcBef>
              <a:spcAft>
                <a:spcPts val="0"/>
              </a:spcAft>
              <a:buSzPts val="1400"/>
              <a:buChar char="•"/>
            </a:pPr>
            <a:r>
              <a:rPr lang="en-US"/>
              <a:t>Best step-wise feature selection: </a:t>
            </a:r>
            <a:endParaRPr/>
          </a:p>
          <a:p>
            <a:pPr marL="1371600" lvl="2" indent="-317500" algn="l" rtl="0">
              <a:lnSpc>
                <a:spcPct val="90000"/>
              </a:lnSpc>
              <a:spcBef>
                <a:spcPts val="400"/>
              </a:spcBef>
              <a:spcAft>
                <a:spcPts val="0"/>
              </a:spcAft>
              <a:buSzPts val="1400"/>
              <a:buChar char="•"/>
            </a:pPr>
            <a:r>
              <a:rPr lang="en-US"/>
              <a:t>The best single-feature is picked first</a:t>
            </a:r>
            <a:endParaRPr/>
          </a:p>
          <a:p>
            <a:pPr marL="1371600" lvl="2" indent="-317500" algn="l" rtl="0">
              <a:lnSpc>
                <a:spcPct val="90000"/>
              </a:lnSpc>
              <a:spcBef>
                <a:spcPts val="400"/>
              </a:spcBef>
              <a:spcAft>
                <a:spcPts val="0"/>
              </a:spcAft>
              <a:buSzPts val="1400"/>
              <a:buChar char="•"/>
            </a:pPr>
            <a:r>
              <a:rPr lang="en-US"/>
              <a:t>Then next best feature condition to the first, ...</a:t>
            </a:r>
            <a:endParaRPr/>
          </a:p>
          <a:p>
            <a:pPr marL="914400" lvl="1" indent="-317500" algn="l" rtl="0">
              <a:lnSpc>
                <a:spcPct val="90000"/>
              </a:lnSpc>
              <a:spcBef>
                <a:spcPts val="400"/>
              </a:spcBef>
              <a:spcAft>
                <a:spcPts val="0"/>
              </a:spcAft>
              <a:buSzPts val="1400"/>
              <a:buChar char="•"/>
            </a:pPr>
            <a:r>
              <a:rPr lang="en-US"/>
              <a:t>Step-wise feature elimination:</a:t>
            </a:r>
            <a:endParaRPr/>
          </a:p>
          <a:p>
            <a:pPr marL="1371600" lvl="2" indent="-317500" algn="l" rtl="0">
              <a:lnSpc>
                <a:spcPct val="90000"/>
              </a:lnSpc>
              <a:spcBef>
                <a:spcPts val="400"/>
              </a:spcBef>
              <a:spcAft>
                <a:spcPts val="0"/>
              </a:spcAft>
              <a:buSzPts val="1400"/>
              <a:buChar char="•"/>
            </a:pPr>
            <a:r>
              <a:rPr lang="en-US"/>
              <a:t>Repeatedly eliminate the worst feature</a:t>
            </a:r>
            <a:endParaRPr/>
          </a:p>
          <a:p>
            <a:pPr marL="914400" lvl="1" indent="-317500" algn="l" rtl="0">
              <a:lnSpc>
                <a:spcPct val="90000"/>
              </a:lnSpc>
              <a:spcBef>
                <a:spcPts val="400"/>
              </a:spcBef>
              <a:spcAft>
                <a:spcPts val="0"/>
              </a:spcAft>
              <a:buSzPts val="1400"/>
              <a:buChar char="•"/>
            </a:pPr>
            <a:r>
              <a:rPr lang="en-US"/>
              <a:t>Best combined feature selection and elimination</a:t>
            </a:r>
            <a:endParaRPr/>
          </a:p>
          <a:p>
            <a:pPr marL="914400" lvl="1" indent="-317500" algn="l" rtl="0">
              <a:lnSpc>
                <a:spcPct val="90000"/>
              </a:lnSpc>
              <a:spcBef>
                <a:spcPts val="400"/>
              </a:spcBef>
              <a:spcAft>
                <a:spcPts val="0"/>
              </a:spcAft>
              <a:buSzPts val="1400"/>
              <a:buChar char="•"/>
            </a:pPr>
            <a:r>
              <a:rPr lang="en-US"/>
              <a:t>Optimal branch and bound:</a:t>
            </a:r>
            <a:endParaRPr/>
          </a:p>
          <a:p>
            <a:pPr marL="1371600" lvl="2" indent="-317500" algn="l" rtl="0">
              <a:lnSpc>
                <a:spcPct val="90000"/>
              </a:lnSpc>
              <a:spcBef>
                <a:spcPts val="400"/>
              </a:spcBef>
              <a:spcAft>
                <a:spcPts val="0"/>
              </a:spcAft>
              <a:buSzPts val="1400"/>
              <a:buChar char="•"/>
            </a:pPr>
            <a:r>
              <a:rPr lang="en-US"/>
              <a:t>Use feature elimination and backtracking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35"/>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502" name="Google Shape;502;p3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chemeClr val="lt1"/>
                </a:solidFill>
              </a:rPr>
              <a:t>Dimensionality Reduction: Principal Component Analysis (PCA)</a:t>
            </a:r>
            <a:endParaRPr b="1">
              <a:solidFill>
                <a:schemeClr val="lt1"/>
              </a:solidFill>
            </a:endParaRPr>
          </a:p>
        </p:txBody>
      </p:sp>
      <p:sp>
        <p:nvSpPr>
          <p:cNvPr id="504" name="Google Shape;504;p35"/>
          <p:cNvSpPr txBox="1"/>
          <p:nvPr/>
        </p:nvSpPr>
        <p:spPr>
          <a:xfrm>
            <a:off x="628650" y="1327574"/>
            <a:ext cx="7886700" cy="339047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Given </a:t>
            </a:r>
            <a:r>
              <a:rPr lang="en-US" sz="1500" b="0" i="1" u="none" strike="noStrike" cap="none" dirty="0">
                <a:solidFill>
                  <a:schemeClr val="dk1"/>
                </a:solidFill>
                <a:latin typeface="Calibri"/>
                <a:ea typeface="Calibri"/>
                <a:cs typeface="Calibri"/>
                <a:sym typeface="Calibri"/>
              </a:rPr>
              <a:t>N</a:t>
            </a:r>
            <a:r>
              <a:rPr lang="en-US" sz="1500" b="0" i="0" u="none" strike="noStrike" cap="none" dirty="0">
                <a:solidFill>
                  <a:schemeClr val="dk1"/>
                </a:solidFill>
                <a:latin typeface="Calibri"/>
                <a:ea typeface="Calibri"/>
                <a:cs typeface="Calibri"/>
                <a:sym typeface="Calibri"/>
              </a:rPr>
              <a:t> data vectors from </a:t>
            </a:r>
            <a:r>
              <a:rPr lang="en-US" sz="1500" b="0" i="1" u="none" strike="noStrike" cap="none" dirty="0">
                <a:solidFill>
                  <a:schemeClr val="dk1"/>
                </a:solidFill>
                <a:latin typeface="Calibri"/>
                <a:ea typeface="Calibri"/>
                <a:cs typeface="Calibri"/>
                <a:sym typeface="Calibri"/>
              </a:rPr>
              <a:t>n</a:t>
            </a:r>
            <a:r>
              <a:rPr lang="en-US" sz="1500" b="0" i="0" u="none" strike="noStrike" cap="none" dirty="0">
                <a:solidFill>
                  <a:schemeClr val="dk1"/>
                </a:solidFill>
                <a:latin typeface="Calibri"/>
                <a:ea typeface="Calibri"/>
                <a:cs typeface="Calibri"/>
                <a:sym typeface="Calibri"/>
              </a:rPr>
              <a:t>-dimensions, find </a:t>
            </a:r>
            <a:r>
              <a:rPr lang="en-US" sz="1500" b="0" i="1" u="none" strike="noStrike" cap="none" dirty="0">
                <a:solidFill>
                  <a:schemeClr val="dk1"/>
                </a:solidFill>
                <a:latin typeface="Calibri"/>
                <a:ea typeface="Calibri"/>
                <a:cs typeface="Calibri"/>
                <a:sym typeface="Calibri"/>
              </a:rPr>
              <a:t>k</a:t>
            </a:r>
            <a:r>
              <a:rPr lang="en-US" sz="1500" b="0" i="0" u="none" strike="noStrike" cap="none" dirty="0">
                <a:solidFill>
                  <a:schemeClr val="dk1"/>
                </a:solidFill>
                <a:latin typeface="Calibri"/>
                <a:ea typeface="Calibri"/>
                <a:cs typeface="Calibri"/>
                <a:sym typeface="Calibri"/>
              </a:rPr>
              <a:t> ≤ </a:t>
            </a:r>
            <a:r>
              <a:rPr lang="en-US" sz="1500" b="0" i="1" u="none" strike="noStrike" cap="none" dirty="0">
                <a:solidFill>
                  <a:schemeClr val="dk1"/>
                </a:solidFill>
                <a:latin typeface="Calibri"/>
                <a:ea typeface="Calibri"/>
                <a:cs typeface="Calibri"/>
                <a:sym typeface="Calibri"/>
              </a:rPr>
              <a:t>n </a:t>
            </a:r>
            <a:r>
              <a:rPr lang="en-US" sz="1500" b="0" i="0" u="none" strike="noStrike" cap="none" dirty="0">
                <a:solidFill>
                  <a:schemeClr val="dk1"/>
                </a:solidFill>
                <a:latin typeface="Calibri"/>
                <a:ea typeface="Calibri"/>
                <a:cs typeface="Calibri"/>
                <a:sym typeface="Calibri"/>
              </a:rPr>
              <a:t> orthogonal vectors (</a:t>
            </a:r>
            <a:r>
              <a:rPr lang="en-US" sz="1500" b="0" i="1" u="none" strike="noStrike" cap="none" dirty="0">
                <a:solidFill>
                  <a:schemeClr val="dk1"/>
                </a:solidFill>
                <a:latin typeface="Calibri"/>
                <a:ea typeface="Calibri"/>
                <a:cs typeface="Calibri"/>
                <a:sym typeface="Calibri"/>
              </a:rPr>
              <a:t>principal components</a:t>
            </a:r>
            <a:r>
              <a:rPr lang="en-US" sz="1500" b="0" i="0" u="none" strike="noStrike" cap="none" dirty="0">
                <a:solidFill>
                  <a:schemeClr val="dk1"/>
                </a:solidFill>
                <a:latin typeface="Calibri"/>
                <a:ea typeface="Calibri"/>
                <a:cs typeface="Calibri"/>
                <a:sym typeface="Calibri"/>
              </a:rPr>
              <a:t>) that can be best used to represent data </a:t>
            </a:r>
            <a:endParaRPr dirty="0"/>
          </a:p>
          <a:p>
            <a:pPr marL="457200" marR="0" lvl="0" indent="-317500" algn="l" rtl="0">
              <a:lnSpc>
                <a:spcPct val="90000"/>
              </a:lnSpc>
              <a:spcBef>
                <a:spcPts val="8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Steps</a:t>
            </a:r>
            <a:endParaRPr dirty="0"/>
          </a:p>
          <a:p>
            <a:pPr marL="914400" marR="0" lvl="1" indent="-317500" algn="l" rtl="0">
              <a:lnSpc>
                <a:spcPct val="90000"/>
              </a:lnSpc>
              <a:spcBef>
                <a:spcPts val="4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Normalize input data: Each attribute falls within the same range</a:t>
            </a:r>
            <a:endParaRPr dirty="0"/>
          </a:p>
          <a:p>
            <a:pPr marL="914400" marR="0" lvl="1" indent="-317500" algn="l" rtl="0">
              <a:lnSpc>
                <a:spcPct val="90000"/>
              </a:lnSpc>
              <a:spcBef>
                <a:spcPts val="4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Compute </a:t>
            </a:r>
            <a:r>
              <a:rPr lang="en-US" sz="1500" b="0" i="1" u="none" strike="noStrike" cap="none" dirty="0">
                <a:solidFill>
                  <a:schemeClr val="dk1"/>
                </a:solidFill>
                <a:latin typeface="Calibri"/>
                <a:ea typeface="Calibri"/>
                <a:cs typeface="Calibri"/>
                <a:sym typeface="Calibri"/>
              </a:rPr>
              <a:t>k</a:t>
            </a:r>
            <a:r>
              <a:rPr lang="en-US" sz="1500" b="0" i="0" u="none" strike="noStrike" cap="none" dirty="0">
                <a:solidFill>
                  <a:schemeClr val="dk1"/>
                </a:solidFill>
                <a:latin typeface="Calibri"/>
                <a:ea typeface="Calibri"/>
                <a:cs typeface="Calibri"/>
                <a:sym typeface="Calibri"/>
              </a:rPr>
              <a:t> orthonormal (unit) vectors, i.e., </a:t>
            </a:r>
            <a:r>
              <a:rPr lang="en-US" sz="1500" b="0" i="1" u="none" strike="noStrike" cap="none" dirty="0">
                <a:solidFill>
                  <a:schemeClr val="dk1"/>
                </a:solidFill>
                <a:latin typeface="Calibri"/>
                <a:ea typeface="Calibri"/>
                <a:cs typeface="Calibri"/>
                <a:sym typeface="Calibri"/>
              </a:rPr>
              <a:t>principal components</a:t>
            </a:r>
            <a:endParaRPr sz="1500" b="0" i="0" u="none" strike="noStrike" cap="none" dirty="0">
              <a:solidFill>
                <a:schemeClr val="dk1"/>
              </a:solidFill>
              <a:latin typeface="Calibri"/>
              <a:ea typeface="Calibri"/>
              <a:cs typeface="Calibri"/>
              <a:sym typeface="Calibri"/>
            </a:endParaRPr>
          </a:p>
          <a:p>
            <a:pPr marL="914400" marR="0" lvl="1" indent="-317500" algn="l" rtl="0">
              <a:lnSpc>
                <a:spcPct val="90000"/>
              </a:lnSpc>
              <a:spcBef>
                <a:spcPts val="4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Each input data (vector) is a linear combination of the </a:t>
            </a:r>
            <a:r>
              <a:rPr lang="en-US" sz="1500" b="0" i="1" u="none" strike="noStrike" cap="none" dirty="0">
                <a:solidFill>
                  <a:schemeClr val="dk1"/>
                </a:solidFill>
                <a:latin typeface="Calibri"/>
                <a:ea typeface="Calibri"/>
                <a:cs typeface="Calibri"/>
                <a:sym typeface="Calibri"/>
              </a:rPr>
              <a:t>k</a:t>
            </a:r>
            <a:r>
              <a:rPr lang="en-US" sz="1500" b="0" i="0" u="none" strike="noStrike" cap="none" dirty="0">
                <a:solidFill>
                  <a:schemeClr val="dk1"/>
                </a:solidFill>
                <a:latin typeface="Calibri"/>
                <a:ea typeface="Calibri"/>
                <a:cs typeface="Calibri"/>
                <a:sym typeface="Calibri"/>
              </a:rPr>
              <a:t> principal component vectors</a:t>
            </a:r>
            <a:endParaRPr dirty="0"/>
          </a:p>
          <a:p>
            <a:pPr marL="914400" marR="0" lvl="1" indent="-317500" algn="l" rtl="0">
              <a:lnSpc>
                <a:spcPct val="90000"/>
              </a:lnSpc>
              <a:spcBef>
                <a:spcPts val="4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The principal components are sorted in order of decreasing “significance” or strength</a:t>
            </a:r>
            <a:endParaRPr dirty="0"/>
          </a:p>
          <a:p>
            <a:pPr marL="914400" marR="0" lvl="1" indent="-317500" algn="l" rtl="0">
              <a:lnSpc>
                <a:spcPct val="90000"/>
              </a:lnSpc>
              <a:spcBef>
                <a:spcPts val="4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Since the components are sorted, the size of the data can be reduced by eliminating the weak components, i.e., those with low variance.  (i.e., using the strongest principal components, it is possible to reconstruct a good approximation of the original data</a:t>
            </a:r>
            <a:endParaRPr dirty="0"/>
          </a:p>
          <a:p>
            <a:pPr marL="457200" marR="0" lvl="0" indent="-317500" algn="l" rtl="0">
              <a:lnSpc>
                <a:spcPct val="90000"/>
              </a:lnSpc>
              <a:spcBef>
                <a:spcPts val="8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Works for numeric data only</a:t>
            </a:r>
            <a:endParaRPr dirty="0"/>
          </a:p>
          <a:p>
            <a:pPr marL="457200" marR="0" lvl="0" indent="-317500" algn="l" rtl="0">
              <a:lnSpc>
                <a:spcPct val="90000"/>
              </a:lnSpc>
              <a:spcBef>
                <a:spcPts val="800"/>
              </a:spcBef>
              <a:spcAft>
                <a:spcPts val="0"/>
              </a:spcAft>
              <a:buClr>
                <a:schemeClr val="dk1"/>
              </a:buClr>
              <a:buSzPts val="1400"/>
              <a:buFont typeface="Arial"/>
              <a:buChar char="•"/>
            </a:pPr>
            <a:r>
              <a:rPr lang="en-US" sz="1500" b="0" i="0" u="none" strike="noStrike" cap="none" dirty="0">
                <a:solidFill>
                  <a:schemeClr val="dk1"/>
                </a:solidFill>
                <a:latin typeface="Calibri"/>
                <a:ea typeface="Calibri"/>
                <a:cs typeface="Calibri"/>
                <a:sym typeface="Calibri"/>
              </a:rPr>
              <a:t>Used when the number of dimensions is large</a:t>
            </a:r>
            <a:endParaRPr sz="15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pic>
        <p:nvPicPr>
          <p:cNvPr id="509" name="Google Shape;509;p36"/>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510" name="Google Shape;510;p3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chemeClr val="lt1"/>
                </a:solidFill>
              </a:rPr>
              <a:t>Principal Component Analysis</a:t>
            </a:r>
            <a:br>
              <a:rPr lang="en-US" b="1">
                <a:solidFill>
                  <a:schemeClr val="lt1"/>
                </a:solidFill>
              </a:rPr>
            </a:br>
            <a:endParaRPr b="1">
              <a:solidFill>
                <a:schemeClr val="lt1"/>
              </a:solidFill>
            </a:endParaRPr>
          </a:p>
        </p:txBody>
      </p:sp>
      <p:cxnSp>
        <p:nvCxnSpPr>
          <p:cNvPr id="513" name="Google Shape;513;p36"/>
          <p:cNvCxnSpPr/>
          <p:nvPr/>
        </p:nvCxnSpPr>
        <p:spPr>
          <a:xfrm>
            <a:off x="1914525" y="3271838"/>
            <a:ext cx="5329238" cy="0"/>
          </a:xfrm>
          <a:prstGeom prst="straightConnector1">
            <a:avLst/>
          </a:prstGeom>
          <a:noFill/>
          <a:ln w="9525" cap="flat" cmpd="sng">
            <a:solidFill>
              <a:schemeClr val="dk1"/>
            </a:solidFill>
            <a:prstDash val="solid"/>
            <a:round/>
            <a:headEnd type="none" w="med" len="med"/>
            <a:tailEnd type="triangle" w="med" len="med"/>
          </a:ln>
        </p:spPr>
      </p:cxnSp>
      <p:cxnSp>
        <p:nvCxnSpPr>
          <p:cNvPr id="514" name="Google Shape;514;p36"/>
          <p:cNvCxnSpPr/>
          <p:nvPr/>
        </p:nvCxnSpPr>
        <p:spPr>
          <a:xfrm rot="10800000">
            <a:off x="4314825" y="1214438"/>
            <a:ext cx="0" cy="3743325"/>
          </a:xfrm>
          <a:prstGeom prst="straightConnector1">
            <a:avLst/>
          </a:prstGeom>
          <a:noFill/>
          <a:ln w="9525" cap="flat" cmpd="sng">
            <a:solidFill>
              <a:schemeClr val="dk1"/>
            </a:solidFill>
            <a:prstDash val="solid"/>
            <a:round/>
            <a:headEnd type="none" w="med" len="med"/>
            <a:tailEnd type="triangle" w="med" len="med"/>
          </a:ln>
        </p:spPr>
      </p:cxnSp>
      <p:sp>
        <p:nvSpPr>
          <p:cNvPr id="515" name="Google Shape;515;p36"/>
          <p:cNvSpPr/>
          <p:nvPr/>
        </p:nvSpPr>
        <p:spPr>
          <a:xfrm rot="-1868112">
            <a:off x="2914650" y="2500312"/>
            <a:ext cx="3071813" cy="1357313"/>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cxnSp>
        <p:nvCxnSpPr>
          <p:cNvPr id="516" name="Google Shape;516;p36"/>
          <p:cNvCxnSpPr/>
          <p:nvPr/>
        </p:nvCxnSpPr>
        <p:spPr>
          <a:xfrm rot="-10393081" flipH="1">
            <a:off x="2643187" y="1557337"/>
            <a:ext cx="3843338" cy="3100388"/>
          </a:xfrm>
          <a:prstGeom prst="straightConnector1">
            <a:avLst/>
          </a:prstGeom>
          <a:noFill/>
          <a:ln w="9525" cap="flat" cmpd="sng">
            <a:solidFill>
              <a:schemeClr val="dk1"/>
            </a:solidFill>
            <a:prstDash val="solid"/>
            <a:round/>
            <a:headEnd type="none" w="med" len="med"/>
            <a:tailEnd type="triangle" w="med" len="med"/>
          </a:ln>
        </p:spPr>
      </p:cxnSp>
      <p:cxnSp>
        <p:nvCxnSpPr>
          <p:cNvPr id="517" name="Google Shape;517;p36"/>
          <p:cNvCxnSpPr/>
          <p:nvPr/>
        </p:nvCxnSpPr>
        <p:spPr>
          <a:xfrm rot="10800000">
            <a:off x="3157538" y="2100262"/>
            <a:ext cx="2343150" cy="2357438"/>
          </a:xfrm>
          <a:prstGeom prst="straightConnector1">
            <a:avLst/>
          </a:prstGeom>
          <a:noFill/>
          <a:ln w="9525" cap="flat" cmpd="sng">
            <a:solidFill>
              <a:schemeClr val="dk1"/>
            </a:solidFill>
            <a:prstDash val="solid"/>
            <a:round/>
            <a:headEnd type="none" w="med" len="med"/>
            <a:tailEnd type="triangle" w="med" len="med"/>
          </a:ln>
        </p:spPr>
      </p:cxnSp>
      <p:sp>
        <p:nvSpPr>
          <p:cNvPr id="518" name="Google Shape;518;p36"/>
          <p:cNvSpPr txBox="1"/>
          <p:nvPr/>
        </p:nvSpPr>
        <p:spPr>
          <a:xfrm>
            <a:off x="7203281" y="3302794"/>
            <a:ext cx="4667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X1</a:t>
            </a:r>
            <a:endParaRPr/>
          </a:p>
        </p:txBody>
      </p:sp>
      <p:sp>
        <p:nvSpPr>
          <p:cNvPr id="519" name="Google Shape;519;p36"/>
          <p:cNvSpPr txBox="1"/>
          <p:nvPr/>
        </p:nvSpPr>
        <p:spPr>
          <a:xfrm>
            <a:off x="4375237" y="1167054"/>
            <a:ext cx="4667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X2</a:t>
            </a:r>
            <a:endParaRPr/>
          </a:p>
        </p:txBody>
      </p:sp>
      <p:sp>
        <p:nvSpPr>
          <p:cNvPr id="520" name="Google Shape;520;p36"/>
          <p:cNvSpPr txBox="1"/>
          <p:nvPr/>
        </p:nvSpPr>
        <p:spPr>
          <a:xfrm>
            <a:off x="6760369" y="1588294"/>
            <a:ext cx="4667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Y1</a:t>
            </a:r>
            <a:endParaRPr/>
          </a:p>
        </p:txBody>
      </p:sp>
      <p:sp>
        <p:nvSpPr>
          <p:cNvPr id="521" name="Google Shape;521;p36"/>
          <p:cNvSpPr txBox="1"/>
          <p:nvPr/>
        </p:nvSpPr>
        <p:spPr>
          <a:xfrm>
            <a:off x="2513528" y="1931194"/>
            <a:ext cx="56423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Y2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pic>
        <p:nvPicPr>
          <p:cNvPr id="526" name="Google Shape;526;p37"/>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527" name="Google Shape;527;p3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chemeClr val="lt1"/>
                </a:solidFill>
              </a:rPr>
              <a:t>Summary</a:t>
            </a:r>
            <a:endParaRPr/>
          </a:p>
        </p:txBody>
      </p:sp>
      <p:sp>
        <p:nvSpPr>
          <p:cNvPr id="529" name="Google Shape;529;p37"/>
          <p:cNvSpPr txBox="1">
            <a:spLocks noGrp="1"/>
          </p:cNvSpPr>
          <p:nvPr>
            <p:ph type="body" idx="1"/>
          </p:nvPr>
        </p:nvSpPr>
        <p:spPr>
          <a:xfrm>
            <a:off x="568036" y="1204633"/>
            <a:ext cx="7152409" cy="3506932"/>
          </a:xfrm>
          <a:prstGeom prst="rect">
            <a:avLst/>
          </a:prstGeom>
          <a:noFill/>
          <a:ln>
            <a:noFill/>
          </a:ln>
        </p:spPr>
        <p:txBody>
          <a:bodyPr spcFirstLastPara="1" wrap="square" lIns="68575" tIns="34275" rIns="68575" bIns="34275" anchor="t" anchorCtr="0">
            <a:normAutofit lnSpcReduction="10000"/>
          </a:bodyPr>
          <a:lstStyle/>
          <a:p>
            <a:pPr marL="457200" lvl="0" indent="-317500" algn="l" rtl="0">
              <a:lnSpc>
                <a:spcPct val="120000"/>
              </a:lnSpc>
              <a:spcBef>
                <a:spcPts val="800"/>
              </a:spcBef>
              <a:spcAft>
                <a:spcPts val="0"/>
              </a:spcAft>
              <a:buSzPts val="1400"/>
              <a:buChar char="•"/>
            </a:pPr>
            <a:r>
              <a:rPr lang="en-US" sz="1800" dirty="0"/>
              <a:t>Data  preparation or preprocessing is a big issue for both data warehousing and data mining</a:t>
            </a:r>
            <a:endParaRPr dirty="0"/>
          </a:p>
          <a:p>
            <a:pPr marL="457200" lvl="0" indent="-317500" algn="l" rtl="0">
              <a:lnSpc>
                <a:spcPct val="120000"/>
              </a:lnSpc>
              <a:spcBef>
                <a:spcPts val="800"/>
              </a:spcBef>
              <a:spcAft>
                <a:spcPts val="0"/>
              </a:spcAft>
              <a:buSzPts val="1400"/>
              <a:buChar char="•"/>
            </a:pPr>
            <a:r>
              <a:rPr lang="en-US" sz="1800" dirty="0"/>
              <a:t>Descriptive data summarization is need for quality data preprocessing</a:t>
            </a:r>
            <a:endParaRPr dirty="0"/>
          </a:p>
          <a:p>
            <a:pPr marL="457200" lvl="0" indent="-317500" algn="l" rtl="0">
              <a:lnSpc>
                <a:spcPct val="120000"/>
              </a:lnSpc>
              <a:spcBef>
                <a:spcPts val="800"/>
              </a:spcBef>
              <a:spcAft>
                <a:spcPts val="0"/>
              </a:spcAft>
              <a:buSzPts val="1400"/>
              <a:buChar char="•"/>
            </a:pPr>
            <a:r>
              <a:rPr lang="en-US" sz="1800" dirty="0"/>
              <a:t>Data preparation includes</a:t>
            </a:r>
            <a:endParaRPr dirty="0"/>
          </a:p>
          <a:p>
            <a:pPr marL="914400" lvl="1" indent="-317500" algn="l" rtl="0">
              <a:lnSpc>
                <a:spcPct val="120000"/>
              </a:lnSpc>
              <a:spcBef>
                <a:spcPts val="400"/>
              </a:spcBef>
              <a:spcAft>
                <a:spcPts val="0"/>
              </a:spcAft>
              <a:buSzPts val="1400"/>
              <a:buChar char="•"/>
            </a:pPr>
            <a:r>
              <a:rPr lang="en-US" dirty="0"/>
              <a:t>Data cleaning and data integration</a:t>
            </a:r>
            <a:endParaRPr dirty="0"/>
          </a:p>
          <a:p>
            <a:pPr marL="914400" lvl="1" indent="-317500" algn="l" rtl="0">
              <a:lnSpc>
                <a:spcPct val="120000"/>
              </a:lnSpc>
              <a:spcBef>
                <a:spcPts val="400"/>
              </a:spcBef>
              <a:spcAft>
                <a:spcPts val="0"/>
              </a:spcAft>
              <a:buSzPts val="1400"/>
              <a:buChar char="•"/>
            </a:pPr>
            <a:r>
              <a:rPr lang="en-US" dirty="0"/>
              <a:t>Data reduction and feature selection</a:t>
            </a:r>
            <a:endParaRPr dirty="0">
              <a:solidFill>
                <a:schemeClr val="hlink"/>
              </a:solidFill>
            </a:endParaRPr>
          </a:p>
          <a:p>
            <a:pPr marL="914400" lvl="1" indent="-317500" algn="l" rtl="0">
              <a:lnSpc>
                <a:spcPct val="120000"/>
              </a:lnSpc>
              <a:spcBef>
                <a:spcPts val="400"/>
              </a:spcBef>
              <a:spcAft>
                <a:spcPts val="0"/>
              </a:spcAft>
              <a:buSzPts val="1400"/>
              <a:buChar char="•"/>
            </a:pPr>
            <a:r>
              <a:rPr lang="en-US" dirty="0"/>
              <a:t>Discretization</a:t>
            </a:r>
            <a:endParaRPr dirty="0"/>
          </a:p>
          <a:p>
            <a:pPr marL="457200" lvl="0" indent="-317500" algn="l" rtl="0">
              <a:lnSpc>
                <a:spcPct val="120000"/>
              </a:lnSpc>
              <a:spcBef>
                <a:spcPts val="800"/>
              </a:spcBef>
              <a:spcAft>
                <a:spcPts val="0"/>
              </a:spcAft>
              <a:buSzPts val="1400"/>
              <a:buChar char="•"/>
            </a:pPr>
            <a:r>
              <a:rPr lang="en-US" sz="1800" dirty="0"/>
              <a:t>A lot a methods have been developed but data preprocessing still an active area of research</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Google Shape;535;p38"/>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36" name="Google Shape;536;p38"/>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Related Videos / Reference</a:t>
            </a:r>
            <a:endParaRPr/>
          </a:p>
        </p:txBody>
      </p:sp>
      <p:sp>
        <p:nvSpPr>
          <p:cNvPr id="537" name="Google Shape;537;p38"/>
          <p:cNvSpPr txBox="1">
            <a:spLocks noGrp="1"/>
          </p:cNvSpPr>
          <p:nvPr>
            <p:ph type="body" idx="1"/>
          </p:nvPr>
        </p:nvSpPr>
        <p:spPr>
          <a:xfrm>
            <a:off x="632975" y="1418978"/>
            <a:ext cx="8074798" cy="2472035"/>
          </a:xfrm>
          <a:prstGeom prst="rect">
            <a:avLst/>
          </a:prstGeom>
          <a:noFill/>
          <a:ln>
            <a:noFill/>
          </a:ln>
        </p:spPr>
        <p:txBody>
          <a:bodyPr spcFirstLastPara="1" wrap="square" lIns="68575" tIns="34275" rIns="68575" bIns="34275" anchor="t" anchorCtr="0">
            <a:normAutofit fontScale="25000" lnSpcReduction="20000"/>
          </a:bodyPr>
          <a:lstStyle/>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D. P. Ballou and G. K. Tayi. Enhancing data quality in data warehouse environments. Communications of ACM, 42:73-78, 1999</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T. Dasu and T. Johnson.  Exploratory Data Mining and Data Cleaning. John Wiley &amp; Sons, 2003</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T. Dasu, T. Johnson, S. Muthukrishnan, V. Shkapenyuk.  Mining Database Structure; Or, How to Build a Data Quality Browser. SIGMOD’02.  </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H.V. Jagadish et al., Special Issue on Data Reduction Techniques.  Bulletin of the Technical Committee on Data Engineering, 20(4), December 1997</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D. Pyle. Data Preparation for Data Mining. Morgan Kaufmann, 1999</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E. Rahm and H. H. Do. Data Cleaning: Problems and Current Approaches. IEEE Bulletin of the Technical Committee on Data Engineering. Vol.23, No.4</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V. Raman and J. Hellerstein. Potters Wheel: An Interactive Framework for Data Cleaning and Transformation, VLDB’2001</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T. Redman. Data Quality: Management and Technology. Bantam Books, 1992</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Y. Wand and R. Wang. Anchoring data quality dimensions ontological foundations. Communications of ACM, 39:86-95, 1996</a:t>
            </a:r>
            <a:endParaRPr/>
          </a:p>
          <a:p>
            <a:pPr marL="457200" lvl="0" indent="-317500" algn="l" rtl="0">
              <a:lnSpc>
                <a:spcPct val="150000"/>
              </a:lnSpc>
              <a:spcBef>
                <a:spcPts val="800"/>
              </a:spcBef>
              <a:spcAft>
                <a:spcPts val="0"/>
              </a:spcAft>
              <a:buSzPct val="180645"/>
              <a:buChar char="•"/>
            </a:pPr>
            <a:r>
              <a:rPr lang="en-US" sz="3100" b="0" i="0">
                <a:solidFill>
                  <a:schemeClr val="dk1"/>
                </a:solidFill>
                <a:latin typeface="Roboto"/>
                <a:ea typeface="Roboto"/>
                <a:cs typeface="Roboto"/>
                <a:sym typeface="Roboto"/>
              </a:rPr>
              <a:t>R. Wang, V. Storey, and C. Firth. A framework for analysis of data quality research. IEEE Trans. Knowledge and Data Engineering, 7:623-640, 1995</a:t>
            </a:r>
            <a:endParaRPr/>
          </a:p>
          <a:p>
            <a:pPr marL="914400" lvl="1" indent="-228600" algn="l" rtl="0">
              <a:lnSpc>
                <a:spcPct val="150000"/>
              </a:lnSpc>
              <a:spcBef>
                <a:spcPts val="400"/>
              </a:spcBef>
              <a:spcAft>
                <a:spcPts val="0"/>
              </a:spcAft>
              <a:buSzPct val="311111"/>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4"/>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96" name="Google Shape;96;p4"/>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Data Integration</a:t>
            </a:r>
            <a:endParaRPr/>
          </a:p>
        </p:txBody>
      </p:sp>
      <p:sp>
        <p:nvSpPr>
          <p:cNvPr id="97" name="Google Shape;97;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4</a:t>
            </a:fld>
            <a:endParaRPr/>
          </a:p>
        </p:txBody>
      </p:sp>
      <p:grpSp>
        <p:nvGrpSpPr>
          <p:cNvPr id="98" name="Google Shape;98;p4"/>
          <p:cNvGrpSpPr/>
          <p:nvPr/>
        </p:nvGrpSpPr>
        <p:grpSpPr>
          <a:xfrm>
            <a:off x="788446" y="1423861"/>
            <a:ext cx="7262167" cy="3419128"/>
            <a:chOff x="-60961" y="27035"/>
            <a:chExt cx="7262167" cy="3419128"/>
          </a:xfrm>
        </p:grpSpPr>
        <p:sp>
          <p:nvSpPr>
            <p:cNvPr id="99" name="Google Shape;99;p4"/>
            <p:cNvSpPr/>
            <p:nvPr/>
          </p:nvSpPr>
          <p:spPr>
            <a:xfrm>
              <a:off x="0" y="218915"/>
              <a:ext cx="7201206" cy="921375"/>
            </a:xfrm>
            <a:prstGeom prst="rect">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txBox="1"/>
            <p:nvPr/>
          </p:nvSpPr>
          <p:spPr>
            <a:xfrm>
              <a:off x="0" y="218915"/>
              <a:ext cx="7201206" cy="921375"/>
            </a:xfrm>
            <a:prstGeom prst="rect">
              <a:avLst/>
            </a:prstGeom>
            <a:noFill/>
            <a:ln>
              <a:noFill/>
            </a:ln>
          </p:spPr>
          <p:txBody>
            <a:bodyPr spcFirstLastPara="1" wrap="square" lIns="558875" tIns="270750" rIns="558875" bIns="92450" anchor="t" anchorCtr="0">
              <a:noAutofit/>
            </a:bodyPr>
            <a:lstStyle/>
            <a:p>
              <a:pPr marL="114300" marR="0" lvl="1" indent="-114300" algn="l" rtl="0">
                <a:lnSpc>
                  <a:spcPct val="90000"/>
                </a:lnSpc>
                <a:spcBef>
                  <a:spcPts val="0"/>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Combines data from multiple sources into a coherent store</a:t>
              </a:r>
              <a:endParaRPr sz="1300" b="0" i="0" u="none" strike="noStrike" cap="none">
                <a:solidFill>
                  <a:srgbClr val="000000"/>
                </a:solidFill>
                <a:latin typeface="Arial"/>
                <a:ea typeface="Arial"/>
                <a:cs typeface="Arial"/>
                <a:sym typeface="Arial"/>
              </a:endParaRPr>
            </a:p>
            <a:p>
              <a:pPr marL="114300" marR="0" lvl="1" indent="-114300" algn="l" rtl="0">
                <a:lnSpc>
                  <a:spcPct val="90000"/>
                </a:lnSpc>
                <a:spcBef>
                  <a:spcPts val="195"/>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Identify real world entities from multiple data sources, e.g., Bill Clinton = William Clinton</a:t>
              </a:r>
              <a:endParaRPr sz="1300" b="0" i="0" u="none" strike="noStrike" cap="none">
                <a:solidFill>
                  <a:srgbClr val="000000"/>
                </a:solidFill>
                <a:latin typeface="Arial"/>
                <a:ea typeface="Arial"/>
                <a:cs typeface="Arial"/>
                <a:sym typeface="Arial"/>
              </a:endParaRPr>
            </a:p>
          </p:txBody>
        </p:sp>
        <p:sp>
          <p:nvSpPr>
            <p:cNvPr id="101" name="Google Shape;101;p4"/>
            <p:cNvSpPr/>
            <p:nvPr/>
          </p:nvSpPr>
          <p:spPr>
            <a:xfrm>
              <a:off x="360060" y="27035"/>
              <a:ext cx="5040844" cy="383760"/>
            </a:xfrm>
            <a:prstGeom prst="roundRect">
              <a:avLst>
                <a:gd name="adj" fmla="val 16667"/>
              </a:avLst>
            </a:prstGeom>
            <a:solidFill>
              <a:srgbClr val="A5B49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txBox="1"/>
            <p:nvPr/>
          </p:nvSpPr>
          <p:spPr>
            <a:xfrm>
              <a:off x="378794" y="45769"/>
              <a:ext cx="5003376" cy="346292"/>
            </a:xfrm>
            <a:prstGeom prst="rect">
              <a:avLst/>
            </a:prstGeom>
            <a:noFill/>
            <a:ln>
              <a:noFill/>
            </a:ln>
          </p:spPr>
          <p:txBody>
            <a:bodyPr spcFirstLastPara="1" wrap="square" lIns="190525" tIns="0" rIns="190525" bIns="0"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US" sz="1300" b="0" i="0" u="none" strike="noStrike" cap="none">
                  <a:solidFill>
                    <a:schemeClr val="lt1"/>
                  </a:solidFill>
                  <a:latin typeface="Arial"/>
                  <a:ea typeface="Arial"/>
                  <a:cs typeface="Arial"/>
                  <a:sym typeface="Arial"/>
                </a:rPr>
                <a:t>Data Integration</a:t>
              </a:r>
              <a:endParaRPr sz="1300" b="0" i="0" u="none" strike="noStrike" cap="none">
                <a:solidFill>
                  <a:schemeClr val="lt1"/>
                </a:solidFill>
                <a:latin typeface="Arial"/>
                <a:ea typeface="Arial"/>
                <a:cs typeface="Arial"/>
                <a:sym typeface="Arial"/>
              </a:endParaRPr>
            </a:p>
          </p:txBody>
        </p:sp>
        <p:sp>
          <p:nvSpPr>
            <p:cNvPr id="103" name="Google Shape;103;p4"/>
            <p:cNvSpPr/>
            <p:nvPr/>
          </p:nvSpPr>
          <p:spPr>
            <a:xfrm>
              <a:off x="0" y="1402371"/>
              <a:ext cx="7201206" cy="757575"/>
            </a:xfrm>
            <a:prstGeom prst="rect">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txBox="1"/>
            <p:nvPr/>
          </p:nvSpPr>
          <p:spPr>
            <a:xfrm>
              <a:off x="0" y="1402371"/>
              <a:ext cx="7201206" cy="757575"/>
            </a:xfrm>
            <a:prstGeom prst="rect">
              <a:avLst/>
            </a:prstGeom>
            <a:noFill/>
            <a:ln>
              <a:noFill/>
            </a:ln>
          </p:spPr>
          <p:txBody>
            <a:bodyPr spcFirstLastPara="1" wrap="square" lIns="558875" tIns="270750" rIns="558875" bIns="92450" anchor="t" anchorCtr="0">
              <a:noAutofit/>
            </a:bodyPr>
            <a:lstStyle/>
            <a:p>
              <a:pPr marL="114300" marR="0" lvl="1" indent="-114300" algn="l" rtl="0">
                <a:lnSpc>
                  <a:spcPct val="90000"/>
                </a:lnSpc>
                <a:spcBef>
                  <a:spcPts val="0"/>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Integrate metadata from different sources</a:t>
              </a:r>
              <a:endParaRPr sz="1300" b="0" i="0" u="none" strike="noStrike" cap="none">
                <a:solidFill>
                  <a:srgbClr val="000000"/>
                </a:solidFill>
                <a:latin typeface="Arial"/>
                <a:ea typeface="Arial"/>
                <a:cs typeface="Arial"/>
                <a:sym typeface="Arial"/>
              </a:endParaRPr>
            </a:p>
            <a:p>
              <a:pPr marL="114300" marR="0" lvl="1" indent="-114300" algn="l" rtl="0">
                <a:lnSpc>
                  <a:spcPct val="90000"/>
                </a:lnSpc>
                <a:spcBef>
                  <a:spcPts val="195"/>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e.g., A.cust-id ≡ B.cust-#</a:t>
              </a:r>
              <a:endParaRPr sz="1300" b="0" i="0" u="none" strike="noStrike" cap="none">
                <a:solidFill>
                  <a:srgbClr val="000000"/>
                </a:solidFill>
                <a:latin typeface="Arial"/>
                <a:ea typeface="Arial"/>
                <a:cs typeface="Arial"/>
                <a:sym typeface="Arial"/>
              </a:endParaRPr>
            </a:p>
          </p:txBody>
        </p:sp>
        <p:sp>
          <p:nvSpPr>
            <p:cNvPr id="105" name="Google Shape;105;p4"/>
            <p:cNvSpPr/>
            <p:nvPr/>
          </p:nvSpPr>
          <p:spPr>
            <a:xfrm>
              <a:off x="360060" y="1210491"/>
              <a:ext cx="5040844" cy="383760"/>
            </a:xfrm>
            <a:prstGeom prst="roundRect">
              <a:avLst>
                <a:gd name="adj" fmla="val 16667"/>
              </a:avLst>
            </a:prstGeom>
            <a:solidFill>
              <a:srgbClr val="A5B49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txBox="1"/>
            <p:nvPr/>
          </p:nvSpPr>
          <p:spPr>
            <a:xfrm>
              <a:off x="378794" y="1229225"/>
              <a:ext cx="5003376" cy="346292"/>
            </a:xfrm>
            <a:prstGeom prst="rect">
              <a:avLst/>
            </a:prstGeom>
            <a:noFill/>
            <a:ln>
              <a:noFill/>
            </a:ln>
          </p:spPr>
          <p:txBody>
            <a:bodyPr spcFirstLastPara="1" wrap="square" lIns="190525" tIns="0" rIns="190525" bIns="0"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US" sz="1300" b="0" i="0" u="none" strike="noStrike" cap="none">
                  <a:solidFill>
                    <a:schemeClr val="lt1"/>
                  </a:solidFill>
                  <a:latin typeface="Arial"/>
                  <a:ea typeface="Arial"/>
                  <a:cs typeface="Arial"/>
                  <a:sym typeface="Arial"/>
                </a:rPr>
                <a:t>Schema</a:t>
              </a:r>
              <a:endParaRPr sz="1300" b="0" i="0" u="none" strike="noStrike" cap="none">
                <a:solidFill>
                  <a:schemeClr val="lt1"/>
                </a:solidFill>
                <a:latin typeface="Arial"/>
                <a:ea typeface="Arial"/>
                <a:cs typeface="Arial"/>
                <a:sym typeface="Arial"/>
              </a:endParaRPr>
            </a:p>
          </p:txBody>
        </p:sp>
        <p:sp>
          <p:nvSpPr>
            <p:cNvPr id="107" name="Google Shape;107;p4"/>
            <p:cNvSpPr/>
            <p:nvPr/>
          </p:nvSpPr>
          <p:spPr>
            <a:xfrm>
              <a:off x="0" y="2349458"/>
              <a:ext cx="7201206" cy="1096705"/>
            </a:xfrm>
            <a:prstGeom prst="rect">
              <a:avLst/>
            </a:prstGeom>
            <a:solidFill>
              <a:schemeClr val="lt1">
                <a:alpha val="89803"/>
              </a:schemeClr>
            </a:solidFill>
            <a:ln w="25400" cap="flat" cmpd="sng">
              <a:solidFill>
                <a:srgbClr val="A5B4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txBox="1"/>
            <p:nvPr/>
          </p:nvSpPr>
          <p:spPr>
            <a:xfrm>
              <a:off x="-60961" y="2412173"/>
              <a:ext cx="7201206" cy="921375"/>
            </a:xfrm>
            <a:prstGeom prst="rect">
              <a:avLst/>
            </a:prstGeom>
            <a:noFill/>
            <a:ln>
              <a:noFill/>
            </a:ln>
          </p:spPr>
          <p:txBody>
            <a:bodyPr spcFirstLastPara="1" wrap="square" lIns="558875" tIns="270750" rIns="558875" bIns="92450" anchor="t" anchorCtr="0">
              <a:noAutofit/>
            </a:bodyPr>
            <a:lstStyle/>
            <a:p>
              <a:pPr marL="114300" marR="0" lvl="1" indent="-114300" algn="l" rtl="0">
                <a:lnSpc>
                  <a:spcPct val="90000"/>
                </a:lnSpc>
                <a:spcBef>
                  <a:spcPts val="0"/>
                </a:spcBef>
                <a:spcAft>
                  <a:spcPts val="0"/>
                </a:spcAft>
                <a:buClr>
                  <a:srgbClr val="000000"/>
                </a:buClr>
                <a:buSzPts val="1300"/>
                <a:buFont typeface="Arial"/>
                <a:buChar char="•"/>
              </a:pPr>
              <a:r>
                <a:rPr lang="en-US" sz="1300" b="0" i="0" u="none" strike="noStrike" cap="none" dirty="0">
                  <a:solidFill>
                    <a:srgbClr val="000000"/>
                  </a:solidFill>
                  <a:latin typeface="Arial"/>
                  <a:ea typeface="Arial"/>
                  <a:cs typeface="Arial"/>
                  <a:sym typeface="Arial"/>
                </a:rPr>
                <a:t>For the same real world entity, attribute values from different sources are different</a:t>
              </a:r>
              <a:endParaRPr sz="1300" b="0" i="0" u="none" strike="noStrike" cap="none" dirty="0">
                <a:solidFill>
                  <a:srgbClr val="000000"/>
                </a:solidFill>
                <a:latin typeface="Arial"/>
                <a:ea typeface="Arial"/>
                <a:cs typeface="Arial"/>
                <a:sym typeface="Arial"/>
              </a:endParaRPr>
            </a:p>
            <a:p>
              <a:pPr marL="114300" marR="0" lvl="1" indent="-114300" algn="l" rtl="0">
                <a:lnSpc>
                  <a:spcPct val="90000"/>
                </a:lnSpc>
                <a:spcBef>
                  <a:spcPts val="195"/>
                </a:spcBef>
                <a:spcAft>
                  <a:spcPts val="0"/>
                </a:spcAft>
                <a:buClr>
                  <a:srgbClr val="000000"/>
                </a:buClr>
                <a:buSzPts val="1300"/>
                <a:buFont typeface="Arial"/>
                <a:buChar char="•"/>
              </a:pPr>
              <a:r>
                <a:rPr lang="en-US" sz="1300" b="0" i="0" u="none" strike="noStrike" cap="none" dirty="0">
                  <a:solidFill>
                    <a:srgbClr val="000000"/>
                  </a:solidFill>
                  <a:latin typeface="Arial"/>
                  <a:ea typeface="Arial"/>
                  <a:cs typeface="Arial"/>
                  <a:sym typeface="Arial"/>
                </a:rPr>
                <a:t>Possible reasons: different representations, different scales, e.g., metric vs. British units</a:t>
              </a:r>
              <a:endParaRPr sz="1300" b="0" i="0" u="none" strike="noStrike" cap="none" dirty="0">
                <a:solidFill>
                  <a:srgbClr val="000000"/>
                </a:solidFill>
                <a:latin typeface="Arial"/>
                <a:ea typeface="Arial"/>
                <a:cs typeface="Arial"/>
                <a:sym typeface="Arial"/>
              </a:endParaRPr>
            </a:p>
          </p:txBody>
        </p:sp>
        <p:sp>
          <p:nvSpPr>
            <p:cNvPr id="109" name="Google Shape;109;p4"/>
            <p:cNvSpPr/>
            <p:nvPr/>
          </p:nvSpPr>
          <p:spPr>
            <a:xfrm>
              <a:off x="360060" y="2230146"/>
              <a:ext cx="5040844" cy="383760"/>
            </a:xfrm>
            <a:prstGeom prst="roundRect">
              <a:avLst>
                <a:gd name="adj" fmla="val 16667"/>
              </a:avLst>
            </a:prstGeom>
            <a:solidFill>
              <a:srgbClr val="A5B49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txBox="1"/>
            <p:nvPr/>
          </p:nvSpPr>
          <p:spPr>
            <a:xfrm>
              <a:off x="378794" y="2248880"/>
              <a:ext cx="5003376" cy="346292"/>
            </a:xfrm>
            <a:prstGeom prst="rect">
              <a:avLst/>
            </a:prstGeom>
            <a:noFill/>
            <a:ln>
              <a:noFill/>
            </a:ln>
          </p:spPr>
          <p:txBody>
            <a:bodyPr spcFirstLastPara="1" wrap="square" lIns="190525" tIns="0" rIns="190525" bIns="0"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n-US" sz="1300" b="0" i="0" u="none" strike="noStrike" cap="none">
                  <a:solidFill>
                    <a:schemeClr val="lt1"/>
                  </a:solidFill>
                  <a:latin typeface="Arial"/>
                  <a:ea typeface="Arial"/>
                  <a:cs typeface="Arial"/>
                  <a:sym typeface="Arial"/>
                </a:rPr>
                <a:t>Detecting and resolving data value conflicts</a:t>
              </a:r>
              <a:endParaRPr sz="1300" b="0" i="0" u="none" strike="noStrike" cap="non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5"/>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16" name="Google Shape;116;p5"/>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Handling Redundancy in Data Integration</a:t>
            </a:r>
            <a:endParaRPr/>
          </a:p>
        </p:txBody>
      </p:sp>
      <p:sp>
        <p:nvSpPr>
          <p:cNvPr id="117" name="Google Shape;117;p5"/>
          <p:cNvSpPr txBox="1">
            <a:spLocks noGrp="1"/>
          </p:cNvSpPr>
          <p:nvPr>
            <p:ph type="sldNum" idx="12"/>
          </p:nvPr>
        </p:nvSpPr>
        <p:spPr>
          <a:xfrm>
            <a:off x="6437168" y="4785646"/>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5</a:t>
            </a:fld>
            <a:endParaRPr/>
          </a:p>
        </p:txBody>
      </p:sp>
      <p:sp>
        <p:nvSpPr>
          <p:cNvPr id="118" name="Google Shape;118;p5"/>
          <p:cNvSpPr txBox="1"/>
          <p:nvPr/>
        </p:nvSpPr>
        <p:spPr>
          <a:xfrm>
            <a:off x="166254" y="1468205"/>
            <a:ext cx="8977746" cy="3039341"/>
          </a:xfrm>
          <a:prstGeom prst="rect">
            <a:avLst/>
          </a:prstGeom>
          <a:noFill/>
          <a:ln>
            <a:noFill/>
          </a:ln>
        </p:spPr>
        <p:txBody>
          <a:bodyPr spcFirstLastPara="1" wrap="square" lIns="68575" tIns="34275" rIns="68575" bIns="34275" anchor="t" anchorCtr="0">
            <a:normAutofit fontScale="77500" lnSpcReduction="20000"/>
          </a:bodyPr>
          <a:lstStyle/>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228600" algn="l" rtl="0">
              <a:lnSpc>
                <a:spcPct val="110000"/>
              </a:lnSpc>
              <a:spcBef>
                <a:spcPts val="800"/>
              </a:spcBef>
              <a:spcAft>
                <a:spcPts val="0"/>
              </a:spcAft>
              <a:buClr>
                <a:schemeClr val="dk1"/>
              </a:buClr>
              <a:buSzPct val="100358"/>
              <a:buFont typeface="Arial"/>
              <a:buNone/>
            </a:pPr>
            <a:endParaRPr sz="1800" b="0" i="0" u="none" strike="noStrike" cap="none">
              <a:solidFill>
                <a:schemeClr val="folHlink"/>
              </a:solidFill>
              <a:latin typeface="Calibri"/>
              <a:ea typeface="Calibri"/>
              <a:cs typeface="Calibri"/>
              <a:sym typeface="Calibri"/>
            </a:endParaRPr>
          </a:p>
          <a:p>
            <a:pPr marL="457200" marR="0" lvl="0" indent="-317500" algn="l" rtl="0">
              <a:lnSpc>
                <a:spcPct val="110000"/>
              </a:lnSpc>
              <a:spcBef>
                <a:spcPts val="800"/>
              </a:spcBef>
              <a:spcAft>
                <a:spcPts val="0"/>
              </a:spcAft>
              <a:buClr>
                <a:schemeClr val="dk1"/>
              </a:buClr>
              <a:buSzPct val="100358"/>
              <a:buFont typeface="Arial"/>
              <a:buChar char="•"/>
            </a:pPr>
            <a:r>
              <a:rPr lang="en-US" sz="1800" b="0" i="0" u="none" strike="noStrike" cap="none">
                <a:solidFill>
                  <a:schemeClr val="dk1"/>
                </a:solidFill>
                <a:latin typeface="Calibri"/>
                <a:ea typeface="Calibri"/>
                <a:cs typeface="Calibri"/>
                <a:sym typeface="Calibri"/>
              </a:rPr>
              <a:t>Redundant attributes may be able to be detected by </a:t>
            </a:r>
            <a:r>
              <a:rPr lang="en-US" sz="1800" b="1" i="1" u="none" strike="noStrike" cap="none">
                <a:solidFill>
                  <a:schemeClr val="dk1"/>
                </a:solidFill>
                <a:latin typeface="Calibri"/>
                <a:ea typeface="Calibri"/>
                <a:cs typeface="Calibri"/>
                <a:sym typeface="Calibri"/>
              </a:rPr>
              <a:t>correlation analysis</a:t>
            </a:r>
            <a:endParaRPr sz="1800" b="1" i="0" u="none" strike="noStrike" cap="none">
              <a:solidFill>
                <a:schemeClr val="dk1"/>
              </a:solidFill>
              <a:latin typeface="Calibri"/>
              <a:ea typeface="Calibri"/>
              <a:cs typeface="Calibri"/>
              <a:sym typeface="Calibri"/>
            </a:endParaRPr>
          </a:p>
        </p:txBody>
      </p:sp>
      <p:grpSp>
        <p:nvGrpSpPr>
          <p:cNvPr id="119" name="Google Shape;119;p5"/>
          <p:cNvGrpSpPr/>
          <p:nvPr/>
        </p:nvGrpSpPr>
        <p:grpSpPr>
          <a:xfrm>
            <a:off x="1213938" y="1431223"/>
            <a:ext cx="6346836" cy="2562798"/>
            <a:chOff x="742883" y="1830"/>
            <a:chExt cx="6346836" cy="2562798"/>
          </a:xfrm>
        </p:grpSpPr>
        <p:sp>
          <p:nvSpPr>
            <p:cNvPr id="120" name="Google Shape;120;p5"/>
            <p:cNvSpPr/>
            <p:nvPr/>
          </p:nvSpPr>
          <p:spPr>
            <a:xfrm>
              <a:off x="3952008" y="501699"/>
              <a:ext cx="1685618" cy="610837"/>
            </a:xfrm>
            <a:custGeom>
              <a:avLst/>
              <a:gdLst/>
              <a:ahLst/>
              <a:cxnLst/>
              <a:rect l="l" t="t" r="r" b="b"/>
              <a:pathLst>
                <a:path w="120000" h="120000" extrusionOk="0">
                  <a:moveTo>
                    <a:pt x="0" y="0"/>
                  </a:moveTo>
                  <a:lnTo>
                    <a:pt x="0" y="60094"/>
                  </a:lnTo>
                  <a:lnTo>
                    <a:pt x="120000" y="60094"/>
                  </a:lnTo>
                  <a:lnTo>
                    <a:pt x="120000" y="120000"/>
                  </a:lnTo>
                </a:path>
              </a:pathLst>
            </a:custGeom>
            <a:noFill/>
            <a:ln w="25400" cap="flat" cmpd="sng">
              <a:solidFill>
                <a:srgbClr val="F3A54B"/>
              </a:solidFill>
              <a:prstDash val="solid"/>
              <a:round/>
              <a:headEnd type="none" w="sm" len="sm"/>
              <a:tailEnd type="none" w="sm" len="sm"/>
            </a:ln>
          </p:spPr>
          <p:txBody>
            <a:bodyPr/>
            <a:lstStyle/>
            <a:p>
              <a:endParaRPr lang="en-SG"/>
            </a:p>
          </p:txBody>
        </p:sp>
        <p:sp>
          <p:nvSpPr>
            <p:cNvPr id="121" name="Google Shape;121;p5"/>
            <p:cNvSpPr/>
            <p:nvPr/>
          </p:nvSpPr>
          <p:spPr>
            <a:xfrm>
              <a:off x="2194976" y="501699"/>
              <a:ext cx="1757032" cy="609879"/>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rgbClr val="F3A54B"/>
              </a:solidFill>
              <a:prstDash val="solid"/>
              <a:round/>
              <a:headEnd type="none" w="sm" len="sm"/>
              <a:tailEnd type="none" w="sm" len="sm"/>
            </a:ln>
          </p:spPr>
          <p:txBody>
            <a:bodyPr/>
            <a:lstStyle/>
            <a:p>
              <a:endParaRPr lang="en-SG"/>
            </a:p>
          </p:txBody>
        </p:sp>
        <p:sp>
          <p:nvSpPr>
            <p:cNvPr id="122" name="Google Shape;122;p5"/>
            <p:cNvSpPr/>
            <p:nvPr/>
          </p:nvSpPr>
          <p:spPr>
            <a:xfrm>
              <a:off x="2499915" y="1830"/>
              <a:ext cx="2904185" cy="499868"/>
            </a:xfrm>
            <a:prstGeom prst="rect">
              <a:avLst/>
            </a:prstGeom>
            <a:solidFill>
              <a:srgbClr val="DB94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txBox="1"/>
            <p:nvPr/>
          </p:nvSpPr>
          <p:spPr>
            <a:xfrm>
              <a:off x="2499915" y="1830"/>
              <a:ext cx="2904185" cy="499868"/>
            </a:xfrm>
            <a:prstGeom prst="rect">
              <a:avLst/>
            </a:prstGeom>
            <a:noFill/>
            <a:ln>
              <a:noFill/>
            </a:ln>
          </p:spPr>
          <p:txBody>
            <a:bodyPr spcFirstLastPara="1" wrap="square" lIns="13325" tIns="13325" rIns="13325" bIns="13325" anchor="ctr" anchorCtr="0">
              <a:noAutofit/>
            </a:bodyPr>
            <a:lstStyle/>
            <a:p>
              <a:pPr marL="0" marR="0" lvl="0" indent="0" algn="ctr" rtl="0">
                <a:lnSpc>
                  <a:spcPct val="90000"/>
                </a:lnSpc>
                <a:spcBef>
                  <a:spcPts val="0"/>
                </a:spcBef>
                <a:spcAft>
                  <a:spcPts val="0"/>
                </a:spcAft>
                <a:buClr>
                  <a:srgbClr val="000000"/>
                </a:buClr>
                <a:buSzPts val="2100"/>
                <a:buFont typeface="Arial"/>
                <a:buNone/>
              </a:pPr>
              <a:r>
                <a:rPr lang="en-US" sz="2100" b="0" i="0" u="none" strike="noStrike" cap="none">
                  <a:solidFill>
                    <a:schemeClr val="lt1"/>
                  </a:solidFill>
                  <a:latin typeface="Arial"/>
                  <a:ea typeface="Arial"/>
                  <a:cs typeface="Arial"/>
                  <a:sym typeface="Arial"/>
                </a:rPr>
                <a:t>Data Integration</a:t>
              </a:r>
              <a:endParaRPr sz="2100" b="0" i="0" u="none" strike="noStrike" cap="none">
                <a:solidFill>
                  <a:schemeClr val="lt1"/>
                </a:solidFill>
                <a:latin typeface="Arial"/>
                <a:ea typeface="Arial"/>
                <a:cs typeface="Arial"/>
                <a:sym typeface="Arial"/>
              </a:endParaRPr>
            </a:p>
          </p:txBody>
        </p:sp>
        <p:sp>
          <p:nvSpPr>
            <p:cNvPr id="124" name="Google Shape;124;p5"/>
            <p:cNvSpPr/>
            <p:nvPr/>
          </p:nvSpPr>
          <p:spPr>
            <a:xfrm>
              <a:off x="742883" y="1111578"/>
              <a:ext cx="2904185" cy="1452092"/>
            </a:xfrm>
            <a:prstGeom prst="rect">
              <a:avLst/>
            </a:prstGeom>
            <a:solidFill>
              <a:srgbClr val="F3A54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txBox="1"/>
            <p:nvPr/>
          </p:nvSpPr>
          <p:spPr>
            <a:xfrm>
              <a:off x="742883" y="1111578"/>
              <a:ext cx="2904185" cy="1452092"/>
            </a:xfrm>
            <a:prstGeom prst="rect">
              <a:avLst/>
            </a:prstGeom>
            <a:noFill/>
            <a:ln>
              <a:noFill/>
            </a:ln>
          </p:spPr>
          <p:txBody>
            <a:bodyPr spcFirstLastPara="1" wrap="square" lIns="13325" tIns="13325" rIns="13325" bIns="13325" anchor="ctr" anchorCtr="0">
              <a:noAutofit/>
            </a:bodyPr>
            <a:lstStyle/>
            <a:p>
              <a:pPr marL="0" marR="0" lvl="0" indent="0" algn="ctr" rtl="0">
                <a:lnSpc>
                  <a:spcPct val="90000"/>
                </a:lnSpc>
                <a:spcBef>
                  <a:spcPts val="0"/>
                </a:spcBef>
                <a:spcAft>
                  <a:spcPts val="0"/>
                </a:spcAft>
                <a:buClr>
                  <a:srgbClr val="000000"/>
                </a:buClr>
                <a:buSzPts val="2100"/>
                <a:buFont typeface="Arial"/>
                <a:buNone/>
              </a:pPr>
              <a:r>
                <a:rPr lang="en-US" sz="2100" b="0" i="0" u="none" strike="noStrike" cap="none">
                  <a:solidFill>
                    <a:schemeClr val="lt1"/>
                  </a:solidFill>
                  <a:latin typeface="Arial"/>
                  <a:ea typeface="Arial"/>
                  <a:cs typeface="Arial"/>
                  <a:sym typeface="Arial"/>
                </a:rPr>
                <a:t>Object Identification - The same attribute or object may have different names in different databases</a:t>
              </a:r>
              <a:endParaRPr sz="2100" b="0" i="0" u="none" strike="noStrike" cap="none">
                <a:solidFill>
                  <a:schemeClr val="lt1"/>
                </a:solidFill>
                <a:latin typeface="Arial"/>
                <a:ea typeface="Arial"/>
                <a:cs typeface="Arial"/>
                <a:sym typeface="Arial"/>
              </a:endParaRPr>
            </a:p>
          </p:txBody>
        </p:sp>
        <p:sp>
          <p:nvSpPr>
            <p:cNvPr id="126" name="Google Shape;126;p5"/>
            <p:cNvSpPr/>
            <p:nvPr/>
          </p:nvSpPr>
          <p:spPr>
            <a:xfrm>
              <a:off x="4185534" y="1112536"/>
              <a:ext cx="2904185" cy="1452092"/>
            </a:xfrm>
            <a:prstGeom prst="rect">
              <a:avLst/>
            </a:prstGeom>
            <a:solidFill>
              <a:srgbClr val="F3A54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txBox="1"/>
            <p:nvPr/>
          </p:nvSpPr>
          <p:spPr>
            <a:xfrm>
              <a:off x="4185534" y="1112536"/>
              <a:ext cx="2904185" cy="1452092"/>
            </a:xfrm>
            <a:prstGeom prst="rect">
              <a:avLst/>
            </a:prstGeom>
            <a:noFill/>
            <a:ln>
              <a:noFill/>
            </a:ln>
          </p:spPr>
          <p:txBody>
            <a:bodyPr spcFirstLastPara="1" wrap="square" lIns="13325" tIns="13325" rIns="13325" bIns="13325" anchor="ctr" anchorCtr="0">
              <a:noAutofit/>
            </a:bodyPr>
            <a:lstStyle/>
            <a:p>
              <a:pPr marL="0" marR="0" lvl="0" indent="0" algn="ctr" rtl="0">
                <a:lnSpc>
                  <a:spcPct val="90000"/>
                </a:lnSpc>
                <a:spcBef>
                  <a:spcPts val="0"/>
                </a:spcBef>
                <a:spcAft>
                  <a:spcPts val="0"/>
                </a:spcAft>
                <a:buClr>
                  <a:srgbClr val="000000"/>
                </a:buClr>
                <a:buSzPts val="2100"/>
                <a:buFont typeface="Arial"/>
                <a:buNone/>
              </a:pPr>
              <a:r>
                <a:rPr lang="en-US" sz="2100" b="0" i="0" u="none" strike="noStrike" cap="none">
                  <a:solidFill>
                    <a:schemeClr val="lt1"/>
                  </a:solidFill>
                  <a:latin typeface="Arial"/>
                  <a:ea typeface="Arial"/>
                  <a:cs typeface="Arial"/>
                  <a:sym typeface="Arial"/>
                </a:rPr>
                <a:t>Derivable Data - One attribute may be a “derived” attribute in another table, e.g., annual revenue</a:t>
              </a:r>
              <a:endParaRPr sz="2100" b="0" i="0" u="none" strike="noStrike" cap="non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6"/>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33" name="Google Shape;133;p6"/>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Correlation</a:t>
            </a:r>
            <a:endParaRPr/>
          </a:p>
        </p:txBody>
      </p:sp>
      <p:sp>
        <p:nvSpPr>
          <p:cNvPr id="134" name="Google Shape;134;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6</a:t>
            </a:fld>
            <a:endParaRPr/>
          </a:p>
        </p:txBody>
      </p:sp>
      <p:sp>
        <p:nvSpPr>
          <p:cNvPr id="135" name="Google Shape;135;p6"/>
          <p:cNvSpPr txBox="1"/>
          <p:nvPr/>
        </p:nvSpPr>
        <p:spPr>
          <a:xfrm>
            <a:off x="320386" y="3542070"/>
            <a:ext cx="8120495" cy="659970"/>
          </a:xfrm>
          <a:prstGeom prst="rect">
            <a:avLst/>
          </a:prstGeom>
          <a:noFill/>
          <a:ln>
            <a:noFill/>
          </a:ln>
        </p:spPr>
        <p:txBody>
          <a:bodyPr spcFirstLastPara="1" wrap="square" lIns="68575" tIns="34275" rIns="68575" bIns="34275" anchor="t" anchorCtr="0">
            <a:normAutofit/>
          </a:bodyPr>
          <a:lstStyle/>
          <a:p>
            <a:pPr marL="139700" marR="0" lvl="0" indent="0" algn="l" rtl="0">
              <a:lnSpc>
                <a:spcPct val="90000"/>
              </a:lnSpc>
              <a:spcBef>
                <a:spcPts val="800"/>
              </a:spcBef>
              <a:spcAft>
                <a:spcPts val="0"/>
              </a:spcAft>
              <a:buClr>
                <a:schemeClr val="dk1"/>
              </a:buClr>
              <a:buSzPts val="1400"/>
              <a:buFont typeface="Arial"/>
              <a:buNone/>
            </a:pPr>
            <a:r>
              <a:rPr lang="en-US" sz="1500" b="0" i="0" u="none" strike="noStrike" cap="none">
                <a:solidFill>
                  <a:schemeClr val="dk1"/>
                </a:solidFill>
                <a:latin typeface="Calibri"/>
                <a:ea typeface="Calibri"/>
                <a:cs typeface="Calibri"/>
                <a:sym typeface="Calibri"/>
              </a:rPr>
              <a:t>The correlation analysis enable us to have an idea about the degree &amp; direction of the relationship between the two variables under study. </a:t>
            </a:r>
            <a:endParaRPr sz="1500" b="0" i="0" u="none" strike="noStrike" cap="none">
              <a:solidFill>
                <a:schemeClr val="dk1"/>
              </a:solidFill>
              <a:latin typeface="Calibri"/>
              <a:ea typeface="Calibri"/>
              <a:cs typeface="Calibri"/>
              <a:sym typeface="Calibri"/>
            </a:endParaRPr>
          </a:p>
        </p:txBody>
      </p:sp>
      <p:sp>
        <p:nvSpPr>
          <p:cNvPr id="136" name="Google Shape;136;p6"/>
          <p:cNvSpPr txBox="1"/>
          <p:nvPr/>
        </p:nvSpPr>
        <p:spPr>
          <a:xfrm>
            <a:off x="320385" y="1429393"/>
            <a:ext cx="8847859" cy="582643"/>
          </a:xfrm>
          <a:prstGeom prst="rect">
            <a:avLst/>
          </a:prstGeom>
          <a:noFill/>
          <a:ln>
            <a:noFill/>
          </a:ln>
        </p:spPr>
        <p:txBody>
          <a:bodyPr spcFirstLastPara="1" wrap="square" lIns="68575" tIns="34275" rIns="68575" bIns="34275" anchor="t" anchorCtr="0">
            <a:normAutofit/>
          </a:bodyPr>
          <a:lstStyle/>
          <a:p>
            <a:pPr marL="139700" marR="0" lvl="0" indent="0" algn="l" rtl="0">
              <a:lnSpc>
                <a:spcPct val="90000"/>
              </a:lnSpc>
              <a:spcBef>
                <a:spcPts val="800"/>
              </a:spcBef>
              <a:spcAft>
                <a:spcPts val="0"/>
              </a:spcAft>
              <a:buClr>
                <a:schemeClr val="dk1"/>
              </a:buClr>
              <a:buSzPts val="1400"/>
              <a:buFont typeface="Arial"/>
              <a:buNone/>
            </a:pPr>
            <a:r>
              <a:rPr lang="en-US" sz="1500" b="1" i="0" u="none" strike="noStrike" cap="none">
                <a:solidFill>
                  <a:schemeClr val="dk1"/>
                </a:solidFill>
                <a:latin typeface="Calibri"/>
                <a:ea typeface="Calibri"/>
                <a:cs typeface="Calibri"/>
                <a:sym typeface="Calibri"/>
              </a:rPr>
              <a:t>Correlation: </a:t>
            </a:r>
            <a:r>
              <a:rPr lang="en-US" sz="1500" b="0" i="0" u="none" strike="noStrike" cap="none">
                <a:solidFill>
                  <a:schemeClr val="dk1"/>
                </a:solidFill>
                <a:latin typeface="Calibri"/>
                <a:ea typeface="Calibri"/>
                <a:cs typeface="Calibri"/>
                <a:sym typeface="Calibri"/>
              </a:rPr>
              <a:t>The degree of relationship between the variables under consideration is measure through the correlation analysis.</a:t>
            </a:r>
            <a:r>
              <a:rPr lang="en-US" sz="1500" b="1" i="0" u="none" strike="noStrike" cap="none">
                <a:solidFill>
                  <a:schemeClr val="dk1"/>
                </a:solidFill>
                <a:latin typeface="Calibri"/>
                <a:ea typeface="Calibri"/>
                <a:cs typeface="Calibri"/>
                <a:sym typeface="Calibri"/>
              </a:rPr>
              <a:t> </a:t>
            </a:r>
            <a:endParaRPr/>
          </a:p>
        </p:txBody>
      </p:sp>
      <p:sp>
        <p:nvSpPr>
          <p:cNvPr id="137" name="Google Shape;137;p6"/>
          <p:cNvSpPr txBox="1"/>
          <p:nvPr/>
        </p:nvSpPr>
        <p:spPr>
          <a:xfrm>
            <a:off x="320386" y="2193436"/>
            <a:ext cx="8847859" cy="582643"/>
          </a:xfrm>
          <a:prstGeom prst="rect">
            <a:avLst/>
          </a:prstGeom>
          <a:noFill/>
          <a:ln>
            <a:noFill/>
          </a:ln>
        </p:spPr>
        <p:txBody>
          <a:bodyPr spcFirstLastPara="1" wrap="square" lIns="68575" tIns="34275" rIns="68575" bIns="34275" anchor="t" anchorCtr="0">
            <a:normAutofit/>
          </a:bodyPr>
          <a:lstStyle/>
          <a:p>
            <a:pPr marL="139700" marR="0" lvl="0" indent="0" algn="l" rtl="0">
              <a:lnSpc>
                <a:spcPct val="90000"/>
              </a:lnSpc>
              <a:spcBef>
                <a:spcPts val="800"/>
              </a:spcBef>
              <a:spcAft>
                <a:spcPts val="0"/>
              </a:spcAft>
              <a:buClr>
                <a:schemeClr val="dk1"/>
              </a:buClr>
              <a:buSzPts val="1400"/>
              <a:buFont typeface="Arial"/>
              <a:buNone/>
            </a:pPr>
            <a:r>
              <a:rPr lang="en-US" sz="1500" b="0" i="0" u="none" strike="noStrike" cap="none">
                <a:solidFill>
                  <a:schemeClr val="dk1"/>
                </a:solidFill>
                <a:latin typeface="Calibri"/>
                <a:ea typeface="Calibri"/>
                <a:cs typeface="Calibri"/>
                <a:sym typeface="Calibri"/>
              </a:rPr>
              <a:t>The measure of correlation called the correlation coefficient</a:t>
            </a:r>
            <a:endParaRPr sz="1500" b="1" i="0" u="none" strike="noStrike" cap="none">
              <a:solidFill>
                <a:schemeClr val="dk1"/>
              </a:solidFill>
              <a:latin typeface="Calibri"/>
              <a:ea typeface="Calibri"/>
              <a:cs typeface="Calibri"/>
              <a:sym typeface="Calibri"/>
            </a:endParaRPr>
          </a:p>
        </p:txBody>
      </p:sp>
      <p:sp>
        <p:nvSpPr>
          <p:cNvPr id="138" name="Google Shape;138;p6"/>
          <p:cNvSpPr txBox="1"/>
          <p:nvPr/>
        </p:nvSpPr>
        <p:spPr>
          <a:xfrm>
            <a:off x="296141" y="2796333"/>
            <a:ext cx="8259041" cy="582643"/>
          </a:xfrm>
          <a:prstGeom prst="rect">
            <a:avLst/>
          </a:prstGeom>
          <a:noFill/>
          <a:ln>
            <a:noFill/>
          </a:ln>
        </p:spPr>
        <p:txBody>
          <a:bodyPr spcFirstLastPara="1" wrap="square" lIns="68575" tIns="34275" rIns="68575" bIns="34275" anchor="t" anchorCtr="0">
            <a:normAutofit/>
          </a:bodyPr>
          <a:lstStyle/>
          <a:p>
            <a:pPr marL="139700" marR="0" lvl="0" indent="0" algn="l" rtl="0">
              <a:lnSpc>
                <a:spcPct val="90000"/>
              </a:lnSpc>
              <a:spcBef>
                <a:spcPts val="800"/>
              </a:spcBef>
              <a:spcAft>
                <a:spcPts val="0"/>
              </a:spcAft>
              <a:buClr>
                <a:schemeClr val="dk1"/>
              </a:buClr>
              <a:buSzPts val="1400"/>
              <a:buFont typeface="Arial"/>
              <a:buNone/>
            </a:pPr>
            <a:r>
              <a:rPr lang="en-US" sz="1500" b="0" i="0" u="none" strike="noStrike" cap="none">
                <a:solidFill>
                  <a:schemeClr val="dk1"/>
                </a:solidFill>
                <a:latin typeface="Calibri"/>
                <a:ea typeface="Calibri"/>
                <a:cs typeface="Calibri"/>
                <a:sym typeface="Calibri"/>
              </a:rPr>
              <a:t>The degree of relationship is expressed by coefficient which range from correlation </a:t>
            </a:r>
            <a:r>
              <a:rPr lang="en-US" sz="1500" b="1" i="0" u="none" strike="noStrike" cap="none">
                <a:solidFill>
                  <a:schemeClr val="dk1"/>
                </a:solidFill>
                <a:latin typeface="Calibri"/>
                <a:ea typeface="Calibri"/>
                <a:cs typeface="Calibri"/>
                <a:sym typeface="Calibri"/>
              </a:rPr>
              <a:t>( -1  ≤  r ≤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7"/>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44" name="Google Shape;144;p7"/>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dirty="0">
                <a:solidFill>
                  <a:srgbClr val="FFFFFF"/>
                </a:solidFill>
              </a:rPr>
              <a:t>Correlation and Causations</a:t>
            </a:r>
            <a:endParaRPr dirty="0"/>
          </a:p>
        </p:txBody>
      </p:sp>
      <p:sp>
        <p:nvSpPr>
          <p:cNvPr id="145" name="Google Shape;145;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7</a:t>
            </a:fld>
            <a:endParaRPr/>
          </a:p>
        </p:txBody>
      </p:sp>
      <p:sp>
        <p:nvSpPr>
          <p:cNvPr id="146" name="Google Shape;146;p7"/>
          <p:cNvSpPr txBox="1"/>
          <p:nvPr/>
        </p:nvSpPr>
        <p:spPr>
          <a:xfrm>
            <a:off x="277093" y="1607127"/>
            <a:ext cx="8294798" cy="2576945"/>
          </a:xfrm>
          <a:prstGeom prst="rect">
            <a:avLst/>
          </a:prstGeom>
          <a:noFill/>
          <a:ln>
            <a:noFill/>
          </a:ln>
        </p:spPr>
        <p:txBody>
          <a:bodyPr spcFirstLastPara="1" wrap="square" lIns="68575" tIns="34275" rIns="68575" bIns="34275" anchor="t" anchorCtr="0">
            <a:normAutofit lnSpcReduction="10000"/>
          </a:bodyPr>
          <a:lstStyle/>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dk1"/>
                </a:solidFill>
                <a:latin typeface="Calibri"/>
                <a:ea typeface="Calibri"/>
                <a:cs typeface="Calibri"/>
                <a:sym typeface="Calibri"/>
              </a:rPr>
              <a:t>Causation means cause  &amp;  effect relation.</a:t>
            </a:r>
            <a:endParaRPr dirty="0"/>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dk1"/>
                </a:solidFill>
                <a:latin typeface="Calibri"/>
                <a:ea typeface="Calibri"/>
                <a:cs typeface="Calibri"/>
                <a:sym typeface="Calibri"/>
              </a:rPr>
              <a:t>Correlation denotes the interdependency among the variables for correlating two phenomenon, it is essential that the two phenomenon should </a:t>
            </a:r>
            <a:r>
              <a:rPr lang="en-US" sz="1800" b="1" i="0" u="none" strike="noStrike" cap="none" dirty="0">
                <a:solidFill>
                  <a:schemeClr val="dk1"/>
                </a:solidFill>
                <a:latin typeface="Calibri"/>
                <a:ea typeface="Calibri"/>
                <a:cs typeface="Calibri"/>
                <a:sym typeface="Calibri"/>
              </a:rPr>
              <a:t>have cause-effect </a:t>
            </a:r>
            <a:r>
              <a:rPr lang="en-US" sz="1800" b="0" i="0" u="none" strike="noStrike" cap="none" dirty="0">
                <a:solidFill>
                  <a:schemeClr val="dk1"/>
                </a:solidFill>
                <a:latin typeface="Calibri"/>
                <a:ea typeface="Calibri"/>
                <a:cs typeface="Calibri"/>
                <a:sym typeface="Calibri"/>
              </a:rPr>
              <a:t>relationship &amp; if such relationship does not exist then the two phenomenon can not be correlated. </a:t>
            </a:r>
            <a:endParaRPr dirty="0"/>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dk1"/>
                </a:solidFill>
                <a:latin typeface="Calibri"/>
                <a:ea typeface="Calibri"/>
                <a:cs typeface="Calibri"/>
                <a:sym typeface="Calibri"/>
              </a:rPr>
              <a:t>If two variables vary in such a way that movement in one are accompanied by movement in other, these variables  are called cause and effect relationship.</a:t>
            </a:r>
            <a:endParaRPr dirty="0"/>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dk1"/>
                </a:solidFill>
                <a:latin typeface="Calibri"/>
                <a:ea typeface="Calibri"/>
                <a:cs typeface="Calibri"/>
                <a:sym typeface="Calibri"/>
              </a:rPr>
              <a:t>Causation always implies correlation but correlation does not necessarily imply causation.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8"/>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52" name="Google Shape;152;p8"/>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Correlation and Cautions</a:t>
            </a:r>
            <a:endParaRPr/>
          </a:p>
        </p:txBody>
      </p:sp>
      <p:sp>
        <p:nvSpPr>
          <p:cNvPr id="153" name="Google Shape;153;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8</a:t>
            </a:fld>
            <a:endParaRPr/>
          </a:p>
        </p:txBody>
      </p:sp>
      <p:grpSp>
        <p:nvGrpSpPr>
          <p:cNvPr id="154" name="Google Shape;154;p8"/>
          <p:cNvGrpSpPr/>
          <p:nvPr/>
        </p:nvGrpSpPr>
        <p:grpSpPr>
          <a:xfrm>
            <a:off x="1543050" y="1576388"/>
            <a:ext cx="6286501" cy="2252663"/>
            <a:chOff x="336" y="1324"/>
            <a:chExt cx="5280" cy="1892"/>
          </a:xfrm>
        </p:grpSpPr>
        <p:sp>
          <p:nvSpPr>
            <p:cNvPr id="155" name="Google Shape;155;p8"/>
            <p:cNvSpPr/>
            <p:nvPr/>
          </p:nvSpPr>
          <p:spPr>
            <a:xfrm>
              <a:off x="336" y="1324"/>
              <a:ext cx="5280" cy="1892"/>
            </a:xfrm>
            <a:prstGeom prst="roundRect">
              <a:avLst>
                <a:gd name="adj" fmla="val 51"/>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cxnSp>
          <p:nvCxnSpPr>
            <p:cNvPr id="156" name="Google Shape;156;p8"/>
            <p:cNvCxnSpPr>
              <a:cxnSpLocks/>
              <a:stCxn id="157" idx="0"/>
              <a:endCxn id="158" idx="2"/>
            </p:cNvCxnSpPr>
            <p:nvPr/>
          </p:nvCxnSpPr>
          <p:spPr>
            <a:xfrm rot="16200000" flipV="1">
              <a:off x="3498" y="1560"/>
              <a:ext cx="378" cy="1421"/>
            </a:xfrm>
            <a:prstGeom prst="bentConnector3">
              <a:avLst>
                <a:gd name="adj1" fmla="val 50000"/>
              </a:avLst>
            </a:prstGeom>
            <a:noFill/>
            <a:ln w="28425" cap="flat" cmpd="sng">
              <a:solidFill>
                <a:srgbClr val="5B5249"/>
              </a:solidFill>
              <a:prstDash val="solid"/>
              <a:miter lim="800000"/>
              <a:headEnd type="none" w="med" len="med"/>
              <a:tailEnd type="none" w="med" len="med"/>
            </a:ln>
          </p:spPr>
        </p:cxnSp>
        <p:cxnSp>
          <p:nvCxnSpPr>
            <p:cNvPr id="159" name="Google Shape;159;p8"/>
            <p:cNvCxnSpPr>
              <a:cxnSpLocks/>
              <a:stCxn id="160" idx="0"/>
              <a:endCxn id="158" idx="2"/>
            </p:cNvCxnSpPr>
            <p:nvPr/>
          </p:nvCxnSpPr>
          <p:spPr>
            <a:xfrm rot="5400000" flipH="1" flipV="1">
              <a:off x="2076" y="1559"/>
              <a:ext cx="378" cy="1422"/>
            </a:xfrm>
            <a:prstGeom prst="bentConnector3">
              <a:avLst>
                <a:gd name="adj1" fmla="val 50000"/>
              </a:avLst>
            </a:prstGeom>
            <a:noFill/>
            <a:ln w="28425" cap="flat" cmpd="sng">
              <a:solidFill>
                <a:srgbClr val="5B5249"/>
              </a:solidFill>
              <a:prstDash val="solid"/>
              <a:miter lim="800000"/>
              <a:headEnd type="none" w="med" len="med"/>
              <a:tailEnd type="none" w="med" len="med"/>
            </a:ln>
          </p:spPr>
        </p:cxnSp>
        <p:grpSp>
          <p:nvGrpSpPr>
            <p:cNvPr id="161" name="Google Shape;161;p8"/>
            <p:cNvGrpSpPr/>
            <p:nvPr/>
          </p:nvGrpSpPr>
          <p:grpSpPr>
            <a:xfrm>
              <a:off x="1758" y="1324"/>
              <a:ext cx="2437" cy="757"/>
              <a:chOff x="1758" y="1324"/>
              <a:chExt cx="2437" cy="757"/>
            </a:xfrm>
          </p:grpSpPr>
          <p:sp>
            <p:nvSpPr>
              <p:cNvPr id="158" name="Google Shape;158;p8"/>
              <p:cNvSpPr/>
              <p:nvPr/>
            </p:nvSpPr>
            <p:spPr>
              <a:xfrm>
                <a:off x="1758" y="1324"/>
                <a:ext cx="2437" cy="757"/>
              </a:xfrm>
              <a:prstGeom prst="roundRect">
                <a:avLst>
                  <a:gd name="adj" fmla="val 6347"/>
                </a:avLst>
              </a:prstGeom>
              <a:solidFill>
                <a:srgbClr val="C9DDF1"/>
              </a:solidFill>
              <a:ln w="9525" cap="flat" cmpd="sng">
                <a:solidFill>
                  <a:srgbClr val="5B524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162" name="Google Shape;162;p8"/>
              <p:cNvSpPr/>
              <p:nvPr/>
            </p:nvSpPr>
            <p:spPr>
              <a:xfrm>
                <a:off x="1803" y="1341"/>
                <a:ext cx="2348" cy="446"/>
              </a:xfrm>
              <a:prstGeom prst="roundRect">
                <a:avLst>
                  <a:gd name="adj" fmla="val 148"/>
                </a:avLst>
              </a:prstGeom>
              <a:noFill/>
              <a:ln>
                <a:noFill/>
              </a:ln>
            </p:spPr>
            <p:txBody>
              <a:bodyPr spcFirstLastPara="1" wrap="square" lIns="0" tIns="0" rIns="0" bIns="0" anchor="ctr" anchorCtr="1">
                <a:noAutofit/>
              </a:bodyPr>
              <a:lstStyle/>
              <a:p>
                <a:pPr marL="0" marR="0" lvl="0" indent="0" algn="ctr" rtl="0">
                  <a:lnSpc>
                    <a:spcPct val="95000"/>
                  </a:lnSpc>
                  <a:spcBef>
                    <a:spcPts val="0"/>
                  </a:spcBef>
                  <a:spcAft>
                    <a:spcPts val="0"/>
                  </a:spcAft>
                  <a:buClr>
                    <a:srgbClr val="5B5249"/>
                  </a:buClr>
                  <a:buSzPts val="2325"/>
                  <a:buFont typeface="Times New Roman"/>
                  <a:buNone/>
                </a:pPr>
                <a:endParaRPr sz="2325" b="0" i="0" u="none" strike="noStrike" cap="none" dirty="0">
                  <a:solidFill>
                    <a:schemeClr val="dk1"/>
                  </a:solidFill>
                  <a:latin typeface="Tahoma"/>
                  <a:ea typeface="Tahoma"/>
                  <a:cs typeface="Tahoma"/>
                  <a:sym typeface="Tahoma"/>
                </a:endParaRPr>
              </a:p>
              <a:p>
                <a:pPr marL="0" marR="0" lvl="0" indent="0" algn="ctr" rtl="0">
                  <a:lnSpc>
                    <a:spcPct val="100000"/>
                  </a:lnSpc>
                  <a:spcBef>
                    <a:spcPts val="0"/>
                  </a:spcBef>
                  <a:spcAft>
                    <a:spcPts val="0"/>
                  </a:spcAft>
                  <a:buClr>
                    <a:srgbClr val="000000"/>
                  </a:buClr>
                  <a:buSzPts val="3000"/>
                  <a:buFont typeface="Times New Roman"/>
                  <a:buNone/>
                </a:pPr>
                <a:r>
                  <a:rPr lang="en-US" sz="3000" b="0" i="0" u="none" strike="noStrike" cap="none" dirty="0">
                    <a:solidFill>
                      <a:srgbClr val="000000"/>
                    </a:solidFill>
                    <a:latin typeface="Tahoma"/>
                    <a:ea typeface="Tahoma"/>
                    <a:cs typeface="Tahoma"/>
                    <a:sym typeface="Tahoma"/>
                  </a:rPr>
                  <a:t>Correlation</a:t>
                </a:r>
                <a:endParaRPr dirty="0"/>
              </a:p>
            </p:txBody>
          </p:sp>
        </p:grpSp>
        <p:grpSp>
          <p:nvGrpSpPr>
            <p:cNvPr id="163" name="Google Shape;163;p8"/>
            <p:cNvGrpSpPr/>
            <p:nvPr/>
          </p:nvGrpSpPr>
          <p:grpSpPr>
            <a:xfrm>
              <a:off x="336" y="2459"/>
              <a:ext cx="2437" cy="757"/>
              <a:chOff x="336" y="2459"/>
              <a:chExt cx="2437" cy="757"/>
            </a:xfrm>
          </p:grpSpPr>
          <p:sp>
            <p:nvSpPr>
              <p:cNvPr id="160" name="Google Shape;160;p8"/>
              <p:cNvSpPr/>
              <p:nvPr/>
            </p:nvSpPr>
            <p:spPr>
              <a:xfrm>
                <a:off x="336" y="2459"/>
                <a:ext cx="2437" cy="757"/>
              </a:xfrm>
              <a:prstGeom prst="roundRect">
                <a:avLst>
                  <a:gd name="adj" fmla="val 6347"/>
                </a:avLst>
              </a:prstGeom>
              <a:solidFill>
                <a:srgbClr val="C9DDF1"/>
              </a:solidFill>
              <a:ln w="9525" cap="flat" cmpd="sng">
                <a:solidFill>
                  <a:srgbClr val="5B524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164" name="Google Shape;164;p8"/>
              <p:cNvSpPr/>
              <p:nvPr/>
            </p:nvSpPr>
            <p:spPr>
              <a:xfrm>
                <a:off x="381" y="2501"/>
                <a:ext cx="2348" cy="674"/>
              </a:xfrm>
              <a:prstGeom prst="roundRect">
                <a:avLst>
                  <a:gd name="adj" fmla="val 148"/>
                </a:avLst>
              </a:prstGeom>
              <a:noFill/>
              <a:ln>
                <a:noFill/>
              </a:ln>
            </p:spPr>
            <p:txBody>
              <a:bodyPr spcFirstLastPara="1" wrap="square" lIns="0" tIns="0" rIns="0" bIns="0" anchor="ctr" anchorCtr="1">
                <a:noAutofit/>
              </a:bodyPr>
              <a:lstStyle/>
              <a:p>
                <a:pPr marL="0" marR="0" lvl="0" indent="0" algn="ctr" rtl="0">
                  <a:lnSpc>
                    <a:spcPct val="95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ahoma"/>
                    <a:ea typeface="Tahoma"/>
                    <a:cs typeface="Tahoma"/>
                    <a:sym typeface="Tahoma"/>
                  </a:rPr>
                  <a:t>Positive Correlation</a:t>
                </a:r>
                <a:endParaRPr/>
              </a:p>
            </p:txBody>
          </p:sp>
        </p:grpSp>
        <p:grpSp>
          <p:nvGrpSpPr>
            <p:cNvPr id="165" name="Google Shape;165;p8"/>
            <p:cNvGrpSpPr/>
            <p:nvPr/>
          </p:nvGrpSpPr>
          <p:grpSpPr>
            <a:xfrm>
              <a:off x="3179" y="2459"/>
              <a:ext cx="2437" cy="757"/>
              <a:chOff x="3179" y="2459"/>
              <a:chExt cx="2437" cy="757"/>
            </a:xfrm>
          </p:grpSpPr>
          <p:sp>
            <p:nvSpPr>
              <p:cNvPr id="157" name="Google Shape;157;p8"/>
              <p:cNvSpPr/>
              <p:nvPr/>
            </p:nvSpPr>
            <p:spPr>
              <a:xfrm>
                <a:off x="3179" y="2459"/>
                <a:ext cx="2437" cy="757"/>
              </a:xfrm>
              <a:prstGeom prst="roundRect">
                <a:avLst>
                  <a:gd name="adj" fmla="val 6347"/>
                </a:avLst>
              </a:prstGeom>
              <a:solidFill>
                <a:srgbClr val="C9DDF1"/>
              </a:solidFill>
              <a:ln w="9525" cap="flat" cmpd="sng">
                <a:solidFill>
                  <a:srgbClr val="5B524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Tahoma"/>
                  <a:ea typeface="Tahoma"/>
                  <a:cs typeface="Tahoma"/>
                  <a:sym typeface="Tahoma"/>
                </a:endParaRPr>
              </a:p>
            </p:txBody>
          </p:sp>
          <p:sp>
            <p:nvSpPr>
              <p:cNvPr id="166" name="Google Shape;166;p8"/>
              <p:cNvSpPr/>
              <p:nvPr/>
            </p:nvSpPr>
            <p:spPr>
              <a:xfrm>
                <a:off x="3224" y="2501"/>
                <a:ext cx="2348" cy="674"/>
              </a:xfrm>
              <a:prstGeom prst="roundRect">
                <a:avLst>
                  <a:gd name="adj" fmla="val 148"/>
                </a:avLst>
              </a:prstGeom>
              <a:noFill/>
              <a:ln>
                <a:noFill/>
              </a:ln>
            </p:spPr>
            <p:txBody>
              <a:bodyPr spcFirstLastPara="1" wrap="square" lIns="0" tIns="0" rIns="0" bIns="0" anchor="ctr" anchorCtr="1">
                <a:noAutofit/>
              </a:bodyPr>
              <a:lstStyle/>
              <a:p>
                <a:pPr marL="0" marR="0" lvl="0" indent="0" algn="ctr" rtl="0">
                  <a:lnSpc>
                    <a:spcPct val="95000"/>
                  </a:lnSpc>
                  <a:spcBef>
                    <a:spcPts val="0"/>
                  </a:spcBef>
                  <a:spcAft>
                    <a:spcPts val="0"/>
                  </a:spcAft>
                  <a:buClr>
                    <a:srgbClr val="000000"/>
                  </a:buClr>
                  <a:buSzPts val="1800"/>
                  <a:buFont typeface="Times New Roman"/>
                  <a:buNone/>
                </a:pPr>
                <a:r>
                  <a:rPr lang="en-US" sz="1800" b="0" i="0" u="none" strike="noStrike" cap="none" dirty="0">
                    <a:solidFill>
                      <a:srgbClr val="000000"/>
                    </a:solidFill>
                    <a:latin typeface="Tahoma"/>
                    <a:ea typeface="Tahoma"/>
                    <a:cs typeface="Tahoma"/>
                    <a:sym typeface="Tahoma"/>
                  </a:rPr>
                  <a:t>Negative Correlation</a:t>
                </a:r>
                <a:endParaRPr dirty="0"/>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9"/>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72" name="Google Shape;172;p9"/>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Correlation and Cautions</a:t>
            </a:r>
            <a:endParaRPr/>
          </a:p>
        </p:txBody>
      </p:sp>
      <p:sp>
        <p:nvSpPr>
          <p:cNvPr id="173" name="Google Shape;173;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9</a:t>
            </a:fld>
            <a:endParaRPr/>
          </a:p>
        </p:txBody>
      </p:sp>
      <p:sp>
        <p:nvSpPr>
          <p:cNvPr id="174" name="Google Shape;174;p9"/>
          <p:cNvSpPr txBox="1">
            <a:spLocks noGrp="1"/>
          </p:cNvSpPr>
          <p:nvPr>
            <p:ph type="body" idx="1"/>
          </p:nvPr>
        </p:nvSpPr>
        <p:spPr>
          <a:xfrm>
            <a:off x="304799" y="1257300"/>
            <a:ext cx="8672945" cy="3714750"/>
          </a:xfrm>
          <a:prstGeom prst="rect">
            <a:avLst/>
          </a:prstGeom>
          <a:noFill/>
          <a:ln>
            <a:noFill/>
          </a:ln>
        </p:spPr>
        <p:txBody>
          <a:bodyPr spcFirstLastPara="1" wrap="square" lIns="68575" tIns="34275" rIns="68575" bIns="34275" anchor="t" anchorCtr="0">
            <a:normAutofit/>
          </a:bodyPr>
          <a:lstStyle/>
          <a:p>
            <a:pPr marL="457200" lvl="0" indent="-317500" algn="l" rtl="0">
              <a:lnSpc>
                <a:spcPct val="95000"/>
              </a:lnSpc>
              <a:spcBef>
                <a:spcPts val="800"/>
              </a:spcBef>
              <a:spcAft>
                <a:spcPts val="0"/>
              </a:spcAft>
              <a:buSzPts val="1400"/>
              <a:buChar char="•"/>
            </a:pPr>
            <a:r>
              <a:rPr lang="en-US" b="1" dirty="0">
                <a:solidFill>
                  <a:srgbClr val="000000"/>
                </a:solidFill>
              </a:rPr>
              <a:t>Positive Correlation: </a:t>
            </a:r>
            <a:r>
              <a:rPr lang="en-US" dirty="0">
                <a:solidFill>
                  <a:srgbClr val="000000"/>
                </a:solidFill>
              </a:rPr>
              <a:t>The correlation is said to be positive correlation if the values of two variables changing with same direction.</a:t>
            </a:r>
            <a:endParaRPr dirty="0"/>
          </a:p>
          <a:p>
            <a:pPr marL="457200" lvl="0" indent="-317500" algn="l" rtl="0">
              <a:lnSpc>
                <a:spcPct val="90000"/>
              </a:lnSpc>
              <a:spcBef>
                <a:spcPts val="800"/>
              </a:spcBef>
              <a:spcAft>
                <a:spcPts val="0"/>
              </a:spcAft>
              <a:buSzPts val="1400"/>
              <a:buNone/>
            </a:pPr>
            <a:r>
              <a:rPr lang="en-US" dirty="0">
                <a:solidFill>
                  <a:srgbClr val="000000"/>
                </a:solidFill>
              </a:rPr>
              <a:t>      Ex. Height &amp; weight, temperature &amp; ice cream sales.</a:t>
            </a:r>
            <a:endParaRPr dirty="0"/>
          </a:p>
          <a:p>
            <a:pPr marL="457200" lvl="0" indent="-317500" algn="l" rtl="0">
              <a:lnSpc>
                <a:spcPct val="90000"/>
              </a:lnSpc>
              <a:spcBef>
                <a:spcPts val="800"/>
              </a:spcBef>
              <a:spcAft>
                <a:spcPts val="0"/>
              </a:spcAft>
              <a:buSzPts val="1400"/>
              <a:buChar char="•"/>
            </a:pPr>
            <a:r>
              <a:rPr lang="en-US" b="1" dirty="0">
                <a:solidFill>
                  <a:srgbClr val="000000"/>
                </a:solidFill>
              </a:rPr>
              <a:t>Negative Correlation: </a:t>
            </a:r>
            <a:r>
              <a:rPr lang="en-US" dirty="0">
                <a:solidFill>
                  <a:srgbClr val="000000"/>
                </a:solidFill>
              </a:rPr>
              <a:t>The correlation is said to be negative correlation when the values of variables change  with opposite direction. </a:t>
            </a:r>
            <a:endParaRPr dirty="0"/>
          </a:p>
          <a:p>
            <a:pPr marL="457200" lvl="0" indent="-317500" algn="l" rtl="0">
              <a:lnSpc>
                <a:spcPct val="90000"/>
              </a:lnSpc>
              <a:spcBef>
                <a:spcPts val="800"/>
              </a:spcBef>
              <a:spcAft>
                <a:spcPts val="0"/>
              </a:spcAft>
              <a:buSzPts val="1400"/>
              <a:buNone/>
            </a:pPr>
            <a:r>
              <a:rPr lang="en-US" dirty="0">
                <a:solidFill>
                  <a:srgbClr val="000000"/>
                </a:solidFill>
              </a:rPr>
              <a:t>     Ex. Product supply, price.</a:t>
            </a:r>
            <a:endParaRPr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
</p:tagLst>
</file>

<file path=ppt/tags/tag2.xml><?xml version="1.0" encoding="utf-8"?>
<p:tagLst xmlns:a="http://schemas.openxmlformats.org/drawingml/2006/main" xmlns:r="http://schemas.openxmlformats.org/officeDocument/2006/relationships" xmlns:p="http://schemas.openxmlformats.org/presentationml/2006/main">
  <p:tag name="TIMING" val="|18.5"/>
</p:tagLst>
</file>

<file path=ppt/tags/tag3.xml><?xml version="1.0" encoding="utf-8"?>
<p:tagLst xmlns:a="http://schemas.openxmlformats.org/drawingml/2006/main" xmlns:r="http://schemas.openxmlformats.org/officeDocument/2006/relationships" xmlns:p="http://schemas.openxmlformats.org/presentationml/2006/main">
  <p:tag name="TIMING" val="|15"/>
</p:tagLst>
</file>

<file path=ppt/tags/tag4.xml><?xml version="1.0" encoding="utf-8"?>
<p:tagLst xmlns:a="http://schemas.openxmlformats.org/drawingml/2006/main" xmlns:r="http://schemas.openxmlformats.org/officeDocument/2006/relationships" xmlns:p="http://schemas.openxmlformats.org/presentationml/2006/main">
  <p:tag name="TIMING" val="|84"/>
</p:tagLst>
</file>

<file path=ppt/tags/tag5.xml><?xml version="1.0" encoding="utf-8"?>
<p:tagLst xmlns:a="http://schemas.openxmlformats.org/drawingml/2006/main" xmlns:r="http://schemas.openxmlformats.org/officeDocument/2006/relationships" xmlns:p="http://schemas.openxmlformats.org/presentationml/2006/main">
  <p:tag name="TIMING" val="|0.7|2.7|26.2"/>
</p:tagLst>
</file>

<file path=ppt/tags/tag6.xml><?xml version="1.0" encoding="utf-8"?>
<p:tagLst xmlns:a="http://schemas.openxmlformats.org/drawingml/2006/main" xmlns:r="http://schemas.openxmlformats.org/officeDocument/2006/relationships" xmlns:p="http://schemas.openxmlformats.org/presentationml/2006/main">
  <p:tag name="TIMING" val="|25.1"/>
</p:tagLst>
</file>

<file path=ppt/tags/tag7.xml><?xml version="1.0" encoding="utf-8"?>
<p:tagLst xmlns:a="http://schemas.openxmlformats.org/drawingml/2006/main" xmlns:r="http://schemas.openxmlformats.org/officeDocument/2006/relationships" xmlns:p="http://schemas.openxmlformats.org/presentationml/2006/main">
  <p:tag name="TIMING" val="|1|24.6|6.7"/>
</p:tagLst>
</file>

<file path=ppt/theme/theme1.xml><?xml version="1.0" encoding="utf-8"?>
<a:theme xmlns:a="http://schemas.openxmlformats.org/drawing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2065</Words>
  <Application>Microsoft Office PowerPoint</Application>
  <PresentationFormat>On-screen Show (16:9)</PresentationFormat>
  <Paragraphs>269</Paragraphs>
  <Slides>38</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Times New Roman</vt:lpstr>
      <vt:lpstr>Comic Sans MS</vt:lpstr>
      <vt:lpstr>Noto Sans Symbols</vt:lpstr>
      <vt:lpstr>Arial</vt:lpstr>
      <vt:lpstr>Calibri</vt:lpstr>
      <vt:lpstr>Tahoma</vt:lpstr>
      <vt:lpstr>Roboto</vt:lpstr>
      <vt:lpstr>Times</vt:lpstr>
      <vt:lpstr>Office Theme</vt:lpstr>
      <vt:lpstr>Simple Light</vt:lpstr>
      <vt:lpstr>PowerPoint Presentation</vt:lpstr>
      <vt:lpstr>Outline</vt:lpstr>
      <vt:lpstr>Learning Outcomes</vt:lpstr>
      <vt:lpstr>Data Integration</vt:lpstr>
      <vt:lpstr>Handling Redundancy in Data Integration</vt:lpstr>
      <vt:lpstr>Correlation</vt:lpstr>
      <vt:lpstr>Correlation and Causations</vt:lpstr>
      <vt:lpstr>Correlation and Cautions</vt:lpstr>
      <vt:lpstr>Correlation and Cautions</vt:lpstr>
      <vt:lpstr>Direction of Correlation</vt:lpstr>
      <vt:lpstr>Positive Relationship</vt:lpstr>
      <vt:lpstr>Negative Relationship</vt:lpstr>
      <vt:lpstr>No relation</vt:lpstr>
      <vt:lpstr>Correlation</vt:lpstr>
      <vt:lpstr>More Examples</vt:lpstr>
      <vt:lpstr>Exercise</vt:lpstr>
      <vt:lpstr>Data Transformation</vt:lpstr>
      <vt:lpstr>Min Max Normalization</vt:lpstr>
      <vt:lpstr>Data Transformation: Normalization</vt:lpstr>
      <vt:lpstr>z-scores</vt:lpstr>
      <vt:lpstr>z-scores</vt:lpstr>
      <vt:lpstr> z-score formula</vt:lpstr>
      <vt:lpstr> Analyzing the data</vt:lpstr>
      <vt:lpstr> Analyzing the data</vt:lpstr>
      <vt:lpstr> Analyzing the data</vt:lpstr>
      <vt:lpstr> Analyzing the data</vt:lpstr>
      <vt:lpstr> Analyzing the data</vt:lpstr>
      <vt:lpstr> Analyzing the data</vt:lpstr>
      <vt:lpstr> Analyzing the data</vt:lpstr>
      <vt:lpstr> Data Reduction Strategy</vt:lpstr>
      <vt:lpstr>Data Cube Aggregation</vt:lpstr>
      <vt:lpstr>Attribute Subset Selection</vt:lpstr>
      <vt:lpstr>Example of Decision Tree Induction</vt:lpstr>
      <vt:lpstr>Heuristic Feature Selection Methods</vt:lpstr>
      <vt:lpstr>Dimensionality Reduction: Principal Component Analysis (PCA)</vt:lpstr>
      <vt:lpstr>Principal Component Analysis </vt:lpstr>
      <vt:lpstr>Summary</vt:lpstr>
      <vt:lpstr>Related Videos /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shiernee saw</dc:creator>
  <cp:lastModifiedBy>shiernee saw</cp:lastModifiedBy>
  <cp:revision>12</cp:revision>
  <dcterms:modified xsi:type="dcterms:W3CDTF">2023-10-02T06:22:03Z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0.17.1.1417</vt:lpwstr>
  </property>
</Properties>
</file>