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5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6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7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8.xml" ContentType="application/vnd.openxmlformats-officedocument.presentationml.tags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tags/tag9.xml" ContentType="application/vnd.openxmlformats-officedocument.presentationml.tags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</p:sldMasterIdLst>
  <p:notesMasterIdLst>
    <p:notesMasterId r:id="rId7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5" roundtripDataSignature="AMtx7mi9IW8+SS8KXj4x5UqeNYOEwfQa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7BCCA4-AFB1-4992-90DD-872C6343B700}">
  <a:tblStyle styleId="{AE7BCCA4-AFB1-4992-90DD-872C6343B70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0E8"/>
          </a:solidFill>
        </a:fill>
      </a:tcStyle>
    </a:wholeTbl>
    <a:band1H>
      <a:tcTxStyle b="off" i="off"/>
      <a:tcStyle>
        <a:tcBdr/>
        <a:fill>
          <a:solidFill>
            <a:srgbClr val="FAE0CE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AE0CE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DF0E8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/>
        <a:fill>
          <a:solidFill>
            <a:srgbClr val="FDF0E8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8192131-7D6F-4CF4-ADFE-2F142E34D9D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33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" name="Google Shape;48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Google Shape;54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9" name="Google Shape;67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2" name="Google Shape;69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1" name="Google Shape;71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Then we collect data and test if is the hypothesis / claim is true. 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3" name="Google Shape;813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3" name="Google Shape;83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3" name="Google Shape;843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5" name="Google Shape;855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7312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Simpler term: Dice is not fair. 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If we want to test if the IQ is less than 100. Then our null hypothesis is opposite. </a:t>
            </a: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4" name="Google Shape;904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4" name="Google Shape;924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4" name="Google Shape;934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5" name="Google Shape;955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6" name="Google Shape;976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5" name="Google Shape;995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8" name="Google Shape;1008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7312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Simpler term: Dice is not fair. 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If we want to test if the IQ is less than 100. Then our null hypothesis is opposite. </a:t>
            </a: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6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7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9" name="Google Shape;59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6" name="Google Shape;66;p8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8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8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0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1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1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7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" name="Google Shape;39;p7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7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0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gif"/><Relationship Id="rId5" Type="http://schemas.openxmlformats.org/officeDocument/2006/relationships/image" Target="../media/image51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0" Type="http://schemas.openxmlformats.org/officeDocument/2006/relationships/image" Target="../media/image50.gi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14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6998"/>
            <a:ext cx="9144002" cy="329309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 txBox="1"/>
          <p:nvPr/>
        </p:nvSpPr>
        <p:spPr>
          <a:xfrm>
            <a:off x="986118" y="306189"/>
            <a:ext cx="7540500" cy="21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WQD 7003 </a:t>
            </a:r>
            <a:b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Analytics: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Inference Statistical Analysis    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013012" y="2609850"/>
            <a:ext cx="713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CHAPTER </a:t>
            </a:r>
            <a:r>
              <a:rPr lang="en-US">
                <a:solidFill>
                  <a:srgbClr val="FFFFFF"/>
                </a:solidFill>
              </a:rPr>
              <a:t>5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>
                <a:solidFill>
                  <a:srgbClr val="FFFFFF"/>
                </a:solidFill>
              </a:rPr>
              <a:t>STATISTICAL INFERENCE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0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Statistical Test</a:t>
            </a:r>
            <a:endParaRPr/>
          </a:p>
        </p:txBody>
      </p:sp>
      <p:sp>
        <p:nvSpPr>
          <p:cNvPr id="214" name="Google Shape;214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15" name="Google Shape;215;p10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Statistical Test</a:t>
            </a:r>
            <a:endParaRPr/>
          </a:p>
        </p:txBody>
      </p:sp>
      <p:sp>
        <p:nvSpPr>
          <p:cNvPr id="216" name="Google Shape;216;p10"/>
          <p:cNvSpPr/>
          <p:nvPr/>
        </p:nvSpPr>
        <p:spPr>
          <a:xfrm>
            <a:off x="6277610" y="1677026"/>
            <a:ext cx="2866390" cy="9652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10"/>
          <p:cNvGrpSpPr/>
          <p:nvPr/>
        </p:nvGrpSpPr>
        <p:grpSpPr>
          <a:xfrm>
            <a:off x="504887" y="1921144"/>
            <a:ext cx="8054215" cy="2039817"/>
            <a:chOff x="1967" y="1080200"/>
            <a:chExt cx="8054215" cy="2039817"/>
          </a:xfrm>
        </p:grpSpPr>
        <p:sp>
          <p:nvSpPr>
            <p:cNvPr id="218" name="Google Shape;218;p10"/>
            <p:cNvSpPr/>
            <p:nvPr/>
          </p:nvSpPr>
          <p:spPr>
            <a:xfrm>
              <a:off x="3853983" y="2807283"/>
              <a:ext cx="35018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A5B4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1752883" y="2476556"/>
              <a:ext cx="350183" cy="376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5955083" y="2100109"/>
              <a:ext cx="350183" cy="75289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F2A3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5955083" y="2054389"/>
              <a:ext cx="35018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F2A3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5955083" y="1347215"/>
              <a:ext cx="350183" cy="75289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rgbClr val="F2A3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3853983" y="2054389"/>
              <a:ext cx="35018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A5B4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1752883" y="2100109"/>
              <a:ext cx="350183" cy="376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1967" y="2209541"/>
              <a:ext cx="1750916" cy="534029"/>
            </a:xfrm>
            <a:prstGeom prst="rect">
              <a:avLst/>
            </a:prstGeom>
            <a:solidFill>
              <a:srgbClr val="CF92A7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0"/>
            <p:cNvSpPr txBox="1"/>
            <p:nvPr/>
          </p:nvSpPr>
          <p:spPr>
            <a:xfrm>
              <a:off x="1967" y="2209541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Statistical Test</a:t>
              </a: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2103066" y="1833094"/>
              <a:ext cx="1750916" cy="534029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0"/>
            <p:cNvSpPr txBox="1"/>
            <p:nvPr/>
          </p:nvSpPr>
          <p:spPr>
            <a:xfrm>
              <a:off x="2103066" y="1833094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Numerical variables</a:t>
              </a: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4204166" y="1833094"/>
              <a:ext cx="1750916" cy="534029"/>
            </a:xfrm>
            <a:prstGeom prst="rect">
              <a:avLst/>
            </a:prstGeom>
            <a:solidFill>
              <a:srgbClr val="A5B49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0"/>
            <p:cNvSpPr txBox="1"/>
            <p:nvPr/>
          </p:nvSpPr>
          <p:spPr>
            <a:xfrm>
              <a:off x="4204166" y="1833094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T-test</a:t>
              </a: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>
              <a:off x="6305266" y="1080200"/>
              <a:ext cx="1750916" cy="534029"/>
            </a:xfrm>
            <a:prstGeom prst="rect">
              <a:avLst/>
            </a:prstGeom>
            <a:solidFill>
              <a:srgbClr val="F2A34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0"/>
            <p:cNvSpPr txBox="1"/>
            <p:nvPr/>
          </p:nvSpPr>
          <p:spPr>
            <a:xfrm>
              <a:off x="6305266" y="1080200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One-sample t-test</a:t>
              </a: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6305266" y="1833094"/>
              <a:ext cx="1750916" cy="534029"/>
            </a:xfrm>
            <a:prstGeom prst="rect">
              <a:avLst/>
            </a:prstGeom>
            <a:solidFill>
              <a:srgbClr val="F2A34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0"/>
            <p:cNvSpPr txBox="1"/>
            <p:nvPr/>
          </p:nvSpPr>
          <p:spPr>
            <a:xfrm>
              <a:off x="6305266" y="1833094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Dependent t-test</a:t>
              </a: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6305266" y="2585988"/>
              <a:ext cx="1750916" cy="534029"/>
            </a:xfrm>
            <a:prstGeom prst="rect">
              <a:avLst/>
            </a:prstGeom>
            <a:solidFill>
              <a:srgbClr val="F2A34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0"/>
            <p:cNvSpPr txBox="1"/>
            <p:nvPr/>
          </p:nvSpPr>
          <p:spPr>
            <a:xfrm>
              <a:off x="6305266" y="2585988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Independent t-test</a:t>
              </a: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2103066" y="2585988"/>
              <a:ext cx="1750916" cy="534029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 txBox="1"/>
            <p:nvPr/>
          </p:nvSpPr>
          <p:spPr>
            <a:xfrm>
              <a:off x="2103066" y="2585988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Categorical Variable</a:t>
              </a: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4204166" y="2585988"/>
              <a:ext cx="1750916" cy="534029"/>
            </a:xfrm>
            <a:prstGeom prst="rect">
              <a:avLst/>
            </a:prstGeom>
            <a:solidFill>
              <a:srgbClr val="A5B49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0"/>
            <p:cNvSpPr txBox="1"/>
            <p:nvPr/>
          </p:nvSpPr>
          <p:spPr>
            <a:xfrm>
              <a:off x="4204166" y="2585988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Chi-squared test</a:t>
              </a:r>
              <a:endParaRPr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1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One sample t-test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7" name="Google Shape;247;p11"/>
          <p:cNvSpPr txBox="1">
            <a:spLocks noGrp="1"/>
          </p:cNvSpPr>
          <p:nvPr>
            <p:ph type="body" idx="1"/>
          </p:nvPr>
        </p:nvSpPr>
        <p:spPr>
          <a:xfrm>
            <a:off x="632975" y="1418978"/>
            <a:ext cx="8074798" cy="350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Is a statistical hypothesis test to determine whether an unknown population mean is different from a specific value. 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For example, this test is used to compare a list of values to a </a:t>
            </a:r>
            <a:r>
              <a:rPr lang="en-US" sz="2400">
                <a:solidFill>
                  <a:schemeClr val="hlink"/>
                </a:solidFill>
              </a:rPr>
              <a:t>set standard</a:t>
            </a:r>
            <a:r>
              <a:rPr lang="en-US" sz="2400"/>
              <a:t>.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•"/>
            </a:pPr>
            <a:r>
              <a:rPr lang="en-US" sz="2000"/>
              <a:t>The standard is usually chosen for its theoretical or practical importance.</a:t>
            </a:r>
            <a:endParaRPr sz="2000"/>
          </a:p>
        </p:txBody>
      </p:sp>
      <p:sp>
        <p:nvSpPr>
          <p:cNvPr id="248" name="Google Shape;248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49" name="Google Shape;249;p11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One sample t-test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2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One sample t-test: Concept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6" name="Google Shape;256;p12"/>
          <p:cNvSpPr txBox="1">
            <a:spLocks noGrp="1"/>
          </p:cNvSpPr>
          <p:nvPr>
            <p:ph type="body" idx="1"/>
          </p:nvPr>
        </p:nvSpPr>
        <p:spPr>
          <a:xfrm>
            <a:off x="632975" y="1418977"/>
            <a:ext cx="8074798" cy="334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400"/>
              <a:buChar char="•"/>
            </a:pPr>
            <a:r>
              <a:rPr lang="en-US" sz="2400"/>
              <a:t>Compare the sample mean to the standard / population mean. </a:t>
            </a:r>
            <a:endParaRPr sz="2000"/>
          </a:p>
        </p:txBody>
      </p:sp>
      <p:sp>
        <p:nvSpPr>
          <p:cNvPr id="257" name="Google Shape;257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58" name="Google Shape;258;p12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One sample t-test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3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One sample t-test: Example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5" name="Google Shape;265;p13"/>
          <p:cNvSpPr txBox="1">
            <a:spLocks noGrp="1"/>
          </p:cNvSpPr>
          <p:nvPr>
            <p:ph type="body" idx="1"/>
          </p:nvPr>
        </p:nvSpPr>
        <p:spPr>
          <a:xfrm>
            <a:off x="632975" y="1418978"/>
            <a:ext cx="8074798" cy="350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Average birth weight for white babies is 3,410 gram.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1700"/>
              <a:t>We want to compare the average birth weight of sample of black babies to this value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Average height of guys in Malaysia is 170cm.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1700"/>
              <a:t>We want to compare the average height of sample of Singaporean male to this value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Average IQ of UM students is 115.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1700"/>
              <a:t>We want to compare the average IQ of samples of students from UKM to this value.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endParaRPr sz="2000"/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67" name="Google Shape;267;p13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One sample t-test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4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4" name="Google Shape;274;p14"/>
          <p:cNvSpPr txBox="1">
            <a:spLocks noGrp="1"/>
          </p:cNvSpPr>
          <p:nvPr>
            <p:ph type="body" idx="1"/>
          </p:nvPr>
        </p:nvSpPr>
        <p:spPr>
          <a:xfrm>
            <a:off x="632975" y="1271261"/>
            <a:ext cx="7882375" cy="349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Intelligence tests are constructed such that the average score among adults is 100 points.  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In this example, we take a small sample of undergraduate students at a University (</a:t>
            </a:r>
            <a:r>
              <a:rPr lang="en-US" sz="2400" i="1"/>
              <a:t>N</a:t>
            </a:r>
            <a:r>
              <a:rPr lang="en-US" sz="2400"/>
              <a:t> = 6) and try to determine if the average of intelligence scores for all students at the university is higher / lower / equal to 100.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•"/>
            </a:pPr>
            <a:r>
              <a:rPr lang="en-US" sz="2400">
                <a:solidFill>
                  <a:schemeClr val="hlink"/>
                </a:solidFill>
              </a:rPr>
              <a:t>In simple terms, are the university students smarter than average?</a:t>
            </a:r>
            <a:endParaRPr sz="2400">
              <a:solidFill>
                <a:schemeClr val="hlink"/>
              </a:solidFill>
            </a:endParaRPr>
          </a:p>
        </p:txBody>
      </p:sp>
      <p:sp>
        <p:nvSpPr>
          <p:cNvPr id="275" name="Google Shape;275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76" name="Google Shape;276;p14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One sample t-test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5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3" name="Google Shape;283;p15"/>
          <p:cNvSpPr txBox="1">
            <a:spLocks noGrp="1"/>
          </p:cNvSpPr>
          <p:nvPr>
            <p:ph type="body" idx="1"/>
          </p:nvPr>
        </p:nvSpPr>
        <p:spPr>
          <a:xfrm>
            <a:off x="632975" y="1217059"/>
            <a:ext cx="8074798" cy="301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3970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The scores obtained from the 6 students were as follows:</a:t>
            </a:r>
            <a:endParaRPr/>
          </a:p>
        </p:txBody>
      </p:sp>
      <p:sp>
        <p:nvSpPr>
          <p:cNvPr id="284" name="Google Shape;284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graphicFrame>
        <p:nvGraphicFramePr>
          <p:cNvPr id="285" name="Google Shape;285;p15"/>
          <p:cNvGraphicFramePr/>
          <p:nvPr/>
        </p:nvGraphicFramePr>
        <p:xfrm>
          <a:off x="971551" y="1904683"/>
          <a:ext cx="3042350" cy="2773750"/>
        </p:xfrm>
        <a:graphic>
          <a:graphicData uri="http://schemas.openxmlformats.org/drawingml/2006/table">
            <a:tbl>
              <a:tblPr firstRow="1" bandRow="1">
                <a:noFill/>
                <a:tableStyleId>{AE7BCCA4-AFB1-4992-90DD-872C6343B700}</a:tableStyleId>
              </a:tblPr>
              <a:tblGrid>
                <a:gridCol w="152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X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Person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110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Person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118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Person 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110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Person 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122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Person 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110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Person 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150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6" name="Google Shape;286;p15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One sample t-test</a:t>
            </a:r>
            <a:endParaRPr/>
          </a:p>
        </p:txBody>
      </p:sp>
      <p:sp>
        <p:nvSpPr>
          <p:cNvPr id="287" name="Google Shape;287;p15"/>
          <p:cNvSpPr txBox="1"/>
          <p:nvPr/>
        </p:nvSpPr>
        <p:spPr>
          <a:xfrm>
            <a:off x="4352501" y="1763436"/>
            <a:ext cx="4584700" cy="301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of them score more than the average intelligence score.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this finding likely to hold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repeated samples?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if we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drew 6 different people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 University?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one-sample </a:t>
            </a: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t-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will help answer this question.</a:t>
            </a:r>
            <a:endParaRPr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6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4" name="Google Shape;294;p16"/>
          <p:cNvSpPr txBox="1">
            <a:spLocks noGrp="1"/>
          </p:cNvSpPr>
          <p:nvPr>
            <p:ph type="body" idx="1"/>
          </p:nvPr>
        </p:nvSpPr>
        <p:spPr>
          <a:xfrm>
            <a:off x="628650" y="1304744"/>
            <a:ext cx="8074798" cy="334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Research Question:</a:t>
            </a:r>
            <a:r>
              <a:rPr lang="en-US" sz="2400"/>
              <a:t>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/>
              <a:t>On average, do the sample of undergraduates at a University have higher/lower/equal to average intelligence scores of 100?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240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hlink"/>
                </a:solidFill>
              </a:rPr>
              <a:t>Hypothesis</a:t>
            </a:r>
            <a:r>
              <a:rPr lang="en-US" sz="2400"/>
              <a:t>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/>
              <a:t>Null Hypothesis: IQ = 100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/>
              <a:t>Alternative Hypothesis: IQ ≠ 100</a:t>
            </a:r>
            <a:endParaRPr sz="2400"/>
          </a:p>
        </p:txBody>
      </p:sp>
      <p:sp>
        <p:nvSpPr>
          <p:cNvPr id="295" name="Google Shape;295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96" name="Google Shape;296;p16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One sample t-test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628650" y="1304744"/>
            <a:ext cx="8074798" cy="334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Determine alpha value:</a:t>
            </a:r>
            <a:r>
              <a:rPr lang="en-US" sz="2400"/>
              <a:t>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/>
              <a:t>α = 0.05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hlink"/>
                </a:solidFill>
              </a:rPr>
              <a:t>Compute degree of freedom:</a:t>
            </a:r>
            <a:endParaRPr/>
          </a:p>
          <a:p>
            <a:pPr marL="87312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 b="1">
                <a:solidFill>
                  <a:srgbClr val="7030A0"/>
                </a:solidFill>
              </a:rPr>
              <a:t>df = n – 1 </a:t>
            </a:r>
            <a:endParaRPr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n = number of samples</a:t>
            </a:r>
            <a:endParaRPr sz="1800" b="1">
              <a:solidFill>
                <a:srgbClr val="7030A0"/>
              </a:solidFill>
            </a:endParaRPr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This determine the critical value. 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</p:txBody>
      </p:sp>
      <p:sp>
        <p:nvSpPr>
          <p:cNvPr id="304" name="Google Shape;304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05" name="Google Shape;305;p17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One sample t-test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18"/>
          <p:cNvGrpSpPr/>
          <p:nvPr/>
        </p:nvGrpSpPr>
        <p:grpSpPr>
          <a:xfrm>
            <a:off x="1241708" y="2478251"/>
            <a:ext cx="3700461" cy="2289012"/>
            <a:chOff x="442913" y="3241171"/>
            <a:chExt cx="2961814" cy="1832104"/>
          </a:xfrm>
        </p:grpSpPr>
        <p:pic>
          <p:nvPicPr>
            <p:cNvPr id="311" name="Google Shape;311;p18" descr="T-Distribution | What It Is and How To Use It (With Examples)"/>
            <p:cNvPicPr preferRelativeResize="0"/>
            <p:nvPr/>
          </p:nvPicPr>
          <p:blipFill rotWithShape="1">
            <a:blip r:embed="rId3">
              <a:alphaModFix/>
            </a:blip>
            <a:srcRect l="9238" b="11116"/>
            <a:stretch/>
          </p:blipFill>
          <p:spPr>
            <a:xfrm>
              <a:off x="601006" y="3241171"/>
              <a:ext cx="2645628" cy="13950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2" name="Google Shape;312;p18"/>
            <p:cNvCxnSpPr/>
            <p:nvPr/>
          </p:nvCxnSpPr>
          <p:spPr>
            <a:xfrm>
              <a:off x="96655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p18"/>
            <p:cNvCxnSpPr/>
            <p:nvPr/>
          </p:nvCxnSpPr>
          <p:spPr>
            <a:xfrm>
              <a:off x="283980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4" name="Google Shape;314;p18"/>
            <p:cNvSpPr txBox="1"/>
            <p:nvPr/>
          </p:nvSpPr>
          <p:spPr>
            <a:xfrm>
              <a:off x="442913" y="4075884"/>
              <a:ext cx="568093" cy="24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-2.571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8"/>
            <p:cNvSpPr txBox="1"/>
            <p:nvPr/>
          </p:nvSpPr>
          <p:spPr>
            <a:xfrm>
              <a:off x="2836634" y="4160021"/>
              <a:ext cx="568093" cy="24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2.571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8"/>
            <p:cNvSpPr txBox="1"/>
            <p:nvPr/>
          </p:nvSpPr>
          <p:spPr>
            <a:xfrm>
              <a:off x="1332107" y="3938707"/>
              <a:ext cx="1111866" cy="5232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t="-92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317" name="Google Shape;317;p18"/>
            <p:cNvSpPr txBox="1"/>
            <p:nvPr/>
          </p:nvSpPr>
          <p:spPr>
            <a:xfrm>
              <a:off x="1480125" y="4765498"/>
              <a:ext cx="1111866" cy="3077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t="-317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pic>
        <p:nvPicPr>
          <p:cNvPr id="318" name="Google Shape;318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8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0" name="Google Shape;320;p18"/>
          <p:cNvSpPr txBox="1">
            <a:spLocks noGrp="1"/>
          </p:cNvSpPr>
          <p:nvPr>
            <p:ph type="body" idx="1"/>
          </p:nvPr>
        </p:nvSpPr>
        <p:spPr>
          <a:xfrm>
            <a:off x="628649" y="1190606"/>
            <a:ext cx="4932637" cy="1742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Set decision rule: </a:t>
            </a:r>
            <a:endParaRPr sz="240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/>
              <a:t>With α = 0.05, df = 5, two tailed test.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/>
              <a:t>We obtained the critical value from t-statistics table. 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</p:txBody>
      </p:sp>
      <p:sp>
        <p:nvSpPr>
          <p:cNvPr id="321" name="Google Shape;321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22" name="Google Shape;322;p18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One sample t-test</a:t>
            </a:r>
            <a:endParaRPr/>
          </a:p>
        </p:txBody>
      </p:sp>
      <p:pic>
        <p:nvPicPr>
          <p:cNvPr id="323" name="Google Shape;323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74765" y="153888"/>
            <a:ext cx="35731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8"/>
          <p:cNvSpPr txBox="1"/>
          <p:nvPr/>
        </p:nvSpPr>
        <p:spPr>
          <a:xfrm>
            <a:off x="636114" y="4836352"/>
            <a:ext cx="4581144" cy="30777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t="-1960" b="-1960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9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31" name="Google Shape;331;p19"/>
          <p:cNvSpPr txBox="1">
            <a:spLocks noGrp="1"/>
          </p:cNvSpPr>
          <p:nvPr>
            <p:ph type="body" idx="1"/>
          </p:nvPr>
        </p:nvSpPr>
        <p:spPr>
          <a:xfrm>
            <a:off x="628649" y="1190606"/>
            <a:ext cx="7646671" cy="170804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97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32" name="Google Shape;332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33" name="Google Shape;333;p19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One sample t-test</a:t>
            </a:r>
            <a:endParaRPr/>
          </a:p>
        </p:txBody>
      </p:sp>
      <p:sp>
        <p:nvSpPr>
          <p:cNvPr id="334" name="Google Shape;334;p19"/>
          <p:cNvSpPr txBox="1"/>
          <p:nvPr/>
        </p:nvSpPr>
        <p:spPr>
          <a:xfrm>
            <a:off x="720088" y="2898647"/>
            <a:ext cx="6622543" cy="202908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t="-21919" b="-240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Outline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632975" y="1418978"/>
            <a:ext cx="8074798" cy="20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/>
              <a:buAutoNum type="romanUcPeriod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Types of variables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/>
              <a:buAutoNum type="romanUcPeriod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Hypothesis Testing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/>
              <a:buAutoNum type="romanUcPeriod"/>
            </a:pPr>
            <a:r>
              <a:rPr lang="en-US" sz="2000" b="0" i="0" u="none" strike="noStrike" dirty="0">
                <a:latin typeface="Arial"/>
                <a:ea typeface="Arial"/>
                <a:cs typeface="Arial"/>
                <a:sym typeface="Arial"/>
              </a:rPr>
              <a:t>T-test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/>
              <a:buAutoNum type="romanUcPeriod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dirty="0"/>
          </a:p>
        </p:txBody>
      </p:sp>
      <p:sp>
        <p:nvSpPr>
          <p:cNvPr id="93" name="Google Shape;93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0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1" name="Google Shape;341;p20"/>
          <p:cNvSpPr txBox="1">
            <a:spLocks noGrp="1"/>
          </p:cNvSpPr>
          <p:nvPr>
            <p:ph type="body" idx="1"/>
          </p:nvPr>
        </p:nvSpPr>
        <p:spPr>
          <a:xfrm>
            <a:off x="632975" y="1418977"/>
            <a:ext cx="8074798" cy="56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397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Sample mean:</a:t>
            </a:r>
            <a:endParaRPr/>
          </a:p>
        </p:txBody>
      </p:sp>
      <p:sp>
        <p:nvSpPr>
          <p:cNvPr id="342" name="Google Shape;342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grpSp>
        <p:nvGrpSpPr>
          <p:cNvPr id="343" name="Google Shape;343;p20"/>
          <p:cNvGrpSpPr/>
          <p:nvPr/>
        </p:nvGrpSpPr>
        <p:grpSpPr>
          <a:xfrm>
            <a:off x="1160076" y="2416476"/>
            <a:ext cx="7020596" cy="830696"/>
            <a:chOff x="85" y="1979"/>
            <a:chExt cx="5485" cy="649"/>
          </a:xfrm>
        </p:grpSpPr>
        <p:pic>
          <p:nvPicPr>
            <p:cNvPr id="344" name="Google Shape;344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69" y="1986"/>
              <a:ext cx="4501" cy="64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</p:pic>
        <p:pic>
          <p:nvPicPr>
            <p:cNvPr id="345" name="Google Shape;345;p2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5" y="1979"/>
              <a:ext cx="552" cy="6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</p:pic>
        <p:sp>
          <p:nvSpPr>
            <p:cNvPr id="346" name="Google Shape;346;p20"/>
            <p:cNvSpPr txBox="1"/>
            <p:nvPr/>
          </p:nvSpPr>
          <p:spPr>
            <a:xfrm>
              <a:off x="613" y="1979"/>
              <a:ext cx="456" cy="6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</a:t>
              </a:r>
              <a:endParaRPr/>
            </a:p>
          </p:txBody>
        </p:sp>
      </p:grpSp>
      <p:sp>
        <p:nvSpPr>
          <p:cNvPr id="347" name="Google Shape;347;p20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One sample t-test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1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138"/>
              <a:buNone/>
            </a:pPr>
            <a:r>
              <a:rPr lang="en-US" b="1">
                <a:solidFill>
                  <a:srgbClr val="FFFFFF"/>
                </a:solidFill>
              </a:rPr>
              <a:t>Example (con’t) – sample standard deviation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4" name="Google Shape;35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55" name="Google Shape;355;p21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One sample t-test</a:t>
            </a:r>
            <a:endParaRPr/>
          </a:p>
        </p:txBody>
      </p:sp>
      <p:pic>
        <p:nvPicPr>
          <p:cNvPr id="356" name="Google Shape;3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200" y="1208501"/>
            <a:ext cx="8669437" cy="36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2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63" name="Google Shape;363;p22"/>
          <p:cNvSpPr txBox="1">
            <a:spLocks noGrp="1"/>
          </p:cNvSpPr>
          <p:nvPr>
            <p:ph type="body" idx="1"/>
          </p:nvPr>
        </p:nvSpPr>
        <p:spPr>
          <a:xfrm>
            <a:off x="628649" y="1190607"/>
            <a:ext cx="7646671" cy="47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Compute t-statistic value: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2400"/>
          </a:p>
        </p:txBody>
      </p:sp>
      <p:sp>
        <p:nvSpPr>
          <p:cNvPr id="364" name="Google Shape;364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65" name="Google Shape;365;p22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One sample t-test</a:t>
            </a:r>
            <a:endParaRPr/>
          </a:p>
        </p:txBody>
      </p:sp>
      <p:sp>
        <p:nvSpPr>
          <p:cNvPr id="366" name="Google Shape;366;p22"/>
          <p:cNvSpPr txBox="1"/>
          <p:nvPr/>
        </p:nvSpPr>
        <p:spPr>
          <a:xfrm>
            <a:off x="720088" y="1647808"/>
            <a:ext cx="8183881" cy="202908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22221" b="-240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67" name="Google Shape;367;p22"/>
          <p:cNvSpPr txBox="1"/>
          <p:nvPr/>
        </p:nvSpPr>
        <p:spPr>
          <a:xfrm>
            <a:off x="1638934" y="3811602"/>
            <a:ext cx="6115686" cy="116179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23"/>
          <p:cNvGrpSpPr/>
          <p:nvPr/>
        </p:nvGrpSpPr>
        <p:grpSpPr>
          <a:xfrm>
            <a:off x="5341938" y="1400503"/>
            <a:ext cx="3700461" cy="2289012"/>
            <a:chOff x="442913" y="3241171"/>
            <a:chExt cx="2961814" cy="1832104"/>
          </a:xfrm>
        </p:grpSpPr>
        <p:pic>
          <p:nvPicPr>
            <p:cNvPr id="373" name="Google Shape;373;p23" descr="T-Distribution | What It Is and How To Use It (With Examples)"/>
            <p:cNvPicPr preferRelativeResize="0"/>
            <p:nvPr/>
          </p:nvPicPr>
          <p:blipFill rotWithShape="1">
            <a:blip r:embed="rId3">
              <a:alphaModFix/>
            </a:blip>
            <a:srcRect l="9238" b="11116"/>
            <a:stretch/>
          </p:blipFill>
          <p:spPr>
            <a:xfrm>
              <a:off x="601006" y="3241171"/>
              <a:ext cx="2645628" cy="13950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4" name="Google Shape;374;p23"/>
            <p:cNvCxnSpPr/>
            <p:nvPr/>
          </p:nvCxnSpPr>
          <p:spPr>
            <a:xfrm>
              <a:off x="96655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5" name="Google Shape;375;p23"/>
            <p:cNvCxnSpPr/>
            <p:nvPr/>
          </p:nvCxnSpPr>
          <p:spPr>
            <a:xfrm>
              <a:off x="283980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6" name="Google Shape;376;p23"/>
            <p:cNvSpPr txBox="1"/>
            <p:nvPr/>
          </p:nvSpPr>
          <p:spPr>
            <a:xfrm>
              <a:off x="442913" y="4075884"/>
              <a:ext cx="568093" cy="24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-2.571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3"/>
            <p:cNvSpPr txBox="1"/>
            <p:nvPr/>
          </p:nvSpPr>
          <p:spPr>
            <a:xfrm>
              <a:off x="2836634" y="4160021"/>
              <a:ext cx="568093" cy="24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2.571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3"/>
            <p:cNvSpPr txBox="1"/>
            <p:nvPr/>
          </p:nvSpPr>
          <p:spPr>
            <a:xfrm>
              <a:off x="1332107" y="3938707"/>
              <a:ext cx="1111866" cy="5232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t="-186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379" name="Google Shape;379;p23"/>
            <p:cNvSpPr txBox="1"/>
            <p:nvPr/>
          </p:nvSpPr>
          <p:spPr>
            <a:xfrm>
              <a:off x="1480125" y="4765498"/>
              <a:ext cx="1111866" cy="3077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t="-317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pic>
        <p:nvPicPr>
          <p:cNvPr id="380" name="Google Shape;380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3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2" name="Google Shape;382;p23"/>
          <p:cNvSpPr txBox="1">
            <a:spLocks noGrp="1"/>
          </p:cNvSpPr>
          <p:nvPr>
            <p:ph type="body" idx="1"/>
          </p:nvPr>
        </p:nvSpPr>
        <p:spPr>
          <a:xfrm>
            <a:off x="628649" y="1190606"/>
            <a:ext cx="5042726" cy="373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3063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Stat Results: </a:t>
            </a:r>
            <a:endParaRPr sz="240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3063"/>
              <a:buFont typeface="Noto Sans Symbols"/>
              <a:buNone/>
            </a:pPr>
            <a:r>
              <a:rPr lang="en-US" sz="2400"/>
              <a:t>t-statistic = 3.15, larger than t-critical value, falls into critical region. Reject Ho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3063"/>
              <a:buNone/>
            </a:pP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3063"/>
              <a:buNone/>
            </a:pPr>
            <a:r>
              <a:rPr lang="en-US" sz="2400">
                <a:solidFill>
                  <a:schemeClr val="hlink"/>
                </a:solidFill>
              </a:rPr>
              <a:t>Stat Conclusion:</a:t>
            </a:r>
            <a:endParaRPr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3063"/>
              <a:buNone/>
            </a:pPr>
            <a:r>
              <a:rPr lang="en-US" sz="2400">
                <a:solidFill>
                  <a:schemeClr val="dk1"/>
                </a:solidFill>
              </a:rPr>
              <a:t>There is sufficient evidence to conclude that sample of undergraduate at a University is significantly different from average intelligence score. </a:t>
            </a:r>
            <a:endParaRPr sz="2400">
              <a:solidFill>
                <a:schemeClr val="dk1"/>
              </a:solidFill>
            </a:endParaRPr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3063"/>
              <a:buNone/>
            </a:pPr>
            <a:endParaRPr sz="2400"/>
          </a:p>
        </p:txBody>
      </p:sp>
      <p:sp>
        <p:nvSpPr>
          <p:cNvPr id="383" name="Google Shape;383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84" name="Google Shape;384;p23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One sample t-test</a:t>
            </a:r>
            <a:endParaRPr/>
          </a:p>
        </p:txBody>
      </p:sp>
      <p:sp>
        <p:nvSpPr>
          <p:cNvPr id="385" name="Google Shape;385;p23"/>
          <p:cNvSpPr txBox="1"/>
          <p:nvPr/>
        </p:nvSpPr>
        <p:spPr>
          <a:xfrm>
            <a:off x="5606417" y="3668938"/>
            <a:ext cx="307498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4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Hypothesis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92075" marR="0" lvl="0" indent="-4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Hypothesis: IQ = 100</a:t>
            </a:r>
            <a:endParaRPr/>
          </a:p>
          <a:p>
            <a:pPr marL="92075" marR="0" lvl="0" indent="-4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 Hypothesis: IQ ≠ 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3"/>
          <p:cNvSpPr txBox="1"/>
          <p:nvPr/>
        </p:nvSpPr>
        <p:spPr>
          <a:xfrm>
            <a:off x="8636124" y="2731623"/>
            <a:ext cx="7726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3.15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p23"/>
          <p:cNvCxnSpPr/>
          <p:nvPr/>
        </p:nvCxnSpPr>
        <p:spPr>
          <a:xfrm>
            <a:off x="8625784" y="2805646"/>
            <a:ext cx="0" cy="462337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4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Statistical Inference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body" idx="1"/>
          </p:nvPr>
        </p:nvSpPr>
        <p:spPr>
          <a:xfrm>
            <a:off x="628648" y="1217058"/>
            <a:ext cx="8020051" cy="37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Notice that the conclusion makes an inference about the population of students from the University based on a small sample. </a:t>
            </a:r>
            <a:br>
              <a:rPr lang="en-US" sz="2400"/>
            </a:br>
            <a:endParaRPr sz="2400"/>
          </a:p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This is why we call this type of a test ‘</a:t>
            </a:r>
            <a:r>
              <a:rPr lang="en-US" sz="2400">
                <a:solidFill>
                  <a:schemeClr val="hlink"/>
                </a:solidFill>
              </a:rPr>
              <a:t>statistical inference</a:t>
            </a:r>
            <a:r>
              <a:rPr lang="en-US" sz="2400"/>
              <a:t>.’ </a:t>
            </a:r>
            <a:endParaRPr/>
          </a:p>
          <a:p>
            <a:pPr marL="457200" lvl="0" indent="-165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We are inferring something about the population based on only a sample of members.</a:t>
            </a:r>
            <a:endParaRPr/>
          </a:p>
        </p:txBody>
      </p:sp>
      <p:sp>
        <p:nvSpPr>
          <p:cNvPr id="395" name="Google Shape;395;p24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One sample t-test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25"/>
          <p:cNvGrpSpPr/>
          <p:nvPr/>
        </p:nvGrpSpPr>
        <p:grpSpPr>
          <a:xfrm>
            <a:off x="504887" y="1921144"/>
            <a:ext cx="8054215" cy="2039817"/>
            <a:chOff x="1967" y="1080200"/>
            <a:chExt cx="8054215" cy="2039817"/>
          </a:xfrm>
        </p:grpSpPr>
        <p:sp>
          <p:nvSpPr>
            <p:cNvPr id="401" name="Google Shape;401;p25"/>
            <p:cNvSpPr/>
            <p:nvPr/>
          </p:nvSpPr>
          <p:spPr>
            <a:xfrm>
              <a:off x="3853983" y="2807283"/>
              <a:ext cx="35018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A5B4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1752883" y="2476556"/>
              <a:ext cx="350183" cy="376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5955083" y="2100109"/>
              <a:ext cx="350183" cy="75289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F2A3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5955083" y="2054389"/>
              <a:ext cx="35018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F2A3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5955083" y="1347215"/>
              <a:ext cx="350183" cy="75289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rgbClr val="F2A3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3853983" y="2054389"/>
              <a:ext cx="35018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A5B4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1752883" y="2100109"/>
              <a:ext cx="350183" cy="376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1967" y="2209541"/>
              <a:ext cx="1750916" cy="534029"/>
            </a:xfrm>
            <a:prstGeom prst="rect">
              <a:avLst/>
            </a:prstGeom>
            <a:solidFill>
              <a:srgbClr val="CF92A7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5"/>
            <p:cNvSpPr txBox="1"/>
            <p:nvPr/>
          </p:nvSpPr>
          <p:spPr>
            <a:xfrm>
              <a:off x="1967" y="2209541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Statistical Test</a:t>
              </a: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2103066" y="1833094"/>
              <a:ext cx="1750916" cy="534029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5"/>
            <p:cNvSpPr txBox="1"/>
            <p:nvPr/>
          </p:nvSpPr>
          <p:spPr>
            <a:xfrm>
              <a:off x="2103066" y="1833094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Numerical variables</a:t>
              </a:r>
              <a:endParaRPr/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4204166" y="1833094"/>
              <a:ext cx="1750916" cy="534029"/>
            </a:xfrm>
            <a:prstGeom prst="rect">
              <a:avLst/>
            </a:prstGeom>
            <a:solidFill>
              <a:srgbClr val="A5B49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5"/>
            <p:cNvSpPr txBox="1"/>
            <p:nvPr/>
          </p:nvSpPr>
          <p:spPr>
            <a:xfrm>
              <a:off x="4204166" y="1833094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T-test</a:t>
              </a: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6305266" y="1080200"/>
              <a:ext cx="1750916" cy="534029"/>
            </a:xfrm>
            <a:prstGeom prst="rect">
              <a:avLst/>
            </a:prstGeom>
            <a:solidFill>
              <a:srgbClr val="F2A34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5"/>
            <p:cNvSpPr txBox="1"/>
            <p:nvPr/>
          </p:nvSpPr>
          <p:spPr>
            <a:xfrm>
              <a:off x="6305266" y="1080200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One-sample t-test</a:t>
              </a: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6305266" y="1833094"/>
              <a:ext cx="1750916" cy="534029"/>
            </a:xfrm>
            <a:prstGeom prst="rect">
              <a:avLst/>
            </a:prstGeom>
            <a:solidFill>
              <a:srgbClr val="F2A34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5"/>
            <p:cNvSpPr txBox="1"/>
            <p:nvPr/>
          </p:nvSpPr>
          <p:spPr>
            <a:xfrm>
              <a:off x="6305266" y="1833094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Dependent t-test</a:t>
              </a: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6305266" y="2585988"/>
              <a:ext cx="1750916" cy="534029"/>
            </a:xfrm>
            <a:prstGeom prst="rect">
              <a:avLst/>
            </a:prstGeom>
            <a:solidFill>
              <a:srgbClr val="F2A34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5"/>
            <p:cNvSpPr txBox="1"/>
            <p:nvPr/>
          </p:nvSpPr>
          <p:spPr>
            <a:xfrm>
              <a:off x="6305266" y="2585988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Independent t-test</a:t>
              </a: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2103066" y="2585988"/>
              <a:ext cx="1750916" cy="534029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5"/>
            <p:cNvSpPr txBox="1"/>
            <p:nvPr/>
          </p:nvSpPr>
          <p:spPr>
            <a:xfrm>
              <a:off x="2103066" y="2585988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Categorical Variable</a:t>
              </a: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4204166" y="2585988"/>
              <a:ext cx="1750916" cy="534029"/>
            </a:xfrm>
            <a:prstGeom prst="rect">
              <a:avLst/>
            </a:prstGeom>
            <a:solidFill>
              <a:srgbClr val="A5B49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5"/>
            <p:cNvSpPr txBox="1"/>
            <p:nvPr/>
          </p:nvSpPr>
          <p:spPr>
            <a:xfrm>
              <a:off x="4204166" y="2585988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Chi-squared test</a:t>
              </a:r>
              <a:endParaRPr dirty="0"/>
            </a:p>
          </p:txBody>
        </p:sp>
      </p:grpSp>
      <p:pic>
        <p:nvPicPr>
          <p:cNvPr id="424" name="Google Shape;42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5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Statistical Test</a:t>
            </a:r>
            <a:endParaRPr/>
          </a:p>
        </p:txBody>
      </p:sp>
      <p:sp>
        <p:nvSpPr>
          <p:cNvPr id="426" name="Google Shape;426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27" name="Google Shape;427;p25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Statistical Test</a:t>
            </a:r>
            <a:endParaRPr/>
          </a:p>
        </p:txBody>
      </p:sp>
      <p:sp>
        <p:nvSpPr>
          <p:cNvPr id="428" name="Google Shape;428;p25"/>
          <p:cNvSpPr/>
          <p:nvPr/>
        </p:nvSpPr>
        <p:spPr>
          <a:xfrm>
            <a:off x="6197600" y="2458453"/>
            <a:ext cx="2866390" cy="9652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6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Dependent t-test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35" name="Google Shape;435;p26"/>
          <p:cNvSpPr txBox="1">
            <a:spLocks noGrp="1"/>
          </p:cNvSpPr>
          <p:nvPr>
            <p:ph type="body" idx="1"/>
          </p:nvPr>
        </p:nvSpPr>
        <p:spPr>
          <a:xfrm>
            <a:off x="632975" y="1418978"/>
            <a:ext cx="8074798" cy="350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Is a statistical hypothesis test to compare the means of two variables for a single group. 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For example, when you have two sets of scores from the same person in your sample, 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•"/>
            </a:pPr>
            <a:r>
              <a:rPr lang="en-US" sz="2400"/>
              <a:t>Also called as paired-sample t-test</a:t>
            </a:r>
            <a:endParaRPr/>
          </a:p>
        </p:txBody>
      </p:sp>
      <p:sp>
        <p:nvSpPr>
          <p:cNvPr id="436" name="Google Shape;436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37" name="Google Shape;437;p26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Dependent t-test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7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Dependent t-test: Example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4" name="Google Shape;444;p27"/>
          <p:cNvSpPr txBox="1">
            <a:spLocks noGrp="1"/>
          </p:cNvSpPr>
          <p:nvPr>
            <p:ph type="body" idx="1"/>
          </p:nvPr>
        </p:nvSpPr>
        <p:spPr>
          <a:xfrm>
            <a:off x="632975" y="1418977"/>
            <a:ext cx="8074798" cy="334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training program assessment takes pretest and posttest scores from the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group of people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paint durability study applies different types of paint to portions of the same wooden boards.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Check if there was a difference in smokers' daily cigarette consumption before and after a 6-week hypnotherapy programme.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46" name="Google Shape;446;p27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Dependent t-test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28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Dependent t-test: Concept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3" name="Google Shape;453;p28"/>
          <p:cNvSpPr txBox="1">
            <a:spLocks noGrp="1"/>
          </p:cNvSpPr>
          <p:nvPr>
            <p:ph type="body" idx="1"/>
          </p:nvPr>
        </p:nvSpPr>
        <p:spPr>
          <a:xfrm>
            <a:off x="632975" y="1418977"/>
            <a:ext cx="8074798" cy="334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The way to handle two scores per person, or a matched pair, is to make </a:t>
            </a:r>
            <a:r>
              <a:rPr lang="en-US" sz="2400">
                <a:solidFill>
                  <a:srgbClr val="CA1502"/>
                </a:solidFill>
              </a:rPr>
              <a:t>difference scores</a:t>
            </a:r>
            <a:r>
              <a:rPr lang="en-US" sz="2400"/>
              <a:t>.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For each person, or each pair, you subtract one score from the other.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Once you have a difference score for each person, or pair, in the study, you treat the study as if there were a single sample of scores (scores that in this situation happen to be difference scores).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Compare the difference score to see if is equal to zero.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endParaRPr sz="2300"/>
          </a:p>
        </p:txBody>
      </p:sp>
      <p:sp>
        <p:nvSpPr>
          <p:cNvPr id="454" name="Google Shape;454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55" name="Google Shape;455;p28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Dependent t-test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9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62" name="Google Shape;462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63" name="Google Shape;463;p29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Dependent t-test</a:t>
            </a:r>
            <a:endParaRPr/>
          </a:p>
        </p:txBody>
      </p:sp>
      <p:pic>
        <p:nvPicPr>
          <p:cNvPr id="464" name="Google Shape;46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00" y="1295652"/>
            <a:ext cx="8362949" cy="3745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Learning Outcomes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632975" y="1418978"/>
            <a:ext cx="8074798" cy="2277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/>
              <a:t>At the end of this lecture, student will be able to:</a:t>
            </a:r>
            <a:endParaRPr/>
          </a:p>
          <a:p>
            <a:pPr marL="6858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/>
              <a:t>To differentiate the different type of variables</a:t>
            </a:r>
            <a:endParaRPr/>
          </a:p>
          <a:p>
            <a:pPr marL="6858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/>
              <a:t>To understand the concept of various statistical test</a:t>
            </a:r>
            <a:endParaRPr/>
          </a:p>
          <a:p>
            <a:pPr marL="6858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/>
              <a:t>To identify the appropriate statistical test in different situations.</a:t>
            </a:r>
            <a:endParaRPr/>
          </a:p>
          <a:p>
            <a:pPr marL="6858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/>
              <a:t>To interpret the statistical test results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0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71" name="Google Shape;471;p30"/>
          <p:cNvSpPr txBox="1">
            <a:spLocks noGrp="1"/>
          </p:cNvSpPr>
          <p:nvPr>
            <p:ph type="body" idx="1"/>
          </p:nvPr>
        </p:nvSpPr>
        <p:spPr>
          <a:xfrm>
            <a:off x="628650" y="1304744"/>
            <a:ext cx="8074798" cy="334828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76" r="-2037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73" name="Google Shape;473;p30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Dependent t-test</a:t>
            </a:r>
            <a:endParaRPr/>
          </a:p>
        </p:txBody>
      </p:sp>
      <p:sp>
        <p:nvSpPr>
          <p:cNvPr id="474" name="Google Shape;474;p30"/>
          <p:cNvSpPr txBox="1"/>
          <p:nvPr/>
        </p:nvSpPr>
        <p:spPr>
          <a:xfrm>
            <a:off x="3543300" y="2918496"/>
            <a:ext cx="1705356" cy="31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A1502"/>
                </a:solidFill>
                <a:latin typeface="Arial"/>
                <a:ea typeface="Arial"/>
                <a:cs typeface="Arial"/>
                <a:sym typeface="Arial"/>
              </a:rPr>
              <a:t>Difference scores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1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81" name="Google Shape;481;p31"/>
          <p:cNvSpPr txBox="1">
            <a:spLocks noGrp="1"/>
          </p:cNvSpPr>
          <p:nvPr>
            <p:ph type="body" idx="1"/>
          </p:nvPr>
        </p:nvSpPr>
        <p:spPr>
          <a:xfrm>
            <a:off x="628650" y="1304744"/>
            <a:ext cx="8074798" cy="334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Determine alpha value:</a:t>
            </a:r>
            <a:r>
              <a:rPr lang="en-US" sz="2400"/>
              <a:t>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/>
              <a:t>α = 0.05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hlink"/>
                </a:solidFill>
              </a:rPr>
              <a:t>Compute degree of freedom:</a:t>
            </a:r>
            <a:endParaRPr/>
          </a:p>
          <a:p>
            <a:pPr marL="87312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 b="1">
                <a:solidFill>
                  <a:srgbClr val="7030A0"/>
                </a:solidFill>
              </a:rPr>
              <a:t>df = n – 1 </a:t>
            </a:r>
            <a:endParaRPr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n = number of difference scores</a:t>
            </a:r>
            <a:endParaRPr sz="1800" b="1">
              <a:solidFill>
                <a:srgbClr val="7030A0"/>
              </a:solidFill>
            </a:endParaRPr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This determine the critical value. 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</p:txBody>
      </p:sp>
      <p:sp>
        <p:nvSpPr>
          <p:cNvPr id="482" name="Google Shape;482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83" name="Google Shape;483;p31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Dependent t-test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32"/>
          <p:cNvGrpSpPr/>
          <p:nvPr/>
        </p:nvGrpSpPr>
        <p:grpSpPr>
          <a:xfrm>
            <a:off x="1241708" y="2478251"/>
            <a:ext cx="3700461" cy="2289012"/>
            <a:chOff x="442913" y="3241171"/>
            <a:chExt cx="2961814" cy="1832104"/>
          </a:xfrm>
        </p:grpSpPr>
        <p:pic>
          <p:nvPicPr>
            <p:cNvPr id="489" name="Google Shape;489;p32" descr="T-Distribution | What It Is and How To Use It (With Examples)"/>
            <p:cNvPicPr preferRelativeResize="0"/>
            <p:nvPr/>
          </p:nvPicPr>
          <p:blipFill rotWithShape="1">
            <a:blip r:embed="rId3">
              <a:alphaModFix/>
            </a:blip>
            <a:srcRect l="9238" b="11116"/>
            <a:stretch/>
          </p:blipFill>
          <p:spPr>
            <a:xfrm>
              <a:off x="601006" y="3241171"/>
              <a:ext cx="2645628" cy="13950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90" name="Google Shape;490;p32"/>
            <p:cNvCxnSpPr/>
            <p:nvPr/>
          </p:nvCxnSpPr>
          <p:spPr>
            <a:xfrm>
              <a:off x="96655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1" name="Google Shape;491;p32"/>
            <p:cNvCxnSpPr/>
            <p:nvPr/>
          </p:nvCxnSpPr>
          <p:spPr>
            <a:xfrm>
              <a:off x="283980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92" name="Google Shape;492;p32"/>
            <p:cNvSpPr txBox="1"/>
            <p:nvPr/>
          </p:nvSpPr>
          <p:spPr>
            <a:xfrm>
              <a:off x="442913" y="4075884"/>
              <a:ext cx="568093" cy="24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-2.365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2"/>
            <p:cNvSpPr txBox="1"/>
            <p:nvPr/>
          </p:nvSpPr>
          <p:spPr>
            <a:xfrm>
              <a:off x="2836634" y="4160021"/>
              <a:ext cx="568093" cy="24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2.365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2"/>
            <p:cNvSpPr txBox="1"/>
            <p:nvPr/>
          </p:nvSpPr>
          <p:spPr>
            <a:xfrm>
              <a:off x="1332107" y="3938707"/>
              <a:ext cx="1111866" cy="5232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t="-92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495" name="Google Shape;495;p32"/>
            <p:cNvSpPr txBox="1"/>
            <p:nvPr/>
          </p:nvSpPr>
          <p:spPr>
            <a:xfrm>
              <a:off x="1480125" y="4765498"/>
              <a:ext cx="1111866" cy="3077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t="-317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pic>
        <p:nvPicPr>
          <p:cNvPr id="496" name="Google Shape;496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2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98" name="Google Shape;498;p32"/>
          <p:cNvSpPr txBox="1">
            <a:spLocks noGrp="1"/>
          </p:cNvSpPr>
          <p:nvPr>
            <p:ph type="body" idx="1"/>
          </p:nvPr>
        </p:nvSpPr>
        <p:spPr>
          <a:xfrm>
            <a:off x="628649" y="1190606"/>
            <a:ext cx="4932637" cy="1742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Set decision rule: </a:t>
            </a:r>
            <a:endParaRPr sz="240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/>
              <a:t>With α = 0.05, df = 7, two tailed test.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/>
              <a:t>We obtained the critical value from t-statistics table. 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</p:txBody>
      </p:sp>
      <p:sp>
        <p:nvSpPr>
          <p:cNvPr id="499" name="Google Shape;499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500" name="Google Shape;500;p32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Dependent t-test</a:t>
            </a:r>
            <a:endParaRPr/>
          </a:p>
        </p:txBody>
      </p:sp>
      <p:pic>
        <p:nvPicPr>
          <p:cNvPr id="501" name="Google Shape;501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74765" y="153888"/>
            <a:ext cx="35731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32"/>
          <p:cNvSpPr txBox="1"/>
          <p:nvPr/>
        </p:nvSpPr>
        <p:spPr>
          <a:xfrm>
            <a:off x="636114" y="4836352"/>
            <a:ext cx="4581144" cy="30777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t="-1960" b="-1960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33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09" name="Google Shape;509;p33"/>
          <p:cNvSpPr txBox="1">
            <a:spLocks noGrp="1"/>
          </p:cNvSpPr>
          <p:nvPr>
            <p:ph type="body" idx="1"/>
          </p:nvPr>
        </p:nvSpPr>
        <p:spPr>
          <a:xfrm>
            <a:off x="628649" y="1190607"/>
            <a:ext cx="7646671" cy="60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Compute t-statistic value: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2400"/>
          </a:p>
        </p:txBody>
      </p:sp>
      <p:sp>
        <p:nvSpPr>
          <p:cNvPr id="510" name="Google Shape;510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511" name="Google Shape;511;p33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Dependent t-test</a:t>
            </a:r>
            <a:endParaRPr/>
          </a:p>
        </p:txBody>
      </p:sp>
      <p:pic>
        <p:nvPicPr>
          <p:cNvPr id="512" name="Google Shape;512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423" y="1840787"/>
            <a:ext cx="1981200" cy="12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14627" y="1840787"/>
            <a:ext cx="1447800" cy="10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47625" y="1927305"/>
            <a:ext cx="3062288" cy="1058863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33"/>
          <p:cNvSpPr txBox="1"/>
          <p:nvPr/>
        </p:nvSpPr>
        <p:spPr>
          <a:xfrm>
            <a:off x="0" y="3569557"/>
            <a:ext cx="163102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Difference </a:t>
            </a:r>
            <a:endParaRPr/>
          </a:p>
        </p:txBody>
      </p:sp>
      <p:sp>
        <p:nvSpPr>
          <p:cNvPr id="516" name="Google Shape;516;p33"/>
          <p:cNvSpPr txBox="1"/>
          <p:nvPr/>
        </p:nvSpPr>
        <p:spPr>
          <a:xfrm>
            <a:off x="1806111" y="3542216"/>
            <a:ext cx="163102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error of difference </a:t>
            </a:r>
            <a:endParaRPr/>
          </a:p>
        </p:txBody>
      </p:sp>
      <p:sp>
        <p:nvSpPr>
          <p:cNvPr id="517" name="Google Shape;517;p33"/>
          <p:cNvSpPr txBox="1"/>
          <p:nvPr/>
        </p:nvSpPr>
        <p:spPr>
          <a:xfrm>
            <a:off x="3544584" y="3531943"/>
            <a:ext cx="163102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deviation of difference </a:t>
            </a:r>
            <a:endParaRPr/>
          </a:p>
        </p:txBody>
      </p:sp>
      <p:sp>
        <p:nvSpPr>
          <p:cNvPr id="518" name="Google Shape;518;p33"/>
          <p:cNvSpPr txBox="1"/>
          <p:nvPr/>
        </p:nvSpPr>
        <p:spPr>
          <a:xfrm>
            <a:off x="5232114" y="3569556"/>
            <a:ext cx="163102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sample</a:t>
            </a:r>
            <a:endParaRPr/>
          </a:p>
        </p:txBody>
      </p:sp>
      <p:cxnSp>
        <p:nvCxnSpPr>
          <p:cNvPr id="519" name="Google Shape;519;p33"/>
          <p:cNvCxnSpPr>
            <a:stCxn id="515" idx="0"/>
          </p:cNvCxnSpPr>
          <p:nvPr/>
        </p:nvCxnSpPr>
        <p:spPr>
          <a:xfrm rot="10800000" flipH="1">
            <a:off x="815512" y="2375857"/>
            <a:ext cx="571500" cy="1193700"/>
          </a:xfrm>
          <a:prstGeom prst="straightConnector1">
            <a:avLst/>
          </a:prstGeom>
          <a:noFill/>
          <a:ln w="9525" cap="flat" cmpd="sng">
            <a:solidFill>
              <a:srgbClr val="A1B08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0" name="Google Shape;520;p33"/>
          <p:cNvCxnSpPr>
            <a:stCxn id="516" idx="0"/>
          </p:cNvCxnSpPr>
          <p:nvPr/>
        </p:nvCxnSpPr>
        <p:spPr>
          <a:xfrm rot="10800000">
            <a:off x="2046823" y="3067916"/>
            <a:ext cx="574800" cy="474300"/>
          </a:xfrm>
          <a:prstGeom prst="straightConnector1">
            <a:avLst/>
          </a:prstGeom>
          <a:noFill/>
          <a:ln w="9525" cap="flat" cmpd="sng">
            <a:solidFill>
              <a:srgbClr val="A1B08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1" name="Google Shape;521;p33"/>
          <p:cNvCxnSpPr/>
          <p:nvPr/>
        </p:nvCxnSpPr>
        <p:spPr>
          <a:xfrm rot="10800000" flipH="1">
            <a:off x="4360095" y="2235776"/>
            <a:ext cx="616878" cy="1193224"/>
          </a:xfrm>
          <a:prstGeom prst="straightConnector1">
            <a:avLst/>
          </a:prstGeom>
          <a:noFill/>
          <a:ln w="9525" cap="flat" cmpd="sng">
            <a:solidFill>
              <a:srgbClr val="A1B08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2" name="Google Shape;522;p33"/>
          <p:cNvCxnSpPr>
            <a:stCxn id="518" idx="0"/>
          </p:cNvCxnSpPr>
          <p:nvPr/>
        </p:nvCxnSpPr>
        <p:spPr>
          <a:xfrm rot="10800000">
            <a:off x="5350726" y="2972556"/>
            <a:ext cx="696900" cy="597000"/>
          </a:xfrm>
          <a:prstGeom prst="straightConnector1">
            <a:avLst/>
          </a:prstGeom>
          <a:noFill/>
          <a:ln w="9525" cap="flat" cmpd="sng">
            <a:solidFill>
              <a:srgbClr val="A1B08D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4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29" name="Google Shape;529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530" name="Google Shape;530;p34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Dependent t-test</a:t>
            </a:r>
            <a:endParaRPr/>
          </a:p>
        </p:txBody>
      </p:sp>
      <p:pic>
        <p:nvPicPr>
          <p:cNvPr id="531" name="Google Shape;531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1036" y="4098040"/>
            <a:ext cx="1412748" cy="8784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32" name="Google Shape;532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58360" y="2712876"/>
            <a:ext cx="2514092" cy="741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06158" y="3580593"/>
            <a:ext cx="1336981" cy="611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58358" y="4392656"/>
            <a:ext cx="1980331" cy="64850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35" name="Google Shape;535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58358" y="1217059"/>
            <a:ext cx="1299592" cy="551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58358" y="1822555"/>
            <a:ext cx="2104101" cy="72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225523" y="3543203"/>
            <a:ext cx="928280" cy="685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2400" y="1254715"/>
            <a:ext cx="4745974" cy="25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35"/>
          <p:cNvGrpSpPr/>
          <p:nvPr/>
        </p:nvGrpSpPr>
        <p:grpSpPr>
          <a:xfrm>
            <a:off x="5341938" y="1400503"/>
            <a:ext cx="3700461" cy="2289012"/>
            <a:chOff x="442913" y="3241171"/>
            <a:chExt cx="2961814" cy="1832104"/>
          </a:xfrm>
        </p:grpSpPr>
        <p:pic>
          <p:nvPicPr>
            <p:cNvPr id="544" name="Google Shape;544;p35" descr="T-Distribution | What It Is and How To Use It (With Examples)"/>
            <p:cNvPicPr preferRelativeResize="0"/>
            <p:nvPr/>
          </p:nvPicPr>
          <p:blipFill rotWithShape="1">
            <a:blip r:embed="rId3">
              <a:alphaModFix/>
            </a:blip>
            <a:srcRect l="9238" b="11116"/>
            <a:stretch/>
          </p:blipFill>
          <p:spPr>
            <a:xfrm>
              <a:off x="601006" y="3241171"/>
              <a:ext cx="2645628" cy="13950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45" name="Google Shape;545;p35"/>
            <p:cNvCxnSpPr/>
            <p:nvPr/>
          </p:nvCxnSpPr>
          <p:spPr>
            <a:xfrm>
              <a:off x="96655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6" name="Google Shape;546;p35"/>
            <p:cNvCxnSpPr/>
            <p:nvPr/>
          </p:nvCxnSpPr>
          <p:spPr>
            <a:xfrm>
              <a:off x="283980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47" name="Google Shape;547;p35"/>
            <p:cNvSpPr txBox="1"/>
            <p:nvPr/>
          </p:nvSpPr>
          <p:spPr>
            <a:xfrm>
              <a:off x="442913" y="4075884"/>
              <a:ext cx="568093" cy="24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-2.365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5"/>
            <p:cNvSpPr txBox="1"/>
            <p:nvPr/>
          </p:nvSpPr>
          <p:spPr>
            <a:xfrm>
              <a:off x="2836634" y="4160021"/>
              <a:ext cx="568093" cy="24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2.365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5"/>
            <p:cNvSpPr txBox="1"/>
            <p:nvPr/>
          </p:nvSpPr>
          <p:spPr>
            <a:xfrm>
              <a:off x="1332107" y="3938707"/>
              <a:ext cx="1111866" cy="5232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t="-186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550" name="Google Shape;550;p35"/>
            <p:cNvSpPr txBox="1"/>
            <p:nvPr/>
          </p:nvSpPr>
          <p:spPr>
            <a:xfrm>
              <a:off x="1480125" y="4765498"/>
              <a:ext cx="1111866" cy="3077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t="-317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pic>
        <p:nvPicPr>
          <p:cNvPr id="551" name="Google Shape;551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35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53" name="Google Shape;553;p35"/>
          <p:cNvSpPr txBox="1">
            <a:spLocks noGrp="1"/>
          </p:cNvSpPr>
          <p:nvPr>
            <p:ph type="body" idx="1"/>
          </p:nvPr>
        </p:nvSpPr>
        <p:spPr>
          <a:xfrm>
            <a:off x="628649" y="1190606"/>
            <a:ext cx="5042726" cy="373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Stat Results: </a:t>
            </a:r>
            <a:endParaRPr sz="240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/>
              <a:t>t-statistic = -4.76, smaller than t-critical value, falls into critical region. Reject Ho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hlink"/>
                </a:solidFill>
              </a:rPr>
              <a:t>Stat Conclusion:</a:t>
            </a:r>
            <a:endParaRPr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</a:rPr>
              <a:t>There is sufficient evidence to conclude that individual's attitude toward socialized medicine changed after lecture. </a:t>
            </a:r>
            <a:endParaRPr sz="2400">
              <a:solidFill>
                <a:schemeClr val="dk1"/>
              </a:solidFill>
            </a:endParaRPr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</p:txBody>
      </p:sp>
      <p:sp>
        <p:nvSpPr>
          <p:cNvPr id="554" name="Google Shape;554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555" name="Google Shape;555;p35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Dependent t-test</a:t>
            </a:r>
            <a:endParaRPr/>
          </a:p>
        </p:txBody>
      </p:sp>
      <p:sp>
        <p:nvSpPr>
          <p:cNvPr id="556" name="Google Shape;556;p35"/>
          <p:cNvSpPr txBox="1"/>
          <p:nvPr/>
        </p:nvSpPr>
        <p:spPr>
          <a:xfrm>
            <a:off x="5421873" y="3668938"/>
            <a:ext cx="3821048" cy="73866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t="-1652" b="-743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57" name="Google Shape;557;p35"/>
          <p:cNvSpPr txBox="1"/>
          <p:nvPr/>
        </p:nvSpPr>
        <p:spPr>
          <a:xfrm>
            <a:off x="5062200" y="2697407"/>
            <a:ext cx="7726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-4.76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8" name="Google Shape;558;p35"/>
          <p:cNvCxnSpPr/>
          <p:nvPr/>
        </p:nvCxnSpPr>
        <p:spPr>
          <a:xfrm>
            <a:off x="5637371" y="2826337"/>
            <a:ext cx="0" cy="462337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36"/>
          <p:cNvGrpSpPr/>
          <p:nvPr/>
        </p:nvGrpSpPr>
        <p:grpSpPr>
          <a:xfrm>
            <a:off x="504887" y="1921144"/>
            <a:ext cx="8054215" cy="2039817"/>
            <a:chOff x="1967" y="1080200"/>
            <a:chExt cx="8054215" cy="2039817"/>
          </a:xfrm>
        </p:grpSpPr>
        <p:sp>
          <p:nvSpPr>
            <p:cNvPr id="564" name="Google Shape;564;p36"/>
            <p:cNvSpPr/>
            <p:nvPr/>
          </p:nvSpPr>
          <p:spPr>
            <a:xfrm>
              <a:off x="3853983" y="2807283"/>
              <a:ext cx="35018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A5B4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1752883" y="2476556"/>
              <a:ext cx="350183" cy="376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5955083" y="2100109"/>
              <a:ext cx="350183" cy="75289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F2A3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5955083" y="2054389"/>
              <a:ext cx="35018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F2A3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955083" y="1347215"/>
              <a:ext cx="350183" cy="75289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rgbClr val="F2A3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3853983" y="2054389"/>
              <a:ext cx="35018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A5B4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1752883" y="2100109"/>
              <a:ext cx="350183" cy="376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1967" y="2209541"/>
              <a:ext cx="1750916" cy="534029"/>
            </a:xfrm>
            <a:prstGeom prst="rect">
              <a:avLst/>
            </a:prstGeom>
            <a:solidFill>
              <a:srgbClr val="CF92A7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 txBox="1"/>
            <p:nvPr/>
          </p:nvSpPr>
          <p:spPr>
            <a:xfrm>
              <a:off x="1967" y="2209541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Statistical Test</a:t>
              </a: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2103066" y="1833094"/>
              <a:ext cx="1750916" cy="534029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 txBox="1"/>
            <p:nvPr/>
          </p:nvSpPr>
          <p:spPr>
            <a:xfrm>
              <a:off x="2103066" y="1833094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Numerical variables</a:t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4204166" y="1833094"/>
              <a:ext cx="1750916" cy="534029"/>
            </a:xfrm>
            <a:prstGeom prst="rect">
              <a:avLst/>
            </a:prstGeom>
            <a:solidFill>
              <a:srgbClr val="A5B49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 txBox="1"/>
            <p:nvPr/>
          </p:nvSpPr>
          <p:spPr>
            <a:xfrm>
              <a:off x="4204166" y="1833094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T-test</a:t>
              </a: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6305266" y="1080200"/>
              <a:ext cx="1750916" cy="534029"/>
            </a:xfrm>
            <a:prstGeom prst="rect">
              <a:avLst/>
            </a:prstGeom>
            <a:solidFill>
              <a:srgbClr val="F2A34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 txBox="1"/>
            <p:nvPr/>
          </p:nvSpPr>
          <p:spPr>
            <a:xfrm>
              <a:off x="6305266" y="1080200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One-sample t-test</a:t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305266" y="1833094"/>
              <a:ext cx="1750916" cy="534029"/>
            </a:xfrm>
            <a:prstGeom prst="rect">
              <a:avLst/>
            </a:prstGeom>
            <a:solidFill>
              <a:srgbClr val="F2A34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 txBox="1"/>
            <p:nvPr/>
          </p:nvSpPr>
          <p:spPr>
            <a:xfrm>
              <a:off x="6305266" y="1833094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Dependent t-test</a:t>
              </a: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6305266" y="2585988"/>
              <a:ext cx="1750916" cy="534029"/>
            </a:xfrm>
            <a:prstGeom prst="rect">
              <a:avLst/>
            </a:prstGeom>
            <a:solidFill>
              <a:srgbClr val="F2A34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 txBox="1"/>
            <p:nvPr/>
          </p:nvSpPr>
          <p:spPr>
            <a:xfrm>
              <a:off x="6305266" y="2585988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Independent t-test</a:t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2103066" y="2585988"/>
              <a:ext cx="1750916" cy="534029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 txBox="1"/>
            <p:nvPr/>
          </p:nvSpPr>
          <p:spPr>
            <a:xfrm>
              <a:off x="2103066" y="2585988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Categorical Variable</a:t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4204166" y="2585988"/>
              <a:ext cx="1750916" cy="534029"/>
            </a:xfrm>
            <a:prstGeom prst="rect">
              <a:avLst/>
            </a:prstGeom>
            <a:solidFill>
              <a:srgbClr val="A5B49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 txBox="1"/>
            <p:nvPr/>
          </p:nvSpPr>
          <p:spPr>
            <a:xfrm>
              <a:off x="4204166" y="2585988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Chi-squared test</a:t>
              </a:r>
              <a:endParaRPr dirty="0"/>
            </a:p>
          </p:txBody>
        </p:sp>
      </p:grpSp>
      <p:pic>
        <p:nvPicPr>
          <p:cNvPr id="587" name="Google Shape;58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36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Statistical Test</a:t>
            </a:r>
            <a:endParaRPr/>
          </a:p>
        </p:txBody>
      </p:sp>
      <p:sp>
        <p:nvSpPr>
          <p:cNvPr id="589" name="Google Shape;589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590" name="Google Shape;590;p36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Statistical Test</a:t>
            </a:r>
            <a:endParaRPr/>
          </a:p>
        </p:txBody>
      </p:sp>
      <p:sp>
        <p:nvSpPr>
          <p:cNvPr id="591" name="Google Shape;591;p36"/>
          <p:cNvSpPr/>
          <p:nvPr/>
        </p:nvSpPr>
        <p:spPr>
          <a:xfrm>
            <a:off x="6277610" y="3228474"/>
            <a:ext cx="2866390" cy="9652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37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Independent t-test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98" name="Google Shape;598;p37"/>
          <p:cNvSpPr txBox="1">
            <a:spLocks noGrp="1"/>
          </p:cNvSpPr>
          <p:nvPr>
            <p:ph type="body" idx="1"/>
          </p:nvPr>
        </p:nvSpPr>
        <p:spPr>
          <a:xfrm>
            <a:off x="632975" y="1418978"/>
            <a:ext cx="8074798" cy="350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Is a statistical hypothesis test to compare the means of TWO groups, or conditions. 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•"/>
            </a:pPr>
            <a:r>
              <a:rPr lang="en-US" sz="2400"/>
              <a:t>Also known as two-sample t-test</a:t>
            </a:r>
            <a:endParaRPr/>
          </a:p>
        </p:txBody>
      </p:sp>
      <p:sp>
        <p:nvSpPr>
          <p:cNvPr id="599" name="Google Shape;599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600" name="Google Shape;600;p37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Independent t-test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38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Independent t-test: Example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07" name="Google Shape;607;p38"/>
          <p:cNvSpPr txBox="1">
            <a:spLocks noGrp="1"/>
          </p:cNvSpPr>
          <p:nvPr>
            <p:ph type="body" idx="1"/>
          </p:nvPr>
        </p:nvSpPr>
        <p:spPr>
          <a:xfrm>
            <a:off x="632975" y="1418977"/>
            <a:ext cx="8074798" cy="334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Compare the income between men and women 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Compare the housing price between Penang and Kuala Lumpur 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Compare number of complains between Samsung phone and IPhone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609" name="Google Shape;609;p38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Independent t-test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Google Shape;61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39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Independent t-test: Concept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16" name="Google Shape;616;p39"/>
          <p:cNvSpPr txBox="1">
            <a:spLocks noGrp="1"/>
          </p:cNvSpPr>
          <p:nvPr>
            <p:ph type="body" idx="1"/>
          </p:nvPr>
        </p:nvSpPr>
        <p:spPr>
          <a:xfrm>
            <a:off x="632975" y="1418977"/>
            <a:ext cx="8074798" cy="334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400"/>
              <a:buChar char="•"/>
            </a:pPr>
            <a:r>
              <a:rPr lang="en-US" sz="2400"/>
              <a:t>Compare the sample mean between two groups. </a:t>
            </a:r>
            <a:endParaRPr sz="2300"/>
          </a:p>
        </p:txBody>
      </p:sp>
      <p:sp>
        <p:nvSpPr>
          <p:cNvPr id="617" name="Google Shape;617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618" name="Google Shape;618;p39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Independent t-test</a:t>
            </a:r>
            <a:endParaRPr/>
          </a:p>
        </p:txBody>
      </p:sp>
      <p:pic>
        <p:nvPicPr>
          <p:cNvPr id="619" name="Google Shape;619;p39" descr="Independent Samples T-Test - StatsTest.co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90207" y="2121827"/>
            <a:ext cx="5449824" cy="2645435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39"/>
          <p:cNvSpPr txBox="1"/>
          <p:nvPr/>
        </p:nvSpPr>
        <p:spPr>
          <a:xfrm>
            <a:off x="3113532" y="4088928"/>
            <a:ext cx="13944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4E74A3"/>
                </a:solidFill>
                <a:latin typeface="Calibri"/>
                <a:ea typeface="Calibri"/>
                <a:cs typeface="Calibri"/>
                <a:sym typeface="Calibri"/>
              </a:rPr>
              <a:t>Men’s income</a:t>
            </a:r>
            <a:endParaRPr sz="1400" b="1" i="0" u="none" strike="noStrike" cap="none">
              <a:solidFill>
                <a:srgbClr val="4E74A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39"/>
          <p:cNvSpPr txBox="1"/>
          <p:nvPr/>
        </p:nvSpPr>
        <p:spPr>
          <a:xfrm>
            <a:off x="5373150" y="4088928"/>
            <a:ext cx="15602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935409"/>
                </a:solidFill>
                <a:latin typeface="Calibri"/>
                <a:ea typeface="Calibri"/>
                <a:cs typeface="Calibri"/>
                <a:sym typeface="Calibri"/>
              </a:rPr>
              <a:t>Women’s income</a:t>
            </a:r>
            <a:endParaRPr sz="1400" b="1" i="0" u="none" strike="noStrike" cap="none">
              <a:solidFill>
                <a:srgbClr val="9354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Types of variable</a:t>
            </a:r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109" name="Google Shape;109;p4"/>
          <p:cNvGraphicFramePr/>
          <p:nvPr/>
        </p:nvGraphicFramePr>
        <p:xfrm>
          <a:off x="628648" y="1309307"/>
          <a:ext cx="7744775" cy="3100376"/>
        </p:xfrm>
        <a:graphic>
          <a:graphicData uri="http://schemas.openxmlformats.org/drawingml/2006/table">
            <a:tbl>
              <a:tblPr firstRow="1" bandRow="1">
                <a:noFill/>
                <a:tableStyleId>{AE7BCCA4-AFB1-4992-90DD-872C6343B700}</a:tableStyleId>
              </a:tblPr>
              <a:tblGrid>
                <a:gridCol w="268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</a:rPr>
                        <a:t>Types of variable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Meaning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Numerical Variable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Value contains an numbers (continuous or discrete)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Categorical Variable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Contains categories instead of number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Continuous variable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Take an infinite number of real values in a given range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Discrete Variables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Take only finite number of real values in a given interval.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Dependent Variables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Output (Y)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Independent Variables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Input / Features (X)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0" name="Google Shape;110;p4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Types of variables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Google Shape;62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40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28" name="Google Shape;628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629" name="Google Shape;629;p40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Independent t-test</a:t>
            </a:r>
            <a:endParaRPr/>
          </a:p>
        </p:txBody>
      </p:sp>
      <p:sp>
        <p:nvSpPr>
          <p:cNvPr id="630" name="Google Shape;630;p40"/>
          <p:cNvSpPr txBox="1"/>
          <p:nvPr/>
        </p:nvSpPr>
        <p:spPr>
          <a:xfrm>
            <a:off x="628650" y="1232714"/>
            <a:ext cx="78867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Stereotype Threat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find out if stereotype threat threat affect individual’s performance. </a:t>
            </a:r>
            <a:endParaRPr/>
          </a:p>
        </p:txBody>
      </p:sp>
      <p:pic>
        <p:nvPicPr>
          <p:cNvPr id="631" name="Google Shape;631;p40"/>
          <p:cNvPicPr preferRelativeResize="0"/>
          <p:nvPr/>
        </p:nvPicPr>
        <p:blipFill rotWithShape="1">
          <a:blip r:embed="rId4">
            <a:alphaModFix/>
          </a:blip>
          <a:srcRect b="48400"/>
          <a:stretch/>
        </p:blipFill>
        <p:spPr>
          <a:xfrm>
            <a:off x="1600962" y="2798329"/>
            <a:ext cx="5867400" cy="1331913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40"/>
          <p:cNvSpPr txBox="1"/>
          <p:nvPr/>
        </p:nvSpPr>
        <p:spPr>
          <a:xfrm>
            <a:off x="4997196" y="4199090"/>
            <a:ext cx="24711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 experience stereotype threat</a:t>
            </a:r>
            <a:endParaRPr/>
          </a:p>
        </p:txBody>
      </p:sp>
      <p:sp>
        <p:nvSpPr>
          <p:cNvPr id="633" name="Google Shape;633;p40"/>
          <p:cNvSpPr txBox="1"/>
          <p:nvPr/>
        </p:nvSpPr>
        <p:spPr>
          <a:xfrm>
            <a:off x="1988820" y="4199090"/>
            <a:ext cx="24711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 does not experience stereotype threat</a:t>
            </a:r>
            <a:endParaRPr/>
          </a:p>
        </p:txBody>
      </p:sp>
      <p:sp>
        <p:nvSpPr>
          <p:cNvPr id="634" name="Google Shape;634;p40"/>
          <p:cNvSpPr txBox="1"/>
          <p:nvPr/>
        </p:nvSpPr>
        <p:spPr>
          <a:xfrm>
            <a:off x="3371850" y="2279137"/>
            <a:ext cx="25534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Assessment marks</a:t>
            </a:r>
            <a:endParaRPr sz="20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Google Shape;63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1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41" name="Google Shape;641;p41"/>
          <p:cNvSpPr txBox="1">
            <a:spLocks noGrp="1"/>
          </p:cNvSpPr>
          <p:nvPr>
            <p:ph type="body" idx="1"/>
          </p:nvPr>
        </p:nvSpPr>
        <p:spPr>
          <a:xfrm>
            <a:off x="628650" y="1304744"/>
            <a:ext cx="8074798" cy="334828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76" r="-225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642" name="Google Shape;642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643" name="Google Shape;643;p41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Independent t-test</a:t>
            </a:r>
            <a:endParaRPr/>
          </a:p>
        </p:txBody>
      </p:sp>
      <p:sp>
        <p:nvSpPr>
          <p:cNvPr id="644" name="Google Shape;644;p41"/>
          <p:cNvSpPr txBox="1"/>
          <p:nvPr/>
        </p:nvSpPr>
        <p:spPr>
          <a:xfrm>
            <a:off x="2771375" y="2735728"/>
            <a:ext cx="1705356" cy="31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A1502"/>
                </a:solidFill>
                <a:latin typeface="Arial"/>
                <a:ea typeface="Arial"/>
                <a:cs typeface="Arial"/>
                <a:sym typeface="Arial"/>
              </a:rPr>
              <a:t>threat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41"/>
          <p:cNvSpPr txBox="1"/>
          <p:nvPr/>
        </p:nvSpPr>
        <p:spPr>
          <a:xfrm>
            <a:off x="4339353" y="2928401"/>
            <a:ext cx="1705356" cy="31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A1502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6" name="Google Shape;646;p41"/>
          <p:cNvCxnSpPr/>
          <p:nvPr/>
        </p:nvCxnSpPr>
        <p:spPr>
          <a:xfrm flipH="1">
            <a:off x="3009825" y="3114550"/>
            <a:ext cx="112200" cy="41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" name="Google Shape;647;p41"/>
          <p:cNvCxnSpPr/>
          <p:nvPr/>
        </p:nvCxnSpPr>
        <p:spPr>
          <a:xfrm flipH="1">
            <a:off x="3766000" y="3271775"/>
            <a:ext cx="808500" cy="29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42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54" name="Google Shape;654;p42"/>
          <p:cNvSpPr txBox="1">
            <a:spLocks noGrp="1"/>
          </p:cNvSpPr>
          <p:nvPr>
            <p:ph type="body" idx="1"/>
          </p:nvPr>
        </p:nvSpPr>
        <p:spPr>
          <a:xfrm>
            <a:off x="628650" y="1304744"/>
            <a:ext cx="8074798" cy="334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Determine alpha value:</a:t>
            </a:r>
            <a:r>
              <a:rPr lang="en-US" sz="2400"/>
              <a:t>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/>
              <a:t>α = 0.05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hlink"/>
                </a:solidFill>
              </a:rPr>
              <a:t>Compute degree of freedom:</a:t>
            </a:r>
            <a:endParaRPr/>
          </a:p>
          <a:p>
            <a:pPr marL="87312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 b="1">
                <a:solidFill>
                  <a:srgbClr val="7030A0"/>
                </a:solidFill>
              </a:rPr>
              <a:t>df = (n</a:t>
            </a:r>
            <a:r>
              <a:rPr lang="en-US" sz="2400" b="1" baseline="-25000">
                <a:solidFill>
                  <a:srgbClr val="7030A0"/>
                </a:solidFill>
              </a:rPr>
              <a:t>1</a:t>
            </a:r>
            <a:r>
              <a:rPr lang="en-US" sz="2400" b="1">
                <a:solidFill>
                  <a:srgbClr val="7030A0"/>
                </a:solidFill>
              </a:rPr>
              <a:t> – 1) + (n</a:t>
            </a:r>
            <a:r>
              <a:rPr lang="en-US" sz="2400" b="1" baseline="-25000">
                <a:solidFill>
                  <a:srgbClr val="7030A0"/>
                </a:solidFill>
              </a:rPr>
              <a:t>2</a:t>
            </a:r>
            <a:r>
              <a:rPr lang="en-US" sz="2400" b="1">
                <a:solidFill>
                  <a:srgbClr val="7030A0"/>
                </a:solidFill>
              </a:rPr>
              <a:t> – 1) </a:t>
            </a:r>
            <a:endParaRPr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n = number of samples</a:t>
            </a:r>
            <a:endParaRPr sz="1800" b="1">
              <a:solidFill>
                <a:srgbClr val="7030A0"/>
              </a:solidFill>
            </a:endParaRPr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This determine the critical value. 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</p:txBody>
      </p:sp>
      <p:sp>
        <p:nvSpPr>
          <p:cNvPr id="655" name="Google Shape;65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656" name="Google Shape;656;p42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Independent t-test</a:t>
            </a:r>
            <a:endParaRPr/>
          </a:p>
        </p:txBody>
      </p:sp>
      <p:sp>
        <p:nvSpPr>
          <p:cNvPr id="657" name="Google Shape;657;p42"/>
          <p:cNvSpPr txBox="1"/>
          <p:nvPr/>
        </p:nvSpPr>
        <p:spPr>
          <a:xfrm>
            <a:off x="5754185" y="3751600"/>
            <a:ext cx="307891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7312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 = (n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1) + (n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1) </a:t>
            </a:r>
            <a:endParaRPr/>
          </a:p>
          <a:p>
            <a:pPr marL="87312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= (11-1) + (12-1) </a:t>
            </a:r>
            <a:endParaRPr/>
          </a:p>
          <a:p>
            <a:pPr marL="87312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= 21</a:t>
            </a:r>
            <a:endParaRPr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43"/>
          <p:cNvGrpSpPr/>
          <p:nvPr/>
        </p:nvGrpSpPr>
        <p:grpSpPr>
          <a:xfrm>
            <a:off x="1241708" y="2478251"/>
            <a:ext cx="3700461" cy="2289012"/>
            <a:chOff x="442913" y="3241171"/>
            <a:chExt cx="2961814" cy="1832104"/>
          </a:xfrm>
        </p:grpSpPr>
        <p:pic>
          <p:nvPicPr>
            <p:cNvPr id="663" name="Google Shape;663;p43" descr="T-Distribution | What It Is and How To Use It (With Examples)"/>
            <p:cNvPicPr preferRelativeResize="0"/>
            <p:nvPr/>
          </p:nvPicPr>
          <p:blipFill rotWithShape="1">
            <a:blip r:embed="rId3">
              <a:alphaModFix/>
            </a:blip>
            <a:srcRect l="9238" b="11116"/>
            <a:stretch/>
          </p:blipFill>
          <p:spPr>
            <a:xfrm>
              <a:off x="601006" y="3241171"/>
              <a:ext cx="2645628" cy="13950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64" name="Google Shape;664;p43"/>
            <p:cNvCxnSpPr/>
            <p:nvPr/>
          </p:nvCxnSpPr>
          <p:spPr>
            <a:xfrm>
              <a:off x="96655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5" name="Google Shape;665;p43"/>
            <p:cNvCxnSpPr/>
            <p:nvPr/>
          </p:nvCxnSpPr>
          <p:spPr>
            <a:xfrm>
              <a:off x="283980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66" name="Google Shape;666;p43"/>
            <p:cNvSpPr txBox="1"/>
            <p:nvPr/>
          </p:nvSpPr>
          <p:spPr>
            <a:xfrm>
              <a:off x="442913" y="4075884"/>
              <a:ext cx="568093" cy="24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-2.08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3"/>
            <p:cNvSpPr txBox="1"/>
            <p:nvPr/>
          </p:nvSpPr>
          <p:spPr>
            <a:xfrm>
              <a:off x="2836634" y="4160021"/>
              <a:ext cx="568093" cy="24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2.08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3"/>
            <p:cNvSpPr txBox="1"/>
            <p:nvPr/>
          </p:nvSpPr>
          <p:spPr>
            <a:xfrm>
              <a:off x="1332107" y="3938707"/>
              <a:ext cx="1111866" cy="5232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t="-92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669" name="Google Shape;669;p43"/>
            <p:cNvSpPr txBox="1"/>
            <p:nvPr/>
          </p:nvSpPr>
          <p:spPr>
            <a:xfrm>
              <a:off x="1480125" y="4765498"/>
              <a:ext cx="1111866" cy="3077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t="-317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pic>
        <p:nvPicPr>
          <p:cNvPr id="670" name="Google Shape;670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43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72" name="Google Shape;672;p43"/>
          <p:cNvSpPr txBox="1">
            <a:spLocks noGrp="1"/>
          </p:cNvSpPr>
          <p:nvPr>
            <p:ph type="body" idx="1"/>
          </p:nvPr>
        </p:nvSpPr>
        <p:spPr>
          <a:xfrm>
            <a:off x="628649" y="1190606"/>
            <a:ext cx="4932637" cy="1742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Set decision rule: </a:t>
            </a:r>
            <a:endParaRPr sz="240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/>
              <a:t>With α = 0.05, df = 21, two tailed test.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/>
              <a:t>We obtained the critical value from t-statistics table. 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</p:txBody>
      </p:sp>
      <p:sp>
        <p:nvSpPr>
          <p:cNvPr id="673" name="Google Shape;673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674" name="Google Shape;674;p43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Independent t-test</a:t>
            </a:r>
            <a:endParaRPr/>
          </a:p>
        </p:txBody>
      </p:sp>
      <p:pic>
        <p:nvPicPr>
          <p:cNvPr id="675" name="Google Shape;675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74765" y="153888"/>
            <a:ext cx="35731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43"/>
          <p:cNvSpPr txBox="1"/>
          <p:nvPr/>
        </p:nvSpPr>
        <p:spPr>
          <a:xfrm>
            <a:off x="636114" y="4836352"/>
            <a:ext cx="4581144" cy="30777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t="-1960" b="-1960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Google Shape;681;p44" descr="Independent Sample t-Test -magoos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6390" y="1837121"/>
            <a:ext cx="285750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4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84" name="Google Shape;684;p44"/>
          <p:cNvSpPr txBox="1">
            <a:spLocks noGrp="1"/>
          </p:cNvSpPr>
          <p:nvPr>
            <p:ph type="body" idx="1"/>
          </p:nvPr>
        </p:nvSpPr>
        <p:spPr>
          <a:xfrm>
            <a:off x="628649" y="1190607"/>
            <a:ext cx="7646671" cy="60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Compute t-statistic value: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2400"/>
          </a:p>
        </p:txBody>
      </p:sp>
      <p:sp>
        <p:nvSpPr>
          <p:cNvPr id="685" name="Google Shape;685;p4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686" name="Google Shape;686;p44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Independent t-test</a:t>
            </a:r>
            <a:endParaRPr/>
          </a:p>
        </p:txBody>
      </p:sp>
      <p:sp>
        <p:nvSpPr>
          <p:cNvPr id="687" name="Google Shape;687;p44"/>
          <p:cNvSpPr txBox="1"/>
          <p:nvPr/>
        </p:nvSpPr>
        <p:spPr>
          <a:xfrm>
            <a:off x="884681" y="3601862"/>
            <a:ext cx="5782399" cy="73866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30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688" name="Google Shape;688;p44"/>
          <p:cNvPicPr preferRelativeResize="0"/>
          <p:nvPr/>
        </p:nvPicPr>
        <p:blipFill rotWithShape="1">
          <a:blip r:embed="rId6">
            <a:alphaModFix/>
          </a:blip>
          <a:srcRect t="42789" r="62211"/>
          <a:stretch/>
        </p:blipFill>
        <p:spPr>
          <a:xfrm>
            <a:off x="5288132" y="1792225"/>
            <a:ext cx="2339636" cy="1100759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44"/>
          <p:cNvSpPr txBox="1"/>
          <p:nvPr/>
        </p:nvSpPr>
        <p:spPr>
          <a:xfrm>
            <a:off x="5456468" y="3061530"/>
            <a:ext cx="2171300" cy="60497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4" name="Google Shape;694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45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96" name="Google Shape;696;p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697" name="Google Shape;697;p45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Independent t-test</a:t>
            </a:r>
            <a:endParaRPr/>
          </a:p>
        </p:txBody>
      </p:sp>
      <p:graphicFrame>
        <p:nvGraphicFramePr>
          <p:cNvPr id="698" name="Google Shape;698;p45"/>
          <p:cNvGraphicFramePr/>
          <p:nvPr/>
        </p:nvGraphicFramePr>
        <p:xfrm>
          <a:off x="454152" y="1308301"/>
          <a:ext cx="3962400" cy="335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962400" imgH="3359150" progId="Excel.Sheet.8">
                  <p:embed/>
                </p:oleObj>
              </mc:Choice>
              <mc:Fallback>
                <p:oleObj r:id="rId4" imgW="3962400" imgH="3359150" progId="Excel.Sheet.8">
                  <p:embed/>
                  <p:pic>
                    <p:nvPicPr>
                      <p:cNvPr id="698" name="Google Shape;698;p45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454152" y="1308301"/>
                        <a:ext cx="3962400" cy="335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99" name="Google Shape;699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36310" y="1463903"/>
            <a:ext cx="1479040" cy="5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4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86612" y="1446648"/>
            <a:ext cx="1419878" cy="557105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45"/>
          <p:cNvSpPr txBox="1"/>
          <p:nvPr/>
        </p:nvSpPr>
        <p:spPr>
          <a:xfrm>
            <a:off x="2476041" y="4650389"/>
            <a:ext cx="9469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12</a:t>
            </a:r>
            <a:endParaRPr/>
          </a:p>
        </p:txBody>
      </p:sp>
      <p:sp>
        <p:nvSpPr>
          <p:cNvPr id="702" name="Google Shape;702;p45"/>
          <p:cNvSpPr txBox="1"/>
          <p:nvPr/>
        </p:nvSpPr>
        <p:spPr>
          <a:xfrm>
            <a:off x="485087" y="4650389"/>
            <a:ext cx="9469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11</a:t>
            </a:r>
            <a:endParaRPr/>
          </a:p>
        </p:txBody>
      </p:sp>
      <p:pic>
        <p:nvPicPr>
          <p:cNvPr id="703" name="Google Shape;703;p4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727450" y="3057094"/>
            <a:ext cx="2643726" cy="611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4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27450" y="2173704"/>
            <a:ext cx="2591644" cy="668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45" descr="Independent Sample t-Test -magoosh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786612" y="3883873"/>
            <a:ext cx="1828800" cy="719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45"/>
          <p:cNvPicPr preferRelativeResize="0"/>
          <p:nvPr/>
        </p:nvPicPr>
        <p:blipFill rotWithShape="1">
          <a:blip r:embed="rId11">
            <a:alphaModFix/>
          </a:blip>
          <a:srcRect l="6951"/>
          <a:stretch/>
        </p:blipFill>
        <p:spPr>
          <a:xfrm>
            <a:off x="6679657" y="3832553"/>
            <a:ext cx="2192345" cy="637032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45"/>
          <p:cNvSpPr txBox="1"/>
          <p:nvPr/>
        </p:nvSpPr>
        <p:spPr>
          <a:xfrm>
            <a:off x="4695426" y="1231266"/>
            <a:ext cx="752554" cy="31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A1502"/>
                </a:solidFill>
                <a:latin typeface="Arial"/>
                <a:ea typeface="Arial"/>
                <a:cs typeface="Arial"/>
                <a:sym typeface="Arial"/>
              </a:rPr>
              <a:t>threat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45"/>
          <p:cNvSpPr txBox="1"/>
          <p:nvPr/>
        </p:nvSpPr>
        <p:spPr>
          <a:xfrm>
            <a:off x="6885375" y="1231266"/>
            <a:ext cx="752554" cy="31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A1502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46"/>
          <p:cNvGrpSpPr/>
          <p:nvPr/>
        </p:nvGrpSpPr>
        <p:grpSpPr>
          <a:xfrm>
            <a:off x="5341938" y="1400503"/>
            <a:ext cx="3700461" cy="2289012"/>
            <a:chOff x="442913" y="3241171"/>
            <a:chExt cx="2961814" cy="1832104"/>
          </a:xfrm>
        </p:grpSpPr>
        <p:pic>
          <p:nvPicPr>
            <p:cNvPr id="714" name="Google Shape;714;p46" descr="T-Distribution | What It Is and How To Use It (With Examples)"/>
            <p:cNvPicPr preferRelativeResize="0"/>
            <p:nvPr/>
          </p:nvPicPr>
          <p:blipFill rotWithShape="1">
            <a:blip r:embed="rId3">
              <a:alphaModFix/>
            </a:blip>
            <a:srcRect l="9238" b="11116"/>
            <a:stretch/>
          </p:blipFill>
          <p:spPr>
            <a:xfrm>
              <a:off x="601006" y="3241171"/>
              <a:ext cx="2645628" cy="13950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15" name="Google Shape;715;p46"/>
            <p:cNvCxnSpPr/>
            <p:nvPr/>
          </p:nvCxnSpPr>
          <p:spPr>
            <a:xfrm>
              <a:off x="96655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6" name="Google Shape;716;p46"/>
            <p:cNvCxnSpPr/>
            <p:nvPr/>
          </p:nvCxnSpPr>
          <p:spPr>
            <a:xfrm>
              <a:off x="283980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7" name="Google Shape;717;p46"/>
            <p:cNvSpPr txBox="1"/>
            <p:nvPr/>
          </p:nvSpPr>
          <p:spPr>
            <a:xfrm>
              <a:off x="442913" y="4075884"/>
              <a:ext cx="568093" cy="24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-2.08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6"/>
            <p:cNvSpPr txBox="1"/>
            <p:nvPr/>
          </p:nvSpPr>
          <p:spPr>
            <a:xfrm>
              <a:off x="2836634" y="4160021"/>
              <a:ext cx="568093" cy="24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2.08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6"/>
            <p:cNvSpPr txBox="1"/>
            <p:nvPr/>
          </p:nvSpPr>
          <p:spPr>
            <a:xfrm>
              <a:off x="1332107" y="3938707"/>
              <a:ext cx="1111866" cy="5232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t="-186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720" name="Google Shape;720;p46"/>
            <p:cNvSpPr txBox="1"/>
            <p:nvPr/>
          </p:nvSpPr>
          <p:spPr>
            <a:xfrm>
              <a:off x="1480125" y="4765498"/>
              <a:ext cx="1111866" cy="3077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t="-317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pic>
        <p:nvPicPr>
          <p:cNvPr id="721" name="Google Shape;721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46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23" name="Google Shape;723;p46"/>
          <p:cNvSpPr txBox="1">
            <a:spLocks noGrp="1"/>
          </p:cNvSpPr>
          <p:nvPr>
            <p:ph type="body" idx="1"/>
          </p:nvPr>
        </p:nvSpPr>
        <p:spPr>
          <a:xfrm>
            <a:off x="628649" y="1190606"/>
            <a:ext cx="5042726" cy="373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Stat Results: </a:t>
            </a:r>
            <a:endParaRPr sz="240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/>
              <a:t>t-statistic = -2.37, smaller than t-critical value, falls into critical region. Reject Ho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hlink"/>
                </a:solidFill>
              </a:rPr>
              <a:t>Stat Conclusion:</a:t>
            </a:r>
            <a:endParaRPr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</a:rPr>
              <a:t>There is sufficient evidence to conclude that stereotype threat affects the performance of those individual to which it is applied. </a:t>
            </a:r>
            <a:endParaRPr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</p:txBody>
      </p:sp>
      <p:sp>
        <p:nvSpPr>
          <p:cNvPr id="724" name="Google Shape;724;p4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725" name="Google Shape;725;p46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Independent t-test</a:t>
            </a:r>
            <a:endParaRPr/>
          </a:p>
        </p:txBody>
      </p:sp>
      <p:sp>
        <p:nvSpPr>
          <p:cNvPr id="726" name="Google Shape;726;p46"/>
          <p:cNvSpPr txBox="1"/>
          <p:nvPr/>
        </p:nvSpPr>
        <p:spPr>
          <a:xfrm>
            <a:off x="5421873" y="3668938"/>
            <a:ext cx="3821048" cy="73866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t="-1652" b="-743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27" name="Google Shape;727;p46"/>
          <p:cNvSpPr txBox="1"/>
          <p:nvPr/>
        </p:nvSpPr>
        <p:spPr>
          <a:xfrm>
            <a:off x="5062200" y="2697407"/>
            <a:ext cx="7726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-2.37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8" name="Google Shape;728;p46"/>
          <p:cNvCxnSpPr/>
          <p:nvPr/>
        </p:nvCxnSpPr>
        <p:spPr>
          <a:xfrm>
            <a:off x="5637371" y="2826337"/>
            <a:ext cx="0" cy="462337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Google Shape;733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47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Statistical Test</a:t>
            </a:r>
            <a:endParaRPr/>
          </a:p>
        </p:txBody>
      </p:sp>
      <p:sp>
        <p:nvSpPr>
          <p:cNvPr id="735" name="Google Shape;735;p4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736" name="Google Shape;736;p47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Statistical Test</a:t>
            </a:r>
            <a:endParaRPr/>
          </a:p>
        </p:txBody>
      </p:sp>
      <p:grpSp>
        <p:nvGrpSpPr>
          <p:cNvPr id="737" name="Google Shape;737;p47"/>
          <p:cNvGrpSpPr/>
          <p:nvPr/>
        </p:nvGrpSpPr>
        <p:grpSpPr>
          <a:xfrm>
            <a:off x="504887" y="1921144"/>
            <a:ext cx="8054215" cy="2039817"/>
            <a:chOff x="1967" y="1080200"/>
            <a:chExt cx="8054215" cy="2039817"/>
          </a:xfrm>
        </p:grpSpPr>
        <p:sp>
          <p:nvSpPr>
            <p:cNvPr id="738" name="Google Shape;738;p47"/>
            <p:cNvSpPr/>
            <p:nvPr/>
          </p:nvSpPr>
          <p:spPr>
            <a:xfrm>
              <a:off x="3853983" y="2807283"/>
              <a:ext cx="35018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A5B4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39" name="Google Shape;739;p47"/>
            <p:cNvSpPr/>
            <p:nvPr/>
          </p:nvSpPr>
          <p:spPr>
            <a:xfrm>
              <a:off x="1752883" y="2476556"/>
              <a:ext cx="350183" cy="376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40" name="Google Shape;740;p47"/>
            <p:cNvSpPr/>
            <p:nvPr/>
          </p:nvSpPr>
          <p:spPr>
            <a:xfrm>
              <a:off x="5955083" y="2100109"/>
              <a:ext cx="350183" cy="75289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F2A3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5955083" y="2054389"/>
              <a:ext cx="35018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F2A3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5955083" y="1347215"/>
              <a:ext cx="350183" cy="75289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rgbClr val="F2A3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3853983" y="2054389"/>
              <a:ext cx="35018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A5B4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44" name="Google Shape;744;p47"/>
            <p:cNvSpPr/>
            <p:nvPr/>
          </p:nvSpPr>
          <p:spPr>
            <a:xfrm>
              <a:off x="1752883" y="2100109"/>
              <a:ext cx="350183" cy="376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1967" y="2209541"/>
              <a:ext cx="1750916" cy="534029"/>
            </a:xfrm>
            <a:prstGeom prst="rect">
              <a:avLst/>
            </a:prstGeom>
            <a:solidFill>
              <a:srgbClr val="CF92A7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7"/>
            <p:cNvSpPr txBox="1"/>
            <p:nvPr/>
          </p:nvSpPr>
          <p:spPr>
            <a:xfrm>
              <a:off x="1967" y="2209541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Statistical Test</a:t>
              </a:r>
              <a:endParaRPr/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2103066" y="1833094"/>
              <a:ext cx="1750916" cy="534029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7"/>
            <p:cNvSpPr txBox="1"/>
            <p:nvPr/>
          </p:nvSpPr>
          <p:spPr>
            <a:xfrm>
              <a:off x="2103066" y="1833094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Numerical variables</a:t>
              </a:r>
              <a:endParaRPr/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4204166" y="1833094"/>
              <a:ext cx="1750916" cy="534029"/>
            </a:xfrm>
            <a:prstGeom prst="rect">
              <a:avLst/>
            </a:prstGeom>
            <a:solidFill>
              <a:srgbClr val="A5B49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7"/>
            <p:cNvSpPr txBox="1"/>
            <p:nvPr/>
          </p:nvSpPr>
          <p:spPr>
            <a:xfrm>
              <a:off x="4204166" y="1833094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T-test</a:t>
              </a: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6305266" y="1080200"/>
              <a:ext cx="1750916" cy="534029"/>
            </a:xfrm>
            <a:prstGeom prst="rect">
              <a:avLst/>
            </a:prstGeom>
            <a:solidFill>
              <a:srgbClr val="F2A34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7"/>
            <p:cNvSpPr txBox="1"/>
            <p:nvPr/>
          </p:nvSpPr>
          <p:spPr>
            <a:xfrm>
              <a:off x="6305266" y="1080200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One-sample t-test</a:t>
              </a: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6305266" y="1833094"/>
              <a:ext cx="1750916" cy="534029"/>
            </a:xfrm>
            <a:prstGeom prst="rect">
              <a:avLst/>
            </a:prstGeom>
            <a:solidFill>
              <a:srgbClr val="F2A34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7"/>
            <p:cNvSpPr txBox="1"/>
            <p:nvPr/>
          </p:nvSpPr>
          <p:spPr>
            <a:xfrm>
              <a:off x="6305266" y="1833094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Dependent t-test</a:t>
              </a:r>
              <a:endParaRPr/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6305266" y="2585988"/>
              <a:ext cx="1750916" cy="534029"/>
            </a:xfrm>
            <a:prstGeom prst="rect">
              <a:avLst/>
            </a:prstGeom>
            <a:solidFill>
              <a:srgbClr val="F2A34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7"/>
            <p:cNvSpPr txBox="1"/>
            <p:nvPr/>
          </p:nvSpPr>
          <p:spPr>
            <a:xfrm>
              <a:off x="6305266" y="2585988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Independent t-test</a:t>
              </a: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2103066" y="2585988"/>
              <a:ext cx="1750916" cy="534029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7"/>
            <p:cNvSpPr txBox="1"/>
            <p:nvPr/>
          </p:nvSpPr>
          <p:spPr>
            <a:xfrm>
              <a:off x="2103066" y="2585988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Categorical Variable</a:t>
              </a: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4204166" y="2585988"/>
              <a:ext cx="1750916" cy="534029"/>
            </a:xfrm>
            <a:prstGeom prst="rect">
              <a:avLst/>
            </a:prstGeom>
            <a:solidFill>
              <a:srgbClr val="A5B49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7"/>
            <p:cNvSpPr txBox="1"/>
            <p:nvPr/>
          </p:nvSpPr>
          <p:spPr>
            <a:xfrm>
              <a:off x="4204166" y="2585988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Chi-square test</a:t>
              </a:r>
              <a:endParaRPr/>
            </a:p>
          </p:txBody>
        </p:sp>
      </p:grpSp>
      <p:sp>
        <p:nvSpPr>
          <p:cNvPr id="761" name="Google Shape;761;p47"/>
          <p:cNvSpPr/>
          <p:nvPr/>
        </p:nvSpPr>
        <p:spPr>
          <a:xfrm>
            <a:off x="4191816" y="3233595"/>
            <a:ext cx="2866390" cy="9652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" name="Google Shape;76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48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Chi-squared test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68" name="Google Shape;768;p48"/>
          <p:cNvSpPr txBox="1">
            <a:spLocks noGrp="1"/>
          </p:cNvSpPr>
          <p:nvPr>
            <p:ph type="body" idx="1"/>
          </p:nvPr>
        </p:nvSpPr>
        <p:spPr>
          <a:xfrm>
            <a:off x="632975" y="1418978"/>
            <a:ext cx="8074798" cy="2000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Is statistical hypothesis test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2100"/>
              <a:t>to determine whether there is a significant difference between the expected frequencies and the observed frequencies.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•"/>
            </a:pPr>
            <a:r>
              <a:rPr lang="en-US" sz="2000"/>
              <a:t>Or to determine if two categorical variables are independent</a:t>
            </a:r>
            <a:endParaRPr sz="2100"/>
          </a:p>
        </p:txBody>
      </p:sp>
      <p:sp>
        <p:nvSpPr>
          <p:cNvPr id="769" name="Google Shape;769;p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770" name="Google Shape;770;p48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" name="Google Shape;77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49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Chi-squared test: Example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77" name="Google Shape;777;p49"/>
          <p:cNvSpPr txBox="1">
            <a:spLocks noGrp="1"/>
          </p:cNvSpPr>
          <p:nvPr>
            <p:ph type="body" idx="1"/>
          </p:nvPr>
        </p:nvSpPr>
        <p:spPr>
          <a:xfrm>
            <a:off x="632975" y="1418977"/>
            <a:ext cx="8074798" cy="334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Wish to know if attending class influence the students’ grades.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Wish to know if education level influence marital status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Wish to know if the number generated has uniform distribution. </a:t>
            </a:r>
            <a:endParaRPr dirty="0"/>
          </a:p>
        </p:txBody>
      </p:sp>
      <p:sp>
        <p:nvSpPr>
          <p:cNvPr id="778" name="Google Shape;778;p4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779" name="Google Shape;779;p49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Hypothesis Testing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628649" y="1277623"/>
            <a:ext cx="8186577" cy="327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>
                <a:solidFill>
                  <a:srgbClr val="7030A0"/>
                </a:solidFill>
              </a:rPr>
              <a:t>Hypothesis</a:t>
            </a:r>
            <a:r>
              <a:rPr lang="en-US" sz="2400"/>
              <a:t>: A </a:t>
            </a:r>
            <a:r>
              <a:rPr lang="en-US" sz="2400" u="sng"/>
              <a:t>claim / statement </a:t>
            </a:r>
            <a:r>
              <a:rPr lang="en-US" sz="2400"/>
              <a:t>about a population parameters (µ,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σ)</a:t>
            </a:r>
            <a:r>
              <a:rPr lang="en-US" sz="2400"/>
              <a:t>. </a:t>
            </a:r>
            <a:endParaRPr/>
          </a:p>
          <a:p>
            <a:pPr marL="3429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In inferential statistic, we study samples and use the results to generalize the populations. </a:t>
            </a:r>
            <a:endParaRPr/>
          </a:p>
          <a:p>
            <a:pPr marL="3429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Suppose we claim that: The average IQ of all undergraduate students in a University is 100. </a:t>
            </a:r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19" name="Google Shape;119;p5"/>
          <p:cNvSpPr txBox="1"/>
          <p:nvPr/>
        </p:nvSpPr>
        <p:spPr>
          <a:xfrm>
            <a:off x="0" y="857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Hypothesis Testing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Google Shape;784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50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86" name="Google Shape;786;p5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787" name="Google Shape;787;p50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50"/>
          <p:cNvSpPr txBox="1"/>
          <p:nvPr/>
        </p:nvSpPr>
        <p:spPr>
          <a:xfrm>
            <a:off x="704088" y="1232714"/>
            <a:ext cx="4272534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gambler observes throws of a dice to determine if the dice is fair</a:t>
            </a:r>
            <a:endParaRPr dirty="0"/>
          </a:p>
          <a:p>
            <a:pPr marL="712788" marR="0" lvl="3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observing 48 throws, he has the following observations</a:t>
            </a:r>
            <a:endParaRPr dirty="0"/>
          </a:p>
        </p:txBody>
      </p:sp>
      <p:graphicFrame>
        <p:nvGraphicFramePr>
          <p:cNvPr id="789" name="Google Shape;789;p50"/>
          <p:cNvGraphicFramePr/>
          <p:nvPr/>
        </p:nvGraphicFramePr>
        <p:xfrm>
          <a:off x="5067883" y="1305624"/>
          <a:ext cx="3447475" cy="2347030"/>
        </p:xfrm>
        <a:graphic>
          <a:graphicData uri="http://schemas.openxmlformats.org/drawingml/2006/table">
            <a:tbl>
              <a:tblPr>
                <a:noFill/>
                <a:tableStyleId>{D8192131-7D6F-4CF4-ADFE-2F142E34D9D2}</a:tableStyleId>
              </a:tblPr>
              <a:tblGrid>
                <a:gridCol w="127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4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Spots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Observed Frequency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90" name="Google Shape;790;p50"/>
          <p:cNvSpPr txBox="1"/>
          <p:nvPr/>
        </p:nvSpPr>
        <p:spPr>
          <a:xfrm>
            <a:off x="704088" y="3093860"/>
            <a:ext cx="458114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Q: Is the dice fair? </a:t>
            </a:r>
            <a:endParaRPr/>
          </a:p>
        </p:txBody>
      </p:sp>
      <p:sp>
        <p:nvSpPr>
          <p:cNvPr id="791" name="Google Shape;791;p50"/>
          <p:cNvSpPr txBox="1"/>
          <p:nvPr/>
        </p:nvSpPr>
        <p:spPr>
          <a:xfrm>
            <a:off x="1323594" y="3958388"/>
            <a:ext cx="6259068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we know? We compare the distribution with a uniform distribution and test it with chi-squared to see if the difference is significant </a:t>
            </a:r>
            <a:endParaRPr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" name="Google Shape;796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51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1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98" name="Google Shape;798;p51"/>
          <p:cNvSpPr txBox="1">
            <a:spLocks noGrp="1"/>
          </p:cNvSpPr>
          <p:nvPr>
            <p:ph type="body" idx="1"/>
          </p:nvPr>
        </p:nvSpPr>
        <p:spPr>
          <a:xfrm>
            <a:off x="628650" y="1304744"/>
            <a:ext cx="8074798" cy="334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 dirty="0">
                <a:solidFill>
                  <a:schemeClr val="hlink"/>
                </a:solidFill>
              </a:rPr>
              <a:t>Research Question:</a:t>
            </a:r>
            <a:r>
              <a:rPr lang="en-US" sz="2400" dirty="0"/>
              <a:t> </a:t>
            </a:r>
            <a:endParaRPr dirty="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 dirty="0"/>
              <a:t>Is the dice fair? </a:t>
            </a:r>
            <a:endParaRPr dirty="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2400" dirty="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chemeClr val="hlink"/>
                </a:solidFill>
              </a:rPr>
              <a:t>Hypothesis</a:t>
            </a:r>
            <a:r>
              <a:rPr lang="en-US" sz="2400" dirty="0"/>
              <a:t> </a:t>
            </a:r>
            <a:endParaRPr dirty="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 dirty="0"/>
              <a:t>Null Hypothesis: There is NO significant association between observed distribution and uniform distribution.</a:t>
            </a:r>
            <a:endParaRPr dirty="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 dirty="0"/>
              <a:t>Alternative Hypothesis: There is a significant association between observed distribution and uniform distribution.</a:t>
            </a:r>
            <a:endParaRPr dirty="0"/>
          </a:p>
        </p:txBody>
      </p:sp>
      <p:sp>
        <p:nvSpPr>
          <p:cNvPr id="799" name="Google Shape;799;p5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800" name="Google Shape;800;p51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5" name="Google Shape;805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52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1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07" name="Google Shape;807;p52"/>
          <p:cNvSpPr txBox="1">
            <a:spLocks noGrp="1"/>
          </p:cNvSpPr>
          <p:nvPr>
            <p:ph type="body" idx="1"/>
          </p:nvPr>
        </p:nvSpPr>
        <p:spPr>
          <a:xfrm>
            <a:off x="628650" y="1304744"/>
            <a:ext cx="8074798" cy="334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Determine alpha value:</a:t>
            </a:r>
            <a:r>
              <a:rPr lang="en-US" sz="2400"/>
              <a:t>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/>
              <a:t>α = 0.05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hlink"/>
                </a:solidFill>
              </a:rPr>
              <a:t>Compute degree of freedom:</a:t>
            </a:r>
            <a:endParaRPr/>
          </a:p>
          <a:p>
            <a:pPr marL="87312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 b="1">
                <a:solidFill>
                  <a:srgbClr val="7030A0"/>
                </a:solidFill>
              </a:rPr>
              <a:t>df = n-1 </a:t>
            </a:r>
            <a:endParaRPr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n = number of categories in our data</a:t>
            </a:r>
            <a:endParaRPr sz="1800" b="1">
              <a:solidFill>
                <a:srgbClr val="7030A0"/>
              </a:solidFill>
            </a:endParaRPr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This determine the critical value. 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</p:txBody>
      </p:sp>
      <p:sp>
        <p:nvSpPr>
          <p:cNvPr id="808" name="Google Shape;808;p5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809" name="Google Shape;809;p52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52"/>
          <p:cNvSpPr txBox="1"/>
          <p:nvPr/>
        </p:nvSpPr>
        <p:spPr>
          <a:xfrm>
            <a:off x="5754185" y="3751600"/>
            <a:ext cx="307891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7312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 = 6-1 = 5</a:t>
            </a:r>
            <a:endParaRPr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p53"/>
          <p:cNvGrpSpPr/>
          <p:nvPr/>
        </p:nvGrpSpPr>
        <p:grpSpPr>
          <a:xfrm>
            <a:off x="862992" y="2748983"/>
            <a:ext cx="3560313" cy="2018279"/>
            <a:chOff x="212166" y="3241171"/>
            <a:chExt cx="3231893" cy="1832104"/>
          </a:xfrm>
        </p:grpSpPr>
        <p:pic>
          <p:nvPicPr>
            <p:cNvPr id="816" name="Google Shape;816;p53" descr="T-Distribution | What It Is and How To Use It (With Examples)"/>
            <p:cNvPicPr preferRelativeResize="0"/>
            <p:nvPr/>
          </p:nvPicPr>
          <p:blipFill rotWithShape="1">
            <a:blip r:embed="rId3">
              <a:alphaModFix/>
            </a:blip>
            <a:srcRect l="9238" b="11116"/>
            <a:stretch/>
          </p:blipFill>
          <p:spPr>
            <a:xfrm>
              <a:off x="601006" y="3241171"/>
              <a:ext cx="2645628" cy="13950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17" name="Google Shape;817;p53"/>
            <p:cNvCxnSpPr/>
            <p:nvPr/>
          </p:nvCxnSpPr>
          <p:spPr>
            <a:xfrm>
              <a:off x="96655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8" name="Google Shape;818;p53"/>
            <p:cNvCxnSpPr/>
            <p:nvPr/>
          </p:nvCxnSpPr>
          <p:spPr>
            <a:xfrm>
              <a:off x="283980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9" name="Google Shape;819;p53"/>
            <p:cNvSpPr txBox="1"/>
            <p:nvPr/>
          </p:nvSpPr>
          <p:spPr>
            <a:xfrm>
              <a:off x="212166" y="4075884"/>
              <a:ext cx="798840" cy="24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-11.071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53"/>
            <p:cNvSpPr txBox="1"/>
            <p:nvPr/>
          </p:nvSpPr>
          <p:spPr>
            <a:xfrm>
              <a:off x="2765073" y="4160022"/>
              <a:ext cx="678986" cy="2793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11.071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53"/>
            <p:cNvSpPr txBox="1"/>
            <p:nvPr/>
          </p:nvSpPr>
          <p:spPr>
            <a:xfrm>
              <a:off x="1332107" y="3938707"/>
              <a:ext cx="1111866" cy="5232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497" t="-2104" r="-3482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822" name="Google Shape;822;p53"/>
            <p:cNvSpPr txBox="1"/>
            <p:nvPr/>
          </p:nvSpPr>
          <p:spPr>
            <a:xfrm>
              <a:off x="1480125" y="4765498"/>
              <a:ext cx="1111866" cy="3077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t="-1785" b="-892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pic>
        <p:nvPicPr>
          <p:cNvPr id="823" name="Google Shape;823;p5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53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1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25" name="Google Shape;825;p53"/>
          <p:cNvSpPr txBox="1">
            <a:spLocks noGrp="1"/>
          </p:cNvSpPr>
          <p:nvPr>
            <p:ph type="body" idx="1"/>
          </p:nvPr>
        </p:nvSpPr>
        <p:spPr>
          <a:xfrm>
            <a:off x="628650" y="1190606"/>
            <a:ext cx="4268903" cy="1742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3063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Set decision rule: </a:t>
            </a:r>
            <a:endParaRPr sz="240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3063"/>
              <a:buFont typeface="Noto Sans Symbols"/>
              <a:buNone/>
            </a:pPr>
            <a:r>
              <a:rPr lang="en-US" sz="2400"/>
              <a:t>With α = 0.05, df = 5, two tailed test.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3063"/>
              <a:buFont typeface="Noto Sans Symbols"/>
              <a:buNone/>
            </a:pPr>
            <a:r>
              <a:rPr lang="en-US" sz="2400"/>
              <a:t>We obtained the critical value from chi-squared distribution. 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3063"/>
              <a:buNone/>
            </a:pP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3063"/>
              <a:buNone/>
            </a:pPr>
            <a:endParaRPr sz="2400"/>
          </a:p>
        </p:txBody>
      </p:sp>
      <p:sp>
        <p:nvSpPr>
          <p:cNvPr id="826" name="Google Shape;826;p5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827" name="Google Shape;827;p53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9" name="Google Shape;829;p53" descr="Chi-Square Distribution Table"/>
          <p:cNvPicPr preferRelativeResize="0"/>
          <p:nvPr/>
        </p:nvPicPr>
        <p:blipFill rotWithShape="1">
          <a:blip r:embed="rId7">
            <a:alphaModFix/>
          </a:blip>
          <a:srcRect r="25850" b="43745"/>
          <a:stretch/>
        </p:blipFill>
        <p:spPr>
          <a:xfrm>
            <a:off x="4924292" y="1372209"/>
            <a:ext cx="4215286" cy="3010521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53"/>
          <p:cNvSpPr/>
          <p:nvPr/>
        </p:nvSpPr>
        <p:spPr>
          <a:xfrm>
            <a:off x="4924293" y="2449190"/>
            <a:ext cx="4116000" cy="20257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E5E976-9B62-2530-9DF2-118B2FCA2A19}"/>
              </a:ext>
            </a:extLst>
          </p:cNvPr>
          <p:cNvSpPr txBox="1"/>
          <p:nvPr/>
        </p:nvSpPr>
        <p:spPr>
          <a:xfrm>
            <a:off x="387384" y="4835723"/>
            <a:ext cx="547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If chi-squared value &gt; 11.071 or &lt; -11.071, then reject Ho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5" name="Google Shape;835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54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1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37" name="Google Shape;837;p54"/>
          <p:cNvSpPr txBox="1">
            <a:spLocks noGrp="1"/>
          </p:cNvSpPr>
          <p:nvPr>
            <p:ph type="body" idx="1"/>
          </p:nvPr>
        </p:nvSpPr>
        <p:spPr>
          <a:xfrm>
            <a:off x="628649" y="1190607"/>
            <a:ext cx="7646671" cy="60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Compute chi-squared value: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2400"/>
          </a:p>
        </p:txBody>
      </p:sp>
      <p:sp>
        <p:nvSpPr>
          <p:cNvPr id="838" name="Google Shape;838;p5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839" name="Google Shape;839;p54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0" name="Google Shape;840;p54" descr="Chi-Square test using R - Statistical Ai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6189" y="1878986"/>
            <a:ext cx="3951589" cy="2503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" name="Google Shape;845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55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1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47" name="Google Shape;847;p55"/>
          <p:cNvSpPr txBox="1">
            <a:spLocks noGrp="1"/>
          </p:cNvSpPr>
          <p:nvPr>
            <p:ph type="body" idx="1"/>
          </p:nvPr>
        </p:nvSpPr>
        <p:spPr>
          <a:xfrm>
            <a:off x="628649" y="1190607"/>
            <a:ext cx="7646671" cy="60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Compute chi-squared value: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2400"/>
          </a:p>
        </p:txBody>
      </p:sp>
      <p:sp>
        <p:nvSpPr>
          <p:cNvPr id="848" name="Google Shape;848;p5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sp>
        <p:nvSpPr>
          <p:cNvPr id="849" name="Google Shape;849;p55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0" name="Google Shape;850;p55" descr="Chi-Square test using R - Statistical Ai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0735" y="1801584"/>
            <a:ext cx="3417177" cy="21645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1" name="Google Shape;851;p55"/>
          <p:cNvGraphicFramePr/>
          <p:nvPr/>
        </p:nvGraphicFramePr>
        <p:xfrm>
          <a:off x="628649" y="1725180"/>
          <a:ext cx="4210175" cy="2347030"/>
        </p:xfrm>
        <a:graphic>
          <a:graphicData uri="http://schemas.openxmlformats.org/drawingml/2006/table">
            <a:tbl>
              <a:tblPr>
                <a:noFill/>
                <a:tableStyleId>{D8192131-7D6F-4CF4-ADFE-2F142E34D9D2}</a:tableStyleId>
              </a:tblPr>
              <a:tblGrid>
                <a:gridCol w="95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Spots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Observed Frequency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 Frequency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52" name="Google Shape;852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672" y="4249448"/>
            <a:ext cx="7518655" cy="712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7" name="Google Shape;857;p56"/>
          <p:cNvGrpSpPr/>
          <p:nvPr/>
        </p:nvGrpSpPr>
        <p:grpSpPr>
          <a:xfrm>
            <a:off x="5259253" y="1400503"/>
            <a:ext cx="3852611" cy="2289012"/>
            <a:chOff x="376733" y="3241171"/>
            <a:chExt cx="3083593" cy="1832104"/>
          </a:xfrm>
        </p:grpSpPr>
        <p:pic>
          <p:nvPicPr>
            <p:cNvPr id="858" name="Google Shape;858;p56" descr="T-Distribution | What It Is and How To Use It (With Examples)"/>
            <p:cNvPicPr preferRelativeResize="0"/>
            <p:nvPr/>
          </p:nvPicPr>
          <p:blipFill rotWithShape="1">
            <a:blip r:embed="rId3">
              <a:alphaModFix/>
            </a:blip>
            <a:srcRect l="9238" b="11116"/>
            <a:stretch/>
          </p:blipFill>
          <p:spPr>
            <a:xfrm>
              <a:off x="601006" y="3241171"/>
              <a:ext cx="2645628" cy="13950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59" name="Google Shape;859;p56"/>
            <p:cNvCxnSpPr/>
            <p:nvPr/>
          </p:nvCxnSpPr>
          <p:spPr>
            <a:xfrm>
              <a:off x="96655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0" name="Google Shape;860;p56"/>
            <p:cNvCxnSpPr/>
            <p:nvPr/>
          </p:nvCxnSpPr>
          <p:spPr>
            <a:xfrm>
              <a:off x="283980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61" name="Google Shape;861;p56"/>
            <p:cNvSpPr txBox="1"/>
            <p:nvPr/>
          </p:nvSpPr>
          <p:spPr>
            <a:xfrm>
              <a:off x="376733" y="4185295"/>
              <a:ext cx="798839" cy="4187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-11.071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56"/>
            <p:cNvSpPr txBox="1"/>
            <p:nvPr/>
          </p:nvSpPr>
          <p:spPr>
            <a:xfrm>
              <a:off x="2809523" y="4086482"/>
              <a:ext cx="650803" cy="24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11.071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56"/>
            <p:cNvSpPr txBox="1"/>
            <p:nvPr/>
          </p:nvSpPr>
          <p:spPr>
            <a:xfrm>
              <a:off x="1332107" y="3938707"/>
              <a:ext cx="1111866" cy="5232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t="-186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864" name="Google Shape;864;p56"/>
            <p:cNvSpPr txBox="1"/>
            <p:nvPr/>
          </p:nvSpPr>
          <p:spPr>
            <a:xfrm>
              <a:off x="1480125" y="4765498"/>
              <a:ext cx="1111866" cy="3077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t="-317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pic>
        <p:nvPicPr>
          <p:cNvPr id="865" name="Google Shape;865;p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56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1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68" name="Google Shape;868;p5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sp>
        <p:nvSpPr>
          <p:cNvPr id="869" name="Google Shape;869;p56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56"/>
          <p:cNvSpPr txBox="1"/>
          <p:nvPr/>
        </p:nvSpPr>
        <p:spPr>
          <a:xfrm>
            <a:off x="5421873" y="3668938"/>
            <a:ext cx="3821048" cy="73866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t="-1652" b="-743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71" name="Google Shape;871;p56"/>
          <p:cNvSpPr txBox="1"/>
          <p:nvPr/>
        </p:nvSpPr>
        <p:spPr>
          <a:xfrm>
            <a:off x="7493566" y="2734482"/>
            <a:ext cx="7726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9.75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2" name="Google Shape;872;p56"/>
          <p:cNvCxnSpPr/>
          <p:nvPr/>
        </p:nvCxnSpPr>
        <p:spPr>
          <a:xfrm>
            <a:off x="8050613" y="2598850"/>
            <a:ext cx="0" cy="659776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A8FBD58-99BD-F625-06B0-A8AC7990EB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274" y="1274906"/>
            <a:ext cx="5041829" cy="3737172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7" name="Google Shape;877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57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79" name="Google Shape;879;p5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sp>
        <p:nvSpPr>
          <p:cNvPr id="880" name="Google Shape;880;p57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57"/>
          <p:cNvSpPr txBox="1"/>
          <p:nvPr/>
        </p:nvSpPr>
        <p:spPr>
          <a:xfrm>
            <a:off x="704088" y="1232714"/>
            <a:ext cx="81107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wish to know whether there is any relationship between inpatients and outpatients' distribution.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82" name="Google Shape;882;p57"/>
          <p:cNvGraphicFramePr/>
          <p:nvPr/>
        </p:nvGraphicFramePr>
        <p:xfrm>
          <a:off x="1946148" y="2334384"/>
          <a:ext cx="5105400" cy="1184520"/>
        </p:xfrm>
        <a:graphic>
          <a:graphicData uri="http://schemas.openxmlformats.org/drawingml/2006/table">
            <a:tbl>
              <a:tblPr>
                <a:noFill/>
                <a:tableStyleId>{D8192131-7D6F-4CF4-ADFE-2F142E34D9D2}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4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18-24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25-34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35-44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 and over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2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Inpatients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415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Outpatients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1198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888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7" name="Google Shape;88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58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2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89" name="Google Shape;889;p58"/>
          <p:cNvSpPr txBox="1">
            <a:spLocks noGrp="1"/>
          </p:cNvSpPr>
          <p:nvPr>
            <p:ph type="body" idx="1"/>
          </p:nvPr>
        </p:nvSpPr>
        <p:spPr>
          <a:xfrm>
            <a:off x="628650" y="1304744"/>
            <a:ext cx="8074798" cy="334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 dirty="0">
                <a:solidFill>
                  <a:schemeClr val="hlink"/>
                </a:solidFill>
              </a:rPr>
              <a:t>Research Question:</a:t>
            </a:r>
            <a:r>
              <a:rPr lang="en-US" sz="2400" dirty="0"/>
              <a:t> </a:t>
            </a:r>
            <a:endParaRPr dirty="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 dirty="0"/>
              <a:t>Does inpatients and outpatients' distribution independent to each other? </a:t>
            </a:r>
            <a:endParaRPr dirty="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2400" dirty="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chemeClr val="hlink"/>
                </a:solidFill>
              </a:rPr>
              <a:t>Hypothesis</a:t>
            </a:r>
            <a:r>
              <a:rPr lang="en-US" sz="2400" dirty="0"/>
              <a:t> </a:t>
            </a:r>
            <a:endParaRPr dirty="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 dirty="0"/>
              <a:t>Null Hypothesis: There is NO significant association between inpatient and outpatients.</a:t>
            </a:r>
            <a:endParaRPr dirty="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Alternative Hypothesis: There is a significant association between inpatient and outpatients.</a:t>
            </a:r>
            <a:endParaRPr dirty="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2400" dirty="0"/>
          </a:p>
        </p:txBody>
      </p:sp>
      <p:sp>
        <p:nvSpPr>
          <p:cNvPr id="890" name="Google Shape;890;p5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sp>
        <p:nvSpPr>
          <p:cNvPr id="891" name="Google Shape;891;p58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6" name="Google Shape;896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59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2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98" name="Google Shape;898;p59"/>
          <p:cNvSpPr txBox="1">
            <a:spLocks noGrp="1"/>
          </p:cNvSpPr>
          <p:nvPr>
            <p:ph type="body" idx="1"/>
          </p:nvPr>
        </p:nvSpPr>
        <p:spPr>
          <a:xfrm>
            <a:off x="628650" y="1304744"/>
            <a:ext cx="8074798" cy="334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Determine alpha value:</a:t>
            </a:r>
            <a:r>
              <a:rPr lang="en-US" sz="2400"/>
              <a:t>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/>
              <a:t>α = 0.05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hlink"/>
                </a:solidFill>
              </a:rPr>
              <a:t>Compute degree of freedom:</a:t>
            </a:r>
            <a:endParaRPr/>
          </a:p>
          <a:p>
            <a:pPr marL="87312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 b="1">
                <a:solidFill>
                  <a:srgbClr val="7030A0"/>
                </a:solidFill>
              </a:rPr>
              <a:t>df = (n_column-1)(n_row-1) </a:t>
            </a:r>
            <a:endParaRPr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n = number of categories in our data</a:t>
            </a:r>
            <a:endParaRPr sz="1800" b="1">
              <a:solidFill>
                <a:srgbClr val="7030A0"/>
              </a:solidFill>
            </a:endParaRPr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This determine the critical value. 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</p:txBody>
      </p:sp>
      <p:sp>
        <p:nvSpPr>
          <p:cNvPr id="899" name="Google Shape;899;p5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sp>
        <p:nvSpPr>
          <p:cNvPr id="900" name="Google Shape;900;p59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59"/>
          <p:cNvSpPr txBox="1"/>
          <p:nvPr/>
        </p:nvSpPr>
        <p:spPr>
          <a:xfrm>
            <a:off x="5754185" y="3751600"/>
            <a:ext cx="307891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7312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 = (4-1)(2-1) = 3</a:t>
            </a:r>
            <a:endParaRPr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Hypothesis Testing</a:t>
            </a:r>
            <a:endParaRPr/>
          </a:p>
        </p:txBody>
      </p:sp>
      <p:sp>
        <p:nvSpPr>
          <p:cNvPr id="126" name="Google Shape;126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27" name="Google Shape;127;p6"/>
          <p:cNvSpPr txBox="1"/>
          <p:nvPr/>
        </p:nvSpPr>
        <p:spPr>
          <a:xfrm>
            <a:off x="0" y="857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Hypothesis Testing</a:t>
            </a:r>
            <a:endParaRPr/>
          </a:p>
        </p:txBody>
      </p:sp>
      <p:sp>
        <p:nvSpPr>
          <p:cNvPr id="128" name="Google Shape;128;p6"/>
          <p:cNvSpPr txBox="1"/>
          <p:nvPr/>
        </p:nvSpPr>
        <p:spPr>
          <a:xfrm>
            <a:off x="628650" y="1170438"/>
            <a:ext cx="7493884" cy="83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Claim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average IQ of all undergraduate students in a University is 100. </a:t>
            </a:r>
            <a:endParaRPr/>
          </a:p>
        </p:txBody>
      </p:sp>
      <p:sp>
        <p:nvSpPr>
          <p:cNvPr id="129" name="Google Shape;129;p6"/>
          <p:cNvSpPr txBox="1"/>
          <p:nvPr/>
        </p:nvSpPr>
        <p:spPr>
          <a:xfrm>
            <a:off x="1480125" y="2968115"/>
            <a:ext cx="1766509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2068" r="-2068" b="-2666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1480125" y="4027995"/>
            <a:ext cx="1713739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3558" r="-3557" b="-2666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628650" y="2499118"/>
            <a:ext cx="2617984" cy="5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Hypothesis</a:t>
            </a:r>
            <a:endParaRPr dirty="0"/>
          </a:p>
        </p:txBody>
      </p:sp>
      <p:sp>
        <p:nvSpPr>
          <p:cNvPr id="132" name="Google Shape;132;p6"/>
          <p:cNvSpPr txBox="1"/>
          <p:nvPr/>
        </p:nvSpPr>
        <p:spPr>
          <a:xfrm>
            <a:off x="628650" y="3558736"/>
            <a:ext cx="2617984" cy="5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</a:t>
            </a:r>
            <a:endParaRPr/>
          </a:p>
        </p:txBody>
      </p:sp>
      <p:sp>
        <p:nvSpPr>
          <p:cNvPr id="133" name="Google Shape;133;p6"/>
          <p:cNvSpPr txBox="1"/>
          <p:nvPr/>
        </p:nvSpPr>
        <p:spPr>
          <a:xfrm>
            <a:off x="628650" y="2186918"/>
            <a:ext cx="2617984" cy="5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Two-tailed:</a:t>
            </a:r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4386373" y="2968115"/>
            <a:ext cx="1789785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1364" r="-1704" b="-2666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5" name="Google Shape;135;p6"/>
          <p:cNvSpPr txBox="1"/>
          <p:nvPr/>
        </p:nvSpPr>
        <p:spPr>
          <a:xfrm>
            <a:off x="4386373" y="4027995"/>
            <a:ext cx="1715341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3558" r="-3557" b="-2666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6" name="Google Shape;136;p6"/>
          <p:cNvSpPr txBox="1"/>
          <p:nvPr/>
        </p:nvSpPr>
        <p:spPr>
          <a:xfrm>
            <a:off x="3534898" y="2499118"/>
            <a:ext cx="2617984" cy="5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Hypothesis</a:t>
            </a:r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3534898" y="3558736"/>
            <a:ext cx="2617984" cy="5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</a:t>
            </a:r>
            <a:endParaRPr/>
          </a:p>
        </p:txBody>
      </p:sp>
      <p:sp>
        <p:nvSpPr>
          <p:cNvPr id="138" name="Google Shape;138;p6"/>
          <p:cNvSpPr txBox="1"/>
          <p:nvPr/>
        </p:nvSpPr>
        <p:spPr>
          <a:xfrm>
            <a:off x="3534898" y="2186918"/>
            <a:ext cx="2617984" cy="5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One-tailed: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>
            <a:off x="-676168" y="3578876"/>
            <a:ext cx="7493884" cy="83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7087355" y="2968115"/>
            <a:ext cx="1789785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1364" r="-1704" b="-2666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7087355" y="4027995"/>
            <a:ext cx="1715341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3558" r="-3557" b="-2666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6235880" y="2499118"/>
            <a:ext cx="2617984" cy="5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Hypothesis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6235880" y="3558736"/>
            <a:ext cx="2617984" cy="5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6235880" y="2186918"/>
            <a:ext cx="2617984" cy="5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One-tailed:</a:t>
            </a:r>
            <a:endParaRPr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" name="Google Shape;906;p60"/>
          <p:cNvGrpSpPr/>
          <p:nvPr/>
        </p:nvGrpSpPr>
        <p:grpSpPr>
          <a:xfrm>
            <a:off x="862992" y="2748983"/>
            <a:ext cx="3560313" cy="2018279"/>
            <a:chOff x="212166" y="3241171"/>
            <a:chExt cx="3231893" cy="1832104"/>
          </a:xfrm>
        </p:grpSpPr>
        <p:pic>
          <p:nvPicPr>
            <p:cNvPr id="907" name="Google Shape;907;p60" descr="T-Distribution | What It Is and How To Use It (With Examples)"/>
            <p:cNvPicPr preferRelativeResize="0"/>
            <p:nvPr/>
          </p:nvPicPr>
          <p:blipFill rotWithShape="1">
            <a:blip r:embed="rId3">
              <a:alphaModFix/>
            </a:blip>
            <a:srcRect l="9238" b="11116"/>
            <a:stretch/>
          </p:blipFill>
          <p:spPr>
            <a:xfrm>
              <a:off x="601006" y="3241171"/>
              <a:ext cx="2645628" cy="13950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8" name="Google Shape;908;p60"/>
            <p:cNvCxnSpPr/>
            <p:nvPr/>
          </p:nvCxnSpPr>
          <p:spPr>
            <a:xfrm>
              <a:off x="96655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9" name="Google Shape;909;p60"/>
            <p:cNvCxnSpPr/>
            <p:nvPr/>
          </p:nvCxnSpPr>
          <p:spPr>
            <a:xfrm>
              <a:off x="283980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0" name="Google Shape;910;p60"/>
            <p:cNvSpPr txBox="1"/>
            <p:nvPr/>
          </p:nvSpPr>
          <p:spPr>
            <a:xfrm>
              <a:off x="212166" y="4075884"/>
              <a:ext cx="798840" cy="2793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-7.815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60"/>
            <p:cNvSpPr txBox="1"/>
            <p:nvPr/>
          </p:nvSpPr>
          <p:spPr>
            <a:xfrm>
              <a:off x="2765073" y="4160022"/>
              <a:ext cx="678986" cy="2793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7.815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60"/>
            <p:cNvSpPr txBox="1"/>
            <p:nvPr/>
          </p:nvSpPr>
          <p:spPr>
            <a:xfrm>
              <a:off x="1332107" y="3938707"/>
              <a:ext cx="1111866" cy="5232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497" t="-2104" r="-3482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913" name="Google Shape;913;p60"/>
            <p:cNvSpPr txBox="1"/>
            <p:nvPr/>
          </p:nvSpPr>
          <p:spPr>
            <a:xfrm>
              <a:off x="1480125" y="4765498"/>
              <a:ext cx="1111866" cy="3077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t="-1785" b="-892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pic>
        <p:nvPicPr>
          <p:cNvPr id="914" name="Google Shape;914;p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60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2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16" name="Google Shape;916;p60"/>
          <p:cNvSpPr txBox="1">
            <a:spLocks noGrp="1"/>
          </p:cNvSpPr>
          <p:nvPr>
            <p:ph type="body" idx="1"/>
          </p:nvPr>
        </p:nvSpPr>
        <p:spPr>
          <a:xfrm>
            <a:off x="628650" y="1190606"/>
            <a:ext cx="4268903" cy="1742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3063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Set decision rule: </a:t>
            </a:r>
            <a:endParaRPr sz="240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3063"/>
              <a:buFont typeface="Noto Sans Symbols"/>
              <a:buNone/>
            </a:pPr>
            <a:r>
              <a:rPr lang="en-US" sz="2400"/>
              <a:t>With α = 0.05, df = 3, two tailed test.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3063"/>
              <a:buFont typeface="Noto Sans Symbols"/>
              <a:buNone/>
            </a:pPr>
            <a:r>
              <a:rPr lang="en-US" sz="2400"/>
              <a:t>We obtained the critical value from chi-squared distribution. 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3063"/>
              <a:buNone/>
            </a:pP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3063"/>
              <a:buNone/>
            </a:pPr>
            <a:endParaRPr sz="2400"/>
          </a:p>
        </p:txBody>
      </p:sp>
      <p:sp>
        <p:nvSpPr>
          <p:cNvPr id="917" name="Google Shape;917;p6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sp>
        <p:nvSpPr>
          <p:cNvPr id="918" name="Google Shape;918;p60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0" name="Google Shape;920;p60" descr="Chi-Square Distribution Table"/>
          <p:cNvPicPr preferRelativeResize="0"/>
          <p:nvPr/>
        </p:nvPicPr>
        <p:blipFill rotWithShape="1">
          <a:blip r:embed="rId7">
            <a:alphaModFix/>
          </a:blip>
          <a:srcRect r="25850" b="43745"/>
          <a:stretch/>
        </p:blipFill>
        <p:spPr>
          <a:xfrm>
            <a:off x="4924292" y="1372209"/>
            <a:ext cx="4215286" cy="3010521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60"/>
          <p:cNvSpPr/>
          <p:nvPr/>
        </p:nvSpPr>
        <p:spPr>
          <a:xfrm>
            <a:off x="4924293" y="2171127"/>
            <a:ext cx="4116000" cy="20257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6663E4-54F5-BA48-15D5-A39829A42FCC}"/>
              </a:ext>
            </a:extLst>
          </p:cNvPr>
          <p:cNvSpPr txBox="1"/>
          <p:nvPr/>
        </p:nvSpPr>
        <p:spPr>
          <a:xfrm>
            <a:off x="387384" y="4835723"/>
            <a:ext cx="547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If chi-squared value &gt; 7.815 or &lt; -7.815, then reject Ho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6" name="Google Shape;926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61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2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28" name="Google Shape;928;p61"/>
          <p:cNvSpPr txBox="1">
            <a:spLocks noGrp="1"/>
          </p:cNvSpPr>
          <p:nvPr>
            <p:ph type="body" idx="1"/>
          </p:nvPr>
        </p:nvSpPr>
        <p:spPr>
          <a:xfrm>
            <a:off x="628649" y="1190607"/>
            <a:ext cx="7646671" cy="60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Compute chi-squared value: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2400"/>
          </a:p>
        </p:txBody>
      </p:sp>
      <p:sp>
        <p:nvSpPr>
          <p:cNvPr id="929" name="Google Shape;929;p6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sp>
        <p:nvSpPr>
          <p:cNvPr id="930" name="Google Shape;930;p61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1" name="Google Shape;931;p61" descr="Chi-Square test using R - Statistical Ai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6189" y="1878986"/>
            <a:ext cx="3951589" cy="2503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6" name="Google Shape;936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62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2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38" name="Google Shape;938;p62"/>
          <p:cNvSpPr txBox="1">
            <a:spLocks noGrp="1"/>
          </p:cNvSpPr>
          <p:nvPr>
            <p:ph type="body" idx="1"/>
          </p:nvPr>
        </p:nvSpPr>
        <p:spPr>
          <a:xfrm>
            <a:off x="628649" y="1190607"/>
            <a:ext cx="7646671" cy="60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Compute chi-squared value: Contingency table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2400"/>
          </a:p>
        </p:txBody>
      </p:sp>
      <p:sp>
        <p:nvSpPr>
          <p:cNvPr id="939" name="Google Shape;939;p6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sp>
        <p:nvSpPr>
          <p:cNvPr id="940" name="Google Shape;940;p62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1" name="Google Shape;941;p62"/>
          <p:cNvGraphicFramePr/>
          <p:nvPr/>
        </p:nvGraphicFramePr>
        <p:xfrm>
          <a:off x="238355" y="1773020"/>
          <a:ext cx="5638800" cy="1150825"/>
        </p:xfrm>
        <a:graphic>
          <a:graphicData uri="http://schemas.openxmlformats.org/drawingml/2006/table">
            <a:tbl>
              <a:tblPr>
                <a:noFill/>
                <a:tableStyleId>{D8192131-7D6F-4CF4-ADFE-2F142E34D9D2}</a:tableStyleId>
              </a:tblPr>
              <a:tblGrid>
                <a:gridCol w="12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Observed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18-24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25-34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35-44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 and over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2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Inpatients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230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415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330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181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02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Outpatients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530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1198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888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391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42" name="Google Shape;942;p62"/>
          <p:cNvGraphicFramePr/>
          <p:nvPr/>
        </p:nvGraphicFramePr>
        <p:xfrm>
          <a:off x="3331464" y="3539937"/>
          <a:ext cx="5638825" cy="1113950"/>
        </p:xfrm>
        <a:graphic>
          <a:graphicData uri="http://schemas.openxmlformats.org/drawingml/2006/table">
            <a:tbl>
              <a:tblPr>
                <a:noFill/>
                <a:tableStyleId>{D8192131-7D6F-4CF4-ADFE-2F142E34D9D2}</a:tableStyleId>
              </a:tblPr>
              <a:tblGrid>
                <a:gridCol w="151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18-24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25-34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35-44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 and over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Inpatients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Outpatients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43" name="Google Shape;943;p62"/>
          <p:cNvSpPr txBox="1"/>
          <p:nvPr/>
        </p:nvSpPr>
        <p:spPr>
          <a:xfrm>
            <a:off x="5985105" y="2118636"/>
            <a:ext cx="14605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</a:t>
            </a:r>
            <a:r>
              <a:rPr lang="en-US" sz="1400" b="0" i="0" u="none" strike="noStrike" cap="none">
                <a:solidFill>
                  <a:srgbClr val="222613"/>
                </a:solidFill>
                <a:latin typeface="Arial"/>
                <a:ea typeface="Arial"/>
                <a:cs typeface="Arial"/>
                <a:sym typeface="Arial"/>
              </a:rPr>
              <a:t>1156</a:t>
            </a:r>
            <a:endParaRPr/>
          </a:p>
        </p:txBody>
      </p:sp>
      <p:sp>
        <p:nvSpPr>
          <p:cNvPr id="944" name="Google Shape;944;p62"/>
          <p:cNvSpPr txBox="1"/>
          <p:nvPr/>
        </p:nvSpPr>
        <p:spPr>
          <a:xfrm>
            <a:off x="5985105" y="2587782"/>
            <a:ext cx="14605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3007</a:t>
            </a:r>
            <a:endParaRPr/>
          </a:p>
        </p:txBody>
      </p:sp>
      <p:sp>
        <p:nvSpPr>
          <p:cNvPr id="945" name="Google Shape;945;p62"/>
          <p:cNvSpPr txBox="1"/>
          <p:nvPr/>
        </p:nvSpPr>
        <p:spPr>
          <a:xfrm>
            <a:off x="1597345" y="2933169"/>
            <a:ext cx="9493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</a:t>
            </a:r>
            <a:r>
              <a:rPr lang="en-US" sz="1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760</a:t>
            </a:r>
            <a:endParaRPr/>
          </a:p>
        </p:txBody>
      </p:sp>
      <p:sp>
        <p:nvSpPr>
          <p:cNvPr id="946" name="Google Shape;946;p62"/>
          <p:cNvSpPr txBox="1"/>
          <p:nvPr/>
        </p:nvSpPr>
        <p:spPr>
          <a:xfrm>
            <a:off x="2779009" y="2933169"/>
            <a:ext cx="1033463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1613</a:t>
            </a:r>
            <a:endParaRPr/>
          </a:p>
        </p:txBody>
      </p:sp>
      <p:sp>
        <p:nvSpPr>
          <p:cNvPr id="947" name="Google Shape;947;p62"/>
          <p:cNvSpPr txBox="1"/>
          <p:nvPr/>
        </p:nvSpPr>
        <p:spPr>
          <a:xfrm>
            <a:off x="3920422" y="2933169"/>
            <a:ext cx="1033463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1218</a:t>
            </a:r>
            <a:endParaRPr/>
          </a:p>
        </p:txBody>
      </p:sp>
      <p:sp>
        <p:nvSpPr>
          <p:cNvPr id="948" name="Google Shape;948;p62"/>
          <p:cNvSpPr txBox="1"/>
          <p:nvPr/>
        </p:nvSpPr>
        <p:spPr>
          <a:xfrm>
            <a:off x="4981805" y="2933169"/>
            <a:ext cx="9493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572</a:t>
            </a:r>
            <a:endParaRPr/>
          </a:p>
        </p:txBody>
      </p:sp>
      <p:sp>
        <p:nvSpPr>
          <p:cNvPr id="949" name="Google Shape;949;p62"/>
          <p:cNvSpPr txBox="1"/>
          <p:nvPr/>
        </p:nvSpPr>
        <p:spPr>
          <a:xfrm>
            <a:off x="7242048" y="3207807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62"/>
          <p:cNvSpPr txBox="1"/>
          <p:nvPr/>
        </p:nvSpPr>
        <p:spPr>
          <a:xfrm>
            <a:off x="5985105" y="2954495"/>
            <a:ext cx="21717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Grand total = </a:t>
            </a:r>
            <a:r>
              <a:rPr lang="en-US" sz="1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4163</a:t>
            </a:r>
            <a:endParaRPr/>
          </a:p>
        </p:txBody>
      </p:sp>
      <p:sp>
        <p:nvSpPr>
          <p:cNvPr id="951" name="Google Shape;951;p62"/>
          <p:cNvSpPr txBox="1"/>
          <p:nvPr/>
        </p:nvSpPr>
        <p:spPr>
          <a:xfrm>
            <a:off x="522889" y="3787743"/>
            <a:ext cx="2371162" cy="61831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52" name="Google Shape;952;p62"/>
          <p:cNvSpPr/>
          <p:nvPr/>
        </p:nvSpPr>
        <p:spPr>
          <a:xfrm>
            <a:off x="1708470" y="2153062"/>
            <a:ext cx="838200" cy="304800"/>
          </a:xfrm>
          <a:prstGeom prst="ellipse">
            <a:avLst/>
          </a:prstGeom>
          <a:noFill/>
          <a:ln w="25400" cap="flat" cmpd="sng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7" name="Google Shape;957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Google Shape;958;p63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2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59" name="Google Shape;959;p63"/>
          <p:cNvSpPr txBox="1">
            <a:spLocks noGrp="1"/>
          </p:cNvSpPr>
          <p:nvPr>
            <p:ph type="body" idx="1"/>
          </p:nvPr>
        </p:nvSpPr>
        <p:spPr>
          <a:xfrm>
            <a:off x="628649" y="1190607"/>
            <a:ext cx="7646671" cy="60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Compute chi-squared value: Contingency table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2400"/>
          </a:p>
        </p:txBody>
      </p:sp>
      <p:sp>
        <p:nvSpPr>
          <p:cNvPr id="960" name="Google Shape;960;p6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sp>
        <p:nvSpPr>
          <p:cNvPr id="961" name="Google Shape;961;p63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2" name="Google Shape;962;p63"/>
          <p:cNvGraphicFramePr/>
          <p:nvPr/>
        </p:nvGraphicFramePr>
        <p:xfrm>
          <a:off x="238355" y="1773020"/>
          <a:ext cx="5638800" cy="1150825"/>
        </p:xfrm>
        <a:graphic>
          <a:graphicData uri="http://schemas.openxmlformats.org/drawingml/2006/table">
            <a:tbl>
              <a:tblPr>
                <a:noFill/>
                <a:tableStyleId>{D8192131-7D6F-4CF4-ADFE-2F142E34D9D2}</a:tableStyleId>
              </a:tblPr>
              <a:tblGrid>
                <a:gridCol w="12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Observed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18-24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25-34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35-44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 and over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2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Inpatients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230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415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330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181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02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Outpatients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530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1198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888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391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63" name="Google Shape;963;p63"/>
          <p:cNvGraphicFramePr/>
          <p:nvPr/>
        </p:nvGraphicFramePr>
        <p:xfrm>
          <a:off x="3331464" y="3539937"/>
          <a:ext cx="5638825" cy="1113950"/>
        </p:xfrm>
        <a:graphic>
          <a:graphicData uri="http://schemas.openxmlformats.org/drawingml/2006/table">
            <a:tbl>
              <a:tblPr>
                <a:noFill/>
                <a:tableStyleId>{D8192131-7D6F-4CF4-ADFE-2F142E34D9D2}</a:tableStyleId>
              </a:tblPr>
              <a:tblGrid>
                <a:gridCol w="151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18-24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25-34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35-44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 and over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Inpatients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4288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Outpatients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64" name="Google Shape;964;p63"/>
          <p:cNvSpPr txBox="1"/>
          <p:nvPr/>
        </p:nvSpPr>
        <p:spPr>
          <a:xfrm>
            <a:off x="5985105" y="2118636"/>
            <a:ext cx="14605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</a:t>
            </a:r>
            <a:r>
              <a:rPr lang="en-US" sz="1400" b="0" i="0" u="none" strike="noStrike" cap="none">
                <a:solidFill>
                  <a:srgbClr val="222613"/>
                </a:solidFill>
                <a:latin typeface="Arial"/>
                <a:ea typeface="Arial"/>
                <a:cs typeface="Arial"/>
                <a:sym typeface="Arial"/>
              </a:rPr>
              <a:t>1156</a:t>
            </a:r>
            <a:endParaRPr/>
          </a:p>
        </p:txBody>
      </p:sp>
      <p:sp>
        <p:nvSpPr>
          <p:cNvPr id="965" name="Google Shape;965;p63"/>
          <p:cNvSpPr txBox="1"/>
          <p:nvPr/>
        </p:nvSpPr>
        <p:spPr>
          <a:xfrm>
            <a:off x="5985105" y="2587782"/>
            <a:ext cx="14605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3007</a:t>
            </a:r>
            <a:endParaRPr/>
          </a:p>
        </p:txBody>
      </p:sp>
      <p:sp>
        <p:nvSpPr>
          <p:cNvPr id="966" name="Google Shape;966;p63"/>
          <p:cNvSpPr txBox="1"/>
          <p:nvPr/>
        </p:nvSpPr>
        <p:spPr>
          <a:xfrm>
            <a:off x="1597345" y="2933169"/>
            <a:ext cx="9493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760</a:t>
            </a:r>
            <a:endParaRPr/>
          </a:p>
        </p:txBody>
      </p:sp>
      <p:sp>
        <p:nvSpPr>
          <p:cNvPr id="967" name="Google Shape;967;p63"/>
          <p:cNvSpPr txBox="1"/>
          <p:nvPr/>
        </p:nvSpPr>
        <p:spPr>
          <a:xfrm>
            <a:off x="2779009" y="2933169"/>
            <a:ext cx="1033463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</a:t>
            </a:r>
            <a:r>
              <a:rPr lang="en-US" sz="1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1613</a:t>
            </a:r>
            <a:endParaRPr/>
          </a:p>
        </p:txBody>
      </p:sp>
      <p:sp>
        <p:nvSpPr>
          <p:cNvPr id="968" name="Google Shape;968;p63"/>
          <p:cNvSpPr txBox="1"/>
          <p:nvPr/>
        </p:nvSpPr>
        <p:spPr>
          <a:xfrm>
            <a:off x="3920422" y="2933169"/>
            <a:ext cx="1033463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1218</a:t>
            </a:r>
            <a:endParaRPr/>
          </a:p>
        </p:txBody>
      </p:sp>
      <p:sp>
        <p:nvSpPr>
          <p:cNvPr id="969" name="Google Shape;969;p63"/>
          <p:cNvSpPr txBox="1"/>
          <p:nvPr/>
        </p:nvSpPr>
        <p:spPr>
          <a:xfrm>
            <a:off x="4981805" y="2933169"/>
            <a:ext cx="9493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572</a:t>
            </a:r>
            <a:endParaRPr/>
          </a:p>
        </p:txBody>
      </p:sp>
      <p:sp>
        <p:nvSpPr>
          <p:cNvPr id="970" name="Google Shape;970;p63"/>
          <p:cNvSpPr txBox="1"/>
          <p:nvPr/>
        </p:nvSpPr>
        <p:spPr>
          <a:xfrm>
            <a:off x="7242048" y="3207807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63"/>
          <p:cNvSpPr txBox="1"/>
          <p:nvPr/>
        </p:nvSpPr>
        <p:spPr>
          <a:xfrm>
            <a:off x="5985105" y="2954495"/>
            <a:ext cx="21717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Grand total = </a:t>
            </a:r>
            <a:r>
              <a:rPr lang="en-US" sz="1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4163</a:t>
            </a:r>
            <a:endParaRPr/>
          </a:p>
        </p:txBody>
      </p:sp>
      <p:sp>
        <p:nvSpPr>
          <p:cNvPr id="972" name="Google Shape;972;p63"/>
          <p:cNvSpPr txBox="1"/>
          <p:nvPr/>
        </p:nvSpPr>
        <p:spPr>
          <a:xfrm>
            <a:off x="522889" y="3787743"/>
            <a:ext cx="2448106" cy="61831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73" name="Google Shape;973;p63"/>
          <p:cNvSpPr/>
          <p:nvPr/>
        </p:nvSpPr>
        <p:spPr>
          <a:xfrm>
            <a:off x="2894051" y="2153062"/>
            <a:ext cx="838200" cy="304800"/>
          </a:xfrm>
          <a:prstGeom prst="ellipse">
            <a:avLst/>
          </a:prstGeom>
          <a:noFill/>
          <a:ln w="25400" cap="flat" cmpd="sng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8" name="Google Shape;978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64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2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80" name="Google Shape;980;p64"/>
          <p:cNvSpPr txBox="1">
            <a:spLocks noGrp="1"/>
          </p:cNvSpPr>
          <p:nvPr>
            <p:ph type="body" idx="1"/>
          </p:nvPr>
        </p:nvSpPr>
        <p:spPr>
          <a:xfrm>
            <a:off x="628649" y="1190607"/>
            <a:ext cx="7646671" cy="60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Compute chi-squared value: Contingency table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2400"/>
          </a:p>
        </p:txBody>
      </p:sp>
      <p:sp>
        <p:nvSpPr>
          <p:cNvPr id="981" name="Google Shape;981;p6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sp>
        <p:nvSpPr>
          <p:cNvPr id="982" name="Google Shape;982;p64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3" name="Google Shape;983;p64"/>
          <p:cNvGraphicFramePr/>
          <p:nvPr/>
        </p:nvGraphicFramePr>
        <p:xfrm>
          <a:off x="238355" y="1773020"/>
          <a:ext cx="5638800" cy="1150825"/>
        </p:xfrm>
        <a:graphic>
          <a:graphicData uri="http://schemas.openxmlformats.org/drawingml/2006/table">
            <a:tbl>
              <a:tblPr>
                <a:noFill/>
                <a:tableStyleId>{D8192131-7D6F-4CF4-ADFE-2F142E34D9D2}</a:tableStyleId>
              </a:tblPr>
              <a:tblGrid>
                <a:gridCol w="12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Observed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18-24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25-34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35-44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 and over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2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Inpatients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230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415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330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181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02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Outpatients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530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1198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888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391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84" name="Google Shape;984;p64"/>
          <p:cNvGraphicFramePr/>
          <p:nvPr/>
        </p:nvGraphicFramePr>
        <p:xfrm>
          <a:off x="3331464" y="3539937"/>
          <a:ext cx="5638825" cy="1113950"/>
        </p:xfrm>
        <a:graphic>
          <a:graphicData uri="http://schemas.openxmlformats.org/drawingml/2006/table">
            <a:tbl>
              <a:tblPr>
                <a:noFill/>
                <a:tableStyleId>{D8192131-7D6F-4CF4-ADFE-2F142E34D9D2}</a:tableStyleId>
              </a:tblPr>
              <a:tblGrid>
                <a:gridCol w="151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18-24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25-34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35-44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 and over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Inpatients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Outpatients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1165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85" name="Google Shape;985;p64"/>
          <p:cNvSpPr txBox="1"/>
          <p:nvPr/>
        </p:nvSpPr>
        <p:spPr>
          <a:xfrm>
            <a:off x="5985105" y="2118636"/>
            <a:ext cx="14605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</a:t>
            </a:r>
            <a:r>
              <a:rPr lang="en-US" sz="1400" b="0" i="0" u="none" strike="noStrike" cap="none">
                <a:solidFill>
                  <a:srgbClr val="222613"/>
                </a:solidFill>
                <a:latin typeface="Arial"/>
                <a:ea typeface="Arial"/>
                <a:cs typeface="Arial"/>
                <a:sym typeface="Arial"/>
              </a:rPr>
              <a:t>1156</a:t>
            </a:r>
            <a:endParaRPr/>
          </a:p>
        </p:txBody>
      </p:sp>
      <p:sp>
        <p:nvSpPr>
          <p:cNvPr id="986" name="Google Shape;986;p64"/>
          <p:cNvSpPr txBox="1"/>
          <p:nvPr/>
        </p:nvSpPr>
        <p:spPr>
          <a:xfrm>
            <a:off x="5985105" y="2587782"/>
            <a:ext cx="14605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3007</a:t>
            </a:r>
            <a:endParaRPr/>
          </a:p>
        </p:txBody>
      </p:sp>
      <p:sp>
        <p:nvSpPr>
          <p:cNvPr id="987" name="Google Shape;987;p64"/>
          <p:cNvSpPr txBox="1"/>
          <p:nvPr/>
        </p:nvSpPr>
        <p:spPr>
          <a:xfrm>
            <a:off x="1597345" y="2933169"/>
            <a:ext cx="9493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760</a:t>
            </a:r>
            <a:endParaRPr/>
          </a:p>
        </p:txBody>
      </p:sp>
      <p:sp>
        <p:nvSpPr>
          <p:cNvPr id="988" name="Google Shape;988;p64"/>
          <p:cNvSpPr txBox="1"/>
          <p:nvPr/>
        </p:nvSpPr>
        <p:spPr>
          <a:xfrm>
            <a:off x="2779009" y="2933169"/>
            <a:ext cx="1033463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</a:t>
            </a:r>
            <a:r>
              <a:rPr lang="en-US" sz="1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1613</a:t>
            </a:r>
            <a:endParaRPr/>
          </a:p>
        </p:txBody>
      </p:sp>
      <p:sp>
        <p:nvSpPr>
          <p:cNvPr id="989" name="Google Shape;989;p64"/>
          <p:cNvSpPr txBox="1"/>
          <p:nvPr/>
        </p:nvSpPr>
        <p:spPr>
          <a:xfrm>
            <a:off x="3920422" y="2933169"/>
            <a:ext cx="1033463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1218</a:t>
            </a:r>
            <a:endParaRPr/>
          </a:p>
        </p:txBody>
      </p:sp>
      <p:sp>
        <p:nvSpPr>
          <p:cNvPr id="990" name="Google Shape;990;p64"/>
          <p:cNvSpPr txBox="1"/>
          <p:nvPr/>
        </p:nvSpPr>
        <p:spPr>
          <a:xfrm>
            <a:off x="4981805" y="2933169"/>
            <a:ext cx="9493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572</a:t>
            </a:r>
            <a:endParaRPr/>
          </a:p>
        </p:txBody>
      </p:sp>
      <p:sp>
        <p:nvSpPr>
          <p:cNvPr id="991" name="Google Shape;991;p64"/>
          <p:cNvSpPr txBox="1"/>
          <p:nvPr/>
        </p:nvSpPr>
        <p:spPr>
          <a:xfrm>
            <a:off x="7242048" y="3207807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64"/>
          <p:cNvSpPr txBox="1"/>
          <p:nvPr/>
        </p:nvSpPr>
        <p:spPr>
          <a:xfrm>
            <a:off x="5985105" y="2954495"/>
            <a:ext cx="21717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Grand total = </a:t>
            </a:r>
            <a:r>
              <a:rPr lang="en-US" sz="1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4163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7" name="Google Shape;997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65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2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99" name="Google Shape;999;p65"/>
          <p:cNvSpPr txBox="1">
            <a:spLocks noGrp="1"/>
          </p:cNvSpPr>
          <p:nvPr>
            <p:ph type="body" idx="1"/>
          </p:nvPr>
        </p:nvSpPr>
        <p:spPr>
          <a:xfrm>
            <a:off x="628649" y="1190607"/>
            <a:ext cx="7646671" cy="60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Compute chi-squared value: Contingency table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2400"/>
          </a:p>
        </p:txBody>
      </p:sp>
      <p:sp>
        <p:nvSpPr>
          <p:cNvPr id="1000" name="Google Shape;1000;p6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sp>
        <p:nvSpPr>
          <p:cNvPr id="1001" name="Google Shape;1001;p65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2" name="Google Shape;1002;p65"/>
          <p:cNvGraphicFramePr/>
          <p:nvPr/>
        </p:nvGraphicFramePr>
        <p:xfrm>
          <a:off x="784096" y="1826828"/>
          <a:ext cx="3895350" cy="1090300"/>
        </p:xfrm>
        <a:graphic>
          <a:graphicData uri="http://schemas.openxmlformats.org/drawingml/2006/table">
            <a:tbl>
              <a:tblPr>
                <a:noFill/>
                <a:tableStyleId>{D8192131-7D6F-4CF4-ADFE-2F142E34D9D2}</a:tableStyleId>
              </a:tblPr>
              <a:tblGrid>
                <a:gridCol w="101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8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Observed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18-24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25-34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35-44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 and over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25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Inpatients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230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415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330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181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25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Outpatients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530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1198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888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391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03" name="Google Shape;1003;p65"/>
          <p:cNvGraphicFramePr/>
          <p:nvPr/>
        </p:nvGraphicFramePr>
        <p:xfrm>
          <a:off x="5065776" y="1826827"/>
          <a:ext cx="3895325" cy="1090300"/>
        </p:xfrm>
        <a:graphic>
          <a:graphicData uri="http://schemas.openxmlformats.org/drawingml/2006/table">
            <a:tbl>
              <a:tblPr>
                <a:noFill/>
                <a:tableStyleId>{D8192131-7D6F-4CF4-ADFE-2F142E34D9D2}</a:tableStyleId>
              </a:tblPr>
              <a:tblGrid>
                <a:gridCol w="10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18-24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25-34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35-44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 and over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15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Inpatients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15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Outpatients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1165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04" name="Google Shape;1004;p65" descr="Chi-Square test using R - Statistical Aid"/>
          <p:cNvPicPr preferRelativeResize="0"/>
          <p:nvPr/>
        </p:nvPicPr>
        <p:blipFill rotWithShape="1">
          <a:blip r:embed="rId4">
            <a:alphaModFix/>
          </a:blip>
          <a:srcRect b="51719"/>
          <a:stretch/>
        </p:blipFill>
        <p:spPr>
          <a:xfrm>
            <a:off x="628649" y="2946261"/>
            <a:ext cx="2176272" cy="665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81377" y="3730383"/>
            <a:ext cx="5943600" cy="1192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0" name="Google Shape;1010;p66"/>
          <p:cNvGrpSpPr/>
          <p:nvPr/>
        </p:nvGrpSpPr>
        <p:grpSpPr>
          <a:xfrm>
            <a:off x="5259253" y="1400503"/>
            <a:ext cx="3585626" cy="2289012"/>
            <a:chOff x="376733" y="3241171"/>
            <a:chExt cx="2869901" cy="1832104"/>
          </a:xfrm>
        </p:grpSpPr>
        <p:pic>
          <p:nvPicPr>
            <p:cNvPr id="1011" name="Google Shape;1011;p66" descr="T-Distribution | What It Is and How To Use It (With Examples)"/>
            <p:cNvPicPr preferRelativeResize="0"/>
            <p:nvPr/>
          </p:nvPicPr>
          <p:blipFill rotWithShape="1">
            <a:blip r:embed="rId3">
              <a:alphaModFix/>
            </a:blip>
            <a:srcRect l="9238" b="11116"/>
            <a:stretch/>
          </p:blipFill>
          <p:spPr>
            <a:xfrm>
              <a:off x="601006" y="3241171"/>
              <a:ext cx="2645628" cy="13950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12" name="Google Shape;1012;p66"/>
            <p:cNvCxnSpPr/>
            <p:nvPr/>
          </p:nvCxnSpPr>
          <p:spPr>
            <a:xfrm>
              <a:off x="96655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3" name="Google Shape;1013;p66"/>
            <p:cNvCxnSpPr/>
            <p:nvPr/>
          </p:nvCxnSpPr>
          <p:spPr>
            <a:xfrm>
              <a:off x="283980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14" name="Google Shape;1014;p66"/>
            <p:cNvSpPr txBox="1"/>
            <p:nvPr/>
          </p:nvSpPr>
          <p:spPr>
            <a:xfrm>
              <a:off x="376733" y="4185295"/>
              <a:ext cx="798839" cy="24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-7.815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66"/>
            <p:cNvSpPr txBox="1"/>
            <p:nvPr/>
          </p:nvSpPr>
          <p:spPr>
            <a:xfrm>
              <a:off x="2519902" y="4035436"/>
              <a:ext cx="650803" cy="24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7.815</a:t>
              </a:r>
              <a:endParaRPr/>
            </a:p>
          </p:txBody>
        </p:sp>
        <p:sp>
          <p:nvSpPr>
            <p:cNvPr id="1016" name="Google Shape;1016;p66"/>
            <p:cNvSpPr txBox="1"/>
            <p:nvPr/>
          </p:nvSpPr>
          <p:spPr>
            <a:xfrm>
              <a:off x="1332107" y="3938707"/>
              <a:ext cx="1111866" cy="5232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t="-186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017" name="Google Shape;1017;p66"/>
            <p:cNvSpPr txBox="1"/>
            <p:nvPr/>
          </p:nvSpPr>
          <p:spPr>
            <a:xfrm>
              <a:off x="1480125" y="4765498"/>
              <a:ext cx="1111866" cy="3077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t="-317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pic>
        <p:nvPicPr>
          <p:cNvPr id="1018" name="Google Shape;1018;p6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p66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2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20" name="Google Shape;1020;p66"/>
          <p:cNvSpPr txBox="1">
            <a:spLocks noGrp="1"/>
          </p:cNvSpPr>
          <p:nvPr>
            <p:ph type="body" idx="1"/>
          </p:nvPr>
        </p:nvSpPr>
        <p:spPr>
          <a:xfrm>
            <a:off x="628649" y="1190606"/>
            <a:ext cx="5042726" cy="373199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60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021" name="Google Shape;1021;p6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  <p:sp>
        <p:nvSpPr>
          <p:cNvPr id="1022" name="Google Shape;1022;p66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66"/>
          <p:cNvSpPr txBox="1"/>
          <p:nvPr/>
        </p:nvSpPr>
        <p:spPr>
          <a:xfrm>
            <a:off x="5421873" y="3668938"/>
            <a:ext cx="372212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4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Hypothesis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92075" marR="0" lvl="0" indent="-4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Hypothesis: No association btw distributions / Independent</a:t>
            </a:r>
            <a:endParaRPr/>
          </a:p>
          <a:p>
            <a:pPr marL="92075" marR="0" lvl="0" indent="-4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 Hypothesis: There is an association btw distributions / Not independent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66"/>
          <p:cNvSpPr txBox="1"/>
          <p:nvPr/>
        </p:nvSpPr>
        <p:spPr>
          <a:xfrm>
            <a:off x="8399668" y="2691348"/>
            <a:ext cx="7726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14.3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5" name="Google Shape;1025;p66"/>
          <p:cNvCxnSpPr/>
          <p:nvPr/>
        </p:nvCxnSpPr>
        <p:spPr>
          <a:xfrm>
            <a:off x="8605286" y="2955535"/>
            <a:ext cx="0" cy="30519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67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Statistical Test</a:t>
            </a:r>
            <a:endParaRPr/>
          </a:p>
        </p:txBody>
      </p:sp>
      <p:sp>
        <p:nvSpPr>
          <p:cNvPr id="1032" name="Google Shape;1032;p6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  <p:sp>
        <p:nvSpPr>
          <p:cNvPr id="1033" name="Google Shape;1033;p67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Statistical Test</a:t>
            </a:r>
            <a:endParaRPr/>
          </a:p>
        </p:txBody>
      </p:sp>
      <p:grpSp>
        <p:nvGrpSpPr>
          <p:cNvPr id="1034" name="Google Shape;1034;p67"/>
          <p:cNvGrpSpPr/>
          <p:nvPr/>
        </p:nvGrpSpPr>
        <p:grpSpPr>
          <a:xfrm>
            <a:off x="504887" y="1921144"/>
            <a:ext cx="8054215" cy="2039817"/>
            <a:chOff x="1967" y="1080200"/>
            <a:chExt cx="8054215" cy="2039817"/>
          </a:xfrm>
        </p:grpSpPr>
        <p:sp>
          <p:nvSpPr>
            <p:cNvPr id="1035" name="Google Shape;1035;p67"/>
            <p:cNvSpPr/>
            <p:nvPr/>
          </p:nvSpPr>
          <p:spPr>
            <a:xfrm>
              <a:off x="3853983" y="2807283"/>
              <a:ext cx="35018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A5B4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036" name="Google Shape;1036;p67"/>
            <p:cNvSpPr/>
            <p:nvPr/>
          </p:nvSpPr>
          <p:spPr>
            <a:xfrm>
              <a:off x="1752883" y="2476556"/>
              <a:ext cx="350183" cy="376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037" name="Google Shape;1037;p67"/>
            <p:cNvSpPr/>
            <p:nvPr/>
          </p:nvSpPr>
          <p:spPr>
            <a:xfrm>
              <a:off x="5955083" y="2100109"/>
              <a:ext cx="350183" cy="75289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F2A3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038" name="Google Shape;1038;p67"/>
            <p:cNvSpPr/>
            <p:nvPr/>
          </p:nvSpPr>
          <p:spPr>
            <a:xfrm>
              <a:off x="5955083" y="2054389"/>
              <a:ext cx="35018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F2A3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039" name="Google Shape;1039;p67"/>
            <p:cNvSpPr/>
            <p:nvPr/>
          </p:nvSpPr>
          <p:spPr>
            <a:xfrm>
              <a:off x="5955083" y="1347215"/>
              <a:ext cx="350183" cy="75289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rgbClr val="F2A3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040" name="Google Shape;1040;p67"/>
            <p:cNvSpPr/>
            <p:nvPr/>
          </p:nvSpPr>
          <p:spPr>
            <a:xfrm>
              <a:off x="3853983" y="2054389"/>
              <a:ext cx="35018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A5B4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041" name="Google Shape;1041;p67"/>
            <p:cNvSpPr/>
            <p:nvPr/>
          </p:nvSpPr>
          <p:spPr>
            <a:xfrm>
              <a:off x="1752883" y="2100109"/>
              <a:ext cx="350183" cy="376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042" name="Google Shape;1042;p67"/>
            <p:cNvSpPr/>
            <p:nvPr/>
          </p:nvSpPr>
          <p:spPr>
            <a:xfrm>
              <a:off x="1967" y="2209541"/>
              <a:ext cx="1750916" cy="534029"/>
            </a:xfrm>
            <a:prstGeom prst="rect">
              <a:avLst/>
            </a:prstGeom>
            <a:solidFill>
              <a:srgbClr val="CF92A7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7"/>
            <p:cNvSpPr txBox="1"/>
            <p:nvPr/>
          </p:nvSpPr>
          <p:spPr>
            <a:xfrm>
              <a:off x="1967" y="2209541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Statistical Test</a:t>
              </a:r>
              <a:endParaRPr/>
            </a:p>
          </p:txBody>
        </p:sp>
        <p:sp>
          <p:nvSpPr>
            <p:cNvPr id="1044" name="Google Shape;1044;p67"/>
            <p:cNvSpPr/>
            <p:nvPr/>
          </p:nvSpPr>
          <p:spPr>
            <a:xfrm>
              <a:off x="2103066" y="1833094"/>
              <a:ext cx="1750916" cy="534029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7"/>
            <p:cNvSpPr txBox="1"/>
            <p:nvPr/>
          </p:nvSpPr>
          <p:spPr>
            <a:xfrm>
              <a:off x="2103066" y="1833094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Numerical variables</a:t>
              </a:r>
              <a:endParaRPr/>
            </a:p>
          </p:txBody>
        </p:sp>
        <p:sp>
          <p:nvSpPr>
            <p:cNvPr id="1046" name="Google Shape;1046;p67"/>
            <p:cNvSpPr/>
            <p:nvPr/>
          </p:nvSpPr>
          <p:spPr>
            <a:xfrm>
              <a:off x="4204166" y="1833094"/>
              <a:ext cx="1750916" cy="534029"/>
            </a:xfrm>
            <a:prstGeom prst="rect">
              <a:avLst/>
            </a:prstGeom>
            <a:solidFill>
              <a:srgbClr val="A5B49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7"/>
            <p:cNvSpPr txBox="1"/>
            <p:nvPr/>
          </p:nvSpPr>
          <p:spPr>
            <a:xfrm>
              <a:off x="4204166" y="1833094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T-test</a:t>
              </a:r>
              <a:endParaRPr/>
            </a:p>
          </p:txBody>
        </p:sp>
        <p:sp>
          <p:nvSpPr>
            <p:cNvPr id="1048" name="Google Shape;1048;p67"/>
            <p:cNvSpPr/>
            <p:nvPr/>
          </p:nvSpPr>
          <p:spPr>
            <a:xfrm>
              <a:off x="6305266" y="1080200"/>
              <a:ext cx="1750916" cy="534029"/>
            </a:xfrm>
            <a:prstGeom prst="rect">
              <a:avLst/>
            </a:prstGeom>
            <a:solidFill>
              <a:srgbClr val="F2A34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7"/>
            <p:cNvSpPr txBox="1"/>
            <p:nvPr/>
          </p:nvSpPr>
          <p:spPr>
            <a:xfrm>
              <a:off x="6305266" y="1080200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One-sample t-test</a:t>
              </a:r>
              <a:endParaRPr/>
            </a:p>
          </p:txBody>
        </p:sp>
        <p:sp>
          <p:nvSpPr>
            <p:cNvPr id="1050" name="Google Shape;1050;p67"/>
            <p:cNvSpPr/>
            <p:nvPr/>
          </p:nvSpPr>
          <p:spPr>
            <a:xfrm>
              <a:off x="6305266" y="1833094"/>
              <a:ext cx="1750916" cy="534029"/>
            </a:xfrm>
            <a:prstGeom prst="rect">
              <a:avLst/>
            </a:prstGeom>
            <a:solidFill>
              <a:srgbClr val="F2A34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7"/>
            <p:cNvSpPr txBox="1"/>
            <p:nvPr/>
          </p:nvSpPr>
          <p:spPr>
            <a:xfrm>
              <a:off x="6305266" y="1833094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Dependent t-test</a:t>
              </a:r>
              <a:endParaRPr/>
            </a:p>
          </p:txBody>
        </p:sp>
        <p:sp>
          <p:nvSpPr>
            <p:cNvPr id="1052" name="Google Shape;1052;p67"/>
            <p:cNvSpPr/>
            <p:nvPr/>
          </p:nvSpPr>
          <p:spPr>
            <a:xfrm>
              <a:off x="6305266" y="2585988"/>
              <a:ext cx="1750916" cy="534029"/>
            </a:xfrm>
            <a:prstGeom prst="rect">
              <a:avLst/>
            </a:prstGeom>
            <a:solidFill>
              <a:srgbClr val="F2A34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7"/>
            <p:cNvSpPr txBox="1"/>
            <p:nvPr/>
          </p:nvSpPr>
          <p:spPr>
            <a:xfrm>
              <a:off x="6305266" y="2585988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Independent t-test</a:t>
              </a:r>
              <a:endParaRPr/>
            </a:p>
          </p:txBody>
        </p:sp>
        <p:sp>
          <p:nvSpPr>
            <p:cNvPr id="1054" name="Google Shape;1054;p67"/>
            <p:cNvSpPr/>
            <p:nvPr/>
          </p:nvSpPr>
          <p:spPr>
            <a:xfrm>
              <a:off x="2103066" y="2585988"/>
              <a:ext cx="1750916" cy="534029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7"/>
            <p:cNvSpPr txBox="1"/>
            <p:nvPr/>
          </p:nvSpPr>
          <p:spPr>
            <a:xfrm>
              <a:off x="2103066" y="2585988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Categorical Variable</a:t>
              </a:r>
              <a:endParaRPr/>
            </a:p>
          </p:txBody>
        </p:sp>
        <p:sp>
          <p:nvSpPr>
            <p:cNvPr id="1056" name="Google Shape;1056;p67"/>
            <p:cNvSpPr/>
            <p:nvPr/>
          </p:nvSpPr>
          <p:spPr>
            <a:xfrm>
              <a:off x="4204166" y="2585988"/>
              <a:ext cx="1750916" cy="534029"/>
            </a:xfrm>
            <a:prstGeom prst="rect">
              <a:avLst/>
            </a:prstGeom>
            <a:solidFill>
              <a:srgbClr val="A5B49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7"/>
            <p:cNvSpPr txBox="1"/>
            <p:nvPr/>
          </p:nvSpPr>
          <p:spPr>
            <a:xfrm>
              <a:off x="4204166" y="2585988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Chi-squared test</a:t>
              </a:r>
              <a:endParaRPr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Hypothesis Testing</a:t>
            </a:r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0" y="857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Hypothesis Testing</a:t>
            </a:r>
            <a:endParaRPr/>
          </a:p>
        </p:txBody>
      </p:sp>
      <p:sp>
        <p:nvSpPr>
          <p:cNvPr id="154" name="Google Shape;154;p7"/>
          <p:cNvSpPr txBox="1"/>
          <p:nvPr/>
        </p:nvSpPr>
        <p:spPr>
          <a:xfrm>
            <a:off x="628650" y="1170438"/>
            <a:ext cx="7713966" cy="375215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342" r="-142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Hypothesis Testing</a:t>
            </a:r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62" name="Google Shape;162;p8"/>
          <p:cNvSpPr txBox="1"/>
          <p:nvPr/>
        </p:nvSpPr>
        <p:spPr>
          <a:xfrm>
            <a:off x="0" y="857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Hypothesis Testing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1132710" y="1909877"/>
            <a:ext cx="1766509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2068" r="-2068" b="-2622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4" name="Google Shape;164;p8"/>
          <p:cNvSpPr txBox="1"/>
          <p:nvPr/>
        </p:nvSpPr>
        <p:spPr>
          <a:xfrm>
            <a:off x="1132710" y="2771368"/>
            <a:ext cx="1713739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3558" r="-3557" b="-2666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5" name="Google Shape;165;p8"/>
          <p:cNvSpPr txBox="1"/>
          <p:nvPr/>
        </p:nvSpPr>
        <p:spPr>
          <a:xfrm>
            <a:off x="281235" y="1440880"/>
            <a:ext cx="2617984" cy="5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Hypothesis</a:t>
            </a:r>
            <a:endParaRPr/>
          </a:p>
        </p:txBody>
      </p:sp>
      <p:sp>
        <p:nvSpPr>
          <p:cNvPr id="166" name="Google Shape;166;p8"/>
          <p:cNvSpPr txBox="1"/>
          <p:nvPr/>
        </p:nvSpPr>
        <p:spPr>
          <a:xfrm>
            <a:off x="281235" y="2302109"/>
            <a:ext cx="2617984" cy="5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</a:t>
            </a:r>
            <a:endParaRPr/>
          </a:p>
        </p:txBody>
      </p:sp>
      <p:sp>
        <p:nvSpPr>
          <p:cNvPr id="167" name="Google Shape;167;p8"/>
          <p:cNvSpPr txBox="1"/>
          <p:nvPr/>
        </p:nvSpPr>
        <p:spPr>
          <a:xfrm>
            <a:off x="281235" y="1128680"/>
            <a:ext cx="2617984" cy="5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Two-tailed:</a:t>
            </a:r>
            <a:endParaRPr/>
          </a:p>
        </p:txBody>
      </p:sp>
      <p:sp>
        <p:nvSpPr>
          <p:cNvPr id="168" name="Google Shape;168;p8"/>
          <p:cNvSpPr txBox="1"/>
          <p:nvPr/>
        </p:nvSpPr>
        <p:spPr>
          <a:xfrm>
            <a:off x="7087355" y="1909877"/>
            <a:ext cx="1789785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1364" r="-1704" b="-2622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9" name="Google Shape;169;p8"/>
          <p:cNvSpPr txBox="1"/>
          <p:nvPr/>
        </p:nvSpPr>
        <p:spPr>
          <a:xfrm>
            <a:off x="7087355" y="2771368"/>
            <a:ext cx="1715341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3558" r="-3557" b="-2666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0" name="Google Shape;170;p8"/>
          <p:cNvSpPr txBox="1"/>
          <p:nvPr/>
        </p:nvSpPr>
        <p:spPr>
          <a:xfrm>
            <a:off x="6235880" y="1440880"/>
            <a:ext cx="2617984" cy="5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Hypothesis</a:t>
            </a:r>
            <a:endParaRPr/>
          </a:p>
        </p:txBody>
      </p:sp>
      <p:sp>
        <p:nvSpPr>
          <p:cNvPr id="171" name="Google Shape;171;p8"/>
          <p:cNvSpPr txBox="1"/>
          <p:nvPr/>
        </p:nvSpPr>
        <p:spPr>
          <a:xfrm>
            <a:off x="6235880" y="2302109"/>
            <a:ext cx="2617984" cy="5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</a:t>
            </a:r>
            <a:endParaRPr/>
          </a:p>
        </p:txBody>
      </p:sp>
      <p:sp>
        <p:nvSpPr>
          <p:cNvPr id="172" name="Google Shape;172;p8"/>
          <p:cNvSpPr txBox="1"/>
          <p:nvPr/>
        </p:nvSpPr>
        <p:spPr>
          <a:xfrm>
            <a:off x="6235880" y="1128680"/>
            <a:ext cx="2617984" cy="5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One-tailed:</a:t>
            </a:r>
            <a:endParaRPr/>
          </a:p>
        </p:txBody>
      </p:sp>
      <p:grpSp>
        <p:nvGrpSpPr>
          <p:cNvPr id="173" name="Google Shape;173;p8"/>
          <p:cNvGrpSpPr/>
          <p:nvPr/>
        </p:nvGrpSpPr>
        <p:grpSpPr>
          <a:xfrm>
            <a:off x="95498" y="3241171"/>
            <a:ext cx="2961814" cy="1832104"/>
            <a:chOff x="442913" y="3241171"/>
            <a:chExt cx="2961814" cy="1832104"/>
          </a:xfrm>
        </p:grpSpPr>
        <p:pic>
          <p:nvPicPr>
            <p:cNvPr id="174" name="Google Shape;174;p8" descr="T-Distribution | What It Is and How To Use It (With Examples)"/>
            <p:cNvPicPr preferRelativeResize="0"/>
            <p:nvPr/>
          </p:nvPicPr>
          <p:blipFill rotWithShape="1">
            <a:blip r:embed="rId9">
              <a:alphaModFix/>
            </a:blip>
            <a:srcRect l="9238" b="11116"/>
            <a:stretch/>
          </p:blipFill>
          <p:spPr>
            <a:xfrm>
              <a:off x="601006" y="3241171"/>
              <a:ext cx="2645628" cy="13950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5" name="Google Shape;175;p8"/>
            <p:cNvCxnSpPr/>
            <p:nvPr/>
          </p:nvCxnSpPr>
          <p:spPr>
            <a:xfrm>
              <a:off x="96655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6" name="Google Shape;176;p8"/>
            <p:cNvCxnSpPr/>
            <p:nvPr/>
          </p:nvCxnSpPr>
          <p:spPr>
            <a:xfrm>
              <a:off x="283980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7" name="Google Shape;177;p8"/>
            <p:cNvSpPr txBox="1"/>
            <p:nvPr/>
          </p:nvSpPr>
          <p:spPr>
            <a:xfrm>
              <a:off x="442913" y="4075884"/>
              <a:ext cx="5680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α/2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8"/>
            <p:cNvSpPr txBox="1"/>
            <p:nvPr/>
          </p:nvSpPr>
          <p:spPr>
            <a:xfrm>
              <a:off x="2836634" y="4160021"/>
              <a:ext cx="5680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α/2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8"/>
            <p:cNvSpPr txBox="1"/>
            <p:nvPr/>
          </p:nvSpPr>
          <p:spPr>
            <a:xfrm>
              <a:off x="1332107" y="3938707"/>
              <a:ext cx="1111866" cy="52322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t="-2325" b="-11626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80" name="Google Shape;180;p8"/>
            <p:cNvSpPr txBox="1"/>
            <p:nvPr/>
          </p:nvSpPr>
          <p:spPr>
            <a:xfrm>
              <a:off x="1480125" y="4765498"/>
              <a:ext cx="1111866" cy="307777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t="-3998" b="-1999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grpSp>
        <p:nvGrpSpPr>
          <p:cNvPr id="181" name="Google Shape;181;p8"/>
          <p:cNvGrpSpPr/>
          <p:nvPr/>
        </p:nvGrpSpPr>
        <p:grpSpPr>
          <a:xfrm>
            <a:off x="3106453" y="1128680"/>
            <a:ext cx="2926338" cy="3884921"/>
            <a:chOff x="3106453" y="1128680"/>
            <a:chExt cx="2926338" cy="3884921"/>
          </a:xfrm>
        </p:grpSpPr>
        <p:sp>
          <p:nvSpPr>
            <p:cNvPr id="182" name="Google Shape;182;p8"/>
            <p:cNvSpPr txBox="1"/>
            <p:nvPr/>
          </p:nvSpPr>
          <p:spPr>
            <a:xfrm>
              <a:off x="3957928" y="1909877"/>
              <a:ext cx="1789785" cy="36933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l="-1018" r="-1698" b="-26229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83" name="Google Shape;183;p8"/>
            <p:cNvSpPr txBox="1"/>
            <p:nvPr/>
          </p:nvSpPr>
          <p:spPr>
            <a:xfrm>
              <a:off x="3957928" y="2771368"/>
              <a:ext cx="1715341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l="-3190" r="-3544" b="-26665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84" name="Google Shape;184;p8"/>
            <p:cNvSpPr txBox="1"/>
            <p:nvPr/>
          </p:nvSpPr>
          <p:spPr>
            <a:xfrm>
              <a:off x="3106453" y="1440880"/>
              <a:ext cx="2617984" cy="5020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Null Hypothesis</a:t>
              </a:r>
              <a:endParaRPr/>
            </a:p>
          </p:txBody>
        </p:sp>
        <p:sp>
          <p:nvSpPr>
            <p:cNvPr id="185" name="Google Shape;185;p8"/>
            <p:cNvSpPr txBox="1"/>
            <p:nvPr/>
          </p:nvSpPr>
          <p:spPr>
            <a:xfrm>
              <a:off x="3106453" y="2302109"/>
              <a:ext cx="2617984" cy="5020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rmAutofit fontScale="85000" lnSpcReduction="10000"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Alternative Hypothesis</a:t>
              </a:r>
              <a:endParaRPr/>
            </a:p>
          </p:txBody>
        </p:sp>
        <p:sp>
          <p:nvSpPr>
            <p:cNvPr id="186" name="Google Shape;186;p8"/>
            <p:cNvSpPr txBox="1"/>
            <p:nvPr/>
          </p:nvSpPr>
          <p:spPr>
            <a:xfrm>
              <a:off x="3106453" y="1128680"/>
              <a:ext cx="2617984" cy="5020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1" i="0" u="sng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One-tailed:</a:t>
              </a:r>
              <a:endParaRPr/>
            </a:p>
          </p:txBody>
        </p:sp>
        <p:grpSp>
          <p:nvGrpSpPr>
            <p:cNvPr id="187" name="Google Shape;187;p8"/>
            <p:cNvGrpSpPr/>
            <p:nvPr/>
          </p:nvGrpSpPr>
          <p:grpSpPr>
            <a:xfrm>
              <a:off x="3143261" y="3241171"/>
              <a:ext cx="2889530" cy="1772430"/>
              <a:chOff x="357104" y="3241171"/>
              <a:chExt cx="2889530" cy="1772430"/>
            </a:xfrm>
          </p:grpSpPr>
          <p:pic>
            <p:nvPicPr>
              <p:cNvPr id="188" name="Google Shape;188;p8" descr="T-Distribution | What It Is and How To Use It (With Examples)"/>
              <p:cNvPicPr preferRelativeResize="0"/>
              <p:nvPr/>
            </p:nvPicPr>
            <p:blipFill rotWithShape="1">
              <a:blip r:embed="rId9">
                <a:alphaModFix/>
              </a:blip>
              <a:srcRect l="9238" b="11116"/>
              <a:stretch/>
            </p:blipFill>
            <p:spPr>
              <a:xfrm>
                <a:off x="601006" y="3241171"/>
                <a:ext cx="2645628" cy="139507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89" name="Google Shape;189;p8"/>
              <p:cNvCxnSpPr/>
              <p:nvPr/>
            </p:nvCxnSpPr>
            <p:spPr>
              <a:xfrm>
                <a:off x="966556" y="4229773"/>
                <a:ext cx="0" cy="4760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90" name="Google Shape;190;p8"/>
              <p:cNvSpPr txBox="1"/>
              <p:nvPr/>
            </p:nvSpPr>
            <p:spPr>
              <a:xfrm>
                <a:off x="654291" y="4133700"/>
                <a:ext cx="56809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α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8"/>
              <p:cNvSpPr txBox="1"/>
              <p:nvPr/>
            </p:nvSpPr>
            <p:spPr>
              <a:xfrm>
                <a:off x="1332107" y="3938707"/>
                <a:ext cx="1111866" cy="523220"/>
              </a:xfrm>
              <a:prstGeom prst="rect">
                <a:avLst/>
              </a:prstGeom>
              <a:blipFill rotWithShape="1">
                <a:blip r:embed="rId10">
                  <a:alphaModFix/>
                </a:blip>
                <a:stretch>
                  <a:fillRect t="-2325" b="-11626"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/>
              </a:p>
            </p:txBody>
          </p:sp>
          <p:sp>
            <p:nvSpPr>
              <p:cNvPr id="192" name="Google Shape;192;p8"/>
              <p:cNvSpPr txBox="1"/>
              <p:nvPr/>
            </p:nvSpPr>
            <p:spPr>
              <a:xfrm>
                <a:off x="357104" y="4705824"/>
                <a:ext cx="1111866" cy="307777"/>
              </a:xfrm>
              <a:prstGeom prst="rect">
                <a:avLst/>
              </a:prstGeom>
              <a:blipFill rotWithShape="1">
                <a:blip r:embed="rId11">
                  <a:alphaModFix/>
                </a:blip>
                <a:stretch>
                  <a:fillRect t="-3998" b="-19998"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/>
              </a:p>
            </p:txBody>
          </p:sp>
        </p:grpSp>
      </p:grpSp>
      <p:grpSp>
        <p:nvGrpSpPr>
          <p:cNvPr id="193" name="Google Shape;193;p8"/>
          <p:cNvGrpSpPr/>
          <p:nvPr/>
        </p:nvGrpSpPr>
        <p:grpSpPr>
          <a:xfrm>
            <a:off x="6498372" y="3241171"/>
            <a:ext cx="2739199" cy="1772430"/>
            <a:chOff x="597804" y="3241171"/>
            <a:chExt cx="2739199" cy="1772430"/>
          </a:xfrm>
        </p:grpSpPr>
        <p:pic>
          <p:nvPicPr>
            <p:cNvPr id="194" name="Google Shape;194;p8" descr="T-Distribution | What It Is and How To Use It (With Examples)"/>
            <p:cNvPicPr preferRelativeResize="0"/>
            <p:nvPr/>
          </p:nvPicPr>
          <p:blipFill rotWithShape="1">
            <a:blip r:embed="rId9">
              <a:alphaModFix/>
            </a:blip>
            <a:srcRect l="9238" b="11116"/>
            <a:stretch/>
          </p:blipFill>
          <p:spPr>
            <a:xfrm>
              <a:off x="597804" y="3241171"/>
              <a:ext cx="2645628" cy="13950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5" name="Google Shape;195;p8"/>
            <p:cNvCxnSpPr/>
            <p:nvPr/>
          </p:nvCxnSpPr>
          <p:spPr>
            <a:xfrm>
              <a:off x="2779454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6" name="Google Shape;196;p8"/>
            <p:cNvSpPr txBox="1"/>
            <p:nvPr/>
          </p:nvSpPr>
          <p:spPr>
            <a:xfrm>
              <a:off x="2768910" y="4133700"/>
              <a:ext cx="5680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α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8"/>
            <p:cNvSpPr txBox="1"/>
            <p:nvPr/>
          </p:nvSpPr>
          <p:spPr>
            <a:xfrm>
              <a:off x="1332107" y="3938707"/>
              <a:ext cx="1111866" cy="523220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t="-2325" b="-11626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98" name="Google Shape;198;p8"/>
            <p:cNvSpPr txBox="1"/>
            <p:nvPr/>
          </p:nvSpPr>
          <p:spPr>
            <a:xfrm>
              <a:off x="2205914" y="4705824"/>
              <a:ext cx="1111866" cy="307777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t="-3998" b="-1999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9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Hypothesis Testing</a:t>
            </a:r>
            <a:endParaRPr/>
          </a:p>
        </p:txBody>
      </p:sp>
      <p:sp>
        <p:nvSpPr>
          <p:cNvPr id="205" name="Google Shape;205;p9"/>
          <p:cNvSpPr txBox="1">
            <a:spLocks noGrp="1"/>
          </p:cNvSpPr>
          <p:nvPr>
            <p:ph type="body" idx="1"/>
          </p:nvPr>
        </p:nvSpPr>
        <p:spPr>
          <a:xfrm>
            <a:off x="628649" y="1277623"/>
            <a:ext cx="8186577" cy="348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609600" lvl="0" indent="-609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/>
              <a:t>State the research question.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/>
              <a:t>State the statistical hypothesis.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/>
              <a:t>Determine significance value (alpha value)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/>
              <a:t>Compute degree of freedom.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/>
              <a:t>Set decision rule.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/>
              <a:t>Calculate the test statistic.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/>
              <a:t>Statistic results.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/>
              <a:t>Statistic conclusion.</a:t>
            </a:r>
            <a:endParaRPr/>
          </a:p>
        </p:txBody>
      </p:sp>
      <p:sp>
        <p:nvSpPr>
          <p:cNvPr id="206" name="Google Shape;206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7" name="Google Shape;207;p9"/>
          <p:cNvSpPr txBox="1"/>
          <p:nvPr/>
        </p:nvSpPr>
        <p:spPr>
          <a:xfrm>
            <a:off x="0" y="857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Hypothesis Testing</a:t>
            </a:r>
            <a:endParaRPr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7|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3|17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5|7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"/>
</p:tagLst>
</file>

<file path=ppt/theme/theme1.xml><?xml version="1.0" encoding="utf-8"?>
<a:theme xmlns:a="http://schemas.openxmlformats.org/drawingml/2006/main" name="Office Theme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2767</Words>
  <Application>Microsoft Office PowerPoint</Application>
  <PresentationFormat>On-screen Show (16:9)</PresentationFormat>
  <Paragraphs>770</Paragraphs>
  <Slides>67</Slides>
  <Notes>67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Noto Sans Symbols</vt:lpstr>
      <vt:lpstr>Arial</vt:lpstr>
      <vt:lpstr>Calibri</vt:lpstr>
      <vt:lpstr>Times New Roman</vt:lpstr>
      <vt:lpstr>Office Theme</vt:lpstr>
      <vt:lpstr>Simple Light</vt:lpstr>
      <vt:lpstr>Microsoft Excel 97-2003 Worksheet</vt:lpstr>
      <vt:lpstr>PowerPoint Presentation</vt:lpstr>
      <vt:lpstr>Outline</vt:lpstr>
      <vt:lpstr>Learning Outcomes</vt:lpstr>
      <vt:lpstr>Types of variable</vt:lpstr>
      <vt:lpstr>Hypothesis Testing</vt:lpstr>
      <vt:lpstr>Hypothesis Testing</vt:lpstr>
      <vt:lpstr>Hypothesis Testing</vt:lpstr>
      <vt:lpstr>Hypothesis Testing</vt:lpstr>
      <vt:lpstr>Hypothesis Testing</vt:lpstr>
      <vt:lpstr>Statistical Test</vt:lpstr>
      <vt:lpstr>One sample t-test</vt:lpstr>
      <vt:lpstr>One sample t-test: Concept</vt:lpstr>
      <vt:lpstr>One sample t-test: Example</vt:lpstr>
      <vt:lpstr>Example</vt:lpstr>
      <vt:lpstr>Example (con’t)</vt:lpstr>
      <vt:lpstr>Example (con’t)</vt:lpstr>
      <vt:lpstr>Example (con’t)</vt:lpstr>
      <vt:lpstr>Example (con’t)</vt:lpstr>
      <vt:lpstr>Example (con’t)</vt:lpstr>
      <vt:lpstr>Example (con’t)</vt:lpstr>
      <vt:lpstr>Example (con’t) – sample standard deviation</vt:lpstr>
      <vt:lpstr>Example (con’t)</vt:lpstr>
      <vt:lpstr>Example (con’t)</vt:lpstr>
      <vt:lpstr>Statistical Inference</vt:lpstr>
      <vt:lpstr>Statistical Test</vt:lpstr>
      <vt:lpstr>Dependent t-test</vt:lpstr>
      <vt:lpstr>Dependent t-test: Example</vt:lpstr>
      <vt:lpstr>Dependent t-test: Concept</vt:lpstr>
      <vt:lpstr>Example</vt:lpstr>
      <vt:lpstr>Example (con’t)</vt:lpstr>
      <vt:lpstr>Example (con’t)</vt:lpstr>
      <vt:lpstr>Example (con’t)</vt:lpstr>
      <vt:lpstr>Example (con’t)</vt:lpstr>
      <vt:lpstr>Example (con’t)</vt:lpstr>
      <vt:lpstr>Example (con’t)</vt:lpstr>
      <vt:lpstr>Statistical Test</vt:lpstr>
      <vt:lpstr>Independent t-test</vt:lpstr>
      <vt:lpstr>Independent t-test: Example</vt:lpstr>
      <vt:lpstr>Independent t-test: Concept</vt:lpstr>
      <vt:lpstr>Example</vt:lpstr>
      <vt:lpstr>Example (con’t)</vt:lpstr>
      <vt:lpstr>Example (con’t)</vt:lpstr>
      <vt:lpstr>Example (con’t)</vt:lpstr>
      <vt:lpstr>Example (con’t)</vt:lpstr>
      <vt:lpstr>Example (con’t)</vt:lpstr>
      <vt:lpstr>Example (con’t)</vt:lpstr>
      <vt:lpstr>Statistical Test</vt:lpstr>
      <vt:lpstr>Chi-squared test</vt:lpstr>
      <vt:lpstr>Chi-squared test: Example</vt:lpstr>
      <vt:lpstr>Example 1</vt:lpstr>
      <vt:lpstr>Example 1 (con’t)</vt:lpstr>
      <vt:lpstr>Example 1 (con’t)</vt:lpstr>
      <vt:lpstr>Example 1 (con’t)</vt:lpstr>
      <vt:lpstr>Example 1 (con’t)</vt:lpstr>
      <vt:lpstr>Example 1 (con’t)</vt:lpstr>
      <vt:lpstr>Example 1 (con’t)</vt:lpstr>
      <vt:lpstr>Example 2</vt:lpstr>
      <vt:lpstr>Example 2 (con’t)</vt:lpstr>
      <vt:lpstr>Example 2 (con’t)</vt:lpstr>
      <vt:lpstr>Example 2 (con’t)</vt:lpstr>
      <vt:lpstr>Example 2 (con’t)</vt:lpstr>
      <vt:lpstr>Example 2 (con’t)</vt:lpstr>
      <vt:lpstr>Example 2 (con’t)</vt:lpstr>
      <vt:lpstr>Example 2 (con’t)</vt:lpstr>
      <vt:lpstr>Example 2 (con’t)</vt:lpstr>
      <vt:lpstr>Example 2 (con’t)</vt:lpstr>
      <vt:lpstr>Statistical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shiernee saw</dc:creator>
  <cp:lastModifiedBy>shiernee saw</cp:lastModifiedBy>
  <cp:revision>15</cp:revision>
  <dcterms:modified xsi:type="dcterms:W3CDTF">2023-12-04T07:05:08Z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0.17.1.1417</vt:lpwstr>
  </property>
</Properties>
</file>