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autoCompressPictures="0">
  <p:sldMasterIdLst>
    <p:sldMasterId id="214748376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390" autoAdjust="0"/>
    <p:restoredTop sz="95033" autoAdjust="0"/>
  </p:normalViewPr>
  <p:slideViewPr>
    <p:cSldViewPr snapToGrid="0" snapToObjects="1">
      <p:cViewPr varScale="1">
        <p:scale>
          <a:sx n="67" d="100"/>
          <a:sy n="67" d="100"/>
        </p:scale>
        <p:origin x="69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C4F1F54-C046-4D8F-91F4-02CDAF3B68C5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י"ג/תשרי/תשפ"ב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EC605DA-80A8-4B7B-B889-6C5700BB4CEA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04670B4-8476-4868-8E4E-BD7F7EB7E382}" type="datetime1">
              <a:rPr lang="he-IL" smtClean="0"/>
              <a:t>י"ג/תשרי/תשפ"ב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3544625-0ADF-4414-89A2-9E135F0C849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5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53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4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84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03B-6D42-49D2-B4AA-B95A662FEA9E}" type="datetime1">
              <a:rPr lang="he-IL" smtClean="0"/>
              <a:t>י"ג/תשרי/תשפ"ב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53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01A7-C05B-4C88-98C7-12FD5F26441B}" type="datetime1">
              <a:rPr lang="he-IL" smtClean="0"/>
              <a:t>י"ג/תשרי/תשפ"ב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684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67F8-FC25-4D60-BC81-F0FB596FF1BD}" type="datetime1">
              <a:rPr lang="he-IL" noProof="0" smtClean="0"/>
              <a:t>י"ג/תשרי/תשפ"ב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0810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67F8-FC25-4D60-BC81-F0FB596FF1BD}" type="datetime1">
              <a:rPr lang="he-IL" noProof="0" smtClean="0"/>
              <a:t>י"ג/תשרי/תשפ"ב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he-IL" noProof="0" smtClean="0"/>
              <a:pPr/>
              <a:t>‹#›</a:t>
            </a:fld>
            <a:endParaRPr lang="he-IL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98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A763-7123-4EEC-A01E-6DEE63A5CD80}" type="datetime1">
              <a:rPr lang="he-IL" smtClean="0"/>
              <a:t>י"ג/תשרי/תשפ"ב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87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67F8-FC25-4D60-BC81-F0FB596FF1BD}" type="datetime1">
              <a:rPr lang="he-IL" noProof="0" smtClean="0"/>
              <a:t>י"ג/תשרי/תשפ"ב</a:t>
            </a:fld>
            <a:endParaRPr lang="he-IL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3770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67F8-FC25-4D60-BC81-F0FB596FF1BD}" type="datetime1">
              <a:rPr lang="he-IL" noProof="0" smtClean="0"/>
              <a:t>י"ג/תשרי/תשפ"ב</a:t>
            </a:fld>
            <a:endParaRPr lang="he-IL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0424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001C-A6DB-4C61-AB2A-DB388D84202F}" type="datetime1">
              <a:rPr lang="he-IL" smtClean="0"/>
              <a:t>י"ג/תשרי/תשפ"ב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57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FB6-5BED-425B-A4E9-239F4B954EBB}" type="datetime1">
              <a:rPr lang="he-IL" smtClean="0"/>
              <a:t>י"ג/תשרי/תשפ"ב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92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383C-729E-497E-95DD-D7340825FF6A}" type="datetime1">
              <a:rPr lang="he-IL" smtClean="0"/>
              <a:t>י"ג/תשרי/תשפ"ב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93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C276-5B45-48DE-A14E-453C02A2062C}" type="datetime1">
              <a:rPr lang="he-IL" smtClean="0"/>
              <a:t>י"ג/תשרי/תשפ"ב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69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043-071C-448F-89A5-27606E31A466}" type="datetime1">
              <a:rPr lang="he-IL" smtClean="0"/>
              <a:t>י"ג/תשרי/תשפ"ב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803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47B9-0E7C-4A94-9F9C-330A5FBB3FAD}" type="datetime1">
              <a:rPr lang="he-IL" smtClean="0"/>
              <a:t>י"ג/תשרי/תשפ"ב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63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907A-B85D-4330-8FFA-9230829EF2FA}" type="datetime1">
              <a:rPr lang="he-IL" smtClean="0"/>
              <a:t>י"ג/תשרי/תשפ"ב</a:t>
            </a:fld>
            <a:endParaRPr lang="he-IL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99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B45F-D09D-4BEC-B533-558F8A453C87}" type="datetime1">
              <a:rPr lang="he-IL" smtClean="0"/>
              <a:t>י"ג/תשרי/תשפ"ב</a:t>
            </a:fld>
            <a:endParaRPr lang="he-IL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318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C9EC-8A44-49F8-BA74-6C0491265AE4}" type="datetime1">
              <a:rPr lang="he-IL" smtClean="0"/>
              <a:t>י"ג/תשרי/תשפ"ב</a:t>
            </a:fld>
            <a:endParaRPr lang="he-IL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32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5B45-2856-465F-9C16-52D5B9FBE057}" type="datetime1">
              <a:rPr lang="he-IL" smtClean="0"/>
              <a:t>י"ג/תשרי/תשפ"ב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364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1667F8-FC25-4D60-BC81-F0FB596FF1BD}" type="datetime1">
              <a:rPr lang="he-IL" noProof="0" smtClean="0"/>
              <a:t>י"ג/תשרי/תשפ"ב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437559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שמי לילה עם הרים הנראים באופק מרחוק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48BEA3E-7CD4-4854-ADE5-4BD9BDE3E8F0}"/>
              </a:ext>
            </a:extLst>
          </p:cNvPr>
          <p:cNvSpPr txBox="1"/>
          <p:nvPr/>
        </p:nvSpPr>
        <p:spPr>
          <a:xfrm>
            <a:off x="1276350" y="1167408"/>
            <a:ext cx="1024890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6600" dirty="0">
                <a:latin typeface="Narkisim" panose="020E0502050101010101" pitchFamily="34" charset="-79"/>
                <a:cs typeface="Narkisim" panose="020E0502050101010101" pitchFamily="34" charset="-79"/>
              </a:rPr>
              <a:t>מערכת לניהול מורים ותלמידים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395F7D7-77B5-4ABB-8F78-C8B097CDA9FC}"/>
              </a:ext>
            </a:extLst>
          </p:cNvPr>
          <p:cNvSpPr txBox="1"/>
          <p:nvPr/>
        </p:nvSpPr>
        <p:spPr>
          <a:xfrm>
            <a:off x="7581900" y="4335864"/>
            <a:ext cx="34099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מגיש: נוריאל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5B9EE50-C630-4C6A-A86D-8F06D3AE6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738" y="2597696"/>
            <a:ext cx="4033837" cy="24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שמי לילה עם הרים הנראים באופק מרחוק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0" y="0"/>
            <a:ext cx="12191980" cy="6857990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48BEA3E-7CD4-4854-ADE5-4BD9BDE3E8F0}"/>
              </a:ext>
            </a:extLst>
          </p:cNvPr>
          <p:cNvSpPr txBox="1"/>
          <p:nvPr/>
        </p:nvSpPr>
        <p:spPr>
          <a:xfrm>
            <a:off x="2609850" y="231775"/>
            <a:ext cx="72771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5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דרישות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DB600D2-533B-4278-889D-180C42C564CB}"/>
              </a:ext>
            </a:extLst>
          </p:cNvPr>
          <p:cNvSpPr txBox="1"/>
          <p:nvPr/>
        </p:nvSpPr>
        <p:spPr>
          <a:xfrm>
            <a:off x="527050" y="1155700"/>
            <a:ext cx="11214100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יש לכתוב תכנית לניהול מורים וסטודנטים כפי שמפורט להלן:</a:t>
            </a:r>
          </a:p>
          <a:p>
            <a:pPr algn="r" rtl="1"/>
            <a:r>
              <a:rPr lang="he-IL" dirty="0"/>
              <a:t>מורה וסטודנט הם מחלקות שמכילות מידע משותף אותו יש לממש כמחלקה מפני עצמה בשם  </a:t>
            </a:r>
            <a:r>
              <a:rPr lang="en-US" dirty="0"/>
              <a:t>Person</a:t>
            </a:r>
            <a:r>
              <a:rPr lang="he-IL" dirty="0"/>
              <a:t>, אותה יש להוריש למחלקת </a:t>
            </a:r>
            <a:r>
              <a:rPr lang="en-US" dirty="0"/>
              <a:t>Teacher </a:t>
            </a:r>
            <a:r>
              <a:rPr lang="he-IL" dirty="0"/>
              <a:t> ולמחלקת </a:t>
            </a:r>
            <a:r>
              <a:rPr lang="en-US" dirty="0"/>
              <a:t>Student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מחלקת </a:t>
            </a:r>
            <a:r>
              <a:rPr lang="en-US" dirty="0"/>
              <a:t>Person</a:t>
            </a:r>
            <a:r>
              <a:rPr lang="he-IL" dirty="0"/>
              <a:t> תכיל את המידע הבא: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תעודת זהות (</a:t>
            </a:r>
            <a:r>
              <a:rPr lang="en-US" dirty="0"/>
              <a:t>ID</a:t>
            </a:r>
            <a:r>
              <a:rPr lang="he-IL" dirty="0"/>
              <a:t>)</a:t>
            </a:r>
            <a:r>
              <a:rPr lang="en-US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שם פרטי (</a:t>
            </a:r>
            <a:r>
              <a:rPr lang="en-US" dirty="0" err="1"/>
              <a:t>fistName</a:t>
            </a:r>
            <a:r>
              <a:rPr lang="he-IL" dirty="0"/>
              <a:t>)</a:t>
            </a:r>
            <a:r>
              <a:rPr lang="en-US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שם משפחה (</a:t>
            </a:r>
            <a:r>
              <a:rPr lang="en-US" dirty="0" err="1"/>
              <a:t>lastName</a:t>
            </a:r>
            <a:r>
              <a:rPr lang="he-IL" dirty="0"/>
              <a:t>).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מצב משפחתי(</a:t>
            </a:r>
            <a:r>
              <a:rPr lang="en-US" dirty="0"/>
              <a:t>DEVORCED/MARRIED/SINGLE</a:t>
            </a:r>
            <a:r>
              <a:rPr lang="he-IL" dirty="0"/>
              <a:t>)(יש לממש ע"י </a:t>
            </a:r>
            <a:r>
              <a:rPr lang="en-US" dirty="0" err="1"/>
              <a:t>enum</a:t>
            </a:r>
            <a:r>
              <a:rPr lang="he-IL" dirty="0"/>
              <a:t>)</a:t>
            </a:r>
            <a:r>
              <a:rPr lang="en-US" dirty="0"/>
              <a:t>.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מחלקת </a:t>
            </a:r>
            <a:r>
              <a:rPr lang="en-US" dirty="0"/>
              <a:t>Person </a:t>
            </a:r>
            <a:r>
              <a:rPr lang="he-IL" dirty="0"/>
              <a:t> תכיל את הפונקציות הבאות: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input</a:t>
            </a:r>
            <a:r>
              <a:rPr lang="he-IL" dirty="0"/>
              <a:t> – תבצע קליטה של השדות ועדכון הערכים ב-</a:t>
            </a:r>
            <a:r>
              <a:rPr lang="en-US" dirty="0"/>
              <a:t>Person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err="1"/>
              <a:t>toString</a:t>
            </a:r>
            <a:r>
              <a:rPr lang="he-IL" dirty="0"/>
              <a:t> - תדפיס מידע בשורה אחת בלבד שכוללת את ה-</a:t>
            </a:r>
            <a:r>
              <a:rPr lang="en-US" dirty="0"/>
              <a:t>ID</a:t>
            </a:r>
            <a:r>
              <a:rPr lang="he-IL" dirty="0"/>
              <a:t>, השם הפרטי, שם המשפחה והמצב במשפחתי (בסדר הזה).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לכל מורה (</a:t>
            </a:r>
            <a:r>
              <a:rPr lang="en-US" dirty="0"/>
              <a:t>Teacher</a:t>
            </a:r>
            <a:r>
              <a:rPr lang="he-IL" dirty="0"/>
              <a:t>) יהיה שדה נוסף – משכורת חודשית (</a:t>
            </a:r>
            <a:r>
              <a:rPr lang="en-US" dirty="0"/>
              <a:t>wage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עבור מחלקת </a:t>
            </a:r>
            <a:r>
              <a:rPr lang="en-US" dirty="0"/>
              <a:t>Teacher</a:t>
            </a:r>
            <a:r>
              <a:rPr lang="he-IL" dirty="0"/>
              <a:t> יש לדרוס את </a:t>
            </a:r>
            <a:r>
              <a:rPr lang="en-US" dirty="0"/>
              <a:t>input</a:t>
            </a:r>
            <a:r>
              <a:rPr lang="he-IL" dirty="0"/>
              <a:t> ואת </a:t>
            </a:r>
            <a:r>
              <a:rPr lang="en-US" dirty="0" err="1"/>
              <a:t>toString</a:t>
            </a:r>
            <a:r>
              <a:rPr lang="he-IL" dirty="0"/>
              <a:t> כדי לכלול מידע זה.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לכל סטודנט (</a:t>
            </a:r>
            <a:r>
              <a:rPr lang="en-US" dirty="0"/>
              <a:t>Student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 יהיה שדה נוסף: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Scores</a:t>
            </a:r>
            <a:r>
              <a:rPr lang="he-IL" dirty="0"/>
              <a:t>- מייצג רשימה של ציונים של סטודנטים. כל ציון יוצג ע"י מחלקה בפני עצמה בשם </a:t>
            </a:r>
            <a:r>
              <a:rPr lang="en-US" dirty="0"/>
              <a:t>Score</a:t>
            </a:r>
            <a:r>
              <a:rPr lang="he-IL" dirty="0"/>
              <a:t>, שמוסברת בהמשך.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4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שמי לילה עם הרים הנראים באופק מרחוק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0" y="0"/>
            <a:ext cx="12191980" cy="6857990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48BEA3E-7CD4-4854-ADE5-4BD9BDE3E8F0}"/>
              </a:ext>
            </a:extLst>
          </p:cNvPr>
          <p:cNvSpPr txBox="1"/>
          <p:nvPr/>
        </p:nvSpPr>
        <p:spPr>
          <a:xfrm>
            <a:off x="2609850" y="193675"/>
            <a:ext cx="72771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5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דרישות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DB600D2-533B-4278-889D-180C42C564CB}"/>
              </a:ext>
            </a:extLst>
          </p:cNvPr>
          <p:cNvSpPr txBox="1"/>
          <p:nvPr/>
        </p:nvSpPr>
        <p:spPr>
          <a:xfrm>
            <a:off x="527050" y="1155700"/>
            <a:ext cx="112141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לכל סטודנט תהייה מתודה נוספת: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err="1"/>
              <a:t>getAverageScore</a:t>
            </a:r>
            <a:r>
              <a:rPr lang="he-IL" dirty="0"/>
              <a:t> – תחשב ותחזיר את ממוצע הציונים של הסטודנט.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אין לדרוס את מתודת </a:t>
            </a:r>
            <a:r>
              <a:rPr lang="en-US" dirty="0"/>
              <a:t>input</a:t>
            </a:r>
            <a:r>
              <a:rPr lang="he-IL" dirty="0"/>
              <a:t> עבור </a:t>
            </a:r>
            <a:r>
              <a:rPr lang="en-US" dirty="0"/>
              <a:t>Student</a:t>
            </a:r>
            <a:r>
              <a:rPr lang="he-IL" dirty="0"/>
              <a:t> . הציונים שלו יוכנסו באופן שיוסבר בהמשך.</a:t>
            </a:r>
          </a:p>
          <a:p>
            <a:pPr algn="r" rtl="1"/>
            <a:r>
              <a:rPr lang="he-IL" dirty="0"/>
              <a:t>יש לכלול את מתודת </a:t>
            </a:r>
            <a:r>
              <a:rPr lang="en-US" dirty="0" err="1"/>
              <a:t>toString</a:t>
            </a:r>
            <a:r>
              <a:rPr lang="he-IL" dirty="0"/>
              <a:t> כך שיודפס בנוסף ממוצע הציונים (</a:t>
            </a:r>
            <a:r>
              <a:rPr lang="en-US" dirty="0" err="1"/>
              <a:t>getAverageScore</a:t>
            </a:r>
            <a:r>
              <a:rPr lang="he-IL" dirty="0"/>
              <a:t>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ציון (</a:t>
            </a:r>
            <a:r>
              <a:rPr lang="en-US" dirty="0"/>
              <a:t>Score</a:t>
            </a:r>
            <a:r>
              <a:rPr lang="he-IL" dirty="0"/>
              <a:t>) הוא מחלקה שמכילה: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course</a:t>
            </a:r>
            <a:r>
              <a:rPr lang="he-IL" dirty="0"/>
              <a:t>- מייצג את שם קורס בו ניתן הציון.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Value</a:t>
            </a:r>
            <a:r>
              <a:rPr lang="he-IL" dirty="0"/>
              <a:t>- מייצג ציון שניתן בקורס זה.</a:t>
            </a:r>
          </a:p>
          <a:p>
            <a:pPr algn="r" rtl="1"/>
            <a:r>
              <a:rPr lang="he-IL" dirty="0"/>
              <a:t>    (אין צורך להקפיד למנוע "כפילויות", אין בעיה שלסטודנט יהיה יותר מציון אחד עם אותו שם קורס).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6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שמי לילה עם הרים הנראים באופק מרחוק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0" y="0"/>
            <a:ext cx="12191980" cy="6857990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48BEA3E-7CD4-4854-ADE5-4BD9BDE3E8F0}"/>
              </a:ext>
            </a:extLst>
          </p:cNvPr>
          <p:cNvSpPr txBox="1"/>
          <p:nvPr/>
        </p:nvSpPr>
        <p:spPr>
          <a:xfrm>
            <a:off x="2609850" y="193675"/>
            <a:ext cx="72771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5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דרישות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DB600D2-533B-4278-889D-180C42C564CB}"/>
              </a:ext>
            </a:extLst>
          </p:cNvPr>
          <p:cNvSpPr txBox="1"/>
          <p:nvPr/>
        </p:nvSpPr>
        <p:spPr>
          <a:xfrm>
            <a:off x="238125" y="1132880"/>
            <a:ext cx="11464925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בנוסף לאמור לעיל יש ליצור מחלקה שתייצג את התוכנית (בשם </a:t>
            </a:r>
            <a:r>
              <a:rPr lang="en-US" dirty="0"/>
              <a:t>Program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בתחילת התוכנית יש ליצור רשימה ריקה מסוג </a:t>
            </a:r>
            <a:r>
              <a:rPr lang="en-US" dirty="0"/>
              <a:t>Person</a:t>
            </a:r>
            <a:r>
              <a:rPr lang="he-IL" dirty="0"/>
              <a:t>. תפקיד רשימה זו להכיל מורים וסטודנטים (של הרשימה יהיה </a:t>
            </a:r>
            <a:r>
              <a:rPr lang="en-US" dirty="0"/>
              <a:t>people</a:t>
            </a:r>
            <a:r>
              <a:rPr lang="he-IL" dirty="0"/>
              <a:t>).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לאחר מכן, פונקציית ה-</a:t>
            </a:r>
            <a:r>
              <a:rPr lang="en-US" dirty="0"/>
              <a:t>main</a:t>
            </a:r>
            <a:r>
              <a:rPr lang="he-IL" dirty="0"/>
              <a:t> של התוכנית תרוץ בלולאה בה יוצג תפריט למשתמש שמאפשר להציג או לשנות את המידע שקיים ב-</a:t>
            </a:r>
            <a:r>
              <a:rPr lang="en-US" dirty="0"/>
              <a:t>people</a:t>
            </a:r>
            <a:r>
              <a:rPr lang="he-IL" dirty="0"/>
              <a:t>. המשתמש יזין כקלט את הפעולה שברצונו לבצע והתוכנית תפעל לפי קלט זה. ולאחר מכן התוכנית תחזור בלולאה.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פעולות התפריט הן: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dirty="0"/>
              <a:t>Add Teacher</a:t>
            </a:r>
            <a:r>
              <a:rPr lang="he-IL" dirty="0"/>
              <a:t>- במידה ונבחרת האפשרות זו, תוצג בפני המשתמש קליטה של השדות של הסטודנט. סטודנט זה יתווסף לרשימה </a:t>
            </a:r>
            <a:r>
              <a:rPr lang="en-US" dirty="0"/>
              <a:t>people</a:t>
            </a:r>
            <a:r>
              <a:rPr lang="he-IL" dirty="0"/>
              <a:t>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dirty="0"/>
              <a:t>Add Student</a:t>
            </a:r>
            <a:r>
              <a:rPr lang="he-IL" dirty="0"/>
              <a:t>- במידה ונבחרת אפשרות זו, תוצג בפני המשתמש קליטה של השדות של הסטודנט. סטודנט זה יתווסף לרשימה </a:t>
            </a:r>
            <a:r>
              <a:rPr lang="en-US" dirty="0"/>
              <a:t>people</a:t>
            </a:r>
            <a:r>
              <a:rPr lang="he-IL" dirty="0"/>
              <a:t>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dirty="0"/>
              <a:t>Show All People</a:t>
            </a:r>
            <a:r>
              <a:rPr lang="he-IL" dirty="0"/>
              <a:t>- (לשם כך יש לממש את </a:t>
            </a:r>
            <a:r>
              <a:rPr lang="en-US" dirty="0" err="1"/>
              <a:t>toString</a:t>
            </a:r>
            <a:r>
              <a:rPr lang="he-IL" dirty="0"/>
              <a:t> אצל </a:t>
            </a:r>
            <a:r>
              <a:rPr lang="en-US" dirty="0"/>
              <a:t>Person</a:t>
            </a:r>
            <a:r>
              <a:rPr lang="he-IL" dirty="0"/>
              <a:t> וכן עבור </a:t>
            </a:r>
            <a:r>
              <a:rPr lang="en-US" dirty="0"/>
              <a:t>Teacher</a:t>
            </a:r>
            <a:r>
              <a:rPr lang="he-IL" dirty="0"/>
              <a:t> ו-</a:t>
            </a:r>
            <a:r>
              <a:rPr lang="en-US" dirty="0"/>
              <a:t>Student</a:t>
            </a:r>
            <a:r>
              <a:rPr lang="he-IL" dirty="0"/>
              <a:t> (יש להשתמש ב-</a:t>
            </a:r>
            <a:r>
              <a:rPr lang="en-US" dirty="0"/>
              <a:t>super</a:t>
            </a:r>
            <a:r>
              <a:rPr lang="he-IL" dirty="0"/>
              <a:t>)). כל הדפסה של כל אדם צריכה להופיע בשורה אחת בלי ירידות שורה.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dirty="0"/>
              <a:t>Show All Teacher</a:t>
            </a:r>
            <a:r>
              <a:rPr lang="he-IL" dirty="0"/>
              <a:t>- יציג את כל המורים מתוך </a:t>
            </a:r>
            <a:r>
              <a:rPr lang="en-US" dirty="0"/>
              <a:t>people</a:t>
            </a:r>
            <a:r>
              <a:rPr lang="he-IL" dirty="0"/>
              <a:t>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dirty="0"/>
              <a:t>Show All Students</a:t>
            </a:r>
            <a:r>
              <a:rPr lang="he-IL" dirty="0"/>
              <a:t>- יציג את כל הסטודנטים מתוך </a:t>
            </a:r>
            <a:r>
              <a:rPr lang="en-US" dirty="0"/>
              <a:t>people</a:t>
            </a:r>
            <a:r>
              <a:rPr lang="he-IL" dirty="0"/>
              <a:t>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dirty="0"/>
              <a:t>Print Teacher by ID</a:t>
            </a:r>
            <a:r>
              <a:rPr lang="he-IL" dirty="0"/>
              <a:t> – יקלוט מהמשתמש מספר תעודת זהות ויציג את המידע של מורה זה.                                         (אם לא קיים להדפיס "</a:t>
            </a:r>
            <a:r>
              <a:rPr lang="en-US" dirty="0"/>
              <a:t>does not exist</a:t>
            </a:r>
            <a:r>
              <a:rPr lang="he-IL" dirty="0"/>
              <a:t>" . אם קיים אדם כזה ברשימה אבל הוא סטודנט ולא מורה, יש להדפיס</a:t>
            </a:r>
          </a:p>
          <a:p>
            <a:pPr algn="r" rtl="1"/>
            <a:r>
              <a:rPr lang="he-IL" dirty="0"/>
              <a:t>      "</a:t>
            </a:r>
            <a:r>
              <a:rPr lang="en-US" dirty="0"/>
              <a:t>not a teacher</a:t>
            </a:r>
            <a:r>
              <a:rPr lang="he-IL" dirty="0"/>
              <a:t>" , אחרת יש להדפיס את המידע של אדם זה).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5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שמי לילה עם הרים הנראים באופק מרחוק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0" y="0"/>
            <a:ext cx="12191980" cy="6857990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48BEA3E-7CD4-4854-ADE5-4BD9BDE3E8F0}"/>
              </a:ext>
            </a:extLst>
          </p:cNvPr>
          <p:cNvSpPr txBox="1"/>
          <p:nvPr/>
        </p:nvSpPr>
        <p:spPr>
          <a:xfrm>
            <a:off x="2609850" y="250825"/>
            <a:ext cx="72771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5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דרישות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DB600D2-533B-4278-889D-180C42C564CB}"/>
              </a:ext>
            </a:extLst>
          </p:cNvPr>
          <p:cNvSpPr txBox="1"/>
          <p:nvPr/>
        </p:nvSpPr>
        <p:spPr>
          <a:xfrm>
            <a:off x="555625" y="1161455"/>
            <a:ext cx="11214100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7.  </a:t>
            </a:r>
            <a:r>
              <a:rPr lang="en-US" dirty="0"/>
              <a:t>- Show student by ID and check score  </a:t>
            </a:r>
            <a:r>
              <a:rPr lang="he-IL" dirty="0"/>
              <a:t> יקלוט מהמשתמש מספר תעודת זהות ויציג את המידע של סטודנט זה.</a:t>
            </a:r>
          </a:p>
          <a:p>
            <a:pPr algn="r" rtl="1"/>
            <a:r>
              <a:rPr lang="he-IL" dirty="0"/>
              <a:t>       (אם לא קיים להדפיס "</a:t>
            </a:r>
            <a:r>
              <a:rPr lang="en-US" dirty="0"/>
              <a:t>does not exist</a:t>
            </a:r>
            <a:r>
              <a:rPr lang="he-IL" dirty="0"/>
              <a:t>" . אם קיים אדם כזה ברשימה אבל הוא מורה ולא סטודנט,</a:t>
            </a:r>
          </a:p>
          <a:p>
            <a:pPr algn="r" rtl="1"/>
            <a:r>
              <a:rPr lang="he-IL" dirty="0"/>
              <a:t>       יש להדפיס "</a:t>
            </a:r>
            <a:r>
              <a:rPr lang="en-US" dirty="0"/>
              <a:t>not a student</a:t>
            </a:r>
            <a:r>
              <a:rPr lang="he-IL" dirty="0"/>
              <a:t>",  אחרת יש להדפיס את המידע של אדם זה).</a:t>
            </a:r>
          </a:p>
          <a:p>
            <a:pPr algn="r" rtl="1"/>
            <a:r>
              <a:rPr lang="he-IL" dirty="0"/>
              <a:t>   </a:t>
            </a:r>
          </a:p>
          <a:p>
            <a:pPr algn="r" rtl="1"/>
            <a:r>
              <a:rPr lang="he-IL" dirty="0"/>
              <a:t>	במידה ונבחרת אפשרות 7 לעיל ונמצא סטודנט בעל תעודת זהות זו, לאחר הדפסת המידע שלו יוצג תת-תפריט בלולאה     	פנימית שיאפשר לעדכן את מיוני הסטודנט כפי שמפורט להלן:</a:t>
            </a:r>
          </a:p>
          <a:p>
            <a:pPr algn="r" rtl="1"/>
            <a:endParaRPr lang="he-IL" dirty="0"/>
          </a:p>
          <a:p>
            <a:pPr lvl="1" algn="r" rtl="1"/>
            <a:r>
              <a:rPr lang="he-IL" dirty="0"/>
              <a:t>	</a:t>
            </a:r>
            <a:r>
              <a:rPr lang="en-US" dirty="0"/>
              <a:t>a</a:t>
            </a:r>
            <a:r>
              <a:rPr lang="he-IL" dirty="0"/>
              <a:t>. </a:t>
            </a:r>
            <a:r>
              <a:rPr lang="en-US" dirty="0"/>
              <a:t>Show all scores</a:t>
            </a:r>
            <a:r>
              <a:rPr lang="he-IL" dirty="0"/>
              <a:t>- יציג את כל הציונים של הסטודנטים ממוספרים לפי אינדקס </a:t>
            </a:r>
          </a:p>
          <a:p>
            <a:pPr lvl="1" algn="r" rtl="1"/>
            <a:r>
              <a:rPr lang="he-IL" dirty="0"/>
              <a:t>	    (הציון הראשון יופיע בתור ציון מס' 0. לכל ציון יופיע בשורה משלו ויציג מספר אינדקס, שם קורס וציון ).</a:t>
            </a:r>
          </a:p>
          <a:p>
            <a:pPr lvl="1" algn="r" rtl="1"/>
            <a:r>
              <a:rPr lang="he-IL" dirty="0"/>
              <a:t>	</a:t>
            </a:r>
            <a:r>
              <a:rPr lang="en-US" dirty="0"/>
              <a:t>b</a:t>
            </a:r>
            <a:r>
              <a:rPr lang="he-IL" dirty="0"/>
              <a:t>. </a:t>
            </a:r>
            <a:r>
              <a:rPr lang="en-US" dirty="0"/>
              <a:t>Insert new score</a:t>
            </a:r>
            <a:r>
              <a:rPr lang="he-IL" dirty="0"/>
              <a:t>- יקלוט מספר ושם קורס מהמשתמש ויוסיף אותו לרשימת הציונים.</a:t>
            </a:r>
          </a:p>
          <a:p>
            <a:pPr lvl="1" algn="r" rtl="1"/>
            <a:r>
              <a:rPr lang="he-IL" dirty="0"/>
              <a:t>	</a:t>
            </a:r>
            <a:r>
              <a:rPr lang="en-US" dirty="0"/>
              <a:t>c</a:t>
            </a:r>
            <a:r>
              <a:rPr lang="he-IL" dirty="0"/>
              <a:t>. </a:t>
            </a:r>
            <a:r>
              <a:rPr lang="en-US" dirty="0"/>
              <a:t>Show average score</a:t>
            </a:r>
            <a:r>
              <a:rPr lang="he-IL" dirty="0"/>
              <a:t>- יציג את הממוצע של כל הציונים.</a:t>
            </a:r>
          </a:p>
          <a:p>
            <a:pPr lvl="1" algn="r" rtl="1"/>
            <a:r>
              <a:rPr lang="he-IL" dirty="0"/>
              <a:t>	</a:t>
            </a:r>
            <a:r>
              <a:rPr lang="en-US" dirty="0"/>
              <a:t>d</a:t>
            </a:r>
            <a:r>
              <a:rPr lang="he-IL" dirty="0"/>
              <a:t>. </a:t>
            </a:r>
            <a:r>
              <a:rPr lang="en-US" dirty="0"/>
              <a:t>Remove score by index</a:t>
            </a:r>
            <a:r>
              <a:rPr lang="he-IL" dirty="0"/>
              <a:t>- יקלוט מהמשתמש מספר אינדקס ויסיר את הציון שנמצא במקום זה.</a:t>
            </a:r>
          </a:p>
          <a:p>
            <a:pPr lvl="1" algn="r" rtl="1"/>
            <a:r>
              <a:rPr lang="he-IL" dirty="0"/>
              <a:t>	</a:t>
            </a:r>
            <a:r>
              <a:rPr lang="en-US" dirty="0"/>
              <a:t>e</a:t>
            </a:r>
            <a:r>
              <a:rPr lang="he-IL" dirty="0"/>
              <a:t>. </a:t>
            </a:r>
            <a:r>
              <a:rPr lang="en-US" dirty="0"/>
              <a:t>Return to the main menu</a:t>
            </a:r>
            <a:r>
              <a:rPr lang="he-IL" dirty="0"/>
              <a:t>- ישבור את הלולאה הפנימית ויחזיר אותנו ללולאה של התפריט הראשי.</a:t>
            </a:r>
          </a:p>
          <a:p>
            <a:pPr algn="r" rtl="1"/>
            <a:endParaRPr lang="he-IL" dirty="0"/>
          </a:p>
          <a:p>
            <a:pPr marL="342900" indent="-342900" algn="r" rtl="1">
              <a:buAutoNum type="arabicPeriod" startAt="8"/>
            </a:pPr>
            <a:r>
              <a:rPr lang="en-US" dirty="0"/>
              <a:t>Show students by score range  </a:t>
            </a:r>
            <a:r>
              <a:rPr lang="he-IL" dirty="0"/>
              <a:t>- יקלוט מהמשתמש ציון מינימלי וציון מקסימלי. ידפיס את כל הסטודנטים </a:t>
            </a:r>
            <a:r>
              <a:rPr lang="he-IL" dirty="0" err="1"/>
              <a:t>שציונם</a:t>
            </a:r>
            <a:r>
              <a:rPr lang="he-IL" dirty="0"/>
              <a:t>   	הממוצע הוא בטווח הזה (כולל).</a:t>
            </a:r>
          </a:p>
          <a:p>
            <a:pPr algn="r" rtl="1"/>
            <a:r>
              <a:rPr lang="he-IL" dirty="0"/>
              <a:t>0.	</a:t>
            </a:r>
            <a:r>
              <a:rPr lang="en-US" dirty="0"/>
              <a:t>Quit</a:t>
            </a:r>
            <a:r>
              <a:rPr lang="he-IL" dirty="0"/>
              <a:t>- יצא מהלולאה וע"י כל יסיים את התוכנית.</a:t>
            </a:r>
          </a:p>
        </p:txBody>
      </p:sp>
    </p:spTree>
    <p:extLst>
      <p:ext uri="{BB962C8B-B14F-4D97-AF65-F5344CB8AC3E}">
        <p14:creationId xmlns:p14="http://schemas.microsoft.com/office/powerpoint/2010/main" val="409341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TM02836342[[fn=יונים]]</Template>
  <TotalTime>0</TotalTime>
  <Words>767</Words>
  <Application>Microsoft Office PowerPoint</Application>
  <PresentationFormat>מסך רחב</PresentationFormat>
  <Paragraphs>67</Paragraphs>
  <Slides>5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Hadassah Friedlaender</vt:lpstr>
      <vt:lpstr>Narkisim</vt:lpstr>
      <vt:lpstr>Tahoma</vt:lpstr>
      <vt:lpstr>Wingdings 3</vt:lpstr>
      <vt:lpstr>יונים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2021-09-14T17:50:46Z</dcterms:created>
  <dcterms:modified xsi:type="dcterms:W3CDTF">2021-09-19T08:31:18Z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