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78"/>
  </p:notesMasterIdLst>
  <p:sldIdLst>
    <p:sldId id="256" r:id="rId2"/>
    <p:sldId id="460" r:id="rId3"/>
    <p:sldId id="462" r:id="rId4"/>
    <p:sldId id="395" r:id="rId5"/>
    <p:sldId id="539" r:id="rId6"/>
    <p:sldId id="540" r:id="rId7"/>
    <p:sldId id="541" r:id="rId8"/>
    <p:sldId id="542" r:id="rId9"/>
    <p:sldId id="549" r:id="rId10"/>
    <p:sldId id="515" r:id="rId11"/>
    <p:sldId id="543" r:id="rId12"/>
    <p:sldId id="532" r:id="rId13"/>
    <p:sldId id="544" r:id="rId14"/>
    <p:sldId id="550" r:id="rId15"/>
    <p:sldId id="552" r:id="rId16"/>
    <p:sldId id="536" r:id="rId17"/>
    <p:sldId id="546" r:id="rId18"/>
    <p:sldId id="516" r:id="rId19"/>
    <p:sldId id="545" r:id="rId20"/>
    <p:sldId id="509" r:id="rId21"/>
    <p:sldId id="512" r:id="rId22"/>
    <p:sldId id="513" r:id="rId23"/>
    <p:sldId id="514" r:id="rId24"/>
    <p:sldId id="547" r:id="rId25"/>
    <p:sldId id="355" r:id="rId26"/>
    <p:sldId id="452" r:id="rId27"/>
    <p:sldId id="453" r:id="rId28"/>
    <p:sldId id="454" r:id="rId29"/>
    <p:sldId id="455" r:id="rId30"/>
    <p:sldId id="456" r:id="rId31"/>
    <p:sldId id="457" r:id="rId32"/>
    <p:sldId id="458" r:id="rId33"/>
    <p:sldId id="459" r:id="rId34"/>
    <p:sldId id="258" r:id="rId35"/>
    <p:sldId id="296" r:id="rId36"/>
    <p:sldId id="272" r:id="rId37"/>
    <p:sldId id="257" r:id="rId38"/>
    <p:sldId id="259" r:id="rId39"/>
    <p:sldId id="295" r:id="rId40"/>
    <p:sldId id="297" r:id="rId41"/>
    <p:sldId id="261" r:id="rId42"/>
    <p:sldId id="298" r:id="rId43"/>
    <p:sldId id="299" r:id="rId44"/>
    <p:sldId id="270" r:id="rId45"/>
    <p:sldId id="260" r:id="rId46"/>
    <p:sldId id="262" r:id="rId47"/>
    <p:sldId id="263" r:id="rId48"/>
    <p:sldId id="264" r:id="rId49"/>
    <p:sldId id="265" r:id="rId50"/>
    <p:sldId id="266" r:id="rId51"/>
    <p:sldId id="267" r:id="rId52"/>
    <p:sldId id="268" r:id="rId53"/>
    <p:sldId id="269" r:id="rId54"/>
    <p:sldId id="271" r:id="rId55"/>
    <p:sldId id="273" r:id="rId56"/>
    <p:sldId id="274" r:id="rId57"/>
    <p:sldId id="275" r:id="rId58"/>
    <p:sldId id="276" r:id="rId59"/>
    <p:sldId id="277" r:id="rId60"/>
    <p:sldId id="278" r:id="rId61"/>
    <p:sldId id="279" r:id="rId62"/>
    <p:sldId id="280" r:id="rId63"/>
    <p:sldId id="281" r:id="rId64"/>
    <p:sldId id="282" r:id="rId65"/>
    <p:sldId id="283" r:id="rId66"/>
    <p:sldId id="284" r:id="rId67"/>
    <p:sldId id="285" r:id="rId68"/>
    <p:sldId id="286" r:id="rId69"/>
    <p:sldId id="287" r:id="rId70"/>
    <p:sldId id="288" r:id="rId71"/>
    <p:sldId id="289" r:id="rId72"/>
    <p:sldId id="290" r:id="rId73"/>
    <p:sldId id="291" r:id="rId74"/>
    <p:sldId id="292" r:id="rId75"/>
    <p:sldId id="293" r:id="rId76"/>
    <p:sldId id="294" r:id="rId7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98151E-0C3A-494B-B26B-37D62C383CFE}">
  <a:tblStyle styleId="{9698151E-0C3A-494B-B26B-37D62C383C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8185A3-63CA-4AD0-B97A-12F4E01556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>
        <p:scale>
          <a:sx n="100" d="100"/>
          <a:sy n="100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35824D-E95D-4AA2-AF47-5AB9B3AB9875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D"/>
        </a:p>
      </dgm:t>
    </dgm:pt>
    <dgm:pt modelId="{571D3B2B-CE3E-4FA3-BD1E-58F20D1EAFFF}">
      <dgm:prSet phldrT="[Text]"/>
      <dgm:spPr>
        <a:solidFill>
          <a:srgbClr val="FFFF66">
            <a:alpha val="89804"/>
          </a:srgbClr>
        </a:solidFill>
      </dgm:spPr>
      <dgm:t>
        <a:bodyPr/>
        <a:lstStyle/>
        <a:p>
          <a:r>
            <a:rPr lang="en-US" dirty="0" err="1"/>
            <a:t>Persiapan</a:t>
          </a:r>
          <a:endParaRPr lang="en-ID" dirty="0"/>
        </a:p>
      </dgm:t>
    </dgm:pt>
    <dgm:pt modelId="{CA862A6D-4117-407C-AEA0-C089E29471BF}" type="parTrans" cxnId="{F2985B6A-BDB2-4E59-9988-15FCE33AE7D4}">
      <dgm:prSet/>
      <dgm:spPr/>
      <dgm:t>
        <a:bodyPr/>
        <a:lstStyle/>
        <a:p>
          <a:endParaRPr lang="en-ID"/>
        </a:p>
      </dgm:t>
    </dgm:pt>
    <dgm:pt modelId="{70E586C9-F579-4CFD-98C5-CFAEF437E582}" type="sibTrans" cxnId="{F2985B6A-BDB2-4E59-9988-15FCE33AE7D4}">
      <dgm:prSet/>
      <dgm:spPr/>
      <dgm:t>
        <a:bodyPr/>
        <a:lstStyle/>
        <a:p>
          <a:endParaRPr lang="en-ID"/>
        </a:p>
      </dgm:t>
    </dgm:pt>
    <dgm:pt modelId="{7B4A0C14-C24F-4848-B15B-1736FCE5B4D8}">
      <dgm:prSet phldrT="[Text]"/>
      <dgm:spPr>
        <a:solidFill>
          <a:srgbClr val="FFCCCC">
            <a:alpha val="89804"/>
          </a:srgbClr>
        </a:solidFill>
      </dgm:spPr>
      <dgm:t>
        <a:bodyPr/>
        <a:lstStyle/>
        <a:p>
          <a:r>
            <a:rPr lang="en-US" dirty="0" err="1"/>
            <a:t>Perumusan</a:t>
          </a:r>
          <a:r>
            <a:rPr lang="en-US" dirty="0"/>
            <a:t> RKJM</a:t>
          </a:r>
          <a:endParaRPr lang="en-ID" dirty="0"/>
        </a:p>
      </dgm:t>
    </dgm:pt>
    <dgm:pt modelId="{35AF2F32-5165-4583-B281-D7AF7E65AD34}" type="parTrans" cxnId="{B7CFE669-42C9-4891-9626-C2BD5114278C}">
      <dgm:prSet/>
      <dgm:spPr/>
      <dgm:t>
        <a:bodyPr/>
        <a:lstStyle/>
        <a:p>
          <a:endParaRPr lang="en-ID"/>
        </a:p>
      </dgm:t>
    </dgm:pt>
    <dgm:pt modelId="{7B41AA71-7A2E-4CE6-9074-22C3C3B13A2A}" type="sibTrans" cxnId="{B7CFE669-42C9-4891-9626-C2BD5114278C}">
      <dgm:prSet/>
      <dgm:spPr/>
      <dgm:t>
        <a:bodyPr/>
        <a:lstStyle/>
        <a:p>
          <a:endParaRPr lang="en-ID"/>
        </a:p>
      </dgm:t>
    </dgm:pt>
    <dgm:pt modelId="{A7FFA8FF-2959-44FB-99AB-AB1640093CB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err="1"/>
            <a:t>Pengesahan</a:t>
          </a:r>
          <a:endParaRPr lang="en-US" dirty="0"/>
        </a:p>
        <a:p>
          <a:r>
            <a:rPr lang="en-US" dirty="0"/>
            <a:t>RKJM</a:t>
          </a:r>
          <a:endParaRPr lang="en-ID" dirty="0"/>
        </a:p>
      </dgm:t>
    </dgm:pt>
    <dgm:pt modelId="{817160BA-3641-4A19-975D-54CB3CDE3FC5}" type="parTrans" cxnId="{A422C389-6266-4F22-A51D-1739E408123A}">
      <dgm:prSet/>
      <dgm:spPr/>
      <dgm:t>
        <a:bodyPr/>
        <a:lstStyle/>
        <a:p>
          <a:endParaRPr lang="en-ID"/>
        </a:p>
      </dgm:t>
    </dgm:pt>
    <dgm:pt modelId="{25CE17F4-56EE-47B2-B405-C47FE1C6098D}" type="sibTrans" cxnId="{A422C389-6266-4F22-A51D-1739E408123A}">
      <dgm:prSet/>
      <dgm:spPr/>
      <dgm:t>
        <a:bodyPr/>
        <a:lstStyle/>
        <a:p>
          <a:endParaRPr lang="en-ID"/>
        </a:p>
      </dgm:t>
    </dgm:pt>
    <dgm:pt modelId="{E9BB35A4-675A-4763-8561-234CD115B84C}" type="pres">
      <dgm:prSet presAssocID="{8135824D-E95D-4AA2-AF47-5AB9B3AB9875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2399A6B6-66B9-4846-9FD0-420ED6F5DAC0}" type="pres">
      <dgm:prSet presAssocID="{A7FFA8FF-2959-44FB-99AB-AB1640093CB8}" presName="Accent3" presStyleCnt="0"/>
      <dgm:spPr/>
    </dgm:pt>
    <dgm:pt modelId="{BB8DF63A-973C-4C8F-86A3-D73F3657DBAC}" type="pres">
      <dgm:prSet presAssocID="{A7FFA8FF-2959-44FB-99AB-AB1640093CB8}" presName="Accent" presStyleLbl="node1" presStyleIdx="0" presStyleCnt="3"/>
      <dgm:spPr/>
    </dgm:pt>
    <dgm:pt modelId="{497BB5CD-07EA-4F22-8C51-1D8E5881195B}" type="pres">
      <dgm:prSet presAssocID="{A7FFA8FF-2959-44FB-99AB-AB1640093CB8}" presName="ParentBackground3" presStyleCnt="0"/>
      <dgm:spPr/>
    </dgm:pt>
    <dgm:pt modelId="{D6BA429B-6B3B-491F-8D9C-036E75CC098E}" type="pres">
      <dgm:prSet presAssocID="{A7FFA8FF-2959-44FB-99AB-AB1640093CB8}" presName="ParentBackground" presStyleLbl="fgAcc1" presStyleIdx="0" presStyleCnt="3"/>
      <dgm:spPr/>
    </dgm:pt>
    <dgm:pt modelId="{180EE6BE-A7D5-4AC6-B566-BDD247C2F008}" type="pres">
      <dgm:prSet presAssocID="{A7FFA8FF-2959-44FB-99AB-AB1640093CB8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AC14A01-CA76-40F5-AAD6-3D2014294F46}" type="pres">
      <dgm:prSet presAssocID="{7B4A0C14-C24F-4848-B15B-1736FCE5B4D8}" presName="Accent2" presStyleCnt="0"/>
      <dgm:spPr/>
    </dgm:pt>
    <dgm:pt modelId="{1E0E94BC-9F90-47B8-BAEA-52642C174459}" type="pres">
      <dgm:prSet presAssocID="{7B4A0C14-C24F-4848-B15B-1736FCE5B4D8}" presName="Accent" presStyleLbl="node1" presStyleIdx="1" presStyleCnt="3"/>
      <dgm:spPr/>
    </dgm:pt>
    <dgm:pt modelId="{B5FADD7C-6CA2-4343-AF10-90F2ADE5C652}" type="pres">
      <dgm:prSet presAssocID="{7B4A0C14-C24F-4848-B15B-1736FCE5B4D8}" presName="ParentBackground2" presStyleCnt="0"/>
      <dgm:spPr/>
    </dgm:pt>
    <dgm:pt modelId="{CAED0CAD-D49A-4597-AB9D-70C79802B179}" type="pres">
      <dgm:prSet presAssocID="{7B4A0C14-C24F-4848-B15B-1736FCE5B4D8}" presName="ParentBackground" presStyleLbl="fgAcc1" presStyleIdx="1" presStyleCnt="3"/>
      <dgm:spPr/>
    </dgm:pt>
    <dgm:pt modelId="{C6566AF1-DAEE-4761-BB59-2A2B635E787D}" type="pres">
      <dgm:prSet presAssocID="{7B4A0C14-C24F-4848-B15B-1736FCE5B4D8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3A015B8-1319-4738-BA6C-E658F9CB2752}" type="pres">
      <dgm:prSet presAssocID="{571D3B2B-CE3E-4FA3-BD1E-58F20D1EAFFF}" presName="Accent1" presStyleCnt="0"/>
      <dgm:spPr/>
    </dgm:pt>
    <dgm:pt modelId="{54B64217-4DEE-430E-A706-98C54372CE3A}" type="pres">
      <dgm:prSet presAssocID="{571D3B2B-CE3E-4FA3-BD1E-58F20D1EAFFF}" presName="Accent" presStyleLbl="node1" presStyleIdx="2" presStyleCnt="3"/>
      <dgm:spPr/>
    </dgm:pt>
    <dgm:pt modelId="{1605F028-67AA-46A5-BEE9-0272DC19D839}" type="pres">
      <dgm:prSet presAssocID="{571D3B2B-CE3E-4FA3-BD1E-58F20D1EAFFF}" presName="ParentBackground1" presStyleCnt="0"/>
      <dgm:spPr/>
    </dgm:pt>
    <dgm:pt modelId="{D282484A-BAEB-4EEE-AB33-E05DB21E66E4}" type="pres">
      <dgm:prSet presAssocID="{571D3B2B-CE3E-4FA3-BD1E-58F20D1EAFFF}" presName="ParentBackground" presStyleLbl="fgAcc1" presStyleIdx="2" presStyleCnt="3"/>
      <dgm:spPr/>
    </dgm:pt>
    <dgm:pt modelId="{5A0FC1E5-48EE-49E0-83E0-6C225A65388F}" type="pres">
      <dgm:prSet presAssocID="{571D3B2B-CE3E-4FA3-BD1E-58F20D1EAFF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66A5995C-158C-482B-A6E9-1D834A845EDD}" type="presOf" srcId="{7B4A0C14-C24F-4848-B15B-1736FCE5B4D8}" destId="{C6566AF1-DAEE-4761-BB59-2A2B635E787D}" srcOrd="1" destOrd="0" presId="urn:microsoft.com/office/officeart/2011/layout/CircleProcess"/>
    <dgm:cxn modelId="{DAFCB044-A800-4B2A-9032-BB4880EB7341}" type="presOf" srcId="{571D3B2B-CE3E-4FA3-BD1E-58F20D1EAFFF}" destId="{5A0FC1E5-48EE-49E0-83E0-6C225A65388F}" srcOrd="1" destOrd="0" presId="urn:microsoft.com/office/officeart/2011/layout/CircleProcess"/>
    <dgm:cxn modelId="{B7EFCA67-11F7-4691-AA35-0F66037566A5}" type="presOf" srcId="{7B4A0C14-C24F-4848-B15B-1736FCE5B4D8}" destId="{CAED0CAD-D49A-4597-AB9D-70C79802B179}" srcOrd="0" destOrd="0" presId="urn:microsoft.com/office/officeart/2011/layout/CircleProcess"/>
    <dgm:cxn modelId="{B7CFE669-42C9-4891-9626-C2BD5114278C}" srcId="{8135824D-E95D-4AA2-AF47-5AB9B3AB9875}" destId="{7B4A0C14-C24F-4848-B15B-1736FCE5B4D8}" srcOrd="1" destOrd="0" parTransId="{35AF2F32-5165-4583-B281-D7AF7E65AD34}" sibTransId="{7B41AA71-7A2E-4CE6-9074-22C3C3B13A2A}"/>
    <dgm:cxn modelId="{F2985B6A-BDB2-4E59-9988-15FCE33AE7D4}" srcId="{8135824D-E95D-4AA2-AF47-5AB9B3AB9875}" destId="{571D3B2B-CE3E-4FA3-BD1E-58F20D1EAFFF}" srcOrd="0" destOrd="0" parTransId="{CA862A6D-4117-407C-AEA0-C089E29471BF}" sibTransId="{70E586C9-F579-4CFD-98C5-CFAEF437E582}"/>
    <dgm:cxn modelId="{14AD4479-E0B9-4AE3-8F66-B71C4792E7D5}" type="presOf" srcId="{A7FFA8FF-2959-44FB-99AB-AB1640093CB8}" destId="{180EE6BE-A7D5-4AC6-B566-BDD247C2F008}" srcOrd="1" destOrd="0" presId="urn:microsoft.com/office/officeart/2011/layout/CircleProcess"/>
    <dgm:cxn modelId="{A422C389-6266-4F22-A51D-1739E408123A}" srcId="{8135824D-E95D-4AA2-AF47-5AB9B3AB9875}" destId="{A7FFA8FF-2959-44FB-99AB-AB1640093CB8}" srcOrd="2" destOrd="0" parTransId="{817160BA-3641-4A19-975D-54CB3CDE3FC5}" sibTransId="{25CE17F4-56EE-47B2-B405-C47FE1C6098D}"/>
    <dgm:cxn modelId="{792718B2-54A4-4E7C-8D0C-7E0F36061F27}" type="presOf" srcId="{8135824D-E95D-4AA2-AF47-5AB9B3AB9875}" destId="{E9BB35A4-675A-4763-8561-234CD115B84C}" srcOrd="0" destOrd="0" presId="urn:microsoft.com/office/officeart/2011/layout/CircleProcess"/>
    <dgm:cxn modelId="{F48CFFBF-D0F5-4483-B7C0-2D18B66407E8}" type="presOf" srcId="{A7FFA8FF-2959-44FB-99AB-AB1640093CB8}" destId="{D6BA429B-6B3B-491F-8D9C-036E75CC098E}" srcOrd="0" destOrd="0" presId="urn:microsoft.com/office/officeart/2011/layout/CircleProcess"/>
    <dgm:cxn modelId="{FA1C9ED6-BB45-4577-B9B9-2C7273EC830F}" type="presOf" srcId="{571D3B2B-CE3E-4FA3-BD1E-58F20D1EAFFF}" destId="{D282484A-BAEB-4EEE-AB33-E05DB21E66E4}" srcOrd="0" destOrd="0" presId="urn:microsoft.com/office/officeart/2011/layout/CircleProcess"/>
    <dgm:cxn modelId="{1F8DF150-E75C-4CCA-A2CA-9E939F6770C6}" type="presParOf" srcId="{E9BB35A4-675A-4763-8561-234CD115B84C}" destId="{2399A6B6-66B9-4846-9FD0-420ED6F5DAC0}" srcOrd="0" destOrd="0" presId="urn:microsoft.com/office/officeart/2011/layout/CircleProcess"/>
    <dgm:cxn modelId="{A5AF0E88-56C5-4670-96C8-A80ED00C9189}" type="presParOf" srcId="{2399A6B6-66B9-4846-9FD0-420ED6F5DAC0}" destId="{BB8DF63A-973C-4C8F-86A3-D73F3657DBAC}" srcOrd="0" destOrd="0" presId="urn:microsoft.com/office/officeart/2011/layout/CircleProcess"/>
    <dgm:cxn modelId="{D5E641D7-2166-47E2-9BF5-5A681BCB35E2}" type="presParOf" srcId="{E9BB35A4-675A-4763-8561-234CD115B84C}" destId="{497BB5CD-07EA-4F22-8C51-1D8E5881195B}" srcOrd="1" destOrd="0" presId="urn:microsoft.com/office/officeart/2011/layout/CircleProcess"/>
    <dgm:cxn modelId="{C837D3B7-36EC-4566-8BA7-BDBC5FBABEFC}" type="presParOf" srcId="{497BB5CD-07EA-4F22-8C51-1D8E5881195B}" destId="{D6BA429B-6B3B-491F-8D9C-036E75CC098E}" srcOrd="0" destOrd="0" presId="urn:microsoft.com/office/officeart/2011/layout/CircleProcess"/>
    <dgm:cxn modelId="{285DED7C-2128-4502-A00A-0E5D204EE508}" type="presParOf" srcId="{E9BB35A4-675A-4763-8561-234CD115B84C}" destId="{180EE6BE-A7D5-4AC6-B566-BDD247C2F008}" srcOrd="2" destOrd="0" presId="urn:microsoft.com/office/officeart/2011/layout/CircleProcess"/>
    <dgm:cxn modelId="{1132B560-A45F-4875-B11E-15647EF54DBD}" type="presParOf" srcId="{E9BB35A4-675A-4763-8561-234CD115B84C}" destId="{6AC14A01-CA76-40F5-AAD6-3D2014294F46}" srcOrd="3" destOrd="0" presId="urn:microsoft.com/office/officeart/2011/layout/CircleProcess"/>
    <dgm:cxn modelId="{86405AFA-E2D0-44DE-BD7D-6A0EB7E72490}" type="presParOf" srcId="{6AC14A01-CA76-40F5-AAD6-3D2014294F46}" destId="{1E0E94BC-9F90-47B8-BAEA-52642C174459}" srcOrd="0" destOrd="0" presId="urn:microsoft.com/office/officeart/2011/layout/CircleProcess"/>
    <dgm:cxn modelId="{29B3F6F9-018E-4379-BF0E-D99902B5C302}" type="presParOf" srcId="{E9BB35A4-675A-4763-8561-234CD115B84C}" destId="{B5FADD7C-6CA2-4343-AF10-90F2ADE5C652}" srcOrd="4" destOrd="0" presId="urn:microsoft.com/office/officeart/2011/layout/CircleProcess"/>
    <dgm:cxn modelId="{B6C9FD95-2C5F-40EE-BA0C-D3AB2BB77E17}" type="presParOf" srcId="{B5FADD7C-6CA2-4343-AF10-90F2ADE5C652}" destId="{CAED0CAD-D49A-4597-AB9D-70C79802B179}" srcOrd="0" destOrd="0" presId="urn:microsoft.com/office/officeart/2011/layout/CircleProcess"/>
    <dgm:cxn modelId="{4FCEA878-1EDF-48D8-B719-ADA48A8FED0B}" type="presParOf" srcId="{E9BB35A4-675A-4763-8561-234CD115B84C}" destId="{C6566AF1-DAEE-4761-BB59-2A2B635E787D}" srcOrd="5" destOrd="0" presId="urn:microsoft.com/office/officeart/2011/layout/CircleProcess"/>
    <dgm:cxn modelId="{F3E73408-9804-4445-88CD-93C9BB1AB364}" type="presParOf" srcId="{E9BB35A4-675A-4763-8561-234CD115B84C}" destId="{F3A015B8-1319-4738-BA6C-E658F9CB2752}" srcOrd="6" destOrd="0" presId="urn:microsoft.com/office/officeart/2011/layout/CircleProcess"/>
    <dgm:cxn modelId="{1CCD3E3F-0B76-4837-A94D-A4FEEC86DCE7}" type="presParOf" srcId="{F3A015B8-1319-4738-BA6C-E658F9CB2752}" destId="{54B64217-4DEE-430E-A706-98C54372CE3A}" srcOrd="0" destOrd="0" presId="urn:microsoft.com/office/officeart/2011/layout/CircleProcess"/>
    <dgm:cxn modelId="{8002953B-748C-4843-A5C1-E9D594F62DEA}" type="presParOf" srcId="{E9BB35A4-675A-4763-8561-234CD115B84C}" destId="{1605F028-67AA-46A5-BEE9-0272DC19D839}" srcOrd="7" destOrd="0" presId="urn:microsoft.com/office/officeart/2011/layout/CircleProcess"/>
    <dgm:cxn modelId="{34A16C61-C8C5-4561-B2FE-3E3776FD78DD}" type="presParOf" srcId="{1605F028-67AA-46A5-BEE9-0272DC19D839}" destId="{D282484A-BAEB-4EEE-AB33-E05DB21E66E4}" srcOrd="0" destOrd="0" presId="urn:microsoft.com/office/officeart/2011/layout/CircleProcess"/>
    <dgm:cxn modelId="{A482E142-703F-47BB-B9D3-35C2D1DEBB39}" type="presParOf" srcId="{E9BB35A4-675A-4763-8561-234CD115B84C}" destId="{5A0FC1E5-48EE-49E0-83E0-6C225A65388F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DF63A-973C-4C8F-86A3-D73F3657DBAC}">
      <dsp:nvSpPr>
        <dsp:cNvPr id="0" name=""/>
        <dsp:cNvSpPr/>
      </dsp:nvSpPr>
      <dsp:spPr>
        <a:xfrm>
          <a:off x="4218889" y="1111814"/>
          <a:ext cx="1840353" cy="18406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A429B-6B3B-491F-8D9C-036E75CC098E}">
      <dsp:nvSpPr>
        <dsp:cNvPr id="0" name=""/>
        <dsp:cNvSpPr/>
      </dsp:nvSpPr>
      <dsp:spPr>
        <a:xfrm>
          <a:off x="4279994" y="1173181"/>
          <a:ext cx="1718142" cy="1717959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Pengesahan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RKJM</a:t>
          </a:r>
          <a:endParaRPr lang="en-ID" sz="1600" kern="1200" dirty="0"/>
        </a:p>
      </dsp:txBody>
      <dsp:txXfrm>
        <a:off x="4525614" y="1418650"/>
        <a:ext cx="1226902" cy="1227021"/>
      </dsp:txXfrm>
    </dsp:sp>
    <dsp:sp modelId="{1E0E94BC-9F90-47B8-BAEA-52642C174459}">
      <dsp:nvSpPr>
        <dsp:cNvPr id="0" name=""/>
        <dsp:cNvSpPr/>
      </dsp:nvSpPr>
      <dsp:spPr>
        <a:xfrm rot="2700000">
          <a:off x="2319047" y="1114039"/>
          <a:ext cx="1835921" cy="1835921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D0CAD-D49A-4597-AB9D-70C79802B179}">
      <dsp:nvSpPr>
        <dsp:cNvPr id="0" name=""/>
        <dsp:cNvSpPr/>
      </dsp:nvSpPr>
      <dsp:spPr>
        <a:xfrm>
          <a:off x="2377936" y="1173181"/>
          <a:ext cx="1718142" cy="1717959"/>
        </a:xfrm>
        <a:prstGeom prst="ellipse">
          <a:avLst/>
        </a:prstGeom>
        <a:solidFill>
          <a:srgbClr val="FFCCCC">
            <a:alpha val="89804"/>
          </a:srgb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Perumusan</a:t>
          </a:r>
          <a:r>
            <a:rPr lang="en-US" sz="1600" kern="1200" dirty="0"/>
            <a:t> RKJM</a:t>
          </a:r>
          <a:endParaRPr lang="en-ID" sz="1600" kern="1200" dirty="0"/>
        </a:p>
      </dsp:txBody>
      <dsp:txXfrm>
        <a:off x="2623556" y="1418650"/>
        <a:ext cx="1226902" cy="1227021"/>
      </dsp:txXfrm>
    </dsp:sp>
    <dsp:sp modelId="{54B64217-4DEE-430E-A706-98C54372CE3A}">
      <dsp:nvSpPr>
        <dsp:cNvPr id="0" name=""/>
        <dsp:cNvSpPr/>
      </dsp:nvSpPr>
      <dsp:spPr>
        <a:xfrm rot="2700000">
          <a:off x="416988" y="1114039"/>
          <a:ext cx="1835921" cy="1835921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2484A-BAEB-4EEE-AB33-E05DB21E66E4}">
      <dsp:nvSpPr>
        <dsp:cNvPr id="0" name=""/>
        <dsp:cNvSpPr/>
      </dsp:nvSpPr>
      <dsp:spPr>
        <a:xfrm>
          <a:off x="475877" y="1173181"/>
          <a:ext cx="1718142" cy="1717959"/>
        </a:xfrm>
        <a:prstGeom prst="ellipse">
          <a:avLst/>
        </a:prstGeom>
        <a:solidFill>
          <a:srgbClr val="FFFF66">
            <a:alpha val="89804"/>
          </a:srgb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Persiapan</a:t>
          </a:r>
          <a:endParaRPr lang="en-ID" sz="1600" kern="1200" dirty="0"/>
        </a:p>
      </dsp:txBody>
      <dsp:txXfrm>
        <a:off x="721498" y="1418650"/>
        <a:ext cx="1226902" cy="1227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81208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e4e3668bdf_0_1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e4e3668bdf_0_1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455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64218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6adb3c280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e6adb3c280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791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6adb3c280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6adb3c280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013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6adb3c280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6" name="Google Shape;326;ge6adb3c280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0727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6adb3c280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6adb3c280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4804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30056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81208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62378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03971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48639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96961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1946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05170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69911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651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SD Negeri Cipete Selatan 01</a:t>
            </a:r>
            <a:endParaRPr lang="en-ID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SDN </a:t>
            </a:r>
            <a:r>
              <a:rPr lang="en-US" sz="1800" b="0" i="0" u="none" strike="noStrike" spc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Jagakarsa</a:t>
            </a:r>
            <a:r>
              <a:rPr lang="en-US" sz="1800" b="0" i="0" u="none" strike="noStrike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09 Pg.</a:t>
            </a:r>
            <a:endParaRPr lang="en-ID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D" sz="1800" b="0" i="0" u="none" strike="noStrike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SD Islam Al </a:t>
            </a:r>
            <a:r>
              <a:rPr lang="en-ID" sz="1800" b="0" i="0" u="none" strike="noStrike" spc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Azhar</a:t>
            </a:r>
            <a:r>
              <a:rPr lang="en-ID" sz="1800" b="0" i="0" u="none" strike="noStrike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ID" sz="1800" b="0" i="0" u="none" strike="noStrike" spc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Kemandoran</a:t>
            </a:r>
            <a:endParaRPr lang="en-ID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SDN Grogol Selatan 17 Pg.</a:t>
            </a:r>
            <a:endParaRPr lang="en-ID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SDS Strada </a:t>
            </a:r>
            <a:r>
              <a:rPr lang="en-US" sz="1800" b="0" i="0" u="none" strike="noStrike" spc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Wiyatasana</a:t>
            </a:r>
            <a:endParaRPr lang="en-ID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SD </a:t>
            </a:r>
            <a:r>
              <a:rPr lang="en-US" sz="1800" b="0" i="0" u="none" strike="noStrike" spc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Emirattes</a:t>
            </a:r>
            <a:r>
              <a:rPr lang="en-US" sz="1800" b="0" i="0" u="none" strike="noStrike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Islamic School</a:t>
            </a:r>
            <a:endParaRPr lang="en-ID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SDI Al </a:t>
            </a:r>
            <a:r>
              <a:rPr lang="en-US" sz="1800" b="0" i="0" u="none" strike="noStrike" spc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Azhar</a:t>
            </a:r>
            <a:r>
              <a:rPr lang="en-US" sz="1800" b="0" i="0" u="none" strike="noStrike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spc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Syuhada</a:t>
            </a:r>
            <a:endParaRPr lang="en-ID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85685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5073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491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6adb3c280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6adb3c280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48048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36890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c2f9d8078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c2f9d8078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2f9d8078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2f9d8078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c2f9d8078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c2f9d8078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c2f9d80780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c2f9d80780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c2f9d8078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c2f9d8078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c2f9d80780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c2f9d80780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c2f9d8078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c2f9d80780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c2f9d80780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c2f9d80780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980033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c2f9d80780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c2f9d80780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c2f9d80780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c2f9d80780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507d96376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507d96376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1469ec345d_76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1469ec345d_76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63b4fd428b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63b4fd428b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50814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62378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0668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4" type="obj">
  <p:cSld name="Title and Content 4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645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d slide layout">
  <p:cSld name="1_End slide layou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/>
          <p:nvPr/>
        </p:nvSpPr>
        <p:spPr>
          <a:xfrm>
            <a:off x="0" y="4767270"/>
            <a:ext cx="9144000" cy="376200"/>
          </a:xfrm>
          <a:prstGeom prst="rect">
            <a:avLst/>
          </a:prstGeom>
          <a:solidFill>
            <a:srgbClr val="073763"/>
          </a:solidFill>
          <a:ln w="12700" cap="flat" cmpd="sng">
            <a:solidFill>
              <a:srgbClr val="0737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9"/>
          <p:cNvPicPr preferRelativeResize="0"/>
          <p:nvPr/>
        </p:nvPicPr>
        <p:blipFill rotWithShape="1">
          <a:blip r:embed="rId2">
            <a:alphaModFix amt="51000"/>
          </a:blip>
          <a:srcRect t="3427" b="3417"/>
          <a:stretch/>
        </p:blipFill>
        <p:spPr>
          <a:xfrm>
            <a:off x="-8290" y="549970"/>
            <a:ext cx="9143797" cy="422382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9"/>
          <p:cNvSpPr/>
          <p:nvPr/>
        </p:nvSpPr>
        <p:spPr>
          <a:xfrm>
            <a:off x="5409093" y="4867057"/>
            <a:ext cx="3483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Kementerian Pendidikan dan Kebudayaan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9" descr="D:\Ade\KEMENDIKBUD\Paparan Menteri\ppt\Gand Design PGRI\33ddc3bc264068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6344" y="4806545"/>
            <a:ext cx="417994" cy="311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258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ABE33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0" y="1580113"/>
            <a:ext cx="9144000" cy="3341668"/>
          </a:xfrm>
          <a:custGeom>
            <a:avLst/>
            <a:gdLst/>
            <a:ahLst/>
            <a:cxnLst/>
            <a:rect l="l" t="t" r="r" b="b"/>
            <a:pathLst>
              <a:path w="365760" h="110982" extrusionOk="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-5900" y="410541"/>
            <a:ext cx="9144152" cy="4453148"/>
          </a:xfrm>
          <a:custGeom>
            <a:avLst/>
            <a:gdLst/>
            <a:ahLst/>
            <a:cxnLst/>
            <a:rect l="l" t="t" r="r" b="b"/>
            <a:pathLst>
              <a:path w="365036" h="147896" extrusionOk="0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833775" y="2314200"/>
            <a:ext cx="5476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◇"/>
              <a:defRPr b="1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60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2" name="Google Shape;42;p6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6" name="Google Shape;46;p6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7" name="Google Shape;47;p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54" name="Google Shape;54;p7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5" name="Google Shape;55;p7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7" name="Google Shape;57;p7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8" name="Google Shape;58;p7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9" name="Google Shape;59;p7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870750" y="1495850"/>
            <a:ext cx="23652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3357262" y="1495850"/>
            <a:ext cx="23652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3"/>
          </p:nvPr>
        </p:nvSpPr>
        <p:spPr>
          <a:xfrm>
            <a:off x="5843773" y="1495850"/>
            <a:ext cx="23652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7" name="Google Shape;67;p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71" name="Google Shape;71;p8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72" name="Google Shape;72;p8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7" name="Google Shape;77;p9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9" name="Google Shape;79;p9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0" name="Google Shape;80;p9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1" name="Google Shape;81;p9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9" r:id="rId10"/>
    <p:sldLayoutId id="2147483660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aleway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karla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ctrTitle"/>
          </p:nvPr>
        </p:nvSpPr>
        <p:spPr>
          <a:xfrm>
            <a:off x="708660" y="1991825"/>
            <a:ext cx="813815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Laporan</a:t>
            </a:r>
            <a:r>
              <a:rPr lang="en-ID" sz="4800" b="1" dirty="0"/>
              <a:t> </a:t>
            </a:r>
            <a:br>
              <a:rPr lang="en-ID" sz="4800" b="1" dirty="0"/>
            </a:br>
            <a:r>
              <a:rPr lang="en-ID" sz="3200" dirty="0"/>
              <a:t>Program Management Office </a:t>
            </a:r>
            <a:br>
              <a:rPr lang="en-ID" sz="3200" dirty="0"/>
            </a:br>
            <a:r>
              <a:rPr lang="en-ID" sz="3200" dirty="0" err="1"/>
              <a:t>untuk</a:t>
            </a:r>
            <a:r>
              <a:rPr lang="en-ID" sz="3200" dirty="0"/>
              <a:t> Program </a:t>
            </a:r>
            <a:r>
              <a:rPr lang="en-ID" sz="3200" dirty="0" err="1"/>
              <a:t>Sekolah</a:t>
            </a:r>
            <a:r>
              <a:rPr lang="en-ID" sz="3200" dirty="0"/>
              <a:t> </a:t>
            </a:r>
            <a:r>
              <a:rPr lang="en-ID" sz="3200" dirty="0" err="1"/>
              <a:t>Penggerak</a:t>
            </a:r>
            <a:br>
              <a:rPr lang="en-ID" sz="3200" dirty="0"/>
            </a:br>
            <a:r>
              <a:rPr lang="en-ID" sz="3200" b="1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Jenjang</a:t>
            </a:r>
            <a:r>
              <a:rPr lang="en-ID" sz="32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SMP</a:t>
            </a:r>
            <a:br>
              <a:rPr lang="en-ID" sz="3200" b="1" dirty="0">
                <a:solidFill>
                  <a:srgbClr val="00B0F0"/>
                </a:solidFill>
              </a:rPr>
            </a:b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E369278-3138-4E9D-A528-0C9C6A77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16" y="53285"/>
            <a:ext cx="9144000" cy="426069"/>
          </a:xfrm>
        </p:spPr>
        <p:txBody>
          <a:bodyPr/>
          <a:lstStyle/>
          <a:p>
            <a:pPr algn="ctr">
              <a:buNone/>
            </a:pPr>
            <a:r>
              <a:rPr lang="en-US" sz="2000" b="1" dirty="0" err="1"/>
              <a:t>Capaian</a:t>
            </a:r>
            <a:r>
              <a:rPr lang="en-US" sz="2000" b="1" dirty="0"/>
              <a:t> </a:t>
            </a:r>
            <a:r>
              <a:rPr lang="en-US" sz="2000" b="1" dirty="0" err="1"/>
              <a:t>Kegiatan</a:t>
            </a:r>
            <a:r>
              <a:rPr lang="en-US" sz="2000" b="1" dirty="0"/>
              <a:t> </a:t>
            </a:r>
            <a:r>
              <a:rPr lang="en-US" sz="2000" b="1" dirty="0" err="1"/>
              <a:t>Jenjang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B0F0"/>
                </a:solidFill>
              </a:rPr>
              <a:t>SMP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B0F0"/>
                </a:solidFill>
              </a:rPr>
              <a:t>Jakarta Timur </a:t>
            </a:r>
            <a:r>
              <a:rPr lang="en-US" sz="2000" b="1" dirty="0" err="1"/>
              <a:t>Periode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00B0F0"/>
                </a:solidFill>
              </a:rPr>
              <a:t>Januari</a:t>
            </a:r>
            <a:r>
              <a:rPr lang="en-US" sz="2000" b="1" dirty="0">
                <a:solidFill>
                  <a:srgbClr val="00B0F0"/>
                </a:solidFill>
              </a:rPr>
              <a:t> 2022</a:t>
            </a:r>
            <a:endParaRPr lang="en-ID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295652"/>
              </p:ext>
            </p:extLst>
          </p:nvPr>
        </p:nvGraphicFramePr>
        <p:xfrm>
          <a:off x="157816" y="479354"/>
          <a:ext cx="8799762" cy="413758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98545">
                  <a:extLst>
                    <a:ext uri="{9D8B030D-6E8A-4147-A177-3AD203B41FA5}">
                      <a16:colId xmlns:a16="http://schemas.microsoft.com/office/drawing/2014/main" val="119852448"/>
                    </a:ext>
                  </a:extLst>
                </a:gridCol>
                <a:gridCol w="4029939">
                  <a:extLst>
                    <a:ext uri="{9D8B030D-6E8A-4147-A177-3AD203B41FA5}">
                      <a16:colId xmlns:a16="http://schemas.microsoft.com/office/drawing/2014/main" val="3055734682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11692134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val="381500411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62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21239922"/>
                    </a:ext>
                  </a:extLst>
                </a:gridCol>
                <a:gridCol w="567690">
                  <a:extLst>
                    <a:ext uri="{9D8B030D-6E8A-4147-A177-3AD203B41FA5}">
                      <a16:colId xmlns:a16="http://schemas.microsoft.com/office/drawing/2014/main" val="333050634"/>
                    </a:ext>
                  </a:extLst>
                </a:gridCol>
                <a:gridCol w="487948">
                  <a:extLst>
                    <a:ext uri="{9D8B030D-6E8A-4147-A177-3AD203B41FA5}">
                      <a16:colId xmlns:a16="http://schemas.microsoft.com/office/drawing/2014/main" val="121732480"/>
                    </a:ext>
                  </a:extLst>
                </a:gridCol>
              </a:tblGrid>
              <a:tr h="3834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Kegiatan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84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Pertemuan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penyusunan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silabus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8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Pertemuan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penyusunan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projek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penguatan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profil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pelajar</a:t>
                      </a:r>
                      <a:r>
                        <a:rPr lang="en-US" sz="1600" dirty="0"/>
                        <a:t> Pancasila (P3)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3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Pertemuan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antara</a:t>
                      </a:r>
                      <a:r>
                        <a:rPr lang="en-US" sz="1600" dirty="0"/>
                        <a:t> guru </a:t>
                      </a:r>
                      <a:r>
                        <a:rPr lang="en-US" sz="1600" dirty="0" err="1"/>
                        <a:t>dengan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komunitas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pendidikan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4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Pertemuan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antara</a:t>
                      </a:r>
                      <a:r>
                        <a:rPr lang="en-US" sz="1600" dirty="0"/>
                        <a:t> guru </a:t>
                      </a:r>
                      <a:r>
                        <a:rPr lang="en-US" sz="1600" dirty="0" err="1"/>
                        <a:t>dengan</a:t>
                      </a:r>
                      <a:r>
                        <a:rPr lang="en-US" sz="1600" dirty="0"/>
                        <a:t> orang </a:t>
                      </a:r>
                      <a:r>
                        <a:rPr lang="en-US" sz="1600" dirty="0" err="1"/>
                        <a:t>tua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komunitas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8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Pembahasan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mengenai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bagaimana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menciptakan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keamanan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iklim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sekolah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positif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85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Mengikuti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sesi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penguatan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pembelajaran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dengan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paradigma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baru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bersama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instruktur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nasional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20990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378458" y="4812594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200" i="1" dirty="0" err="1"/>
              <a:t>Keterangan</a:t>
            </a:r>
            <a:r>
              <a:rPr lang="en-US" sz="1200" i="1" dirty="0"/>
              <a:t>: </a:t>
            </a:r>
            <a:r>
              <a:rPr lang="en-US" sz="1200" i="1" dirty="0" err="1"/>
              <a:t>Bersumber</a:t>
            </a:r>
            <a:r>
              <a:rPr lang="en-US" sz="1200" i="1" dirty="0"/>
              <a:t> </a:t>
            </a:r>
            <a:r>
              <a:rPr lang="en-US" sz="1200" i="1" dirty="0" err="1"/>
              <a:t>dari</a:t>
            </a:r>
            <a:r>
              <a:rPr lang="en-US" sz="1200" i="1" dirty="0"/>
              <a:t> file “</a:t>
            </a:r>
            <a:r>
              <a:rPr lang="en-US" sz="1200" i="1" dirty="0" err="1"/>
              <a:t>daftar</a:t>
            </a:r>
            <a:r>
              <a:rPr lang="en-US" sz="1200" i="1" dirty="0"/>
              <a:t> </a:t>
            </a:r>
            <a:r>
              <a:rPr lang="en-US" sz="1200" i="1" dirty="0" err="1"/>
              <a:t>isian</a:t>
            </a:r>
            <a:r>
              <a:rPr lang="en-US" sz="1200" i="1" dirty="0"/>
              <a:t> </a:t>
            </a:r>
            <a:r>
              <a:rPr lang="en-US" sz="1200" i="1" dirty="0" err="1"/>
              <a:t>instrumen</a:t>
            </a:r>
            <a:r>
              <a:rPr lang="en-US" sz="1200" i="1" dirty="0"/>
              <a:t> SMA”</a:t>
            </a:r>
            <a:endParaRPr lang="en-ID" sz="12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51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2"/>
          <p:cNvSpPr txBox="1">
            <a:spLocks noGrp="1"/>
          </p:cNvSpPr>
          <p:nvPr>
            <p:ph type="body" idx="1"/>
          </p:nvPr>
        </p:nvSpPr>
        <p:spPr>
          <a:xfrm>
            <a:off x="210323" y="0"/>
            <a:ext cx="8832075" cy="421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5">
                    <a:lumMod val="50000"/>
                  </a:schemeClr>
                </a:solidFill>
              </a:rPr>
              <a:t>Kesimpulan</a:t>
            </a:r>
            <a:endParaRPr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277" name="Google Shape;277;p52"/>
          <p:cNvGraphicFramePr/>
          <p:nvPr>
            <p:extLst>
              <p:ext uri="{D42A27DB-BD31-4B8C-83A1-F6EECF244321}">
                <p14:modId xmlns:p14="http://schemas.microsoft.com/office/powerpoint/2010/main" val="3974241969"/>
              </p:ext>
            </p:extLst>
          </p:nvPr>
        </p:nvGraphicFramePr>
        <p:xfrm>
          <a:off x="210324" y="449670"/>
          <a:ext cx="8832075" cy="46633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75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0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Kota DKI Jakarta Jenjang </a:t>
                      </a:r>
                      <a:r>
                        <a:rPr lang="en" sz="1500" b="1" dirty="0">
                          <a:solidFill>
                            <a:srgbClr val="00B0F0"/>
                          </a:solidFill>
                        </a:rPr>
                        <a:t>SMP di Jakarta Timur</a:t>
                      </a:r>
                      <a:endParaRPr sz="15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500" dirty="0" err="1"/>
                        <a:t>Tanggal</a:t>
                      </a:r>
                      <a:r>
                        <a:rPr lang="en-ID" sz="1500" dirty="0"/>
                        <a:t> </a:t>
                      </a:r>
                      <a:r>
                        <a:rPr lang="en-ID" sz="1500" dirty="0" err="1"/>
                        <a:t>rapat</a:t>
                      </a:r>
                      <a:r>
                        <a:rPr lang="en-ID" sz="1500" dirty="0"/>
                        <a:t> PMO: </a:t>
                      </a:r>
                      <a:r>
                        <a:rPr lang="en-ID" sz="1500" dirty="0">
                          <a:solidFill>
                            <a:srgbClr val="00B0F0"/>
                          </a:solidFill>
                        </a:rPr>
                        <a:t>15</a:t>
                      </a:r>
                      <a:r>
                        <a:rPr lang="en-ID" sz="1500" baseline="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ID" sz="1500" baseline="0" dirty="0" err="1">
                          <a:solidFill>
                            <a:srgbClr val="00B0F0"/>
                          </a:solidFill>
                        </a:rPr>
                        <a:t>Februari</a:t>
                      </a:r>
                      <a:r>
                        <a:rPr lang="en-ID" sz="1500" baseline="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ID" sz="1500" dirty="0">
                          <a:solidFill>
                            <a:srgbClr val="00B0F0"/>
                          </a:solidFill>
                        </a:rPr>
                        <a:t>2022</a:t>
                      </a:r>
                    </a:p>
                  </a:txBody>
                  <a:tcPr marL="91425" marR="91425" marT="91425" marB="9142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bg1"/>
                          </a:solidFill>
                        </a:rPr>
                        <a:t>Capaian bulan </a:t>
                      </a:r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Januari</a:t>
                      </a:r>
                      <a:r>
                        <a:rPr lang="en" sz="1500" b="1" baseline="0" dirty="0">
                          <a:solidFill>
                            <a:schemeClr val="bg1"/>
                          </a:solidFill>
                        </a:rPr>
                        <a:t> 2022</a:t>
                      </a:r>
                      <a:endParaRPr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bg1"/>
                          </a:solidFill>
                        </a:rPr>
                        <a:t>Target bulan</a:t>
                      </a:r>
                      <a:r>
                        <a:rPr lang="en" sz="1500" b="1" baseline="0" dirty="0">
                          <a:solidFill>
                            <a:schemeClr val="bg1"/>
                          </a:solidFill>
                        </a:rPr>
                        <a:t> Februari 2022</a:t>
                      </a:r>
                      <a:endParaRPr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07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500" dirty="0" err="1">
                          <a:solidFill>
                            <a:schemeClr val="bg1"/>
                          </a:solidFill>
                        </a:rPr>
                        <a:t>Capaian</a:t>
                      </a:r>
                      <a:r>
                        <a:rPr lang="en-ID" sz="15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D" sz="1500" baseline="0" dirty="0" err="1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</a:rPr>
                        <a:t>elaksanaan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</a:rPr>
                        <a:t> 6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</a:rPr>
                        <a:t>kegiatan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</a:rPr>
                        <a:t> di SMP di Wilayah Jakarta Selatan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</a:rPr>
                        <a:t>adalah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D" sz="1500" b="1" dirty="0">
                          <a:solidFill>
                            <a:schemeClr val="bg1"/>
                          </a:solidFill>
                        </a:rPr>
                        <a:t>100%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</a:rPr>
                        <a:t>dengan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</a:rPr>
                        <a:t>rincian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</a:rPr>
                        <a:t>:</a:t>
                      </a: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Pertemuan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penyusunan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silabus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r>
                        <a:rPr lang="en-ID" sz="1500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b="1" dirty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en-ID" sz="15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Pertemuan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penyusunan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projek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penguatan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P3: </a:t>
                      </a:r>
                      <a:r>
                        <a:rPr lang="en-ID" sz="1500" b="1" dirty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en-ID" sz="15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Pertemuan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antara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guru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dengan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komunitas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praktisi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pendidikan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en-ID" sz="1500" b="1" dirty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r>
                        <a:rPr lang="en-ID" sz="1500" b="1" dirty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ID" sz="15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Pertemuan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antara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guru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dengan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orang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tua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dan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komunitas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en-ID" sz="1500" b="1" dirty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r>
                        <a:rPr lang="en-ID" sz="1500" b="1" dirty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ID" sz="15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Pembahasan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mengenai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bagaimana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menciptakan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keamanan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 dan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iklim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sekolah yang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positif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en-ID" sz="1500" b="1" dirty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r>
                        <a:rPr lang="en-ID" sz="1500" b="1" dirty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ID" sz="15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Mengikuti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sesi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penguatan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pembelajaran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dengan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paradigma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baru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bersama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instruktur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nasional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en-ID" sz="1500" b="1" dirty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en-ID" sz="15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500" dirty="0">
                          <a:solidFill>
                            <a:schemeClr val="bg1"/>
                          </a:solidFill>
                        </a:rPr>
                        <a:t>Target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</a:rPr>
                        <a:t>capaian</a:t>
                      </a:r>
                      <a:r>
                        <a:rPr lang="en-ID" sz="15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D" sz="1500" baseline="0" dirty="0" err="1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</a:rPr>
                        <a:t>elaksanaan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</a:rPr>
                        <a:t> 6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</a:rPr>
                        <a:t>kegiatan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</a:rPr>
                        <a:t> di</a:t>
                      </a:r>
                      <a:r>
                        <a:rPr lang="en-ID" sz="15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</a:rPr>
                        <a:t>SMA di DKI Jakarta</a:t>
                      </a:r>
                      <a:r>
                        <a:rPr lang="en-ID" sz="15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</a:rPr>
                        <a:t>adalah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</a:rPr>
                        <a:t> 100%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</a:rPr>
                        <a:t>dengan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</a:rPr>
                        <a:t>rincian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</a:rPr>
                        <a:t>:</a:t>
                      </a: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Pertemuan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penyusunan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silabus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en-ID" sz="15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Pertemuan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penyusunan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projek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penguatan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P3: 100%</a:t>
                      </a: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Pertemuan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antara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guru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dengan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komunitas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praktisi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pendidikan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: 100%</a:t>
                      </a: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Pertemuan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antara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guru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dengan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orang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tua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dan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komunitas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en-ID" sz="15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Pembahasan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mengenai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bagaimana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menciptakan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keamanan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 dan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iklim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sekolah yang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positif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: 100%</a:t>
                      </a: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Mengikuti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sesi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penguatan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pembelajaran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dengan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paradigma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baru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bersama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instruktur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500" dirty="0" err="1">
                          <a:solidFill>
                            <a:schemeClr val="bg1"/>
                          </a:solidFill>
                          <a:effectLst/>
                        </a:rPr>
                        <a:t>nasional</a:t>
                      </a:r>
                      <a:r>
                        <a:rPr lang="en-ID" sz="1500" dirty="0">
                          <a:solidFill>
                            <a:schemeClr val="bg1"/>
                          </a:solidFill>
                          <a:effectLst/>
                        </a:rPr>
                        <a:t>: 100%</a:t>
                      </a:r>
                      <a:endParaRPr lang="en-ID" sz="15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04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64BD-C089-4F9A-9F40-4EAA2FB8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79" y="0"/>
            <a:ext cx="8543041" cy="828815"/>
          </a:xfrm>
        </p:spPr>
        <p:txBody>
          <a:bodyPr/>
          <a:lstStyle/>
          <a:p>
            <a:pPr algn="ctr">
              <a:buNone/>
            </a:pPr>
            <a:r>
              <a:rPr lang="en-US" sz="1800" b="1" dirty="0" err="1"/>
              <a:t>Jenis</a:t>
            </a:r>
            <a:r>
              <a:rPr lang="en-US" sz="1800" b="1" dirty="0"/>
              <a:t> </a:t>
            </a:r>
            <a:r>
              <a:rPr lang="en-US" sz="1800" b="1" dirty="0" err="1"/>
              <a:t>Hambatan</a:t>
            </a:r>
            <a:r>
              <a:rPr lang="en-US" sz="1800" b="1" dirty="0"/>
              <a:t> </a:t>
            </a:r>
            <a:r>
              <a:rPr lang="en-US" sz="1800" b="1" dirty="0" err="1"/>
              <a:t>Periode</a:t>
            </a:r>
            <a:r>
              <a:rPr lang="en-US" sz="1800" b="1" dirty="0"/>
              <a:t> </a:t>
            </a:r>
            <a:r>
              <a:rPr lang="en-US" sz="1800" b="1" dirty="0" err="1">
                <a:solidFill>
                  <a:srgbClr val="00B0F0"/>
                </a:solidFill>
              </a:rPr>
              <a:t>Januari</a:t>
            </a:r>
            <a:r>
              <a:rPr lang="en-US" sz="1800" b="1" dirty="0">
                <a:solidFill>
                  <a:srgbClr val="00B0F0"/>
                </a:solidFill>
              </a:rPr>
              <a:t> 2022 </a:t>
            </a:r>
            <a:r>
              <a:rPr lang="en-US" sz="1800" b="1" dirty="0" err="1"/>
              <a:t>Jenjang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B0F0"/>
                </a:solidFill>
              </a:rPr>
              <a:t>SMP Wilayah Jakarta Timur </a:t>
            </a:r>
            <a:endParaRPr lang="en-ID" sz="1800" b="1" dirty="0">
              <a:solidFill>
                <a:srgbClr val="00B0F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AE2662-CDC1-4582-82B0-664011505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21406"/>
              </p:ext>
            </p:extLst>
          </p:nvPr>
        </p:nvGraphicFramePr>
        <p:xfrm>
          <a:off x="600959" y="828815"/>
          <a:ext cx="7772400" cy="2978150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val="3767453521"/>
                    </a:ext>
                  </a:extLst>
                </a:gridCol>
                <a:gridCol w="2902904">
                  <a:extLst>
                    <a:ext uri="{9D8B030D-6E8A-4147-A177-3AD203B41FA5}">
                      <a16:colId xmlns:a16="http://schemas.microsoft.com/office/drawing/2014/main" val="2366803558"/>
                    </a:ext>
                  </a:extLst>
                </a:gridCol>
                <a:gridCol w="1395663">
                  <a:extLst>
                    <a:ext uri="{9D8B030D-6E8A-4147-A177-3AD203B41FA5}">
                      <a16:colId xmlns:a16="http://schemas.microsoft.com/office/drawing/2014/main" val="2737609881"/>
                    </a:ext>
                  </a:extLst>
                </a:gridCol>
                <a:gridCol w="1239253">
                  <a:extLst>
                    <a:ext uri="{9D8B030D-6E8A-4147-A177-3AD203B41FA5}">
                      <a16:colId xmlns:a16="http://schemas.microsoft.com/office/drawing/2014/main" val="1504655036"/>
                    </a:ext>
                  </a:extLst>
                </a:gridCol>
                <a:gridCol w="951880">
                  <a:extLst>
                    <a:ext uri="{9D8B030D-6E8A-4147-A177-3AD203B41FA5}">
                      <a16:colId xmlns:a16="http://schemas.microsoft.com/office/drawing/2014/main" val="210975512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28892777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D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Jenis</a:t>
                      </a:r>
                      <a:r>
                        <a:rPr lang="en-ID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Hambatan</a:t>
                      </a:r>
                      <a:endParaRPr lang="en-ID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Butuh</a:t>
                      </a:r>
                      <a:r>
                        <a:rPr lang="en-ID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Dukungan</a:t>
                      </a:r>
                      <a:endParaRPr lang="en-ID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On Progress</a:t>
                      </a:r>
                      <a:endParaRPr lang="en-ID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Solved</a:t>
                      </a:r>
                      <a:endParaRPr lang="en-ID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ID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59346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1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>
                          <a:effectLst/>
                        </a:rPr>
                        <a:t>SDM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6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6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0066214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2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Anggaran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4444151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3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Teknologi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7179794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4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Kegiatan</a:t>
                      </a:r>
                      <a:r>
                        <a:rPr lang="en-ID" sz="1800" u="none" strike="noStrike" dirty="0"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effectLst/>
                        </a:rPr>
                        <a:t>Pembelajaran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6947381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5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Dukungan</a:t>
                      </a:r>
                      <a:r>
                        <a:rPr lang="en-ID" sz="1800" u="none" strike="noStrike" dirty="0"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effectLst/>
                        </a:rPr>
                        <a:t>Pemda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7837042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6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Dukungan</a:t>
                      </a:r>
                      <a:r>
                        <a:rPr lang="en-ID" sz="1800" u="none" strike="noStrike" dirty="0">
                          <a:effectLst/>
                        </a:rPr>
                        <a:t> Internal sekolah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593073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7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Kondisi</a:t>
                      </a:r>
                      <a:r>
                        <a:rPr lang="en-ID" sz="1800" u="none" strike="noStrike" dirty="0"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effectLst/>
                        </a:rPr>
                        <a:t>mendesak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24440569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Jumlah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7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lang="en-ID" sz="1800" b="0" i="0" u="none" strike="noStrike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89007204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600959" y="4126813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600" i="1" dirty="0" err="1"/>
              <a:t>Keterangan</a:t>
            </a:r>
            <a:r>
              <a:rPr lang="en-US" sz="1600" i="1" dirty="0"/>
              <a:t>: </a:t>
            </a:r>
            <a:r>
              <a:rPr lang="en-US" sz="1600" i="1" dirty="0" err="1"/>
              <a:t>Bersumber</a:t>
            </a:r>
            <a:r>
              <a:rPr lang="en-US" sz="1600" i="1" dirty="0"/>
              <a:t> </a:t>
            </a:r>
            <a:r>
              <a:rPr lang="en-US" sz="1600" i="1" dirty="0" err="1"/>
              <a:t>dari</a:t>
            </a:r>
            <a:r>
              <a:rPr lang="en-US" sz="1600" i="1" dirty="0"/>
              <a:t> file “daftar </a:t>
            </a:r>
            <a:r>
              <a:rPr lang="en-US" sz="1600" i="1" dirty="0" err="1"/>
              <a:t>isian</a:t>
            </a:r>
            <a:r>
              <a:rPr lang="en-US" sz="1600" i="1" dirty="0"/>
              <a:t> </a:t>
            </a:r>
            <a:r>
              <a:rPr lang="en-US" sz="1600" i="1" dirty="0" err="1"/>
              <a:t>instrumen</a:t>
            </a:r>
            <a:r>
              <a:rPr lang="en-US" sz="1600" i="1" dirty="0"/>
              <a:t> SMP”</a:t>
            </a:r>
            <a:endParaRPr lang="en-ID" sz="16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22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2BC73D-FE42-44CA-8AFB-75DB4C22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1" y="9882"/>
            <a:ext cx="8453886" cy="533043"/>
          </a:xfrm>
        </p:spPr>
        <p:txBody>
          <a:bodyPr/>
          <a:lstStyle/>
          <a:p>
            <a:pPr algn="ctr">
              <a:buNone/>
            </a:pPr>
            <a:r>
              <a:rPr lang="en-US" sz="1600" b="1" dirty="0" err="1"/>
              <a:t>Jenis</a:t>
            </a:r>
            <a:r>
              <a:rPr lang="en-US" sz="1600" b="1" dirty="0"/>
              <a:t> </a:t>
            </a:r>
            <a:r>
              <a:rPr lang="en-US" sz="1600" b="1" dirty="0" err="1"/>
              <a:t>Hambatan</a:t>
            </a:r>
            <a:r>
              <a:rPr lang="en-US" sz="1600" b="1" dirty="0"/>
              <a:t> yang </a:t>
            </a:r>
            <a:r>
              <a:rPr lang="en-US" sz="1600" b="1" dirty="0" err="1"/>
              <a:t>Perlu</a:t>
            </a:r>
            <a:r>
              <a:rPr lang="en-US" sz="1600" b="1" dirty="0"/>
              <a:t> </a:t>
            </a:r>
            <a:r>
              <a:rPr lang="en-US" sz="1600" b="1" dirty="0" err="1"/>
              <a:t>Dukungan</a:t>
            </a:r>
            <a:r>
              <a:rPr lang="en-US" sz="1600" b="1" dirty="0"/>
              <a:t> </a:t>
            </a:r>
            <a:r>
              <a:rPr lang="en-US" sz="1600" b="1" dirty="0" err="1"/>
              <a:t>Jenjang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00B0F0"/>
                </a:solidFill>
              </a:rPr>
              <a:t>SMP Wilayah Jakarta Timur</a:t>
            </a:r>
            <a:endParaRPr lang="en-ID" sz="16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97C75A-8BD5-4543-9382-F8B5B7576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852135"/>
              </p:ext>
            </p:extLst>
          </p:nvPr>
        </p:nvGraphicFramePr>
        <p:xfrm>
          <a:off x="141402" y="465807"/>
          <a:ext cx="8861196" cy="4928870"/>
        </p:xfrm>
        <a:graphic>
          <a:graphicData uri="http://schemas.openxmlformats.org/drawingml/2006/table">
            <a:tbl>
              <a:tblPr/>
              <a:tblGrid>
                <a:gridCol w="398066">
                  <a:extLst>
                    <a:ext uri="{9D8B030D-6E8A-4147-A177-3AD203B41FA5}">
                      <a16:colId xmlns:a16="http://schemas.microsoft.com/office/drawing/2014/main" val="1022111927"/>
                    </a:ext>
                  </a:extLst>
                </a:gridCol>
                <a:gridCol w="1203068">
                  <a:extLst>
                    <a:ext uri="{9D8B030D-6E8A-4147-A177-3AD203B41FA5}">
                      <a16:colId xmlns:a16="http://schemas.microsoft.com/office/drawing/2014/main" val="3611530188"/>
                    </a:ext>
                  </a:extLst>
                </a:gridCol>
                <a:gridCol w="1483743">
                  <a:extLst>
                    <a:ext uri="{9D8B030D-6E8A-4147-A177-3AD203B41FA5}">
                      <a16:colId xmlns:a16="http://schemas.microsoft.com/office/drawing/2014/main" val="1019164462"/>
                    </a:ext>
                  </a:extLst>
                </a:gridCol>
                <a:gridCol w="5776319">
                  <a:extLst>
                    <a:ext uri="{9D8B030D-6E8A-4147-A177-3AD203B41FA5}">
                      <a16:colId xmlns:a16="http://schemas.microsoft.com/office/drawing/2014/main" val="1433689785"/>
                    </a:ext>
                  </a:extLst>
                </a:gridCol>
              </a:tblGrid>
              <a:tr h="5070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7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7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Jenis</a:t>
                      </a:r>
                      <a:r>
                        <a:rPr lang="en-ID" sz="17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7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Hambatan</a:t>
                      </a:r>
                      <a:endParaRPr lang="en-ID" sz="17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7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Subjenis</a:t>
                      </a:r>
                      <a:r>
                        <a:rPr lang="en-ID" sz="1700" b="1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700" b="1" baseline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D" sz="17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endParaRPr lang="en-ID" sz="17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7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Satuan</a:t>
                      </a:r>
                      <a:r>
                        <a:rPr lang="en-ID" sz="1700" b="1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700" b="1" baseline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Pendidikan</a:t>
                      </a:r>
                      <a:endParaRPr lang="en-ID" sz="17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17754"/>
                  </a:ext>
                </a:extLst>
              </a:tr>
              <a:tr h="1616399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7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17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SDM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6213" indent="-176213">
                        <a:buAutoNum type="alphaLcPeriod"/>
                      </a:pP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Berhalangan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bertugas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karena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kondisi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Kesehatan.</a:t>
                      </a:r>
                    </a:p>
                    <a:p>
                      <a:pPr marL="176213" indent="-176213">
                        <a:buAutoNum type="alphaLcPeriod"/>
                      </a:pP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Jumlah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PTK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tidak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mencukupi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76213" indent="-176213">
                        <a:buAutoNum type="alphaLcPeriod"/>
                      </a:pP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Kompetensi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Rendah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(193: Sebagian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rendah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dalam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kemampuan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IT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utk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Blended: solved)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SMPN 25</a:t>
                      </a:r>
                    </a:p>
                    <a:p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Deskripsi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hambatan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ada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 orang guru yang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sakit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stroke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ringan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Kekurang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Guru:  TIK 1 orang, PJOK 1 orang dan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Seni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 orang</a:t>
                      </a:r>
                    </a:p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Saran </a:t>
                      </a:r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solusi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sz="17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Guru yang </a:t>
                      </a:r>
                      <a:r>
                        <a:rPr lang="en-US" sz="1700" b="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sakit</a:t>
                      </a:r>
                      <a:r>
                        <a:rPr lang="en-US" sz="17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mapel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yang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diampu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digantikan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oleg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guru yang lain. </a:t>
                      </a:r>
                    </a:p>
                    <a:p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Kekurangan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guru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dilaporkan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kepada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Dinas Pendidikan</a:t>
                      </a:r>
                    </a:p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SMPN 283</a:t>
                      </a:r>
                    </a:p>
                    <a:p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Deskripsi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hambatan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Kekurang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Guru:  TIK 1 orang, PPKN 1 orang, MTK 1 orang dan BK  1 orang</a:t>
                      </a:r>
                    </a:p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Saran </a:t>
                      </a:r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solusi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Kekurangan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guru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dilaporkan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kepada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Dinas</a:t>
                      </a:r>
                    </a:p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SMPN 284</a:t>
                      </a:r>
                    </a:p>
                    <a:p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Deskripsi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hambatan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Jumlah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guru dan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tenaga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administrasi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kurang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Kekurang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Guru:  TIK 1 orang, PPKN 1 orang, IPA 2 orang dan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Seni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Budaya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1 orang</a:t>
                      </a:r>
                    </a:p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Saran </a:t>
                      </a:r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solusi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:Kekurangan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guru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dilaporkan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kepada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Dinas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pendidikan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92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694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E6C57ED-C291-41E2-90C4-5D5C4F960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92607"/>
              </p:ext>
            </p:extLst>
          </p:nvPr>
        </p:nvGraphicFramePr>
        <p:xfrm>
          <a:off x="141402" y="0"/>
          <a:ext cx="8861196" cy="5447030"/>
        </p:xfrm>
        <a:graphic>
          <a:graphicData uri="http://schemas.openxmlformats.org/drawingml/2006/table">
            <a:tbl>
              <a:tblPr/>
              <a:tblGrid>
                <a:gridCol w="398066">
                  <a:extLst>
                    <a:ext uri="{9D8B030D-6E8A-4147-A177-3AD203B41FA5}">
                      <a16:colId xmlns:a16="http://schemas.microsoft.com/office/drawing/2014/main" val="1022111927"/>
                    </a:ext>
                  </a:extLst>
                </a:gridCol>
                <a:gridCol w="1203068">
                  <a:extLst>
                    <a:ext uri="{9D8B030D-6E8A-4147-A177-3AD203B41FA5}">
                      <a16:colId xmlns:a16="http://schemas.microsoft.com/office/drawing/2014/main" val="3611530188"/>
                    </a:ext>
                  </a:extLst>
                </a:gridCol>
                <a:gridCol w="1483743">
                  <a:extLst>
                    <a:ext uri="{9D8B030D-6E8A-4147-A177-3AD203B41FA5}">
                      <a16:colId xmlns:a16="http://schemas.microsoft.com/office/drawing/2014/main" val="1019164462"/>
                    </a:ext>
                  </a:extLst>
                </a:gridCol>
                <a:gridCol w="5776319">
                  <a:extLst>
                    <a:ext uri="{9D8B030D-6E8A-4147-A177-3AD203B41FA5}">
                      <a16:colId xmlns:a16="http://schemas.microsoft.com/office/drawing/2014/main" val="1433689785"/>
                    </a:ext>
                  </a:extLst>
                </a:gridCol>
              </a:tblGrid>
              <a:tr h="5070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7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7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Jenis</a:t>
                      </a:r>
                      <a:r>
                        <a:rPr lang="en-ID" sz="17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7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Hambatan</a:t>
                      </a:r>
                      <a:endParaRPr lang="en-ID" sz="17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7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Subjenis</a:t>
                      </a:r>
                      <a:r>
                        <a:rPr lang="en-ID" sz="1700" b="1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700" b="1" baseline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D" sz="17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endParaRPr lang="en-ID" sz="17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7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Satuan</a:t>
                      </a:r>
                      <a:r>
                        <a:rPr lang="en-ID" sz="1700" b="1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700" b="1" baseline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Pendidikan</a:t>
                      </a:r>
                      <a:endParaRPr lang="en-ID" sz="17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17754"/>
                  </a:ext>
                </a:extLst>
              </a:tr>
              <a:tr h="1616399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7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17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SDM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6213" indent="-176213">
                        <a:buAutoNum type="alphaLcPeriod"/>
                      </a:pP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Berhalangan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bertugas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karena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kondisi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Kesehatan.</a:t>
                      </a:r>
                    </a:p>
                    <a:p>
                      <a:pPr marL="176213" indent="-176213">
                        <a:buAutoNum type="alphaLcPeriod"/>
                      </a:pP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Jumlah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PTK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tidak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mencukupi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76213" indent="-176213">
                        <a:buAutoNum type="alphaLcPeriod"/>
                      </a:pP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Kompetensi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Rendah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SMPN 284</a:t>
                      </a:r>
                    </a:p>
                    <a:p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Deskripsi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hambatan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Jumlah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guru dan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tenaga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administrasi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kurang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Kekurang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Guru:  TIK 1 orang, PPKN 1 orang, IPA 2 orang dan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Seni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Budaya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1 orang</a:t>
                      </a:r>
                    </a:p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Saran </a:t>
                      </a:r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solusi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:Kekurangan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guru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dilaporkan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kepada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Dinas Pendidikan</a:t>
                      </a:r>
                    </a:p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 SMPN 193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Deskripsi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hambatan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Sebagian guru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rendah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dalam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kemampuan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IT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utk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Blended learning: (solved)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Kekurang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Guru:  TIK 1 orang, PPKN 1 orang, IPA 2 orang dan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Seni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Budaya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1 orang</a:t>
                      </a:r>
                    </a:p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Saran </a:t>
                      </a:r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solusi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Peningkatan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kompetensi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dengan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pelatihan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IT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utuk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bended Learning (solved)</a:t>
                      </a:r>
                    </a:p>
                    <a:p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Kekurangan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guru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dilaporkan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kepada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Dinas Pendidikan</a:t>
                      </a:r>
                    </a:p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 SMPN 168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Deskripsi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hambatan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Sebagian guru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rendah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dalam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kemampuan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IT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utk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Blended learning: (solved)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Kekurang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Guru:  TIK 1 orang, PPKN 1 orang, IPA 2 orang dan </a:t>
                      </a:r>
                    </a:p>
                    <a:p>
                      <a:endParaRPr lang="en-US" sz="17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92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837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E6C57ED-C291-41E2-90C4-5D5C4F960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137529"/>
              </p:ext>
            </p:extLst>
          </p:nvPr>
        </p:nvGraphicFramePr>
        <p:xfrm>
          <a:off x="141402" y="0"/>
          <a:ext cx="8861196" cy="3115310"/>
        </p:xfrm>
        <a:graphic>
          <a:graphicData uri="http://schemas.openxmlformats.org/drawingml/2006/table">
            <a:tbl>
              <a:tblPr/>
              <a:tblGrid>
                <a:gridCol w="398066">
                  <a:extLst>
                    <a:ext uri="{9D8B030D-6E8A-4147-A177-3AD203B41FA5}">
                      <a16:colId xmlns:a16="http://schemas.microsoft.com/office/drawing/2014/main" val="1022111927"/>
                    </a:ext>
                  </a:extLst>
                </a:gridCol>
                <a:gridCol w="1203068">
                  <a:extLst>
                    <a:ext uri="{9D8B030D-6E8A-4147-A177-3AD203B41FA5}">
                      <a16:colId xmlns:a16="http://schemas.microsoft.com/office/drawing/2014/main" val="3611530188"/>
                    </a:ext>
                  </a:extLst>
                </a:gridCol>
                <a:gridCol w="1483743">
                  <a:extLst>
                    <a:ext uri="{9D8B030D-6E8A-4147-A177-3AD203B41FA5}">
                      <a16:colId xmlns:a16="http://schemas.microsoft.com/office/drawing/2014/main" val="1019164462"/>
                    </a:ext>
                  </a:extLst>
                </a:gridCol>
                <a:gridCol w="5776319">
                  <a:extLst>
                    <a:ext uri="{9D8B030D-6E8A-4147-A177-3AD203B41FA5}">
                      <a16:colId xmlns:a16="http://schemas.microsoft.com/office/drawing/2014/main" val="1433689785"/>
                    </a:ext>
                  </a:extLst>
                </a:gridCol>
              </a:tblGrid>
              <a:tr h="5070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7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7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Jenis</a:t>
                      </a:r>
                      <a:r>
                        <a:rPr lang="en-ID" sz="17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7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Hambatan</a:t>
                      </a:r>
                      <a:endParaRPr lang="en-ID" sz="17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7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Subjenis</a:t>
                      </a:r>
                      <a:r>
                        <a:rPr lang="en-ID" sz="1700" b="1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700" b="1" baseline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D" sz="17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endParaRPr lang="en-ID" sz="17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7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Satuan</a:t>
                      </a:r>
                      <a:r>
                        <a:rPr lang="en-ID" sz="1700" b="1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700" b="1" baseline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Pendidikan</a:t>
                      </a:r>
                      <a:endParaRPr lang="en-ID" sz="17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17754"/>
                  </a:ext>
                </a:extLst>
              </a:tr>
              <a:tr h="1616399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7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17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SDM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6213" indent="-176213">
                        <a:buAutoNum type="alphaLcPeriod"/>
                      </a:pP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Berhalangan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bertugas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karena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kondisi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Kesehatan.</a:t>
                      </a:r>
                    </a:p>
                    <a:p>
                      <a:pPr marL="176213" indent="-176213">
                        <a:buAutoNum type="alphaLcPeriod"/>
                      </a:pP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Jumlah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PTK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tidak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mencukupi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en-US" sz="17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 SMPN 168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Deskripsi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hambatan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sv-SE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Beberapa guru masih terbatas kompetensi IT untuk PTMT 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(solved)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Kekurang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Guru: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B.Indonesia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3, MTK 1,  TIK 1 orang, PPKN 1 orang, dan BK 1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Saran </a:t>
                      </a:r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solusi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Guru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diberikan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pelatihan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dengan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dana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dari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Boskin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(solved)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Kekurangan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guru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dilaporkan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kepada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Dinas Pendidikan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untuk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penambahan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guru</a:t>
                      </a:r>
                    </a:p>
                    <a:p>
                      <a:endParaRPr lang="en-US" sz="17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92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839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2BC73D-FE42-44CA-8AFB-75DB4C22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1" y="9882"/>
            <a:ext cx="8453886" cy="828815"/>
          </a:xfrm>
        </p:spPr>
        <p:txBody>
          <a:bodyPr/>
          <a:lstStyle/>
          <a:p>
            <a:pPr algn="ctr">
              <a:buNone/>
            </a:pP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Hambatan</a:t>
            </a:r>
            <a:r>
              <a:rPr lang="en-US" sz="2000" b="1" dirty="0"/>
              <a:t> yang </a:t>
            </a:r>
            <a:r>
              <a:rPr lang="en-US" sz="2000" b="1" dirty="0" err="1"/>
              <a:t>Butuh</a:t>
            </a:r>
            <a:r>
              <a:rPr lang="en-US" sz="2000" b="1" dirty="0"/>
              <a:t> </a:t>
            </a:r>
            <a:r>
              <a:rPr lang="en-US" sz="2000" b="1" dirty="0" err="1"/>
              <a:t>Dukungan</a:t>
            </a:r>
            <a:br>
              <a:rPr lang="en-US" sz="2000" b="1" dirty="0"/>
            </a:br>
            <a:r>
              <a:rPr lang="en-US" sz="2000" b="1" dirty="0" err="1"/>
              <a:t>Jenjang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B0F0"/>
                </a:solidFill>
              </a:rPr>
              <a:t>SD Wilayah Jakarta Selatan</a:t>
            </a:r>
            <a:endParaRPr lang="en-ID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97C75A-8BD5-4543-9382-F8B5B7576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196587"/>
              </p:ext>
            </p:extLst>
          </p:nvPr>
        </p:nvGraphicFramePr>
        <p:xfrm>
          <a:off x="141402" y="800701"/>
          <a:ext cx="8861196" cy="3130174"/>
        </p:xfrm>
        <a:graphic>
          <a:graphicData uri="http://schemas.openxmlformats.org/drawingml/2006/table">
            <a:tbl>
              <a:tblPr/>
              <a:tblGrid>
                <a:gridCol w="398066">
                  <a:extLst>
                    <a:ext uri="{9D8B030D-6E8A-4147-A177-3AD203B41FA5}">
                      <a16:colId xmlns:a16="http://schemas.microsoft.com/office/drawing/2014/main" val="1022111927"/>
                    </a:ext>
                  </a:extLst>
                </a:gridCol>
                <a:gridCol w="1505232">
                  <a:extLst>
                    <a:ext uri="{9D8B030D-6E8A-4147-A177-3AD203B41FA5}">
                      <a16:colId xmlns:a16="http://schemas.microsoft.com/office/drawing/2014/main" val="3611530188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1019164462"/>
                    </a:ext>
                  </a:extLst>
                </a:gridCol>
                <a:gridCol w="4608398">
                  <a:extLst>
                    <a:ext uri="{9D8B030D-6E8A-4147-A177-3AD203B41FA5}">
                      <a16:colId xmlns:a16="http://schemas.microsoft.com/office/drawing/2014/main" val="1433689785"/>
                    </a:ext>
                  </a:extLst>
                </a:gridCol>
              </a:tblGrid>
              <a:tr h="539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7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7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Jenis</a:t>
                      </a:r>
                      <a:r>
                        <a:rPr lang="en-ID" sz="17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7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Hambatan</a:t>
                      </a:r>
                      <a:endParaRPr lang="en-ID" sz="17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7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Subjenis</a:t>
                      </a:r>
                      <a:r>
                        <a:rPr lang="en-ID" sz="1700" b="1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700" b="1" baseline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D" sz="17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endParaRPr lang="en-ID" sz="17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7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Satuan</a:t>
                      </a:r>
                      <a:r>
                        <a:rPr lang="en-ID" sz="1700" b="1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700" b="1" baseline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Pendidikan</a:t>
                      </a:r>
                      <a:endParaRPr lang="en-ID" sz="17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17754"/>
                  </a:ext>
                </a:extLst>
              </a:tr>
              <a:tr h="1774931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D" sz="1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7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Teknologi</a:t>
                      </a:r>
                      <a:endParaRPr lang="en-US" sz="17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sz="17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Perangkat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keras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(Laptop/tablet/smartphone)</a:t>
                      </a:r>
                    </a:p>
                    <a:p>
                      <a:pPr marL="0" indent="0"/>
                      <a:endParaRPr lang="en-US" sz="17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/>
                      <a:r>
                        <a:rPr lang="en-US" sz="17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Jaringan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internet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tidak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stabil</a:t>
                      </a:r>
                      <a:endParaRPr lang="en-US" sz="17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SMPN 109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Deskripsi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hambatan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</a:p>
                    <a:p>
                      <a:r>
                        <a:rPr lang="sv-SE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Jumlah komputer/laptop yang dimiliki tidak tidak mencukupi/ crombook belum tiba</a:t>
                      </a:r>
                    </a:p>
                    <a:p>
                      <a:r>
                        <a:rPr lang="sv-SE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Koneksi internet tidak stabil</a:t>
                      </a:r>
                    </a:p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Saran </a:t>
                      </a:r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solusi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  <a:p>
                      <a:r>
                        <a:rPr lang="sv-SE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Menggunakan fasiitas yang ada di sekolah dan perangkat pribadi guru</a:t>
                      </a:r>
                    </a:p>
                    <a:p>
                      <a:r>
                        <a:rPr lang="sv-SE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Menggunakan tethering dari perangkat guru saat menngajar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92744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93DF84C2-7CC9-4C89-A83C-244B64E02263}"/>
              </a:ext>
            </a:extLst>
          </p:cNvPr>
          <p:cNvSpPr txBox="1">
            <a:spLocks/>
          </p:cNvSpPr>
          <p:nvPr/>
        </p:nvSpPr>
        <p:spPr>
          <a:xfrm>
            <a:off x="182382" y="4270465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600" i="1" dirty="0" err="1"/>
              <a:t>Keterangan</a:t>
            </a:r>
            <a:r>
              <a:rPr lang="en-US" sz="1600" i="1" dirty="0"/>
              <a:t>: </a:t>
            </a:r>
            <a:r>
              <a:rPr lang="en-US" sz="1600" i="1" dirty="0" err="1"/>
              <a:t>Bersumber</a:t>
            </a:r>
            <a:r>
              <a:rPr lang="en-US" sz="1600" i="1" dirty="0"/>
              <a:t> </a:t>
            </a:r>
            <a:r>
              <a:rPr lang="en-US" sz="1600" i="1" dirty="0" err="1"/>
              <a:t>dari</a:t>
            </a:r>
            <a:r>
              <a:rPr lang="en-US" sz="1600" i="1" dirty="0"/>
              <a:t> file “daftar </a:t>
            </a:r>
            <a:r>
              <a:rPr lang="en-US" sz="1600" i="1" dirty="0" err="1"/>
              <a:t>isian</a:t>
            </a:r>
            <a:r>
              <a:rPr lang="en-US" sz="1600" i="1" dirty="0"/>
              <a:t> </a:t>
            </a:r>
            <a:r>
              <a:rPr lang="en-US" sz="1600" i="1" dirty="0" err="1"/>
              <a:t>instrumen</a:t>
            </a:r>
            <a:r>
              <a:rPr lang="en-US" sz="1600" i="1" dirty="0"/>
              <a:t> SMP”</a:t>
            </a:r>
            <a:endParaRPr lang="en-ID" sz="16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70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2BC73D-FE42-44CA-8AFB-75DB4C22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1" y="9882"/>
            <a:ext cx="8453886" cy="828815"/>
          </a:xfrm>
        </p:spPr>
        <p:txBody>
          <a:bodyPr/>
          <a:lstStyle/>
          <a:p>
            <a:pPr algn="ctr">
              <a:buNone/>
            </a:pP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Hambatan</a:t>
            </a:r>
            <a:r>
              <a:rPr lang="en-US" sz="2000" b="1" dirty="0"/>
              <a:t> yang Masih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Penyelasaian</a:t>
            </a:r>
            <a:r>
              <a:rPr lang="en-US" sz="2000" b="1" dirty="0"/>
              <a:t> (On Progress)</a:t>
            </a:r>
            <a:br>
              <a:rPr lang="en-US" sz="2000" b="1" dirty="0"/>
            </a:br>
            <a:r>
              <a:rPr lang="en-US" sz="2000" b="1" dirty="0" err="1"/>
              <a:t>Jenjang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B0F0"/>
                </a:solidFill>
              </a:rPr>
              <a:t>SD Wilayah Jakarta Selatan</a:t>
            </a:r>
            <a:endParaRPr lang="en-ID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97C75A-8BD5-4543-9382-F8B5B7576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213357"/>
              </p:ext>
            </p:extLst>
          </p:nvPr>
        </p:nvGraphicFramePr>
        <p:xfrm>
          <a:off x="182382" y="978501"/>
          <a:ext cx="8832916" cy="2932430"/>
        </p:xfrm>
        <a:graphic>
          <a:graphicData uri="http://schemas.openxmlformats.org/drawingml/2006/table">
            <a:tbl>
              <a:tblPr/>
              <a:tblGrid>
                <a:gridCol w="369786">
                  <a:extLst>
                    <a:ext uri="{9D8B030D-6E8A-4147-A177-3AD203B41FA5}">
                      <a16:colId xmlns:a16="http://schemas.microsoft.com/office/drawing/2014/main" val="1022111927"/>
                    </a:ext>
                  </a:extLst>
                </a:gridCol>
                <a:gridCol w="1327291">
                  <a:extLst>
                    <a:ext uri="{9D8B030D-6E8A-4147-A177-3AD203B41FA5}">
                      <a16:colId xmlns:a16="http://schemas.microsoft.com/office/drawing/2014/main" val="3611530188"/>
                    </a:ext>
                  </a:extLst>
                </a:gridCol>
                <a:gridCol w="1843850">
                  <a:extLst>
                    <a:ext uri="{9D8B030D-6E8A-4147-A177-3AD203B41FA5}">
                      <a16:colId xmlns:a16="http://schemas.microsoft.com/office/drawing/2014/main" val="1019164462"/>
                    </a:ext>
                  </a:extLst>
                </a:gridCol>
                <a:gridCol w="5291989">
                  <a:extLst>
                    <a:ext uri="{9D8B030D-6E8A-4147-A177-3AD203B41FA5}">
                      <a16:colId xmlns:a16="http://schemas.microsoft.com/office/drawing/2014/main" val="1433689785"/>
                    </a:ext>
                  </a:extLst>
                </a:gridCol>
              </a:tblGrid>
              <a:tr h="433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Jenis</a:t>
                      </a:r>
                      <a:r>
                        <a:rPr lang="en-ID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6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Hambatan</a:t>
                      </a:r>
                      <a:endParaRPr lang="en-ID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Subjenis</a:t>
                      </a:r>
                      <a:r>
                        <a:rPr lang="en-ID" sz="1600" b="1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600" b="1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D" sz="16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endParaRPr lang="en-ID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Satuan</a:t>
                      </a:r>
                      <a:r>
                        <a:rPr lang="en-ID" sz="1600" b="1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600" b="1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Pendidikan</a:t>
                      </a:r>
                      <a:endParaRPr lang="en-ID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17754"/>
                  </a:ext>
                </a:extLst>
              </a:tr>
              <a:tr h="1498593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Kondisi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Mendesak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5425" indent="-225425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a.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Pandemi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COVID-19 (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pembatasan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akses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, 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kekhawatiran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terkena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wabah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terutama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di wilayah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tanpa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internet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akibat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pandemi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dll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SMPN 109</a:t>
                      </a:r>
                    </a:p>
                    <a:p>
                      <a:r>
                        <a:rPr lang="en-US" sz="1600" b="1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r>
                        <a:rPr lang="en-US" sz="16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hambatan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</a:p>
                    <a:p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Angka covid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masih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tinggi</a:t>
                      </a:r>
                      <a:endParaRPr lang="en-US" sz="16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311275" indent="-1311275"/>
                      <a:r>
                        <a:rPr lang="en-US" sz="16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Saran </a:t>
                      </a:r>
                      <a:r>
                        <a:rPr lang="en-US" sz="1600" b="1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solusi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</a:p>
                    <a:p>
                      <a:pPr marL="0" indent="0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Pembelajaran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tatap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muka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dillakukan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dengan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durasi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waktu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35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menit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/jam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pelajaran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tidak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ada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jam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istirahat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penjemputan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siswa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alur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menuju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kelas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prokes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ketat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92744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182382" y="4270465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600" i="1" dirty="0" err="1"/>
              <a:t>Keterangan</a:t>
            </a:r>
            <a:r>
              <a:rPr lang="en-US" sz="1600" i="1" dirty="0"/>
              <a:t>: </a:t>
            </a:r>
            <a:r>
              <a:rPr lang="en-US" sz="1600" i="1" dirty="0" err="1"/>
              <a:t>Bersumber</a:t>
            </a:r>
            <a:r>
              <a:rPr lang="en-US" sz="1600" i="1" dirty="0"/>
              <a:t> </a:t>
            </a:r>
            <a:r>
              <a:rPr lang="en-US" sz="1600" i="1" dirty="0" err="1"/>
              <a:t>dari</a:t>
            </a:r>
            <a:r>
              <a:rPr lang="en-US" sz="1600" i="1" dirty="0"/>
              <a:t> file “daftar </a:t>
            </a:r>
            <a:r>
              <a:rPr lang="en-US" sz="1600" i="1" dirty="0" err="1"/>
              <a:t>isian</a:t>
            </a:r>
            <a:r>
              <a:rPr lang="en-US" sz="1600" i="1" dirty="0"/>
              <a:t> </a:t>
            </a:r>
            <a:r>
              <a:rPr lang="en-US" sz="1600" i="1" dirty="0" err="1"/>
              <a:t>instrumen</a:t>
            </a:r>
            <a:r>
              <a:rPr lang="en-US" sz="1600" i="1" dirty="0"/>
              <a:t> SD”</a:t>
            </a:r>
            <a:endParaRPr lang="en-ID" sz="16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4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2BC73D-FE42-44CA-8AFB-75DB4C22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57" y="237638"/>
            <a:ext cx="9220525" cy="828815"/>
          </a:xfrm>
        </p:spPr>
        <p:txBody>
          <a:bodyPr/>
          <a:lstStyle/>
          <a:p>
            <a:pPr algn="ctr">
              <a:buNone/>
            </a:pP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Hambatan</a:t>
            </a:r>
            <a:r>
              <a:rPr lang="en-US" sz="2000" b="1" dirty="0"/>
              <a:t> yang </a:t>
            </a:r>
            <a:r>
              <a:rPr lang="en-US" sz="2000" b="1" dirty="0" err="1"/>
              <a:t>Sudah</a:t>
            </a:r>
            <a:r>
              <a:rPr lang="en-US" sz="2000" b="1" dirty="0"/>
              <a:t> </a:t>
            </a:r>
            <a:r>
              <a:rPr lang="en-US" sz="2000" b="1" dirty="0" err="1"/>
              <a:t>Terselesaikan</a:t>
            </a:r>
            <a:r>
              <a:rPr lang="en-US" sz="2000" b="1" dirty="0"/>
              <a:t> (</a:t>
            </a:r>
            <a:r>
              <a:rPr lang="en-US" sz="2000" b="1" dirty="0">
                <a:solidFill>
                  <a:srgbClr val="00B0F0"/>
                </a:solidFill>
              </a:rPr>
              <a:t>Solved</a:t>
            </a:r>
            <a:r>
              <a:rPr lang="en-US" sz="2000" b="1" dirty="0"/>
              <a:t>) </a:t>
            </a:r>
            <a:br>
              <a:rPr lang="en-US" sz="2000" b="1" dirty="0"/>
            </a:br>
            <a:r>
              <a:rPr lang="en-US" sz="2000" b="1" dirty="0" err="1"/>
              <a:t>Jenjang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B0F0"/>
                </a:solidFill>
              </a:rPr>
              <a:t>SMP Wilayah Jakarta Timur</a:t>
            </a:r>
            <a:endParaRPr lang="en-ID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97C75A-8BD5-4543-9382-F8B5B7576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784267"/>
              </p:ext>
            </p:extLst>
          </p:nvPr>
        </p:nvGraphicFramePr>
        <p:xfrm>
          <a:off x="953345" y="1204653"/>
          <a:ext cx="7676147" cy="2381153"/>
        </p:xfrm>
        <a:graphic>
          <a:graphicData uri="http://schemas.openxmlformats.org/drawingml/2006/table">
            <a:tbl>
              <a:tblPr/>
              <a:tblGrid>
                <a:gridCol w="577515">
                  <a:extLst>
                    <a:ext uri="{9D8B030D-6E8A-4147-A177-3AD203B41FA5}">
                      <a16:colId xmlns:a16="http://schemas.microsoft.com/office/drawing/2014/main" val="1022111927"/>
                    </a:ext>
                  </a:extLst>
                </a:gridCol>
                <a:gridCol w="2235717">
                  <a:extLst>
                    <a:ext uri="{9D8B030D-6E8A-4147-A177-3AD203B41FA5}">
                      <a16:colId xmlns:a16="http://schemas.microsoft.com/office/drawing/2014/main" val="3611530188"/>
                    </a:ext>
                  </a:extLst>
                </a:gridCol>
                <a:gridCol w="2403764">
                  <a:extLst>
                    <a:ext uri="{9D8B030D-6E8A-4147-A177-3AD203B41FA5}">
                      <a16:colId xmlns:a16="http://schemas.microsoft.com/office/drawing/2014/main" val="1019164462"/>
                    </a:ext>
                  </a:extLst>
                </a:gridCol>
                <a:gridCol w="2459151">
                  <a:extLst>
                    <a:ext uri="{9D8B030D-6E8A-4147-A177-3AD203B41FA5}">
                      <a16:colId xmlns:a16="http://schemas.microsoft.com/office/drawing/2014/main" val="1433689785"/>
                    </a:ext>
                  </a:extLst>
                </a:gridCol>
              </a:tblGrid>
              <a:tr h="4304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Jenis</a:t>
                      </a:r>
                      <a:r>
                        <a:rPr lang="en-ID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Hambatan</a:t>
                      </a:r>
                      <a:endParaRPr lang="en-ID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Subjenis</a:t>
                      </a:r>
                      <a:r>
                        <a:rPr lang="en-ID" sz="1800" b="1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endParaRPr lang="en-ID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Satuan</a:t>
                      </a:r>
                      <a:r>
                        <a:rPr lang="en-ID" sz="1800" b="1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Pendidikan</a:t>
                      </a:r>
                      <a:endParaRPr lang="en-ID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17754"/>
                  </a:ext>
                </a:extLst>
              </a:tr>
              <a:tr h="1100095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D" sz="16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B0F0"/>
                          </a:solidFill>
                          <a:latin typeface="+mn-lt"/>
                        </a:rPr>
                        <a:t>SDM</a:t>
                      </a:r>
                    </a:p>
                    <a:p>
                      <a:pPr algn="l"/>
                      <a:endParaRPr lang="en-US" sz="1600" dirty="0">
                        <a:solidFill>
                          <a:srgbClr val="00B0F0"/>
                        </a:solidFill>
                        <a:latin typeface="+mn-lt"/>
                      </a:endParaRPr>
                    </a:p>
                    <a:p>
                      <a:pPr algn="l"/>
                      <a:endParaRPr lang="en-US" sz="1600" dirty="0">
                        <a:solidFill>
                          <a:srgbClr val="00B0F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lang="en-US" sz="1600" dirty="0" err="1">
                          <a:solidFill>
                            <a:srgbClr val="00B0F0"/>
                          </a:solidFill>
                          <a:latin typeface="+mn-lt"/>
                        </a:rPr>
                        <a:t>Dukungan</a:t>
                      </a:r>
                      <a:r>
                        <a:rPr lang="en-US" sz="1600" dirty="0">
                          <a:solidFill>
                            <a:srgbClr val="00B0F0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B0F0"/>
                          </a:solidFill>
                          <a:latin typeface="+mn-lt"/>
                        </a:rPr>
                        <a:t>Pemerintah</a:t>
                      </a:r>
                      <a:r>
                        <a:rPr lang="en-US" sz="1600" dirty="0">
                          <a:solidFill>
                            <a:srgbClr val="00B0F0"/>
                          </a:solidFill>
                          <a:latin typeface="+mn-lt"/>
                        </a:rPr>
                        <a:t> Daerah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5425" indent="-225425" algn="l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Kompetensi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IT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Rendah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dalam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PTMT </a:t>
                      </a:r>
                    </a:p>
                    <a:p>
                      <a:pPr marL="225425" indent="-225425" algn="l"/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25425" indent="-225425" algn="l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besarnya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jumlah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sekolah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binaan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pengawas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tidak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sebanding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dengan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jumlah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pengawas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solidFill>
                            <a:srgbClr val="00B0F0"/>
                          </a:solidFill>
                          <a:latin typeface="+mn-lt"/>
                        </a:rPr>
                        <a:t>Melakukan</a:t>
                      </a:r>
                      <a:r>
                        <a:rPr lang="en-US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B0F0"/>
                          </a:solidFill>
                          <a:latin typeface="+mn-lt"/>
                        </a:rPr>
                        <a:t>Pelatihan</a:t>
                      </a:r>
                      <a:r>
                        <a:rPr lang="en-US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algn="l"/>
                      <a:endParaRPr lang="en-US" sz="1600" b="0" dirty="0">
                        <a:solidFill>
                          <a:srgbClr val="00B0F0"/>
                        </a:solidFill>
                        <a:latin typeface="+mn-lt"/>
                      </a:endParaRPr>
                    </a:p>
                    <a:p>
                      <a:pPr algn="l"/>
                      <a:endParaRPr lang="en-US" sz="1600" b="0" dirty="0">
                        <a:solidFill>
                          <a:srgbClr val="00B0F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lang="en-US" sz="1600" b="0" dirty="0" err="1">
                          <a:solidFill>
                            <a:srgbClr val="00B0F0"/>
                          </a:solidFill>
                          <a:latin typeface="+mn-lt"/>
                        </a:rPr>
                        <a:t>Melakukan</a:t>
                      </a:r>
                      <a:r>
                        <a:rPr lang="en-US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B0F0"/>
                          </a:solidFill>
                          <a:latin typeface="+mn-lt"/>
                        </a:rPr>
                        <a:t>koordinasi</a:t>
                      </a:r>
                      <a:r>
                        <a:rPr lang="en-US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 dan </a:t>
                      </a:r>
                      <a:r>
                        <a:rPr lang="en-US" sz="1600" b="0" dirty="0" err="1">
                          <a:solidFill>
                            <a:srgbClr val="00B0F0"/>
                          </a:solidFill>
                          <a:latin typeface="+mn-lt"/>
                        </a:rPr>
                        <a:t>konsultasi</a:t>
                      </a:r>
                      <a:r>
                        <a:rPr lang="en-US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B0F0"/>
                          </a:solidFill>
                          <a:latin typeface="+mn-lt"/>
                        </a:rPr>
                        <a:t>dengan</a:t>
                      </a:r>
                      <a:r>
                        <a:rPr lang="en-US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B0F0"/>
                          </a:solidFill>
                          <a:latin typeface="+mn-lt"/>
                        </a:rPr>
                        <a:t>plt</a:t>
                      </a:r>
                      <a:r>
                        <a:rPr lang="en-US" sz="1600" b="0" dirty="0">
                          <a:solidFill>
                            <a:srgbClr val="00B0F0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B0F0"/>
                          </a:solidFill>
                          <a:latin typeface="+mn-lt"/>
                        </a:rPr>
                        <a:t>pengawas</a:t>
                      </a:r>
                      <a:endParaRPr lang="en-US" sz="1600" b="0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92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484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2BC73D-FE42-44CA-8AFB-75DB4C22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1" y="9882"/>
            <a:ext cx="8453886" cy="828815"/>
          </a:xfrm>
        </p:spPr>
        <p:txBody>
          <a:bodyPr/>
          <a:lstStyle/>
          <a:p>
            <a:pPr algn="ctr">
              <a:buNone/>
            </a:pP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Hambatan</a:t>
            </a:r>
            <a:r>
              <a:rPr lang="en-US" sz="2000" b="1" dirty="0"/>
              <a:t> yang </a:t>
            </a:r>
            <a:r>
              <a:rPr lang="en-US" sz="2000" b="1" dirty="0" err="1"/>
              <a:t>sudah</a:t>
            </a:r>
            <a:r>
              <a:rPr lang="en-US" sz="2000" b="1" dirty="0"/>
              <a:t> </a:t>
            </a:r>
            <a:r>
              <a:rPr lang="en-US" sz="2000" b="1" dirty="0" err="1"/>
              <a:t>terpecahkan</a:t>
            </a:r>
            <a:r>
              <a:rPr lang="en-US" sz="2000" b="1" dirty="0"/>
              <a:t> (solved)</a:t>
            </a:r>
            <a:br>
              <a:rPr lang="en-US" sz="2000" b="1" dirty="0"/>
            </a:br>
            <a:r>
              <a:rPr lang="en-US" sz="2000" b="1" dirty="0" err="1"/>
              <a:t>Jenjang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B0F0"/>
                </a:solidFill>
              </a:rPr>
              <a:t>SMP Wilayah Jakarta Timur</a:t>
            </a:r>
            <a:endParaRPr lang="en-ID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97C75A-8BD5-4543-9382-F8B5B7576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99537"/>
              </p:ext>
            </p:extLst>
          </p:nvPr>
        </p:nvGraphicFramePr>
        <p:xfrm>
          <a:off x="141402" y="800702"/>
          <a:ext cx="8861196" cy="3539115"/>
        </p:xfrm>
        <a:graphic>
          <a:graphicData uri="http://schemas.openxmlformats.org/drawingml/2006/table">
            <a:tbl>
              <a:tblPr/>
              <a:tblGrid>
                <a:gridCol w="398066">
                  <a:extLst>
                    <a:ext uri="{9D8B030D-6E8A-4147-A177-3AD203B41FA5}">
                      <a16:colId xmlns:a16="http://schemas.microsoft.com/office/drawing/2014/main" val="1022111927"/>
                    </a:ext>
                  </a:extLst>
                </a:gridCol>
                <a:gridCol w="1068995">
                  <a:extLst>
                    <a:ext uri="{9D8B030D-6E8A-4147-A177-3AD203B41FA5}">
                      <a16:colId xmlns:a16="http://schemas.microsoft.com/office/drawing/2014/main" val="3611530188"/>
                    </a:ext>
                  </a:extLst>
                </a:gridCol>
                <a:gridCol w="2353937">
                  <a:extLst>
                    <a:ext uri="{9D8B030D-6E8A-4147-A177-3AD203B41FA5}">
                      <a16:colId xmlns:a16="http://schemas.microsoft.com/office/drawing/2014/main" val="1019164462"/>
                    </a:ext>
                  </a:extLst>
                </a:gridCol>
                <a:gridCol w="5040198">
                  <a:extLst>
                    <a:ext uri="{9D8B030D-6E8A-4147-A177-3AD203B41FA5}">
                      <a16:colId xmlns:a16="http://schemas.microsoft.com/office/drawing/2014/main" val="1433689785"/>
                    </a:ext>
                  </a:extLst>
                </a:gridCol>
              </a:tblGrid>
              <a:tr h="7325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7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7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Jenis</a:t>
                      </a:r>
                      <a:r>
                        <a:rPr lang="en-ID" sz="17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7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Hambatan</a:t>
                      </a:r>
                      <a:endParaRPr lang="en-ID" sz="17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7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Subjenis</a:t>
                      </a:r>
                      <a:r>
                        <a:rPr lang="en-ID" sz="1700" b="1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700" b="1" baseline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D" sz="17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endParaRPr lang="en-ID" sz="17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7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Satuan</a:t>
                      </a:r>
                      <a:r>
                        <a:rPr lang="en-ID" sz="1700" b="1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700" b="1" baseline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Pendidikan</a:t>
                      </a:r>
                      <a:endParaRPr lang="en-ID" sz="17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17754"/>
                  </a:ext>
                </a:extLst>
              </a:tr>
              <a:tr h="1511148">
                <a:tc rowSpan="2"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D" sz="17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Anggaran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225425" indent="-225425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a.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Anggaran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kurang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it-IT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SMP Global Islamic School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Deskripsi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hambatan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Ketersediaan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Dana</a:t>
                      </a:r>
                    </a:p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Saran </a:t>
                      </a:r>
                      <a:r>
                        <a:rPr lang="en-US" sz="17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solusi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sz="17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memutuskan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tidak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mendapatkan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Boskin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karena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tidak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mendapatkan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Menggalang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dana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masyarakat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92744"/>
                  </a:ext>
                </a:extLst>
              </a:tr>
              <a:tr h="1263895">
                <a:tc vMerge="1"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D" sz="17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ID" sz="17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228600" indent="-228600"/>
                      <a:endParaRPr lang="en-US" sz="17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2. SMPN 283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700" b="1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Deskripsi</a:t>
                      </a:r>
                      <a:r>
                        <a:rPr lang="en-US" sz="1700" b="1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1700" b="1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hambatan</a:t>
                      </a:r>
                      <a:r>
                        <a:rPr lang="en-US" sz="17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: </a:t>
                      </a:r>
                      <a:r>
                        <a:rPr lang="en-US" sz="1700" b="0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Keterlambatan</a:t>
                      </a:r>
                      <a:r>
                        <a:rPr lang="en-US" sz="17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BOS </a:t>
                      </a:r>
                      <a:r>
                        <a:rPr lang="en-US" sz="1700" b="0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untuk</a:t>
                      </a:r>
                      <a:r>
                        <a:rPr lang="en-US" sz="17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1700" b="0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anggaran</a:t>
                      </a:r>
                      <a:r>
                        <a:rPr lang="en-US" sz="17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1700" b="0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kegiatan</a:t>
                      </a:r>
                      <a:endParaRPr lang="en-US" sz="1700" b="0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7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</a:t>
                      </a:r>
                      <a:r>
                        <a:rPr lang="en-US" sz="1700" b="1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aran </a:t>
                      </a:r>
                      <a:r>
                        <a:rPr lang="en-US" sz="1700" b="1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solusi</a:t>
                      </a:r>
                      <a:r>
                        <a:rPr lang="en-US" sz="17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:</a:t>
                      </a:r>
                      <a:r>
                        <a:rPr lang="en-US" sz="1700" b="0" i="0" u="none" strike="noStrike" cap="non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1700" b="0" i="0" u="none" strike="noStrike" cap="none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efisiensi</a:t>
                      </a:r>
                      <a:r>
                        <a:rPr lang="en-US" sz="1700" b="0" i="0" u="none" strike="noStrike" cap="non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dana yang </a:t>
                      </a:r>
                      <a:r>
                        <a:rPr lang="en-US" sz="1700" b="0" i="0" u="none" strike="noStrike" cap="none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ada</a:t>
                      </a:r>
                      <a:r>
                        <a:rPr lang="en-US" sz="1700" b="0" i="0" u="none" strike="noStrike" cap="non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dan </a:t>
                      </a:r>
                      <a:r>
                        <a:rPr lang="en-US" sz="1700" b="0" i="0" u="none" strike="noStrike" cap="none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memilih</a:t>
                      </a:r>
                      <a:r>
                        <a:rPr lang="en-US" sz="1700" b="0" i="0" u="none" strike="noStrike" cap="non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1700" b="0" i="0" u="none" strike="noStrike" cap="none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kegiatan</a:t>
                      </a:r>
                      <a:r>
                        <a:rPr lang="en-US" sz="1700" b="0" i="0" u="none" strike="noStrike" cap="non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yang </a:t>
                      </a:r>
                      <a:r>
                        <a:rPr lang="en-US" sz="1700" b="0" i="0" u="none" strike="noStrike" cap="none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sesuai</a:t>
                      </a:r>
                      <a:r>
                        <a:rPr lang="en-US" sz="1700" b="0" i="0" u="none" strike="noStrike" cap="non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1700" b="0" i="0" u="none" strike="noStrike" cap="none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dengan</a:t>
                      </a:r>
                      <a:r>
                        <a:rPr lang="en-US" sz="1700" b="0" i="0" u="none" strike="noStrike" cap="non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1700" b="0" i="0" u="none" strike="noStrike" cap="none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anggaran</a:t>
                      </a:r>
                      <a:r>
                        <a:rPr lang="en-US" sz="1700" b="0" i="0" u="none" strike="noStrike" cap="none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 yang </a:t>
                      </a:r>
                      <a:r>
                        <a:rPr lang="en-US" sz="1700" b="0" i="0" u="none" strike="noStrike" cap="none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ada</a:t>
                      </a:r>
                      <a:endParaRPr lang="en-US" sz="1700" b="0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1372361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151644" y="4520452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600" i="1" dirty="0" err="1"/>
              <a:t>Keterangan</a:t>
            </a:r>
            <a:r>
              <a:rPr lang="en-US" sz="1600" i="1" dirty="0"/>
              <a:t>: </a:t>
            </a:r>
            <a:r>
              <a:rPr lang="en-US" sz="1600" i="1" dirty="0" err="1"/>
              <a:t>Bersumber</a:t>
            </a:r>
            <a:r>
              <a:rPr lang="en-US" sz="1600" i="1" dirty="0"/>
              <a:t> </a:t>
            </a:r>
            <a:r>
              <a:rPr lang="en-US" sz="1600" i="1" dirty="0" err="1"/>
              <a:t>dari</a:t>
            </a:r>
            <a:r>
              <a:rPr lang="en-US" sz="1600" i="1" dirty="0"/>
              <a:t> file “daftar </a:t>
            </a:r>
            <a:r>
              <a:rPr lang="en-US" sz="1600" i="1" dirty="0" err="1"/>
              <a:t>isian</a:t>
            </a:r>
            <a:r>
              <a:rPr lang="en-US" sz="1600" i="1" dirty="0"/>
              <a:t> </a:t>
            </a:r>
            <a:r>
              <a:rPr lang="en-US" sz="1600" i="1" dirty="0" err="1"/>
              <a:t>instrumen</a:t>
            </a:r>
            <a:r>
              <a:rPr lang="en-US" sz="1600" i="1" dirty="0"/>
              <a:t> SMP”</a:t>
            </a:r>
            <a:endParaRPr lang="en-ID" sz="16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2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EE1C-0C37-4B7F-B170-BD5A4377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651" y="192660"/>
            <a:ext cx="7369076" cy="857400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SEKOLAH PENGGERAK ANGKATAN I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JENJANG SMP Jakarta Timur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19583-15F8-4225-82F1-5C9AF02DFB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D2F685-3DA2-44A5-89F7-AFC81A15C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360930"/>
              </p:ext>
            </p:extLst>
          </p:nvPr>
        </p:nvGraphicFramePr>
        <p:xfrm>
          <a:off x="994683" y="1217244"/>
          <a:ext cx="7169425" cy="35661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690776">
                  <a:extLst>
                    <a:ext uri="{9D8B030D-6E8A-4147-A177-3AD203B41FA5}">
                      <a16:colId xmlns:a16="http://schemas.microsoft.com/office/drawing/2014/main" val="3944414413"/>
                    </a:ext>
                  </a:extLst>
                </a:gridCol>
                <a:gridCol w="3098576">
                  <a:extLst>
                    <a:ext uri="{9D8B030D-6E8A-4147-A177-3AD203B41FA5}">
                      <a16:colId xmlns:a16="http://schemas.microsoft.com/office/drawing/2014/main" val="2884049391"/>
                    </a:ext>
                  </a:extLst>
                </a:gridCol>
                <a:gridCol w="3380073">
                  <a:extLst>
                    <a:ext uri="{9D8B030D-6E8A-4147-A177-3AD203B41FA5}">
                      <a16:colId xmlns:a16="http://schemas.microsoft.com/office/drawing/2014/main" val="2240835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Kab</a:t>
                      </a:r>
                      <a:r>
                        <a:rPr lang="en-US" sz="2000" dirty="0"/>
                        <a:t>/Kota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Sekolah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0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Kota Jakarta Timur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SMP Global Islamic School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26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Kota Jakarta Timur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SMP Lab School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25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Kota Jakarta Timur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SMPN 284 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72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Kota Jakarta Timur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SMPN 283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63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Kota Jakarta Timur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SMPN 193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5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Kota Jakarta Timur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SMPN 168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66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Kota Jakarta Timur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SMPN 109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2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Kota Jakarta Timur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SMPN 25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73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357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8"/>
          <p:cNvSpPr txBox="1"/>
          <p:nvPr/>
        </p:nvSpPr>
        <p:spPr>
          <a:xfrm>
            <a:off x="0" y="1036099"/>
            <a:ext cx="9143999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RENCANA KEGIATAN </a:t>
            </a:r>
          </a:p>
          <a:p>
            <a:pPr algn="ctr"/>
            <a:r>
              <a:rPr lang="en" sz="2800" b="1" dirty="0">
                <a:solidFill>
                  <a:schemeClr val="tx1"/>
                </a:solidFill>
              </a:rPr>
              <a:t>Berdasarkan Hambatan yang Butuh Dukungan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Program Management Office </a:t>
            </a:r>
            <a:endParaRPr sz="3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untuk Program Sekolah Penggerak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00B0F0"/>
                </a:solidFill>
              </a:rPr>
              <a:t>Jenjang SMP</a:t>
            </a:r>
            <a:endParaRPr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210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64BD-C089-4F9A-9F40-4EAA2FB8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904" y="248444"/>
            <a:ext cx="7886700" cy="828815"/>
          </a:xfrm>
        </p:spPr>
        <p:txBody>
          <a:bodyPr/>
          <a:lstStyle/>
          <a:p>
            <a:pPr algn="ctr">
              <a:buNone/>
            </a:pPr>
            <a:r>
              <a:rPr lang="en-US" sz="2000" b="1" dirty="0" err="1">
                <a:solidFill>
                  <a:schemeClr val="tx1"/>
                </a:solidFill>
              </a:rPr>
              <a:t>Rencana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Kegiatan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/>
              <a:t>Dukungan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Penyelesaian</a:t>
            </a:r>
            <a:r>
              <a:rPr lang="en-US" sz="2000" b="1" dirty="0"/>
              <a:t> </a:t>
            </a:r>
            <a:r>
              <a:rPr lang="en-US" sz="2000" b="1" dirty="0" err="1"/>
              <a:t>Hambatan</a:t>
            </a:r>
            <a:r>
              <a:rPr lang="en-US" sz="2000" b="1" dirty="0"/>
              <a:t> </a:t>
            </a:r>
            <a:br>
              <a:rPr lang="en-US" sz="2000" b="1" dirty="0"/>
            </a:br>
            <a:r>
              <a:rPr lang="en-US" sz="2000" b="1" dirty="0" err="1"/>
              <a:t>Jenjang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B0F0"/>
                </a:solidFill>
              </a:rPr>
              <a:t>SMP Wilayah Jakarta Timur</a:t>
            </a:r>
            <a:endParaRPr lang="en-ID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E9A7C2-9A37-4A7A-9217-E524E9373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880844"/>
              </p:ext>
            </p:extLst>
          </p:nvPr>
        </p:nvGraphicFramePr>
        <p:xfrm>
          <a:off x="878890" y="1455938"/>
          <a:ext cx="7620354" cy="2430338"/>
        </p:xfrm>
        <a:graphic>
          <a:graphicData uri="http://schemas.openxmlformats.org/drawingml/2006/table">
            <a:tbl>
              <a:tblPr/>
              <a:tblGrid>
                <a:gridCol w="468025">
                  <a:extLst>
                    <a:ext uri="{9D8B030D-6E8A-4147-A177-3AD203B41FA5}">
                      <a16:colId xmlns:a16="http://schemas.microsoft.com/office/drawing/2014/main" val="1022111927"/>
                    </a:ext>
                  </a:extLst>
                </a:gridCol>
                <a:gridCol w="1839130">
                  <a:extLst>
                    <a:ext uri="{9D8B030D-6E8A-4147-A177-3AD203B41FA5}">
                      <a16:colId xmlns:a16="http://schemas.microsoft.com/office/drawing/2014/main" val="3611530188"/>
                    </a:ext>
                  </a:extLst>
                </a:gridCol>
                <a:gridCol w="2832983">
                  <a:extLst>
                    <a:ext uri="{9D8B030D-6E8A-4147-A177-3AD203B41FA5}">
                      <a16:colId xmlns:a16="http://schemas.microsoft.com/office/drawing/2014/main" val="1019164462"/>
                    </a:ext>
                  </a:extLst>
                </a:gridCol>
                <a:gridCol w="2480216">
                  <a:extLst>
                    <a:ext uri="{9D8B030D-6E8A-4147-A177-3AD203B41FA5}">
                      <a16:colId xmlns:a16="http://schemas.microsoft.com/office/drawing/2014/main" val="1433689785"/>
                    </a:ext>
                  </a:extLst>
                </a:gridCol>
              </a:tblGrid>
              <a:tr h="4096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Jenis</a:t>
                      </a:r>
                      <a:r>
                        <a:rPr lang="en-ID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Hambatan</a:t>
                      </a:r>
                      <a:endParaRPr lang="en-ID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Subjenis</a:t>
                      </a:r>
                      <a:r>
                        <a:rPr lang="en-ID" sz="1800" b="1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D" sz="1800" b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endParaRPr lang="en-ID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Rencana</a:t>
                      </a:r>
                      <a:r>
                        <a:rPr lang="en-ID" sz="1800" b="1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Kegiatan</a:t>
                      </a:r>
                      <a:endParaRPr lang="en-ID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17754"/>
                  </a:ext>
                </a:extLst>
              </a:tr>
              <a:tr h="420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SDM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Jumlah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PTK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tidak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mencukupi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-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880297"/>
                  </a:ext>
                </a:extLst>
              </a:tr>
              <a:tr h="10514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+mn-lt"/>
                        </a:rPr>
                        <a:t>Teknologi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Perangkat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keras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(Laptop/tablet/smartphone)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770401"/>
                  </a:ext>
                </a:extLst>
              </a:tr>
              <a:tr h="420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+mn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6921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28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p55"/>
          <p:cNvGraphicFramePr/>
          <p:nvPr/>
        </p:nvGraphicFramePr>
        <p:xfrm>
          <a:off x="1012381" y="1282700"/>
          <a:ext cx="7583917" cy="16698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9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Hasil keputusan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PIC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Nomor</a:t>
                      </a:r>
                      <a:r>
                        <a:rPr lang="en" b="1" baseline="0" dirty="0">
                          <a:solidFill>
                            <a:schemeClr val="tx1"/>
                          </a:solidFill>
                        </a:rPr>
                        <a:t> HP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Tenggat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Waktu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5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7" name="Google Shape;297;p55"/>
          <p:cNvSpPr txBox="1"/>
          <p:nvPr/>
        </p:nvSpPr>
        <p:spPr>
          <a:xfrm>
            <a:off x="1234940" y="266537"/>
            <a:ext cx="71388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Notulen Hasil Rapat</a:t>
            </a:r>
            <a:r>
              <a:rPr lang="en-ID" sz="2000" b="1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 err="1"/>
              <a:t>Jenjang</a:t>
            </a:r>
            <a:r>
              <a:rPr lang="en-ID" sz="2000" b="1" dirty="0"/>
              <a:t> </a:t>
            </a:r>
            <a:r>
              <a:rPr lang="en-ID" sz="2000" b="1" dirty="0">
                <a:solidFill>
                  <a:srgbClr val="00B0F0"/>
                </a:solidFill>
              </a:rPr>
              <a:t>SMP Wilayah Jakarta Timur</a:t>
            </a:r>
          </a:p>
        </p:txBody>
      </p:sp>
    </p:spTree>
    <p:extLst>
      <p:ext uri="{BB962C8B-B14F-4D97-AF65-F5344CB8AC3E}">
        <p14:creationId xmlns:p14="http://schemas.microsoft.com/office/powerpoint/2010/main" val="69803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" name="Google Shape;316;p58"/>
          <p:cNvGraphicFramePr/>
          <p:nvPr/>
        </p:nvGraphicFramePr>
        <p:xfrm>
          <a:off x="282014" y="1483449"/>
          <a:ext cx="8620686" cy="14629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Rencana Kegiatan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PIC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Nomor HP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Tenggat Waktu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Status Kemajuan Kegiatan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7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7" name="Google Shape;317;p58"/>
          <p:cNvSpPr txBox="1"/>
          <p:nvPr/>
        </p:nvSpPr>
        <p:spPr>
          <a:xfrm>
            <a:off x="176548" y="254552"/>
            <a:ext cx="8494549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Daftar Periksa Penyelesaian Hambatan dan Pencapaian Target PSP Jenjang </a:t>
            </a:r>
            <a:r>
              <a:rPr lang="en" sz="2000" b="1" dirty="0">
                <a:solidFill>
                  <a:srgbClr val="00B0F0"/>
                </a:solidFill>
              </a:rPr>
              <a:t>SMP Wilayah Jakarta Timur</a:t>
            </a:r>
            <a:endParaRPr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661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60"/>
          <p:cNvPicPr preferRelativeResize="0"/>
          <p:nvPr/>
        </p:nvPicPr>
        <p:blipFill rotWithShape="1">
          <a:blip r:embed="rId3">
            <a:alphaModFix amt="51000"/>
          </a:blip>
          <a:srcRect t="3427" b="3417"/>
          <a:stretch/>
        </p:blipFill>
        <p:spPr>
          <a:xfrm>
            <a:off x="202" y="0"/>
            <a:ext cx="91437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0"/>
          <p:cNvSpPr txBox="1"/>
          <p:nvPr/>
        </p:nvSpPr>
        <p:spPr>
          <a:xfrm>
            <a:off x="5132153" y="2217122"/>
            <a:ext cx="3206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Terima kasih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60"/>
          <p:cNvSpPr txBox="1">
            <a:spLocks noGrp="1"/>
          </p:cNvSpPr>
          <p:nvPr>
            <p:ph type="sldNum" idx="12"/>
          </p:nvPr>
        </p:nvSpPr>
        <p:spPr>
          <a:xfrm>
            <a:off x="8765678" y="-50750"/>
            <a:ext cx="33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2"/>
          <p:cNvSpPr txBox="1">
            <a:spLocks noGrp="1"/>
          </p:cNvSpPr>
          <p:nvPr>
            <p:ph type="body" idx="1"/>
          </p:nvPr>
        </p:nvSpPr>
        <p:spPr>
          <a:xfrm>
            <a:off x="210324" y="0"/>
            <a:ext cx="8010000" cy="421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b="1" dirty="0"/>
              <a:t>Kesimpulan</a:t>
            </a:r>
            <a:endParaRPr sz="2400" b="1" dirty="0"/>
          </a:p>
        </p:txBody>
      </p:sp>
      <p:graphicFrame>
        <p:nvGraphicFramePr>
          <p:cNvPr id="277" name="Google Shape;277;p52"/>
          <p:cNvGraphicFramePr/>
          <p:nvPr/>
        </p:nvGraphicFramePr>
        <p:xfrm>
          <a:off x="210324" y="449670"/>
          <a:ext cx="8832075" cy="46938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75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0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Kota DKI Jakarta Jenjang </a:t>
                      </a:r>
                      <a:r>
                        <a:rPr lang="en" sz="1600" b="1" dirty="0">
                          <a:solidFill>
                            <a:srgbClr val="0070C0"/>
                          </a:solidFill>
                        </a:rPr>
                        <a:t>SMP</a:t>
                      </a:r>
                      <a:endParaRPr sz="16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dirty="0" err="1"/>
                        <a:t>Tanggal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rapat</a:t>
                      </a:r>
                      <a:r>
                        <a:rPr lang="en-ID" sz="1600" dirty="0"/>
                        <a:t> PMO: 26 </a:t>
                      </a:r>
                      <a:r>
                        <a:rPr lang="en-ID" sz="1600" dirty="0" err="1"/>
                        <a:t>Januari</a:t>
                      </a:r>
                      <a:r>
                        <a:rPr lang="en-ID" sz="1600" dirty="0"/>
                        <a:t> 2022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9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Capaian bulan lalu</a:t>
                      </a:r>
                      <a:endParaRPr sz="16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Target bulan depan</a:t>
                      </a:r>
                      <a:endParaRPr sz="16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07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dirty="0" err="1">
                          <a:solidFill>
                            <a:schemeClr val="tx1"/>
                          </a:solidFill>
                        </a:rPr>
                        <a:t>Capaian</a:t>
                      </a:r>
                      <a:r>
                        <a:rPr lang="en-ID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600" baseline="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</a:rPr>
                        <a:t>elaksanaan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 6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</a:rPr>
                        <a:t>kegiatan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 di SMP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</a:rPr>
                        <a:t>adalah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 100%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</a:rPr>
                        <a:t>rincian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Pertemuan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penyusunan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silabus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100 %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Pertemuan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penyusunan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projek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penguatan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P3: 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100 %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Pertemuan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antara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guru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dengan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komunitas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praktisi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pendidikan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100 %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Pertemuan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antara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guru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dengan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orang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tua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dan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komunitas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100 %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Pembahasan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mengenai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bagaimana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menciptakan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keamanan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 dan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iklim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sekolah yang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positif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100 %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Mengikuti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sesi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penguatan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pembelajaran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dengan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paradigma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baru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bersama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instruktur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nasional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100 %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Target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</a:rPr>
                        <a:t>capaian</a:t>
                      </a:r>
                      <a:r>
                        <a:rPr lang="en-ID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600" baseline="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</a:rPr>
                        <a:t>elaksanaan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 6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</a:rPr>
                        <a:t>kegiatan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 di</a:t>
                      </a:r>
                      <a:r>
                        <a:rPr lang="en-ID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SMP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</a:rPr>
                        <a:t>adalah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 100%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</a:rPr>
                        <a:t>rincian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Pertemuan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penyusunan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silabus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Pertemuan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penyusunan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projek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penguatan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P3: 100%</a:t>
                      </a: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Pertemuan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antara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guru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dengan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komunitas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praktisi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pendidikan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: 100%</a:t>
                      </a: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Pertemuan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antara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guru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dengan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orang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tua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komunitas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Pembahasan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mengenai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bagaimana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menciptakan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keamanan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 dan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iklim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sekolah yang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positif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: 100%</a:t>
                      </a:r>
                    </a:p>
                    <a:p>
                      <a:pPr marL="171450" marR="0" lvl="0" indent="-133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Mengikuti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sesi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penguatan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pembelajaran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dengan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paradigma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baru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bersama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instruktur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</a:rPr>
                        <a:t>nasional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</a:rPr>
                        <a:t>: 100%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66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64BD-C089-4F9A-9F40-4EAA2FB8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59" y="172244"/>
            <a:ext cx="7886700" cy="828815"/>
          </a:xfrm>
        </p:spPr>
        <p:txBody>
          <a:bodyPr/>
          <a:lstStyle/>
          <a:p>
            <a:pPr algn="ctr">
              <a:buNone/>
            </a:pP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Hambatan</a:t>
            </a:r>
            <a:r>
              <a:rPr lang="en-US" sz="2000" b="1" dirty="0"/>
              <a:t> </a:t>
            </a:r>
            <a:r>
              <a:rPr lang="en-US" sz="2000" b="1" dirty="0" err="1"/>
              <a:t>Periode</a:t>
            </a:r>
            <a:r>
              <a:rPr lang="en-US" sz="2000" b="1" dirty="0"/>
              <a:t> </a:t>
            </a:r>
            <a:r>
              <a:rPr lang="en-US" sz="2000" b="1" dirty="0" err="1"/>
              <a:t>Desember</a:t>
            </a:r>
            <a:r>
              <a:rPr lang="en-US" sz="2000" b="1" dirty="0"/>
              <a:t> 2021 </a:t>
            </a:r>
            <a:r>
              <a:rPr lang="en-US" sz="2000" b="1" dirty="0" err="1"/>
              <a:t>Jenjang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SMP</a:t>
            </a:r>
            <a:endParaRPr lang="en-ID" sz="20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AE2662-CDC1-4582-82B0-664011505E5C}"/>
              </a:ext>
            </a:extLst>
          </p:cNvPr>
          <p:cNvGraphicFramePr>
            <a:graphicFrameLocks noGrp="1"/>
          </p:cNvGraphicFramePr>
          <p:nvPr/>
        </p:nvGraphicFramePr>
        <p:xfrm>
          <a:off x="600959" y="1148663"/>
          <a:ext cx="7772400" cy="2978150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val="3767453521"/>
                    </a:ext>
                  </a:extLst>
                </a:gridCol>
                <a:gridCol w="3632200">
                  <a:extLst>
                    <a:ext uri="{9D8B030D-6E8A-4147-A177-3AD203B41FA5}">
                      <a16:colId xmlns:a16="http://schemas.microsoft.com/office/drawing/2014/main" val="2366803558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73760988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50465503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10975512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28892777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No</a:t>
                      </a:r>
                      <a:endParaRPr lang="en-ID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Jenis Hambatan</a:t>
                      </a:r>
                      <a:endParaRPr lang="en-ID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Butuh Dukungan</a:t>
                      </a:r>
                      <a:endParaRPr lang="en-ID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On Progress</a:t>
                      </a:r>
                      <a:endParaRPr lang="en-ID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Solved</a:t>
                      </a:r>
                      <a:endParaRPr lang="en-ID" sz="18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effectLst/>
                        </a:rPr>
                        <a:t>Total</a:t>
                      </a:r>
                      <a:endParaRPr lang="en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4059346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1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>
                          <a:effectLst/>
                        </a:rPr>
                        <a:t>SDM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0066214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2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Anggaran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4444151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3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Teknologi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7179794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4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Kegiatan</a:t>
                      </a:r>
                      <a:r>
                        <a:rPr lang="en-ID" sz="1800" u="none" strike="noStrike" dirty="0"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effectLst/>
                        </a:rPr>
                        <a:t>pembelajaran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effectLst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6947381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5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Dukungan</a:t>
                      </a:r>
                      <a:r>
                        <a:rPr lang="en-ID" sz="1800" u="none" strike="noStrike" dirty="0"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effectLst/>
                        </a:rPr>
                        <a:t>Pemda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 dirty="0">
                          <a:effectLst/>
                        </a:rPr>
                        <a:t>3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7837042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6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Dukungan</a:t>
                      </a:r>
                      <a:r>
                        <a:rPr lang="en-ID" sz="1800" u="none" strike="noStrike" dirty="0">
                          <a:effectLst/>
                        </a:rPr>
                        <a:t> internal sekolah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1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1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593073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7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Kondisi</a:t>
                      </a:r>
                      <a:r>
                        <a:rPr lang="en-ID" sz="1800" u="none" strike="noStrike" dirty="0"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effectLst/>
                        </a:rPr>
                        <a:t>mendesak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1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800" u="none" strike="noStrike">
                          <a:effectLst/>
                        </a:rPr>
                        <a:t>1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24440569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800" u="none" strike="noStrike" dirty="0" err="1">
                          <a:effectLst/>
                        </a:rPr>
                        <a:t>Jumlah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>
                          <a:effectLst/>
                        </a:rPr>
                        <a:t>0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 dirty="0">
                          <a:effectLst/>
                        </a:rPr>
                        <a:t>11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89007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852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2BC73D-FE42-44CA-8AFB-75DB4C22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1" y="9882"/>
            <a:ext cx="8453886" cy="828815"/>
          </a:xfrm>
        </p:spPr>
        <p:txBody>
          <a:bodyPr/>
          <a:lstStyle/>
          <a:p>
            <a:pPr>
              <a:buNone/>
            </a:pP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Hambatan</a:t>
            </a:r>
            <a:r>
              <a:rPr lang="en-US" sz="2000" b="1" dirty="0"/>
              <a:t> yang </a:t>
            </a:r>
            <a:r>
              <a:rPr lang="en-US" sz="2000" b="1" dirty="0" err="1"/>
              <a:t>Sudah</a:t>
            </a:r>
            <a:r>
              <a:rPr lang="en-US" sz="2000" b="1" dirty="0"/>
              <a:t> </a:t>
            </a:r>
            <a:r>
              <a:rPr lang="en-US" sz="2000" b="1" dirty="0" err="1"/>
              <a:t>Terselesaikan</a:t>
            </a:r>
            <a:r>
              <a:rPr lang="en-US" sz="2000" b="1" dirty="0"/>
              <a:t> (</a:t>
            </a:r>
            <a:r>
              <a:rPr lang="en-US" sz="2000" b="1" dirty="0">
                <a:solidFill>
                  <a:schemeClr val="accent1"/>
                </a:solidFill>
              </a:rPr>
              <a:t>Solved</a:t>
            </a:r>
            <a:r>
              <a:rPr lang="en-US" sz="2000" b="1" dirty="0"/>
              <a:t>) </a:t>
            </a:r>
            <a:r>
              <a:rPr lang="en-US" sz="2000" b="1" dirty="0" err="1"/>
              <a:t>Jenjang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SMP</a:t>
            </a:r>
            <a:endParaRPr lang="en-ID" sz="20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97C75A-8BD5-4543-9382-F8B5B7576FB5}"/>
              </a:ext>
            </a:extLst>
          </p:cNvPr>
          <p:cNvGraphicFramePr>
            <a:graphicFrameLocks noGrp="1"/>
          </p:cNvGraphicFramePr>
          <p:nvPr/>
        </p:nvGraphicFramePr>
        <p:xfrm>
          <a:off x="141402" y="800701"/>
          <a:ext cx="8861196" cy="3959207"/>
        </p:xfrm>
        <a:graphic>
          <a:graphicData uri="http://schemas.openxmlformats.org/drawingml/2006/table">
            <a:tbl>
              <a:tblPr/>
              <a:tblGrid>
                <a:gridCol w="398066">
                  <a:extLst>
                    <a:ext uri="{9D8B030D-6E8A-4147-A177-3AD203B41FA5}">
                      <a16:colId xmlns:a16="http://schemas.microsoft.com/office/drawing/2014/main" val="1022111927"/>
                    </a:ext>
                  </a:extLst>
                </a:gridCol>
                <a:gridCol w="1327291">
                  <a:extLst>
                    <a:ext uri="{9D8B030D-6E8A-4147-A177-3AD203B41FA5}">
                      <a16:colId xmlns:a16="http://schemas.microsoft.com/office/drawing/2014/main" val="3611530188"/>
                    </a:ext>
                  </a:extLst>
                </a:gridCol>
                <a:gridCol w="2531128">
                  <a:extLst>
                    <a:ext uri="{9D8B030D-6E8A-4147-A177-3AD203B41FA5}">
                      <a16:colId xmlns:a16="http://schemas.microsoft.com/office/drawing/2014/main" val="1019164462"/>
                    </a:ext>
                  </a:extLst>
                </a:gridCol>
                <a:gridCol w="4604711">
                  <a:extLst>
                    <a:ext uri="{9D8B030D-6E8A-4147-A177-3AD203B41FA5}">
                      <a16:colId xmlns:a16="http://schemas.microsoft.com/office/drawing/2014/main" val="1433689785"/>
                    </a:ext>
                  </a:extLst>
                </a:gridCol>
              </a:tblGrid>
              <a:tr h="564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Jenis</a:t>
                      </a:r>
                      <a:r>
                        <a:rPr lang="en-ID" sz="1800" b="1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Hambatan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Subjenis</a:t>
                      </a:r>
                      <a:r>
                        <a:rPr lang="en-ID" sz="1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D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Satuan</a:t>
                      </a:r>
                      <a:r>
                        <a:rPr lang="en-ID" sz="1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Pendidikan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17754"/>
                  </a:ext>
                </a:extLst>
              </a:tr>
              <a:tr h="1443637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  <a:endParaRPr lang="en-ID" sz="16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Anggaran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5425" indent="-225425"/>
                      <a:r>
                        <a:rPr lang="en-US" sz="1600" dirty="0">
                          <a:latin typeface="+mn-lt"/>
                        </a:rPr>
                        <a:t>a. </a:t>
                      </a:r>
                      <a:r>
                        <a:rPr lang="en-US" sz="1600" dirty="0" err="1">
                          <a:latin typeface="+mn-lt"/>
                        </a:rPr>
                        <a:t>Anggaran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belum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tersedia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n-lt"/>
                        </a:rPr>
                        <a:t>1. SMPN 109 JAKARTA</a:t>
                      </a:r>
                    </a:p>
                    <a:p>
                      <a:r>
                        <a:rPr lang="en-US" sz="1600" b="1" dirty="0" err="1">
                          <a:latin typeface="+mn-lt"/>
                        </a:rPr>
                        <a:t>Deskripsi</a:t>
                      </a:r>
                      <a:r>
                        <a:rPr lang="en-US" sz="1600" b="1" dirty="0">
                          <a:latin typeface="+mn-lt"/>
                        </a:rPr>
                        <a:t> </a:t>
                      </a:r>
                      <a:r>
                        <a:rPr lang="en-US" sz="1600" b="1" dirty="0" err="1">
                          <a:latin typeface="+mn-lt"/>
                        </a:rPr>
                        <a:t>Hambatan</a:t>
                      </a:r>
                      <a:r>
                        <a:rPr lang="en-US" sz="1600" b="1" dirty="0">
                          <a:latin typeface="+mn-lt"/>
                        </a:rPr>
                        <a:t>: </a:t>
                      </a:r>
                    </a:p>
                    <a:p>
                      <a:r>
                        <a:rPr lang="en-US" sz="1600" b="0" dirty="0" err="1">
                          <a:latin typeface="+mn-lt"/>
                        </a:rPr>
                        <a:t>Anggaran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turun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terlambat</a:t>
                      </a:r>
                      <a:endParaRPr lang="en-US" sz="1600" b="0" dirty="0">
                        <a:latin typeface="+mn-lt"/>
                      </a:endParaRPr>
                    </a:p>
                    <a:p>
                      <a:r>
                        <a:rPr lang="en-US" sz="1600" b="1" dirty="0">
                          <a:latin typeface="+mn-lt"/>
                        </a:rPr>
                        <a:t>Saran Solusi:</a:t>
                      </a:r>
                    </a:p>
                    <a:p>
                      <a:r>
                        <a:rPr lang="en-US" sz="1600" b="0" dirty="0" err="1">
                          <a:latin typeface="+mn-lt"/>
                        </a:rPr>
                        <a:t>Dialokasikan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sesuai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rencana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92744"/>
                  </a:ext>
                </a:extLst>
              </a:tr>
              <a:tr h="1536004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D" sz="18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b. </a:t>
                      </a:r>
                      <a:r>
                        <a:rPr lang="en-US" sz="1600" dirty="0" err="1">
                          <a:latin typeface="+mn-lt"/>
                        </a:rPr>
                        <a:t>Anggaran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kurang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SMPN 109 JAKARTA</a:t>
                      </a:r>
                    </a:p>
                    <a:p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SMPN 283 JAKARTA</a:t>
                      </a:r>
                    </a:p>
                    <a:p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Hambatan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</a:p>
                    <a:p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Kurang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kebutuhan</a:t>
                      </a:r>
                      <a:endParaRPr lang="en-US" sz="16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Saran Solusi:</a:t>
                      </a:r>
                    </a:p>
                    <a:p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Menggunakan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pemberdayaan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orangtua</a:t>
                      </a:r>
                      <a:endParaRPr lang="en-US" sz="16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Efesiensi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anggaran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ada</a:t>
                      </a:r>
                      <a:endParaRPr lang="en-US" sz="16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ID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1372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444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2BC73D-FE42-44CA-8AFB-75DB4C22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1" y="9882"/>
            <a:ext cx="8453886" cy="828815"/>
          </a:xfrm>
        </p:spPr>
        <p:txBody>
          <a:bodyPr/>
          <a:lstStyle/>
          <a:p>
            <a:pPr>
              <a:buNone/>
            </a:pP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Hambatan</a:t>
            </a:r>
            <a:r>
              <a:rPr lang="en-US" sz="2000" b="1" dirty="0"/>
              <a:t> yang </a:t>
            </a:r>
            <a:r>
              <a:rPr lang="en-US" sz="2000" b="1" dirty="0" err="1"/>
              <a:t>Sudah</a:t>
            </a:r>
            <a:r>
              <a:rPr lang="en-US" sz="2000" b="1" dirty="0"/>
              <a:t> </a:t>
            </a:r>
            <a:r>
              <a:rPr lang="en-US" sz="2000" b="1" dirty="0" err="1"/>
              <a:t>Terselesaikan</a:t>
            </a:r>
            <a:r>
              <a:rPr lang="en-US" sz="2000" b="1" dirty="0"/>
              <a:t> (</a:t>
            </a:r>
            <a:r>
              <a:rPr lang="en-US" sz="2000" b="1" dirty="0">
                <a:solidFill>
                  <a:schemeClr val="accent1"/>
                </a:solidFill>
              </a:rPr>
              <a:t>Solved</a:t>
            </a:r>
            <a:r>
              <a:rPr lang="en-US" sz="2000" b="1" dirty="0"/>
              <a:t>) </a:t>
            </a:r>
            <a:r>
              <a:rPr lang="en-US" sz="2000" b="1" dirty="0" err="1"/>
              <a:t>Jenjang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SMP</a:t>
            </a:r>
            <a:endParaRPr lang="en-ID" sz="20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97C75A-8BD5-4543-9382-F8B5B7576FB5}"/>
              </a:ext>
            </a:extLst>
          </p:cNvPr>
          <p:cNvGraphicFramePr>
            <a:graphicFrameLocks noGrp="1"/>
          </p:cNvGraphicFramePr>
          <p:nvPr/>
        </p:nvGraphicFramePr>
        <p:xfrm>
          <a:off x="169682" y="800701"/>
          <a:ext cx="8832916" cy="3978610"/>
        </p:xfrm>
        <a:graphic>
          <a:graphicData uri="http://schemas.openxmlformats.org/drawingml/2006/table">
            <a:tbl>
              <a:tblPr/>
              <a:tblGrid>
                <a:gridCol w="369786">
                  <a:extLst>
                    <a:ext uri="{9D8B030D-6E8A-4147-A177-3AD203B41FA5}">
                      <a16:colId xmlns:a16="http://schemas.microsoft.com/office/drawing/2014/main" val="1022111927"/>
                    </a:ext>
                  </a:extLst>
                </a:gridCol>
                <a:gridCol w="1327291">
                  <a:extLst>
                    <a:ext uri="{9D8B030D-6E8A-4147-A177-3AD203B41FA5}">
                      <a16:colId xmlns:a16="http://schemas.microsoft.com/office/drawing/2014/main" val="3611530188"/>
                    </a:ext>
                  </a:extLst>
                </a:gridCol>
                <a:gridCol w="1843850">
                  <a:extLst>
                    <a:ext uri="{9D8B030D-6E8A-4147-A177-3AD203B41FA5}">
                      <a16:colId xmlns:a16="http://schemas.microsoft.com/office/drawing/2014/main" val="1019164462"/>
                    </a:ext>
                  </a:extLst>
                </a:gridCol>
                <a:gridCol w="5291989">
                  <a:extLst>
                    <a:ext uri="{9D8B030D-6E8A-4147-A177-3AD203B41FA5}">
                      <a16:colId xmlns:a16="http://schemas.microsoft.com/office/drawing/2014/main" val="1433689785"/>
                    </a:ext>
                  </a:extLst>
                </a:gridCol>
              </a:tblGrid>
              <a:tr h="564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b="1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b="1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Jenis</a:t>
                      </a:r>
                      <a:r>
                        <a:rPr lang="en-ID" sz="1400" b="1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400" b="1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Hambatan</a:t>
                      </a:r>
                      <a:endParaRPr lang="en-ID" sz="14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Subjenis</a:t>
                      </a:r>
                      <a:r>
                        <a:rPr lang="en-ID" sz="14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400" b="1" baseline="0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D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endParaRPr lang="en-ID" sz="14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Satuan</a:t>
                      </a:r>
                      <a:r>
                        <a:rPr lang="en-ID" sz="14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400" b="1" baseline="0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Pendidikan</a:t>
                      </a:r>
                      <a:endParaRPr lang="en-ID" sz="14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17754"/>
                  </a:ext>
                </a:extLst>
              </a:tr>
              <a:tr h="1443637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D" sz="14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+mn-lt"/>
                        </a:rPr>
                        <a:t>Teknologi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5425" indent="-225425"/>
                      <a:r>
                        <a:rPr lang="en-US" sz="1400" dirty="0">
                          <a:latin typeface="+mn-lt"/>
                        </a:rPr>
                        <a:t>a. </a:t>
                      </a:r>
                      <a:r>
                        <a:rPr lang="en-US" sz="1400" dirty="0" err="1">
                          <a:latin typeface="+mn-lt"/>
                        </a:rPr>
                        <a:t>Perangkat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</a:rPr>
                        <a:t>keras</a:t>
                      </a:r>
                      <a:r>
                        <a:rPr lang="en-US" sz="1400" dirty="0">
                          <a:latin typeface="+mn-lt"/>
                        </a:rPr>
                        <a:t> (Laptop/tablet/</a:t>
                      </a:r>
                    </a:p>
                    <a:p>
                      <a:pPr marL="225425" indent="-225425"/>
                      <a:r>
                        <a:rPr lang="en-US" sz="1400" baseline="0" dirty="0">
                          <a:latin typeface="+mn-lt"/>
                        </a:rPr>
                        <a:t>    </a:t>
                      </a:r>
                      <a:r>
                        <a:rPr lang="en-US" sz="1400" dirty="0">
                          <a:latin typeface="+mn-lt"/>
                        </a:rPr>
                        <a:t>smartphone)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1. SMPN 109 JAKARTA</a:t>
                      </a:r>
                    </a:p>
                    <a:p>
                      <a:r>
                        <a:rPr lang="en-US" sz="1400" b="0" dirty="0">
                          <a:latin typeface="+mn-lt"/>
                        </a:rPr>
                        <a:t>2. SMPN 283 JAKARTA</a:t>
                      </a:r>
                    </a:p>
                    <a:p>
                      <a:r>
                        <a:rPr lang="en-US" sz="1400" b="1" dirty="0" err="1">
                          <a:latin typeface="+mn-lt"/>
                        </a:rPr>
                        <a:t>Deskripsi</a:t>
                      </a:r>
                      <a:r>
                        <a:rPr lang="en-US" sz="1400" b="1" dirty="0">
                          <a:latin typeface="+mn-lt"/>
                        </a:rPr>
                        <a:t> </a:t>
                      </a:r>
                      <a:r>
                        <a:rPr lang="en-US" sz="1400" b="1" dirty="0" err="1">
                          <a:latin typeface="+mn-lt"/>
                        </a:rPr>
                        <a:t>Hambatan</a:t>
                      </a:r>
                      <a:r>
                        <a:rPr lang="en-US" sz="1400" b="1" dirty="0">
                          <a:latin typeface="+mn-lt"/>
                        </a:rPr>
                        <a:t>: </a:t>
                      </a:r>
                    </a:p>
                    <a:p>
                      <a:r>
                        <a:rPr lang="en-US" sz="1400" b="0" dirty="0" err="1">
                          <a:latin typeface="+mn-lt"/>
                        </a:rPr>
                        <a:t>Perangkat</a:t>
                      </a:r>
                      <a:r>
                        <a:rPr lang="en-US" sz="1400" b="0" dirty="0"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latin typeface="+mn-lt"/>
                        </a:rPr>
                        <a:t>masih</a:t>
                      </a:r>
                      <a:r>
                        <a:rPr lang="en-US" sz="1400" b="0" dirty="0"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latin typeface="+mn-lt"/>
                        </a:rPr>
                        <a:t>kurang</a:t>
                      </a:r>
                      <a:r>
                        <a:rPr lang="en-US" sz="1400" b="0" dirty="0"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latin typeface="+mn-lt"/>
                        </a:rPr>
                        <a:t>untuk</a:t>
                      </a:r>
                      <a:r>
                        <a:rPr lang="en-US" sz="1400" b="0" dirty="0">
                          <a:latin typeface="+mn-lt"/>
                        </a:rPr>
                        <a:t> ANBK (</a:t>
                      </a:r>
                      <a:r>
                        <a:rPr lang="en-US" sz="1400" b="0" dirty="0" err="1">
                          <a:latin typeface="+mn-lt"/>
                        </a:rPr>
                        <a:t>milik</a:t>
                      </a:r>
                      <a:r>
                        <a:rPr lang="en-US" sz="1400" b="0" dirty="0"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latin typeface="+mn-lt"/>
                        </a:rPr>
                        <a:t>pribadi</a:t>
                      </a:r>
                      <a:r>
                        <a:rPr lang="en-US" sz="1400" b="0" dirty="0">
                          <a:latin typeface="+mn-lt"/>
                        </a:rPr>
                        <a:t> 20 dan </a:t>
                      </a:r>
                      <a:r>
                        <a:rPr lang="en-US" sz="1400" b="0" dirty="0" err="1">
                          <a:latin typeface="+mn-lt"/>
                        </a:rPr>
                        <a:t>pinjaman</a:t>
                      </a:r>
                      <a:r>
                        <a:rPr lang="en-US" sz="1400" b="0" dirty="0">
                          <a:latin typeface="+mn-lt"/>
                        </a:rPr>
                        <a:t> 20)</a:t>
                      </a:r>
                    </a:p>
                    <a:p>
                      <a:r>
                        <a:rPr lang="en-US" sz="1400" b="1" dirty="0">
                          <a:latin typeface="+mn-lt"/>
                        </a:rPr>
                        <a:t>Saran Solusi:</a:t>
                      </a:r>
                    </a:p>
                    <a:p>
                      <a:r>
                        <a:rPr lang="en-US" sz="1400" b="0" dirty="0" err="1">
                          <a:latin typeface="+mn-lt"/>
                        </a:rPr>
                        <a:t>Meminjam</a:t>
                      </a:r>
                      <a:r>
                        <a:rPr lang="en-US" sz="1400" b="0" dirty="0">
                          <a:latin typeface="+mn-lt"/>
                        </a:rPr>
                        <a:t>  </a:t>
                      </a:r>
                      <a:r>
                        <a:rPr lang="en-US" sz="1400" b="0" dirty="0" err="1">
                          <a:latin typeface="+mn-lt"/>
                        </a:rPr>
                        <a:t>dari</a:t>
                      </a:r>
                      <a:r>
                        <a:rPr lang="en-US" sz="1400" b="0" dirty="0">
                          <a:latin typeface="+mn-lt"/>
                        </a:rPr>
                        <a:t> guru-guru</a:t>
                      </a:r>
                    </a:p>
                    <a:p>
                      <a:endParaRPr lang="en-US" sz="1400" b="0" dirty="0">
                        <a:latin typeface="+mn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92744"/>
                  </a:ext>
                </a:extLst>
              </a:tr>
              <a:tr h="1536004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D" sz="14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3038" indent="-173038"/>
                      <a:r>
                        <a:rPr lang="en-US" sz="1400" dirty="0">
                          <a:latin typeface="+mn-lt"/>
                        </a:rPr>
                        <a:t>b. </a:t>
                      </a:r>
                      <a:r>
                        <a:rPr lang="en-US" sz="1400" dirty="0" err="1">
                          <a:latin typeface="+mn-lt"/>
                        </a:rPr>
                        <a:t>Jaringan</a:t>
                      </a:r>
                      <a:r>
                        <a:rPr lang="en-US" sz="1400" dirty="0">
                          <a:latin typeface="+mn-lt"/>
                        </a:rPr>
                        <a:t> internet </a:t>
                      </a:r>
                      <a:r>
                        <a:rPr lang="en-US" sz="1400" dirty="0" err="1">
                          <a:latin typeface="+mn-lt"/>
                        </a:rPr>
                        <a:t>tidak</a:t>
                      </a:r>
                      <a:r>
                        <a:rPr lang="en-US" sz="1400" baseline="0" dirty="0"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</a:rPr>
                        <a:t>ada</a:t>
                      </a:r>
                      <a:r>
                        <a:rPr lang="en-US" sz="1400" dirty="0">
                          <a:latin typeface="+mn-lt"/>
                        </a:rPr>
                        <a:t>/</a:t>
                      </a:r>
                      <a:r>
                        <a:rPr lang="en-US" sz="1400" dirty="0" err="1">
                          <a:latin typeface="+mn-lt"/>
                        </a:rPr>
                        <a:t>tidak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</a:rPr>
                        <a:t>stabil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SMPN 109 JAKARTA</a:t>
                      </a:r>
                    </a:p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SMPN 283 JAKARTA</a:t>
                      </a:r>
                    </a:p>
                    <a:p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Hambatan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</a:p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Megabit</a:t>
                      </a:r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per second (MBPS) </a:t>
                      </a:r>
                      <a:r>
                        <a:rPr lang="en-US" sz="1400" b="0" i="0" u="none" strike="noStrike" cap="none" baseline="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atau</a:t>
                      </a:r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baseline="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kecepatan</a:t>
                      </a:r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transfer data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masih</a:t>
                      </a:r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kurang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Saran Solusi:</a:t>
                      </a:r>
                    </a:p>
                    <a:p>
                      <a:pPr marL="225425" indent="-225425">
                        <a:buAutoNum type="arabicPeriod"/>
                      </a:pP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Pemberdayaan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orangtua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murid</a:t>
                      </a:r>
                    </a:p>
                    <a:p>
                      <a:pPr marL="225425" indent="-225425">
                        <a:buAutoNum type="arabicPeriod"/>
                      </a:pP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Menggunakan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tathering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handphone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masing-masing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guru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1372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927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2BC73D-FE42-44CA-8AFB-75DB4C22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1" y="9882"/>
            <a:ext cx="8453886" cy="828815"/>
          </a:xfrm>
        </p:spPr>
        <p:txBody>
          <a:bodyPr/>
          <a:lstStyle/>
          <a:p>
            <a:pPr>
              <a:buNone/>
            </a:pP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Hambatan</a:t>
            </a:r>
            <a:r>
              <a:rPr lang="en-US" sz="2000" b="1" dirty="0"/>
              <a:t> yang </a:t>
            </a:r>
            <a:r>
              <a:rPr lang="en-US" sz="2000" b="1" dirty="0" err="1"/>
              <a:t>Sudah</a:t>
            </a:r>
            <a:r>
              <a:rPr lang="en-US" sz="2000" b="1" dirty="0"/>
              <a:t> </a:t>
            </a:r>
            <a:r>
              <a:rPr lang="en-US" sz="2000" b="1" dirty="0" err="1"/>
              <a:t>Terselesaikan</a:t>
            </a:r>
            <a:r>
              <a:rPr lang="en-US" sz="2000" b="1" dirty="0"/>
              <a:t> (</a:t>
            </a:r>
            <a:r>
              <a:rPr lang="en-US" sz="2000" b="1" dirty="0">
                <a:solidFill>
                  <a:schemeClr val="accent1"/>
                </a:solidFill>
              </a:rPr>
              <a:t>Solved</a:t>
            </a:r>
            <a:r>
              <a:rPr lang="en-US" sz="2000" b="1" dirty="0"/>
              <a:t>) </a:t>
            </a:r>
            <a:r>
              <a:rPr lang="en-US" sz="2000" b="1" dirty="0" err="1"/>
              <a:t>Jenjang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SMP</a:t>
            </a:r>
            <a:endParaRPr lang="en-ID" sz="20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97C75A-8BD5-4543-9382-F8B5B7576FB5}"/>
              </a:ext>
            </a:extLst>
          </p:cNvPr>
          <p:cNvGraphicFramePr>
            <a:graphicFrameLocks noGrp="1"/>
          </p:cNvGraphicFramePr>
          <p:nvPr/>
        </p:nvGraphicFramePr>
        <p:xfrm>
          <a:off x="141402" y="800701"/>
          <a:ext cx="8861196" cy="3544491"/>
        </p:xfrm>
        <a:graphic>
          <a:graphicData uri="http://schemas.openxmlformats.org/drawingml/2006/table">
            <a:tbl>
              <a:tblPr/>
              <a:tblGrid>
                <a:gridCol w="398066">
                  <a:extLst>
                    <a:ext uri="{9D8B030D-6E8A-4147-A177-3AD203B41FA5}">
                      <a16:colId xmlns:a16="http://schemas.microsoft.com/office/drawing/2014/main" val="1022111927"/>
                    </a:ext>
                  </a:extLst>
                </a:gridCol>
                <a:gridCol w="1327291">
                  <a:extLst>
                    <a:ext uri="{9D8B030D-6E8A-4147-A177-3AD203B41FA5}">
                      <a16:colId xmlns:a16="http://schemas.microsoft.com/office/drawing/2014/main" val="3611530188"/>
                    </a:ext>
                  </a:extLst>
                </a:gridCol>
                <a:gridCol w="2531128">
                  <a:extLst>
                    <a:ext uri="{9D8B030D-6E8A-4147-A177-3AD203B41FA5}">
                      <a16:colId xmlns:a16="http://schemas.microsoft.com/office/drawing/2014/main" val="1019164462"/>
                    </a:ext>
                  </a:extLst>
                </a:gridCol>
                <a:gridCol w="4604711">
                  <a:extLst>
                    <a:ext uri="{9D8B030D-6E8A-4147-A177-3AD203B41FA5}">
                      <a16:colId xmlns:a16="http://schemas.microsoft.com/office/drawing/2014/main" val="1433689785"/>
                    </a:ext>
                  </a:extLst>
                </a:gridCol>
              </a:tblGrid>
              <a:tr h="564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Jenis</a:t>
                      </a:r>
                      <a:r>
                        <a:rPr lang="en-ID" sz="1800" b="1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Hambatan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Subjenis</a:t>
                      </a:r>
                      <a:r>
                        <a:rPr lang="en-ID" sz="1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D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Satuan</a:t>
                      </a:r>
                      <a:r>
                        <a:rPr lang="en-ID" sz="1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Pendidikan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17754"/>
                  </a:ext>
                </a:extLst>
              </a:tr>
              <a:tr h="1443637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3</a:t>
                      </a:r>
                      <a:endParaRPr lang="en-ID" sz="16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Dukungan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Pemerintah</a:t>
                      </a:r>
                      <a:r>
                        <a:rPr lang="en-US" sz="1600" dirty="0">
                          <a:latin typeface="+mn-lt"/>
                        </a:rPr>
                        <a:t> Daerah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a. </a:t>
                      </a:r>
                      <a:r>
                        <a:rPr lang="en-US" sz="1600" dirty="0" err="1">
                          <a:latin typeface="+mn-lt"/>
                        </a:rPr>
                        <a:t>Anggaran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en-US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SMPN 109 JAKARTA</a:t>
                      </a:r>
                    </a:p>
                    <a:p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Hambatan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</a:p>
                    <a:p>
                      <a:r>
                        <a:rPr lang="en-US" sz="1600" b="0" dirty="0">
                          <a:latin typeface="+mn-lt"/>
                        </a:rPr>
                        <a:t>BOP </a:t>
                      </a:r>
                      <a:r>
                        <a:rPr lang="en-US" sz="1600" b="0" dirty="0" err="1">
                          <a:latin typeface="+mn-lt"/>
                        </a:rPr>
                        <a:t>hanya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boleh</a:t>
                      </a:r>
                      <a:r>
                        <a:rPr lang="en-US" sz="1600" b="0" dirty="0">
                          <a:latin typeface="+mn-lt"/>
                        </a:rPr>
                        <a:t> TALI</a:t>
                      </a:r>
                    </a:p>
                    <a:p>
                      <a:r>
                        <a:rPr lang="en-US" sz="1600" b="1" dirty="0">
                          <a:latin typeface="+mn-lt"/>
                        </a:rPr>
                        <a:t>Saran Solusi:</a:t>
                      </a:r>
                    </a:p>
                    <a:p>
                      <a:r>
                        <a:rPr lang="en-US" sz="1600" b="0" dirty="0" err="1">
                          <a:latin typeface="+mn-lt"/>
                        </a:rPr>
                        <a:t>Pemberdayaan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orangtua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92744"/>
                  </a:ext>
                </a:extLst>
              </a:tr>
              <a:tr h="1536004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D" sz="18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b. </a:t>
                      </a:r>
                      <a:r>
                        <a:rPr lang="en-US" sz="1600" dirty="0" err="1">
                          <a:latin typeface="+mn-lt"/>
                        </a:rPr>
                        <a:t>Kebijakan</a:t>
                      </a:r>
                      <a:r>
                        <a:rPr lang="en-US" sz="1600" dirty="0">
                          <a:latin typeface="+mn-lt"/>
                        </a:rPr>
                        <a:t>/</a:t>
                      </a:r>
                      <a:r>
                        <a:rPr lang="en-US" sz="1600" dirty="0" err="1">
                          <a:latin typeface="+mn-lt"/>
                        </a:rPr>
                        <a:t>regulasi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en-US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SMPN 109 JAKARTA</a:t>
                      </a:r>
                    </a:p>
                    <a:p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Hambatan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endParaRPr lang="es-ES" sz="1600" dirty="0"/>
                    </a:p>
                    <a:p>
                      <a:pPr marL="0" indent="0">
                        <a:buNone/>
                      </a:pPr>
                      <a:r>
                        <a:rPr lang="es-ES" sz="1600" dirty="0" err="1"/>
                        <a:t>Ketidakpastian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regulasi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karena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baru</a:t>
                      </a:r>
                      <a:endParaRPr lang="es-ES" sz="1600" dirty="0"/>
                    </a:p>
                    <a:p>
                      <a:pPr marL="0" indent="0">
                        <a:buNone/>
                      </a:pPr>
                      <a:r>
                        <a:rPr lang="es-ES" sz="1600" b="1" dirty="0" err="1"/>
                        <a:t>Saran</a:t>
                      </a:r>
                      <a:r>
                        <a:rPr lang="es-ES" sz="1600" b="1" dirty="0"/>
                        <a:t> </a:t>
                      </a:r>
                      <a:r>
                        <a:rPr lang="es-ES" sz="1600" b="1" dirty="0" err="1"/>
                        <a:t>Solusi</a:t>
                      </a:r>
                      <a:r>
                        <a:rPr lang="es-ES" sz="1600" b="1" dirty="0"/>
                        <a:t>:</a:t>
                      </a:r>
                    </a:p>
                    <a:p>
                      <a:pPr marL="0" indent="0">
                        <a:buNone/>
                      </a:pPr>
                      <a:r>
                        <a:rPr lang="en-ID" sz="1600" dirty="0" err="1"/>
                        <a:t>Melakukan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sesuaitu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sesuai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pemahaman</a:t>
                      </a:r>
                      <a:r>
                        <a:rPr lang="en-ID" sz="1600" dirty="0"/>
                        <a:t> yang </a:t>
                      </a:r>
                      <a:r>
                        <a:rPr lang="en-ID" sz="1600" dirty="0" err="1"/>
                        <a:t>dimilikii</a:t>
                      </a:r>
                      <a:endParaRPr lang="en-ID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1372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04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CD70-13C6-45A7-B784-7BD11F06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3E36D-92A2-4793-ADCD-F5109D38B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2FF4A-1E9F-42EF-9683-EFA7F3B0159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37892-393E-4448-AC03-53B80A7A20F3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7DDA4-2D66-4D04-B25E-BF46DCA85C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0027B5-074C-4F82-95C4-557F4DBD8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898337"/>
              </p:ext>
            </p:extLst>
          </p:nvPr>
        </p:nvGraphicFramePr>
        <p:xfrm>
          <a:off x="634209" y="2147674"/>
          <a:ext cx="7680380" cy="1898794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774215">
                  <a:extLst>
                    <a:ext uri="{9D8B030D-6E8A-4147-A177-3AD203B41FA5}">
                      <a16:colId xmlns:a16="http://schemas.microsoft.com/office/drawing/2014/main" val="2030816291"/>
                    </a:ext>
                  </a:extLst>
                </a:gridCol>
                <a:gridCol w="906165">
                  <a:extLst>
                    <a:ext uri="{9D8B030D-6E8A-4147-A177-3AD203B41FA5}">
                      <a16:colId xmlns:a16="http://schemas.microsoft.com/office/drawing/2014/main" val="2133325950"/>
                    </a:ext>
                  </a:extLst>
                </a:gridCol>
              </a:tblGrid>
              <a:tr h="321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</a:rPr>
                        <a:t>Jenjang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 S</a:t>
                      </a:r>
                      <a:r>
                        <a:rPr lang="en-ID" sz="1800" b="1" dirty="0">
                          <a:solidFill>
                            <a:schemeClr val="bg1"/>
                          </a:solidFill>
                          <a:effectLst/>
                        </a:rPr>
                        <a:t>MP</a:t>
                      </a:r>
                      <a:endParaRPr lang="en-ID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91440" marB="9144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Jmlh</a:t>
                      </a:r>
                      <a:endParaRPr lang="en-ID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91440" marB="9144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111986"/>
                  </a:ext>
                </a:extLst>
              </a:tr>
              <a:tr h="5334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Jumlah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satuan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pendidikan</a:t>
                      </a:r>
                      <a:endParaRPr lang="en-ID" sz="18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ID" sz="18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2530249943"/>
                  </a:ext>
                </a:extLst>
              </a:tr>
              <a:tr h="449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Laporan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sudah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Lengkap</a:t>
                      </a:r>
                      <a:r>
                        <a:rPr lang="en-US" sz="1800" dirty="0">
                          <a:effectLst/>
                        </a:rPr>
                        <a:t> : 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ID" sz="18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763539401"/>
                  </a:ext>
                </a:extLst>
              </a:tr>
              <a:tr h="4408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Belum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effectLst/>
                        </a:rPr>
                        <a:t>Lengkap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/Proses</a:t>
                      </a:r>
                      <a:r>
                        <a:rPr lang="en-US" sz="1800" dirty="0">
                          <a:effectLst/>
                        </a:rPr>
                        <a:t>: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sz="18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54185870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18A1361-FA85-465D-A5D2-33C0B766F665}"/>
              </a:ext>
            </a:extLst>
          </p:cNvPr>
          <p:cNvSpPr txBox="1">
            <a:spLocks/>
          </p:cNvSpPr>
          <p:nvPr/>
        </p:nvSpPr>
        <p:spPr>
          <a:xfrm>
            <a:off x="1133275" y="1495850"/>
            <a:ext cx="7139975" cy="53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Rekap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Laporan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: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A900A9-0C04-4C5A-AF07-B2321A9DE562}"/>
              </a:ext>
            </a:extLst>
          </p:cNvPr>
          <p:cNvSpPr txBox="1">
            <a:spLocks/>
          </p:cNvSpPr>
          <p:nvPr/>
        </p:nvSpPr>
        <p:spPr>
          <a:xfrm>
            <a:off x="3651021" y="1604449"/>
            <a:ext cx="4971047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Status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Kelengkapan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Laporan</a:t>
            </a:r>
            <a:endParaRPr lang="en-ID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0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2BC73D-FE42-44CA-8AFB-75DB4C22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1" y="9882"/>
            <a:ext cx="8453886" cy="828815"/>
          </a:xfrm>
        </p:spPr>
        <p:txBody>
          <a:bodyPr/>
          <a:lstStyle/>
          <a:p>
            <a:pPr>
              <a:buNone/>
            </a:pP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Hambatan</a:t>
            </a:r>
            <a:r>
              <a:rPr lang="en-US" sz="2000" b="1" dirty="0"/>
              <a:t> yang </a:t>
            </a:r>
            <a:r>
              <a:rPr lang="en-US" sz="2000" b="1" dirty="0" err="1"/>
              <a:t>Sudah</a:t>
            </a:r>
            <a:r>
              <a:rPr lang="en-US" sz="2000" b="1" dirty="0"/>
              <a:t> </a:t>
            </a:r>
            <a:r>
              <a:rPr lang="en-US" sz="2000" b="1" dirty="0" err="1"/>
              <a:t>Terselesaikan</a:t>
            </a:r>
            <a:r>
              <a:rPr lang="en-US" sz="2000" b="1" dirty="0"/>
              <a:t> (</a:t>
            </a:r>
            <a:r>
              <a:rPr lang="en-US" sz="2000" b="1" dirty="0">
                <a:solidFill>
                  <a:schemeClr val="accent1"/>
                </a:solidFill>
              </a:rPr>
              <a:t>Solved</a:t>
            </a:r>
            <a:r>
              <a:rPr lang="en-US" sz="2000" b="1" dirty="0"/>
              <a:t>) </a:t>
            </a:r>
            <a:r>
              <a:rPr lang="en-US" sz="2000" b="1" dirty="0" err="1"/>
              <a:t>Jenjang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SMP</a:t>
            </a:r>
            <a:endParaRPr lang="en-ID" sz="20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97C75A-8BD5-4543-9382-F8B5B7576FB5}"/>
              </a:ext>
            </a:extLst>
          </p:cNvPr>
          <p:cNvGraphicFramePr>
            <a:graphicFrameLocks noGrp="1"/>
          </p:cNvGraphicFramePr>
          <p:nvPr/>
        </p:nvGraphicFramePr>
        <p:xfrm>
          <a:off x="141402" y="800701"/>
          <a:ext cx="8861196" cy="3807734"/>
        </p:xfrm>
        <a:graphic>
          <a:graphicData uri="http://schemas.openxmlformats.org/drawingml/2006/table">
            <a:tbl>
              <a:tblPr/>
              <a:tblGrid>
                <a:gridCol w="398066">
                  <a:extLst>
                    <a:ext uri="{9D8B030D-6E8A-4147-A177-3AD203B41FA5}">
                      <a16:colId xmlns:a16="http://schemas.microsoft.com/office/drawing/2014/main" val="1022111927"/>
                    </a:ext>
                  </a:extLst>
                </a:gridCol>
                <a:gridCol w="1327291">
                  <a:extLst>
                    <a:ext uri="{9D8B030D-6E8A-4147-A177-3AD203B41FA5}">
                      <a16:colId xmlns:a16="http://schemas.microsoft.com/office/drawing/2014/main" val="3611530188"/>
                    </a:ext>
                  </a:extLst>
                </a:gridCol>
                <a:gridCol w="2531128">
                  <a:extLst>
                    <a:ext uri="{9D8B030D-6E8A-4147-A177-3AD203B41FA5}">
                      <a16:colId xmlns:a16="http://schemas.microsoft.com/office/drawing/2014/main" val="1019164462"/>
                    </a:ext>
                  </a:extLst>
                </a:gridCol>
                <a:gridCol w="4604711">
                  <a:extLst>
                    <a:ext uri="{9D8B030D-6E8A-4147-A177-3AD203B41FA5}">
                      <a16:colId xmlns:a16="http://schemas.microsoft.com/office/drawing/2014/main" val="1433689785"/>
                    </a:ext>
                  </a:extLst>
                </a:gridCol>
              </a:tblGrid>
              <a:tr h="564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Jenis</a:t>
                      </a:r>
                      <a:r>
                        <a:rPr lang="en-ID" sz="1800" b="1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Hambatan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Subjenis</a:t>
                      </a:r>
                      <a:r>
                        <a:rPr lang="en-ID" sz="1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D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Satuan</a:t>
                      </a:r>
                      <a:r>
                        <a:rPr lang="en-ID" sz="1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Pendidikan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17754"/>
                  </a:ext>
                </a:extLst>
              </a:tr>
              <a:tr h="1443637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D" sz="16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Dukungan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Pemerintah</a:t>
                      </a:r>
                      <a:r>
                        <a:rPr lang="en-US" sz="1600" dirty="0">
                          <a:latin typeface="+mn-lt"/>
                        </a:rPr>
                        <a:t> Daerah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c. </a:t>
                      </a:r>
                      <a:r>
                        <a:rPr lang="en-US" sz="1600" dirty="0" err="1">
                          <a:latin typeface="+mn-lt"/>
                        </a:rPr>
                        <a:t>Dukungan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pengawas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SMPN 109 JAKARTA</a:t>
                      </a:r>
                    </a:p>
                    <a:p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Hambatan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</a:p>
                    <a:p>
                      <a:r>
                        <a:rPr lang="en-US" sz="1600" b="0" dirty="0" err="1">
                          <a:latin typeface="+mn-lt"/>
                        </a:rPr>
                        <a:t>Besarnya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beban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sekolah</a:t>
                      </a:r>
                      <a:r>
                        <a:rPr lang="en-US" sz="1600" b="0" dirty="0">
                          <a:latin typeface="+mn-lt"/>
                        </a:rPr>
                        <a:t> yang </a:t>
                      </a:r>
                      <a:r>
                        <a:rPr lang="en-US" sz="1600" b="0" dirty="0" err="1">
                          <a:latin typeface="+mn-lt"/>
                        </a:rPr>
                        <a:t>didampingi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pengawas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sehingga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sulit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melakukan</a:t>
                      </a:r>
                      <a:r>
                        <a:rPr lang="en-US" sz="1600" b="0" baseline="0" dirty="0">
                          <a:latin typeface="+mn-lt"/>
                        </a:rPr>
                        <a:t> </a:t>
                      </a:r>
                      <a:r>
                        <a:rPr lang="en-US" sz="1600" b="0" baseline="0" dirty="0" err="1">
                          <a:latin typeface="+mn-lt"/>
                        </a:rPr>
                        <a:t>pertemuan</a:t>
                      </a:r>
                      <a:endParaRPr lang="en-US" sz="1600" b="0" dirty="0">
                        <a:latin typeface="+mn-lt"/>
                      </a:endParaRPr>
                    </a:p>
                    <a:p>
                      <a:r>
                        <a:rPr lang="nn-NO" sz="1600" b="1" dirty="0">
                          <a:latin typeface="+mn-lt"/>
                        </a:rPr>
                        <a:t>Saran Solusi :</a:t>
                      </a:r>
                    </a:p>
                    <a:p>
                      <a:r>
                        <a:rPr lang="nn-NO" sz="1600" b="0" dirty="0">
                          <a:latin typeface="+mn-lt"/>
                        </a:rPr>
                        <a:t>Melakukan komunikasi dan koordinasi secara daring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92744"/>
                  </a:ext>
                </a:extLst>
              </a:tr>
              <a:tr h="1536004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ID" sz="18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Dukungan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Internal Sekolah</a:t>
                      </a:r>
                    </a:p>
                    <a:p>
                      <a:endParaRPr lang="en-ID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5425" indent="-225425"/>
                      <a:r>
                        <a:rPr lang="en-US" sz="1600" dirty="0">
                          <a:latin typeface="+mn-lt"/>
                        </a:rPr>
                        <a:t>a. </a:t>
                      </a:r>
                      <a:r>
                        <a:rPr lang="en-US" sz="1600" dirty="0" err="1">
                          <a:latin typeface="+mn-lt"/>
                        </a:rPr>
                        <a:t>Dukungan</a:t>
                      </a:r>
                      <a:r>
                        <a:rPr lang="en-US" sz="1600" dirty="0">
                          <a:latin typeface="+mn-lt"/>
                        </a:rPr>
                        <a:t> guru </a:t>
                      </a:r>
                      <a:r>
                        <a:rPr lang="en-US" sz="1600" dirty="0" err="1">
                          <a:latin typeface="+mn-lt"/>
                        </a:rPr>
                        <a:t>nonkomite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pembelajaran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SMPN 109 JAKARTA</a:t>
                      </a:r>
                    </a:p>
                    <a:p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Hambatan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</a:p>
                    <a:p>
                      <a:r>
                        <a:rPr lang="en-ID" sz="1600" dirty="0" err="1"/>
                        <a:t>Masih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ada</a:t>
                      </a:r>
                      <a:r>
                        <a:rPr lang="en-ID" sz="1600" dirty="0"/>
                        <a:t> yang </a:t>
                      </a:r>
                      <a:r>
                        <a:rPr lang="en-ID" sz="1600" dirty="0" err="1"/>
                        <a:t>memiliki</a:t>
                      </a:r>
                      <a:r>
                        <a:rPr lang="en-ID" sz="1600" dirty="0"/>
                        <a:t> </a:t>
                      </a:r>
                      <a:r>
                        <a:rPr lang="en-ID" sz="1600" i="1" dirty="0" err="1"/>
                        <a:t>mindset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belum</a:t>
                      </a:r>
                      <a:r>
                        <a:rPr lang="en-ID" sz="1600" baseline="0" dirty="0"/>
                        <a:t> </a:t>
                      </a:r>
                      <a:r>
                        <a:rPr lang="en-ID" sz="1600" baseline="0" dirty="0" err="1"/>
                        <a:t>berubah</a:t>
                      </a:r>
                      <a:endParaRPr lang="en-ID" sz="1600" dirty="0"/>
                    </a:p>
                    <a:p>
                      <a:r>
                        <a:rPr lang="en-ID" sz="1600" b="1" dirty="0"/>
                        <a:t>Saran Solusi:</a:t>
                      </a:r>
                    </a:p>
                    <a:p>
                      <a:r>
                        <a:rPr lang="en-ID" sz="1600" dirty="0" err="1"/>
                        <a:t>Memilih</a:t>
                      </a:r>
                      <a:r>
                        <a:rPr lang="en-ID" sz="1600" dirty="0"/>
                        <a:t> guru </a:t>
                      </a:r>
                      <a:r>
                        <a:rPr lang="en-ID" sz="1600" dirty="0" err="1"/>
                        <a:t>kompeten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sebagai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komite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pembelajaran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untuk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melakukan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pengimbasan</a:t>
                      </a:r>
                      <a:endParaRPr lang="en-ID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1372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904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2BC73D-FE42-44CA-8AFB-75DB4C22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1" y="9882"/>
            <a:ext cx="8453886" cy="828815"/>
          </a:xfrm>
        </p:spPr>
        <p:txBody>
          <a:bodyPr/>
          <a:lstStyle/>
          <a:p>
            <a:pPr>
              <a:buNone/>
            </a:pP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Hambatan</a:t>
            </a:r>
            <a:r>
              <a:rPr lang="en-US" sz="2000" b="1" dirty="0"/>
              <a:t> yang </a:t>
            </a:r>
            <a:r>
              <a:rPr lang="en-US" sz="2000" b="1" dirty="0" err="1"/>
              <a:t>Sudah</a:t>
            </a:r>
            <a:r>
              <a:rPr lang="en-US" sz="2000" b="1" dirty="0"/>
              <a:t> </a:t>
            </a:r>
            <a:r>
              <a:rPr lang="en-US" sz="2000" b="1" dirty="0" err="1"/>
              <a:t>Terselesaikan</a:t>
            </a:r>
            <a:r>
              <a:rPr lang="en-US" sz="2000" b="1" dirty="0"/>
              <a:t> (</a:t>
            </a:r>
            <a:r>
              <a:rPr lang="en-US" sz="2000" b="1" dirty="0">
                <a:solidFill>
                  <a:schemeClr val="accent1"/>
                </a:solidFill>
              </a:rPr>
              <a:t>Solved</a:t>
            </a:r>
            <a:r>
              <a:rPr lang="en-US" sz="2000" b="1" dirty="0"/>
              <a:t>) </a:t>
            </a:r>
            <a:r>
              <a:rPr lang="en-US" sz="2000" b="1" dirty="0" err="1"/>
              <a:t>Jenjang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SMP</a:t>
            </a:r>
            <a:endParaRPr lang="en-ID" sz="20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97C75A-8BD5-4543-9382-F8B5B7576FB5}"/>
              </a:ext>
            </a:extLst>
          </p:cNvPr>
          <p:cNvGraphicFramePr>
            <a:graphicFrameLocks noGrp="1"/>
          </p:cNvGraphicFramePr>
          <p:nvPr/>
        </p:nvGraphicFramePr>
        <p:xfrm>
          <a:off x="181159" y="908768"/>
          <a:ext cx="8861196" cy="2515570"/>
        </p:xfrm>
        <a:graphic>
          <a:graphicData uri="http://schemas.openxmlformats.org/drawingml/2006/table">
            <a:tbl>
              <a:tblPr/>
              <a:tblGrid>
                <a:gridCol w="398066">
                  <a:extLst>
                    <a:ext uri="{9D8B030D-6E8A-4147-A177-3AD203B41FA5}">
                      <a16:colId xmlns:a16="http://schemas.microsoft.com/office/drawing/2014/main" val="1022111927"/>
                    </a:ext>
                  </a:extLst>
                </a:gridCol>
                <a:gridCol w="1327291">
                  <a:extLst>
                    <a:ext uri="{9D8B030D-6E8A-4147-A177-3AD203B41FA5}">
                      <a16:colId xmlns:a16="http://schemas.microsoft.com/office/drawing/2014/main" val="3611530188"/>
                    </a:ext>
                  </a:extLst>
                </a:gridCol>
                <a:gridCol w="2531128">
                  <a:extLst>
                    <a:ext uri="{9D8B030D-6E8A-4147-A177-3AD203B41FA5}">
                      <a16:colId xmlns:a16="http://schemas.microsoft.com/office/drawing/2014/main" val="1019164462"/>
                    </a:ext>
                  </a:extLst>
                </a:gridCol>
                <a:gridCol w="4604711">
                  <a:extLst>
                    <a:ext uri="{9D8B030D-6E8A-4147-A177-3AD203B41FA5}">
                      <a16:colId xmlns:a16="http://schemas.microsoft.com/office/drawing/2014/main" val="1433689785"/>
                    </a:ext>
                  </a:extLst>
                </a:gridCol>
              </a:tblGrid>
              <a:tr h="564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Jenis</a:t>
                      </a:r>
                      <a:r>
                        <a:rPr lang="en-ID" sz="1800" b="1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Hambatan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Subjenis</a:t>
                      </a:r>
                      <a:r>
                        <a:rPr lang="en-ID" sz="1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D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Satuan</a:t>
                      </a:r>
                      <a:r>
                        <a:rPr lang="en-ID" sz="1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Pendidikan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17754"/>
                  </a:ext>
                </a:extLst>
              </a:tr>
              <a:tr h="1443637">
                <a:tc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ID" sz="16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Kondisi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Mendesak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5425" indent="-225425"/>
                      <a:r>
                        <a:rPr lang="en-US" sz="1600" dirty="0">
                          <a:latin typeface="+mn-lt"/>
                        </a:rPr>
                        <a:t>a. </a:t>
                      </a:r>
                      <a:r>
                        <a:rPr lang="en-US" sz="1600" dirty="0" err="1">
                          <a:latin typeface="+mn-lt"/>
                        </a:rPr>
                        <a:t>Pandemi</a:t>
                      </a:r>
                      <a:r>
                        <a:rPr lang="en-US" sz="1600" dirty="0">
                          <a:latin typeface="+mn-lt"/>
                        </a:rPr>
                        <a:t> COVID-19 (</a:t>
                      </a:r>
                      <a:r>
                        <a:rPr lang="en-US" sz="1600" dirty="0" err="1">
                          <a:latin typeface="+mn-lt"/>
                        </a:rPr>
                        <a:t>pembatasan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akses</a:t>
                      </a:r>
                      <a:r>
                        <a:rPr lang="en-US" sz="1600" dirty="0">
                          <a:latin typeface="+mn-lt"/>
                        </a:rPr>
                        <a:t>,  </a:t>
                      </a:r>
                      <a:r>
                        <a:rPr lang="en-US" sz="1600" dirty="0" err="1">
                          <a:latin typeface="+mn-lt"/>
                        </a:rPr>
                        <a:t>kekhawatiran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terkena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wabah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terutama</a:t>
                      </a:r>
                      <a:r>
                        <a:rPr lang="en-US" sz="1600" dirty="0">
                          <a:latin typeface="+mn-lt"/>
                        </a:rPr>
                        <a:t> di wilayah </a:t>
                      </a:r>
                      <a:r>
                        <a:rPr lang="en-US" sz="1600" dirty="0" err="1">
                          <a:latin typeface="+mn-lt"/>
                        </a:rPr>
                        <a:t>tanpa</a:t>
                      </a:r>
                      <a:r>
                        <a:rPr lang="en-US" sz="1600" dirty="0">
                          <a:latin typeface="+mn-lt"/>
                        </a:rPr>
                        <a:t> internet </a:t>
                      </a:r>
                      <a:r>
                        <a:rPr lang="en-US" sz="1600" dirty="0" err="1">
                          <a:latin typeface="+mn-lt"/>
                        </a:rPr>
                        <a:t>akibat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pandemi</a:t>
                      </a:r>
                      <a:r>
                        <a:rPr lang="en-US" sz="1600" dirty="0">
                          <a:latin typeface="+mn-lt"/>
                        </a:rPr>
                        <a:t>, </a:t>
                      </a:r>
                      <a:r>
                        <a:rPr lang="en-US" sz="1600" dirty="0" err="1">
                          <a:latin typeface="+mn-lt"/>
                        </a:rPr>
                        <a:t>dan</a:t>
                      </a:r>
                      <a:r>
                        <a:rPr lang="en-US" sz="1600" baseline="0" dirty="0">
                          <a:latin typeface="+mn-lt"/>
                        </a:rPr>
                        <a:t> lain-lain</a:t>
                      </a:r>
                      <a:r>
                        <a:rPr lang="en-US" sz="1600" dirty="0">
                          <a:latin typeface="+mn-lt"/>
                        </a:rPr>
                        <a:t>)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n-lt"/>
                        </a:rPr>
                        <a:t>1. SMPN 109 Jakarta</a:t>
                      </a:r>
                    </a:p>
                    <a:p>
                      <a:r>
                        <a:rPr lang="en-US" sz="1600" b="1" dirty="0" err="1">
                          <a:latin typeface="+mn-lt"/>
                        </a:rPr>
                        <a:t>Deskripsi</a:t>
                      </a:r>
                      <a:r>
                        <a:rPr lang="en-US" sz="1600" b="1" dirty="0">
                          <a:latin typeface="+mn-lt"/>
                        </a:rPr>
                        <a:t> </a:t>
                      </a:r>
                      <a:r>
                        <a:rPr lang="en-US" sz="1600" b="1" dirty="0" err="1">
                          <a:latin typeface="+mn-lt"/>
                        </a:rPr>
                        <a:t>Hambatan</a:t>
                      </a:r>
                      <a:r>
                        <a:rPr lang="en-US" sz="1600" b="1" dirty="0">
                          <a:latin typeface="+mn-lt"/>
                        </a:rPr>
                        <a:t> : </a:t>
                      </a:r>
                    </a:p>
                    <a:p>
                      <a:r>
                        <a:rPr lang="en-US" sz="1600" b="0" dirty="0" err="1">
                          <a:latin typeface="+mn-lt"/>
                        </a:rPr>
                        <a:t>Dampak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pandemi</a:t>
                      </a:r>
                      <a:r>
                        <a:rPr lang="en-US" sz="1600" b="0" dirty="0">
                          <a:latin typeface="+mn-lt"/>
                        </a:rPr>
                        <a:t>, </a:t>
                      </a:r>
                      <a:r>
                        <a:rPr lang="en-US" sz="1600" b="0" dirty="0" err="1">
                          <a:latin typeface="+mn-lt"/>
                        </a:rPr>
                        <a:t>orangtua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mengalami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perubahan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dalam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kemampuan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perekonomian</a:t>
                      </a:r>
                      <a:r>
                        <a:rPr lang="en-US" sz="1600" b="0" dirty="0">
                          <a:latin typeface="+mn-lt"/>
                        </a:rPr>
                        <a:t> dan </a:t>
                      </a:r>
                      <a:r>
                        <a:rPr lang="en-US" sz="1600" b="0" dirty="0" err="1">
                          <a:latin typeface="+mn-lt"/>
                        </a:rPr>
                        <a:t>mempengaruhi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pembelajaran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siswa</a:t>
                      </a:r>
                      <a:endParaRPr lang="en-US" sz="1600" b="0" dirty="0">
                        <a:latin typeface="+mn-lt"/>
                      </a:endParaRPr>
                    </a:p>
                    <a:p>
                      <a:r>
                        <a:rPr lang="en-US" sz="1600" b="1" dirty="0">
                          <a:latin typeface="+mn-lt"/>
                        </a:rPr>
                        <a:t>Saran Solusi:</a:t>
                      </a:r>
                    </a:p>
                    <a:p>
                      <a:r>
                        <a:rPr lang="nn-NO" sz="1600" b="0" i="1" dirty="0">
                          <a:latin typeface="+mn-lt"/>
                        </a:rPr>
                        <a:t>Door to door </a:t>
                      </a:r>
                      <a:r>
                        <a:rPr lang="nn-NO" sz="1600" b="0" dirty="0">
                          <a:latin typeface="+mn-lt"/>
                        </a:rPr>
                        <a:t>menjalin komunikasi dengan orang tua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92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026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2BC73D-FE42-44CA-8AFB-75DB4C22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1" y="9882"/>
            <a:ext cx="8453886" cy="828815"/>
          </a:xfrm>
        </p:spPr>
        <p:txBody>
          <a:bodyPr/>
          <a:lstStyle/>
          <a:p>
            <a:pPr>
              <a:buNone/>
            </a:pP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Hambatan</a:t>
            </a:r>
            <a:r>
              <a:rPr lang="en-US" sz="2000" b="1" dirty="0"/>
              <a:t> yang </a:t>
            </a:r>
            <a:r>
              <a:rPr lang="en-US" sz="2000" b="1" dirty="0" err="1"/>
              <a:t>Membutuhkan</a:t>
            </a:r>
            <a:r>
              <a:rPr lang="en-US" sz="2000" b="1" dirty="0"/>
              <a:t> </a:t>
            </a:r>
            <a:r>
              <a:rPr lang="en-US" sz="2000" b="1" dirty="0" err="1"/>
              <a:t>Dukungan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Penyelesaian</a:t>
            </a:r>
            <a:r>
              <a:rPr lang="en-US" sz="2000" b="1" dirty="0"/>
              <a:t> (</a:t>
            </a:r>
            <a:r>
              <a:rPr lang="en-US" sz="2000" b="1" dirty="0" err="1">
                <a:solidFill>
                  <a:srgbClr val="0070C0"/>
                </a:solidFill>
              </a:rPr>
              <a:t>Butuh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Dukungan</a:t>
            </a:r>
            <a:r>
              <a:rPr lang="en-US" sz="2000" b="1" dirty="0">
                <a:solidFill>
                  <a:srgbClr val="0070C0"/>
                </a:solidFill>
              </a:rPr>
              <a:t> PMO Daerah</a:t>
            </a:r>
            <a:r>
              <a:rPr lang="en-US" sz="2000" b="1" dirty="0"/>
              <a:t>) </a:t>
            </a:r>
            <a:r>
              <a:rPr lang="en-US" sz="2000" b="1" dirty="0" err="1"/>
              <a:t>Jenjang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SMP</a:t>
            </a:r>
            <a:endParaRPr lang="en-ID" sz="20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97C75A-8BD5-4543-9382-F8B5B7576FB5}"/>
              </a:ext>
            </a:extLst>
          </p:cNvPr>
          <p:cNvGraphicFramePr>
            <a:graphicFrameLocks noGrp="1"/>
          </p:cNvGraphicFramePr>
          <p:nvPr/>
        </p:nvGraphicFramePr>
        <p:xfrm>
          <a:off x="141402" y="800701"/>
          <a:ext cx="8861196" cy="3846148"/>
        </p:xfrm>
        <a:graphic>
          <a:graphicData uri="http://schemas.openxmlformats.org/drawingml/2006/table">
            <a:tbl>
              <a:tblPr/>
              <a:tblGrid>
                <a:gridCol w="398066">
                  <a:extLst>
                    <a:ext uri="{9D8B030D-6E8A-4147-A177-3AD203B41FA5}">
                      <a16:colId xmlns:a16="http://schemas.microsoft.com/office/drawing/2014/main" val="1022111927"/>
                    </a:ext>
                  </a:extLst>
                </a:gridCol>
                <a:gridCol w="1514619">
                  <a:extLst>
                    <a:ext uri="{9D8B030D-6E8A-4147-A177-3AD203B41FA5}">
                      <a16:colId xmlns:a16="http://schemas.microsoft.com/office/drawing/2014/main" val="3611530188"/>
                    </a:ext>
                  </a:extLst>
                </a:gridCol>
                <a:gridCol w="2343800">
                  <a:extLst>
                    <a:ext uri="{9D8B030D-6E8A-4147-A177-3AD203B41FA5}">
                      <a16:colId xmlns:a16="http://schemas.microsoft.com/office/drawing/2014/main" val="1019164462"/>
                    </a:ext>
                  </a:extLst>
                </a:gridCol>
                <a:gridCol w="4604711">
                  <a:extLst>
                    <a:ext uri="{9D8B030D-6E8A-4147-A177-3AD203B41FA5}">
                      <a16:colId xmlns:a16="http://schemas.microsoft.com/office/drawing/2014/main" val="1433689785"/>
                    </a:ext>
                  </a:extLst>
                </a:gridCol>
              </a:tblGrid>
              <a:tr h="564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Jenis</a:t>
                      </a:r>
                      <a:r>
                        <a:rPr lang="en-ID" sz="1800" b="1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Hambatan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Subjenis</a:t>
                      </a:r>
                      <a:r>
                        <a:rPr lang="en-ID" sz="1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D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Satuan</a:t>
                      </a:r>
                      <a:r>
                        <a:rPr lang="en-ID" sz="1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Pendidikan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17754"/>
                  </a:ext>
                </a:extLst>
              </a:tr>
              <a:tr h="1745294">
                <a:tc rowSpan="2"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  <a:endParaRPr lang="en-ID" sz="16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Kegiatan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Pembelajaran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225425" indent="-225425"/>
                      <a:r>
                        <a:rPr lang="en-US" sz="1600" dirty="0">
                          <a:latin typeface="+mn-lt"/>
                        </a:rPr>
                        <a:t>a. </a:t>
                      </a:r>
                      <a:r>
                        <a:rPr lang="en-US" sz="1600" dirty="0" err="1">
                          <a:latin typeface="+mn-lt"/>
                        </a:rPr>
                        <a:t>Perangkat</a:t>
                      </a:r>
                      <a:r>
                        <a:rPr lang="en-US" sz="1600" dirty="0">
                          <a:latin typeface="+mn-lt"/>
                        </a:rPr>
                        <a:t> ajar </a:t>
                      </a:r>
                      <a:r>
                        <a:rPr lang="en-US" sz="1600" dirty="0" err="1">
                          <a:latin typeface="+mn-lt"/>
                        </a:rPr>
                        <a:t>tidak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memadai</a:t>
                      </a:r>
                      <a:r>
                        <a:rPr lang="en-US" sz="1600" dirty="0">
                          <a:latin typeface="+mn-lt"/>
                        </a:rPr>
                        <a:t> (</a:t>
                      </a:r>
                      <a:r>
                        <a:rPr lang="en-US" sz="1600" dirty="0" err="1">
                          <a:latin typeface="+mn-lt"/>
                        </a:rPr>
                        <a:t>keterbatasan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akses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terhadap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buku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teks</a:t>
                      </a:r>
                      <a:r>
                        <a:rPr lang="en-US" sz="1600" dirty="0">
                          <a:latin typeface="+mn-lt"/>
                        </a:rPr>
                        <a:t>, </a:t>
                      </a:r>
                      <a:r>
                        <a:rPr lang="en-US" sz="1600" dirty="0" err="1">
                          <a:latin typeface="+mn-lt"/>
                        </a:rPr>
                        <a:t>contoh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modul</a:t>
                      </a:r>
                      <a:r>
                        <a:rPr lang="en-US" sz="1600" dirty="0">
                          <a:latin typeface="+mn-lt"/>
                        </a:rPr>
                        <a:t> ajar, </a:t>
                      </a:r>
                      <a:r>
                        <a:rPr lang="en-US" sz="1600" dirty="0" err="1">
                          <a:latin typeface="+mn-lt"/>
                        </a:rPr>
                        <a:t>contoh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penguatan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projek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profil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pelajar</a:t>
                      </a:r>
                      <a:r>
                        <a:rPr lang="en-US" sz="1600" dirty="0">
                          <a:latin typeface="+mn-lt"/>
                        </a:rPr>
                        <a:t> Pancasila)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n-lt"/>
                        </a:rPr>
                        <a:t>SMP Negeri 41</a:t>
                      </a:r>
                    </a:p>
                    <a:p>
                      <a:r>
                        <a:rPr lang="en-US" sz="1600" b="0" dirty="0" err="1">
                          <a:latin typeface="+mn-lt"/>
                        </a:rPr>
                        <a:t>Deskripsi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Hambatan</a:t>
                      </a:r>
                      <a:r>
                        <a:rPr lang="en-US" sz="1600" b="0" dirty="0">
                          <a:latin typeface="+mn-lt"/>
                        </a:rPr>
                        <a:t> :</a:t>
                      </a:r>
                    </a:p>
                    <a:p>
                      <a:r>
                        <a:rPr lang="en-US" sz="1600" b="0" dirty="0">
                          <a:latin typeface="+mn-lt"/>
                        </a:rPr>
                        <a:t>e-</a:t>
                      </a:r>
                      <a:r>
                        <a:rPr lang="en-US" sz="1600" b="0" dirty="0" err="1">
                          <a:latin typeface="+mn-lt"/>
                        </a:rPr>
                        <a:t>rapor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resmi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belum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ada</a:t>
                      </a:r>
                      <a:endParaRPr lang="en-US" sz="1600" b="0" dirty="0">
                        <a:latin typeface="+mn-lt"/>
                      </a:endParaRPr>
                    </a:p>
                    <a:p>
                      <a:r>
                        <a:rPr lang="en-US" sz="1600" b="0" dirty="0">
                          <a:latin typeface="+mn-lt"/>
                        </a:rPr>
                        <a:t>Saran Solusi :</a:t>
                      </a:r>
                    </a:p>
                    <a:p>
                      <a:r>
                        <a:rPr lang="en-US" sz="1600" b="0" dirty="0" err="1">
                          <a:latin typeface="+mn-lt"/>
                        </a:rPr>
                        <a:t>menggunakan</a:t>
                      </a:r>
                      <a:r>
                        <a:rPr lang="en-US" sz="1600" b="0" dirty="0">
                          <a:latin typeface="+mn-lt"/>
                        </a:rPr>
                        <a:t> e-</a:t>
                      </a:r>
                      <a:r>
                        <a:rPr lang="en-US" sz="1600" b="0" dirty="0" err="1">
                          <a:latin typeface="+mn-lt"/>
                        </a:rPr>
                        <a:t>rapor</a:t>
                      </a:r>
                      <a:r>
                        <a:rPr lang="en-US" sz="1600" b="0" dirty="0">
                          <a:latin typeface="+mn-lt"/>
                        </a:rPr>
                        <a:t> yang </a:t>
                      </a:r>
                      <a:r>
                        <a:rPr lang="en-US" sz="1600" b="0" dirty="0" err="1">
                          <a:latin typeface="+mn-lt"/>
                        </a:rPr>
                        <a:t>dibuat</a:t>
                      </a:r>
                      <a:r>
                        <a:rPr lang="en-US" sz="1600" b="0" dirty="0">
                          <a:latin typeface="+mn-lt"/>
                        </a:rPr>
                        <a:t> oleh </a:t>
                      </a:r>
                      <a:r>
                        <a:rPr lang="en-US" sz="1600" b="0" dirty="0" err="1">
                          <a:latin typeface="+mn-lt"/>
                        </a:rPr>
                        <a:t>pengembang</a:t>
                      </a:r>
                      <a:r>
                        <a:rPr lang="en-US" sz="1600" b="0" dirty="0">
                          <a:latin typeface="+mn-lt"/>
                        </a:rPr>
                        <a:t> di Bali dan model </a:t>
                      </a:r>
                      <a:r>
                        <a:rPr lang="en-US" sz="1600" b="0" dirty="0" err="1">
                          <a:latin typeface="+mn-lt"/>
                        </a:rPr>
                        <a:t>sendiri</a:t>
                      </a:r>
                      <a:endParaRPr lang="en-US" sz="1600" b="0" dirty="0">
                        <a:latin typeface="+mn-lt"/>
                      </a:endParaRPr>
                    </a:p>
                    <a:p>
                      <a:endParaRPr lang="en-US" sz="1600" b="0" dirty="0">
                        <a:latin typeface="+mn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92744"/>
                  </a:ext>
                </a:extLst>
              </a:tr>
              <a:tr h="1536004">
                <a:tc vMerge="1"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D" sz="18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SMP Negeri 141</a:t>
                      </a:r>
                    </a:p>
                    <a:p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Hambatan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:</a:t>
                      </a:r>
                    </a:p>
                    <a:p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Buku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siswa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PJOK dan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Seni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Budaya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belum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diterima</a:t>
                      </a:r>
                      <a:endParaRPr lang="en-US" sz="16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Saran Solusi :</a:t>
                      </a:r>
                    </a:p>
                    <a:p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Gunakan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buku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ada</a:t>
                      </a:r>
                      <a:endParaRPr lang="en-ID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1372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870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2BC73D-FE42-44CA-8AFB-75DB4C22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1" y="9882"/>
            <a:ext cx="8453886" cy="828815"/>
          </a:xfrm>
        </p:spPr>
        <p:txBody>
          <a:bodyPr/>
          <a:lstStyle/>
          <a:p>
            <a:pPr>
              <a:buNone/>
            </a:pP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Hambatan</a:t>
            </a:r>
            <a:r>
              <a:rPr lang="en-US" sz="2000" b="1" dirty="0"/>
              <a:t> yang </a:t>
            </a:r>
            <a:r>
              <a:rPr lang="en-US" sz="2000" b="1" dirty="0" err="1"/>
              <a:t>Membutuhkan</a:t>
            </a:r>
            <a:r>
              <a:rPr lang="en-US" sz="2000" b="1" dirty="0"/>
              <a:t> </a:t>
            </a:r>
            <a:r>
              <a:rPr lang="en-US" sz="2000" b="1" dirty="0" err="1"/>
              <a:t>Dukungan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Penyelesaian</a:t>
            </a:r>
            <a:r>
              <a:rPr lang="en-US" sz="2000" b="1" dirty="0"/>
              <a:t> (</a:t>
            </a:r>
            <a:r>
              <a:rPr lang="en-US" sz="2000" b="1" dirty="0" err="1">
                <a:solidFill>
                  <a:srgbClr val="0070C0"/>
                </a:solidFill>
              </a:rPr>
              <a:t>Butuh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Dukungan</a:t>
            </a:r>
            <a:r>
              <a:rPr lang="en-US" sz="2000" b="1" dirty="0">
                <a:solidFill>
                  <a:srgbClr val="0070C0"/>
                </a:solidFill>
              </a:rPr>
              <a:t> PMO Daerah</a:t>
            </a:r>
            <a:r>
              <a:rPr lang="en-US" sz="2000" b="1" dirty="0"/>
              <a:t>) </a:t>
            </a:r>
            <a:r>
              <a:rPr lang="en-US" sz="2000" b="1" dirty="0" err="1"/>
              <a:t>Jenjang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SMP</a:t>
            </a:r>
            <a:endParaRPr lang="en-ID" sz="20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97C75A-8BD5-4543-9382-F8B5B7576FB5}"/>
              </a:ext>
            </a:extLst>
          </p:cNvPr>
          <p:cNvGraphicFramePr>
            <a:graphicFrameLocks noGrp="1"/>
          </p:cNvGraphicFramePr>
          <p:nvPr/>
        </p:nvGraphicFramePr>
        <p:xfrm>
          <a:off x="141402" y="800701"/>
          <a:ext cx="8861196" cy="3846085"/>
        </p:xfrm>
        <a:graphic>
          <a:graphicData uri="http://schemas.openxmlformats.org/drawingml/2006/table">
            <a:tbl>
              <a:tblPr/>
              <a:tblGrid>
                <a:gridCol w="398066">
                  <a:extLst>
                    <a:ext uri="{9D8B030D-6E8A-4147-A177-3AD203B41FA5}">
                      <a16:colId xmlns:a16="http://schemas.microsoft.com/office/drawing/2014/main" val="1022111927"/>
                    </a:ext>
                  </a:extLst>
                </a:gridCol>
                <a:gridCol w="1327291">
                  <a:extLst>
                    <a:ext uri="{9D8B030D-6E8A-4147-A177-3AD203B41FA5}">
                      <a16:colId xmlns:a16="http://schemas.microsoft.com/office/drawing/2014/main" val="3611530188"/>
                    </a:ext>
                  </a:extLst>
                </a:gridCol>
                <a:gridCol w="2531128">
                  <a:extLst>
                    <a:ext uri="{9D8B030D-6E8A-4147-A177-3AD203B41FA5}">
                      <a16:colId xmlns:a16="http://schemas.microsoft.com/office/drawing/2014/main" val="1019164462"/>
                    </a:ext>
                  </a:extLst>
                </a:gridCol>
                <a:gridCol w="4604711">
                  <a:extLst>
                    <a:ext uri="{9D8B030D-6E8A-4147-A177-3AD203B41FA5}">
                      <a16:colId xmlns:a16="http://schemas.microsoft.com/office/drawing/2014/main" val="1433689785"/>
                    </a:ext>
                  </a:extLst>
                </a:gridCol>
              </a:tblGrid>
              <a:tr h="564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Jenis</a:t>
                      </a:r>
                      <a:r>
                        <a:rPr lang="en-ID" sz="1800" b="1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dirty="0" err="1">
                          <a:effectLst/>
                          <a:latin typeface="+mn-lt"/>
                          <a:cs typeface="Calibri" panose="020F0502020204030204" pitchFamily="34" charset="0"/>
                        </a:rPr>
                        <a:t>Hambatan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Subjenis</a:t>
                      </a:r>
                      <a:r>
                        <a:rPr lang="en-ID" sz="1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ID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ambatan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Satuan</a:t>
                      </a:r>
                      <a:r>
                        <a:rPr lang="en-ID" sz="1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800" b="1" baseline="0" dirty="0" err="1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Pendidikan</a:t>
                      </a:r>
                      <a:endParaRPr lang="en-ID" sz="18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17754"/>
                  </a:ext>
                </a:extLst>
              </a:tr>
              <a:tr h="1330515">
                <a:tc rowSpan="2"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  <a:endParaRPr lang="en-ID" sz="16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</a:rPr>
                        <a:t>Sumber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Daya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Manusia</a:t>
                      </a:r>
                      <a:r>
                        <a:rPr lang="en-US" sz="1600" dirty="0">
                          <a:latin typeface="+mn-lt"/>
                        </a:rPr>
                        <a:t> (SDM)</a:t>
                      </a: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225425" indent="-225425"/>
                      <a:r>
                        <a:rPr lang="en-US" sz="1600" dirty="0">
                          <a:latin typeface="+mn-lt"/>
                        </a:rPr>
                        <a:t>a. </a:t>
                      </a:r>
                      <a:r>
                        <a:rPr lang="en-US" sz="1600" dirty="0" err="1">
                          <a:latin typeface="+mn-lt"/>
                        </a:rPr>
                        <a:t>Jumlah</a:t>
                      </a:r>
                      <a:r>
                        <a:rPr lang="en-US" sz="1600" dirty="0">
                          <a:latin typeface="+mn-lt"/>
                        </a:rPr>
                        <a:t> PTK </a:t>
                      </a:r>
                      <a:r>
                        <a:rPr lang="en-US" sz="1600" dirty="0" err="1">
                          <a:latin typeface="+mn-lt"/>
                        </a:rPr>
                        <a:t>tidak</a:t>
                      </a:r>
                      <a:r>
                        <a:rPr lang="en-US" sz="1600" dirty="0">
                          <a:latin typeface="+mn-lt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</a:rPr>
                        <a:t>mencukupi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n-lt"/>
                        </a:rPr>
                        <a:t>SMP Negeri 25</a:t>
                      </a:r>
                    </a:p>
                    <a:p>
                      <a:r>
                        <a:rPr lang="en-US" sz="1600" b="1" dirty="0" err="1">
                          <a:latin typeface="+mn-lt"/>
                        </a:rPr>
                        <a:t>Deskripsi</a:t>
                      </a:r>
                      <a:r>
                        <a:rPr lang="en-US" sz="1600" b="1" dirty="0">
                          <a:latin typeface="+mn-lt"/>
                        </a:rPr>
                        <a:t> </a:t>
                      </a:r>
                      <a:r>
                        <a:rPr lang="en-US" sz="1600" b="1" dirty="0" err="1">
                          <a:latin typeface="+mn-lt"/>
                        </a:rPr>
                        <a:t>Hambatan</a:t>
                      </a:r>
                      <a:r>
                        <a:rPr lang="en-US" sz="1600" b="1" dirty="0">
                          <a:latin typeface="+mn-lt"/>
                        </a:rPr>
                        <a:t>:</a:t>
                      </a:r>
                    </a:p>
                    <a:p>
                      <a:r>
                        <a:rPr lang="en-US" sz="1600" b="0" dirty="0" err="1">
                          <a:latin typeface="+mn-lt"/>
                        </a:rPr>
                        <a:t>Jumlah</a:t>
                      </a:r>
                      <a:r>
                        <a:rPr lang="en-US" sz="1600" b="0" dirty="0">
                          <a:latin typeface="+mn-lt"/>
                        </a:rPr>
                        <a:t> PTK </a:t>
                      </a:r>
                      <a:r>
                        <a:rPr lang="en-US" sz="1600" b="0" dirty="0" err="1">
                          <a:latin typeface="+mn-lt"/>
                        </a:rPr>
                        <a:t>tidak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mencukupi</a:t>
                      </a:r>
                      <a:endParaRPr lang="en-US" sz="1600" b="0" dirty="0">
                        <a:latin typeface="+mn-lt"/>
                      </a:endParaRPr>
                    </a:p>
                    <a:p>
                      <a:r>
                        <a:rPr lang="en-US" sz="1600" b="1" dirty="0">
                          <a:latin typeface="+mn-lt"/>
                        </a:rPr>
                        <a:t>Saran Solusi:</a:t>
                      </a:r>
                    </a:p>
                    <a:p>
                      <a:r>
                        <a:rPr lang="en-US" sz="1600" b="0" dirty="0" err="1">
                          <a:latin typeface="+mn-lt"/>
                        </a:rPr>
                        <a:t>Perlu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penugasan</a:t>
                      </a:r>
                      <a:r>
                        <a:rPr lang="en-US" sz="1600" b="0" dirty="0">
                          <a:latin typeface="+mn-lt"/>
                        </a:rPr>
                        <a:t> guru TIK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92744"/>
                  </a:ext>
                </a:extLst>
              </a:tr>
              <a:tr h="1536004">
                <a:tc vMerge="1">
                  <a:txBody>
                    <a:bodyPr/>
                    <a:lstStyle/>
                    <a:p>
                      <a:pPr marL="77470" marR="863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D" sz="1800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/>
                        <a:t>SMP </a:t>
                      </a:r>
                      <a:r>
                        <a:rPr lang="en-ID" sz="1600" dirty="0" err="1"/>
                        <a:t>Negeri</a:t>
                      </a:r>
                      <a:r>
                        <a:rPr lang="en-ID" sz="1600" dirty="0"/>
                        <a:t> 284</a:t>
                      </a:r>
                    </a:p>
                    <a:p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Deskripsi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Hambatan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</a:p>
                    <a:p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Kekurangan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guru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seni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budaya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sebanyak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 orang, IPA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kurang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 orang</a:t>
                      </a:r>
                      <a:r>
                        <a:rPr lang="en-US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PAI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 orang, dan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tidak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ada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guru TIK</a:t>
                      </a:r>
                    </a:p>
                    <a:p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Saran Solusi:</a:t>
                      </a:r>
                    </a:p>
                    <a:p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Informasi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tentang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penugasan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guru pada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mapel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masih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kurang</a:t>
                      </a:r>
                      <a:endParaRPr lang="en-ID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1372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488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ctrTitle" idx="4294967295"/>
          </p:nvPr>
        </p:nvSpPr>
        <p:spPr>
          <a:xfrm>
            <a:off x="2988250" y="1354750"/>
            <a:ext cx="5351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>
                <a:solidFill>
                  <a:srgbClr val="00B0F0"/>
                </a:solidFill>
              </a:rPr>
              <a:t>Tak</a:t>
            </a:r>
            <a:r>
              <a:rPr lang="en-US" sz="6000" dirty="0">
                <a:solidFill>
                  <a:srgbClr val="00B0F0"/>
                </a:solidFill>
              </a:rPr>
              <a:t> </a:t>
            </a:r>
            <a:r>
              <a:rPr lang="en-US" sz="6000" dirty="0" err="1">
                <a:solidFill>
                  <a:srgbClr val="00B0F0"/>
                </a:solidFill>
              </a:rPr>
              <a:t>kenal</a:t>
            </a:r>
            <a:r>
              <a:rPr lang="en-US" sz="6000" dirty="0">
                <a:solidFill>
                  <a:srgbClr val="00B0F0"/>
                </a:solidFill>
              </a:rPr>
              <a:t> </a:t>
            </a:r>
            <a:r>
              <a:rPr lang="en-US" sz="6000" dirty="0" err="1">
                <a:solidFill>
                  <a:srgbClr val="00B0F0"/>
                </a:solidFill>
              </a:rPr>
              <a:t>Maka</a:t>
            </a:r>
            <a:r>
              <a:rPr lang="en-US" sz="6000" dirty="0">
                <a:solidFill>
                  <a:srgbClr val="00B0F0"/>
                </a:solidFill>
              </a:rPr>
              <a:t> … .</a:t>
            </a:r>
            <a:endParaRPr sz="6000" dirty="0">
              <a:solidFill>
                <a:srgbClr val="00B0F0"/>
              </a:solidFill>
            </a:endParaRPr>
          </a:p>
        </p:txBody>
      </p:sp>
      <p:grpSp>
        <p:nvGrpSpPr>
          <p:cNvPr id="112" name="Google Shape;112;p13"/>
          <p:cNvGrpSpPr/>
          <p:nvPr/>
        </p:nvGrpSpPr>
        <p:grpSpPr>
          <a:xfrm>
            <a:off x="685613" y="1814387"/>
            <a:ext cx="1512762" cy="1433896"/>
            <a:chOff x="5300400" y="3670175"/>
            <a:chExt cx="421300" cy="399325"/>
          </a:xfrm>
        </p:grpSpPr>
        <p:sp>
          <p:nvSpPr>
            <p:cNvPr id="113" name="Google Shape;113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3"/>
          <p:cNvSpPr/>
          <p:nvPr/>
        </p:nvSpPr>
        <p:spPr>
          <a:xfrm>
            <a:off x="1850372" y="1562101"/>
            <a:ext cx="957630" cy="85966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E07C01-3F1C-47BE-820E-12CE94E071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B8113-B8B7-40C6-AD37-22407E6B2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184" y="2425411"/>
            <a:ext cx="7488195" cy="819900"/>
          </a:xfrm>
        </p:spPr>
        <p:txBody>
          <a:bodyPr/>
          <a:lstStyle/>
          <a:p>
            <a:pPr marL="76200" indent="0">
              <a:buNone/>
            </a:pPr>
            <a:r>
              <a:rPr lang="en-US" sz="2800" b="0" dirty="0">
                <a:solidFill>
                  <a:srgbClr val="002060"/>
                </a:solidFill>
              </a:rPr>
              <a:t>Di Bali </a:t>
            </a:r>
            <a:r>
              <a:rPr lang="en-US" sz="2800" b="0" dirty="0" err="1">
                <a:solidFill>
                  <a:srgbClr val="002060"/>
                </a:solidFill>
              </a:rPr>
              <a:t>ada</a:t>
            </a:r>
            <a:r>
              <a:rPr lang="en-US" sz="2800" b="0" dirty="0">
                <a:solidFill>
                  <a:srgbClr val="002060"/>
                </a:solidFill>
              </a:rPr>
              <a:t> </a:t>
            </a:r>
            <a:r>
              <a:rPr lang="en-US" sz="2800" b="0" dirty="0" err="1">
                <a:solidFill>
                  <a:srgbClr val="002060"/>
                </a:solidFill>
              </a:rPr>
              <a:t>istana</a:t>
            </a:r>
            <a:r>
              <a:rPr lang="en-US" sz="2800" b="0" dirty="0">
                <a:solidFill>
                  <a:srgbClr val="002060"/>
                </a:solidFill>
              </a:rPr>
              <a:t> </a:t>
            </a:r>
            <a:r>
              <a:rPr lang="en-US" sz="2800" b="0" dirty="0" err="1">
                <a:solidFill>
                  <a:srgbClr val="002060"/>
                </a:solidFill>
              </a:rPr>
              <a:t>Tampaksiring</a:t>
            </a:r>
            <a:endParaRPr lang="en-US" sz="2800" b="0" dirty="0">
              <a:solidFill>
                <a:srgbClr val="002060"/>
              </a:solidFill>
            </a:endParaRPr>
          </a:p>
          <a:p>
            <a:pPr marL="76200" indent="0">
              <a:buNone/>
            </a:pPr>
            <a:r>
              <a:rPr lang="en-US" sz="2800" b="0" dirty="0" err="1">
                <a:solidFill>
                  <a:srgbClr val="002060"/>
                </a:solidFill>
              </a:rPr>
              <a:t>Pemandangannya</a:t>
            </a:r>
            <a:r>
              <a:rPr lang="en-US" sz="2800" b="0" dirty="0">
                <a:solidFill>
                  <a:srgbClr val="002060"/>
                </a:solidFill>
              </a:rPr>
              <a:t> sangat </a:t>
            </a:r>
            <a:r>
              <a:rPr lang="en-US" sz="2800" b="0" dirty="0" err="1">
                <a:solidFill>
                  <a:srgbClr val="002060"/>
                </a:solidFill>
              </a:rPr>
              <a:t>indah</a:t>
            </a:r>
            <a:r>
              <a:rPr lang="en-US" sz="2800" b="0" dirty="0">
                <a:solidFill>
                  <a:srgbClr val="002060"/>
                </a:solidFill>
              </a:rPr>
              <a:t> dan  </a:t>
            </a:r>
            <a:r>
              <a:rPr lang="en-US" sz="2800" b="0" dirty="0" err="1">
                <a:solidFill>
                  <a:srgbClr val="002060"/>
                </a:solidFill>
              </a:rPr>
              <a:t>hebat</a:t>
            </a:r>
            <a:endParaRPr lang="en-US" sz="2800" b="0" dirty="0">
              <a:solidFill>
                <a:srgbClr val="002060"/>
              </a:solidFill>
            </a:endParaRPr>
          </a:p>
          <a:p>
            <a:pPr marL="76200" indent="0">
              <a:buNone/>
            </a:pPr>
            <a:r>
              <a:rPr lang="en-ID" sz="2800" b="0" dirty="0" err="1">
                <a:solidFill>
                  <a:srgbClr val="002060"/>
                </a:solidFill>
              </a:rPr>
              <a:t>Meski</a:t>
            </a:r>
            <a:r>
              <a:rPr lang="en-ID" sz="2800" b="0" dirty="0">
                <a:solidFill>
                  <a:srgbClr val="002060"/>
                </a:solidFill>
              </a:rPr>
              <a:t> </a:t>
            </a:r>
            <a:r>
              <a:rPr lang="en-ID" sz="2800" b="0" dirty="0" err="1">
                <a:solidFill>
                  <a:srgbClr val="002060"/>
                </a:solidFill>
              </a:rPr>
              <a:t>kita</a:t>
            </a:r>
            <a:r>
              <a:rPr lang="en-ID" sz="2800" b="0" dirty="0">
                <a:solidFill>
                  <a:srgbClr val="002060"/>
                </a:solidFill>
              </a:rPr>
              <a:t> </a:t>
            </a:r>
            <a:r>
              <a:rPr lang="en-ID" sz="2800" b="0" dirty="0" err="1">
                <a:solidFill>
                  <a:srgbClr val="002060"/>
                </a:solidFill>
              </a:rPr>
              <a:t>bertemu</a:t>
            </a:r>
            <a:r>
              <a:rPr lang="en-ID" sz="2800" b="0" dirty="0">
                <a:solidFill>
                  <a:srgbClr val="002060"/>
                </a:solidFill>
              </a:rPr>
              <a:t> </a:t>
            </a:r>
            <a:r>
              <a:rPr lang="en-ID" sz="2800" b="0" dirty="0" err="1">
                <a:solidFill>
                  <a:srgbClr val="002060"/>
                </a:solidFill>
              </a:rPr>
              <a:t>secara</a:t>
            </a:r>
            <a:r>
              <a:rPr lang="en-ID" sz="2800" b="0" dirty="0">
                <a:solidFill>
                  <a:srgbClr val="002060"/>
                </a:solidFill>
              </a:rPr>
              <a:t> daring</a:t>
            </a:r>
          </a:p>
          <a:p>
            <a:pPr marL="76200" indent="0">
              <a:buNone/>
            </a:pPr>
            <a:r>
              <a:rPr lang="en-ID" sz="2800" b="0" dirty="0">
                <a:solidFill>
                  <a:srgbClr val="002060"/>
                </a:solidFill>
              </a:rPr>
              <a:t>Saya </a:t>
            </a:r>
            <a:r>
              <a:rPr lang="en-ID" sz="2800" b="0" dirty="0" err="1">
                <a:solidFill>
                  <a:srgbClr val="002060"/>
                </a:solidFill>
              </a:rPr>
              <a:t>percaya</a:t>
            </a:r>
            <a:r>
              <a:rPr lang="en-ID" sz="2800" b="0" dirty="0">
                <a:solidFill>
                  <a:srgbClr val="002060"/>
                </a:solidFill>
              </a:rPr>
              <a:t> Bapak Ibu </a:t>
            </a:r>
            <a:r>
              <a:rPr lang="en-ID" sz="2800" b="0" dirty="0" err="1">
                <a:solidFill>
                  <a:srgbClr val="002060"/>
                </a:solidFill>
              </a:rPr>
              <a:t>tetap</a:t>
            </a:r>
            <a:r>
              <a:rPr lang="en-ID" sz="2800" b="0" dirty="0">
                <a:solidFill>
                  <a:srgbClr val="002060"/>
                </a:solidFill>
              </a:rPr>
              <a:t> </a:t>
            </a:r>
            <a:r>
              <a:rPr lang="en-ID" sz="2800" b="0" dirty="0" err="1">
                <a:solidFill>
                  <a:srgbClr val="002060"/>
                </a:solidFill>
              </a:rPr>
              <a:t>semangat</a:t>
            </a:r>
            <a:endParaRPr lang="en-ID" sz="2800" b="0" dirty="0">
              <a:solidFill>
                <a:srgbClr val="002060"/>
              </a:solidFill>
            </a:endParaRPr>
          </a:p>
          <a:p>
            <a:pPr marL="7620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802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 Kegiatan</a:t>
            </a:r>
            <a:endParaRPr dirty="0"/>
          </a:p>
        </p:txBody>
      </p:sp>
      <p:sp>
        <p:nvSpPr>
          <p:cNvPr id="245" name="Google Shape;245;p27"/>
          <p:cNvSpPr/>
          <p:nvPr/>
        </p:nvSpPr>
        <p:spPr>
          <a:xfrm>
            <a:off x="6115050" y="1528945"/>
            <a:ext cx="3028950" cy="2639600"/>
          </a:xfrm>
          <a:prstGeom prst="homePlate">
            <a:avLst>
              <a:gd name="adj" fmla="val 211909"/>
            </a:avLst>
          </a:prstGeom>
          <a:solidFill>
            <a:srgbClr val="004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6575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Penutup:</a:t>
            </a:r>
          </a:p>
          <a:p>
            <a:pPr marL="536575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Refleksi </a:t>
            </a:r>
          </a:p>
          <a:p>
            <a:pPr marL="536575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Tanya Jawab</a:t>
            </a:r>
            <a:endParaRPr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2465172" y="1428750"/>
            <a:ext cx="4213655" cy="2839990"/>
          </a:xfrm>
          <a:prstGeom prst="homePlate">
            <a:avLst>
              <a:gd name="adj" fmla="val 211909"/>
            </a:avLst>
          </a:prstGeom>
          <a:solidFill>
            <a:srgbClr val="00AE9D">
              <a:alpha val="8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61938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Materi</a:t>
            </a:r>
            <a:r>
              <a:rPr lang="en-US" sz="1600" b="1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:</a:t>
            </a:r>
          </a:p>
          <a:p>
            <a:pPr marL="261938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Definisi</a:t>
            </a:r>
            <a:endParaRPr lang="en-US" sz="1600" b="1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61938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Dasar Hukum</a:t>
            </a:r>
          </a:p>
          <a:p>
            <a:pPr marL="261938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Alur </a:t>
            </a:r>
            <a:r>
              <a:rPr lang="en-US" sz="1600" b="1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Penyusunan</a:t>
            </a:r>
            <a:r>
              <a:rPr lang="en-US" sz="1600" b="1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 RKJM</a:t>
            </a:r>
            <a:endParaRPr sz="1600" b="1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311150" y="2948940"/>
            <a:ext cx="3085414" cy="1646700"/>
          </a:xfrm>
          <a:prstGeom prst="homePlate">
            <a:avLst>
              <a:gd name="adj" fmla="val 211909"/>
            </a:avLst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Pendahuluan: Mentimeter</a:t>
            </a:r>
          </a:p>
        </p:txBody>
      </p:sp>
      <p:sp>
        <p:nvSpPr>
          <p:cNvPr id="248" name="Google Shape;248;p27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Mentimeter.com </a:t>
            </a:r>
            <a:endParaRPr dirty="0"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2"/>
          </p:nvPr>
        </p:nvSpPr>
        <p:spPr>
          <a:xfrm>
            <a:off x="527850" y="1556150"/>
            <a:ext cx="3715200" cy="2838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v-SE" sz="3200" dirty="0">
                <a:solidFill>
                  <a:schemeClr val="bg1"/>
                </a:solidFill>
              </a:rPr>
              <a:t>1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v-SE" sz="3200" dirty="0">
                <a:solidFill>
                  <a:schemeClr val="bg1"/>
                </a:solidFill>
              </a:rPr>
              <a:t>Apakabar, Bagaimana Perasaan Bapak Ibu Hari Ini?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3991232" y="1556150"/>
            <a:ext cx="4266117" cy="2838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</a:rPr>
              <a:t>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bg1"/>
                </a:solidFill>
              </a:rPr>
              <a:t>Tulis</a:t>
            </a:r>
            <a:r>
              <a:rPr lang="en-US" sz="2800" dirty="0">
                <a:solidFill>
                  <a:schemeClr val="bg1"/>
                </a:solidFill>
              </a:rPr>
              <a:t> Nama Bapak Ibu , </a:t>
            </a:r>
            <a:r>
              <a:rPr lang="en-US" sz="2800" dirty="0" err="1">
                <a:solidFill>
                  <a:schemeClr val="bg1"/>
                </a:solidFill>
              </a:rPr>
              <a:t>kemudian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langsung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jawab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pertanyaan</a:t>
            </a:r>
            <a:r>
              <a:rPr lang="en-US" sz="2800" dirty="0">
                <a:solidFill>
                  <a:schemeClr val="bg1"/>
                </a:solidFill>
              </a:rPr>
              <a:t>: </a:t>
            </a:r>
            <a:r>
              <a:rPr lang="en-US" sz="2800" dirty="0" err="1">
                <a:solidFill>
                  <a:schemeClr val="bg1"/>
                </a:solidFill>
              </a:rPr>
              <a:t>Apa</a:t>
            </a:r>
            <a:r>
              <a:rPr lang="en-US" sz="2800" dirty="0">
                <a:solidFill>
                  <a:schemeClr val="bg1"/>
                </a:solidFill>
              </a:rPr>
              <a:t> yang Bapak </a:t>
            </a:r>
            <a:r>
              <a:rPr lang="en-US" sz="2800" dirty="0" err="1">
                <a:solidFill>
                  <a:schemeClr val="bg1"/>
                </a:solidFill>
              </a:rPr>
              <a:t>ibu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ketahui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tentang</a:t>
            </a:r>
            <a:r>
              <a:rPr lang="en-US" sz="2800" dirty="0">
                <a:solidFill>
                  <a:schemeClr val="bg1"/>
                </a:solidFill>
              </a:rPr>
              <a:t> RKJM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2"/>
          </p:nvPr>
        </p:nvSpPr>
        <p:spPr>
          <a:xfrm>
            <a:off x="886650" y="3753525"/>
            <a:ext cx="68661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 dirty="0">
              <a:solidFill>
                <a:srgbClr val="00AE9D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000" i="1" dirty="0">
              <a:solidFill>
                <a:srgbClr val="00AE9D"/>
              </a:solidFill>
            </a:endParaRPr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ctrTitle"/>
          </p:nvPr>
        </p:nvSpPr>
        <p:spPr>
          <a:xfrm>
            <a:off x="2013159" y="17564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ABE33F"/>
                </a:solidFill>
              </a:rPr>
              <a:t>1.</a:t>
            </a:r>
            <a:endParaRPr sz="4000" dirty="0">
              <a:solidFill>
                <a:srgbClr val="ABE33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DEFINISI RKJM</a:t>
            </a:r>
            <a:endParaRPr sz="4000" dirty="0"/>
          </a:p>
        </p:txBody>
      </p:sp>
      <p:sp>
        <p:nvSpPr>
          <p:cNvPr id="125" name="Google Shape;125;p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FE14FA-D09C-4A35-9FF1-096A6D05B9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5D524C-6264-43E5-B3C5-9F12BA046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75" t="35104" r="31375" b="23543"/>
          <a:stretch/>
        </p:blipFill>
        <p:spPr>
          <a:xfrm>
            <a:off x="383059" y="1124465"/>
            <a:ext cx="8328455" cy="362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3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9278-3138-4E9D-A528-0C9C6A77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47577"/>
            <a:ext cx="7886700" cy="437356"/>
          </a:xfrm>
        </p:spPr>
        <p:txBody>
          <a:bodyPr/>
          <a:lstStyle/>
          <a:p>
            <a:pPr>
              <a:buNone/>
            </a:pPr>
            <a:r>
              <a:rPr lang="en-US" sz="2000" b="1" dirty="0" err="1"/>
              <a:t>Topik</a:t>
            </a:r>
            <a:r>
              <a:rPr lang="en-US" sz="2000" b="1" dirty="0"/>
              <a:t> Coaching </a:t>
            </a:r>
            <a:r>
              <a:rPr lang="en-US" sz="2000" b="1" dirty="0" err="1"/>
              <a:t>Periode</a:t>
            </a:r>
            <a:r>
              <a:rPr lang="en-US" sz="2000" b="1" dirty="0"/>
              <a:t> </a:t>
            </a:r>
            <a:r>
              <a:rPr lang="en-US" sz="2000" b="1" dirty="0" err="1"/>
              <a:t>Januari</a:t>
            </a:r>
            <a:r>
              <a:rPr lang="en-US" sz="2000" b="1" dirty="0"/>
              <a:t> 2021</a:t>
            </a:r>
            <a:endParaRPr lang="en-ID" sz="20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E3D722-26F5-4515-97E7-3EB6D4C12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78227"/>
              </p:ext>
            </p:extLst>
          </p:nvPr>
        </p:nvGraphicFramePr>
        <p:xfrm>
          <a:off x="651783" y="774848"/>
          <a:ext cx="8332197" cy="41148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25507">
                  <a:extLst>
                    <a:ext uri="{9D8B030D-6E8A-4147-A177-3AD203B41FA5}">
                      <a16:colId xmlns:a16="http://schemas.microsoft.com/office/drawing/2014/main" val="3944414413"/>
                    </a:ext>
                  </a:extLst>
                </a:gridCol>
                <a:gridCol w="3371850">
                  <a:extLst>
                    <a:ext uri="{9D8B030D-6E8A-4147-A177-3AD203B41FA5}">
                      <a16:colId xmlns:a16="http://schemas.microsoft.com/office/drawing/2014/main" val="2884049391"/>
                    </a:ext>
                  </a:extLst>
                </a:gridCol>
                <a:gridCol w="4434840">
                  <a:extLst>
                    <a:ext uri="{9D8B030D-6E8A-4147-A177-3AD203B41FA5}">
                      <a16:colId xmlns:a16="http://schemas.microsoft.com/office/drawing/2014/main" val="2240835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Sekolah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Topik</a:t>
                      </a:r>
                      <a:r>
                        <a:rPr lang="en-US" sz="2000" dirty="0"/>
                        <a:t> Coaching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03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SMP Global Islamic School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v-SE" sz="16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sekolah sebagai peningkatan kualitas pembelajaran</a:t>
                      </a:r>
                      <a:endParaRPr kumimoji="0" 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26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SMP Lab School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6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Projek</a:t>
                      </a:r>
                      <a:r>
                        <a:rPr lang="en-ID" sz="16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6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penguatan</a:t>
                      </a:r>
                      <a:r>
                        <a:rPr lang="en-ID" sz="16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6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profil</a:t>
                      </a:r>
                      <a:r>
                        <a:rPr lang="en-ID" sz="16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6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pelajar</a:t>
                      </a:r>
                      <a:r>
                        <a:rPr lang="en-ID" sz="16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6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pancasila</a:t>
                      </a:r>
                      <a:r>
                        <a:rPr lang="en-ID" sz="16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 dan </a:t>
                      </a:r>
                      <a:r>
                        <a:rPr lang="en-ID" sz="16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pengembangan</a:t>
                      </a:r>
                      <a:r>
                        <a:rPr lang="en-ID" sz="16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6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kompetensi</a:t>
                      </a:r>
                      <a:r>
                        <a:rPr lang="en-ID" sz="16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 guru</a:t>
                      </a:r>
                      <a:endParaRPr kumimoji="0" 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25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SMPN 284 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Pembelajaran</a:t>
                      </a:r>
                      <a:r>
                        <a:rPr kumimoji="0" 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kumimoji="0" lang="en-US" sz="16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Berdiferensiasi</a:t>
                      </a:r>
                      <a:endParaRPr kumimoji="0" 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72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SMPN 283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Perencanaan</a:t>
                      </a:r>
                      <a:r>
                        <a:rPr kumimoji="0" 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kumimoji="0" lang="en-US" sz="16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Berbasis</a:t>
                      </a:r>
                      <a:r>
                        <a:rPr kumimoji="0" 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63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SMPN 193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6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Projek</a:t>
                      </a:r>
                      <a:r>
                        <a:rPr lang="en-ID" sz="16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 P3 dan </a:t>
                      </a:r>
                      <a:r>
                        <a:rPr lang="en-ID" sz="16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rencana</a:t>
                      </a:r>
                      <a:r>
                        <a:rPr lang="en-ID" sz="16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 3 </a:t>
                      </a:r>
                      <a:r>
                        <a:rPr lang="en-ID" sz="16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bulan</a:t>
                      </a:r>
                      <a:r>
                        <a:rPr lang="en-ID" sz="16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6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mendatang</a:t>
                      </a:r>
                      <a:endParaRPr kumimoji="0" 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5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SMPN 168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Pembelajaran</a:t>
                      </a:r>
                      <a:r>
                        <a:rPr kumimoji="0" 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kumimoji="0" lang="en-US" sz="16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Berdiferensiasi</a:t>
                      </a:r>
                      <a:r>
                        <a:rPr kumimoji="0" 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 dan </a:t>
                      </a:r>
                      <a:r>
                        <a:rPr kumimoji="0" lang="en-US" sz="16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Projek</a:t>
                      </a:r>
                      <a:r>
                        <a:rPr kumimoji="0" 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 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66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SMPN 109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Perencanaan</a:t>
                      </a:r>
                      <a:r>
                        <a:rPr kumimoji="0" 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kumimoji="0" lang="en-US" sz="16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Berbasis</a:t>
                      </a:r>
                      <a:r>
                        <a:rPr kumimoji="0" 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2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SMPN 25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6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Projek</a:t>
                      </a:r>
                      <a:r>
                        <a:rPr lang="en-ID" sz="16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6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penguatan</a:t>
                      </a:r>
                      <a:r>
                        <a:rPr lang="en-ID" sz="16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6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profil</a:t>
                      </a:r>
                      <a:r>
                        <a:rPr lang="en-ID" sz="16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6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pelajar</a:t>
                      </a:r>
                      <a:r>
                        <a:rPr lang="en-ID" sz="16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6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pancasila</a:t>
                      </a:r>
                      <a:r>
                        <a:rPr lang="en-ID" sz="16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 dan </a:t>
                      </a:r>
                      <a:r>
                        <a:rPr lang="en-ID" sz="16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pengembangan</a:t>
                      </a:r>
                      <a:r>
                        <a:rPr lang="en-ID" sz="16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en-ID" sz="16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kompetensi</a:t>
                      </a:r>
                      <a:r>
                        <a:rPr lang="en-ID" sz="16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 guru</a:t>
                      </a:r>
                      <a:endParaRPr kumimoji="0" 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73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841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ctrTitle"/>
          </p:nvPr>
        </p:nvSpPr>
        <p:spPr>
          <a:xfrm>
            <a:off x="2058879" y="223651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ABE33F"/>
                </a:solidFill>
              </a:rPr>
              <a:t>2.</a:t>
            </a:r>
            <a:endParaRPr sz="4000" dirty="0">
              <a:solidFill>
                <a:srgbClr val="ABE33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TUJUAN PENYUSUNAN RKJM</a:t>
            </a:r>
            <a:endParaRPr sz="4000" dirty="0"/>
          </a:p>
        </p:txBody>
      </p:sp>
      <p:sp>
        <p:nvSpPr>
          <p:cNvPr id="125" name="Google Shape;125;p14"/>
          <p:cNvSpPr txBox="1">
            <a:spLocks noGrp="1"/>
          </p:cNvSpPr>
          <p:nvPr>
            <p:ph type="subTitle" idx="1"/>
          </p:nvPr>
        </p:nvSpPr>
        <p:spPr>
          <a:xfrm>
            <a:off x="1815450" y="3311666"/>
            <a:ext cx="551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4747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UMUM</a:t>
            </a:r>
            <a:endParaRPr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27122" y="1255800"/>
            <a:ext cx="8899708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sekolah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melaksanakan</a:t>
            </a:r>
            <a:r>
              <a:rPr lang="en-ID" dirty="0"/>
              <a:t> program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visi</a:t>
            </a:r>
            <a:r>
              <a:rPr lang="en-ID" dirty="0"/>
              <a:t>, </a:t>
            </a:r>
            <a:r>
              <a:rPr lang="en-ID" dirty="0" err="1"/>
              <a:t>misi</a:t>
            </a:r>
            <a:r>
              <a:rPr lang="en-ID" dirty="0"/>
              <a:t>, </a:t>
            </a:r>
            <a:r>
              <a:rPr lang="en-ID" dirty="0" err="1"/>
              <a:t>tujuan</a:t>
            </a:r>
            <a:r>
              <a:rPr lang="en-ID" dirty="0"/>
              <a:t>, dan </a:t>
            </a:r>
            <a:r>
              <a:rPr lang="en-ID" dirty="0" err="1"/>
              <a:t>sasaran</a:t>
            </a:r>
            <a:r>
              <a:rPr lang="en-ID" dirty="0"/>
              <a:t> </a:t>
            </a:r>
            <a:r>
              <a:rPr lang="en-ID" dirty="0" err="1"/>
              <a:t>sekolah</a:t>
            </a:r>
            <a:r>
              <a:rPr lang="en-ID" dirty="0"/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sekolah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target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dicapai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tonggak-tonggak</a:t>
            </a:r>
            <a:r>
              <a:rPr lang="en-ID" dirty="0"/>
              <a:t> </a:t>
            </a:r>
            <a:r>
              <a:rPr lang="en-ID" dirty="0" err="1"/>
              <a:t>keberhasilan</a:t>
            </a:r>
            <a:r>
              <a:rPr lang="en-ID" dirty="0"/>
              <a:t> </a:t>
            </a:r>
            <a:r>
              <a:rPr lang="en-ID" dirty="0" err="1"/>
              <a:t>sekolah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jangka</a:t>
            </a:r>
            <a:r>
              <a:rPr lang="en-ID" dirty="0"/>
              <a:t> </a:t>
            </a:r>
            <a:r>
              <a:rPr lang="en-ID" dirty="0" err="1"/>
              <a:t>pendek</a:t>
            </a:r>
            <a:r>
              <a:rPr lang="en-ID" dirty="0"/>
              <a:t> dan </a:t>
            </a:r>
            <a:r>
              <a:rPr lang="en-ID" dirty="0" err="1"/>
              <a:t>menengah</a:t>
            </a:r>
            <a:r>
              <a:rPr lang="en-ID" dirty="0"/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sekolah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langkah-langkah</a:t>
            </a:r>
            <a:r>
              <a:rPr lang="en-ID" dirty="0"/>
              <a:t> </a:t>
            </a:r>
            <a:r>
              <a:rPr lang="en-ID" dirty="0" err="1"/>
              <a:t>strategis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keadaan</a:t>
            </a:r>
            <a:r>
              <a:rPr lang="en-ID" dirty="0"/>
              <a:t> </a:t>
            </a:r>
            <a:r>
              <a:rPr lang="en-ID" dirty="0" err="1"/>
              <a:t>nyata</a:t>
            </a:r>
            <a:r>
              <a:rPr lang="en-ID" dirty="0"/>
              <a:t> </a:t>
            </a:r>
            <a:r>
              <a:rPr lang="en-ID" dirty="0" err="1"/>
              <a:t>sekolah</a:t>
            </a:r>
            <a:r>
              <a:rPr lang="en-ID" dirty="0"/>
              <a:t> 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keadaan</a:t>
            </a:r>
            <a:r>
              <a:rPr lang="en-ID" dirty="0"/>
              <a:t> </a:t>
            </a:r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menuju</a:t>
            </a:r>
            <a:r>
              <a:rPr lang="en-ID" dirty="0"/>
              <a:t> </a:t>
            </a:r>
            <a:r>
              <a:rPr lang="en-ID" dirty="0" err="1"/>
              <a:t>keadaan</a:t>
            </a:r>
            <a:r>
              <a:rPr lang="en-ID" dirty="0"/>
              <a:t> yang </a:t>
            </a:r>
            <a:r>
              <a:rPr lang="en-ID" dirty="0" err="1"/>
              <a:t>diharapkan</a:t>
            </a:r>
            <a:endParaRPr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74949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KHUSUS</a:t>
            </a:r>
            <a:endParaRPr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122146" y="1417800"/>
            <a:ext cx="8899708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fi-FI" dirty="0"/>
              <a:t>Menjamin keterkaitan dan konsistensi antara perencanaan, </a:t>
            </a:r>
            <a:r>
              <a:rPr lang="en-ID" dirty="0" err="1"/>
              <a:t>penganggaran</a:t>
            </a:r>
            <a:r>
              <a:rPr lang="en-ID" dirty="0"/>
              <a:t>, </a:t>
            </a:r>
            <a:r>
              <a:rPr lang="en-ID" dirty="0" err="1"/>
              <a:t>pelaksanaan</a:t>
            </a:r>
            <a:r>
              <a:rPr lang="en-ID" dirty="0"/>
              <a:t>, dan </a:t>
            </a:r>
            <a:r>
              <a:rPr lang="en-ID" dirty="0" err="1"/>
              <a:t>pengawasan</a:t>
            </a:r>
            <a:r>
              <a:rPr lang="en-ID" dirty="0"/>
              <a:t>.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-ID" dirty="0" err="1"/>
              <a:t>Menjamin</a:t>
            </a:r>
            <a:r>
              <a:rPr lang="en-ID" dirty="0"/>
              <a:t> </a:t>
            </a:r>
            <a:r>
              <a:rPr lang="en-ID" dirty="0" err="1"/>
              <a:t>tercapainya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, </a:t>
            </a:r>
            <a:r>
              <a:rPr lang="en-ID" dirty="0" err="1"/>
              <a:t>efektif</a:t>
            </a:r>
            <a:r>
              <a:rPr lang="en-ID" dirty="0"/>
              <a:t>, </a:t>
            </a:r>
            <a:r>
              <a:rPr lang="en-ID" dirty="0" err="1"/>
              <a:t>berkeadilan</a:t>
            </a:r>
            <a:r>
              <a:rPr lang="en-ID" dirty="0"/>
              <a:t> dan </a:t>
            </a:r>
            <a:r>
              <a:rPr lang="en-ID" dirty="0" err="1"/>
              <a:t>berkelanjutan</a:t>
            </a:r>
            <a:r>
              <a:rPr lang="en-ID" dirty="0"/>
              <a:t>.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melaksanakan</a:t>
            </a:r>
            <a:r>
              <a:rPr lang="en-ID" dirty="0"/>
              <a:t> monitoring dan </a:t>
            </a:r>
            <a:r>
              <a:rPr lang="en-ID" dirty="0" err="1"/>
              <a:t>evaluasi</a:t>
            </a:r>
            <a:r>
              <a:rPr lang="en-ID" dirty="0"/>
              <a:t> pada </a:t>
            </a:r>
            <a:r>
              <a:rPr lang="en-ID" dirty="0" err="1"/>
              <a:t>akhir</a:t>
            </a:r>
            <a:r>
              <a:rPr lang="en-ID" dirty="0"/>
              <a:t> program</a:t>
            </a:r>
            <a:endParaRPr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2083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ctrTitle"/>
          </p:nvPr>
        </p:nvSpPr>
        <p:spPr>
          <a:xfrm>
            <a:off x="2058879" y="223651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ABE33F"/>
                </a:solidFill>
              </a:rPr>
              <a:t>3.</a:t>
            </a:r>
            <a:endParaRPr sz="4000" dirty="0">
              <a:solidFill>
                <a:srgbClr val="ABE33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TUJUAN PENYUSUNAN RKJM</a:t>
            </a:r>
            <a:endParaRPr sz="4000" dirty="0"/>
          </a:p>
        </p:txBody>
      </p:sp>
      <p:sp>
        <p:nvSpPr>
          <p:cNvPr id="125" name="Google Shape;125;p14"/>
          <p:cNvSpPr txBox="1">
            <a:spLocks noGrp="1"/>
          </p:cNvSpPr>
          <p:nvPr>
            <p:ph type="subTitle" idx="1"/>
          </p:nvPr>
        </p:nvSpPr>
        <p:spPr>
          <a:xfrm>
            <a:off x="1815450" y="3311666"/>
            <a:ext cx="551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49257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9D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>
            <a:spLocks noGrp="1"/>
          </p:cNvSpPr>
          <p:nvPr>
            <p:ph type="ctrTitle" idx="4294967295"/>
          </p:nvPr>
        </p:nvSpPr>
        <p:spPr>
          <a:xfrm>
            <a:off x="2514600" y="23841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solidFill>
                  <a:srgbClr val="ABE33F"/>
                </a:solidFill>
                <a:latin typeface="Karla"/>
                <a:ea typeface="Karla"/>
                <a:cs typeface="Karla"/>
                <a:sym typeface="Karla"/>
              </a:rPr>
              <a:t>Landasan</a:t>
            </a:r>
            <a:r>
              <a:rPr lang="en-US" sz="4400" dirty="0">
                <a:solidFill>
                  <a:srgbClr val="ABE33F"/>
                </a:solidFill>
                <a:latin typeface="Karla"/>
                <a:ea typeface="Karla"/>
                <a:cs typeface="Karla"/>
                <a:sym typeface="Karla"/>
              </a:rPr>
              <a:t> Hukum</a:t>
            </a:r>
            <a:endParaRPr sz="4400" dirty="0">
              <a:solidFill>
                <a:srgbClr val="ABE3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7" name="Google Shape;227;p25"/>
          <p:cNvSpPr txBox="1">
            <a:spLocks noGrp="1"/>
          </p:cNvSpPr>
          <p:nvPr>
            <p:ph type="subTitle" idx="4294967295"/>
          </p:nvPr>
        </p:nvSpPr>
        <p:spPr>
          <a:xfrm>
            <a:off x="0" y="1135078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solidFill>
                  <a:srgbClr val="002060"/>
                </a:solidFill>
              </a:rPr>
              <a:t>Undang-Undang</a:t>
            </a:r>
            <a:r>
              <a:rPr lang="en-ID" sz="1800" dirty="0">
                <a:solidFill>
                  <a:srgbClr val="002060"/>
                </a:solidFill>
              </a:rPr>
              <a:t> </a:t>
            </a:r>
            <a:r>
              <a:rPr lang="en-ID" sz="1800" dirty="0" err="1">
                <a:solidFill>
                  <a:srgbClr val="002060"/>
                </a:solidFill>
              </a:rPr>
              <a:t>Sistem</a:t>
            </a:r>
            <a:r>
              <a:rPr lang="en-ID" sz="1800" dirty="0">
                <a:solidFill>
                  <a:srgbClr val="002060"/>
                </a:solidFill>
              </a:rPr>
              <a:t> Pendidikan Nasional </a:t>
            </a:r>
            <a:r>
              <a:rPr lang="en-ID" sz="1800" dirty="0" err="1">
                <a:solidFill>
                  <a:srgbClr val="002060"/>
                </a:solidFill>
              </a:rPr>
              <a:t>Nomor</a:t>
            </a:r>
            <a:r>
              <a:rPr lang="en-ID" sz="1800" dirty="0">
                <a:solidFill>
                  <a:srgbClr val="002060"/>
                </a:solidFill>
              </a:rPr>
              <a:t> 20 </a:t>
            </a:r>
            <a:r>
              <a:rPr lang="en-ID" sz="1800" dirty="0" err="1">
                <a:solidFill>
                  <a:srgbClr val="002060"/>
                </a:solidFill>
              </a:rPr>
              <a:t>Tahun</a:t>
            </a:r>
            <a:r>
              <a:rPr lang="en-ID" sz="1800" dirty="0">
                <a:solidFill>
                  <a:srgbClr val="002060"/>
                </a:solidFill>
              </a:rPr>
              <a:t> 2003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nb-NO" sz="1800" dirty="0">
                <a:solidFill>
                  <a:srgbClr val="002060"/>
                </a:solidFill>
              </a:rPr>
              <a:t>Undang-Undang Nomor 24 tahun 2005 tentang Sistem Perencanaan Pembangunan Nasional 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solidFill>
                  <a:srgbClr val="002060"/>
                </a:solidFill>
              </a:rPr>
              <a:t>Peraturan</a:t>
            </a:r>
            <a:r>
              <a:rPr lang="en-ID" sz="1800" dirty="0">
                <a:solidFill>
                  <a:srgbClr val="002060"/>
                </a:solidFill>
              </a:rPr>
              <a:t> </a:t>
            </a:r>
            <a:r>
              <a:rPr lang="en-ID" sz="1800" dirty="0" err="1">
                <a:solidFill>
                  <a:srgbClr val="002060"/>
                </a:solidFill>
              </a:rPr>
              <a:t>Pemerintah</a:t>
            </a:r>
            <a:r>
              <a:rPr lang="en-ID" sz="1800" dirty="0">
                <a:solidFill>
                  <a:srgbClr val="002060"/>
                </a:solidFill>
              </a:rPr>
              <a:t> </a:t>
            </a:r>
            <a:r>
              <a:rPr lang="en-ID" sz="1800" dirty="0" err="1">
                <a:solidFill>
                  <a:srgbClr val="002060"/>
                </a:solidFill>
              </a:rPr>
              <a:t>Nomor</a:t>
            </a:r>
            <a:r>
              <a:rPr lang="en-ID" sz="1800" dirty="0">
                <a:solidFill>
                  <a:srgbClr val="002060"/>
                </a:solidFill>
              </a:rPr>
              <a:t> 19 </a:t>
            </a:r>
            <a:r>
              <a:rPr lang="en-ID" sz="1800" dirty="0" err="1">
                <a:solidFill>
                  <a:srgbClr val="002060"/>
                </a:solidFill>
              </a:rPr>
              <a:t>Tahun</a:t>
            </a:r>
            <a:r>
              <a:rPr lang="en-ID" sz="1800" dirty="0">
                <a:solidFill>
                  <a:srgbClr val="002060"/>
                </a:solidFill>
              </a:rPr>
              <a:t> 2005 </a:t>
            </a:r>
            <a:r>
              <a:rPr lang="en-ID" sz="1800" dirty="0" err="1">
                <a:solidFill>
                  <a:srgbClr val="002060"/>
                </a:solidFill>
              </a:rPr>
              <a:t>Tentang</a:t>
            </a:r>
            <a:r>
              <a:rPr lang="en-ID" sz="1800" dirty="0">
                <a:solidFill>
                  <a:srgbClr val="002060"/>
                </a:solidFill>
              </a:rPr>
              <a:t> </a:t>
            </a:r>
            <a:r>
              <a:rPr lang="en-ID" sz="1800" dirty="0" err="1">
                <a:solidFill>
                  <a:srgbClr val="002060"/>
                </a:solidFill>
              </a:rPr>
              <a:t>Standar</a:t>
            </a:r>
            <a:r>
              <a:rPr lang="en-ID" sz="1800" dirty="0">
                <a:solidFill>
                  <a:srgbClr val="002060"/>
                </a:solidFill>
              </a:rPr>
              <a:t> Nasional Pendidikan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solidFill>
                  <a:srgbClr val="002060"/>
                </a:solidFill>
              </a:rPr>
              <a:t>Permendiknas</a:t>
            </a:r>
            <a:r>
              <a:rPr lang="en-ID" sz="1800" dirty="0">
                <a:solidFill>
                  <a:srgbClr val="002060"/>
                </a:solidFill>
              </a:rPr>
              <a:t> </a:t>
            </a:r>
            <a:r>
              <a:rPr lang="en-ID" sz="1800" dirty="0" err="1">
                <a:solidFill>
                  <a:srgbClr val="002060"/>
                </a:solidFill>
              </a:rPr>
              <a:t>Nomor</a:t>
            </a:r>
            <a:r>
              <a:rPr lang="en-ID" sz="1800" dirty="0">
                <a:solidFill>
                  <a:srgbClr val="002060"/>
                </a:solidFill>
              </a:rPr>
              <a:t> 13 </a:t>
            </a:r>
            <a:r>
              <a:rPr lang="en-ID" sz="1800" dirty="0" err="1">
                <a:solidFill>
                  <a:srgbClr val="002060"/>
                </a:solidFill>
              </a:rPr>
              <a:t>Tahun</a:t>
            </a:r>
            <a:r>
              <a:rPr lang="en-ID" sz="1800" dirty="0">
                <a:solidFill>
                  <a:srgbClr val="002060"/>
                </a:solidFill>
              </a:rPr>
              <a:t> 2007 </a:t>
            </a:r>
            <a:r>
              <a:rPr lang="en-ID" sz="1800" dirty="0" err="1">
                <a:solidFill>
                  <a:srgbClr val="002060"/>
                </a:solidFill>
              </a:rPr>
              <a:t>tentang</a:t>
            </a:r>
            <a:r>
              <a:rPr lang="en-ID" sz="1800" dirty="0">
                <a:solidFill>
                  <a:srgbClr val="002060"/>
                </a:solidFill>
              </a:rPr>
              <a:t> </a:t>
            </a:r>
            <a:r>
              <a:rPr lang="en-ID" sz="1800" dirty="0" err="1">
                <a:solidFill>
                  <a:srgbClr val="002060"/>
                </a:solidFill>
              </a:rPr>
              <a:t>Standar</a:t>
            </a:r>
            <a:r>
              <a:rPr lang="en-ID" sz="1800" dirty="0">
                <a:solidFill>
                  <a:srgbClr val="002060"/>
                </a:solidFill>
              </a:rPr>
              <a:t> </a:t>
            </a:r>
            <a:r>
              <a:rPr lang="en-ID" sz="1800" dirty="0" err="1">
                <a:solidFill>
                  <a:srgbClr val="002060"/>
                </a:solidFill>
              </a:rPr>
              <a:t>Kompetensi</a:t>
            </a:r>
            <a:r>
              <a:rPr lang="en-ID" sz="1800" dirty="0">
                <a:solidFill>
                  <a:srgbClr val="002060"/>
                </a:solidFill>
              </a:rPr>
              <a:t> </a:t>
            </a:r>
            <a:r>
              <a:rPr lang="en-ID" sz="1800" dirty="0" err="1">
                <a:solidFill>
                  <a:srgbClr val="002060"/>
                </a:solidFill>
              </a:rPr>
              <a:t>Kepala</a:t>
            </a:r>
            <a:r>
              <a:rPr lang="en-ID" sz="1800" dirty="0">
                <a:solidFill>
                  <a:srgbClr val="002060"/>
                </a:solidFill>
              </a:rPr>
              <a:t> </a:t>
            </a:r>
            <a:r>
              <a:rPr lang="en-ID" sz="1800" dirty="0" err="1">
                <a:solidFill>
                  <a:srgbClr val="002060"/>
                </a:solidFill>
              </a:rPr>
              <a:t>Sekolah</a:t>
            </a:r>
            <a:endParaRPr lang="en-ID" sz="1800" dirty="0">
              <a:solidFill>
                <a:srgbClr val="002060"/>
              </a:solidFill>
            </a:endParaRP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solidFill>
                  <a:srgbClr val="002060"/>
                </a:solidFill>
              </a:rPr>
              <a:t>Permendiknas</a:t>
            </a:r>
            <a:r>
              <a:rPr lang="en-ID" sz="1800" dirty="0">
                <a:solidFill>
                  <a:srgbClr val="002060"/>
                </a:solidFill>
              </a:rPr>
              <a:t> RI </a:t>
            </a:r>
            <a:r>
              <a:rPr lang="en-ID" sz="1800" dirty="0" err="1">
                <a:solidFill>
                  <a:srgbClr val="002060"/>
                </a:solidFill>
              </a:rPr>
              <a:t>Nomor</a:t>
            </a:r>
            <a:r>
              <a:rPr lang="en-ID" sz="1800" dirty="0">
                <a:solidFill>
                  <a:srgbClr val="002060"/>
                </a:solidFill>
              </a:rPr>
              <a:t> 19 </a:t>
            </a:r>
            <a:r>
              <a:rPr lang="en-ID" sz="1800" dirty="0" err="1">
                <a:solidFill>
                  <a:srgbClr val="002060"/>
                </a:solidFill>
              </a:rPr>
              <a:t>Tahun</a:t>
            </a:r>
            <a:r>
              <a:rPr lang="en-ID" sz="1800" dirty="0">
                <a:solidFill>
                  <a:srgbClr val="002060"/>
                </a:solidFill>
              </a:rPr>
              <a:t> 2007 </a:t>
            </a:r>
            <a:r>
              <a:rPr lang="en-ID" sz="1800" dirty="0" err="1">
                <a:solidFill>
                  <a:srgbClr val="002060"/>
                </a:solidFill>
              </a:rPr>
              <a:t>tentang</a:t>
            </a:r>
            <a:r>
              <a:rPr lang="en-ID" sz="1800" dirty="0">
                <a:solidFill>
                  <a:srgbClr val="002060"/>
                </a:solidFill>
              </a:rPr>
              <a:t> </a:t>
            </a:r>
            <a:r>
              <a:rPr lang="en-ID" sz="1800" dirty="0" err="1">
                <a:solidFill>
                  <a:srgbClr val="002060"/>
                </a:solidFill>
              </a:rPr>
              <a:t>Standar</a:t>
            </a:r>
            <a:r>
              <a:rPr lang="en-ID" sz="1800" dirty="0">
                <a:solidFill>
                  <a:srgbClr val="002060"/>
                </a:solidFill>
              </a:rPr>
              <a:t> </a:t>
            </a:r>
            <a:r>
              <a:rPr lang="en-ID" sz="1800" dirty="0" err="1">
                <a:solidFill>
                  <a:srgbClr val="002060"/>
                </a:solidFill>
              </a:rPr>
              <a:t>Pengelolaan</a:t>
            </a:r>
            <a:r>
              <a:rPr lang="en-ID" sz="1800" dirty="0">
                <a:solidFill>
                  <a:srgbClr val="002060"/>
                </a:solidFill>
              </a:rPr>
              <a:t> oleh </a:t>
            </a:r>
            <a:r>
              <a:rPr lang="en-ID" sz="1800" dirty="0" err="1">
                <a:solidFill>
                  <a:srgbClr val="002060"/>
                </a:solidFill>
              </a:rPr>
              <a:t>Satuan</a:t>
            </a:r>
            <a:r>
              <a:rPr lang="en-ID" sz="1800" dirty="0">
                <a:solidFill>
                  <a:srgbClr val="002060"/>
                </a:solidFill>
              </a:rPr>
              <a:t> Pendidikan Dasar dan </a:t>
            </a:r>
            <a:r>
              <a:rPr lang="en-ID" sz="1800" dirty="0" err="1">
                <a:solidFill>
                  <a:srgbClr val="002060"/>
                </a:solidFill>
              </a:rPr>
              <a:t>Menengah</a:t>
            </a:r>
            <a:r>
              <a:rPr lang="en-ID" sz="1800" dirty="0">
                <a:solidFill>
                  <a:srgbClr val="002060"/>
                </a:solidFill>
              </a:rPr>
              <a:t> 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solidFill>
                  <a:srgbClr val="002060"/>
                </a:solidFill>
              </a:rPr>
              <a:t>Peraturan</a:t>
            </a:r>
            <a:r>
              <a:rPr lang="en-ID" sz="1800" dirty="0">
                <a:solidFill>
                  <a:srgbClr val="002060"/>
                </a:solidFill>
              </a:rPr>
              <a:t> </a:t>
            </a:r>
            <a:r>
              <a:rPr lang="en-ID" sz="1800" dirty="0" err="1">
                <a:solidFill>
                  <a:srgbClr val="002060"/>
                </a:solidFill>
              </a:rPr>
              <a:t>pemerintah</a:t>
            </a:r>
            <a:r>
              <a:rPr lang="en-ID" sz="1800" dirty="0">
                <a:solidFill>
                  <a:srgbClr val="002060"/>
                </a:solidFill>
              </a:rPr>
              <a:t> no 17 </a:t>
            </a:r>
            <a:r>
              <a:rPr lang="en-ID" sz="1800" dirty="0" err="1">
                <a:solidFill>
                  <a:srgbClr val="002060"/>
                </a:solidFill>
              </a:rPr>
              <a:t>tahun</a:t>
            </a:r>
            <a:r>
              <a:rPr lang="en-ID" sz="1800" dirty="0">
                <a:solidFill>
                  <a:srgbClr val="002060"/>
                </a:solidFill>
              </a:rPr>
              <a:t> 2010 </a:t>
            </a:r>
            <a:r>
              <a:rPr lang="en-ID" sz="1800" dirty="0" err="1">
                <a:solidFill>
                  <a:srgbClr val="002060"/>
                </a:solidFill>
              </a:rPr>
              <a:t>tentang</a:t>
            </a:r>
            <a:r>
              <a:rPr lang="en-ID" sz="1800" dirty="0">
                <a:solidFill>
                  <a:srgbClr val="002060"/>
                </a:solidFill>
              </a:rPr>
              <a:t> </a:t>
            </a:r>
            <a:r>
              <a:rPr lang="en-ID" sz="1800" dirty="0" err="1">
                <a:solidFill>
                  <a:srgbClr val="002060"/>
                </a:solidFill>
              </a:rPr>
              <a:t>Standar</a:t>
            </a:r>
            <a:r>
              <a:rPr lang="en-ID" sz="1800" dirty="0">
                <a:solidFill>
                  <a:srgbClr val="002060"/>
                </a:solidFill>
              </a:rPr>
              <a:t> </a:t>
            </a:r>
            <a:r>
              <a:rPr lang="en-ID" sz="1800" dirty="0" err="1">
                <a:solidFill>
                  <a:srgbClr val="002060"/>
                </a:solidFill>
              </a:rPr>
              <a:t>Pengelolaan</a:t>
            </a:r>
            <a:r>
              <a:rPr lang="en-ID" sz="1800" dirty="0">
                <a:solidFill>
                  <a:srgbClr val="002060"/>
                </a:solidFill>
              </a:rPr>
              <a:t> dan </a:t>
            </a:r>
            <a:r>
              <a:rPr lang="en-ID" sz="1800" dirty="0" err="1">
                <a:solidFill>
                  <a:srgbClr val="002060"/>
                </a:solidFill>
              </a:rPr>
              <a:t>Penyelenggaraan</a:t>
            </a:r>
            <a:r>
              <a:rPr lang="en-ID" sz="1800" dirty="0">
                <a:solidFill>
                  <a:srgbClr val="002060"/>
                </a:solidFill>
              </a:rPr>
              <a:t> Pendidikan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228" name="Google Shape;228;p25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ABE33F"/>
                </a:solidFill>
              </a:rPr>
              <a:t>44</a:t>
            </a:fld>
            <a:endParaRPr>
              <a:solidFill>
                <a:srgbClr val="ABE33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>
            <a:spLocks noGrp="1"/>
          </p:cNvSpPr>
          <p:nvPr>
            <p:ph type="body" idx="1"/>
          </p:nvPr>
        </p:nvSpPr>
        <p:spPr>
          <a:xfrm>
            <a:off x="1833775" y="2314200"/>
            <a:ext cx="5476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362E9-7C4D-4008-A4C7-7E69A4FAC8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00" t="19787" r="29375" b="26433"/>
          <a:stretch/>
        </p:blipFill>
        <p:spPr>
          <a:xfrm>
            <a:off x="575821" y="587829"/>
            <a:ext cx="7967287" cy="406254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ctrTitle" idx="4294967295"/>
          </p:nvPr>
        </p:nvSpPr>
        <p:spPr>
          <a:xfrm>
            <a:off x="-139135" y="99048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ABE33F"/>
                </a:solidFill>
              </a:rPr>
              <a:t>  Alur Penyusunan RKJM</a:t>
            </a:r>
            <a:endParaRPr sz="3600" dirty="0">
              <a:solidFill>
                <a:srgbClr val="ABE33F"/>
              </a:solidFill>
            </a:endParaRPr>
          </a:p>
        </p:txBody>
      </p:sp>
      <p:sp>
        <p:nvSpPr>
          <p:cNvPr id="145" name="Google Shape;145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10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17"/>
          <p:cNvSpPr/>
          <p:nvPr/>
        </p:nvSpPr>
        <p:spPr>
          <a:xfrm>
            <a:off x="4874250" y="-17350"/>
            <a:ext cx="4290325" cy="3789650"/>
          </a:xfrm>
          <a:custGeom>
            <a:avLst/>
            <a:gdLst/>
            <a:ahLst/>
            <a:cxnLst/>
            <a:rect l="l" t="t" r="r" b="b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47" name="Google Shape;147;p17"/>
          <p:cNvSpPr/>
          <p:nvPr/>
        </p:nvSpPr>
        <p:spPr>
          <a:xfrm rot="10286814">
            <a:off x="6499116" y="1416524"/>
            <a:ext cx="177684" cy="1696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885862" y="419338"/>
            <a:ext cx="899284" cy="899339"/>
            <a:chOff x="6654650" y="3665275"/>
            <a:chExt cx="409100" cy="409125"/>
          </a:xfrm>
        </p:grpSpPr>
        <p:sp>
          <p:nvSpPr>
            <p:cNvPr id="149" name="Google Shape;149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17"/>
          <p:cNvSpPr/>
          <p:nvPr/>
        </p:nvSpPr>
        <p:spPr>
          <a:xfrm>
            <a:off x="6192650" y="1898869"/>
            <a:ext cx="914124" cy="914076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17"/>
          <p:cNvGrpSpPr/>
          <p:nvPr/>
        </p:nvGrpSpPr>
        <p:grpSpPr>
          <a:xfrm>
            <a:off x="6931317" y="1443562"/>
            <a:ext cx="671511" cy="671549"/>
            <a:chOff x="570875" y="4322250"/>
            <a:chExt cx="443300" cy="443325"/>
          </a:xfrm>
        </p:grpSpPr>
        <p:sp>
          <p:nvSpPr>
            <p:cNvPr id="153" name="Google Shape;153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7"/>
          <p:cNvSpPr/>
          <p:nvPr/>
        </p:nvSpPr>
        <p:spPr>
          <a:xfrm rot="-1627561">
            <a:off x="7434266" y="487482"/>
            <a:ext cx="280162" cy="2675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"/>
          <p:cNvSpPr/>
          <p:nvPr/>
        </p:nvSpPr>
        <p:spPr>
          <a:xfrm rot="1504353">
            <a:off x="7841214" y="2080539"/>
            <a:ext cx="280176" cy="2675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/>
          <p:nvPr/>
        </p:nvSpPr>
        <p:spPr>
          <a:xfrm rot="1973882">
            <a:off x="8121371" y="1454163"/>
            <a:ext cx="192944" cy="1842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3E2301F-56AC-4189-BA49-E123D3A9BA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4558003"/>
              </p:ext>
            </p:extLst>
          </p:nvPr>
        </p:nvGraphicFramePr>
        <p:xfrm>
          <a:off x="-155947" y="107945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2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1"/>
          </p:nvPr>
        </p:nvSpPr>
        <p:spPr>
          <a:xfrm>
            <a:off x="870750" y="1972925"/>
            <a:ext cx="2365200" cy="29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2"/>
          </p:nvPr>
        </p:nvSpPr>
        <p:spPr>
          <a:xfrm>
            <a:off x="3357262" y="1972925"/>
            <a:ext cx="2365200" cy="29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3"/>
          </p:nvPr>
        </p:nvSpPr>
        <p:spPr>
          <a:xfrm>
            <a:off x="5843775" y="1972925"/>
            <a:ext cx="2365200" cy="29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886650" y="1747275"/>
            <a:ext cx="4436100" cy="27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225" y="717423"/>
            <a:ext cx="3568800" cy="35688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2A78915-99EC-4E03-82AE-1F9E635D45E3}"/>
              </a:ext>
            </a:extLst>
          </p:cNvPr>
          <p:cNvSpPr txBox="1">
            <a:spLocks/>
          </p:cNvSpPr>
          <p:nvPr/>
        </p:nvSpPr>
        <p:spPr>
          <a:xfrm>
            <a:off x="10525" y="163460"/>
            <a:ext cx="9144000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Rencana</a:t>
            </a:r>
            <a:r>
              <a:rPr lang="en-US" sz="2400" b="1" dirty="0">
                <a:solidFill>
                  <a:schemeClr val="tx1"/>
                </a:solidFill>
              </a:rPr>
              <a:t> Tindakan </a:t>
            </a:r>
            <a:r>
              <a:rPr lang="en-US" sz="2400" b="1" dirty="0">
                <a:solidFill>
                  <a:srgbClr val="00B0F0"/>
                </a:solidFill>
              </a:rPr>
              <a:t>SMP Wilayah Jakarta Timur</a:t>
            </a:r>
            <a:endParaRPr lang="en-ID" sz="2400" b="1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388984" y="4576675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endParaRPr lang="en-ID" sz="1600" i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245979"/>
              </p:ext>
            </p:extLst>
          </p:nvPr>
        </p:nvGraphicFramePr>
        <p:xfrm>
          <a:off x="399510" y="586660"/>
          <a:ext cx="8376557" cy="402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41745">
                  <a:extLst>
                    <a:ext uri="{9D8B030D-6E8A-4147-A177-3AD203B41FA5}">
                      <a16:colId xmlns:a16="http://schemas.microsoft.com/office/drawing/2014/main" val="3944414413"/>
                    </a:ext>
                  </a:extLst>
                </a:gridCol>
                <a:gridCol w="1870525">
                  <a:extLst>
                    <a:ext uri="{9D8B030D-6E8A-4147-A177-3AD203B41FA5}">
                      <a16:colId xmlns:a16="http://schemas.microsoft.com/office/drawing/2014/main" val="2884049391"/>
                    </a:ext>
                  </a:extLst>
                </a:gridCol>
                <a:gridCol w="5964287">
                  <a:extLst>
                    <a:ext uri="{9D8B030D-6E8A-4147-A177-3AD203B41FA5}">
                      <a16:colId xmlns:a16="http://schemas.microsoft.com/office/drawing/2014/main" val="2240835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Sekolah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Rencana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Tindakan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0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SMP Global Islamic School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Ke depan Global Islamic School dapat lebih merencanakan data bukan hanya sebatas menggali data untuk pengambilan keputusan selama PJJ saja. Terkait PSP GIS berupaya membangun kolaborasi dengan kelompok-kelompok kerja yang ada di Indonesia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105826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SMP Lab School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sv-SE">
                          <a:effectLst/>
                        </a:rPr>
                        <a:t>Untuk persiapan guru kelas 8 dalam membuat ATP dan modul ajar akan dilakukan IHT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179624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SMPN 284 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dirty="0">
                          <a:effectLst/>
                        </a:rPr>
                        <a:t>KS </a:t>
                      </a:r>
                      <a:r>
                        <a:rPr lang="en-ID" dirty="0" err="1">
                          <a:effectLst/>
                        </a:rPr>
                        <a:t>memfasilitasi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pertemuan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rutin</a:t>
                      </a:r>
                      <a:r>
                        <a:rPr lang="en-ID" dirty="0">
                          <a:effectLst/>
                        </a:rPr>
                        <a:t> guru-guru 1 </a:t>
                      </a:r>
                      <a:r>
                        <a:rPr lang="en-ID" dirty="0" err="1">
                          <a:effectLst/>
                        </a:rPr>
                        <a:t>minggu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seklai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dalam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mempersiapkan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pembelajaran</a:t>
                      </a:r>
                      <a:r>
                        <a:rPr lang="en-ID" dirty="0">
                          <a:effectLst/>
                        </a:rPr>
                        <a:t> dan </a:t>
                      </a:r>
                      <a:r>
                        <a:rPr lang="en-ID" dirty="0" err="1">
                          <a:effectLst/>
                        </a:rPr>
                        <a:t>projek</a:t>
                      </a:r>
                      <a:r>
                        <a:rPr lang="en-ID" dirty="0">
                          <a:effectLst/>
                        </a:rPr>
                        <a:t>. ATP </a:t>
                      </a:r>
                      <a:r>
                        <a:rPr lang="en-ID" dirty="0" err="1">
                          <a:effectLst/>
                        </a:rPr>
                        <a:t>sudah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selesai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namun</a:t>
                      </a:r>
                      <a:r>
                        <a:rPr lang="en-ID" dirty="0">
                          <a:effectLst/>
                        </a:rPr>
                        <a:t>, Modul ajar semester </a:t>
                      </a:r>
                      <a:r>
                        <a:rPr lang="en-ID" dirty="0" err="1">
                          <a:effectLst/>
                        </a:rPr>
                        <a:t>genap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belum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selesai</a:t>
                      </a:r>
                      <a:r>
                        <a:rPr lang="en-ID" dirty="0">
                          <a:effectLst/>
                        </a:rPr>
                        <a:t>. </a:t>
                      </a:r>
                      <a:r>
                        <a:rPr lang="en-ID" dirty="0" err="1">
                          <a:effectLst/>
                        </a:rPr>
                        <a:t>Untuk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persiapan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tahun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ajaran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baru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belum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dibuat</a:t>
                      </a:r>
                      <a:r>
                        <a:rPr lang="en-ID" dirty="0">
                          <a:effectLst/>
                        </a:rPr>
                        <a:t>. </a:t>
                      </a:r>
                      <a:r>
                        <a:rPr lang="en-ID" dirty="0" err="1">
                          <a:effectLst/>
                        </a:rPr>
                        <a:t>Kesulitan</a:t>
                      </a:r>
                      <a:r>
                        <a:rPr lang="en-ID" dirty="0">
                          <a:effectLst/>
                        </a:rPr>
                        <a:t> yang </a:t>
                      </a:r>
                      <a:r>
                        <a:rPr lang="en-ID" dirty="0" err="1">
                          <a:effectLst/>
                        </a:rPr>
                        <a:t>dihadapi</a:t>
                      </a:r>
                      <a:r>
                        <a:rPr lang="en-ID" dirty="0">
                          <a:effectLst/>
                        </a:rPr>
                        <a:t> guru </a:t>
                      </a:r>
                      <a:r>
                        <a:rPr lang="en-ID" dirty="0" err="1">
                          <a:effectLst/>
                        </a:rPr>
                        <a:t>adalah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dalam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implementasi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pembelajaran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berdiferensiasi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karena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perubahan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waktu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dalam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kondisi</a:t>
                      </a:r>
                      <a:r>
                        <a:rPr lang="en-ID" dirty="0">
                          <a:effectLst/>
                        </a:rPr>
                        <a:t> pandemic dan </a:t>
                      </a:r>
                      <a:r>
                        <a:rPr lang="en-ID" dirty="0" err="1">
                          <a:effectLst/>
                        </a:rPr>
                        <a:t>perubahan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pembelajaran</a:t>
                      </a:r>
                      <a:r>
                        <a:rPr lang="en-ID" dirty="0">
                          <a:effectLst/>
                        </a:rPr>
                        <a:t> daring. Protocol Kesehatan juga </a:t>
                      </a:r>
                      <a:r>
                        <a:rPr lang="en-ID" dirty="0" err="1">
                          <a:effectLst/>
                        </a:rPr>
                        <a:t>menghambat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kreativitas</a:t>
                      </a:r>
                      <a:r>
                        <a:rPr lang="en-ID" dirty="0">
                          <a:effectLst/>
                        </a:rPr>
                        <a:t> guru </a:t>
                      </a:r>
                      <a:r>
                        <a:rPr lang="en-ID" dirty="0" err="1">
                          <a:effectLst/>
                        </a:rPr>
                        <a:t>dalam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menggunakan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metode</a:t>
                      </a:r>
                      <a:r>
                        <a:rPr lang="en-ID" dirty="0">
                          <a:effectLst/>
                        </a:rPr>
                        <a:t> yang </a:t>
                      </a:r>
                      <a:r>
                        <a:rPr lang="en-ID" dirty="0" err="1">
                          <a:effectLst/>
                        </a:rPr>
                        <a:t>membutuhkan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kolaborasi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antar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siswa</a:t>
                      </a:r>
                      <a:r>
                        <a:rPr lang="en-ID" dirty="0">
                          <a:effectLst/>
                        </a:rPr>
                        <a:t>. </a:t>
                      </a:r>
                      <a:br>
                        <a:rPr lang="en-ID" dirty="0">
                          <a:effectLst/>
                        </a:rPr>
                      </a:br>
                      <a:r>
                        <a:rPr lang="en-ID" dirty="0" err="1">
                          <a:effectLst/>
                        </a:rPr>
                        <a:t>Memfasilitasi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komite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pembelajaran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untuk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pelatihan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pembelajaran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berdiferensiasi</a:t>
                      </a:r>
                      <a:endParaRPr lang="en-ID" dirty="0">
                        <a:effectLst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752552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5010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title" idx="4294967295"/>
          </p:nvPr>
        </p:nvSpPr>
        <p:spPr>
          <a:xfrm>
            <a:off x="332750" y="273900"/>
            <a:ext cx="3864900" cy="7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Want big impact? </a:t>
            </a:r>
            <a:r>
              <a:rPr lang="en" sz="1800">
                <a:solidFill>
                  <a:srgbClr val="004C52"/>
                </a:solidFill>
              </a:rPr>
              <a:t>Use big image.</a:t>
            </a:r>
            <a:endParaRPr sz="1800">
              <a:solidFill>
                <a:srgbClr val="004C52"/>
              </a:solidFill>
            </a:endParaRPr>
          </a:p>
        </p:txBody>
      </p:sp>
      <p:sp>
        <p:nvSpPr>
          <p:cNvPr id="191" name="Google Shape;191;p21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321325" y="1705950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Gray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1776500" y="227581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White</a:t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5226775" y="227581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Black</a:t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0" name="Google Shape;200;p22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06" name="Google Shape;206;p23"/>
          <p:cNvGraphicFramePr/>
          <p:nvPr/>
        </p:nvGraphicFramePr>
        <p:xfrm>
          <a:off x="952500" y="1869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{9698151E-0C3A-494B-B26B-37D62C383CFE}</a:tableStyleId>
              </a:tblPr>
              <a:tblGrid>
                <a:gridCol w="14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7" name="Google Shape;207;p2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/>
          <p:nvPr/>
        </p:nvSpPr>
        <p:spPr>
          <a:xfrm>
            <a:off x="5909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4C52"/>
              </a:solidFill>
            </a:endParaRPr>
          </a:p>
        </p:txBody>
      </p:sp>
      <p:sp>
        <p:nvSpPr>
          <p:cNvPr id="213" name="Google Shape;213;p24"/>
          <p:cNvSpPr txBox="1">
            <a:spLocks noGrp="1"/>
          </p:cNvSpPr>
          <p:nvPr>
            <p:ph type="title" idx="4294967295"/>
          </p:nvPr>
        </p:nvSpPr>
        <p:spPr>
          <a:xfrm>
            <a:off x="886650" y="1698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1909650" y="1906700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ABE3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our office</a:t>
            </a:r>
            <a:endParaRPr sz="1000"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1261300" y="222750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2941125" y="3727975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3932475" y="1936375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4617150" y="404435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6759825" y="243000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7502375" y="4088775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ctrTitle" idx="4294967295"/>
          </p:nvPr>
        </p:nvSpPr>
        <p:spPr>
          <a:xfrm>
            <a:off x="1599425" y="1029000"/>
            <a:ext cx="59451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  <a:latin typeface="Karla"/>
                <a:ea typeface="Karla"/>
                <a:cs typeface="Karla"/>
                <a:sym typeface="Karla"/>
              </a:rPr>
              <a:t>89,526,124$</a:t>
            </a:r>
            <a:endParaRPr sz="6000">
              <a:solidFill>
                <a:srgbClr val="ABE3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4294967295"/>
          </p:nvPr>
        </p:nvSpPr>
        <p:spPr>
          <a:xfrm>
            <a:off x="1599425" y="1792307"/>
            <a:ext cx="5945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BE33F"/>
                </a:solidFill>
              </a:rPr>
              <a:t>That’s a lot of money</a:t>
            </a:r>
            <a:endParaRPr sz="2000">
              <a:solidFill>
                <a:srgbClr val="ABE33F"/>
              </a:solidFill>
            </a:endParaRPr>
          </a:p>
        </p:txBody>
      </p:sp>
      <p:sp>
        <p:nvSpPr>
          <p:cNvPr id="235" name="Google Shape;235;p26"/>
          <p:cNvSpPr txBox="1">
            <a:spLocks noGrp="1"/>
          </p:cNvSpPr>
          <p:nvPr>
            <p:ph type="ctrTitle" idx="4294967295"/>
          </p:nvPr>
        </p:nvSpPr>
        <p:spPr>
          <a:xfrm>
            <a:off x="1599425" y="3657894"/>
            <a:ext cx="59451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100%</a:t>
            </a:r>
            <a:endParaRPr sz="600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6" name="Google Shape;236;p26"/>
          <p:cNvSpPr txBox="1">
            <a:spLocks noGrp="1"/>
          </p:cNvSpPr>
          <p:nvPr>
            <p:ph type="subTitle" idx="4294967295"/>
          </p:nvPr>
        </p:nvSpPr>
        <p:spPr>
          <a:xfrm>
            <a:off x="1599425" y="4421201"/>
            <a:ext cx="5945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237" name="Google Shape;237;p26"/>
          <p:cNvSpPr txBox="1">
            <a:spLocks noGrp="1"/>
          </p:cNvSpPr>
          <p:nvPr>
            <p:ph type="ctrTitle" idx="4294967295"/>
          </p:nvPr>
        </p:nvSpPr>
        <p:spPr>
          <a:xfrm>
            <a:off x="1599425" y="2343447"/>
            <a:ext cx="59451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185,244 users</a:t>
            </a:r>
            <a:endParaRPr sz="6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8" name="Google Shape;238;p26"/>
          <p:cNvSpPr txBox="1">
            <a:spLocks noGrp="1"/>
          </p:cNvSpPr>
          <p:nvPr>
            <p:ph type="subTitle" idx="4294967295"/>
          </p:nvPr>
        </p:nvSpPr>
        <p:spPr>
          <a:xfrm>
            <a:off x="1599425" y="3106754"/>
            <a:ext cx="5945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AE9D"/>
                </a:solidFill>
              </a:rPr>
              <a:t>And a lot of users</a:t>
            </a:r>
            <a:endParaRPr sz="2000">
              <a:solidFill>
                <a:srgbClr val="00AE9D"/>
              </a:solidFill>
            </a:endParaRPr>
          </a:p>
        </p:txBody>
      </p:sp>
      <p:sp>
        <p:nvSpPr>
          <p:cNvPr id="239" name="Google Shape;239;p2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4" name="Google Shape;254;p28"/>
          <p:cNvSpPr txBox="1">
            <a:spLocks noGrp="1"/>
          </p:cNvSpPr>
          <p:nvPr>
            <p:ph type="body" idx="1"/>
          </p:nvPr>
        </p:nvSpPr>
        <p:spPr>
          <a:xfrm>
            <a:off x="904600" y="1466850"/>
            <a:ext cx="23436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2"/>
          </p:nvPr>
        </p:nvSpPr>
        <p:spPr>
          <a:xfrm>
            <a:off x="3368170" y="1466850"/>
            <a:ext cx="23436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body" idx="3"/>
          </p:nvPr>
        </p:nvSpPr>
        <p:spPr>
          <a:xfrm>
            <a:off x="5831740" y="1466850"/>
            <a:ext cx="23436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7" name="Google Shape;257;p28"/>
          <p:cNvSpPr txBox="1">
            <a:spLocks noGrp="1"/>
          </p:cNvSpPr>
          <p:nvPr>
            <p:ph type="body" idx="1"/>
          </p:nvPr>
        </p:nvSpPr>
        <p:spPr>
          <a:xfrm>
            <a:off x="904600" y="3048000"/>
            <a:ext cx="23436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8" name="Google Shape;258;p28"/>
          <p:cNvSpPr txBox="1">
            <a:spLocks noGrp="1"/>
          </p:cNvSpPr>
          <p:nvPr>
            <p:ph type="body" idx="2"/>
          </p:nvPr>
        </p:nvSpPr>
        <p:spPr>
          <a:xfrm>
            <a:off x="3368170" y="3048000"/>
            <a:ext cx="23436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9" name="Google Shape;259;p28"/>
          <p:cNvSpPr txBox="1">
            <a:spLocks noGrp="1"/>
          </p:cNvSpPr>
          <p:nvPr>
            <p:ph type="body" idx="3"/>
          </p:nvPr>
        </p:nvSpPr>
        <p:spPr>
          <a:xfrm>
            <a:off x="5831740" y="3048000"/>
            <a:ext cx="23436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cxnSp>
        <p:nvCxnSpPr>
          <p:cNvPr id="267" name="Google Shape;267;p29"/>
          <p:cNvCxnSpPr/>
          <p:nvPr/>
        </p:nvCxnSpPr>
        <p:spPr>
          <a:xfrm>
            <a:off x="952500" y="13033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29"/>
          <p:cNvCxnSpPr/>
          <p:nvPr/>
        </p:nvCxnSpPr>
        <p:spPr>
          <a:xfrm>
            <a:off x="952500" y="20127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29"/>
          <p:cNvCxnSpPr/>
          <p:nvPr/>
        </p:nvCxnSpPr>
        <p:spPr>
          <a:xfrm>
            <a:off x="952500" y="27222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29"/>
          <p:cNvCxnSpPr/>
          <p:nvPr/>
        </p:nvCxnSpPr>
        <p:spPr>
          <a:xfrm>
            <a:off x="952500" y="34317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29"/>
          <p:cNvCxnSpPr/>
          <p:nvPr/>
        </p:nvCxnSpPr>
        <p:spPr>
          <a:xfrm>
            <a:off x="952500" y="41631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" name="Google Shape;272;p29"/>
          <p:cNvSpPr txBox="1"/>
          <p:nvPr/>
        </p:nvSpPr>
        <p:spPr>
          <a:xfrm>
            <a:off x="952500" y="11445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4000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3000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2000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1000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0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3" name="Google Shape;273;p29"/>
          <p:cNvSpPr/>
          <p:nvPr/>
        </p:nvSpPr>
        <p:spPr>
          <a:xfrm>
            <a:off x="1572782" y="26095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9"/>
          <p:cNvSpPr/>
          <p:nvPr/>
        </p:nvSpPr>
        <p:spPr>
          <a:xfrm>
            <a:off x="1887026" y="22154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2201270" y="27222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3325786" y="29233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9"/>
          <p:cNvSpPr/>
          <p:nvPr/>
        </p:nvSpPr>
        <p:spPr>
          <a:xfrm>
            <a:off x="3640031" y="23249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9"/>
          <p:cNvSpPr/>
          <p:nvPr/>
        </p:nvSpPr>
        <p:spPr>
          <a:xfrm>
            <a:off x="3954275" y="14576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9"/>
          <p:cNvSpPr/>
          <p:nvPr/>
        </p:nvSpPr>
        <p:spPr>
          <a:xfrm>
            <a:off x="5078791" y="23687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5393035" y="13031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9"/>
          <p:cNvSpPr/>
          <p:nvPr/>
        </p:nvSpPr>
        <p:spPr>
          <a:xfrm>
            <a:off x="5707280" y="25511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"/>
          <p:cNvSpPr/>
          <p:nvPr/>
        </p:nvSpPr>
        <p:spPr>
          <a:xfrm>
            <a:off x="6831796" y="29817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7146040" y="15222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9"/>
          <p:cNvSpPr/>
          <p:nvPr/>
        </p:nvSpPr>
        <p:spPr>
          <a:xfrm>
            <a:off x="7460284" y="18360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766500" cy="39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Mobile project</a:t>
            </a:r>
            <a:endParaRPr sz="1800" b="1">
              <a:solidFill>
                <a:srgbClr val="00AE9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90" name="Google Shape;290;p3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grpSp>
        <p:nvGrpSpPr>
          <p:cNvPr id="291" name="Google Shape;291;p30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92" name="Google Shape;292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6" name="Google Shape;296;p30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766500" cy="39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  <a:endParaRPr sz="1800" b="1">
              <a:solidFill>
                <a:srgbClr val="00AE9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02" name="Google Shape;302;p31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grpSp>
        <p:nvGrpSpPr>
          <p:cNvPr id="303" name="Google Shape;303;p31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04" name="Google Shape;304;p31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8" name="Google Shape;3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017100" cy="39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  <a:endParaRPr sz="1800" b="1">
              <a:solidFill>
                <a:srgbClr val="00AE9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14" name="Google Shape;314;p32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grpSp>
        <p:nvGrpSpPr>
          <p:cNvPr id="315" name="Google Shape;315;p32"/>
          <p:cNvGrpSpPr/>
          <p:nvPr/>
        </p:nvGrpSpPr>
        <p:grpSpPr>
          <a:xfrm>
            <a:off x="3296237" y="1334325"/>
            <a:ext cx="5407681" cy="3168296"/>
            <a:chOff x="1177450" y="241631"/>
            <a:chExt cx="6173152" cy="3616776"/>
          </a:xfrm>
        </p:grpSpPr>
        <p:sp>
          <p:nvSpPr>
            <p:cNvPr id="316" name="Google Shape;316;p3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0" name="Google Shape;320;p32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3900168" y="1509029"/>
            <a:ext cx="4203563" cy="26701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2A78915-99EC-4E03-82AE-1F9E635D45E3}"/>
              </a:ext>
            </a:extLst>
          </p:cNvPr>
          <p:cNvSpPr txBox="1">
            <a:spLocks/>
          </p:cNvSpPr>
          <p:nvPr/>
        </p:nvSpPr>
        <p:spPr>
          <a:xfrm>
            <a:off x="10525" y="81120"/>
            <a:ext cx="9144000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Rencana</a:t>
            </a:r>
            <a:r>
              <a:rPr lang="en-US" sz="2400" b="1" dirty="0">
                <a:solidFill>
                  <a:schemeClr val="tx1"/>
                </a:solidFill>
              </a:rPr>
              <a:t> Tindakan </a:t>
            </a:r>
            <a:r>
              <a:rPr lang="en-US" sz="2400" b="1" dirty="0">
                <a:solidFill>
                  <a:srgbClr val="00B0F0"/>
                </a:solidFill>
              </a:rPr>
              <a:t>SMP Wilayah Jakarta Timur</a:t>
            </a:r>
            <a:endParaRPr lang="en-ID" sz="2400" b="1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378458" y="4740135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endParaRPr lang="en-ID" sz="1200" i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424193"/>
              </p:ext>
            </p:extLst>
          </p:nvPr>
        </p:nvGraphicFramePr>
        <p:xfrm>
          <a:off x="508562" y="617613"/>
          <a:ext cx="8376557" cy="317627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41745">
                  <a:extLst>
                    <a:ext uri="{9D8B030D-6E8A-4147-A177-3AD203B41FA5}">
                      <a16:colId xmlns:a16="http://schemas.microsoft.com/office/drawing/2014/main" val="3944414413"/>
                    </a:ext>
                  </a:extLst>
                </a:gridCol>
                <a:gridCol w="1122877">
                  <a:extLst>
                    <a:ext uri="{9D8B030D-6E8A-4147-A177-3AD203B41FA5}">
                      <a16:colId xmlns:a16="http://schemas.microsoft.com/office/drawing/2014/main" val="2884049391"/>
                    </a:ext>
                  </a:extLst>
                </a:gridCol>
                <a:gridCol w="6711935">
                  <a:extLst>
                    <a:ext uri="{9D8B030D-6E8A-4147-A177-3AD203B41FA5}">
                      <a16:colId xmlns:a16="http://schemas.microsoft.com/office/drawing/2014/main" val="2240835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Sekolah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Rencana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Tindakan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0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SMPN 283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ID" sz="16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Melakukan</a:t>
                      </a:r>
                      <a:r>
                        <a:rPr lang="en-ID" sz="16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integrasi</a:t>
                      </a:r>
                      <a:r>
                        <a:rPr lang="en-ID" sz="16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data </a:t>
                      </a:r>
                      <a:r>
                        <a:rPr lang="en-ID" sz="16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dalam</a:t>
                      </a:r>
                      <a:r>
                        <a:rPr lang="en-ID" sz="16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databased </a:t>
                      </a:r>
                      <a:r>
                        <a:rPr lang="en-ID" sz="16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sekolah</a:t>
                      </a:r>
                      <a:r>
                        <a:rPr lang="en-ID" sz="16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, </a:t>
                      </a:r>
                      <a:r>
                        <a:rPr lang="en-ID" sz="16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membangun</a:t>
                      </a:r>
                      <a:r>
                        <a:rPr lang="en-ID" sz="16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sistem</a:t>
                      </a:r>
                      <a:r>
                        <a:rPr lang="en-ID" sz="16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informasi</a:t>
                      </a:r>
                      <a:r>
                        <a:rPr lang="en-ID" sz="16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sekolah</a:t>
                      </a:r>
                      <a:r>
                        <a:rPr lang="en-ID" sz="16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dan </a:t>
                      </a:r>
                      <a:r>
                        <a:rPr lang="en-ID" sz="16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perpustakaan</a:t>
                      </a:r>
                      <a:r>
                        <a:rPr lang="en-ID" sz="16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digital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65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SMPN 193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Membahas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Projek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P3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15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SMPN 168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Akan </a:t>
                      </a:r>
                      <a:r>
                        <a:rPr lang="en-ID" sz="16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membahas</a:t>
                      </a:r>
                      <a:r>
                        <a:rPr lang="en-ID" sz="16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penilaian</a:t>
                      </a:r>
                      <a:r>
                        <a:rPr lang="en-ID" sz="16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projek</a:t>
                      </a:r>
                      <a:r>
                        <a:rPr lang="en-ID" sz="16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untuk</a:t>
                      </a:r>
                      <a:r>
                        <a:rPr lang="en-ID" sz="16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persiapan</a:t>
                      </a:r>
                      <a:r>
                        <a:rPr lang="en-ID" sz="16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modul</a:t>
                      </a:r>
                      <a:r>
                        <a:rPr lang="en-ID" sz="16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dan </a:t>
                      </a:r>
                      <a:r>
                        <a:rPr lang="en-ID" sz="16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implementasi</a:t>
                      </a:r>
                      <a:r>
                        <a:rPr lang="en-ID" sz="16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projek</a:t>
                      </a:r>
                      <a:r>
                        <a:rPr lang="en-ID" sz="16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P3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SMPN 109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Memaksimalkan</a:t>
                      </a:r>
                      <a:r>
                        <a:rPr lang="en-ID" sz="16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data yang </a:t>
                      </a:r>
                      <a:r>
                        <a:rPr lang="en-ID" sz="16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ada</a:t>
                      </a:r>
                      <a:r>
                        <a:rPr lang="en-ID" sz="16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untuk</a:t>
                      </a:r>
                      <a:r>
                        <a:rPr lang="en-ID" sz="16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peningkatan</a:t>
                      </a:r>
                      <a:r>
                        <a:rPr lang="en-ID" sz="16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kompetensi</a:t>
                      </a:r>
                      <a:r>
                        <a:rPr lang="en-ID" sz="16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guru, </a:t>
                      </a:r>
                      <a:r>
                        <a:rPr lang="en-ID" sz="16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peserta</a:t>
                      </a:r>
                      <a:r>
                        <a:rPr lang="en-ID" sz="16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didik</a:t>
                      </a:r>
                      <a:r>
                        <a:rPr lang="en-ID" sz="16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, </a:t>
                      </a:r>
                      <a:r>
                        <a:rPr lang="en-ID" sz="16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karyawan</a:t>
                      </a:r>
                      <a:r>
                        <a:rPr lang="en-ID" sz="16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, data </a:t>
                      </a:r>
                      <a:r>
                        <a:rPr lang="en-ID" sz="16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pendukung</a:t>
                      </a:r>
                      <a:r>
                        <a:rPr lang="en-ID" sz="16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br>
                        <a:rPr lang="en-ID" sz="16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</a:br>
                      <a:r>
                        <a:rPr lang="en-ID" sz="16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melengkapi</a:t>
                      </a:r>
                      <a:r>
                        <a:rPr lang="en-ID" sz="16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perangkat</a:t>
                      </a:r>
                      <a:r>
                        <a:rPr lang="en-ID" sz="16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(</a:t>
                      </a:r>
                      <a:r>
                        <a:rPr lang="en-ID" sz="16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instrumen</a:t>
                      </a:r>
                      <a:r>
                        <a:rPr lang="en-ID" sz="16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)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1392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326" name="Google Shape;326;p33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800" cy="21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 &amp; user@mail.me</a:t>
            </a:r>
            <a:endParaRPr sz="1800" b="1"/>
          </a:p>
        </p:txBody>
      </p:sp>
      <p:grpSp>
        <p:nvGrpSpPr>
          <p:cNvPr id="327" name="Google Shape;327;p33"/>
          <p:cNvGrpSpPr/>
          <p:nvPr/>
        </p:nvGrpSpPr>
        <p:grpSpPr>
          <a:xfrm>
            <a:off x="685795" y="1814227"/>
            <a:ext cx="1681779" cy="1179949"/>
            <a:chOff x="559275" y="1683950"/>
            <a:chExt cx="466500" cy="327300"/>
          </a:xfrm>
        </p:grpSpPr>
        <p:sp>
          <p:nvSpPr>
            <p:cNvPr id="328" name="Google Shape;328;p33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3"/>
          <p:cNvSpPr/>
          <p:nvPr/>
        </p:nvSpPr>
        <p:spPr>
          <a:xfrm>
            <a:off x="1681875" y="2683100"/>
            <a:ext cx="1274938" cy="115980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7" name="Google Shape;337;p34"/>
          <p:cNvSpPr txBox="1">
            <a:spLocks noGrp="1"/>
          </p:cNvSpPr>
          <p:nvPr>
            <p:ph type="body" idx="1"/>
          </p:nvPr>
        </p:nvSpPr>
        <p:spPr>
          <a:xfrm>
            <a:off x="886650" y="1984501"/>
            <a:ext cx="7370700" cy="29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</a:t>
            </a:r>
            <a:r>
              <a:rPr lang="en" sz="2400" b="1"/>
              <a:t>awesome resources</a:t>
            </a:r>
            <a:r>
              <a:rPr lang="en" sz="2400"/>
              <a:t>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44" name="Google Shape;344;p35"/>
          <p:cNvSpPr txBox="1">
            <a:spLocks noGrp="1"/>
          </p:cNvSpPr>
          <p:nvPr>
            <p:ph type="body" idx="1"/>
          </p:nvPr>
        </p:nvSpPr>
        <p:spPr>
          <a:xfrm>
            <a:off x="886650" y="1657350"/>
            <a:ext cx="78000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Titles: </a:t>
            </a:r>
            <a:r>
              <a:rPr lang="en" sz="1200" b="1"/>
              <a:t>Raleway</a:t>
            </a:r>
            <a:endParaRPr sz="1200" b="1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Body copy: </a:t>
            </a:r>
            <a:r>
              <a:rPr lang="en" sz="1200" b="1"/>
              <a:t>Karla</a:t>
            </a:r>
            <a:endParaRPr sz="12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You can download the fonts on these pages: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AE9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https://www.fontsquirrel.com/fonts/raleway</a:t>
            </a:r>
            <a:endParaRPr sz="1200">
              <a:solidFill>
                <a:srgbClr val="00AE9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AE9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https://www.fontsquirrel.com/fonts/karla</a:t>
            </a:r>
            <a:endParaRPr sz="1200">
              <a:solidFill>
                <a:srgbClr val="00AE9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Dark green </a:t>
            </a:r>
            <a:r>
              <a:rPr lang="en" sz="1200" b="1"/>
              <a:t>#004c52</a:t>
            </a:r>
            <a:r>
              <a:rPr lang="en" sz="1200"/>
              <a:t> / Aqua green </a:t>
            </a:r>
            <a:r>
              <a:rPr lang="en" sz="1200" b="1">
                <a:solidFill>
                  <a:srgbClr val="00AE9D"/>
                </a:solidFill>
              </a:rPr>
              <a:t>#00ae9d</a:t>
            </a:r>
            <a:r>
              <a:rPr lang="en" sz="1200"/>
              <a:t> / Lime green </a:t>
            </a:r>
            <a:r>
              <a:rPr lang="en" sz="1200" b="1">
                <a:solidFill>
                  <a:srgbClr val="ABE33F"/>
                </a:solidFill>
              </a:rPr>
              <a:t>#abe33f</a:t>
            </a:r>
            <a:endParaRPr sz="1200" b="1">
              <a:solidFill>
                <a:srgbClr val="ABE33F"/>
              </a:solidFill>
            </a:endParaRPr>
          </a:p>
        </p:txBody>
      </p:sp>
      <p:sp>
        <p:nvSpPr>
          <p:cNvPr id="345" name="Google Shape;345;p35"/>
          <p:cNvSpPr txBox="1"/>
          <p:nvPr/>
        </p:nvSpPr>
        <p:spPr>
          <a:xfrm>
            <a:off x="886650" y="4171650"/>
            <a:ext cx="61488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b="1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46" name="Google Shape;346;p35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58" name="Google Shape;358;p37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DEC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NOV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OCT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SEP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AUG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JUL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JUN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MAY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APR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MAR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FEB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JAN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72" name="Google Shape;372;p37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3" name="Google Shape;373;p37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74" name="Google Shape;374;p37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5" name="Google Shape;375;p37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Red is the colour of danger and courage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76" name="Google Shape;376;p37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7" name="Google Shape;377;p37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78" name="Google Shape;378;p37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9" name="Google Shape;379;p37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80" name="Google Shape;380;p37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1" name="Google Shape;381;p37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82" name="Google Shape;382;p37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3" name="Google Shape;383;p37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84" name="Google Shape;384;p37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5" name="Google Shape;385;p37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86" name="Google Shape;386;p37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7" name="Google Shape;387;p37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88" name="Google Shape;388;p37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9" name="Google Shape;389;p37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90" name="Google Shape;390;p37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1" name="Google Shape;391;p37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Red is the colour of danger and courage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92" name="Google Shape;392;p37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3" name="Google Shape;393;p37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94" name="Google Shape;394;p37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5" name="Google Shape;395;p37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01" name="Google Shape;401;p3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  <p:sp>
        <p:nvSpPr>
          <p:cNvPr id="402" name="Google Shape;402;p3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4" name="Google Shape;404;p38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05" name="Google Shape;405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arla"/>
                  <a:ea typeface="Karla"/>
                  <a:cs typeface="Karla"/>
                  <a:sym typeface="Karla"/>
                </a:rPr>
                <a:t>1</a:t>
              </a:r>
              <a:endParaRPr sz="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407" name="Google Shape;407;p38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08" name="Google Shape;408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arla"/>
                  <a:ea typeface="Karla"/>
                  <a:cs typeface="Karla"/>
                  <a:sym typeface="Karla"/>
                </a:rPr>
                <a:t>3</a:t>
              </a:r>
              <a:endParaRPr sz="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410" name="Google Shape;410;p38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11" name="Google Shape;411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arla"/>
                  <a:ea typeface="Karla"/>
                  <a:cs typeface="Karla"/>
                  <a:sym typeface="Karla"/>
                </a:rPr>
                <a:t>5</a:t>
              </a:r>
              <a:endParaRPr sz="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14" name="Google Shape;414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15" name="Google Shape;415;p38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arla"/>
                  <a:ea typeface="Karla"/>
                  <a:cs typeface="Karla"/>
                  <a:sym typeface="Karla"/>
                </a:rPr>
                <a:t>6</a:t>
              </a:r>
              <a:endParaRPr sz="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416" name="Google Shape;416;p38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17" name="Google Shape;417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18" name="Google Shape;418;p3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arla"/>
                  <a:ea typeface="Karla"/>
                  <a:cs typeface="Karla"/>
                  <a:sym typeface="Karla"/>
                </a:rPr>
                <a:t>4</a:t>
              </a:r>
              <a:endParaRPr sz="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419" name="Google Shape;419;p38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20" name="Google Shape;420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21" name="Google Shape;421;p3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Karla"/>
                  <a:ea typeface="Karla"/>
                  <a:cs typeface="Karla"/>
                  <a:sym typeface="Karla"/>
                </a:rPr>
                <a:t>2</a:t>
              </a:r>
              <a:endParaRPr sz="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422" name="Google Shape;422;p38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Red is the colour of danger and courage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24" name="Google Shape;424;p38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25" name="Google Shape;425;p38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26" name="Google Shape;426;p38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27" name="Google Shape;427;p38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9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33" name="Google Shape;433;p39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  <p:graphicFrame>
        <p:nvGraphicFramePr>
          <p:cNvPr id="434" name="Google Shape;434;p39"/>
          <p:cNvGraphicFramePr/>
          <p:nvPr/>
        </p:nvGraphicFramePr>
        <p:xfrm>
          <a:off x="886775" y="141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{9698151E-0C3A-494B-B26B-37D62C383CFE}</a:tableStyleId>
              </a:tblPr>
              <a:tblGrid>
                <a:gridCol w="135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6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6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6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64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40" name="Google Shape;440;p4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  <p:sp>
        <p:nvSpPr>
          <p:cNvPr id="441" name="Google Shape;441;p40"/>
          <p:cNvSpPr/>
          <p:nvPr/>
        </p:nvSpPr>
        <p:spPr>
          <a:xfrm>
            <a:off x="694975" y="1369925"/>
            <a:ext cx="3806400" cy="143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STRENGTHS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42" name="Google Shape;442;p40"/>
          <p:cNvSpPr/>
          <p:nvPr/>
        </p:nvSpPr>
        <p:spPr>
          <a:xfrm>
            <a:off x="4658803" y="1369925"/>
            <a:ext cx="3806400" cy="143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WEAKNESSES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43" name="Google Shape;443;p40"/>
          <p:cNvSpPr/>
          <p:nvPr/>
        </p:nvSpPr>
        <p:spPr>
          <a:xfrm>
            <a:off x="694975" y="2961233"/>
            <a:ext cx="3806400" cy="143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Black is the color of ebony and of outer space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OPPORTUNITIES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44" name="Google Shape;444;p40"/>
          <p:cNvSpPr/>
          <p:nvPr/>
        </p:nvSpPr>
        <p:spPr>
          <a:xfrm>
            <a:off x="4658803" y="2961233"/>
            <a:ext cx="3806400" cy="143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White is the color of milk and fresh snow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THREATS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45" name="Google Shape;445;p40"/>
          <p:cNvSpPr/>
          <p:nvPr/>
        </p:nvSpPr>
        <p:spPr>
          <a:xfrm>
            <a:off x="3408699" y="1709261"/>
            <a:ext cx="2187300" cy="2187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0"/>
          <p:cNvSpPr/>
          <p:nvPr/>
        </p:nvSpPr>
        <p:spPr>
          <a:xfrm rot="5400000">
            <a:off x="3566371" y="1709261"/>
            <a:ext cx="2187300" cy="2187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0"/>
          <p:cNvSpPr/>
          <p:nvPr/>
        </p:nvSpPr>
        <p:spPr>
          <a:xfrm rot="10800000">
            <a:off x="3566371" y="1868172"/>
            <a:ext cx="2187300" cy="2187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0"/>
          <p:cNvSpPr/>
          <p:nvPr/>
        </p:nvSpPr>
        <p:spPr>
          <a:xfrm rot="-5400000">
            <a:off x="3408699" y="1868172"/>
            <a:ext cx="2187300" cy="2187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0"/>
          <p:cNvSpPr/>
          <p:nvPr/>
        </p:nvSpPr>
        <p:spPr>
          <a:xfrm>
            <a:off x="3912265" y="2165513"/>
            <a:ext cx="313537" cy="4040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S</a:t>
            </a:r>
          </a:p>
        </p:txBody>
      </p:sp>
      <p:sp>
        <p:nvSpPr>
          <p:cNvPr id="450" name="Google Shape;450;p40"/>
          <p:cNvSpPr/>
          <p:nvPr/>
        </p:nvSpPr>
        <p:spPr>
          <a:xfrm>
            <a:off x="4831322" y="2172499"/>
            <a:ext cx="589070" cy="3968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W</a:t>
            </a:r>
          </a:p>
        </p:txBody>
      </p:sp>
      <p:sp>
        <p:nvSpPr>
          <p:cNvPr id="451" name="Google Shape;451;p40"/>
          <p:cNvSpPr/>
          <p:nvPr/>
        </p:nvSpPr>
        <p:spPr>
          <a:xfrm>
            <a:off x="3880967" y="3166698"/>
            <a:ext cx="387311" cy="40239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O</a:t>
            </a:r>
          </a:p>
        </p:txBody>
      </p:sp>
      <p:sp>
        <p:nvSpPr>
          <p:cNvPr id="452" name="Google Shape;452;p40"/>
          <p:cNvSpPr/>
          <p:nvPr/>
        </p:nvSpPr>
        <p:spPr>
          <a:xfrm>
            <a:off x="4934717" y="3173684"/>
            <a:ext cx="330304" cy="3968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1"/>
          <p:cNvSpPr txBox="1">
            <a:spLocks noGrp="1"/>
          </p:cNvSpPr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58" name="Google Shape;458;p41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  <p:sp>
        <p:nvSpPr>
          <p:cNvPr id="459" name="Google Shape;459;p41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Key Activities</a:t>
            </a:r>
            <a:endParaRPr sz="9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sz="800" b="1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60" name="Google Shape;460;p41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Key Resources</a:t>
            </a:r>
            <a:endParaRPr sz="9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sz="9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61" name="Google Shape;461;p41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Value Propositions</a:t>
            </a:r>
            <a:endParaRPr sz="9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sz="9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Customer Relationships</a:t>
            </a:r>
            <a:endParaRPr sz="9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sz="9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Channels</a:t>
            </a:r>
            <a:endParaRPr sz="9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sz="9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Customer Segments</a:t>
            </a:r>
            <a:endParaRPr sz="9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sz="9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65" name="Google Shape;465;p41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Key Partners</a:t>
            </a:r>
            <a:endParaRPr sz="9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sz="800" b="1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66" name="Google Shape;466;p41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Cost Structure</a:t>
            </a:r>
            <a:endParaRPr sz="9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sz="9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67" name="Google Shape;467;p41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Revenue Streams</a:t>
            </a:r>
            <a:endParaRPr sz="9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sz="9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68" name="Google Shape;468;p41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9" name="Google Shape;469;p41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0" name="Google Shape;470;p41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1" name="Google Shape;471;p41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72" name="Google Shape;472;p41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73" name="Google Shape;473;p4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75" name="Google Shape;475;p41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76" name="Google Shape;476;p41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477" name="Google Shape;477;p41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0" name="Google Shape;480;p41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481" name="Google Shape;481;p41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6" name="Google Shape;486;p41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487" name="Google Shape;487;p4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498" name="Google Shape;498;p42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  <p:grpSp>
        <p:nvGrpSpPr>
          <p:cNvPr id="499" name="Google Shape;499;p42"/>
          <p:cNvGrpSpPr/>
          <p:nvPr/>
        </p:nvGrpSpPr>
        <p:grpSpPr>
          <a:xfrm>
            <a:off x="982392" y="1413043"/>
            <a:ext cx="3608219" cy="3243858"/>
            <a:chOff x="3778727" y="4460423"/>
            <a:chExt cx="720160" cy="647438"/>
          </a:xfrm>
        </p:grpSpPr>
        <p:sp>
          <p:nvSpPr>
            <p:cNvPr id="500" name="Google Shape;500;p42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Karla"/>
                  <a:ea typeface="Karla"/>
                  <a:cs typeface="Karla"/>
                  <a:sym typeface="Karla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Karla"/>
                  <a:ea typeface="Karla"/>
                  <a:cs typeface="Karla"/>
                  <a:sym typeface="Karla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502" name="Google Shape;502;p42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Karla"/>
                  <a:ea typeface="Karla"/>
                  <a:cs typeface="Karla"/>
                  <a:sym typeface="Karla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503" name="Google Shape;503;p42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Karla"/>
                  <a:ea typeface="Karla"/>
                  <a:cs typeface="Karla"/>
                  <a:sym typeface="Karla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Karla"/>
                  <a:ea typeface="Karla"/>
                  <a:cs typeface="Karla"/>
                  <a:sym typeface="Karla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Karla"/>
                  <a:ea typeface="Karla"/>
                  <a:cs typeface="Karla"/>
                  <a:sym typeface="Karla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cxnSp>
        <p:nvCxnSpPr>
          <p:cNvPr id="507" name="Google Shape;507;p42"/>
          <p:cNvCxnSpPr/>
          <p:nvPr/>
        </p:nvCxnSpPr>
        <p:spPr>
          <a:xfrm>
            <a:off x="4510650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8" name="Google Shape;508;p42"/>
          <p:cNvSpPr txBox="1"/>
          <p:nvPr/>
        </p:nvSpPr>
        <p:spPr>
          <a:xfrm>
            <a:off x="5629150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509" name="Google Shape;509;p42"/>
          <p:cNvCxnSpPr/>
          <p:nvPr/>
        </p:nvCxnSpPr>
        <p:spPr>
          <a:xfrm>
            <a:off x="43549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0" name="Google Shape;510;p42"/>
          <p:cNvSpPr txBox="1"/>
          <p:nvPr/>
        </p:nvSpPr>
        <p:spPr>
          <a:xfrm>
            <a:off x="5629150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511" name="Google Shape;511;p42"/>
          <p:cNvCxnSpPr/>
          <p:nvPr/>
        </p:nvCxnSpPr>
        <p:spPr>
          <a:xfrm>
            <a:off x="41337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2" name="Google Shape;512;p42"/>
          <p:cNvSpPr txBox="1"/>
          <p:nvPr/>
        </p:nvSpPr>
        <p:spPr>
          <a:xfrm>
            <a:off x="5629150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513" name="Google Shape;513;p42"/>
          <p:cNvCxnSpPr/>
          <p:nvPr/>
        </p:nvCxnSpPr>
        <p:spPr>
          <a:xfrm>
            <a:off x="39453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4" name="Google Shape;514;p42"/>
          <p:cNvSpPr txBox="1"/>
          <p:nvPr/>
        </p:nvSpPr>
        <p:spPr>
          <a:xfrm>
            <a:off x="5629150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515" name="Google Shape;515;p42"/>
          <p:cNvCxnSpPr/>
          <p:nvPr/>
        </p:nvCxnSpPr>
        <p:spPr>
          <a:xfrm>
            <a:off x="37404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6" name="Google Shape;516;p42"/>
          <p:cNvSpPr txBox="1"/>
          <p:nvPr/>
        </p:nvSpPr>
        <p:spPr>
          <a:xfrm>
            <a:off x="5629150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517" name="Google Shape;517;p42"/>
          <p:cNvCxnSpPr/>
          <p:nvPr/>
        </p:nvCxnSpPr>
        <p:spPr>
          <a:xfrm>
            <a:off x="35274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8" name="Google Shape;518;p42"/>
          <p:cNvSpPr txBox="1"/>
          <p:nvPr/>
        </p:nvSpPr>
        <p:spPr>
          <a:xfrm>
            <a:off x="5629150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Insert your content</a:t>
            </a:r>
            <a:endParaRPr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2A78915-99EC-4E03-82AE-1F9E635D45E3}"/>
              </a:ext>
            </a:extLst>
          </p:cNvPr>
          <p:cNvSpPr txBox="1">
            <a:spLocks/>
          </p:cNvSpPr>
          <p:nvPr/>
        </p:nvSpPr>
        <p:spPr>
          <a:xfrm>
            <a:off x="0" y="365142"/>
            <a:ext cx="9144000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None/>
            </a:pPr>
            <a:r>
              <a:rPr lang="en-ID" sz="2400" b="1" dirty="0" err="1">
                <a:solidFill>
                  <a:schemeClr val="accent2">
                    <a:lumMod val="50000"/>
                  </a:schemeClr>
                </a:solidFill>
              </a:rPr>
              <a:t>Rencana</a:t>
            </a:r>
            <a:r>
              <a:rPr lang="en-ID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D" sz="2400" b="1" dirty="0" err="1">
                <a:solidFill>
                  <a:schemeClr val="accent2">
                    <a:lumMod val="50000"/>
                  </a:schemeClr>
                </a:solidFill>
              </a:rPr>
              <a:t>Tindak</a:t>
            </a:r>
            <a:r>
              <a:rPr lang="en-ID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SMP Wilayah Jakarta Timur</a:t>
            </a:r>
            <a:endParaRPr lang="en-ID" sz="24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388984" y="4576675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600" i="1" dirty="0" err="1"/>
              <a:t>Keterangan</a:t>
            </a:r>
            <a:r>
              <a:rPr lang="en-US" sz="1600" i="1" dirty="0"/>
              <a:t>: </a:t>
            </a:r>
            <a:r>
              <a:rPr lang="en-US" sz="1600" i="1" dirty="0" err="1"/>
              <a:t>Bersumber</a:t>
            </a:r>
            <a:r>
              <a:rPr lang="en-US" sz="1600" i="1" dirty="0"/>
              <a:t> </a:t>
            </a:r>
            <a:r>
              <a:rPr lang="en-US" sz="1600" i="1" dirty="0" err="1"/>
              <a:t>dari</a:t>
            </a:r>
            <a:r>
              <a:rPr lang="en-US" sz="1600" i="1" dirty="0"/>
              <a:t> file “</a:t>
            </a:r>
            <a:r>
              <a:rPr lang="en-US" sz="1600" i="1" dirty="0" err="1"/>
              <a:t>detil</a:t>
            </a:r>
            <a:r>
              <a:rPr lang="en-US" sz="1600" i="1" dirty="0"/>
              <a:t> </a:t>
            </a:r>
            <a:r>
              <a:rPr lang="en-US" sz="1600" i="1" dirty="0" err="1"/>
              <a:t>laporan</a:t>
            </a:r>
            <a:r>
              <a:rPr lang="en-US" sz="1600" i="1" dirty="0"/>
              <a:t> </a:t>
            </a:r>
            <a:r>
              <a:rPr lang="en-US" sz="1600" i="1" dirty="0" err="1"/>
              <a:t>individu</a:t>
            </a:r>
            <a:r>
              <a:rPr lang="en-US" sz="1600" i="1" dirty="0"/>
              <a:t> SD”</a:t>
            </a:r>
            <a:endParaRPr lang="en-ID" sz="1600" i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622261"/>
              </p:ext>
            </p:extLst>
          </p:nvPr>
        </p:nvGraphicFramePr>
        <p:xfrm>
          <a:off x="388984" y="941070"/>
          <a:ext cx="8376557" cy="314579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41745">
                  <a:extLst>
                    <a:ext uri="{9D8B030D-6E8A-4147-A177-3AD203B41FA5}">
                      <a16:colId xmlns:a16="http://schemas.microsoft.com/office/drawing/2014/main" val="3944414413"/>
                    </a:ext>
                  </a:extLst>
                </a:gridCol>
                <a:gridCol w="1503713">
                  <a:extLst>
                    <a:ext uri="{9D8B030D-6E8A-4147-A177-3AD203B41FA5}">
                      <a16:colId xmlns:a16="http://schemas.microsoft.com/office/drawing/2014/main" val="2884049391"/>
                    </a:ext>
                  </a:extLst>
                </a:gridCol>
                <a:gridCol w="6331099">
                  <a:extLst>
                    <a:ext uri="{9D8B030D-6E8A-4147-A177-3AD203B41FA5}">
                      <a16:colId xmlns:a16="http://schemas.microsoft.com/office/drawing/2014/main" val="2240835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Sekolah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Catatan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Tambahan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0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sym typeface="Arial"/>
                        </a:rPr>
                        <a:t>SMPN 25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Masih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terdapat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perbedaan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pemahaman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di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lingkungan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guru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tentang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materi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esensial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dalam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modul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ajar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terutama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saat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terjadi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perubahan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PJJ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ke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PTMT, PTM dan PJJ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kembali</a:t>
                      </a:r>
                      <a:b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</a:b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Guru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didorong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untuk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menyelesaikan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modul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ajar yang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belum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selesai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(semester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genap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)</a:t>
                      </a:r>
                      <a:b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</a:b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Akan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dilakukan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peninjauan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modul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untuk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tahun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depan</a:t>
                      </a:r>
                      <a:b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</a:b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Akan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dilakukan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diskusi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tentang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projek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dan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penilaian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projek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untuk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persiapan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selebrasi</a:t>
                      </a:r>
                      <a:r>
                        <a:rPr lang="en-ID" sz="20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20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projek</a:t>
                      </a:r>
                      <a:endParaRPr lang="en-ID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8265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5595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3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24" name="Google Shape;524;p4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  <p:pic>
        <p:nvPicPr>
          <p:cNvPr id="525" name="Google Shape;525;p43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6" name="Google Shape;526;p43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Imani Jackson</a:t>
            </a:r>
            <a:br>
              <a:rPr lang="en">
                <a:latin typeface="Karla"/>
                <a:ea typeface="Karla"/>
                <a:cs typeface="Karla"/>
                <a:sym typeface="Karla"/>
              </a:rPr>
            </a:b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JOB TITLE</a:t>
            </a:r>
            <a:endParaRPr sz="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Blue is the colour of the clear sky and the deep sea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527" name="Google Shape;527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8" name="Google Shape;528;p43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Marcos Galán</a:t>
            </a:r>
            <a:br>
              <a:rPr lang="en">
                <a:latin typeface="Karla"/>
                <a:ea typeface="Karla"/>
                <a:cs typeface="Karla"/>
                <a:sym typeface="Karla"/>
              </a:rPr>
            </a:b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JOB TITLE</a:t>
            </a:r>
            <a:endParaRPr sz="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Blue is the colour of the clear sky and the deep sea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529" name="Google Shape;529;p43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0" name="Google Shape;530;p43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Ixchel Valdía</a:t>
            </a:r>
            <a:br>
              <a:rPr lang="en">
                <a:latin typeface="Karla"/>
                <a:ea typeface="Karla"/>
                <a:cs typeface="Karla"/>
                <a:sym typeface="Karla"/>
              </a:rPr>
            </a:b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JOB TITLE</a:t>
            </a:r>
            <a:endParaRPr sz="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Blue is the colour of the clear sky and the deep sea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531" name="Google Shape;531;p43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2" name="Google Shape;532;p43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Nils Årud</a:t>
            </a:r>
            <a:br>
              <a:rPr lang="en">
                <a:latin typeface="Karla"/>
                <a:ea typeface="Karla"/>
                <a:cs typeface="Karla"/>
                <a:sym typeface="Karla"/>
              </a:rPr>
            </a:b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JOB TITLE</a:t>
            </a:r>
            <a:endParaRPr sz="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Blue is the colour of the clear sky and the deep sea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4"/>
          <p:cNvSpPr txBox="1">
            <a:spLocks noGrp="1"/>
          </p:cNvSpPr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38" name="Google Shape;538;p44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44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40" name="Google Shape;540;p44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44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44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44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44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44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44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44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44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44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44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44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44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44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44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44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44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44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44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44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44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44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44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4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4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4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4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4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4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4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4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4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4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4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4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4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4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4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4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4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4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44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4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4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4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4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6" name="Google Shape;586;p4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  <p:grpSp>
        <p:nvGrpSpPr>
          <p:cNvPr id="587" name="Google Shape;587;p44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588" name="Google Shape;588;p44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4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4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4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4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4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4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4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4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4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4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4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4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44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44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44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4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4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4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4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4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4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10" name="Google Shape;610;p44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11" name="Google Shape;611;p44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12" name="Google Shape;612;p44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LOW VALUE 1</a:t>
            </a:r>
            <a:endParaRPr sz="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3" name="Google Shape;613;p44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HIGH VALUE 1</a:t>
            </a:r>
            <a:endParaRPr sz="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4" name="Google Shape;614;p44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LOW VALUE 2</a:t>
            </a:r>
            <a:endParaRPr sz="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5" name="Google Shape;615;p44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HIGH VALUE 2</a:t>
            </a:r>
            <a:endParaRPr sz="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6" name="Google Shape;616;p44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Our company</a:t>
            </a:r>
            <a:endParaRPr sz="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7" name="Google Shape;617;p44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Competitor</a:t>
            </a:r>
            <a:endParaRPr sz="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8" name="Google Shape;618;p44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Competitor</a:t>
            </a:r>
            <a:endParaRPr sz="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9" name="Google Shape;619;p44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Competitor</a:t>
            </a:r>
            <a:endParaRPr sz="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20" name="Google Shape;620;p44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Competitor</a:t>
            </a:r>
            <a:endParaRPr sz="8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21" name="Google Shape;621;p44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Competitor</a:t>
            </a:r>
            <a:endParaRPr sz="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22" name="Google Shape;622;p44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Competitor</a:t>
            </a:r>
            <a:endParaRPr sz="8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28" name="Google Shape;628;p45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  <p:graphicFrame>
        <p:nvGraphicFramePr>
          <p:cNvPr id="629" name="Google Shape;629;p45"/>
          <p:cNvGraphicFramePr/>
          <p:nvPr/>
        </p:nvGraphicFramePr>
        <p:xfrm>
          <a:off x="88660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{A48185A3-63CA-4AD0-B97A-12F4E0155644}</a:tableStyleId>
              </a:tblPr>
              <a:tblGrid>
                <a:gridCol w="81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52"/>
        </a:solid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46"/>
          <p:cNvGrpSpPr/>
          <p:nvPr/>
        </p:nvGrpSpPr>
        <p:grpSpPr>
          <a:xfrm>
            <a:off x="756661" y="845486"/>
            <a:ext cx="307248" cy="388574"/>
            <a:chOff x="584925" y="238125"/>
            <a:chExt cx="415200" cy="525100"/>
          </a:xfrm>
        </p:grpSpPr>
        <p:sp>
          <p:nvSpPr>
            <p:cNvPr id="635" name="Google Shape;635;p46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6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6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6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6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46"/>
          <p:cNvGrpSpPr/>
          <p:nvPr/>
        </p:nvGrpSpPr>
        <p:grpSpPr>
          <a:xfrm>
            <a:off x="1244617" y="901948"/>
            <a:ext cx="328949" cy="273837"/>
            <a:chOff x="1244325" y="314425"/>
            <a:chExt cx="444525" cy="370050"/>
          </a:xfrm>
        </p:grpSpPr>
        <p:sp>
          <p:nvSpPr>
            <p:cNvPr id="642" name="Google Shape;642;p46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6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46"/>
          <p:cNvGrpSpPr/>
          <p:nvPr/>
        </p:nvGrpSpPr>
        <p:grpSpPr>
          <a:xfrm>
            <a:off x="1750666" y="900598"/>
            <a:ext cx="314500" cy="276538"/>
            <a:chOff x="1928175" y="312600"/>
            <a:chExt cx="425000" cy="373700"/>
          </a:xfrm>
        </p:grpSpPr>
        <p:sp>
          <p:nvSpPr>
            <p:cNvPr id="645" name="Google Shape;645;p46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7" name="Google Shape;647;p46"/>
          <p:cNvSpPr/>
          <p:nvPr/>
        </p:nvSpPr>
        <p:spPr>
          <a:xfrm>
            <a:off x="2277921" y="890659"/>
            <a:ext cx="257557" cy="296407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6"/>
          <p:cNvSpPr/>
          <p:nvPr/>
        </p:nvSpPr>
        <p:spPr>
          <a:xfrm>
            <a:off x="2794340" y="891565"/>
            <a:ext cx="222333" cy="294594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46"/>
          <p:cNvGrpSpPr/>
          <p:nvPr/>
        </p:nvGrpSpPr>
        <p:grpSpPr>
          <a:xfrm>
            <a:off x="3223618" y="886149"/>
            <a:ext cx="361490" cy="305454"/>
            <a:chOff x="3918650" y="293075"/>
            <a:chExt cx="488500" cy="412775"/>
          </a:xfrm>
        </p:grpSpPr>
        <p:sp>
          <p:nvSpPr>
            <p:cNvPr id="650" name="Google Shape;650;p46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46"/>
          <p:cNvGrpSpPr/>
          <p:nvPr/>
        </p:nvGrpSpPr>
        <p:grpSpPr>
          <a:xfrm>
            <a:off x="3754512" y="863098"/>
            <a:ext cx="297332" cy="351537"/>
            <a:chOff x="4636075" y="261925"/>
            <a:chExt cx="401800" cy="475050"/>
          </a:xfrm>
        </p:grpSpPr>
        <p:sp>
          <p:nvSpPr>
            <p:cNvPr id="654" name="Google Shape;654;p46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6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6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6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Google Shape;658;p46"/>
          <p:cNvSpPr/>
          <p:nvPr/>
        </p:nvSpPr>
        <p:spPr>
          <a:xfrm>
            <a:off x="4231581" y="890196"/>
            <a:ext cx="340696" cy="297332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9" name="Google Shape;659;p46"/>
          <p:cNvGrpSpPr/>
          <p:nvPr/>
        </p:nvGrpSpPr>
        <p:grpSpPr>
          <a:xfrm>
            <a:off x="4751699" y="892476"/>
            <a:ext cx="298220" cy="292337"/>
            <a:chOff x="5983625" y="301625"/>
            <a:chExt cx="403000" cy="395050"/>
          </a:xfrm>
        </p:grpSpPr>
        <p:sp>
          <p:nvSpPr>
            <p:cNvPr id="660" name="Google Shape;660;p46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6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6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6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6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6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6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6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6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6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6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6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6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6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6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6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6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6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6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46"/>
          <p:cNvGrpSpPr/>
          <p:nvPr/>
        </p:nvGrpSpPr>
        <p:grpSpPr>
          <a:xfrm>
            <a:off x="5252772" y="890201"/>
            <a:ext cx="293706" cy="293262"/>
            <a:chOff x="6660750" y="298550"/>
            <a:chExt cx="396900" cy="396300"/>
          </a:xfrm>
        </p:grpSpPr>
        <p:sp>
          <p:nvSpPr>
            <p:cNvPr id="681" name="Google Shape;681;p46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6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46"/>
          <p:cNvGrpSpPr/>
          <p:nvPr/>
        </p:nvGrpSpPr>
        <p:grpSpPr>
          <a:xfrm>
            <a:off x="756661" y="1351979"/>
            <a:ext cx="307248" cy="371869"/>
            <a:chOff x="584925" y="922575"/>
            <a:chExt cx="415200" cy="502525"/>
          </a:xfrm>
        </p:grpSpPr>
        <p:sp>
          <p:nvSpPr>
            <p:cNvPr id="684" name="Google Shape;684;p46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6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46"/>
          <p:cNvGrpSpPr/>
          <p:nvPr/>
        </p:nvGrpSpPr>
        <p:grpSpPr>
          <a:xfrm>
            <a:off x="1246430" y="1343395"/>
            <a:ext cx="325341" cy="387686"/>
            <a:chOff x="1246775" y="910975"/>
            <a:chExt cx="439650" cy="523900"/>
          </a:xfrm>
        </p:grpSpPr>
        <p:sp>
          <p:nvSpPr>
            <p:cNvPr id="688" name="Google Shape;688;p46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6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6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46"/>
          <p:cNvGrpSpPr/>
          <p:nvPr/>
        </p:nvGrpSpPr>
        <p:grpSpPr>
          <a:xfrm>
            <a:off x="1749316" y="1405740"/>
            <a:ext cx="317201" cy="263884"/>
            <a:chOff x="1926350" y="995225"/>
            <a:chExt cx="428650" cy="356600"/>
          </a:xfrm>
        </p:grpSpPr>
        <p:sp>
          <p:nvSpPr>
            <p:cNvPr id="692" name="Google Shape;692;p46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6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6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6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Google Shape;696;p46"/>
          <p:cNvSpPr/>
          <p:nvPr/>
        </p:nvSpPr>
        <p:spPr>
          <a:xfrm>
            <a:off x="2251707" y="1383582"/>
            <a:ext cx="309986" cy="308173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46"/>
          <p:cNvSpPr/>
          <p:nvPr/>
        </p:nvSpPr>
        <p:spPr>
          <a:xfrm>
            <a:off x="2750976" y="1398955"/>
            <a:ext cx="309061" cy="277445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46"/>
          <p:cNvSpPr/>
          <p:nvPr/>
        </p:nvSpPr>
        <p:spPr>
          <a:xfrm>
            <a:off x="3254298" y="1401212"/>
            <a:ext cx="300033" cy="27291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46"/>
          <p:cNvSpPr/>
          <p:nvPr/>
        </p:nvSpPr>
        <p:spPr>
          <a:xfrm>
            <a:off x="3763039" y="1403913"/>
            <a:ext cx="280164" cy="2675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0" name="Google Shape;700;p46"/>
          <p:cNvGrpSpPr/>
          <p:nvPr/>
        </p:nvGrpSpPr>
        <p:grpSpPr>
          <a:xfrm>
            <a:off x="4247463" y="1385871"/>
            <a:ext cx="309061" cy="309505"/>
            <a:chOff x="5302225" y="968375"/>
            <a:chExt cx="417650" cy="418250"/>
          </a:xfrm>
        </p:grpSpPr>
        <p:sp>
          <p:nvSpPr>
            <p:cNvPr id="701" name="Google Shape;701;p46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6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46"/>
          <p:cNvGrpSpPr/>
          <p:nvPr/>
        </p:nvGrpSpPr>
        <p:grpSpPr>
          <a:xfrm>
            <a:off x="4709223" y="1351073"/>
            <a:ext cx="383172" cy="373219"/>
            <a:chOff x="5926225" y="921350"/>
            <a:chExt cx="517800" cy="504350"/>
          </a:xfrm>
        </p:grpSpPr>
        <p:sp>
          <p:nvSpPr>
            <p:cNvPr id="704" name="Google Shape;704;p4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46"/>
          <p:cNvGrpSpPr/>
          <p:nvPr/>
        </p:nvGrpSpPr>
        <p:grpSpPr>
          <a:xfrm>
            <a:off x="5220693" y="1358306"/>
            <a:ext cx="357864" cy="358771"/>
            <a:chOff x="6617400" y="931125"/>
            <a:chExt cx="483600" cy="484825"/>
          </a:xfrm>
        </p:grpSpPr>
        <p:sp>
          <p:nvSpPr>
            <p:cNvPr id="707" name="Google Shape;707;p46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6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46"/>
          <p:cNvGrpSpPr/>
          <p:nvPr/>
        </p:nvGrpSpPr>
        <p:grpSpPr>
          <a:xfrm>
            <a:off x="737680" y="1915397"/>
            <a:ext cx="345210" cy="242202"/>
            <a:chOff x="559275" y="1683950"/>
            <a:chExt cx="466500" cy="327300"/>
          </a:xfrm>
        </p:grpSpPr>
        <p:sp>
          <p:nvSpPr>
            <p:cNvPr id="710" name="Google Shape;710;p4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6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46"/>
          <p:cNvGrpSpPr/>
          <p:nvPr/>
        </p:nvGrpSpPr>
        <p:grpSpPr>
          <a:xfrm>
            <a:off x="1236496" y="1867519"/>
            <a:ext cx="345210" cy="337977"/>
            <a:chOff x="1233350" y="1619250"/>
            <a:chExt cx="466500" cy="456725"/>
          </a:xfrm>
        </p:grpSpPr>
        <p:sp>
          <p:nvSpPr>
            <p:cNvPr id="713" name="Google Shape;713;p46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6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6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46"/>
          <p:cNvGrpSpPr/>
          <p:nvPr/>
        </p:nvGrpSpPr>
        <p:grpSpPr>
          <a:xfrm>
            <a:off x="1746152" y="1874734"/>
            <a:ext cx="323528" cy="323528"/>
            <a:chOff x="1922075" y="1629000"/>
            <a:chExt cx="437200" cy="437200"/>
          </a:xfrm>
        </p:grpSpPr>
        <p:sp>
          <p:nvSpPr>
            <p:cNvPr id="718" name="Google Shape;718;p4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6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46"/>
          <p:cNvGrpSpPr/>
          <p:nvPr/>
        </p:nvGrpSpPr>
        <p:grpSpPr>
          <a:xfrm>
            <a:off x="2243617" y="1873383"/>
            <a:ext cx="326229" cy="326229"/>
            <a:chOff x="2594325" y="1627175"/>
            <a:chExt cx="440850" cy="440850"/>
          </a:xfrm>
        </p:grpSpPr>
        <p:sp>
          <p:nvSpPr>
            <p:cNvPr id="721" name="Google Shape;721;p46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6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6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46"/>
          <p:cNvSpPr/>
          <p:nvPr/>
        </p:nvSpPr>
        <p:spPr>
          <a:xfrm>
            <a:off x="2756841" y="1887827"/>
            <a:ext cx="297332" cy="29731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5" name="Google Shape;725;p46"/>
          <p:cNvGrpSpPr/>
          <p:nvPr/>
        </p:nvGrpSpPr>
        <p:grpSpPr>
          <a:xfrm>
            <a:off x="3271977" y="1848982"/>
            <a:ext cx="264772" cy="375032"/>
            <a:chOff x="3984000" y="1594200"/>
            <a:chExt cx="357800" cy="506800"/>
          </a:xfrm>
        </p:grpSpPr>
        <p:sp>
          <p:nvSpPr>
            <p:cNvPr id="726" name="Google Shape;726;p46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6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46"/>
          <p:cNvGrpSpPr/>
          <p:nvPr/>
        </p:nvGrpSpPr>
        <p:grpSpPr>
          <a:xfrm>
            <a:off x="3728760" y="1929401"/>
            <a:ext cx="348836" cy="214193"/>
            <a:chOff x="4601275" y="1702875"/>
            <a:chExt cx="471400" cy="289450"/>
          </a:xfrm>
        </p:grpSpPr>
        <p:sp>
          <p:nvSpPr>
            <p:cNvPr id="729" name="Google Shape;729;p46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6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6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6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46"/>
          <p:cNvGrpSpPr/>
          <p:nvPr/>
        </p:nvGrpSpPr>
        <p:grpSpPr>
          <a:xfrm>
            <a:off x="4244300" y="1876991"/>
            <a:ext cx="315388" cy="319014"/>
            <a:chOff x="5297950" y="1632050"/>
            <a:chExt cx="426200" cy="431100"/>
          </a:xfrm>
        </p:grpSpPr>
        <p:sp>
          <p:nvSpPr>
            <p:cNvPr id="735" name="Google Shape;735;p46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6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46"/>
          <p:cNvGrpSpPr/>
          <p:nvPr/>
        </p:nvGrpSpPr>
        <p:grpSpPr>
          <a:xfrm>
            <a:off x="4742209" y="1867519"/>
            <a:ext cx="317201" cy="337977"/>
            <a:chOff x="5970800" y="1619250"/>
            <a:chExt cx="428650" cy="456725"/>
          </a:xfrm>
        </p:grpSpPr>
        <p:sp>
          <p:nvSpPr>
            <p:cNvPr id="738" name="Google Shape;738;p46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6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6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6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6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46"/>
          <p:cNvGrpSpPr/>
          <p:nvPr/>
        </p:nvGrpSpPr>
        <p:grpSpPr>
          <a:xfrm>
            <a:off x="5226576" y="1863449"/>
            <a:ext cx="355589" cy="324416"/>
            <a:chOff x="6625350" y="1613750"/>
            <a:chExt cx="480525" cy="438400"/>
          </a:xfrm>
        </p:grpSpPr>
        <p:sp>
          <p:nvSpPr>
            <p:cNvPr id="744" name="Google Shape;744;p46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6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6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6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6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46"/>
          <p:cNvGrpSpPr/>
          <p:nvPr/>
        </p:nvGrpSpPr>
        <p:grpSpPr>
          <a:xfrm>
            <a:off x="776086" y="2391180"/>
            <a:ext cx="268398" cy="288286"/>
            <a:chOff x="611175" y="2326900"/>
            <a:chExt cx="362700" cy="389575"/>
          </a:xfrm>
        </p:grpSpPr>
        <p:sp>
          <p:nvSpPr>
            <p:cNvPr id="750" name="Google Shape;750;p46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6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6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46"/>
          <p:cNvSpPr/>
          <p:nvPr/>
        </p:nvSpPr>
        <p:spPr>
          <a:xfrm>
            <a:off x="1267653" y="2393847"/>
            <a:ext cx="282865" cy="282865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46"/>
          <p:cNvSpPr/>
          <p:nvPr/>
        </p:nvSpPr>
        <p:spPr>
          <a:xfrm>
            <a:off x="1766460" y="2393847"/>
            <a:ext cx="282865" cy="282865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46"/>
          <p:cNvSpPr/>
          <p:nvPr/>
        </p:nvSpPr>
        <p:spPr>
          <a:xfrm>
            <a:off x="2265267" y="2393847"/>
            <a:ext cx="282865" cy="282865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7" name="Google Shape;757;p46"/>
          <p:cNvGrpSpPr/>
          <p:nvPr/>
        </p:nvGrpSpPr>
        <p:grpSpPr>
          <a:xfrm>
            <a:off x="2830086" y="2345096"/>
            <a:ext cx="150923" cy="376845"/>
            <a:chOff x="3386850" y="2264625"/>
            <a:chExt cx="203950" cy="509250"/>
          </a:xfrm>
        </p:grpSpPr>
        <p:sp>
          <p:nvSpPr>
            <p:cNvPr id="758" name="Google Shape;758;p46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6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46"/>
          <p:cNvGrpSpPr/>
          <p:nvPr/>
        </p:nvGrpSpPr>
        <p:grpSpPr>
          <a:xfrm>
            <a:off x="3841277" y="2392993"/>
            <a:ext cx="123802" cy="281052"/>
            <a:chOff x="4753325" y="2329350"/>
            <a:chExt cx="167300" cy="379800"/>
          </a:xfrm>
        </p:grpSpPr>
        <p:sp>
          <p:nvSpPr>
            <p:cNvPr id="761" name="Google Shape;761;p46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6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46"/>
          <p:cNvGrpSpPr/>
          <p:nvPr/>
        </p:nvGrpSpPr>
        <p:grpSpPr>
          <a:xfrm>
            <a:off x="3340186" y="2346891"/>
            <a:ext cx="128353" cy="373238"/>
            <a:chOff x="4076175" y="2267050"/>
            <a:chExt cx="173450" cy="504375"/>
          </a:xfrm>
        </p:grpSpPr>
        <p:sp>
          <p:nvSpPr>
            <p:cNvPr id="764" name="Google Shape;764;p46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6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6" name="Google Shape;766;p46"/>
          <p:cNvSpPr/>
          <p:nvPr/>
        </p:nvSpPr>
        <p:spPr>
          <a:xfrm>
            <a:off x="4260496" y="2386170"/>
            <a:ext cx="282865" cy="29822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7" name="Google Shape;767;p46"/>
          <p:cNvGrpSpPr/>
          <p:nvPr/>
        </p:nvGrpSpPr>
        <p:grpSpPr>
          <a:xfrm>
            <a:off x="4745372" y="2391624"/>
            <a:ext cx="310874" cy="287379"/>
            <a:chOff x="5975075" y="2327500"/>
            <a:chExt cx="420100" cy="388350"/>
          </a:xfrm>
        </p:grpSpPr>
        <p:sp>
          <p:nvSpPr>
            <p:cNvPr id="768" name="Google Shape;768;p4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46"/>
          <p:cNvGrpSpPr/>
          <p:nvPr/>
        </p:nvGrpSpPr>
        <p:grpSpPr>
          <a:xfrm>
            <a:off x="5304276" y="2383040"/>
            <a:ext cx="190698" cy="310874"/>
            <a:chOff x="6730350" y="2315900"/>
            <a:chExt cx="257700" cy="420100"/>
          </a:xfrm>
        </p:grpSpPr>
        <p:sp>
          <p:nvSpPr>
            <p:cNvPr id="771" name="Google Shape;771;p4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46"/>
          <p:cNvGrpSpPr/>
          <p:nvPr/>
        </p:nvGrpSpPr>
        <p:grpSpPr>
          <a:xfrm>
            <a:off x="861926" y="2857916"/>
            <a:ext cx="96718" cy="352444"/>
            <a:chOff x="727175" y="2957625"/>
            <a:chExt cx="130700" cy="476275"/>
          </a:xfrm>
        </p:grpSpPr>
        <p:sp>
          <p:nvSpPr>
            <p:cNvPr id="777" name="Google Shape;777;p46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6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Google Shape;779;p46"/>
          <p:cNvSpPr/>
          <p:nvPr/>
        </p:nvSpPr>
        <p:spPr>
          <a:xfrm>
            <a:off x="1759689" y="2843870"/>
            <a:ext cx="296407" cy="380453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6"/>
          <p:cNvSpPr/>
          <p:nvPr/>
        </p:nvSpPr>
        <p:spPr>
          <a:xfrm>
            <a:off x="1299287" y="2843870"/>
            <a:ext cx="219595" cy="380453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1" name="Google Shape;781;p46"/>
          <p:cNvGrpSpPr/>
          <p:nvPr/>
        </p:nvGrpSpPr>
        <p:grpSpPr>
          <a:xfrm>
            <a:off x="2235477" y="2869201"/>
            <a:ext cx="342509" cy="329855"/>
            <a:chOff x="2583325" y="2972875"/>
            <a:chExt cx="462850" cy="445750"/>
          </a:xfrm>
        </p:grpSpPr>
        <p:sp>
          <p:nvSpPr>
            <p:cNvPr id="782" name="Google Shape;782;p46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6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46"/>
          <p:cNvGrpSpPr/>
          <p:nvPr/>
        </p:nvGrpSpPr>
        <p:grpSpPr>
          <a:xfrm>
            <a:off x="2722545" y="2918467"/>
            <a:ext cx="366004" cy="231343"/>
            <a:chOff x="3241525" y="3039450"/>
            <a:chExt cx="494600" cy="312625"/>
          </a:xfrm>
        </p:grpSpPr>
        <p:sp>
          <p:nvSpPr>
            <p:cNvPr id="785" name="Google Shape;785;p46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6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46"/>
          <p:cNvSpPr/>
          <p:nvPr/>
        </p:nvSpPr>
        <p:spPr>
          <a:xfrm>
            <a:off x="3745871" y="2876855"/>
            <a:ext cx="314500" cy="314482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8" name="Google Shape;788;p46"/>
          <p:cNvGrpSpPr/>
          <p:nvPr/>
        </p:nvGrpSpPr>
        <p:grpSpPr>
          <a:xfrm>
            <a:off x="4212665" y="2894065"/>
            <a:ext cx="378658" cy="280146"/>
            <a:chOff x="5255200" y="3006475"/>
            <a:chExt cx="511700" cy="378575"/>
          </a:xfrm>
        </p:grpSpPr>
        <p:sp>
          <p:nvSpPr>
            <p:cNvPr id="789" name="Google Shape;789;p4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46"/>
          <p:cNvGrpSpPr/>
          <p:nvPr/>
        </p:nvGrpSpPr>
        <p:grpSpPr>
          <a:xfrm>
            <a:off x="3251183" y="2877804"/>
            <a:ext cx="306360" cy="312669"/>
            <a:chOff x="3955900" y="2984500"/>
            <a:chExt cx="414000" cy="422525"/>
          </a:xfrm>
        </p:grpSpPr>
        <p:sp>
          <p:nvSpPr>
            <p:cNvPr id="792" name="Google Shape;792;p46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6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6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46"/>
          <p:cNvSpPr/>
          <p:nvPr/>
        </p:nvSpPr>
        <p:spPr>
          <a:xfrm>
            <a:off x="740837" y="3398249"/>
            <a:ext cx="342491" cy="269305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6"/>
          <p:cNvSpPr/>
          <p:nvPr/>
        </p:nvSpPr>
        <p:spPr>
          <a:xfrm>
            <a:off x="4781447" y="2862388"/>
            <a:ext cx="238576" cy="343416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46"/>
          <p:cNvGrpSpPr/>
          <p:nvPr/>
        </p:nvGrpSpPr>
        <p:grpSpPr>
          <a:xfrm>
            <a:off x="5282594" y="2873271"/>
            <a:ext cx="234062" cy="332575"/>
            <a:chOff x="6701050" y="2978375"/>
            <a:chExt cx="316300" cy="449425"/>
          </a:xfrm>
        </p:grpSpPr>
        <p:sp>
          <p:nvSpPr>
            <p:cNvPr id="798" name="Google Shape;798;p46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6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46"/>
          <p:cNvGrpSpPr/>
          <p:nvPr/>
        </p:nvGrpSpPr>
        <p:grpSpPr>
          <a:xfrm>
            <a:off x="1242360" y="3420890"/>
            <a:ext cx="333481" cy="224128"/>
            <a:chOff x="1241275" y="3718400"/>
            <a:chExt cx="450650" cy="302875"/>
          </a:xfrm>
        </p:grpSpPr>
        <p:sp>
          <p:nvSpPr>
            <p:cNvPr id="801" name="Google Shape;801;p46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6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6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6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46"/>
          <p:cNvGrpSpPr/>
          <p:nvPr/>
        </p:nvGrpSpPr>
        <p:grpSpPr>
          <a:xfrm>
            <a:off x="1745708" y="3403722"/>
            <a:ext cx="324416" cy="258908"/>
            <a:chOff x="1921475" y="3695200"/>
            <a:chExt cx="438400" cy="349875"/>
          </a:xfrm>
        </p:grpSpPr>
        <p:sp>
          <p:nvSpPr>
            <p:cNvPr id="806" name="Google Shape;806;p46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6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6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46"/>
          <p:cNvGrpSpPr/>
          <p:nvPr/>
        </p:nvGrpSpPr>
        <p:grpSpPr>
          <a:xfrm>
            <a:off x="2247687" y="3399652"/>
            <a:ext cx="318089" cy="266604"/>
            <a:chOff x="2599825" y="3689700"/>
            <a:chExt cx="429850" cy="360275"/>
          </a:xfrm>
        </p:grpSpPr>
        <p:sp>
          <p:nvSpPr>
            <p:cNvPr id="810" name="Google Shape;810;p46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6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46"/>
          <p:cNvGrpSpPr/>
          <p:nvPr/>
        </p:nvGrpSpPr>
        <p:grpSpPr>
          <a:xfrm>
            <a:off x="2761858" y="3372087"/>
            <a:ext cx="287379" cy="300033"/>
            <a:chOff x="3294650" y="3652450"/>
            <a:chExt cx="388350" cy="405450"/>
          </a:xfrm>
        </p:grpSpPr>
        <p:sp>
          <p:nvSpPr>
            <p:cNvPr id="813" name="Google Shape;813;p46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6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46"/>
          <p:cNvGrpSpPr/>
          <p:nvPr/>
        </p:nvGrpSpPr>
        <p:grpSpPr>
          <a:xfrm>
            <a:off x="3236734" y="3410049"/>
            <a:ext cx="335257" cy="245810"/>
            <a:chOff x="3936375" y="3703750"/>
            <a:chExt cx="453050" cy="332175"/>
          </a:xfrm>
        </p:grpSpPr>
        <p:sp>
          <p:nvSpPr>
            <p:cNvPr id="817" name="Google Shape;817;p46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6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6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46"/>
          <p:cNvGrpSpPr/>
          <p:nvPr/>
        </p:nvGrpSpPr>
        <p:grpSpPr>
          <a:xfrm>
            <a:off x="3735550" y="3410049"/>
            <a:ext cx="335257" cy="245810"/>
            <a:chOff x="4610450" y="3703750"/>
            <a:chExt cx="453050" cy="332175"/>
          </a:xfrm>
        </p:grpSpPr>
        <p:sp>
          <p:nvSpPr>
            <p:cNvPr id="823" name="Google Shape;823;p46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6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46"/>
          <p:cNvGrpSpPr/>
          <p:nvPr/>
        </p:nvGrpSpPr>
        <p:grpSpPr>
          <a:xfrm>
            <a:off x="4246113" y="3385203"/>
            <a:ext cx="311762" cy="295501"/>
            <a:chOff x="5300400" y="3670175"/>
            <a:chExt cx="421300" cy="399325"/>
          </a:xfrm>
        </p:grpSpPr>
        <p:sp>
          <p:nvSpPr>
            <p:cNvPr id="826" name="Google Shape;826;p46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6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6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6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46"/>
          <p:cNvSpPr/>
          <p:nvPr/>
        </p:nvSpPr>
        <p:spPr>
          <a:xfrm>
            <a:off x="4727225" y="3359399"/>
            <a:ext cx="347023" cy="347005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46"/>
          <p:cNvGrpSpPr/>
          <p:nvPr/>
        </p:nvGrpSpPr>
        <p:grpSpPr>
          <a:xfrm>
            <a:off x="5248258" y="3381577"/>
            <a:ext cx="302734" cy="302753"/>
            <a:chOff x="6654650" y="3665275"/>
            <a:chExt cx="409100" cy="409125"/>
          </a:xfrm>
        </p:grpSpPr>
        <p:sp>
          <p:nvSpPr>
            <p:cNvPr id="833" name="Google Shape;833;p46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46"/>
          <p:cNvGrpSpPr/>
          <p:nvPr/>
        </p:nvGrpSpPr>
        <p:grpSpPr>
          <a:xfrm>
            <a:off x="746264" y="3867739"/>
            <a:ext cx="328042" cy="328061"/>
            <a:chOff x="570875" y="4322250"/>
            <a:chExt cx="443300" cy="443325"/>
          </a:xfrm>
        </p:grpSpPr>
        <p:sp>
          <p:nvSpPr>
            <p:cNvPr id="836" name="Google Shape;836;p4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6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46"/>
          <p:cNvSpPr/>
          <p:nvPr/>
        </p:nvSpPr>
        <p:spPr>
          <a:xfrm>
            <a:off x="1231504" y="3931390"/>
            <a:ext cx="355163" cy="200633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1" name="Google Shape;841;p46"/>
          <p:cNvGrpSpPr/>
          <p:nvPr/>
        </p:nvGrpSpPr>
        <p:grpSpPr>
          <a:xfrm>
            <a:off x="1788628" y="3843356"/>
            <a:ext cx="238576" cy="376827"/>
            <a:chOff x="1979475" y="4289300"/>
            <a:chExt cx="322400" cy="509225"/>
          </a:xfrm>
        </p:grpSpPr>
        <p:sp>
          <p:nvSpPr>
            <p:cNvPr id="842" name="Google Shape;842;p46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6"/>
          <p:cNvGrpSpPr/>
          <p:nvPr/>
        </p:nvGrpSpPr>
        <p:grpSpPr>
          <a:xfrm>
            <a:off x="2266206" y="3848314"/>
            <a:ext cx="281496" cy="366911"/>
            <a:chOff x="2624850" y="4296000"/>
            <a:chExt cx="380400" cy="495825"/>
          </a:xfrm>
        </p:grpSpPr>
        <p:sp>
          <p:nvSpPr>
            <p:cNvPr id="846" name="Google Shape;846;p46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6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9" name="Google Shape;849;p46"/>
          <p:cNvSpPr/>
          <p:nvPr/>
        </p:nvSpPr>
        <p:spPr>
          <a:xfrm>
            <a:off x="3253854" y="3881238"/>
            <a:ext cx="300921" cy="30094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6"/>
          <p:cNvSpPr/>
          <p:nvPr/>
        </p:nvSpPr>
        <p:spPr>
          <a:xfrm>
            <a:off x="2755046" y="3900218"/>
            <a:ext cx="300921" cy="262978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6"/>
          <p:cNvSpPr/>
          <p:nvPr/>
        </p:nvSpPr>
        <p:spPr>
          <a:xfrm>
            <a:off x="3751292" y="3879887"/>
            <a:ext cx="303659" cy="303641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2" name="Google Shape;852;p46"/>
          <p:cNvGrpSpPr/>
          <p:nvPr/>
        </p:nvGrpSpPr>
        <p:grpSpPr>
          <a:xfrm>
            <a:off x="4228038" y="3884463"/>
            <a:ext cx="347911" cy="294613"/>
            <a:chOff x="5275975" y="4344850"/>
            <a:chExt cx="470150" cy="398125"/>
          </a:xfrm>
        </p:grpSpPr>
        <p:sp>
          <p:nvSpPr>
            <p:cNvPr id="853" name="Google Shape;853;p46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6" name="Google Shape;856;p46"/>
          <p:cNvSpPr/>
          <p:nvPr/>
        </p:nvSpPr>
        <p:spPr>
          <a:xfrm>
            <a:off x="4744393" y="3875373"/>
            <a:ext cx="312687" cy="312669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7" name="Google Shape;857;p46"/>
          <p:cNvGrpSpPr/>
          <p:nvPr/>
        </p:nvGrpSpPr>
        <p:grpSpPr>
          <a:xfrm>
            <a:off x="5239211" y="3860524"/>
            <a:ext cx="320827" cy="342491"/>
            <a:chOff x="6642425" y="4312500"/>
            <a:chExt cx="433550" cy="462825"/>
          </a:xfrm>
        </p:grpSpPr>
        <p:sp>
          <p:nvSpPr>
            <p:cNvPr id="858" name="Google Shape;858;p46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6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861;p46"/>
          <p:cNvSpPr/>
          <p:nvPr/>
        </p:nvSpPr>
        <p:spPr>
          <a:xfrm>
            <a:off x="704244" y="4408958"/>
            <a:ext cx="412069" cy="243109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2" name="Google Shape;862;p46"/>
          <p:cNvGrpSpPr/>
          <p:nvPr/>
        </p:nvGrpSpPr>
        <p:grpSpPr>
          <a:xfrm>
            <a:off x="1244617" y="4368830"/>
            <a:ext cx="328949" cy="323528"/>
            <a:chOff x="1244325" y="4999400"/>
            <a:chExt cx="444525" cy="437200"/>
          </a:xfrm>
        </p:grpSpPr>
        <p:sp>
          <p:nvSpPr>
            <p:cNvPr id="863" name="Google Shape;863;p46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6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6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46"/>
          <p:cNvGrpSpPr/>
          <p:nvPr/>
        </p:nvGrpSpPr>
        <p:grpSpPr>
          <a:xfrm>
            <a:off x="1772811" y="4358433"/>
            <a:ext cx="270211" cy="344304"/>
            <a:chOff x="1958100" y="4985350"/>
            <a:chExt cx="365150" cy="465275"/>
          </a:xfrm>
        </p:grpSpPr>
        <p:sp>
          <p:nvSpPr>
            <p:cNvPr id="869" name="Google Shape;869;p46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46"/>
          <p:cNvGrpSpPr/>
          <p:nvPr/>
        </p:nvGrpSpPr>
        <p:grpSpPr>
          <a:xfrm>
            <a:off x="2251739" y="4371531"/>
            <a:ext cx="309986" cy="318552"/>
            <a:chOff x="2605300" y="5003050"/>
            <a:chExt cx="418900" cy="430475"/>
          </a:xfrm>
        </p:grpSpPr>
        <p:sp>
          <p:nvSpPr>
            <p:cNvPr id="873" name="Google Shape;873;p46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6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6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46"/>
          <p:cNvGrpSpPr/>
          <p:nvPr/>
        </p:nvGrpSpPr>
        <p:grpSpPr>
          <a:xfrm>
            <a:off x="2720288" y="4378320"/>
            <a:ext cx="370518" cy="304547"/>
            <a:chOff x="3238475" y="5012225"/>
            <a:chExt cx="500700" cy="411550"/>
          </a:xfrm>
        </p:grpSpPr>
        <p:sp>
          <p:nvSpPr>
            <p:cNvPr id="877" name="Google Shape;877;p46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46"/>
          <p:cNvGrpSpPr/>
          <p:nvPr/>
        </p:nvGrpSpPr>
        <p:grpSpPr>
          <a:xfrm>
            <a:off x="3699845" y="4345779"/>
            <a:ext cx="406667" cy="369612"/>
            <a:chOff x="4562200" y="4968250"/>
            <a:chExt cx="549550" cy="499475"/>
          </a:xfrm>
        </p:grpSpPr>
        <p:sp>
          <p:nvSpPr>
            <p:cNvPr id="883" name="Google Shape;883;p46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6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46"/>
          <p:cNvGrpSpPr/>
          <p:nvPr/>
        </p:nvGrpSpPr>
        <p:grpSpPr>
          <a:xfrm>
            <a:off x="3263393" y="4366573"/>
            <a:ext cx="281940" cy="327580"/>
            <a:chOff x="3972400" y="4996350"/>
            <a:chExt cx="381000" cy="442675"/>
          </a:xfrm>
        </p:grpSpPr>
        <p:sp>
          <p:nvSpPr>
            <p:cNvPr id="889" name="Google Shape;889;p46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46"/>
          <p:cNvGrpSpPr/>
          <p:nvPr/>
        </p:nvGrpSpPr>
        <p:grpSpPr>
          <a:xfrm>
            <a:off x="4202286" y="4339008"/>
            <a:ext cx="399434" cy="383154"/>
            <a:chOff x="5241175" y="4959100"/>
            <a:chExt cx="539775" cy="517775"/>
          </a:xfrm>
        </p:grpSpPr>
        <p:sp>
          <p:nvSpPr>
            <p:cNvPr id="892" name="Google Shape;892;p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8" name="Google Shape;898;p46"/>
          <p:cNvSpPr/>
          <p:nvPr/>
        </p:nvSpPr>
        <p:spPr>
          <a:xfrm>
            <a:off x="4724968" y="4433359"/>
            <a:ext cx="351537" cy="194306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9" name="Google Shape;899;p46"/>
          <p:cNvGrpSpPr/>
          <p:nvPr/>
        </p:nvGrpSpPr>
        <p:grpSpPr>
          <a:xfrm>
            <a:off x="5270846" y="4395932"/>
            <a:ext cx="256207" cy="294613"/>
            <a:chOff x="6685175" y="5036025"/>
            <a:chExt cx="346225" cy="398125"/>
          </a:xfrm>
        </p:grpSpPr>
        <p:sp>
          <p:nvSpPr>
            <p:cNvPr id="900" name="Google Shape;900;p46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6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6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46"/>
          <p:cNvGrpSpPr/>
          <p:nvPr/>
        </p:nvGrpSpPr>
        <p:grpSpPr>
          <a:xfrm>
            <a:off x="6131017" y="2410999"/>
            <a:ext cx="432570" cy="421334"/>
            <a:chOff x="5926225" y="921350"/>
            <a:chExt cx="517800" cy="504350"/>
          </a:xfrm>
        </p:grpSpPr>
        <p:sp>
          <p:nvSpPr>
            <p:cNvPr id="906" name="Google Shape;906;p4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07" name="Google Shape;907;p4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08" name="Google Shape;908;p46"/>
          <p:cNvSpPr/>
          <p:nvPr/>
        </p:nvSpPr>
        <p:spPr>
          <a:xfrm>
            <a:off x="6324938" y="26470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9" name="Google Shape;909;p46"/>
          <p:cNvGrpSpPr/>
          <p:nvPr/>
        </p:nvGrpSpPr>
        <p:grpSpPr>
          <a:xfrm>
            <a:off x="7016005" y="2390379"/>
            <a:ext cx="432570" cy="421334"/>
            <a:chOff x="5926225" y="921350"/>
            <a:chExt cx="517800" cy="504350"/>
          </a:xfrm>
        </p:grpSpPr>
        <p:sp>
          <p:nvSpPr>
            <p:cNvPr id="910" name="Google Shape;910;p4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2" name="Google Shape;912;p46"/>
          <p:cNvSpPr/>
          <p:nvPr/>
        </p:nvSpPr>
        <p:spPr>
          <a:xfrm>
            <a:off x="7209926" y="26264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" name="Google Shape;913;p46"/>
          <p:cNvGrpSpPr/>
          <p:nvPr/>
        </p:nvGrpSpPr>
        <p:grpSpPr>
          <a:xfrm>
            <a:off x="6131285" y="3139421"/>
            <a:ext cx="1075937" cy="1047989"/>
            <a:chOff x="5926225" y="921350"/>
            <a:chExt cx="517800" cy="504350"/>
          </a:xfrm>
        </p:grpSpPr>
        <p:sp>
          <p:nvSpPr>
            <p:cNvPr id="914" name="Google Shape;914;p4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ABE33F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ABE33F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46"/>
          <p:cNvSpPr/>
          <p:nvPr/>
        </p:nvSpPr>
        <p:spPr>
          <a:xfrm>
            <a:off x="6613598" y="37265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ABE33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46"/>
          <p:cNvSpPr txBox="1"/>
          <p:nvPr/>
        </p:nvSpPr>
        <p:spPr>
          <a:xfrm>
            <a:off x="6019975" y="8454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fill color and opacity.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18" name="Google Shape;918;p4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" name="Google Shape;923;p47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24" name="Google Shape;924;p47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47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31" name="Google Shape;931;p47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5" name="Google Shape;935;p47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36" name="Google Shape;936;p47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9" name="Google Shape;939;p47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40" name="Google Shape;940;p47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5" name="Google Shape;945;p47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46" name="Google Shape;946;p47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9" name="Google Shape;949;p47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50" name="Google Shape;950;p47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47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55" name="Google Shape;955;p47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47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61" name="Google Shape;961;p47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7" name="Google Shape;967;p47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68" name="Google Shape;968;p47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47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71" name="Google Shape;971;p47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47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75" name="Google Shape;975;p47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47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82" name="Google Shape;982;p47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47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88" name="Google Shape;988;p47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7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7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1" name="Google Shape;991;p47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92" name="Google Shape;992;p47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93" name="Google Shape;993;p47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47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47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47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47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47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47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47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47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47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03" name="Google Shape;1003;p47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47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10" name="Google Shape;1010;p47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4" name="Google Shape;1014;p47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15" name="Google Shape;1015;p47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47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21" name="Google Shape;1021;p47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7" name="Google Shape;1027;p47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28" name="Google Shape;1028;p47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2" name="Google Shape;1032;p47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33" name="Google Shape;1033;p47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7" name="Google Shape;1037;p47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38" name="Google Shape;1038;p47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3" name="Google Shape;1043;p47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44" name="Google Shape;1044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54" name="Google Shape;1054;p47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55" name="Google Shape;1055;p47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8" name="Google Shape;1058;p47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59" name="Google Shape;1059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9" name="Google Shape;1069;p47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70" name="Google Shape;1070;p47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74" name="Google Shape;1074;p47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75" name="Google Shape;1075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5" name="Google Shape;1085;p47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86" name="Google Shape;1086;p47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47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94" name="Google Shape;1094;p47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8" name="Google Shape;1098;p47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99" name="Google Shape;1099;p47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47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04" name="Google Shape;1104;p47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9" name="Google Shape;1109;p47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10" name="Google Shape;1110;p47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7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6" name="Google Shape;1116;p47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17" name="Google Shape;1117;p47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47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21" name="Google Shape;1121;p47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7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47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27" name="Google Shape;1127;p47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7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34" name="Google Shape;1134;p47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7" name="Google Shape;1137;p47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38" name="Google Shape;1138;p47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2" name="Google Shape;1142;p47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43" name="Google Shape;1143;p47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7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7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50" name="Google Shape;1150;p47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47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58" name="Google Shape;1158;p47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47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63" name="Google Shape;1163;p47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47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67" name="Google Shape;1167;p47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0" name="Google Shape;1170;p47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71" name="Google Shape;1171;p47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5" name="Google Shape;1175;p47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76" name="Google Shape;1176;p47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0" name="Google Shape;1180;p47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81" name="Google Shape;1181;p47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7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7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87" name="Google Shape;1187;p47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7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7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7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7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7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94" name="Google Shape;1194;p47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7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7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47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02" name="Google Shape;1202;p47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7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7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7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7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7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7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7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7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15" name="Google Shape;1215;p47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9" name="Google Shape;1219;p47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20" name="Google Shape;1220;p47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7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7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3" name="Google Shape;1223;p47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24" name="Google Shape;1224;p47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7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7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7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47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31" name="Google Shape;1231;p47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7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7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7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47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40" name="Google Shape;1240;p47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7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7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7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7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7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7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7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7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7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7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2" name="Google Shape;1252;p47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53" name="Google Shape;1253;p47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7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7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47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66" name="Google Shape;1266;p47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7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8" name="Google Shape;1278;p47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79" name="Google Shape;1279;p47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47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86" name="Google Shape;1286;p47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1" name="Google Shape;1301;p47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02" name="Google Shape;1302;p47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7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6" name="Google Shape;1306;p47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07" name="Google Shape;1307;p47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08" name="Google Shape;1308;p47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47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47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1" name="Google Shape;1311;p47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12" name="Google Shape;1312;p47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47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47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5" name="Google Shape;1315;p47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16" name="Google Shape;1316;p47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7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7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9" name="Google Shape;1319;p47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20" name="Google Shape;1320;p47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47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7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3" name="Google Shape;1323;p47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24" name="Google Shape;1324;p47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7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7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7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7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7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7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7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2" name="Google Shape;1332;p47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33" name="Google Shape;1333;p47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7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7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7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7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7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7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7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7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7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7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7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7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7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7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7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7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7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7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7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7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7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7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7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7" name="Google Shape;1357;p47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58" name="Google Shape;1358;p47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59" name="Google Shape;1359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1" name="Google Shape;1361;p47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62" name="Google Shape;1362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4" name="Google Shape;1364;p47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65" name="Google Shape;1365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67" name="Google Shape;1367;p47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68" name="Google Shape;1368;p47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8"/>
          <p:cNvSpPr txBox="1"/>
          <p:nvPr/>
        </p:nvSpPr>
        <p:spPr>
          <a:xfrm>
            <a:off x="808100" y="1295275"/>
            <a:ext cx="80325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You can also use any emoji as an icon!</a:t>
            </a:r>
            <a:endParaRPr b="1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quality.</a:t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How? Follow Google instructions https://twitter.com/googledocs/status/730087240156643328</a:t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74" name="Google Shape;1374;p48"/>
          <p:cNvSpPr txBox="1"/>
          <p:nvPr/>
        </p:nvSpPr>
        <p:spPr>
          <a:xfrm>
            <a:off x="808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AE9D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AE9D"/>
              </a:highlight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75" name="Google Shape;1375;p4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0" name="Google Shape;1380;p4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1" name="Google Shape;1381;p49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82" name="Google Shape;1382;p49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83" name="Google Shape;1383;p49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84" name="Google Shape;1384;p49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85" name="Google Shape;1385;p49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86" name="Google Shape;1386;p49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87" name="Google Shape;1387;p49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88" name="Google Shape;1388;p49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89" name="Google Shape;1389;p49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90" name="Google Shape;1390;p49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91" name="Google Shape;1391;p49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92" name="Google Shape;1392;p49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93" name="Google Shape;1393;p49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94" name="Google Shape;1394;p49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2A78915-99EC-4E03-82AE-1F9E635D45E3}"/>
              </a:ext>
            </a:extLst>
          </p:cNvPr>
          <p:cNvSpPr txBox="1">
            <a:spLocks/>
          </p:cNvSpPr>
          <p:nvPr/>
        </p:nvSpPr>
        <p:spPr>
          <a:xfrm>
            <a:off x="0" y="365142"/>
            <a:ext cx="9144000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None/>
            </a:pPr>
            <a:r>
              <a:rPr lang="en-US" sz="2400" b="1" dirty="0" err="1"/>
              <a:t>Catatan</a:t>
            </a:r>
            <a:r>
              <a:rPr lang="en-US" sz="2400" b="1" dirty="0"/>
              <a:t> </a:t>
            </a:r>
            <a:r>
              <a:rPr lang="en-US" sz="2400" b="1" dirty="0" err="1"/>
              <a:t>Tambahan</a:t>
            </a:r>
            <a:r>
              <a:rPr lang="en-ID" sz="2400" b="1" dirty="0">
                <a:solidFill>
                  <a:srgbClr val="00B0F0"/>
                </a:solidFill>
              </a:rPr>
              <a:t> SMP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Wilayah Jakarta Timur</a:t>
            </a:r>
            <a:endParaRPr lang="en-ID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388984" y="4576675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r>
              <a:rPr lang="en-US" sz="1600" i="1" dirty="0" err="1"/>
              <a:t>Keterangan</a:t>
            </a:r>
            <a:r>
              <a:rPr lang="en-US" sz="1600" i="1" dirty="0"/>
              <a:t>: </a:t>
            </a:r>
            <a:r>
              <a:rPr lang="en-US" sz="1600" i="1" dirty="0" err="1"/>
              <a:t>Bersumber</a:t>
            </a:r>
            <a:r>
              <a:rPr lang="en-US" sz="1600" i="1" dirty="0"/>
              <a:t> </a:t>
            </a:r>
            <a:r>
              <a:rPr lang="en-US" sz="1600" i="1" dirty="0" err="1"/>
              <a:t>dari</a:t>
            </a:r>
            <a:r>
              <a:rPr lang="en-US" sz="1600" i="1" dirty="0"/>
              <a:t> file “</a:t>
            </a:r>
            <a:r>
              <a:rPr lang="en-US" sz="1600" i="1" dirty="0" err="1"/>
              <a:t>detil</a:t>
            </a:r>
            <a:r>
              <a:rPr lang="en-US" sz="1600" i="1" dirty="0"/>
              <a:t> </a:t>
            </a:r>
            <a:r>
              <a:rPr lang="en-US" sz="1600" i="1" dirty="0" err="1"/>
              <a:t>laporan</a:t>
            </a:r>
            <a:r>
              <a:rPr lang="en-US" sz="1600" i="1" dirty="0"/>
              <a:t> </a:t>
            </a:r>
            <a:r>
              <a:rPr lang="en-US" sz="1600" i="1" dirty="0" err="1"/>
              <a:t>individu</a:t>
            </a:r>
            <a:r>
              <a:rPr lang="en-US" sz="1600" i="1" dirty="0"/>
              <a:t> SD”</a:t>
            </a:r>
            <a:endParaRPr lang="en-ID" sz="1600" i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564461"/>
              </p:ext>
            </p:extLst>
          </p:nvPr>
        </p:nvGraphicFramePr>
        <p:xfrm>
          <a:off x="388984" y="941070"/>
          <a:ext cx="8376557" cy="40233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41745">
                  <a:extLst>
                    <a:ext uri="{9D8B030D-6E8A-4147-A177-3AD203B41FA5}">
                      <a16:colId xmlns:a16="http://schemas.microsoft.com/office/drawing/2014/main" val="3944414413"/>
                    </a:ext>
                  </a:extLst>
                </a:gridCol>
                <a:gridCol w="1835331">
                  <a:extLst>
                    <a:ext uri="{9D8B030D-6E8A-4147-A177-3AD203B41FA5}">
                      <a16:colId xmlns:a16="http://schemas.microsoft.com/office/drawing/2014/main" val="2884049391"/>
                    </a:ext>
                  </a:extLst>
                </a:gridCol>
                <a:gridCol w="5999481">
                  <a:extLst>
                    <a:ext uri="{9D8B030D-6E8A-4147-A177-3AD203B41FA5}">
                      <a16:colId xmlns:a16="http://schemas.microsoft.com/office/drawing/2014/main" val="2240835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Sekolah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Catatan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Tambahan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0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SMP Global Islamic School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dirty="0">
                          <a:effectLst/>
                        </a:rPr>
                        <a:t>Data yang </a:t>
                      </a:r>
                      <a:r>
                        <a:rPr lang="en-ID" dirty="0" err="1">
                          <a:effectLst/>
                        </a:rPr>
                        <a:t>dilakukan</a:t>
                      </a:r>
                      <a:r>
                        <a:rPr lang="en-ID" dirty="0">
                          <a:effectLst/>
                        </a:rPr>
                        <a:t> GIS </a:t>
                      </a:r>
                      <a:r>
                        <a:rPr lang="en-ID" dirty="0" err="1">
                          <a:effectLst/>
                        </a:rPr>
                        <a:t>masih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sebatas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melalui</a:t>
                      </a:r>
                      <a:r>
                        <a:rPr lang="en-ID" dirty="0">
                          <a:effectLst/>
                        </a:rPr>
                        <a:t> FGD, </a:t>
                      </a:r>
                      <a:r>
                        <a:rPr lang="en-ID" dirty="0" err="1">
                          <a:effectLst/>
                        </a:rPr>
                        <a:t>diskusi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dengan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tujuan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konsentrasi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pembelajaran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tatap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muka</a:t>
                      </a:r>
                      <a:r>
                        <a:rPr lang="en-ID" dirty="0">
                          <a:effectLst/>
                        </a:rPr>
                        <a:t>, </a:t>
                      </a:r>
                      <a:r>
                        <a:rPr lang="en-ID" dirty="0" err="1">
                          <a:effectLst/>
                        </a:rPr>
                        <a:t>ekskul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menjadi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pilihan</a:t>
                      </a:r>
                      <a:r>
                        <a:rPr lang="en-ID" dirty="0">
                          <a:effectLst/>
                        </a:rPr>
                        <a:t>, </a:t>
                      </a:r>
                      <a:r>
                        <a:rPr lang="en-ID" dirty="0" err="1">
                          <a:effectLst/>
                        </a:rPr>
                        <a:t>termasuk</a:t>
                      </a:r>
                      <a:r>
                        <a:rPr lang="en-ID" dirty="0">
                          <a:effectLst/>
                        </a:rPr>
                        <a:t> PJJ </a:t>
                      </a:r>
                      <a:r>
                        <a:rPr lang="en-ID" dirty="0" err="1">
                          <a:effectLst/>
                        </a:rPr>
                        <a:t>atau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tidak</a:t>
                      </a:r>
                      <a:r>
                        <a:rPr lang="en-ID" dirty="0">
                          <a:effectLst/>
                        </a:rPr>
                        <a:t>. </a:t>
                      </a:r>
                      <a:r>
                        <a:rPr lang="en-ID" dirty="0" err="1">
                          <a:effectLst/>
                        </a:rPr>
                        <a:t>Fokusnya</a:t>
                      </a:r>
                      <a:r>
                        <a:rPr lang="en-ID" dirty="0">
                          <a:effectLst/>
                        </a:rPr>
                        <a:t> anak2 </a:t>
                      </a:r>
                      <a:r>
                        <a:rPr lang="en-ID" dirty="0" err="1">
                          <a:effectLst/>
                        </a:rPr>
                        <a:t>bisa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ke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sekolah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dengan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baik</a:t>
                      </a:r>
                      <a:r>
                        <a:rPr lang="en-ID" dirty="0">
                          <a:effectLst/>
                        </a:rPr>
                        <a:t> dan </a:t>
                      </a:r>
                      <a:r>
                        <a:rPr lang="en-ID" dirty="0" err="1">
                          <a:effectLst/>
                        </a:rPr>
                        <a:t>sehat</a:t>
                      </a:r>
                      <a:r>
                        <a:rPr lang="en-ID" dirty="0">
                          <a:effectLst/>
                        </a:rPr>
                        <a:t>, dan </a:t>
                      </a:r>
                      <a:r>
                        <a:rPr lang="en-ID" dirty="0" err="1">
                          <a:effectLst/>
                        </a:rPr>
                        <a:t>semua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berlangsung</a:t>
                      </a:r>
                      <a:r>
                        <a:rPr lang="en-ID" dirty="0">
                          <a:effectLst/>
                        </a:rPr>
                        <a:t> smooth.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37765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SMP Lab School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>
                          <a:effectLst/>
                        </a:rPr>
                        <a:t>Masih terdapat perbedaan pemahaman di lingkungan guru tentang materi esensial dalam modul ajar terutama saat terjadi perubahan PJJ ke PTMT, PTM dan PJJ kembali </a:t>
                      </a:r>
                      <a:br>
                        <a:rPr lang="en-ID">
                          <a:effectLst/>
                        </a:rPr>
                      </a:br>
                      <a:r>
                        <a:rPr lang="en-ID">
                          <a:effectLst/>
                        </a:rPr>
                        <a:t>Guru didorong untuk menyelesaikan modul ajar yang belum selesai (semester genap) </a:t>
                      </a:r>
                      <a:br>
                        <a:rPr lang="en-ID">
                          <a:effectLst/>
                        </a:rPr>
                      </a:br>
                      <a:r>
                        <a:rPr lang="en-ID">
                          <a:effectLst/>
                        </a:rPr>
                        <a:t>Akan dilakukan peninjauan modul untuk tahun depan </a:t>
                      </a:r>
                      <a:br>
                        <a:rPr lang="en-ID">
                          <a:effectLst/>
                        </a:rPr>
                      </a:br>
                      <a:r>
                        <a:rPr lang="en-ID">
                          <a:effectLst/>
                        </a:rPr>
                        <a:t>Kesulitan yang dihadapi adalah pada mata pelajaran yang membutuhkan praktek dan variasi sumber belajar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36715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SMPN 284 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dirty="0" err="1">
                          <a:effectLst/>
                        </a:rPr>
                        <a:t>Untuk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koordinasi</a:t>
                      </a:r>
                      <a:r>
                        <a:rPr lang="en-ID" dirty="0">
                          <a:effectLst/>
                        </a:rPr>
                        <a:t> dan </a:t>
                      </a:r>
                      <a:r>
                        <a:rPr lang="en-ID" dirty="0" err="1">
                          <a:effectLst/>
                        </a:rPr>
                        <a:t>diskusi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antar</a:t>
                      </a:r>
                      <a:r>
                        <a:rPr lang="en-ID" dirty="0">
                          <a:effectLst/>
                        </a:rPr>
                        <a:t> guru </a:t>
                      </a:r>
                      <a:r>
                        <a:rPr lang="en-ID" dirty="0" err="1">
                          <a:effectLst/>
                        </a:rPr>
                        <a:t>sulit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dilakukan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melalui</a:t>
                      </a:r>
                      <a:r>
                        <a:rPr lang="en-ID" dirty="0">
                          <a:effectLst/>
                        </a:rPr>
                        <a:t> daring. </a:t>
                      </a:r>
                      <a:br>
                        <a:rPr lang="en-ID" dirty="0">
                          <a:effectLst/>
                        </a:rPr>
                      </a:br>
                      <a:r>
                        <a:rPr lang="en-ID" dirty="0" err="1">
                          <a:effectLst/>
                        </a:rPr>
                        <a:t>Untuk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pengimbasan</a:t>
                      </a:r>
                      <a:r>
                        <a:rPr lang="en-ID" dirty="0">
                          <a:effectLst/>
                        </a:rPr>
                        <a:t> guru </a:t>
                      </a:r>
                      <a:r>
                        <a:rPr lang="en-ID" dirty="0" err="1">
                          <a:effectLst/>
                        </a:rPr>
                        <a:t>kelas</a:t>
                      </a:r>
                      <a:r>
                        <a:rPr lang="en-ID" dirty="0">
                          <a:effectLst/>
                        </a:rPr>
                        <a:t> 7 </a:t>
                      </a:r>
                      <a:r>
                        <a:rPr lang="en-ID" dirty="0" err="1">
                          <a:effectLst/>
                        </a:rPr>
                        <a:t>ke</a:t>
                      </a:r>
                      <a:r>
                        <a:rPr lang="en-ID" dirty="0">
                          <a:effectLst/>
                        </a:rPr>
                        <a:t> guru </a:t>
                      </a:r>
                      <a:r>
                        <a:rPr lang="en-ID" dirty="0" err="1">
                          <a:effectLst/>
                        </a:rPr>
                        <a:t>kelas</a:t>
                      </a:r>
                      <a:r>
                        <a:rPr lang="en-ID" dirty="0">
                          <a:effectLst/>
                        </a:rPr>
                        <a:t> 8 </a:t>
                      </a:r>
                      <a:r>
                        <a:rPr lang="en-ID" dirty="0" err="1">
                          <a:effectLst/>
                        </a:rPr>
                        <a:t>lebih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mudah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dilakukan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karena</a:t>
                      </a:r>
                      <a:r>
                        <a:rPr lang="en-ID" dirty="0">
                          <a:effectLst/>
                        </a:rPr>
                        <a:t> guru </a:t>
                      </a:r>
                      <a:r>
                        <a:rPr lang="en-ID" dirty="0" err="1">
                          <a:effectLst/>
                        </a:rPr>
                        <a:t>kelas</a:t>
                      </a:r>
                      <a:r>
                        <a:rPr lang="en-ID" dirty="0">
                          <a:effectLst/>
                        </a:rPr>
                        <a:t> 7 </a:t>
                      </a:r>
                      <a:r>
                        <a:rPr lang="en-ID" dirty="0" err="1">
                          <a:effectLst/>
                        </a:rPr>
                        <a:t>banyak</a:t>
                      </a:r>
                      <a:r>
                        <a:rPr lang="en-ID" dirty="0">
                          <a:effectLst/>
                        </a:rPr>
                        <a:t> yang </a:t>
                      </a:r>
                      <a:r>
                        <a:rPr lang="en-ID" dirty="0" err="1">
                          <a:effectLst/>
                        </a:rPr>
                        <a:t>mengampu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kelas</a:t>
                      </a:r>
                      <a:r>
                        <a:rPr lang="en-ID" dirty="0">
                          <a:effectLst/>
                        </a:rPr>
                        <a:t> 8.</a:t>
                      </a: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66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2A78915-99EC-4E03-82AE-1F9E635D45E3}"/>
              </a:ext>
            </a:extLst>
          </p:cNvPr>
          <p:cNvSpPr txBox="1">
            <a:spLocks/>
          </p:cNvSpPr>
          <p:nvPr/>
        </p:nvSpPr>
        <p:spPr>
          <a:xfrm>
            <a:off x="10525" y="81120"/>
            <a:ext cx="9144000" cy="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Catatan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Tambahan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SMP Wilayah Jakarta Timur</a:t>
            </a:r>
            <a:endParaRPr lang="en-ID" sz="2400" b="1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A0AD1F-6B2E-43B0-AB7B-5686A49B9CD8}"/>
              </a:ext>
            </a:extLst>
          </p:cNvPr>
          <p:cNvSpPr txBox="1">
            <a:spLocks/>
          </p:cNvSpPr>
          <p:nvPr/>
        </p:nvSpPr>
        <p:spPr>
          <a:xfrm>
            <a:off x="378458" y="4740135"/>
            <a:ext cx="8387083" cy="40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None/>
            </a:pPr>
            <a:endParaRPr lang="en-ID" sz="1200" i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495039"/>
              </p:ext>
            </p:extLst>
          </p:nvPr>
        </p:nvGraphicFramePr>
        <p:xfrm>
          <a:off x="378457" y="747255"/>
          <a:ext cx="8628383" cy="42062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58032">
                  <a:extLst>
                    <a:ext uri="{9D8B030D-6E8A-4147-A177-3AD203B41FA5}">
                      <a16:colId xmlns:a16="http://schemas.microsoft.com/office/drawing/2014/main" val="3944414413"/>
                    </a:ext>
                  </a:extLst>
                </a:gridCol>
                <a:gridCol w="1235211">
                  <a:extLst>
                    <a:ext uri="{9D8B030D-6E8A-4147-A177-3AD203B41FA5}">
                      <a16:colId xmlns:a16="http://schemas.microsoft.com/office/drawing/2014/main" val="2884049391"/>
                    </a:ext>
                  </a:extLst>
                </a:gridCol>
                <a:gridCol w="6835140">
                  <a:extLst>
                    <a:ext uri="{9D8B030D-6E8A-4147-A177-3AD203B41FA5}">
                      <a16:colId xmlns:a16="http://schemas.microsoft.com/office/drawing/2014/main" val="2240835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Sekolah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Rencana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Tindakan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89410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SMPN 283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cs typeface="Arial"/>
                        <a:sym typeface="Arial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Melakukan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integrasi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data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dalam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databased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sekolah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,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membangun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sistem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informasi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sekolah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dan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perpustakaan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digital</a:t>
                      </a:r>
                      <a:endParaRPr lang="en-ID" sz="1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985" marR="6985" marT="6350" marB="0" anchor="b"/>
                </a:tc>
                <a:extLst>
                  <a:ext uri="{0D108BD9-81ED-4DB2-BD59-A6C34878D82A}">
                    <a16:rowId xmlns:a16="http://schemas.microsoft.com/office/drawing/2014/main" val="37765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SMPN 193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US" sz="1600" b="0" u="none" strike="noStrik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Membahas</a:t>
                      </a:r>
                      <a:r>
                        <a:rPr lang="en-US" sz="1600" b="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Projek</a:t>
                      </a:r>
                      <a:r>
                        <a:rPr lang="en-US" sz="1600" b="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P3</a:t>
                      </a:r>
                      <a:endParaRPr lang="en-ID" sz="1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985" marR="6985" marT="6350" marB="0" anchor="b"/>
                </a:tc>
                <a:extLst>
                  <a:ext uri="{0D108BD9-81ED-4DB2-BD59-A6C34878D82A}">
                    <a16:rowId xmlns:a16="http://schemas.microsoft.com/office/drawing/2014/main" val="36715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SMPN 168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Akan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membahas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penilaian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projek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untuk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persiapan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modul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dan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implementasi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projek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P3</a:t>
                      </a:r>
                      <a:endParaRPr lang="en-ID" sz="1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985" marR="6985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SMPN 109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Memaksimalkan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data yang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ada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untuk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peningkatan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kompetensi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guru,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peserta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didik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,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karyawan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, data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pendukung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b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</a:b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melengkapi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perangkat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(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instrumen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)</a:t>
                      </a:r>
                      <a:endParaRPr lang="en-ID" sz="1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985" marR="6985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SMPN 25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Pembelajaran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berdiferensiasi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belum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dapat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dilaksanakan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karena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guru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lebih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berfokus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untuk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memotivasi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siswa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agar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bersemangat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sekolah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dan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pembiasaan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protocol Kesehatan di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sekolah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.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Siswa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terkadang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lupa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untuk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menjalankan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prokes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terutama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Ketika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mengikuti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kegiatan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ekstra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kurikuler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sehingga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KS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memberhentikan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kegiatan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ekskul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sementara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b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</a:b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Kepala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sekolah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terlibat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dalam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diseminasi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program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sekolah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penggerak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kepada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sekolah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lain di wilayah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jakarta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timur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1 dan Jakarta </a:t>
                      </a:r>
                      <a:r>
                        <a:rPr lang="en-ID" sz="1600" b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utara</a:t>
                      </a:r>
                      <a:r>
                        <a:rPr lang="en-ID" sz="1600" b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sym typeface="Arial"/>
                        </a:rPr>
                        <a:t> 1</a:t>
                      </a:r>
                      <a:endParaRPr lang="en-ID" sz="1600" b="0" i="0" u="none" strike="noStrike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985" marR="6985" marT="6350" marB="0" anchor="b"/>
                </a:tc>
                <a:extLst>
                  <a:ext uri="{0D108BD9-81ED-4DB2-BD59-A6C34878D82A}">
                    <a16:rowId xmlns:a16="http://schemas.microsoft.com/office/drawing/2014/main" val="261965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402176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4C52"/>
      </a:dk1>
      <a:lt1>
        <a:srgbClr val="FFFFFF"/>
      </a:lt1>
      <a:dk2>
        <a:srgbClr val="788788"/>
      </a:dk2>
      <a:lt2>
        <a:srgbClr val="E6EEED"/>
      </a:lt2>
      <a:accent1>
        <a:srgbClr val="004C52"/>
      </a:accent1>
      <a:accent2>
        <a:srgbClr val="00AE9D"/>
      </a:accent2>
      <a:accent3>
        <a:srgbClr val="4BD3B0"/>
      </a:accent3>
      <a:accent4>
        <a:srgbClr val="68DD6B"/>
      </a:accent4>
      <a:accent5>
        <a:srgbClr val="ABE33F"/>
      </a:accent5>
      <a:accent6>
        <a:srgbClr val="DBEEA6"/>
      </a:accent6>
      <a:hlink>
        <a:srgbClr val="004C5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4499</Words>
  <Application>Microsoft Office PowerPoint</Application>
  <PresentationFormat>On-screen Show (16:9)</PresentationFormat>
  <Paragraphs>1128</Paragraphs>
  <Slides>76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Arial</vt:lpstr>
      <vt:lpstr>Calibri</vt:lpstr>
      <vt:lpstr>Karla</vt:lpstr>
      <vt:lpstr>Montserrat</vt:lpstr>
      <vt:lpstr>Raleway</vt:lpstr>
      <vt:lpstr>Escalus template</vt:lpstr>
      <vt:lpstr>Laporan  Program Management Office  untuk Program Sekolah Penggerak Jenjang SMP </vt:lpstr>
      <vt:lpstr>SEKOLAH PENGGERAK ANGKATAN I JENJANG SMP Jakarta Timur</vt:lpstr>
      <vt:lpstr>PowerPoint Presentation</vt:lpstr>
      <vt:lpstr>Topik Coaching Periode Januari 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Capaian Kegiatan Jenjang SMP Jakarta Timur Periode Januari 2022</vt:lpstr>
      <vt:lpstr>PowerPoint Presentation</vt:lpstr>
      <vt:lpstr>Jenis Hambatan Periode Januari 2022 Jenjang SMP Wilayah Jakarta Timur </vt:lpstr>
      <vt:lpstr>Jenis Hambatan yang Perlu Dukungan Jenjang SMP Wilayah Jakarta Timur</vt:lpstr>
      <vt:lpstr>PowerPoint Presentation</vt:lpstr>
      <vt:lpstr>PowerPoint Presentation</vt:lpstr>
      <vt:lpstr>Jenis Hambatan yang Butuh Dukungan Jenjang SD Wilayah Jakarta Selatan</vt:lpstr>
      <vt:lpstr>Jenis Hambatan yang Masih dalam Penyelasaian (On Progress) Jenjang SD Wilayah Jakarta Selatan</vt:lpstr>
      <vt:lpstr>Jenis Hambatan yang Sudah Terselesaikan (Solved)  Jenjang SMP Wilayah Jakarta Timur</vt:lpstr>
      <vt:lpstr>Jenis Hambatan yang sudah terpecahkan (solved) Jenjang SMP Wilayah Jakarta Timur</vt:lpstr>
      <vt:lpstr>PowerPoint Presentation</vt:lpstr>
      <vt:lpstr>Rencana Kegiatan Dukungan dalam Penyelesaian Hambatan  Jenjang SMP Wilayah Jakarta Timur</vt:lpstr>
      <vt:lpstr>PowerPoint Presentation</vt:lpstr>
      <vt:lpstr>PowerPoint Presentation</vt:lpstr>
      <vt:lpstr>PowerPoint Presentation</vt:lpstr>
      <vt:lpstr>PowerPoint Presentation</vt:lpstr>
      <vt:lpstr>Jenis Hambatan Periode Desember 2021 Jenjang SMP</vt:lpstr>
      <vt:lpstr>Jenis Hambatan yang Sudah Terselesaikan (Solved) Jenjang SMP</vt:lpstr>
      <vt:lpstr>Jenis Hambatan yang Sudah Terselesaikan (Solved) Jenjang SMP</vt:lpstr>
      <vt:lpstr>Jenis Hambatan yang Sudah Terselesaikan (Solved) Jenjang SMP</vt:lpstr>
      <vt:lpstr>Jenis Hambatan yang Sudah Terselesaikan (Solved) Jenjang SMP</vt:lpstr>
      <vt:lpstr>Jenis Hambatan yang Sudah Terselesaikan (Solved) Jenjang SMP</vt:lpstr>
      <vt:lpstr>Jenis Hambatan yang Membutuhkan Dukungan dalam Penyelesaian (Butuh Dukungan PMO Daerah) Jenjang SMP</vt:lpstr>
      <vt:lpstr>Jenis Hambatan yang Membutuhkan Dukungan dalam Penyelesaian (Butuh Dukungan PMO Daerah) Jenjang SMP</vt:lpstr>
      <vt:lpstr>Tak kenal Maka … .</vt:lpstr>
      <vt:lpstr>PowerPoint Presentation</vt:lpstr>
      <vt:lpstr>Agenda Kegiatan</vt:lpstr>
      <vt:lpstr>Mentimeter.com </vt:lpstr>
      <vt:lpstr>1. DEFINISI RKJM</vt:lpstr>
      <vt:lpstr>PowerPoint Presentation</vt:lpstr>
      <vt:lpstr>2. TUJUAN PENYUSUNAN RKJM</vt:lpstr>
      <vt:lpstr>TUJUAN UMUM</vt:lpstr>
      <vt:lpstr>TUJUAN KHUSUS</vt:lpstr>
      <vt:lpstr>3. TUJUAN PENYUSUNAN RKJM</vt:lpstr>
      <vt:lpstr>Landasan Hukum</vt:lpstr>
      <vt:lpstr>PowerPoint Presentation</vt:lpstr>
      <vt:lpstr>  Alur Penyusunan RKJM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89,526,124$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Rencana Kerja Jangka Menengah</dc:title>
  <dc:creator>Heni Mulyani</dc:creator>
  <cp:lastModifiedBy>HENI MULYANI</cp:lastModifiedBy>
  <cp:revision>6</cp:revision>
  <dcterms:modified xsi:type="dcterms:W3CDTF">2022-02-14T13:37:23Z</dcterms:modified>
</cp:coreProperties>
</file>