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19"/>
  </p:notesMasterIdLst>
  <p:sldIdLst>
    <p:sldId id="256" r:id="rId2"/>
    <p:sldId id="537" r:id="rId3"/>
    <p:sldId id="365" r:id="rId4"/>
    <p:sldId id="538" r:id="rId5"/>
    <p:sldId id="521" r:id="rId6"/>
    <p:sldId id="539" r:id="rId7"/>
    <p:sldId id="541" r:id="rId8"/>
    <p:sldId id="515" r:id="rId9"/>
    <p:sldId id="355" r:id="rId10"/>
    <p:sldId id="532" r:id="rId11"/>
    <p:sldId id="516" r:id="rId12"/>
    <p:sldId id="551" r:id="rId13"/>
    <p:sldId id="552" r:id="rId14"/>
    <p:sldId id="553" r:id="rId15"/>
    <p:sldId id="560" r:id="rId16"/>
    <p:sldId id="557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81">
          <p15:clr>
            <a:srgbClr val="9AA0A6"/>
          </p15:clr>
        </p15:guide>
        <p15:guide id="4" orient="horz" pos="821">
          <p15:clr>
            <a:srgbClr val="9AA0A6"/>
          </p15:clr>
        </p15:guide>
        <p15:guide id="5" orient="horz" pos="577">
          <p15:clr>
            <a:srgbClr val="9AA0A6"/>
          </p15:clr>
        </p15:guide>
        <p15:guide id="6" orient="horz" pos="568">
          <p15:clr>
            <a:srgbClr val="9AA0A6"/>
          </p15:clr>
        </p15:guide>
        <p15:guide id="7" orient="horz" pos="315">
          <p15:clr>
            <a:srgbClr val="9AA0A6"/>
          </p15:clr>
        </p15:guide>
        <p15:guide id="8" orient="horz">
          <p15:clr>
            <a:srgbClr val="9AA0A6"/>
          </p15:clr>
        </p15:guide>
        <p15:guide id="9" orient="horz" pos="96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.sulaiman2014ui@gmail.com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03954-E3F2-406F-B0AF-BAA003DCEBC1}">
  <a:tblStyle styleId="{03F03954-E3F2-406F-B0AF-BAA003DCE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6" autoAdjust="0"/>
    <p:restoredTop sz="78172" autoAdjust="0"/>
  </p:normalViewPr>
  <p:slideViewPr>
    <p:cSldViewPr snapToGrid="0">
      <p:cViewPr>
        <p:scale>
          <a:sx n="77" d="100"/>
          <a:sy n="77" d="100"/>
        </p:scale>
        <p:origin x="1076" y="60"/>
      </p:cViewPr>
      <p:guideLst>
        <p:guide orient="horz" pos="1584"/>
        <p:guide pos="2880"/>
        <p:guide orient="horz" pos="481"/>
        <p:guide orient="horz" pos="821"/>
        <p:guide orient="horz" pos="577"/>
        <p:guide orient="horz" pos="568"/>
        <p:guide orient="horz" pos="315"/>
        <p:guide orient="horz"/>
        <p:guide orient="horz" pos="96"/>
      </p:guideLst>
    </p:cSldViewPr>
  </p:slideViewPr>
  <p:outlineViewPr>
    <p:cViewPr>
      <p:scale>
        <a:sx n="33" d="100"/>
        <a:sy n="33" d="100"/>
      </p:scale>
      <p:origin x="0" y="-20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24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394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6adb3c2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6adb3c2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3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e3668bdf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e3668bdf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81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093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9309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6adb3c28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6adb3c280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99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6adb3c280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e6adb3c280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072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e3668bdf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e3668bdf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966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9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856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6adb3c280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6adb3c280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8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368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668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566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1">
  <p:cSld name="Title and Content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32478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5">
  <p:cSld name="Title and Content_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82880" y="274639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6">
  <p:cSld name="Title and Content_6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7">
  <p:cSld name="Title and Content_7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82880" y="274639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8">
  <p:cSld name="Title and Content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77750" y="4851475"/>
            <a:ext cx="46476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[DRAFT - Untuk Diskusi - Belum Final, Tidak Untuk Disebarluaskan]</a:t>
            </a:r>
            <a:endParaRPr sz="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9">
  <p:cSld name="Title and Content_9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77750" y="4851475"/>
            <a:ext cx="46476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[DRAFT - Untuk Diskusi - Belum Final, Tidak Untuk Disebarluaskan]</a:t>
            </a:r>
            <a:endParaRPr sz="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165129" y="142847"/>
            <a:ext cx="88137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1740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940546" y="4889946"/>
            <a:ext cx="1623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ntro">
  <p:cSld name="Large Intr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600239" y="0"/>
            <a:ext cx="4543761" cy="5143500"/>
          </a:xfrm>
          <a:custGeom>
            <a:avLst/>
            <a:gdLst/>
            <a:ahLst/>
            <a:cxnLst/>
            <a:rect l="l" t="t" r="r" b="b"/>
            <a:pathLst>
              <a:path w="6058348" h="6858000" extrusionOk="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24001" y="2755779"/>
            <a:ext cx="3333600" cy="20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○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324000" y="4774420"/>
            <a:ext cx="30861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6"/>
          <p:cNvSpPr>
            <a:spLocks noGrp="1"/>
          </p:cNvSpPr>
          <p:nvPr>
            <p:ph type="sldNum" idx="12"/>
          </p:nvPr>
        </p:nvSpPr>
        <p:spPr>
          <a:xfrm>
            <a:off x="8796711" y="4789066"/>
            <a:ext cx="216000" cy="21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>
            <a:spLocks noGrp="1"/>
          </p:cNvSpPr>
          <p:nvPr>
            <p:ph type="pic" idx="2"/>
          </p:nvPr>
        </p:nvSpPr>
        <p:spPr>
          <a:xfrm>
            <a:off x="3423457" y="147025"/>
            <a:ext cx="2606400" cy="26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134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5894602" y="2080865"/>
            <a:ext cx="2897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Char char="●"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3"/>
          </p:nvPr>
        </p:nvSpPr>
        <p:spPr>
          <a:xfrm>
            <a:off x="5894602" y="2781086"/>
            <a:ext cx="28974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6432" y="4769572"/>
            <a:ext cx="660889" cy="25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ntro 1">
  <p:cSld name="Large Intro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4600239" y="0"/>
            <a:ext cx="4543761" cy="5143500"/>
          </a:xfrm>
          <a:custGeom>
            <a:avLst/>
            <a:gdLst/>
            <a:ahLst/>
            <a:cxnLst/>
            <a:rect l="l" t="t" r="r" b="b"/>
            <a:pathLst>
              <a:path w="6058348" h="6858000" extrusionOk="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d slide layout">
  <p:cSld name="1_End slide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2">
            <a:alphaModFix amt="51000"/>
          </a:blip>
          <a:srcRect t="3427" b="3417"/>
          <a:stretch/>
        </p:blipFill>
        <p:spPr>
          <a:xfrm>
            <a:off x="-8290" y="549970"/>
            <a:ext cx="9143797" cy="42238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5409093" y="4867057"/>
            <a:ext cx="348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Kementerian Pendidikan dan Kebudayaan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9" descr="D:\Ade\KEMENDIKBUD\Paparan Menteri\ppt\Gand Design PGRI\33ddc3bc264068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6344" y="4806545"/>
            <a:ext cx="417994" cy="31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Title and Content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2">
  <p:cSld name="TITLE_ONLY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ster">
  <p:cSld name="Title Mast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724400"/>
            <a:ext cx="9144000" cy="41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4"/>
          <p:cNvGrpSpPr/>
          <p:nvPr/>
        </p:nvGrpSpPr>
        <p:grpSpPr>
          <a:xfrm>
            <a:off x="3171602" y="4842"/>
            <a:ext cx="5972400" cy="5143500"/>
            <a:chOff x="4228801" y="7184"/>
            <a:chExt cx="7963200" cy="6858000"/>
          </a:xfrm>
        </p:grpSpPr>
        <p:sp>
          <p:nvSpPr>
            <p:cNvPr id="22" name="Google Shape;22;p4"/>
            <p:cNvSpPr/>
            <p:nvPr/>
          </p:nvSpPr>
          <p:spPr>
            <a:xfrm>
              <a:off x="5691001" y="7184"/>
              <a:ext cx="6501000" cy="6843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4228801" y="7184"/>
              <a:ext cx="1462200" cy="685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033350" y="2325687"/>
            <a:ext cx="49482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3066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033350" y="3924573"/>
            <a:ext cx="49482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3066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1">
  <p:cSld name="Title and Content_2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6"/>
          <p:cNvSpPr txBox="1"/>
          <p:nvPr/>
        </p:nvSpPr>
        <p:spPr>
          <a:xfrm>
            <a:off x="77750" y="4851475"/>
            <a:ext cx="46476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[DRAFT - Untuk Diskusi - Belum Final, Tidak Untuk Disebarluaskan]</a:t>
            </a:r>
            <a:endParaRPr sz="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_AND_BODY_8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7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TITLE_AND_BODY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8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8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6">
  <p:cSld name="TITLE_AND_BODY_10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9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9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s one sub">
  <p:cSld name="TITLE_AND_BODY_7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162425"/>
            <a:ext cx="9144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851399" y="4961109"/>
            <a:ext cx="1893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2"/>
          </p:nvPr>
        </p:nvSpPr>
        <p:spPr>
          <a:xfrm>
            <a:off x="216575" y="543425"/>
            <a:ext cx="84597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2">
  <p:cSld name="Title and Content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3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d slide layout">
  <p:cSld name="2_End slide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765678" y="47025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82880" y="274639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254000" y="493689"/>
            <a:ext cx="88900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2060"/>
                </a:solidFill>
                <a:latin typeface="Britannic Bold" panose="020B0903060703020204" pitchFamily="34" charset="0"/>
              </a:rPr>
              <a:t>Rapat</a:t>
            </a:r>
            <a:r>
              <a:rPr lang="en-US" sz="28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Britannic Bold" panose="020B0903060703020204" pitchFamily="34" charset="0"/>
              </a:rPr>
              <a:t>Kordinasi</a:t>
            </a:r>
            <a:endParaRPr sz="28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Program Management Office (PMO) </a:t>
            </a:r>
            <a:endParaRPr sz="28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untuk Program Sekolah Penggerak (PSP)</a:t>
            </a:r>
            <a:endParaRPr sz="28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solidFill>
                  <a:srgbClr val="002060"/>
                </a:solidFill>
                <a:latin typeface="Britannic Bold" panose="020B0903060703020204" pitchFamily="34" charset="0"/>
              </a:rPr>
              <a:t>Provinsi</a:t>
            </a:r>
            <a:r>
              <a:rPr lang="en-ID" sz="28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 DKI Jakarta </a:t>
            </a:r>
          </a:p>
          <a:p>
            <a:pPr lvl="0" algn="ctr"/>
            <a:r>
              <a:rPr lang="en-ID" sz="2800" b="1" dirty="0" err="1">
                <a:solidFill>
                  <a:srgbClr val="002060"/>
                </a:solidFill>
                <a:latin typeface="Britannic Bold" panose="020B0903060703020204" pitchFamily="34" charset="0"/>
              </a:rPr>
              <a:t>Jenjang</a:t>
            </a:r>
            <a:r>
              <a:rPr lang="en-ID" sz="28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Britannic Bold" panose="020B0903060703020204" pitchFamily="34" charset="0"/>
              </a:rPr>
              <a:t>PAUD/TK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, </a:t>
            </a:r>
            <a:r>
              <a:rPr lang="en-ID" sz="28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SD, SMP, SMA, dan SLB</a:t>
            </a:r>
            <a:endParaRPr lang="en-ID" sz="2800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LPMP DKI Jakarta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15 -2- 2022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59" y="172244"/>
            <a:ext cx="7886700" cy="828815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r>
              <a:rPr lang="en-US" sz="2000" b="1" dirty="0" err="1"/>
              <a:t>Periode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Januari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2022 </a:t>
            </a:r>
            <a:b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AE2662-CDC1-4582-82B0-66401150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46889"/>
              </p:ext>
            </p:extLst>
          </p:nvPr>
        </p:nvGraphicFramePr>
        <p:xfrm>
          <a:off x="600959" y="1148663"/>
          <a:ext cx="7772400" cy="297815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67453521"/>
                    </a:ext>
                  </a:extLst>
                </a:gridCol>
                <a:gridCol w="2902904">
                  <a:extLst>
                    <a:ext uri="{9D8B030D-6E8A-4147-A177-3AD203B41FA5}">
                      <a16:colId xmlns:a16="http://schemas.microsoft.com/office/drawing/2014/main" val="2366803558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2737609881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1504655036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21097551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8892777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Jenis</a:t>
                      </a:r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Hambatan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Butuh</a:t>
                      </a:r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Dukungan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 Progress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Solved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9346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>
                          <a:effectLst/>
                        </a:rPr>
                        <a:t>SDM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ID" sz="18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066214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2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Anggaran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444151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3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Teknologi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179794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4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Kegiatan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Pembelajaran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4738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5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Pemda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837042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6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Internal sekolah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ID" sz="18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9307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7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Kondisi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mendesak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444056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Jumlah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ID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900720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600959" y="4318198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200" i="1" dirty="0" err="1"/>
              <a:t>Keterangan</a:t>
            </a:r>
            <a:r>
              <a:rPr lang="en-US" sz="1200" i="1" dirty="0"/>
              <a:t>: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Bersumber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file “daftar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isian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instrumen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PAUD/TK”</a:t>
            </a:r>
            <a:endParaRPr lang="en-ID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2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7" y="237638"/>
            <a:ext cx="9220525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Solved</a:t>
            </a:r>
            <a:r>
              <a:rPr lang="en-US" sz="2000" b="1" dirty="0"/>
              <a:t>)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73391"/>
              </p:ext>
            </p:extLst>
          </p:nvPr>
        </p:nvGraphicFramePr>
        <p:xfrm>
          <a:off x="324853" y="1066453"/>
          <a:ext cx="8304639" cy="372491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624800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609342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756502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3313995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0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094048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Pemerintah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daerah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Anggaran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PAUD/TK </a:t>
                      </a:r>
                      <a:r>
                        <a:rPr lang="en-US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</a:p>
                    <a:p>
                      <a:pPr algn="l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Pemerintah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daerah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Pusat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mendukung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141153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Dukungan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Pemerintah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daerah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Pengawas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PAUD/TK </a:t>
                      </a:r>
                      <a:r>
                        <a:rPr lang="en-US" sz="1600" b="1" i="0" u="none" strike="noStrike" cap="none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</a:p>
                    <a:p>
                      <a:pPr algn="l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Pengawas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sangat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mendukung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2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8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7" y="237638"/>
            <a:ext cx="9220525" cy="828815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Solved</a:t>
            </a:r>
            <a:r>
              <a:rPr lang="en-US" sz="2000" b="1" dirty="0"/>
              <a:t>)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4669"/>
              </p:ext>
            </p:extLst>
          </p:nvPr>
        </p:nvGraphicFramePr>
        <p:xfrm>
          <a:off x="181157" y="1066453"/>
          <a:ext cx="8578515" cy="321034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645405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662416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847408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3423286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0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327675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Yayasan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PAUD/TK </a:t>
                      </a:r>
                      <a:r>
                        <a:rPr lang="en-US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Internal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sekolah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mendukung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327675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Guru Non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Komite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Pembelajaran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PAUD/TK</a:t>
                      </a:r>
                      <a:endParaRPr lang="en-US" sz="1600" b="1" i="0" u="none" strike="noStrike" cap="none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</a:p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Internal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mendukung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2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5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/>
        </p:nvSpPr>
        <p:spPr>
          <a:xfrm>
            <a:off x="0" y="1036099"/>
            <a:ext cx="9143999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KEGIATAN </a:t>
            </a:r>
          </a:p>
          <a:p>
            <a:pPr algn="ctr"/>
            <a:r>
              <a:rPr lang="en" sz="2800" b="1" dirty="0">
                <a:solidFill>
                  <a:schemeClr val="tx1"/>
                </a:solidFill>
              </a:rPr>
              <a:t>Berdasarkan Hambatan yang terselesaikan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Program Management Office 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untuk Program Sekolah Penggerak</a:t>
            </a:r>
          </a:p>
          <a:p>
            <a:pPr lvl="0" algn="ctr">
              <a:buNone/>
            </a:pPr>
            <a:r>
              <a:rPr lang="en" sz="3200" b="1" dirty="0" err="1">
                <a:solidFill>
                  <a:schemeClr val="accent6">
                    <a:lumMod val="50000"/>
                  </a:schemeClr>
                </a:solidFill>
              </a:rPr>
              <a:t>Jenjang</a:t>
            </a:r>
            <a:r>
              <a:rPr lang="en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</a:p>
        </p:txBody>
      </p:sp>
    </p:spTree>
    <p:extLst>
      <p:ext uri="{BB962C8B-B14F-4D97-AF65-F5344CB8AC3E}">
        <p14:creationId xmlns:p14="http://schemas.microsoft.com/office/powerpoint/2010/main" val="58798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04" y="248444"/>
            <a:ext cx="7886700" cy="828815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Kegiatan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/>
              <a:t>Dukungan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Penyelesaian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E9A7C2-9A37-4A7A-9217-E524E937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73"/>
              </p:ext>
            </p:extLst>
          </p:nvPr>
        </p:nvGraphicFramePr>
        <p:xfrm>
          <a:off x="235203" y="1006235"/>
          <a:ext cx="8660222" cy="274955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332939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32847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422436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409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Kegiatan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420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Dukungan</a:t>
                      </a:r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Pemerintah</a:t>
                      </a:r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daerah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+mn-lt"/>
                        </a:rPr>
                        <a:t>Anggaran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Dinas Pendidikan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beserta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pengawas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mengenai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anggaran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880297"/>
                  </a:ext>
                </a:extLst>
              </a:tr>
              <a:tr h="78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Dukungan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Pemerintah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daerah</a:t>
                      </a:r>
                      <a:endParaRPr lang="en-US" sz="16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Pengawas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Dinas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beserta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pengawas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mengenai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anggaran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algn="l"/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77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6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04" y="248444"/>
            <a:ext cx="7886700" cy="828815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Kegiatan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/>
              <a:t>Dukungan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Penyelesaian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E9A7C2-9A37-4A7A-9217-E524E937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60674"/>
              </p:ext>
            </p:extLst>
          </p:nvPr>
        </p:nvGraphicFramePr>
        <p:xfrm>
          <a:off x="235203" y="1006235"/>
          <a:ext cx="8660222" cy="2398702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332939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32847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574758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419678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6310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Kegiatan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831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Yayasan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rapat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bersama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yayasan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seluruh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pihak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internal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880297"/>
                  </a:ext>
                </a:extLst>
              </a:tr>
              <a:tr h="93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Guru Non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Komite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Pembelajaran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rapat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bersama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yayasan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seluruh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pihak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internal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algn="l"/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77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9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55"/>
          <p:cNvGraphicFramePr/>
          <p:nvPr>
            <p:extLst>
              <p:ext uri="{D42A27DB-BD31-4B8C-83A1-F6EECF244321}">
                <p14:modId xmlns:p14="http://schemas.microsoft.com/office/powerpoint/2010/main" val="894628335"/>
              </p:ext>
            </p:extLst>
          </p:nvPr>
        </p:nvGraphicFramePr>
        <p:xfrm>
          <a:off x="333075" y="1148031"/>
          <a:ext cx="8477849" cy="3200370"/>
        </p:xfrm>
        <a:graphic>
          <a:graphicData uri="http://schemas.openxmlformats.org/drawingml/2006/table">
            <a:tbl>
              <a:tblPr>
                <a:noFill/>
                <a:tableStyleId>{03F03954-E3F2-406F-B0AF-BAA003DCEBC1}</a:tableStyleId>
              </a:tblPr>
              <a:tblGrid>
                <a:gridCol w="55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6758">
                  <a:extLst>
                    <a:ext uri="{9D8B030D-6E8A-4147-A177-3AD203B41FA5}">
                      <a16:colId xmlns:a16="http://schemas.microsoft.com/office/drawing/2014/main" val="2824100181"/>
                    </a:ext>
                  </a:extLst>
                </a:gridCol>
              </a:tblGrid>
              <a:tr h="5617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No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Rencana Kegiatan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PIC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Nomor</a:t>
                      </a:r>
                      <a:r>
                        <a:rPr lang="en" sz="1800" b="1" baseline="0" dirty="0">
                          <a:solidFill>
                            <a:schemeClr val="bg1"/>
                          </a:solidFill>
                          <a:latin typeface="+mn-lt"/>
                        </a:rPr>
                        <a:t> HP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Tenggat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Waktu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</a:rPr>
                        <a:t>Status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</a:rPr>
                        <a:t>Kemajuan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</a:rPr>
                        <a:t>Kegiatan</a:t>
                      </a:r>
                      <a:endParaRPr lang="en-ID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Dinas Pendidikan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beserta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pengawas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Melakukan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koordinasi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dengan</a:t>
                      </a:r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internal </a:t>
                      </a:r>
                      <a:r>
                        <a:rPr lang="en-US" sz="1800" b="0" i="0" u="none" strike="noStrike" cap="none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sekolah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18262864"/>
                  </a:ext>
                </a:extLst>
              </a:tr>
            </a:tbl>
          </a:graphicData>
        </a:graphic>
      </p:graphicFrame>
      <p:sp>
        <p:nvSpPr>
          <p:cNvPr id="297" name="Google Shape;297;p55"/>
          <p:cNvSpPr txBox="1"/>
          <p:nvPr/>
        </p:nvSpPr>
        <p:spPr>
          <a:xfrm>
            <a:off x="1234940" y="239904"/>
            <a:ext cx="71388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None/>
            </a:pPr>
            <a:r>
              <a:rPr lang="en-ID" sz="2000" b="1" dirty="0"/>
              <a:t>Daftar </a:t>
            </a:r>
            <a:r>
              <a:rPr lang="en-ID" sz="2000" b="1" dirty="0" err="1"/>
              <a:t>Periksa</a:t>
            </a:r>
            <a:r>
              <a:rPr lang="en-ID" sz="2000" b="1" dirty="0"/>
              <a:t> </a:t>
            </a:r>
            <a:r>
              <a:rPr lang="en-ID" sz="2000" b="1" dirty="0" err="1"/>
              <a:t>Penyelesaian</a:t>
            </a:r>
            <a:r>
              <a:rPr lang="en-ID" sz="2000" b="1" dirty="0"/>
              <a:t> </a:t>
            </a:r>
            <a:r>
              <a:rPr lang="en-ID" sz="2000" b="1" dirty="0" err="1"/>
              <a:t>Hambatan</a:t>
            </a:r>
            <a:r>
              <a:rPr lang="en-ID" sz="2000" b="1" dirty="0"/>
              <a:t> dan </a:t>
            </a:r>
            <a:r>
              <a:rPr lang="en-ID" sz="2000" b="1" dirty="0" err="1"/>
              <a:t>Pencapaian</a:t>
            </a:r>
            <a:r>
              <a:rPr lang="en-ID" sz="2000" b="1" dirty="0"/>
              <a:t> Target PSP </a:t>
            </a:r>
            <a:r>
              <a:rPr lang="en-ID" sz="2000" b="1" dirty="0" err="1"/>
              <a:t>Jenjang</a:t>
            </a:r>
            <a:r>
              <a:rPr lang="en-ID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</a:p>
        </p:txBody>
      </p:sp>
    </p:spTree>
    <p:extLst>
      <p:ext uri="{BB962C8B-B14F-4D97-AF65-F5344CB8AC3E}">
        <p14:creationId xmlns:p14="http://schemas.microsoft.com/office/powerpoint/2010/main" val="304553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60"/>
          <p:cNvPicPr preferRelativeResize="0"/>
          <p:nvPr/>
        </p:nvPicPr>
        <p:blipFill rotWithShape="1">
          <a:blip r:embed="rId3">
            <a:alphaModFix amt="51000"/>
          </a:blip>
          <a:srcRect t="3427" b="3417"/>
          <a:stretch/>
        </p:blipFill>
        <p:spPr>
          <a:xfrm>
            <a:off x="202" y="0"/>
            <a:ext cx="91437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0"/>
          <p:cNvSpPr txBox="1"/>
          <p:nvPr/>
        </p:nvSpPr>
        <p:spPr>
          <a:xfrm>
            <a:off x="5132153" y="2217122"/>
            <a:ext cx="320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0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/>
        </p:nvSpPr>
        <p:spPr>
          <a:xfrm>
            <a:off x="321275" y="1367403"/>
            <a:ext cx="8452021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Laporan</a:t>
            </a:r>
            <a:r>
              <a:rPr lang="en" sz="3200" b="1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Program Management Office 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untuk Program Sekolah Penggerak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err="1">
                <a:solidFill>
                  <a:schemeClr val="tx1"/>
                </a:solidFill>
              </a:rPr>
              <a:t>Jenjang</a:t>
            </a:r>
            <a:r>
              <a:rPr lang="en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  <a:endParaRPr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9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63" y="-112906"/>
            <a:ext cx="8387083" cy="994200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SEKOLAH PENGGERAK ANGKATAN I</a:t>
            </a:r>
            <a:b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JENJANG PAUD/TK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48252"/>
              </p:ext>
            </p:extLst>
          </p:nvPr>
        </p:nvGraphicFramePr>
        <p:xfrm>
          <a:off x="467219" y="1450397"/>
          <a:ext cx="8019958" cy="2797543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81580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3178275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1938170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  <a:gridCol w="2321933">
                  <a:extLst>
                    <a:ext uri="{9D8B030D-6E8A-4147-A177-3AD203B41FA5}">
                      <a16:colId xmlns:a16="http://schemas.microsoft.com/office/drawing/2014/main" val="2475462408"/>
                    </a:ext>
                  </a:extLst>
                </a:gridCol>
              </a:tblGrid>
              <a:tr h="4852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Sekolah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Nama KS</a:t>
                      </a:r>
                      <a:endParaRPr lang="en-ID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Nama PA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5381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TK GLOBAL ISLAMIC SCHOOL</a:t>
                      </a:r>
                    </a:p>
                    <a:p>
                      <a:pPr algn="l" fontAlgn="t"/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CHOIRINA ARDIAYANTI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  IIN SUPRAPTI</a:t>
                      </a:r>
                    </a:p>
                  </a:txBody>
                  <a:tcPr marL="12700" marR="12700" marT="12700" marB="0"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5913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TK AL AZHAR 13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 HANIFAH BAWAZIR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  TIAR SUGIARTI</a:t>
                      </a:r>
                    </a:p>
                  </a:txBody>
                  <a:tcPr marL="12700" marR="12700" marT="127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3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 TK LAB SCHOOL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 KHUMAIDI TOHAR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  TIAR SUGIARTI</a:t>
                      </a:r>
                    </a:p>
                  </a:txBody>
                  <a:tcPr marL="12700" marR="12700" marT="12700" marB="0"/>
                </a:tc>
                <a:extLst>
                  <a:ext uri="{0D108BD9-81ED-4DB2-BD59-A6C34878D82A}">
                    <a16:rowId xmlns:a16="http://schemas.microsoft.com/office/drawing/2014/main" val="1796249473"/>
                  </a:ext>
                </a:extLst>
              </a:tr>
              <a:tr h="5913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 TK AISIYAH 21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NIKEN HENDRIANI ROSALIA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  TIAR SUGIARTI</a:t>
                      </a:r>
                    </a:p>
                  </a:txBody>
                  <a:tcPr marL="12700" marR="12700" marT="12700" marB="0"/>
                </a:tc>
                <a:extLst>
                  <a:ext uri="{0D108BD9-81ED-4DB2-BD59-A6C34878D82A}">
                    <a16:rowId xmlns:a16="http://schemas.microsoft.com/office/drawing/2014/main" val="90774942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A5B30A9-76FF-4947-97F6-40C29415EFCC}"/>
              </a:ext>
            </a:extLst>
          </p:cNvPr>
          <p:cNvSpPr txBox="1">
            <a:spLocks/>
          </p:cNvSpPr>
          <p:nvPr/>
        </p:nvSpPr>
        <p:spPr>
          <a:xfrm>
            <a:off x="374263" y="4322396"/>
            <a:ext cx="8805591" cy="52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</a:rPr>
              <a:t>Bersumber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 file “daftar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</a:rPr>
              <a:t>isian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</a:rPr>
              <a:t>Instrumen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PAUD/TK Jakarta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Timur”</a:t>
            </a:r>
            <a:endParaRPr lang="en-ID" sz="16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D206-7552-48B0-A9A5-0D978D3B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11" y="142734"/>
            <a:ext cx="2343151" cy="538956"/>
          </a:xfrm>
        </p:spPr>
        <p:txBody>
          <a:bodyPr/>
          <a:lstStyle/>
          <a:p>
            <a:pPr>
              <a:buNone/>
            </a:pPr>
            <a:r>
              <a:rPr lang="en-US" sz="2400" b="1" dirty="0" err="1"/>
              <a:t>Rekap</a:t>
            </a:r>
            <a:r>
              <a:rPr lang="en-US" sz="2400" b="1" dirty="0"/>
              <a:t> </a:t>
            </a:r>
            <a:r>
              <a:rPr lang="en-US" sz="2400" b="1" dirty="0" err="1"/>
              <a:t>Laporan</a:t>
            </a:r>
            <a:endParaRPr lang="en-ID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8F4461-6EFF-42F5-AA25-D56A1BC39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52255"/>
              </p:ext>
            </p:extLst>
          </p:nvPr>
        </p:nvGraphicFramePr>
        <p:xfrm>
          <a:off x="686380" y="1391478"/>
          <a:ext cx="7177460" cy="1905079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5262599">
                  <a:extLst>
                    <a:ext uri="{9D8B030D-6E8A-4147-A177-3AD203B41FA5}">
                      <a16:colId xmlns:a16="http://schemas.microsoft.com/office/drawing/2014/main" val="2030816291"/>
                    </a:ext>
                  </a:extLst>
                </a:gridCol>
                <a:gridCol w="1914861">
                  <a:extLst>
                    <a:ext uri="{9D8B030D-6E8A-4147-A177-3AD203B41FA5}">
                      <a16:colId xmlns:a16="http://schemas.microsoft.com/office/drawing/2014/main" val="4167940791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Jenjang</a:t>
                      </a:r>
                      <a:endParaRPr lang="en-ID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PAUD/TK</a:t>
                      </a:r>
                    </a:p>
                  </a:txBody>
                  <a:tcPr marT="91440" marB="914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1986"/>
                  </a:ext>
                </a:extLst>
              </a:tr>
              <a:tr h="533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US" sz="1800" baseline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530249943"/>
                  </a:ext>
                </a:extLst>
              </a:tr>
              <a:tr h="449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Sudah</a:t>
                      </a: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ada</a:t>
                      </a: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laporan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763539401"/>
                  </a:ext>
                </a:extLst>
              </a:tr>
              <a:tr h="440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Belum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ada</a:t>
                      </a: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laporan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54185870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567111" y="566784"/>
            <a:ext cx="757021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Status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Kelengkapan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Laporan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PAUD/TK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 txBox="1">
            <a:spLocks/>
          </p:cNvSpPr>
          <p:nvPr/>
        </p:nvSpPr>
        <p:spPr>
          <a:xfrm>
            <a:off x="686380" y="3212413"/>
            <a:ext cx="7886700" cy="8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b="1" i="1" dirty="0" err="1">
                <a:solidFill>
                  <a:schemeClr val="tx1"/>
                </a:solidFill>
              </a:rPr>
              <a:t>Keterangan</a:t>
            </a:r>
            <a:r>
              <a:rPr lang="en-US" b="1" i="1" dirty="0">
                <a:solidFill>
                  <a:schemeClr val="tx1"/>
                </a:solidFill>
              </a:rPr>
              <a:t>: </a:t>
            </a:r>
            <a:r>
              <a:rPr lang="en-US" b="1" i="1" dirty="0" err="1">
                <a:solidFill>
                  <a:schemeClr val="tx1"/>
                </a:solidFill>
              </a:rPr>
              <a:t>Tulisan</a:t>
            </a:r>
            <a:r>
              <a:rPr lang="en-US" b="1" i="1" dirty="0">
                <a:solidFill>
                  <a:schemeClr val="tx1"/>
                </a:solidFill>
              </a:rPr>
              <a:t> yang </a:t>
            </a:r>
            <a:r>
              <a:rPr lang="en-US" b="1" i="1" dirty="0" err="1">
                <a:solidFill>
                  <a:schemeClr val="tx1"/>
                </a:solidFill>
              </a:rPr>
              <a:t>berwarna</a:t>
            </a:r>
            <a:r>
              <a:rPr lang="en-US" b="1" i="1" dirty="0">
                <a:solidFill>
                  <a:schemeClr val="tx1"/>
                </a:solidFill>
              </a:rPr>
              <a:t> HIJAU </a:t>
            </a:r>
            <a:r>
              <a:rPr lang="en-US" b="1" i="1" dirty="0" err="1">
                <a:solidFill>
                  <a:schemeClr val="tx1"/>
                </a:solidFill>
              </a:rPr>
              <a:t>berasal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dari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tarikan</a:t>
            </a:r>
            <a:r>
              <a:rPr lang="en-US" b="1" i="1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2796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None/>
            </a:pPr>
            <a:r>
              <a:rPr lang="en-US" sz="2400" b="1" dirty="0" err="1"/>
              <a:t>Topik</a:t>
            </a:r>
            <a:r>
              <a:rPr lang="en-US" sz="2400" b="1" dirty="0"/>
              <a:t> Coaching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273639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None/>
            </a:pPr>
            <a:r>
              <a:rPr lang="en-US" i="1" dirty="0" err="1">
                <a:solidFill>
                  <a:schemeClr val="tx1"/>
                </a:solidFill>
              </a:rPr>
              <a:t>Keterangan</a:t>
            </a:r>
            <a:r>
              <a:rPr lang="en-US" i="1" dirty="0">
                <a:solidFill>
                  <a:schemeClr val="tx1"/>
                </a:solidFill>
              </a:rPr>
              <a:t>: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Bersumber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file “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detil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laporan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individu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PAUD/TK”</a:t>
            </a:r>
          </a:p>
          <a:p>
            <a:pPr>
              <a:buFont typeface="Arial"/>
              <a:buNone/>
            </a:pPr>
            <a:endParaRPr lang="en-ID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11470"/>
              </p:ext>
            </p:extLst>
          </p:nvPr>
        </p:nvGraphicFramePr>
        <p:xfrm>
          <a:off x="378458" y="1024197"/>
          <a:ext cx="8376557" cy="2939983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3303920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4530892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5081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Topik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Coaching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4403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TK Global Islamic School</a:t>
                      </a:r>
                    </a:p>
                    <a:p>
                      <a:pPr algn="l" fontAlgn="t"/>
                      <a:endParaRPr lang="en-US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Peningkatan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kompetensi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media </a:t>
                      </a:r>
                      <a:r>
                        <a:rPr lang="en-US" sz="1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sesuai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dengan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paradigma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baru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5758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/>
                </a:tc>
                <a:extLst>
                  <a:ext uri="{0D108BD9-81ED-4DB2-BD59-A6C34878D82A}">
                    <a16:rowId xmlns:a16="http://schemas.microsoft.com/office/drawing/2014/main" val="1796249473"/>
                  </a:ext>
                </a:extLst>
              </a:tr>
              <a:tr h="575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/>
                </a:tc>
                <a:extLst>
                  <a:ext uri="{0D108BD9-81ED-4DB2-BD59-A6C34878D82A}">
                    <a16:rowId xmlns:a16="http://schemas.microsoft.com/office/drawing/2014/main" val="252698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03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120443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Rencana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Tindakan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88984" y="4640065"/>
            <a:ext cx="8387083" cy="2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endParaRPr lang="en-US" sz="1600" i="1" dirty="0"/>
          </a:p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</a:rPr>
              <a:t>Bersumber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file “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</a:rPr>
              <a:t>detil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</a:rPr>
              <a:t>laporan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</a:rPr>
              <a:t>individu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PAUD/TK”</a:t>
            </a:r>
            <a:endParaRPr lang="en-ID" sz="16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91472"/>
              </p:ext>
            </p:extLst>
          </p:nvPr>
        </p:nvGraphicFramePr>
        <p:xfrm>
          <a:off x="388984" y="1045882"/>
          <a:ext cx="8592090" cy="3188358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398980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2936383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5256727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6402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Rencana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Tindakan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5317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TK Global Islamic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Menggunakan</a:t>
                      </a:r>
                      <a:r>
                        <a:rPr lang="en-ID" sz="1800" b="0" i="0" u="none" strike="noStrike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data </a:t>
                      </a:r>
                      <a:r>
                        <a:rPr lang="en-ID" sz="1800" b="0" i="0" u="none" strike="noStrike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sebagai</a:t>
                      </a:r>
                      <a:r>
                        <a:rPr lang="en-ID" sz="1800" b="0" i="0" u="none" strike="noStrike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dasar</a:t>
                      </a:r>
                      <a:r>
                        <a:rPr lang="en-ID" sz="1800" b="0" i="0" u="none" strike="noStrike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perencanaan</a:t>
                      </a:r>
                      <a:r>
                        <a:rPr lang="en-ID" sz="1800" b="0" i="0" u="none" strike="noStrike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kegiatan</a:t>
                      </a:r>
                      <a:r>
                        <a:rPr lang="en-ID" sz="1800" b="0" i="0" u="none" strike="noStrike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sekolah</a:t>
                      </a:r>
                      <a:endParaRPr lang="en-ID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4357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ID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6249473"/>
                  </a:ext>
                </a:extLst>
              </a:tr>
              <a:tr h="6873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D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D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092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50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-91440" y="224437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None/>
            </a:pPr>
            <a:r>
              <a:rPr lang="en-US" sz="2400" b="1" dirty="0" err="1"/>
              <a:t>Catatan</a:t>
            </a:r>
            <a:r>
              <a:rPr lang="en-US" sz="2400" b="1" dirty="0"/>
              <a:t> </a:t>
            </a:r>
            <a:r>
              <a:rPr lang="en-US" sz="2400" b="1" dirty="0" err="1"/>
              <a:t>Tambahan</a:t>
            </a:r>
            <a:r>
              <a:rPr lang="en-ID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88984" y="457667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endParaRPr lang="en-US" sz="1600" i="1" dirty="0"/>
          </a:p>
          <a:p>
            <a:pPr>
              <a:buFont typeface="Arial"/>
              <a:buNone/>
            </a:pPr>
            <a:endParaRPr lang="en-US" sz="1600" i="1" dirty="0"/>
          </a:p>
          <a:p>
            <a:pPr>
              <a:buFont typeface="Arial"/>
              <a:buNone/>
            </a:pPr>
            <a:r>
              <a:rPr lang="en-US" sz="1200" i="1" dirty="0" err="1"/>
              <a:t>Keterangan</a:t>
            </a:r>
            <a:r>
              <a:rPr lang="en-US" sz="1200" i="1" dirty="0"/>
              <a:t>: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Bersumber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file “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detil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laporan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individu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PAUD/TK”</a:t>
            </a:r>
            <a:endParaRPr lang="en-ID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2818"/>
              </p:ext>
            </p:extLst>
          </p:nvPr>
        </p:nvGraphicFramePr>
        <p:xfrm>
          <a:off x="388984" y="780337"/>
          <a:ext cx="8563630" cy="3796338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21308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3179280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4863042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90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Catatan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Tambahan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751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charset="0"/>
                        </a:rPr>
                        <a:t>TK Global Islamic School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Pemanfaatan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data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untuk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peningkatan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mutu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pendidikan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dimaksimalkan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 ajar yang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berdiferensiasi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Ketuntasan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capaian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pembelajaran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4563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6249473"/>
                  </a:ext>
                </a:extLst>
              </a:tr>
              <a:tr h="4563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4497783"/>
                  </a:ext>
                </a:extLst>
              </a:tr>
              <a:tr h="1627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369278-3138-4E9D-A528-0C9C6A77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94" y="53285"/>
            <a:ext cx="8050647" cy="426069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 err="1"/>
              <a:t>Capaian</a:t>
            </a:r>
            <a:r>
              <a:rPr lang="en-US" sz="2000" b="1" dirty="0"/>
              <a:t> </a:t>
            </a:r>
            <a:r>
              <a:rPr lang="en-US" sz="2000" b="1" dirty="0" err="1"/>
              <a:t>Kegiatan</a:t>
            </a:r>
            <a:r>
              <a:rPr lang="en-US" sz="2000" b="1" dirty="0"/>
              <a:t>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PAUD/TK</a:t>
            </a:r>
            <a:b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b="1" dirty="0"/>
              <a:t> </a:t>
            </a:r>
            <a:r>
              <a:rPr lang="en-US" sz="2000" b="1" dirty="0" err="1"/>
              <a:t>Periode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Maret</a:t>
            </a:r>
            <a:r>
              <a:rPr lang="en-US" sz="2000" b="1" dirty="0">
                <a:solidFill>
                  <a:srgbClr val="00B0F0"/>
                </a:solidFill>
              </a:rPr>
              <a:t> 2022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64104"/>
              </p:ext>
            </p:extLst>
          </p:nvPr>
        </p:nvGraphicFramePr>
        <p:xfrm>
          <a:off x="172122" y="515363"/>
          <a:ext cx="8799753" cy="433324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498543">
                  <a:extLst>
                    <a:ext uri="{9D8B030D-6E8A-4147-A177-3AD203B41FA5}">
                      <a16:colId xmlns:a16="http://schemas.microsoft.com/office/drawing/2014/main" val="119852448"/>
                    </a:ext>
                  </a:extLst>
                </a:gridCol>
                <a:gridCol w="4213309">
                  <a:extLst>
                    <a:ext uri="{9D8B030D-6E8A-4147-A177-3AD203B41FA5}">
                      <a16:colId xmlns:a16="http://schemas.microsoft.com/office/drawing/2014/main" val="3055734682"/>
                    </a:ext>
                  </a:extLst>
                </a:gridCol>
                <a:gridCol w="506027">
                  <a:extLst>
                    <a:ext uri="{9D8B030D-6E8A-4147-A177-3AD203B41FA5}">
                      <a16:colId xmlns:a16="http://schemas.microsoft.com/office/drawing/2014/main" val="211692134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3815004114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621239922"/>
                    </a:ext>
                  </a:extLst>
                </a:gridCol>
                <a:gridCol w="676685">
                  <a:extLst>
                    <a:ext uri="{9D8B030D-6E8A-4147-A177-3AD203B41FA5}">
                      <a16:colId xmlns:a16="http://schemas.microsoft.com/office/drawing/2014/main" val="121732480"/>
                    </a:ext>
                  </a:extLst>
                </a:gridCol>
              </a:tblGrid>
              <a:tr h="3834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Kegiatan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CS 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JG 09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AK5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GS17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SW5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EIS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4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Pertemuan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penyusunan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silabus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8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Pertemuan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penyusunan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projek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penguatan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profil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pelajar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Pancasila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3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Pertemuan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antara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guru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komunitas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pendidikan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Pertemuan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antara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guru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orang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tua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komunitas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Pembahasan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mengenai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bagaimana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menciptakan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keamanan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iklim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sekolah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yang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positif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Mengikuti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sesi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penguatan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pembelajaran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paradigma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baru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bersama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instruktur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nasional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099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812594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200" i="1" dirty="0" err="1"/>
              <a:t>Keterangan</a:t>
            </a:r>
            <a:r>
              <a:rPr lang="en-US" sz="1200" i="1" dirty="0"/>
              <a:t>: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Bersumber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file “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daftar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isian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6">
                    <a:lumMod val="50000"/>
                  </a:schemeClr>
                </a:solidFill>
              </a:rPr>
              <a:t>instrumenPAUD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 /TK”</a:t>
            </a:r>
            <a:endParaRPr lang="en-ID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1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210323" y="0"/>
            <a:ext cx="8832075" cy="42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dirty="0"/>
              <a:t>Kesimpulan</a:t>
            </a:r>
            <a:endParaRPr sz="2400" b="1" dirty="0"/>
          </a:p>
        </p:txBody>
      </p:sp>
      <p:graphicFrame>
        <p:nvGraphicFramePr>
          <p:cNvPr id="277" name="Google Shape;277;p52"/>
          <p:cNvGraphicFramePr/>
          <p:nvPr>
            <p:extLst>
              <p:ext uri="{D42A27DB-BD31-4B8C-83A1-F6EECF244321}">
                <p14:modId xmlns:p14="http://schemas.microsoft.com/office/powerpoint/2010/main" val="3724631754"/>
              </p:ext>
            </p:extLst>
          </p:nvPr>
        </p:nvGraphicFramePr>
        <p:xfrm>
          <a:off x="210324" y="449670"/>
          <a:ext cx="8832075" cy="4434750"/>
        </p:xfrm>
        <a:graphic>
          <a:graphicData uri="http://schemas.openxmlformats.org/drawingml/2006/table">
            <a:tbl>
              <a:tblPr>
                <a:noFill/>
                <a:tableStyleId>{03F03954-E3F2-406F-B0AF-BAA003DCEBC1}</a:tableStyleId>
              </a:tblPr>
              <a:tblGrid>
                <a:gridCol w="447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Kota DKI Jakarta </a:t>
                      </a:r>
                      <a:r>
                        <a:rPr lang="en" sz="1500" b="1" dirty="0" err="1"/>
                        <a:t>Jenjang</a:t>
                      </a:r>
                      <a:r>
                        <a:rPr lang="en" sz="1500" b="1" dirty="0"/>
                        <a:t> </a:t>
                      </a:r>
                      <a:r>
                        <a:rPr lang="en-US" sz="1500" b="1" dirty="0">
                          <a:solidFill>
                            <a:srgbClr val="00B0F0"/>
                          </a:solidFill>
                        </a:rPr>
                        <a:t>PAUD/TK</a:t>
                      </a:r>
                      <a:endParaRPr sz="15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 err="1"/>
                        <a:t>Tanggal</a:t>
                      </a:r>
                      <a:r>
                        <a:rPr lang="en-ID" sz="1500" dirty="0"/>
                        <a:t> </a:t>
                      </a:r>
                      <a:r>
                        <a:rPr lang="en-ID" sz="1500" dirty="0" err="1"/>
                        <a:t>rapat</a:t>
                      </a:r>
                      <a:r>
                        <a:rPr lang="en-ID" sz="1500" dirty="0"/>
                        <a:t> PMO: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15</a:t>
                      </a:r>
                      <a:r>
                        <a:rPr lang="en-ID" sz="1500" baseline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ID" sz="1500" baseline="0" dirty="0" err="1">
                          <a:solidFill>
                            <a:srgbClr val="00B0F0"/>
                          </a:solidFill>
                        </a:rPr>
                        <a:t>Februari</a:t>
                      </a:r>
                      <a:r>
                        <a:rPr lang="en-ID" sz="1500" baseline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2022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bg1"/>
                          </a:solidFill>
                        </a:rPr>
                        <a:t>Capaian bulan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Januari</a:t>
                      </a:r>
                      <a:r>
                        <a:rPr lang="en" sz="1500" b="1" baseline="0" dirty="0">
                          <a:solidFill>
                            <a:schemeClr val="bg1"/>
                          </a:solidFill>
                        </a:rPr>
                        <a:t> 2022</a:t>
                      </a:r>
                      <a:endParaRPr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bg1"/>
                          </a:solidFill>
                        </a:rPr>
                        <a:t>Target bulan</a:t>
                      </a:r>
                      <a:r>
                        <a:rPr lang="en" sz="1500" b="1" baseline="0" dirty="0">
                          <a:solidFill>
                            <a:schemeClr val="bg1"/>
                          </a:solidFill>
                        </a:rPr>
                        <a:t> Februari 2022</a:t>
                      </a:r>
                      <a:endParaRPr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07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Capaian</a:t>
                      </a:r>
                      <a:r>
                        <a:rPr lang="en-ID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baseline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elaksanaan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kegiatan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PAUD/TK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100%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rincian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silabus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ID" sz="15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projek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P3: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praktisi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pendidikan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  <a:effectLst/>
                        </a:rPr>
                        <a:t>100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orang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tua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  <a:effectLst/>
                        </a:rPr>
                        <a:t>100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Pembahasan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mengenai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bagaimana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menciptakan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keamanan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iklim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sekolah yang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positif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  <a:effectLst/>
                        </a:rPr>
                        <a:t>100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Mengikuti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sesi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pembelajaran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paradigma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baru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bersama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instruktur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capaian</a:t>
                      </a:r>
                      <a:r>
                        <a:rPr lang="en-ID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baseline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elaksanaan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kegiatan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PAUD/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tk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25 %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rincian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silabus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25 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projek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P3: 25 %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praktisi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pendidikan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25 %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orang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tua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25 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Pembahasan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mengenai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bagaimana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menciptakan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keamanan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iklim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sekolah yang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positif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25 %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Mengikuti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sesi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pembelajaran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paradigma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baru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bersama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instruktur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25 %</a:t>
                      </a:r>
                      <a:endParaRPr lang="en-ID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69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2693</TotalTime>
  <Words>931</Words>
  <Application>Microsoft Office PowerPoint</Application>
  <PresentationFormat>On-screen Show (16:9)</PresentationFormat>
  <Paragraphs>313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Britannic Bold</vt:lpstr>
      <vt:lpstr>Calibri</vt:lpstr>
      <vt:lpstr>Corbel</vt:lpstr>
      <vt:lpstr>Times New Roman</vt:lpstr>
      <vt:lpstr>Custom Design</vt:lpstr>
      <vt:lpstr>PowerPoint Presentation</vt:lpstr>
      <vt:lpstr>PowerPoint Presentation</vt:lpstr>
      <vt:lpstr>SEKOLAH PENGGERAK ANGKATAN I JENJANG PAUD/TK</vt:lpstr>
      <vt:lpstr>Rekap Laporan</vt:lpstr>
      <vt:lpstr>PowerPoint Presentation</vt:lpstr>
      <vt:lpstr>PowerPoint Presentation</vt:lpstr>
      <vt:lpstr>PowerPoint Presentation</vt:lpstr>
      <vt:lpstr>Capaian Kegiatan Jenjang PAUD/TK  Periode Maret 2022</vt:lpstr>
      <vt:lpstr>PowerPoint Presentation</vt:lpstr>
      <vt:lpstr>Jenis Hambatan Periode Januari 2022  Jenjang PAUD/TK</vt:lpstr>
      <vt:lpstr>Jenis Hambatan yang Sudah Terselesaikan (Solved)  Jenjang PAUD/TK</vt:lpstr>
      <vt:lpstr>Jenis Hambatan yang Sudah Terselesaikan (Solved)  Jenjang PAUD/TK</vt:lpstr>
      <vt:lpstr>PowerPoint Presentation</vt:lpstr>
      <vt:lpstr>Kegiatan Dukungan dalam Penyelesaian Hambatan  Jenjang PAUD/TK</vt:lpstr>
      <vt:lpstr>Kegiatan Dukungan dalam Penyelesaian Hambatan  Jenjang PAUD/TK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KADIV PERENCANAAN</dc:creator>
  <cp:lastModifiedBy>Didang Setiawan</cp:lastModifiedBy>
  <cp:revision>240</cp:revision>
  <dcterms:modified xsi:type="dcterms:W3CDTF">2022-02-15T06:23:17Z</dcterms:modified>
</cp:coreProperties>
</file>