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</p:sldMasterIdLst>
  <p:notesMasterIdLst>
    <p:notesMasterId r:id="rId36"/>
  </p:notesMasterIdLst>
  <p:sldIdLst>
    <p:sldId id="256" r:id="rId2"/>
    <p:sldId id="503" r:id="rId3"/>
    <p:sldId id="517" r:id="rId4"/>
    <p:sldId id="518" r:id="rId5"/>
    <p:sldId id="307" r:id="rId6"/>
    <p:sldId id="519" r:id="rId7"/>
    <p:sldId id="520" r:id="rId8"/>
    <p:sldId id="521" r:id="rId9"/>
    <p:sldId id="522" r:id="rId10"/>
    <p:sldId id="523" r:id="rId11"/>
    <p:sldId id="525" r:id="rId12"/>
    <p:sldId id="526" r:id="rId13"/>
    <p:sldId id="524" r:id="rId14"/>
    <p:sldId id="527" r:id="rId15"/>
    <p:sldId id="528" r:id="rId16"/>
    <p:sldId id="529" r:id="rId17"/>
    <p:sldId id="515" r:id="rId18"/>
    <p:sldId id="530" r:id="rId19"/>
    <p:sldId id="531" r:id="rId20"/>
    <p:sldId id="355" r:id="rId21"/>
    <p:sldId id="532" r:id="rId22"/>
    <p:sldId id="533" r:id="rId23"/>
    <p:sldId id="453" r:id="rId24"/>
    <p:sldId id="454" r:id="rId25"/>
    <p:sldId id="536" r:id="rId26"/>
    <p:sldId id="516" r:id="rId27"/>
    <p:sldId id="534" r:id="rId28"/>
    <p:sldId id="458" r:id="rId29"/>
    <p:sldId id="535" r:id="rId30"/>
    <p:sldId id="509" r:id="rId31"/>
    <p:sldId id="512" r:id="rId32"/>
    <p:sldId id="513" r:id="rId33"/>
    <p:sldId id="514" r:id="rId34"/>
    <p:sldId id="274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81">
          <p15:clr>
            <a:srgbClr val="9AA0A6"/>
          </p15:clr>
        </p15:guide>
        <p15:guide id="4" orient="horz" pos="821">
          <p15:clr>
            <a:srgbClr val="9AA0A6"/>
          </p15:clr>
        </p15:guide>
        <p15:guide id="5" orient="horz" pos="577">
          <p15:clr>
            <a:srgbClr val="9AA0A6"/>
          </p15:clr>
        </p15:guide>
        <p15:guide id="6" orient="horz" pos="568">
          <p15:clr>
            <a:srgbClr val="9AA0A6"/>
          </p15:clr>
        </p15:guide>
        <p15:guide id="7" orient="horz" pos="315">
          <p15:clr>
            <a:srgbClr val="9AA0A6"/>
          </p15:clr>
        </p15:guide>
        <p15:guide id="8" orient="horz">
          <p15:clr>
            <a:srgbClr val="9AA0A6"/>
          </p15:clr>
        </p15:guide>
        <p15:guide id="9" orient="horz" pos="96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.sulaiman2014ui@gmail.com" initials="a" lastIdx="1" clrIdx="0">
    <p:extLst>
      <p:ext uri="{19B8F6BF-5375-455C-9EA6-DF929625EA0E}">
        <p15:presenceInfo xmlns:p15="http://schemas.microsoft.com/office/powerpoint/2012/main" userId="be3e93220706ab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F03954-E3F2-406F-B0AF-BAA003DCEBC1}">
  <a:tblStyle styleId="{03F03954-E3F2-406F-B0AF-BAA003DCEB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82226" autoAdjust="0"/>
  </p:normalViewPr>
  <p:slideViewPr>
    <p:cSldViewPr snapToGrid="0">
      <p:cViewPr varScale="1">
        <p:scale>
          <a:sx n="56" d="100"/>
          <a:sy n="56" d="100"/>
        </p:scale>
        <p:origin x="72" y="390"/>
      </p:cViewPr>
      <p:guideLst>
        <p:guide orient="horz" pos="1584"/>
        <p:guide pos="2880"/>
        <p:guide orient="horz" pos="481"/>
        <p:guide orient="horz" pos="821"/>
        <p:guide orient="horz" pos="577"/>
        <p:guide orient="horz" pos="568"/>
        <p:guide orient="horz" pos="315"/>
        <p:guide orient="horz"/>
        <p:guide orient="horz" pos="96"/>
      </p:guideLst>
    </p:cSldViewPr>
  </p:slideViewPr>
  <p:outlineViewPr>
    <p:cViewPr>
      <p:scale>
        <a:sx n="33" d="100"/>
        <a:sy n="33" d="100"/>
      </p:scale>
      <p:origin x="0" y="-200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242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3394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6adb3c2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6adb3c2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37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237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50814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6685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02090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5170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4903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4e3668bdf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e4e3668bdf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455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4218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6adb3c280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6adb3c280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791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6adb3c280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6adb3c280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0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4e3668bdf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e4e3668bdf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04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6adb3c280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ge6adb3c280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072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3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49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48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6adb3c280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6adb3c280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80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3689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36654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120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182880" y="274638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 1">
  <p:cSld name="Title and Content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_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82880" y="274638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32478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5">
  <p:cSld name="Title and Content_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82880" y="274639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6">
  <p:cSld name="Title and Content_6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82880" y="274638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7">
  <p:cSld name="Title and Content_7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82880" y="274639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8">
  <p:cSld name="Title and Content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77750" y="4851475"/>
            <a:ext cx="46476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[DRAFT - Untuk Diskusi - Belum Final, Tidak Untuk Disebarluaskan]</a:t>
            </a:r>
            <a:endParaRPr sz="9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153675" y="132750"/>
            <a:ext cx="8859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Char char="●"/>
              <a:defRPr sz="18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153675" y="839325"/>
            <a:ext cx="88593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/>
          <p:nvPr/>
        </p:nvSpPr>
        <p:spPr>
          <a:xfrm>
            <a:off x="0" y="4767270"/>
            <a:ext cx="9144000" cy="376200"/>
          </a:xfrm>
          <a:prstGeom prst="rect">
            <a:avLst/>
          </a:prstGeom>
          <a:solidFill>
            <a:srgbClr val="073763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8682175" y="4792850"/>
            <a:ext cx="4152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105050" y="4846250"/>
            <a:ext cx="1732200" cy="235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DRAFT </a:t>
            </a: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 RAHASIA</a:t>
            </a: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4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9">
  <p:cSld name="Title and Content_9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77750" y="4851475"/>
            <a:ext cx="46476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[DRAFT - Untuk Diskusi - Belum Final, Tidak Untuk Disebarluaskan]</a:t>
            </a:r>
            <a:endParaRPr sz="9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2">
  <p:cSld name="Title Only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165129" y="142847"/>
            <a:ext cx="88137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1740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940546" y="4889946"/>
            <a:ext cx="162300" cy="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ntro">
  <p:cSld name="Large Intro">
    <p:bg>
      <p:bgPr>
        <a:solidFill>
          <a:srgbClr val="F2F2F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4600239" y="0"/>
            <a:ext cx="4543761" cy="5143500"/>
          </a:xfrm>
          <a:custGeom>
            <a:avLst/>
            <a:gdLst/>
            <a:ahLst/>
            <a:cxnLst/>
            <a:rect l="l" t="t" r="r" b="b"/>
            <a:pathLst>
              <a:path w="6058348" h="6858000" extrusionOk="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>
            <a:gsLst>
              <a:gs pos="0">
                <a:srgbClr val="323F4F"/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324001" y="2755779"/>
            <a:ext cx="3333600" cy="20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○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ftr" idx="11"/>
          </p:nvPr>
        </p:nvSpPr>
        <p:spPr>
          <a:xfrm>
            <a:off x="324000" y="4774420"/>
            <a:ext cx="30861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6"/>
          <p:cNvSpPr>
            <a:spLocks noGrp="1"/>
          </p:cNvSpPr>
          <p:nvPr>
            <p:ph type="sldNum" idx="12"/>
          </p:nvPr>
        </p:nvSpPr>
        <p:spPr>
          <a:xfrm>
            <a:off x="8796711" y="4789066"/>
            <a:ext cx="216000" cy="21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6"/>
          <p:cNvSpPr>
            <a:spLocks noGrp="1"/>
          </p:cNvSpPr>
          <p:nvPr>
            <p:ph type="pic" idx="2"/>
          </p:nvPr>
        </p:nvSpPr>
        <p:spPr>
          <a:xfrm>
            <a:off x="3423457" y="147025"/>
            <a:ext cx="2606400" cy="2666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1134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ctrTitle"/>
          </p:nvPr>
        </p:nvSpPr>
        <p:spPr>
          <a:xfrm>
            <a:off x="5894602" y="2080865"/>
            <a:ext cx="28974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rbel"/>
              <a:buChar char="●"/>
              <a:defRPr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3"/>
          </p:nvPr>
        </p:nvSpPr>
        <p:spPr>
          <a:xfrm>
            <a:off x="5894602" y="2781086"/>
            <a:ext cx="28974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66432" y="4769572"/>
            <a:ext cx="660889" cy="254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ntro 1">
  <p:cSld name="Large Intro_1">
    <p:bg>
      <p:bgPr>
        <a:solidFill>
          <a:srgbClr val="F2F2F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4600239" y="0"/>
            <a:ext cx="4543761" cy="5143500"/>
          </a:xfrm>
          <a:custGeom>
            <a:avLst/>
            <a:gdLst/>
            <a:ahLst/>
            <a:cxnLst/>
            <a:rect l="l" t="t" r="r" b="b"/>
            <a:pathLst>
              <a:path w="6058348" h="6858000" extrusionOk="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>
            <a:gsLst>
              <a:gs pos="0">
                <a:srgbClr val="323F4F"/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d slide layout">
  <p:cSld name="1_End slide layou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/>
          <p:nvPr/>
        </p:nvSpPr>
        <p:spPr>
          <a:xfrm>
            <a:off x="0" y="4767270"/>
            <a:ext cx="9144000" cy="376200"/>
          </a:xfrm>
          <a:prstGeom prst="rect">
            <a:avLst/>
          </a:prstGeom>
          <a:solidFill>
            <a:srgbClr val="073763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9"/>
          <p:cNvPicPr preferRelativeResize="0"/>
          <p:nvPr/>
        </p:nvPicPr>
        <p:blipFill rotWithShape="1">
          <a:blip r:embed="rId2">
            <a:alphaModFix amt="51000"/>
          </a:blip>
          <a:srcRect t="3427" b="3417"/>
          <a:stretch/>
        </p:blipFill>
        <p:spPr>
          <a:xfrm>
            <a:off x="-8290" y="549970"/>
            <a:ext cx="9143797" cy="42238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/>
          <p:nvPr/>
        </p:nvSpPr>
        <p:spPr>
          <a:xfrm>
            <a:off x="5409093" y="4867057"/>
            <a:ext cx="348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Kementerian Pendidikan dan Kebudayaan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9" descr="D:\Ade\KEMENDIKBUD\Paparan Menteri\ppt\Gand Design PGRI\33ddc3bc264068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6344" y="4806545"/>
            <a:ext cx="417994" cy="311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Title and Content 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4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1">
  <p:cSld name="TITLE_ONLY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2">
  <p:cSld name="TITLE_ONLY_2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ster">
  <p:cSld name="Title Mast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724400"/>
            <a:ext cx="9144000" cy="41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4"/>
          <p:cNvGrpSpPr/>
          <p:nvPr/>
        </p:nvGrpSpPr>
        <p:grpSpPr>
          <a:xfrm>
            <a:off x="3171602" y="4842"/>
            <a:ext cx="5972400" cy="5143500"/>
            <a:chOff x="4228801" y="7184"/>
            <a:chExt cx="7963200" cy="6858000"/>
          </a:xfrm>
        </p:grpSpPr>
        <p:sp>
          <p:nvSpPr>
            <p:cNvPr id="22" name="Google Shape;22;p4"/>
            <p:cNvSpPr/>
            <p:nvPr/>
          </p:nvSpPr>
          <p:spPr>
            <a:xfrm>
              <a:off x="5691001" y="7184"/>
              <a:ext cx="6501000" cy="6843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4"/>
            <p:cNvSpPr/>
            <p:nvPr/>
          </p:nvSpPr>
          <p:spPr>
            <a:xfrm flipH="1">
              <a:off x="4228801" y="7184"/>
              <a:ext cx="1462200" cy="6858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033350" y="2325687"/>
            <a:ext cx="49482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3066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033350" y="3924573"/>
            <a:ext cx="49482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3066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 1">
  <p:cSld name="Title and Content_2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6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6"/>
          <p:cNvSpPr txBox="1"/>
          <p:nvPr/>
        </p:nvSpPr>
        <p:spPr>
          <a:xfrm>
            <a:off x="77750" y="4851475"/>
            <a:ext cx="46476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[DRAFT - Untuk Diskusi - Belum Final, Tidak Untuk Disebarluaskan]</a:t>
            </a:r>
            <a:endParaRPr sz="9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TITLE_AND_BODY_8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153675" y="132750"/>
            <a:ext cx="8859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Char char="●"/>
              <a:defRPr sz="18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37"/>
          <p:cNvSpPr txBox="1">
            <a:spLocks noGrp="1"/>
          </p:cNvSpPr>
          <p:nvPr>
            <p:ph type="body" idx="1"/>
          </p:nvPr>
        </p:nvSpPr>
        <p:spPr>
          <a:xfrm>
            <a:off x="153675" y="839325"/>
            <a:ext cx="88593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37"/>
          <p:cNvSpPr/>
          <p:nvPr/>
        </p:nvSpPr>
        <p:spPr>
          <a:xfrm>
            <a:off x="0" y="4767270"/>
            <a:ext cx="9144000" cy="376200"/>
          </a:xfrm>
          <a:prstGeom prst="rect">
            <a:avLst/>
          </a:prstGeom>
          <a:solidFill>
            <a:srgbClr val="073763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7"/>
          <p:cNvSpPr txBox="1">
            <a:spLocks noGrp="1"/>
          </p:cNvSpPr>
          <p:nvPr>
            <p:ph type="sldNum" idx="12"/>
          </p:nvPr>
        </p:nvSpPr>
        <p:spPr>
          <a:xfrm>
            <a:off x="8682175" y="4792850"/>
            <a:ext cx="4152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7"/>
          <p:cNvSpPr txBox="1"/>
          <p:nvPr/>
        </p:nvSpPr>
        <p:spPr>
          <a:xfrm>
            <a:off x="105050" y="4846250"/>
            <a:ext cx="1732200" cy="235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DRAFT </a:t>
            </a: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 RAHASIA</a:t>
            </a: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5">
  <p:cSld name="TITLE_AND_BODY_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>
            <a:spLocks noGrp="1"/>
          </p:cNvSpPr>
          <p:nvPr>
            <p:ph type="title"/>
          </p:nvPr>
        </p:nvSpPr>
        <p:spPr>
          <a:xfrm>
            <a:off x="153675" y="132750"/>
            <a:ext cx="8859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Char char="●"/>
              <a:defRPr sz="18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8"/>
          <p:cNvSpPr txBox="1">
            <a:spLocks noGrp="1"/>
          </p:cNvSpPr>
          <p:nvPr>
            <p:ph type="body" idx="1"/>
          </p:nvPr>
        </p:nvSpPr>
        <p:spPr>
          <a:xfrm>
            <a:off x="153675" y="839325"/>
            <a:ext cx="88593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8"/>
          <p:cNvSpPr/>
          <p:nvPr/>
        </p:nvSpPr>
        <p:spPr>
          <a:xfrm>
            <a:off x="0" y="4767270"/>
            <a:ext cx="9144000" cy="376200"/>
          </a:xfrm>
          <a:prstGeom prst="rect">
            <a:avLst/>
          </a:prstGeom>
          <a:solidFill>
            <a:srgbClr val="073763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8"/>
          <p:cNvSpPr txBox="1">
            <a:spLocks noGrp="1"/>
          </p:cNvSpPr>
          <p:nvPr>
            <p:ph type="sldNum" idx="12"/>
          </p:nvPr>
        </p:nvSpPr>
        <p:spPr>
          <a:xfrm>
            <a:off x="8682175" y="4792850"/>
            <a:ext cx="4152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8"/>
          <p:cNvSpPr txBox="1"/>
          <p:nvPr/>
        </p:nvSpPr>
        <p:spPr>
          <a:xfrm>
            <a:off x="105050" y="4846250"/>
            <a:ext cx="1732200" cy="235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DRAFT </a:t>
            </a: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 RAHASIA</a:t>
            </a: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6">
  <p:cSld name="TITLE_AND_BODY_10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>
            <a:spLocks noGrp="1"/>
          </p:cNvSpPr>
          <p:nvPr>
            <p:ph type="title"/>
          </p:nvPr>
        </p:nvSpPr>
        <p:spPr>
          <a:xfrm>
            <a:off x="153675" y="132750"/>
            <a:ext cx="8859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Char char="●"/>
              <a:defRPr sz="18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body" idx="1"/>
          </p:nvPr>
        </p:nvSpPr>
        <p:spPr>
          <a:xfrm>
            <a:off x="153675" y="839325"/>
            <a:ext cx="88593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9"/>
          <p:cNvSpPr/>
          <p:nvPr/>
        </p:nvSpPr>
        <p:spPr>
          <a:xfrm>
            <a:off x="0" y="4767270"/>
            <a:ext cx="9144000" cy="376200"/>
          </a:xfrm>
          <a:prstGeom prst="rect">
            <a:avLst/>
          </a:prstGeom>
          <a:solidFill>
            <a:srgbClr val="073763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9"/>
          <p:cNvSpPr txBox="1">
            <a:spLocks noGrp="1"/>
          </p:cNvSpPr>
          <p:nvPr>
            <p:ph type="sldNum" idx="12"/>
          </p:nvPr>
        </p:nvSpPr>
        <p:spPr>
          <a:xfrm>
            <a:off x="8682175" y="4792850"/>
            <a:ext cx="4152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9"/>
          <p:cNvSpPr txBox="1"/>
          <p:nvPr/>
        </p:nvSpPr>
        <p:spPr>
          <a:xfrm>
            <a:off x="105050" y="4846250"/>
            <a:ext cx="1732200" cy="235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DRAFT </a:t>
            </a: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 RAHASIA</a:t>
            </a: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s one sub">
  <p:cSld name="TITLE_AND_BODY_7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0" y="162425"/>
            <a:ext cx="9144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851399" y="4961109"/>
            <a:ext cx="1893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 idx="2"/>
          </p:nvPr>
        </p:nvSpPr>
        <p:spPr>
          <a:xfrm>
            <a:off x="216575" y="543425"/>
            <a:ext cx="84597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 2">
  <p:cSld name="Title and Content_1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3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d slide layout">
  <p:cSld name="2_End slide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765678" y="47025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82880" y="274639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82880" y="274638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/>
        </p:nvSpPr>
        <p:spPr>
          <a:xfrm>
            <a:off x="254000" y="493689"/>
            <a:ext cx="88900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02060"/>
                </a:solidFill>
              </a:rPr>
              <a:t>Rapat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Kordinasi</a:t>
            </a:r>
            <a:endParaRPr sz="28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2060"/>
                </a:solidFill>
              </a:rPr>
              <a:t>Program Management Office (PMO) </a:t>
            </a:r>
            <a:endParaRPr sz="28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2060"/>
                </a:solidFill>
              </a:rPr>
              <a:t>untuk Program Sekolah Penggerak (PSP)</a:t>
            </a:r>
            <a:endParaRPr sz="28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solidFill>
                  <a:srgbClr val="002060"/>
                </a:solidFill>
              </a:rPr>
              <a:t>Provinsi</a:t>
            </a:r>
            <a:r>
              <a:rPr lang="en-ID" sz="2800" b="1" dirty="0">
                <a:solidFill>
                  <a:srgbClr val="002060"/>
                </a:solidFill>
              </a:rPr>
              <a:t> DKI Jakarta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 smtClean="0">
                <a:solidFill>
                  <a:srgbClr val="002060"/>
                </a:solidFill>
              </a:rPr>
              <a:t>Jenjang</a:t>
            </a:r>
            <a:r>
              <a:rPr lang="en-ID" sz="2800" b="1" dirty="0">
                <a:solidFill>
                  <a:srgbClr val="002060"/>
                </a:solidFill>
              </a:rPr>
              <a:t> </a:t>
            </a:r>
            <a:r>
              <a:rPr lang="en-ID" sz="2800" b="1" dirty="0" smtClean="0">
                <a:solidFill>
                  <a:srgbClr val="002060"/>
                </a:solidFill>
              </a:rPr>
              <a:t>SD, SMP, SMA, </a:t>
            </a:r>
            <a:r>
              <a:rPr lang="en-ID" sz="2800" b="1" dirty="0" err="1" smtClean="0">
                <a:solidFill>
                  <a:srgbClr val="002060"/>
                </a:solidFill>
              </a:rPr>
              <a:t>dan</a:t>
            </a:r>
            <a:r>
              <a:rPr lang="en-ID" sz="2800" b="1" dirty="0" smtClean="0">
                <a:solidFill>
                  <a:srgbClr val="002060"/>
                </a:solidFill>
              </a:rPr>
              <a:t> SLB</a:t>
            </a:r>
            <a:endParaRPr lang="en-ID" sz="28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2060"/>
                </a:solidFill>
              </a:rPr>
              <a:t>LPMP DKI Jakarta</a:t>
            </a:r>
            <a:r>
              <a:rPr lang="en" sz="2800" b="1" dirty="0" smtClean="0">
                <a:solidFill>
                  <a:srgbClr val="002060"/>
                </a:solidFill>
              </a:rPr>
              <a:t>, </a:t>
            </a:r>
            <a:r>
              <a:rPr lang="en" sz="2800" b="1" dirty="0" smtClean="0">
                <a:solidFill>
                  <a:srgbClr val="00B0F0"/>
                </a:solidFill>
              </a:rPr>
              <a:t>15 Februari 2022</a:t>
            </a:r>
            <a:endParaRPr sz="2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204721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en-US" sz="2400" b="1" dirty="0" err="1" smtClean="0"/>
              <a:t>Rencana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Tindakan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SMA Wilayah Jakarta </a:t>
            </a:r>
            <a:r>
              <a:rPr lang="en-US" sz="2400" b="1" dirty="0" err="1" smtClean="0">
                <a:solidFill>
                  <a:srgbClr val="00B0F0"/>
                </a:solidFill>
              </a:rPr>
              <a:t>Timur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3195" y="4727784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detil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laporan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individu</a:t>
            </a:r>
            <a:r>
              <a:rPr lang="en-US" sz="1600" i="1" dirty="0" smtClean="0"/>
              <a:t> 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35084"/>
              </p:ext>
            </p:extLst>
          </p:nvPr>
        </p:nvGraphicFramePr>
        <p:xfrm>
          <a:off x="383721" y="691812"/>
          <a:ext cx="8376557" cy="4072890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541745">
                  <a:extLst>
                    <a:ext uri="{9D8B030D-6E8A-4147-A177-3AD203B41FA5}">
                      <a16:colId xmlns:a16="http://schemas.microsoft.com/office/drawing/2014/main" xmlns="" val="3944414413"/>
                    </a:ext>
                  </a:extLst>
                </a:gridCol>
                <a:gridCol w="1224176">
                  <a:extLst>
                    <a:ext uri="{9D8B030D-6E8A-4147-A177-3AD203B41FA5}">
                      <a16:colId xmlns:a16="http://schemas.microsoft.com/office/drawing/2014/main" xmlns="" val="2884049391"/>
                    </a:ext>
                  </a:extLst>
                </a:gridCol>
                <a:gridCol w="6610636">
                  <a:extLst>
                    <a:ext uri="{9D8B030D-6E8A-4147-A177-3AD203B41FA5}">
                      <a16:colId xmlns:a16="http://schemas.microsoft.com/office/drawing/2014/main" xmlns="" val="2240835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Rencana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Tindakan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21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228600" indent="-168275" algn="l" fontAlgn="b">
                        <a:buFontTx/>
                        <a:buChar char="-"/>
                      </a:pP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Memaksimalkan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sesmen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diagnostik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kognitif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nonkognitif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peningkatan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mutu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endParaRPr lang="en-US" sz="20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28600" indent="-168275" algn="l" fontAlgn="b">
                        <a:buFontTx/>
                        <a:buChar char="-"/>
                      </a:pP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Mengoptimalkan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penerapan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paradigma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baru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terutama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dalam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diferensiasi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58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71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 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Mengoptimalkan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penggunaan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analisis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sesmen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diagnostik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kognitif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nonkognitif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meningkatkan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mutu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endParaRPr lang="en-US" sz="2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28600" marR="0" lvl="0" indent="-2286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 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Mengoptimalkan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penerapan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paradigma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baru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terutama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dalam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diferensiasi</a:t>
                      </a:r>
                      <a:endParaRPr lang="en-US" sz="2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28600" marR="0" lvl="0" indent="-2286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 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engoptimalkan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pemanfaatan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9624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1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375735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en-US" sz="2400" b="1" dirty="0" err="1" smtClean="0"/>
              <a:t>Rencana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Tindakan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SMA Wilayah Jakarta </a:t>
            </a:r>
            <a:r>
              <a:rPr lang="en-US" sz="2400" b="1" dirty="0" err="1" smtClean="0">
                <a:solidFill>
                  <a:srgbClr val="00B0F0"/>
                </a:solidFill>
              </a:rPr>
              <a:t>Timur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654449" y="4054478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detil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laporan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individu</a:t>
            </a:r>
            <a:r>
              <a:rPr lang="en-US" sz="1600" i="1" dirty="0" smtClean="0"/>
              <a:t> 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962561"/>
              </p:ext>
            </p:extLst>
          </p:nvPr>
        </p:nvGraphicFramePr>
        <p:xfrm>
          <a:off x="654448" y="1158180"/>
          <a:ext cx="8200793" cy="2844165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654843">
                  <a:extLst>
                    <a:ext uri="{9D8B030D-6E8A-4147-A177-3AD203B41FA5}">
                      <a16:colId xmlns:a16="http://schemas.microsoft.com/office/drawing/2014/main" xmlns="" val="3944414413"/>
                    </a:ext>
                  </a:extLst>
                </a:gridCol>
                <a:gridCol w="1309686">
                  <a:extLst>
                    <a:ext uri="{9D8B030D-6E8A-4147-A177-3AD203B41FA5}">
                      <a16:colId xmlns:a16="http://schemas.microsoft.com/office/drawing/2014/main" xmlns="" val="2884049391"/>
                    </a:ext>
                  </a:extLst>
                </a:gridCol>
                <a:gridCol w="6236264">
                  <a:extLst>
                    <a:ext uri="{9D8B030D-6E8A-4147-A177-3AD203B41FA5}">
                      <a16:colId xmlns:a16="http://schemas.microsoft.com/office/drawing/2014/main" xmlns="" val="2240835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Rencana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Tindakan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89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228600" indent="-228600" algn="l" fontAlgn="b"/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 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Memaksimalkan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sesmen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diagnostik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kognitif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nonkognitif</a:t>
                      </a:r>
                      <a:endParaRPr lang="en-US" sz="2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28600" indent="-228600" algn="l" fontAlgn="b"/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 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Meningkatkan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mindset guru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dalam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penilaian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paradigma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baru</a:t>
                      </a:r>
                      <a:endParaRPr lang="en-US" sz="20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28600" indent="-228600" algn="l" fontAlgn="b"/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 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Mengoptimalkan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iferensiasi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modul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ajar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menjadi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lengkap</a:t>
                      </a:r>
                      <a:endParaRPr lang="en-US" sz="2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28600" indent="-228600" algn="l" fontAlgn="b"/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 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Memaksimalkan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pemanfaatan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ata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peningkatan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proses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5255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253135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en-US" sz="2400" b="1" dirty="0" err="1" smtClean="0"/>
              <a:t>Rencana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Tindakan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SMA Wilayah Jakarta </a:t>
            </a:r>
            <a:r>
              <a:rPr lang="en-US" sz="2400" b="1" dirty="0" err="1" smtClean="0">
                <a:solidFill>
                  <a:srgbClr val="00B0F0"/>
                </a:solidFill>
              </a:rPr>
              <a:t>Timur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8458" y="4457843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detil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laporan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individu</a:t>
            </a:r>
            <a:r>
              <a:rPr lang="en-US" sz="1600" i="1" dirty="0" smtClean="0"/>
              <a:t> 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97483"/>
              </p:ext>
            </p:extLst>
          </p:nvPr>
        </p:nvGraphicFramePr>
        <p:xfrm>
          <a:off x="378458" y="987643"/>
          <a:ext cx="8387084" cy="3463290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542426">
                  <a:extLst>
                    <a:ext uri="{9D8B030D-6E8A-4147-A177-3AD203B41FA5}">
                      <a16:colId xmlns:a16="http://schemas.microsoft.com/office/drawing/2014/main" xmlns="" val="3944414413"/>
                    </a:ext>
                  </a:extLst>
                </a:gridCol>
                <a:gridCol w="1331063">
                  <a:extLst>
                    <a:ext uri="{9D8B030D-6E8A-4147-A177-3AD203B41FA5}">
                      <a16:colId xmlns:a16="http://schemas.microsoft.com/office/drawing/2014/main" xmlns="" val="2884049391"/>
                    </a:ext>
                  </a:extLst>
                </a:gridCol>
                <a:gridCol w="6513595">
                  <a:extLst>
                    <a:ext uri="{9D8B030D-6E8A-4147-A177-3AD203B41FA5}">
                      <a16:colId xmlns:a16="http://schemas.microsoft.com/office/drawing/2014/main" xmlns="" val="2240835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Rencana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Tindakan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indent="-3175"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SMAS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Labschool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223838" indent="-160338" algn="l" fontAlgn="b"/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Mengoptimalkan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enerapan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paradigma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baru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terutama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keberadaan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diferensiasi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di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modul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ajar</a:t>
                      </a:r>
                    </a:p>
                    <a:p>
                      <a:pPr marL="223838" indent="-160338" algn="l" fontAlgn="b">
                        <a:buFontTx/>
                        <a:buChar char="-"/>
                      </a:pP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Harus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ada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pemetaan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kebutuhan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pemilihan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mapel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di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kelas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XI</a:t>
                      </a:r>
                    </a:p>
                    <a:p>
                      <a:pPr marL="223838" indent="-160338" algn="l" fontAlgn="b">
                        <a:buFontTx/>
                        <a:buChar char="-"/>
                      </a:pP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Mengoptimalkan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modul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ajar 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yang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terdiferensiasi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sesuai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kemampuan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siswa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765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lvl="0" indent="-31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50 </a:t>
                      </a:r>
                    </a:p>
                    <a:p>
                      <a:pPr marL="63500" indent="-3175" algn="l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223838" marR="0" lvl="0" indent="-160338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menguatkan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lagi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para guru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dalam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menyamakan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persepsi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sekolah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penggerak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khususnya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dalam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berpusat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murid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kenaikan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kelas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sehingga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perencanaan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dikuatkan</a:t>
                      </a:r>
                      <a:endParaRPr lang="en-US" sz="2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1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365142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en-US" sz="2400" b="1" dirty="0" err="1" smtClean="0"/>
              <a:t>Rencana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Tindakan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SMA Wilayah Jakarta </a:t>
            </a:r>
            <a:r>
              <a:rPr lang="en-US" sz="2400" b="1" dirty="0" err="1" smtClean="0">
                <a:solidFill>
                  <a:srgbClr val="00B0F0"/>
                </a:solidFill>
              </a:rPr>
              <a:t>Timur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8458" y="4207100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detil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laporan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individu</a:t>
            </a:r>
            <a:r>
              <a:rPr lang="en-US" sz="1600" i="1" dirty="0" smtClean="0"/>
              <a:t> 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26911"/>
              </p:ext>
            </p:extLst>
          </p:nvPr>
        </p:nvGraphicFramePr>
        <p:xfrm>
          <a:off x="388984" y="1039085"/>
          <a:ext cx="8376557" cy="3168015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541745">
                  <a:extLst>
                    <a:ext uri="{9D8B030D-6E8A-4147-A177-3AD203B41FA5}">
                      <a16:colId xmlns:a16="http://schemas.microsoft.com/office/drawing/2014/main" xmlns="" val="3944414413"/>
                    </a:ext>
                  </a:extLst>
                </a:gridCol>
                <a:gridCol w="1411418">
                  <a:extLst>
                    <a:ext uri="{9D8B030D-6E8A-4147-A177-3AD203B41FA5}">
                      <a16:colId xmlns:a16="http://schemas.microsoft.com/office/drawing/2014/main" xmlns="" val="2884049391"/>
                    </a:ext>
                  </a:extLst>
                </a:gridCol>
                <a:gridCol w="6423394">
                  <a:extLst>
                    <a:ext uri="{9D8B030D-6E8A-4147-A177-3AD203B41FA5}">
                      <a16:colId xmlns:a16="http://schemas.microsoft.com/office/drawing/2014/main" xmlns="" val="2240835417"/>
                    </a:ext>
                  </a:extLst>
                </a:gridCol>
              </a:tblGrid>
              <a:tr h="3408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Rencana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Tindakan</a:t>
                      </a:r>
                      <a:endPara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42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12713" indent="7938" algn="l" fontAlgn="b"/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oordinasi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tim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penyusunan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job description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sosialisasi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proses input data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dalam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PMP,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mengundang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tim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ahli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dalam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perencanaan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93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12713" indent="7938" algn="l" fontAlgn="b"/>
                      <a:r>
                        <a:rPr lang="nl-NL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Memperdalam wawasan tentang perencanaan berbasis data melalui keikutsertaan dalam pelatihan dan pendampingan pelatih ahli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SMAS PKP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12713" indent="7938" algn="l" fontAlgn="b"/>
                      <a:r>
                        <a:rPr lang="sv-SE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Pemanfaatan tes diagnostik dalam pemilihan peminatan siswa serta</a:t>
                      </a:r>
                      <a:r>
                        <a:rPr lang="sv-SE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v-SE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pengukuran dampak projek penguatan profil pelajar Pancasila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0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209767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Font typeface="Arial"/>
              <a:buNone/>
            </a:pPr>
            <a:r>
              <a:rPr lang="en-US" sz="2400" b="1" dirty="0" err="1" smtClean="0"/>
              <a:t>Catatan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Tambahan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SMA Wilayah Jakarta Selatan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3195" y="4637427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detil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laporan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individu</a:t>
            </a:r>
            <a:r>
              <a:rPr lang="en-US" sz="1600" i="1" dirty="0" smtClean="0"/>
              <a:t> 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88073"/>
              </p:ext>
            </p:extLst>
          </p:nvPr>
        </p:nvGraphicFramePr>
        <p:xfrm>
          <a:off x="383721" y="676169"/>
          <a:ext cx="8376557" cy="3984625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675058">
                  <a:extLst>
                    <a:ext uri="{9D8B030D-6E8A-4147-A177-3AD203B41FA5}">
                      <a16:colId xmlns:a16="http://schemas.microsoft.com/office/drawing/2014/main" xmlns="" val="3944414413"/>
                    </a:ext>
                  </a:extLst>
                </a:gridCol>
                <a:gridCol w="1748589">
                  <a:extLst>
                    <a:ext uri="{9D8B030D-6E8A-4147-A177-3AD203B41FA5}">
                      <a16:colId xmlns:a16="http://schemas.microsoft.com/office/drawing/2014/main" xmlns="" val="2884049391"/>
                    </a:ext>
                  </a:extLst>
                </a:gridCol>
                <a:gridCol w="5952910">
                  <a:extLst>
                    <a:ext uri="{9D8B030D-6E8A-4147-A177-3AD203B41FA5}">
                      <a16:colId xmlns:a16="http://schemas.microsoft.com/office/drawing/2014/main" xmlns="" val="224083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Catatan</a:t>
                      </a:r>
                      <a:r>
                        <a:rPr lang="en-US" sz="1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Tambahan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SMAN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109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12713" indent="0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Data-data yang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terhimpun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disandingkan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nilai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rapor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dijadikan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sebagai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salah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satu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acuan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menentukan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pilihan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minat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yang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dipilih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oleh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siswa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58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SMAN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12713" indent="0"/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sudah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menerapkan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digitalisasi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menggunakan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LMS</a:t>
                      </a:r>
                      <a:r>
                        <a:rPr lang="en-US" sz="1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satu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terintergrasi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pada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satu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sistem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79624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SMAS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Avicena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12713" indent="0"/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memiliki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 yang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lengkap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baik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siswa</a:t>
                      </a:r>
                      <a:r>
                        <a:rPr lang="en-US" sz="1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maupun</a:t>
                      </a:r>
                      <a:r>
                        <a:rPr lang="en-US" sz="1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sapras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75255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SMAN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12713" indent="0"/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Hasil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catatan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menunjukkan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bahwa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memprogramkan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selama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bulan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membuat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TTS (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tujuan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target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pencapaian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tahapan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strategi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37765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SMAN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12713" indent="0"/>
                      <a:r>
                        <a:rPr lang="sv-SE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Coaching berjalan sesuai rencana dan menghasilkan dokumen perencanaan selama 3 bulan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367158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9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204721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en-US" sz="2400" b="1" dirty="0" err="1" smtClean="0"/>
              <a:t>Catatan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Tambahan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SMA Wilayah Jakarta </a:t>
            </a:r>
            <a:r>
              <a:rPr lang="en-US" sz="2400" b="1" dirty="0" err="1" smtClean="0">
                <a:solidFill>
                  <a:srgbClr val="00B0F0"/>
                </a:solidFill>
              </a:rPr>
              <a:t>Timur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3195" y="4294726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detil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laporan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individu</a:t>
            </a:r>
            <a:r>
              <a:rPr lang="en-US" sz="1600" i="1" dirty="0" smtClean="0"/>
              <a:t> 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20570"/>
              </p:ext>
            </p:extLst>
          </p:nvPr>
        </p:nvGraphicFramePr>
        <p:xfrm>
          <a:off x="383721" y="724916"/>
          <a:ext cx="8376557" cy="3472815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541745">
                  <a:extLst>
                    <a:ext uri="{9D8B030D-6E8A-4147-A177-3AD203B41FA5}">
                      <a16:colId xmlns:a16="http://schemas.microsoft.com/office/drawing/2014/main" xmlns="" val="3944414413"/>
                    </a:ext>
                  </a:extLst>
                </a:gridCol>
                <a:gridCol w="1224176">
                  <a:extLst>
                    <a:ext uri="{9D8B030D-6E8A-4147-A177-3AD203B41FA5}">
                      <a16:colId xmlns:a16="http://schemas.microsoft.com/office/drawing/2014/main" xmlns="" val="2884049391"/>
                    </a:ext>
                  </a:extLst>
                </a:gridCol>
                <a:gridCol w="6610636">
                  <a:extLst>
                    <a:ext uri="{9D8B030D-6E8A-4147-A177-3AD203B41FA5}">
                      <a16:colId xmlns:a16="http://schemas.microsoft.com/office/drawing/2014/main" xmlns="" val="2240835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Catatan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Tambahan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21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342900" indent="-230188">
                        <a:buFontTx/>
                        <a:buChar char="-"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Pemanfaatan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peningkatan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mutu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dimaksimalkan</a:t>
                      </a:r>
                      <a:endPara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indent="-230188">
                        <a:buFontTx/>
                        <a:buChar char="-"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Modul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ajar yang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berdiferensiasi</a:t>
                      </a:r>
                      <a:endPara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indent="-230188">
                        <a:buFontTx/>
                        <a:buChar char="-"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Ketuntasan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capaian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pembelajaran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58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71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342900" indent="-230188">
                        <a:buFontTx/>
                        <a:buChar char="-"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Penggunaan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dalam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peningkatan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mutu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pembelajaran</a:t>
                      </a:r>
                      <a:endPara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indent="-230188">
                        <a:buFontTx/>
                        <a:buChar char="-"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Modul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ajar yang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berdiferensiasi</a:t>
                      </a:r>
                      <a:endPara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indent="-230188">
                        <a:buFontTx/>
                        <a:buChar char="-"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Ketuntasan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capaian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pembelajaran</a:t>
                      </a:r>
                      <a:endPara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9624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89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342900" indent="-230188">
                        <a:buFontTx/>
                        <a:buChar char="-"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Akan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memanfaatkan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asesmen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diagnostik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lainnya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peningkatan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mutu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pembelajaran</a:t>
                      </a:r>
                      <a:endPara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indent="-230188">
                        <a:buFontTx/>
                        <a:buChar char="-"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Akan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merevisi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modul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ajar yang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belum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berdiferensiasi</a:t>
                      </a:r>
                      <a:endPara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6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204721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en-US" sz="2400" b="1" dirty="0" err="1" smtClean="0"/>
              <a:t>Catatan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Tambahan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SMA Wilayah Jakarta </a:t>
            </a:r>
            <a:r>
              <a:rPr lang="en-US" sz="2400" b="1" dirty="0" err="1" smtClean="0">
                <a:solidFill>
                  <a:srgbClr val="00B0F0"/>
                </a:solidFill>
              </a:rPr>
              <a:t>Timur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3195" y="4570392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detil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laporan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individu</a:t>
            </a:r>
            <a:r>
              <a:rPr lang="en-US" sz="1600" i="1" dirty="0" smtClean="0"/>
              <a:t> 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34693"/>
              </p:ext>
            </p:extLst>
          </p:nvPr>
        </p:nvGraphicFramePr>
        <p:xfrm>
          <a:off x="383721" y="691812"/>
          <a:ext cx="8376557" cy="3878580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541745">
                  <a:extLst>
                    <a:ext uri="{9D8B030D-6E8A-4147-A177-3AD203B41FA5}">
                      <a16:colId xmlns:a16="http://schemas.microsoft.com/office/drawing/2014/main" xmlns="" val="3944414413"/>
                    </a:ext>
                  </a:extLst>
                </a:gridCol>
                <a:gridCol w="1224176">
                  <a:extLst>
                    <a:ext uri="{9D8B030D-6E8A-4147-A177-3AD203B41FA5}">
                      <a16:colId xmlns:a16="http://schemas.microsoft.com/office/drawing/2014/main" xmlns="" val="2884049391"/>
                    </a:ext>
                  </a:extLst>
                </a:gridCol>
                <a:gridCol w="6610636">
                  <a:extLst>
                    <a:ext uri="{9D8B030D-6E8A-4147-A177-3AD203B41FA5}">
                      <a16:colId xmlns:a16="http://schemas.microsoft.com/office/drawing/2014/main" xmlns="" val="2240835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Catatan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Tambahan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indent="-3175"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SMAS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Labschool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12712" indent="0">
                        <a:buFontTx/>
                        <a:buNone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Persiapan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pemilihan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mapel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harus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dilakukan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lebih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awal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serta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erlu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mengadakan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asesmen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diagnostik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sebelum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pemilihan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mapel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12712" indent="0">
                        <a:buFontTx/>
                        <a:buNone/>
                      </a:pPr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PMO </a:t>
                      </a:r>
                      <a:r>
                        <a:rPr lang="es-E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membahas</a:t>
                      </a:r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persaman</a:t>
                      </a:r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persepsi</a:t>
                      </a:r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pada </a:t>
                      </a:r>
                      <a:r>
                        <a:rPr lang="es-E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guru-guru</a:t>
                      </a:r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tentang</a:t>
                      </a:r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aturan </a:t>
                      </a:r>
                      <a:r>
                        <a:rPr lang="es-E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kenaikan</a:t>
                      </a:r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kelas</a:t>
                      </a:r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dan </a:t>
                      </a:r>
                      <a:r>
                        <a:rPr lang="es-E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pembelajaran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12712" indent="0">
                        <a:buFontTx/>
                        <a:buNone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Perlu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dukungan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manajemen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APSI, LPMP,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pelatih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ahli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12713" indent="0">
                        <a:buFontTx/>
                        <a:buNone/>
                      </a:pPr>
                      <a:r>
                        <a:rPr lang="fi-FI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Kepala sekolah antusias akan pelaksanaan pelatihan terkait hal ini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SMAS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PKP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12713" indent="0">
                        <a:buFontTx/>
                        <a:buNone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Kepala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antusias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terhadap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implementasi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PSP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didukung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oleh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komite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pembelajaran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yang rata-rata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berusia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muda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memiliki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kemampuan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 yang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mumpuni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1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1E369278-3138-4E9D-A528-0C9C6A77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19"/>
            <a:ext cx="9144000" cy="994200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Capaian</a:t>
            </a:r>
            <a:r>
              <a:rPr lang="en-US" sz="2000" b="1" dirty="0"/>
              <a:t> </a:t>
            </a:r>
            <a:r>
              <a:rPr lang="en-US" sz="2000" b="1" dirty="0" err="1"/>
              <a:t>Kegiatan</a:t>
            </a:r>
            <a:r>
              <a:rPr lang="en-US" sz="2000" b="1" dirty="0"/>
              <a:t> </a:t>
            </a:r>
            <a:r>
              <a:rPr lang="en-US" sz="2000" b="1" dirty="0" err="1" smtClean="0"/>
              <a:t>Jenjang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SMA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Jakarta Selatan </a:t>
            </a:r>
            <a:r>
              <a:rPr lang="en-US" sz="2000" b="1" dirty="0" err="1" smtClean="0"/>
              <a:t>Periode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00B0F0"/>
                </a:solidFill>
              </a:rPr>
              <a:t>Januari</a:t>
            </a:r>
            <a:r>
              <a:rPr lang="en-US" sz="2000" b="1" dirty="0" smtClean="0">
                <a:solidFill>
                  <a:srgbClr val="00B0F0"/>
                </a:solidFill>
              </a:rPr>
              <a:t> 2022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59866"/>
              </p:ext>
            </p:extLst>
          </p:nvPr>
        </p:nvGraphicFramePr>
        <p:xfrm>
          <a:off x="373195" y="911505"/>
          <a:ext cx="8614185" cy="3649906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498543">
                  <a:extLst>
                    <a:ext uri="{9D8B030D-6E8A-4147-A177-3AD203B41FA5}">
                      <a16:colId xmlns:a16="http://schemas.microsoft.com/office/drawing/2014/main" xmlns="" val="119852448"/>
                    </a:ext>
                  </a:extLst>
                </a:gridCol>
                <a:gridCol w="4819993">
                  <a:extLst>
                    <a:ext uri="{9D8B030D-6E8A-4147-A177-3AD203B41FA5}">
                      <a16:colId xmlns:a16="http://schemas.microsoft.com/office/drawing/2014/main" xmlns="" val="30557346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11692134"/>
                    </a:ext>
                  </a:extLst>
                </a:gridCol>
                <a:gridCol w="537860">
                  <a:extLst>
                    <a:ext uri="{9D8B030D-6E8A-4147-A177-3AD203B41FA5}">
                      <a16:colId xmlns:a16="http://schemas.microsoft.com/office/drawing/2014/main" xmlns="" val="3815004114"/>
                    </a:ext>
                  </a:extLst>
                </a:gridCol>
                <a:gridCol w="509890"/>
                <a:gridCol w="1162050"/>
                <a:gridCol w="476249"/>
              </a:tblGrid>
              <a:tr h="3834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Kegiatan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Avicena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1284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Pertemuan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penyusunan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silabus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608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Pertemuan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penyusunan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projek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penguatan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profil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pelajar</a:t>
                      </a:r>
                      <a:r>
                        <a:rPr lang="en-US" sz="1600" dirty="0" smtClean="0"/>
                        <a:t> Pancasila (P3)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743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Pertemuan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antara</a:t>
                      </a:r>
                      <a:r>
                        <a:rPr lang="en-US" sz="1600" dirty="0" smtClean="0"/>
                        <a:t> guru </a:t>
                      </a:r>
                      <a:r>
                        <a:rPr lang="en-US" sz="1600" dirty="0" err="1" smtClean="0"/>
                        <a:t>dengan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komunitas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pendidikan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474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Pertemuan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antara</a:t>
                      </a:r>
                      <a:r>
                        <a:rPr lang="en-US" sz="1600" dirty="0" smtClean="0"/>
                        <a:t> guru </a:t>
                      </a:r>
                      <a:r>
                        <a:rPr lang="en-US" sz="1600" dirty="0" err="1" smtClean="0"/>
                        <a:t>dengan</a:t>
                      </a:r>
                      <a:r>
                        <a:rPr lang="en-US" sz="1600" dirty="0" smtClean="0"/>
                        <a:t> orang </a:t>
                      </a:r>
                      <a:r>
                        <a:rPr lang="en-US" sz="1600" dirty="0" err="1" smtClean="0"/>
                        <a:t>tua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komunitas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258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Pembahasan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mengenai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bagaimana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menciptakan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keamanan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iklim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sekolah</a:t>
                      </a:r>
                      <a:r>
                        <a:rPr lang="en-US" sz="1600" dirty="0" smtClean="0"/>
                        <a:t> yang </a:t>
                      </a:r>
                      <a:r>
                        <a:rPr lang="en-US" sz="1600" dirty="0" err="1" smtClean="0"/>
                        <a:t>positif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48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Mengikuti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sesi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penguatan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pembelajaran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dengan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paradigma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baru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bersama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instruktur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nasional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72099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3195" y="4570392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daftar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isian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instrumen</a:t>
            </a:r>
            <a:r>
              <a:rPr lang="en-US" sz="1600" i="1" dirty="0"/>
              <a:t> </a:t>
            </a:r>
            <a:r>
              <a:rPr lang="en-US" sz="1600" i="1" dirty="0" smtClean="0"/>
              <a:t>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1E369278-3138-4E9D-A528-0C9C6A77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19"/>
            <a:ext cx="9144000" cy="994200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Capaian</a:t>
            </a:r>
            <a:r>
              <a:rPr lang="en-US" sz="2000" b="1" dirty="0"/>
              <a:t> </a:t>
            </a:r>
            <a:r>
              <a:rPr lang="en-US" sz="2000" b="1" dirty="0" err="1"/>
              <a:t>Kegiatan</a:t>
            </a:r>
            <a:r>
              <a:rPr lang="en-US" sz="2000" b="1" dirty="0"/>
              <a:t> </a:t>
            </a:r>
            <a:r>
              <a:rPr lang="en-US" sz="2000" b="1" dirty="0" err="1" smtClean="0"/>
              <a:t>Jenjang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SMA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Jakarta </a:t>
            </a:r>
            <a:r>
              <a:rPr lang="en-US" sz="2000" b="1" dirty="0" err="1" smtClean="0">
                <a:solidFill>
                  <a:srgbClr val="00B0F0"/>
                </a:solidFill>
              </a:rPr>
              <a:t>Timur</a:t>
            </a: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r>
              <a:rPr lang="en-US" sz="2000" b="1" dirty="0" err="1" smtClean="0"/>
              <a:t>Periode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00B0F0"/>
                </a:solidFill>
              </a:rPr>
              <a:t>Januari</a:t>
            </a:r>
            <a:r>
              <a:rPr lang="en-US" sz="2000" b="1" dirty="0" smtClean="0">
                <a:solidFill>
                  <a:srgbClr val="00B0F0"/>
                </a:solidFill>
              </a:rPr>
              <a:t> 2022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53455"/>
              </p:ext>
            </p:extLst>
          </p:nvPr>
        </p:nvGraphicFramePr>
        <p:xfrm>
          <a:off x="373193" y="911505"/>
          <a:ext cx="8387084" cy="3649906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513806">
                  <a:extLst>
                    <a:ext uri="{9D8B030D-6E8A-4147-A177-3AD203B41FA5}">
                      <a16:colId xmlns:a16="http://schemas.microsoft.com/office/drawing/2014/main" xmlns="" val="119852448"/>
                    </a:ext>
                  </a:extLst>
                </a:gridCol>
                <a:gridCol w="4967560">
                  <a:extLst>
                    <a:ext uri="{9D8B030D-6E8A-4147-A177-3AD203B41FA5}">
                      <a16:colId xmlns:a16="http://schemas.microsoft.com/office/drawing/2014/main" xmlns="" val="3055734682"/>
                    </a:ext>
                  </a:extLst>
                </a:gridCol>
                <a:gridCol w="628263">
                  <a:extLst>
                    <a:ext uri="{9D8B030D-6E8A-4147-A177-3AD203B41FA5}">
                      <a16:colId xmlns:a16="http://schemas.microsoft.com/office/drawing/2014/main" xmlns="" val="211692134"/>
                    </a:ext>
                  </a:extLst>
                </a:gridCol>
                <a:gridCol w="1213378">
                  <a:extLst>
                    <a:ext uri="{9D8B030D-6E8A-4147-A177-3AD203B41FA5}">
                      <a16:colId xmlns:a16="http://schemas.microsoft.com/office/drawing/2014/main" xmlns="" val="3815004114"/>
                    </a:ext>
                  </a:extLst>
                </a:gridCol>
                <a:gridCol w="552450"/>
                <a:gridCol w="511627"/>
              </a:tblGrid>
              <a:tr h="3834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Kegiatan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PKP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Labschool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1284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Pertemuan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penyusunan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silabus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608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Pertemuan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penyusunan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projek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penguatan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profil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pelajar</a:t>
                      </a:r>
                      <a:r>
                        <a:rPr lang="en-US" sz="1600" dirty="0" smtClean="0"/>
                        <a:t> Pancasila (P3)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743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Pertemuan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antara</a:t>
                      </a:r>
                      <a:r>
                        <a:rPr lang="en-US" sz="1600" dirty="0" smtClean="0"/>
                        <a:t> guru </a:t>
                      </a:r>
                      <a:r>
                        <a:rPr lang="en-US" sz="1600" dirty="0" err="1" smtClean="0"/>
                        <a:t>dengan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komunitas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pendidikan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474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Pertemuan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antara</a:t>
                      </a:r>
                      <a:r>
                        <a:rPr lang="en-US" sz="1600" dirty="0" smtClean="0"/>
                        <a:t> guru </a:t>
                      </a:r>
                      <a:r>
                        <a:rPr lang="en-US" sz="1600" dirty="0" err="1" smtClean="0"/>
                        <a:t>dengan</a:t>
                      </a:r>
                      <a:r>
                        <a:rPr lang="en-US" sz="1600" dirty="0" smtClean="0"/>
                        <a:t> orang </a:t>
                      </a:r>
                      <a:r>
                        <a:rPr lang="en-US" sz="1600" dirty="0" err="1" smtClean="0"/>
                        <a:t>tua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komunitas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258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Pembahasan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mengenai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bagaimana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menciptakan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keamanan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iklim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sekolah</a:t>
                      </a:r>
                      <a:r>
                        <a:rPr lang="en-US" sz="1600" dirty="0" smtClean="0"/>
                        <a:t> yang </a:t>
                      </a:r>
                      <a:r>
                        <a:rPr lang="en-US" sz="1600" dirty="0" err="1" smtClean="0"/>
                        <a:t>positif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48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Mengikuti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sesi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penguatan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pembelajaran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dengan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paradigma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baru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bersama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instruktur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nasional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72099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3195" y="4570392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daftar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isian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instrumen</a:t>
            </a:r>
            <a:r>
              <a:rPr lang="en-US" sz="1600" i="1" dirty="0"/>
              <a:t> </a:t>
            </a:r>
            <a:r>
              <a:rPr lang="en-US" sz="1600" i="1" dirty="0" smtClean="0"/>
              <a:t>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1E369278-3138-4E9D-A528-0C9C6A77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19"/>
            <a:ext cx="9144000" cy="994200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Capaian</a:t>
            </a:r>
            <a:r>
              <a:rPr lang="en-US" sz="2000" b="1" dirty="0"/>
              <a:t> </a:t>
            </a:r>
            <a:r>
              <a:rPr lang="en-US" sz="2000" b="1" dirty="0" err="1"/>
              <a:t>Kegiatan</a:t>
            </a:r>
            <a:r>
              <a:rPr lang="en-US" sz="2000" b="1" dirty="0"/>
              <a:t> </a:t>
            </a:r>
            <a:r>
              <a:rPr lang="en-US" sz="2000" b="1" dirty="0" err="1" smtClean="0"/>
              <a:t>Jenjang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SMA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Jakarta </a:t>
            </a:r>
            <a:r>
              <a:rPr lang="en-US" sz="2000" b="1" dirty="0" err="1" smtClean="0">
                <a:solidFill>
                  <a:srgbClr val="00B0F0"/>
                </a:solidFill>
              </a:rPr>
              <a:t>Timur</a:t>
            </a: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r>
              <a:rPr lang="en-US" sz="2000" b="1" dirty="0" err="1" smtClean="0"/>
              <a:t>Periode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00B0F0"/>
                </a:solidFill>
              </a:rPr>
              <a:t>Januari</a:t>
            </a:r>
            <a:r>
              <a:rPr lang="en-US" sz="2000" b="1" dirty="0" smtClean="0">
                <a:solidFill>
                  <a:srgbClr val="00B0F0"/>
                </a:solidFill>
              </a:rPr>
              <a:t> 2022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50350"/>
              </p:ext>
            </p:extLst>
          </p:nvPr>
        </p:nvGraphicFramePr>
        <p:xfrm>
          <a:off x="373193" y="911505"/>
          <a:ext cx="8387084" cy="3649906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513806">
                  <a:extLst>
                    <a:ext uri="{9D8B030D-6E8A-4147-A177-3AD203B41FA5}">
                      <a16:colId xmlns:a16="http://schemas.microsoft.com/office/drawing/2014/main" xmlns="" val="119852448"/>
                    </a:ext>
                  </a:extLst>
                </a:gridCol>
                <a:gridCol w="4967560">
                  <a:extLst>
                    <a:ext uri="{9D8B030D-6E8A-4147-A177-3AD203B41FA5}">
                      <a16:colId xmlns:a16="http://schemas.microsoft.com/office/drawing/2014/main" xmlns="" val="3055734682"/>
                    </a:ext>
                  </a:extLst>
                </a:gridCol>
                <a:gridCol w="793891">
                  <a:extLst>
                    <a:ext uri="{9D8B030D-6E8A-4147-A177-3AD203B41FA5}">
                      <a16:colId xmlns:a16="http://schemas.microsoft.com/office/drawing/2014/main" xmlns="" val="2116921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xmlns="" val="3815004114"/>
                    </a:ext>
                  </a:extLst>
                </a:gridCol>
                <a:gridCol w="723900"/>
                <a:gridCol w="644977"/>
              </a:tblGrid>
              <a:tr h="3834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Kegiatan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1284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Pertemuan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penyusunan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silabus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608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Pertemuan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penyusunan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projek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penguatan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profil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pelajar</a:t>
                      </a:r>
                      <a:r>
                        <a:rPr lang="en-US" sz="1600" dirty="0" smtClean="0"/>
                        <a:t> Pancasila (P3)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743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Pertemuan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antara</a:t>
                      </a:r>
                      <a:r>
                        <a:rPr lang="en-US" sz="1600" dirty="0" smtClean="0"/>
                        <a:t> guru </a:t>
                      </a:r>
                      <a:r>
                        <a:rPr lang="en-US" sz="1600" dirty="0" err="1" smtClean="0"/>
                        <a:t>dengan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komunitas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pendidikan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474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Pertemuan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antara</a:t>
                      </a:r>
                      <a:r>
                        <a:rPr lang="en-US" sz="1600" dirty="0" smtClean="0"/>
                        <a:t> guru </a:t>
                      </a:r>
                      <a:r>
                        <a:rPr lang="en-US" sz="1600" dirty="0" err="1" smtClean="0"/>
                        <a:t>dengan</a:t>
                      </a:r>
                      <a:r>
                        <a:rPr lang="en-US" sz="1600" dirty="0" smtClean="0"/>
                        <a:t> orang </a:t>
                      </a:r>
                      <a:r>
                        <a:rPr lang="en-US" sz="1600" dirty="0" err="1" smtClean="0"/>
                        <a:t>tua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komunitas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258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Pembahasan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mengenai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bagaimana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menciptakan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keamanan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iklim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sekolah</a:t>
                      </a:r>
                      <a:r>
                        <a:rPr lang="en-US" sz="1600" dirty="0" smtClean="0"/>
                        <a:t> yang </a:t>
                      </a:r>
                      <a:r>
                        <a:rPr lang="en-US" sz="1600" dirty="0" err="1" smtClean="0"/>
                        <a:t>positif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48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Mengikuti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sesi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penguatan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pembelajaran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dengan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paradigma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baru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bersama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instruktur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nasional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72099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3195" y="4570392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daftar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isian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instrumen</a:t>
            </a:r>
            <a:r>
              <a:rPr lang="en-US" sz="1600" i="1" dirty="0"/>
              <a:t> </a:t>
            </a:r>
            <a:r>
              <a:rPr lang="en-US" sz="1600" i="1" dirty="0" smtClean="0"/>
              <a:t>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8"/>
          <p:cNvSpPr txBox="1"/>
          <p:nvPr/>
        </p:nvSpPr>
        <p:spPr>
          <a:xfrm>
            <a:off x="321275" y="1367403"/>
            <a:ext cx="8452021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Laporan</a:t>
            </a:r>
            <a:r>
              <a:rPr lang="en" sz="3200" b="1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Program Management Office 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untuk Program Sekolah </a:t>
            </a:r>
            <a:r>
              <a:rPr lang="en" sz="3200" b="1" dirty="0" smtClean="0"/>
              <a:t>Penggerak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tx1"/>
                </a:solidFill>
              </a:rPr>
              <a:t>Jenjang </a:t>
            </a:r>
            <a:r>
              <a:rPr lang="en" sz="3200" b="1" dirty="0" smtClean="0">
                <a:solidFill>
                  <a:srgbClr val="00B0F0"/>
                </a:solidFill>
              </a:rPr>
              <a:t>SMA Provinsi DKI Jakarta</a:t>
            </a:r>
            <a:endParaRPr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>
            <a:spLocks noGrp="1"/>
          </p:cNvSpPr>
          <p:nvPr>
            <p:ph type="body" idx="1"/>
          </p:nvPr>
        </p:nvSpPr>
        <p:spPr>
          <a:xfrm>
            <a:off x="210323" y="0"/>
            <a:ext cx="8832075" cy="421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b="1" dirty="0"/>
              <a:t>Kesimpulan</a:t>
            </a:r>
            <a:endParaRPr sz="2400" b="1" dirty="0"/>
          </a:p>
        </p:txBody>
      </p:sp>
      <p:graphicFrame>
        <p:nvGraphicFramePr>
          <p:cNvPr id="277" name="Google Shape;277;p52"/>
          <p:cNvGraphicFramePr/>
          <p:nvPr>
            <p:extLst>
              <p:ext uri="{D42A27DB-BD31-4B8C-83A1-F6EECF244321}">
                <p14:modId xmlns:p14="http://schemas.microsoft.com/office/powerpoint/2010/main" val="738498473"/>
              </p:ext>
            </p:extLst>
          </p:nvPr>
        </p:nvGraphicFramePr>
        <p:xfrm>
          <a:off x="210324" y="449670"/>
          <a:ext cx="8832075" cy="4434750"/>
        </p:xfrm>
        <a:graphic>
          <a:graphicData uri="http://schemas.openxmlformats.org/drawingml/2006/table">
            <a:tbl>
              <a:tblPr>
                <a:noFill/>
                <a:tableStyleId>{03F03954-E3F2-406F-B0AF-BAA003DCEBC1}</a:tableStyleId>
              </a:tblPr>
              <a:tblGrid>
                <a:gridCol w="44759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0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Kota DKI Jakarta Jenjang </a:t>
                      </a:r>
                      <a:r>
                        <a:rPr lang="en" sz="1500" b="1" dirty="0" smtClean="0">
                          <a:solidFill>
                            <a:srgbClr val="00B0F0"/>
                          </a:solidFill>
                        </a:rPr>
                        <a:t>SMA DKI Jakarta</a:t>
                      </a:r>
                      <a:endParaRPr sz="15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dirty="0" err="1"/>
                        <a:t>Tanggal</a:t>
                      </a:r>
                      <a:r>
                        <a:rPr lang="en-ID" sz="1500" dirty="0"/>
                        <a:t> </a:t>
                      </a:r>
                      <a:r>
                        <a:rPr lang="en-ID" sz="1500" dirty="0" err="1"/>
                        <a:t>rapat</a:t>
                      </a:r>
                      <a:r>
                        <a:rPr lang="en-ID" sz="1500" dirty="0"/>
                        <a:t> PMO: </a:t>
                      </a:r>
                      <a:r>
                        <a:rPr lang="en-ID" sz="1500" dirty="0" smtClean="0">
                          <a:solidFill>
                            <a:srgbClr val="00B0F0"/>
                          </a:solidFill>
                        </a:rPr>
                        <a:t>15</a:t>
                      </a:r>
                      <a:r>
                        <a:rPr lang="en-ID" sz="15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ID" sz="1500" baseline="0" dirty="0" err="1" smtClean="0">
                          <a:solidFill>
                            <a:srgbClr val="00B0F0"/>
                          </a:solidFill>
                        </a:rPr>
                        <a:t>Februari</a:t>
                      </a:r>
                      <a:r>
                        <a:rPr lang="en-ID" sz="15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ID" sz="1500" dirty="0" smtClean="0">
                          <a:solidFill>
                            <a:srgbClr val="00B0F0"/>
                          </a:solidFill>
                        </a:rPr>
                        <a:t>2022</a:t>
                      </a:r>
                      <a:endParaRPr lang="en-ID" sz="1500" dirty="0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Capaian bulan </a:t>
                      </a:r>
                      <a:r>
                        <a:rPr lang="en-US" sz="1500" b="1" dirty="0" err="1" smtClean="0"/>
                        <a:t>Januari</a:t>
                      </a:r>
                      <a:r>
                        <a:rPr lang="en" sz="1500" b="1" baseline="0" dirty="0" smtClean="0"/>
                        <a:t> 2022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Target </a:t>
                      </a:r>
                      <a:r>
                        <a:rPr lang="en" sz="1500" b="1" dirty="0" smtClean="0"/>
                        <a:t>bulan</a:t>
                      </a:r>
                      <a:r>
                        <a:rPr lang="en" sz="1500" b="1" baseline="0" dirty="0" smtClean="0"/>
                        <a:t> Februari 2022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07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dirty="0" err="1" smtClean="0">
                          <a:solidFill>
                            <a:schemeClr val="tx1"/>
                          </a:solidFill>
                        </a:rPr>
                        <a:t>Capaian</a:t>
                      </a:r>
                      <a:r>
                        <a:rPr lang="en-ID" sz="1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baseline="0" dirty="0" err="1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ID" sz="1500" dirty="0" err="1" smtClean="0">
                          <a:solidFill>
                            <a:schemeClr val="tx1"/>
                          </a:solidFill>
                        </a:rPr>
                        <a:t>elaksanaan</a:t>
                      </a:r>
                      <a:r>
                        <a:rPr lang="en-ID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6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kegiatan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smtClean="0">
                          <a:solidFill>
                            <a:schemeClr val="tx1"/>
                          </a:solidFill>
                        </a:rPr>
                        <a:t>di </a:t>
                      </a:r>
                      <a:r>
                        <a:rPr lang="en-ID" sz="1500" dirty="0" smtClean="0">
                          <a:solidFill>
                            <a:srgbClr val="00B0F0"/>
                          </a:solidFill>
                        </a:rPr>
                        <a:t>SMA</a:t>
                      </a:r>
                      <a:r>
                        <a:rPr lang="en-ID" sz="1500" dirty="0" smtClean="0">
                          <a:solidFill>
                            <a:schemeClr val="tx1"/>
                          </a:solidFill>
                        </a:rPr>
                        <a:t> di DKI Jakarta </a:t>
                      </a:r>
                      <a:r>
                        <a:rPr lang="en-ID" sz="1500" dirty="0" err="1" smtClean="0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ID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smtClean="0">
                          <a:solidFill>
                            <a:srgbClr val="00B0F0"/>
                          </a:solidFill>
                        </a:rPr>
                        <a:t>100%</a:t>
                      </a:r>
                      <a:r>
                        <a:rPr lang="en-ID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rincian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penyusunan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 smtClean="0">
                          <a:solidFill>
                            <a:schemeClr val="tx1"/>
                          </a:solidFill>
                          <a:effectLst/>
                        </a:rPr>
                        <a:t>silabus</a:t>
                      </a:r>
                      <a:r>
                        <a:rPr lang="en-ID" sz="1500" dirty="0" smtClean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ID" sz="15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smtClean="0">
                          <a:solidFill>
                            <a:srgbClr val="00B0F0"/>
                          </a:solidFill>
                        </a:rPr>
                        <a:t>100%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penyusunan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projek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penguatan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P3: </a:t>
                      </a:r>
                      <a:r>
                        <a:rPr lang="en-ID" sz="1500" dirty="0" smtClean="0">
                          <a:solidFill>
                            <a:srgbClr val="00B0F0"/>
                          </a:solidFill>
                        </a:rPr>
                        <a:t>100%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antara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guru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komunitas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praktisi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pendidikan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500" dirty="0" smtClean="0">
                          <a:solidFill>
                            <a:srgbClr val="00B0F0"/>
                          </a:solidFill>
                          <a:effectLst/>
                        </a:rPr>
                        <a:t>100</a:t>
                      </a:r>
                      <a:r>
                        <a:rPr lang="en-ID" sz="1500" dirty="0" smtClean="0">
                          <a:solidFill>
                            <a:srgbClr val="00B0F0"/>
                          </a:solidFill>
                        </a:rPr>
                        <a:t>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antara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guru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orang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tua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dan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komunitas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500" dirty="0" smtClean="0">
                          <a:solidFill>
                            <a:srgbClr val="00B0F0"/>
                          </a:solidFill>
                          <a:effectLst/>
                        </a:rPr>
                        <a:t>100</a:t>
                      </a:r>
                      <a:r>
                        <a:rPr lang="en-ID" sz="1500" dirty="0" smtClean="0">
                          <a:solidFill>
                            <a:srgbClr val="00B0F0"/>
                          </a:solidFill>
                        </a:rPr>
                        <a:t>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Pembahasan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mengenai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bagaimana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menciptakan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keamanan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 dan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iklim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sekolah yang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positif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500" dirty="0" smtClean="0">
                          <a:solidFill>
                            <a:srgbClr val="00B0F0"/>
                          </a:solidFill>
                          <a:effectLst/>
                        </a:rPr>
                        <a:t>100</a:t>
                      </a:r>
                      <a:r>
                        <a:rPr lang="en-ID" sz="1500" dirty="0" smtClean="0">
                          <a:solidFill>
                            <a:srgbClr val="00B0F0"/>
                          </a:solidFill>
                        </a:rPr>
                        <a:t>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Mengikuti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sesi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penguatan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pembelajaran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paradigma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baru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bersama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instruktur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nasional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500" dirty="0" smtClean="0">
                          <a:solidFill>
                            <a:srgbClr val="00B0F0"/>
                          </a:solidFill>
                        </a:rPr>
                        <a:t>100%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Target </a:t>
                      </a:r>
                      <a:r>
                        <a:rPr lang="en-ID" sz="1500" dirty="0" err="1" smtClean="0">
                          <a:solidFill>
                            <a:schemeClr val="tx1"/>
                          </a:solidFill>
                        </a:rPr>
                        <a:t>capaian</a:t>
                      </a:r>
                      <a:r>
                        <a:rPr lang="en-ID" sz="1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baseline="0" dirty="0" err="1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ID" sz="1500" dirty="0" err="1" smtClean="0">
                          <a:solidFill>
                            <a:schemeClr val="tx1"/>
                          </a:solidFill>
                        </a:rPr>
                        <a:t>elaksanaan</a:t>
                      </a:r>
                      <a:r>
                        <a:rPr lang="en-ID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6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kegiatan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smtClean="0">
                          <a:solidFill>
                            <a:schemeClr val="tx1"/>
                          </a:solidFill>
                        </a:rPr>
                        <a:t>di</a:t>
                      </a:r>
                      <a:r>
                        <a:rPr lang="en-ID" sz="1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smtClean="0">
                          <a:solidFill>
                            <a:schemeClr val="tx1"/>
                          </a:solidFill>
                        </a:rPr>
                        <a:t>SMA di DKI Jakarta</a:t>
                      </a:r>
                      <a:r>
                        <a:rPr lang="en-ID" sz="1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err="1" smtClean="0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ID" sz="1500" dirty="0" smtClean="0">
                          <a:solidFill>
                            <a:schemeClr val="tx1"/>
                          </a:solidFill>
                        </a:rPr>
                        <a:t> 100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rincian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penyusunan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silabus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ID" sz="15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penyusunan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projek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penguatan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P3: 100%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antara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guru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komunitas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praktisi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pendidikan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100%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antara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guru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orang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tua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komunitas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ID" sz="15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Pembahasan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mengenai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bagaimana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menciptakan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keamanan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 dan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iklim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sekolah yang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positif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100%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Mengikuti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sesi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penguatan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pembelajaran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paradigma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baru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bersama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instruktur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nasional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100%</a:t>
                      </a:r>
                      <a:endParaRPr lang="en-ID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A64BD-C089-4F9A-9F40-4EAA2FB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59" y="172244"/>
            <a:ext cx="7886700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</a:t>
            </a:r>
            <a:r>
              <a:rPr lang="en-US" sz="2000" b="1" dirty="0" err="1"/>
              <a:t>Periode</a:t>
            </a:r>
            <a:r>
              <a:rPr lang="en-US" sz="2000" b="1" dirty="0"/>
              <a:t> </a:t>
            </a:r>
            <a:r>
              <a:rPr lang="en-US" sz="2000" b="1" dirty="0" err="1" smtClean="0">
                <a:solidFill>
                  <a:srgbClr val="00B0F0"/>
                </a:solidFill>
              </a:rPr>
              <a:t>Januari</a:t>
            </a:r>
            <a:r>
              <a:rPr lang="en-US" sz="2000" b="1" dirty="0" smtClean="0">
                <a:solidFill>
                  <a:srgbClr val="00B0F0"/>
                </a:solidFill>
              </a:rPr>
              <a:t> 2022 </a:t>
            </a:r>
            <a:br>
              <a:rPr lang="en-US" sz="2000" b="1" dirty="0" smtClean="0">
                <a:solidFill>
                  <a:srgbClr val="00B0F0"/>
                </a:solidFill>
              </a:rPr>
            </a:br>
            <a:r>
              <a:rPr lang="en-US" sz="2000" b="1" dirty="0" err="1" smtClean="0"/>
              <a:t>Jenjang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SMA Wilayah Jakarta </a:t>
            </a:r>
            <a:r>
              <a:rPr lang="en-US" sz="2000" b="1" dirty="0">
                <a:solidFill>
                  <a:srgbClr val="00B0F0"/>
                </a:solidFill>
              </a:rPr>
              <a:t>S</a:t>
            </a:r>
            <a:r>
              <a:rPr lang="en-US" sz="2000" b="1" dirty="0" smtClean="0">
                <a:solidFill>
                  <a:srgbClr val="00B0F0"/>
                </a:solidFill>
              </a:rPr>
              <a:t>elatan 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F9AE2662-CDC1-4582-82B0-664011505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51685"/>
              </p:ext>
            </p:extLst>
          </p:nvPr>
        </p:nvGraphicFramePr>
        <p:xfrm>
          <a:off x="600959" y="1148663"/>
          <a:ext cx="7772400" cy="2978150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xmlns="" val="3767453521"/>
                    </a:ext>
                  </a:extLst>
                </a:gridCol>
                <a:gridCol w="2902904">
                  <a:extLst>
                    <a:ext uri="{9D8B030D-6E8A-4147-A177-3AD203B41FA5}">
                      <a16:colId xmlns:a16="http://schemas.microsoft.com/office/drawing/2014/main" xmlns="" val="2366803558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xmlns="" val="2737609881"/>
                    </a:ext>
                  </a:extLst>
                </a:gridCol>
                <a:gridCol w="1239253">
                  <a:extLst>
                    <a:ext uri="{9D8B030D-6E8A-4147-A177-3AD203B41FA5}">
                      <a16:colId xmlns:a16="http://schemas.microsoft.com/office/drawing/2014/main" xmlns="" val="1504655036"/>
                    </a:ext>
                  </a:extLst>
                </a:gridCol>
                <a:gridCol w="951880">
                  <a:extLst>
                    <a:ext uri="{9D8B030D-6E8A-4147-A177-3AD203B41FA5}">
                      <a16:colId xmlns:a16="http://schemas.microsoft.com/office/drawing/2014/main" xmlns="" val="210975512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428892777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effectLst/>
                        </a:rPr>
                        <a:t>No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 err="1">
                          <a:effectLst/>
                        </a:rPr>
                        <a:t>Jenis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Hambatan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 err="1">
                          <a:effectLst/>
                        </a:rPr>
                        <a:t>Butuh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Dukungan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effectLst/>
                        </a:rPr>
                        <a:t>On Progress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effectLst/>
                        </a:rPr>
                        <a:t>Solved</a:t>
                      </a:r>
                      <a:endParaRPr lang="en-ID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 smtClean="0">
                          <a:effectLst/>
                        </a:rPr>
                        <a:t>Total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059346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1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>
                          <a:effectLst/>
                        </a:rPr>
                        <a:t>SDM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0066214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2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Anggaran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34444151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3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Teknologi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67179794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4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Kegiatan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pembelajaran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6694738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5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Dukungan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Pemda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3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87837042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6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Dukungan</a:t>
                      </a:r>
                      <a:r>
                        <a:rPr lang="en-ID" sz="1800" u="none" strike="noStrike" dirty="0">
                          <a:effectLst/>
                        </a:rPr>
                        <a:t> internal sekolah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659307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7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Kondisi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mendesak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2444056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Jumlah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28900720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600959" y="4126813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daftar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isian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instrumen</a:t>
            </a:r>
            <a:r>
              <a:rPr lang="en-US" sz="1600" i="1" dirty="0"/>
              <a:t> </a:t>
            </a:r>
            <a:r>
              <a:rPr lang="en-US" sz="1600" i="1" dirty="0" smtClean="0"/>
              <a:t>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A64BD-C089-4F9A-9F40-4EAA2FB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59" y="172244"/>
            <a:ext cx="7886700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</a:t>
            </a:r>
            <a:r>
              <a:rPr lang="en-US" sz="2000" b="1" dirty="0" err="1"/>
              <a:t>Periode</a:t>
            </a:r>
            <a:r>
              <a:rPr lang="en-US" sz="2000" b="1" dirty="0"/>
              <a:t> </a:t>
            </a:r>
            <a:r>
              <a:rPr lang="en-US" sz="2000" b="1" dirty="0" err="1" smtClean="0">
                <a:solidFill>
                  <a:srgbClr val="00B0F0"/>
                </a:solidFill>
              </a:rPr>
              <a:t>Januari</a:t>
            </a:r>
            <a:r>
              <a:rPr lang="en-US" sz="2000" b="1" dirty="0" smtClean="0">
                <a:solidFill>
                  <a:srgbClr val="00B0F0"/>
                </a:solidFill>
              </a:rPr>
              <a:t> 2022 </a:t>
            </a:r>
            <a:br>
              <a:rPr lang="en-US" sz="2000" b="1" dirty="0" smtClean="0">
                <a:solidFill>
                  <a:srgbClr val="00B0F0"/>
                </a:solidFill>
              </a:rPr>
            </a:br>
            <a:r>
              <a:rPr lang="en-US" sz="2000" b="1" dirty="0" err="1" smtClean="0"/>
              <a:t>Jenjang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SMA Wilayah Jakarta </a:t>
            </a:r>
            <a:r>
              <a:rPr lang="en-US" sz="2000" b="1" dirty="0" err="1" smtClean="0">
                <a:solidFill>
                  <a:srgbClr val="00B0F0"/>
                </a:solidFill>
              </a:rPr>
              <a:t>Timur</a:t>
            </a: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F9AE2662-CDC1-4582-82B0-664011505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08056"/>
              </p:ext>
            </p:extLst>
          </p:nvPr>
        </p:nvGraphicFramePr>
        <p:xfrm>
          <a:off x="600959" y="1148663"/>
          <a:ext cx="7772400" cy="2978150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xmlns="" val="3767453521"/>
                    </a:ext>
                  </a:extLst>
                </a:gridCol>
                <a:gridCol w="2902904">
                  <a:extLst>
                    <a:ext uri="{9D8B030D-6E8A-4147-A177-3AD203B41FA5}">
                      <a16:colId xmlns:a16="http://schemas.microsoft.com/office/drawing/2014/main" xmlns="" val="2366803558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xmlns="" val="2737609881"/>
                    </a:ext>
                  </a:extLst>
                </a:gridCol>
                <a:gridCol w="1239253">
                  <a:extLst>
                    <a:ext uri="{9D8B030D-6E8A-4147-A177-3AD203B41FA5}">
                      <a16:colId xmlns:a16="http://schemas.microsoft.com/office/drawing/2014/main" xmlns="" val="1504655036"/>
                    </a:ext>
                  </a:extLst>
                </a:gridCol>
                <a:gridCol w="951880">
                  <a:extLst>
                    <a:ext uri="{9D8B030D-6E8A-4147-A177-3AD203B41FA5}">
                      <a16:colId xmlns:a16="http://schemas.microsoft.com/office/drawing/2014/main" xmlns="" val="210975512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428892777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Jenis</a:t>
                      </a:r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Hambatan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Butuh</a:t>
                      </a:r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Dukungan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On Progress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Solved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059346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D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SDM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0066214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D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Anggaran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34444151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D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Teknologi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67179794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D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Kegiatan</a:t>
                      </a:r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pembelajaran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6694738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D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Dukungan</a:t>
                      </a:r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Pemda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87837042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D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Dukungan</a:t>
                      </a:r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internal sekolah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659307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D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Kondisi</a:t>
                      </a:r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mendesak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2444056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Jumlah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ID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28900720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600959" y="4126813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daftar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isian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instrumen</a:t>
            </a:r>
            <a:r>
              <a:rPr lang="en-US" sz="1600" i="1" dirty="0"/>
              <a:t> </a:t>
            </a:r>
            <a:r>
              <a:rPr lang="en-US" sz="1600" i="1" dirty="0" smtClean="0"/>
              <a:t>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1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9882"/>
            <a:ext cx="8453886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 smtClean="0"/>
              <a:t>Sudah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Terselesaikan</a:t>
            </a:r>
            <a:r>
              <a:rPr lang="en-US" sz="2000" b="1" dirty="0" smtClean="0"/>
              <a:t> 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B0F0"/>
                </a:solidFill>
              </a:rPr>
              <a:t>Solved</a:t>
            </a:r>
            <a:r>
              <a:rPr lang="en-US" sz="2000" b="1" dirty="0"/>
              <a:t>)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err="1" smtClean="0"/>
              <a:t>Jenjang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SMA Wilayah Jakarta Selatan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C97C75A-8BD5-4543-9382-F8B5B757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75664"/>
              </p:ext>
            </p:extLst>
          </p:nvPr>
        </p:nvGraphicFramePr>
        <p:xfrm>
          <a:off x="141402" y="800702"/>
          <a:ext cx="8861196" cy="3719750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398066">
                  <a:extLst>
                    <a:ext uri="{9D8B030D-6E8A-4147-A177-3AD203B41FA5}">
                      <a16:colId xmlns:a16="http://schemas.microsoft.com/office/drawing/2014/main" xmlns="" val="1022111927"/>
                    </a:ext>
                  </a:extLst>
                </a:gridCol>
                <a:gridCol w="1203068">
                  <a:extLst>
                    <a:ext uri="{9D8B030D-6E8A-4147-A177-3AD203B41FA5}">
                      <a16:colId xmlns:a16="http://schemas.microsoft.com/office/drawing/2014/main" xmlns="" val="3611530188"/>
                    </a:ext>
                  </a:extLst>
                </a:gridCol>
                <a:gridCol w="1483743">
                  <a:extLst>
                    <a:ext uri="{9D8B030D-6E8A-4147-A177-3AD203B41FA5}">
                      <a16:colId xmlns:a16="http://schemas.microsoft.com/office/drawing/2014/main" xmlns="" val="1019164462"/>
                    </a:ext>
                  </a:extLst>
                </a:gridCol>
                <a:gridCol w="5776319">
                  <a:extLst>
                    <a:ext uri="{9D8B030D-6E8A-4147-A177-3AD203B41FA5}">
                      <a16:colId xmlns:a16="http://schemas.microsoft.com/office/drawing/2014/main" xmlns="" val="1433689785"/>
                    </a:ext>
                  </a:extLst>
                </a:gridCol>
              </a:tblGrid>
              <a:tr h="5070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ID" sz="17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7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endParaRPr lang="en-ID" sz="17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700" b="1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7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7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700" b="1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7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317754"/>
                  </a:ext>
                </a:extLst>
              </a:tr>
              <a:tr h="1616399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7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17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Dukungan</a:t>
                      </a:r>
                      <a:r>
                        <a:rPr lang="en-US" sz="17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Pemda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Anggaran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109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86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Avicena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Deskripsi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17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Saran </a:t>
                      </a:r>
                      <a:r>
                        <a:rPr lang="en-US" sz="17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solusi</a:t>
                      </a: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sz="17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Pemerintah</a:t>
                      </a: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daerah</a:t>
                      </a: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sangat</a:t>
                      </a: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mendukung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3892744"/>
                  </a:ext>
                </a:extLst>
              </a:tr>
              <a:tr h="1578841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7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D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b.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Dukungan</a:t>
                      </a:r>
                      <a:r>
                        <a:rPr lang="en-US" sz="17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pengawas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SMAN 109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SMAN 86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SMA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Avicena</a:t>
                      </a:r>
                      <a:endParaRPr lang="en-US" sz="17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r>
                        <a:rPr lang="en-US" sz="1700" b="1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Deskripsi</a:t>
                      </a:r>
                      <a:r>
                        <a:rPr lang="en-US" sz="17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1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h</a:t>
                      </a:r>
                      <a:r>
                        <a:rPr lang="en-US" sz="1700" b="1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ambatan</a:t>
                      </a:r>
                      <a:r>
                        <a:rPr lang="en-US" sz="17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: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tidak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ada</a:t>
                      </a:r>
                      <a:endParaRPr lang="en-US" sz="17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r>
                        <a:rPr lang="en-US" sz="17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Saran </a:t>
                      </a:r>
                      <a:r>
                        <a:rPr lang="en-US" sz="1700" b="1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solusi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:</a:t>
                      </a:r>
                      <a:r>
                        <a:rPr lang="en-US" sz="1700" b="0" i="0" u="none" strike="noStrike" cap="none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P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engawas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sekolah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sangat</a:t>
                      </a:r>
                      <a:r>
                        <a:rPr lang="en-US" sz="1700" b="0" i="0" u="none" strike="noStrike" cap="none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mendukung</a:t>
                      </a:r>
                      <a:endParaRPr lang="en-US" sz="17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5137236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151644" y="4520452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daftar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isian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instrumen</a:t>
            </a:r>
            <a:r>
              <a:rPr lang="en-US" sz="1600" i="1" dirty="0"/>
              <a:t> </a:t>
            </a:r>
            <a:r>
              <a:rPr lang="en-US" sz="1600" i="1" dirty="0" smtClean="0"/>
              <a:t>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4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9882"/>
            <a:ext cx="8453886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 smtClean="0"/>
              <a:t>Sudah</a:t>
            </a:r>
            <a:r>
              <a:rPr lang="en-US" sz="2000" b="1" dirty="0" smtClean="0"/>
              <a:t> </a:t>
            </a:r>
            <a:r>
              <a:rPr lang="en-US" sz="2000" b="1" dirty="0" err="1"/>
              <a:t>Terselesaikan</a:t>
            </a:r>
            <a:r>
              <a:rPr lang="en-US" sz="2000" b="1" dirty="0"/>
              <a:t> (</a:t>
            </a:r>
            <a:r>
              <a:rPr lang="en-US" sz="2000" b="1" dirty="0">
                <a:solidFill>
                  <a:srgbClr val="00B0F0"/>
                </a:solidFill>
              </a:rPr>
              <a:t>Solved</a:t>
            </a:r>
            <a:r>
              <a:rPr lang="en-US" sz="2000" b="1" dirty="0"/>
              <a:t>)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err="1" smtClean="0"/>
              <a:t>Jenjang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SMA Wilayah Jakarta Selatan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C97C75A-8BD5-4543-9382-F8B5B757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467019"/>
              </p:ext>
            </p:extLst>
          </p:nvPr>
        </p:nvGraphicFramePr>
        <p:xfrm>
          <a:off x="182382" y="978501"/>
          <a:ext cx="8832916" cy="3227071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369786">
                  <a:extLst>
                    <a:ext uri="{9D8B030D-6E8A-4147-A177-3AD203B41FA5}">
                      <a16:colId xmlns:a16="http://schemas.microsoft.com/office/drawing/2014/main" xmlns="" val="1022111927"/>
                    </a:ext>
                  </a:extLst>
                </a:gridCol>
                <a:gridCol w="1327291">
                  <a:extLst>
                    <a:ext uri="{9D8B030D-6E8A-4147-A177-3AD203B41FA5}">
                      <a16:colId xmlns:a16="http://schemas.microsoft.com/office/drawing/2014/main" xmlns="" val="3611530188"/>
                    </a:ext>
                  </a:extLst>
                </a:gridCol>
                <a:gridCol w="1843850">
                  <a:extLst>
                    <a:ext uri="{9D8B030D-6E8A-4147-A177-3AD203B41FA5}">
                      <a16:colId xmlns:a16="http://schemas.microsoft.com/office/drawing/2014/main" xmlns="" val="1019164462"/>
                    </a:ext>
                  </a:extLst>
                </a:gridCol>
                <a:gridCol w="5291989">
                  <a:extLst>
                    <a:ext uri="{9D8B030D-6E8A-4147-A177-3AD203B41FA5}">
                      <a16:colId xmlns:a16="http://schemas.microsoft.com/office/drawing/2014/main" xmlns="" val="1433689785"/>
                    </a:ext>
                  </a:extLst>
                </a:gridCol>
              </a:tblGrid>
              <a:tr h="433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ID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6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600" b="1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600" b="1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6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600" b="1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600" b="1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317754"/>
                  </a:ext>
                </a:extLst>
              </a:tr>
              <a:tr h="1498593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Internal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Sekolah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a.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guru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nonkomite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pembelajaran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SMAN 109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SMAN 86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 </a:t>
                      </a:r>
                      <a:r>
                        <a:rPr lang="en-US" sz="16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Avicena</a:t>
                      </a:r>
                      <a:endParaRPr lang="en-US" sz="1600" b="0" i="0" u="none" strike="noStrike" cap="none" dirty="0" smtClean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600" b="1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6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1311275" indent="-1311275"/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Saran </a:t>
                      </a:r>
                      <a:r>
                        <a:rPr lang="en-US" sz="1600" b="1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internal </a:t>
                      </a:r>
                      <a:r>
                        <a:rPr lang="en-US" sz="16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sekolah</a:t>
                      </a: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sangat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mendukung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serta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pengawas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sangat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mendukung</a:t>
                      </a:r>
                      <a:endParaRPr lang="en-US" sz="1600" b="0" i="0" u="none" strike="noStrike" cap="none" dirty="0" smtClean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sz="16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3892744"/>
                  </a:ext>
                </a:extLst>
              </a:tr>
              <a:tr h="1026161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3038" indent="-173038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b.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Yayasan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 </a:t>
                      </a:r>
                      <a:r>
                        <a:rPr lang="en-US" sz="16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Avicena</a:t>
                      </a:r>
                      <a:endParaRPr lang="en-US" sz="1600" b="0" i="0" u="none" strike="noStrike" cap="none" dirty="0" smtClean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600" b="1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Saran </a:t>
                      </a:r>
                      <a:r>
                        <a:rPr lang="en-US" sz="1600" b="1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6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yayasan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sangat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mendukung</a:t>
                      </a: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5137236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182382" y="4270465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daftar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isian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instrumen</a:t>
            </a:r>
            <a:r>
              <a:rPr lang="en-US" sz="1600" i="1" dirty="0"/>
              <a:t> </a:t>
            </a:r>
            <a:r>
              <a:rPr lang="en-US" sz="1600" i="1" dirty="0" smtClean="0"/>
              <a:t>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9882"/>
            <a:ext cx="8453886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 smtClean="0"/>
              <a:t>Sudah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Terselesaikan</a:t>
            </a:r>
            <a:r>
              <a:rPr lang="en-US" sz="2000" b="1" dirty="0" smtClean="0"/>
              <a:t> 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B0F0"/>
                </a:solidFill>
              </a:rPr>
              <a:t>Solved</a:t>
            </a:r>
            <a:r>
              <a:rPr lang="en-US" sz="2000" b="1" dirty="0"/>
              <a:t>)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err="1" smtClean="0"/>
              <a:t>Jenjang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SMA Wilayah Jakarta </a:t>
            </a:r>
            <a:r>
              <a:rPr lang="en-US" sz="2000" b="1" dirty="0" err="1" smtClean="0">
                <a:solidFill>
                  <a:srgbClr val="00B0F0"/>
                </a:solidFill>
              </a:rPr>
              <a:t>Timur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C97C75A-8BD5-4543-9382-F8B5B757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80511"/>
              </p:ext>
            </p:extLst>
          </p:nvPr>
        </p:nvGraphicFramePr>
        <p:xfrm>
          <a:off x="141402" y="800701"/>
          <a:ext cx="8861196" cy="4381427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398066">
                  <a:extLst>
                    <a:ext uri="{9D8B030D-6E8A-4147-A177-3AD203B41FA5}">
                      <a16:colId xmlns:a16="http://schemas.microsoft.com/office/drawing/2014/main" xmlns="" val="1022111927"/>
                    </a:ext>
                  </a:extLst>
                </a:gridCol>
                <a:gridCol w="1505232">
                  <a:extLst>
                    <a:ext uri="{9D8B030D-6E8A-4147-A177-3AD203B41FA5}">
                      <a16:colId xmlns:a16="http://schemas.microsoft.com/office/drawing/2014/main" xmlns="" val="3611530188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xmlns="" val="1019164462"/>
                    </a:ext>
                  </a:extLst>
                </a:gridCol>
                <a:gridCol w="4608398">
                  <a:extLst>
                    <a:ext uri="{9D8B030D-6E8A-4147-A177-3AD203B41FA5}">
                      <a16:colId xmlns:a16="http://schemas.microsoft.com/office/drawing/2014/main" xmlns="" val="1433689785"/>
                    </a:ext>
                  </a:extLst>
                </a:gridCol>
              </a:tblGrid>
              <a:tr h="539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ID" sz="17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7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endParaRPr lang="en-ID" sz="17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700" b="1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7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7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700" b="1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7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317754"/>
                  </a:ext>
                </a:extLst>
              </a:tr>
              <a:tr h="1774931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7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Kegiatan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pembelajaran</a:t>
                      </a:r>
                      <a:endParaRPr lang="en-US" sz="1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Perangkat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ajar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memadai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keterbatasan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akses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terhadap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buku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teks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contoh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modul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ajar,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contoh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penguatan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projek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profil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pelajar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Pancasila)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42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Deskripsi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17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endParaRPr lang="en-US" sz="17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sv-SE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Materi pembelajaran IPA (biologi) terbatas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Saran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US" sz="17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olusi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Menggunakan</a:t>
                      </a: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buku</a:t>
                      </a: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sumber</a:t>
                      </a: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lain 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bahan</a:t>
                      </a: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tayang</a:t>
                      </a: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hasil</a:t>
                      </a: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diskusi</a:t>
                      </a:r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MGMP </a:t>
                      </a:r>
                      <a:r>
                        <a:rPr lang="en-US" sz="17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3892744"/>
                  </a:ext>
                </a:extLst>
              </a:tr>
              <a:tr h="2028493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7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ID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Kondisi</a:t>
                      </a:r>
                      <a:r>
                        <a:rPr lang="en-ID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mendesak</a:t>
                      </a:r>
                      <a:endParaRPr lang="en-ID" sz="1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Pandemi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COVID-19 (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pembatasan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akses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kekhawatiran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terkena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wabah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terutama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wilayah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tanpa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internet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akibat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pandemi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dll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SMAN 42</a:t>
                      </a:r>
                      <a:endParaRPr lang="en-US" sz="17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r>
                        <a:rPr lang="en-US" sz="1700" b="1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Deskripsi</a:t>
                      </a:r>
                      <a:r>
                        <a:rPr lang="en-US" sz="17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1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h</a:t>
                      </a:r>
                      <a:r>
                        <a:rPr lang="en-US" sz="1700" b="1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ambatan</a:t>
                      </a:r>
                      <a:r>
                        <a:rPr lang="en-US" sz="17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: </a:t>
                      </a:r>
                    </a:p>
                    <a:p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Teridentifikasi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ada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siswa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yang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positif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C-19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sehingga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PTM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dihentikan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dan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kembali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pada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PJJ</a:t>
                      </a:r>
                      <a:endParaRPr lang="en-US" sz="17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r>
                        <a:rPr lang="en-US" sz="17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Saran </a:t>
                      </a:r>
                      <a:r>
                        <a:rPr lang="en-US" sz="1700" b="1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solusi</a:t>
                      </a:r>
                      <a:r>
                        <a:rPr lang="en-US" sz="17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:</a:t>
                      </a:r>
                    </a:p>
                    <a:p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Pelaksanaan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PJJ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mengikuti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aturan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yang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sudah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berlaku</a:t>
                      </a:r>
                      <a:r>
                        <a:rPr lang="en-US" sz="1700" b="0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sebelumnya</a:t>
                      </a:r>
                      <a:endParaRPr lang="en-US" sz="17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5137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1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7" y="237638"/>
            <a:ext cx="9220525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 smtClean="0"/>
              <a:t>Masih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dalam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Penyelesaian</a:t>
            </a:r>
            <a:r>
              <a:rPr lang="en-US" sz="2000" b="1" dirty="0" smtClean="0"/>
              <a:t> (</a:t>
            </a:r>
            <a:r>
              <a:rPr lang="en-US" sz="2000" b="1" dirty="0" smtClean="0">
                <a:solidFill>
                  <a:srgbClr val="00B0F0"/>
                </a:solidFill>
              </a:rPr>
              <a:t>On Progress</a:t>
            </a:r>
            <a:r>
              <a:rPr lang="en-US" sz="2000" b="1" dirty="0" smtClean="0"/>
              <a:t>) </a:t>
            </a:r>
            <a:br>
              <a:rPr lang="en-US" sz="2000" b="1" dirty="0" smtClean="0"/>
            </a:br>
            <a:r>
              <a:rPr lang="en-US" sz="2000" b="1" dirty="0" err="1" smtClean="0"/>
              <a:t>Jenjang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SMA Wilayah Jakarta Selatan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C97C75A-8BD5-4543-9382-F8B5B757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94965"/>
              </p:ext>
            </p:extLst>
          </p:nvPr>
        </p:nvGraphicFramePr>
        <p:xfrm>
          <a:off x="953345" y="1357053"/>
          <a:ext cx="7676147" cy="1530528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577515">
                  <a:extLst>
                    <a:ext uri="{9D8B030D-6E8A-4147-A177-3AD203B41FA5}">
                      <a16:colId xmlns:a16="http://schemas.microsoft.com/office/drawing/2014/main" xmlns="" val="1022111927"/>
                    </a:ext>
                  </a:extLst>
                </a:gridCol>
                <a:gridCol w="2235717">
                  <a:extLst>
                    <a:ext uri="{9D8B030D-6E8A-4147-A177-3AD203B41FA5}">
                      <a16:colId xmlns:a16="http://schemas.microsoft.com/office/drawing/2014/main" xmlns="" val="3611530188"/>
                    </a:ext>
                  </a:extLst>
                </a:gridCol>
                <a:gridCol w="2403764">
                  <a:extLst>
                    <a:ext uri="{9D8B030D-6E8A-4147-A177-3AD203B41FA5}">
                      <a16:colId xmlns:a16="http://schemas.microsoft.com/office/drawing/2014/main" xmlns="" val="1019164462"/>
                    </a:ext>
                  </a:extLst>
                </a:gridCol>
                <a:gridCol w="2459151">
                  <a:extLst>
                    <a:ext uri="{9D8B030D-6E8A-4147-A177-3AD203B41FA5}">
                      <a16:colId xmlns:a16="http://schemas.microsoft.com/office/drawing/2014/main" xmlns="" val="1433689785"/>
                    </a:ext>
                  </a:extLst>
                </a:gridCol>
              </a:tblGrid>
              <a:tr h="4304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317754"/>
                  </a:ext>
                </a:extLst>
              </a:tr>
              <a:tr h="1100095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ID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F0"/>
                          </a:solidFill>
                          <a:latin typeface="+mn-lt"/>
                        </a:rPr>
                        <a:t>-</a:t>
                      </a:r>
                      <a:endParaRPr lang="en-US" sz="16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ctr"/>
                      <a:r>
                        <a:rPr lang="en-US" sz="1600" dirty="0" smtClean="0">
                          <a:solidFill>
                            <a:srgbClr val="00B0F0"/>
                          </a:solidFill>
                          <a:latin typeface="+mn-lt"/>
                        </a:rPr>
                        <a:t>-</a:t>
                      </a:r>
                      <a:endParaRPr lang="en-US" sz="16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B0F0"/>
                          </a:solidFill>
                          <a:latin typeface="+mn-lt"/>
                        </a:rPr>
                        <a:t>-</a:t>
                      </a:r>
                      <a:endParaRPr lang="en-US" sz="1600" b="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389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4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8" y="189511"/>
            <a:ext cx="9220525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 smtClean="0"/>
              <a:t>Masih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dalam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Penyelesaian</a:t>
            </a:r>
            <a:r>
              <a:rPr lang="en-US" sz="2000" b="1" dirty="0" smtClean="0"/>
              <a:t> (</a:t>
            </a:r>
            <a:r>
              <a:rPr lang="en-US" sz="2000" b="1" dirty="0" smtClean="0">
                <a:solidFill>
                  <a:srgbClr val="00B0F0"/>
                </a:solidFill>
              </a:rPr>
              <a:t>On Progress</a:t>
            </a:r>
            <a:r>
              <a:rPr lang="en-US" sz="2000" b="1" dirty="0" smtClean="0"/>
              <a:t>) </a:t>
            </a:r>
            <a:br>
              <a:rPr lang="en-US" sz="2000" b="1" dirty="0" smtClean="0"/>
            </a:br>
            <a:r>
              <a:rPr lang="en-US" sz="2000" b="1" dirty="0" err="1" smtClean="0"/>
              <a:t>Jenjang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SMA Wilayah Jakarta </a:t>
            </a:r>
            <a:r>
              <a:rPr lang="en-US" sz="2000" b="1" dirty="0" err="1" smtClean="0">
                <a:solidFill>
                  <a:srgbClr val="00B0F0"/>
                </a:solidFill>
              </a:rPr>
              <a:t>Timur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C97C75A-8BD5-4543-9382-F8B5B757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01049"/>
              </p:ext>
            </p:extLst>
          </p:nvPr>
        </p:nvGraphicFramePr>
        <p:xfrm>
          <a:off x="959363" y="1359569"/>
          <a:ext cx="7664116" cy="1443277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517358">
                  <a:extLst>
                    <a:ext uri="{9D8B030D-6E8A-4147-A177-3AD203B41FA5}">
                      <a16:colId xmlns:a16="http://schemas.microsoft.com/office/drawing/2014/main" xmlns="" val="1022111927"/>
                    </a:ext>
                  </a:extLst>
                </a:gridCol>
                <a:gridCol w="2273968">
                  <a:extLst>
                    <a:ext uri="{9D8B030D-6E8A-4147-A177-3AD203B41FA5}">
                      <a16:colId xmlns:a16="http://schemas.microsoft.com/office/drawing/2014/main" xmlns="" val="3611530188"/>
                    </a:ext>
                  </a:extLst>
                </a:gridCol>
                <a:gridCol w="2399294">
                  <a:extLst>
                    <a:ext uri="{9D8B030D-6E8A-4147-A177-3AD203B41FA5}">
                      <a16:colId xmlns:a16="http://schemas.microsoft.com/office/drawing/2014/main" xmlns="" val="1019164462"/>
                    </a:ext>
                  </a:extLst>
                </a:gridCol>
                <a:gridCol w="2473496">
                  <a:extLst>
                    <a:ext uri="{9D8B030D-6E8A-4147-A177-3AD203B41FA5}">
                      <a16:colId xmlns:a16="http://schemas.microsoft.com/office/drawing/2014/main" xmlns="" val="1433689785"/>
                    </a:ext>
                  </a:extLst>
                </a:gridCol>
              </a:tblGrid>
              <a:tr h="4184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317754"/>
                  </a:ext>
                </a:extLst>
              </a:tr>
              <a:tr h="1024846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ID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F0"/>
                          </a:solidFill>
                          <a:latin typeface="+mn-lt"/>
                        </a:rPr>
                        <a:t>-</a:t>
                      </a:r>
                      <a:endParaRPr lang="en-US" sz="16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ctr"/>
                      <a:r>
                        <a:rPr lang="en-US" sz="1600" dirty="0" smtClean="0">
                          <a:solidFill>
                            <a:srgbClr val="00B0F0"/>
                          </a:solidFill>
                          <a:latin typeface="+mn-lt"/>
                        </a:rPr>
                        <a:t>-</a:t>
                      </a:r>
                      <a:endParaRPr lang="en-US" sz="16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B0F0"/>
                          </a:solidFill>
                          <a:latin typeface="+mn-lt"/>
                        </a:rPr>
                        <a:t>-</a:t>
                      </a:r>
                      <a:endParaRPr lang="en-US" sz="1600" b="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389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5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6" y="228600"/>
            <a:ext cx="8453886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/>
              <a:t>Membutuhkan</a:t>
            </a:r>
            <a:r>
              <a:rPr lang="en-US" sz="2000" b="1" dirty="0"/>
              <a:t> </a:t>
            </a:r>
            <a:r>
              <a:rPr lang="en-US" sz="2000" b="1" dirty="0" err="1"/>
              <a:t>Dukungan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Penyelesaian</a:t>
            </a:r>
            <a:r>
              <a:rPr lang="en-US" sz="2000" b="1" dirty="0"/>
              <a:t> (</a:t>
            </a:r>
            <a:r>
              <a:rPr lang="en-US" sz="2000" b="1" dirty="0" err="1">
                <a:solidFill>
                  <a:srgbClr val="00B0F0"/>
                </a:solidFill>
              </a:rPr>
              <a:t>Butuh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</a:rPr>
              <a:t>Dukungan</a:t>
            </a:r>
            <a:r>
              <a:rPr lang="en-US" sz="2000" b="1" dirty="0" smtClean="0"/>
              <a:t>) </a:t>
            </a:r>
            <a:r>
              <a:rPr lang="en-US" sz="2000" b="1" dirty="0" err="1" smtClean="0"/>
              <a:t>Jenjang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SMA Wilayah Jakarta Selatan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C97C75A-8BD5-4543-9382-F8B5B757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04612"/>
              </p:ext>
            </p:extLst>
          </p:nvPr>
        </p:nvGraphicFramePr>
        <p:xfrm>
          <a:off x="457906" y="1335505"/>
          <a:ext cx="8228187" cy="1455821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515537">
                  <a:extLst>
                    <a:ext uri="{9D8B030D-6E8A-4147-A177-3AD203B41FA5}">
                      <a16:colId xmlns:a16="http://schemas.microsoft.com/office/drawing/2014/main" xmlns="" val="1022111927"/>
                    </a:ext>
                  </a:extLst>
                </a:gridCol>
                <a:gridCol w="2060795">
                  <a:extLst>
                    <a:ext uri="{9D8B030D-6E8A-4147-A177-3AD203B41FA5}">
                      <a16:colId xmlns:a16="http://schemas.microsoft.com/office/drawing/2014/main" xmlns="" val="3611530188"/>
                    </a:ext>
                  </a:extLst>
                </a:gridCol>
                <a:gridCol w="2658301">
                  <a:extLst>
                    <a:ext uri="{9D8B030D-6E8A-4147-A177-3AD203B41FA5}">
                      <a16:colId xmlns:a16="http://schemas.microsoft.com/office/drawing/2014/main" xmlns="" val="1019164462"/>
                    </a:ext>
                  </a:extLst>
                </a:gridCol>
                <a:gridCol w="2993554">
                  <a:extLst>
                    <a:ext uri="{9D8B030D-6E8A-4147-A177-3AD203B41FA5}">
                      <a16:colId xmlns:a16="http://schemas.microsoft.com/office/drawing/2014/main" xmlns="" val="1433689785"/>
                    </a:ext>
                  </a:extLst>
                </a:gridCol>
              </a:tblGrid>
              <a:tr h="438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317754"/>
                  </a:ext>
                </a:extLst>
              </a:tr>
              <a:tr h="1017606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ID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389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8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52" y="142230"/>
            <a:ext cx="8453886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/>
              <a:t>Membutuhkan</a:t>
            </a:r>
            <a:r>
              <a:rPr lang="en-US" sz="2000" b="1" dirty="0"/>
              <a:t> </a:t>
            </a:r>
            <a:r>
              <a:rPr lang="en-US" sz="2000" b="1" dirty="0" err="1"/>
              <a:t>Dukungan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Penyelesaian</a:t>
            </a:r>
            <a:r>
              <a:rPr lang="en-US" sz="2000" b="1" dirty="0"/>
              <a:t> (</a:t>
            </a:r>
            <a:r>
              <a:rPr lang="en-US" sz="2000" b="1" dirty="0" err="1">
                <a:solidFill>
                  <a:srgbClr val="00B0F0"/>
                </a:solidFill>
              </a:rPr>
              <a:t>Butuh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</a:rPr>
              <a:t>Dukungan</a:t>
            </a:r>
            <a:r>
              <a:rPr lang="en-US" sz="2000" b="1" dirty="0" smtClean="0"/>
              <a:t>) </a:t>
            </a:r>
            <a:r>
              <a:rPr lang="en-US" sz="2000" b="1" dirty="0" err="1" smtClean="0"/>
              <a:t>Jenjang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SMA Wilayah Jakarta </a:t>
            </a:r>
            <a:r>
              <a:rPr lang="en-US" sz="2000" b="1" dirty="0" err="1" smtClean="0">
                <a:solidFill>
                  <a:srgbClr val="00B0F0"/>
                </a:solidFill>
              </a:rPr>
              <a:t>Timur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C97C75A-8BD5-4543-9382-F8B5B757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1968"/>
              </p:ext>
            </p:extLst>
          </p:nvPr>
        </p:nvGraphicFramePr>
        <p:xfrm>
          <a:off x="494001" y="1299411"/>
          <a:ext cx="8228187" cy="1552073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515537">
                  <a:extLst>
                    <a:ext uri="{9D8B030D-6E8A-4147-A177-3AD203B41FA5}">
                      <a16:colId xmlns:a16="http://schemas.microsoft.com/office/drawing/2014/main" xmlns="" val="1022111927"/>
                    </a:ext>
                  </a:extLst>
                </a:gridCol>
                <a:gridCol w="2060795">
                  <a:extLst>
                    <a:ext uri="{9D8B030D-6E8A-4147-A177-3AD203B41FA5}">
                      <a16:colId xmlns:a16="http://schemas.microsoft.com/office/drawing/2014/main" xmlns="" val="3611530188"/>
                    </a:ext>
                  </a:extLst>
                </a:gridCol>
                <a:gridCol w="2658301">
                  <a:extLst>
                    <a:ext uri="{9D8B030D-6E8A-4147-A177-3AD203B41FA5}">
                      <a16:colId xmlns:a16="http://schemas.microsoft.com/office/drawing/2014/main" xmlns="" val="1019164462"/>
                    </a:ext>
                  </a:extLst>
                </a:gridCol>
                <a:gridCol w="2993554">
                  <a:extLst>
                    <a:ext uri="{9D8B030D-6E8A-4147-A177-3AD203B41FA5}">
                      <a16:colId xmlns:a16="http://schemas.microsoft.com/office/drawing/2014/main" xmlns="" val="1433689785"/>
                    </a:ext>
                  </a:extLst>
                </a:gridCol>
              </a:tblGrid>
              <a:tr h="481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317754"/>
                  </a:ext>
                </a:extLst>
              </a:tr>
              <a:tr h="1071063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ID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389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1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5" y="223044"/>
            <a:ext cx="8387083" cy="994200"/>
          </a:xfrm>
        </p:spPr>
        <p:txBody>
          <a:bodyPr/>
          <a:lstStyle/>
          <a:p>
            <a:pPr algn="ctr">
              <a:buNone/>
            </a:pPr>
            <a:r>
              <a:rPr lang="en-US" sz="2000" b="1" dirty="0"/>
              <a:t>SEKOLAH PENGGERAK ANGKATAN I</a:t>
            </a:r>
            <a:br>
              <a:rPr lang="en-US" sz="2000" b="1" dirty="0"/>
            </a:br>
            <a:r>
              <a:rPr lang="en-US" sz="2000" b="1" dirty="0"/>
              <a:t>JENJANG </a:t>
            </a:r>
            <a:r>
              <a:rPr lang="en-US" sz="2000" b="1" dirty="0" smtClean="0">
                <a:solidFill>
                  <a:srgbClr val="00B0F0"/>
                </a:solidFill>
              </a:rPr>
              <a:t>SMA WILAYAH JAKARTA SELATAN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39394"/>
              </p:ext>
            </p:extLst>
          </p:nvPr>
        </p:nvGraphicFramePr>
        <p:xfrm>
          <a:off x="214521" y="1388707"/>
          <a:ext cx="8681124" cy="2377440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571275">
                  <a:extLst>
                    <a:ext uri="{9D8B030D-6E8A-4147-A177-3AD203B41FA5}">
                      <a16:colId xmlns:a16="http://schemas.microsoft.com/office/drawing/2014/main" xmlns="" val="3944414413"/>
                    </a:ext>
                  </a:extLst>
                </a:gridCol>
                <a:gridCol w="2025137">
                  <a:extLst>
                    <a:ext uri="{9D8B030D-6E8A-4147-A177-3AD203B41FA5}">
                      <a16:colId xmlns:a16="http://schemas.microsoft.com/office/drawing/2014/main" xmlns="" val="2884049391"/>
                    </a:ext>
                  </a:extLst>
                </a:gridCol>
                <a:gridCol w="3332737">
                  <a:extLst>
                    <a:ext uri="{9D8B030D-6E8A-4147-A177-3AD203B41FA5}">
                      <a16:colId xmlns:a16="http://schemas.microsoft.com/office/drawing/2014/main" xmlns="" val="2240835417"/>
                    </a:ext>
                  </a:extLst>
                </a:gridCol>
                <a:gridCol w="2751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Kepala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Pelatih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Ahli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109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Rusmala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Nainggolan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Iceu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Rufiana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8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86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Sunaryo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Iceu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Rufiana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624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SMAS IS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Avicena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Muqorobin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Iceu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Rufiana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255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28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Umaryadi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Agus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Sukoco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65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70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Ratna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Budiarti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Agus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Sukoco</a:t>
                      </a:r>
                      <a:endPara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58868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214521" y="3768571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detil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laporan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individu</a:t>
            </a:r>
            <a:r>
              <a:rPr lang="en-US" sz="1600" i="1" dirty="0" smtClean="0"/>
              <a:t> 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8"/>
          <p:cNvSpPr txBox="1"/>
          <p:nvPr/>
        </p:nvSpPr>
        <p:spPr>
          <a:xfrm>
            <a:off x="0" y="1036099"/>
            <a:ext cx="9143999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tx1"/>
                </a:solidFill>
              </a:rPr>
              <a:t>RENCANA KEGIATAN </a:t>
            </a:r>
          </a:p>
          <a:p>
            <a:pPr algn="ctr"/>
            <a:r>
              <a:rPr lang="en" sz="2800" b="1" dirty="0">
                <a:solidFill>
                  <a:schemeClr val="tx1"/>
                </a:solidFill>
              </a:rPr>
              <a:t>Berdasarkan Hambatan yang Butuh Dukungan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Program Management Office 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untuk Program Sekolah </a:t>
            </a:r>
            <a:r>
              <a:rPr lang="en" sz="3200" b="1" dirty="0" smtClean="0"/>
              <a:t>Penggerak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rgbClr val="00B0F0"/>
                </a:solidFill>
              </a:rPr>
              <a:t>Jenjang SMA</a:t>
            </a:r>
            <a:endParaRPr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A64BD-C089-4F9A-9F40-4EAA2FB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04" y="248444"/>
            <a:ext cx="7886700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Rencana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Kegiatan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/>
              <a:t>Dukungan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dalam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Penyelesaian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Hambatan</a:t>
            </a:r>
            <a:r>
              <a:rPr lang="en-US" sz="2000" b="1" dirty="0" smtClean="0"/>
              <a:t> 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err="1" smtClean="0"/>
              <a:t>Jenjang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SMA Wilayah Jakarta Selatan </a:t>
            </a:r>
            <a:r>
              <a:rPr lang="en-US" sz="2000" b="1" dirty="0" err="1" smtClean="0">
                <a:solidFill>
                  <a:srgbClr val="00B0F0"/>
                </a:solidFill>
              </a:rPr>
              <a:t>dan</a:t>
            </a:r>
            <a:r>
              <a:rPr lang="en-US" sz="2000" b="1" dirty="0" smtClean="0">
                <a:solidFill>
                  <a:srgbClr val="00B0F0"/>
                </a:solidFill>
              </a:rPr>
              <a:t> Jakarta </a:t>
            </a:r>
            <a:r>
              <a:rPr lang="en-US" sz="2000" b="1" dirty="0" err="1" smtClean="0">
                <a:solidFill>
                  <a:srgbClr val="00B0F0"/>
                </a:solidFill>
              </a:rPr>
              <a:t>Timur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BE9A7C2-9A37-4A7A-9217-E524E9373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30052"/>
              </p:ext>
            </p:extLst>
          </p:nvPr>
        </p:nvGraphicFramePr>
        <p:xfrm>
          <a:off x="881264" y="1422400"/>
          <a:ext cx="7617979" cy="1551985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467879">
                  <a:extLst>
                    <a:ext uri="{9D8B030D-6E8A-4147-A177-3AD203B41FA5}">
                      <a16:colId xmlns:a16="http://schemas.microsoft.com/office/drawing/2014/main" xmlns="" val="1022111927"/>
                    </a:ext>
                  </a:extLst>
                </a:gridCol>
                <a:gridCol w="1838557">
                  <a:extLst>
                    <a:ext uri="{9D8B030D-6E8A-4147-A177-3AD203B41FA5}">
                      <a16:colId xmlns:a16="http://schemas.microsoft.com/office/drawing/2014/main" xmlns="" val="3611530188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xmlns="" val="1019164462"/>
                    </a:ext>
                  </a:extLst>
                </a:gridCol>
                <a:gridCol w="2479443">
                  <a:extLst>
                    <a:ext uri="{9D8B030D-6E8A-4147-A177-3AD203B41FA5}">
                      <a16:colId xmlns:a16="http://schemas.microsoft.com/office/drawing/2014/main" xmlns="" val="1433689785"/>
                    </a:ext>
                  </a:extLst>
                </a:gridCol>
              </a:tblGrid>
              <a:tr h="4155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ID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6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endParaRPr lang="en-ID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6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600" b="1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6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Rencana</a:t>
                      </a:r>
                      <a:r>
                        <a:rPr lang="en-ID" sz="16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600" b="1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Kegiatan</a:t>
                      </a:r>
                      <a:endParaRPr lang="en-ID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317754"/>
                  </a:ext>
                </a:extLst>
              </a:tr>
              <a:tr h="11363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2788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2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55"/>
          <p:cNvGraphicFramePr/>
          <p:nvPr>
            <p:extLst>
              <p:ext uri="{D42A27DB-BD31-4B8C-83A1-F6EECF244321}">
                <p14:modId xmlns:p14="http://schemas.microsoft.com/office/powerpoint/2010/main" val="4017392608"/>
              </p:ext>
            </p:extLst>
          </p:nvPr>
        </p:nvGraphicFramePr>
        <p:xfrm>
          <a:off x="1012381" y="1282700"/>
          <a:ext cx="7583917" cy="1669864"/>
        </p:xfrm>
        <a:graphic>
          <a:graphicData uri="http://schemas.openxmlformats.org/drawingml/2006/table">
            <a:tbl>
              <a:tblPr>
                <a:noFill/>
                <a:tableStyleId>{03F03954-E3F2-406F-B0AF-BAA003DCEBC1}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91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890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Hasil keputusan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PIC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tx1"/>
                          </a:solidFill>
                        </a:rPr>
                        <a:t>Nomor</a:t>
                      </a:r>
                      <a:r>
                        <a:rPr lang="en" b="1" baseline="0" dirty="0" smtClean="0">
                          <a:solidFill>
                            <a:schemeClr val="tx1"/>
                          </a:solidFill>
                        </a:rPr>
                        <a:t> HP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Tenggat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Waktu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5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 smtClean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7" name="Google Shape;297;p55"/>
          <p:cNvSpPr txBox="1"/>
          <p:nvPr/>
        </p:nvSpPr>
        <p:spPr>
          <a:xfrm>
            <a:off x="1234940" y="266537"/>
            <a:ext cx="71388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Notulen H</a:t>
            </a:r>
            <a:r>
              <a:rPr lang="en" sz="2000" b="1" dirty="0" smtClean="0"/>
              <a:t>asil </a:t>
            </a:r>
            <a:r>
              <a:rPr lang="en" sz="2000" b="1" dirty="0"/>
              <a:t>R</a:t>
            </a:r>
            <a:r>
              <a:rPr lang="en" sz="2000" b="1" dirty="0" smtClean="0"/>
              <a:t>apat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Jenjang </a:t>
            </a:r>
            <a:r>
              <a:rPr lang="en" sz="2000" b="1" dirty="0" smtClean="0">
                <a:solidFill>
                  <a:srgbClr val="00B0F0"/>
                </a:solidFill>
              </a:rPr>
              <a:t>SMA Wilayah Jakarta Selatan dan Jakarta Timur</a:t>
            </a:r>
            <a:endParaRPr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Google Shape;316;p58"/>
          <p:cNvGraphicFramePr/>
          <p:nvPr>
            <p:extLst>
              <p:ext uri="{D42A27DB-BD31-4B8C-83A1-F6EECF244321}">
                <p14:modId xmlns:p14="http://schemas.microsoft.com/office/powerpoint/2010/main" val="1057069222"/>
              </p:ext>
            </p:extLst>
          </p:nvPr>
        </p:nvGraphicFramePr>
        <p:xfrm>
          <a:off x="282014" y="1483449"/>
          <a:ext cx="8620686" cy="1462951"/>
        </p:xfrm>
        <a:graphic>
          <a:graphicData uri="http://schemas.openxmlformats.org/drawingml/2006/table">
            <a:tbl>
              <a:tblPr>
                <a:noFill/>
                <a:tableStyleId>{03F03954-E3F2-406F-B0AF-BAA003DCEBC1}</a:tableStyleId>
              </a:tblPr>
              <a:tblGrid>
                <a:gridCol w="5115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9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Rencana Kegiatan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PIC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Nomor </a:t>
                      </a:r>
                      <a:r>
                        <a:rPr lang="en" b="1" dirty="0" smtClean="0">
                          <a:solidFill>
                            <a:schemeClr val="tx1"/>
                          </a:solidFill>
                        </a:rPr>
                        <a:t>HP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Tenggat </a:t>
                      </a:r>
                      <a:r>
                        <a:rPr lang="en" b="1" dirty="0" smtClean="0">
                          <a:solidFill>
                            <a:schemeClr val="tx1"/>
                          </a:solidFill>
                        </a:rPr>
                        <a:t>Waktu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Status </a:t>
                      </a:r>
                      <a:r>
                        <a:rPr lang="en" b="1" dirty="0" smtClean="0">
                          <a:solidFill>
                            <a:schemeClr val="tx1"/>
                          </a:solidFill>
                        </a:rPr>
                        <a:t>Kemajuan </a:t>
                      </a: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" b="1" dirty="0" smtClean="0">
                          <a:solidFill>
                            <a:schemeClr val="tx1"/>
                          </a:solidFill>
                        </a:rPr>
                        <a:t>egiatan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67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7" name="Google Shape;317;p58"/>
          <p:cNvSpPr txBox="1"/>
          <p:nvPr/>
        </p:nvSpPr>
        <p:spPr>
          <a:xfrm>
            <a:off x="176548" y="254552"/>
            <a:ext cx="849454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Daftar P</a:t>
            </a:r>
            <a:r>
              <a:rPr lang="en" sz="2000" b="1" dirty="0" smtClean="0"/>
              <a:t>eriksa </a:t>
            </a:r>
            <a:r>
              <a:rPr lang="en" sz="2000" b="1" dirty="0"/>
              <a:t>P</a:t>
            </a:r>
            <a:r>
              <a:rPr lang="en" sz="2000" b="1" dirty="0" smtClean="0"/>
              <a:t>enyelesaian </a:t>
            </a:r>
            <a:r>
              <a:rPr lang="en" sz="2000" b="1" dirty="0"/>
              <a:t>H</a:t>
            </a:r>
            <a:r>
              <a:rPr lang="en" sz="2000" b="1" dirty="0" smtClean="0"/>
              <a:t>ambatan </a:t>
            </a:r>
            <a:r>
              <a:rPr lang="en" sz="2000" b="1" dirty="0"/>
              <a:t>dan </a:t>
            </a:r>
            <a:r>
              <a:rPr lang="en" sz="2000" b="1" dirty="0" smtClean="0"/>
              <a:t>Pencapaian </a:t>
            </a:r>
            <a:r>
              <a:rPr lang="en" sz="2000" b="1" dirty="0"/>
              <a:t>T</a:t>
            </a:r>
            <a:r>
              <a:rPr lang="en" sz="2000" b="1" dirty="0" smtClean="0"/>
              <a:t>arget PSP Jenjang </a:t>
            </a:r>
            <a:r>
              <a:rPr lang="en" sz="2000" b="1" dirty="0" smtClean="0">
                <a:solidFill>
                  <a:srgbClr val="00B0F0"/>
                </a:solidFill>
              </a:rPr>
              <a:t>SMA Wilayah Jakarta Selatan dan Jakarta Timur</a:t>
            </a:r>
            <a:endParaRPr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60"/>
          <p:cNvPicPr preferRelativeResize="0"/>
          <p:nvPr/>
        </p:nvPicPr>
        <p:blipFill rotWithShape="1">
          <a:blip r:embed="rId3">
            <a:alphaModFix amt="51000"/>
          </a:blip>
          <a:srcRect t="3427" b="3417"/>
          <a:stretch/>
        </p:blipFill>
        <p:spPr>
          <a:xfrm>
            <a:off x="202" y="0"/>
            <a:ext cx="91437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0"/>
          <p:cNvSpPr txBox="1"/>
          <p:nvPr/>
        </p:nvSpPr>
        <p:spPr>
          <a:xfrm>
            <a:off x="5132153" y="2217122"/>
            <a:ext cx="3206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0"/>
          <p:cNvSpPr txBox="1">
            <a:spLocks noGrp="1"/>
          </p:cNvSpPr>
          <p:nvPr>
            <p:ph type="sldNum" idx="1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0"/>
            <a:ext cx="8387083" cy="994200"/>
          </a:xfrm>
        </p:spPr>
        <p:txBody>
          <a:bodyPr/>
          <a:lstStyle/>
          <a:p>
            <a:pPr algn="ctr">
              <a:buNone/>
            </a:pPr>
            <a:r>
              <a:rPr lang="en-US" sz="2000" b="1" dirty="0"/>
              <a:t>SEKOLAH PENGGERAK ANGKATAN I</a:t>
            </a:r>
            <a:br>
              <a:rPr lang="en-US" sz="2000" b="1" dirty="0"/>
            </a:br>
            <a:r>
              <a:rPr lang="en-US" sz="2000" b="1" dirty="0"/>
              <a:t>JENJANG </a:t>
            </a:r>
            <a:r>
              <a:rPr lang="en-US" sz="2000" b="1" dirty="0">
                <a:solidFill>
                  <a:srgbClr val="00B0F0"/>
                </a:solidFill>
              </a:rPr>
              <a:t>SMA </a:t>
            </a:r>
            <a:r>
              <a:rPr lang="en-US" sz="2000" b="1" dirty="0" smtClean="0">
                <a:solidFill>
                  <a:srgbClr val="00B0F0"/>
                </a:solidFill>
              </a:rPr>
              <a:t>WILAYAH JAKARTA TIMUR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44581"/>
              </p:ext>
            </p:extLst>
          </p:nvPr>
        </p:nvGraphicFramePr>
        <p:xfrm>
          <a:off x="508000" y="992357"/>
          <a:ext cx="8037688" cy="3566160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480909">
                  <a:extLst>
                    <a:ext uri="{9D8B030D-6E8A-4147-A177-3AD203B41FA5}">
                      <a16:colId xmlns:a16="http://schemas.microsoft.com/office/drawing/2014/main" xmlns="" val="3944414413"/>
                    </a:ext>
                  </a:extLst>
                </a:gridCol>
                <a:gridCol w="2036513">
                  <a:extLst>
                    <a:ext uri="{9D8B030D-6E8A-4147-A177-3AD203B41FA5}">
                      <a16:colId xmlns:a16="http://schemas.microsoft.com/office/drawing/2014/main" xmlns="" val="2884049391"/>
                    </a:ext>
                  </a:extLst>
                </a:gridCol>
                <a:gridCol w="2473837">
                  <a:extLst>
                    <a:ext uri="{9D8B030D-6E8A-4147-A177-3AD203B41FA5}">
                      <a16:colId xmlns:a16="http://schemas.microsoft.com/office/drawing/2014/main" xmlns="" val="2240835417"/>
                    </a:ext>
                  </a:extLst>
                </a:gridCol>
                <a:gridCol w="3046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Kepala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Pelatih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Ahli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Niyata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Sirat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Saksono Liliek Susanto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8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71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Acep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Mahmudin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Saksono Liliek Susanto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624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89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Warsono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Saksono Liliek Susanto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255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SMAS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Labschool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Suparno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Saksono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Liliek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Susanto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65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Leonardi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Shahibah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Yuliani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5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Acah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Rianto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Farihah Sulasiah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51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Deden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Suhendi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Farihah Sulasiah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428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SMAS PKP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Ummi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Atiyah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Farihah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Sulasiah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296728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508000" y="4560360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detil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laporan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individu</a:t>
            </a:r>
            <a:r>
              <a:rPr lang="en-US" sz="1600" i="1" dirty="0" smtClean="0"/>
              <a:t> 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365142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Font typeface="Arial"/>
              <a:buNone/>
            </a:pPr>
            <a:r>
              <a:rPr lang="en-US" sz="2400" b="1" dirty="0"/>
              <a:t>Status </a:t>
            </a:r>
            <a:r>
              <a:rPr lang="en-US" sz="2400" b="1" dirty="0" err="1"/>
              <a:t>Kelengkapan</a:t>
            </a:r>
            <a:r>
              <a:rPr lang="en-US" sz="2400" b="1" dirty="0"/>
              <a:t> </a:t>
            </a:r>
            <a:r>
              <a:rPr lang="en-US" sz="2400" b="1" dirty="0" err="1" smtClean="0"/>
              <a:t>Laporan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SMA Wilayah Jakarta Selatan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3195" y="3603919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detil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laporan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individu</a:t>
            </a:r>
            <a:r>
              <a:rPr lang="en-US" sz="1600" i="1" dirty="0" smtClean="0"/>
              <a:t> 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08451"/>
              </p:ext>
            </p:extLst>
          </p:nvPr>
        </p:nvGraphicFramePr>
        <p:xfrm>
          <a:off x="383721" y="1209093"/>
          <a:ext cx="8376557" cy="2377440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807083">
                  <a:extLst>
                    <a:ext uri="{9D8B030D-6E8A-4147-A177-3AD203B41FA5}">
                      <a16:colId xmlns:a16="http://schemas.microsoft.com/office/drawing/2014/main" xmlns="" val="3944414413"/>
                    </a:ext>
                  </a:extLst>
                </a:gridCol>
                <a:gridCol w="2861064">
                  <a:extLst>
                    <a:ext uri="{9D8B030D-6E8A-4147-A177-3AD203B41FA5}">
                      <a16:colId xmlns:a16="http://schemas.microsoft.com/office/drawing/2014/main" xmlns="" val="2884049391"/>
                    </a:ext>
                  </a:extLst>
                </a:gridCol>
                <a:gridCol w="4708410">
                  <a:extLst>
                    <a:ext uri="{9D8B030D-6E8A-4147-A177-3AD203B41FA5}">
                      <a16:colId xmlns:a16="http://schemas.microsoft.com/office/drawing/2014/main" xmlns="" val="224083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Laporan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109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Lengkap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58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86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Lengkap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9624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SMAS IS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Avicena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Lengkap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5255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28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Lengkap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765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70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Lengkap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7158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8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365142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Font typeface="Arial"/>
              <a:buNone/>
            </a:pPr>
            <a:r>
              <a:rPr lang="en-US" sz="2400" b="1" dirty="0"/>
              <a:t>Status </a:t>
            </a:r>
            <a:r>
              <a:rPr lang="en-US" sz="2400" b="1" dirty="0" err="1"/>
              <a:t>Kelengkapan</a:t>
            </a:r>
            <a:r>
              <a:rPr lang="en-US" sz="2400" b="1" dirty="0"/>
              <a:t> </a:t>
            </a:r>
            <a:r>
              <a:rPr lang="en-US" sz="2400" b="1" dirty="0" err="1" smtClean="0"/>
              <a:t>Laporan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SMA Wilayah Jakarta </a:t>
            </a:r>
            <a:r>
              <a:rPr lang="en-US" sz="2400" b="1" dirty="0" err="1" smtClean="0">
                <a:solidFill>
                  <a:srgbClr val="00B0F0"/>
                </a:solidFill>
              </a:rPr>
              <a:t>Timur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8458" y="4457843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detil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laporan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individu</a:t>
            </a:r>
            <a:r>
              <a:rPr lang="en-US" sz="1600" i="1" dirty="0" smtClean="0"/>
              <a:t> 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27997"/>
              </p:ext>
            </p:extLst>
          </p:nvPr>
        </p:nvGraphicFramePr>
        <p:xfrm>
          <a:off x="388984" y="891683"/>
          <a:ext cx="8376557" cy="3566160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807083">
                  <a:extLst>
                    <a:ext uri="{9D8B030D-6E8A-4147-A177-3AD203B41FA5}">
                      <a16:colId xmlns:a16="http://schemas.microsoft.com/office/drawing/2014/main" xmlns="" val="3944414413"/>
                    </a:ext>
                  </a:extLst>
                </a:gridCol>
                <a:gridCol w="2861064">
                  <a:extLst>
                    <a:ext uri="{9D8B030D-6E8A-4147-A177-3AD203B41FA5}">
                      <a16:colId xmlns:a16="http://schemas.microsoft.com/office/drawing/2014/main" xmlns="" val="2884049391"/>
                    </a:ext>
                  </a:extLst>
                </a:gridCol>
                <a:gridCol w="4708410">
                  <a:extLst>
                    <a:ext uri="{9D8B030D-6E8A-4147-A177-3AD203B41FA5}">
                      <a16:colId xmlns:a16="http://schemas.microsoft.com/office/drawing/2014/main" xmlns="" val="224083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Laporan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Lengkap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58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71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Lengkap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9624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89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Lengkap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5255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SMAS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Labschool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Lengkap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765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Lengkap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715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Lengkap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Lengkap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SMAS PKP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Lengkap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8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365142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Font typeface="Arial"/>
              <a:buNone/>
            </a:pPr>
            <a:r>
              <a:rPr lang="en-US" sz="2400" b="1" dirty="0" err="1" smtClean="0"/>
              <a:t>Topik</a:t>
            </a:r>
            <a:r>
              <a:rPr lang="en-US" sz="2400" b="1" dirty="0" smtClean="0"/>
              <a:t> Coaching </a:t>
            </a:r>
            <a:r>
              <a:rPr lang="en-US" sz="2400" b="1" dirty="0" smtClean="0">
                <a:solidFill>
                  <a:srgbClr val="00B0F0"/>
                </a:solidFill>
              </a:rPr>
              <a:t>SMA Wilayah Jakarta Selatan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3195" y="3603919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detil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laporan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individu</a:t>
            </a:r>
            <a:r>
              <a:rPr lang="en-US" sz="1600" i="1" dirty="0" smtClean="0"/>
              <a:t> 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21424"/>
              </p:ext>
            </p:extLst>
          </p:nvPr>
        </p:nvGraphicFramePr>
        <p:xfrm>
          <a:off x="383721" y="1209093"/>
          <a:ext cx="8376557" cy="2377440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675058">
                  <a:extLst>
                    <a:ext uri="{9D8B030D-6E8A-4147-A177-3AD203B41FA5}">
                      <a16:colId xmlns:a16="http://schemas.microsoft.com/office/drawing/2014/main" xmlns="" val="3944414413"/>
                    </a:ext>
                  </a:extLst>
                </a:gridCol>
                <a:gridCol w="1962007">
                  <a:extLst>
                    <a:ext uri="{9D8B030D-6E8A-4147-A177-3AD203B41FA5}">
                      <a16:colId xmlns:a16="http://schemas.microsoft.com/office/drawing/2014/main" xmlns="" val="2884049391"/>
                    </a:ext>
                  </a:extLst>
                </a:gridCol>
                <a:gridCol w="5739492">
                  <a:extLst>
                    <a:ext uri="{9D8B030D-6E8A-4147-A177-3AD203B41FA5}">
                      <a16:colId xmlns:a16="http://schemas.microsoft.com/office/drawing/2014/main" xmlns="" val="224083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Topik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Coaching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Penggunaan data  </a:t>
                      </a:r>
                      <a:r>
                        <a:rPr lang="fi-FI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dalam pemilihan minat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58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Pemanfaatan </a:t>
                      </a:r>
                      <a:r>
                        <a:rPr lang="fi-FI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dan penentuan peminatan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79624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SMAS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Avicena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Pemanfaatan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sekolah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75255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paradigma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baru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37765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E-learning </a:t>
                      </a:r>
                      <a:r>
                        <a:rPr lang="en-US" sz="2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LMS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367158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1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365142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en-US" sz="2400" b="1" dirty="0" err="1"/>
              <a:t>Topik</a:t>
            </a:r>
            <a:r>
              <a:rPr lang="en-US" sz="2400" b="1" dirty="0"/>
              <a:t> Coaching </a:t>
            </a:r>
            <a:r>
              <a:rPr lang="en-US" sz="2400" b="1" dirty="0" smtClean="0">
                <a:solidFill>
                  <a:srgbClr val="00B0F0"/>
                </a:solidFill>
              </a:rPr>
              <a:t>SMA Wilayah Jakarta </a:t>
            </a:r>
            <a:r>
              <a:rPr lang="en-US" sz="2400" b="1" dirty="0" err="1" smtClean="0">
                <a:solidFill>
                  <a:srgbClr val="00B0F0"/>
                </a:solidFill>
              </a:rPr>
              <a:t>Timur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8458" y="4457843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detil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laporan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individu</a:t>
            </a:r>
            <a:r>
              <a:rPr lang="en-US" sz="1600" i="1" dirty="0" smtClean="0"/>
              <a:t> 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80784"/>
              </p:ext>
            </p:extLst>
          </p:nvPr>
        </p:nvGraphicFramePr>
        <p:xfrm>
          <a:off x="388984" y="891683"/>
          <a:ext cx="8376557" cy="3550285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541745">
                  <a:extLst>
                    <a:ext uri="{9D8B030D-6E8A-4147-A177-3AD203B41FA5}">
                      <a16:colId xmlns:a16="http://schemas.microsoft.com/office/drawing/2014/main" xmlns="" val="394441441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2884049391"/>
                    </a:ext>
                  </a:extLst>
                </a:gridCol>
                <a:gridCol w="5891712">
                  <a:extLst>
                    <a:ext uri="{9D8B030D-6E8A-4147-A177-3AD203B41FA5}">
                      <a16:colId xmlns:a16="http://schemas.microsoft.com/office/drawing/2014/main" xmlns="" val="224083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Topik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Coaching</a:t>
                      </a:r>
                      <a:endPara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21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60325" indent="0" algn="l" fontAlgn="b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paradigma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baru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pemanfaatan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58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71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60325" indent="0" algn="l" fontAlgn="b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paradigma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baru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pemanfaatan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9624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89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60325" indent="0" algn="l" fontAlgn="b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paradigma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baru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pemanfaatan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5255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SMAS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Labschool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paradigma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baru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pemanfaatan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meningkatkan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mutu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765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50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sv-SE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sekolah sebagai peningkatan kualitas pembelajaran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715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42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Perencanaan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berbasis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SMAN 93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Perencanaan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berbasis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SMAS PKP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60325" algn="l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Perencanaan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berbasis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0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365142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Font typeface="Arial"/>
              <a:buNone/>
            </a:pPr>
            <a:r>
              <a:rPr lang="en-US" sz="2400" b="1" dirty="0" err="1" smtClean="0"/>
              <a:t>Rencana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Tindakan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SMA Wilayah Jakarta Selatan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3195" y="4740135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 smtClean="0"/>
              <a:t>Keterangan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Bersumber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dari</a:t>
            </a:r>
            <a:r>
              <a:rPr lang="en-US" sz="1600" i="1" dirty="0" smtClean="0"/>
              <a:t> file “</a:t>
            </a:r>
            <a:r>
              <a:rPr lang="en-US" sz="1600" i="1" dirty="0" err="1" smtClean="0"/>
              <a:t>detil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laporan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individu</a:t>
            </a:r>
            <a:r>
              <a:rPr lang="en-US" sz="1600" i="1" dirty="0" smtClean="0"/>
              <a:t> SMA”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35325"/>
              </p:ext>
            </p:extLst>
          </p:nvPr>
        </p:nvGraphicFramePr>
        <p:xfrm>
          <a:off x="383721" y="943470"/>
          <a:ext cx="8376557" cy="3796665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675058">
                  <a:extLst>
                    <a:ext uri="{9D8B030D-6E8A-4147-A177-3AD203B41FA5}">
                      <a16:colId xmlns:a16="http://schemas.microsoft.com/office/drawing/2014/main" xmlns="" val="3944414413"/>
                    </a:ext>
                  </a:extLst>
                </a:gridCol>
                <a:gridCol w="1962007">
                  <a:extLst>
                    <a:ext uri="{9D8B030D-6E8A-4147-A177-3AD203B41FA5}">
                      <a16:colId xmlns:a16="http://schemas.microsoft.com/office/drawing/2014/main" xmlns="" val="2884049391"/>
                    </a:ext>
                  </a:extLst>
                </a:gridCol>
                <a:gridCol w="5739492">
                  <a:extLst>
                    <a:ext uri="{9D8B030D-6E8A-4147-A177-3AD203B41FA5}">
                      <a16:colId xmlns:a16="http://schemas.microsoft.com/office/drawing/2014/main" xmlns="" val="224083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Rencana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Tindakan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109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20650" indent="0" algn="l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Mendata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minat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anak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berdasarkan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rumpun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mata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pelajaran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disandingkan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sumber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daya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ada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disekolah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58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20650" indent="0" algn="l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Memanfaatkan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 yang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dimiliki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sekolah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sebagai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dasar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merencanakan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program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sekolah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9624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SMAS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Avicena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20650" indent="0" algn="l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Memanfaatkan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 yang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dimiliki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sekolah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sebagai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dasar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merencanakan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program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sekolah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5255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20650" indent="0" algn="l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perencanaan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program 3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bulan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tentang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modul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ajar yang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implementatif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765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SMAN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20650" indent="0" algn="l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percakapan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awal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kepala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sekolah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menentukan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topik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coaching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7158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0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2049</TotalTime>
  <Words>2265</Words>
  <Application>Microsoft Office PowerPoint</Application>
  <PresentationFormat>On-screen Show (16:9)</PresentationFormat>
  <Paragraphs>712</Paragraphs>
  <Slides>34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Corbel</vt:lpstr>
      <vt:lpstr>Times New Roman</vt:lpstr>
      <vt:lpstr>Custom Design</vt:lpstr>
      <vt:lpstr>PowerPoint Presentation</vt:lpstr>
      <vt:lpstr>PowerPoint Presentation</vt:lpstr>
      <vt:lpstr>SEKOLAH PENGGERAK ANGKATAN I JENJANG SMA WILAYAH JAKARTA SELATAN</vt:lpstr>
      <vt:lpstr>SEKOLAH PENGGERAK ANGKATAN I JENJANG SMA WILAYAH JAKARTA TIMUR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Capaian Kegiatan Jenjang SMA Jakarta Selatan Periode Januari 2022</vt:lpstr>
      <vt:lpstr>Capaian Kegiatan Jenjang SMA Jakarta Timur Periode Januari 2022</vt:lpstr>
      <vt:lpstr>Capaian Kegiatan Jenjang SMA Jakarta Timur Periode Januari 2022</vt:lpstr>
      <vt:lpstr>PowerPoint Presentation</vt:lpstr>
      <vt:lpstr>Jenis Hambatan Periode Januari 2022  Jenjang SMA Wilayah Jakarta Selatan </vt:lpstr>
      <vt:lpstr>Jenis Hambatan Periode Januari 2022  Jenjang SMA Wilayah Jakarta Timur </vt:lpstr>
      <vt:lpstr>Jenis Hambatan yang Sudah Terselesaikan (Solved)  Jenjang SMA Wilayah Jakarta Selatan</vt:lpstr>
      <vt:lpstr>Jenis Hambatan yang Sudah Terselesaikan (Solved)  Jenjang SMA Wilayah Jakarta Selatan</vt:lpstr>
      <vt:lpstr>Jenis Hambatan yang Sudah Terselesaikan (Solved)  Jenjang SMA Wilayah Jakarta Timur</vt:lpstr>
      <vt:lpstr>Jenis Hambatan yang Masih dalam Penyelesaian (On Progress)  Jenjang SMA Wilayah Jakarta Selatan</vt:lpstr>
      <vt:lpstr>Jenis Hambatan yang Masih dalam Penyelesaian (On Progress)  Jenjang SMA Wilayah Jakarta Timur</vt:lpstr>
      <vt:lpstr>Jenis Hambatan yang Membutuhkan Dukungan dalam Penyelesaian (Butuh Dukungan) Jenjang SMA Wilayah Jakarta Selatan</vt:lpstr>
      <vt:lpstr>Jenis Hambatan yang Membutuhkan Dukungan dalam Penyelesaian (Butuh Dukungan) Jenjang SMA Wilayah Jakarta Timur</vt:lpstr>
      <vt:lpstr>PowerPoint Presentation</vt:lpstr>
      <vt:lpstr>Rencana Kegiatan Dukungan dalam Penyelesaian Hambatan  Jenjang SMA Wilayah Jakarta Selatan dan Jakarta Timur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KADIV PERENCANAAN</dc:creator>
  <cp:lastModifiedBy>User</cp:lastModifiedBy>
  <cp:revision>184</cp:revision>
  <dcterms:modified xsi:type="dcterms:W3CDTF">2022-02-13T19:50:29Z</dcterms:modified>
</cp:coreProperties>
</file>