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3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BDEF-6B2E-468E-B466-86ED2E59AF5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F327-7E41-4ED9-8080-15AA8CDD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44237"/>
              </p:ext>
            </p:extLst>
          </p:nvPr>
        </p:nvGraphicFramePr>
        <p:xfrm>
          <a:off x="-104502" y="1"/>
          <a:ext cx="12296502" cy="701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913">
                  <a:extLst>
                    <a:ext uri="{9D8B030D-6E8A-4147-A177-3AD203B41FA5}">
                      <a16:colId xmlns:a16="http://schemas.microsoft.com/office/drawing/2014/main" val="475152559"/>
                    </a:ext>
                  </a:extLst>
                </a:gridCol>
                <a:gridCol w="1451608">
                  <a:extLst>
                    <a:ext uri="{9D8B030D-6E8A-4147-A177-3AD203B41FA5}">
                      <a16:colId xmlns:a16="http://schemas.microsoft.com/office/drawing/2014/main" val="1073725767"/>
                    </a:ext>
                  </a:extLst>
                </a:gridCol>
                <a:gridCol w="665875">
                  <a:extLst>
                    <a:ext uri="{9D8B030D-6E8A-4147-A177-3AD203B41FA5}">
                      <a16:colId xmlns:a16="http://schemas.microsoft.com/office/drawing/2014/main" val="2034634708"/>
                    </a:ext>
                  </a:extLst>
                </a:gridCol>
                <a:gridCol w="812368">
                  <a:extLst>
                    <a:ext uri="{9D8B030D-6E8A-4147-A177-3AD203B41FA5}">
                      <a16:colId xmlns:a16="http://schemas.microsoft.com/office/drawing/2014/main" val="3076680630"/>
                    </a:ext>
                  </a:extLst>
                </a:gridCol>
                <a:gridCol w="7608738">
                  <a:extLst>
                    <a:ext uri="{9D8B030D-6E8A-4147-A177-3AD203B41FA5}">
                      <a16:colId xmlns:a16="http://schemas.microsoft.com/office/drawing/2014/main" val="4230800065"/>
                    </a:ext>
                  </a:extLst>
                </a:gridCol>
              </a:tblGrid>
              <a:tr h="24726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Akhir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Rekomendasi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92956"/>
                  </a:ext>
                </a:extLst>
              </a:tr>
              <a:tr h="24726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Peringkat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217112"/>
                  </a:ext>
                </a:extLst>
              </a:tr>
              <a:tr h="3245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Akreditasi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Terakreditasi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05319"/>
                  </a:ext>
                </a:extLst>
              </a:tr>
              <a:tr h="247261">
                <a:tc rowSpan="11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Lulusan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Butir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26.25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menunjukkan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komunikasi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interaksi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antara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guru,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warga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/madrasah, orang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masyarakat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sekitar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harmonis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berdampak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terciptanya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budaya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kerja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kuat.Terlihat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Komunikasi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interaksi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antara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guru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tenaga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kependidikan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interaksi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antara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guru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tenaga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kependidikan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kondusif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bersifat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mendidik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budaya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kerja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antara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warga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sekolahdengan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masyarakat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sekitar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ID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Kepala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/madrasah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memimpin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guru,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tenaga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kependidikan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mengembangkan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ide-ide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kreatif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inovatif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dituangkan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RKS/RKAS yang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penyusunannya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melibatkan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warga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/madrasah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pemangku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kepentingan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lainnya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serta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diimplementasikan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konsisten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efektif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Program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pembenahan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capacity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uiding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berkelanjutan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dilakukan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mningkatkan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kinerja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guru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tenaga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kpendidikan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keseluruhan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34374"/>
                  </a:ext>
                </a:extLst>
              </a:tr>
              <a:tr h="3575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Butir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46814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30008"/>
                  </a:ext>
                </a:extLst>
              </a:tr>
              <a:tr h="3575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90694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87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50350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98567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55142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40111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13819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257378"/>
                  </a:ext>
                </a:extLst>
              </a:tr>
              <a:tr h="247261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Proses </a:t>
                      </a: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Pembelajaran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Guru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melakukan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evaluasi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refleksi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diri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melalui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berbagai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kegiatan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seperti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observasi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kelas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pemberian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kuesioner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tentang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pelaksanaan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pembelajaran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rekaman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audio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atau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video,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hasilnya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didiskusikan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serta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diseminasikan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teman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sejawat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difasilitasi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perbaikan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kinerja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berkelanjutan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terlihat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perbaikan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mutu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pembelajaran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capaian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Guru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melakukan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pengembangan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berkelanjutan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atas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inisiatif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sendiri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hasilnya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berdampak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terhadap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mutu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pembelajaran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capaian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dilakukan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melalui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beragam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bentuk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kegiatan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melalui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diskusi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antarteman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sejawat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KKG/MGMP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atau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sejenisnya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daring,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mengikuti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diklat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/seminar,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publikasi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ilmiah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karya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inovatif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membagikan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praktik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baik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kepada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teman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sejawat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/madrasah.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Belum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intens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dilakukan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Diseminasi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penyebarluasan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ide/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gagasan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pengembangan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profesi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guru (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praktik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baik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kepada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sesama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guru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orang lain di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luar</a:t>
                      </a:r>
                      <a:r>
                        <a:rPr lang="en-ID" sz="12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09603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4275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59967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5255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58092"/>
                  </a:ext>
                </a:extLst>
              </a:tr>
              <a:tr h="247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91823"/>
                  </a:ext>
                </a:extLst>
              </a:tr>
              <a:tr h="13144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77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085854"/>
              </p:ext>
            </p:extLst>
          </p:nvPr>
        </p:nvGraphicFramePr>
        <p:xfrm>
          <a:off x="0" y="0"/>
          <a:ext cx="12096206" cy="674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19">
                  <a:extLst>
                    <a:ext uri="{9D8B030D-6E8A-4147-A177-3AD203B41FA5}">
                      <a16:colId xmlns:a16="http://schemas.microsoft.com/office/drawing/2014/main" val="4123065653"/>
                    </a:ext>
                  </a:extLst>
                </a:gridCol>
                <a:gridCol w="1111949">
                  <a:extLst>
                    <a:ext uri="{9D8B030D-6E8A-4147-A177-3AD203B41FA5}">
                      <a16:colId xmlns:a16="http://schemas.microsoft.com/office/drawing/2014/main" val="4259268279"/>
                    </a:ext>
                  </a:extLst>
                </a:gridCol>
                <a:gridCol w="540949">
                  <a:extLst>
                    <a:ext uri="{9D8B030D-6E8A-4147-A177-3AD203B41FA5}">
                      <a16:colId xmlns:a16="http://schemas.microsoft.com/office/drawing/2014/main" val="2696567122"/>
                    </a:ext>
                  </a:extLst>
                </a:gridCol>
                <a:gridCol w="1217133">
                  <a:extLst>
                    <a:ext uri="{9D8B030D-6E8A-4147-A177-3AD203B41FA5}">
                      <a16:colId xmlns:a16="http://schemas.microsoft.com/office/drawing/2014/main" val="2882483147"/>
                    </a:ext>
                  </a:extLst>
                </a:gridCol>
                <a:gridCol w="7618356">
                  <a:extLst>
                    <a:ext uri="{9D8B030D-6E8A-4147-A177-3AD203B41FA5}">
                      <a16:colId xmlns:a16="http://schemas.microsoft.com/office/drawing/2014/main" val="1145115944"/>
                    </a:ext>
                  </a:extLst>
                </a:gridCol>
              </a:tblGrid>
              <a:tr h="396496">
                <a:tc rowSpan="4"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Guru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Butir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memiliki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rata-rata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ujian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/madrasah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rapor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kelas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akhir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meningkat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konsisten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 (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tiga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terakhir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berdampak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persepsi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positif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masyarakat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terhadap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sekolah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TA 2018/2019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rerata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76,8 . TA 2019/2020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rerata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80, TA 2020/2021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rerata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86. Guru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melakukan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penilaian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proses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menggunakan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berbagai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teknik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penilaian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mengetahui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pencapaian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tujuan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pembelajaran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sistemis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berkesinambungan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berdampak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perbaikan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proses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pembelajaran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Guru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menggunkan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berbagai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teknik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metode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penilaian,Terdapat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prestasi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Guru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selalu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melakukan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perbaikan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PBM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1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berklanjutan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6168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07098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21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20248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22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62893"/>
                  </a:ext>
                </a:extLst>
              </a:tr>
              <a:tr h="396496">
                <a:tc rowSpan="13"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Sekolah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23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Guru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melakukan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penilaian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proses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menggunakan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berbagai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teknik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penilaian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mengetahui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pencapaian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tujuan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pembelajaran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sistemis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berkesinambungan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berdampak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perbaikan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proses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pembelajaran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Guru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menggunkan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berbagai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teknik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metode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penilaian,Terdapat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prestasi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belajar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Guru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selalu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melakukan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perbaikan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PBM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1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berklanjutan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87064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24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92296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25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54596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26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04676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27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97576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28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51545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29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15296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30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43841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31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36621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Butir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32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2945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Butir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33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49352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Butir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34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90072"/>
                  </a:ext>
                </a:extLst>
              </a:tr>
              <a:tr h="396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Butir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35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80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537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neo</dc:creator>
  <cp:lastModifiedBy>Arief neo</cp:lastModifiedBy>
  <cp:revision>5</cp:revision>
  <dcterms:created xsi:type="dcterms:W3CDTF">2022-03-12T03:18:45Z</dcterms:created>
  <dcterms:modified xsi:type="dcterms:W3CDTF">2022-03-12T03:43:12Z</dcterms:modified>
</cp:coreProperties>
</file>