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1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02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2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0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10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3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4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4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08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7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0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98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66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8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4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2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89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5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0AD700F-BF3F-4C77-A099-580397A29EC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C825128-86A6-4EC7-A780-9524A6454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632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bg1">
                <a:lumMod val="95000"/>
                <a:lumOff val="5000"/>
              </a:schemeClr>
            </a:gs>
            <a:gs pos="22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35B6B-0488-454F-A458-46509D6BF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1802242"/>
          </a:xfrm>
        </p:spPr>
        <p:txBody>
          <a:bodyPr/>
          <a:lstStyle/>
          <a:p>
            <a:r>
              <a:rPr lang="en-US" u="dottedHeavy" dirty="0">
                <a:solidFill>
                  <a:schemeClr val="bg2">
                    <a:lumMod val="10000"/>
                  </a:schemeClr>
                </a:solidFill>
                <a:uFill>
                  <a:solidFill>
                    <a:schemeClr val="accent6">
                      <a:lumMod val="60000"/>
                      <a:lumOff val="40000"/>
                    </a:schemeClr>
                  </a:solidFill>
                </a:uFill>
              </a:rPr>
              <a:t>“</a:t>
            </a:r>
            <a:r>
              <a:rPr lang="ky-KG" sz="6600" i="1" u="sng" dirty="0">
                <a:solidFill>
                  <a:schemeClr val="bg2">
                    <a:lumMod val="10000"/>
                  </a:schemeClr>
                </a:solidFill>
                <a:uFill>
                  <a:solidFill>
                    <a:schemeClr val="accent6">
                      <a:lumMod val="60000"/>
                      <a:lumOff val="40000"/>
                    </a:schemeClr>
                  </a:solidFill>
                </a:uFill>
              </a:rPr>
              <a:t>Основы </a:t>
            </a:r>
            <a:r>
              <a:rPr lang="en-US" sz="6600" i="1" u="sng" dirty="0">
                <a:solidFill>
                  <a:schemeClr val="bg2">
                    <a:lumMod val="10000"/>
                  </a:schemeClr>
                </a:solidFill>
                <a:uFill>
                  <a:solidFill>
                    <a:schemeClr val="accent6">
                      <a:lumMod val="60000"/>
                      <a:lumOff val="40000"/>
                    </a:schemeClr>
                  </a:solidFill>
                </a:uFill>
              </a:rPr>
              <a:t>Backend Development</a:t>
            </a:r>
            <a:r>
              <a:rPr lang="en-US" u="dottedHeavy" dirty="0">
                <a:solidFill>
                  <a:schemeClr val="bg2">
                    <a:lumMod val="10000"/>
                  </a:schemeClr>
                </a:solidFill>
                <a:uFill>
                  <a:solidFill>
                    <a:schemeClr val="accent6">
                      <a:lumMod val="60000"/>
                      <a:lumOff val="40000"/>
                    </a:schemeClr>
                  </a:solidFill>
                </a:uFill>
              </a:rPr>
              <a:t>”</a:t>
            </a:r>
            <a:endParaRPr lang="ru-RU" u="dottedHeavy" dirty="0">
              <a:solidFill>
                <a:schemeClr val="bg2">
                  <a:lumMod val="10000"/>
                </a:schemeClr>
              </a:solidFill>
              <a:uFill>
                <a:solidFill>
                  <a:schemeClr val="accent6">
                    <a:lumMod val="60000"/>
                    <a:lumOff val="40000"/>
                  </a:schemeClr>
                </a:solidFill>
              </a:u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7AA415-1474-4E76-BF16-6A48E482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82" y="2974207"/>
            <a:ext cx="10950342" cy="3469272"/>
          </a:xfrm>
        </p:spPr>
        <p:txBody>
          <a:bodyPr>
            <a:normAutofit/>
          </a:bodyPr>
          <a:lstStyle/>
          <a:p>
            <a:r>
              <a:rPr lang="ru-RU" b="1" i="1" u="sng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chemeClr val="accent1">
                      <a:lumMod val="75000"/>
                    </a:schemeClr>
                  </a:solidFill>
                </a:uFill>
                <a:latin typeface="Bahnschrift Light" panose="020B0502040204020203" pitchFamily="34" charset="0"/>
              </a:rPr>
              <a:t>Бэкенд — это серверная часть приложения.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1" u="sng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chemeClr val="accent1">
                      <a:lumMod val="75000"/>
                    </a:schemeClr>
                  </a:solidFill>
                </a:uFill>
                <a:latin typeface="Bahnschrift Light" panose="020B0502040204020203" pitchFamily="34" charset="0"/>
              </a:rPr>
              <a:t>Он отвечает за: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i="1" u="sng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chemeClr val="accent1">
                      <a:lumMod val="75000"/>
                    </a:schemeClr>
                  </a:solidFill>
                </a:uFill>
                <a:latin typeface="Bahnschrift Light" panose="020B0502040204020203" pitchFamily="34" charset="0"/>
              </a:rPr>
              <a:t>Логику работы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i="1" u="sng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chemeClr val="accent1">
                      <a:lumMod val="75000"/>
                    </a:schemeClr>
                  </a:solidFill>
                </a:uFill>
                <a:latin typeface="Bahnschrift Light" panose="020B0502040204020203" pitchFamily="34" charset="0"/>
              </a:rPr>
              <a:t>Взаимодействие с базами данных.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i="1" u="sng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chemeClr val="accent1">
                      <a:lumMod val="75000"/>
                    </a:schemeClr>
                  </a:solidFill>
                </a:uFill>
                <a:latin typeface="Bahnschrift Light" panose="020B0502040204020203" pitchFamily="34" charset="0"/>
              </a:rPr>
              <a:t>Обработку запросов от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088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2FAA8-8A69-4FCE-B79F-BE2E8897D5D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   </a:t>
            </a:r>
            <a:r>
              <a:rPr lang="ru-RU" b="1" i="1" dirty="0"/>
              <a:t>Основные компоненты </a:t>
            </a:r>
            <a:r>
              <a:rPr lang="en-US" b="1" i="1" dirty="0"/>
              <a:t>Backend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5991F-0539-4D56-AAC0-2A5A6BBA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794"/>
            <a:ext cx="11267173" cy="4569544"/>
          </a:xfrm>
          <a:noFill/>
        </p:spPr>
        <p:txBody>
          <a:bodyPr/>
          <a:lstStyle/>
          <a:p>
            <a:r>
              <a:rPr lang="ru-RU" b="1" i="1" u="sng" dirty="0"/>
              <a:t>1. </a:t>
            </a:r>
            <a:r>
              <a:rPr lang="ru-RU" i="1" u="sng" dirty="0">
                <a:latin typeface="Arial Black" panose="020B0A04020102020204" pitchFamily="34" charset="0"/>
              </a:rPr>
              <a:t>Сервер</a:t>
            </a:r>
          </a:p>
          <a:p>
            <a:r>
              <a:rPr lang="ru-RU" i="1" dirty="0">
                <a:latin typeface="Arial Black" panose="020B0A04020102020204" pitchFamily="34" charset="0"/>
              </a:rPr>
              <a:t>Обрабатывает запросы пользователей и отправляет им ответ.</a:t>
            </a:r>
          </a:p>
          <a:p>
            <a:r>
              <a:rPr lang="ru-RU" i="1" u="sng" dirty="0">
                <a:latin typeface="Arial Black" panose="020B0A04020102020204" pitchFamily="34" charset="0"/>
              </a:rPr>
              <a:t>2. База данных</a:t>
            </a:r>
          </a:p>
          <a:p>
            <a:r>
              <a:rPr lang="ru-RU" i="1" dirty="0">
                <a:latin typeface="Arial Black" panose="020B0A04020102020204" pitchFamily="34" charset="0"/>
              </a:rPr>
              <a:t>Хранит данные и позволяет их запрашивать и изменять.</a:t>
            </a:r>
          </a:p>
          <a:p>
            <a:r>
              <a:rPr lang="ru-RU" i="1" dirty="0">
                <a:latin typeface="Arial Black" panose="020B0A04020102020204" pitchFamily="34" charset="0"/>
              </a:rPr>
              <a:t>3</a:t>
            </a:r>
            <a:r>
              <a:rPr lang="ru-RU" i="1" u="sng" dirty="0">
                <a:latin typeface="Arial Black" panose="020B0A04020102020204" pitchFamily="34" charset="0"/>
              </a:rPr>
              <a:t>. API (Application </a:t>
            </a:r>
            <a:r>
              <a:rPr lang="ru-RU" i="1" u="sng" dirty="0" err="1">
                <a:latin typeface="Arial Black" panose="020B0A04020102020204" pitchFamily="34" charset="0"/>
              </a:rPr>
              <a:t>Programming</a:t>
            </a:r>
            <a:r>
              <a:rPr lang="ru-RU" i="1" u="sng" dirty="0">
                <a:latin typeface="Arial Black" panose="020B0A04020102020204" pitchFamily="34" charset="0"/>
              </a:rPr>
              <a:t> Interface)</a:t>
            </a:r>
          </a:p>
          <a:p>
            <a:r>
              <a:rPr lang="ru-RU" i="1" dirty="0">
                <a:latin typeface="Arial Black" panose="020B0A04020102020204" pitchFamily="34" charset="0"/>
              </a:rPr>
              <a:t>Интерфейс для связи </a:t>
            </a:r>
            <a:r>
              <a:rPr lang="ru-RU" i="1" dirty="0" err="1">
                <a:latin typeface="Arial Black" panose="020B0A04020102020204" pitchFamily="34" charset="0"/>
              </a:rPr>
              <a:t>фронтенда</a:t>
            </a:r>
            <a:r>
              <a:rPr lang="ru-RU" i="1" dirty="0">
                <a:latin typeface="Arial Black" panose="020B0A04020102020204" pitchFamily="34" charset="0"/>
              </a:rPr>
              <a:t> с </a:t>
            </a:r>
            <a:r>
              <a:rPr lang="ru-RU" i="1" dirty="0" err="1">
                <a:latin typeface="Arial Black" panose="020B0A04020102020204" pitchFamily="34" charset="0"/>
              </a:rPr>
              <a:t>бекендом</a:t>
            </a:r>
            <a:r>
              <a:rPr lang="ru-RU" i="1" dirty="0">
                <a:latin typeface="Arial Black" panose="020B0A04020102020204" pitchFamily="34" charset="0"/>
              </a:rPr>
              <a:t> или различных сервисов друг с другом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82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41B7A-CCC3-405F-AFD1-63426DE4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65125"/>
            <a:ext cx="10901413" cy="1325563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ky-KG" b="1" i="1" dirty="0"/>
              <a:t>Как используется</a:t>
            </a:r>
            <a:r>
              <a:rPr lang="en-US" b="1" i="1" dirty="0"/>
              <a:t>?</a:t>
            </a:r>
            <a:endParaRPr lang="ru-RU" b="1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B00213-64D1-4C53-B3BD-6D6F1CAFD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7180" y="1807425"/>
            <a:ext cx="11597639" cy="40626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ru-RU" altLang="ru-RU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используется для обработки данных, выполнения бизнес-логики, взаимодействия 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i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базами данных и серверными ресурсами. Он обеспечивает функциональность приложений,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i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управляет пользовательскими запросами и безопасностью данных, а также связывает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i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ru-RU" altLang="ru-RU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сервером через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09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5DFCA-529C-46CE-9618-AC43D333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b="1" i="1" dirty="0"/>
              <a:t>         Основные характеристики</a:t>
            </a:r>
            <a:r>
              <a:rPr lang="ky-KG" dirty="0"/>
              <a:t>...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48A4E-B014-44D9-AB78-888D80BC0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9138"/>
            <a:ext cx="772908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Производительность: Быстрая обработка запросов.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1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Масштабируемость: Способность работать с увеличением нагрузки.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1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Безопасность: Защита данных и предотвращение атак.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1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Надежность: Стабильная работа приложения.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1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Обработка данных: Взаимодействие с базами данных и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9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FBB2-F68F-4E77-8EA9-40CFEFCC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dirty="0"/>
              <a:t>  </a:t>
            </a:r>
            <a:r>
              <a:rPr lang="ky-KG" b="1" i="1" dirty="0"/>
              <a:t>Как создается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CF8B7-7132-41B5-8B7B-55149A2E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5" y="2186247"/>
            <a:ext cx="10821785" cy="3990716"/>
          </a:xfrm>
        </p:spPr>
        <p:txBody>
          <a:bodyPr/>
          <a:lstStyle/>
          <a:p>
            <a:r>
              <a:rPr lang="ru-RU" b="1" i="1" u="sng" dirty="0" err="1"/>
              <a:t>Backend</a:t>
            </a:r>
            <a:r>
              <a:rPr lang="ru-RU" b="1" i="1" u="sng" dirty="0"/>
              <a:t> создается с помощью серверного языка программирования (например, Python, JavaScript, Ruby), фреймворков (</a:t>
            </a:r>
            <a:r>
              <a:rPr lang="ru-RU" b="1" i="1" u="sng" dirty="0" err="1"/>
              <a:t>Django</a:t>
            </a:r>
            <a:r>
              <a:rPr lang="ru-RU" b="1" i="1" u="sng" dirty="0"/>
              <a:t>, Node.js) и баз данных (SQL, </a:t>
            </a:r>
            <a:r>
              <a:rPr lang="ru-RU" b="1" i="1" u="sng" dirty="0" err="1"/>
              <a:t>NoSQL</a:t>
            </a:r>
            <a:r>
              <a:rPr lang="ru-RU" b="1" i="1" u="sng" dirty="0"/>
              <a:t>). Программируется логика работы приложения, настраивается API для связи с </a:t>
            </a:r>
            <a:r>
              <a:rPr lang="ru-RU" b="1" i="1" u="sng" dirty="0" err="1"/>
              <a:t>frontend</a:t>
            </a:r>
            <a:r>
              <a:rPr lang="ru-RU" b="1" i="1" u="sng" dirty="0"/>
              <a:t>, а также реализуются безопасность и обработка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16730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A91CB-A2D3-4138-82A6-34DE6DC3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Какие есть основные правила </a:t>
            </a:r>
            <a:r>
              <a:rPr lang="en-US" b="1" i="1" dirty="0"/>
              <a:t>?</a:t>
            </a:r>
            <a:endParaRPr lang="ru-RU" b="1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5CEB45-19CD-4770-8513-BB13EF12D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2227" y="1691561"/>
            <a:ext cx="666029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Безопасность: Шифрование данных, защита от атак (SQL-инъекции, XSS).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altLang="ru-RU" sz="18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8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Производительность: Оптимизация запросов и кода для быстрого ответа сервера.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ru-RU" altLang="ru-RU" sz="18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8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Масштабируемость: Поддержка увеличения нагрузки.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ru-RU" altLang="ru-RU" sz="18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8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Модульность: Разделение кода на независимые компоненты.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ru-RU" altLang="ru-RU" sz="18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18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Документирование API: Объяснение работы для взаимодействия с другими разработчиками.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ru-RU" altLang="ru-RU" sz="18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18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Тестирование: Проверка кода на ошибки и уязвимости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5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3B250-3684-47F1-A44F-D795F1D0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Языки программирования для </a:t>
            </a:r>
            <a:r>
              <a:rPr lang="en-US" b="1" i="1" dirty="0"/>
              <a:t>Backend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9A0825-C002-46FF-9AE5-5D0B7620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u="sng" dirty="0"/>
              <a:t>1. JavaScript (Node.js)</a:t>
            </a:r>
          </a:p>
          <a:p>
            <a:r>
              <a:rPr lang="ru-RU" dirty="0"/>
              <a:t>Асинхронность, высокие производительности.</a:t>
            </a:r>
          </a:p>
          <a:p>
            <a:r>
              <a:rPr lang="ru-RU" b="1" i="1" u="sng" dirty="0"/>
              <a:t>2. Python</a:t>
            </a:r>
            <a:endParaRPr lang="ru-RU" i="1" u="sng" dirty="0"/>
          </a:p>
          <a:p>
            <a:r>
              <a:rPr lang="ru-RU" dirty="0"/>
              <a:t>Широко используется для создания серверов, гибкость и легкость написания кода.</a:t>
            </a:r>
          </a:p>
          <a:p>
            <a:r>
              <a:rPr lang="ru-RU" b="1" dirty="0"/>
              <a:t>3. </a:t>
            </a:r>
            <a:r>
              <a:rPr lang="ru-RU" b="1" i="1" u="sng" dirty="0"/>
              <a:t>Ruby, PHP, Java, Go</a:t>
            </a:r>
            <a:endParaRPr lang="ru-RU" i="1" u="sng" dirty="0"/>
          </a:p>
          <a:p>
            <a:r>
              <a:rPr lang="ru-RU" dirty="0"/>
              <a:t>Специфичные для разных задач и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47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1613-2DF8-4382-8220-B8B4A4A4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5" y="365125"/>
            <a:ext cx="10515600" cy="1325563"/>
          </a:xfrm>
        </p:spPr>
        <p:txBody>
          <a:bodyPr/>
          <a:lstStyle/>
          <a:p>
            <a:r>
              <a:rPr lang="ru-RU" b="1" i="1" dirty="0"/>
              <a:t>Фреймворки для </a:t>
            </a:r>
            <a:r>
              <a:rPr lang="en-US" b="1" i="1" dirty="0"/>
              <a:t>Backend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7ADC7-9577-4B5F-8FE0-F0919DAF1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600" y="1825625"/>
            <a:ext cx="10233800" cy="4351338"/>
          </a:xfrm>
        </p:spPr>
        <p:txBody>
          <a:bodyPr/>
          <a:lstStyle/>
          <a:p>
            <a:r>
              <a:rPr lang="ru-RU" b="1" i="1" dirty="0"/>
              <a:t>1</a:t>
            </a:r>
            <a:r>
              <a:rPr lang="ru-RU" b="1" i="1" u="sng" dirty="0"/>
              <a:t>. Node.js + Express (JavaScript)</a:t>
            </a:r>
          </a:p>
          <a:p>
            <a:r>
              <a:rPr lang="ru-RU" i="1" dirty="0"/>
              <a:t>Популярный стек для веб-приложений.</a:t>
            </a:r>
          </a:p>
          <a:p>
            <a:r>
              <a:rPr lang="ru-RU" b="1" i="1" dirty="0"/>
              <a:t>2.</a:t>
            </a:r>
            <a:r>
              <a:rPr lang="ru-RU" i="1" dirty="0"/>
              <a:t> </a:t>
            </a:r>
            <a:r>
              <a:rPr lang="ru-RU" b="1" i="1" u="sng" dirty="0" err="1"/>
              <a:t>Django</a:t>
            </a:r>
            <a:r>
              <a:rPr lang="ru-RU" b="1" i="1" u="sng" dirty="0"/>
              <a:t> / </a:t>
            </a:r>
            <a:r>
              <a:rPr lang="ru-RU" b="1" i="1" u="sng" dirty="0" err="1"/>
              <a:t>Flask</a:t>
            </a:r>
            <a:r>
              <a:rPr lang="ru-RU" b="1" i="1" u="sng" dirty="0"/>
              <a:t> (Python)</a:t>
            </a:r>
          </a:p>
          <a:p>
            <a:r>
              <a:rPr lang="ru-RU" i="1" dirty="0"/>
              <a:t>Подходит для быстрого прототипирования и сложных проектов.</a:t>
            </a:r>
          </a:p>
          <a:p>
            <a:r>
              <a:rPr lang="ru-RU" b="1" i="1" u="sng" dirty="0"/>
              <a:t>3. Ruby </a:t>
            </a:r>
            <a:r>
              <a:rPr lang="ru-RU" b="1" i="1" u="sng" dirty="0" err="1"/>
              <a:t>on</a:t>
            </a:r>
            <a:r>
              <a:rPr lang="ru-RU" b="1" i="1" u="sng" dirty="0"/>
              <a:t> </a:t>
            </a:r>
            <a:r>
              <a:rPr lang="ru-RU" b="1" i="1" u="sng" dirty="0" err="1"/>
              <a:t>Rails</a:t>
            </a:r>
            <a:r>
              <a:rPr lang="ru-RU" b="1" i="1" u="sng" dirty="0"/>
              <a:t> (Ruby)</a:t>
            </a:r>
          </a:p>
          <a:p>
            <a:r>
              <a:rPr lang="ru-RU" i="1" dirty="0"/>
              <a:t>Эффективный фреймворк для создания стартапов и сложных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35383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A5CDA-67F7-40FC-9329-F8FEEAFA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9B954D-6CF1-47BC-8902-4B4D704075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676" y="-1097280"/>
            <a:ext cx="13362230" cy="83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162115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85</TotalTime>
  <Words>382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Bahnschrift Light</vt:lpstr>
      <vt:lpstr>Corbel</vt:lpstr>
      <vt:lpstr>Глубина</vt:lpstr>
      <vt:lpstr>“Основы Backend Development”</vt:lpstr>
      <vt:lpstr>   Основные компоненты Backend</vt:lpstr>
      <vt:lpstr>                  Как используется?</vt:lpstr>
      <vt:lpstr>         Основные характеристики...</vt:lpstr>
      <vt:lpstr>  Как создается ?</vt:lpstr>
      <vt:lpstr>Какие есть основные правила ?</vt:lpstr>
      <vt:lpstr>Языки программирования для Backend</vt:lpstr>
      <vt:lpstr>Фреймворки для Backend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“Основы Backand Development”</dc:title>
  <dc:creator>HP</dc:creator>
  <cp:lastModifiedBy>HP</cp:lastModifiedBy>
  <cp:revision>11</cp:revision>
  <dcterms:created xsi:type="dcterms:W3CDTF">2024-10-03T10:29:24Z</dcterms:created>
  <dcterms:modified xsi:type="dcterms:W3CDTF">2024-10-03T11:54:58Z</dcterms:modified>
</cp:coreProperties>
</file>