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ublic Sans Medium" charset="1" panose="00000000000000000000"/>
      <p:regular r:id="rId13"/>
    </p:embeddedFont>
    <p:embeddedFont>
      <p:font typeface="Fraunces Light" charset="1" panose="00000000000000000000"/>
      <p:regular r:id="rId14"/>
    </p:embeddedFont>
    <p:embeddedFont>
      <p:font typeface="Fraunces Light Italics" charset="1" panose="00000000000000000000"/>
      <p:regular r:id="rId15"/>
    </p:embeddedFont>
    <p:embeddedFont>
      <p:font typeface="Public Sans Thin"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506896" y="7280910"/>
            <a:ext cx="6916650" cy="1718014"/>
          </a:xfrm>
          <a:prstGeom prst="rect">
            <a:avLst/>
          </a:prstGeom>
        </p:spPr>
        <p:txBody>
          <a:bodyPr anchor="t" rtlCol="false" tIns="0" lIns="0" bIns="0" rIns="0">
            <a:spAutoFit/>
          </a:bodyPr>
          <a:lstStyle/>
          <a:p>
            <a:pPr algn="l">
              <a:lnSpc>
                <a:spcPts val="3454"/>
              </a:lnSpc>
            </a:pPr>
            <a:r>
              <a:rPr lang="en-US" b="true" sz="2467" spc="-49">
                <a:solidFill>
                  <a:srgbClr val="36211B"/>
                </a:solidFill>
                <a:latin typeface="Public Sans Medium"/>
                <a:ea typeface="Public Sans Medium"/>
                <a:cs typeface="Public Sans Medium"/>
                <a:sym typeface="Public Sans Medium"/>
              </a:rPr>
              <a:t>TEAM MEMBERS:</a:t>
            </a:r>
          </a:p>
          <a:p>
            <a:pPr algn="l">
              <a:lnSpc>
                <a:spcPts val="3454"/>
              </a:lnSpc>
            </a:pPr>
            <a:r>
              <a:rPr lang="en-US" b="true" sz="2467" spc="-49">
                <a:solidFill>
                  <a:srgbClr val="36211B"/>
                </a:solidFill>
                <a:latin typeface="Public Sans Medium"/>
                <a:ea typeface="Public Sans Medium"/>
                <a:cs typeface="Public Sans Medium"/>
                <a:sym typeface="Public Sans Medium"/>
              </a:rPr>
              <a:t>MAKHAMBETJANOV NURKHAN </a:t>
            </a:r>
          </a:p>
          <a:p>
            <a:pPr algn="l">
              <a:lnSpc>
                <a:spcPts val="3454"/>
              </a:lnSpc>
            </a:pPr>
            <a:r>
              <a:rPr lang="en-US" b="true" sz="2467" spc="-49">
                <a:solidFill>
                  <a:srgbClr val="36211B"/>
                </a:solidFill>
                <a:latin typeface="Public Sans Medium"/>
                <a:ea typeface="Public Sans Medium"/>
                <a:cs typeface="Public Sans Medium"/>
                <a:sym typeface="Public Sans Medium"/>
              </a:rPr>
              <a:t>MAKASHEV EMIR</a:t>
            </a:r>
          </a:p>
          <a:p>
            <a:pPr algn="l">
              <a:lnSpc>
                <a:spcPts val="3454"/>
              </a:lnSpc>
            </a:pPr>
          </a:p>
        </p:txBody>
      </p:sp>
      <p:sp>
        <p:nvSpPr>
          <p:cNvPr name="TextBox 3" id="3"/>
          <p:cNvSpPr txBox="true"/>
          <p:nvPr/>
        </p:nvSpPr>
        <p:spPr>
          <a:xfrm rot="0">
            <a:off x="2812330" y="2193235"/>
            <a:ext cx="13075086" cy="1600200"/>
          </a:xfrm>
          <a:prstGeom prst="rect">
            <a:avLst/>
          </a:prstGeom>
        </p:spPr>
        <p:txBody>
          <a:bodyPr anchor="t" rtlCol="false" tIns="0" lIns="0" bIns="0" rIns="0">
            <a:spAutoFit/>
          </a:bodyPr>
          <a:lstStyle/>
          <a:p>
            <a:pPr algn="ctr">
              <a:lnSpc>
                <a:spcPts val="12000"/>
              </a:lnSpc>
            </a:pPr>
            <a:r>
              <a:rPr lang="en-US" sz="12000" spc="-480">
                <a:solidFill>
                  <a:srgbClr val="36211B"/>
                </a:solidFill>
                <a:latin typeface="Fraunces Light"/>
                <a:ea typeface="Fraunces Light"/>
                <a:cs typeface="Fraunces Light"/>
                <a:sym typeface="Fraunces Light"/>
              </a:rPr>
              <a:t>FRESHFROMFARM</a:t>
            </a:r>
          </a:p>
        </p:txBody>
      </p:sp>
      <p:sp>
        <p:nvSpPr>
          <p:cNvPr name="TextBox 4" id="4"/>
          <p:cNvSpPr txBox="true"/>
          <p:nvPr/>
        </p:nvSpPr>
        <p:spPr>
          <a:xfrm rot="0">
            <a:off x="3683573" y="4038600"/>
            <a:ext cx="10963021" cy="613410"/>
          </a:xfrm>
          <a:prstGeom prst="rect">
            <a:avLst/>
          </a:prstGeom>
        </p:spPr>
        <p:txBody>
          <a:bodyPr anchor="t" rtlCol="false" tIns="0" lIns="0" bIns="0" rIns="0">
            <a:spAutoFit/>
          </a:bodyPr>
          <a:lstStyle/>
          <a:p>
            <a:pPr algn="ctr">
              <a:lnSpc>
                <a:spcPts val="5040"/>
              </a:lnSpc>
            </a:pPr>
            <a:r>
              <a:rPr lang="en-US" sz="3600" i="true" spc="-144">
                <a:solidFill>
                  <a:srgbClr val="36211B"/>
                </a:solidFill>
                <a:latin typeface="Fraunces Light Italics"/>
                <a:ea typeface="Fraunces Light Italics"/>
                <a:cs typeface="Fraunces Light Italics"/>
                <a:sym typeface="Fraunces Light Italics"/>
              </a:rPr>
              <a:t>Organic and natural products straight from the farm</a:t>
            </a:r>
          </a:p>
        </p:txBody>
      </p:sp>
      <p:sp>
        <p:nvSpPr>
          <p:cNvPr name="TextBox 5" id="5"/>
          <p:cNvSpPr txBox="true"/>
          <p:nvPr/>
        </p:nvSpPr>
        <p:spPr>
          <a:xfrm rot="0">
            <a:off x="506896" y="582930"/>
            <a:ext cx="4013632" cy="8343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Interactive Mobile and Web Application Development</a:t>
            </a:r>
          </a:p>
        </p:txBody>
      </p:sp>
      <p:sp>
        <p:nvSpPr>
          <p:cNvPr name="TextBox 6" id="6"/>
          <p:cNvSpPr txBox="true"/>
          <p:nvPr/>
        </p:nvSpPr>
        <p:spPr>
          <a:xfrm rot="0">
            <a:off x="14515532" y="792480"/>
            <a:ext cx="2967399"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ea typeface="Public Sans Thin"/>
                <a:cs typeface="Public Sans Thin"/>
                <a:sym typeface="Public Sans Thin"/>
              </a:rPr>
              <a:t>2024 December 28</a:t>
            </a:r>
          </a:p>
        </p:txBody>
      </p:sp>
      <p:sp>
        <p:nvSpPr>
          <p:cNvPr name="Freeform 7" id="7"/>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971589"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Problem Statement</a:t>
            </a:r>
          </a:p>
        </p:txBody>
      </p:sp>
      <p:sp>
        <p:nvSpPr>
          <p:cNvPr name="TextBox 4" id="4"/>
          <p:cNvSpPr txBox="true"/>
          <p:nvPr/>
        </p:nvSpPr>
        <p:spPr>
          <a:xfrm rot="0">
            <a:off x="1028700" y="1741170"/>
            <a:ext cx="6032789" cy="1094740"/>
          </a:xfrm>
          <a:prstGeom prst="rect">
            <a:avLst/>
          </a:prstGeom>
        </p:spPr>
        <p:txBody>
          <a:bodyPr anchor="t" rtlCol="false" tIns="0" lIns="0" bIns="0" rIns="0">
            <a:spAutoFit/>
          </a:bodyPr>
          <a:lstStyle/>
          <a:p>
            <a:pPr algn="l">
              <a:lnSpc>
                <a:spcPts val="8959"/>
              </a:lnSpc>
            </a:pPr>
            <a:r>
              <a:rPr lang="en-US" sz="6399" i="true" spc="-255">
                <a:solidFill>
                  <a:srgbClr val="36211B"/>
                </a:solidFill>
                <a:latin typeface="Fraunces Light Italics"/>
                <a:ea typeface="Fraunces Light Italics"/>
                <a:cs typeface="Fraunces Light Italics"/>
                <a:sym typeface="Fraunces Light Italics"/>
              </a:rPr>
              <a:t>FreshFromFarm</a:t>
            </a:r>
          </a:p>
        </p:txBody>
      </p:sp>
      <p:sp>
        <p:nvSpPr>
          <p:cNvPr name="TextBox 5" id="5"/>
          <p:cNvSpPr txBox="true"/>
          <p:nvPr/>
        </p:nvSpPr>
        <p:spPr>
          <a:xfrm rot="0">
            <a:off x="1028700" y="3098172"/>
            <a:ext cx="14900758" cy="6555827"/>
          </a:xfrm>
          <a:prstGeom prst="rect">
            <a:avLst/>
          </a:prstGeom>
        </p:spPr>
        <p:txBody>
          <a:bodyPr anchor="t" rtlCol="false" tIns="0" lIns="0" bIns="0" rIns="0">
            <a:spAutoFit/>
          </a:bodyPr>
          <a:lstStyle/>
          <a:p>
            <a:pPr algn="l">
              <a:lnSpc>
                <a:spcPts val="6594"/>
              </a:lnSpc>
            </a:pPr>
            <a:r>
              <a:rPr lang="en-US" sz="4710" spc="-94">
                <a:solidFill>
                  <a:srgbClr val="36211B"/>
                </a:solidFill>
                <a:latin typeface="Public Sans Thin"/>
                <a:ea typeface="Public Sans Thin"/>
                <a:cs typeface="Public Sans Thin"/>
                <a:sym typeface="Public Sans Thin"/>
              </a:rPr>
              <a:t>Many consumers struggle to access fresh and high-quality products directly from local farmers. Products available in supermarkets often have long supply chains, reducing freshness and increasing prices. At the same time, farmers face challenges in reaching customers directly, leading to limited sales and growth opportunities.</a:t>
            </a:r>
          </a:p>
          <a:p>
            <a:pPr algn="l">
              <a:lnSpc>
                <a:spcPts val="659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Solution Overview</a:t>
            </a:r>
          </a:p>
        </p:txBody>
      </p:sp>
      <p:sp>
        <p:nvSpPr>
          <p:cNvPr name="TextBox 4" id="4"/>
          <p:cNvSpPr txBox="true"/>
          <p:nvPr/>
        </p:nvSpPr>
        <p:spPr>
          <a:xfrm rot="0">
            <a:off x="1028700"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Fresh Access</a:t>
            </a:r>
          </a:p>
        </p:txBody>
      </p:sp>
      <p:sp>
        <p:nvSpPr>
          <p:cNvPr name="TextBox 5" id="5"/>
          <p:cNvSpPr txBox="true"/>
          <p:nvPr/>
        </p:nvSpPr>
        <p:spPr>
          <a:xfrm rot="0">
            <a:off x="1028700" y="5563879"/>
            <a:ext cx="4477275" cy="3888741"/>
          </a:xfrm>
          <a:prstGeom prst="rect">
            <a:avLst/>
          </a:prstGeom>
        </p:spPr>
        <p:txBody>
          <a:bodyPr anchor="t" rtlCol="false" tIns="0" lIns="0" bIns="0" rIns="0">
            <a:spAutoFit/>
          </a:bodyPr>
          <a:lstStyle/>
          <a:p>
            <a:pPr algn="l">
              <a:lnSpc>
                <a:spcPts val="6159"/>
              </a:lnSpc>
            </a:pPr>
            <a:r>
              <a:rPr lang="en-US" sz="4399" spc="-87">
                <a:solidFill>
                  <a:srgbClr val="36211B"/>
                </a:solidFill>
                <a:latin typeface="Public Sans Thin"/>
                <a:ea typeface="Public Sans Thin"/>
                <a:cs typeface="Public Sans Thin"/>
                <a:sym typeface="Public Sans Thin"/>
              </a:rPr>
              <a:t>Providing fresh, eco-friendly, and locally sourced products directly to consumers.</a:t>
            </a:r>
          </a:p>
        </p:txBody>
      </p:sp>
      <p:sp>
        <p:nvSpPr>
          <p:cNvPr name="TextBox 6" id="6"/>
          <p:cNvSpPr txBox="true"/>
          <p:nvPr/>
        </p:nvSpPr>
        <p:spPr>
          <a:xfrm rot="0">
            <a:off x="6926445"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Farmer Support</a:t>
            </a:r>
          </a:p>
        </p:txBody>
      </p:sp>
      <p:sp>
        <p:nvSpPr>
          <p:cNvPr name="TextBox 7" id="7"/>
          <p:cNvSpPr txBox="true"/>
          <p:nvPr/>
        </p:nvSpPr>
        <p:spPr>
          <a:xfrm rot="0">
            <a:off x="6926445" y="5573404"/>
            <a:ext cx="4477275" cy="3601086"/>
          </a:xfrm>
          <a:prstGeom prst="rect">
            <a:avLst/>
          </a:prstGeom>
        </p:spPr>
        <p:txBody>
          <a:bodyPr anchor="t" rtlCol="false" tIns="0" lIns="0" bIns="0" rIns="0">
            <a:spAutoFit/>
          </a:bodyPr>
          <a:lstStyle/>
          <a:p>
            <a:pPr algn="l">
              <a:lnSpc>
                <a:spcPts val="5739"/>
              </a:lnSpc>
            </a:pPr>
            <a:r>
              <a:rPr lang="en-US" sz="4099" spc="-81">
                <a:solidFill>
                  <a:srgbClr val="36211B"/>
                </a:solidFill>
                <a:latin typeface="Public Sans Thin"/>
                <a:ea typeface="Public Sans Thin"/>
                <a:cs typeface="Public Sans Thin"/>
                <a:sym typeface="Public Sans Thin"/>
              </a:rPr>
              <a:t>Supporting farmers with fair trade opportunities, helping them grow their businesses.</a:t>
            </a:r>
          </a:p>
        </p:txBody>
      </p:sp>
      <p:sp>
        <p:nvSpPr>
          <p:cNvPr name="TextBox 8" id="8"/>
          <p:cNvSpPr txBox="true"/>
          <p:nvPr/>
        </p:nvSpPr>
        <p:spPr>
          <a:xfrm rot="0">
            <a:off x="12782025"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Sustainable Trade</a:t>
            </a:r>
          </a:p>
        </p:txBody>
      </p:sp>
      <p:sp>
        <p:nvSpPr>
          <p:cNvPr name="TextBox 9" id="9"/>
          <p:cNvSpPr txBox="true"/>
          <p:nvPr/>
        </p:nvSpPr>
        <p:spPr>
          <a:xfrm rot="0">
            <a:off x="12782025" y="5573404"/>
            <a:ext cx="4477275" cy="4101466"/>
          </a:xfrm>
          <a:prstGeom prst="rect">
            <a:avLst/>
          </a:prstGeom>
        </p:spPr>
        <p:txBody>
          <a:bodyPr anchor="t" rtlCol="false" tIns="0" lIns="0" bIns="0" rIns="0">
            <a:spAutoFit/>
          </a:bodyPr>
          <a:lstStyle/>
          <a:p>
            <a:pPr algn="l">
              <a:lnSpc>
                <a:spcPts val="5459"/>
              </a:lnSpc>
            </a:pPr>
            <a:r>
              <a:rPr lang="en-US" sz="3899" spc="-77">
                <a:solidFill>
                  <a:srgbClr val="36211B"/>
                </a:solidFill>
                <a:latin typeface="Public Sans Thin"/>
                <a:ea typeface="Public Sans Thin"/>
                <a:cs typeface="Public Sans Thin"/>
                <a:sym typeface="Public Sans Thin"/>
              </a:rPr>
              <a:t>Promoting sustainability by reducing the environmental impact of long supply chains.</a:t>
            </a:r>
          </a:p>
        </p:txBody>
      </p:sp>
      <p:sp>
        <p:nvSpPr>
          <p:cNvPr name="TextBox 10" id="10"/>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1</a:t>
            </a:r>
          </a:p>
        </p:txBody>
      </p:sp>
      <p:sp>
        <p:nvSpPr>
          <p:cNvPr name="TextBox 11" id="11"/>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2</a:t>
            </a:r>
          </a:p>
        </p:txBody>
      </p:sp>
      <p:sp>
        <p:nvSpPr>
          <p:cNvPr name="TextBox 12" id="12"/>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138525" y="1684020"/>
            <a:ext cx="3744144" cy="3896827"/>
          </a:xfrm>
          <a:custGeom>
            <a:avLst/>
            <a:gdLst/>
            <a:ahLst/>
            <a:cxnLst/>
            <a:rect r="r" b="b" t="t" l="l"/>
            <a:pathLst>
              <a:path h="3896827" w="3744144">
                <a:moveTo>
                  <a:pt x="0" y="0"/>
                </a:moveTo>
                <a:lnTo>
                  <a:pt x="3744144" y="0"/>
                </a:lnTo>
                <a:lnTo>
                  <a:pt x="3744144" y="3896827"/>
                </a:lnTo>
                <a:lnTo>
                  <a:pt x="0" y="3896827"/>
                </a:lnTo>
                <a:lnTo>
                  <a:pt x="0" y="0"/>
                </a:lnTo>
                <a:close/>
              </a:path>
            </a:pathLst>
          </a:custGeom>
          <a:blipFill>
            <a:blip r:embed="rId3"/>
            <a:stretch>
              <a:fillRect l="0" t="0" r="-1728" b="0"/>
            </a:stretch>
          </a:blipFill>
        </p:spPr>
      </p:sp>
      <p:sp>
        <p:nvSpPr>
          <p:cNvPr name="Freeform 4" id="4"/>
          <p:cNvSpPr/>
          <p:nvPr/>
        </p:nvSpPr>
        <p:spPr>
          <a:xfrm flipH="false" flipV="false" rot="0">
            <a:off x="14377452" y="1689286"/>
            <a:ext cx="3665259" cy="4667778"/>
          </a:xfrm>
          <a:custGeom>
            <a:avLst/>
            <a:gdLst/>
            <a:ahLst/>
            <a:cxnLst/>
            <a:rect r="r" b="b" t="t" l="l"/>
            <a:pathLst>
              <a:path h="4667778" w="3665259">
                <a:moveTo>
                  <a:pt x="0" y="0"/>
                </a:moveTo>
                <a:lnTo>
                  <a:pt x="3665260" y="0"/>
                </a:lnTo>
                <a:lnTo>
                  <a:pt x="3665260" y="4667778"/>
                </a:lnTo>
                <a:lnTo>
                  <a:pt x="0" y="4667778"/>
                </a:lnTo>
                <a:lnTo>
                  <a:pt x="0" y="0"/>
                </a:lnTo>
                <a:close/>
              </a:path>
            </a:pathLst>
          </a:custGeom>
          <a:blipFill>
            <a:blip r:embed="rId4"/>
            <a:stretch>
              <a:fillRect l="0" t="0" r="0" b="0"/>
            </a:stretch>
          </a:blipFill>
        </p:spPr>
      </p:sp>
      <p:sp>
        <p:nvSpPr>
          <p:cNvPr name="Freeform 5" id="5"/>
          <p:cNvSpPr/>
          <p:nvPr/>
        </p:nvSpPr>
        <p:spPr>
          <a:xfrm flipH="false" flipV="false" rot="0">
            <a:off x="763637" y="7258727"/>
            <a:ext cx="5368528" cy="1820503"/>
          </a:xfrm>
          <a:custGeom>
            <a:avLst/>
            <a:gdLst/>
            <a:ahLst/>
            <a:cxnLst/>
            <a:rect r="r" b="b" t="t" l="l"/>
            <a:pathLst>
              <a:path h="1820503" w="5368528">
                <a:moveTo>
                  <a:pt x="0" y="0"/>
                </a:moveTo>
                <a:lnTo>
                  <a:pt x="5368528" y="0"/>
                </a:lnTo>
                <a:lnTo>
                  <a:pt x="5368528" y="1820503"/>
                </a:lnTo>
                <a:lnTo>
                  <a:pt x="0" y="1820503"/>
                </a:lnTo>
                <a:lnTo>
                  <a:pt x="0" y="0"/>
                </a:lnTo>
                <a:close/>
              </a:path>
            </a:pathLst>
          </a:custGeom>
          <a:blipFill>
            <a:blip r:embed="rId5"/>
            <a:stretch>
              <a:fillRect l="0" t="0" r="-1604" b="0"/>
            </a:stretch>
          </a:blipFill>
        </p:spPr>
      </p:sp>
      <p:sp>
        <p:nvSpPr>
          <p:cNvPr name="TextBox 6" id="6"/>
          <p:cNvSpPr txBox="true"/>
          <p:nvPr/>
        </p:nvSpPr>
        <p:spPr>
          <a:xfrm rot="0">
            <a:off x="1280112"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Demo</a:t>
            </a:r>
          </a:p>
        </p:txBody>
      </p:sp>
      <p:sp>
        <p:nvSpPr>
          <p:cNvPr name="TextBox 7" id="7"/>
          <p:cNvSpPr txBox="true"/>
          <p:nvPr/>
        </p:nvSpPr>
        <p:spPr>
          <a:xfrm rot="0">
            <a:off x="4262018" y="2023486"/>
            <a:ext cx="5602182" cy="3590565"/>
          </a:xfrm>
          <a:prstGeom prst="rect">
            <a:avLst/>
          </a:prstGeom>
        </p:spPr>
        <p:txBody>
          <a:bodyPr anchor="t" rtlCol="false" tIns="0" lIns="0" bIns="0" rIns="0">
            <a:spAutoFit/>
          </a:bodyPr>
          <a:lstStyle/>
          <a:p>
            <a:pPr algn="l">
              <a:lnSpc>
                <a:spcPts val="4744"/>
              </a:lnSpc>
            </a:pPr>
            <a:r>
              <a:rPr lang="en-US" sz="3389" spc="-67">
                <a:solidFill>
                  <a:srgbClr val="36211B"/>
                </a:solidFill>
                <a:latin typeface="Public Sans Thin"/>
                <a:ea typeface="Public Sans Thin"/>
                <a:cs typeface="Public Sans Thin"/>
                <a:sym typeface="Public Sans Thin"/>
              </a:rPr>
              <a:t>This page allows users to browse a variety of products categorized into dairy, meat, fruits, and honey. Clicking "Add to Cart" initiates the purchase process.</a:t>
            </a:r>
          </a:p>
        </p:txBody>
      </p:sp>
      <p:sp>
        <p:nvSpPr>
          <p:cNvPr name="TextBox 8" id="8"/>
          <p:cNvSpPr txBox="true"/>
          <p:nvPr/>
        </p:nvSpPr>
        <p:spPr>
          <a:xfrm rot="0">
            <a:off x="396968" y="5829552"/>
            <a:ext cx="2738528"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Product Page</a:t>
            </a:r>
          </a:p>
        </p:txBody>
      </p:sp>
      <p:sp>
        <p:nvSpPr>
          <p:cNvPr name="TextBox 9" id="9"/>
          <p:cNvSpPr txBox="true"/>
          <p:nvPr/>
        </p:nvSpPr>
        <p:spPr>
          <a:xfrm rot="0">
            <a:off x="10245201" y="2042536"/>
            <a:ext cx="3916267" cy="3873373"/>
          </a:xfrm>
          <a:prstGeom prst="rect">
            <a:avLst/>
          </a:prstGeom>
        </p:spPr>
        <p:txBody>
          <a:bodyPr anchor="t" rtlCol="false" tIns="0" lIns="0" bIns="0" rIns="0">
            <a:spAutoFit/>
          </a:bodyPr>
          <a:lstStyle/>
          <a:p>
            <a:pPr algn="l">
              <a:lnSpc>
                <a:spcPts val="3856"/>
              </a:lnSpc>
            </a:pPr>
            <a:r>
              <a:rPr lang="en-US" sz="2754" spc="-55">
                <a:solidFill>
                  <a:srgbClr val="36211B"/>
                </a:solidFill>
                <a:latin typeface="Public Sans Thin"/>
                <a:ea typeface="Public Sans Thin"/>
                <a:cs typeface="Public Sans Thin"/>
                <a:sym typeface="Public Sans Thin"/>
              </a:rPr>
              <a:t>The purchase window enables users to enter their details, select product quantities, and confirm their order. The intuitive interface ensures a smooth and quick experience.</a:t>
            </a:r>
          </a:p>
        </p:txBody>
      </p:sp>
      <p:sp>
        <p:nvSpPr>
          <p:cNvPr name="TextBox 10" id="10"/>
          <p:cNvSpPr txBox="true"/>
          <p:nvPr/>
        </p:nvSpPr>
        <p:spPr>
          <a:xfrm rot="0">
            <a:off x="14540794" y="6523003"/>
            <a:ext cx="3501918" cy="588650"/>
          </a:xfrm>
          <a:prstGeom prst="rect">
            <a:avLst/>
          </a:prstGeom>
        </p:spPr>
        <p:txBody>
          <a:bodyPr anchor="t" rtlCol="false" tIns="0" lIns="0" bIns="0" rIns="0">
            <a:spAutoFit/>
          </a:bodyPr>
          <a:lstStyle/>
          <a:p>
            <a:pPr algn="l">
              <a:lnSpc>
                <a:spcPts val="4723"/>
              </a:lnSpc>
            </a:pPr>
            <a:r>
              <a:rPr lang="en-US" sz="3374" spc="-134">
                <a:solidFill>
                  <a:srgbClr val="36211B"/>
                </a:solidFill>
                <a:latin typeface="Fraunces Light"/>
                <a:ea typeface="Fraunces Light"/>
                <a:cs typeface="Fraunces Light"/>
                <a:sym typeface="Fraunces Light"/>
              </a:rPr>
              <a:t>Purchase Window</a:t>
            </a:r>
          </a:p>
        </p:txBody>
      </p:sp>
      <p:sp>
        <p:nvSpPr>
          <p:cNvPr name="TextBox 11" id="11"/>
          <p:cNvSpPr txBox="true"/>
          <p:nvPr/>
        </p:nvSpPr>
        <p:spPr>
          <a:xfrm rot="0">
            <a:off x="1028700" y="9326880"/>
            <a:ext cx="3233318"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Social Media Links</a:t>
            </a:r>
          </a:p>
        </p:txBody>
      </p:sp>
      <p:sp>
        <p:nvSpPr>
          <p:cNvPr name="TextBox 12" id="12"/>
          <p:cNvSpPr txBox="true"/>
          <p:nvPr/>
        </p:nvSpPr>
        <p:spPr>
          <a:xfrm rot="0">
            <a:off x="6492528" y="7207925"/>
            <a:ext cx="6437826" cy="2901823"/>
          </a:xfrm>
          <a:prstGeom prst="rect">
            <a:avLst/>
          </a:prstGeom>
        </p:spPr>
        <p:txBody>
          <a:bodyPr anchor="t" rtlCol="false" tIns="0" lIns="0" bIns="0" rIns="0">
            <a:spAutoFit/>
          </a:bodyPr>
          <a:lstStyle/>
          <a:p>
            <a:pPr algn="l">
              <a:lnSpc>
                <a:spcPts val="3856"/>
              </a:lnSpc>
            </a:pPr>
            <a:r>
              <a:rPr lang="en-US" sz="2754" spc="-55">
                <a:solidFill>
                  <a:srgbClr val="36211B"/>
                </a:solidFill>
                <a:latin typeface="Public Sans Thin"/>
                <a:ea typeface="Public Sans Thin"/>
                <a:cs typeface="Public Sans Thin"/>
                <a:sym typeface="Public Sans Thin"/>
              </a:rPr>
              <a:t>The purchase window enables users to enter their details, select product quantities, and confirm their order. The intuitive interface ensures a smooth and quick experience.</a:t>
            </a:r>
          </a:p>
          <a:p>
            <a:pPr algn="l">
              <a:lnSpc>
                <a:spcPts val="385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971589"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Technical Approach</a:t>
            </a:r>
          </a:p>
        </p:txBody>
      </p:sp>
      <p:sp>
        <p:nvSpPr>
          <p:cNvPr name="TextBox 4" id="4"/>
          <p:cNvSpPr txBox="true"/>
          <p:nvPr/>
        </p:nvSpPr>
        <p:spPr>
          <a:xfrm rot="0">
            <a:off x="1028700" y="2813685"/>
            <a:ext cx="8136383" cy="65125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HTML, CSS, JavaScript: For building the website structure, styling, and adding interactivity.</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Responsive Design: Ensures compatibility with various devices and screen sizes.</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Smooth Scroll and Animations: Improves user experience by providing seamless navigation and visually appealing effects.</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Dynamic Modals: JavaScript-powered purchase windows for a user-friendly checkout experience.</a:t>
            </a:r>
          </a:p>
          <a:p>
            <a:pPr algn="l">
              <a:lnSpc>
                <a:spcPts val="4339"/>
              </a:lnSpc>
            </a:pPr>
          </a:p>
        </p:txBody>
      </p:sp>
      <p:sp>
        <p:nvSpPr>
          <p:cNvPr name="TextBox 5" id="5"/>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E8E6E3"/>
                </a:solidFill>
                <a:latin typeface="Public Sans Thin"/>
                <a:ea typeface="Public Sans Thin"/>
                <a:cs typeface="Public Sans Thin"/>
                <a:sym typeface="Public Sans Thin"/>
              </a:rPr>
              <a:t>4</a:t>
            </a:r>
          </a:p>
        </p:txBody>
      </p:sp>
      <p:sp>
        <p:nvSpPr>
          <p:cNvPr name="TextBox 6" id="6"/>
          <p:cNvSpPr txBox="true"/>
          <p:nvPr/>
        </p:nvSpPr>
        <p:spPr>
          <a:xfrm rot="0">
            <a:off x="1028700"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Technologies Used</a:t>
            </a:r>
          </a:p>
        </p:txBody>
      </p:sp>
      <p:sp>
        <p:nvSpPr>
          <p:cNvPr name="TextBox 7" id="7"/>
          <p:cNvSpPr txBox="true"/>
          <p:nvPr/>
        </p:nvSpPr>
        <p:spPr>
          <a:xfrm rot="0">
            <a:off x="9816883"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Methodologies</a:t>
            </a:r>
          </a:p>
        </p:txBody>
      </p:sp>
      <p:sp>
        <p:nvSpPr>
          <p:cNvPr name="TextBox 8" id="8"/>
          <p:cNvSpPr txBox="true"/>
          <p:nvPr/>
        </p:nvSpPr>
        <p:spPr>
          <a:xfrm rot="0">
            <a:off x="9816883" y="2823210"/>
            <a:ext cx="8136383" cy="6685280"/>
          </a:xfrm>
          <a:prstGeom prst="rect">
            <a:avLst/>
          </a:prstGeom>
        </p:spPr>
        <p:txBody>
          <a:bodyPr anchor="t" rtlCol="false" tIns="0" lIns="0" bIns="0" rIns="0">
            <a:spAutoFit/>
          </a:bodyPr>
          <a:lstStyle/>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Component-Based Development: Divided the site into reusable sections like navigation, product categories, and testimonials.</a:t>
            </a:r>
          </a:p>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User-Centric Design: Focused on intuitive layouts and minimal clicks for completing actions.</a:t>
            </a:r>
          </a:p>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Progressive Enhancement: Ensured basic functionality works without advanced features while adding enhancements for modern browsers.</a:t>
            </a:r>
          </a:p>
          <a:p>
            <a:pPr algn="l">
              <a:lnSpc>
                <a:spcPts val="40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Challenges</a:t>
            </a:r>
          </a:p>
        </p:txBody>
      </p:sp>
      <p:sp>
        <p:nvSpPr>
          <p:cNvPr name="TextBox 4" id="4"/>
          <p:cNvSpPr txBox="true"/>
          <p:nvPr/>
        </p:nvSpPr>
        <p:spPr>
          <a:xfrm rot="0">
            <a:off x="1028700"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Designing the Product Section</a:t>
            </a:r>
          </a:p>
        </p:txBody>
      </p:sp>
      <p:sp>
        <p:nvSpPr>
          <p:cNvPr name="TextBox 5" id="5"/>
          <p:cNvSpPr txBox="true"/>
          <p:nvPr/>
        </p:nvSpPr>
        <p:spPr>
          <a:xfrm rot="0">
            <a:off x="1028700" y="5601979"/>
            <a:ext cx="4477275" cy="4634230"/>
          </a:xfrm>
          <a:prstGeom prst="rect">
            <a:avLst/>
          </a:prstGeom>
        </p:spPr>
        <p:txBody>
          <a:bodyPr anchor="t" rtlCol="false" tIns="0" lIns="0" bIns="0" rIns="0">
            <a:spAutoFit/>
          </a:bodyPr>
          <a:lstStyle/>
          <a:p>
            <a:pPr algn="l" marL="474981" indent="-237491" lvl="1">
              <a:lnSpc>
                <a:spcPts val="3080"/>
              </a:lnSpc>
              <a:buFont typeface="Arial"/>
              <a:buChar char="•"/>
            </a:pPr>
            <a:r>
              <a:rPr lang="en-US" sz="2200" spc="-44">
                <a:solidFill>
                  <a:srgbClr val="36211B"/>
                </a:solidFill>
                <a:latin typeface="Public Sans Thin"/>
                <a:ea typeface="Public Sans Thin"/>
                <a:cs typeface="Public Sans Thin"/>
                <a:sym typeface="Public Sans Thin"/>
              </a:rPr>
              <a:t>Problem: Structuring a section that accommodates multiple product categories (dairy, meat, fruits, honey) while maintaining a clean and organized layout.</a:t>
            </a:r>
          </a:p>
          <a:p>
            <a:pPr algn="l" marL="474981" indent="-237491" lvl="1">
              <a:lnSpc>
                <a:spcPts val="3080"/>
              </a:lnSpc>
              <a:buFont typeface="Arial"/>
              <a:buChar char="•"/>
            </a:pPr>
            <a:r>
              <a:rPr lang="en-US" sz="2200" spc="-44">
                <a:solidFill>
                  <a:srgbClr val="36211B"/>
                </a:solidFill>
                <a:latin typeface="Public Sans Thin"/>
                <a:ea typeface="Public Sans Thin"/>
                <a:cs typeface="Public Sans Thin"/>
                <a:sym typeface="Public Sans Thin"/>
              </a:rPr>
              <a:t>Solution: Used a grid-based layout with hover effects for better usability and grouped products by category, ensuring each has a clear description and action buttons.</a:t>
            </a:r>
          </a:p>
          <a:p>
            <a:pPr algn="l">
              <a:lnSpc>
                <a:spcPts val="2660"/>
              </a:lnSpc>
            </a:pPr>
          </a:p>
        </p:txBody>
      </p:sp>
      <p:sp>
        <p:nvSpPr>
          <p:cNvPr name="TextBox 6" id="6"/>
          <p:cNvSpPr txBox="true"/>
          <p:nvPr/>
        </p:nvSpPr>
        <p:spPr>
          <a:xfrm rot="0">
            <a:off x="6926445"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Creating a Dynamic Purchase Window</a:t>
            </a:r>
          </a:p>
        </p:txBody>
      </p:sp>
      <p:sp>
        <p:nvSpPr>
          <p:cNvPr name="TextBox 7" id="7"/>
          <p:cNvSpPr txBox="true"/>
          <p:nvPr/>
        </p:nvSpPr>
        <p:spPr>
          <a:xfrm rot="0">
            <a:off x="6926445" y="5601979"/>
            <a:ext cx="4477275" cy="4391025"/>
          </a:xfrm>
          <a:prstGeom prst="rect">
            <a:avLst/>
          </a:prstGeom>
        </p:spPr>
        <p:txBody>
          <a:bodyPr anchor="t" rtlCol="false" tIns="0" lIns="0" bIns="0" rIns="0">
            <a:spAutoFit/>
          </a:bodyPr>
          <a:lstStyle/>
          <a:p>
            <a:pPr algn="l" marL="496571" indent="-248285" lvl="1">
              <a:lnSpc>
                <a:spcPts val="3220"/>
              </a:lnSpc>
              <a:buFont typeface="Arial"/>
              <a:buChar char="•"/>
            </a:pPr>
            <a:r>
              <a:rPr lang="en-US" sz="2300" spc="-46">
                <a:solidFill>
                  <a:srgbClr val="36211B"/>
                </a:solidFill>
                <a:latin typeface="Public Sans Thin"/>
                <a:ea typeface="Public Sans Thin"/>
                <a:cs typeface="Public Sans Thin"/>
                <a:sym typeface="Public Sans Thin"/>
              </a:rPr>
              <a:t>Problem: Making the purchase process intuitive while allowing users to input detailed information like quantity and delivery address.</a:t>
            </a:r>
          </a:p>
          <a:p>
            <a:pPr algn="l" marL="496571" indent="-248285" lvl="1">
              <a:lnSpc>
                <a:spcPts val="3220"/>
              </a:lnSpc>
              <a:buFont typeface="Arial"/>
              <a:buChar char="•"/>
            </a:pPr>
            <a:r>
              <a:rPr lang="en-US" sz="2300" spc="-46">
                <a:solidFill>
                  <a:srgbClr val="36211B"/>
                </a:solidFill>
                <a:latin typeface="Public Sans Thin"/>
                <a:ea typeface="Public Sans Thin"/>
                <a:cs typeface="Public Sans Thin"/>
                <a:sym typeface="Public Sans Thin"/>
              </a:rPr>
              <a:t>Solution: Used JavaScript to create a customizable and visually enhanced modal window with clear input fields and interactive buttons.</a:t>
            </a:r>
          </a:p>
          <a:p>
            <a:pPr algn="l">
              <a:lnSpc>
                <a:spcPts val="3080"/>
              </a:lnSpc>
            </a:pPr>
          </a:p>
        </p:txBody>
      </p:sp>
      <p:sp>
        <p:nvSpPr>
          <p:cNvPr name="TextBox 8" id="8"/>
          <p:cNvSpPr txBox="true"/>
          <p:nvPr/>
        </p:nvSpPr>
        <p:spPr>
          <a:xfrm rot="0">
            <a:off x="12782025"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Maintaining Smooth Performance</a:t>
            </a:r>
          </a:p>
        </p:txBody>
      </p:sp>
      <p:sp>
        <p:nvSpPr>
          <p:cNvPr name="TextBox 9" id="9"/>
          <p:cNvSpPr txBox="true"/>
          <p:nvPr/>
        </p:nvSpPr>
        <p:spPr>
          <a:xfrm rot="0">
            <a:off x="12782025" y="5601979"/>
            <a:ext cx="4477275"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Public Sans Thin"/>
                <a:ea typeface="Public Sans Thin"/>
                <a:cs typeface="Public Sans Thin"/>
                <a:sym typeface="Public Sans Thin"/>
              </a:rPr>
              <a:t>Problem: Ensuring the website remains fast and responsive with added animations and dynamic content.</a:t>
            </a:r>
          </a:p>
          <a:p>
            <a:pPr algn="l" marL="518160" indent="-259080" lvl="1">
              <a:lnSpc>
                <a:spcPts val="3359"/>
              </a:lnSpc>
              <a:buFont typeface="Arial"/>
              <a:buChar char="•"/>
            </a:pPr>
            <a:r>
              <a:rPr lang="en-US" sz="2400" spc="-48">
                <a:solidFill>
                  <a:srgbClr val="36211B"/>
                </a:solidFill>
                <a:latin typeface="Public Sans Thin"/>
                <a:ea typeface="Public Sans Thin"/>
                <a:cs typeface="Public Sans Thin"/>
                <a:sym typeface="Public Sans Thin"/>
              </a:rPr>
              <a:t>Solution: Minimized unnecessary code and optimized images to reduce page load times without sacrificing quality.</a:t>
            </a:r>
          </a:p>
          <a:p>
            <a:pPr algn="l">
              <a:lnSpc>
                <a:spcPts val="3359"/>
              </a:lnSpc>
            </a:pPr>
          </a:p>
        </p:txBody>
      </p:sp>
      <p:sp>
        <p:nvSpPr>
          <p:cNvPr name="TextBox 10" id="10"/>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1</a:t>
            </a:r>
          </a:p>
        </p:txBody>
      </p:sp>
      <p:sp>
        <p:nvSpPr>
          <p:cNvPr name="TextBox 11" id="11"/>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2</a:t>
            </a:r>
          </a:p>
        </p:txBody>
      </p:sp>
      <p:sp>
        <p:nvSpPr>
          <p:cNvPr name="TextBox 12" id="12"/>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547610"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Impact</a:t>
            </a:r>
          </a:p>
        </p:txBody>
      </p:sp>
      <p:sp>
        <p:nvSpPr>
          <p:cNvPr name="TextBox 4" id="4"/>
          <p:cNvSpPr txBox="true"/>
          <p:nvPr/>
        </p:nvSpPr>
        <p:spPr>
          <a:xfrm rot="0">
            <a:off x="1028700" y="2823210"/>
            <a:ext cx="8136383" cy="7105015"/>
          </a:xfrm>
          <a:prstGeom prst="rect">
            <a:avLst/>
          </a:prstGeom>
        </p:spPr>
        <p:txBody>
          <a:bodyPr anchor="t" rtlCol="false" tIns="0" lIns="0" bIns="0" rIns="0">
            <a:spAutoFit/>
          </a:bodyPr>
          <a:lstStyle/>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Support for Local Farmers: The platform empowers local farmers by providing them with direct access to a larger customer base, boosting their income and promoting sustainable agriculture.</a:t>
            </a:r>
          </a:p>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Healthier Communities: By offering fresh, high-quality products, the platform encourages healthier eating habits and builds trust between consumers and producers.</a:t>
            </a:r>
          </a:p>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Environmental Benefits: Reducing supply chain length lowers carbon emissions and minimizes waste, contributing to a more sustainable food system.</a:t>
            </a:r>
          </a:p>
          <a:p>
            <a:pPr algn="l">
              <a:lnSpc>
                <a:spcPts val="3359"/>
              </a:lnSpc>
            </a:pPr>
          </a:p>
        </p:txBody>
      </p:sp>
      <p:sp>
        <p:nvSpPr>
          <p:cNvPr name="TextBox 5" id="5"/>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E8E6E3"/>
                </a:solidFill>
                <a:latin typeface="Public Sans Thin"/>
                <a:ea typeface="Public Sans Thin"/>
                <a:cs typeface="Public Sans Thin"/>
                <a:sym typeface="Public Sans Thin"/>
              </a:rPr>
              <a:t>4</a:t>
            </a:r>
          </a:p>
        </p:txBody>
      </p:sp>
      <p:sp>
        <p:nvSpPr>
          <p:cNvPr name="TextBox 6" id="6"/>
          <p:cNvSpPr txBox="true"/>
          <p:nvPr/>
        </p:nvSpPr>
        <p:spPr>
          <a:xfrm rot="0">
            <a:off x="1028700"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Impact</a:t>
            </a:r>
          </a:p>
        </p:txBody>
      </p:sp>
      <p:sp>
        <p:nvSpPr>
          <p:cNvPr name="TextBox 7" id="7"/>
          <p:cNvSpPr txBox="true"/>
          <p:nvPr/>
        </p:nvSpPr>
        <p:spPr>
          <a:xfrm rot="0">
            <a:off x="10352436"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Future Scope</a:t>
            </a:r>
          </a:p>
        </p:txBody>
      </p:sp>
      <p:sp>
        <p:nvSpPr>
          <p:cNvPr name="TextBox 8" id="8"/>
          <p:cNvSpPr txBox="true"/>
          <p:nvPr/>
        </p:nvSpPr>
        <p:spPr>
          <a:xfrm rot="0">
            <a:off x="9794568" y="2832735"/>
            <a:ext cx="8136383" cy="7555230"/>
          </a:xfrm>
          <a:prstGeom prst="rect">
            <a:avLst/>
          </a:prstGeom>
        </p:spPr>
        <p:txBody>
          <a:bodyPr anchor="t" rtlCol="false" tIns="0" lIns="0" bIns="0" rIns="0">
            <a:spAutoFit/>
          </a:bodyPr>
          <a:lstStyle/>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Expanded Product Range: Introduce new categories like organic products, handcrafted goods, or seasonal items.</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Mobile Application: Develop a dedicated mobile app for easier access and enhanced user experience.</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Data Insights for Farmers: Offer analytics and insights to help farmers understand customer preferences and optimize their offerings.</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Loyalty Programs: Implement reward systems to encourage repeat purchases and foster customer loyalty.</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Global Expansion: Scale the platform to support farmers and customers in other regions or countries.</a:t>
            </a:r>
          </a:p>
          <a:p>
            <a:pPr algn="l">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DAGaih65z2o</dc:identifier>
  <dcterms:modified xsi:type="dcterms:W3CDTF">2011-08-01T06:04:30Z</dcterms:modified>
  <cp:revision>1</cp:revision>
  <dc:title>FreshFromFarm</dc:title>
</cp:coreProperties>
</file>