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8"/>
  </p:notesMasterIdLst>
  <p:sldIdLst>
    <p:sldId id="256" r:id="rId2"/>
    <p:sldId id="296" r:id="rId3"/>
    <p:sldId id="276" r:id="rId4"/>
    <p:sldId id="340" r:id="rId5"/>
    <p:sldId id="277" r:id="rId6"/>
    <p:sldId id="278" r:id="rId7"/>
    <p:sldId id="279" r:id="rId8"/>
    <p:sldId id="280" r:id="rId9"/>
    <p:sldId id="281" r:id="rId10"/>
    <p:sldId id="282" r:id="rId11"/>
    <p:sldId id="283" r:id="rId12"/>
    <p:sldId id="284" r:id="rId13"/>
    <p:sldId id="285" r:id="rId14"/>
    <p:sldId id="270" r:id="rId15"/>
    <p:sldId id="257" r:id="rId16"/>
    <p:sldId id="290" r:id="rId17"/>
    <p:sldId id="303" r:id="rId18"/>
    <p:sldId id="317" r:id="rId19"/>
    <p:sldId id="268" r:id="rId20"/>
    <p:sldId id="258" r:id="rId21"/>
    <p:sldId id="288" r:id="rId22"/>
    <p:sldId id="287" r:id="rId23"/>
    <p:sldId id="269" r:id="rId24"/>
    <p:sldId id="292" r:id="rId25"/>
    <p:sldId id="297" r:id="rId26"/>
    <p:sldId id="293" r:id="rId27"/>
    <p:sldId id="313" r:id="rId28"/>
    <p:sldId id="314" r:id="rId29"/>
    <p:sldId id="271" r:id="rId30"/>
    <p:sldId id="299" r:id="rId31"/>
    <p:sldId id="289" r:id="rId32"/>
    <p:sldId id="260" r:id="rId33"/>
    <p:sldId id="286" r:id="rId34"/>
    <p:sldId id="261" r:id="rId35"/>
    <p:sldId id="262" r:id="rId36"/>
    <p:sldId id="291" r:id="rId37"/>
    <p:sldId id="265" r:id="rId38"/>
    <p:sldId id="294" r:id="rId39"/>
    <p:sldId id="295" r:id="rId40"/>
    <p:sldId id="339" r:id="rId41"/>
    <p:sldId id="304" r:id="rId42"/>
    <p:sldId id="305" r:id="rId43"/>
    <p:sldId id="301" r:id="rId44"/>
    <p:sldId id="302" r:id="rId45"/>
    <p:sldId id="273" r:id="rId46"/>
    <p:sldId id="338"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77086" autoAdjust="0"/>
  </p:normalViewPr>
  <p:slideViewPr>
    <p:cSldViewPr>
      <p:cViewPr varScale="1">
        <p:scale>
          <a:sx n="84" d="100"/>
          <a:sy n="84" d="100"/>
        </p:scale>
        <p:origin x="1512" y="90"/>
      </p:cViewPr>
      <p:guideLst>
        <p:guide orient="horz" pos="2160"/>
        <p:guide pos="3840"/>
      </p:guideLst>
    </p:cSldViewPr>
  </p:slideViewPr>
  <p:notesTextViewPr>
    <p:cViewPr>
      <p:scale>
        <a:sx n="1" d="1"/>
        <a:sy n="1" d="1"/>
      </p:scale>
      <p:origin x="0" y="0"/>
    </p:cViewPr>
  </p:notesTextViewPr>
  <p:sorterViewPr>
    <p:cViewPr>
      <p:scale>
        <a:sx n="128" d="100"/>
        <a:sy n="128" d="100"/>
      </p:scale>
      <p:origin x="0" y="-144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81572C-1B41-4512-A9BF-647FD28502F1}" type="datetimeFigureOut">
              <a:rPr lang="en-US" smtClean="0"/>
              <a:pPr/>
              <a:t>1/12/2020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478B9B-60AF-4603-8CED-0DDFFA32C212}" type="slidenum">
              <a:rPr lang="en-US" smtClean="0"/>
              <a:pPr/>
              <a:t>‹#›</a:t>
            </a:fld>
            <a:endParaRPr lang="en-US"/>
          </a:p>
        </p:txBody>
      </p:sp>
    </p:spTree>
    <p:extLst>
      <p:ext uri="{BB962C8B-B14F-4D97-AF65-F5344CB8AC3E}">
        <p14:creationId xmlns:p14="http://schemas.microsoft.com/office/powerpoint/2010/main" val="162122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archsoa.techtarget.com/definition/virtual-hostin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developer.mozilla.org/en-US/docs/Web/HTTP/Methods/CONNECT" TargetMode="External"/><Relationship Id="rId3" Type="http://schemas.openxmlformats.org/officeDocument/2006/relationships/hyperlink" Target="https://developer.mozilla.org/en-US/docs/Web/HTTP/Methods/GET" TargetMode="External"/><Relationship Id="rId7" Type="http://schemas.openxmlformats.org/officeDocument/2006/relationships/hyperlink" Target="https://developer.mozilla.org/en-US/docs/Web/HTTP/Methods/DELETE"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developer.mozilla.org/en-US/docs/Web/HTTP/Methods/PUT" TargetMode="External"/><Relationship Id="rId11" Type="http://schemas.openxmlformats.org/officeDocument/2006/relationships/hyperlink" Target="https://developer.mozilla.org/en-US/docs/Web/HTTP/Methods/PATCH" TargetMode="External"/><Relationship Id="rId5" Type="http://schemas.openxmlformats.org/officeDocument/2006/relationships/hyperlink" Target="https://developer.mozilla.org/en-US/docs/Web/HTTP/Methods/POST" TargetMode="External"/><Relationship Id="rId10" Type="http://schemas.openxmlformats.org/officeDocument/2006/relationships/hyperlink" Target="https://developer.mozilla.org/en-US/docs/Web/HTTP/Methods/TRACE" TargetMode="External"/><Relationship Id="rId4" Type="http://schemas.openxmlformats.org/officeDocument/2006/relationships/hyperlink" Target="https://developer.mozilla.org/en-US/docs/Web/HTTP/Methods/HEAD" TargetMode="External"/><Relationship Id="rId9" Type="http://schemas.openxmlformats.org/officeDocument/2006/relationships/hyperlink" Target="https://developer.mozilla.org/en-US/docs/Web/HTTP/Methods/OPTIONS"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eveloper.mozilla.org/en-US/docs/Glossary/header"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developer.mozilla.org/en-US/docs/Web/HTTP/Headers/Content-Encoding" TargetMode="External"/><Relationship Id="rId5" Type="http://schemas.openxmlformats.org/officeDocument/2006/relationships/hyperlink" Target="https://developer.mozilla.org/en-US/docs/Web/HTTP/Headers/Content-Language" TargetMode="External"/><Relationship Id="rId4" Type="http://schemas.openxmlformats.org/officeDocument/2006/relationships/hyperlink" Target="https://developer.mozilla.org/en-US/docs/Web/HTTP/Headers/Content-Length"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Hypertext_Transfer_Protocol" TargetMode="External"/><Relationship Id="rId7" Type="http://schemas.openxmlformats.org/officeDocument/2006/relationships/hyperlink" Target="https://en.wikipedia.org/wiki/HTTP_ETag"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en.wikipedia.org/wiki/Optimistic_concurrency_control" TargetMode="External"/><Relationship Id="rId5" Type="http://schemas.openxmlformats.org/officeDocument/2006/relationships/hyperlink" Target="https://en.wikipedia.org/wiki/Web_cache" TargetMode="External"/><Relationship Id="rId4" Type="http://schemas.openxmlformats.org/officeDocument/2006/relationships/hyperlink" Target="https://en.wikipedia.org/wiki/World_Wide_Web"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514350"/>
            <a:ext cx="4572000" cy="2571750"/>
          </a:xfrm>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An ISP (Internet service provider) is a company that provides individuals and other companies access to the Internet and other related services such as Web site building and </a:t>
            </a:r>
            <a:r>
              <a:rPr lang="en-US" sz="1200" b="0" i="0" u="sng" kern="1200" dirty="0">
                <a:solidFill>
                  <a:schemeClr val="tx1"/>
                </a:solidFill>
                <a:latin typeface="+mn-lt"/>
                <a:ea typeface="+mn-ea"/>
                <a:cs typeface="+mn-cs"/>
                <a:hlinkClick r:id="rId3"/>
              </a:rPr>
              <a:t>virtual hosting</a:t>
            </a:r>
            <a:r>
              <a:rPr lang="en-US" sz="1200" b="0" i="0" kern="120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97F834AD-0F4F-44EB-B49E-02E41DE77DDA}" type="slidenum">
              <a:rPr lang="en-US" smtClean="0"/>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minimum @</a:t>
            </a:r>
            <a:r>
              <a:rPr lang="en-US" dirty="0" err="1"/>
              <a:t>WebServlet</a:t>
            </a:r>
            <a:r>
              <a:rPr lang="en-US" dirty="0"/>
              <a:t> annotation should thus look like this</a:t>
            </a:r>
          </a:p>
          <a:p>
            <a:r>
              <a:rPr lang="en-US" dirty="0"/>
              <a:t>@</a:t>
            </a:r>
            <a:r>
              <a:rPr lang="en-US" dirty="0" err="1"/>
              <a:t>WebServlet</a:t>
            </a:r>
            <a:r>
              <a:rPr lang="en-US" dirty="0"/>
              <a:t>("/notifications/*") The rest of attributes are optional and thus not mandatory to get the servlet to function equally.</a:t>
            </a:r>
          </a:p>
          <a:p>
            <a:endParaRPr lang="en-US" dirty="0"/>
          </a:p>
        </p:txBody>
      </p:sp>
      <p:sp>
        <p:nvSpPr>
          <p:cNvPr id="4" name="Slide Number Placeholder 3"/>
          <p:cNvSpPr>
            <a:spLocks noGrp="1"/>
          </p:cNvSpPr>
          <p:nvPr>
            <p:ph type="sldNum" sz="quarter" idx="10"/>
          </p:nvPr>
        </p:nvSpPr>
        <p:spPr/>
        <p:txBody>
          <a:bodyPr/>
          <a:lstStyle/>
          <a:p>
            <a:fld id="{15FD4A60-CCDB-4AC3-B60B-B00EF8D5AC0C}" type="slidenum">
              <a:rPr lang="en-US" smtClean="0"/>
              <a:t>25</a:t>
            </a:fld>
            <a:endParaRPr lang="en-US"/>
          </a:p>
        </p:txBody>
      </p:sp>
    </p:spTree>
    <p:extLst>
      <p:ext uri="{BB962C8B-B14F-4D97-AF65-F5344CB8AC3E}">
        <p14:creationId xmlns:p14="http://schemas.microsoft.com/office/powerpoint/2010/main" val="3024692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this?</a:t>
            </a:r>
          </a:p>
        </p:txBody>
      </p:sp>
      <p:sp>
        <p:nvSpPr>
          <p:cNvPr id="4" name="Slide Number Placeholder 3"/>
          <p:cNvSpPr>
            <a:spLocks noGrp="1"/>
          </p:cNvSpPr>
          <p:nvPr>
            <p:ph type="sldNum" sz="quarter" idx="10"/>
          </p:nvPr>
        </p:nvSpPr>
        <p:spPr/>
        <p:txBody>
          <a:bodyPr/>
          <a:lstStyle/>
          <a:p>
            <a:fld id="{15FD4A60-CCDB-4AC3-B60B-B00EF8D5AC0C}" type="slidenum">
              <a:rPr lang="en-US" smtClean="0"/>
              <a:t>26</a:t>
            </a:fld>
            <a:endParaRPr lang="en-US"/>
          </a:p>
        </p:txBody>
      </p:sp>
    </p:spTree>
    <p:extLst>
      <p:ext uri="{BB962C8B-B14F-4D97-AF65-F5344CB8AC3E}">
        <p14:creationId xmlns:p14="http://schemas.microsoft.com/office/powerpoint/2010/main" val="2198830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478B9B-60AF-4603-8CED-0DDFFA32C212}" type="slidenum">
              <a:rPr lang="en-US" smtClean="0"/>
              <a:pPr/>
              <a:t>27</a:t>
            </a:fld>
            <a:endParaRPr lang="en-US"/>
          </a:p>
        </p:txBody>
      </p:sp>
    </p:spTree>
    <p:extLst>
      <p:ext uri="{BB962C8B-B14F-4D97-AF65-F5344CB8AC3E}">
        <p14:creationId xmlns:p14="http://schemas.microsoft.com/office/powerpoint/2010/main" val="40955318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https://www.codejava.net/java-ee/servlet/webinitparam-annotation-examples </a:t>
            </a:r>
          </a:p>
          <a:p>
            <a:endParaRPr lang="en-US" dirty="0"/>
          </a:p>
          <a:p>
            <a:r>
              <a:rPr lang="en-US" dirty="0"/>
              <a:t>import </a:t>
            </a:r>
            <a:r>
              <a:rPr lang="en-US" dirty="0" err="1"/>
              <a:t>javax.servlet.annotation.WebInitParam</a:t>
            </a:r>
            <a:r>
              <a:rPr lang="en-US" dirty="0"/>
              <a:t>;</a:t>
            </a:r>
          </a:p>
          <a:p>
            <a:r>
              <a:rPr lang="en-US" dirty="0"/>
              <a:t>import </a:t>
            </a:r>
            <a:r>
              <a:rPr lang="en-US" dirty="0" err="1"/>
              <a:t>javax.servlet.annotation.WebServlet</a:t>
            </a:r>
            <a:r>
              <a:rPr lang="en-US" dirty="0"/>
              <a:t>;</a:t>
            </a:r>
          </a:p>
          <a:p>
            <a:r>
              <a:rPr lang="en-US" dirty="0"/>
              <a:t>import </a:t>
            </a:r>
            <a:r>
              <a:rPr lang="en-US" dirty="0" err="1"/>
              <a:t>javax.servlet.http.HttpServlet</a:t>
            </a:r>
            <a:r>
              <a:rPr lang="en-US" dirty="0"/>
              <a:t>;</a:t>
            </a:r>
          </a:p>
          <a:p>
            <a:r>
              <a:rPr lang="en-US" dirty="0"/>
              <a:t>@</a:t>
            </a:r>
            <a:r>
              <a:rPr lang="en-US" dirty="0" err="1"/>
              <a:t>WebServlet</a:t>
            </a:r>
            <a:r>
              <a:rPr lang="en-US" dirty="0"/>
              <a:t>(</a:t>
            </a:r>
          </a:p>
          <a:p>
            <a:r>
              <a:rPr lang="en-US" dirty="0"/>
              <a:t>        </a:t>
            </a:r>
            <a:r>
              <a:rPr lang="en-US" dirty="0" err="1"/>
              <a:t>urlPatterns</a:t>
            </a:r>
            <a:r>
              <a:rPr lang="en-US" dirty="0"/>
              <a:t> = "/</a:t>
            </a:r>
            <a:r>
              <a:rPr lang="en-US" dirty="0" err="1"/>
              <a:t>uploadFiles</a:t>
            </a:r>
            <a:r>
              <a:rPr lang="en-US" dirty="0"/>
              <a:t>",</a:t>
            </a:r>
          </a:p>
          <a:p>
            <a:r>
              <a:rPr lang="en-US" dirty="0"/>
              <a:t>        </a:t>
            </a:r>
            <a:r>
              <a:rPr lang="en-US" dirty="0" err="1"/>
              <a:t>initParams</a:t>
            </a:r>
            <a:r>
              <a:rPr lang="en-US" dirty="0"/>
              <a:t> = @</a:t>
            </a:r>
            <a:r>
              <a:rPr lang="en-US" dirty="0" err="1"/>
              <a:t>WebInitParam</a:t>
            </a:r>
            <a:r>
              <a:rPr lang="en-US" dirty="0"/>
              <a:t>(name = "location", value = "D:/Uploads")</a:t>
            </a:r>
          </a:p>
          <a:p>
            <a:r>
              <a:rPr lang="en-US" dirty="0"/>
              <a:t>)</a:t>
            </a:r>
          </a:p>
          <a:p>
            <a:r>
              <a:rPr lang="en-US" dirty="0"/>
              <a:t>public class </a:t>
            </a:r>
            <a:r>
              <a:rPr lang="en-US" dirty="0" err="1"/>
              <a:t>FileUploadServlet</a:t>
            </a:r>
            <a:r>
              <a:rPr lang="en-US" dirty="0"/>
              <a:t> extends </a:t>
            </a:r>
            <a:r>
              <a:rPr lang="en-US" dirty="0" err="1"/>
              <a:t>HttpServlet</a:t>
            </a:r>
            <a:r>
              <a:rPr lang="en-US" dirty="0"/>
              <a:t> {</a:t>
            </a:r>
          </a:p>
          <a:p>
            <a:r>
              <a:rPr lang="en-US" dirty="0"/>
              <a:t>    // implement servlet </a:t>
            </a:r>
            <a:r>
              <a:rPr lang="en-US" dirty="0" err="1"/>
              <a:t>doPost</a:t>
            </a:r>
            <a:r>
              <a:rPr lang="en-US" dirty="0"/>
              <a:t>() and </a:t>
            </a:r>
            <a:r>
              <a:rPr lang="en-US" dirty="0" err="1"/>
              <a:t>doGet</a:t>
            </a:r>
            <a:r>
              <a:rPr lang="en-US" dirty="0"/>
              <a:t>()...</a:t>
            </a:r>
          </a:p>
          <a:p>
            <a:r>
              <a:rPr lang="en-US" dirty="0"/>
              <a:t>}</a:t>
            </a:r>
          </a:p>
          <a:p>
            <a:endParaRPr lang="en-US" dirty="0"/>
          </a:p>
        </p:txBody>
      </p:sp>
      <p:sp>
        <p:nvSpPr>
          <p:cNvPr id="4" name="Slide Number Placeholder 3"/>
          <p:cNvSpPr>
            <a:spLocks noGrp="1"/>
          </p:cNvSpPr>
          <p:nvPr>
            <p:ph type="sldNum" sz="quarter" idx="5"/>
          </p:nvPr>
        </p:nvSpPr>
        <p:spPr/>
        <p:txBody>
          <a:bodyPr/>
          <a:lstStyle/>
          <a:p>
            <a:fld id="{84478B9B-60AF-4603-8CED-0DDFFA32C212}" type="slidenum">
              <a:rPr lang="en-US" smtClean="0"/>
              <a:pPr/>
              <a:t>28</a:t>
            </a:fld>
            <a:endParaRPr lang="en-US"/>
          </a:p>
        </p:txBody>
      </p:sp>
    </p:spTree>
    <p:extLst>
      <p:ext uri="{BB962C8B-B14F-4D97-AF65-F5344CB8AC3E}">
        <p14:creationId xmlns:p14="http://schemas.microsoft.com/office/powerpoint/2010/main" val="4081335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Include this??</a:t>
            </a:r>
          </a:p>
        </p:txBody>
      </p:sp>
      <p:sp>
        <p:nvSpPr>
          <p:cNvPr id="4" name="Slide Number Placeholder 3"/>
          <p:cNvSpPr>
            <a:spLocks noGrp="1"/>
          </p:cNvSpPr>
          <p:nvPr>
            <p:ph type="sldNum" sz="quarter" idx="10"/>
          </p:nvPr>
        </p:nvSpPr>
        <p:spPr/>
        <p:txBody>
          <a:bodyPr/>
          <a:lstStyle/>
          <a:p>
            <a:fld id="{15FD4A60-CCDB-4AC3-B60B-B00EF8D5AC0C}" type="slidenum">
              <a:rPr lang="en-US" smtClean="0"/>
              <a:t>36</a:t>
            </a:fld>
            <a:endParaRPr lang="en-US"/>
          </a:p>
        </p:txBody>
      </p:sp>
    </p:spTree>
    <p:extLst>
      <p:ext uri="{BB962C8B-B14F-4D97-AF65-F5344CB8AC3E}">
        <p14:creationId xmlns:p14="http://schemas.microsoft.com/office/powerpoint/2010/main" val="3726060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Value can be &gt;=0 </a:t>
            </a:r>
          </a:p>
          <a:p>
            <a:pPr marL="171450" indent="-171450">
              <a:buFontTx/>
              <a:buChar char="-"/>
            </a:pPr>
            <a:r>
              <a:rPr lang="en-US" sz="1200" b="0" i="0" u="none" strike="noStrike" kern="1200" baseline="0" dirty="0">
                <a:solidFill>
                  <a:schemeClr val="tx1"/>
                </a:solidFill>
                <a:latin typeface="+mn-lt"/>
                <a:ea typeface="+mn-ea"/>
                <a:cs typeface="+mn-cs"/>
              </a:rPr>
              <a:t>If multiple Servlet configurations contain this tag, they start up in the order of the values within the tags, with the previously used value “1” coming first and higher numbers later. If two or more Servlets have the same value in the &lt;load-on-startup&gt; tag, those conflicting Servlets start in the order they appear in the descriptor file, still after other Servlets with lower numbers and </a:t>
            </a:r>
            <a:r>
              <a:rPr lang="en-US" sz="1200" b="0" i="0" u="none" strike="noStrike" kern="1200" baseline="0" dirty="0" err="1">
                <a:solidFill>
                  <a:schemeClr val="tx1"/>
                </a:solidFill>
                <a:latin typeface="+mn-lt"/>
                <a:ea typeface="+mn-ea"/>
                <a:cs typeface="+mn-cs"/>
              </a:rPr>
              <a:t>beforeother</a:t>
            </a:r>
            <a:r>
              <a:rPr lang="en-US" sz="1200" b="0" i="0" u="none" strike="noStrike" kern="1200" baseline="0" dirty="0">
                <a:solidFill>
                  <a:schemeClr val="tx1"/>
                </a:solidFill>
                <a:latin typeface="+mn-lt"/>
                <a:ea typeface="+mn-ea"/>
                <a:cs typeface="+mn-cs"/>
              </a:rPr>
              <a:t> Servlets with higher numbers.</a:t>
            </a:r>
            <a:endParaRPr lang="en-US" dirty="0"/>
          </a:p>
        </p:txBody>
      </p:sp>
      <p:sp>
        <p:nvSpPr>
          <p:cNvPr id="4" name="Slide Number Placeholder 3"/>
          <p:cNvSpPr>
            <a:spLocks noGrp="1"/>
          </p:cNvSpPr>
          <p:nvPr>
            <p:ph type="sldNum" sz="quarter" idx="10"/>
          </p:nvPr>
        </p:nvSpPr>
        <p:spPr/>
        <p:txBody>
          <a:bodyPr/>
          <a:lstStyle/>
          <a:p>
            <a:fld id="{84478B9B-60AF-4603-8CED-0DDFFA32C212}" type="slidenum">
              <a:rPr lang="en-US" smtClean="0"/>
              <a:pPr/>
              <a:t>40</a:t>
            </a:fld>
            <a:endParaRPr lang="en-US"/>
          </a:p>
        </p:txBody>
      </p:sp>
    </p:spTree>
    <p:extLst>
      <p:ext uri="{BB962C8B-B14F-4D97-AF65-F5344CB8AC3E}">
        <p14:creationId xmlns:p14="http://schemas.microsoft.com/office/powerpoint/2010/main" val="1415565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b="1" dirty="0" err="1"/>
              <a:t>PrintWriter</a:t>
            </a:r>
            <a:endParaRPr lang="en-US" dirty="0"/>
          </a:p>
          <a:p>
            <a:r>
              <a:rPr lang="en-US" b="1" dirty="0"/>
              <a:t>Example:</a:t>
            </a:r>
            <a:endParaRPr lang="en-US" dirty="0"/>
          </a:p>
          <a:p>
            <a:r>
              <a:rPr lang="en-US" dirty="0" err="1"/>
              <a:t>PrintWriter</a:t>
            </a:r>
            <a:r>
              <a:rPr lang="en-US" dirty="0"/>
              <a:t> writer = </a:t>
            </a:r>
            <a:r>
              <a:rPr lang="en-US" dirty="0" err="1"/>
              <a:t>response.</a:t>
            </a:r>
            <a:r>
              <a:rPr lang="en-US" b="1" dirty="0" err="1"/>
              <a:t>getWriter</a:t>
            </a:r>
            <a:r>
              <a:rPr lang="en-US" b="1" dirty="0"/>
              <a:t>()</a:t>
            </a:r>
            <a:r>
              <a:rPr lang="en-US" dirty="0"/>
              <a:t>; </a:t>
            </a:r>
            <a:r>
              <a:rPr lang="en-US" dirty="0" err="1"/>
              <a:t>writer.</a:t>
            </a:r>
            <a:r>
              <a:rPr lang="en-US" b="1" dirty="0" err="1"/>
              <a:t>println</a:t>
            </a:r>
            <a:r>
              <a:rPr lang="en-US" dirty="0"/>
              <a:t>("some text and HTML");</a:t>
            </a:r>
            <a:r>
              <a:rPr lang="en-US" b="1" dirty="0"/>
              <a:t>Use it for:</a:t>
            </a:r>
            <a:endParaRPr lang="en-US" dirty="0"/>
          </a:p>
          <a:p>
            <a:r>
              <a:rPr lang="en-US" dirty="0"/>
              <a:t>Printing text data to a character stream. Although you </a:t>
            </a:r>
            <a:r>
              <a:rPr lang="en-US" i="1" dirty="0"/>
              <a:t>can</a:t>
            </a:r>
            <a:r>
              <a:rPr lang="en-US" dirty="0"/>
              <a:t> still write character data to an </a:t>
            </a:r>
            <a:r>
              <a:rPr lang="en-US" dirty="0" err="1"/>
              <a:t>OutputStream</a:t>
            </a:r>
            <a:r>
              <a:rPr lang="en-US" dirty="0"/>
              <a:t>, this is the stream that’s designed to handle character data.</a:t>
            </a:r>
          </a:p>
          <a:p>
            <a:endParaRPr lang="en-US" dirty="0"/>
          </a:p>
          <a:p>
            <a:r>
              <a:rPr lang="en-US" b="1" dirty="0" err="1"/>
              <a:t>OutputStream</a:t>
            </a:r>
            <a:endParaRPr lang="en-US" dirty="0"/>
          </a:p>
          <a:p>
            <a:r>
              <a:rPr lang="en-US" b="1" dirty="0"/>
              <a:t>Example</a:t>
            </a:r>
            <a:endParaRPr lang="en-US" dirty="0"/>
          </a:p>
          <a:p>
            <a:r>
              <a:rPr lang="en-US" dirty="0" err="1"/>
              <a:t>ServletOutputStream</a:t>
            </a:r>
            <a:r>
              <a:rPr lang="en-US" dirty="0"/>
              <a:t> out = </a:t>
            </a:r>
            <a:r>
              <a:rPr lang="en-US" dirty="0" err="1"/>
              <a:t>response.</a:t>
            </a:r>
            <a:r>
              <a:rPr lang="en-US" b="1" dirty="0" err="1"/>
              <a:t>getOutputStream</a:t>
            </a:r>
            <a:r>
              <a:rPr lang="en-US" b="1" dirty="0"/>
              <a:t>()</a:t>
            </a:r>
            <a:r>
              <a:rPr lang="en-US" dirty="0"/>
              <a:t>; </a:t>
            </a:r>
            <a:r>
              <a:rPr lang="en-US" dirty="0" err="1"/>
              <a:t>out.</a:t>
            </a:r>
            <a:r>
              <a:rPr lang="en-US" b="1" dirty="0" err="1"/>
              <a:t>write</a:t>
            </a:r>
            <a:r>
              <a:rPr lang="en-US" dirty="0"/>
              <a:t>(</a:t>
            </a:r>
            <a:r>
              <a:rPr lang="en-US" dirty="0" err="1"/>
              <a:t>aByteArray</a:t>
            </a:r>
            <a:r>
              <a:rPr lang="en-US" dirty="0"/>
              <a:t>);</a:t>
            </a:r>
            <a:r>
              <a:rPr lang="en-US" b="1" dirty="0"/>
              <a:t>Use it for:</a:t>
            </a:r>
            <a:endParaRPr lang="en-US" dirty="0"/>
          </a:p>
          <a:p>
            <a:r>
              <a:rPr lang="en-US" dirty="0"/>
              <a:t>Writing </a:t>
            </a:r>
            <a:r>
              <a:rPr lang="en-US" i="1" dirty="0"/>
              <a:t>anything else!</a:t>
            </a:r>
          </a:p>
          <a:p>
            <a:r>
              <a:rPr lang="en-US" i="1" dirty="0"/>
              <a:t>e.g., if a servlet is sending back jar files or images  audio video …– anything not text , i.e., binary  ,  .. Byte stream vs character stream (ASCII/Unicode characters)</a:t>
            </a:r>
            <a:endParaRPr lang="en-US" dirty="0"/>
          </a:p>
          <a:p>
            <a:endParaRPr lang="en-US" dirty="0"/>
          </a:p>
        </p:txBody>
      </p:sp>
      <p:sp>
        <p:nvSpPr>
          <p:cNvPr id="4" name="Slide Number Placeholder 3"/>
          <p:cNvSpPr>
            <a:spLocks noGrp="1"/>
          </p:cNvSpPr>
          <p:nvPr>
            <p:ph type="sldNum" sz="quarter" idx="5"/>
          </p:nvPr>
        </p:nvSpPr>
        <p:spPr/>
        <p:txBody>
          <a:bodyPr/>
          <a:lstStyle/>
          <a:p>
            <a:fld id="{84478B9B-60AF-4603-8CED-0DDFFA32C212}" type="slidenum">
              <a:rPr lang="en-US" smtClean="0"/>
              <a:pPr/>
              <a:t>44</a:t>
            </a:fld>
            <a:endParaRPr lang="en-US"/>
          </a:p>
        </p:txBody>
      </p:sp>
    </p:spTree>
    <p:extLst>
      <p:ext uri="{BB962C8B-B14F-4D97-AF65-F5344CB8AC3E}">
        <p14:creationId xmlns:p14="http://schemas.microsoft.com/office/powerpoint/2010/main" val="1857915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TCP is responsible for making sure that a file sent from one network node to another ends up as a complete file at the destination, even though</a:t>
            </a:r>
            <a:r>
              <a:rPr lang="en-US" baseline="0" dirty="0"/>
              <a:t> the file is split into chunks when it’s sent.</a:t>
            </a:r>
          </a:p>
          <a:p>
            <a:endParaRPr lang="en-US" baseline="0" dirty="0"/>
          </a:p>
          <a:p>
            <a:r>
              <a:rPr lang="en-US" baseline="0" dirty="0"/>
              <a:t>IP is the underlying protocol that moves/routes the chunks(packets) from one host to another on their way to the destination.</a:t>
            </a:r>
          </a:p>
          <a:p>
            <a:endParaRPr lang="en-US" baseline="0" dirty="0"/>
          </a:p>
          <a:p>
            <a:r>
              <a:rPr lang="en-US" baseline="0" dirty="0"/>
              <a:t>HTTP has web-specific features, but it depends on TCP/IP to get complete request and response from one place to another.</a:t>
            </a:r>
          </a:p>
          <a:p>
            <a:r>
              <a:rPr lang="en-US" baseline="0" dirty="0"/>
              <a:t>The structure of an HTTP conversation is a simple Request/Response sequence; a browser requests, and a server responds.</a:t>
            </a:r>
            <a:endParaRPr lang="en-US" dirty="0"/>
          </a:p>
        </p:txBody>
      </p:sp>
      <p:sp>
        <p:nvSpPr>
          <p:cNvPr id="4" name="Slide Number Placeholder 3"/>
          <p:cNvSpPr>
            <a:spLocks noGrp="1"/>
          </p:cNvSpPr>
          <p:nvPr>
            <p:ph type="sldNum" sz="quarter" idx="10"/>
          </p:nvPr>
        </p:nvSpPr>
        <p:spPr/>
        <p:txBody>
          <a:bodyPr/>
          <a:lstStyle/>
          <a:p>
            <a:fld id="{A2657C8A-CA4B-42A3-B93F-833CE8989308}"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hlinkClick r:id="rId3"/>
              </a:rPr>
              <a:t>GET</a:t>
            </a:r>
            <a:r>
              <a:rPr lang="en-US" dirty="0"/>
              <a:t> The GET method requests a representation of the specified resource. Requests using GET should only retrieve data. </a:t>
            </a:r>
            <a:r>
              <a:rPr lang="en-US" dirty="0">
                <a:hlinkClick r:id="rId4"/>
              </a:rPr>
              <a:t>HEAD</a:t>
            </a:r>
            <a:r>
              <a:rPr lang="en-US" dirty="0"/>
              <a:t> The HEAD method asks for a response identical to that of a GET request, but without the response body. </a:t>
            </a:r>
            <a:r>
              <a:rPr lang="en-US" dirty="0">
                <a:hlinkClick r:id="rId5"/>
              </a:rPr>
              <a:t>POST</a:t>
            </a:r>
            <a:r>
              <a:rPr lang="en-US" dirty="0"/>
              <a:t> The POST method is used to submit an entity to the specified resource, often causing a change in state or side effects on the server. </a:t>
            </a:r>
            <a:r>
              <a:rPr lang="en-US" dirty="0">
                <a:hlinkClick r:id="rId6"/>
              </a:rPr>
              <a:t>PUT</a:t>
            </a:r>
            <a:r>
              <a:rPr lang="en-US" dirty="0"/>
              <a:t> The PUT method replaces all current representations of the target resource with the request payload.</a:t>
            </a:r>
          </a:p>
          <a:p>
            <a:r>
              <a:rPr lang="en-US" dirty="0">
                <a:hlinkClick r:id="rId7"/>
              </a:rPr>
              <a:t>DELETE</a:t>
            </a:r>
            <a:r>
              <a:rPr lang="en-US" dirty="0"/>
              <a:t> The DELETE method deletes the specified resource. </a:t>
            </a:r>
            <a:r>
              <a:rPr lang="en-US" dirty="0">
                <a:hlinkClick r:id="rId8"/>
              </a:rPr>
              <a:t>CONNECT</a:t>
            </a:r>
            <a:r>
              <a:rPr lang="en-US" dirty="0"/>
              <a:t> The CONNECT method establishes a tunnel to the server identified by the target resource.</a:t>
            </a:r>
          </a:p>
          <a:p>
            <a:r>
              <a:rPr lang="en-US" dirty="0">
                <a:hlinkClick r:id="rId9"/>
              </a:rPr>
              <a:t>OPTIONS</a:t>
            </a:r>
            <a:r>
              <a:rPr lang="en-US" dirty="0"/>
              <a:t> The OPTIONS method is used to describe the communication options for the target resource. </a:t>
            </a:r>
            <a:r>
              <a:rPr lang="en-US" dirty="0">
                <a:hlinkClick r:id="rId10"/>
              </a:rPr>
              <a:t>TRACE</a:t>
            </a:r>
            <a:r>
              <a:rPr lang="en-US" dirty="0"/>
              <a:t> The TRACE method performs a message loop-back test along the path to the target resource.</a:t>
            </a:r>
          </a:p>
          <a:p>
            <a:r>
              <a:rPr lang="en-US" dirty="0">
                <a:hlinkClick r:id="rId11"/>
              </a:rPr>
              <a:t>PATCH</a:t>
            </a:r>
            <a:r>
              <a:rPr lang="en-US" dirty="0"/>
              <a:t> The PATCH method is used to apply partial modifications to a resource. </a:t>
            </a:r>
          </a:p>
        </p:txBody>
      </p:sp>
      <p:sp>
        <p:nvSpPr>
          <p:cNvPr id="4" name="Slide Number Placeholder 3"/>
          <p:cNvSpPr>
            <a:spLocks noGrp="1"/>
          </p:cNvSpPr>
          <p:nvPr>
            <p:ph type="sldNum" sz="quarter" idx="5"/>
          </p:nvPr>
        </p:nvSpPr>
        <p:spPr/>
        <p:txBody>
          <a:bodyPr/>
          <a:lstStyle/>
          <a:p>
            <a:fld id="{84478B9B-60AF-4603-8CED-0DDFFA32C212}" type="slidenum">
              <a:rPr lang="en-US" smtClean="0"/>
              <a:pPr/>
              <a:t>8</a:t>
            </a:fld>
            <a:endParaRPr lang="en-US"/>
          </a:p>
        </p:txBody>
      </p:sp>
    </p:spTree>
    <p:extLst>
      <p:ext uri="{BB962C8B-B14F-4D97-AF65-F5344CB8AC3E}">
        <p14:creationId xmlns:p14="http://schemas.microsoft.com/office/powerpoint/2010/main" val="763101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An entity header is an </a:t>
            </a:r>
            <a:r>
              <a:rPr lang="en-US" sz="1200" b="0" i="0" u="none" strike="noStrike" kern="1200" dirty="0">
                <a:solidFill>
                  <a:schemeClr val="tx1"/>
                </a:solidFill>
                <a:latin typeface="+mn-lt"/>
                <a:ea typeface="+mn-ea"/>
                <a:cs typeface="+mn-cs"/>
                <a:hlinkClick r:id="rId3" tooltip="HTTP header: An HTTP header is a field of an HTTP request or response that passes additional information, altering or precising the semantics of the message or of the body. Headers are case-insensitive, begins at the start of a line and are immediately followed by a ':' and a value depending of the header itself. The value finish at the next CR or at the end of the message."/>
              </a:rPr>
              <a:t>HTTP header</a:t>
            </a:r>
            <a:r>
              <a:rPr lang="en-US" sz="1200" b="0" i="0" kern="1200" dirty="0">
                <a:solidFill>
                  <a:schemeClr val="tx1"/>
                </a:solidFill>
                <a:latin typeface="+mn-lt"/>
                <a:ea typeface="+mn-ea"/>
                <a:cs typeface="+mn-cs"/>
              </a:rPr>
              <a:t> describing the content of the body of the message. Entity headers are used in both, HTTP requests and responses. Headers like </a:t>
            </a:r>
            <a:r>
              <a:rPr lang="en-US" sz="1200" b="0" i="0" u="none" strike="noStrike" kern="1200" dirty="0">
                <a:solidFill>
                  <a:schemeClr val="tx1"/>
                </a:solidFill>
                <a:latin typeface="+mn-lt"/>
                <a:ea typeface="+mn-ea"/>
                <a:cs typeface="+mn-cs"/>
                <a:hlinkClick r:id="rId4" tooltip="The documentation about this has not yet been written; please consider contributing!"/>
              </a:rPr>
              <a:t>Content-Length</a:t>
            </a:r>
            <a:r>
              <a:rPr lang="en-US" sz="1200" b="0" i="0" kern="1200" dirty="0">
                <a:solidFill>
                  <a:schemeClr val="tx1"/>
                </a:solidFill>
                <a:latin typeface="+mn-lt"/>
                <a:ea typeface="+mn-ea"/>
                <a:cs typeface="+mn-cs"/>
              </a:rPr>
              <a:t>, </a:t>
            </a:r>
            <a:r>
              <a:rPr lang="en-US" sz="1200" b="0" i="0" u="none" strike="noStrike" kern="1200" dirty="0">
                <a:solidFill>
                  <a:schemeClr val="tx1"/>
                </a:solidFill>
                <a:latin typeface="+mn-lt"/>
                <a:ea typeface="+mn-ea"/>
                <a:cs typeface="+mn-cs"/>
                <a:hlinkClick r:id="rId5" tooltip="The Content-Language entity header is used to describe the language(s) intended for the audience, so that it allows a user to differentiate according to the users' own preferred language."/>
              </a:rPr>
              <a:t>Content-Language</a:t>
            </a:r>
            <a:r>
              <a:rPr lang="en-US" sz="1200" b="0" i="0" kern="1200" dirty="0">
                <a:solidFill>
                  <a:schemeClr val="tx1"/>
                </a:solidFill>
                <a:latin typeface="+mn-lt"/>
                <a:ea typeface="+mn-ea"/>
                <a:cs typeface="+mn-cs"/>
              </a:rPr>
              <a:t>, </a:t>
            </a:r>
            <a:r>
              <a:rPr lang="en-US" sz="1200" b="0" i="0" u="none" strike="noStrike" kern="1200" dirty="0">
                <a:solidFill>
                  <a:schemeClr val="tx1"/>
                </a:solidFill>
                <a:latin typeface="+mn-lt"/>
                <a:ea typeface="+mn-ea"/>
                <a:cs typeface="+mn-cs"/>
                <a:hlinkClick r:id="rId6" tooltip="The Content-Encoding entity header is used compress the media-type. When present, its value indicates what additional content encoding has been applied to the entity-body. It lets the client know, how to decode in order to obtain the media-type referenced by the Content-Type header."/>
              </a:rPr>
              <a:t>Content-Encoding</a:t>
            </a:r>
            <a:r>
              <a:rPr lang="en-US" sz="1200" b="0" i="0" kern="1200" dirty="0">
                <a:solidFill>
                  <a:schemeClr val="tx1"/>
                </a:solidFill>
                <a:latin typeface="+mn-lt"/>
                <a:ea typeface="+mn-ea"/>
                <a:cs typeface="+mn-cs"/>
              </a:rPr>
              <a:t> are entity headers.</a:t>
            </a:r>
            <a:endParaRPr lang="en-US" dirty="0"/>
          </a:p>
        </p:txBody>
      </p:sp>
      <p:sp>
        <p:nvSpPr>
          <p:cNvPr id="4" name="Slide Number Placeholder 3"/>
          <p:cNvSpPr>
            <a:spLocks noGrp="1"/>
          </p:cNvSpPr>
          <p:nvPr>
            <p:ph type="sldNum" sz="quarter" idx="10"/>
          </p:nvPr>
        </p:nvSpPr>
        <p:spPr/>
        <p:txBody>
          <a:bodyPr/>
          <a:lstStyle/>
          <a:p>
            <a:fld id="{A2657C8A-CA4B-42A3-B93F-833CE8989308}"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The </a:t>
            </a:r>
            <a:r>
              <a:rPr lang="en-US" dirty="0">
                <a:solidFill>
                  <a:srgbClr val="FF0000"/>
                </a:solidFill>
              </a:rPr>
              <a:t>content-type response header’s </a:t>
            </a:r>
            <a:r>
              <a:rPr lang="en-US" dirty="0"/>
              <a:t>value is known</a:t>
            </a:r>
            <a:r>
              <a:rPr lang="en-US" baseline="0" dirty="0"/>
              <a:t> as a MIME type. The MIME (</a:t>
            </a:r>
            <a:r>
              <a:rPr lang="en-US" sz="1200" b="0" i="0" kern="1200" dirty="0">
                <a:solidFill>
                  <a:schemeClr val="tx1"/>
                </a:solidFill>
                <a:latin typeface="+mn-lt"/>
                <a:ea typeface="+mn-ea"/>
                <a:cs typeface="+mn-cs"/>
              </a:rPr>
              <a:t>Multipurpose Internet Mail Extensions)</a:t>
            </a:r>
            <a:r>
              <a:rPr lang="en-US" baseline="0" dirty="0"/>
              <a:t> type tells the browser what kind of data the browser is about to receive so that the browser will know how to render it.</a:t>
            </a:r>
          </a:p>
          <a:p>
            <a:r>
              <a:rPr lang="en-US" baseline="0" dirty="0"/>
              <a:t>Notice that the MIME type value relates to the values listed in the HTTP request’s “Accept” header.</a:t>
            </a:r>
          </a:p>
          <a:p>
            <a:endParaRPr lang="en-US" baseline="0" dirty="0"/>
          </a:p>
          <a:p>
            <a:r>
              <a:rPr lang="en-US" sz="1200" b="0" i="0" kern="1200" dirty="0">
                <a:solidFill>
                  <a:schemeClr val="tx1"/>
                </a:solidFill>
                <a:latin typeface="+mn-lt"/>
                <a:ea typeface="+mn-ea"/>
                <a:cs typeface="+mn-cs"/>
              </a:rPr>
              <a:t>The </a:t>
            </a:r>
            <a:r>
              <a:rPr lang="en-US" sz="1200" b="1" i="0" kern="1200" dirty="0" err="1">
                <a:solidFill>
                  <a:schemeClr val="tx1"/>
                </a:solidFill>
                <a:latin typeface="+mn-lt"/>
                <a:ea typeface="+mn-ea"/>
                <a:cs typeface="+mn-cs"/>
              </a:rPr>
              <a:t>ETag</a:t>
            </a:r>
            <a:r>
              <a:rPr lang="en-US" sz="1200" b="0" i="0" kern="1200" dirty="0">
                <a:solidFill>
                  <a:schemeClr val="tx1"/>
                </a:solidFill>
                <a:latin typeface="+mn-lt"/>
                <a:ea typeface="+mn-ea"/>
                <a:cs typeface="+mn-cs"/>
              </a:rPr>
              <a:t> or </a:t>
            </a:r>
            <a:r>
              <a:rPr lang="en-US" sz="1200" b="1" i="0" kern="1200" dirty="0">
                <a:solidFill>
                  <a:schemeClr val="tx1"/>
                </a:solidFill>
                <a:latin typeface="+mn-lt"/>
                <a:ea typeface="+mn-ea"/>
                <a:cs typeface="+mn-cs"/>
              </a:rPr>
              <a:t>entity tag</a:t>
            </a:r>
            <a:r>
              <a:rPr lang="en-US" sz="1200" b="0" i="0" kern="1200" dirty="0">
                <a:solidFill>
                  <a:schemeClr val="tx1"/>
                </a:solidFill>
                <a:latin typeface="+mn-lt"/>
                <a:ea typeface="+mn-ea"/>
                <a:cs typeface="+mn-cs"/>
              </a:rPr>
              <a:t> is part of </a:t>
            </a:r>
            <a:r>
              <a:rPr lang="en-US" sz="1200" b="0" i="0" u="none" strike="noStrike" kern="1200" dirty="0">
                <a:solidFill>
                  <a:schemeClr val="tx1"/>
                </a:solidFill>
                <a:latin typeface="+mn-lt"/>
                <a:ea typeface="+mn-ea"/>
                <a:cs typeface="+mn-cs"/>
                <a:hlinkClick r:id="rId3" tooltip="Hypertext Transfer Protocol"/>
              </a:rPr>
              <a:t>HTTP</a:t>
            </a:r>
            <a:r>
              <a:rPr lang="en-US" sz="1200" b="0" i="0" kern="1200" dirty="0">
                <a:solidFill>
                  <a:schemeClr val="tx1"/>
                </a:solidFill>
                <a:latin typeface="+mn-lt"/>
                <a:ea typeface="+mn-ea"/>
                <a:cs typeface="+mn-cs"/>
              </a:rPr>
              <a:t>, the protocol for the </a:t>
            </a:r>
            <a:r>
              <a:rPr lang="en-US" sz="1200" b="0" i="0" u="none" strike="noStrike" kern="1200" dirty="0">
                <a:solidFill>
                  <a:schemeClr val="tx1"/>
                </a:solidFill>
                <a:latin typeface="+mn-lt"/>
                <a:ea typeface="+mn-ea"/>
                <a:cs typeface="+mn-cs"/>
                <a:hlinkClick r:id="rId4" tooltip="World Wide Web"/>
              </a:rPr>
              <a:t>World Wide Web</a:t>
            </a:r>
            <a:r>
              <a:rPr lang="en-US" sz="1200" b="0" i="0" kern="1200" dirty="0">
                <a:solidFill>
                  <a:schemeClr val="tx1"/>
                </a:solidFill>
                <a:latin typeface="+mn-lt"/>
                <a:ea typeface="+mn-ea"/>
                <a:cs typeface="+mn-cs"/>
              </a:rPr>
              <a:t>. It is one of several mechanisms that HTTP provides for </a:t>
            </a:r>
            <a:r>
              <a:rPr lang="en-US" sz="1200" b="0" i="0" u="none" strike="noStrike" kern="1200" dirty="0">
                <a:solidFill>
                  <a:schemeClr val="tx1"/>
                </a:solidFill>
                <a:latin typeface="+mn-lt"/>
                <a:ea typeface="+mn-ea"/>
                <a:cs typeface="+mn-cs"/>
                <a:hlinkClick r:id="rId5" tooltip="Web cache"/>
              </a:rPr>
              <a:t>web cache</a:t>
            </a:r>
            <a:r>
              <a:rPr lang="en-US" sz="1200" b="0" i="0" kern="1200" dirty="0">
                <a:solidFill>
                  <a:schemeClr val="tx1"/>
                </a:solidFill>
                <a:latin typeface="+mn-lt"/>
                <a:ea typeface="+mn-ea"/>
                <a:cs typeface="+mn-cs"/>
              </a:rPr>
              <a:t> validation, which allows a client to make conditional requests. This allows caches to be more efficient, and saves bandwidth, as a web server does not need to send a full response if the content has not changed. </a:t>
            </a:r>
            <a:r>
              <a:rPr lang="en-US" sz="1200" b="0" i="0" kern="1200" dirty="0" err="1">
                <a:solidFill>
                  <a:schemeClr val="tx1"/>
                </a:solidFill>
                <a:latin typeface="+mn-lt"/>
                <a:ea typeface="+mn-ea"/>
                <a:cs typeface="+mn-cs"/>
              </a:rPr>
              <a:t>ETags</a:t>
            </a:r>
            <a:r>
              <a:rPr lang="en-US" sz="1200" b="0" i="0" kern="1200" dirty="0">
                <a:solidFill>
                  <a:schemeClr val="tx1"/>
                </a:solidFill>
                <a:latin typeface="+mn-lt"/>
                <a:ea typeface="+mn-ea"/>
                <a:cs typeface="+mn-cs"/>
              </a:rPr>
              <a:t> can also be used </a:t>
            </a:r>
            <a:r>
              <a:rPr lang="en-US" sz="1200" b="0" i="0" kern="1200" dirty="0" err="1">
                <a:solidFill>
                  <a:schemeClr val="tx1"/>
                </a:solidFill>
                <a:latin typeface="+mn-lt"/>
                <a:ea typeface="+mn-ea"/>
                <a:cs typeface="+mn-cs"/>
              </a:rPr>
              <a:t>for</a:t>
            </a:r>
            <a:r>
              <a:rPr lang="en-US" sz="1200" b="0" i="0" u="none" strike="noStrike" kern="1200" dirty="0" err="1">
                <a:solidFill>
                  <a:schemeClr val="tx1"/>
                </a:solidFill>
                <a:latin typeface="+mn-lt"/>
                <a:ea typeface="+mn-ea"/>
                <a:cs typeface="+mn-cs"/>
                <a:hlinkClick r:id="rId6" tooltip="Optimistic concurrency control"/>
              </a:rPr>
              <a:t>optimistic</a:t>
            </a:r>
            <a:r>
              <a:rPr lang="en-US" sz="1200" b="0" i="0" u="none" strike="noStrike" kern="1200" dirty="0">
                <a:solidFill>
                  <a:schemeClr val="tx1"/>
                </a:solidFill>
                <a:latin typeface="+mn-lt"/>
                <a:ea typeface="+mn-ea"/>
                <a:cs typeface="+mn-cs"/>
                <a:hlinkClick r:id="rId6" tooltip="Optimistic concurrency control"/>
              </a:rPr>
              <a:t> concurrency control</a:t>
            </a:r>
            <a:r>
              <a:rPr lang="en-US" sz="1200" b="0" i="0" kern="1200" dirty="0">
                <a:solidFill>
                  <a:schemeClr val="tx1"/>
                </a:solidFill>
                <a:latin typeface="+mn-lt"/>
                <a:ea typeface="+mn-ea"/>
                <a:cs typeface="+mn-cs"/>
              </a:rPr>
              <a:t>,</a:t>
            </a:r>
            <a:r>
              <a:rPr lang="en-US" sz="1200" b="0" i="0" u="none" strike="noStrike" kern="1200" baseline="30000" dirty="0">
                <a:solidFill>
                  <a:schemeClr val="tx1"/>
                </a:solidFill>
                <a:latin typeface="+mn-lt"/>
                <a:ea typeface="+mn-ea"/>
                <a:cs typeface="+mn-cs"/>
                <a:hlinkClick r:id="rId7"/>
              </a:rPr>
              <a:t>[1]</a:t>
            </a:r>
            <a:r>
              <a:rPr lang="en-US" sz="1200" b="0" i="0" kern="1200" dirty="0">
                <a:solidFill>
                  <a:schemeClr val="tx1"/>
                </a:solidFill>
                <a:latin typeface="+mn-lt"/>
                <a:ea typeface="+mn-ea"/>
                <a:cs typeface="+mn-cs"/>
              </a:rPr>
              <a:t> as a way to help prevent simultaneous updates of a resource from overwriting each other.</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The Accept-Ranges header differs from the other Accept headers—it is a response header used by servers to tell clients whether they accept requests for ranges of a resource. The value of this header tells what type of ranges, if any, the server accepts for a given resource.</a:t>
            </a:r>
            <a:endParaRPr lang="en-US" dirty="0"/>
          </a:p>
        </p:txBody>
      </p:sp>
      <p:sp>
        <p:nvSpPr>
          <p:cNvPr id="4" name="Slide Number Placeholder 3"/>
          <p:cNvSpPr>
            <a:spLocks noGrp="1"/>
          </p:cNvSpPr>
          <p:nvPr>
            <p:ph type="sldNum" sz="quarter" idx="10"/>
          </p:nvPr>
        </p:nvSpPr>
        <p:spPr/>
        <p:txBody>
          <a:bodyPr/>
          <a:lstStyle/>
          <a:p>
            <a:fld id="{A2657C8A-CA4B-42A3-B93F-833CE8989308}" type="slidenum">
              <a:rPr lang="en-US" smtClean="0"/>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The Apache Software Foundation</a:t>
            </a:r>
          </a:p>
          <a:p>
            <a:r>
              <a:rPr lang="en-US" dirty="0"/>
              <a:t>provides support for the Apache Community of Open Source software projects, which provide software products for the public good</a:t>
            </a:r>
          </a:p>
          <a:p>
            <a:endParaRPr lang="en-US" dirty="0"/>
          </a:p>
          <a:p>
            <a:r>
              <a:rPr lang="en-US" dirty="0"/>
              <a:t>The all-volunteer ASF develops, stewards, and incubates more than 350 Open Source projects and initiatives that cover a wide range of technologies.</a:t>
            </a:r>
          </a:p>
          <a:p>
            <a:endParaRPr lang="en-US" dirty="0"/>
          </a:p>
          <a:p>
            <a:r>
              <a:rPr lang="en-US" dirty="0" err="1"/>
              <a:t>WildFly</a:t>
            </a:r>
            <a:r>
              <a:rPr lang="en-US" dirty="0"/>
              <a:t> – formerly JBoss</a:t>
            </a:r>
          </a:p>
        </p:txBody>
      </p:sp>
      <p:sp>
        <p:nvSpPr>
          <p:cNvPr id="4" name="Slide Number Placeholder 3"/>
          <p:cNvSpPr>
            <a:spLocks noGrp="1"/>
          </p:cNvSpPr>
          <p:nvPr>
            <p:ph type="sldNum" sz="quarter" idx="5"/>
          </p:nvPr>
        </p:nvSpPr>
        <p:spPr/>
        <p:txBody>
          <a:bodyPr/>
          <a:lstStyle/>
          <a:p>
            <a:fld id="{84478B9B-60AF-4603-8CED-0DDFFA32C212}" type="slidenum">
              <a:rPr lang="en-US" smtClean="0"/>
              <a:pPr/>
              <a:t>14</a:t>
            </a:fld>
            <a:endParaRPr lang="en-US"/>
          </a:p>
        </p:txBody>
      </p:sp>
    </p:spTree>
    <p:extLst>
      <p:ext uri="{BB962C8B-B14F-4D97-AF65-F5344CB8AC3E}">
        <p14:creationId xmlns:p14="http://schemas.microsoft.com/office/powerpoint/2010/main" val="3619538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4478B9B-60AF-4603-8CED-0DDFFA32C212}" type="slidenum">
              <a:rPr lang="en-US" smtClean="0"/>
              <a:pPr/>
              <a:t>20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2657C8A-CA4B-42A3-B93F-833CE8989308}" type="slidenum">
              <a:rPr lang="en-US" smtClean="0"/>
              <a:pPr/>
              <a:t>22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this??</a:t>
            </a:r>
          </a:p>
          <a:p>
            <a:r>
              <a:rPr lang="en-US" dirty="0"/>
              <a:t>  - not really used in labs, but probably with spring used a lot ??</a:t>
            </a:r>
          </a:p>
        </p:txBody>
      </p:sp>
      <p:sp>
        <p:nvSpPr>
          <p:cNvPr id="4" name="Slide Number Placeholder 3"/>
          <p:cNvSpPr>
            <a:spLocks noGrp="1"/>
          </p:cNvSpPr>
          <p:nvPr>
            <p:ph type="sldNum" sz="quarter" idx="10"/>
          </p:nvPr>
        </p:nvSpPr>
        <p:spPr/>
        <p:txBody>
          <a:bodyPr/>
          <a:lstStyle/>
          <a:p>
            <a:fld id="{15FD4A60-CCDB-4AC3-B60B-B00EF8D5AC0C}" type="slidenum">
              <a:rPr lang="en-US" smtClean="0"/>
              <a:t>24</a:t>
            </a:fld>
            <a:endParaRPr lang="en-US"/>
          </a:p>
        </p:txBody>
      </p:sp>
    </p:spTree>
    <p:extLst>
      <p:ext uri="{BB962C8B-B14F-4D97-AF65-F5344CB8AC3E}">
        <p14:creationId xmlns:p14="http://schemas.microsoft.com/office/powerpoint/2010/main" val="2465447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35385F-35D5-4C28-B384-EAC4AA8790AF}" type="datetimeFigureOut">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39D55-35C1-4162-B43F-51905AFD7AD2}" type="slidenum">
              <a:rPr lang="en-US" smtClean="0"/>
              <a:pPr/>
              <a:t>‹#›</a:t>
            </a:fld>
            <a:endParaRPr lang="en-US"/>
          </a:p>
        </p:txBody>
      </p:sp>
    </p:spTree>
    <p:extLst>
      <p:ext uri="{BB962C8B-B14F-4D97-AF65-F5344CB8AC3E}">
        <p14:creationId xmlns:p14="http://schemas.microsoft.com/office/powerpoint/2010/main" val="377455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35385F-35D5-4C28-B384-EAC4AA8790AF}" type="datetimeFigureOut">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39D55-35C1-4162-B43F-51905AFD7AD2}" type="slidenum">
              <a:rPr lang="en-US" smtClean="0"/>
              <a:pPr/>
              <a:t>‹#›</a:t>
            </a:fld>
            <a:endParaRPr lang="en-US"/>
          </a:p>
        </p:txBody>
      </p:sp>
    </p:spTree>
    <p:extLst>
      <p:ext uri="{BB962C8B-B14F-4D97-AF65-F5344CB8AC3E}">
        <p14:creationId xmlns:p14="http://schemas.microsoft.com/office/powerpoint/2010/main" val="3477841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35385F-35D5-4C28-B384-EAC4AA8790AF}" type="datetimeFigureOut">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39D55-35C1-4162-B43F-51905AFD7AD2}" type="slidenum">
              <a:rPr lang="en-US" smtClean="0"/>
              <a:pPr/>
              <a:t>‹#›</a:t>
            </a:fld>
            <a:endParaRPr lang="en-US"/>
          </a:p>
        </p:txBody>
      </p:sp>
    </p:spTree>
    <p:extLst>
      <p:ext uri="{BB962C8B-B14F-4D97-AF65-F5344CB8AC3E}">
        <p14:creationId xmlns:p14="http://schemas.microsoft.com/office/powerpoint/2010/main" val="253484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35385F-35D5-4C28-B384-EAC4AA8790AF}" type="datetimeFigureOut">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39D55-35C1-4162-B43F-51905AFD7AD2}" type="slidenum">
              <a:rPr lang="en-US" smtClean="0"/>
              <a:pPr/>
              <a:t>‹#›</a:t>
            </a:fld>
            <a:endParaRPr lang="en-US"/>
          </a:p>
        </p:txBody>
      </p:sp>
    </p:spTree>
    <p:extLst>
      <p:ext uri="{BB962C8B-B14F-4D97-AF65-F5344CB8AC3E}">
        <p14:creationId xmlns:p14="http://schemas.microsoft.com/office/powerpoint/2010/main" val="3612357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35385F-35D5-4C28-B384-EAC4AA8790AF}" type="datetimeFigureOut">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39D55-35C1-4162-B43F-51905AFD7AD2}" type="slidenum">
              <a:rPr lang="en-US" smtClean="0"/>
              <a:pPr/>
              <a:t>‹#›</a:t>
            </a:fld>
            <a:endParaRPr lang="en-US"/>
          </a:p>
        </p:txBody>
      </p:sp>
    </p:spTree>
    <p:extLst>
      <p:ext uri="{BB962C8B-B14F-4D97-AF65-F5344CB8AC3E}">
        <p14:creationId xmlns:p14="http://schemas.microsoft.com/office/powerpoint/2010/main" val="420107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35385F-35D5-4C28-B384-EAC4AA8790AF}" type="datetimeFigureOut">
              <a:rPr lang="en-US" smtClean="0"/>
              <a:pPr/>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B39D55-35C1-4162-B43F-51905AFD7AD2}" type="slidenum">
              <a:rPr lang="en-US" smtClean="0"/>
              <a:pPr/>
              <a:t>‹#›</a:t>
            </a:fld>
            <a:endParaRPr lang="en-US"/>
          </a:p>
        </p:txBody>
      </p:sp>
    </p:spTree>
    <p:extLst>
      <p:ext uri="{BB962C8B-B14F-4D97-AF65-F5344CB8AC3E}">
        <p14:creationId xmlns:p14="http://schemas.microsoft.com/office/powerpoint/2010/main" val="32654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35385F-35D5-4C28-B384-EAC4AA8790AF}" type="datetimeFigureOut">
              <a:rPr lang="en-US" smtClean="0"/>
              <a:pPr/>
              <a:t>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B39D55-35C1-4162-B43F-51905AFD7AD2}" type="slidenum">
              <a:rPr lang="en-US" smtClean="0"/>
              <a:pPr/>
              <a:t>‹#›</a:t>
            </a:fld>
            <a:endParaRPr lang="en-US"/>
          </a:p>
        </p:txBody>
      </p:sp>
    </p:spTree>
    <p:extLst>
      <p:ext uri="{BB962C8B-B14F-4D97-AF65-F5344CB8AC3E}">
        <p14:creationId xmlns:p14="http://schemas.microsoft.com/office/powerpoint/2010/main" val="1613412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35385F-35D5-4C28-B384-EAC4AA8790AF}" type="datetimeFigureOut">
              <a:rPr lang="en-US" smtClean="0"/>
              <a:pPr/>
              <a:t>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B39D55-35C1-4162-B43F-51905AFD7AD2}" type="slidenum">
              <a:rPr lang="en-US" smtClean="0"/>
              <a:pPr/>
              <a:t>‹#›</a:t>
            </a:fld>
            <a:endParaRPr lang="en-US"/>
          </a:p>
        </p:txBody>
      </p:sp>
    </p:spTree>
    <p:extLst>
      <p:ext uri="{BB962C8B-B14F-4D97-AF65-F5344CB8AC3E}">
        <p14:creationId xmlns:p14="http://schemas.microsoft.com/office/powerpoint/2010/main" val="23197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35385F-35D5-4C28-B384-EAC4AA8790AF}" type="datetimeFigureOut">
              <a:rPr lang="en-US" smtClean="0"/>
              <a:pPr/>
              <a:t>1/12/2020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B39D55-35C1-4162-B43F-51905AFD7AD2}" type="slidenum">
              <a:rPr lang="en-US" smtClean="0"/>
              <a:pPr/>
              <a:t>‹#›</a:t>
            </a:fld>
            <a:endParaRPr lang="en-US"/>
          </a:p>
        </p:txBody>
      </p:sp>
    </p:spTree>
    <p:extLst>
      <p:ext uri="{BB962C8B-B14F-4D97-AF65-F5344CB8AC3E}">
        <p14:creationId xmlns:p14="http://schemas.microsoft.com/office/powerpoint/2010/main" val="1687594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35385F-35D5-4C28-B384-EAC4AA8790AF}" type="datetimeFigureOut">
              <a:rPr lang="en-US" smtClean="0"/>
              <a:pPr/>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B39D55-35C1-4162-B43F-51905AFD7AD2}" type="slidenum">
              <a:rPr lang="en-US" smtClean="0"/>
              <a:pPr/>
              <a:t>‹#›</a:t>
            </a:fld>
            <a:endParaRPr lang="en-US"/>
          </a:p>
        </p:txBody>
      </p:sp>
    </p:spTree>
    <p:extLst>
      <p:ext uri="{BB962C8B-B14F-4D97-AF65-F5344CB8AC3E}">
        <p14:creationId xmlns:p14="http://schemas.microsoft.com/office/powerpoint/2010/main" val="320817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35385F-35D5-4C28-B384-EAC4AA8790AF}" type="datetimeFigureOut">
              <a:rPr lang="en-US" smtClean="0"/>
              <a:pPr/>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B39D55-35C1-4162-B43F-51905AFD7AD2}" type="slidenum">
              <a:rPr lang="en-US" smtClean="0"/>
              <a:pPr/>
              <a:t>‹#›</a:t>
            </a:fld>
            <a:endParaRPr lang="en-US"/>
          </a:p>
        </p:txBody>
      </p:sp>
    </p:spTree>
    <p:extLst>
      <p:ext uri="{BB962C8B-B14F-4D97-AF65-F5344CB8AC3E}">
        <p14:creationId xmlns:p14="http://schemas.microsoft.com/office/powerpoint/2010/main" val="1020307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35385F-35D5-4C28-B384-EAC4AA8790AF}" type="datetimeFigureOut">
              <a:rPr lang="en-US" smtClean="0"/>
              <a:pPr/>
              <a:t>1/12/2020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B39D55-35C1-4162-B43F-51905AFD7AD2}" type="slidenum">
              <a:rPr lang="en-US" smtClean="0"/>
              <a:pPr/>
              <a:t>‹#›</a:t>
            </a:fld>
            <a:endParaRPr lang="en-US"/>
          </a:p>
        </p:txBody>
      </p:sp>
    </p:spTree>
    <p:extLst>
      <p:ext uri="{BB962C8B-B14F-4D97-AF65-F5344CB8AC3E}">
        <p14:creationId xmlns:p14="http://schemas.microsoft.com/office/powerpoint/2010/main" val="329307153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cs.oracle.com/cloud/latest/as111170/WBAPP/configureservlet.htm#WBAPP135"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test.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mozilla.org/en-US/docs/Web/HTTP/Method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Servlets and Web Containers</a:t>
            </a:r>
          </a:p>
        </p:txBody>
      </p:sp>
      <p:sp>
        <p:nvSpPr>
          <p:cNvPr id="3" name="Subtitle 2"/>
          <p:cNvSpPr>
            <a:spLocks noGrp="1"/>
          </p:cNvSpPr>
          <p:nvPr>
            <p:ph type="subTitle" idx="1"/>
          </p:nvPr>
        </p:nvSpPr>
        <p:spPr/>
        <p:txBody>
          <a:bodyPr/>
          <a:lstStyle/>
          <a:p>
            <a:r>
              <a:rPr lang="en-US" dirty="0"/>
              <a:t>Actions in Accord with All the Laws of Nature</a:t>
            </a:r>
          </a:p>
        </p:txBody>
      </p:sp>
    </p:spTree>
    <p:extLst>
      <p:ext uri="{BB962C8B-B14F-4D97-AF65-F5344CB8AC3E}">
        <p14:creationId xmlns:p14="http://schemas.microsoft.com/office/powerpoint/2010/main" val="152196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773994"/>
            <a:ext cx="10515600" cy="507831"/>
          </a:xfrm>
          <a:prstGeom prst="rect">
            <a:avLst/>
          </a:prstGeom>
        </p:spPr>
        <p:txBody>
          <a:bodyPr vert="horz" wrap="square" lIns="0" tIns="0" rIns="0" bIns="0" rtlCol="0" anchor="ctr">
            <a:spAutoFit/>
          </a:bodyPr>
          <a:lstStyle/>
          <a:p>
            <a:pPr marL="12700">
              <a:lnSpc>
                <a:spcPct val="100000"/>
              </a:lnSpc>
            </a:pPr>
            <a:r>
              <a:rPr spc="-80" dirty="0"/>
              <a:t>HTTP</a:t>
            </a:r>
            <a:r>
              <a:rPr spc="-370" dirty="0"/>
              <a:t> </a:t>
            </a:r>
            <a:r>
              <a:rPr spc="-90" dirty="0"/>
              <a:t>Response</a:t>
            </a:r>
          </a:p>
        </p:txBody>
      </p:sp>
      <p:sp>
        <p:nvSpPr>
          <p:cNvPr id="5" name="Content Placeholder 4"/>
          <p:cNvSpPr>
            <a:spLocks noGrp="1"/>
          </p:cNvSpPr>
          <p:nvPr>
            <p:ph idx="1"/>
          </p:nvPr>
        </p:nvSpPr>
        <p:spPr/>
        <p:txBody>
          <a:bodyPr>
            <a:normAutofit fontScale="85000" lnSpcReduction="20000"/>
          </a:bodyPr>
          <a:lstStyle/>
          <a:p>
            <a:r>
              <a:rPr lang="en-US" dirty="0"/>
              <a:t>A response message consists of the following:</a:t>
            </a:r>
          </a:p>
          <a:p>
            <a:endParaRPr lang="en-US" dirty="0"/>
          </a:p>
          <a:p>
            <a:r>
              <a:rPr lang="en-US" dirty="0"/>
              <a:t>A Status-Line</a:t>
            </a:r>
          </a:p>
          <a:p>
            <a:pPr marL="114300" indent="0">
              <a:buNone/>
            </a:pPr>
            <a:r>
              <a:rPr lang="en-US" dirty="0"/>
              <a:t>HTTP/1.1 200 OK</a:t>
            </a:r>
          </a:p>
          <a:p>
            <a:pPr>
              <a:buNone/>
            </a:pPr>
            <a:r>
              <a:rPr lang="en-US" dirty="0"/>
              <a:t>(	200 indicates that the client's request succeeded)</a:t>
            </a:r>
          </a:p>
          <a:p>
            <a:pPr>
              <a:buNone/>
            </a:pPr>
            <a:endParaRPr lang="en-US" dirty="0"/>
          </a:p>
          <a:p>
            <a:r>
              <a:rPr lang="en-US" dirty="0"/>
              <a:t>Response headers, such as</a:t>
            </a:r>
          </a:p>
          <a:p>
            <a:pPr>
              <a:buNone/>
            </a:pPr>
            <a:r>
              <a:rPr lang="en-US" dirty="0"/>
              <a:t>	Content-Type: text/html</a:t>
            </a:r>
          </a:p>
          <a:p>
            <a:pPr>
              <a:buNone/>
            </a:pPr>
            <a:r>
              <a:rPr lang="en-US" dirty="0"/>
              <a:t>	May include a “set-cookie” header to maintain a session (more later)</a:t>
            </a:r>
          </a:p>
          <a:p>
            <a:r>
              <a:rPr lang="en-US" dirty="0"/>
              <a:t>An empty line</a:t>
            </a:r>
          </a:p>
          <a:p>
            <a:r>
              <a:rPr lang="en-US" dirty="0"/>
              <a:t>An optional message body (which often contains the HTML code to be displayed)</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391169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381000"/>
            <a:ext cx="10515600" cy="507831"/>
          </a:xfrm>
          <a:prstGeom prst="rect">
            <a:avLst/>
          </a:prstGeom>
        </p:spPr>
        <p:txBody>
          <a:bodyPr vert="horz" wrap="square" lIns="0" tIns="0" rIns="0" bIns="0" rtlCol="0" anchor="ctr">
            <a:spAutoFit/>
          </a:bodyPr>
          <a:lstStyle/>
          <a:p>
            <a:pPr marL="12700">
              <a:lnSpc>
                <a:spcPct val="100000"/>
              </a:lnSpc>
            </a:pPr>
            <a:r>
              <a:rPr spc="-105" dirty="0"/>
              <a:t>E</a:t>
            </a:r>
            <a:r>
              <a:rPr spc="-100" dirty="0"/>
              <a:t>x</a:t>
            </a:r>
            <a:r>
              <a:rPr spc="-105" dirty="0"/>
              <a:t>ampl</a:t>
            </a:r>
            <a:r>
              <a:rPr spc="-5" dirty="0"/>
              <a:t>e</a:t>
            </a:r>
          </a:p>
        </p:txBody>
      </p:sp>
      <p:sp>
        <p:nvSpPr>
          <p:cNvPr id="5" name="Content Placeholder 4"/>
          <p:cNvSpPr>
            <a:spLocks noGrp="1"/>
          </p:cNvSpPr>
          <p:nvPr>
            <p:ph idx="1"/>
          </p:nvPr>
        </p:nvSpPr>
        <p:spPr>
          <a:xfrm>
            <a:off x="1981200" y="1219200"/>
            <a:ext cx="8229600" cy="5410200"/>
          </a:xfrm>
        </p:spPr>
        <p:txBody>
          <a:bodyPr>
            <a:normAutofit fontScale="70000" lnSpcReduction="20000"/>
          </a:bodyPr>
          <a:lstStyle/>
          <a:p>
            <a:r>
              <a:rPr lang="en-US" dirty="0"/>
              <a:t>Conversation between an HTTP client and an HTTP server running on</a:t>
            </a:r>
          </a:p>
          <a:p>
            <a:r>
              <a:rPr lang="en-US" dirty="0"/>
              <a:t>www.example.com, port 80.</a:t>
            </a:r>
          </a:p>
          <a:p>
            <a:r>
              <a:rPr lang="en-US" dirty="0"/>
              <a:t>Request:</a:t>
            </a:r>
          </a:p>
          <a:p>
            <a:pPr lvl="1">
              <a:buNone/>
            </a:pPr>
            <a:r>
              <a:rPr lang="en-US" dirty="0"/>
              <a:t>GET /index.html HTTP/1.1  </a:t>
            </a:r>
          </a:p>
          <a:p>
            <a:pPr lvl="1">
              <a:buNone/>
            </a:pPr>
            <a:r>
              <a:rPr lang="en-US" dirty="0"/>
              <a:t>Host: www.example.com</a:t>
            </a:r>
          </a:p>
          <a:p>
            <a:endParaRPr lang="en-US" dirty="0"/>
          </a:p>
          <a:p>
            <a:r>
              <a:rPr lang="en-US" dirty="0"/>
              <a:t>Response:</a:t>
            </a:r>
          </a:p>
          <a:p>
            <a:pPr lvl="1">
              <a:buNone/>
            </a:pPr>
            <a:r>
              <a:rPr lang="en-US" dirty="0"/>
              <a:t>HTTP/1.1 200 OK</a:t>
            </a:r>
          </a:p>
          <a:p>
            <a:pPr lvl="1">
              <a:buNone/>
            </a:pPr>
            <a:r>
              <a:rPr lang="en-US" dirty="0"/>
              <a:t>Date: Mon, 23 May 2005 22:38:34 GMT</a:t>
            </a:r>
          </a:p>
          <a:p>
            <a:pPr lvl="1">
              <a:buNone/>
            </a:pPr>
            <a:r>
              <a:rPr lang="en-US" dirty="0"/>
              <a:t>Server: Apache/1.3.3.7 (Unix) (Red-Hat/Linux)</a:t>
            </a:r>
          </a:p>
          <a:p>
            <a:pPr lvl="1">
              <a:buNone/>
            </a:pPr>
            <a:r>
              <a:rPr lang="en-US" dirty="0"/>
              <a:t>Last-Modified: Wed, 08 Jan 2003 23:11:55 GMT</a:t>
            </a:r>
          </a:p>
          <a:p>
            <a:pPr lvl="1">
              <a:buNone/>
            </a:pPr>
            <a:r>
              <a:rPr lang="en-US" dirty="0" err="1"/>
              <a:t>ETag</a:t>
            </a:r>
            <a:r>
              <a:rPr lang="en-US" dirty="0"/>
              <a:t>: "3f80f-1b6-3e1cb03b"</a:t>
            </a:r>
          </a:p>
          <a:p>
            <a:pPr lvl="1">
              <a:buNone/>
            </a:pPr>
            <a:r>
              <a:rPr lang="en-US" dirty="0"/>
              <a:t>Content-Type: text/html;  </a:t>
            </a:r>
            <a:r>
              <a:rPr lang="en-US" dirty="0" err="1"/>
              <a:t>charset</a:t>
            </a:r>
            <a:r>
              <a:rPr lang="en-US" dirty="0"/>
              <a:t>=UTF-8</a:t>
            </a:r>
          </a:p>
          <a:p>
            <a:pPr lvl="1">
              <a:buNone/>
            </a:pPr>
            <a:r>
              <a:rPr lang="en-US" dirty="0"/>
              <a:t>Content-Length: 131</a:t>
            </a:r>
          </a:p>
          <a:p>
            <a:pPr lvl="1">
              <a:buNone/>
            </a:pPr>
            <a:r>
              <a:rPr lang="en-US" dirty="0"/>
              <a:t>Accept-Ranges: bytes </a:t>
            </a:r>
          </a:p>
          <a:p>
            <a:pPr lvl="1">
              <a:buNone/>
            </a:pPr>
            <a:r>
              <a:rPr lang="en-US" dirty="0"/>
              <a:t>Connection: close</a:t>
            </a:r>
          </a:p>
          <a:p>
            <a:pPr lvl="1">
              <a:buNone/>
            </a:pPr>
            <a:endParaRPr lang="en-US" dirty="0"/>
          </a:p>
          <a:p>
            <a:pPr lvl="1">
              <a:buNone/>
            </a:pPr>
            <a:r>
              <a:rPr lang="en-US" dirty="0"/>
              <a:t>&lt;html&gt;</a:t>
            </a:r>
          </a:p>
          <a:p>
            <a:pPr lvl="1">
              <a:buNone/>
            </a:pPr>
            <a:r>
              <a:rPr lang="en-US" dirty="0"/>
              <a:t>&lt;body&gt; Hello World, this is a very simple HTML document. &lt;/body&gt;</a:t>
            </a:r>
          </a:p>
          <a:p>
            <a:pPr lvl="1">
              <a:buNone/>
            </a:pPr>
            <a:r>
              <a:rPr lang="en-US" dirty="0"/>
              <a:t>&lt;/html&gt;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668708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773994"/>
            <a:ext cx="10515600" cy="507831"/>
          </a:xfrm>
          <a:prstGeom prst="rect">
            <a:avLst/>
          </a:prstGeom>
        </p:spPr>
        <p:txBody>
          <a:bodyPr vert="horz" wrap="square" lIns="0" tIns="0" rIns="0" bIns="0" rtlCol="0" anchor="ctr">
            <a:spAutoFit/>
          </a:bodyPr>
          <a:lstStyle/>
          <a:p>
            <a:pPr marL="12700">
              <a:lnSpc>
                <a:spcPct val="100000"/>
              </a:lnSpc>
            </a:pPr>
            <a:r>
              <a:rPr spc="-80" dirty="0"/>
              <a:t>What </a:t>
            </a:r>
            <a:r>
              <a:rPr spc="-55" dirty="0"/>
              <a:t>Do </a:t>
            </a:r>
            <a:r>
              <a:rPr spc="-95" dirty="0"/>
              <a:t>Web </a:t>
            </a:r>
            <a:r>
              <a:rPr spc="-90" dirty="0"/>
              <a:t>Servers</a:t>
            </a:r>
            <a:r>
              <a:rPr spc="-630" dirty="0"/>
              <a:t> </a:t>
            </a:r>
            <a:r>
              <a:rPr spc="-85" dirty="0"/>
              <a:t>Serve?</a:t>
            </a:r>
          </a:p>
        </p:txBody>
      </p:sp>
      <p:sp>
        <p:nvSpPr>
          <p:cNvPr id="5" name="Content Placeholder 4"/>
          <p:cNvSpPr>
            <a:spLocks noGrp="1"/>
          </p:cNvSpPr>
          <p:nvPr>
            <p:ph idx="1"/>
          </p:nvPr>
        </p:nvSpPr>
        <p:spPr/>
        <p:txBody>
          <a:bodyPr>
            <a:normAutofit fontScale="92500" lnSpcReduction="10000"/>
          </a:bodyPr>
          <a:lstStyle/>
          <a:p>
            <a:pPr>
              <a:buNone/>
            </a:pPr>
            <a:r>
              <a:rPr lang="en-US" dirty="0"/>
              <a:t>Without making use of some kind of helper application, a web server serves static content – files, images,  </a:t>
            </a:r>
            <a:r>
              <a:rPr lang="en-US" dirty="0" err="1"/>
              <a:t>pdfs</a:t>
            </a:r>
            <a:r>
              <a:rPr lang="en-US" dirty="0"/>
              <a:t>,  videos, exactly as they are on the server machine. </a:t>
            </a:r>
          </a:p>
          <a:p>
            <a:pPr>
              <a:buNone/>
            </a:pPr>
            <a:r>
              <a:rPr lang="en-US" dirty="0"/>
              <a:t>Responses cannot be customized based on input data passed in by the client or modified at the time they are delivered.</a:t>
            </a:r>
          </a:p>
          <a:p>
            <a:pPr>
              <a:buNone/>
            </a:pPr>
            <a:endParaRPr lang="en-US" dirty="0"/>
          </a:p>
          <a:p>
            <a:pPr>
              <a:buNone/>
            </a:pPr>
            <a:r>
              <a:rPr lang="en-US" dirty="0"/>
              <a:t>As a consequence:</a:t>
            </a:r>
          </a:p>
          <a:p>
            <a:pPr marL="514350" indent="-514350">
              <a:buFont typeface="+mj-lt"/>
              <a:buAutoNum type="arabicPeriod"/>
            </a:pPr>
            <a:r>
              <a:rPr lang="en-US" dirty="0"/>
              <a:t>A web server on its own can’t handle behavior like log in, online shopping, data lookups, and computations related to input data -- over the web -- require more than a web server.</a:t>
            </a:r>
          </a:p>
          <a:p>
            <a:pPr marL="514350" indent="-514350">
              <a:buFont typeface="+mj-lt"/>
              <a:buAutoNum type="arabicPeriod"/>
            </a:pPr>
            <a:r>
              <a:rPr lang="en-US" dirty="0"/>
              <a:t>A web server on its own can’t save data to the server.</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368701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pc="-90" dirty="0" err="1"/>
              <a:t>Servlets</a:t>
            </a:r>
            <a:r>
              <a:rPr lang="en-US" spc="-90" dirty="0"/>
              <a:t>: </a:t>
            </a:r>
            <a:r>
              <a:rPr lang="en-US" spc="-70" dirty="0"/>
              <a:t>Add </a:t>
            </a:r>
            <a:r>
              <a:rPr lang="en-US" spc="-90" dirty="0"/>
              <a:t>Dynamic</a:t>
            </a:r>
            <a:r>
              <a:rPr lang="en-US" spc="-409" dirty="0"/>
              <a:t> </a:t>
            </a:r>
            <a:r>
              <a:rPr lang="en-US" spc="-90" dirty="0"/>
              <a:t>Content</a:t>
            </a:r>
            <a:endParaRPr lang="en-US" dirty="0"/>
          </a:p>
        </p:txBody>
      </p:sp>
      <p:sp>
        <p:nvSpPr>
          <p:cNvPr id="6" name="Content Placeholder 5"/>
          <p:cNvSpPr>
            <a:spLocks noGrp="1"/>
          </p:cNvSpPr>
          <p:nvPr>
            <p:ph idx="1"/>
          </p:nvPr>
        </p:nvSpPr>
        <p:spPr/>
        <p:txBody>
          <a:bodyPr/>
          <a:lstStyle/>
          <a:p>
            <a:r>
              <a:rPr lang="en-US" dirty="0"/>
              <a:t>A </a:t>
            </a:r>
            <a:r>
              <a:rPr lang="en-US" dirty="0" err="1"/>
              <a:t>servlet</a:t>
            </a:r>
            <a:r>
              <a:rPr lang="en-US" dirty="0"/>
              <a:t> is server-side java code that can handle http requests and return dynamic content.</a:t>
            </a:r>
          </a:p>
          <a:p>
            <a:endParaRPr lang="en-US" dirty="0"/>
          </a:p>
          <a:p>
            <a:r>
              <a:rPr lang="en-US" dirty="0"/>
              <a:t>Servlets are managed by a servlet engine or container.  </a:t>
            </a:r>
          </a:p>
          <a:p>
            <a:pPr lvl="1"/>
            <a:r>
              <a:rPr lang="en-US" dirty="0"/>
              <a:t>Each request that comes in results in the spawning of a  new thread that runs a servlet (eliminating the cost of  creating a new process every time).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879572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Web server vs web container</a:t>
            </a:r>
          </a:p>
        </p:txBody>
      </p:sp>
      <p:sp>
        <p:nvSpPr>
          <p:cNvPr id="3" name="Content Placeholder 2"/>
          <p:cNvSpPr>
            <a:spLocks noGrp="1"/>
          </p:cNvSpPr>
          <p:nvPr>
            <p:ph idx="1"/>
          </p:nvPr>
        </p:nvSpPr>
        <p:spPr>
          <a:xfrm>
            <a:off x="1981200" y="1600200"/>
            <a:ext cx="4191000" cy="4876800"/>
          </a:xfrm>
        </p:spPr>
        <p:txBody>
          <a:bodyPr>
            <a:normAutofit fontScale="92500" lnSpcReduction="10000"/>
          </a:bodyPr>
          <a:lstStyle/>
          <a:p>
            <a:r>
              <a:rPr lang="en-US" dirty="0"/>
              <a:t>Most commercial web applications use  Apache </a:t>
            </a:r>
          </a:p>
          <a:p>
            <a:pPr lvl="1"/>
            <a:r>
              <a:rPr lang="en-US" dirty="0"/>
              <a:t>proven architecture and free license.</a:t>
            </a:r>
          </a:p>
          <a:p>
            <a:r>
              <a:rPr lang="en-US" dirty="0"/>
              <a:t> Tomcat can act as simple web server</a:t>
            </a:r>
          </a:p>
          <a:p>
            <a:pPr lvl="1"/>
            <a:r>
              <a:rPr lang="en-US" dirty="0"/>
              <a:t> for production environments it may lack features like load-balancing, redundancy, etc.</a:t>
            </a:r>
          </a:p>
          <a:p>
            <a:r>
              <a:rPr lang="en-US" dirty="0"/>
              <a:t>Glassfish, </a:t>
            </a:r>
            <a:r>
              <a:rPr lang="en-US" dirty="0" err="1"/>
              <a:t>WildFly</a:t>
            </a:r>
            <a:r>
              <a:rPr lang="en-US" dirty="0"/>
              <a:t> are like Tomcat, but are also JEE containers</a:t>
            </a:r>
          </a:p>
          <a:p>
            <a:pPr lvl="1"/>
            <a:r>
              <a:rPr lang="en-US" dirty="0" err="1"/>
              <a:t>TomEE</a:t>
            </a:r>
            <a:r>
              <a:rPr lang="en-US" dirty="0"/>
              <a:t>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1175" y="1447800"/>
            <a:ext cx="4312283"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7509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Web container and servlet architecture</a:t>
            </a:r>
          </a:p>
        </p:txBody>
      </p:sp>
      <p:sp>
        <p:nvSpPr>
          <p:cNvPr id="3" name="Content Placeholder 2"/>
          <p:cNvSpPr>
            <a:spLocks noGrp="1"/>
          </p:cNvSpPr>
          <p:nvPr>
            <p:ph idx="1"/>
          </p:nvPr>
        </p:nvSpPr>
        <p:spPr>
          <a:xfrm>
            <a:off x="1981200" y="5410200"/>
            <a:ext cx="7848600" cy="1295400"/>
          </a:xfrm>
        </p:spPr>
        <p:txBody>
          <a:bodyPr>
            <a:normAutofit/>
          </a:bodyPr>
          <a:lstStyle/>
          <a:p>
            <a:pPr marL="0" indent="0">
              <a:buNone/>
            </a:pPr>
            <a:r>
              <a:rPr lang="en-US" dirty="0"/>
              <a:t> A servlet is a Java class that extends the capabilities of servers that host applications access by means of a request-response programming model.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1" y="1603521"/>
            <a:ext cx="5457825"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5730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3875" y="3226392"/>
            <a:ext cx="3174408" cy="3174408"/>
          </a:xfrm>
          <a:prstGeom prst="rect">
            <a:avLst/>
          </a:prstGeom>
        </p:spPr>
      </p:pic>
      <p:sp>
        <p:nvSpPr>
          <p:cNvPr id="2" name="Title 1"/>
          <p:cNvSpPr>
            <a:spLocks noGrp="1"/>
          </p:cNvSpPr>
          <p:nvPr>
            <p:ph type="title"/>
          </p:nvPr>
        </p:nvSpPr>
        <p:spPr/>
        <p:txBody>
          <a:bodyPr>
            <a:normAutofit/>
          </a:bodyPr>
          <a:lstStyle/>
          <a:p>
            <a:r>
              <a:rPr lang="en-US" b="1" dirty="0">
                <a:latin typeface="+mn-lt"/>
              </a:rPr>
              <a:t>Setting up our Development Environment</a:t>
            </a:r>
          </a:p>
        </p:txBody>
      </p:sp>
      <p:sp>
        <p:nvSpPr>
          <p:cNvPr id="3" name="Content Placeholder 2"/>
          <p:cNvSpPr>
            <a:spLocks noGrp="1"/>
          </p:cNvSpPr>
          <p:nvPr>
            <p:ph idx="1"/>
          </p:nvPr>
        </p:nvSpPr>
        <p:spPr/>
        <p:txBody>
          <a:bodyPr/>
          <a:lstStyle/>
          <a:p>
            <a:r>
              <a:rPr lang="en-US" dirty="0"/>
              <a:t>Java JDK</a:t>
            </a:r>
          </a:p>
          <a:p>
            <a:r>
              <a:rPr lang="en-US" dirty="0"/>
              <a:t>IntelliJ IDE</a:t>
            </a:r>
            <a:endParaRPr lang="en-US" sz="1800" dirty="0"/>
          </a:p>
          <a:p>
            <a:r>
              <a:rPr lang="en-US" dirty="0"/>
              <a:t>Tomcat (Container)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2652" y="3559365"/>
            <a:ext cx="1850231" cy="2466975"/>
          </a:xfrm>
          <a:prstGeom prst="rect">
            <a:avLst/>
          </a:prstGeom>
        </p:spPr>
      </p:pic>
      <p:sp>
        <p:nvSpPr>
          <p:cNvPr id="7" name="AutoShape 2" descr="Image result for intellij ultimate icon">
            <a:extLst>
              <a:ext uri="{FF2B5EF4-FFF2-40B4-BE49-F238E27FC236}">
                <a16:creationId xmlns:a16="http://schemas.microsoft.com/office/drawing/2014/main" id="{8F74D1D3-2743-4D87-B8C4-A5DA47DD6BF7}"/>
              </a:ext>
            </a:extLst>
          </p:cNvPr>
          <p:cNvSpPr>
            <a:spLocks noChangeAspect="1" noChangeArrowheads="1"/>
          </p:cNvSpPr>
          <p:nvPr/>
        </p:nvSpPr>
        <p:spPr bwMode="auto">
          <a:xfrm>
            <a:off x="5943600" y="3276600"/>
            <a:ext cx="1421500" cy="1421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descr="A close up of a sign&#10;&#10;Description generated with high confidence">
            <a:extLst>
              <a:ext uri="{FF2B5EF4-FFF2-40B4-BE49-F238E27FC236}">
                <a16:creationId xmlns:a16="http://schemas.microsoft.com/office/drawing/2014/main" id="{43E915E6-3A9B-460F-A173-830322E615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15009" y="4428959"/>
            <a:ext cx="2094003" cy="1554480"/>
          </a:xfrm>
          <a:prstGeom prst="rect">
            <a:avLst/>
          </a:prstGeom>
        </p:spPr>
      </p:pic>
    </p:spTree>
    <p:extLst>
      <p:ext uri="{BB962C8B-B14F-4D97-AF65-F5344CB8AC3E}">
        <p14:creationId xmlns:p14="http://schemas.microsoft.com/office/powerpoint/2010/main" val="722039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r>
              <a:rPr lang="en-US" b="1" dirty="0">
                <a:latin typeface="+mn-lt"/>
              </a:rPr>
              <a:t>Servlet Hierarchy</a:t>
            </a:r>
          </a:p>
        </p:txBody>
      </p:sp>
      <p:sp>
        <p:nvSpPr>
          <p:cNvPr id="3" name="Content Placeholder 2"/>
          <p:cNvSpPr>
            <a:spLocks noGrp="1"/>
          </p:cNvSpPr>
          <p:nvPr>
            <p:ph idx="1"/>
          </p:nvPr>
        </p:nvSpPr>
        <p:spPr>
          <a:xfrm>
            <a:off x="838200" y="1219200"/>
            <a:ext cx="10515600" cy="5486399"/>
          </a:xfrm>
        </p:spPr>
        <p:txBody>
          <a:bodyPr>
            <a:normAutofit/>
          </a:bodyPr>
          <a:lstStyle/>
          <a:p>
            <a:r>
              <a:rPr lang="en-US" dirty="0">
                <a:latin typeface="Consolas" panose="020B0609020204030204" pitchFamily="49" charset="0"/>
              </a:rPr>
              <a:t>Servlet</a:t>
            </a:r>
          </a:p>
          <a:p>
            <a:pPr lvl="1"/>
            <a:r>
              <a:rPr lang="en-US" dirty="0">
                <a:latin typeface="Consolas" panose="020B0609020204030204" pitchFamily="49" charset="0"/>
              </a:rPr>
              <a:t>service()</a:t>
            </a:r>
          </a:p>
          <a:p>
            <a:pPr lvl="1"/>
            <a:r>
              <a:rPr lang="en-US" dirty="0" err="1">
                <a:latin typeface="Consolas" panose="020B0609020204030204" pitchFamily="49" charset="0"/>
              </a:rPr>
              <a:t>init</a:t>
            </a:r>
            <a:r>
              <a:rPr lang="en-US" dirty="0">
                <a:latin typeface="Consolas" panose="020B0609020204030204" pitchFamily="49" charset="0"/>
              </a:rPr>
              <a:t>()</a:t>
            </a:r>
          </a:p>
          <a:p>
            <a:pPr lvl="1"/>
            <a:r>
              <a:rPr lang="en-US" dirty="0">
                <a:latin typeface="Consolas" panose="020B0609020204030204" pitchFamily="49" charset="0"/>
              </a:rPr>
              <a:t>destroy()</a:t>
            </a:r>
          </a:p>
          <a:p>
            <a:r>
              <a:rPr lang="en-US" dirty="0" err="1">
                <a:latin typeface="Consolas" panose="020B0609020204030204" pitchFamily="49" charset="0"/>
              </a:rPr>
              <a:t>GenericServlet</a:t>
            </a:r>
            <a:endParaRPr lang="en-US" dirty="0">
              <a:latin typeface="Consolas" panose="020B0609020204030204" pitchFamily="49" charset="0"/>
            </a:endParaRPr>
          </a:p>
          <a:p>
            <a:r>
              <a:rPr lang="en-US" dirty="0" err="1">
                <a:latin typeface="Consolas" panose="020B0609020204030204" pitchFamily="49" charset="0"/>
              </a:rPr>
              <a:t>HttpServlet</a:t>
            </a:r>
            <a:endParaRPr lang="en-US" dirty="0">
              <a:latin typeface="Consolas" panose="020B0609020204030204" pitchFamily="49" charset="0"/>
            </a:endParaRPr>
          </a:p>
          <a:p>
            <a:pPr lvl="1"/>
            <a:r>
              <a:rPr lang="en-US" dirty="0" err="1">
                <a:latin typeface="Consolas" panose="020B0609020204030204" pitchFamily="49" charset="0"/>
              </a:rPr>
              <a:t>doGet</a:t>
            </a:r>
            <a:r>
              <a:rPr lang="en-US" dirty="0">
                <a:latin typeface="Consolas" panose="020B0609020204030204" pitchFamily="49" charset="0"/>
              </a:rPr>
              <a:t>()</a:t>
            </a:r>
          </a:p>
          <a:p>
            <a:pPr lvl="1"/>
            <a:r>
              <a:rPr lang="en-US" dirty="0" err="1">
                <a:latin typeface="Consolas" panose="020B0609020204030204" pitchFamily="49" charset="0"/>
              </a:rPr>
              <a:t>doPost</a:t>
            </a:r>
            <a:r>
              <a:rPr lang="en-US" dirty="0">
                <a:latin typeface="Consolas" panose="020B0609020204030204" pitchFamily="49" charset="0"/>
              </a:rPr>
              <a:t>()</a:t>
            </a:r>
          </a:p>
          <a:p>
            <a:pPr lvl="1"/>
            <a:r>
              <a:rPr lang="en-US" dirty="0" err="1">
                <a:latin typeface="Consolas" panose="020B0609020204030204" pitchFamily="49" charset="0"/>
              </a:rPr>
              <a:t>doPut</a:t>
            </a:r>
            <a:r>
              <a:rPr lang="en-US" dirty="0">
                <a:latin typeface="Consolas" panose="020B0609020204030204" pitchFamily="49" charset="0"/>
              </a:rPr>
              <a:t>()</a:t>
            </a:r>
          </a:p>
          <a:p>
            <a:pPr lvl="1"/>
            <a:r>
              <a:rPr lang="en-US" dirty="0" err="1">
                <a:latin typeface="Consolas" panose="020B0609020204030204" pitchFamily="49" charset="0"/>
              </a:rPr>
              <a:t>doHead</a:t>
            </a:r>
            <a:r>
              <a:rPr lang="en-US" dirty="0">
                <a:latin typeface="Consolas" panose="020B0609020204030204" pitchFamily="49" charset="0"/>
              </a:rPr>
              <a:t>()</a:t>
            </a:r>
          </a:p>
          <a:p>
            <a:pPr lvl="1"/>
            <a:r>
              <a:rPr lang="en-US" dirty="0" err="1">
                <a:latin typeface="Consolas" panose="020B0609020204030204" pitchFamily="49" charset="0"/>
              </a:rPr>
              <a:t>doDelete</a:t>
            </a:r>
            <a:r>
              <a:rPr lang="en-US" dirty="0">
                <a:latin typeface="Consolas" panose="020B0609020204030204" pitchFamily="49" charset="0"/>
              </a:rPr>
              <a:t>()</a:t>
            </a:r>
          </a:p>
          <a:p>
            <a:pPr lvl="1"/>
            <a:r>
              <a:rPr lang="en-US" dirty="0" err="1">
                <a:latin typeface="Consolas" panose="020B0609020204030204" pitchFamily="49" charset="0"/>
              </a:rPr>
              <a:t>doTrace</a:t>
            </a:r>
            <a:r>
              <a:rPr lang="en-US" dirty="0">
                <a:latin typeface="Consolas" panose="020B0609020204030204" pitchFamily="49" charset="0"/>
              </a:rPr>
              <a:t>()</a:t>
            </a:r>
          </a:p>
        </p:txBody>
      </p:sp>
      <p:pic>
        <p:nvPicPr>
          <p:cNvPr id="5" name="Picture 4"/>
          <p:cNvPicPr>
            <a:picLocks noChangeAspect="1"/>
          </p:cNvPicPr>
          <p:nvPr/>
        </p:nvPicPr>
        <p:blipFill>
          <a:blip r:embed="rId2"/>
          <a:stretch>
            <a:fillRect/>
          </a:stretch>
        </p:blipFill>
        <p:spPr>
          <a:xfrm>
            <a:off x="6324600" y="1066800"/>
            <a:ext cx="3231002" cy="5257799"/>
          </a:xfrm>
          <a:prstGeom prst="rect">
            <a:avLst/>
          </a:prstGeom>
          <a:ln>
            <a:solidFill>
              <a:schemeClr val="accent1"/>
            </a:solidFill>
          </a:ln>
        </p:spPr>
      </p:pic>
    </p:spTree>
    <p:extLst>
      <p:ext uri="{BB962C8B-B14F-4D97-AF65-F5344CB8AC3E}">
        <p14:creationId xmlns:p14="http://schemas.microsoft.com/office/powerpoint/2010/main" val="465279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F8527-DE16-49F1-8A60-BF3795843F2E}"/>
              </a:ext>
            </a:extLst>
          </p:cNvPr>
          <p:cNvSpPr>
            <a:spLocks noGrp="1"/>
          </p:cNvSpPr>
          <p:nvPr>
            <p:ph type="title"/>
          </p:nvPr>
        </p:nvSpPr>
        <p:spPr/>
        <p:txBody>
          <a:bodyPr/>
          <a:lstStyle/>
          <a:p>
            <a:r>
              <a:rPr lang="en-US" dirty="0"/>
              <a:t>My Servlet</a:t>
            </a:r>
          </a:p>
        </p:txBody>
      </p:sp>
      <p:sp>
        <p:nvSpPr>
          <p:cNvPr id="4" name="Rectangle 1">
            <a:extLst>
              <a:ext uri="{FF2B5EF4-FFF2-40B4-BE49-F238E27FC236}">
                <a16:creationId xmlns:a16="http://schemas.microsoft.com/office/drawing/2014/main" id="{804CA5BE-F46C-43DA-9450-51FD6CF03235}"/>
              </a:ext>
            </a:extLst>
          </p:cNvPr>
          <p:cNvSpPr>
            <a:spLocks noChangeArrowheads="1"/>
          </p:cNvSpPr>
          <p:nvPr/>
        </p:nvSpPr>
        <p:spPr bwMode="auto">
          <a:xfrm>
            <a:off x="838200" y="2362200"/>
            <a:ext cx="9682459" cy="286232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i="1" dirty="0">
                <a:solidFill>
                  <a:srgbClr val="808080"/>
                </a:solidFill>
                <a:latin typeface="Consolas" panose="020B0609020204030204" pitchFamily="49" charset="0"/>
              </a:rPr>
              <a:t>// MyServlet.java</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00008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MyServlet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extends </a:t>
            </a:r>
            <a:r>
              <a:rPr kumimoji="0" lang="en-US" altLang="en-US" b="0" i="0" u="none" strike="noStrike" cap="none" normalizeH="0" baseline="0" dirty="0" err="1">
                <a:ln>
                  <a:noFill/>
                </a:ln>
                <a:solidFill>
                  <a:srgbClr val="000000"/>
                </a:solidFill>
                <a:effectLst/>
                <a:latin typeface="Consolas" panose="020B0609020204030204" pitchFamily="49" charset="0"/>
              </a:rPr>
              <a:t>HttpServlet</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808000"/>
                </a:solidFill>
                <a:effectLst/>
                <a:latin typeface="Consolas" panose="020B0609020204030204" pitchFamily="49" charset="0"/>
              </a:rPr>
              <a:t>@Override</a:t>
            </a:r>
            <a:br>
              <a:rPr kumimoji="0" lang="en-US" altLang="en-US" b="0" i="0" u="none" strike="noStrike" cap="none" normalizeH="0" baseline="0" dirty="0">
                <a:ln>
                  <a:noFill/>
                </a:ln>
                <a:solidFill>
                  <a:srgbClr val="808000"/>
                </a:solidFill>
                <a:effectLst/>
                <a:latin typeface="Consolas" panose="020B0609020204030204" pitchFamily="49" charset="0"/>
              </a:rPr>
            </a:br>
            <a:r>
              <a:rPr kumimoji="0" lang="en-US" altLang="en-US" b="0" i="0" u="none" strike="noStrike" cap="none" normalizeH="0" baseline="0" dirty="0">
                <a:ln>
                  <a:noFill/>
                </a:ln>
                <a:solidFill>
                  <a:srgbClr val="808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protected void </a:t>
            </a:r>
            <a:r>
              <a:rPr kumimoji="0" lang="en-US" altLang="en-US" b="0" i="0" u="none" strike="noStrike" cap="none" normalizeH="0" baseline="0" dirty="0" err="1">
                <a:ln>
                  <a:noFill/>
                </a:ln>
                <a:solidFill>
                  <a:srgbClr val="000000"/>
                </a:solidFill>
                <a:effectLst/>
                <a:latin typeface="Consolas" panose="020B0609020204030204" pitchFamily="49" charset="0"/>
              </a:rPr>
              <a:t>doGet</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HttpServletRequest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req</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HttpServletResponse</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resp</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throws </a:t>
            </a:r>
            <a:r>
              <a:rPr kumimoji="0" lang="en-US" altLang="en-US" b="0" i="0" u="none" strike="noStrike" cap="none" normalizeH="0" baseline="0" dirty="0" err="1">
                <a:ln>
                  <a:noFill/>
                </a:ln>
                <a:solidFill>
                  <a:srgbClr val="000000"/>
                </a:solidFill>
                <a:effectLst/>
                <a:latin typeface="Consolas" panose="020B0609020204030204" pitchFamily="49" charset="0"/>
              </a:rPr>
              <a:t>ServletException</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IOException</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PrintWriter</a:t>
            </a:r>
            <a:r>
              <a:rPr kumimoji="0" lang="en-US" altLang="en-US" b="0" i="0" u="none" strike="noStrike" cap="none" normalizeH="0" baseline="0" dirty="0">
                <a:ln>
                  <a:noFill/>
                </a:ln>
                <a:solidFill>
                  <a:srgbClr val="000000"/>
                </a:solidFill>
                <a:effectLst/>
                <a:latin typeface="Consolas" panose="020B0609020204030204" pitchFamily="49" charset="0"/>
              </a:rPr>
              <a:t> out = </a:t>
            </a:r>
            <a:r>
              <a:rPr kumimoji="0" lang="en-US" altLang="en-US" b="0" i="0" u="none" strike="noStrike" cap="none" normalizeH="0" baseline="0" dirty="0" err="1">
                <a:ln>
                  <a:noFill/>
                </a:ln>
                <a:solidFill>
                  <a:srgbClr val="000000"/>
                </a:solidFill>
                <a:effectLst/>
                <a:latin typeface="Consolas" panose="020B0609020204030204" pitchFamily="49" charset="0"/>
              </a:rPr>
              <a:t>resp.getWriter</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out.print</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"Hello from my first </a:t>
            </a:r>
            <a:r>
              <a:rPr kumimoji="0" lang="en-US" altLang="en-US" b="1" i="0" u="none" strike="noStrike" cap="none" normalizeH="0" baseline="0" dirty="0" err="1">
                <a:ln>
                  <a:noFill/>
                </a:ln>
                <a:solidFill>
                  <a:srgbClr val="008000"/>
                </a:solidFill>
                <a:effectLst/>
                <a:latin typeface="Consolas" panose="020B0609020204030204" pitchFamily="49" charset="0"/>
              </a:rPr>
              <a:t>servelt</a:t>
            </a:r>
            <a:r>
              <a:rPr kumimoji="0" lang="en-US" altLang="en-US" b="1" i="0" u="none" strike="noStrike" cap="none" normalizeH="0" baseline="0" dirty="0">
                <a:ln>
                  <a:noFill/>
                </a:ln>
                <a:solidFill>
                  <a:srgbClr val="008000"/>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8022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SimplestServlet</a:t>
            </a:r>
            <a:endParaRPr lang="en-US" dirty="0"/>
          </a:p>
        </p:txBody>
      </p:sp>
      <p:sp>
        <p:nvSpPr>
          <p:cNvPr id="3" name="Content Placeholder 2"/>
          <p:cNvSpPr>
            <a:spLocks noGrp="1"/>
          </p:cNvSpPr>
          <p:nvPr>
            <p:ph idx="1"/>
          </p:nvPr>
        </p:nvSpPr>
        <p:spPr>
          <a:xfrm>
            <a:off x="2152650" y="1371600"/>
            <a:ext cx="8286750" cy="5121274"/>
          </a:xfrm>
        </p:spPr>
        <p:txBody>
          <a:bodyPr>
            <a:normAutofit fontScale="92500" lnSpcReduction="10000"/>
          </a:bodyPr>
          <a:lstStyle/>
          <a:p>
            <a:pPr>
              <a:buNone/>
            </a:pPr>
            <a:r>
              <a:rPr lang="en-US" sz="1600" dirty="0"/>
              <a:t>public class </a:t>
            </a:r>
            <a:r>
              <a:rPr lang="en-US" sz="1600" dirty="0" err="1"/>
              <a:t>SimplestServlet</a:t>
            </a:r>
            <a:r>
              <a:rPr lang="en-US" sz="1600" dirty="0"/>
              <a:t> extends </a:t>
            </a:r>
            <a:r>
              <a:rPr lang="en-US" sz="1600" dirty="0" err="1"/>
              <a:t>HttpServlet</a:t>
            </a:r>
            <a:r>
              <a:rPr lang="en-US" sz="1600" dirty="0"/>
              <a:t> {</a:t>
            </a:r>
          </a:p>
          <a:p>
            <a:pPr>
              <a:buNone/>
            </a:pPr>
            <a:r>
              <a:rPr lang="en-US" sz="1600" dirty="0"/>
              <a:t>protected void </a:t>
            </a:r>
            <a:r>
              <a:rPr lang="en-US" sz="1600" dirty="0" err="1"/>
              <a:t>doGet</a:t>
            </a:r>
            <a:r>
              <a:rPr lang="en-US" sz="1600" dirty="0"/>
              <a:t>(</a:t>
            </a:r>
            <a:r>
              <a:rPr lang="en-US" sz="1600" dirty="0" err="1"/>
              <a:t>HttpServletRequest</a:t>
            </a:r>
            <a:r>
              <a:rPr lang="en-US" sz="1600" dirty="0"/>
              <a:t> request, </a:t>
            </a:r>
            <a:r>
              <a:rPr lang="en-US" sz="1600" dirty="0" err="1"/>
              <a:t>HttpServletResponse</a:t>
            </a:r>
            <a:r>
              <a:rPr lang="en-US" sz="1600" dirty="0"/>
              <a:t> response) throws </a:t>
            </a:r>
            <a:r>
              <a:rPr lang="en-US" sz="1600" dirty="0" err="1"/>
              <a:t>ServletException</a:t>
            </a:r>
            <a:r>
              <a:rPr lang="en-US" sz="1600" dirty="0"/>
              <a:t>, </a:t>
            </a:r>
            <a:r>
              <a:rPr lang="en-US" sz="1600" dirty="0" err="1"/>
              <a:t>IOException</a:t>
            </a:r>
            <a:endParaRPr lang="en-US" sz="1600" dirty="0"/>
          </a:p>
          <a:p>
            <a:pPr>
              <a:buNone/>
            </a:pPr>
            <a:r>
              <a:rPr lang="en-US" sz="1600" dirty="0"/>
              <a:t>  { </a:t>
            </a:r>
            <a:r>
              <a:rPr lang="en-US" sz="1600" dirty="0" err="1"/>
              <a:t>PrintWriter</a:t>
            </a:r>
            <a:r>
              <a:rPr lang="en-US" sz="1600" dirty="0"/>
              <a:t> out = </a:t>
            </a:r>
            <a:r>
              <a:rPr lang="en-US" sz="1600" dirty="0" err="1"/>
              <a:t>response.getWriter</a:t>
            </a:r>
            <a:r>
              <a:rPr lang="en-US" sz="1600" dirty="0"/>
              <a:t>();</a:t>
            </a:r>
          </a:p>
          <a:p>
            <a:pPr>
              <a:buNone/>
            </a:pPr>
            <a:r>
              <a:rPr lang="en-US" sz="1600" dirty="0"/>
              <a:t>    </a:t>
            </a:r>
            <a:r>
              <a:rPr lang="en-US" sz="1600" dirty="0" err="1"/>
              <a:t>out.print</a:t>
            </a:r>
            <a:r>
              <a:rPr lang="en-US" sz="1600" dirty="0"/>
              <a:t>("&lt;html&gt;&lt;head&gt;&lt;title&gt;Test&lt;/title&gt;&lt;/head&gt;&lt;body&gt;");</a:t>
            </a:r>
          </a:p>
          <a:p>
            <a:pPr>
              <a:buNone/>
            </a:pPr>
            <a:r>
              <a:rPr lang="en-US" sz="1600" dirty="0"/>
              <a:t>    </a:t>
            </a:r>
            <a:r>
              <a:rPr lang="en-US" sz="1600" dirty="0" err="1"/>
              <a:t>out.print</a:t>
            </a:r>
            <a:r>
              <a:rPr lang="en-US" sz="1600" dirty="0"/>
              <a:t>("&lt;form method='post'&gt;");</a:t>
            </a:r>
          </a:p>
          <a:p>
            <a:pPr>
              <a:buNone/>
            </a:pPr>
            <a:r>
              <a:rPr lang="en-US" sz="1600" dirty="0"/>
              <a:t>    </a:t>
            </a:r>
            <a:r>
              <a:rPr lang="en-US" sz="1600" dirty="0" err="1"/>
              <a:t>out.print</a:t>
            </a:r>
            <a:r>
              <a:rPr lang="en-US" sz="1600" dirty="0"/>
              <a:t>("&lt;p&gt;Please click the button&lt;/p&gt;");</a:t>
            </a:r>
          </a:p>
          <a:p>
            <a:pPr>
              <a:buNone/>
            </a:pPr>
            <a:r>
              <a:rPr lang="en-US" sz="1600" dirty="0"/>
              <a:t>    </a:t>
            </a:r>
            <a:r>
              <a:rPr lang="en-US" sz="1600" dirty="0" err="1"/>
              <a:t>out.print</a:t>
            </a:r>
            <a:r>
              <a:rPr lang="en-US" sz="1600" dirty="0"/>
              <a:t>("&lt;input type='submit' value='Click me'/&gt;");</a:t>
            </a:r>
          </a:p>
          <a:p>
            <a:pPr>
              <a:buNone/>
            </a:pPr>
            <a:r>
              <a:rPr lang="en-US" sz="1600" dirty="0"/>
              <a:t>    </a:t>
            </a:r>
            <a:r>
              <a:rPr lang="en-US" sz="1600" dirty="0" err="1"/>
              <a:t>out.print</a:t>
            </a:r>
            <a:r>
              <a:rPr lang="en-US" sz="1600" dirty="0"/>
              <a:t>("&lt;/form&gt;");</a:t>
            </a:r>
          </a:p>
          <a:p>
            <a:pPr>
              <a:buNone/>
            </a:pPr>
            <a:r>
              <a:rPr lang="en-US" sz="1600" dirty="0"/>
              <a:t>    </a:t>
            </a:r>
            <a:r>
              <a:rPr lang="en-US" sz="1600" dirty="0" err="1"/>
              <a:t>out.print</a:t>
            </a:r>
            <a:r>
              <a:rPr lang="en-US" sz="1600" dirty="0"/>
              <a:t>("&lt;/body&gt;&lt;/html&gt;");</a:t>
            </a:r>
          </a:p>
          <a:p>
            <a:pPr>
              <a:buNone/>
            </a:pPr>
            <a:r>
              <a:rPr lang="en-US" sz="1600" dirty="0"/>
              <a:t>  }</a:t>
            </a:r>
          </a:p>
          <a:p>
            <a:pPr>
              <a:buNone/>
            </a:pPr>
            <a:r>
              <a:rPr lang="en-US" sz="1600" dirty="0"/>
              <a:t>protected void </a:t>
            </a:r>
            <a:r>
              <a:rPr lang="en-US" sz="1600" dirty="0" err="1"/>
              <a:t>doPost</a:t>
            </a:r>
            <a:r>
              <a:rPr lang="en-US" sz="1600" dirty="0"/>
              <a:t>(</a:t>
            </a:r>
            <a:r>
              <a:rPr lang="en-US" sz="1600" dirty="0" err="1"/>
              <a:t>HttpServletRequest</a:t>
            </a:r>
            <a:r>
              <a:rPr lang="en-US" sz="1600" dirty="0"/>
              <a:t> request, </a:t>
            </a:r>
            <a:r>
              <a:rPr lang="en-US" sz="1600" dirty="0" err="1"/>
              <a:t>HttpServletResponse</a:t>
            </a:r>
            <a:r>
              <a:rPr lang="en-US" sz="1600" dirty="0"/>
              <a:t> response)</a:t>
            </a:r>
          </a:p>
          <a:p>
            <a:pPr>
              <a:buNone/>
            </a:pPr>
            <a:r>
              <a:rPr lang="en-US" sz="1600" dirty="0"/>
              <a:t>  throws </a:t>
            </a:r>
            <a:r>
              <a:rPr lang="en-US" sz="1600" dirty="0" err="1"/>
              <a:t>ServletException</a:t>
            </a:r>
            <a:r>
              <a:rPr lang="en-US" sz="1600" dirty="0"/>
              <a:t>, </a:t>
            </a:r>
            <a:r>
              <a:rPr lang="en-US" sz="1600" dirty="0" err="1"/>
              <a:t>IOException</a:t>
            </a:r>
            <a:endParaRPr lang="en-US" sz="1600" dirty="0"/>
          </a:p>
          <a:p>
            <a:pPr>
              <a:buNone/>
            </a:pPr>
            <a:r>
              <a:rPr lang="en-US" sz="1600" dirty="0"/>
              <a:t>  { </a:t>
            </a:r>
            <a:r>
              <a:rPr lang="en-US" sz="1600" dirty="0" err="1"/>
              <a:t>PrintWriter</a:t>
            </a:r>
            <a:r>
              <a:rPr lang="en-US" sz="1600" dirty="0"/>
              <a:t> out = </a:t>
            </a:r>
            <a:r>
              <a:rPr lang="en-US" sz="1600" dirty="0" err="1"/>
              <a:t>response.getWriter</a:t>
            </a:r>
            <a:r>
              <a:rPr lang="en-US" sz="1600" dirty="0"/>
              <a:t>();</a:t>
            </a:r>
          </a:p>
          <a:p>
            <a:pPr>
              <a:buNone/>
            </a:pPr>
            <a:r>
              <a:rPr lang="en-US" sz="1600" dirty="0"/>
              <a:t>    </a:t>
            </a:r>
            <a:r>
              <a:rPr lang="en-US" sz="1600" dirty="0" err="1"/>
              <a:t>out.print</a:t>
            </a:r>
            <a:r>
              <a:rPr lang="en-US" sz="1600" dirty="0"/>
              <a:t>("&lt;html&gt;&lt;head&gt;&lt;title&gt;Test&lt;/title&gt;&lt;/head&gt;&lt;body&gt;");</a:t>
            </a:r>
          </a:p>
          <a:p>
            <a:pPr>
              <a:buNone/>
            </a:pPr>
            <a:r>
              <a:rPr lang="en-US" sz="1600" dirty="0"/>
              <a:t>    </a:t>
            </a:r>
            <a:r>
              <a:rPr lang="en-US" sz="1600" dirty="0" err="1"/>
              <a:t>out.print</a:t>
            </a:r>
            <a:r>
              <a:rPr lang="en-US" sz="1600" dirty="0"/>
              <a:t>("&lt;p&gt;</a:t>
            </a:r>
            <a:r>
              <a:rPr lang="en-US" sz="1600" dirty="0" err="1"/>
              <a:t>Postback</a:t>
            </a:r>
            <a:r>
              <a:rPr lang="en-US" sz="1600" dirty="0"/>
              <a:t> received&lt;/p&gt;");</a:t>
            </a:r>
          </a:p>
          <a:p>
            <a:pPr>
              <a:buNone/>
            </a:pPr>
            <a:r>
              <a:rPr lang="en-US" sz="1600" dirty="0"/>
              <a:t>    </a:t>
            </a:r>
            <a:r>
              <a:rPr lang="en-US" sz="1600" dirty="0" err="1"/>
              <a:t>out.print</a:t>
            </a:r>
            <a:r>
              <a:rPr lang="en-US" sz="1600" dirty="0"/>
              <a:t>("&lt;/body&gt;&lt;/html&gt;");  }}</a:t>
            </a:r>
          </a:p>
        </p:txBody>
      </p:sp>
    </p:spTree>
    <p:extLst>
      <p:ext uri="{BB962C8B-B14F-4D97-AF65-F5344CB8AC3E}">
        <p14:creationId xmlns:p14="http://schemas.microsoft.com/office/powerpoint/2010/main" val="1123645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Main Point 1 Preview</a:t>
            </a:r>
          </a:p>
        </p:txBody>
      </p:sp>
      <p:sp>
        <p:nvSpPr>
          <p:cNvPr id="6" name="Content Placeholder 2">
            <a:extLst>
              <a:ext uri="{FF2B5EF4-FFF2-40B4-BE49-F238E27FC236}">
                <a16:creationId xmlns:a16="http://schemas.microsoft.com/office/drawing/2014/main" id="{DDDB57DA-CCBB-4CAD-B798-EBB4C0BF976E}"/>
              </a:ext>
            </a:extLst>
          </p:cNvPr>
          <p:cNvSpPr>
            <a:spLocks noGrp="1"/>
          </p:cNvSpPr>
          <p:nvPr>
            <p:ph idx="1"/>
          </p:nvPr>
        </p:nvSpPr>
        <p:spPr>
          <a:xfrm>
            <a:off x="838200" y="1600200"/>
            <a:ext cx="10515600" cy="4953000"/>
          </a:xfrm>
        </p:spPr>
        <p:txBody>
          <a:bodyPr>
            <a:normAutofit/>
          </a:bodyPr>
          <a:lstStyle/>
          <a:p>
            <a:pPr marL="0" indent="0">
              <a:buNone/>
            </a:pPr>
            <a:r>
              <a:rPr lang="en-US" dirty="0"/>
              <a:t>Every platform for web applications has a mechanism to dynamically generate web pages containing information from the server.  On the Java platform Servlets are the Java classes that provide this dynamism.  </a:t>
            </a:r>
          </a:p>
          <a:p>
            <a:pPr marL="0" indent="0">
              <a:buNone/>
            </a:pPr>
            <a:r>
              <a:rPr lang="en-US" b="1" dirty="0"/>
              <a:t>Science of Consciousness</a:t>
            </a:r>
            <a:r>
              <a:rPr lang="en-US" dirty="0"/>
              <a:t>:  </a:t>
            </a:r>
          </a:p>
          <a:p>
            <a:pPr marL="0" indent="0">
              <a:buNone/>
            </a:pPr>
            <a:r>
              <a:rPr lang="en-US" dirty="0"/>
              <a:t>Pure consciousness is a field of infinite dynamism.  We experience this as restful alertness during the practice of the TM Technique that give a basis for dynamic activity.</a:t>
            </a:r>
          </a:p>
        </p:txBody>
      </p:sp>
    </p:spTree>
    <p:extLst>
      <p:ext uri="{BB962C8B-B14F-4D97-AF65-F5344CB8AC3E}">
        <p14:creationId xmlns:p14="http://schemas.microsoft.com/office/powerpoint/2010/main" val="358807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Simple Servlet Using IntelliJ IDE and Tomcat Web Container/Server</a:t>
            </a:r>
            <a:endParaRPr lang="en-US" dirty="0">
              <a:effectLst/>
            </a:endParaRPr>
          </a:p>
        </p:txBody>
      </p:sp>
      <p:sp>
        <p:nvSpPr>
          <p:cNvPr id="3" name="Content Placeholder 2"/>
          <p:cNvSpPr>
            <a:spLocks noGrp="1"/>
          </p:cNvSpPr>
          <p:nvPr>
            <p:ph idx="1"/>
          </p:nvPr>
        </p:nvSpPr>
        <p:spPr/>
        <p:txBody>
          <a:bodyPr>
            <a:normAutofit fontScale="70000" lnSpcReduction="20000"/>
          </a:bodyPr>
          <a:lstStyle/>
          <a:p>
            <a:r>
              <a:rPr lang="en-US" dirty="0"/>
              <a:t>Very carefully follow the steps in the tutorial for creating a Maven servlet web application in IntelliJ</a:t>
            </a:r>
          </a:p>
          <a:p>
            <a:r>
              <a:rPr lang="en-US" sz="2000" dirty="0"/>
              <a:t>Start by previewing the entire sequence and try to understand what you will be doing</a:t>
            </a:r>
          </a:p>
          <a:p>
            <a:r>
              <a:rPr lang="en-US" sz="2000" dirty="0" err="1"/>
              <a:t>sakai</a:t>
            </a:r>
            <a:r>
              <a:rPr lang="en-US" sz="2000" dirty="0"/>
              <a:t> .. Resources&gt; lab helpers&gt;Install tomcat application server in intellij.pdf</a:t>
            </a:r>
          </a:p>
          <a:p>
            <a:r>
              <a:rPr lang="en-US" sz="2000" dirty="0" err="1"/>
              <a:t>sakai</a:t>
            </a:r>
            <a:r>
              <a:rPr lang="en-US" sz="2000" dirty="0"/>
              <a:t> .. Resources&gt; lab helpers&gt;Day3.1 SimplestServlet_IntelliJ.pdf</a:t>
            </a:r>
          </a:p>
          <a:p>
            <a:pPr marL="114300" indent="0">
              <a:buNone/>
            </a:pPr>
            <a:endParaRPr lang="en-US" sz="1600" dirty="0"/>
          </a:p>
          <a:p>
            <a:r>
              <a:rPr lang="en-US" dirty="0"/>
              <a:t>Note the following:</a:t>
            </a:r>
          </a:p>
          <a:p>
            <a:pPr lvl="1"/>
            <a:r>
              <a:rPr lang="en-US" dirty="0"/>
              <a:t>What is a Maven project and why is it useful?</a:t>
            </a:r>
          </a:p>
          <a:p>
            <a:pPr lvl="1"/>
            <a:r>
              <a:rPr lang="en-US" dirty="0"/>
              <a:t>Be sure your project matches the p4 screen before proceeding to p. 5</a:t>
            </a:r>
          </a:p>
          <a:p>
            <a:pPr lvl="1"/>
            <a:r>
              <a:rPr lang="en-US" dirty="0"/>
              <a:t>The html page (why is it called </a:t>
            </a:r>
            <a:r>
              <a:rPr lang="en-US" dirty="0" err="1"/>
              <a:t>index.jsp</a:t>
            </a:r>
            <a:r>
              <a:rPr lang="en-US" dirty="0"/>
              <a:t>?)</a:t>
            </a:r>
          </a:p>
          <a:p>
            <a:pPr lvl="1"/>
            <a:r>
              <a:rPr lang="en-US" dirty="0"/>
              <a:t>What will happen when you click on the hyperlink?</a:t>
            </a:r>
          </a:p>
          <a:p>
            <a:pPr lvl="1">
              <a:buNone/>
            </a:pPr>
            <a:r>
              <a:rPr lang="en-US" dirty="0"/>
              <a:t>		&lt;a </a:t>
            </a:r>
            <a:r>
              <a:rPr lang="en-US" dirty="0" err="1"/>
              <a:t>href</a:t>
            </a:r>
            <a:r>
              <a:rPr lang="en-US" dirty="0"/>
              <a:t>=‘hello'&gt; Start the simplest servlet app &lt;/a&gt;    </a:t>
            </a:r>
          </a:p>
          <a:p>
            <a:pPr lvl="1"/>
            <a:r>
              <a:rPr lang="en-US" dirty="0"/>
              <a:t>When will </a:t>
            </a:r>
            <a:r>
              <a:rPr lang="en-US" dirty="0" err="1"/>
              <a:t>doGet</a:t>
            </a:r>
            <a:r>
              <a:rPr lang="en-US" dirty="0"/>
              <a:t> be called and what will it do?</a:t>
            </a:r>
          </a:p>
          <a:p>
            <a:pPr lvl="1"/>
            <a:r>
              <a:rPr lang="en-US" dirty="0"/>
              <a:t>When will </a:t>
            </a:r>
            <a:r>
              <a:rPr lang="en-US" dirty="0" err="1"/>
              <a:t>doPost</a:t>
            </a:r>
            <a:r>
              <a:rPr lang="en-US" dirty="0"/>
              <a:t> be called and what will it do?</a:t>
            </a:r>
          </a:p>
          <a:p>
            <a:r>
              <a:rPr lang="en-US" dirty="0"/>
              <a:t>Try implementing it (follow the steps carefully)</a:t>
            </a:r>
          </a:p>
          <a:p>
            <a:r>
              <a:rPr lang="en-US" dirty="0"/>
              <a:t>Now you know how to implement a web app in IntelliJ!</a:t>
            </a:r>
          </a:p>
          <a:p>
            <a:endParaRPr lang="en-US" dirty="0"/>
          </a:p>
        </p:txBody>
      </p:sp>
    </p:spTree>
    <p:extLst>
      <p:ext uri="{BB962C8B-B14F-4D97-AF65-F5344CB8AC3E}">
        <p14:creationId xmlns:p14="http://schemas.microsoft.com/office/powerpoint/2010/main" val="2171048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pc="-85" dirty="0"/>
              <a:t>Three Names </a:t>
            </a:r>
            <a:r>
              <a:rPr lang="en-US" spc="-55" dirty="0"/>
              <a:t>of </a:t>
            </a:r>
            <a:r>
              <a:rPr lang="en-US" spc="-5" dirty="0"/>
              <a:t>a</a:t>
            </a:r>
            <a:r>
              <a:rPr lang="en-US" spc="-615" dirty="0"/>
              <a:t> </a:t>
            </a:r>
            <a:r>
              <a:rPr lang="en-US" spc="-90" dirty="0" err="1"/>
              <a:t>Servlet</a:t>
            </a:r>
            <a:endParaRPr lang="en-US" dirty="0"/>
          </a:p>
        </p:txBody>
      </p:sp>
      <p:sp>
        <p:nvSpPr>
          <p:cNvPr id="7" name="Content Placeholder 6"/>
          <p:cNvSpPr>
            <a:spLocks noGrp="1"/>
          </p:cNvSpPr>
          <p:nvPr>
            <p:ph idx="1"/>
          </p:nvPr>
        </p:nvSpPr>
        <p:spPr/>
        <p:txBody>
          <a:bodyPr>
            <a:normAutofit fontScale="70000" lnSpcReduction="20000"/>
          </a:bodyPr>
          <a:lstStyle/>
          <a:p>
            <a:pPr>
              <a:buNone/>
            </a:pPr>
            <a:r>
              <a:rPr lang="en-US" sz="2400" b="1" dirty="0"/>
              <a:t>&lt;</a:t>
            </a:r>
            <a:r>
              <a:rPr lang="en-US" sz="2400" b="1" dirty="0" err="1"/>
              <a:t>servlet</a:t>
            </a:r>
            <a:r>
              <a:rPr lang="en-US" sz="2400" b="1" dirty="0"/>
              <a:t>&gt; </a:t>
            </a:r>
          </a:p>
          <a:p>
            <a:pPr lvl="1">
              <a:buNone/>
            </a:pPr>
            <a:r>
              <a:rPr lang="en-US" sz="2400" b="1" dirty="0"/>
              <a:t>&lt;servlet-name&gt;</a:t>
            </a:r>
            <a:r>
              <a:rPr lang="en-US" sz="2400" b="1" dirty="0" err="1"/>
              <a:t>helloServlet</a:t>
            </a:r>
            <a:r>
              <a:rPr lang="en-US" sz="2400" b="1" dirty="0"/>
              <a:t>&lt;/servlet-name&gt; </a:t>
            </a:r>
          </a:p>
          <a:p>
            <a:pPr lvl="1">
              <a:buNone/>
            </a:pPr>
            <a:r>
              <a:rPr lang="en-US" sz="2400" b="1" dirty="0"/>
              <a:t>&lt;</a:t>
            </a:r>
            <a:r>
              <a:rPr lang="en-US" sz="2400" b="1" dirty="0" err="1"/>
              <a:t>servlet</a:t>
            </a:r>
            <a:r>
              <a:rPr lang="en-US" sz="2400" b="1" dirty="0"/>
              <a:t>-class&gt;</a:t>
            </a:r>
            <a:r>
              <a:rPr lang="en-US" sz="2400" b="1" dirty="0" err="1"/>
              <a:t>mum.Hello</a:t>
            </a:r>
            <a:r>
              <a:rPr lang="en-US" sz="2400" b="1" dirty="0"/>
              <a:t>&lt;/</a:t>
            </a:r>
            <a:r>
              <a:rPr lang="en-US" sz="2400" b="1" dirty="0" err="1"/>
              <a:t>servlet</a:t>
            </a:r>
            <a:r>
              <a:rPr lang="en-US" sz="2400" b="1" dirty="0"/>
              <a:t>-class&gt; </a:t>
            </a:r>
          </a:p>
          <a:p>
            <a:pPr>
              <a:buNone/>
            </a:pPr>
            <a:r>
              <a:rPr lang="en-US" sz="2400" b="1" dirty="0"/>
              <a:t>&lt;/</a:t>
            </a:r>
            <a:r>
              <a:rPr lang="en-US" sz="2400" b="1" dirty="0" err="1"/>
              <a:t>servlet</a:t>
            </a:r>
            <a:r>
              <a:rPr lang="en-US" sz="2400" b="1" dirty="0"/>
              <a:t>&gt; </a:t>
            </a:r>
          </a:p>
          <a:p>
            <a:pPr>
              <a:buNone/>
            </a:pPr>
            <a:endParaRPr lang="en-US" sz="2400" b="1" dirty="0"/>
          </a:p>
          <a:p>
            <a:pPr>
              <a:buNone/>
            </a:pPr>
            <a:r>
              <a:rPr lang="en-US" sz="2400" b="1" dirty="0"/>
              <a:t>&lt;</a:t>
            </a:r>
            <a:r>
              <a:rPr lang="en-US" sz="2400" b="1" dirty="0" err="1"/>
              <a:t>servlet</a:t>
            </a:r>
            <a:r>
              <a:rPr lang="en-US" sz="2400" b="1" dirty="0"/>
              <a:t>-mapping&gt; </a:t>
            </a:r>
          </a:p>
          <a:p>
            <a:pPr lvl="1">
              <a:buNone/>
            </a:pPr>
            <a:r>
              <a:rPr lang="en-US" sz="2400" b="1" dirty="0"/>
              <a:t>&lt;servlet-name&gt;</a:t>
            </a:r>
            <a:r>
              <a:rPr lang="en-US" sz="2400" b="1" dirty="0" err="1"/>
              <a:t>helloServlet</a:t>
            </a:r>
            <a:r>
              <a:rPr lang="en-US" sz="2400" b="1" dirty="0"/>
              <a:t>&lt;/servlet-name&gt; </a:t>
            </a:r>
          </a:p>
          <a:p>
            <a:pPr lvl="1">
              <a:buNone/>
            </a:pPr>
            <a:r>
              <a:rPr lang="en-US" sz="2400" b="1" dirty="0"/>
              <a:t>&lt;</a:t>
            </a:r>
            <a:r>
              <a:rPr lang="en-US" sz="2400" b="1" dirty="0" err="1"/>
              <a:t>url</a:t>
            </a:r>
            <a:r>
              <a:rPr lang="en-US" sz="2400" b="1" dirty="0"/>
              <a:t>-pattern&gt;/hello&lt;/</a:t>
            </a:r>
            <a:r>
              <a:rPr lang="en-US" sz="2400" b="1" dirty="0" err="1"/>
              <a:t>url</a:t>
            </a:r>
            <a:r>
              <a:rPr lang="en-US" sz="2400" b="1" dirty="0"/>
              <a:t>-pattern&gt; </a:t>
            </a:r>
          </a:p>
          <a:p>
            <a:pPr>
              <a:buNone/>
            </a:pPr>
            <a:r>
              <a:rPr lang="en-US" sz="2400" b="1" dirty="0"/>
              <a:t>&lt;/</a:t>
            </a:r>
            <a:r>
              <a:rPr lang="en-US" sz="2400" b="1" dirty="0" err="1"/>
              <a:t>servlet</a:t>
            </a:r>
            <a:r>
              <a:rPr lang="en-US" sz="2400" b="1" dirty="0"/>
              <a:t>-mapping&gt; </a:t>
            </a:r>
            <a:endParaRPr lang="en-US" sz="2400" dirty="0"/>
          </a:p>
          <a:p>
            <a:pPr>
              <a:buNone/>
            </a:pPr>
            <a:endParaRPr lang="en-US" dirty="0"/>
          </a:p>
          <a:p>
            <a:r>
              <a:rPr lang="en-US" dirty="0" err="1"/>
              <a:t>servlet</a:t>
            </a:r>
            <a:r>
              <a:rPr lang="en-US" dirty="0"/>
              <a:t>-name is the </a:t>
            </a:r>
            <a:r>
              <a:rPr lang="en-US" u="sng" dirty="0"/>
              <a:t>internal name </a:t>
            </a:r>
            <a:r>
              <a:rPr lang="en-US" dirty="0"/>
              <a:t>of the </a:t>
            </a:r>
            <a:r>
              <a:rPr lang="en-US" dirty="0" err="1"/>
              <a:t>servlet</a:t>
            </a:r>
            <a:endParaRPr lang="en-US" dirty="0"/>
          </a:p>
          <a:p>
            <a:r>
              <a:rPr lang="en-US" dirty="0" err="1"/>
              <a:t>serlvet</a:t>
            </a:r>
            <a:r>
              <a:rPr lang="en-US" dirty="0"/>
              <a:t>-class is the </a:t>
            </a:r>
            <a:r>
              <a:rPr lang="en-US" u="sng" dirty="0"/>
              <a:t>Java  name</a:t>
            </a:r>
            <a:r>
              <a:rPr lang="en-US" dirty="0"/>
              <a:t> of the class</a:t>
            </a:r>
          </a:p>
          <a:p>
            <a:r>
              <a:rPr lang="en-US" dirty="0" err="1"/>
              <a:t>url</a:t>
            </a:r>
            <a:r>
              <a:rPr lang="en-US" dirty="0"/>
              <a:t>-pattern is the way the  </a:t>
            </a:r>
            <a:r>
              <a:rPr lang="en-US" dirty="0" err="1"/>
              <a:t>servlet</a:t>
            </a:r>
            <a:r>
              <a:rPr lang="en-US" dirty="0"/>
              <a:t> is </a:t>
            </a:r>
            <a:r>
              <a:rPr lang="en-US" u="sng" dirty="0"/>
              <a:t>specified in the  HTML</a:t>
            </a:r>
            <a:r>
              <a:rPr lang="en-US" dirty="0"/>
              <a:t> form</a:t>
            </a:r>
          </a:p>
          <a:p>
            <a:r>
              <a:rPr lang="en-US" dirty="0"/>
              <a:t>&lt;form action="</a:t>
            </a:r>
            <a:r>
              <a:rPr lang="en-US" i="1" dirty="0"/>
              <a:t>hello</a:t>
            </a:r>
            <a:r>
              <a:rPr lang="en-US" dirty="0"/>
              <a:t>"  </a:t>
            </a:r>
            <a:r>
              <a:rPr lang="en-US" i="1" dirty="0"/>
              <a:t>method="get"</a:t>
            </a:r>
            <a:r>
              <a:rPr lang="en-US" dirty="0"/>
              <a:t>&gt;</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227049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296362"/>
            <a:ext cx="10515600" cy="677108"/>
          </a:xfrm>
          <a:prstGeom prst="rect">
            <a:avLst/>
          </a:prstGeom>
        </p:spPr>
        <p:txBody>
          <a:bodyPr vert="horz" wrap="square" lIns="0" tIns="0" rIns="0" bIns="0" rtlCol="0" anchor="ctr">
            <a:spAutoFit/>
          </a:bodyPr>
          <a:lstStyle/>
          <a:p>
            <a:pPr marL="12700">
              <a:lnSpc>
                <a:spcPct val="100000"/>
              </a:lnSpc>
            </a:pPr>
            <a:r>
              <a:rPr spc="-95" dirty="0"/>
              <a:t>Specifying </a:t>
            </a:r>
            <a:r>
              <a:rPr spc="-5" dirty="0"/>
              <a:t>a</a:t>
            </a:r>
            <a:r>
              <a:rPr spc="-385" dirty="0"/>
              <a:t> </a:t>
            </a:r>
            <a:r>
              <a:rPr spc="-90" dirty="0"/>
              <a:t>Servlet</a:t>
            </a:r>
            <a:r>
              <a:rPr lang="en-US" spc="-90" dirty="0"/>
              <a:t> via the 3 names in web.xml</a:t>
            </a:r>
            <a:endParaRPr spc="-90" dirty="0"/>
          </a:p>
        </p:txBody>
      </p:sp>
      <p:sp>
        <p:nvSpPr>
          <p:cNvPr id="5" name="Content Placeholder 4"/>
          <p:cNvSpPr>
            <a:spLocks noGrp="1"/>
          </p:cNvSpPr>
          <p:nvPr>
            <p:ph idx="1"/>
          </p:nvPr>
        </p:nvSpPr>
        <p:spPr>
          <a:xfrm>
            <a:off x="1981200" y="1219200"/>
            <a:ext cx="8229600" cy="5257800"/>
          </a:xfrm>
        </p:spPr>
        <p:txBody>
          <a:bodyPr>
            <a:normAutofit lnSpcReduction="10000"/>
          </a:bodyPr>
          <a:lstStyle/>
          <a:p>
            <a:pPr>
              <a:buNone/>
            </a:pPr>
            <a:r>
              <a:rPr lang="en-US" dirty="0" err="1"/>
              <a:t>Servlets</a:t>
            </a:r>
            <a:r>
              <a:rPr lang="en-US" dirty="0"/>
              <a:t> are given names that are used by different parts of a web app:</a:t>
            </a:r>
          </a:p>
          <a:p>
            <a:pPr marL="514350" indent="-514350">
              <a:buFont typeface="+mj-lt"/>
              <a:buAutoNum type="arabicPeriod"/>
            </a:pPr>
            <a:r>
              <a:rPr lang="en-US" dirty="0"/>
              <a:t>Each </a:t>
            </a:r>
            <a:r>
              <a:rPr lang="en-US" dirty="0" err="1"/>
              <a:t>servlet</a:t>
            </a:r>
            <a:r>
              <a:rPr lang="en-US" dirty="0"/>
              <a:t> is a Java class and so has a fully qualified  class name.  Example: </a:t>
            </a:r>
            <a:r>
              <a:rPr lang="en-US" dirty="0" err="1"/>
              <a:t>mum.Hello</a:t>
            </a:r>
            <a:endParaRPr lang="en-US" dirty="0"/>
          </a:p>
          <a:p>
            <a:pPr marL="514350" indent="-514350">
              <a:buFont typeface="+mj-lt"/>
              <a:buAutoNum type="arabicPeriod"/>
            </a:pPr>
            <a:r>
              <a:rPr lang="en-US" dirty="0"/>
              <a:t>Another name for the </a:t>
            </a:r>
            <a:r>
              <a:rPr lang="en-US" dirty="0" err="1"/>
              <a:t>servlet</a:t>
            </a:r>
            <a:r>
              <a:rPr lang="en-US" dirty="0"/>
              <a:t> is used in an HTML form  to tell the Web Server that a </a:t>
            </a:r>
            <a:r>
              <a:rPr lang="en-US" dirty="0" err="1"/>
              <a:t>servlet</a:t>
            </a:r>
            <a:r>
              <a:rPr lang="en-US" dirty="0"/>
              <a:t> is being requested and to tell the Container </a:t>
            </a:r>
            <a:r>
              <a:rPr lang="en-US" sz="3000" b="1" i="1" dirty="0"/>
              <a:t>which</a:t>
            </a:r>
            <a:r>
              <a:rPr lang="en-US" sz="3000" dirty="0"/>
              <a:t> </a:t>
            </a:r>
            <a:r>
              <a:rPr lang="en-US" dirty="0" err="1"/>
              <a:t>servlet</a:t>
            </a:r>
            <a:r>
              <a:rPr lang="en-US" dirty="0"/>
              <a:t> is needed.  </a:t>
            </a:r>
          </a:p>
          <a:p>
            <a:pPr marL="788670" lvl="1" indent="-514350">
              <a:buFont typeface="+mj-lt"/>
              <a:buAutoNum type="arabicPeriod"/>
            </a:pPr>
            <a:r>
              <a:rPr lang="en-US" dirty="0"/>
              <a:t>Example:	hello.   This is the name used by client in the  form (action = “hello”) to refer to </a:t>
            </a:r>
            <a:r>
              <a:rPr lang="en-US" dirty="0" err="1"/>
              <a:t>servlet</a:t>
            </a:r>
            <a:r>
              <a:rPr lang="en-US" dirty="0"/>
              <a:t>.</a:t>
            </a:r>
          </a:p>
          <a:p>
            <a:pPr marL="514350" indent="-514350">
              <a:buFont typeface="+mj-lt"/>
              <a:buAutoNum type="arabicPeriod"/>
            </a:pPr>
            <a:r>
              <a:rPr lang="en-US" dirty="0"/>
              <a:t>A third name is the </a:t>
            </a:r>
            <a:r>
              <a:rPr lang="en-US" sz="2800" b="1" i="1" dirty="0"/>
              <a:t>internal name </a:t>
            </a:r>
            <a:r>
              <a:rPr lang="en-US" dirty="0"/>
              <a:t>that the container  uses to keep track of the </a:t>
            </a:r>
            <a:r>
              <a:rPr lang="en-US" dirty="0" err="1"/>
              <a:t>servlets</a:t>
            </a:r>
            <a:r>
              <a:rPr lang="en-US" dirty="0"/>
              <a:t> it is managing.  This is the value specified as the </a:t>
            </a:r>
            <a:r>
              <a:rPr lang="en-US" dirty="0" err="1"/>
              <a:t>servlet</a:t>
            </a:r>
            <a:r>
              <a:rPr lang="en-US" dirty="0"/>
              <a:t>-name in the web.xml configuration file.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741135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web.xml</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&lt;web-app …&gt;</a:t>
            </a:r>
          </a:p>
          <a:p>
            <a:pPr marL="0" indent="0">
              <a:buNone/>
            </a:pPr>
            <a:r>
              <a:rPr lang="en-US" dirty="0"/>
              <a:t>    &lt;servlet&gt;</a:t>
            </a:r>
          </a:p>
          <a:p>
            <a:pPr marL="0" indent="0">
              <a:buNone/>
            </a:pPr>
            <a:r>
              <a:rPr lang="en-US" dirty="0"/>
              <a:t>        &lt;servlet-name&gt;</a:t>
            </a:r>
            <a:r>
              <a:rPr lang="en-US" dirty="0" err="1"/>
              <a:t>SimplestServlet</a:t>
            </a:r>
            <a:r>
              <a:rPr lang="en-US" dirty="0"/>
              <a:t>&lt;/servlet-name&gt;</a:t>
            </a:r>
          </a:p>
          <a:p>
            <a:pPr marL="0" indent="0">
              <a:buNone/>
            </a:pPr>
            <a:r>
              <a:rPr lang="en-US" dirty="0"/>
              <a:t>        &lt;servlet-class&gt;mum.cs545.SimplestServlet&lt;/servlet-class&gt;</a:t>
            </a:r>
          </a:p>
          <a:p>
            <a:pPr marL="0" indent="0">
              <a:buNone/>
            </a:pPr>
            <a:r>
              <a:rPr lang="en-US" dirty="0"/>
              <a:t>    &lt;/servlet&gt;</a:t>
            </a:r>
          </a:p>
          <a:p>
            <a:pPr marL="0" indent="0">
              <a:buNone/>
            </a:pPr>
            <a:r>
              <a:rPr lang="en-US" dirty="0"/>
              <a:t>    &lt;servlet-mapping&gt;</a:t>
            </a:r>
          </a:p>
          <a:p>
            <a:pPr marL="0" indent="0">
              <a:buNone/>
            </a:pPr>
            <a:r>
              <a:rPr lang="en-US" dirty="0"/>
              <a:t>        &lt;servlet-name&gt;</a:t>
            </a:r>
            <a:r>
              <a:rPr lang="en-US" dirty="0" err="1"/>
              <a:t>SimplestServlet</a:t>
            </a:r>
            <a:r>
              <a:rPr lang="en-US" dirty="0"/>
              <a:t>&lt;/servlet-name&gt;</a:t>
            </a:r>
          </a:p>
          <a:p>
            <a:pPr marL="0" indent="0">
              <a:buNone/>
            </a:pPr>
            <a:r>
              <a:rPr lang="en-US" dirty="0"/>
              <a:t>        &lt;</a:t>
            </a:r>
            <a:r>
              <a:rPr lang="en-US" dirty="0" err="1"/>
              <a:t>url</a:t>
            </a:r>
            <a:r>
              <a:rPr lang="en-US" dirty="0"/>
              <a:t>-pattern&gt;/Simple&lt;/</a:t>
            </a:r>
            <a:r>
              <a:rPr lang="en-US" dirty="0" err="1"/>
              <a:t>url</a:t>
            </a:r>
            <a:r>
              <a:rPr lang="en-US" dirty="0"/>
              <a:t>-pattern&gt;</a:t>
            </a:r>
          </a:p>
          <a:p>
            <a:pPr marL="0" indent="0">
              <a:buNone/>
            </a:pPr>
            <a:r>
              <a:rPr lang="en-US" dirty="0"/>
              <a:t>    &lt;/servlet-mapping&gt;</a:t>
            </a:r>
          </a:p>
          <a:p>
            <a:pPr marL="0" indent="0">
              <a:buNone/>
            </a:pPr>
            <a:r>
              <a:rPr lang="en-US" dirty="0"/>
              <a:t>    &lt;session-</a:t>
            </a:r>
            <a:r>
              <a:rPr lang="en-US" dirty="0" err="1"/>
              <a:t>config</a:t>
            </a:r>
            <a:r>
              <a:rPr lang="en-US" dirty="0"/>
              <a:t>&gt;</a:t>
            </a:r>
          </a:p>
          <a:p>
            <a:pPr marL="0" indent="0">
              <a:buNone/>
            </a:pPr>
            <a:r>
              <a:rPr lang="en-US" dirty="0"/>
              <a:t>        …</a:t>
            </a:r>
          </a:p>
          <a:p>
            <a:pPr marL="0" indent="0">
              <a:buNone/>
            </a:pPr>
            <a:r>
              <a:rPr lang="en-US" dirty="0"/>
              <a:t>    &lt;/session-</a:t>
            </a:r>
            <a:r>
              <a:rPr lang="en-US" dirty="0" err="1"/>
              <a:t>config</a:t>
            </a:r>
            <a:r>
              <a:rPr lang="en-US" dirty="0"/>
              <a:t>&gt;</a:t>
            </a:r>
          </a:p>
          <a:p>
            <a:pPr marL="0" indent="0">
              <a:buNone/>
            </a:pPr>
            <a:r>
              <a:rPr lang="en-US" dirty="0"/>
              <a:t>&lt;/web-app&gt;</a:t>
            </a:r>
          </a:p>
        </p:txBody>
      </p:sp>
    </p:spTree>
    <p:extLst>
      <p:ext uri="{BB962C8B-B14F-4D97-AF65-F5344CB8AC3E}">
        <p14:creationId xmlns:p14="http://schemas.microsoft.com/office/powerpoint/2010/main" val="4054047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Mapping Requests</a:t>
            </a:r>
          </a:p>
        </p:txBody>
      </p:sp>
      <p:sp>
        <p:nvSpPr>
          <p:cNvPr id="3" name="Content Placeholder 2"/>
          <p:cNvSpPr>
            <a:spLocks noGrp="1"/>
          </p:cNvSpPr>
          <p:nvPr>
            <p:ph idx="1"/>
          </p:nvPr>
        </p:nvSpPr>
        <p:spPr>
          <a:xfrm>
            <a:off x="2152650" y="1371601"/>
            <a:ext cx="7886700" cy="4805363"/>
          </a:xfrm>
        </p:spPr>
        <p:txBody>
          <a:bodyPr>
            <a:normAutofit fontScale="55000" lnSpcReduction="20000"/>
          </a:bodyPr>
          <a:lstStyle/>
          <a:p>
            <a:r>
              <a:rPr lang="en-US" dirty="0"/>
              <a:t>The THREE types of &lt;</a:t>
            </a:r>
            <a:r>
              <a:rPr lang="en-US" dirty="0" err="1"/>
              <a:t>url</a:t>
            </a:r>
            <a:r>
              <a:rPr lang="en-US" dirty="0"/>
              <a:t>-pattern&gt; elements</a:t>
            </a:r>
          </a:p>
          <a:p>
            <a:r>
              <a:rPr lang="en-US" b="1" dirty="0"/>
              <a:t>1) EXACT match</a:t>
            </a:r>
          </a:p>
          <a:p>
            <a:r>
              <a:rPr lang="en-US" i="1" dirty="0"/>
              <a:t>Example:</a:t>
            </a:r>
            <a:br>
              <a:rPr lang="en-US" dirty="0"/>
            </a:br>
            <a:r>
              <a:rPr lang="en-US" dirty="0"/>
              <a:t>&lt;</a:t>
            </a:r>
            <a:r>
              <a:rPr lang="en-US" dirty="0" err="1"/>
              <a:t>url</a:t>
            </a:r>
            <a:r>
              <a:rPr lang="en-US" dirty="0"/>
              <a:t>-pattern&gt;/Beer/SelectBeer.do&lt;/</a:t>
            </a:r>
            <a:r>
              <a:rPr lang="en-US" dirty="0" err="1"/>
              <a:t>url</a:t>
            </a:r>
            <a:r>
              <a:rPr lang="en-US" dirty="0"/>
              <a:t>-pattern&gt;</a:t>
            </a:r>
          </a:p>
          <a:p>
            <a:r>
              <a:rPr lang="en-US" dirty="0"/>
              <a:t>MUST begin with a slash (/).</a:t>
            </a:r>
          </a:p>
          <a:p>
            <a:r>
              <a:rPr lang="en-US" dirty="0"/>
              <a:t>Can have an extension (like .do), but it’s not required.</a:t>
            </a:r>
          </a:p>
          <a:p>
            <a:r>
              <a:rPr lang="en-US" b="1" dirty="0"/>
              <a:t>2) DIRECTORY match</a:t>
            </a:r>
          </a:p>
          <a:p>
            <a:r>
              <a:rPr lang="en-US" i="1" dirty="0"/>
              <a:t>Example:</a:t>
            </a:r>
            <a:br>
              <a:rPr lang="en-US" dirty="0"/>
            </a:br>
            <a:r>
              <a:rPr lang="en-US" dirty="0"/>
              <a:t>&lt;</a:t>
            </a:r>
            <a:r>
              <a:rPr lang="en-US" dirty="0" err="1"/>
              <a:t>url</a:t>
            </a:r>
            <a:r>
              <a:rPr lang="en-US" dirty="0"/>
              <a:t>-pattern&gt;/Beer/*&lt;/</a:t>
            </a:r>
            <a:r>
              <a:rPr lang="en-US" dirty="0" err="1"/>
              <a:t>url</a:t>
            </a:r>
            <a:r>
              <a:rPr lang="en-US" dirty="0"/>
              <a:t>-pattern&gt;</a:t>
            </a:r>
          </a:p>
          <a:p>
            <a:r>
              <a:rPr lang="en-US" dirty="0"/>
              <a:t>MUST begin with a slash (/).</a:t>
            </a:r>
          </a:p>
          <a:p>
            <a:r>
              <a:rPr lang="en-US" dirty="0"/>
              <a:t>Always ends with a slash/asterisk (/*).</a:t>
            </a:r>
          </a:p>
          <a:p>
            <a:r>
              <a:rPr lang="en-US" b="1" dirty="0"/>
              <a:t>3) EXTENSION match</a:t>
            </a:r>
          </a:p>
          <a:p>
            <a:r>
              <a:rPr lang="en-US" i="1" dirty="0"/>
              <a:t>Example:</a:t>
            </a:r>
            <a:br>
              <a:rPr lang="en-US" dirty="0"/>
            </a:br>
            <a:r>
              <a:rPr lang="en-US" dirty="0"/>
              <a:t>&lt;</a:t>
            </a:r>
            <a:r>
              <a:rPr lang="en-US" dirty="0" err="1"/>
              <a:t>url</a:t>
            </a:r>
            <a:r>
              <a:rPr lang="en-US" dirty="0"/>
              <a:t>-pattern</a:t>
            </a:r>
            <a:r>
              <a:rPr lang="en-US" dirty="0">
                <a:solidFill>
                  <a:srgbClr val="FF0000"/>
                </a:solidFill>
              </a:rPr>
              <a:t>&gt;*.d</a:t>
            </a:r>
            <a:r>
              <a:rPr lang="en-US" dirty="0"/>
              <a:t>o&lt;/</a:t>
            </a:r>
            <a:r>
              <a:rPr lang="en-US" dirty="0" err="1"/>
              <a:t>url</a:t>
            </a:r>
            <a:r>
              <a:rPr lang="en-US" dirty="0"/>
              <a:t>-pattern&gt;</a:t>
            </a:r>
          </a:p>
          <a:p>
            <a:r>
              <a:rPr lang="en-US" dirty="0"/>
              <a:t>MUST begin with an asterisk (*) (NEVER with a slash).</a:t>
            </a:r>
          </a:p>
          <a:p>
            <a:r>
              <a:rPr lang="en-US" dirty="0"/>
              <a:t>After the asterisk, it MUST have a dot extension (.do, .</a:t>
            </a:r>
            <a:r>
              <a:rPr lang="en-US" dirty="0" err="1"/>
              <a:t>jsp</a:t>
            </a:r>
            <a:r>
              <a:rPr lang="en-US" dirty="0"/>
              <a:t>, etc.)</a:t>
            </a:r>
          </a:p>
          <a:p>
            <a:endParaRPr lang="en-US" dirty="0"/>
          </a:p>
          <a:p>
            <a:r>
              <a:rPr lang="en-US" sz="1600" dirty="0">
                <a:hlinkClick r:id="rId3"/>
              </a:rPr>
              <a:t>https://docs.oracle.com/cloud/latest/as111170/WBAPP/configureservlet.htm#WBAPP135</a:t>
            </a:r>
            <a:r>
              <a:rPr lang="en-US" sz="2900" dirty="0"/>
              <a:t>. </a:t>
            </a:r>
            <a:r>
              <a:rPr lang="en-US" sz="2000" dirty="0"/>
              <a:t>(examples)</a:t>
            </a:r>
            <a:endParaRPr lang="en-US" sz="2900" dirty="0"/>
          </a:p>
        </p:txBody>
      </p:sp>
    </p:spTree>
    <p:extLst>
      <p:ext uri="{BB962C8B-B14F-4D97-AF65-F5344CB8AC3E}">
        <p14:creationId xmlns:p14="http://schemas.microsoft.com/office/powerpoint/2010/main" val="3195662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XML vs Annotations</a:t>
            </a:r>
          </a:p>
        </p:txBody>
      </p:sp>
      <p:sp>
        <p:nvSpPr>
          <p:cNvPr id="6" name="TextBox 5">
            <a:extLst>
              <a:ext uri="{FF2B5EF4-FFF2-40B4-BE49-F238E27FC236}">
                <a16:creationId xmlns:a16="http://schemas.microsoft.com/office/drawing/2014/main" id="{A3A44553-B4FC-4CE4-89B1-24E32E3E3DAB}"/>
              </a:ext>
            </a:extLst>
          </p:cNvPr>
          <p:cNvSpPr txBox="1"/>
          <p:nvPr/>
        </p:nvSpPr>
        <p:spPr>
          <a:xfrm>
            <a:off x="1219200" y="1524000"/>
            <a:ext cx="6019800" cy="2308324"/>
          </a:xfrm>
          <a:prstGeom prst="rect">
            <a:avLst/>
          </a:prstGeom>
          <a:noFill/>
        </p:spPr>
        <p:txBody>
          <a:bodyPr wrap="square" rtlCol="0">
            <a:spAutoFit/>
          </a:bodyPr>
          <a:lstStyle/>
          <a:p>
            <a:r>
              <a:rPr lang="en-US" dirty="0"/>
              <a:t> &lt;servlet&gt;</a:t>
            </a:r>
          </a:p>
          <a:p>
            <a:r>
              <a:rPr lang="en-US" dirty="0"/>
              <a:t>        &lt;servlet-name&gt;</a:t>
            </a:r>
            <a:r>
              <a:rPr lang="en-US" dirty="0" err="1"/>
              <a:t>HelloServlet</a:t>
            </a:r>
            <a:r>
              <a:rPr lang="en-US" dirty="0"/>
              <a:t>&lt;/servlet-name&gt;</a:t>
            </a:r>
          </a:p>
          <a:p>
            <a:r>
              <a:rPr lang="en-US" dirty="0"/>
              <a:t>        &lt;servlet-class&gt;cs472.mum.HelloServlet&lt;/servlet-class&gt;</a:t>
            </a:r>
          </a:p>
          <a:p>
            <a:r>
              <a:rPr lang="en-US" dirty="0"/>
              <a:t>    &lt;/servlet&gt;</a:t>
            </a:r>
          </a:p>
          <a:p>
            <a:r>
              <a:rPr lang="en-US" dirty="0"/>
              <a:t>    &lt;servlet-mapping&gt;</a:t>
            </a:r>
          </a:p>
          <a:p>
            <a:r>
              <a:rPr lang="en-US" dirty="0"/>
              <a:t>        &lt;servlet-name&gt;</a:t>
            </a:r>
            <a:r>
              <a:rPr lang="en-US" dirty="0" err="1"/>
              <a:t>HelloServlet</a:t>
            </a:r>
            <a:r>
              <a:rPr lang="en-US" dirty="0"/>
              <a:t>&lt;/servlet-name&gt;</a:t>
            </a:r>
          </a:p>
          <a:p>
            <a:r>
              <a:rPr lang="en-US" dirty="0"/>
              <a:t>        &lt;</a:t>
            </a:r>
            <a:r>
              <a:rPr lang="en-US" dirty="0" err="1"/>
              <a:t>url</a:t>
            </a:r>
            <a:r>
              <a:rPr lang="en-US" dirty="0"/>
              <a:t>-pattern&gt;/hello&lt;/</a:t>
            </a:r>
            <a:r>
              <a:rPr lang="en-US" dirty="0" err="1"/>
              <a:t>url</a:t>
            </a:r>
            <a:r>
              <a:rPr lang="en-US" dirty="0"/>
              <a:t>-pattern&gt;</a:t>
            </a:r>
          </a:p>
          <a:p>
            <a:r>
              <a:rPr lang="en-US" dirty="0"/>
              <a:t>    &lt;/servlet-mapping&gt;</a:t>
            </a:r>
          </a:p>
        </p:txBody>
      </p:sp>
      <p:sp>
        <p:nvSpPr>
          <p:cNvPr id="7" name="Rectangle 6">
            <a:extLst>
              <a:ext uri="{FF2B5EF4-FFF2-40B4-BE49-F238E27FC236}">
                <a16:creationId xmlns:a16="http://schemas.microsoft.com/office/drawing/2014/main" id="{54B13CEA-452D-412E-A0AE-FA61FD07B029}"/>
              </a:ext>
            </a:extLst>
          </p:cNvPr>
          <p:cNvSpPr/>
          <p:nvPr/>
        </p:nvSpPr>
        <p:spPr>
          <a:xfrm>
            <a:off x="1447800" y="4897357"/>
            <a:ext cx="6934200" cy="1200329"/>
          </a:xfrm>
          <a:prstGeom prst="rect">
            <a:avLst/>
          </a:prstGeom>
          <a:ln>
            <a:solidFill>
              <a:schemeClr val="accent1"/>
            </a:solidFill>
          </a:ln>
        </p:spPr>
        <p:txBody>
          <a:bodyPr wrap="square">
            <a:spAutoFit/>
          </a:bodyPr>
          <a:lstStyle/>
          <a:p>
            <a:r>
              <a:rPr lang="en-US" dirty="0">
                <a:solidFill>
                  <a:srgbClr val="646464"/>
                </a:solidFill>
                <a:latin typeface="Consolas" panose="020B0609020204030204" pitchFamily="49" charset="0"/>
              </a:rPr>
              <a:t>@</a:t>
            </a:r>
            <a:r>
              <a:rPr lang="en-US" dirty="0" err="1">
                <a:solidFill>
                  <a:srgbClr val="646464"/>
                </a:solidFill>
                <a:latin typeface="Consolas" panose="020B0609020204030204" pitchFamily="49" charset="0"/>
              </a:rPr>
              <a:t>WebServlet</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"/hello"</a:t>
            </a:r>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HelloServlet</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extends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HttpServlet</a:t>
            </a:r>
            <a:r>
              <a:rPr lang="en-US" b="1"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a:t>
            </a:r>
            <a:endParaRPr lang="en-US" dirty="0"/>
          </a:p>
        </p:txBody>
      </p:sp>
      <p:sp>
        <p:nvSpPr>
          <p:cNvPr id="8" name="Content Placeholder 2">
            <a:extLst>
              <a:ext uri="{FF2B5EF4-FFF2-40B4-BE49-F238E27FC236}">
                <a16:creationId xmlns:a16="http://schemas.microsoft.com/office/drawing/2014/main" id="{C38C77AA-0400-4691-ADE2-D61B34596E7D}"/>
              </a:ext>
            </a:extLst>
          </p:cNvPr>
          <p:cNvSpPr>
            <a:spLocks noGrp="1"/>
          </p:cNvSpPr>
          <p:nvPr>
            <p:ph idx="1"/>
          </p:nvPr>
        </p:nvSpPr>
        <p:spPr>
          <a:xfrm>
            <a:off x="685800" y="4189412"/>
            <a:ext cx="10820400" cy="2289175"/>
          </a:xfrm>
        </p:spPr>
        <p:txBody>
          <a:bodyPr/>
          <a:lstStyle/>
          <a:p>
            <a:r>
              <a:rPr lang="en-US" dirty="0"/>
              <a:t>Servlets can be declared and mapped using annotations instead of xml</a:t>
            </a:r>
          </a:p>
        </p:txBody>
      </p:sp>
    </p:spTree>
    <p:extLst>
      <p:ext uri="{BB962C8B-B14F-4D97-AF65-F5344CB8AC3E}">
        <p14:creationId xmlns:p14="http://schemas.microsoft.com/office/powerpoint/2010/main" val="2512228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XML vs Annotations</a:t>
            </a:r>
          </a:p>
        </p:txBody>
      </p:sp>
      <p:sp>
        <p:nvSpPr>
          <p:cNvPr id="3" name="Content Placeholder 2"/>
          <p:cNvSpPr>
            <a:spLocks noGrp="1"/>
          </p:cNvSpPr>
          <p:nvPr>
            <p:ph idx="1"/>
          </p:nvPr>
        </p:nvSpPr>
        <p:spPr/>
        <p:txBody>
          <a:bodyPr/>
          <a:lstStyle/>
          <a:p>
            <a:pPr marL="0" indent="0">
              <a:buNone/>
            </a:pPr>
            <a:r>
              <a:rPr lang="en-US" b="1" dirty="0"/>
              <a:t>XML</a:t>
            </a:r>
          </a:p>
          <a:p>
            <a:pPr lvl="1"/>
            <a:r>
              <a:rPr lang="en-US" dirty="0"/>
              <a:t>Centralized file to change the project</a:t>
            </a:r>
          </a:p>
          <a:p>
            <a:pPr lvl="1"/>
            <a:r>
              <a:rPr lang="en-US" dirty="0"/>
              <a:t>You need to restart after deploy</a:t>
            </a:r>
          </a:p>
          <a:p>
            <a:pPr marL="0" indent="0">
              <a:buNone/>
            </a:pPr>
            <a:r>
              <a:rPr lang="en-US" b="1" dirty="0"/>
              <a:t>Annotations</a:t>
            </a:r>
          </a:p>
          <a:p>
            <a:pPr lvl="1"/>
            <a:r>
              <a:rPr lang="en-US" dirty="0"/>
              <a:t>Annotations are in the same file which makes it easy to track and understand the purpose of the file</a:t>
            </a:r>
          </a:p>
          <a:p>
            <a:pPr lvl="1"/>
            <a:r>
              <a:rPr lang="en-US" dirty="0"/>
              <a:t>Change should be done in all files</a:t>
            </a:r>
          </a:p>
          <a:p>
            <a:pPr lvl="1"/>
            <a:r>
              <a:rPr lang="en-US" dirty="0"/>
              <a:t>No need to restart after change, the container will compare the servlet file version with the one in memory and update it accordingly.</a:t>
            </a:r>
          </a:p>
        </p:txBody>
      </p:sp>
      <p:sp>
        <p:nvSpPr>
          <p:cNvPr id="4" name="TextBox 3"/>
          <p:cNvSpPr txBox="1"/>
          <p:nvPr/>
        </p:nvSpPr>
        <p:spPr>
          <a:xfrm>
            <a:off x="2152650" y="5681272"/>
            <a:ext cx="5103000" cy="369332"/>
          </a:xfrm>
          <a:prstGeom prst="rect">
            <a:avLst/>
          </a:prstGeom>
          <a:noFill/>
        </p:spPr>
        <p:txBody>
          <a:bodyPr wrap="none" rtlCol="0">
            <a:spAutoFit/>
          </a:bodyPr>
          <a:lstStyle/>
          <a:p>
            <a:r>
              <a:rPr lang="en-US" dirty="0"/>
              <a:t>Note: XML configurations will overwrite Annotations</a:t>
            </a:r>
          </a:p>
        </p:txBody>
      </p:sp>
    </p:spTree>
    <p:extLst>
      <p:ext uri="{BB962C8B-B14F-4D97-AF65-F5344CB8AC3E}">
        <p14:creationId xmlns:p14="http://schemas.microsoft.com/office/powerpoint/2010/main" val="20458534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lstStyle/>
          <a:p>
            <a:r>
              <a:rPr lang="en-US" b="1" dirty="0">
                <a:latin typeface="+mn-lt"/>
              </a:rPr>
              <a:t>Context </a:t>
            </a:r>
            <a:r>
              <a:rPr lang="en-US" b="1" dirty="0" err="1">
                <a:latin typeface="Consolas" panose="020B0609020204030204" pitchFamily="49" charset="0"/>
              </a:rPr>
              <a:t>Init</a:t>
            </a:r>
            <a:r>
              <a:rPr lang="en-US" b="1" dirty="0">
                <a:latin typeface="+mn-lt"/>
              </a:rPr>
              <a:t> parameters</a:t>
            </a:r>
          </a:p>
        </p:txBody>
      </p:sp>
      <p:sp>
        <p:nvSpPr>
          <p:cNvPr id="3" name="Content Placeholder 2"/>
          <p:cNvSpPr>
            <a:spLocks noGrp="1"/>
          </p:cNvSpPr>
          <p:nvPr>
            <p:ph idx="1"/>
          </p:nvPr>
        </p:nvSpPr>
        <p:spPr>
          <a:xfrm>
            <a:off x="838200" y="1295400"/>
            <a:ext cx="10515600" cy="5181600"/>
          </a:xfrm>
        </p:spPr>
        <p:txBody>
          <a:bodyPr/>
          <a:lstStyle/>
          <a:p>
            <a:r>
              <a:rPr lang="en-US" dirty="0"/>
              <a:t>Context </a:t>
            </a:r>
            <a:r>
              <a:rPr lang="en-US" i="1" dirty="0"/>
              <a:t>initialization</a:t>
            </a:r>
            <a:r>
              <a:rPr lang="en-US" dirty="0"/>
              <a:t> </a:t>
            </a:r>
            <a:r>
              <a:rPr lang="en-US" i="1" dirty="0"/>
              <a:t>parameters</a:t>
            </a:r>
            <a:r>
              <a:rPr lang="en-US" dirty="0"/>
              <a:t> usually shortened to </a:t>
            </a:r>
            <a:r>
              <a:rPr lang="en-US" i="1" dirty="0" err="1"/>
              <a:t>init</a:t>
            </a:r>
            <a:r>
              <a:rPr lang="en-US" dirty="0"/>
              <a:t> </a:t>
            </a:r>
            <a:r>
              <a:rPr lang="en-US" i="1" dirty="0"/>
              <a:t>parameters</a:t>
            </a:r>
            <a:r>
              <a:rPr lang="en-US" dirty="0"/>
              <a:t>.</a:t>
            </a:r>
          </a:p>
          <a:p>
            <a:pPr lvl="1"/>
            <a:r>
              <a:rPr lang="en-US" dirty="0"/>
              <a:t>Can be put to any number of uses, from defining connection to database, to providing support email address.</a:t>
            </a:r>
          </a:p>
          <a:p>
            <a:pPr lvl="1"/>
            <a:r>
              <a:rPr lang="en-US" dirty="0"/>
              <a:t>You declare context </a:t>
            </a:r>
            <a:r>
              <a:rPr lang="en-US" dirty="0" err="1"/>
              <a:t>init</a:t>
            </a:r>
            <a:r>
              <a:rPr lang="en-US" dirty="0"/>
              <a:t> parameters using </a:t>
            </a:r>
            <a:r>
              <a:rPr lang="en-US" dirty="0">
                <a:latin typeface="Consolas" panose="020B0609020204030204" pitchFamily="49" charset="0"/>
              </a:rPr>
              <a:t>&lt;context-param&gt;</a:t>
            </a:r>
            <a:r>
              <a:rPr lang="en-US" dirty="0"/>
              <a:t> tag with in the </a:t>
            </a:r>
            <a:r>
              <a:rPr lang="en-US" dirty="0">
                <a:latin typeface="Consolas" panose="020B0609020204030204" pitchFamily="49" charset="0"/>
              </a:rPr>
              <a:t>web.xml</a:t>
            </a:r>
            <a:r>
              <a:rPr lang="en-US" dirty="0"/>
              <a:t> (no annotation alternative, you have to use DD, i.e., web.xml)</a:t>
            </a:r>
          </a:p>
        </p:txBody>
      </p:sp>
      <p:sp>
        <p:nvSpPr>
          <p:cNvPr id="5" name="Rectangle 4"/>
          <p:cNvSpPr/>
          <p:nvPr/>
        </p:nvSpPr>
        <p:spPr>
          <a:xfrm>
            <a:off x="1600200" y="3657600"/>
            <a:ext cx="5791200" cy="1200329"/>
          </a:xfrm>
          <a:prstGeom prst="rect">
            <a:avLst/>
          </a:prstGeom>
          <a:ln>
            <a:solidFill>
              <a:schemeClr val="accent1"/>
            </a:solidFill>
          </a:ln>
        </p:spPr>
        <p:txBody>
          <a:bodyPr wrap="square">
            <a:spAutoFit/>
          </a:bodyPr>
          <a:lstStyle/>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context-</a:t>
            </a:r>
            <a:r>
              <a:rPr lang="en-US" dirty="0" err="1">
                <a:solidFill>
                  <a:srgbClr val="3F7F7F"/>
                </a:solidFill>
                <a:latin typeface="Consolas" panose="020B0609020204030204" pitchFamily="49" charset="0"/>
              </a:rPr>
              <a:t>param</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	&lt;</a:t>
            </a:r>
            <a:r>
              <a:rPr lang="en-US" dirty="0" err="1">
                <a:solidFill>
                  <a:srgbClr val="3F7F7F"/>
                </a:solidFill>
                <a:latin typeface="Consolas" panose="020B0609020204030204" pitchFamily="49" charset="0"/>
              </a:rPr>
              <a:t>param</a:t>
            </a:r>
            <a:r>
              <a:rPr lang="en-US" dirty="0">
                <a:solidFill>
                  <a:srgbClr val="3F7F7F"/>
                </a:solidFill>
                <a:latin typeface="Consolas" panose="020B0609020204030204" pitchFamily="49" charset="0"/>
              </a:rPr>
              <a:t>-name</a:t>
            </a:r>
            <a:r>
              <a:rPr lang="en-US" dirty="0">
                <a:solidFill>
                  <a:srgbClr val="008080"/>
                </a:solidFill>
                <a:latin typeface="Consolas" panose="020B0609020204030204" pitchFamily="49" charset="0"/>
              </a:rPr>
              <a:t>&gt;</a:t>
            </a:r>
            <a:r>
              <a:rPr lang="en-US" dirty="0">
                <a:solidFill>
                  <a:srgbClr val="000000"/>
                </a:solidFill>
                <a:latin typeface="Consolas" panose="020B0609020204030204" pitchFamily="49" charset="0"/>
              </a:rPr>
              <a:t>support-email</a:t>
            </a:r>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param</a:t>
            </a:r>
            <a:r>
              <a:rPr lang="en-US" dirty="0">
                <a:solidFill>
                  <a:srgbClr val="3F7F7F"/>
                </a:solidFill>
                <a:latin typeface="Consolas" panose="020B0609020204030204" pitchFamily="49" charset="0"/>
              </a:rPr>
              <a:t>-name</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	&lt;</a:t>
            </a:r>
            <a:r>
              <a:rPr lang="en-US" dirty="0" err="1">
                <a:solidFill>
                  <a:srgbClr val="3F7F7F"/>
                </a:solidFill>
                <a:latin typeface="Consolas" panose="020B0609020204030204" pitchFamily="49" charset="0"/>
              </a:rPr>
              <a:t>param</a:t>
            </a:r>
            <a:r>
              <a:rPr lang="en-US" dirty="0">
                <a:solidFill>
                  <a:srgbClr val="3F7F7F"/>
                </a:solidFill>
                <a:latin typeface="Consolas" panose="020B0609020204030204" pitchFamily="49" charset="0"/>
              </a:rPr>
              <a:t>-value</a:t>
            </a:r>
            <a:r>
              <a:rPr lang="en-US" dirty="0">
                <a:solidFill>
                  <a:srgbClr val="008080"/>
                </a:solidFill>
                <a:latin typeface="Consolas" panose="020B0609020204030204" pitchFamily="49" charset="0"/>
              </a:rPr>
              <a:t>&gt;</a:t>
            </a:r>
            <a:r>
              <a:rPr lang="en-US" dirty="0">
                <a:solidFill>
                  <a:srgbClr val="000000"/>
                </a:solidFill>
                <a:latin typeface="Consolas" panose="020B0609020204030204" pitchFamily="49" charset="0"/>
              </a:rPr>
              <a:t>cstech.mum.edu</a:t>
            </a:r>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param</a:t>
            </a:r>
            <a:r>
              <a:rPr lang="en-US" dirty="0">
                <a:solidFill>
                  <a:srgbClr val="3F7F7F"/>
                </a:solidFill>
                <a:latin typeface="Consolas" panose="020B0609020204030204" pitchFamily="49" charset="0"/>
              </a:rPr>
              <a:t>-value</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context-</a:t>
            </a:r>
            <a:r>
              <a:rPr lang="en-US" dirty="0" err="1">
                <a:solidFill>
                  <a:srgbClr val="3F7F7F"/>
                </a:solidFill>
                <a:latin typeface="Consolas" panose="020B0609020204030204" pitchFamily="49" charset="0"/>
              </a:rPr>
              <a:t>param</a:t>
            </a:r>
            <a:r>
              <a:rPr lang="en-US" dirty="0">
                <a:solidFill>
                  <a:srgbClr val="008080"/>
                </a:solidFill>
                <a:latin typeface="Consolas" panose="020B0609020204030204" pitchFamily="49" charset="0"/>
              </a:rPr>
              <a:t>&gt;</a:t>
            </a:r>
            <a:endParaRPr lang="en-US" dirty="0"/>
          </a:p>
        </p:txBody>
      </p:sp>
      <p:sp>
        <p:nvSpPr>
          <p:cNvPr id="7" name="Rectangle 6"/>
          <p:cNvSpPr/>
          <p:nvPr/>
        </p:nvSpPr>
        <p:spPr>
          <a:xfrm>
            <a:off x="1600200" y="5105400"/>
            <a:ext cx="6096000" cy="646331"/>
          </a:xfrm>
          <a:prstGeom prst="rect">
            <a:avLst/>
          </a:prstGeom>
          <a:ln>
            <a:solidFill>
              <a:schemeClr val="accent1"/>
            </a:solidFill>
          </a:ln>
        </p:spPr>
        <p:txBody>
          <a:bodyPr>
            <a:spAutoFit/>
          </a:bodyPr>
          <a:lstStyle/>
          <a:p>
            <a:r>
              <a:rPr lang="en-US" dirty="0" err="1">
                <a:solidFill>
                  <a:srgbClr val="000000"/>
                </a:solidFill>
                <a:latin typeface="Consolas" panose="020B0609020204030204" pitchFamily="49" charset="0"/>
              </a:rPr>
              <a:t>ServletContext</a:t>
            </a:r>
            <a:r>
              <a:rPr lang="en-US" dirty="0">
                <a:solidFill>
                  <a:srgbClr val="000000"/>
                </a:solidFill>
                <a:latin typeface="Consolas" panose="020B0609020204030204" pitchFamily="49" charset="0"/>
              </a:rPr>
              <a:t> </a:t>
            </a:r>
            <a:r>
              <a:rPr lang="en-US" dirty="0" err="1">
                <a:solidFill>
                  <a:srgbClr val="6A3E3E"/>
                </a:solidFill>
                <a:latin typeface="Consolas" panose="020B0609020204030204" pitchFamily="49" charset="0"/>
              </a:rPr>
              <a:t>sc</a:t>
            </a:r>
            <a:r>
              <a:rPr lang="en-US" dirty="0">
                <a:solidFill>
                  <a:srgbClr val="000000"/>
                </a:solidFill>
                <a:latin typeface="Consolas" panose="020B0609020204030204" pitchFamily="49" charset="0"/>
              </a:rPr>
              <a:t> = </a:t>
            </a:r>
            <a:r>
              <a:rPr lang="en-US" b="1" dirty="0" err="1">
                <a:solidFill>
                  <a:srgbClr val="7F0055"/>
                </a:solidFill>
                <a:latin typeface="Consolas" panose="020B0609020204030204" pitchFamily="49" charset="0"/>
              </a:rPr>
              <a:t>this</a:t>
            </a:r>
            <a:r>
              <a:rPr lang="en-US" b="1" dirty="0" err="1">
                <a:solidFill>
                  <a:srgbClr val="000000"/>
                </a:solidFill>
                <a:latin typeface="Consolas" panose="020B0609020204030204" pitchFamily="49" charset="0"/>
              </a:rPr>
              <a:t>.getServletContext</a:t>
            </a:r>
            <a:r>
              <a:rPr lang="en-US" b="1" dirty="0">
                <a:solidFill>
                  <a:srgbClr val="000000"/>
                </a:solidFill>
                <a:latin typeface="Consolas" panose="020B0609020204030204" pitchFamily="49" charset="0"/>
              </a:rPr>
              <a:t>();</a:t>
            </a:r>
          </a:p>
          <a:p>
            <a:r>
              <a:rPr lang="en-US" dirty="0" err="1">
                <a:solidFill>
                  <a:srgbClr val="6A3E3E"/>
                </a:solidFill>
                <a:latin typeface="Consolas" panose="020B0609020204030204" pitchFamily="49" charset="0"/>
              </a:rPr>
              <a:t>sc</a:t>
            </a:r>
            <a:r>
              <a:rPr lang="en-US" dirty="0" err="1">
                <a:solidFill>
                  <a:srgbClr val="000000"/>
                </a:solidFill>
                <a:latin typeface="Consolas" panose="020B0609020204030204" pitchFamily="49" charset="0"/>
              </a:rPr>
              <a:t>.getInitParameter</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"support-email"</a:t>
            </a: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2796746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7874"/>
          </a:xfrm>
        </p:spPr>
        <p:txBody>
          <a:bodyPr>
            <a:normAutofit/>
          </a:bodyPr>
          <a:lstStyle/>
          <a:p>
            <a:r>
              <a:rPr lang="en-US" b="1" dirty="0">
                <a:latin typeface="+mn-lt"/>
              </a:rPr>
              <a:t>Servlet </a:t>
            </a:r>
            <a:r>
              <a:rPr lang="en-US" b="1" dirty="0" err="1">
                <a:latin typeface="Consolas" panose="020B0609020204030204" pitchFamily="49" charset="0"/>
              </a:rPr>
              <a:t>Init</a:t>
            </a:r>
            <a:r>
              <a:rPr lang="en-US" b="1" dirty="0">
                <a:latin typeface="+mn-lt"/>
              </a:rPr>
              <a:t> Parameters</a:t>
            </a:r>
          </a:p>
        </p:txBody>
      </p:sp>
      <p:sp>
        <p:nvSpPr>
          <p:cNvPr id="3" name="Content Placeholder 2"/>
          <p:cNvSpPr>
            <a:spLocks noGrp="1"/>
          </p:cNvSpPr>
          <p:nvPr>
            <p:ph idx="1"/>
          </p:nvPr>
        </p:nvSpPr>
        <p:spPr>
          <a:xfrm>
            <a:off x="838200" y="1371600"/>
            <a:ext cx="10515600" cy="5257799"/>
          </a:xfrm>
        </p:spPr>
        <p:txBody>
          <a:bodyPr/>
          <a:lstStyle/>
          <a:p>
            <a:r>
              <a:rPr lang="en-US" dirty="0"/>
              <a:t>You can also obtain </a:t>
            </a:r>
            <a:r>
              <a:rPr lang="en-US" dirty="0" err="1"/>
              <a:t>init</a:t>
            </a:r>
            <a:r>
              <a:rPr lang="en-US" dirty="0"/>
              <a:t> parameter from the </a:t>
            </a:r>
            <a:r>
              <a:rPr lang="en-US" dirty="0" err="1">
                <a:latin typeface="Consolas" panose="020B0609020204030204" pitchFamily="49" charset="0"/>
              </a:rPr>
              <a:t>ServletConfig</a:t>
            </a:r>
            <a:r>
              <a:rPr lang="en-US" dirty="0"/>
              <a:t> object.</a:t>
            </a:r>
          </a:p>
          <a:p>
            <a:endParaRPr lang="en-US" dirty="0"/>
          </a:p>
          <a:p>
            <a:endParaRPr lang="en-US" dirty="0"/>
          </a:p>
          <a:p>
            <a:endParaRPr lang="en-US" dirty="0"/>
          </a:p>
          <a:p>
            <a:endParaRPr lang="en-US" dirty="0"/>
          </a:p>
          <a:p>
            <a:endParaRPr lang="en-US" dirty="0"/>
          </a:p>
          <a:p>
            <a:endParaRPr lang="en-US" dirty="0"/>
          </a:p>
          <a:p>
            <a:r>
              <a:rPr lang="en-US" dirty="0"/>
              <a:t>Creates </a:t>
            </a:r>
            <a:r>
              <a:rPr lang="en-US" dirty="0" err="1"/>
              <a:t>init</a:t>
            </a:r>
            <a:r>
              <a:rPr lang="en-US" dirty="0"/>
              <a:t> parameter specific to this Servlet.</a:t>
            </a:r>
          </a:p>
          <a:p>
            <a:pPr lvl="1"/>
            <a:r>
              <a:rPr lang="en-US" dirty="0"/>
              <a:t>Can opt to use annotation instead.</a:t>
            </a:r>
          </a:p>
          <a:p>
            <a:pPr lvl="2"/>
            <a:r>
              <a:rPr lang="en-US" dirty="0"/>
              <a:t>drawback is, you need to recompile the application after every change.</a:t>
            </a:r>
          </a:p>
        </p:txBody>
      </p:sp>
      <p:sp>
        <p:nvSpPr>
          <p:cNvPr id="4" name="Rectangle 3"/>
          <p:cNvSpPr/>
          <p:nvPr/>
        </p:nvSpPr>
        <p:spPr>
          <a:xfrm>
            <a:off x="1219200" y="1905000"/>
            <a:ext cx="6096000" cy="646331"/>
          </a:xfrm>
          <a:prstGeom prst="rect">
            <a:avLst/>
          </a:prstGeom>
          <a:ln>
            <a:solidFill>
              <a:schemeClr val="accent1"/>
            </a:solidFill>
          </a:ln>
        </p:spPr>
        <p:txBody>
          <a:bodyPr>
            <a:spAutoFit/>
          </a:bodyPr>
          <a:lstStyle/>
          <a:p>
            <a:r>
              <a:rPr lang="en-US" dirty="0" err="1">
                <a:solidFill>
                  <a:srgbClr val="000000"/>
                </a:solidFill>
                <a:latin typeface="Consolas" panose="020B0609020204030204" pitchFamily="49" charset="0"/>
              </a:rPr>
              <a:t>ServletConfig</a:t>
            </a:r>
            <a:r>
              <a:rPr lang="en-US" dirty="0">
                <a:solidFill>
                  <a:srgbClr val="000000"/>
                </a:solidFill>
                <a:latin typeface="Consolas" panose="020B0609020204030204" pitchFamily="49" charset="0"/>
              </a:rPr>
              <a:t> </a:t>
            </a:r>
            <a:r>
              <a:rPr lang="en-US" dirty="0" err="1">
                <a:solidFill>
                  <a:srgbClr val="6A3E3E"/>
                </a:solidFill>
                <a:latin typeface="Consolas" panose="020B0609020204030204" pitchFamily="49" charset="0"/>
              </a:rPr>
              <a:t>sc</a:t>
            </a:r>
            <a:r>
              <a:rPr lang="en-US" dirty="0">
                <a:solidFill>
                  <a:srgbClr val="000000"/>
                </a:solidFill>
                <a:latin typeface="Consolas" panose="020B0609020204030204" pitchFamily="49" charset="0"/>
              </a:rPr>
              <a:t> = </a:t>
            </a:r>
            <a:r>
              <a:rPr lang="en-US" b="1" dirty="0" err="1">
                <a:solidFill>
                  <a:srgbClr val="7F0055"/>
                </a:solidFill>
                <a:latin typeface="Consolas" panose="020B0609020204030204" pitchFamily="49" charset="0"/>
              </a:rPr>
              <a:t>this</a:t>
            </a:r>
            <a:r>
              <a:rPr lang="en-US" b="1" dirty="0" err="1">
                <a:solidFill>
                  <a:srgbClr val="000000"/>
                </a:solidFill>
                <a:latin typeface="Consolas" panose="020B0609020204030204" pitchFamily="49" charset="0"/>
              </a:rPr>
              <a:t>.getServletConfig</a:t>
            </a:r>
            <a:r>
              <a:rPr lang="en-US" b="1" dirty="0">
                <a:solidFill>
                  <a:srgbClr val="000000"/>
                </a:solidFill>
                <a:latin typeface="Consolas" panose="020B0609020204030204" pitchFamily="49" charset="0"/>
              </a:rPr>
              <a:t>();</a:t>
            </a:r>
          </a:p>
          <a:p>
            <a:r>
              <a:rPr lang="en-US" dirty="0" err="1">
                <a:solidFill>
                  <a:srgbClr val="6A3E3E"/>
                </a:solidFill>
                <a:latin typeface="Consolas" panose="020B0609020204030204" pitchFamily="49" charset="0"/>
              </a:rPr>
              <a:t>sc</a:t>
            </a:r>
            <a:r>
              <a:rPr lang="en-US" dirty="0" err="1">
                <a:solidFill>
                  <a:srgbClr val="000000"/>
                </a:solidFill>
                <a:latin typeface="Consolas" panose="020B0609020204030204" pitchFamily="49" charset="0"/>
              </a:rPr>
              <a:t>.getInitParameter</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"database"</a:t>
            </a:r>
            <a:r>
              <a:rPr lang="en-US" dirty="0">
                <a:solidFill>
                  <a:srgbClr val="000000"/>
                </a:solidFill>
                <a:latin typeface="Consolas" panose="020B0609020204030204" pitchFamily="49" charset="0"/>
              </a:rPr>
              <a:t>);</a:t>
            </a:r>
            <a:endParaRPr lang="en-US" dirty="0"/>
          </a:p>
        </p:txBody>
      </p:sp>
      <p:sp>
        <p:nvSpPr>
          <p:cNvPr id="5" name="Rectangle 4"/>
          <p:cNvSpPr/>
          <p:nvPr/>
        </p:nvSpPr>
        <p:spPr>
          <a:xfrm>
            <a:off x="1219200" y="2667000"/>
            <a:ext cx="6096000" cy="2308324"/>
          </a:xfrm>
          <a:prstGeom prst="rect">
            <a:avLst/>
          </a:prstGeom>
          <a:ln>
            <a:solidFill>
              <a:schemeClr val="accent1"/>
            </a:solidFill>
          </a:ln>
        </p:spPr>
        <p:txBody>
          <a:bodyPr>
            <a:spAutoFit/>
          </a:bodyPr>
          <a:lstStyle/>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servlet</a:t>
            </a:r>
            <a:r>
              <a:rPr lang="en-US" dirty="0">
                <a:solidFill>
                  <a:srgbClr val="008080"/>
                </a:solidFill>
                <a:latin typeface="Consolas" panose="020B0609020204030204" pitchFamily="49" charset="0"/>
              </a:rPr>
              <a:t>&gt;</a:t>
            </a:r>
          </a:p>
          <a:p>
            <a:pPr lvl="1"/>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servlet-name</a:t>
            </a:r>
            <a:r>
              <a:rPr lang="en-US" dirty="0">
                <a:solidFill>
                  <a:srgbClr val="008080"/>
                </a:solidFill>
                <a:latin typeface="Consolas" panose="020B0609020204030204" pitchFamily="49" charset="0"/>
              </a:rPr>
              <a:t>&gt;</a:t>
            </a:r>
            <a:r>
              <a:rPr lang="en-US" dirty="0">
                <a:solidFill>
                  <a:srgbClr val="000000"/>
                </a:solidFill>
                <a:latin typeface="Consolas" panose="020B0609020204030204" pitchFamily="49" charset="0"/>
              </a:rPr>
              <a:t>...</a:t>
            </a: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servlet-name</a:t>
            </a:r>
            <a:r>
              <a:rPr lang="en-US" dirty="0">
                <a:solidFill>
                  <a:srgbClr val="008080"/>
                </a:solidFill>
                <a:latin typeface="Consolas" panose="020B0609020204030204" pitchFamily="49" charset="0"/>
              </a:rPr>
              <a:t>&gt;</a:t>
            </a:r>
          </a:p>
          <a:p>
            <a:pPr lvl="1"/>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servlet-class</a:t>
            </a:r>
            <a:r>
              <a:rPr lang="en-US" dirty="0">
                <a:solidFill>
                  <a:srgbClr val="008080"/>
                </a:solidFill>
                <a:latin typeface="Consolas" panose="020B0609020204030204" pitchFamily="49" charset="0"/>
              </a:rPr>
              <a:t>&gt;</a:t>
            </a:r>
            <a:r>
              <a:rPr lang="en-US" dirty="0">
                <a:solidFill>
                  <a:srgbClr val="000000"/>
                </a:solidFill>
                <a:latin typeface="Consolas" panose="020B0609020204030204" pitchFamily="49" charset="0"/>
              </a:rPr>
              <a:t>...</a:t>
            </a: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servlet-class</a:t>
            </a:r>
            <a:r>
              <a:rPr lang="en-US" dirty="0">
                <a:solidFill>
                  <a:srgbClr val="008080"/>
                </a:solidFill>
                <a:latin typeface="Consolas" panose="020B0609020204030204" pitchFamily="49" charset="0"/>
              </a:rPr>
              <a:t>&gt;</a:t>
            </a:r>
          </a:p>
          <a:p>
            <a:pPr lvl="1"/>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init-param</a:t>
            </a:r>
            <a:r>
              <a:rPr lang="en-US" dirty="0">
                <a:solidFill>
                  <a:srgbClr val="008080"/>
                </a:solidFill>
                <a:latin typeface="Consolas" panose="020B0609020204030204" pitchFamily="49" charset="0"/>
              </a:rPr>
              <a:t>&gt;</a:t>
            </a:r>
          </a:p>
          <a:p>
            <a:pPr lvl="2"/>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param</a:t>
            </a:r>
            <a:r>
              <a:rPr lang="en-US" dirty="0">
                <a:solidFill>
                  <a:srgbClr val="3F7F7F"/>
                </a:solidFill>
                <a:latin typeface="Consolas" panose="020B0609020204030204" pitchFamily="49" charset="0"/>
              </a:rPr>
              <a:t>-name</a:t>
            </a:r>
            <a:r>
              <a:rPr lang="en-US" dirty="0">
                <a:solidFill>
                  <a:srgbClr val="008080"/>
                </a:solidFill>
                <a:latin typeface="Consolas" panose="020B0609020204030204" pitchFamily="49" charset="0"/>
              </a:rPr>
              <a:t>&gt;</a:t>
            </a:r>
            <a:r>
              <a:rPr lang="en-US" dirty="0">
                <a:solidFill>
                  <a:srgbClr val="000000"/>
                </a:solidFill>
                <a:latin typeface="Consolas" panose="020B0609020204030204" pitchFamily="49" charset="0"/>
              </a:rPr>
              <a:t>database</a:t>
            </a:r>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param</a:t>
            </a:r>
            <a:r>
              <a:rPr lang="en-US" dirty="0">
                <a:solidFill>
                  <a:srgbClr val="3F7F7F"/>
                </a:solidFill>
                <a:latin typeface="Consolas" panose="020B0609020204030204" pitchFamily="49" charset="0"/>
              </a:rPr>
              <a:t>-name</a:t>
            </a:r>
            <a:r>
              <a:rPr lang="en-US" dirty="0">
                <a:solidFill>
                  <a:srgbClr val="008080"/>
                </a:solidFill>
                <a:latin typeface="Consolas" panose="020B0609020204030204" pitchFamily="49" charset="0"/>
              </a:rPr>
              <a:t>&gt;</a:t>
            </a:r>
          </a:p>
          <a:p>
            <a:pPr lvl="2"/>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param</a:t>
            </a:r>
            <a:r>
              <a:rPr lang="en-US" dirty="0">
                <a:solidFill>
                  <a:srgbClr val="3F7F7F"/>
                </a:solidFill>
                <a:latin typeface="Consolas" panose="020B0609020204030204" pitchFamily="49" charset="0"/>
              </a:rPr>
              <a:t>-value</a:t>
            </a:r>
            <a:r>
              <a:rPr lang="en-US" dirty="0">
                <a:solidFill>
                  <a:srgbClr val="008080"/>
                </a:solidFill>
                <a:latin typeface="Consolas" panose="020B0609020204030204" pitchFamily="49" charset="0"/>
              </a:rPr>
              <a:t>&gt;</a:t>
            </a:r>
            <a:r>
              <a:rPr lang="en-US" dirty="0" err="1">
                <a:solidFill>
                  <a:srgbClr val="000000"/>
                </a:solidFill>
                <a:latin typeface="Consolas" panose="020B0609020204030204" pitchFamily="49" charset="0"/>
              </a:rPr>
              <a:t>dbCustomer</a:t>
            </a:r>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param</a:t>
            </a:r>
            <a:r>
              <a:rPr lang="en-US" dirty="0">
                <a:solidFill>
                  <a:srgbClr val="3F7F7F"/>
                </a:solidFill>
                <a:latin typeface="Consolas" panose="020B0609020204030204" pitchFamily="49" charset="0"/>
              </a:rPr>
              <a:t>-value</a:t>
            </a:r>
            <a:r>
              <a:rPr lang="en-US" dirty="0">
                <a:solidFill>
                  <a:srgbClr val="008080"/>
                </a:solidFill>
                <a:latin typeface="Consolas" panose="020B0609020204030204" pitchFamily="49" charset="0"/>
              </a:rPr>
              <a:t>&gt;</a:t>
            </a:r>
          </a:p>
          <a:p>
            <a:pPr lvl="1"/>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init-param</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servlet</a:t>
            </a:r>
            <a:r>
              <a:rPr lang="en-US" dirty="0">
                <a:solidFill>
                  <a:srgbClr val="008080"/>
                </a:solidFill>
                <a:latin typeface="Consolas" panose="020B0609020204030204" pitchFamily="49" charset="0"/>
              </a:rPr>
              <a:t>&gt;</a:t>
            </a:r>
            <a:endParaRPr lang="en-US" dirty="0"/>
          </a:p>
        </p:txBody>
      </p:sp>
    </p:spTree>
    <p:extLst>
      <p:ext uri="{BB962C8B-B14F-4D97-AF65-F5344CB8AC3E}">
        <p14:creationId xmlns:p14="http://schemas.microsoft.com/office/powerpoint/2010/main" val="1676122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Main Point 1</a:t>
            </a:r>
          </a:p>
        </p:txBody>
      </p:sp>
      <p:sp>
        <p:nvSpPr>
          <p:cNvPr id="3" name="Content Placeholder 2"/>
          <p:cNvSpPr>
            <a:spLocks noGrp="1"/>
          </p:cNvSpPr>
          <p:nvPr>
            <p:ph idx="1"/>
          </p:nvPr>
        </p:nvSpPr>
        <p:spPr>
          <a:xfrm>
            <a:off x="838200" y="1600200"/>
            <a:ext cx="10515600" cy="4953000"/>
          </a:xfrm>
        </p:spPr>
        <p:txBody>
          <a:bodyPr>
            <a:normAutofit/>
          </a:bodyPr>
          <a:lstStyle/>
          <a:p>
            <a:pPr marL="0" indent="0">
              <a:buNone/>
            </a:pPr>
            <a:r>
              <a:rPr lang="en-US" dirty="0"/>
              <a:t>Every platform for web applications has a mechanism to dynamically generate web pages containing information from the server.  On the Java platform Servlets are the Java classes that provide this dynamism.  </a:t>
            </a:r>
          </a:p>
          <a:p>
            <a:pPr marL="0" indent="0">
              <a:buNone/>
            </a:pPr>
            <a:r>
              <a:rPr lang="en-US" b="1" dirty="0"/>
              <a:t>Science of Consciousness</a:t>
            </a:r>
            <a:r>
              <a:rPr lang="en-US" dirty="0"/>
              <a:t>:  </a:t>
            </a:r>
          </a:p>
          <a:p>
            <a:pPr marL="0" indent="0">
              <a:buNone/>
            </a:pPr>
            <a:r>
              <a:rPr lang="en-US" dirty="0"/>
              <a:t>Pure consciousness is a field of infinite dynamism.  We experience this as restful alertness during the practice of the TM Technique that give a basis for dynamic activity.</a:t>
            </a:r>
          </a:p>
        </p:txBody>
      </p:sp>
    </p:spTree>
    <p:extLst>
      <p:ext uri="{BB962C8B-B14F-4D97-AF65-F5344CB8AC3E}">
        <p14:creationId xmlns:p14="http://schemas.microsoft.com/office/powerpoint/2010/main" val="2168055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642865"/>
            <a:ext cx="8229600" cy="507831"/>
          </a:xfrm>
          <a:prstGeom prst="rect">
            <a:avLst/>
          </a:prstGeom>
        </p:spPr>
        <p:txBody>
          <a:bodyPr vert="horz" wrap="square" lIns="0" tIns="0" rIns="0" bIns="0" rtlCol="0" anchor="ctr">
            <a:spAutoFit/>
          </a:bodyPr>
          <a:lstStyle/>
          <a:p>
            <a:pPr marL="12700">
              <a:lnSpc>
                <a:spcPct val="100000"/>
              </a:lnSpc>
            </a:pPr>
            <a:r>
              <a:rPr spc="-90" dirty="0"/>
              <a:t>Overview</a:t>
            </a:r>
            <a:r>
              <a:rPr lang="en-US" spc="-90" dirty="0"/>
              <a:t> </a:t>
            </a:r>
            <a:r>
              <a:rPr spc="-55" dirty="0"/>
              <a:t>of </a:t>
            </a:r>
            <a:r>
              <a:rPr spc="-95" dirty="0"/>
              <a:t>Web</a:t>
            </a:r>
            <a:r>
              <a:rPr spc="-545" dirty="0"/>
              <a:t> </a:t>
            </a:r>
            <a:r>
              <a:rPr spc="-90" dirty="0"/>
              <a:t>Dynamics</a:t>
            </a:r>
          </a:p>
        </p:txBody>
      </p:sp>
      <p:sp>
        <p:nvSpPr>
          <p:cNvPr id="5" name="Content Placeholder 4"/>
          <p:cNvSpPr>
            <a:spLocks noGrp="1"/>
          </p:cNvSpPr>
          <p:nvPr>
            <p:ph idx="1"/>
          </p:nvPr>
        </p:nvSpPr>
        <p:spPr/>
        <p:txBody>
          <a:bodyPr>
            <a:normAutofit fontScale="92500" lnSpcReduction="10000"/>
          </a:bodyPr>
          <a:lstStyle/>
          <a:p>
            <a:r>
              <a:rPr lang="en-US" dirty="0"/>
              <a:t>Interaction between a browser (client) and a web server:</a:t>
            </a:r>
          </a:p>
          <a:p>
            <a:pPr lvl="1"/>
            <a:r>
              <a:rPr lang="en-US" dirty="0"/>
              <a:t>Client requests a resource (file, picture, etc)</a:t>
            </a:r>
          </a:p>
          <a:p>
            <a:pPr lvl="1"/>
            <a:r>
              <a:rPr lang="en-US" dirty="0"/>
              <a:t>Server returns the resource, or declares it’s unavailable</a:t>
            </a:r>
          </a:p>
          <a:p>
            <a:endParaRPr lang="en-US" dirty="0"/>
          </a:p>
          <a:p>
            <a:r>
              <a:rPr lang="en-US" dirty="0"/>
              <a:t>Steps:</a:t>
            </a:r>
          </a:p>
          <a:p>
            <a:pPr marL="514350" indent="-514350">
              <a:buFont typeface="+mj-lt"/>
              <a:buAutoNum type="arabicPeriod"/>
            </a:pPr>
            <a:r>
              <a:rPr lang="en-US" dirty="0"/>
              <a:t>User clicks a link or button in browser</a:t>
            </a:r>
          </a:p>
          <a:p>
            <a:pPr marL="514350" indent="-514350">
              <a:buFont typeface="+mj-lt"/>
              <a:buAutoNum type="arabicPeriod"/>
            </a:pPr>
            <a:r>
              <a:rPr lang="en-US" dirty="0"/>
              <a:t>Browser formats request and sends to server</a:t>
            </a:r>
          </a:p>
          <a:p>
            <a:pPr marL="514350" indent="-514350">
              <a:buFont typeface="+mj-lt"/>
              <a:buAutoNum type="arabicPeriod"/>
            </a:pPr>
            <a:r>
              <a:rPr lang="en-US" dirty="0"/>
              <a:t>Server interprets request and attempts to locate resource</a:t>
            </a:r>
          </a:p>
          <a:p>
            <a:pPr marL="514350" indent="-514350">
              <a:buFont typeface="+mj-lt"/>
              <a:buAutoNum type="arabicPeriod"/>
            </a:pPr>
            <a:r>
              <a:rPr lang="en-US" dirty="0"/>
              <a:t>Server formats a response and sends to browser</a:t>
            </a:r>
          </a:p>
          <a:p>
            <a:pPr marL="514350" indent="-514350">
              <a:buFont typeface="+mj-lt"/>
              <a:buAutoNum type="arabicPeriod"/>
            </a:pPr>
            <a:r>
              <a:rPr lang="en-US" dirty="0"/>
              <a:t>Browser renders response into a display for user</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7814002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Main Point 2 Preview</a:t>
            </a:r>
          </a:p>
        </p:txBody>
      </p:sp>
      <p:sp>
        <p:nvSpPr>
          <p:cNvPr id="3" name="Content Placeholder 2"/>
          <p:cNvSpPr>
            <a:spLocks noGrp="1"/>
          </p:cNvSpPr>
          <p:nvPr>
            <p:ph idx="1"/>
          </p:nvPr>
        </p:nvSpPr>
        <p:spPr>
          <a:xfrm>
            <a:off x="1066800" y="1600200"/>
            <a:ext cx="10363200" cy="2971800"/>
          </a:xfrm>
        </p:spPr>
        <p:txBody>
          <a:bodyPr>
            <a:normAutofit/>
          </a:bodyPr>
          <a:lstStyle/>
          <a:p>
            <a:pPr marL="0" indent="0">
              <a:buNone/>
            </a:pPr>
            <a:r>
              <a:rPr lang="en-US" dirty="0"/>
              <a:t>Web containers provide essential support services for servlets.  </a:t>
            </a:r>
            <a:r>
              <a:rPr lang="en-US" b="1" dirty="0"/>
              <a:t> Science of Consciousness</a:t>
            </a:r>
            <a:r>
              <a:rPr lang="en-US" dirty="0"/>
              <a:t>:  Our experience of pure consciousness provides essential support services that enable us to think clearly and act effectively.</a:t>
            </a:r>
          </a:p>
        </p:txBody>
      </p:sp>
    </p:spTree>
    <p:extLst>
      <p:ext uri="{BB962C8B-B14F-4D97-AF65-F5344CB8AC3E}">
        <p14:creationId xmlns:p14="http://schemas.microsoft.com/office/powerpoint/2010/main" val="16366398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6738775" y="1469036"/>
            <a:ext cx="3078728" cy="50816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a:latin typeface="+mn-lt"/>
              </a:rPr>
              <a:t>Dynamic versus static pages</a:t>
            </a:r>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2651" y="2297871"/>
            <a:ext cx="2893219" cy="2324100"/>
          </a:xfr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0299" y="2239449"/>
            <a:ext cx="1156363" cy="238356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0407" y="2837195"/>
            <a:ext cx="1207097" cy="1609462"/>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83723" y="5265233"/>
            <a:ext cx="847881" cy="1130508"/>
          </a:xfrm>
          <a:prstGeom prst="rect">
            <a:avLst/>
          </a:prstGeom>
        </p:spPr>
      </p:pic>
      <p:cxnSp>
        <p:nvCxnSpPr>
          <p:cNvPr id="11" name="Straight Arrow Connector 10"/>
          <p:cNvCxnSpPr/>
          <p:nvPr/>
        </p:nvCxnSpPr>
        <p:spPr>
          <a:xfrm>
            <a:off x="5045869" y="3013023"/>
            <a:ext cx="11775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5045870" y="4077325"/>
            <a:ext cx="12337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076774" y="2640489"/>
            <a:ext cx="1487651" cy="369332"/>
          </a:xfrm>
          <a:prstGeom prst="rect">
            <a:avLst/>
          </a:prstGeom>
          <a:noFill/>
        </p:spPr>
        <p:txBody>
          <a:bodyPr wrap="none" rtlCol="0">
            <a:spAutoFit/>
          </a:bodyPr>
          <a:lstStyle/>
          <a:p>
            <a:r>
              <a:rPr lang="en-US" dirty="0"/>
              <a:t>HTTP Request</a:t>
            </a:r>
          </a:p>
        </p:txBody>
      </p:sp>
      <p:sp>
        <p:nvSpPr>
          <p:cNvPr id="15" name="TextBox 14"/>
          <p:cNvSpPr txBox="1"/>
          <p:nvPr/>
        </p:nvSpPr>
        <p:spPr>
          <a:xfrm>
            <a:off x="5028689" y="4077325"/>
            <a:ext cx="1624868" cy="369332"/>
          </a:xfrm>
          <a:prstGeom prst="rect">
            <a:avLst/>
          </a:prstGeom>
          <a:noFill/>
        </p:spPr>
        <p:txBody>
          <a:bodyPr wrap="none" rtlCol="0">
            <a:spAutoFit/>
          </a:bodyPr>
          <a:lstStyle/>
          <a:p>
            <a:r>
              <a:rPr lang="en-US" dirty="0"/>
              <a:t>HTTP Response</a:t>
            </a:r>
          </a:p>
        </p:txBody>
      </p:sp>
      <p:sp>
        <p:nvSpPr>
          <p:cNvPr id="16" name="TextBox 15"/>
          <p:cNvSpPr txBox="1"/>
          <p:nvPr/>
        </p:nvSpPr>
        <p:spPr>
          <a:xfrm>
            <a:off x="7061606" y="1506022"/>
            <a:ext cx="1272528" cy="369332"/>
          </a:xfrm>
          <a:prstGeom prst="rect">
            <a:avLst/>
          </a:prstGeom>
          <a:noFill/>
        </p:spPr>
        <p:txBody>
          <a:bodyPr wrap="none" rtlCol="0">
            <a:spAutoFit/>
          </a:bodyPr>
          <a:lstStyle/>
          <a:p>
            <a:r>
              <a:rPr lang="en-US" dirty="0"/>
              <a:t>Web Server</a:t>
            </a:r>
          </a:p>
        </p:txBody>
      </p:sp>
      <p:sp>
        <p:nvSpPr>
          <p:cNvPr id="18" name="TextBox 17"/>
          <p:cNvSpPr txBox="1"/>
          <p:nvPr/>
        </p:nvSpPr>
        <p:spPr>
          <a:xfrm>
            <a:off x="8334134" y="2330008"/>
            <a:ext cx="1591526" cy="369332"/>
          </a:xfrm>
          <a:prstGeom prst="rect">
            <a:avLst/>
          </a:prstGeom>
          <a:noFill/>
        </p:spPr>
        <p:txBody>
          <a:bodyPr wrap="none" rtlCol="0">
            <a:spAutoFit/>
          </a:bodyPr>
          <a:lstStyle/>
          <a:p>
            <a:r>
              <a:rPr lang="en-US" dirty="0"/>
              <a:t>Web Container</a:t>
            </a:r>
          </a:p>
        </p:txBody>
      </p:sp>
      <p:sp>
        <p:nvSpPr>
          <p:cNvPr id="19" name="TextBox 18"/>
          <p:cNvSpPr txBox="1"/>
          <p:nvPr/>
        </p:nvSpPr>
        <p:spPr>
          <a:xfrm>
            <a:off x="8467852" y="4737352"/>
            <a:ext cx="1290161" cy="369332"/>
          </a:xfrm>
          <a:prstGeom prst="rect">
            <a:avLst/>
          </a:prstGeom>
          <a:noFill/>
        </p:spPr>
        <p:txBody>
          <a:bodyPr wrap="none" rtlCol="0">
            <a:spAutoFit/>
          </a:bodyPr>
          <a:lstStyle/>
          <a:p>
            <a:r>
              <a:rPr lang="en-US" dirty="0"/>
              <a:t>Static Pages</a:t>
            </a:r>
          </a:p>
        </p:txBody>
      </p:sp>
      <p:cxnSp>
        <p:nvCxnSpPr>
          <p:cNvPr id="21" name="Straight Arrow Connector 20"/>
          <p:cNvCxnSpPr/>
          <p:nvPr/>
        </p:nvCxnSpPr>
        <p:spPr>
          <a:xfrm>
            <a:off x="7628745" y="3282846"/>
            <a:ext cx="9816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7639987" y="3430188"/>
            <a:ext cx="9704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538805" y="4446657"/>
            <a:ext cx="1071603" cy="919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7416954" y="4584512"/>
            <a:ext cx="1118549" cy="962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1539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server with Servlet container</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1" y="2438401"/>
            <a:ext cx="4848225"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87A412DD-198D-4D86-97DD-C77CDC6E9FD3}"/>
              </a:ext>
            </a:extLst>
          </p:cNvPr>
          <p:cNvSpPr txBox="1"/>
          <p:nvPr/>
        </p:nvSpPr>
        <p:spPr>
          <a:xfrm>
            <a:off x="2438400" y="5947918"/>
            <a:ext cx="6075894" cy="646331"/>
          </a:xfrm>
          <a:prstGeom prst="rect">
            <a:avLst/>
          </a:prstGeom>
          <a:noFill/>
        </p:spPr>
        <p:txBody>
          <a:bodyPr wrap="none" rtlCol="0">
            <a:spAutoFit/>
          </a:bodyPr>
          <a:lstStyle/>
          <a:p>
            <a:r>
              <a:rPr lang="en-US" dirty="0"/>
              <a:t>Web Components are servlets and JSPs in the servlet container</a:t>
            </a:r>
          </a:p>
          <a:p>
            <a:r>
              <a:rPr lang="en-US" dirty="0"/>
              <a:t>JavaBeans Components represent enterprise JavaBeans, EJB</a:t>
            </a:r>
          </a:p>
        </p:txBody>
      </p:sp>
    </p:spTree>
    <p:extLst>
      <p:ext uri="{BB962C8B-B14F-4D97-AF65-F5344CB8AC3E}">
        <p14:creationId xmlns:p14="http://schemas.microsoft.com/office/powerpoint/2010/main" val="3142323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773994"/>
            <a:ext cx="10515600" cy="507831"/>
          </a:xfrm>
          <a:prstGeom prst="rect">
            <a:avLst/>
          </a:prstGeom>
        </p:spPr>
        <p:txBody>
          <a:bodyPr vert="horz" wrap="square" lIns="0" tIns="0" rIns="0" bIns="0" rtlCol="0" anchor="ctr">
            <a:spAutoFit/>
          </a:bodyPr>
          <a:lstStyle/>
          <a:p>
            <a:pPr marL="12700">
              <a:lnSpc>
                <a:spcPct val="100000"/>
              </a:lnSpc>
            </a:pPr>
            <a:r>
              <a:rPr spc="-70" dirty="0"/>
              <a:t>The</a:t>
            </a:r>
            <a:r>
              <a:rPr spc="-275" dirty="0"/>
              <a:t> </a:t>
            </a:r>
            <a:r>
              <a:rPr spc="-95" dirty="0"/>
              <a:t>Container</a:t>
            </a:r>
          </a:p>
        </p:txBody>
      </p:sp>
      <p:sp>
        <p:nvSpPr>
          <p:cNvPr id="5" name="Content Placeholder 4"/>
          <p:cNvSpPr>
            <a:spLocks noGrp="1"/>
          </p:cNvSpPr>
          <p:nvPr>
            <p:ph idx="1"/>
          </p:nvPr>
        </p:nvSpPr>
        <p:spPr/>
        <p:txBody>
          <a:bodyPr>
            <a:normAutofit fontScale="92500" lnSpcReduction="10000"/>
          </a:bodyPr>
          <a:lstStyle/>
          <a:p>
            <a:r>
              <a:rPr lang="en-US" dirty="0"/>
              <a:t>Servers that support </a:t>
            </a:r>
            <a:r>
              <a:rPr lang="en-US" dirty="0" err="1"/>
              <a:t>servlets</a:t>
            </a:r>
            <a:r>
              <a:rPr lang="en-US" dirty="0"/>
              <a:t> have as a helper app a </a:t>
            </a:r>
            <a:r>
              <a:rPr lang="en-US" dirty="0" err="1"/>
              <a:t>servlet</a:t>
            </a:r>
            <a:r>
              <a:rPr lang="en-US" dirty="0"/>
              <a:t> container.</a:t>
            </a:r>
          </a:p>
          <a:p>
            <a:endParaRPr lang="en-US" dirty="0"/>
          </a:p>
          <a:p>
            <a:r>
              <a:rPr lang="en-US" dirty="0"/>
              <a:t>When a request comes to the web server, if the server sees  the request is for a </a:t>
            </a:r>
            <a:r>
              <a:rPr lang="en-US" dirty="0" err="1"/>
              <a:t>servlet</a:t>
            </a:r>
            <a:r>
              <a:rPr lang="en-US" dirty="0"/>
              <a:t>, it passes the request data to the  </a:t>
            </a:r>
            <a:r>
              <a:rPr lang="en-US" dirty="0" err="1"/>
              <a:t>servlet</a:t>
            </a:r>
            <a:r>
              <a:rPr lang="en-US" dirty="0"/>
              <a:t> container.</a:t>
            </a:r>
          </a:p>
          <a:p>
            <a:endParaRPr lang="en-US" dirty="0"/>
          </a:p>
          <a:p>
            <a:r>
              <a:rPr lang="en-US" dirty="0"/>
              <a:t>The </a:t>
            </a:r>
            <a:r>
              <a:rPr lang="en-US" dirty="0" err="1"/>
              <a:t>servlet</a:t>
            </a:r>
            <a:r>
              <a:rPr lang="en-US" dirty="0"/>
              <a:t> container locates the </a:t>
            </a:r>
            <a:r>
              <a:rPr lang="en-US" dirty="0" err="1"/>
              <a:t>servlet</a:t>
            </a:r>
            <a:r>
              <a:rPr lang="en-US" dirty="0"/>
              <a:t>, creates request and response objects and passes them to the </a:t>
            </a:r>
            <a:r>
              <a:rPr lang="en-US" dirty="0" err="1"/>
              <a:t>servlet</a:t>
            </a:r>
            <a:r>
              <a:rPr lang="en-US" dirty="0"/>
              <a:t>, and returns to the web server the response stream that the </a:t>
            </a:r>
            <a:r>
              <a:rPr lang="en-US" dirty="0" err="1"/>
              <a:t>servlet</a:t>
            </a:r>
            <a:r>
              <a:rPr lang="en-US" dirty="0"/>
              <a:t> produces.</a:t>
            </a:r>
          </a:p>
          <a:p>
            <a:endParaRPr lang="en-US" dirty="0"/>
          </a:p>
          <a:p>
            <a:r>
              <a:rPr lang="en-US" dirty="0"/>
              <a:t>The web server sends the response back to the client browser to be rendered.</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7723604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Containers provide fundamental support</a:t>
            </a:r>
          </a:p>
        </p:txBody>
      </p:sp>
      <p:sp>
        <p:nvSpPr>
          <p:cNvPr id="3" name="Content Placeholder 2"/>
          <p:cNvSpPr>
            <a:spLocks noGrp="1"/>
          </p:cNvSpPr>
          <p:nvPr>
            <p:ph idx="1"/>
          </p:nvPr>
        </p:nvSpPr>
        <p:spPr/>
        <p:txBody>
          <a:bodyPr/>
          <a:lstStyle/>
          <a:p>
            <a:r>
              <a:rPr lang="en-US" dirty="0"/>
              <a:t>network communications</a:t>
            </a:r>
          </a:p>
          <a:p>
            <a:pPr lvl="1"/>
            <a:r>
              <a:rPr lang="en-US" dirty="0"/>
              <a:t>communicating with web server</a:t>
            </a:r>
          </a:p>
          <a:p>
            <a:r>
              <a:rPr lang="en-US" dirty="0"/>
              <a:t>lifecycle management</a:t>
            </a:r>
          </a:p>
          <a:p>
            <a:pPr lvl="1"/>
            <a:r>
              <a:rPr lang="en-US" dirty="0"/>
              <a:t>no “main” method in a servlet, …</a:t>
            </a:r>
          </a:p>
          <a:p>
            <a:r>
              <a:rPr lang="en-US" dirty="0"/>
              <a:t>concurrency</a:t>
            </a:r>
          </a:p>
          <a:p>
            <a:r>
              <a:rPr lang="en-US" dirty="0"/>
              <a:t>state management</a:t>
            </a:r>
          </a:p>
          <a:p>
            <a:pPr lvl="1"/>
            <a:r>
              <a:rPr lang="en-US" dirty="0"/>
              <a:t>session and context attributes</a:t>
            </a:r>
          </a:p>
          <a:p>
            <a:r>
              <a:rPr lang="en-US" dirty="0"/>
              <a:t>security</a:t>
            </a:r>
          </a:p>
          <a:p>
            <a:r>
              <a:rPr lang="en-US" dirty="0"/>
              <a:t>Support for JSP (JSF, JPA, JTA, EJB, …)</a:t>
            </a:r>
          </a:p>
        </p:txBody>
      </p:sp>
    </p:spTree>
    <p:extLst>
      <p:ext uri="{BB962C8B-B14F-4D97-AF65-F5344CB8AC3E}">
        <p14:creationId xmlns:p14="http://schemas.microsoft.com/office/powerpoint/2010/main" val="3735173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container handles an HTTP request</a:t>
            </a:r>
          </a:p>
        </p:txBody>
      </p:sp>
      <p:sp>
        <p:nvSpPr>
          <p:cNvPr id="3" name="Content Placeholder 2"/>
          <p:cNvSpPr>
            <a:spLocks noGrp="1"/>
          </p:cNvSpPr>
          <p:nvPr>
            <p:ph idx="1"/>
          </p:nvPr>
        </p:nvSpPr>
        <p:spPr>
          <a:xfrm>
            <a:off x="1981200" y="4114800"/>
            <a:ext cx="7701994" cy="2362200"/>
          </a:xfrm>
        </p:spPr>
        <p:txBody>
          <a:bodyPr>
            <a:normAutofit fontScale="85000" lnSpcReduction="20000"/>
          </a:bodyPr>
          <a:lstStyle/>
          <a:p>
            <a:r>
              <a:rPr lang="en-US" dirty="0"/>
              <a:t>Container receives new request for a servlet</a:t>
            </a:r>
          </a:p>
          <a:p>
            <a:r>
              <a:rPr lang="en-US" dirty="0"/>
              <a:t>Creates </a:t>
            </a:r>
            <a:r>
              <a:rPr lang="en-US" dirty="0" err="1"/>
              <a:t>HttpServletRequest</a:t>
            </a:r>
            <a:r>
              <a:rPr lang="en-US" dirty="0"/>
              <a:t> and </a:t>
            </a:r>
            <a:r>
              <a:rPr lang="en-US" dirty="0" err="1"/>
              <a:t>HttpServletResponse</a:t>
            </a:r>
            <a:r>
              <a:rPr lang="en-US" dirty="0"/>
              <a:t> objects</a:t>
            </a:r>
          </a:p>
          <a:p>
            <a:r>
              <a:rPr lang="en-US" dirty="0"/>
              <a:t>Obtains a new thread and calls service method on </a:t>
            </a:r>
            <a:r>
              <a:rPr lang="en-US" dirty="0" err="1"/>
              <a:t>HttpServlet</a:t>
            </a:r>
            <a:r>
              <a:rPr lang="en-US" dirty="0"/>
              <a:t> object in thread</a:t>
            </a:r>
          </a:p>
          <a:p>
            <a:r>
              <a:rPr lang="en-US" dirty="0"/>
              <a:t>When thread completes, converts response object into HTTP response message</a:t>
            </a:r>
          </a:p>
        </p:txBody>
      </p:sp>
      <p:sp>
        <p:nvSpPr>
          <p:cNvPr id="4" name="Rectangle 3"/>
          <p:cNvSpPr/>
          <p:nvPr/>
        </p:nvSpPr>
        <p:spPr>
          <a:xfrm>
            <a:off x="1810924" y="1782710"/>
            <a:ext cx="129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963323" y="2043698"/>
            <a:ext cx="955454" cy="369332"/>
          </a:xfrm>
          <a:prstGeom prst="rect">
            <a:avLst/>
          </a:prstGeom>
          <a:noFill/>
        </p:spPr>
        <p:txBody>
          <a:bodyPr wrap="none" rtlCol="0">
            <a:spAutoFit/>
          </a:bodyPr>
          <a:lstStyle/>
          <a:p>
            <a:r>
              <a:rPr lang="en-US" dirty="0"/>
              <a:t>Browser</a:t>
            </a:r>
          </a:p>
        </p:txBody>
      </p:sp>
      <p:sp>
        <p:nvSpPr>
          <p:cNvPr id="6" name="Rectangle 5"/>
          <p:cNvSpPr/>
          <p:nvPr/>
        </p:nvSpPr>
        <p:spPr>
          <a:xfrm>
            <a:off x="5011324" y="1803492"/>
            <a:ext cx="1999076" cy="1262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188233" y="1965220"/>
            <a:ext cx="1563954" cy="369332"/>
          </a:xfrm>
          <a:prstGeom prst="rect">
            <a:avLst/>
          </a:prstGeom>
          <a:noFill/>
        </p:spPr>
        <p:txBody>
          <a:bodyPr wrap="none" rtlCol="0">
            <a:spAutoFit/>
          </a:bodyPr>
          <a:lstStyle/>
          <a:p>
            <a:r>
              <a:rPr lang="en-US" dirty="0"/>
              <a:t>Web container</a:t>
            </a:r>
          </a:p>
        </p:txBody>
      </p:sp>
      <p:sp>
        <p:nvSpPr>
          <p:cNvPr id="10" name="TextBox 9"/>
          <p:cNvSpPr txBox="1"/>
          <p:nvPr/>
        </p:nvSpPr>
        <p:spPr>
          <a:xfrm>
            <a:off x="3424693" y="1447953"/>
            <a:ext cx="1345497" cy="369332"/>
          </a:xfrm>
          <a:prstGeom prst="rect">
            <a:avLst/>
          </a:prstGeom>
          <a:noFill/>
        </p:spPr>
        <p:txBody>
          <a:bodyPr wrap="none" rtlCol="0">
            <a:spAutoFit/>
          </a:bodyPr>
          <a:lstStyle/>
          <a:p>
            <a:r>
              <a:rPr lang="en-US" dirty="0"/>
              <a:t>http request</a:t>
            </a:r>
          </a:p>
        </p:txBody>
      </p:sp>
      <p:cxnSp>
        <p:nvCxnSpPr>
          <p:cNvPr id="12" name="Straight Arrow Connector 11"/>
          <p:cNvCxnSpPr/>
          <p:nvPr/>
        </p:nvCxnSpPr>
        <p:spPr>
          <a:xfrm>
            <a:off x="3106324" y="1935110"/>
            <a:ext cx="190500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106324" y="2620910"/>
            <a:ext cx="1905000" cy="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334924" y="2697110"/>
            <a:ext cx="1482714" cy="369332"/>
          </a:xfrm>
          <a:prstGeom prst="rect">
            <a:avLst/>
          </a:prstGeom>
          <a:noFill/>
        </p:spPr>
        <p:txBody>
          <a:bodyPr wrap="none" rtlCol="0">
            <a:spAutoFit/>
          </a:bodyPr>
          <a:lstStyle/>
          <a:p>
            <a:r>
              <a:rPr lang="en-US" dirty="0"/>
              <a:t>http response</a:t>
            </a:r>
          </a:p>
        </p:txBody>
      </p:sp>
      <p:sp>
        <p:nvSpPr>
          <p:cNvPr id="16" name="Rounded Rectangle 15"/>
          <p:cNvSpPr/>
          <p:nvPr/>
        </p:nvSpPr>
        <p:spPr>
          <a:xfrm>
            <a:off x="9220200" y="1287410"/>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231790" y="1832478"/>
            <a:ext cx="836383" cy="369332"/>
          </a:xfrm>
          <a:prstGeom prst="rect">
            <a:avLst/>
          </a:prstGeom>
          <a:noFill/>
        </p:spPr>
        <p:txBody>
          <a:bodyPr wrap="none" rtlCol="0">
            <a:spAutoFit/>
          </a:bodyPr>
          <a:lstStyle/>
          <a:p>
            <a:r>
              <a:rPr lang="en-US" dirty="0"/>
              <a:t>Servlet</a:t>
            </a:r>
          </a:p>
        </p:txBody>
      </p:sp>
      <p:sp>
        <p:nvSpPr>
          <p:cNvPr id="29" name="Oval 28"/>
          <p:cNvSpPr/>
          <p:nvPr/>
        </p:nvSpPr>
        <p:spPr>
          <a:xfrm>
            <a:off x="7580710" y="2659010"/>
            <a:ext cx="457200" cy="4455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677701" y="3363638"/>
            <a:ext cx="457200" cy="4455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9003190" y="2767597"/>
            <a:ext cx="1131411"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7103657" y="2270244"/>
            <a:ext cx="900439" cy="369332"/>
          </a:xfrm>
          <a:prstGeom prst="rect">
            <a:avLst/>
          </a:prstGeom>
          <a:noFill/>
        </p:spPr>
        <p:txBody>
          <a:bodyPr wrap="none" rtlCol="0">
            <a:spAutoFit/>
          </a:bodyPr>
          <a:lstStyle/>
          <a:p>
            <a:r>
              <a:rPr lang="en-US" dirty="0"/>
              <a:t>request</a:t>
            </a:r>
          </a:p>
        </p:txBody>
      </p:sp>
      <p:sp>
        <p:nvSpPr>
          <p:cNvPr id="39" name="TextBox 38"/>
          <p:cNvSpPr txBox="1"/>
          <p:nvPr/>
        </p:nvSpPr>
        <p:spPr>
          <a:xfrm>
            <a:off x="6111342" y="3401738"/>
            <a:ext cx="1037656" cy="369332"/>
          </a:xfrm>
          <a:prstGeom prst="rect">
            <a:avLst/>
          </a:prstGeom>
          <a:noFill/>
        </p:spPr>
        <p:txBody>
          <a:bodyPr wrap="none" rtlCol="0">
            <a:spAutoFit/>
          </a:bodyPr>
          <a:lstStyle/>
          <a:p>
            <a:r>
              <a:rPr lang="en-US" dirty="0"/>
              <a:t>response</a:t>
            </a:r>
          </a:p>
        </p:txBody>
      </p:sp>
      <p:cxnSp>
        <p:nvCxnSpPr>
          <p:cNvPr id="41" name="Straight Arrow Connector 40"/>
          <p:cNvCxnSpPr>
            <a:stCxn id="16" idx="2"/>
          </p:cNvCxnSpPr>
          <p:nvPr/>
        </p:nvCxnSpPr>
        <p:spPr>
          <a:xfrm>
            <a:off x="9677400" y="2201811"/>
            <a:ext cx="0" cy="5451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9195149" y="2833080"/>
            <a:ext cx="838691" cy="369332"/>
          </a:xfrm>
          <a:prstGeom prst="rect">
            <a:avLst/>
          </a:prstGeom>
          <a:noFill/>
        </p:spPr>
        <p:txBody>
          <a:bodyPr wrap="none" rtlCol="0">
            <a:spAutoFit/>
          </a:bodyPr>
          <a:lstStyle/>
          <a:p>
            <a:r>
              <a:rPr lang="en-US" dirty="0"/>
              <a:t>thread</a:t>
            </a:r>
          </a:p>
        </p:txBody>
      </p:sp>
      <p:cxnSp>
        <p:nvCxnSpPr>
          <p:cNvPr id="44" name="Elbow Connector 43"/>
          <p:cNvCxnSpPr/>
          <p:nvPr/>
        </p:nvCxnSpPr>
        <p:spPr>
          <a:xfrm>
            <a:off x="7010401" y="1860309"/>
            <a:ext cx="1992789" cy="95122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295555" y="1559944"/>
            <a:ext cx="842410" cy="369332"/>
          </a:xfrm>
          <a:prstGeom prst="rect">
            <a:avLst/>
          </a:prstGeom>
          <a:noFill/>
        </p:spPr>
        <p:txBody>
          <a:bodyPr wrap="none" rtlCol="0">
            <a:spAutoFit/>
          </a:bodyPr>
          <a:lstStyle/>
          <a:p>
            <a:r>
              <a:rPr lang="en-US" dirty="0"/>
              <a:t>service</a:t>
            </a:r>
          </a:p>
        </p:txBody>
      </p:sp>
      <p:cxnSp>
        <p:nvCxnSpPr>
          <p:cNvPr id="54" name="Curved Connector 53"/>
          <p:cNvCxnSpPr>
            <a:stCxn id="30" idx="2"/>
          </p:cNvCxnSpPr>
          <p:nvPr/>
        </p:nvCxnSpPr>
        <p:spPr>
          <a:xfrm rot="10800000">
            <a:off x="6678166" y="3066442"/>
            <a:ext cx="999537" cy="519962"/>
          </a:xfrm>
          <a:prstGeom prst="curved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Curved Connector 55"/>
          <p:cNvCxnSpPr>
            <a:endCxn id="29" idx="2"/>
          </p:cNvCxnSpPr>
          <p:nvPr/>
        </p:nvCxnSpPr>
        <p:spPr>
          <a:xfrm>
            <a:off x="7010400" y="2811532"/>
            <a:ext cx="570310" cy="70245"/>
          </a:xfrm>
          <a:prstGeom prst="curved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8" name="Curved Connector 57"/>
          <p:cNvCxnSpPr>
            <a:stCxn id="29" idx="5"/>
            <a:endCxn id="36" idx="1"/>
          </p:cNvCxnSpPr>
          <p:nvPr/>
        </p:nvCxnSpPr>
        <p:spPr>
          <a:xfrm rot="5400000" flipH="1" flipV="1">
            <a:off x="8465523" y="2501629"/>
            <a:ext cx="43098" cy="1032234"/>
          </a:xfrm>
          <a:prstGeom prst="curvedConnector4">
            <a:avLst>
              <a:gd name="adj1" fmla="val -530419"/>
              <a:gd name="adj2" fmla="val 53243"/>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0" name="Curved Connector 59"/>
          <p:cNvCxnSpPr>
            <a:stCxn id="30" idx="6"/>
          </p:cNvCxnSpPr>
          <p:nvPr/>
        </p:nvCxnSpPr>
        <p:spPr>
          <a:xfrm flipV="1">
            <a:off x="8134901" y="3224798"/>
            <a:ext cx="868288" cy="361607"/>
          </a:xfrm>
          <a:prstGeom prst="curved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99894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The</a:t>
            </a:r>
            <a:r>
              <a:rPr lang="en-US" b="1" dirty="0"/>
              <a:t> </a:t>
            </a:r>
            <a:r>
              <a:rPr lang="en-US" b="1" dirty="0">
                <a:latin typeface="Courier New" panose="02070309020205020404" pitchFamily="49" charset="0"/>
                <a:cs typeface="Courier New" panose="02070309020205020404" pitchFamily="49" charset="0"/>
              </a:rPr>
              <a:t>service()</a:t>
            </a:r>
            <a:r>
              <a:rPr lang="en-US" b="1" dirty="0">
                <a:latin typeface="+mn-lt"/>
              </a:rPr>
              <a:t> method</a:t>
            </a:r>
          </a:p>
        </p:txBody>
      </p:sp>
      <p:sp>
        <p:nvSpPr>
          <p:cNvPr id="3" name="Content Placeholder 2"/>
          <p:cNvSpPr>
            <a:spLocks noGrp="1"/>
          </p:cNvSpPr>
          <p:nvPr>
            <p:ph idx="1"/>
          </p:nvPr>
        </p:nvSpPr>
        <p:spPr/>
        <p:txBody>
          <a:bodyPr>
            <a:normAutofit/>
          </a:bodyPr>
          <a:lstStyle/>
          <a:p>
            <a:r>
              <a:rPr lang="en-US" dirty="0"/>
              <a:t>The servlet container (Tomcat) calls the service() method to handle requests coming from the client( browsers) and to write the formatted response back to the client.</a:t>
            </a:r>
          </a:p>
          <a:p>
            <a:r>
              <a:rPr lang="en-US" dirty="0"/>
              <a:t>Each time the server receives a request for a servlet, the server starts a new thread and calls service. The service() method checks the HTTP request type (GET, POST, PUT, DELETE, etc.) and calls </a:t>
            </a:r>
            <a:r>
              <a:rPr lang="en-US" dirty="0" err="1"/>
              <a:t>doGet</a:t>
            </a:r>
            <a:r>
              <a:rPr lang="en-US" dirty="0"/>
              <a:t>, </a:t>
            </a:r>
            <a:r>
              <a:rPr lang="en-US" dirty="0" err="1"/>
              <a:t>doPost</a:t>
            </a:r>
            <a:r>
              <a:rPr lang="en-US" dirty="0"/>
              <a:t>, </a:t>
            </a:r>
            <a:r>
              <a:rPr lang="en-US" dirty="0" err="1"/>
              <a:t>doPut</a:t>
            </a:r>
            <a:r>
              <a:rPr lang="en-US" dirty="0"/>
              <a:t>, </a:t>
            </a:r>
            <a:r>
              <a:rPr lang="en-US" dirty="0" err="1"/>
              <a:t>doDelete</a:t>
            </a:r>
            <a:r>
              <a:rPr lang="en-US" dirty="0"/>
              <a:t>, etc. methods as appropriate.</a:t>
            </a:r>
          </a:p>
          <a:p>
            <a:r>
              <a:rPr lang="en-US" dirty="0"/>
              <a:t>Threads share the same instance (and instance variables) of the servlet class.  Every method call (e.g., service) in a thread will have its own space on the call stack and own local variables.</a:t>
            </a:r>
          </a:p>
          <a:p>
            <a:endParaRPr lang="en-US" dirty="0"/>
          </a:p>
        </p:txBody>
      </p:sp>
    </p:spTree>
    <p:extLst>
      <p:ext uri="{BB962C8B-B14F-4D97-AF65-F5344CB8AC3E}">
        <p14:creationId xmlns:p14="http://schemas.microsoft.com/office/powerpoint/2010/main" val="3941575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Servlet life cycle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676400"/>
            <a:ext cx="464820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3063" y="3048001"/>
            <a:ext cx="4010025"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752600" y="4114802"/>
            <a:ext cx="4572000" cy="2031325"/>
          </a:xfrm>
          <a:prstGeom prst="rect">
            <a:avLst/>
          </a:prstGeom>
          <a:noFill/>
        </p:spPr>
        <p:txBody>
          <a:bodyPr wrap="square" rtlCol="0">
            <a:spAutoFit/>
          </a:bodyPr>
          <a:lstStyle/>
          <a:p>
            <a:pPr marL="285750" indent="-285750">
              <a:buFont typeface="Arial" pitchFamily="34" charset="0"/>
              <a:buChar char="•"/>
            </a:pPr>
            <a:r>
              <a:rPr lang="en-US" dirty="0"/>
              <a:t>1 instance of </a:t>
            </a:r>
            <a:r>
              <a:rPr lang="en-US" dirty="0" err="1"/>
              <a:t>servlet</a:t>
            </a:r>
            <a:endParaRPr lang="en-US" dirty="0"/>
          </a:p>
          <a:p>
            <a:pPr marL="285750" indent="-285750">
              <a:buFont typeface="Arial" pitchFamily="34" charset="0"/>
              <a:buChar char="•"/>
            </a:pPr>
            <a:r>
              <a:rPr lang="en-US" dirty="0"/>
              <a:t>new thread created for every request</a:t>
            </a:r>
          </a:p>
          <a:p>
            <a:pPr marL="742950" lvl="1" indent="-285750">
              <a:buFont typeface="Arial" pitchFamily="34" charset="0"/>
              <a:buChar char="•"/>
            </a:pPr>
            <a:r>
              <a:rPr lang="en-US" dirty="0"/>
              <a:t>Then service() called on the thread</a:t>
            </a:r>
          </a:p>
          <a:p>
            <a:pPr marL="285750" indent="-285750">
              <a:buFont typeface="Arial" pitchFamily="34" charset="0"/>
              <a:buChar char="•"/>
            </a:pPr>
            <a:r>
              <a:rPr lang="en-US" dirty="0"/>
              <a:t>All threads share instance variables</a:t>
            </a:r>
          </a:p>
          <a:p>
            <a:pPr marL="285750" indent="-285750">
              <a:buFont typeface="Arial" pitchFamily="34" charset="0"/>
              <a:buChar char="•"/>
            </a:pPr>
            <a:r>
              <a:rPr lang="en-US" dirty="0"/>
              <a:t>Each thread has own stack for local variables</a:t>
            </a:r>
          </a:p>
          <a:p>
            <a:pPr marL="285750" indent="-285750">
              <a:buFont typeface="Arial" pitchFamily="34" charset="0"/>
              <a:buChar char="•"/>
            </a:pPr>
            <a:r>
              <a:rPr lang="en-US" dirty="0"/>
              <a:t>Compare with </a:t>
            </a:r>
            <a:r>
              <a:rPr lang="en-US" dirty="0" err="1"/>
              <a:t>mylets</a:t>
            </a:r>
            <a:endParaRPr lang="en-US" dirty="0"/>
          </a:p>
        </p:txBody>
      </p:sp>
      <p:sp>
        <p:nvSpPr>
          <p:cNvPr id="3" name="TextBox 2"/>
          <p:cNvSpPr txBox="1"/>
          <p:nvPr/>
        </p:nvSpPr>
        <p:spPr>
          <a:xfrm>
            <a:off x="6629400" y="1219200"/>
            <a:ext cx="1371600" cy="1754326"/>
          </a:xfrm>
          <a:prstGeom prst="rect">
            <a:avLst/>
          </a:prstGeom>
          <a:noFill/>
        </p:spPr>
        <p:txBody>
          <a:bodyPr wrap="square" rtlCol="0">
            <a:spAutoFit/>
          </a:bodyPr>
          <a:lstStyle/>
          <a:p>
            <a:endParaRPr lang="en-US" dirty="0"/>
          </a:p>
          <a:p>
            <a:r>
              <a:rPr lang="en-US" dirty="0"/>
              <a:t>. Load</a:t>
            </a:r>
          </a:p>
          <a:p>
            <a:r>
              <a:rPr lang="en-US" dirty="0"/>
              <a:t>. Create</a:t>
            </a:r>
          </a:p>
          <a:p>
            <a:r>
              <a:rPr lang="en-US" dirty="0"/>
              <a:t>. </a:t>
            </a:r>
            <a:r>
              <a:rPr lang="en-US" dirty="0" err="1"/>
              <a:t>Init</a:t>
            </a:r>
            <a:endParaRPr lang="en-US" dirty="0"/>
          </a:p>
          <a:p>
            <a:r>
              <a:rPr lang="en-US" dirty="0"/>
              <a:t>. Service</a:t>
            </a:r>
          </a:p>
          <a:p>
            <a:r>
              <a:rPr lang="en-US" dirty="0"/>
              <a:t>. Destroy</a:t>
            </a:r>
          </a:p>
        </p:txBody>
      </p:sp>
      <p:sp>
        <p:nvSpPr>
          <p:cNvPr id="7" name="Oval 6"/>
          <p:cNvSpPr/>
          <p:nvPr/>
        </p:nvSpPr>
        <p:spPr>
          <a:xfrm>
            <a:off x="8333185" y="679092"/>
            <a:ext cx="685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33185" y="2050692"/>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rot="5400000">
            <a:off x="8066489" y="1631592"/>
            <a:ext cx="838197" cy="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7" idx="5"/>
          </p:cNvCxnSpPr>
          <p:nvPr/>
        </p:nvCxnSpPr>
        <p:spPr>
          <a:xfrm rot="5400000" flipH="1" flipV="1">
            <a:off x="8434411" y="1566554"/>
            <a:ext cx="916317" cy="519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875986" y="679092"/>
            <a:ext cx="1509131" cy="369332"/>
          </a:xfrm>
          <a:prstGeom prst="rect">
            <a:avLst/>
          </a:prstGeom>
          <a:noFill/>
        </p:spPr>
        <p:txBody>
          <a:bodyPr wrap="none" rtlCol="0">
            <a:spAutoFit/>
          </a:bodyPr>
          <a:lstStyle/>
          <a:p>
            <a:r>
              <a:rPr lang="en-US" dirty="0"/>
              <a:t>Does not exist</a:t>
            </a:r>
          </a:p>
        </p:txBody>
      </p:sp>
      <p:sp>
        <p:nvSpPr>
          <p:cNvPr id="17" name="TextBox 16"/>
          <p:cNvSpPr txBox="1"/>
          <p:nvPr/>
        </p:nvSpPr>
        <p:spPr>
          <a:xfrm>
            <a:off x="8180786" y="2126892"/>
            <a:ext cx="1081963" cy="369332"/>
          </a:xfrm>
          <a:prstGeom prst="rect">
            <a:avLst/>
          </a:prstGeom>
          <a:noFill/>
        </p:spPr>
        <p:txBody>
          <a:bodyPr wrap="none" rtlCol="0">
            <a:spAutoFit/>
          </a:bodyPr>
          <a:lstStyle/>
          <a:p>
            <a:r>
              <a:rPr lang="en-US" dirty="0"/>
              <a:t>initialized</a:t>
            </a:r>
          </a:p>
        </p:txBody>
      </p:sp>
      <p:sp>
        <p:nvSpPr>
          <p:cNvPr id="18" name="TextBox 17"/>
          <p:cNvSpPr txBox="1"/>
          <p:nvPr/>
        </p:nvSpPr>
        <p:spPr>
          <a:xfrm>
            <a:off x="7571186" y="1288692"/>
            <a:ext cx="870495" cy="523220"/>
          </a:xfrm>
          <a:prstGeom prst="rect">
            <a:avLst/>
          </a:prstGeom>
          <a:noFill/>
        </p:spPr>
        <p:txBody>
          <a:bodyPr wrap="none" rtlCol="0">
            <a:spAutoFit/>
          </a:bodyPr>
          <a:lstStyle/>
          <a:p>
            <a:r>
              <a:rPr lang="en-US" sz="1400" dirty="0"/>
              <a:t>construct</a:t>
            </a:r>
          </a:p>
          <a:p>
            <a:r>
              <a:rPr lang="en-US" sz="1400" dirty="0"/>
              <a:t>Init()</a:t>
            </a:r>
          </a:p>
        </p:txBody>
      </p:sp>
      <p:sp>
        <p:nvSpPr>
          <p:cNvPr id="19" name="TextBox 18"/>
          <p:cNvSpPr txBox="1"/>
          <p:nvPr/>
        </p:nvSpPr>
        <p:spPr>
          <a:xfrm>
            <a:off x="8942786" y="1364893"/>
            <a:ext cx="842475" cy="307777"/>
          </a:xfrm>
          <a:prstGeom prst="rect">
            <a:avLst/>
          </a:prstGeom>
          <a:noFill/>
        </p:spPr>
        <p:txBody>
          <a:bodyPr wrap="none" rtlCol="0">
            <a:spAutoFit/>
          </a:bodyPr>
          <a:lstStyle/>
          <a:p>
            <a:r>
              <a:rPr lang="en-US" sz="1400" dirty="0"/>
              <a:t>destroy()</a:t>
            </a:r>
          </a:p>
        </p:txBody>
      </p:sp>
      <p:cxnSp>
        <p:nvCxnSpPr>
          <p:cNvPr id="21" name="Shape 20"/>
          <p:cNvCxnSpPr>
            <a:endCxn id="8" idx="2"/>
          </p:cNvCxnSpPr>
          <p:nvPr/>
        </p:nvCxnSpPr>
        <p:spPr>
          <a:xfrm>
            <a:off x="8333185" y="2126892"/>
            <a:ext cx="419100" cy="381000"/>
          </a:xfrm>
          <a:prstGeom prst="curvedConnector4">
            <a:avLst>
              <a:gd name="adj1" fmla="val 254545"/>
              <a:gd name="adj2" fmla="val 160000"/>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195798" y="2431693"/>
            <a:ext cx="806696" cy="307777"/>
          </a:xfrm>
          <a:prstGeom prst="rect">
            <a:avLst/>
          </a:prstGeom>
          <a:noFill/>
        </p:spPr>
        <p:txBody>
          <a:bodyPr wrap="none" rtlCol="0">
            <a:spAutoFit/>
          </a:bodyPr>
          <a:lstStyle/>
          <a:p>
            <a:r>
              <a:rPr lang="en-US" sz="1400" dirty="0"/>
              <a:t>service()</a:t>
            </a:r>
          </a:p>
        </p:txBody>
      </p:sp>
    </p:spTree>
    <p:extLst>
      <p:ext uri="{BB962C8B-B14F-4D97-AF65-F5344CB8AC3E}">
        <p14:creationId xmlns:p14="http://schemas.microsoft.com/office/powerpoint/2010/main" val="4725050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6860"/>
          </a:xfrm>
        </p:spPr>
        <p:txBody>
          <a:bodyPr/>
          <a:lstStyle/>
          <a:p>
            <a:r>
              <a:rPr lang="en-US" b="1" dirty="0">
                <a:latin typeface="+mn-lt"/>
              </a:rPr>
              <a:t>Using the Initializer and Destroyer</a:t>
            </a:r>
          </a:p>
        </p:txBody>
      </p:sp>
      <p:sp>
        <p:nvSpPr>
          <p:cNvPr id="3" name="Content Placeholder 2"/>
          <p:cNvSpPr>
            <a:spLocks noGrp="1"/>
          </p:cNvSpPr>
          <p:nvPr>
            <p:ph idx="1"/>
          </p:nvPr>
        </p:nvSpPr>
        <p:spPr/>
        <p:txBody>
          <a:bodyPr/>
          <a:lstStyle/>
          <a:p>
            <a:r>
              <a:rPr lang="en-US" dirty="0" err="1">
                <a:latin typeface="Consolas" panose="020B0609020204030204" pitchFamily="49" charset="0"/>
              </a:rPr>
              <a:t>init</a:t>
            </a:r>
            <a:r>
              <a:rPr lang="en-US" dirty="0"/>
              <a:t> and </a:t>
            </a:r>
            <a:r>
              <a:rPr lang="en-US" dirty="0">
                <a:latin typeface="Consolas" panose="020B0609020204030204" pitchFamily="49" charset="0"/>
              </a:rPr>
              <a:t>destroy</a:t>
            </a:r>
            <a:r>
              <a:rPr lang="en-US" dirty="0"/>
              <a:t> methods do nothing by default.</a:t>
            </a:r>
          </a:p>
          <a:p>
            <a:pPr lvl="1"/>
            <a:r>
              <a:rPr lang="en-US" dirty="0"/>
              <a:t>But you can override then to perform some actions:</a:t>
            </a:r>
          </a:p>
        </p:txBody>
      </p:sp>
      <p:sp>
        <p:nvSpPr>
          <p:cNvPr id="4" name="Rectangle 3"/>
          <p:cNvSpPr/>
          <p:nvPr/>
        </p:nvSpPr>
        <p:spPr>
          <a:xfrm>
            <a:off x="990600" y="3048000"/>
            <a:ext cx="9982200" cy="2585323"/>
          </a:xfrm>
          <a:prstGeom prst="rect">
            <a:avLst/>
          </a:prstGeom>
          <a:ln>
            <a:solidFill>
              <a:schemeClr val="accent1"/>
            </a:solidFill>
          </a:ln>
        </p:spPr>
        <p:txBody>
          <a:bodyPr wrap="square">
            <a:spAutoFit/>
          </a:bodyPr>
          <a:lstStyle/>
          <a:p>
            <a:r>
              <a:rPr lang="en-US" dirty="0">
                <a:solidFill>
                  <a:srgbClr val="646464"/>
                </a:solidFill>
                <a:latin typeface="Consolas" panose="020B0609020204030204" pitchFamily="49" charset="0"/>
              </a:rPr>
              <a:t>@Override</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init</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throws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ServletException</a:t>
            </a:r>
            <a:r>
              <a:rPr lang="en-US" b="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"Servlet "</a:t>
            </a:r>
            <a:r>
              <a:rPr lang="en-US" b="1" i="1" dirty="0">
                <a:solidFill>
                  <a:srgbClr val="000000"/>
                </a:solidFill>
                <a:latin typeface="Consolas" panose="020B0609020204030204" pitchFamily="49" charset="0"/>
              </a:rPr>
              <a:t> + </a:t>
            </a:r>
            <a:r>
              <a:rPr lang="en-US" b="1" i="1" dirty="0" err="1">
                <a:solidFill>
                  <a:srgbClr val="7F0055"/>
                </a:solidFill>
                <a:latin typeface="Consolas" panose="020B0609020204030204" pitchFamily="49" charset="0"/>
              </a:rPr>
              <a:t>this</a:t>
            </a:r>
            <a:r>
              <a:rPr lang="en-US" b="1" i="1" dirty="0" err="1">
                <a:solidFill>
                  <a:srgbClr val="000000"/>
                </a:solidFill>
                <a:latin typeface="Consolas" panose="020B0609020204030204" pitchFamily="49" charset="0"/>
              </a:rPr>
              <a:t>.getServletName</a:t>
            </a:r>
            <a:r>
              <a:rPr lang="en-US" b="1" i="1" dirty="0">
                <a:solidFill>
                  <a:srgbClr val="000000"/>
                </a:solidFill>
                <a:latin typeface="Consolas" panose="020B0609020204030204" pitchFamily="49" charset="0"/>
              </a:rPr>
              <a:t>() + </a:t>
            </a:r>
            <a:r>
              <a:rPr lang="en-US" b="1" i="1" dirty="0">
                <a:solidFill>
                  <a:srgbClr val="2A00FF"/>
                </a:solidFill>
                <a:latin typeface="Consolas" panose="020B0609020204030204" pitchFamily="49" charset="0"/>
              </a:rPr>
              <a:t>" has started."</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latin typeface="Consolas" panose="020B0609020204030204" pitchFamily="49" charset="0"/>
            </a:endParaRPr>
          </a:p>
          <a:p>
            <a:r>
              <a:rPr lang="en-US" dirty="0">
                <a:solidFill>
                  <a:srgbClr val="646464"/>
                </a:solidFill>
                <a:latin typeface="Consolas" panose="020B0609020204030204" pitchFamily="49" charset="0"/>
              </a:rPr>
              <a:t>@Override</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destroy()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"Servlet "</a:t>
            </a:r>
            <a:r>
              <a:rPr lang="en-US" b="1" i="1" dirty="0">
                <a:solidFill>
                  <a:srgbClr val="000000"/>
                </a:solidFill>
                <a:latin typeface="Consolas" panose="020B0609020204030204" pitchFamily="49" charset="0"/>
              </a:rPr>
              <a:t> + </a:t>
            </a:r>
            <a:r>
              <a:rPr lang="en-US" b="1" i="1" dirty="0" err="1">
                <a:solidFill>
                  <a:srgbClr val="7F0055"/>
                </a:solidFill>
                <a:latin typeface="Consolas" panose="020B0609020204030204" pitchFamily="49" charset="0"/>
              </a:rPr>
              <a:t>this</a:t>
            </a:r>
            <a:r>
              <a:rPr lang="en-US" b="1" i="1" dirty="0" err="1">
                <a:solidFill>
                  <a:srgbClr val="000000"/>
                </a:solidFill>
                <a:latin typeface="Consolas" panose="020B0609020204030204" pitchFamily="49" charset="0"/>
              </a:rPr>
              <a:t>.getServletName</a:t>
            </a:r>
            <a:r>
              <a:rPr lang="en-US" b="1" i="1" dirty="0">
                <a:solidFill>
                  <a:srgbClr val="000000"/>
                </a:solidFill>
                <a:latin typeface="Consolas" panose="020B0609020204030204" pitchFamily="49" charset="0"/>
              </a:rPr>
              <a:t>() + </a:t>
            </a:r>
            <a:r>
              <a:rPr lang="en-US" b="1" i="1" dirty="0">
                <a:solidFill>
                  <a:srgbClr val="2A00FF"/>
                </a:solidFill>
                <a:latin typeface="Consolas" panose="020B0609020204030204" pitchFamily="49" charset="0"/>
              </a:rPr>
              <a:t>" has stopped."</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12702949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0275"/>
          </a:xfrm>
        </p:spPr>
        <p:txBody>
          <a:bodyPr/>
          <a:lstStyle/>
          <a:p>
            <a:r>
              <a:rPr lang="en-US" b="1" dirty="0">
                <a:latin typeface="+mn-lt"/>
              </a:rPr>
              <a:t>Using the Initializer and Destroyer</a:t>
            </a:r>
          </a:p>
        </p:txBody>
      </p:sp>
      <p:sp>
        <p:nvSpPr>
          <p:cNvPr id="3" name="Content Placeholder 2"/>
          <p:cNvSpPr>
            <a:spLocks noGrp="1"/>
          </p:cNvSpPr>
          <p:nvPr>
            <p:ph idx="1"/>
          </p:nvPr>
        </p:nvSpPr>
        <p:spPr>
          <a:xfrm>
            <a:off x="838200" y="1524000"/>
            <a:ext cx="10515600" cy="5105399"/>
          </a:xfrm>
        </p:spPr>
        <p:txBody>
          <a:bodyPr>
            <a:normAutofit/>
          </a:bodyPr>
          <a:lstStyle/>
          <a:p>
            <a:r>
              <a:rPr lang="en-US" dirty="0" err="1">
                <a:latin typeface="Consolas" panose="020B0609020204030204" pitchFamily="49" charset="0"/>
              </a:rPr>
              <a:t>init</a:t>
            </a:r>
            <a:r>
              <a:rPr lang="en-US" dirty="0"/>
              <a:t> is called after the Servlet is constructed but before it can respond to the first request.</a:t>
            </a:r>
          </a:p>
          <a:p>
            <a:pPr lvl="1"/>
            <a:r>
              <a:rPr lang="en-US" dirty="0"/>
              <a:t>access to the </a:t>
            </a:r>
            <a:r>
              <a:rPr lang="en-US" dirty="0" err="1">
                <a:latin typeface="Consolas" panose="020B0609020204030204" pitchFamily="49" charset="0"/>
              </a:rPr>
              <a:t>ServletConfig</a:t>
            </a:r>
            <a:r>
              <a:rPr lang="en-US" dirty="0"/>
              <a:t> and </a:t>
            </a:r>
            <a:r>
              <a:rPr lang="en-US" dirty="0" err="1">
                <a:latin typeface="Consolas" panose="020B0609020204030204" pitchFamily="49" charset="0"/>
              </a:rPr>
              <a:t>javax.servlet.ServletContext</a:t>
            </a:r>
            <a:endParaRPr lang="en-US" dirty="0">
              <a:latin typeface="Consolas" panose="020B0609020204030204" pitchFamily="49" charset="0"/>
            </a:endParaRPr>
          </a:p>
          <a:p>
            <a:pPr lvl="1"/>
            <a:r>
              <a:rPr lang="en-US" dirty="0"/>
              <a:t>read a properties file or connect to database etc.</a:t>
            </a:r>
          </a:p>
          <a:p>
            <a:pPr marL="457200" lvl="1" indent="0">
              <a:buNone/>
            </a:pPr>
            <a:endParaRPr lang="en-US" dirty="0"/>
          </a:p>
          <a:p>
            <a:r>
              <a:rPr lang="en-US" dirty="0">
                <a:latin typeface="Consolas" panose="020B0609020204030204" pitchFamily="49" charset="0"/>
              </a:rPr>
              <a:t>destroy</a:t>
            </a:r>
            <a:r>
              <a:rPr lang="en-US" dirty="0"/>
              <a:t> is called immediately after the Servlet can no longer accept the request.</a:t>
            </a:r>
          </a:p>
          <a:p>
            <a:pPr lvl="1"/>
            <a:r>
              <a:rPr lang="en-US" dirty="0"/>
              <a:t>when the web application is stopped or undeployed or container shuts down.</a:t>
            </a:r>
          </a:p>
          <a:p>
            <a:pPr lvl="1"/>
            <a:r>
              <a:rPr lang="en-US" dirty="0"/>
              <a:t>don't have to wait for garbage collector before cleaning of resources.</a:t>
            </a:r>
          </a:p>
        </p:txBody>
      </p:sp>
    </p:spTree>
    <p:extLst>
      <p:ext uri="{BB962C8B-B14F-4D97-AF65-F5344CB8AC3E}">
        <p14:creationId xmlns:p14="http://schemas.microsoft.com/office/powerpoint/2010/main" val="1676929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65127"/>
            <a:ext cx="10134600" cy="854074"/>
          </a:xfrm>
        </p:spPr>
        <p:txBody>
          <a:bodyPr>
            <a:normAutofit fontScale="90000"/>
          </a:bodyPr>
          <a:lstStyle/>
          <a:p>
            <a:r>
              <a:rPr lang="en-US" spc="-30" dirty="0"/>
              <a:t>Recall (details):  How </a:t>
            </a:r>
            <a:r>
              <a:rPr lang="en-US" spc="-60" dirty="0"/>
              <a:t>browsers </a:t>
            </a:r>
            <a:r>
              <a:rPr lang="en-US" spc="-40" dirty="0"/>
              <a:t>display </a:t>
            </a:r>
            <a:r>
              <a:rPr lang="en-US" dirty="0"/>
              <a:t>a</a:t>
            </a:r>
            <a:r>
              <a:rPr lang="en-US" spc="-275" dirty="0"/>
              <a:t> </a:t>
            </a:r>
            <a:r>
              <a:rPr lang="en-US" spc="-45" dirty="0"/>
              <a:t>webpage</a:t>
            </a:r>
            <a:endParaRPr lang="en-US" dirty="0"/>
          </a:p>
        </p:txBody>
      </p:sp>
      <p:sp>
        <p:nvSpPr>
          <p:cNvPr id="3" name="Content Placeholder 2"/>
          <p:cNvSpPr>
            <a:spLocks noGrp="1"/>
          </p:cNvSpPr>
          <p:nvPr>
            <p:ph idx="1"/>
          </p:nvPr>
        </p:nvSpPr>
        <p:spPr>
          <a:xfrm>
            <a:off x="2123713" y="1253331"/>
            <a:ext cx="7886700" cy="5103020"/>
          </a:xfrm>
        </p:spPr>
        <p:txBody>
          <a:bodyPr>
            <a:noAutofit/>
          </a:bodyPr>
          <a:lstStyle/>
          <a:p>
            <a:pPr marL="252730" indent="-514350">
              <a:lnSpc>
                <a:spcPct val="100000"/>
              </a:lnSpc>
              <a:buFont typeface="+mj-lt"/>
              <a:buAutoNum type="arabicPeriod"/>
              <a:tabLst>
                <a:tab pos="241300" algn="l"/>
                <a:tab pos="241935" algn="l"/>
              </a:tabLst>
            </a:pPr>
            <a:r>
              <a:rPr lang="en-US" sz="2000" spc="-5" dirty="0">
                <a:latin typeface="Calibri"/>
                <a:cs typeface="Calibri"/>
              </a:rPr>
              <a:t>User machines </a:t>
            </a:r>
            <a:r>
              <a:rPr lang="en-US" sz="2000" spc="-20" dirty="0">
                <a:latin typeface="Calibri"/>
                <a:cs typeface="Calibri"/>
              </a:rPr>
              <a:t>have </a:t>
            </a:r>
            <a:r>
              <a:rPr lang="en-US" sz="2000" spc="-5" dirty="0">
                <a:latin typeface="Calibri"/>
                <a:cs typeface="Calibri"/>
              </a:rPr>
              <a:t>IP address </a:t>
            </a:r>
            <a:r>
              <a:rPr lang="en-US" sz="2000" dirty="0">
                <a:latin typeface="Calibri"/>
                <a:cs typeface="Calibri"/>
              </a:rPr>
              <a:t>on </a:t>
            </a:r>
            <a:r>
              <a:rPr lang="en-US" sz="2000" spc="-5" dirty="0">
                <a:latin typeface="Calibri"/>
                <a:cs typeface="Calibri"/>
              </a:rPr>
              <a:t>the</a:t>
            </a:r>
            <a:r>
              <a:rPr lang="en-US" sz="2000" spc="35" dirty="0">
                <a:latin typeface="Calibri"/>
                <a:cs typeface="Calibri"/>
              </a:rPr>
              <a:t> </a:t>
            </a:r>
            <a:r>
              <a:rPr lang="en-US" sz="2000" spc="-15" dirty="0">
                <a:latin typeface="Calibri"/>
                <a:cs typeface="Calibri"/>
              </a:rPr>
              <a:t>Internet</a:t>
            </a:r>
            <a:endParaRPr lang="en-US" sz="2000" dirty="0">
              <a:latin typeface="Calibri"/>
              <a:cs typeface="Calibri"/>
            </a:endParaRPr>
          </a:p>
          <a:p>
            <a:pPr marL="252730" indent="-514350">
              <a:lnSpc>
                <a:spcPct val="100000"/>
              </a:lnSpc>
              <a:spcBef>
                <a:spcPts val="204"/>
              </a:spcBef>
              <a:buFont typeface="+mj-lt"/>
              <a:buAutoNum type="arabicPeriod"/>
              <a:tabLst>
                <a:tab pos="241300" algn="l"/>
                <a:tab pos="241935" algn="l"/>
              </a:tabLst>
            </a:pPr>
            <a:r>
              <a:rPr lang="en-US" sz="2000" spc="-5" dirty="0">
                <a:latin typeface="Calibri"/>
                <a:cs typeface="Calibri"/>
              </a:rPr>
              <a:t>Server machines </a:t>
            </a:r>
            <a:r>
              <a:rPr lang="en-US" sz="2000" spc="-20" dirty="0">
                <a:latin typeface="Calibri"/>
                <a:cs typeface="Calibri"/>
              </a:rPr>
              <a:t>have </a:t>
            </a:r>
            <a:r>
              <a:rPr lang="en-US" sz="2000" spc="-5" dirty="0">
                <a:latin typeface="Calibri"/>
                <a:cs typeface="Calibri"/>
              </a:rPr>
              <a:t>IP address and Domain</a:t>
            </a:r>
            <a:r>
              <a:rPr lang="en-US" sz="2000" spc="15" dirty="0">
                <a:latin typeface="Calibri"/>
                <a:cs typeface="Calibri"/>
              </a:rPr>
              <a:t> </a:t>
            </a:r>
            <a:r>
              <a:rPr lang="en-US" sz="2000" spc="-5" dirty="0">
                <a:latin typeface="Calibri"/>
                <a:cs typeface="Calibri"/>
              </a:rPr>
              <a:t>Name</a:t>
            </a:r>
            <a:endParaRPr lang="en-US" sz="2000" dirty="0">
              <a:latin typeface="Calibri"/>
              <a:cs typeface="Calibri"/>
            </a:endParaRPr>
          </a:p>
          <a:p>
            <a:pPr marL="252730" indent="-514350">
              <a:lnSpc>
                <a:spcPct val="100000"/>
              </a:lnSpc>
              <a:spcBef>
                <a:spcPts val="204"/>
              </a:spcBef>
              <a:buFont typeface="+mj-lt"/>
              <a:buAutoNum type="arabicPeriod"/>
              <a:tabLst>
                <a:tab pos="241300" algn="l"/>
                <a:tab pos="241935" algn="l"/>
              </a:tabLst>
            </a:pPr>
            <a:r>
              <a:rPr lang="en-US" sz="2000" dirty="0">
                <a:latin typeface="Calibri"/>
                <a:cs typeface="Calibri"/>
              </a:rPr>
              <a:t>Domain </a:t>
            </a:r>
            <a:r>
              <a:rPr lang="en-US" sz="2000" spc="-5" dirty="0">
                <a:latin typeface="Calibri"/>
                <a:cs typeface="Calibri"/>
              </a:rPr>
              <a:t>names and IP addresses </a:t>
            </a:r>
            <a:r>
              <a:rPr lang="en-US" sz="2000" spc="-10" dirty="0">
                <a:latin typeface="Calibri"/>
                <a:cs typeface="Calibri"/>
              </a:rPr>
              <a:t>are </a:t>
            </a:r>
            <a:r>
              <a:rPr lang="en-US" sz="2000" spc="-15" dirty="0">
                <a:latin typeface="Calibri"/>
                <a:cs typeface="Calibri"/>
              </a:rPr>
              <a:t>registered at </a:t>
            </a:r>
            <a:r>
              <a:rPr lang="en-US" sz="2000" spc="-5" dirty="0">
                <a:latin typeface="Calibri"/>
                <a:cs typeface="Calibri"/>
              </a:rPr>
              <a:t>global DNS</a:t>
            </a:r>
            <a:r>
              <a:rPr lang="en-US" sz="2000" spc="35" dirty="0">
                <a:latin typeface="Calibri"/>
                <a:cs typeface="Calibri"/>
              </a:rPr>
              <a:t> </a:t>
            </a:r>
            <a:r>
              <a:rPr lang="en-US" sz="2000" spc="-5" dirty="0">
                <a:latin typeface="Calibri"/>
                <a:cs typeface="Calibri"/>
              </a:rPr>
              <a:t>Server</a:t>
            </a:r>
            <a:endParaRPr lang="en-US" sz="2000" dirty="0">
              <a:latin typeface="Calibri"/>
              <a:cs typeface="Calibri"/>
            </a:endParaRPr>
          </a:p>
          <a:p>
            <a:pPr marL="252730" indent="-514350">
              <a:lnSpc>
                <a:spcPct val="100000"/>
              </a:lnSpc>
              <a:spcBef>
                <a:spcPts val="215"/>
              </a:spcBef>
              <a:buFont typeface="+mj-lt"/>
              <a:buAutoNum type="arabicPeriod"/>
              <a:tabLst>
                <a:tab pos="241300" algn="l"/>
                <a:tab pos="241935" algn="l"/>
              </a:tabLst>
            </a:pPr>
            <a:r>
              <a:rPr lang="en-US" sz="2000" spc="-5" dirty="0">
                <a:latin typeface="Calibri"/>
                <a:cs typeface="Calibri"/>
              </a:rPr>
              <a:t>When the user opens a </a:t>
            </a:r>
            <a:r>
              <a:rPr lang="en-US" sz="2000" spc="-15" dirty="0">
                <a:latin typeface="Calibri"/>
                <a:cs typeface="Calibri"/>
              </a:rPr>
              <a:t>browser </a:t>
            </a:r>
            <a:r>
              <a:rPr lang="en-US" sz="2000" spc="-5" dirty="0">
                <a:latin typeface="Calibri"/>
                <a:cs typeface="Calibri"/>
              </a:rPr>
              <a:t>window and asks </a:t>
            </a:r>
            <a:r>
              <a:rPr lang="en-US" sz="2000" spc="-15" dirty="0">
                <a:latin typeface="Calibri"/>
                <a:cs typeface="Calibri"/>
              </a:rPr>
              <a:t>for</a:t>
            </a:r>
            <a:r>
              <a:rPr lang="en-US" sz="2000" spc="70" dirty="0">
                <a:latin typeface="Calibri"/>
                <a:cs typeface="Calibri"/>
              </a:rPr>
              <a:t> </a:t>
            </a:r>
            <a:r>
              <a:rPr lang="en-US" sz="2000" spc="-25" dirty="0">
                <a:latin typeface="Calibri"/>
                <a:cs typeface="Calibri"/>
                <a:hlinkClick r:id="rId3"/>
              </a:rPr>
              <a:t>www.test.com</a:t>
            </a:r>
            <a:endParaRPr lang="en-US" sz="2000" dirty="0">
              <a:latin typeface="Calibri"/>
              <a:cs typeface="Calibri"/>
            </a:endParaRPr>
          </a:p>
          <a:p>
            <a:pPr marL="252730" indent="-514350">
              <a:lnSpc>
                <a:spcPct val="100000"/>
              </a:lnSpc>
              <a:spcBef>
                <a:spcPts val="204"/>
              </a:spcBef>
              <a:buFont typeface="+mj-lt"/>
              <a:buAutoNum type="arabicPeriod"/>
              <a:tabLst>
                <a:tab pos="241300" algn="l"/>
                <a:tab pos="241935" algn="l"/>
              </a:tabLst>
            </a:pPr>
            <a:r>
              <a:rPr lang="en-US" sz="2000" spc="-15" dirty="0">
                <a:latin typeface="Calibri"/>
                <a:cs typeface="Calibri"/>
              </a:rPr>
              <a:t>First, </a:t>
            </a:r>
            <a:r>
              <a:rPr lang="en-US" sz="2000" spc="-10" dirty="0">
                <a:latin typeface="Calibri"/>
                <a:cs typeface="Calibri"/>
              </a:rPr>
              <a:t>the </a:t>
            </a:r>
            <a:r>
              <a:rPr lang="en-US" sz="2000" spc="-15" dirty="0">
                <a:latin typeface="Calibri"/>
                <a:cs typeface="Calibri"/>
              </a:rPr>
              <a:t>browser </a:t>
            </a:r>
            <a:r>
              <a:rPr lang="en-US" sz="2000" spc="-5" dirty="0">
                <a:latin typeface="Calibri"/>
                <a:cs typeface="Calibri"/>
              </a:rPr>
              <a:t>will </a:t>
            </a:r>
            <a:r>
              <a:rPr lang="en-US" sz="2000" spc="-10" dirty="0">
                <a:latin typeface="Calibri"/>
                <a:cs typeface="Calibri"/>
              </a:rPr>
              <a:t>check </a:t>
            </a:r>
            <a:r>
              <a:rPr lang="en-US" sz="2000" spc="-5" dirty="0">
                <a:latin typeface="Calibri"/>
                <a:cs typeface="Calibri"/>
              </a:rPr>
              <a:t>the </a:t>
            </a:r>
            <a:r>
              <a:rPr lang="en-US" sz="2000" spc="-10" dirty="0">
                <a:latin typeface="Calibri"/>
                <a:cs typeface="Calibri"/>
              </a:rPr>
              <a:t>local </a:t>
            </a:r>
            <a:r>
              <a:rPr lang="en-US" sz="2000" spc="-5" dirty="0">
                <a:latin typeface="Calibri"/>
                <a:cs typeface="Calibri"/>
              </a:rPr>
              <a:t>DNS </a:t>
            </a:r>
            <a:r>
              <a:rPr lang="en-US" sz="2000" spc="-10" dirty="0">
                <a:latin typeface="Calibri"/>
                <a:cs typeface="Calibri"/>
              </a:rPr>
              <a:t>(host </a:t>
            </a:r>
            <a:r>
              <a:rPr lang="en-US" sz="2000" spc="-5" dirty="0">
                <a:latin typeface="Calibri"/>
                <a:cs typeface="Calibri"/>
              </a:rPr>
              <a:t>file) </a:t>
            </a:r>
            <a:r>
              <a:rPr lang="en-US" sz="2000" spc="-15" dirty="0">
                <a:latin typeface="Calibri"/>
                <a:cs typeface="Calibri"/>
              </a:rPr>
              <a:t>for </a:t>
            </a:r>
            <a:r>
              <a:rPr lang="en-US" sz="2000" spc="-5" dirty="0">
                <a:latin typeface="Calibri"/>
                <a:cs typeface="Calibri"/>
              </a:rPr>
              <a:t>the IP </a:t>
            </a:r>
            <a:r>
              <a:rPr lang="en-US" sz="2000" spc="-10" dirty="0">
                <a:latin typeface="Calibri"/>
                <a:cs typeface="Calibri"/>
              </a:rPr>
              <a:t>address </a:t>
            </a:r>
            <a:r>
              <a:rPr lang="en-US" sz="2000" dirty="0">
                <a:latin typeface="Calibri"/>
                <a:cs typeface="Calibri"/>
              </a:rPr>
              <a:t>of </a:t>
            </a:r>
            <a:r>
              <a:rPr lang="en-US" sz="2000" spc="-10" dirty="0">
                <a:latin typeface="Calibri"/>
                <a:cs typeface="Calibri"/>
              </a:rPr>
              <a:t>that</a:t>
            </a:r>
            <a:r>
              <a:rPr lang="en-US" sz="2000" spc="245" dirty="0">
                <a:latin typeface="Calibri"/>
                <a:cs typeface="Calibri"/>
              </a:rPr>
              <a:t> </a:t>
            </a:r>
            <a:r>
              <a:rPr lang="en-US" sz="2000" spc="-5" dirty="0">
                <a:latin typeface="Calibri"/>
                <a:cs typeface="Calibri"/>
              </a:rPr>
              <a:t>domain</a:t>
            </a:r>
            <a:endParaRPr lang="en-US" sz="2000" dirty="0">
              <a:latin typeface="Calibri"/>
              <a:cs typeface="Calibri"/>
            </a:endParaRPr>
          </a:p>
          <a:p>
            <a:pPr marL="252730" indent="-514350">
              <a:lnSpc>
                <a:spcPct val="100000"/>
              </a:lnSpc>
              <a:spcBef>
                <a:spcPts val="204"/>
              </a:spcBef>
              <a:buFont typeface="+mj-lt"/>
              <a:buAutoNum type="arabicPeriod"/>
              <a:tabLst>
                <a:tab pos="241300" algn="l"/>
                <a:tab pos="241935" algn="l"/>
              </a:tabLst>
            </a:pPr>
            <a:r>
              <a:rPr lang="en-US" sz="2000" spc="-5" dirty="0">
                <a:latin typeface="Calibri"/>
                <a:cs typeface="Calibri"/>
              </a:rPr>
              <a:t>If not </a:t>
            </a:r>
            <a:r>
              <a:rPr lang="en-US" sz="2000" spc="-15" dirty="0">
                <a:latin typeface="Calibri"/>
                <a:cs typeface="Calibri"/>
              </a:rPr>
              <a:t>found, </a:t>
            </a:r>
            <a:r>
              <a:rPr lang="en-US" sz="2000" spc="-5" dirty="0">
                <a:latin typeface="Calibri"/>
                <a:cs typeface="Calibri"/>
              </a:rPr>
              <a:t>it will </a:t>
            </a:r>
            <a:r>
              <a:rPr lang="en-US" sz="2000" spc="-10" dirty="0">
                <a:latin typeface="Calibri"/>
                <a:cs typeface="Calibri"/>
              </a:rPr>
              <a:t>connect </a:t>
            </a:r>
            <a:r>
              <a:rPr lang="en-US" sz="2000" spc="-20" dirty="0">
                <a:latin typeface="Calibri"/>
                <a:cs typeface="Calibri"/>
              </a:rPr>
              <a:t>to </a:t>
            </a:r>
            <a:r>
              <a:rPr lang="en-US" sz="2000" spc="-5" dirty="0">
                <a:latin typeface="Calibri"/>
                <a:cs typeface="Calibri"/>
              </a:rPr>
              <a:t>ISP and ask it </a:t>
            </a:r>
            <a:r>
              <a:rPr lang="en-US" sz="2000" spc="-20" dirty="0">
                <a:latin typeface="Calibri"/>
                <a:cs typeface="Calibri"/>
              </a:rPr>
              <a:t>for </a:t>
            </a:r>
            <a:r>
              <a:rPr lang="en-US" sz="2000" spc="-5" dirty="0">
                <a:latin typeface="Calibri"/>
                <a:cs typeface="Calibri"/>
              </a:rPr>
              <a:t>the</a:t>
            </a:r>
            <a:r>
              <a:rPr lang="en-US" sz="2000" spc="155" dirty="0">
                <a:latin typeface="Calibri"/>
                <a:cs typeface="Calibri"/>
              </a:rPr>
              <a:t> </a:t>
            </a:r>
            <a:r>
              <a:rPr lang="en-US" sz="2000" spc="-5" dirty="0">
                <a:latin typeface="Calibri"/>
                <a:cs typeface="Calibri"/>
              </a:rPr>
              <a:t>DNS</a:t>
            </a:r>
            <a:endParaRPr lang="en-US" sz="2000" dirty="0">
              <a:latin typeface="Calibri"/>
              <a:cs typeface="Calibri"/>
            </a:endParaRPr>
          </a:p>
          <a:p>
            <a:pPr marL="252730" indent="-514350">
              <a:lnSpc>
                <a:spcPct val="100000"/>
              </a:lnSpc>
              <a:spcBef>
                <a:spcPts val="215"/>
              </a:spcBef>
              <a:buFont typeface="+mj-lt"/>
              <a:buAutoNum type="arabicPeriod"/>
              <a:tabLst>
                <a:tab pos="241300" algn="l"/>
                <a:tab pos="241935" algn="l"/>
              </a:tabLst>
            </a:pPr>
            <a:r>
              <a:rPr lang="en-US" sz="2000" spc="-10" dirty="0">
                <a:latin typeface="Calibri"/>
                <a:cs typeface="Calibri"/>
              </a:rPr>
              <a:t>Once retrieved, </a:t>
            </a:r>
            <a:r>
              <a:rPr lang="en-US" sz="2000" spc="-5" dirty="0">
                <a:latin typeface="Calibri"/>
                <a:cs typeface="Calibri"/>
              </a:rPr>
              <a:t>the </a:t>
            </a:r>
            <a:r>
              <a:rPr lang="en-US" sz="2000" spc="-15" dirty="0">
                <a:latin typeface="Calibri"/>
                <a:cs typeface="Calibri"/>
              </a:rPr>
              <a:t>browser </a:t>
            </a:r>
            <a:r>
              <a:rPr lang="en-US" sz="2000" spc="-5" dirty="0">
                <a:latin typeface="Calibri"/>
                <a:cs typeface="Calibri"/>
              </a:rPr>
              <a:t>will </a:t>
            </a:r>
            <a:r>
              <a:rPr lang="en-US" sz="2000" spc="-10" dirty="0">
                <a:latin typeface="Calibri"/>
                <a:cs typeface="Calibri"/>
              </a:rPr>
              <a:t>send </a:t>
            </a:r>
            <a:r>
              <a:rPr lang="en-US" sz="2000" spc="-5" dirty="0">
                <a:latin typeface="Calibri"/>
                <a:cs typeface="Calibri"/>
              </a:rPr>
              <a:t>another </a:t>
            </a:r>
            <a:r>
              <a:rPr lang="en-US" sz="2000" spc="-10" dirty="0">
                <a:latin typeface="Calibri"/>
                <a:cs typeface="Calibri"/>
              </a:rPr>
              <a:t>request </a:t>
            </a:r>
            <a:r>
              <a:rPr lang="en-US" sz="2000" spc="-15" dirty="0">
                <a:latin typeface="Calibri"/>
                <a:cs typeface="Calibri"/>
              </a:rPr>
              <a:t>to </a:t>
            </a:r>
            <a:r>
              <a:rPr lang="en-US" sz="2000" spc="-10" dirty="0">
                <a:latin typeface="Calibri"/>
                <a:cs typeface="Calibri"/>
              </a:rPr>
              <a:t>that</a:t>
            </a:r>
            <a:r>
              <a:rPr lang="en-US" sz="2000" spc="140" dirty="0">
                <a:latin typeface="Calibri"/>
                <a:cs typeface="Calibri"/>
              </a:rPr>
              <a:t> </a:t>
            </a:r>
            <a:r>
              <a:rPr lang="en-US" sz="2000" spc="-5" dirty="0">
                <a:latin typeface="Calibri"/>
                <a:cs typeface="Calibri"/>
              </a:rPr>
              <a:t>server</a:t>
            </a:r>
            <a:endParaRPr lang="en-US" sz="2000" dirty="0">
              <a:latin typeface="Calibri"/>
              <a:cs typeface="Calibri"/>
            </a:endParaRPr>
          </a:p>
          <a:p>
            <a:pPr marL="252730" indent="-514350">
              <a:lnSpc>
                <a:spcPct val="100000"/>
              </a:lnSpc>
              <a:spcBef>
                <a:spcPts val="204"/>
              </a:spcBef>
              <a:buFont typeface="+mj-lt"/>
              <a:buAutoNum type="arabicPeriod"/>
              <a:tabLst>
                <a:tab pos="241300" algn="l"/>
                <a:tab pos="241935" algn="l"/>
              </a:tabLst>
            </a:pPr>
            <a:r>
              <a:rPr lang="en-US" sz="2000" spc="-10" dirty="0">
                <a:latin typeface="Calibri"/>
                <a:cs typeface="Calibri"/>
              </a:rPr>
              <a:t>Requests are delivered by the IP protocol, collected </a:t>
            </a:r>
            <a:r>
              <a:rPr lang="en-US" sz="2000" spc="-15" dirty="0">
                <a:latin typeface="Calibri"/>
                <a:cs typeface="Calibri"/>
              </a:rPr>
              <a:t>by the </a:t>
            </a:r>
            <a:r>
              <a:rPr lang="en-US" sz="2000" spc="-20" dirty="0">
                <a:latin typeface="Calibri"/>
                <a:cs typeface="Calibri"/>
              </a:rPr>
              <a:t>TCP </a:t>
            </a:r>
            <a:r>
              <a:rPr lang="en-US" sz="2000" spc="-15" dirty="0">
                <a:latin typeface="Calibri"/>
                <a:cs typeface="Calibri"/>
              </a:rPr>
              <a:t>protocol, </a:t>
            </a:r>
            <a:r>
              <a:rPr lang="en-US" sz="2000" spc="-5" dirty="0">
                <a:latin typeface="Calibri"/>
                <a:cs typeface="Calibri"/>
              </a:rPr>
              <a:t>and </a:t>
            </a:r>
            <a:r>
              <a:rPr lang="en-US" sz="2000" spc="-15" dirty="0">
                <a:latin typeface="Calibri"/>
                <a:cs typeface="Calibri"/>
              </a:rPr>
              <a:t>processed </a:t>
            </a:r>
            <a:r>
              <a:rPr lang="en-US" sz="2000" spc="-10" dirty="0">
                <a:latin typeface="Calibri"/>
                <a:cs typeface="Calibri"/>
              </a:rPr>
              <a:t>by </a:t>
            </a:r>
            <a:r>
              <a:rPr lang="en-US" sz="2000" dirty="0">
                <a:latin typeface="Calibri"/>
                <a:cs typeface="Calibri"/>
              </a:rPr>
              <a:t>HTTP or </a:t>
            </a:r>
            <a:r>
              <a:rPr lang="en-US" sz="2000" spc="-5" dirty="0">
                <a:latin typeface="Calibri"/>
                <a:cs typeface="Calibri"/>
              </a:rPr>
              <a:t>HTTPS</a:t>
            </a:r>
            <a:r>
              <a:rPr lang="en-US" sz="2000" spc="225" dirty="0">
                <a:latin typeface="Calibri"/>
                <a:cs typeface="Calibri"/>
              </a:rPr>
              <a:t> </a:t>
            </a:r>
            <a:r>
              <a:rPr lang="en-US" sz="2000" spc="-15" dirty="0">
                <a:latin typeface="Calibri"/>
                <a:cs typeface="Calibri"/>
              </a:rPr>
              <a:t>protocol</a:t>
            </a:r>
            <a:endParaRPr lang="en-US" sz="2000" dirty="0">
              <a:latin typeface="Calibri"/>
              <a:cs typeface="Calibri"/>
            </a:endParaRPr>
          </a:p>
          <a:p>
            <a:pPr marL="252730" indent="-514350">
              <a:lnSpc>
                <a:spcPct val="100000"/>
              </a:lnSpc>
              <a:spcBef>
                <a:spcPts val="204"/>
              </a:spcBef>
              <a:buFont typeface="+mj-lt"/>
              <a:buAutoNum type="arabicPeriod"/>
              <a:tabLst>
                <a:tab pos="241300" algn="l"/>
                <a:tab pos="241935" algn="l"/>
              </a:tabLst>
            </a:pPr>
            <a:r>
              <a:rPr lang="en-US" sz="2000" spc="-10" dirty="0">
                <a:latin typeface="Calibri"/>
                <a:cs typeface="Calibri"/>
              </a:rPr>
              <a:t>The </a:t>
            </a:r>
            <a:r>
              <a:rPr lang="en-US" sz="2000" spc="-5" dirty="0">
                <a:latin typeface="Calibri"/>
                <a:cs typeface="Calibri"/>
              </a:rPr>
              <a:t>server will </a:t>
            </a:r>
            <a:r>
              <a:rPr lang="en-US" sz="2000" spc="-10" dirty="0">
                <a:latin typeface="Calibri"/>
                <a:cs typeface="Calibri"/>
              </a:rPr>
              <a:t>send </a:t>
            </a:r>
            <a:r>
              <a:rPr lang="en-US" sz="2000" spc="-5" dirty="0">
                <a:latin typeface="Calibri"/>
                <a:cs typeface="Calibri"/>
              </a:rPr>
              <a:t>the </a:t>
            </a:r>
            <a:r>
              <a:rPr lang="en-US" sz="2000" spc="-15" dirty="0">
                <a:latin typeface="Calibri"/>
                <a:cs typeface="Calibri"/>
              </a:rPr>
              <a:t>browser </a:t>
            </a:r>
            <a:r>
              <a:rPr lang="en-US" sz="2000" spc="-5" dirty="0">
                <a:latin typeface="Calibri"/>
                <a:cs typeface="Calibri"/>
              </a:rPr>
              <a:t>a response with HTML</a:t>
            </a:r>
            <a:r>
              <a:rPr lang="en-US" sz="2000" spc="95" dirty="0">
                <a:latin typeface="Calibri"/>
                <a:cs typeface="Calibri"/>
              </a:rPr>
              <a:t> </a:t>
            </a:r>
            <a:r>
              <a:rPr lang="en-US" sz="2000" spc="-10" dirty="0">
                <a:latin typeface="Calibri"/>
                <a:cs typeface="Calibri"/>
              </a:rPr>
              <a:t>code.</a:t>
            </a:r>
            <a:endParaRPr lang="en-US" sz="2000" dirty="0">
              <a:latin typeface="Calibri"/>
              <a:cs typeface="Calibri"/>
            </a:endParaRPr>
          </a:p>
          <a:p>
            <a:pPr marL="252730" indent="-514350">
              <a:lnSpc>
                <a:spcPct val="100000"/>
              </a:lnSpc>
              <a:spcBef>
                <a:spcPts val="215"/>
              </a:spcBef>
              <a:buFont typeface="+mj-lt"/>
              <a:buAutoNum type="arabicPeriod"/>
              <a:tabLst>
                <a:tab pos="241300" algn="l"/>
                <a:tab pos="241935" algn="l"/>
              </a:tabLst>
            </a:pPr>
            <a:r>
              <a:rPr lang="en-US" sz="2000" spc="-5" dirty="0">
                <a:latin typeface="Calibri"/>
                <a:cs typeface="Calibri"/>
              </a:rPr>
              <a:t>The </a:t>
            </a:r>
            <a:r>
              <a:rPr lang="en-US" sz="2000" spc="-15" dirty="0">
                <a:latin typeface="Calibri"/>
                <a:cs typeface="Calibri"/>
              </a:rPr>
              <a:t>browser </a:t>
            </a:r>
            <a:r>
              <a:rPr lang="en-US" sz="2000" spc="-5" dirty="0">
                <a:latin typeface="Calibri"/>
                <a:cs typeface="Calibri"/>
              </a:rPr>
              <a:t>will </a:t>
            </a:r>
            <a:r>
              <a:rPr lang="en-US" sz="2000" spc="-15" dirty="0">
                <a:latin typeface="Calibri"/>
                <a:cs typeface="Calibri"/>
              </a:rPr>
              <a:t>interpret </a:t>
            </a:r>
            <a:r>
              <a:rPr lang="en-US" sz="2000" spc="-5" dirty="0">
                <a:latin typeface="Calibri"/>
                <a:cs typeface="Calibri"/>
              </a:rPr>
              <a:t>the </a:t>
            </a:r>
            <a:r>
              <a:rPr lang="en-US" sz="2000" spc="-10" dirty="0">
                <a:latin typeface="Calibri"/>
                <a:cs typeface="Calibri"/>
              </a:rPr>
              <a:t>HTML code </a:t>
            </a:r>
            <a:r>
              <a:rPr lang="en-US" sz="2000" spc="-5" dirty="0">
                <a:latin typeface="Calibri"/>
                <a:cs typeface="Calibri"/>
              </a:rPr>
              <a:t>line by line and </a:t>
            </a:r>
            <a:r>
              <a:rPr lang="en-US" sz="2000" spc="-15" dirty="0">
                <a:latin typeface="Calibri"/>
                <a:cs typeface="Calibri"/>
              </a:rPr>
              <a:t>start </a:t>
            </a:r>
            <a:r>
              <a:rPr lang="en-US" sz="2000" spc="-5" dirty="0">
                <a:latin typeface="Calibri"/>
                <a:cs typeface="Calibri"/>
              </a:rPr>
              <a:t>building the </a:t>
            </a:r>
            <a:r>
              <a:rPr lang="en-US" sz="2000" spc="-10" dirty="0">
                <a:latin typeface="Calibri"/>
                <a:cs typeface="Calibri"/>
              </a:rPr>
              <a:t>web</a:t>
            </a:r>
            <a:r>
              <a:rPr lang="en-US" sz="2000" spc="190" dirty="0">
                <a:latin typeface="Calibri"/>
                <a:cs typeface="Calibri"/>
              </a:rPr>
              <a:t> </a:t>
            </a:r>
            <a:r>
              <a:rPr lang="en-US" sz="2000" spc="-10" dirty="0">
                <a:latin typeface="Calibri"/>
                <a:cs typeface="Calibri"/>
              </a:rPr>
              <a:t>page.</a:t>
            </a:r>
            <a:endParaRPr lang="en-US" sz="2000" dirty="0">
              <a:latin typeface="Calibri"/>
              <a:cs typeface="Calibri"/>
            </a:endParaRPr>
          </a:p>
          <a:p>
            <a:pPr marL="252730" marR="5080" indent="-514350">
              <a:lnSpc>
                <a:spcPct val="70000"/>
              </a:lnSpc>
              <a:spcBef>
                <a:spcPts val="994"/>
              </a:spcBef>
              <a:buFont typeface="+mj-lt"/>
              <a:buAutoNum type="arabicPeriod"/>
              <a:tabLst>
                <a:tab pos="241300" algn="l"/>
                <a:tab pos="241935" algn="l"/>
              </a:tabLst>
            </a:pPr>
            <a:r>
              <a:rPr lang="en-US" sz="2000" spc="-15" dirty="0">
                <a:latin typeface="Calibri"/>
                <a:cs typeface="Calibri"/>
              </a:rPr>
              <a:t>For </a:t>
            </a:r>
            <a:r>
              <a:rPr lang="en-US" sz="2000" spc="-10" dirty="0">
                <a:latin typeface="Calibri"/>
                <a:cs typeface="Calibri"/>
              </a:rPr>
              <a:t>every resource </a:t>
            </a:r>
            <a:r>
              <a:rPr lang="en-US" sz="2000" spc="-5" dirty="0">
                <a:latin typeface="Calibri"/>
                <a:cs typeface="Calibri"/>
              </a:rPr>
              <a:t>not </a:t>
            </a:r>
            <a:r>
              <a:rPr lang="en-US" sz="2000" spc="-15" dirty="0">
                <a:latin typeface="Calibri"/>
                <a:cs typeface="Calibri"/>
              </a:rPr>
              <a:t>found </a:t>
            </a:r>
            <a:r>
              <a:rPr lang="en-US" sz="2000" spc="-5" dirty="0">
                <a:latin typeface="Calibri"/>
                <a:cs typeface="Calibri"/>
              </a:rPr>
              <a:t>in </a:t>
            </a:r>
            <a:r>
              <a:rPr lang="en-US" sz="2000" spc="-10" dirty="0">
                <a:latin typeface="Calibri"/>
                <a:cs typeface="Calibri"/>
              </a:rPr>
              <a:t>the </a:t>
            </a:r>
            <a:r>
              <a:rPr lang="en-US" sz="2000" spc="-15" dirty="0">
                <a:latin typeface="Calibri"/>
                <a:cs typeface="Calibri"/>
              </a:rPr>
              <a:t>browser </a:t>
            </a:r>
            <a:r>
              <a:rPr lang="en-US" sz="2000" spc="-10" dirty="0">
                <a:latin typeface="Calibri"/>
                <a:cs typeface="Calibri"/>
              </a:rPr>
              <a:t>cache, </a:t>
            </a:r>
            <a:r>
              <a:rPr lang="en-US" sz="2000" spc="-5" dirty="0">
                <a:latin typeface="Calibri"/>
                <a:cs typeface="Calibri"/>
              </a:rPr>
              <a:t>the </a:t>
            </a:r>
            <a:r>
              <a:rPr lang="en-US" sz="2000" spc="-15" dirty="0">
                <a:latin typeface="Calibri"/>
                <a:cs typeface="Calibri"/>
              </a:rPr>
              <a:t>browser </a:t>
            </a:r>
            <a:r>
              <a:rPr lang="en-US" sz="2000" spc="-5" dirty="0">
                <a:latin typeface="Calibri"/>
                <a:cs typeface="Calibri"/>
              </a:rPr>
              <a:t>will </a:t>
            </a:r>
            <a:r>
              <a:rPr lang="en-US" sz="2000" spc="-10" dirty="0">
                <a:latin typeface="Calibri"/>
                <a:cs typeface="Calibri"/>
              </a:rPr>
              <a:t>send </a:t>
            </a:r>
            <a:r>
              <a:rPr lang="en-US" sz="2000" spc="-5" dirty="0">
                <a:latin typeface="Calibri"/>
                <a:cs typeface="Calibri"/>
              </a:rPr>
              <a:t>a </a:t>
            </a:r>
            <a:r>
              <a:rPr lang="en-US" sz="2000" spc="-10" dirty="0">
                <a:latin typeface="Calibri"/>
                <a:cs typeface="Calibri"/>
              </a:rPr>
              <a:t>new request  </a:t>
            </a:r>
            <a:r>
              <a:rPr lang="en-US" sz="2000" spc="-20" dirty="0">
                <a:latin typeface="Calibri"/>
                <a:cs typeface="Calibri"/>
              </a:rPr>
              <a:t>to </a:t>
            </a:r>
            <a:r>
              <a:rPr lang="en-US" sz="2000" spc="-5" dirty="0">
                <a:latin typeface="Calibri"/>
                <a:cs typeface="Calibri"/>
              </a:rPr>
              <a:t>the server </a:t>
            </a:r>
            <a:r>
              <a:rPr lang="en-US" sz="2000" spc="-10" dirty="0">
                <a:latin typeface="Calibri"/>
                <a:cs typeface="Calibri"/>
              </a:rPr>
              <a:t>again </a:t>
            </a:r>
            <a:r>
              <a:rPr lang="en-US" sz="2000" spc="-5" dirty="0">
                <a:latin typeface="Calibri"/>
                <a:cs typeface="Calibri"/>
              </a:rPr>
              <a:t>asking </a:t>
            </a:r>
            <a:r>
              <a:rPr lang="en-US" sz="2000" spc="-15" dirty="0">
                <a:latin typeface="Calibri"/>
                <a:cs typeface="Calibri"/>
              </a:rPr>
              <a:t>for </a:t>
            </a:r>
            <a:r>
              <a:rPr lang="en-US" sz="2000" spc="-10" dirty="0">
                <a:latin typeface="Calibri"/>
                <a:cs typeface="Calibri"/>
              </a:rPr>
              <a:t>that resource </a:t>
            </a:r>
            <a:r>
              <a:rPr lang="en-US" sz="2000" spc="-5" dirty="0">
                <a:latin typeface="Calibri"/>
                <a:cs typeface="Calibri"/>
              </a:rPr>
              <a:t>and so</a:t>
            </a:r>
            <a:r>
              <a:rPr lang="en-US" sz="2000" spc="60" dirty="0">
                <a:latin typeface="Calibri"/>
                <a:cs typeface="Calibri"/>
              </a:rPr>
              <a:t> </a:t>
            </a:r>
            <a:r>
              <a:rPr lang="en-US" sz="2000" spc="-10" dirty="0">
                <a:latin typeface="Calibri"/>
                <a:cs typeface="Calibri"/>
              </a:rPr>
              <a:t>on.</a:t>
            </a:r>
            <a:endParaRPr lang="en-US" sz="2000" dirty="0">
              <a:latin typeface="Calibri"/>
              <a:cs typeface="Calibri"/>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6403902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a:latin typeface="+mn-lt"/>
              </a:rPr>
              <a:t>When does servlet get instantiated?</a:t>
            </a:r>
          </a:p>
        </p:txBody>
      </p:sp>
      <p:sp>
        <p:nvSpPr>
          <p:cNvPr id="3" name="Content Placeholder 2"/>
          <p:cNvSpPr>
            <a:spLocks noGrp="1"/>
          </p:cNvSpPr>
          <p:nvPr>
            <p:ph idx="1"/>
          </p:nvPr>
        </p:nvSpPr>
        <p:spPr>
          <a:xfrm>
            <a:off x="838200" y="1825624"/>
            <a:ext cx="10515600" cy="4879975"/>
          </a:xfrm>
        </p:spPr>
        <p:txBody>
          <a:bodyPr/>
          <a:lstStyle/>
          <a:p>
            <a:r>
              <a:rPr lang="en-US" dirty="0"/>
              <a:t>Usually, servlet is instantiated and </a:t>
            </a:r>
            <a:r>
              <a:rPr lang="en-US" dirty="0" err="1"/>
              <a:t>init</a:t>
            </a:r>
            <a:r>
              <a:rPr lang="en-US" dirty="0"/>
              <a:t> called when the first request arrives for the Servlet </a:t>
            </a:r>
          </a:p>
          <a:p>
            <a:pPr lvl="1"/>
            <a:r>
              <a:rPr lang="en-US" dirty="0"/>
              <a:t>sufficient for most uses.</a:t>
            </a:r>
          </a:p>
          <a:p>
            <a:r>
              <a:rPr lang="en-US" dirty="0"/>
              <a:t>if the </a:t>
            </a:r>
            <a:r>
              <a:rPr lang="en-US" dirty="0" err="1">
                <a:latin typeface="Consolas" panose="020B0609020204030204" pitchFamily="49" charset="0"/>
              </a:rPr>
              <a:t>init</a:t>
            </a:r>
            <a:r>
              <a:rPr lang="en-US" dirty="0"/>
              <a:t> does many things, Servlet startup might become a time-intensive process</a:t>
            </a:r>
          </a:p>
          <a:p>
            <a:pPr lvl="1"/>
            <a:r>
              <a:rPr lang="en-US" dirty="0"/>
              <a:t>could make first request take several seconds or even several minutes! </a:t>
            </a:r>
          </a:p>
          <a:p>
            <a:pPr lvl="1"/>
            <a:r>
              <a:rPr lang="en-US" dirty="0"/>
              <a:t>A simple tweak to the servlet configuration can start servlet immediately when the web application starts:</a:t>
            </a:r>
          </a:p>
        </p:txBody>
      </p:sp>
      <p:sp>
        <p:nvSpPr>
          <p:cNvPr id="4" name="Rectangle 3"/>
          <p:cNvSpPr/>
          <p:nvPr/>
        </p:nvSpPr>
        <p:spPr>
          <a:xfrm>
            <a:off x="6172200" y="5181600"/>
            <a:ext cx="5181600" cy="1477328"/>
          </a:xfrm>
          <a:prstGeom prst="rect">
            <a:avLst/>
          </a:prstGeom>
          <a:ln>
            <a:solidFill>
              <a:schemeClr val="accent1"/>
            </a:solidFill>
          </a:ln>
        </p:spPr>
        <p:txBody>
          <a:bodyPr wrap="square">
            <a:spAutoFit/>
          </a:bodyPr>
          <a:lstStyle/>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servlet</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	&lt;</a:t>
            </a:r>
            <a:r>
              <a:rPr lang="en-US" dirty="0">
                <a:solidFill>
                  <a:srgbClr val="3F7F7F"/>
                </a:solidFill>
                <a:latin typeface="Consolas" panose="020B0609020204030204" pitchFamily="49" charset="0"/>
              </a:rPr>
              <a:t>servlet-name</a:t>
            </a:r>
            <a:r>
              <a:rPr lang="en-US" dirty="0">
                <a:solidFill>
                  <a:srgbClr val="008080"/>
                </a:solidFill>
                <a:latin typeface="Consolas" panose="020B0609020204030204" pitchFamily="49" charset="0"/>
              </a:rPr>
              <a:t>&gt;</a:t>
            </a:r>
            <a:r>
              <a:rPr lang="en-US" dirty="0">
                <a:solidFill>
                  <a:srgbClr val="000000"/>
                </a:solidFill>
                <a:latin typeface="Consolas" panose="020B0609020204030204" pitchFamily="49" charset="0"/>
              </a:rPr>
              <a:t>...</a:t>
            </a: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servlet-name</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	&lt;</a:t>
            </a:r>
            <a:r>
              <a:rPr lang="en-US" dirty="0">
                <a:solidFill>
                  <a:srgbClr val="3F7F7F"/>
                </a:solidFill>
                <a:latin typeface="Consolas" panose="020B0609020204030204" pitchFamily="49" charset="0"/>
              </a:rPr>
              <a:t>servlet-class</a:t>
            </a:r>
            <a:r>
              <a:rPr lang="en-US" dirty="0">
                <a:solidFill>
                  <a:srgbClr val="008080"/>
                </a:solidFill>
                <a:latin typeface="Consolas" panose="020B0609020204030204" pitchFamily="49" charset="0"/>
              </a:rPr>
              <a:t>&gt;...&lt;/</a:t>
            </a:r>
            <a:r>
              <a:rPr lang="en-US" dirty="0">
                <a:solidFill>
                  <a:srgbClr val="3F7F7F"/>
                </a:solidFill>
                <a:latin typeface="Consolas" panose="020B0609020204030204" pitchFamily="49" charset="0"/>
              </a:rPr>
              <a:t>servlet-class</a:t>
            </a:r>
            <a:r>
              <a:rPr lang="en-US" dirty="0">
                <a:solidFill>
                  <a:srgbClr val="008080"/>
                </a:solidFill>
                <a:latin typeface="Consolas" panose="020B0609020204030204" pitchFamily="49" charset="0"/>
              </a:rPr>
              <a:t>&gt;</a:t>
            </a:r>
          </a:p>
          <a:p>
            <a:r>
              <a:rPr lang="en-US" b="1" dirty="0">
                <a:solidFill>
                  <a:srgbClr val="008080"/>
                </a:solidFill>
                <a:latin typeface="Consolas" panose="020B0609020204030204" pitchFamily="49" charset="0"/>
              </a:rPr>
              <a:t>	&lt;</a:t>
            </a:r>
            <a:r>
              <a:rPr lang="en-US" b="1" dirty="0">
                <a:solidFill>
                  <a:srgbClr val="3F7F7F"/>
                </a:solidFill>
                <a:latin typeface="Consolas" panose="020B0609020204030204" pitchFamily="49" charset="0"/>
              </a:rPr>
              <a:t>load-on-startup</a:t>
            </a:r>
            <a:r>
              <a:rPr lang="en-US" b="1" dirty="0">
                <a:solidFill>
                  <a:srgbClr val="008080"/>
                </a:solidFill>
                <a:latin typeface="Consolas" panose="020B0609020204030204" pitchFamily="49" charset="0"/>
              </a:rPr>
              <a:t>&gt;</a:t>
            </a:r>
            <a:r>
              <a:rPr lang="en-US" b="1" dirty="0">
                <a:solidFill>
                  <a:srgbClr val="000000"/>
                </a:solidFill>
                <a:latin typeface="Consolas" panose="020B0609020204030204" pitchFamily="49" charset="0"/>
              </a:rPr>
              <a:t>1</a:t>
            </a:r>
            <a:r>
              <a:rPr lang="en-US" b="1" dirty="0">
                <a:solidFill>
                  <a:srgbClr val="008080"/>
                </a:solidFill>
                <a:latin typeface="Consolas" panose="020B0609020204030204" pitchFamily="49" charset="0"/>
              </a:rPr>
              <a:t>&lt;/</a:t>
            </a:r>
            <a:r>
              <a:rPr lang="en-US" b="1" dirty="0">
                <a:solidFill>
                  <a:srgbClr val="3F7F7F"/>
                </a:solidFill>
                <a:latin typeface="Consolas" panose="020B0609020204030204" pitchFamily="49" charset="0"/>
              </a:rPr>
              <a:t>load-on-startup</a:t>
            </a:r>
            <a:r>
              <a:rPr lang="en-US" b="1"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servlet</a:t>
            </a:r>
            <a:r>
              <a:rPr lang="en-US" dirty="0">
                <a:solidFill>
                  <a:srgbClr val="008080"/>
                </a:solidFill>
                <a:latin typeface="Consolas" panose="020B0609020204030204" pitchFamily="49" charset="0"/>
              </a:rPr>
              <a:t>&gt;</a:t>
            </a:r>
            <a:endParaRPr lang="en-US" dirty="0"/>
          </a:p>
        </p:txBody>
      </p:sp>
    </p:spTree>
    <p:extLst>
      <p:ext uri="{BB962C8B-B14F-4D97-AF65-F5344CB8AC3E}">
        <p14:creationId xmlns:p14="http://schemas.microsoft.com/office/powerpoint/2010/main" val="29135780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lstStyle/>
          <a:p>
            <a:r>
              <a:rPr lang="en-US" b="1" dirty="0">
                <a:latin typeface="+mn-lt"/>
              </a:rPr>
              <a:t>Service Parameters</a:t>
            </a:r>
          </a:p>
        </p:txBody>
      </p:sp>
      <p:sp>
        <p:nvSpPr>
          <p:cNvPr id="3" name="Content Placeholder 2"/>
          <p:cNvSpPr>
            <a:spLocks noGrp="1"/>
          </p:cNvSpPr>
          <p:nvPr>
            <p:ph idx="1"/>
          </p:nvPr>
        </p:nvSpPr>
        <p:spPr>
          <a:xfrm>
            <a:off x="838200" y="1897062"/>
            <a:ext cx="10515600" cy="4351338"/>
          </a:xfrm>
        </p:spPr>
        <p:txBody>
          <a:bodyPr/>
          <a:lstStyle/>
          <a:p>
            <a:r>
              <a:rPr lang="en-US" dirty="0" err="1">
                <a:latin typeface="Consolas" panose="020B0609020204030204" pitchFamily="49" charset="0"/>
              </a:rPr>
              <a:t>HttpServletRequest</a:t>
            </a:r>
            <a:r>
              <a:rPr lang="en-US" dirty="0"/>
              <a:t> implements </a:t>
            </a:r>
            <a:r>
              <a:rPr lang="en-US" dirty="0" err="1">
                <a:latin typeface="Consolas" panose="020B0609020204030204" pitchFamily="49" charset="0"/>
              </a:rPr>
              <a:t>ServletRequest</a:t>
            </a:r>
            <a:r>
              <a:rPr lang="en-US" dirty="0"/>
              <a:t>.</a:t>
            </a:r>
          </a:p>
          <a:p>
            <a:r>
              <a:rPr lang="en-US" dirty="0" err="1">
                <a:latin typeface="Consolas" panose="020B0609020204030204" pitchFamily="49" charset="0"/>
              </a:rPr>
              <a:t>HttpServletResponse</a:t>
            </a:r>
            <a:r>
              <a:rPr lang="en-US" dirty="0"/>
              <a:t> implements </a:t>
            </a:r>
            <a:r>
              <a:rPr lang="en-US" dirty="0" err="1">
                <a:latin typeface="Consolas" panose="020B0609020204030204" pitchFamily="49" charset="0"/>
              </a:rPr>
              <a:t>ServletResponse</a:t>
            </a:r>
            <a:r>
              <a:rPr lang="en-US" dirty="0"/>
              <a:t>.</a:t>
            </a:r>
          </a:p>
          <a:p>
            <a:endParaRPr lang="en-US" dirty="0"/>
          </a:p>
          <a:p>
            <a:r>
              <a:rPr lang="en-US" dirty="0"/>
              <a:t>Managed by the container, passed to the servlet.</a:t>
            </a:r>
          </a:p>
          <a:p>
            <a:r>
              <a:rPr lang="en-US" dirty="0"/>
              <a:t>Servlet sends them back to container to help it send the response back to the browser.</a:t>
            </a:r>
          </a:p>
        </p:txBody>
      </p:sp>
    </p:spTree>
    <p:extLst>
      <p:ext uri="{BB962C8B-B14F-4D97-AF65-F5344CB8AC3E}">
        <p14:creationId xmlns:p14="http://schemas.microsoft.com/office/powerpoint/2010/main" val="40466652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en-US" b="1" dirty="0" err="1">
                <a:latin typeface="Consolas" panose="020B0609020204030204" pitchFamily="49" charset="0"/>
              </a:rPr>
              <a:t>HttpServletRequest</a:t>
            </a:r>
            <a:endParaRPr lang="en-US" b="1" dirty="0"/>
          </a:p>
        </p:txBody>
      </p:sp>
      <p:sp>
        <p:nvSpPr>
          <p:cNvPr id="3" name="Content Placeholder 2"/>
          <p:cNvSpPr>
            <a:spLocks noGrp="1"/>
          </p:cNvSpPr>
          <p:nvPr>
            <p:ph idx="1"/>
          </p:nvPr>
        </p:nvSpPr>
        <p:spPr/>
        <p:txBody>
          <a:bodyPr>
            <a:normAutofit/>
          </a:bodyPr>
          <a:lstStyle/>
          <a:p>
            <a:r>
              <a:rPr lang="en-US" dirty="0"/>
              <a:t>Using the request, the service method can tell if the http request was a GET or POST and delegate to the appropriate method in the servlet class.</a:t>
            </a:r>
          </a:p>
          <a:p>
            <a:r>
              <a:rPr lang="en-US" dirty="0"/>
              <a:t>Get header information</a:t>
            </a:r>
          </a:p>
          <a:p>
            <a:pPr lvl="1"/>
            <a:r>
              <a:rPr lang="en-US" dirty="0" err="1">
                <a:latin typeface="Consolas" panose="020B0609020204030204" pitchFamily="49" charset="0"/>
              </a:rPr>
              <a:t>request.getHeader</a:t>
            </a:r>
            <a:r>
              <a:rPr lang="en-US" dirty="0">
                <a:latin typeface="Consolas" panose="020B0609020204030204" pitchFamily="49" charset="0"/>
              </a:rPr>
              <a:t>(name)</a:t>
            </a:r>
            <a:r>
              <a:rPr lang="en-US" dirty="0"/>
              <a:t>;</a:t>
            </a:r>
          </a:p>
          <a:p>
            <a:r>
              <a:rPr lang="en-US" dirty="0"/>
              <a:t>Get Session &amp; Cookie related to the request.</a:t>
            </a:r>
          </a:p>
          <a:p>
            <a:r>
              <a:rPr lang="en-US" dirty="0"/>
              <a:t>Get User information</a:t>
            </a:r>
          </a:p>
          <a:p>
            <a:r>
              <a:rPr lang="en-US" dirty="0"/>
              <a:t>Get Path and </a:t>
            </a:r>
            <a:r>
              <a:rPr lang="en-US" dirty="0" err="1"/>
              <a:t>url</a:t>
            </a:r>
            <a:endParaRPr lang="en-US" dirty="0"/>
          </a:p>
        </p:txBody>
      </p:sp>
    </p:spTree>
    <p:extLst>
      <p:ext uri="{BB962C8B-B14F-4D97-AF65-F5344CB8AC3E}">
        <p14:creationId xmlns:p14="http://schemas.microsoft.com/office/powerpoint/2010/main" val="2764641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0275"/>
          </a:xfrm>
        </p:spPr>
        <p:txBody>
          <a:bodyPr/>
          <a:lstStyle/>
          <a:p>
            <a:r>
              <a:rPr lang="en-US" b="1" dirty="0">
                <a:latin typeface="+mn-lt"/>
              </a:rPr>
              <a:t>Getting Request Parameters</a:t>
            </a:r>
          </a:p>
        </p:txBody>
      </p:sp>
      <p:sp>
        <p:nvSpPr>
          <p:cNvPr id="3" name="Content Placeholder 2"/>
          <p:cNvSpPr>
            <a:spLocks noGrp="1"/>
          </p:cNvSpPr>
          <p:nvPr>
            <p:ph idx="1"/>
          </p:nvPr>
        </p:nvSpPr>
        <p:spPr>
          <a:xfrm>
            <a:off x="838200" y="1825624"/>
            <a:ext cx="10515600" cy="4803775"/>
          </a:xfrm>
        </p:spPr>
        <p:txBody>
          <a:bodyPr/>
          <a:lstStyle/>
          <a:p>
            <a:r>
              <a:rPr lang="en-US" dirty="0"/>
              <a:t>The </a:t>
            </a:r>
            <a:r>
              <a:rPr lang="en-US" dirty="0" err="1">
                <a:latin typeface="Consolas" panose="020B0609020204030204" pitchFamily="49" charset="0"/>
              </a:rPr>
              <a:t>getParameter</a:t>
            </a:r>
            <a:r>
              <a:rPr lang="en-US" dirty="0"/>
              <a:t> method returns a single value for a parameter.</a:t>
            </a:r>
          </a:p>
          <a:p>
            <a:pPr lvl="1"/>
            <a:r>
              <a:rPr lang="en-US" dirty="0"/>
              <a:t>If the parameter has multiple values, </a:t>
            </a:r>
            <a:r>
              <a:rPr lang="en-US" dirty="0" err="1">
                <a:latin typeface="Consolas" panose="020B0609020204030204" pitchFamily="49" charset="0"/>
              </a:rPr>
              <a:t>getParameter</a:t>
            </a:r>
            <a:r>
              <a:rPr lang="en-US" dirty="0"/>
              <a:t> returns the first value</a:t>
            </a:r>
          </a:p>
          <a:p>
            <a:pPr lvl="1"/>
            <a:r>
              <a:rPr lang="en-US" dirty="0"/>
              <a:t> </a:t>
            </a:r>
            <a:r>
              <a:rPr lang="en-US" dirty="0" err="1">
                <a:latin typeface="Consolas" panose="020B0609020204030204" pitchFamily="49" charset="0"/>
              </a:rPr>
              <a:t>getParameterValues</a:t>
            </a:r>
            <a:r>
              <a:rPr lang="en-US" dirty="0"/>
              <a:t> returns an array of values for a parameter.</a:t>
            </a:r>
          </a:p>
          <a:p>
            <a:pPr lvl="2"/>
            <a:r>
              <a:rPr lang="en-US" dirty="0"/>
              <a:t>If the parameter has only one value, this method returns an array with one element in it.</a:t>
            </a:r>
          </a:p>
          <a:p>
            <a:pPr marL="914400" lvl="2" indent="0">
              <a:buNone/>
            </a:pPr>
            <a:endParaRPr lang="en-US" dirty="0"/>
          </a:p>
          <a:p>
            <a:r>
              <a:rPr lang="en-US" dirty="0"/>
              <a:t>HTML</a:t>
            </a:r>
          </a:p>
          <a:p>
            <a:endParaRPr lang="en-US" dirty="0"/>
          </a:p>
          <a:p>
            <a:r>
              <a:rPr lang="en-US" dirty="0"/>
              <a:t>Servlet</a:t>
            </a:r>
          </a:p>
          <a:p>
            <a:pPr marL="914400" lvl="2" indent="0">
              <a:buNone/>
            </a:pPr>
            <a:endParaRPr lang="en-US" dirty="0"/>
          </a:p>
          <a:p>
            <a:pPr lvl="1"/>
            <a:endParaRPr lang="en-US" dirty="0"/>
          </a:p>
        </p:txBody>
      </p:sp>
      <p:sp>
        <p:nvSpPr>
          <p:cNvPr id="4" name="Rectangle 3"/>
          <p:cNvSpPr/>
          <p:nvPr/>
        </p:nvSpPr>
        <p:spPr>
          <a:xfrm>
            <a:off x="1225756" y="4267200"/>
            <a:ext cx="4996881" cy="369332"/>
          </a:xfrm>
          <a:prstGeom prst="rect">
            <a:avLst/>
          </a:prstGeom>
          <a:ln>
            <a:solidFill>
              <a:schemeClr val="accent1"/>
            </a:solidFill>
          </a:ln>
        </p:spPr>
        <p:txBody>
          <a:bodyPr wrap="none">
            <a:spAutoFit/>
          </a:bodyPr>
          <a:lstStyle/>
          <a:p>
            <a:r>
              <a:rPr lang="en-US" dirty="0">
                <a:latin typeface="Consolas" panose="020B0609020204030204" pitchFamily="49" charset="0"/>
              </a:rPr>
              <a:t>&lt;input name="</a:t>
            </a:r>
            <a:r>
              <a:rPr lang="en-US" dirty="0" err="1">
                <a:highlight>
                  <a:srgbClr val="FFFF00"/>
                </a:highlight>
                <a:latin typeface="Consolas" panose="020B0609020204030204" pitchFamily="49" charset="0"/>
              </a:rPr>
              <a:t>userName</a:t>
            </a:r>
            <a:r>
              <a:rPr lang="en-US" dirty="0">
                <a:latin typeface="Consolas" panose="020B0609020204030204" pitchFamily="49" charset="0"/>
              </a:rPr>
              <a:t>" type="text" /&gt;</a:t>
            </a:r>
          </a:p>
        </p:txBody>
      </p:sp>
      <p:sp>
        <p:nvSpPr>
          <p:cNvPr id="5" name="Rectangle 4"/>
          <p:cNvSpPr/>
          <p:nvPr/>
        </p:nvSpPr>
        <p:spPr>
          <a:xfrm>
            <a:off x="1225756" y="5334000"/>
            <a:ext cx="6769802" cy="369332"/>
          </a:xfrm>
          <a:prstGeom prst="rect">
            <a:avLst/>
          </a:prstGeom>
          <a:ln>
            <a:solidFill>
              <a:schemeClr val="accent1"/>
            </a:solidFill>
          </a:ln>
        </p:spPr>
        <p:txBody>
          <a:bodyPr wrap="none">
            <a:spAutoFit/>
          </a:bodyPr>
          <a:lstStyle/>
          <a:p>
            <a:r>
              <a:rPr lang="en-US" dirty="0">
                <a:latin typeface="Consolas" panose="020B0609020204030204" pitchFamily="49" charset="0"/>
              </a:rPr>
              <a:t>String </a:t>
            </a:r>
            <a:r>
              <a:rPr lang="en-US" dirty="0" err="1">
                <a:latin typeface="Consolas" panose="020B0609020204030204" pitchFamily="49" charset="0"/>
              </a:rPr>
              <a:t>inputName</a:t>
            </a:r>
            <a:r>
              <a:rPr lang="en-US" dirty="0">
                <a:latin typeface="Consolas" panose="020B0609020204030204" pitchFamily="49" charset="0"/>
              </a:rPr>
              <a:t> = </a:t>
            </a:r>
            <a:r>
              <a:rPr lang="en-US" dirty="0" err="1">
                <a:latin typeface="Consolas" panose="020B0609020204030204" pitchFamily="49" charset="0"/>
              </a:rPr>
              <a:t>request.getParameter</a:t>
            </a:r>
            <a:r>
              <a:rPr lang="en-US" dirty="0">
                <a:latin typeface="Consolas" panose="020B0609020204030204" pitchFamily="49" charset="0"/>
              </a:rPr>
              <a:t>("</a:t>
            </a:r>
            <a:r>
              <a:rPr lang="en-US" dirty="0" err="1">
                <a:highlight>
                  <a:srgbClr val="FFFF00"/>
                </a:highlight>
                <a:latin typeface="Consolas" panose="020B0609020204030204" pitchFamily="49" charset="0"/>
              </a:rPr>
              <a:t>userName</a:t>
            </a:r>
            <a:r>
              <a:rPr lang="en-US" dirty="0">
                <a:latin typeface="Consolas" panose="020B0609020204030204" pitchFamily="49" charset="0"/>
              </a:rPr>
              <a:t>");</a:t>
            </a:r>
          </a:p>
        </p:txBody>
      </p:sp>
      <p:sp>
        <p:nvSpPr>
          <p:cNvPr id="6" name="Rectangle 5"/>
          <p:cNvSpPr/>
          <p:nvPr/>
        </p:nvSpPr>
        <p:spPr>
          <a:xfrm>
            <a:off x="1225756" y="5953466"/>
            <a:ext cx="8542723" cy="369332"/>
          </a:xfrm>
          <a:prstGeom prst="rect">
            <a:avLst/>
          </a:prstGeom>
          <a:ln>
            <a:solidFill>
              <a:schemeClr val="accent1"/>
            </a:solidFill>
          </a:ln>
        </p:spPr>
        <p:txBody>
          <a:bodyPr wrap="none">
            <a:spAutoFit/>
          </a:bodyPr>
          <a:lstStyle/>
          <a:p>
            <a:r>
              <a:rPr lang="en-US" dirty="0">
                <a:latin typeface="Consolas" panose="020B0609020204030204" pitchFamily="49" charset="0"/>
              </a:rPr>
              <a:t>String[] </a:t>
            </a:r>
            <a:r>
              <a:rPr lang="en-US" dirty="0" err="1">
                <a:latin typeface="Consolas" panose="020B0609020204030204" pitchFamily="49" charset="0"/>
              </a:rPr>
              <a:t>inputNames</a:t>
            </a:r>
            <a:r>
              <a:rPr lang="en-US" dirty="0">
                <a:latin typeface="Consolas" panose="020B0609020204030204" pitchFamily="49" charset="0"/>
              </a:rPr>
              <a:t> = </a:t>
            </a:r>
            <a:r>
              <a:rPr lang="en-US" dirty="0" err="1">
                <a:latin typeface="Consolas" panose="020B0609020204030204" pitchFamily="49" charset="0"/>
              </a:rPr>
              <a:t>request.getParameterValues</a:t>
            </a:r>
            <a:r>
              <a:rPr lang="en-US" dirty="0">
                <a:latin typeface="Consolas" panose="020B0609020204030204" pitchFamily="49" charset="0"/>
              </a:rPr>
              <a:t>("</a:t>
            </a:r>
            <a:r>
              <a:rPr lang="en-US" dirty="0" err="1">
                <a:latin typeface="Consolas" panose="020B0609020204030204" pitchFamily="49" charset="0"/>
              </a:rPr>
              <a:t>checkbox_name</a:t>
            </a:r>
            <a:r>
              <a:rPr lang="en-US" dirty="0">
                <a:latin typeface="Consolas" panose="020B0609020204030204" pitchFamily="49" charset="0"/>
              </a:rPr>
              <a:t>");</a:t>
            </a:r>
          </a:p>
        </p:txBody>
      </p:sp>
    </p:spTree>
    <p:extLst>
      <p:ext uri="{BB962C8B-B14F-4D97-AF65-F5344CB8AC3E}">
        <p14:creationId xmlns:p14="http://schemas.microsoft.com/office/powerpoint/2010/main" val="16225089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Using</a:t>
            </a:r>
            <a:r>
              <a:rPr lang="en-US" b="1" dirty="0"/>
              <a:t> </a:t>
            </a:r>
            <a:r>
              <a:rPr lang="en-US" b="1" dirty="0" err="1">
                <a:latin typeface="Consolas" panose="020B0609020204030204" pitchFamily="49" charset="0"/>
              </a:rPr>
              <a:t>HttpServletResponse</a:t>
            </a:r>
            <a:endParaRPr lang="en-US" b="1" dirty="0">
              <a:latin typeface="Consolas" panose="020B0609020204030204" pitchFamily="49" charset="0"/>
            </a:endParaRPr>
          </a:p>
        </p:txBody>
      </p:sp>
      <p:sp>
        <p:nvSpPr>
          <p:cNvPr id="3" name="Content Placeholder 2"/>
          <p:cNvSpPr>
            <a:spLocks noGrp="1"/>
          </p:cNvSpPr>
          <p:nvPr>
            <p:ph idx="1"/>
          </p:nvPr>
        </p:nvSpPr>
        <p:spPr>
          <a:xfrm>
            <a:off x="838200" y="1825624"/>
            <a:ext cx="10515600" cy="4803775"/>
          </a:xfrm>
        </p:spPr>
        <p:txBody>
          <a:bodyPr>
            <a:normAutofit/>
          </a:bodyPr>
          <a:lstStyle/>
          <a:p>
            <a:r>
              <a:rPr lang="en-US" dirty="0" err="1">
                <a:latin typeface="Consolas" panose="020B0609020204030204" pitchFamily="49" charset="0"/>
              </a:rPr>
              <a:t>HttpServletResponse</a:t>
            </a:r>
            <a:r>
              <a:rPr lang="en-US" dirty="0"/>
              <a:t> interface extends </a:t>
            </a:r>
            <a:r>
              <a:rPr lang="en-US" dirty="0" err="1">
                <a:latin typeface="Consolas" panose="020B0609020204030204" pitchFamily="49" charset="0"/>
              </a:rPr>
              <a:t>ServletResponse</a:t>
            </a:r>
            <a:endParaRPr lang="en-US" dirty="0">
              <a:latin typeface="Consolas" panose="020B0609020204030204" pitchFamily="49" charset="0"/>
            </a:endParaRPr>
          </a:p>
          <a:p>
            <a:r>
              <a:rPr lang="en-US" dirty="0"/>
              <a:t>You use the response object to do this such as:</a:t>
            </a:r>
          </a:p>
          <a:p>
            <a:pPr lvl="1"/>
            <a:r>
              <a:rPr lang="en-US" dirty="0"/>
              <a:t>set response headers</a:t>
            </a:r>
          </a:p>
          <a:p>
            <a:pPr marL="457200" lvl="1" indent="0">
              <a:buNone/>
            </a:pPr>
            <a:endParaRPr lang="en-US" dirty="0"/>
          </a:p>
          <a:p>
            <a:pPr marL="457200" lvl="1" indent="0">
              <a:buNone/>
            </a:pPr>
            <a:endParaRPr lang="en-US" dirty="0"/>
          </a:p>
          <a:p>
            <a:pPr lvl="1"/>
            <a:r>
              <a:rPr lang="en-US" dirty="0"/>
              <a:t>write to the response body</a:t>
            </a:r>
          </a:p>
          <a:p>
            <a:pPr lvl="1"/>
            <a:endParaRPr lang="en-US" dirty="0"/>
          </a:p>
          <a:p>
            <a:pPr lvl="1"/>
            <a:endParaRPr lang="en-US" dirty="0"/>
          </a:p>
          <a:p>
            <a:pPr lvl="1"/>
            <a:r>
              <a:rPr lang="en-US" dirty="0"/>
              <a:t>redirect the request</a:t>
            </a:r>
          </a:p>
          <a:p>
            <a:pPr lvl="1"/>
            <a:r>
              <a:rPr lang="en-US" dirty="0"/>
              <a:t>set the HTTP status code</a:t>
            </a:r>
          </a:p>
          <a:p>
            <a:pPr lvl="1"/>
            <a:r>
              <a:rPr lang="en-US" dirty="0"/>
              <a:t>send cookies back to the client</a:t>
            </a:r>
          </a:p>
        </p:txBody>
      </p:sp>
      <p:sp>
        <p:nvSpPr>
          <p:cNvPr id="4" name="Rectangle 3"/>
          <p:cNvSpPr/>
          <p:nvPr/>
        </p:nvSpPr>
        <p:spPr>
          <a:xfrm>
            <a:off x="1676400" y="3200400"/>
            <a:ext cx="6096000" cy="646331"/>
          </a:xfrm>
          <a:prstGeom prst="rect">
            <a:avLst/>
          </a:prstGeom>
          <a:ln>
            <a:solidFill>
              <a:schemeClr val="accent1"/>
            </a:solidFill>
          </a:ln>
        </p:spPr>
        <p:txBody>
          <a:bodyPr>
            <a:spAutoFit/>
          </a:bodyPr>
          <a:lstStyle/>
          <a:p>
            <a:r>
              <a:rPr lang="en-US" dirty="0" err="1">
                <a:solidFill>
                  <a:srgbClr val="6A3E3E"/>
                </a:solidFill>
                <a:latin typeface="Consolas" panose="020B0609020204030204" pitchFamily="49" charset="0"/>
              </a:rPr>
              <a:t>response</a:t>
            </a:r>
            <a:r>
              <a:rPr lang="en-US" dirty="0" err="1">
                <a:solidFill>
                  <a:srgbClr val="000000"/>
                </a:solidFill>
                <a:latin typeface="Consolas" panose="020B0609020204030204" pitchFamily="49" charset="0"/>
              </a:rPr>
              <a:t>.setContentType</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"text/html"</a:t>
            </a:r>
            <a:r>
              <a:rPr lang="en-US" dirty="0">
                <a:solidFill>
                  <a:srgbClr val="000000"/>
                </a:solidFill>
                <a:latin typeface="Consolas" panose="020B0609020204030204" pitchFamily="49" charset="0"/>
              </a:rPr>
              <a:t>);</a:t>
            </a:r>
          </a:p>
          <a:p>
            <a:r>
              <a:rPr lang="en-US" dirty="0" err="1">
                <a:solidFill>
                  <a:srgbClr val="6A3E3E"/>
                </a:solidFill>
                <a:latin typeface="Consolas" panose="020B0609020204030204" pitchFamily="49" charset="0"/>
              </a:rPr>
              <a:t>response</a:t>
            </a:r>
            <a:r>
              <a:rPr lang="en-US" dirty="0" err="1">
                <a:solidFill>
                  <a:srgbClr val="000000"/>
                </a:solidFill>
                <a:latin typeface="Consolas" panose="020B0609020204030204" pitchFamily="49" charset="0"/>
              </a:rPr>
              <a:t>.setCharacterEncoding</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"UTF-8"</a:t>
            </a:r>
            <a:r>
              <a:rPr lang="en-US" dirty="0">
                <a:solidFill>
                  <a:srgbClr val="000000"/>
                </a:solidFill>
                <a:latin typeface="Consolas" panose="020B0609020204030204" pitchFamily="49" charset="0"/>
              </a:rPr>
              <a:t>);</a:t>
            </a:r>
            <a:endParaRPr lang="en-US" dirty="0"/>
          </a:p>
        </p:txBody>
      </p:sp>
      <p:sp>
        <p:nvSpPr>
          <p:cNvPr id="5" name="Rectangle 4"/>
          <p:cNvSpPr/>
          <p:nvPr/>
        </p:nvSpPr>
        <p:spPr>
          <a:xfrm>
            <a:off x="1676400" y="4419600"/>
            <a:ext cx="7467600" cy="646331"/>
          </a:xfrm>
          <a:prstGeom prst="rect">
            <a:avLst/>
          </a:prstGeom>
          <a:ln>
            <a:solidFill>
              <a:schemeClr val="accent1"/>
            </a:solidFill>
          </a:ln>
        </p:spPr>
        <p:txBody>
          <a:bodyPr wrap="square">
            <a:spAutoFit/>
          </a:bodyPr>
          <a:lstStyle/>
          <a:p>
            <a:r>
              <a:rPr lang="en-US" dirty="0" err="1">
                <a:solidFill>
                  <a:srgbClr val="000000"/>
                </a:solidFill>
                <a:latin typeface="Consolas" panose="020B0609020204030204" pitchFamily="49" charset="0"/>
              </a:rPr>
              <a:t>PrintWriter</a:t>
            </a:r>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out</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response</a:t>
            </a:r>
            <a:r>
              <a:rPr lang="en-US" dirty="0" err="1">
                <a:solidFill>
                  <a:srgbClr val="000000"/>
                </a:solidFill>
                <a:latin typeface="Consolas" panose="020B0609020204030204" pitchFamily="49" charset="0"/>
              </a:rPr>
              <a:t>.getWriter</a:t>
            </a:r>
            <a:r>
              <a:rPr lang="en-US" dirty="0">
                <a:solidFill>
                  <a:srgbClr val="000000"/>
                </a:solidFill>
                <a:latin typeface="Consolas" panose="020B0609020204030204" pitchFamily="49" charset="0"/>
              </a:rPr>
              <a:t>();</a:t>
            </a:r>
          </a:p>
          <a:p>
            <a:r>
              <a:rPr lang="en-US" dirty="0" err="1">
                <a:solidFill>
                  <a:srgbClr val="6A3E3E"/>
                </a:solidFill>
                <a:latin typeface="Consolas" panose="020B0609020204030204" pitchFamily="49" charset="0"/>
              </a:rPr>
              <a:t>out</a:t>
            </a:r>
            <a:r>
              <a:rPr lang="en-US" dirty="0" err="1">
                <a:solidFill>
                  <a:srgbClr val="000000"/>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"&lt;html&gt;&lt;head&gt;&lt;title&gt;Test&lt;/title&gt;&lt;/head&gt;&lt;body&gt;"</a:t>
            </a: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37861509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Main Point 2</a:t>
            </a:r>
          </a:p>
        </p:txBody>
      </p:sp>
      <p:sp>
        <p:nvSpPr>
          <p:cNvPr id="3" name="Content Placeholder 2"/>
          <p:cNvSpPr>
            <a:spLocks noGrp="1"/>
          </p:cNvSpPr>
          <p:nvPr>
            <p:ph idx="1"/>
          </p:nvPr>
        </p:nvSpPr>
        <p:spPr>
          <a:xfrm>
            <a:off x="1981200" y="1600200"/>
            <a:ext cx="7467600" cy="2971800"/>
          </a:xfrm>
        </p:spPr>
        <p:txBody>
          <a:bodyPr>
            <a:normAutofit/>
          </a:bodyPr>
          <a:lstStyle/>
          <a:p>
            <a:pPr marL="0" indent="0">
              <a:buNone/>
            </a:pPr>
            <a:r>
              <a:rPr lang="en-US" dirty="0"/>
              <a:t>Web containers provide essential support services for servlets.  </a:t>
            </a:r>
            <a:r>
              <a:rPr lang="en-US" b="1" dirty="0"/>
              <a:t> Science of Consciousness</a:t>
            </a:r>
            <a:r>
              <a:rPr lang="en-US" dirty="0"/>
              <a:t>:  Our experience of pure consciousness provides essential support services that enable us to think clearly and act effectively.</a:t>
            </a:r>
          </a:p>
        </p:txBody>
      </p:sp>
    </p:spTree>
    <p:extLst>
      <p:ext uri="{BB962C8B-B14F-4D97-AF65-F5344CB8AC3E}">
        <p14:creationId xmlns:p14="http://schemas.microsoft.com/office/powerpoint/2010/main" val="29477390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4"/>
          <p:cNvSpPr/>
          <p:nvPr/>
        </p:nvSpPr>
        <p:spPr>
          <a:xfrm>
            <a:off x="2209800" y="381001"/>
            <a:ext cx="7315200" cy="954107"/>
          </a:xfrm>
          <a:prstGeom prst="rect">
            <a:avLst/>
          </a:prstGeom>
        </p:spPr>
        <p:txBody>
          <a:bodyPr wrap="square">
            <a:spAutoFit/>
          </a:bodyPr>
          <a:lstStyle/>
          <a:p>
            <a:pPr algn="ctr"/>
            <a:r>
              <a:rPr lang="en-US" sz="2800" dirty="0">
                <a:latin typeface="Calibri" panose="020F0502020204030204" pitchFamily="34" charset="0"/>
                <a:cs typeface="Calibri" panose="020F0502020204030204" pitchFamily="34" charset="0"/>
              </a:rPr>
              <a:t>CONNECTING THE PARTS OF KNOWLEDGE WITH THE WHOLENESS OF KNOWLEDGE</a:t>
            </a:r>
          </a:p>
        </p:txBody>
      </p:sp>
      <p:sp>
        <p:nvSpPr>
          <p:cNvPr id="6" name="object 4"/>
          <p:cNvSpPr txBox="1"/>
          <p:nvPr/>
        </p:nvSpPr>
        <p:spPr>
          <a:xfrm>
            <a:off x="2819401" y="1278002"/>
            <a:ext cx="6553199" cy="369332"/>
          </a:xfrm>
          <a:prstGeom prst="rect">
            <a:avLst/>
          </a:prstGeom>
        </p:spPr>
        <p:txBody>
          <a:bodyPr vert="horz" wrap="square" lIns="0" tIns="0" rIns="0" bIns="0" rtlCol="0">
            <a:spAutoFit/>
          </a:bodyPr>
          <a:lstStyle/>
          <a:p>
            <a:r>
              <a:rPr lang="en-US" sz="2000" dirty="0">
                <a:latin typeface="Calibri" panose="020F0502020204030204" pitchFamily="34" charset="0"/>
                <a:cs typeface="Calibri" panose="020F0502020204030204" pitchFamily="34" charset="0"/>
              </a:rPr>
              <a:t>Web Containers</a:t>
            </a:r>
            <a:r>
              <a:rPr lang="en-US" sz="2400" dirty="0">
                <a:latin typeface="Calibri" panose="020F0502020204030204" pitchFamily="34" charset="0"/>
                <a:cs typeface="Calibri" panose="020F0502020204030204" pitchFamily="34" charset="0"/>
              </a:rPr>
              <a:t>: </a:t>
            </a:r>
            <a:r>
              <a:rPr lang="en-US" dirty="0"/>
              <a:t>Actions in Accord with All the Laws of Nature</a:t>
            </a:r>
            <a:endParaRPr lang="en-US" sz="2400" dirty="0">
              <a:latin typeface="Calibri" panose="020F0502020204030204" pitchFamily="34" charset="0"/>
              <a:cs typeface="Calibri" panose="020F0502020204030204" pitchFamily="34" charset="0"/>
            </a:endParaRPr>
          </a:p>
        </p:txBody>
      </p:sp>
      <p:sp>
        <p:nvSpPr>
          <p:cNvPr id="8" name="Rectangle 7"/>
          <p:cNvSpPr/>
          <p:nvPr/>
        </p:nvSpPr>
        <p:spPr>
          <a:xfrm>
            <a:off x="2209800" y="1752601"/>
            <a:ext cx="7086600" cy="4924425"/>
          </a:xfrm>
          <a:prstGeom prst="rect">
            <a:avLst/>
          </a:prstGeom>
        </p:spPr>
        <p:txBody>
          <a:bodyPr wrap="square">
            <a:spAutoFit/>
          </a:bodyPr>
          <a:lstStyle/>
          <a:p>
            <a:r>
              <a:rPr lang="en-US" sz="1600" dirty="0"/>
              <a:t>1. Developers override the </a:t>
            </a:r>
            <a:r>
              <a:rPr lang="en-US" sz="1600" dirty="0" err="1"/>
              <a:t>doGet</a:t>
            </a:r>
            <a:r>
              <a:rPr lang="en-US" sz="1600" dirty="0"/>
              <a:t> or </a:t>
            </a:r>
            <a:r>
              <a:rPr lang="en-US" sz="1600" dirty="0" err="1"/>
              <a:t>doPost</a:t>
            </a:r>
            <a:r>
              <a:rPr lang="en-US" sz="1600" dirty="0"/>
              <a:t> methods of servlets to implement the request-response functionality of the web application.</a:t>
            </a:r>
          </a:p>
          <a:p>
            <a:r>
              <a:rPr lang="en-US" sz="1600" dirty="0"/>
              <a:t> </a:t>
            </a:r>
          </a:p>
          <a:p>
            <a:r>
              <a:rPr lang="en-US" sz="1600" dirty="0"/>
              <a:t>2.  The web container is responsible for calling the service methods as well as managing the lifecycle of the servlet and exchanging all information over the network.</a:t>
            </a:r>
          </a:p>
          <a:p>
            <a:pPr marL="355600" marR="310515" indent="-342900">
              <a:buAutoNum type="arabicPeriod"/>
              <a:tabLst>
                <a:tab pos="355600" algn="l"/>
                <a:tab pos="356235" algn="l"/>
              </a:tabLst>
            </a:pPr>
            <a:endParaRPr lang="en-US" sz="1600" b="1" spc="-15" dirty="0">
              <a:latin typeface="Calibri" panose="020F0502020204030204" pitchFamily="34" charset="0"/>
              <a:cs typeface="Calibri" panose="020F0502020204030204" pitchFamily="34" charset="0"/>
            </a:endParaRPr>
          </a:p>
          <a:p>
            <a:r>
              <a:rPr lang="en-US" sz="1600" b="1" dirty="0"/>
              <a:t>3.Transcendental consciousness</a:t>
            </a:r>
            <a:r>
              <a:rPr lang="en-US" sz="1600" dirty="0"/>
              <a:t> is the experience of the home of all the laws of nature.  Having this experience structures one’s awareness to be in accord with all the laws of nature.  </a:t>
            </a:r>
          </a:p>
          <a:p>
            <a:r>
              <a:rPr lang="en-US" sz="1600" b="1" dirty="0"/>
              <a:t>4.Impulses within the Transcendental Field:</a:t>
            </a:r>
            <a:r>
              <a:rPr lang="en-US" sz="1600" dirty="0"/>
              <a:t>   Servlets represent specific impulses of intelligence that are supported by the general-purpose services of the web container.  In a similar manner, thoughts connected with the transcendental field are supported by all the laws of nature.</a:t>
            </a:r>
          </a:p>
          <a:p>
            <a:r>
              <a:rPr lang="en-US" sz="1600" b="1" dirty="0"/>
              <a:t>5.Wholeness moving within itself:</a:t>
            </a:r>
            <a:r>
              <a:rPr lang="en-US" sz="1600" dirty="0"/>
              <a:t>   In unity consciousness, thoughts and actions arise from this level of thought, and daily life is lived in terms of this experience of wholeness and integration.  This is like the effects of integration and correctness that are produced in web applications due to the underlying wholeness and integration of the web container.</a:t>
            </a:r>
            <a:endParaRPr lang="en-US" sz="1600" dirty="0">
              <a:latin typeface="Calibri" panose="020F0502020204030204" pitchFamily="34" charset="0"/>
              <a:cs typeface="Calibri" panose="020F0502020204030204" pitchFamily="34" charset="0"/>
            </a:endParaRPr>
          </a:p>
        </p:txBody>
      </p:sp>
      <p:sp>
        <p:nvSpPr>
          <p:cNvPr id="9" name="object 9"/>
          <p:cNvSpPr/>
          <p:nvPr/>
        </p:nvSpPr>
        <p:spPr>
          <a:xfrm>
            <a:off x="2623458" y="3429000"/>
            <a:ext cx="5915025" cy="0"/>
          </a:xfrm>
          <a:custGeom>
            <a:avLst/>
            <a:gdLst/>
            <a:ahLst/>
            <a:cxnLst/>
            <a:rect l="l" t="t" r="r" b="b"/>
            <a:pathLst>
              <a:path w="7886700">
                <a:moveTo>
                  <a:pt x="0" y="0"/>
                </a:moveTo>
                <a:lnTo>
                  <a:pt x="7886706" y="0"/>
                </a:lnTo>
              </a:path>
            </a:pathLst>
          </a:custGeom>
          <a:ln w="14844">
            <a:solidFill>
              <a:srgbClr val="000000"/>
            </a:solidFill>
          </a:ln>
        </p:spPr>
        <p:txBody>
          <a:bodyPr wrap="square" lIns="0" tIns="0" rIns="0" bIns="0" rtlCol="0"/>
          <a:lstStyle/>
          <a:p>
            <a:endParaRPr/>
          </a:p>
        </p:txBody>
      </p:sp>
      <p:sp>
        <p:nvSpPr>
          <p:cNvPr id="11" name="Curved Right Arrow 10"/>
          <p:cNvSpPr/>
          <p:nvPr/>
        </p:nvSpPr>
        <p:spPr>
          <a:xfrm rot="10800000">
            <a:off x="9525001" y="2608101"/>
            <a:ext cx="1028701" cy="2743200"/>
          </a:xfrm>
          <a:prstGeom prst="curvedRightArrow">
            <a:avLst/>
          </a:prstGeom>
          <a:solidFill>
            <a:srgbClr val="FFFF0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3550229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773994"/>
            <a:ext cx="10515600" cy="507831"/>
          </a:xfrm>
          <a:prstGeom prst="rect">
            <a:avLst/>
          </a:prstGeom>
        </p:spPr>
        <p:txBody>
          <a:bodyPr vert="horz" wrap="square" lIns="0" tIns="0" rIns="0" bIns="0" rtlCol="0" anchor="ctr">
            <a:spAutoFit/>
          </a:bodyPr>
          <a:lstStyle/>
          <a:p>
            <a:pPr marL="12700">
              <a:lnSpc>
                <a:spcPct val="100000"/>
              </a:lnSpc>
            </a:pPr>
            <a:r>
              <a:rPr spc="-90" dirty="0"/>
              <a:t>Servlet</a:t>
            </a:r>
            <a:r>
              <a:rPr spc="-495" dirty="0"/>
              <a:t> </a:t>
            </a:r>
            <a:r>
              <a:rPr spc="-95" dirty="0"/>
              <a:t>Architecture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3" name="object 3"/>
          <p:cNvSpPr/>
          <p:nvPr/>
        </p:nvSpPr>
        <p:spPr>
          <a:xfrm>
            <a:off x="2269768" y="1393324"/>
            <a:ext cx="7499350" cy="465632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147462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773994"/>
            <a:ext cx="10515600" cy="507831"/>
          </a:xfrm>
          <a:prstGeom prst="rect">
            <a:avLst/>
          </a:prstGeom>
        </p:spPr>
        <p:txBody>
          <a:bodyPr vert="horz" wrap="square" lIns="0" tIns="0" rIns="0" bIns="0" rtlCol="0" anchor="ctr">
            <a:spAutoFit/>
          </a:bodyPr>
          <a:lstStyle/>
          <a:p>
            <a:pPr marL="12700">
              <a:lnSpc>
                <a:spcPct val="100000"/>
              </a:lnSpc>
            </a:pPr>
            <a:r>
              <a:rPr spc="-95" dirty="0"/>
              <a:t>Web </a:t>
            </a:r>
            <a:r>
              <a:rPr spc="-90" dirty="0"/>
              <a:t>Dynamics</a:t>
            </a:r>
            <a:r>
              <a:rPr spc="-375" dirty="0"/>
              <a:t> </a:t>
            </a:r>
            <a:r>
              <a:rPr spc="-95" dirty="0"/>
              <a:t>(continued)</a:t>
            </a:r>
          </a:p>
        </p:txBody>
      </p:sp>
      <p:sp>
        <p:nvSpPr>
          <p:cNvPr id="5" name="Content Placeholder 4"/>
          <p:cNvSpPr>
            <a:spLocks noGrp="1"/>
          </p:cNvSpPr>
          <p:nvPr>
            <p:ph idx="1"/>
          </p:nvPr>
        </p:nvSpPr>
        <p:spPr/>
        <p:txBody>
          <a:bodyPr>
            <a:normAutofit lnSpcReduction="10000"/>
          </a:bodyPr>
          <a:lstStyle/>
          <a:p>
            <a:r>
              <a:rPr lang="en-US" dirty="0"/>
              <a:t>Clients and servers communicate using the HTTP protocol</a:t>
            </a:r>
          </a:p>
          <a:p>
            <a:endParaRPr lang="en-US" dirty="0"/>
          </a:p>
          <a:p>
            <a:r>
              <a:rPr lang="en-US" dirty="0"/>
              <a:t>Browsers know how to transform HTML markup into an  HTTP request. They also know how to extract HTML from an HTTP response and render it as a displayable HTML page</a:t>
            </a:r>
          </a:p>
          <a:p>
            <a:endParaRPr lang="en-US" dirty="0"/>
          </a:p>
          <a:p>
            <a:r>
              <a:rPr lang="en-US" dirty="0"/>
              <a:t>Servers know how to translate an HTTP request into an  action of locating a resource. They also know how to  produce an HTTP response that contains HTML and gives information about the requested resource.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33384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642865"/>
            <a:ext cx="8229600" cy="507831"/>
          </a:xfrm>
          <a:prstGeom prst="rect">
            <a:avLst/>
          </a:prstGeom>
        </p:spPr>
        <p:txBody>
          <a:bodyPr vert="horz" wrap="square" lIns="0" tIns="0" rIns="0" bIns="0" rtlCol="0" anchor="ctr">
            <a:spAutoFit/>
          </a:bodyPr>
          <a:lstStyle/>
          <a:p>
            <a:pPr marL="12700">
              <a:lnSpc>
                <a:spcPct val="100000"/>
              </a:lnSpc>
            </a:pPr>
            <a:r>
              <a:rPr spc="-110" dirty="0"/>
              <a:t>HTTP</a:t>
            </a:r>
            <a:r>
              <a:rPr lang="en-US" spc="-110" dirty="0"/>
              <a:t> (</a:t>
            </a:r>
            <a:r>
              <a:rPr lang="en-US" dirty="0"/>
              <a:t>Hypertext Transfer Protocol)</a:t>
            </a:r>
            <a:endParaRPr spc="-110" dirty="0"/>
          </a:p>
        </p:txBody>
      </p:sp>
      <p:sp>
        <p:nvSpPr>
          <p:cNvPr id="5" name="Content Placeholder 4"/>
          <p:cNvSpPr>
            <a:spLocks noGrp="1"/>
          </p:cNvSpPr>
          <p:nvPr>
            <p:ph idx="1"/>
          </p:nvPr>
        </p:nvSpPr>
        <p:spPr/>
        <p:txBody>
          <a:bodyPr/>
          <a:lstStyle/>
          <a:p>
            <a:r>
              <a:rPr lang="en-US" dirty="0"/>
              <a:t>A request/response protocol that uses TCP/IP to send and receive messages.</a:t>
            </a:r>
          </a:p>
          <a:p>
            <a:endParaRPr lang="en-US" dirty="0"/>
          </a:p>
          <a:p>
            <a:r>
              <a:rPr lang="en-US" dirty="0"/>
              <a:t>IP routes packets of a message from one host to another;  TCP is responsible for arranging these packets into the  original message at the destination.</a:t>
            </a:r>
          </a:p>
          <a:p>
            <a:endParaRPr lang="en-US" dirty="0"/>
          </a:p>
          <a:p>
            <a:r>
              <a:rPr lang="en-US" dirty="0"/>
              <a:t>HTTP (like IP) protocol is stateless; it does not remember any data that was sent or received in previous conversations.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77295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773994"/>
            <a:ext cx="10515600" cy="507831"/>
          </a:xfrm>
          <a:prstGeom prst="rect">
            <a:avLst/>
          </a:prstGeom>
        </p:spPr>
        <p:txBody>
          <a:bodyPr vert="horz" wrap="square" lIns="0" tIns="0" rIns="0" bIns="0" rtlCol="0" anchor="ctr">
            <a:spAutoFit/>
          </a:bodyPr>
          <a:lstStyle/>
          <a:p>
            <a:pPr marL="12700">
              <a:lnSpc>
                <a:spcPct val="100000"/>
              </a:lnSpc>
            </a:pPr>
            <a:r>
              <a:rPr spc="-80" dirty="0"/>
              <a:t>HTTP</a:t>
            </a:r>
            <a:r>
              <a:rPr spc="-365" dirty="0"/>
              <a:t> </a:t>
            </a:r>
            <a:r>
              <a:rPr spc="-90" dirty="0"/>
              <a:t>Requests</a:t>
            </a:r>
          </a:p>
        </p:txBody>
      </p:sp>
      <p:sp>
        <p:nvSpPr>
          <p:cNvPr id="5" name="Content Placeholder 4"/>
          <p:cNvSpPr>
            <a:spLocks noGrp="1"/>
          </p:cNvSpPr>
          <p:nvPr>
            <p:ph idx="1"/>
          </p:nvPr>
        </p:nvSpPr>
        <p:spPr/>
        <p:txBody>
          <a:bodyPr>
            <a:normAutofit fontScale="92500" lnSpcReduction="20000"/>
          </a:bodyPr>
          <a:lstStyle/>
          <a:p>
            <a:endParaRPr lang="en-US" dirty="0"/>
          </a:p>
          <a:p>
            <a:r>
              <a:rPr lang="en-US" dirty="0"/>
              <a:t>GET Request – A request to get a resource specified in the URL. The purpose of a get request is to retrieve new information from the server.  It should not change state in the server.</a:t>
            </a:r>
            <a:br>
              <a:rPr lang="en-US" dirty="0"/>
            </a:br>
            <a:endParaRPr lang="en-US" dirty="0"/>
          </a:p>
          <a:p>
            <a:r>
              <a:rPr lang="en-US" dirty="0"/>
              <a:t>POST Request – A request that sends data from an HTML form. There is no limit to the  amount of data that can be sent in the request.  The intention of a post request is to save or update something on the server with this data.</a:t>
            </a:r>
          </a:p>
          <a:p>
            <a:endParaRPr lang="en-US" dirty="0"/>
          </a:p>
          <a:p>
            <a:r>
              <a:rPr lang="en-US" dirty="0"/>
              <a:t>Other types of requests that are rarely used in web apps:  PUT, DELETE, OPTIONS, HEAD, TRACE, CONNECT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pic>
        <p:nvPicPr>
          <p:cNvPr id="6" name="Picture 5" descr="mdn.png">
            <a:hlinkClick r:id="rId3"/>
            <a:extLst>
              <a:ext uri="{FF2B5EF4-FFF2-40B4-BE49-F238E27FC236}">
                <a16:creationId xmlns:a16="http://schemas.microsoft.com/office/drawing/2014/main" id="{CD5C43EE-94A3-43BC-9881-B9A312E90660}"/>
              </a:ext>
            </a:extLst>
          </p:cNvPr>
          <p:cNvPicPr>
            <a:picLocks noChangeAspect="1"/>
          </p:cNvPicPr>
          <p:nvPr/>
        </p:nvPicPr>
        <p:blipFill>
          <a:blip r:embed="rId4" cstate="print"/>
          <a:stretch>
            <a:fillRect/>
          </a:stretch>
        </p:blipFill>
        <p:spPr>
          <a:xfrm>
            <a:off x="9067798" y="148390"/>
            <a:ext cx="952500" cy="952500"/>
          </a:xfrm>
          <a:prstGeom prst="rect">
            <a:avLst/>
          </a:prstGeom>
        </p:spPr>
      </p:pic>
    </p:spTree>
    <p:extLst>
      <p:ext uri="{BB962C8B-B14F-4D97-AF65-F5344CB8AC3E}">
        <p14:creationId xmlns:p14="http://schemas.microsoft.com/office/powerpoint/2010/main" val="1920692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773994"/>
            <a:ext cx="10515600" cy="507831"/>
          </a:xfrm>
          <a:prstGeom prst="rect">
            <a:avLst/>
          </a:prstGeom>
        </p:spPr>
        <p:txBody>
          <a:bodyPr vert="horz" wrap="square" lIns="0" tIns="0" rIns="0" bIns="0" rtlCol="0" anchor="ctr">
            <a:spAutoFit/>
          </a:bodyPr>
          <a:lstStyle/>
          <a:p>
            <a:pPr marL="12700">
              <a:lnSpc>
                <a:spcPct val="100000"/>
              </a:lnSpc>
            </a:pPr>
            <a:r>
              <a:rPr spc="-90" dirty="0"/>
              <a:t>Anatomy </a:t>
            </a:r>
            <a:r>
              <a:rPr spc="-55" dirty="0"/>
              <a:t>of an </a:t>
            </a:r>
            <a:r>
              <a:rPr spc="-80" dirty="0"/>
              <a:t>HTTP</a:t>
            </a:r>
            <a:r>
              <a:rPr spc="-735" dirty="0"/>
              <a:t> </a:t>
            </a:r>
            <a:r>
              <a:rPr spc="-90" dirty="0"/>
              <a:t>Request</a:t>
            </a:r>
          </a:p>
        </p:txBody>
      </p:sp>
      <p:sp>
        <p:nvSpPr>
          <p:cNvPr id="5" name="Content Placeholder 4"/>
          <p:cNvSpPr>
            <a:spLocks noGrp="1"/>
          </p:cNvSpPr>
          <p:nvPr>
            <p:ph idx="1"/>
          </p:nvPr>
        </p:nvSpPr>
        <p:spPr/>
        <p:txBody>
          <a:bodyPr>
            <a:normAutofit fontScale="92500" lnSpcReduction="20000"/>
          </a:bodyPr>
          <a:lstStyle/>
          <a:p>
            <a:r>
              <a:rPr lang="en-US" dirty="0"/>
              <a:t>An HTTP Request consists of the following:</a:t>
            </a:r>
          </a:p>
          <a:p>
            <a:endParaRPr lang="en-US" dirty="0"/>
          </a:p>
          <a:p>
            <a:pPr>
              <a:buNone/>
            </a:pPr>
            <a:r>
              <a:rPr lang="en-US" dirty="0"/>
              <a:t>A request line, </a:t>
            </a:r>
          </a:p>
          <a:p>
            <a:pPr>
              <a:buNone/>
            </a:pPr>
            <a:r>
              <a:rPr lang="en-US" dirty="0"/>
              <a:t>GET /images/logo.png HTTP/1.1,</a:t>
            </a:r>
          </a:p>
          <a:p>
            <a:pPr>
              <a:buNone/>
            </a:pPr>
            <a:endParaRPr lang="en-US" dirty="0"/>
          </a:p>
          <a:p>
            <a:r>
              <a:rPr lang="en-US" dirty="0"/>
              <a:t>which requests a resource called /images/logo.png from the server.	</a:t>
            </a:r>
          </a:p>
          <a:p>
            <a:r>
              <a:rPr lang="en-US" dirty="0"/>
              <a:t>GET may include a query string e.g. </a:t>
            </a:r>
            <a:r>
              <a:rPr lang="en-US" dirty="0">
                <a:latin typeface="Courier New" pitchFamily="49" charset="0"/>
                <a:cs typeface="Courier New" pitchFamily="49" charset="0"/>
              </a:rPr>
              <a:t>?name=</a:t>
            </a:r>
            <a:r>
              <a:rPr lang="en-US" dirty="0" err="1">
                <a:latin typeface="Courier New" pitchFamily="49" charset="0"/>
                <a:cs typeface="Courier New" pitchFamily="49" charset="0"/>
              </a:rPr>
              <a:t>Joe&amp;job</a:t>
            </a:r>
            <a:r>
              <a:rPr lang="en-US" dirty="0">
                <a:latin typeface="Courier New" pitchFamily="49" charset="0"/>
                <a:cs typeface="Courier New" pitchFamily="49" charset="0"/>
              </a:rPr>
              <a:t>=programmer</a:t>
            </a:r>
          </a:p>
          <a:p>
            <a:r>
              <a:rPr lang="en-US" dirty="0"/>
              <a:t>Request headers, such as </a:t>
            </a:r>
            <a:r>
              <a:rPr lang="en-US" dirty="0">
                <a:latin typeface="Courier New" pitchFamily="49" charset="0"/>
                <a:cs typeface="Courier New" pitchFamily="49" charset="0"/>
              </a:rPr>
              <a:t>Accept-Language: en</a:t>
            </a:r>
          </a:p>
          <a:p>
            <a:r>
              <a:rPr lang="en-US" dirty="0"/>
              <a:t>An empty line.</a:t>
            </a:r>
          </a:p>
          <a:p>
            <a:r>
              <a:rPr lang="en-US" dirty="0"/>
              <a:t>An optional message body (not used in GET requests  but contains form data in a POST)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7420609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7372</TotalTime>
  <Words>4693</Words>
  <Application>Microsoft Office PowerPoint</Application>
  <PresentationFormat>Widescreen</PresentationFormat>
  <Paragraphs>512</Paragraphs>
  <Slides>46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Consolas</vt:lpstr>
      <vt:lpstr>Courier New</vt:lpstr>
      <vt:lpstr>Office Theme</vt:lpstr>
      <vt:lpstr>Introduction to Servlets and Web Containers</vt:lpstr>
      <vt:lpstr>Main Point 1 Preview</vt:lpstr>
      <vt:lpstr>Overview of Web Dynamics</vt:lpstr>
      <vt:lpstr>Recall (details):  How browsers display a webpage</vt:lpstr>
      <vt:lpstr>Servlet Architecture</vt:lpstr>
      <vt:lpstr>Web Dynamics (continued)</vt:lpstr>
      <vt:lpstr>HTTP (Hypertext Transfer Protocol)</vt:lpstr>
      <vt:lpstr>HTTP Requests</vt:lpstr>
      <vt:lpstr>Anatomy of an HTTP Request</vt:lpstr>
      <vt:lpstr>HTTP Response</vt:lpstr>
      <vt:lpstr>Example</vt:lpstr>
      <vt:lpstr>What Do Web Servers Serve?</vt:lpstr>
      <vt:lpstr>Servlets: Add Dynamic Content</vt:lpstr>
      <vt:lpstr>Web server vs web container</vt:lpstr>
      <vt:lpstr>Web container and servlet architecture</vt:lpstr>
      <vt:lpstr>Setting up our Development Environment</vt:lpstr>
      <vt:lpstr>Servlet Hierarchy</vt:lpstr>
      <vt:lpstr>My Servlet</vt:lpstr>
      <vt:lpstr>SimplestServlet</vt:lpstr>
      <vt:lpstr>Simple Servlet Using IntelliJ IDE and Tomcat Web Container/Server</vt:lpstr>
      <vt:lpstr>Three Names of a Servlet</vt:lpstr>
      <vt:lpstr>Specifying a Servlet via the 3 names in web.xml</vt:lpstr>
      <vt:lpstr>web.xml</vt:lpstr>
      <vt:lpstr>Mapping Requests</vt:lpstr>
      <vt:lpstr>XML vs Annotations</vt:lpstr>
      <vt:lpstr>XML vs Annotations</vt:lpstr>
      <vt:lpstr>Context Init parameters</vt:lpstr>
      <vt:lpstr>Servlet Init Parameters</vt:lpstr>
      <vt:lpstr>Main Point 1</vt:lpstr>
      <vt:lpstr>Main Point 2 Preview</vt:lpstr>
      <vt:lpstr>Dynamic versus static pages</vt:lpstr>
      <vt:lpstr>Web server with Servlet container</vt:lpstr>
      <vt:lpstr>The Container</vt:lpstr>
      <vt:lpstr>Containers provide fundamental support</vt:lpstr>
      <vt:lpstr>How container handles an HTTP request</vt:lpstr>
      <vt:lpstr>The service() method</vt:lpstr>
      <vt:lpstr>Servlet life cycle</vt:lpstr>
      <vt:lpstr>Using the Initializer and Destroyer</vt:lpstr>
      <vt:lpstr>Using the Initializer and Destroyer</vt:lpstr>
      <vt:lpstr>When does servlet get instantiated?</vt:lpstr>
      <vt:lpstr>Service Parameters</vt:lpstr>
      <vt:lpstr>HttpServletRequest</vt:lpstr>
      <vt:lpstr>Getting Request Parameters</vt:lpstr>
      <vt:lpstr>Using HttpServletResponse</vt:lpstr>
      <vt:lpstr>Main Point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Servlets and web containers</dc:title>
  <dc:creator>levi</dc:creator>
  <cp:lastModifiedBy>Keith levi</cp:lastModifiedBy>
  <cp:revision>241</cp:revision>
  <dcterms:created xsi:type="dcterms:W3CDTF">2012-02-21T01:14:48Z</dcterms:created>
  <dcterms:modified xsi:type="dcterms:W3CDTF">2020-01-12T19:02:01Z</dcterms:modified>
</cp:coreProperties>
</file>