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262" r:id="rId10"/>
    <p:sldId id="263" r:id="rId11"/>
    <p:sldId id="264" r:id="rId12"/>
    <p:sldId id="270" r:id="rId13"/>
    <p:sldId id="272" r:id="rId14"/>
    <p:sldId id="273" r:id="rId15"/>
    <p:sldId id="274" r:id="rId16"/>
    <p:sldId id="275" r:id="rId17"/>
    <p:sldId id="26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BFCF-31D3-4FEE-B14B-258ED73A08C4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E8A-1F81-4EFA-9566-EBCB17E7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9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BFCF-31D3-4FEE-B14B-258ED73A08C4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E8A-1F81-4EFA-9566-EBCB17E7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BFCF-31D3-4FEE-B14B-258ED73A08C4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E8A-1F81-4EFA-9566-EBCB17E7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BFCF-31D3-4FEE-B14B-258ED73A08C4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E8A-1F81-4EFA-9566-EBCB17E7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8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BFCF-31D3-4FEE-B14B-258ED73A08C4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E8A-1F81-4EFA-9566-EBCB17E7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5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BFCF-31D3-4FEE-B14B-258ED73A08C4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E8A-1F81-4EFA-9566-EBCB17E7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0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BFCF-31D3-4FEE-B14B-258ED73A08C4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E8A-1F81-4EFA-9566-EBCB17E7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4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BFCF-31D3-4FEE-B14B-258ED73A08C4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E8A-1F81-4EFA-9566-EBCB17E7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BFCF-31D3-4FEE-B14B-258ED73A08C4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E8A-1F81-4EFA-9566-EBCB17E7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8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BFCF-31D3-4FEE-B14B-258ED73A08C4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E8A-1F81-4EFA-9566-EBCB17E7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BFCF-31D3-4FEE-B14B-258ED73A08C4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E8A-1F81-4EFA-9566-EBCB17E7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7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6BFCF-31D3-4FEE-B14B-258ED73A08C4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A4E8A-1F81-4EFA-9566-EBCB17E7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Random 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Nurlanov</a:t>
            </a:r>
            <a:r>
              <a:rPr lang="en-US" dirty="0" smtClean="0"/>
              <a:t> </a:t>
            </a:r>
            <a:r>
              <a:rPr lang="en-US" dirty="0" err="1" smtClean="0"/>
              <a:t>Zhakshylyk</a:t>
            </a:r>
            <a:r>
              <a:rPr lang="en-US" dirty="0" smtClean="0"/>
              <a:t>, 574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Примеры: </a:t>
            </a:r>
            <a:r>
              <a:rPr lang="en-US" dirty="0" smtClean="0"/>
              <a:t>Named-Entity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York Times, the White House.</a:t>
            </a:r>
          </a:p>
          <a:p>
            <a:r>
              <a:rPr lang="en-US" dirty="0" smtClean="0"/>
              <a:t>U.N. official </a:t>
            </a:r>
            <a:r>
              <a:rPr lang="en-US" dirty="0" err="1" smtClean="0"/>
              <a:t>Ekeus</a:t>
            </a:r>
            <a:r>
              <a:rPr lang="en-US" dirty="0" smtClean="0"/>
              <a:t> heads for Baghdad. U.N. – organization, </a:t>
            </a:r>
            <a:r>
              <a:rPr lang="en-US" dirty="0" err="1" smtClean="0"/>
              <a:t>Ekeus</a:t>
            </a:r>
            <a:r>
              <a:rPr lang="en-US" dirty="0" smtClean="0"/>
              <a:t> – person, Baghdad – location.</a:t>
            </a:r>
          </a:p>
          <a:p>
            <a:r>
              <a:rPr lang="en-US" dirty="0" smtClean="0"/>
              <a:t>BIO notation: B – first word of a mention, I – any subsequent words in the mention, O – words that do not reference any named entity.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Примеры: </a:t>
            </a:r>
            <a:r>
              <a:rPr lang="en-US" dirty="0" smtClean="0"/>
              <a:t>Named-Entity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CoNLL</a:t>
            </a:r>
            <a:r>
              <a:rPr lang="en-US" dirty="0" smtClean="0"/>
              <a:t> 2003 data 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63" y="2457742"/>
            <a:ext cx="8524769" cy="352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Примеры: </a:t>
            </a:r>
            <a:r>
              <a:rPr lang="en-US" dirty="0" smtClean="0"/>
              <a:t>Named-Entity Recognition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of feature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61" y="2785392"/>
            <a:ext cx="9374422" cy="352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Примеры: </a:t>
            </a:r>
            <a:r>
              <a:rPr lang="en-US" dirty="0" smtClean="0"/>
              <a:t>Named-Entity Recognition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of feature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4349"/>
            <a:ext cx="7994158" cy="350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Примеры: </a:t>
            </a:r>
            <a:r>
              <a:rPr lang="en-US" dirty="0" smtClean="0"/>
              <a:t>Named-Entity Recognition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of feature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4349"/>
            <a:ext cx="7994158" cy="350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Примеры: </a:t>
            </a:r>
            <a:r>
              <a:rPr lang="en-US" dirty="0" smtClean="0"/>
              <a:t>Named-Entity Recognition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of feature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5"/>
                <a:ext cx="10515600" cy="4351338"/>
              </a:xfrm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04" y="2101516"/>
            <a:ext cx="9307215" cy="475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Примеры: </a:t>
            </a:r>
            <a:r>
              <a:rPr lang="en-US" dirty="0" smtClean="0"/>
              <a:t>Named-Entity Recognition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37" y="1499279"/>
            <a:ext cx="9256648" cy="54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Примеры: </a:t>
            </a:r>
            <a:r>
              <a:rPr lang="en-US" dirty="0" smtClean="0"/>
              <a:t>Image Labelling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вектор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представляет изображение размера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Пусть изображение серое, то есть каждый пиксель принимает значения от 0 до 255, означающих яркость.</a:t>
                </a:r>
                <a:endParaRPr lang="en-US" dirty="0" smtClean="0"/>
              </a:p>
              <a:p>
                <a:r>
                  <a:rPr lang="ru-RU" dirty="0" smtClean="0"/>
                  <a:t>Задача: предсказать вектор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равно метке класса.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ru-RU" dirty="0" smtClean="0"/>
                  <a:t> может быть </a:t>
                </a:r>
                <a:r>
                  <a:rPr lang="en-US" dirty="0" smtClean="0"/>
                  <a:t>0</a:t>
                </a:r>
                <a:r>
                  <a:rPr lang="ru-RU" dirty="0" smtClean="0"/>
                  <a:t> или 1, означающие передний и задний план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изображении.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Примеры: </a:t>
            </a:r>
            <a:r>
              <a:rPr lang="en-US" dirty="0" smtClean="0"/>
              <a:t>Image Labelling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785861" y="1408530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 vector of features based on a region of the image around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for example, using color histograms or image gradients.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861" y="1408530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96" y="2380500"/>
            <a:ext cx="10620278" cy="42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Примеры: </a:t>
            </a:r>
            <a:r>
              <a:rPr lang="en-US" dirty="0" smtClean="0"/>
              <a:t>Image Labelling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2168"/>
          <a:stretch/>
        </p:blipFill>
        <p:spPr>
          <a:xfrm>
            <a:off x="607460" y="2252914"/>
            <a:ext cx="10977080" cy="36192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define the neighborhood relationship among pixels.</a:t>
                </a:r>
                <a:endParaRPr lang="en-US" dirty="0"/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5"/>
                <a:ext cx="10515600" cy="4351338"/>
              </a:xfrm>
              <a:blipFill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5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 smtClean="0"/>
              <a:t>Conditional Random Field, </a:t>
            </a:r>
            <a:r>
              <a:rPr lang="ru-RU" dirty="0" smtClean="0"/>
              <a:t>что это такое?</a:t>
            </a:r>
          </a:p>
          <a:p>
            <a:r>
              <a:rPr lang="ru-RU" dirty="0" smtClean="0"/>
              <a:t>Области применения</a:t>
            </a:r>
          </a:p>
          <a:p>
            <a:r>
              <a:rPr lang="ru-RU" dirty="0" smtClean="0"/>
              <a:t>Примеры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en-US" dirty="0" smtClean="0"/>
              <a:t>CRFs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X – </a:t>
                </a:r>
                <a:r>
                  <a:rPr lang="ru-RU" dirty="0" smtClean="0"/>
                  <a:t>наблюдаемые величины, </a:t>
                </a:r>
                <a:r>
                  <a:rPr lang="en-US" dirty="0" smtClean="0"/>
                  <a:t>Y –</a:t>
                </a:r>
                <a:r>
                  <a:rPr lang="ru-RU" dirty="0" smtClean="0"/>
                  <a:t>ответы.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:r>
                  <a:rPr lang="en-US" dirty="0" smtClean="0"/>
                  <a:t>G = (V, E) </a:t>
                </a:r>
                <a:r>
                  <a:rPr lang="ru-RU" dirty="0" smtClean="0"/>
                  <a:t>– граф, такой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то есть </a:t>
                </a:r>
                <a:r>
                  <a:rPr lang="en-US" dirty="0" smtClean="0"/>
                  <a:t>Y </a:t>
                </a:r>
                <a:r>
                  <a:rPr lang="ru-RU" dirty="0" smtClean="0"/>
                  <a:t>индексируется вершинами </a:t>
                </a:r>
                <a:r>
                  <a:rPr lang="en-US" dirty="0" smtClean="0"/>
                  <a:t>G.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:r>
                  <a:rPr lang="en-US" dirty="0" smtClean="0"/>
                  <a:t>(X, Y) </a:t>
                </a:r>
                <a:r>
                  <a:rPr lang="ru-RU" dirty="0" smtClean="0"/>
                  <a:t>– условное случайное поле (</a:t>
                </a:r>
                <a:r>
                  <a:rPr lang="en-US" dirty="0" smtClean="0"/>
                  <a:t>Conditional Random Field)</a:t>
                </a:r>
                <a:r>
                  <a:rPr lang="ru-RU" dirty="0" smtClean="0"/>
                  <a:t>, если случайные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ru-RU" dirty="0" smtClean="0"/>
                  <a:t>, обусловленные </a:t>
                </a:r>
                <a:r>
                  <a:rPr lang="en-US" dirty="0" smtClean="0"/>
                  <a:t>X, </a:t>
                </a:r>
                <a:r>
                  <a:rPr lang="ru-RU" dirty="0" smtClean="0"/>
                  <a:t>удовлетворяют марковскому свойству относительно графа </a:t>
                </a:r>
                <a:r>
                  <a:rPr lang="en-US" dirty="0" smtClean="0"/>
                  <a:t>G</a:t>
                </a:r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означает,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 smtClean="0"/>
                  <a:t> соседние вершины в </a:t>
                </a:r>
                <a:r>
                  <a:rPr lang="en-US" dirty="0" smtClean="0"/>
                  <a:t>G.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7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Linear-chain CRFs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930" t="37408" r="21930" b="13470"/>
          <a:stretch/>
        </p:blipFill>
        <p:spPr>
          <a:xfrm>
            <a:off x="838200" y="1474662"/>
            <a:ext cx="10266948" cy="50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Linear-chain CRFs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720" t="37252" r="22458" b="26575"/>
          <a:stretch/>
        </p:blipFill>
        <p:spPr>
          <a:xfrm>
            <a:off x="838200" y="1825625"/>
            <a:ext cx="10026317" cy="372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Learning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находится максимизацией правдоподобия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Если все вершины </a:t>
                </a:r>
                <a:r>
                  <a:rPr lang="en-US" dirty="0" smtClean="0"/>
                  <a:t>G </a:t>
                </a:r>
                <a:r>
                  <a:rPr lang="ru-RU" dirty="0" smtClean="0"/>
                  <a:t>из экспоненциального семейства распределений и все вершины доступны во время обучения, то данная задача выпукла. Она может быть решена с помощью метода градиентного спуска, Квази-Ньютоновских методов.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4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Learning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1706"/>
            <a:ext cx="10095776" cy="2354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83" y="4029075"/>
            <a:ext cx="10248961" cy="22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Learning	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2" y="3118100"/>
            <a:ext cx="10811291" cy="17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применения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processing (NER, finding semantic roles in text, morphological analysis)</a:t>
            </a:r>
          </a:p>
          <a:p>
            <a:r>
              <a:rPr lang="en-US" dirty="0" smtClean="0"/>
              <a:t>Computer Vision (gesture recognition, semantic segmentation)</a:t>
            </a:r>
            <a:endParaRPr lang="en-US" dirty="0"/>
          </a:p>
          <a:p>
            <a:r>
              <a:rPr lang="en-US" dirty="0" smtClean="0"/>
              <a:t>Bioinformatics (RNA structural alignment, protein structure prediction)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242</Words>
  <Application>Microsoft Office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Conditional Random Fields</vt:lpstr>
      <vt:lpstr>Содержание</vt:lpstr>
      <vt:lpstr>Определение CRFs</vt:lpstr>
      <vt:lpstr>Linear-chain CRFs</vt:lpstr>
      <vt:lpstr>Linear-chain CRFs</vt:lpstr>
      <vt:lpstr>Parameter Learning </vt:lpstr>
      <vt:lpstr>Parameter Learning </vt:lpstr>
      <vt:lpstr>Parameter Learning </vt:lpstr>
      <vt:lpstr>Области применения</vt:lpstr>
      <vt:lpstr>Примеры: Named-Entity Recognition</vt:lpstr>
      <vt:lpstr>Примеры: Named-Entity Recognition</vt:lpstr>
      <vt:lpstr>Примеры: Named-Entity Recognition</vt:lpstr>
      <vt:lpstr>Примеры: Named-Entity Recognition</vt:lpstr>
      <vt:lpstr>Примеры: Named-Entity Recognition</vt:lpstr>
      <vt:lpstr>Примеры: Named-Entity Recognition</vt:lpstr>
      <vt:lpstr>Примеры: Named-Entity Recognition</vt:lpstr>
      <vt:lpstr>Примеры: Image Labelling</vt:lpstr>
      <vt:lpstr>Примеры: Image Labelling</vt:lpstr>
      <vt:lpstr>Примеры: Image Labelling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Random Fields</dc:title>
  <dc:creator>DELL</dc:creator>
  <cp:lastModifiedBy>DELL</cp:lastModifiedBy>
  <cp:revision>10</cp:revision>
  <dcterms:created xsi:type="dcterms:W3CDTF">2019-05-13T11:21:18Z</dcterms:created>
  <dcterms:modified xsi:type="dcterms:W3CDTF">2019-05-13T12:46:14Z</dcterms:modified>
</cp:coreProperties>
</file>