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78" r:id="rId3"/>
    <p:sldId id="277" r:id="rId4"/>
    <p:sldId id="273" r:id="rId5"/>
    <p:sldId id="260" r:id="rId6"/>
    <p:sldId id="262" r:id="rId7"/>
    <p:sldId id="263" r:id="rId8"/>
    <p:sldId id="264" r:id="rId9"/>
    <p:sldId id="265" r:id="rId10"/>
    <p:sldId id="279" r:id="rId11"/>
    <p:sldId id="261" r:id="rId12"/>
    <p:sldId id="284" r:id="rId13"/>
    <p:sldId id="280" r:id="rId14"/>
    <p:sldId id="281" r:id="rId15"/>
    <p:sldId id="266" r:id="rId16"/>
    <p:sldId id="267" r:id="rId17"/>
    <p:sldId id="268" r:id="rId18"/>
    <p:sldId id="269" r:id="rId19"/>
    <p:sldId id="274" r:id="rId20"/>
    <p:sldId id="275" r:id="rId21"/>
    <p:sldId id="276" r:id="rId22"/>
    <p:sldId id="272" r:id="rId23"/>
    <p:sldId id="282"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7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urlicht/CellulyzerDem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nurlicht/CellulyzerDem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5265718"/>
            <a:ext cx="2857500" cy="14287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900" y="5265718"/>
            <a:ext cx="2857500" cy="1428750"/>
          </a:xfrm>
          <a:prstGeom prst="rect">
            <a:avLst/>
          </a:prstGeom>
        </p:spPr>
      </p:pic>
      <p:sp>
        <p:nvSpPr>
          <p:cNvPr id="5" name="TextBox 4"/>
          <p:cNvSpPr txBox="1"/>
          <p:nvPr/>
        </p:nvSpPr>
        <p:spPr>
          <a:xfrm>
            <a:off x="257175" y="914400"/>
            <a:ext cx="8610600" cy="3970318"/>
          </a:xfrm>
          <a:prstGeom prst="rect">
            <a:avLst/>
          </a:prstGeom>
          <a:noFill/>
        </p:spPr>
        <p:txBody>
          <a:bodyPr wrap="square" rtlCol="0">
            <a:spAutoFit/>
          </a:bodyPr>
          <a:lstStyle/>
          <a:p>
            <a:r>
              <a:rPr lang="en-US" sz="1400" dirty="0"/>
              <a:t>“</a:t>
            </a:r>
            <a:r>
              <a:rPr lang="en-US" sz="1400" b="1" dirty="0"/>
              <a:t>Microtubules are a prime target of cancer chemotherapy</a:t>
            </a:r>
            <a:r>
              <a:rPr lang="en-US" sz="1400" dirty="0"/>
              <a:t>: </a:t>
            </a:r>
            <a:r>
              <a:rPr lang="en-US" sz="1400" dirty="0" err="1"/>
              <a:t>taxol</a:t>
            </a:r>
            <a:r>
              <a:rPr lang="en-US" sz="1400" dirty="0"/>
              <a:t> derivatives and </a:t>
            </a:r>
            <a:r>
              <a:rPr lang="en-US" sz="1400" dirty="0" err="1"/>
              <a:t>vinca</a:t>
            </a:r>
            <a:r>
              <a:rPr lang="en-US" sz="1400" dirty="0"/>
              <a:t> alkaloids are microtubule poisons that account for one-third of all chemotherapeutic drugs used.” </a:t>
            </a:r>
            <a:r>
              <a:rPr lang="en-US" sz="1400" i="1" dirty="0"/>
              <a:t>Carsten </a:t>
            </a:r>
            <a:r>
              <a:rPr lang="en-US" sz="1400" i="1" dirty="0" err="1"/>
              <a:t>Janke</a:t>
            </a:r>
            <a:r>
              <a:rPr lang="en-US" sz="1400" i="1" dirty="0"/>
              <a:t> [1]</a:t>
            </a:r>
            <a:endParaRPr lang="de-DE" sz="1400" dirty="0"/>
          </a:p>
          <a:p>
            <a:r>
              <a:rPr lang="en-US" sz="1400" i="1" dirty="0"/>
              <a:t> </a:t>
            </a:r>
            <a:endParaRPr lang="de-DE" sz="1400" dirty="0"/>
          </a:p>
          <a:p>
            <a:r>
              <a:rPr lang="en-US" sz="1400" dirty="0"/>
              <a:t>“Microtubule-targeting drugs are of great value in the clinic, but it seems that we do not fully understand how and why they work. For cancer therapies, microtubule-targeting drugs affect the spindle and cell division. In my opinion as a cell biologist, translation is limited by our incomplete knowledge of the spindle, and </a:t>
            </a:r>
            <a:r>
              <a:rPr lang="en-US" sz="1400" b="1" dirty="0"/>
              <a:t>basic research into how the spindle forms and functions will be instrumental in informing therapeutic approaches.</a:t>
            </a:r>
            <a:r>
              <a:rPr lang="en-US" sz="1400" dirty="0"/>
              <a:t>” </a:t>
            </a:r>
            <a:r>
              <a:rPr lang="en-US" sz="1400" i="1" dirty="0"/>
              <a:t>Rebecca </a:t>
            </a:r>
            <a:r>
              <a:rPr lang="en-US" sz="1400" i="1" dirty="0" err="1"/>
              <a:t>Heald</a:t>
            </a:r>
            <a:r>
              <a:rPr lang="en-US" sz="1400" i="1" dirty="0"/>
              <a:t> [1]</a:t>
            </a:r>
            <a:endParaRPr lang="de-DE" sz="1400" dirty="0"/>
          </a:p>
          <a:p>
            <a:r>
              <a:rPr lang="en-US" sz="1400" dirty="0"/>
              <a:t> </a:t>
            </a:r>
            <a:endParaRPr lang="de-DE" sz="1400" dirty="0"/>
          </a:p>
          <a:p>
            <a:r>
              <a:rPr lang="en-US" sz="1400" dirty="0"/>
              <a:t>“Microtubules are involved in biological processes in virtually every cell, tissue and organ in the body, and microtubule disturbances underlie many diseases such as Alzheimer disease and Parkinson disease, as well as cancer. So, the potential of microtubule-based therapeutics is great. However, the microtubule system is very complex, and achieving full translational impact will require a </a:t>
            </a:r>
            <a:r>
              <a:rPr lang="en-US" sz="1400" b="1" dirty="0"/>
              <a:t>deconstruction of that complexity — what today would be called a systems biology approach</a:t>
            </a:r>
            <a:r>
              <a:rPr lang="en-US" sz="1400" dirty="0"/>
              <a:t>.” </a:t>
            </a:r>
            <a:r>
              <a:rPr lang="de-DE" sz="1400" i="1" dirty="0"/>
              <a:t>Gary Borisy [1]</a:t>
            </a:r>
            <a:endParaRPr lang="de-DE" sz="1400" dirty="0"/>
          </a:p>
          <a:p>
            <a:r>
              <a:rPr lang="en-US" sz="1400" dirty="0"/>
              <a:t> </a:t>
            </a:r>
            <a:endParaRPr lang="de-DE" sz="1400" dirty="0"/>
          </a:p>
          <a:p>
            <a:r>
              <a:rPr lang="en-US" sz="1400" dirty="0"/>
              <a:t> </a:t>
            </a:r>
            <a:endParaRPr lang="de-DE" sz="1400" dirty="0"/>
          </a:p>
          <a:p>
            <a:r>
              <a:rPr lang="en-US" sz="1400" i="1" dirty="0"/>
              <a:t>References</a:t>
            </a:r>
            <a:endParaRPr lang="de-DE" sz="1400" dirty="0"/>
          </a:p>
          <a:p>
            <a:r>
              <a:rPr lang="en-US" sz="1400" dirty="0"/>
              <a:t>1. “Microtubules: 50 years on from the discovery of tubulin,” </a:t>
            </a:r>
            <a:r>
              <a:rPr lang="en-US" sz="1400" i="1" dirty="0"/>
              <a:t>Nature Reviews Molecular Cell Biology</a:t>
            </a:r>
            <a:r>
              <a:rPr lang="en-US" sz="1400" dirty="0"/>
              <a:t> </a:t>
            </a:r>
            <a:r>
              <a:rPr lang="en-US" sz="1400" b="1" dirty="0"/>
              <a:t>17</a:t>
            </a:r>
            <a:r>
              <a:rPr lang="en-US" sz="1400" dirty="0"/>
              <a:t>, 322 (2016)</a:t>
            </a:r>
            <a:endParaRPr lang="de-DE" sz="1400" dirty="0"/>
          </a:p>
          <a:p>
            <a:endParaRPr lang="en-US" sz="1400" dirty="0"/>
          </a:p>
        </p:txBody>
      </p:sp>
      <p:pic>
        <p:nvPicPr>
          <p:cNvPr id="10" name="Picture 5" descr="C:\Users\Ali\Desktop\Movie-2.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5265718"/>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466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69938" y="4769076"/>
            <a:ext cx="3757308" cy="1384995"/>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a:t>Visualizing tracks</a:t>
            </a:r>
          </a:p>
          <a:p>
            <a:pPr marL="285750" indent="-285750" algn="just">
              <a:buFont typeface="Symbol" panose="05050102010706020507" pitchFamily="18" charset="2"/>
              <a:buChar char="-"/>
            </a:pPr>
            <a:r>
              <a:rPr lang="en-US" sz="1400" dirty="0" smtClean="0"/>
              <a:t>Comparative </a:t>
            </a:r>
            <a:r>
              <a:rPr lang="en-US" sz="1400" dirty="0" smtClean="0"/>
              <a:t>study of many samples/groups</a:t>
            </a:r>
          </a:p>
          <a:p>
            <a:pPr marL="285750" indent="-285750" algn="just">
              <a:buFont typeface="Symbol" panose="05050102010706020507" pitchFamily="18" charset="2"/>
              <a:buChar char="-"/>
            </a:pPr>
            <a:r>
              <a:rPr lang="en-US" sz="1400" b="1" dirty="0">
                <a:solidFill>
                  <a:srgbClr val="FF0000"/>
                </a:solidFill>
              </a:rPr>
              <a:t>Adjusting microscope </a:t>
            </a:r>
            <a:r>
              <a:rPr lang="en-US" sz="1400" b="1" dirty="0" smtClean="0">
                <a:solidFill>
                  <a:srgbClr val="FF0000"/>
                </a:solidFill>
              </a:rPr>
              <a:t>parameters</a:t>
            </a:r>
            <a:endParaRPr lang="en-US" sz="1400" b="1" dirty="0">
              <a:solidFill>
                <a:srgbClr val="FF0000"/>
              </a:solidFill>
            </a:endParaRPr>
          </a:p>
        </p:txBody>
      </p:sp>
      <p:sp>
        <p:nvSpPr>
          <p:cNvPr id="12" name="TextBox 11"/>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3" name="Straight Arrow Connector 12"/>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16" name="TextBox 15"/>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More Complete picture …</a:t>
            </a:r>
            <a:endParaRPr lang="en-US" sz="1400" b="1" dirty="0"/>
          </a:p>
        </p:txBody>
      </p:sp>
      <p:sp>
        <p:nvSpPr>
          <p:cNvPr id="17" name="TextBox 16"/>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Simulation</a:t>
            </a:r>
            <a:endParaRPr lang="en-US" sz="1400" dirty="0">
              <a:solidFill>
                <a:srgbClr val="FF0000"/>
              </a:solidFill>
            </a:endParaRPr>
          </a:p>
        </p:txBody>
      </p:sp>
      <p:cxnSp>
        <p:nvCxnSpPr>
          <p:cNvPr id="18" name="Straight Arrow Connector 17"/>
          <p:cNvCxnSpPr>
            <a:stCxn id="17" idx="1"/>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23" name="TextBox 22"/>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solidFill>
                  <a:srgbClr val="FF0000"/>
                </a:solidFill>
              </a:rPr>
              <a:t>Images</a:t>
            </a:r>
            <a:endParaRPr lang="en-US" sz="1400" dirty="0">
              <a:solidFill>
                <a:srgbClr val="FF0000"/>
              </a:solidFill>
            </a:endParaRPr>
          </a:p>
        </p:txBody>
      </p:sp>
      <p:sp>
        <p:nvSpPr>
          <p:cNvPr id="21" name="TextBox 20"/>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sp>
        <p:nvSpPr>
          <p:cNvPr id="28" name="TextBox 27"/>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29" name="Straight Arrow Connector 28"/>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8"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solidFill>
                  <a:srgbClr val="FF0000"/>
                </a:solidFill>
              </a:rPr>
              <a:t>Imaging Parameters</a:t>
            </a:r>
            <a:endParaRPr lang="en-US" sz="1400" dirty="0">
              <a:solidFill>
                <a:srgbClr val="FF0000"/>
              </a:solidFill>
            </a:endParaRPr>
          </a:p>
        </p:txBody>
      </p:sp>
      <p:sp>
        <p:nvSpPr>
          <p:cNvPr id="2" name="TextBox 1"/>
          <p:cNvSpPr txBox="1"/>
          <p:nvPr/>
        </p:nvSpPr>
        <p:spPr>
          <a:xfrm>
            <a:off x="2057400" y="3664803"/>
            <a:ext cx="5017851" cy="830997"/>
          </a:xfrm>
          <a:prstGeom prst="rect">
            <a:avLst/>
          </a:prstGeom>
          <a:noFill/>
        </p:spPr>
        <p:txBody>
          <a:bodyPr wrap="square" rtlCol="0">
            <a:spAutoFit/>
          </a:bodyPr>
          <a:lstStyle/>
          <a:p>
            <a:r>
              <a:rPr lang="en-US" sz="1200" dirty="0" smtClean="0"/>
              <a:t>Reliable tracking requires “Particle Displacement &lt; Inter-Particle Distance”</a:t>
            </a:r>
          </a:p>
          <a:p>
            <a:pPr marL="285750" indent="-285750">
              <a:buFont typeface="Wingdings" panose="05000000000000000000" pitchFamily="2" charset="2"/>
              <a:buChar char="Ø"/>
            </a:pPr>
            <a:r>
              <a:rPr lang="en-US" sz="1200" b="1" dirty="0" smtClean="0">
                <a:solidFill>
                  <a:srgbClr val="FF0000"/>
                </a:solidFill>
              </a:rPr>
              <a:t>Highest possible image acquisition speed</a:t>
            </a:r>
          </a:p>
          <a:p>
            <a:pPr marL="285750" indent="-285750">
              <a:buFont typeface="Wingdings" panose="05000000000000000000" pitchFamily="2" charset="2"/>
              <a:buChar char="Ø"/>
            </a:pPr>
            <a:r>
              <a:rPr lang="en-US" sz="1200" dirty="0" smtClean="0"/>
              <a:t>Trade-off with image quality (exposure time, number of averages)</a:t>
            </a:r>
          </a:p>
          <a:p>
            <a:pPr marL="742950" lvl="1" indent="-285750">
              <a:buFont typeface="Symbol" panose="05050102010706020507" pitchFamily="18" charset="2"/>
              <a:buChar char="-"/>
            </a:pPr>
            <a:r>
              <a:rPr lang="en-US" sz="1200" dirty="0" smtClean="0"/>
              <a:t>Manageable by robust </a:t>
            </a:r>
            <a:r>
              <a:rPr lang="en-US" sz="1200" i="1" dirty="0" smtClean="0"/>
              <a:t>Particle Analysis</a:t>
            </a:r>
            <a:r>
              <a:rPr lang="en-US" sz="1200" dirty="0" smtClean="0"/>
              <a:t> algorithms (up to a limit)</a:t>
            </a:r>
          </a:p>
        </p:txBody>
      </p:sp>
      <p:sp>
        <p:nvSpPr>
          <p:cNvPr id="32" name="TextBox 31"/>
          <p:cNvSpPr txBox="1"/>
          <p:nvPr/>
        </p:nvSpPr>
        <p:spPr>
          <a:xfrm>
            <a:off x="87549" y="5307686"/>
            <a:ext cx="1752600" cy="307777"/>
          </a:xfrm>
          <a:prstGeom prst="rect">
            <a:avLst/>
          </a:prstGeom>
          <a:noFill/>
          <a:ln>
            <a:noFill/>
          </a:ln>
        </p:spPr>
        <p:txBody>
          <a:bodyPr wrap="square" rtlCol="0">
            <a:spAutoFit/>
          </a:bodyPr>
          <a:lstStyle/>
          <a:p>
            <a:pPr algn="just"/>
            <a:r>
              <a:rPr lang="en-US" sz="1400" b="1" dirty="0" smtClean="0"/>
              <a:t>Practical issues</a:t>
            </a:r>
            <a:endParaRPr lang="en-US" sz="1400" b="1" dirty="0"/>
          </a:p>
        </p:txBody>
      </p:sp>
      <p:cxnSp>
        <p:nvCxnSpPr>
          <p:cNvPr id="33" name="Straight Arrow Connector 32"/>
          <p:cNvCxnSpPr>
            <a:stCxn id="34"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1367436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sp>
        <p:nvSpPr>
          <p:cNvPr id="24" name="TextBox 23"/>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solidFill>
                  <a:srgbClr val="FF0000"/>
                </a:solidFill>
              </a:rPr>
              <a:t>Complete picture?</a:t>
            </a:r>
            <a:endParaRPr lang="en-US" sz="1400" b="1" dirty="0">
              <a:solidFill>
                <a:srgbClr val="FF0000"/>
              </a:solidFill>
            </a:endParaRPr>
          </a:p>
        </p:txBody>
      </p:sp>
      <p:sp>
        <p:nvSpPr>
          <p:cNvPr id="25" name="TextBox 24"/>
          <p:cNvSpPr txBox="1"/>
          <p:nvPr/>
        </p:nvSpPr>
        <p:spPr>
          <a:xfrm>
            <a:off x="3469938" y="4769076"/>
            <a:ext cx="3757308" cy="1384995"/>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a:t>Visualizing tracks</a:t>
            </a:r>
          </a:p>
          <a:p>
            <a:pPr marL="285750" indent="-285750" algn="just">
              <a:buFont typeface="Symbol" panose="05050102010706020507" pitchFamily="18" charset="2"/>
              <a:buChar char="-"/>
            </a:pPr>
            <a:r>
              <a:rPr lang="en-US" sz="1400" dirty="0" smtClean="0"/>
              <a:t>Comparative </a:t>
            </a:r>
            <a:r>
              <a:rPr lang="en-US" sz="1400" dirty="0" smtClean="0"/>
              <a:t>study of many samples/groups</a:t>
            </a:r>
          </a:p>
          <a:p>
            <a:pPr marL="285750" indent="-285750" algn="just">
              <a:buFont typeface="Symbol" panose="05050102010706020507" pitchFamily="18" charset="2"/>
              <a:buChar char="-"/>
            </a:pPr>
            <a:r>
              <a:rPr lang="en-US" sz="1400" dirty="0"/>
              <a:t>Adjusting microscope </a:t>
            </a:r>
            <a:r>
              <a:rPr lang="en-US" sz="1400" dirty="0" smtClean="0"/>
              <a:t>parameters</a:t>
            </a:r>
            <a:endParaRPr lang="en-US" sz="1400" dirty="0"/>
          </a:p>
        </p:txBody>
      </p:sp>
      <p:cxnSp>
        <p:nvCxnSpPr>
          <p:cNvPr id="28" name="Straight Arrow Connector 27"/>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2856813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5" name="Straight Arrow Connector 4"/>
          <p:cNvCxnSpPr>
            <a:stCxn id="6"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8" name="TextBox 7"/>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9" name="Straight Arrow Connector 8"/>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1" name="Straight Arrow Connector 10"/>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3" name="Straight Arrow Connector 12"/>
          <p:cNvCxnSpPr>
            <a:stCxn id="12" idx="1"/>
            <a:endCxn id="8"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1"/>
            <a:endCxn id="10"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18" name="TextBox 17"/>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19" name="TextBox 18"/>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sp>
        <p:nvSpPr>
          <p:cNvPr id="23" name="TextBox 22"/>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solidFill>
                  <a:srgbClr val="FF0000"/>
                </a:solidFill>
              </a:rPr>
              <a:t>Complete picture?</a:t>
            </a:r>
            <a:endParaRPr lang="en-US" sz="1400" b="1" dirty="0">
              <a:solidFill>
                <a:srgbClr val="FF0000"/>
              </a:solidFill>
            </a:endParaRPr>
          </a:p>
        </p:txBody>
      </p:sp>
      <p:sp>
        <p:nvSpPr>
          <p:cNvPr id="25" name="TextBox 24"/>
          <p:cNvSpPr txBox="1"/>
          <p:nvPr/>
        </p:nvSpPr>
        <p:spPr>
          <a:xfrm>
            <a:off x="4896459" y="1484913"/>
            <a:ext cx="885216" cy="646331"/>
          </a:xfrm>
          <a:prstGeom prst="rect">
            <a:avLst/>
          </a:prstGeom>
          <a:noFill/>
          <a:ln>
            <a:noFill/>
          </a:ln>
        </p:spPr>
        <p:txBody>
          <a:bodyPr wrap="square" rtlCol="0">
            <a:spAutoFit/>
          </a:bodyPr>
          <a:lstStyle/>
          <a:p>
            <a:pPr algn="ctr"/>
            <a:r>
              <a:rPr lang="en-US" sz="3600" b="1" dirty="0" smtClean="0">
                <a:solidFill>
                  <a:srgbClr val="FF0000"/>
                </a:solidFill>
              </a:rPr>
              <a:t>?</a:t>
            </a:r>
            <a:endParaRPr lang="en-US" sz="3600" b="1" dirty="0">
              <a:solidFill>
                <a:srgbClr val="FF0000"/>
              </a:solidFill>
            </a:endParaRPr>
          </a:p>
        </p:txBody>
      </p:sp>
      <p:pic>
        <p:nvPicPr>
          <p:cNvPr id="1026" name="Picture 2" descr="C:\Users\Ali\Desktop\spotPairTracking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00784" y="3752850"/>
            <a:ext cx="6324600" cy="303847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6"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2864268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sp>
        <p:nvSpPr>
          <p:cNvPr id="25" name="TextBox 24"/>
          <p:cNvSpPr txBox="1"/>
          <p:nvPr/>
        </p:nvSpPr>
        <p:spPr>
          <a:xfrm>
            <a:off x="3469938" y="4769076"/>
            <a:ext cx="4759662" cy="1600438"/>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a:t>Visualizing tracks</a:t>
            </a:r>
          </a:p>
          <a:p>
            <a:pPr marL="285750" indent="-285750" algn="just">
              <a:buFont typeface="Symbol" panose="05050102010706020507" pitchFamily="18" charset="2"/>
              <a:buChar char="-"/>
            </a:pPr>
            <a:r>
              <a:rPr lang="en-US" sz="1400" dirty="0" smtClean="0"/>
              <a:t>Comparative </a:t>
            </a:r>
            <a:r>
              <a:rPr lang="en-US" sz="1400" dirty="0" smtClean="0"/>
              <a:t>study of many samples/groups</a:t>
            </a:r>
          </a:p>
          <a:p>
            <a:pPr marL="285750" indent="-285750" algn="just">
              <a:buFont typeface="Symbol" panose="05050102010706020507" pitchFamily="18" charset="2"/>
              <a:buChar char="-"/>
            </a:pPr>
            <a:r>
              <a:rPr lang="en-US" sz="1400" dirty="0"/>
              <a:t>Adjusting microscope </a:t>
            </a:r>
            <a:r>
              <a:rPr lang="en-US" sz="1400" dirty="0" smtClean="0"/>
              <a:t>parameters</a:t>
            </a:r>
          </a:p>
          <a:p>
            <a:pPr marL="285750" indent="-285750" algn="just">
              <a:buFont typeface="Symbol" panose="05050102010706020507" pitchFamily="18" charset="2"/>
              <a:buChar char="-"/>
            </a:pPr>
            <a:r>
              <a:rPr lang="en-US" sz="1400" dirty="0" smtClean="0">
                <a:solidFill>
                  <a:srgbClr val="FF0000"/>
                </a:solidFill>
              </a:rPr>
              <a:t>Identification of (centrosome-like) pairs before cell tracking</a:t>
            </a:r>
            <a:endParaRPr lang="en-US" sz="1400" dirty="0">
              <a:solidFill>
                <a:srgbClr val="FF0000"/>
              </a:solidFill>
            </a:endParaRPr>
          </a:p>
        </p:txBody>
      </p:sp>
      <p:sp>
        <p:nvSpPr>
          <p:cNvPr id="28" name="TextBox 27"/>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Pairing</a:t>
            </a:r>
            <a:endParaRPr lang="en-US" sz="1400" dirty="0">
              <a:solidFill>
                <a:srgbClr val="FF0000"/>
              </a:solidFill>
            </a:endParaRPr>
          </a:p>
        </p:txBody>
      </p:sp>
      <p:sp>
        <p:nvSpPr>
          <p:cNvPr id="29" name="TextBox 28"/>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More Complete picture …</a:t>
            </a:r>
            <a:endParaRPr lang="en-US" sz="1400" b="1" dirty="0"/>
          </a:p>
        </p:txBody>
      </p:sp>
      <p:cxnSp>
        <p:nvCxnSpPr>
          <p:cNvPr id="24" name="Straight Arrow Connector 23"/>
          <p:cNvCxnSpPr>
            <a:stCxn id="30"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3442774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sp>
        <p:nvSpPr>
          <p:cNvPr id="25" name="TextBox 24"/>
          <p:cNvSpPr txBox="1"/>
          <p:nvPr/>
        </p:nvSpPr>
        <p:spPr>
          <a:xfrm>
            <a:off x="3469938" y="4769076"/>
            <a:ext cx="5216862" cy="1600438"/>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a:t>Visualizing tracks</a:t>
            </a:r>
          </a:p>
          <a:p>
            <a:pPr marL="285750" indent="-285750" algn="just">
              <a:buFont typeface="Symbol" panose="05050102010706020507" pitchFamily="18" charset="2"/>
              <a:buChar char="-"/>
            </a:pPr>
            <a:r>
              <a:rPr lang="en-US" sz="1400" dirty="0" smtClean="0"/>
              <a:t>Comparative </a:t>
            </a:r>
            <a:r>
              <a:rPr lang="en-US" sz="1400" dirty="0" smtClean="0"/>
              <a:t>study of many samples/groups</a:t>
            </a:r>
          </a:p>
          <a:p>
            <a:pPr marL="285750" indent="-285750" algn="just">
              <a:buFont typeface="Symbol" panose="05050102010706020507" pitchFamily="18" charset="2"/>
              <a:buChar char="-"/>
            </a:pPr>
            <a:r>
              <a:rPr lang="en-US" sz="1400" dirty="0"/>
              <a:t>Adjusting microscope </a:t>
            </a:r>
            <a:r>
              <a:rPr lang="en-US" sz="1400" dirty="0" smtClean="0"/>
              <a:t>parameters</a:t>
            </a:r>
          </a:p>
          <a:p>
            <a:pPr marL="285750" indent="-285750" algn="just">
              <a:buFont typeface="Symbol" panose="05050102010706020507" pitchFamily="18" charset="2"/>
              <a:buChar char="-"/>
            </a:pPr>
            <a:r>
              <a:rPr lang="en-US" sz="1400" dirty="0" smtClean="0"/>
              <a:t>Identification of (centrosome-like) pairs before cell tracking</a:t>
            </a:r>
            <a:endParaRPr lang="en-US" sz="1400" dirty="0"/>
          </a:p>
        </p:txBody>
      </p:sp>
      <p:sp>
        <p:nvSpPr>
          <p:cNvPr id="28" name="TextBox 27"/>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sp>
        <p:nvSpPr>
          <p:cNvPr id="24" name="TextBox 23"/>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solidFill>
                  <a:srgbClr val="FF0000"/>
                </a:solidFill>
              </a:rPr>
              <a:t>Complete picture</a:t>
            </a:r>
            <a:endParaRPr lang="en-US" sz="1400" b="1" dirty="0">
              <a:solidFill>
                <a:srgbClr val="FF0000"/>
              </a:solidFill>
            </a:endParaRPr>
          </a:p>
        </p:txBody>
      </p:sp>
      <p:cxnSp>
        <p:nvCxnSpPr>
          <p:cNvPr id="29" name="Straight Arrow Connector 28"/>
          <p:cNvCxnSpPr>
            <a:stCxn id="30"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1666962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3571875"/>
            <a:ext cx="55054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cxnSp>
        <p:nvCxnSpPr>
          <p:cNvPr id="25" name="Straight Arrow Connector 24"/>
          <p:cNvCxnSpPr>
            <a:stCxn id="28"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1558513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 y="4038600"/>
            <a:ext cx="255270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10000"/>
            <a:ext cx="39433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a:xfrm flipV="1">
            <a:off x="1828800" y="5190719"/>
            <a:ext cx="2743200" cy="8858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cxnSp>
        <p:nvCxnSpPr>
          <p:cNvPr id="28" name="Straight Arrow Connector 27"/>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3258646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Pre-Processing</a:t>
            </a:r>
            <a:endParaRPr lang="en-US" sz="1400" dirty="0">
              <a:solidFill>
                <a:srgbClr val="FF0000"/>
              </a:solidFill>
            </a:endParaRPr>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534" y="4038600"/>
            <a:ext cx="390525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90974"/>
            <a:ext cx="25431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a:endCxn id="3074" idx="1"/>
          </p:cNvCxnSpPr>
          <p:nvPr/>
        </p:nvCxnSpPr>
        <p:spPr>
          <a:xfrm flipV="1">
            <a:off x="1828800" y="5138738"/>
            <a:ext cx="3286734" cy="7762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cxnSp>
        <p:nvCxnSpPr>
          <p:cNvPr id="28" name="Straight Arrow Connector 27"/>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1084393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Particle Analysis</a:t>
            </a:r>
            <a:endParaRPr lang="en-US" sz="1400" dirty="0">
              <a:solidFill>
                <a:srgbClr val="FF0000"/>
              </a:solidFill>
            </a:endParaRPr>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81500"/>
            <a:ext cx="26670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a:endCxn id="1026" idx="1"/>
          </p:cNvCxnSpPr>
          <p:nvPr/>
        </p:nvCxnSpPr>
        <p:spPr>
          <a:xfrm flipV="1">
            <a:off x="1828800" y="4976813"/>
            <a:ext cx="2590800" cy="7381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733800"/>
            <a:ext cx="47244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cxnSp>
        <p:nvCxnSpPr>
          <p:cNvPr id="28" name="Straight Arrow Connector 27"/>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1084393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Tracking</a:t>
            </a:r>
            <a:endParaRPr lang="en-US" sz="1400" dirty="0">
              <a:solidFill>
                <a:srgbClr val="FF0000"/>
              </a:solidFill>
            </a:endParaRPr>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Group Analysis</a:t>
            </a:r>
            <a:endParaRPr lang="en-US" sz="1400"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5237"/>
            <a:ext cx="341947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3505200"/>
            <a:ext cx="514350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a:endCxn id="5123" idx="1"/>
          </p:cNvCxnSpPr>
          <p:nvPr/>
        </p:nvCxnSpPr>
        <p:spPr>
          <a:xfrm flipV="1">
            <a:off x="2644646" y="4943475"/>
            <a:ext cx="1355854" cy="771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Pairing</a:t>
            </a:r>
            <a:endParaRPr lang="en-US" sz="1400" dirty="0">
              <a:solidFill>
                <a:srgbClr val="FF0000"/>
              </a:solidFill>
            </a:endParaRPr>
          </a:p>
        </p:txBody>
      </p:sp>
      <p:cxnSp>
        <p:nvCxnSpPr>
          <p:cNvPr id="28" name="Straight Arrow Connector 27"/>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2572177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i="1" dirty="0" err="1" smtClean="0"/>
              <a:t>Cellulyzer</a:t>
            </a:r>
            <a:r>
              <a:rPr lang="en-US" sz="2400" dirty="0" smtClean="0"/>
              <a:t>: An ImageJ Plugin for tracking cellular components</a:t>
            </a:r>
            <a:endParaRPr lang="en-US" sz="2800" dirty="0"/>
          </a:p>
        </p:txBody>
      </p:sp>
      <p:sp>
        <p:nvSpPr>
          <p:cNvPr id="4" name="TextBox 3"/>
          <p:cNvSpPr txBox="1"/>
          <p:nvPr/>
        </p:nvSpPr>
        <p:spPr>
          <a:xfrm>
            <a:off x="1629384" y="4419599"/>
            <a:ext cx="5838216" cy="830997"/>
          </a:xfrm>
          <a:prstGeom prst="rect">
            <a:avLst/>
          </a:prstGeom>
          <a:noFill/>
          <a:ln>
            <a:solidFill>
              <a:schemeClr val="bg1">
                <a:lumMod val="85000"/>
              </a:schemeClr>
            </a:solidFill>
          </a:ln>
        </p:spPr>
        <p:txBody>
          <a:bodyPr wrap="square" rtlCol="0">
            <a:spAutoFit/>
          </a:bodyPr>
          <a:lstStyle/>
          <a:p>
            <a:pPr algn="ctr"/>
            <a:r>
              <a:rPr lang="en-US" sz="1400" dirty="0" smtClean="0"/>
              <a:t>Program, documentation, feedback (issues, customization requests …)</a:t>
            </a:r>
          </a:p>
          <a:p>
            <a:pPr algn="ctr"/>
            <a:endParaRPr lang="en-US" sz="1400" dirty="0" smtClean="0"/>
          </a:p>
          <a:p>
            <a:pPr algn="ctr"/>
            <a:r>
              <a:rPr lang="en-US" sz="2000" dirty="0" smtClean="0">
                <a:hlinkClick r:id="rId2"/>
              </a:rPr>
              <a:t>https</a:t>
            </a:r>
            <a:r>
              <a:rPr lang="en-US" sz="2000" dirty="0">
                <a:hlinkClick r:id="rId2"/>
              </a:rPr>
              <a:t>://</a:t>
            </a:r>
            <a:r>
              <a:rPr lang="en-US" sz="2000" dirty="0" smtClean="0">
                <a:hlinkClick r:id="rId2"/>
              </a:rPr>
              <a:t>github.com/nurlicht/CellulyzerDemo</a:t>
            </a:r>
            <a:endParaRPr lang="en-US" sz="2000" dirty="0" smtClean="0"/>
          </a:p>
        </p:txBody>
      </p:sp>
    </p:spTree>
    <p:extLst>
      <p:ext uri="{BB962C8B-B14F-4D97-AF65-F5344CB8AC3E}">
        <p14:creationId xmlns:p14="http://schemas.microsoft.com/office/powerpoint/2010/main" val="2774056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19600"/>
            <a:ext cx="381000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09" y="3505200"/>
            <a:ext cx="50577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8" name="Straight Arrow Connector 27"/>
          <p:cNvCxnSpPr/>
          <p:nvPr/>
        </p:nvCxnSpPr>
        <p:spPr>
          <a:xfrm flipV="1">
            <a:off x="2971800" y="5029200"/>
            <a:ext cx="1021609" cy="1143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cxnSp>
        <p:nvCxnSpPr>
          <p:cNvPr id="25" name="Straight Arrow Connector 24"/>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Track Visualization</a:t>
            </a:r>
            <a:endParaRPr lang="en-US" sz="1400" dirty="0">
              <a:solidFill>
                <a:srgbClr val="FF0000"/>
              </a:solidFill>
            </a:endParaRPr>
          </a:p>
        </p:txBody>
      </p:sp>
    </p:spTree>
    <p:extLst>
      <p:ext uri="{BB962C8B-B14F-4D97-AF65-F5344CB8AC3E}">
        <p14:creationId xmlns:p14="http://schemas.microsoft.com/office/powerpoint/2010/main" val="2572177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Simulation</a:t>
            </a:r>
            <a:endParaRPr lang="en-US" sz="1400" dirty="0">
              <a:solidFill>
                <a:srgbClr val="FF0000"/>
              </a:solidFill>
            </a:endParaRPr>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479128"/>
            <a:ext cx="617220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74390"/>
            <a:ext cx="2514600"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a:endCxn id="7172" idx="1"/>
          </p:cNvCxnSpPr>
          <p:nvPr/>
        </p:nvCxnSpPr>
        <p:spPr>
          <a:xfrm flipV="1">
            <a:off x="1713457" y="5169816"/>
            <a:ext cx="1258343" cy="11643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cxnSp>
        <p:nvCxnSpPr>
          <p:cNvPr id="28" name="Straight Arrow Connector 27"/>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2572177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sp>
        <p:nvSpPr>
          <p:cNvPr id="24" name="TextBox 23"/>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cxnSp>
        <p:nvCxnSpPr>
          <p:cNvPr id="25" name="Straight Arrow Connector 24"/>
          <p:cNvCxnSpPr>
            <a:stCxn id="28"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1084393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raw.githubusercontent.com/nurlicht/CellulyzerDemo/master/Demo/Static/Activity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64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684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sp>
        <p:nvSpPr>
          <p:cNvPr id="11" name="TextBox 10"/>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17" name="Straight Arrow Connector 16"/>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9" name="Straight Arrow Connector 18"/>
          <p:cNvCxnSpPr>
            <a:stCxn id="18" idx="1"/>
            <a:endCxn id="11" idx="2"/>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6"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43" name="TextBox 42"/>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t>Imaging Parameters</a:t>
            </a:r>
            <a:endParaRPr lang="en-US" sz="1400" dirty="0"/>
          </a:p>
        </p:txBody>
      </p:sp>
      <p:sp>
        <p:nvSpPr>
          <p:cNvPr id="20" name="TextBox 19"/>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cxnSp>
        <p:nvCxnSpPr>
          <p:cNvPr id="21" name="Straight Arrow Connector 20"/>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sp>
        <p:nvSpPr>
          <p:cNvPr id="25" name="TextBox 24"/>
          <p:cNvSpPr txBox="1"/>
          <p:nvPr/>
        </p:nvSpPr>
        <p:spPr>
          <a:xfrm>
            <a:off x="1629384" y="4419599"/>
            <a:ext cx="5838216" cy="830997"/>
          </a:xfrm>
          <a:prstGeom prst="rect">
            <a:avLst/>
          </a:prstGeom>
          <a:noFill/>
          <a:ln>
            <a:solidFill>
              <a:schemeClr val="bg1">
                <a:lumMod val="85000"/>
              </a:schemeClr>
            </a:solidFill>
          </a:ln>
        </p:spPr>
        <p:txBody>
          <a:bodyPr wrap="square" rtlCol="0">
            <a:spAutoFit/>
          </a:bodyPr>
          <a:lstStyle/>
          <a:p>
            <a:pPr algn="ctr"/>
            <a:r>
              <a:rPr lang="en-US" sz="1400" dirty="0" smtClean="0"/>
              <a:t>Program, documentation, feedback (issues, customization requests …)</a:t>
            </a:r>
          </a:p>
          <a:p>
            <a:pPr algn="ctr"/>
            <a:endParaRPr lang="en-US" sz="1400" dirty="0" smtClean="0"/>
          </a:p>
          <a:p>
            <a:pPr algn="ctr"/>
            <a:r>
              <a:rPr lang="en-US" sz="2000" dirty="0" smtClean="0">
                <a:hlinkClick r:id="rId2"/>
              </a:rPr>
              <a:t>https</a:t>
            </a:r>
            <a:r>
              <a:rPr lang="en-US" sz="2000" dirty="0">
                <a:hlinkClick r:id="rId2"/>
              </a:rPr>
              <a:t>://</a:t>
            </a:r>
            <a:r>
              <a:rPr lang="en-US" sz="2000" dirty="0" smtClean="0">
                <a:hlinkClick r:id="rId2"/>
              </a:rPr>
              <a:t>github.com/nurlicht/CellulyzerDemo</a:t>
            </a:r>
            <a:endParaRPr lang="en-US" sz="2000" dirty="0"/>
          </a:p>
        </p:txBody>
      </p:sp>
      <p:sp>
        <p:nvSpPr>
          <p:cNvPr id="24" name="TextBox 23"/>
          <p:cNvSpPr txBox="1"/>
          <p:nvPr/>
        </p:nvSpPr>
        <p:spPr>
          <a:xfrm>
            <a:off x="4905984" y="1582365"/>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Pairing</a:t>
            </a:r>
            <a:endParaRPr lang="en-US" sz="1400" dirty="0"/>
          </a:p>
        </p:txBody>
      </p:sp>
      <p:cxnSp>
        <p:nvCxnSpPr>
          <p:cNvPr id="28" name="Straight Arrow Connector 27"/>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1567684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10000"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54102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25" name="TextBox 24"/>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Simplified picture</a:t>
            </a:r>
            <a:endParaRPr lang="en-US" sz="1400" b="1" dirty="0"/>
          </a:p>
        </p:txBody>
      </p:sp>
    </p:spTree>
    <p:extLst>
      <p:ext uri="{BB962C8B-B14F-4D97-AF65-F5344CB8AC3E}">
        <p14:creationId xmlns:p14="http://schemas.microsoft.com/office/powerpoint/2010/main" val="147022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10000"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42" name="TextBox 41"/>
          <p:cNvSpPr txBox="1"/>
          <p:nvPr/>
        </p:nvSpPr>
        <p:spPr>
          <a:xfrm>
            <a:off x="54102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22" name="TextBox 21"/>
          <p:cNvSpPr txBox="1"/>
          <p:nvPr/>
        </p:nvSpPr>
        <p:spPr>
          <a:xfrm>
            <a:off x="87549" y="5307686"/>
            <a:ext cx="1752600" cy="307777"/>
          </a:xfrm>
          <a:prstGeom prst="rect">
            <a:avLst/>
          </a:prstGeom>
          <a:noFill/>
          <a:ln>
            <a:noFill/>
          </a:ln>
        </p:spPr>
        <p:txBody>
          <a:bodyPr wrap="square" rtlCol="0">
            <a:spAutoFit/>
          </a:bodyPr>
          <a:lstStyle/>
          <a:p>
            <a:pPr algn="just"/>
            <a:r>
              <a:rPr lang="en-US" sz="1400" b="1" dirty="0" smtClean="0"/>
              <a:t>Practical issues</a:t>
            </a:r>
            <a:endParaRPr lang="en-US" sz="1400" b="1" dirty="0"/>
          </a:p>
        </p:txBody>
      </p:sp>
      <p:sp>
        <p:nvSpPr>
          <p:cNvPr id="24" name="TextBox 23"/>
          <p:cNvSpPr txBox="1"/>
          <p:nvPr/>
        </p:nvSpPr>
        <p:spPr>
          <a:xfrm>
            <a:off x="3469938" y="4769076"/>
            <a:ext cx="3757308" cy="1384995"/>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smtClean="0"/>
              <a:t>Visualizing tracks</a:t>
            </a:r>
            <a:endParaRPr lang="en-US" sz="1400" dirty="0" smtClean="0"/>
          </a:p>
          <a:p>
            <a:pPr marL="285750" indent="-285750" algn="just">
              <a:buFont typeface="Symbol" panose="05050102010706020507" pitchFamily="18" charset="2"/>
              <a:buChar char="-"/>
            </a:pPr>
            <a:r>
              <a:rPr lang="en-US" sz="1400" dirty="0" smtClean="0"/>
              <a:t>Comparative study of many samples/groups</a:t>
            </a:r>
          </a:p>
          <a:p>
            <a:pPr marL="285750" indent="-285750" algn="just">
              <a:buFont typeface="Symbol" panose="05050102010706020507" pitchFamily="18" charset="2"/>
              <a:buChar char="-"/>
            </a:pPr>
            <a:r>
              <a:rPr lang="en-US" sz="1400" dirty="0"/>
              <a:t>Adjusting microscope </a:t>
            </a:r>
            <a:r>
              <a:rPr lang="en-US" sz="1400" dirty="0" smtClean="0"/>
              <a:t>parameters</a:t>
            </a:r>
            <a:endParaRPr lang="en-US" sz="1400" dirty="0"/>
          </a:p>
        </p:txBody>
      </p:sp>
      <p:sp>
        <p:nvSpPr>
          <p:cNvPr id="25" name="TextBox 24"/>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Simplified picture</a:t>
            </a:r>
            <a:endParaRPr lang="en-US" sz="1400" b="1" dirty="0"/>
          </a:p>
        </p:txBody>
      </p:sp>
    </p:spTree>
    <p:extLst>
      <p:ext uri="{BB962C8B-B14F-4D97-AF65-F5344CB8AC3E}">
        <p14:creationId xmlns:p14="http://schemas.microsoft.com/office/powerpoint/2010/main" val="163564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Particle Analysis</a:t>
            </a:r>
            <a:endParaRPr lang="en-US" sz="1400" dirty="0">
              <a:solidFill>
                <a:srgbClr val="FF0000"/>
              </a:solidFill>
            </a:endParaRPr>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514600"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21" name="TextBox 20"/>
          <p:cNvSpPr txBox="1"/>
          <p:nvPr/>
        </p:nvSpPr>
        <p:spPr>
          <a:xfrm>
            <a:off x="54102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22" name="TextBox 21"/>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More Complete picture …</a:t>
            </a:r>
            <a:endParaRPr lang="en-US" sz="1400" b="1" dirty="0"/>
          </a:p>
        </p:txBody>
      </p:sp>
      <p:sp>
        <p:nvSpPr>
          <p:cNvPr id="24" name="TextBox 23"/>
          <p:cNvSpPr txBox="1"/>
          <p:nvPr/>
        </p:nvSpPr>
        <p:spPr>
          <a:xfrm>
            <a:off x="87549" y="5307686"/>
            <a:ext cx="1752600" cy="307777"/>
          </a:xfrm>
          <a:prstGeom prst="rect">
            <a:avLst/>
          </a:prstGeom>
          <a:noFill/>
          <a:ln>
            <a:noFill/>
          </a:ln>
        </p:spPr>
        <p:txBody>
          <a:bodyPr wrap="square" rtlCol="0">
            <a:spAutoFit/>
          </a:bodyPr>
          <a:lstStyle/>
          <a:p>
            <a:pPr algn="just"/>
            <a:r>
              <a:rPr lang="en-US" sz="1400" b="1" dirty="0" smtClean="0"/>
              <a:t>Practical issues</a:t>
            </a:r>
            <a:endParaRPr lang="en-US" sz="1400" b="1" dirty="0"/>
          </a:p>
        </p:txBody>
      </p:sp>
      <p:sp>
        <p:nvSpPr>
          <p:cNvPr id="25" name="TextBox 24"/>
          <p:cNvSpPr txBox="1"/>
          <p:nvPr/>
        </p:nvSpPr>
        <p:spPr>
          <a:xfrm>
            <a:off x="3469938" y="4769076"/>
            <a:ext cx="3757308" cy="1384995"/>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b="1" dirty="0" smtClean="0">
                <a:solidFill>
                  <a:srgbClr val="FF0000"/>
                </a:solidFill>
              </a:rPr>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a:t>Visualizing tracks</a:t>
            </a:r>
          </a:p>
          <a:p>
            <a:pPr marL="285750" indent="-285750" algn="just">
              <a:buFont typeface="Symbol" panose="05050102010706020507" pitchFamily="18" charset="2"/>
              <a:buChar char="-"/>
            </a:pPr>
            <a:r>
              <a:rPr lang="en-US" sz="1400" dirty="0" smtClean="0"/>
              <a:t>Comparative </a:t>
            </a:r>
            <a:r>
              <a:rPr lang="en-US" sz="1400" dirty="0" smtClean="0"/>
              <a:t>study of many samples/groups</a:t>
            </a:r>
          </a:p>
          <a:p>
            <a:pPr marL="285750" indent="-285750" algn="just">
              <a:buFont typeface="Symbol" panose="05050102010706020507" pitchFamily="18" charset="2"/>
              <a:buChar char="-"/>
            </a:pPr>
            <a:r>
              <a:rPr lang="en-US" sz="1400" dirty="0"/>
              <a:t>Adjusting microscope </a:t>
            </a:r>
            <a:r>
              <a:rPr lang="en-US" sz="1400" dirty="0" smtClean="0"/>
              <a:t>parameters</a:t>
            </a:r>
            <a:endParaRPr lang="en-US" sz="1400" dirty="0"/>
          </a:p>
        </p:txBody>
      </p:sp>
    </p:spTree>
    <p:extLst>
      <p:ext uri="{BB962C8B-B14F-4D97-AF65-F5344CB8AC3E}">
        <p14:creationId xmlns:p14="http://schemas.microsoft.com/office/powerpoint/2010/main" val="2856813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102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25" name="TextBox 24"/>
          <p:cNvSpPr txBox="1"/>
          <p:nvPr/>
        </p:nvSpPr>
        <p:spPr>
          <a:xfrm>
            <a:off x="3469938" y="4769076"/>
            <a:ext cx="3757308" cy="1384995"/>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b="1" dirty="0" smtClean="0">
                <a:solidFill>
                  <a:srgbClr val="FF0000"/>
                </a:solidFill>
              </a:rPr>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a:t>Visualizing tracks</a:t>
            </a:r>
          </a:p>
          <a:p>
            <a:pPr marL="285750" indent="-285750" algn="just">
              <a:buFont typeface="Symbol" panose="05050102010706020507" pitchFamily="18" charset="2"/>
              <a:buChar char="-"/>
            </a:pPr>
            <a:r>
              <a:rPr lang="en-US" sz="1400" dirty="0" smtClean="0"/>
              <a:t>Comparative </a:t>
            </a:r>
            <a:r>
              <a:rPr lang="en-US" sz="1400" dirty="0" smtClean="0"/>
              <a:t>study of many samples/groups</a:t>
            </a:r>
          </a:p>
          <a:p>
            <a:pPr marL="285750" indent="-285750" algn="just">
              <a:buFont typeface="Symbol" panose="05050102010706020507" pitchFamily="18" charset="2"/>
              <a:buChar char="-"/>
            </a:pPr>
            <a:r>
              <a:rPr lang="en-US" sz="1400" dirty="0"/>
              <a:t>Adjusting microscope </a:t>
            </a:r>
            <a:r>
              <a:rPr lang="en-US" sz="1400" dirty="0" smtClean="0"/>
              <a:t>parameters</a:t>
            </a:r>
            <a:endParaRPr lang="en-US" sz="1400" dirty="0"/>
          </a:p>
        </p:txBody>
      </p:sp>
      <p:sp>
        <p:nvSpPr>
          <p:cNvPr id="12" name="TextBox 11"/>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Pre-Processing</a:t>
            </a:r>
            <a:endParaRPr lang="en-US" sz="1400" dirty="0">
              <a:solidFill>
                <a:srgbClr val="FF0000"/>
              </a:solidFill>
            </a:endParaRPr>
          </a:p>
        </p:txBody>
      </p:sp>
      <p:cxnSp>
        <p:nvCxnSpPr>
          <p:cNvPr id="13" name="Straight Arrow Connector 12"/>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16" name="TextBox 15"/>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More Complete picture …</a:t>
            </a:r>
            <a:endParaRPr lang="en-US" sz="1400" b="1" dirty="0"/>
          </a:p>
        </p:txBody>
      </p:sp>
      <p:sp>
        <p:nvSpPr>
          <p:cNvPr id="17" name="TextBox 16"/>
          <p:cNvSpPr txBox="1"/>
          <p:nvPr/>
        </p:nvSpPr>
        <p:spPr>
          <a:xfrm>
            <a:off x="87549" y="5307686"/>
            <a:ext cx="1752600" cy="307777"/>
          </a:xfrm>
          <a:prstGeom prst="rect">
            <a:avLst/>
          </a:prstGeom>
          <a:noFill/>
          <a:ln>
            <a:noFill/>
          </a:ln>
        </p:spPr>
        <p:txBody>
          <a:bodyPr wrap="square" rtlCol="0">
            <a:spAutoFit/>
          </a:bodyPr>
          <a:lstStyle/>
          <a:p>
            <a:pPr algn="just"/>
            <a:r>
              <a:rPr lang="en-US" sz="1400" b="1" dirty="0" smtClean="0"/>
              <a:t>Practical issues</a:t>
            </a:r>
            <a:endParaRPr lang="en-US" sz="1400" b="1" dirty="0"/>
          </a:p>
        </p:txBody>
      </p:sp>
    </p:spTree>
    <p:extLst>
      <p:ext uri="{BB962C8B-B14F-4D97-AF65-F5344CB8AC3E}">
        <p14:creationId xmlns:p14="http://schemas.microsoft.com/office/powerpoint/2010/main" val="2756030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69938" y="4769076"/>
            <a:ext cx="3757308" cy="1384995"/>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b="1" dirty="0" smtClean="0">
                <a:solidFill>
                  <a:srgbClr val="FF0000"/>
                </a:solidFill>
              </a:rPr>
              <a:t>Validating tracks</a:t>
            </a:r>
          </a:p>
          <a:p>
            <a:pPr marL="285750" indent="-285750" algn="just">
              <a:buFont typeface="Symbol" panose="05050102010706020507" pitchFamily="18" charset="2"/>
              <a:buChar char="-"/>
            </a:pPr>
            <a:r>
              <a:rPr lang="en-US" sz="1400" b="1" dirty="0">
                <a:solidFill>
                  <a:srgbClr val="FF0000"/>
                </a:solidFill>
              </a:rPr>
              <a:t>Visualizing tracks</a:t>
            </a:r>
          </a:p>
          <a:p>
            <a:pPr marL="285750" indent="-285750" algn="just">
              <a:buFont typeface="Symbol" panose="05050102010706020507" pitchFamily="18" charset="2"/>
              <a:buChar char="-"/>
            </a:pPr>
            <a:r>
              <a:rPr lang="en-US" sz="1400" dirty="0" smtClean="0"/>
              <a:t>Comparative </a:t>
            </a:r>
            <a:r>
              <a:rPr lang="en-US" sz="1400" dirty="0" smtClean="0"/>
              <a:t>study of many samples/groups</a:t>
            </a:r>
          </a:p>
          <a:p>
            <a:pPr marL="285750" indent="-285750" algn="just">
              <a:buFont typeface="Symbol" panose="05050102010706020507" pitchFamily="18" charset="2"/>
              <a:buChar char="-"/>
            </a:pPr>
            <a:r>
              <a:rPr lang="en-US" sz="1400" dirty="0"/>
              <a:t>Adjusting microscope </a:t>
            </a:r>
            <a:r>
              <a:rPr lang="en-US" sz="1400" dirty="0" smtClean="0"/>
              <a:t>parameters</a:t>
            </a:r>
            <a:endParaRPr lang="en-US" sz="1400" dirty="0"/>
          </a:p>
        </p:txBody>
      </p:sp>
      <p:sp>
        <p:nvSpPr>
          <p:cNvPr id="12" name="TextBox 11"/>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3" name="Straight Arrow Connector 12"/>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16" name="TextBox 15"/>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More Complete picture …</a:t>
            </a:r>
            <a:endParaRPr lang="en-US" sz="1400" b="1" dirty="0"/>
          </a:p>
        </p:txBody>
      </p:sp>
      <p:sp>
        <p:nvSpPr>
          <p:cNvPr id="17" name="TextBox 16"/>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Simulation</a:t>
            </a:r>
            <a:endParaRPr lang="en-US" sz="1400" dirty="0">
              <a:solidFill>
                <a:srgbClr val="FF0000"/>
              </a:solidFill>
            </a:endParaRPr>
          </a:p>
        </p:txBody>
      </p:sp>
      <p:cxnSp>
        <p:nvCxnSpPr>
          <p:cNvPr id="18" name="Straight Arrow Connector 17"/>
          <p:cNvCxnSpPr>
            <a:stCxn id="17" idx="1"/>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6"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23" name="TextBox 22"/>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26" name="TextBox 25"/>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Track Visualization</a:t>
            </a:r>
            <a:endParaRPr lang="en-US" sz="1400" dirty="0">
              <a:solidFill>
                <a:srgbClr val="FF0000"/>
              </a:solidFill>
            </a:endParaRPr>
          </a:p>
        </p:txBody>
      </p:sp>
      <p:sp>
        <p:nvSpPr>
          <p:cNvPr id="21" name="TextBox 20"/>
          <p:cNvSpPr txBox="1"/>
          <p:nvPr/>
        </p:nvSpPr>
        <p:spPr>
          <a:xfrm>
            <a:off x="87549" y="5307686"/>
            <a:ext cx="1752600" cy="307777"/>
          </a:xfrm>
          <a:prstGeom prst="rect">
            <a:avLst/>
          </a:prstGeom>
          <a:noFill/>
          <a:ln>
            <a:noFill/>
          </a:ln>
        </p:spPr>
        <p:txBody>
          <a:bodyPr wrap="square" rtlCol="0">
            <a:spAutoFit/>
          </a:bodyPr>
          <a:lstStyle/>
          <a:p>
            <a:pPr algn="just"/>
            <a:r>
              <a:rPr lang="en-US" sz="1400" b="1" dirty="0" smtClean="0"/>
              <a:t>Practical issues</a:t>
            </a:r>
            <a:endParaRPr lang="en-US" sz="1400" b="1" dirty="0"/>
          </a:p>
        </p:txBody>
      </p:sp>
    </p:spTree>
    <p:extLst>
      <p:ext uri="{BB962C8B-B14F-4D97-AF65-F5344CB8AC3E}">
        <p14:creationId xmlns:p14="http://schemas.microsoft.com/office/powerpoint/2010/main" val="2952571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2349" y="5307686"/>
            <a:ext cx="1752600" cy="307777"/>
          </a:xfrm>
          <a:prstGeom prst="rect">
            <a:avLst/>
          </a:prstGeom>
          <a:noFill/>
          <a:ln>
            <a:noFill/>
          </a:ln>
        </p:spPr>
        <p:txBody>
          <a:bodyPr wrap="square" rtlCol="0">
            <a:spAutoFit/>
          </a:bodyPr>
          <a:lstStyle/>
          <a:p>
            <a:pPr algn="just"/>
            <a:r>
              <a:rPr lang="en-US" sz="1400" b="1" dirty="0" smtClean="0"/>
              <a:t>Practical issues</a:t>
            </a:r>
            <a:endParaRPr lang="en-US" sz="1400" b="1" dirty="0"/>
          </a:p>
        </p:txBody>
      </p:sp>
      <p:sp>
        <p:nvSpPr>
          <p:cNvPr id="25" name="TextBox 24"/>
          <p:cNvSpPr txBox="1"/>
          <p:nvPr/>
        </p:nvSpPr>
        <p:spPr>
          <a:xfrm>
            <a:off x="3469938" y="4769076"/>
            <a:ext cx="3757308" cy="1384995"/>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a:t>Visualizing tracks</a:t>
            </a:r>
          </a:p>
          <a:p>
            <a:pPr marL="285750" indent="-285750" algn="just">
              <a:buFont typeface="Symbol" panose="05050102010706020507" pitchFamily="18" charset="2"/>
              <a:buChar char="-"/>
            </a:pPr>
            <a:r>
              <a:rPr lang="en-US" sz="1400" b="1" dirty="0" smtClean="0">
                <a:solidFill>
                  <a:srgbClr val="FF0000"/>
                </a:solidFill>
              </a:rPr>
              <a:t>Comparative </a:t>
            </a:r>
            <a:r>
              <a:rPr lang="en-US" sz="1400" b="1" dirty="0" smtClean="0">
                <a:solidFill>
                  <a:srgbClr val="FF0000"/>
                </a:solidFill>
              </a:rPr>
              <a:t>study of many samples/groups</a:t>
            </a:r>
          </a:p>
          <a:p>
            <a:pPr marL="285750" indent="-285750" algn="just">
              <a:buFont typeface="Symbol" panose="05050102010706020507" pitchFamily="18" charset="2"/>
              <a:buChar char="-"/>
            </a:pPr>
            <a:r>
              <a:rPr lang="en-US" sz="1400" dirty="0"/>
              <a:t>Adjusting microscope </a:t>
            </a:r>
            <a:r>
              <a:rPr lang="en-US" sz="1400" dirty="0" smtClean="0"/>
              <a:t>parameters</a:t>
            </a:r>
            <a:endParaRPr lang="en-US" sz="1400" dirty="0"/>
          </a:p>
        </p:txBody>
      </p:sp>
      <p:sp>
        <p:nvSpPr>
          <p:cNvPr id="12" name="TextBox 11"/>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3" name="Straight Arrow Connector 12"/>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16" name="TextBox 15"/>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More Complete picture …</a:t>
            </a:r>
            <a:endParaRPr lang="en-US" sz="1400" b="1" dirty="0"/>
          </a:p>
        </p:txBody>
      </p:sp>
      <p:sp>
        <p:nvSpPr>
          <p:cNvPr id="17" name="TextBox 16"/>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Simulation</a:t>
            </a:r>
            <a:endParaRPr lang="en-US" sz="1400" dirty="0"/>
          </a:p>
        </p:txBody>
      </p:sp>
      <p:cxnSp>
        <p:nvCxnSpPr>
          <p:cNvPr id="18" name="Straight Arrow Connector 17"/>
          <p:cNvCxnSpPr>
            <a:stCxn id="17" idx="1"/>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23" name="TextBox 22"/>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21" name="TextBox 20"/>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Group Analysis</a:t>
            </a:r>
            <a:endParaRPr lang="en-US" sz="1400" dirty="0">
              <a:solidFill>
                <a:srgbClr val="FF0000"/>
              </a:solidFill>
            </a:endParaRPr>
          </a:p>
        </p:txBody>
      </p:sp>
      <p:cxnSp>
        <p:nvCxnSpPr>
          <p:cNvPr id="28" name="Straight Arrow Connector 27"/>
          <p:cNvCxnSpPr>
            <a:stCxn id="29"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1239283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05984" y="1890142"/>
            <a:ext cx="885216"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Tracking</a:t>
            </a:r>
            <a:endParaRPr lang="en-US" sz="1400" dirty="0"/>
          </a:p>
        </p:txBody>
      </p:sp>
      <p:cxnSp>
        <p:nvCxnSpPr>
          <p:cNvPr id="6" name="Straight Arrow Connector 5"/>
          <p:cNvCxnSpPr>
            <a:stCxn id="8" idx="3"/>
            <a:endCxn id="4" idx="1"/>
          </p:cNvCxnSpPr>
          <p:nvPr/>
        </p:nvCxnSpPr>
        <p:spPr>
          <a:xfrm>
            <a:off x="4448784" y="2044030"/>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10584" y="1782420"/>
            <a:ext cx="8382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Particle Analysis</a:t>
            </a:r>
            <a:endParaRPr lang="en-US" sz="1400" dirty="0"/>
          </a:p>
        </p:txBody>
      </p:sp>
      <p:cxnSp>
        <p:nvCxnSpPr>
          <p:cNvPr id="15" name="Straight Arrow Connector 14"/>
          <p:cNvCxnSpPr/>
          <p:nvPr/>
        </p:nvCxnSpPr>
        <p:spPr>
          <a:xfrm>
            <a:off x="3153384" y="2044031"/>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91200" y="2044032"/>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69938" y="4769076"/>
            <a:ext cx="3757308" cy="1384995"/>
          </a:xfrm>
          <a:prstGeom prst="rect">
            <a:avLst/>
          </a:prstGeom>
          <a:noFill/>
          <a:ln>
            <a:noFill/>
          </a:ln>
        </p:spPr>
        <p:txBody>
          <a:bodyPr wrap="square" rtlCol="0">
            <a:spAutoFit/>
          </a:bodyPr>
          <a:lstStyle/>
          <a:p>
            <a:pPr marL="285750" indent="-285750" algn="just">
              <a:buFont typeface="Symbol" panose="05050102010706020507" pitchFamily="18" charset="2"/>
              <a:buChar char="-"/>
            </a:pPr>
            <a:r>
              <a:rPr lang="en-US" sz="1400" dirty="0" smtClean="0"/>
              <a:t>Tracking parameters</a:t>
            </a:r>
          </a:p>
          <a:p>
            <a:pPr marL="285750" indent="-285750" algn="just">
              <a:buFont typeface="Symbol" panose="05050102010706020507" pitchFamily="18" charset="2"/>
              <a:buChar char="-"/>
            </a:pPr>
            <a:r>
              <a:rPr lang="en-US" sz="1400" dirty="0" smtClean="0"/>
              <a:t>Image distortions</a:t>
            </a:r>
          </a:p>
          <a:p>
            <a:pPr marL="285750" indent="-285750" algn="just">
              <a:buFont typeface="Symbol" panose="05050102010706020507" pitchFamily="18" charset="2"/>
              <a:buChar char="-"/>
            </a:pPr>
            <a:r>
              <a:rPr lang="en-US" sz="1400" dirty="0" smtClean="0"/>
              <a:t>Validating tracks</a:t>
            </a:r>
          </a:p>
          <a:p>
            <a:pPr marL="285750" indent="-285750" algn="just">
              <a:buFont typeface="Symbol" panose="05050102010706020507" pitchFamily="18" charset="2"/>
              <a:buChar char="-"/>
            </a:pPr>
            <a:r>
              <a:rPr lang="en-US" sz="1400" dirty="0"/>
              <a:t>Visualizing tracks</a:t>
            </a:r>
          </a:p>
          <a:p>
            <a:pPr marL="285750" indent="-285750" algn="just">
              <a:buFont typeface="Symbol" panose="05050102010706020507" pitchFamily="18" charset="2"/>
              <a:buChar char="-"/>
            </a:pPr>
            <a:r>
              <a:rPr lang="en-US" sz="1400" dirty="0" smtClean="0"/>
              <a:t>Comparative </a:t>
            </a:r>
            <a:r>
              <a:rPr lang="en-US" sz="1400" dirty="0" smtClean="0"/>
              <a:t>study of many samples/groups</a:t>
            </a:r>
          </a:p>
          <a:p>
            <a:pPr marL="285750" indent="-285750" algn="just">
              <a:buFont typeface="Symbol" panose="05050102010706020507" pitchFamily="18" charset="2"/>
              <a:buChar char="-"/>
            </a:pPr>
            <a:r>
              <a:rPr lang="en-US" sz="1400" b="1" dirty="0">
                <a:solidFill>
                  <a:srgbClr val="FF0000"/>
                </a:solidFill>
              </a:rPr>
              <a:t>Adjusting microscope </a:t>
            </a:r>
            <a:r>
              <a:rPr lang="en-US" sz="1400" b="1" dirty="0" smtClean="0">
                <a:solidFill>
                  <a:srgbClr val="FF0000"/>
                </a:solidFill>
              </a:rPr>
              <a:t>parameters</a:t>
            </a:r>
            <a:endParaRPr lang="en-US" sz="1400" b="1" dirty="0">
              <a:solidFill>
                <a:srgbClr val="FF0000"/>
              </a:solidFill>
            </a:endParaRPr>
          </a:p>
        </p:txBody>
      </p:sp>
      <p:sp>
        <p:nvSpPr>
          <p:cNvPr id="12" name="TextBox 11"/>
          <p:cNvSpPr txBox="1"/>
          <p:nvPr/>
        </p:nvSpPr>
        <p:spPr>
          <a:xfrm>
            <a:off x="1629384" y="1890143"/>
            <a:ext cx="15240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Pre-Processing</a:t>
            </a:r>
            <a:endParaRPr lang="en-US" sz="1400" dirty="0"/>
          </a:p>
        </p:txBody>
      </p:sp>
      <p:cxnSp>
        <p:nvCxnSpPr>
          <p:cNvPr id="13" name="Straight Arrow Connector 12"/>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6884" y="1474645"/>
            <a:ext cx="1447800" cy="307777"/>
          </a:xfrm>
          <a:prstGeom prst="rect">
            <a:avLst/>
          </a:prstGeom>
          <a:noFill/>
          <a:ln>
            <a:noFill/>
          </a:ln>
        </p:spPr>
        <p:txBody>
          <a:bodyPr wrap="square" rtlCol="0">
            <a:spAutoFit/>
          </a:bodyPr>
          <a:lstStyle/>
          <a:p>
            <a:pPr algn="ctr"/>
            <a:r>
              <a:rPr lang="en-US" sz="1400" dirty="0" smtClean="0"/>
              <a:t>Images</a:t>
            </a:r>
            <a:endParaRPr lang="en-US" sz="1400" dirty="0"/>
          </a:p>
        </p:txBody>
      </p:sp>
      <p:sp>
        <p:nvSpPr>
          <p:cNvPr id="16" name="TextBox 15"/>
          <p:cNvSpPr txBox="1"/>
          <p:nvPr/>
        </p:nvSpPr>
        <p:spPr>
          <a:xfrm>
            <a:off x="87549" y="1066800"/>
            <a:ext cx="2362200" cy="307777"/>
          </a:xfrm>
          <a:prstGeom prst="rect">
            <a:avLst/>
          </a:prstGeom>
          <a:noFill/>
          <a:ln>
            <a:noFill/>
          </a:ln>
        </p:spPr>
        <p:txBody>
          <a:bodyPr wrap="square" rtlCol="0">
            <a:spAutoFit/>
          </a:bodyPr>
          <a:lstStyle/>
          <a:p>
            <a:pPr algn="just"/>
            <a:r>
              <a:rPr lang="en-US" sz="1400" b="1" dirty="0" smtClean="0"/>
              <a:t>More Complete picture …</a:t>
            </a:r>
            <a:endParaRPr lang="en-US" sz="1400" b="1" dirty="0"/>
          </a:p>
        </p:txBody>
      </p:sp>
      <p:sp>
        <p:nvSpPr>
          <p:cNvPr id="17" name="TextBox 16"/>
          <p:cNvSpPr txBox="1"/>
          <p:nvPr/>
        </p:nvSpPr>
        <p:spPr>
          <a:xfrm>
            <a:off x="4029684" y="3040978"/>
            <a:ext cx="1447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solidFill>
                  <a:srgbClr val="FF0000"/>
                </a:solidFill>
              </a:rPr>
              <a:t>Simulation</a:t>
            </a:r>
            <a:endParaRPr lang="en-US" sz="1400" dirty="0">
              <a:solidFill>
                <a:srgbClr val="FF0000"/>
              </a:solidFill>
            </a:endParaRPr>
          </a:p>
        </p:txBody>
      </p:sp>
      <p:cxnSp>
        <p:nvCxnSpPr>
          <p:cNvPr id="18" name="Straight Arrow Connector 17"/>
          <p:cNvCxnSpPr>
            <a:stCxn id="17" idx="1"/>
          </p:cNvCxnSpPr>
          <p:nvPr/>
        </p:nvCxnSpPr>
        <p:spPr>
          <a:xfrm flipH="1" flipV="1">
            <a:off x="2391384" y="2197920"/>
            <a:ext cx="16383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471000" y="2044035"/>
            <a:ext cx="2911000" cy="11508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67600" y="1474645"/>
            <a:ext cx="1447800" cy="307777"/>
          </a:xfrm>
          <a:prstGeom prst="rect">
            <a:avLst/>
          </a:prstGeom>
          <a:noFill/>
          <a:ln>
            <a:noFill/>
          </a:ln>
        </p:spPr>
        <p:txBody>
          <a:bodyPr wrap="square" rtlCol="0">
            <a:spAutoFit/>
          </a:bodyPr>
          <a:lstStyle/>
          <a:p>
            <a:pPr algn="ctr"/>
            <a:r>
              <a:rPr lang="en-US" sz="1400" dirty="0" smtClean="0"/>
              <a:t>Results</a:t>
            </a:r>
            <a:endParaRPr lang="en-US" sz="1400" dirty="0"/>
          </a:p>
        </p:txBody>
      </p:sp>
      <p:sp>
        <p:nvSpPr>
          <p:cNvPr id="23" name="TextBox 22"/>
          <p:cNvSpPr txBox="1"/>
          <p:nvPr/>
        </p:nvSpPr>
        <p:spPr>
          <a:xfrm rot="1899102">
            <a:off x="2617723" y="2490580"/>
            <a:ext cx="1447800" cy="307777"/>
          </a:xfrm>
          <a:prstGeom prst="rect">
            <a:avLst/>
          </a:prstGeom>
          <a:noFill/>
          <a:ln>
            <a:noFill/>
          </a:ln>
        </p:spPr>
        <p:txBody>
          <a:bodyPr wrap="square" rtlCol="0">
            <a:spAutoFit/>
          </a:bodyPr>
          <a:lstStyle/>
          <a:p>
            <a:pPr algn="ctr"/>
            <a:r>
              <a:rPr lang="en-US" sz="1400" dirty="0" smtClean="0">
                <a:solidFill>
                  <a:srgbClr val="FF0000"/>
                </a:solidFill>
              </a:rPr>
              <a:t>Images</a:t>
            </a:r>
            <a:endParaRPr lang="en-US" sz="1400" dirty="0">
              <a:solidFill>
                <a:srgbClr val="FF0000"/>
              </a:solidFill>
            </a:endParaRPr>
          </a:p>
        </p:txBody>
      </p:sp>
      <p:sp>
        <p:nvSpPr>
          <p:cNvPr id="21" name="TextBox 20"/>
          <p:cNvSpPr txBox="1"/>
          <p:nvPr/>
        </p:nvSpPr>
        <p:spPr>
          <a:xfrm>
            <a:off x="4905984" y="2197920"/>
            <a:ext cx="885216"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Group Analysis</a:t>
            </a:r>
            <a:endParaRPr lang="en-US" sz="1400" dirty="0"/>
          </a:p>
        </p:txBody>
      </p:sp>
      <p:sp>
        <p:nvSpPr>
          <p:cNvPr id="28" name="TextBox 27"/>
          <p:cNvSpPr txBox="1"/>
          <p:nvPr/>
        </p:nvSpPr>
        <p:spPr>
          <a:xfrm>
            <a:off x="105384" y="1890143"/>
            <a:ext cx="1066800" cy="307777"/>
          </a:xfrm>
          <a:prstGeom prst="rect">
            <a:avLst/>
          </a:prstGeom>
          <a:noFill/>
          <a:ln>
            <a:solidFill>
              <a:schemeClr val="tx1">
                <a:lumMod val="50000"/>
                <a:lumOff val="50000"/>
              </a:schemeClr>
            </a:solidFill>
          </a:ln>
        </p:spPr>
        <p:txBody>
          <a:bodyPr wrap="square" rtlCol="0">
            <a:spAutoFit/>
          </a:bodyPr>
          <a:lstStyle/>
          <a:p>
            <a:pPr algn="ctr"/>
            <a:r>
              <a:rPr lang="en-US" sz="1400" dirty="0" smtClean="0"/>
              <a:t>Microscopy</a:t>
            </a:r>
            <a:endParaRPr lang="en-US" sz="1400" dirty="0"/>
          </a:p>
        </p:txBody>
      </p:sp>
      <p:cxnSp>
        <p:nvCxnSpPr>
          <p:cNvPr id="29" name="Straight Arrow Connector 28"/>
          <p:cNvCxnSpPr/>
          <p:nvPr/>
        </p:nvCxnSpPr>
        <p:spPr>
          <a:xfrm>
            <a:off x="1172184" y="2043498"/>
            <a:ext cx="45720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8" idx="2"/>
          </p:cNvCxnSpPr>
          <p:nvPr/>
        </p:nvCxnSpPr>
        <p:spPr>
          <a:xfrm flipH="1" flipV="1">
            <a:off x="638784" y="2197920"/>
            <a:ext cx="3390900" cy="996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003444">
            <a:off x="980874" y="2621820"/>
            <a:ext cx="1447800" cy="523220"/>
          </a:xfrm>
          <a:prstGeom prst="rect">
            <a:avLst/>
          </a:prstGeom>
          <a:noFill/>
          <a:ln>
            <a:noFill/>
          </a:ln>
        </p:spPr>
        <p:txBody>
          <a:bodyPr wrap="square" rtlCol="0">
            <a:spAutoFit/>
          </a:bodyPr>
          <a:lstStyle/>
          <a:p>
            <a:pPr algn="ctr"/>
            <a:r>
              <a:rPr lang="en-US" sz="1400" dirty="0" smtClean="0">
                <a:solidFill>
                  <a:srgbClr val="FF0000"/>
                </a:solidFill>
              </a:rPr>
              <a:t>Imaging Parameters</a:t>
            </a:r>
            <a:endParaRPr lang="en-US" sz="1400" dirty="0">
              <a:solidFill>
                <a:srgbClr val="FF0000"/>
              </a:solidFill>
            </a:endParaRPr>
          </a:p>
        </p:txBody>
      </p:sp>
      <p:sp>
        <p:nvSpPr>
          <p:cNvPr id="32" name="TextBox 31"/>
          <p:cNvSpPr txBox="1"/>
          <p:nvPr/>
        </p:nvSpPr>
        <p:spPr>
          <a:xfrm>
            <a:off x="87549" y="5307686"/>
            <a:ext cx="1752600" cy="307777"/>
          </a:xfrm>
          <a:prstGeom prst="rect">
            <a:avLst/>
          </a:prstGeom>
          <a:noFill/>
          <a:ln>
            <a:noFill/>
          </a:ln>
        </p:spPr>
        <p:txBody>
          <a:bodyPr wrap="square" rtlCol="0">
            <a:spAutoFit/>
          </a:bodyPr>
          <a:lstStyle/>
          <a:p>
            <a:pPr algn="just"/>
            <a:r>
              <a:rPr lang="en-US" sz="1400" b="1" dirty="0" smtClean="0"/>
              <a:t>Practical issues</a:t>
            </a:r>
            <a:endParaRPr lang="en-US" sz="1400" b="1" dirty="0"/>
          </a:p>
        </p:txBody>
      </p:sp>
      <p:cxnSp>
        <p:nvCxnSpPr>
          <p:cNvPr id="33" name="Straight Arrow Connector 32"/>
          <p:cNvCxnSpPr>
            <a:stCxn id="34" idx="3"/>
          </p:cNvCxnSpPr>
          <p:nvPr/>
        </p:nvCxnSpPr>
        <p:spPr>
          <a:xfrm>
            <a:off x="7391400" y="2044032"/>
            <a:ext cx="1629384"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48400" y="1782422"/>
            <a:ext cx="1143000" cy="523220"/>
          </a:xfrm>
          <a:prstGeom prst="rect">
            <a:avLst/>
          </a:prstGeom>
          <a:noFill/>
          <a:ln>
            <a:solidFill>
              <a:schemeClr val="tx1">
                <a:lumMod val="50000"/>
                <a:lumOff val="50000"/>
              </a:schemeClr>
            </a:solidFill>
          </a:ln>
        </p:spPr>
        <p:txBody>
          <a:bodyPr wrap="square" rtlCol="0">
            <a:spAutoFit/>
          </a:bodyPr>
          <a:lstStyle/>
          <a:p>
            <a:pPr algn="ctr"/>
            <a:r>
              <a:rPr lang="en-US" sz="1400" dirty="0" smtClean="0"/>
              <a:t>Track Visualization</a:t>
            </a:r>
            <a:endParaRPr lang="en-US" sz="1400" dirty="0"/>
          </a:p>
        </p:txBody>
      </p:sp>
    </p:spTree>
    <p:extLst>
      <p:ext uri="{BB962C8B-B14F-4D97-AF65-F5344CB8AC3E}">
        <p14:creationId xmlns:p14="http://schemas.microsoft.com/office/powerpoint/2010/main" val="249642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617</Words>
  <Application>Microsoft Office PowerPoint</Application>
  <PresentationFormat>On-screen Show (4:3)</PresentationFormat>
  <Paragraphs>310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Cellulyzer: An ImageJ Plugin for tracking cellular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Ali</cp:lastModifiedBy>
  <cp:revision>76</cp:revision>
  <dcterms:created xsi:type="dcterms:W3CDTF">2006-08-16T00:00:00Z</dcterms:created>
  <dcterms:modified xsi:type="dcterms:W3CDTF">2017-03-08T09:29:21Z</dcterms:modified>
</cp:coreProperties>
</file>