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2" r:id="rId6"/>
    <p:sldId id="263" r:id="rId7"/>
    <p:sldId id="267" r:id="rId8"/>
    <p:sldId id="264" r:id="rId9"/>
    <p:sldId id="265" r:id="rId10"/>
    <p:sldId id="266"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p:scale>
          <a:sx n="70" d="100"/>
          <a:sy n="70" d="100"/>
        </p:scale>
        <p:origin x="-138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FEE08F-6942-401B-AA49-8EED747F394A}"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D7D4A-7068-4888-BED5-9CCE925F5C23}" type="slidenum">
              <a:rPr lang="en-US" smtClean="0"/>
              <a:t>‹#›</a:t>
            </a:fld>
            <a:endParaRPr lang="en-US"/>
          </a:p>
        </p:txBody>
      </p:sp>
    </p:spTree>
    <p:extLst>
      <p:ext uri="{BB962C8B-B14F-4D97-AF65-F5344CB8AC3E}">
        <p14:creationId xmlns:p14="http://schemas.microsoft.com/office/powerpoint/2010/main" val="1470119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FEE08F-6942-401B-AA49-8EED747F394A}"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D7D4A-7068-4888-BED5-9CCE925F5C23}" type="slidenum">
              <a:rPr lang="en-US" smtClean="0"/>
              <a:t>‹#›</a:t>
            </a:fld>
            <a:endParaRPr lang="en-US"/>
          </a:p>
        </p:txBody>
      </p:sp>
    </p:spTree>
    <p:extLst>
      <p:ext uri="{BB962C8B-B14F-4D97-AF65-F5344CB8AC3E}">
        <p14:creationId xmlns:p14="http://schemas.microsoft.com/office/powerpoint/2010/main" val="262290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FEE08F-6942-401B-AA49-8EED747F394A}"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D7D4A-7068-4888-BED5-9CCE925F5C23}" type="slidenum">
              <a:rPr lang="en-US" smtClean="0"/>
              <a:t>‹#›</a:t>
            </a:fld>
            <a:endParaRPr lang="en-US"/>
          </a:p>
        </p:txBody>
      </p:sp>
    </p:spTree>
    <p:extLst>
      <p:ext uri="{BB962C8B-B14F-4D97-AF65-F5344CB8AC3E}">
        <p14:creationId xmlns:p14="http://schemas.microsoft.com/office/powerpoint/2010/main" val="157703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FEE08F-6942-401B-AA49-8EED747F394A}"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D7D4A-7068-4888-BED5-9CCE925F5C23}" type="slidenum">
              <a:rPr lang="en-US" smtClean="0"/>
              <a:t>‹#›</a:t>
            </a:fld>
            <a:endParaRPr lang="en-US"/>
          </a:p>
        </p:txBody>
      </p:sp>
    </p:spTree>
    <p:extLst>
      <p:ext uri="{BB962C8B-B14F-4D97-AF65-F5344CB8AC3E}">
        <p14:creationId xmlns:p14="http://schemas.microsoft.com/office/powerpoint/2010/main" val="3661330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EE08F-6942-401B-AA49-8EED747F394A}"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D7D4A-7068-4888-BED5-9CCE925F5C23}" type="slidenum">
              <a:rPr lang="en-US" smtClean="0"/>
              <a:t>‹#›</a:t>
            </a:fld>
            <a:endParaRPr lang="en-US"/>
          </a:p>
        </p:txBody>
      </p:sp>
    </p:spTree>
    <p:extLst>
      <p:ext uri="{BB962C8B-B14F-4D97-AF65-F5344CB8AC3E}">
        <p14:creationId xmlns:p14="http://schemas.microsoft.com/office/powerpoint/2010/main" val="953609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FEE08F-6942-401B-AA49-8EED747F394A}"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3D7D4A-7068-4888-BED5-9CCE925F5C23}" type="slidenum">
              <a:rPr lang="en-US" smtClean="0"/>
              <a:t>‹#›</a:t>
            </a:fld>
            <a:endParaRPr lang="en-US"/>
          </a:p>
        </p:txBody>
      </p:sp>
    </p:spTree>
    <p:extLst>
      <p:ext uri="{BB962C8B-B14F-4D97-AF65-F5344CB8AC3E}">
        <p14:creationId xmlns:p14="http://schemas.microsoft.com/office/powerpoint/2010/main" val="4169917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FEE08F-6942-401B-AA49-8EED747F394A}" type="datetimeFigureOut">
              <a:rPr lang="en-US" smtClean="0"/>
              <a:t>3/13/2021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3D7D4A-7068-4888-BED5-9CCE925F5C23}" type="slidenum">
              <a:rPr lang="en-US" smtClean="0"/>
              <a:t>‹#›</a:t>
            </a:fld>
            <a:endParaRPr lang="en-US"/>
          </a:p>
        </p:txBody>
      </p:sp>
    </p:spTree>
    <p:extLst>
      <p:ext uri="{BB962C8B-B14F-4D97-AF65-F5344CB8AC3E}">
        <p14:creationId xmlns:p14="http://schemas.microsoft.com/office/powerpoint/2010/main" val="41787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FEE08F-6942-401B-AA49-8EED747F394A}" type="datetimeFigureOut">
              <a:rPr lang="en-US" smtClean="0"/>
              <a:t>3/13/2021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3D7D4A-7068-4888-BED5-9CCE925F5C23}" type="slidenum">
              <a:rPr lang="en-US" smtClean="0"/>
              <a:t>‹#›</a:t>
            </a:fld>
            <a:endParaRPr lang="en-US"/>
          </a:p>
        </p:txBody>
      </p:sp>
    </p:spTree>
    <p:extLst>
      <p:ext uri="{BB962C8B-B14F-4D97-AF65-F5344CB8AC3E}">
        <p14:creationId xmlns:p14="http://schemas.microsoft.com/office/powerpoint/2010/main" val="1331211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FEE08F-6942-401B-AA49-8EED747F394A}" type="datetimeFigureOut">
              <a:rPr lang="en-US" smtClean="0"/>
              <a:t>3/13/2021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3D7D4A-7068-4888-BED5-9CCE925F5C23}" type="slidenum">
              <a:rPr lang="en-US" smtClean="0"/>
              <a:t>‹#›</a:t>
            </a:fld>
            <a:endParaRPr lang="en-US"/>
          </a:p>
        </p:txBody>
      </p:sp>
    </p:spTree>
    <p:extLst>
      <p:ext uri="{BB962C8B-B14F-4D97-AF65-F5344CB8AC3E}">
        <p14:creationId xmlns:p14="http://schemas.microsoft.com/office/powerpoint/2010/main" val="2140098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FEE08F-6942-401B-AA49-8EED747F394A}"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3D7D4A-7068-4888-BED5-9CCE925F5C23}" type="slidenum">
              <a:rPr lang="en-US" smtClean="0"/>
              <a:t>‹#›</a:t>
            </a:fld>
            <a:endParaRPr lang="en-US"/>
          </a:p>
        </p:txBody>
      </p:sp>
    </p:spTree>
    <p:extLst>
      <p:ext uri="{BB962C8B-B14F-4D97-AF65-F5344CB8AC3E}">
        <p14:creationId xmlns:p14="http://schemas.microsoft.com/office/powerpoint/2010/main" val="424836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FEE08F-6942-401B-AA49-8EED747F394A}"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3D7D4A-7068-4888-BED5-9CCE925F5C23}" type="slidenum">
              <a:rPr lang="en-US" smtClean="0"/>
              <a:t>‹#›</a:t>
            </a:fld>
            <a:endParaRPr lang="en-US"/>
          </a:p>
        </p:txBody>
      </p:sp>
    </p:spTree>
    <p:extLst>
      <p:ext uri="{BB962C8B-B14F-4D97-AF65-F5344CB8AC3E}">
        <p14:creationId xmlns:p14="http://schemas.microsoft.com/office/powerpoint/2010/main" val="4129222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EE08F-6942-401B-AA49-8EED747F394A}" type="datetimeFigureOut">
              <a:rPr lang="en-US" smtClean="0"/>
              <a:t>3/13/2021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D7D4A-7068-4888-BED5-9CCE925F5C23}" type="slidenum">
              <a:rPr lang="en-US" smtClean="0"/>
              <a:t>‹#›</a:t>
            </a:fld>
            <a:endParaRPr lang="en-US"/>
          </a:p>
        </p:txBody>
      </p:sp>
    </p:spTree>
    <p:extLst>
      <p:ext uri="{BB962C8B-B14F-4D97-AF65-F5344CB8AC3E}">
        <p14:creationId xmlns:p14="http://schemas.microsoft.com/office/powerpoint/2010/main" val="514035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404592"/>
            <a:ext cx="8915400" cy="5767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5156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577733"/>
            <a:ext cx="4511821"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24200" y="3200399"/>
            <a:ext cx="3124200" cy="8825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19800" y="1911927"/>
            <a:ext cx="685800" cy="6356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419600"/>
            <a:ext cx="9144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410200" y="893618"/>
            <a:ext cx="228600" cy="209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020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152400"/>
            <a:ext cx="87249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81000" y="1295400"/>
            <a:ext cx="70485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Rectangle 7"/>
          <p:cNvSpPr/>
          <p:nvPr/>
        </p:nvSpPr>
        <p:spPr>
          <a:xfrm>
            <a:off x="1219200" y="1267691"/>
            <a:ext cx="352425"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Rectangle 8"/>
          <p:cNvSpPr/>
          <p:nvPr/>
        </p:nvSpPr>
        <p:spPr>
          <a:xfrm>
            <a:off x="5867400" y="1267691"/>
            <a:ext cx="352425"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Rectangle 11"/>
          <p:cNvSpPr/>
          <p:nvPr/>
        </p:nvSpPr>
        <p:spPr>
          <a:xfrm>
            <a:off x="6372225" y="1305791"/>
            <a:ext cx="485775"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5939702" y="2514600"/>
            <a:ext cx="352425"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p:cNvSpPr/>
          <p:nvPr/>
        </p:nvSpPr>
        <p:spPr>
          <a:xfrm>
            <a:off x="6489555" y="2531918"/>
            <a:ext cx="485775"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p:cNvSpPr/>
          <p:nvPr/>
        </p:nvSpPr>
        <p:spPr>
          <a:xfrm>
            <a:off x="48278" y="4114800"/>
            <a:ext cx="8943322" cy="2677656"/>
          </a:xfrm>
          <a:prstGeom prst="rect">
            <a:avLst/>
          </a:prstGeom>
        </p:spPr>
        <p:txBody>
          <a:bodyPr wrap="square">
            <a:spAutoFit/>
          </a:bodyPr>
          <a:lstStyle/>
          <a:p>
            <a:pPr algn="just"/>
            <a:r>
              <a:rPr lang="en-US" sz="2400" dirty="0" smtClean="0">
                <a:latin typeface="Times New Roman" pitchFamily="18" charset="0"/>
                <a:cs typeface="Times New Roman" pitchFamily="18" charset="0"/>
              </a:rPr>
              <a:t>Score of math is a significant predictor of the number </a:t>
            </a:r>
            <a:r>
              <a:rPr lang="en-US" sz="2400" dirty="0">
                <a:latin typeface="Times New Roman" pitchFamily="18" charset="0"/>
                <a:cs typeface="Times New Roman" pitchFamily="18" charset="0"/>
              </a:rPr>
              <a:t>of awards </a:t>
            </a:r>
            <a:r>
              <a:rPr lang="en-US" sz="2400" dirty="0" smtClean="0">
                <a:latin typeface="Times New Roman" pitchFamily="18" charset="0"/>
                <a:cs typeface="Times New Roman" pitchFamily="18" charset="0"/>
              </a:rPr>
              <a:t>earned by students (B=0.70, p&lt;0.001). For one unit increase in math score, the predicted log counts of number of awards earned by students increased 0.07 times. The incidence rate ratio (IRR) indicates that for every one unit increase on the predictor (math score), the incidence rate (for number of  award) increased by a factor of 1.073 (</a:t>
            </a:r>
            <a:r>
              <a:rPr lang="en-US" sz="2400" dirty="0" err="1" smtClean="0">
                <a:latin typeface="Times New Roman" pitchFamily="18" charset="0"/>
                <a:cs typeface="Times New Roman" pitchFamily="18" charset="0"/>
              </a:rPr>
              <a:t>exp</a:t>
            </a:r>
            <a:r>
              <a:rPr lang="en-US" sz="2400" dirty="0" smtClean="0">
                <a:latin typeface="Times New Roman" pitchFamily="18" charset="0"/>
                <a:cs typeface="Times New Roman" pitchFamily="18" charset="0"/>
              </a:rPr>
              <a:t>(0.07)) or (1.073-1</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*100</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7.3%.</a:t>
            </a:r>
            <a:endParaRPr lang="en-US" sz="2400" dirty="0"/>
          </a:p>
        </p:txBody>
      </p:sp>
    </p:spTree>
    <p:extLst>
      <p:ext uri="{BB962C8B-B14F-4D97-AF65-F5344CB8AC3E}">
        <p14:creationId xmlns:p14="http://schemas.microsoft.com/office/powerpoint/2010/main" val="808468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152400"/>
            <a:ext cx="87249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81000" y="1295400"/>
            <a:ext cx="70485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Rectangle 7"/>
          <p:cNvSpPr/>
          <p:nvPr/>
        </p:nvSpPr>
        <p:spPr>
          <a:xfrm>
            <a:off x="1219200" y="1267691"/>
            <a:ext cx="352425"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Rectangle 8"/>
          <p:cNvSpPr/>
          <p:nvPr/>
        </p:nvSpPr>
        <p:spPr>
          <a:xfrm>
            <a:off x="5867400" y="1267691"/>
            <a:ext cx="352425"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Rectangle 11"/>
          <p:cNvSpPr/>
          <p:nvPr/>
        </p:nvSpPr>
        <p:spPr>
          <a:xfrm>
            <a:off x="6372225" y="1305791"/>
            <a:ext cx="485775"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Rectangle 12"/>
          <p:cNvSpPr/>
          <p:nvPr/>
        </p:nvSpPr>
        <p:spPr>
          <a:xfrm>
            <a:off x="5939703" y="2057400"/>
            <a:ext cx="352425"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Rectangle 15"/>
          <p:cNvSpPr/>
          <p:nvPr/>
        </p:nvSpPr>
        <p:spPr>
          <a:xfrm>
            <a:off x="6503410" y="2040082"/>
            <a:ext cx="485775"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Rectangle 5"/>
          <p:cNvSpPr/>
          <p:nvPr/>
        </p:nvSpPr>
        <p:spPr>
          <a:xfrm>
            <a:off x="48278" y="4038600"/>
            <a:ext cx="8943322" cy="2308324"/>
          </a:xfrm>
          <a:prstGeom prst="rect">
            <a:avLst/>
          </a:prstGeom>
        </p:spPr>
        <p:txBody>
          <a:bodyPr wrap="square">
            <a:spAutoFit/>
          </a:bodyPr>
          <a:lstStyle/>
          <a:p>
            <a:pPr algn="just"/>
            <a:r>
              <a:rPr lang="en-US" sz="2400" dirty="0" smtClean="0">
                <a:latin typeface="Times New Roman" pitchFamily="18" charset="0"/>
                <a:cs typeface="Times New Roman" pitchFamily="18" charset="0"/>
              </a:rPr>
              <a:t>Program (Academic </a:t>
            </a:r>
            <a:r>
              <a:rPr lang="en-US" sz="2400" dirty="0" err="1" smtClean="0">
                <a:latin typeface="Times New Roman" pitchFamily="18" charset="0"/>
                <a:cs typeface="Times New Roman" pitchFamily="18" charset="0"/>
              </a:rPr>
              <a:t>Vs</a:t>
            </a:r>
            <a:r>
              <a:rPr lang="en-US" sz="2400" dirty="0" smtClean="0">
                <a:latin typeface="Times New Roman" pitchFamily="18" charset="0"/>
                <a:cs typeface="Times New Roman" pitchFamily="18" charset="0"/>
              </a:rPr>
              <a:t> General) is a significant predictor of the number of awards earned by students (B=1.08, </a:t>
            </a:r>
            <a:r>
              <a:rPr lang="en-US" sz="2400" dirty="0" smtClean="0">
                <a:latin typeface="Times New Roman" pitchFamily="18" charset="0"/>
                <a:cs typeface="Times New Roman" pitchFamily="18" charset="0"/>
              </a:rPr>
              <a:t>p&lt;0.01</a:t>
            </a:r>
            <a:r>
              <a:rPr lang="en-US" sz="2400" dirty="0" smtClean="0">
                <a:latin typeface="Times New Roman" pitchFamily="18" charset="0"/>
                <a:cs typeface="Times New Roman" pitchFamily="18" charset="0"/>
              </a:rPr>
              <a:t>). The predicted log counts of number of awards earned for </a:t>
            </a:r>
            <a:r>
              <a:rPr lang="en-US" sz="2400" dirty="0">
                <a:latin typeface="Times New Roman" pitchFamily="18" charset="0"/>
                <a:cs typeface="Times New Roman" pitchFamily="18" charset="0"/>
              </a:rPr>
              <a:t>academic program, </a:t>
            </a:r>
            <a:r>
              <a:rPr lang="en-US" sz="2400" dirty="0" smtClean="0">
                <a:latin typeface="Times New Roman" pitchFamily="18" charset="0"/>
                <a:cs typeface="Times New Roman" pitchFamily="18" charset="0"/>
              </a:rPr>
              <a:t>the incidence rate </a:t>
            </a:r>
            <a:r>
              <a:rPr lang="en-US" sz="2400" dirty="0">
                <a:latin typeface="Times New Roman" pitchFamily="18" charset="0"/>
                <a:cs typeface="Times New Roman" pitchFamily="18" charset="0"/>
              </a:rPr>
              <a:t>(the number of awards </a:t>
            </a:r>
            <a:r>
              <a:rPr lang="en-US" sz="2400" dirty="0" smtClean="0">
                <a:latin typeface="Times New Roman" pitchFamily="18" charset="0"/>
                <a:cs typeface="Times New Roman" pitchFamily="18" charset="0"/>
              </a:rPr>
              <a:t>earned) was 2.956 times greater than that of general program. In other words, the IR for </a:t>
            </a:r>
            <a:r>
              <a:rPr lang="en-US" sz="2400" dirty="0">
                <a:latin typeface="Times New Roman" pitchFamily="18" charset="0"/>
                <a:cs typeface="Times New Roman" pitchFamily="18" charset="0"/>
              </a:rPr>
              <a:t>academic program </a:t>
            </a:r>
            <a:r>
              <a:rPr lang="en-US" sz="2400" dirty="0" smtClean="0">
                <a:latin typeface="Times New Roman" pitchFamily="18" charset="0"/>
                <a:cs typeface="Times New Roman" pitchFamily="18" charset="0"/>
              </a:rPr>
              <a:t>was (2.95-1)*100=195% </a:t>
            </a:r>
            <a:r>
              <a:rPr lang="en-US" sz="2400" dirty="0">
                <a:latin typeface="Times New Roman" pitchFamily="18" charset="0"/>
                <a:cs typeface="Times New Roman" pitchFamily="18" charset="0"/>
              </a:rPr>
              <a:t>greater than that of general </a:t>
            </a:r>
            <a:r>
              <a:rPr lang="en-US" sz="2400" dirty="0" smtClean="0">
                <a:latin typeface="Times New Roman" pitchFamily="18" charset="0"/>
                <a:cs typeface="Times New Roman" pitchFamily="18" charset="0"/>
              </a:rPr>
              <a:t>program.</a:t>
            </a:r>
            <a:endParaRPr lang="en-US" sz="2400" dirty="0"/>
          </a:p>
        </p:txBody>
      </p:sp>
    </p:spTree>
    <p:extLst>
      <p:ext uri="{BB962C8B-B14F-4D97-AF65-F5344CB8AC3E}">
        <p14:creationId xmlns:p14="http://schemas.microsoft.com/office/powerpoint/2010/main" val="162506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381000"/>
            <a:ext cx="8686799" cy="1446550"/>
          </a:xfrm>
          <a:prstGeom prst="rect">
            <a:avLst/>
          </a:prstGeom>
        </p:spPr>
        <p:txBody>
          <a:bodyPr wrap="square">
            <a:spAutoFit/>
          </a:bodyPr>
          <a:lstStyle/>
          <a:p>
            <a:pPr algn="just"/>
            <a:r>
              <a:rPr lang="en-US" sz="2200" dirty="0">
                <a:latin typeface="Times New Roman" pitchFamily="18" charset="0"/>
                <a:cs typeface="Times New Roman" pitchFamily="18" charset="0"/>
              </a:rPr>
              <a:t>The number of awards earned by students at one high school.  Predictors of the number of awards earned include the type of program in which the student was enrolled (e.g., </a:t>
            </a:r>
            <a:r>
              <a:rPr lang="en-US" sz="2200" dirty="0" smtClean="0">
                <a:latin typeface="Times New Roman" pitchFamily="18" charset="0"/>
                <a:cs typeface="Times New Roman" pitchFamily="18" charset="0"/>
              </a:rPr>
              <a:t>vocational=3, general=1, and academic=2) </a:t>
            </a:r>
            <a:r>
              <a:rPr lang="en-US" sz="2200" dirty="0">
                <a:latin typeface="Times New Roman" pitchFamily="18" charset="0"/>
                <a:cs typeface="Times New Roman" pitchFamily="18" charset="0"/>
              </a:rPr>
              <a:t>and the score on their final exam in math.</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833563"/>
            <a:ext cx="3062123" cy="487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6071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7543800" cy="575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200400" y="457201"/>
            <a:ext cx="62865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 name="Rectangle 3"/>
          <p:cNvSpPr/>
          <p:nvPr/>
        </p:nvSpPr>
        <p:spPr>
          <a:xfrm>
            <a:off x="3257550" y="1981200"/>
            <a:ext cx="207645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 name="Rectangle 4"/>
          <p:cNvSpPr/>
          <p:nvPr/>
        </p:nvSpPr>
        <p:spPr>
          <a:xfrm>
            <a:off x="5486400" y="2008909"/>
            <a:ext cx="207645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309736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3058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685800" y="25908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23874" y="685801"/>
            <a:ext cx="923925" cy="3047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055289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0998"/>
            <a:ext cx="7848600" cy="628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495800" y="1447801"/>
            <a:ext cx="1143000" cy="1523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 name="Rectangle 4"/>
          <p:cNvSpPr/>
          <p:nvPr/>
        </p:nvSpPr>
        <p:spPr>
          <a:xfrm>
            <a:off x="1905000" y="595745"/>
            <a:ext cx="781050" cy="3047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001727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
            <a:ext cx="7696200" cy="6647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724400" y="2667000"/>
            <a:ext cx="609600" cy="3047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 name="Rectangle 4"/>
          <p:cNvSpPr/>
          <p:nvPr/>
        </p:nvSpPr>
        <p:spPr>
          <a:xfrm>
            <a:off x="4648200" y="1219200"/>
            <a:ext cx="571500" cy="2285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Rectangle 5"/>
          <p:cNvSpPr/>
          <p:nvPr/>
        </p:nvSpPr>
        <p:spPr>
          <a:xfrm>
            <a:off x="4743450" y="3361898"/>
            <a:ext cx="571500" cy="2285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Rectangle 6"/>
          <p:cNvSpPr/>
          <p:nvPr/>
        </p:nvSpPr>
        <p:spPr>
          <a:xfrm>
            <a:off x="3200400" y="6400800"/>
            <a:ext cx="571500" cy="2285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Rectangle 7"/>
          <p:cNvSpPr/>
          <p:nvPr/>
        </p:nvSpPr>
        <p:spPr>
          <a:xfrm>
            <a:off x="2675658" y="609601"/>
            <a:ext cx="677141" cy="3047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703768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399"/>
            <a:ext cx="5715000" cy="563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971800" y="2362199"/>
            <a:ext cx="484909"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050" y="1547380"/>
            <a:ext cx="333375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539345" y="5444837"/>
            <a:ext cx="484909"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p:cNvSpPr/>
          <p:nvPr/>
        </p:nvSpPr>
        <p:spPr>
          <a:xfrm>
            <a:off x="5943600" y="41148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0" y="6019800"/>
            <a:ext cx="9067800" cy="707886"/>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If you want to </a:t>
            </a:r>
            <a:r>
              <a:rPr lang="en-US" sz="2000" b="1" dirty="0" smtClean="0">
                <a:latin typeface="Times New Roman" pitchFamily="18" charset="0"/>
                <a:cs typeface="Times New Roman" pitchFamily="18" charset="0"/>
              </a:rPr>
              <a:t>change reference category</a:t>
            </a:r>
            <a:r>
              <a:rPr lang="en-US" sz="2000" dirty="0" smtClean="0">
                <a:latin typeface="Times New Roman" pitchFamily="18" charset="0"/>
                <a:cs typeface="Times New Roman" pitchFamily="18" charset="0"/>
              </a:rPr>
              <a:t>, click </a:t>
            </a:r>
            <a:r>
              <a:rPr lang="en-US" sz="2000" b="1" dirty="0" smtClean="0">
                <a:latin typeface="Times New Roman" pitchFamily="18" charset="0"/>
                <a:cs typeface="Times New Roman" pitchFamily="18" charset="0"/>
              </a:rPr>
              <a:t>Option</a:t>
            </a:r>
            <a:r>
              <a:rPr lang="en-US" sz="2000" dirty="0" smtClean="0">
                <a:latin typeface="Times New Roman" pitchFamily="18" charset="0"/>
                <a:cs typeface="Times New Roman" pitchFamily="18" charset="0"/>
              </a:rPr>
              <a:t> and change </a:t>
            </a:r>
            <a:r>
              <a:rPr lang="en-US" sz="2000" b="1" dirty="0" smtClean="0">
                <a:latin typeface="Times New Roman" pitchFamily="18" charset="0"/>
                <a:cs typeface="Times New Roman" pitchFamily="18" charset="0"/>
              </a:rPr>
              <a:t>Ascending or Descending</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icon, then </a:t>
            </a:r>
            <a:r>
              <a:rPr lang="en-US" sz="2000" dirty="0" smtClean="0">
                <a:latin typeface="Times New Roman" pitchFamily="18" charset="0"/>
                <a:cs typeface="Times New Roman" pitchFamily="18" charset="0"/>
              </a:rPr>
              <a:t>click continue.  </a:t>
            </a:r>
            <a:endParaRPr lang="en-US" sz="2000" dirty="0">
              <a:latin typeface="Times New Roman" pitchFamily="18" charset="0"/>
              <a:cs typeface="Times New Roman" pitchFamily="18" charset="0"/>
            </a:endParaRPr>
          </a:p>
        </p:txBody>
      </p:sp>
      <p:sp>
        <p:nvSpPr>
          <p:cNvPr id="9" name="Rectangle 8"/>
          <p:cNvSpPr/>
          <p:nvPr/>
        </p:nvSpPr>
        <p:spPr>
          <a:xfrm>
            <a:off x="2885209" y="990601"/>
            <a:ext cx="571500" cy="2285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Rectangle 9"/>
          <p:cNvSpPr/>
          <p:nvPr/>
        </p:nvSpPr>
        <p:spPr>
          <a:xfrm>
            <a:off x="2905991" y="2857499"/>
            <a:ext cx="571500" cy="2285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Rectangle 10"/>
          <p:cNvSpPr/>
          <p:nvPr/>
        </p:nvSpPr>
        <p:spPr>
          <a:xfrm>
            <a:off x="1828800" y="5444837"/>
            <a:ext cx="457200" cy="2285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Rectangle 11"/>
          <p:cNvSpPr/>
          <p:nvPr/>
        </p:nvSpPr>
        <p:spPr>
          <a:xfrm>
            <a:off x="1461654" y="457201"/>
            <a:ext cx="457200" cy="3047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903217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1000"/>
            <a:ext cx="7467600" cy="6306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210050" y="1600200"/>
            <a:ext cx="43815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 name="Rectangle 3"/>
          <p:cNvSpPr/>
          <p:nvPr/>
        </p:nvSpPr>
        <p:spPr>
          <a:xfrm>
            <a:off x="3048000" y="6400800"/>
            <a:ext cx="533400" cy="2870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 name="Rectangle 4"/>
          <p:cNvSpPr/>
          <p:nvPr/>
        </p:nvSpPr>
        <p:spPr>
          <a:xfrm>
            <a:off x="3257550" y="762000"/>
            <a:ext cx="457200" cy="3047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4097458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
            <a:ext cx="7924800" cy="6604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685800" y="5257800"/>
            <a:ext cx="381000" cy="152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24200" y="6400800"/>
            <a:ext cx="609600" cy="3564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Rectangle 5"/>
          <p:cNvSpPr/>
          <p:nvPr/>
        </p:nvSpPr>
        <p:spPr>
          <a:xfrm>
            <a:off x="4586720" y="609600"/>
            <a:ext cx="70485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023073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TotalTime>
  <Words>201</Words>
  <Application>Microsoft Office PowerPoint</Application>
  <PresentationFormat>On-screen Show (4:3)</PresentationFormat>
  <Paragraphs>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Run</dc:creator>
  <cp:lastModifiedBy>Run</cp:lastModifiedBy>
  <cp:revision>20</cp:revision>
  <dcterms:created xsi:type="dcterms:W3CDTF">2021-03-12T16:13:02Z</dcterms:created>
  <dcterms:modified xsi:type="dcterms:W3CDTF">2021-03-13T09:47:59Z</dcterms:modified>
</cp:coreProperties>
</file>