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21420138" cy="30275213"/>
  <p:notesSz cx="6759575" cy="98679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9363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570729" algn="l" rtl="0" eaLnBrk="0" fontAlgn="base" hangingPunct="0">
      <a:spcBef>
        <a:spcPct val="0"/>
      </a:spcBef>
      <a:spcAft>
        <a:spcPct val="0"/>
      </a:spcAft>
      <a:defRPr sz="9363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1141458" algn="l" rtl="0" eaLnBrk="0" fontAlgn="base" hangingPunct="0">
      <a:spcBef>
        <a:spcPct val="0"/>
      </a:spcBef>
      <a:spcAft>
        <a:spcPct val="0"/>
      </a:spcAft>
      <a:defRPr sz="9363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712187" algn="l" rtl="0" eaLnBrk="0" fontAlgn="base" hangingPunct="0">
      <a:spcBef>
        <a:spcPct val="0"/>
      </a:spcBef>
      <a:spcAft>
        <a:spcPct val="0"/>
      </a:spcAft>
      <a:defRPr sz="9363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2282916" algn="l" rtl="0" eaLnBrk="0" fontAlgn="base" hangingPunct="0">
      <a:spcBef>
        <a:spcPct val="0"/>
      </a:spcBef>
      <a:spcAft>
        <a:spcPct val="0"/>
      </a:spcAft>
      <a:defRPr sz="9363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853645" algn="l" defTabSz="1141458" rtl="0" eaLnBrk="1" latinLnBrk="0" hangingPunct="1">
      <a:defRPr sz="9363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3424375" algn="l" defTabSz="1141458" rtl="0" eaLnBrk="1" latinLnBrk="0" hangingPunct="1">
      <a:defRPr sz="9363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995103" algn="l" defTabSz="1141458" rtl="0" eaLnBrk="1" latinLnBrk="0" hangingPunct="1">
      <a:defRPr sz="9363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4565832" algn="l" defTabSz="1141458" rtl="0" eaLnBrk="1" latinLnBrk="0" hangingPunct="1">
      <a:defRPr sz="9363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 userDrawn="1">
          <p15:clr>
            <a:srgbClr val="A4A3A4"/>
          </p15:clr>
        </p15:guide>
        <p15:guide id="2" pos="67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BB5A"/>
    <a:srgbClr val="FFFF99"/>
    <a:srgbClr val="FFFFCC"/>
    <a:srgbClr val="FAF8E2"/>
    <a:srgbClr val="F8F7E4"/>
    <a:srgbClr val="FF66CC"/>
    <a:srgbClr val="FFFFFF"/>
    <a:srgbClr val="339966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6327" autoAdjust="0"/>
  </p:normalViewPr>
  <p:slideViewPr>
    <p:cSldViewPr>
      <p:cViewPr>
        <p:scale>
          <a:sx n="42" d="100"/>
          <a:sy n="42" d="100"/>
        </p:scale>
        <p:origin x="712" y="-564"/>
      </p:cViewPr>
      <p:guideLst>
        <p:guide orient="horz" pos="9537"/>
        <p:guide pos="67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0672E3F-AC9F-D1BA-EBE6-381E8EFA137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28" tIns="45315" rIns="90628" bIns="45315" numCol="1" anchor="t" anchorCtr="0" compatLnSpc="1">
            <a:prstTxWarp prst="textNoShape">
              <a:avLst/>
            </a:prstTxWarp>
          </a:bodyPr>
          <a:lstStyle>
            <a:lvl1pPr defTabSz="906463">
              <a:defRPr sz="1200"/>
            </a:lvl1pPr>
          </a:lstStyle>
          <a:p>
            <a:pPr>
              <a:defRPr/>
            </a:pPr>
            <a:endParaRPr lang="zh-CN" altLang="en-GB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4D957EB-E8F2-867B-84E9-28A964FCFCB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2893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28" tIns="45315" rIns="90628" bIns="45315" numCol="1" anchor="t" anchorCtr="0" compatLnSpc="1">
            <a:prstTxWarp prst="textNoShape">
              <a:avLst/>
            </a:prstTxWarp>
          </a:bodyPr>
          <a:lstStyle>
            <a:lvl1pPr algn="r" defTabSz="906463">
              <a:defRPr sz="1200"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EFA0BF4D-6A1F-8921-CFC8-1FE00688134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5775"/>
            <a:ext cx="29289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28" tIns="45315" rIns="90628" bIns="45315" numCol="1" anchor="b" anchorCtr="0" compatLnSpc="1">
            <a:prstTxWarp prst="textNoShape">
              <a:avLst/>
            </a:prstTxWarp>
          </a:bodyPr>
          <a:lstStyle>
            <a:lvl1pPr defTabSz="906463">
              <a:defRPr sz="1200"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02FAA847-65E6-3BCF-9757-61840D4020D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375775"/>
            <a:ext cx="292893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28" tIns="45315" rIns="90628" bIns="45315" numCol="1" anchor="b" anchorCtr="0" compatLnSpc="1">
            <a:prstTxWarp prst="textNoShape">
              <a:avLst/>
            </a:prstTxWarp>
          </a:bodyPr>
          <a:lstStyle>
            <a:lvl1pPr algn="r" defTabSz="906463">
              <a:defRPr sz="1200"/>
            </a:lvl1pPr>
          </a:lstStyle>
          <a:p>
            <a:pPr>
              <a:defRPr/>
            </a:pPr>
            <a:fld id="{802A8C66-7910-40CF-AA56-E7E39290B888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05567" y="9405226"/>
            <a:ext cx="18209006" cy="648945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13231" y="17155192"/>
            <a:ext cx="14993677" cy="7738524"/>
          </a:xfrm>
        </p:spPr>
        <p:txBody>
          <a:bodyPr/>
          <a:lstStyle>
            <a:lvl1pPr marL="0" indent="0" algn="ctr">
              <a:buNone/>
              <a:defRPr/>
            </a:lvl1pPr>
            <a:lvl2pPr marL="549192" indent="0" algn="ctr">
              <a:buNone/>
              <a:defRPr/>
            </a:lvl2pPr>
            <a:lvl3pPr marL="1098385" indent="0" algn="ctr">
              <a:buNone/>
              <a:defRPr/>
            </a:lvl3pPr>
            <a:lvl4pPr marL="1647576" indent="0" algn="ctr">
              <a:buNone/>
              <a:defRPr/>
            </a:lvl4pPr>
            <a:lvl5pPr marL="2196768" indent="0" algn="ctr">
              <a:buNone/>
              <a:defRPr/>
            </a:lvl5pPr>
            <a:lvl6pPr marL="2745961" indent="0" algn="ctr">
              <a:buNone/>
              <a:defRPr/>
            </a:lvl6pPr>
            <a:lvl7pPr marL="3295153" indent="0" algn="ctr">
              <a:buNone/>
              <a:defRPr/>
            </a:lvl7pPr>
            <a:lvl8pPr marL="3844345" indent="0" algn="ctr">
              <a:buNone/>
              <a:defRPr/>
            </a:lvl8pPr>
            <a:lvl9pPr marL="4393537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D584B1-C193-8209-3D70-9AB898A23B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938A77-C70C-0747-3E85-47FA1C0863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9597620-C1EE-C534-5729-69E14AF3C9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7E503-253A-4F54-A3D6-0369D94E7F14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01734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2264D7-D439-7013-28FF-AA1489CD3F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588D1B1-A2E5-91FD-61AB-D902B705D3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F8376B-B7D5-7A98-A40D-D9FD406C61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ABADD-14D4-4AD3-B79B-866A84CA663D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0797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5262321" y="2690750"/>
            <a:ext cx="4552252" cy="242205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05567" y="2690750"/>
            <a:ext cx="13455271" cy="242205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AC7DDA-638D-4774-8EA7-2A64F3EF46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523544-EBC0-AE2A-1100-53D3A1D43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67B254-AEEF-54AE-51B7-D5ED7597AA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21FB5-A20B-45B5-8C7A-104503725BA6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76457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F9388D-3302-2AD6-1198-660F0CB753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FEA4EA-EE85-09AD-9CCB-A4B3027C2E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1E51C5-D225-07BE-1D92-9E9CB76BBA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6FD50-D885-438E-A636-DE6078DB6F9B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78395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17" y="19455009"/>
            <a:ext cx="18206908" cy="6012708"/>
          </a:xfrm>
        </p:spPr>
        <p:txBody>
          <a:bodyPr anchor="t"/>
          <a:lstStyle>
            <a:lvl1pPr algn="l">
              <a:defRPr sz="480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91617" y="12832070"/>
            <a:ext cx="18206908" cy="6622940"/>
          </a:xfrm>
        </p:spPr>
        <p:txBody>
          <a:bodyPr anchor="b"/>
          <a:lstStyle>
            <a:lvl1pPr marL="0" indent="0">
              <a:buNone/>
              <a:defRPr sz="2403"/>
            </a:lvl1pPr>
            <a:lvl2pPr marL="549192" indent="0">
              <a:buNone/>
              <a:defRPr sz="2162"/>
            </a:lvl2pPr>
            <a:lvl3pPr marL="1098385" indent="0">
              <a:buNone/>
              <a:defRPr sz="1922"/>
            </a:lvl3pPr>
            <a:lvl4pPr marL="1647576" indent="0">
              <a:buNone/>
              <a:defRPr sz="1682"/>
            </a:lvl4pPr>
            <a:lvl5pPr marL="2196768" indent="0">
              <a:buNone/>
              <a:defRPr sz="1682"/>
            </a:lvl5pPr>
            <a:lvl6pPr marL="2745961" indent="0">
              <a:buNone/>
              <a:defRPr sz="1682"/>
            </a:lvl6pPr>
            <a:lvl7pPr marL="3295153" indent="0">
              <a:buNone/>
              <a:defRPr sz="1682"/>
            </a:lvl7pPr>
            <a:lvl8pPr marL="3844345" indent="0">
              <a:buNone/>
              <a:defRPr sz="1682"/>
            </a:lvl8pPr>
            <a:lvl9pPr marL="4393537" indent="0">
              <a:buNone/>
              <a:defRPr sz="168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975321-4D89-A4E9-135A-775DCCA86B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8EB3BD-1ADA-8DF8-3F74-A744369A40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86D594-A86E-B3B5-9278-B31303B90A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4D384-3D4F-4BB8-93F6-37A4C00952A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2549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05568" y="8743504"/>
            <a:ext cx="9003762" cy="18167797"/>
          </a:xfrm>
        </p:spPr>
        <p:txBody>
          <a:bodyPr/>
          <a:lstStyle>
            <a:lvl1pPr>
              <a:defRPr sz="3363"/>
            </a:lvl1pPr>
            <a:lvl2pPr>
              <a:defRPr sz="2883"/>
            </a:lvl2pPr>
            <a:lvl3pPr>
              <a:defRPr sz="2403"/>
            </a:lvl3pPr>
            <a:lvl4pPr>
              <a:defRPr sz="2162"/>
            </a:lvl4pPr>
            <a:lvl5pPr>
              <a:defRPr sz="2162"/>
            </a:lvl5pPr>
            <a:lvl6pPr>
              <a:defRPr sz="2162"/>
            </a:lvl6pPr>
            <a:lvl7pPr>
              <a:defRPr sz="2162"/>
            </a:lvl7pPr>
            <a:lvl8pPr>
              <a:defRPr sz="2162"/>
            </a:lvl8pPr>
            <a:lvl9pPr>
              <a:defRPr sz="21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810812" y="8743504"/>
            <a:ext cx="9003762" cy="18167797"/>
          </a:xfrm>
        </p:spPr>
        <p:txBody>
          <a:bodyPr/>
          <a:lstStyle>
            <a:lvl1pPr>
              <a:defRPr sz="3363"/>
            </a:lvl1pPr>
            <a:lvl2pPr>
              <a:defRPr sz="2883"/>
            </a:lvl2pPr>
            <a:lvl3pPr>
              <a:defRPr sz="2403"/>
            </a:lvl3pPr>
            <a:lvl4pPr>
              <a:defRPr sz="2162"/>
            </a:lvl4pPr>
            <a:lvl5pPr>
              <a:defRPr sz="2162"/>
            </a:lvl5pPr>
            <a:lvl6pPr>
              <a:defRPr sz="2162"/>
            </a:lvl6pPr>
            <a:lvl7pPr>
              <a:defRPr sz="2162"/>
            </a:lvl7pPr>
            <a:lvl8pPr>
              <a:defRPr sz="2162"/>
            </a:lvl8pPr>
            <a:lvl9pPr>
              <a:defRPr sz="21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8425EB-EF76-4774-89D4-ECF4D6DC9B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CA9494-7D08-4775-382A-41DDD24B3F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34FCC0-3C65-0B1A-2D73-03738ACE01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C2B09-0CE1-4EB7-A2A0-6957DC5FBC0B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188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0377" y="1212840"/>
            <a:ext cx="19279384" cy="5045869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70378" y="6777407"/>
            <a:ext cx="9465493" cy="2824238"/>
          </a:xfrm>
        </p:spPr>
        <p:txBody>
          <a:bodyPr anchor="b"/>
          <a:lstStyle>
            <a:lvl1pPr marL="0" indent="0">
              <a:buNone/>
              <a:defRPr sz="2883" b="1"/>
            </a:lvl1pPr>
            <a:lvl2pPr marL="549192" indent="0">
              <a:buNone/>
              <a:defRPr sz="2403" b="1"/>
            </a:lvl2pPr>
            <a:lvl3pPr marL="1098385" indent="0">
              <a:buNone/>
              <a:defRPr sz="2162" b="1"/>
            </a:lvl3pPr>
            <a:lvl4pPr marL="1647576" indent="0">
              <a:buNone/>
              <a:defRPr sz="1922" b="1"/>
            </a:lvl4pPr>
            <a:lvl5pPr marL="2196768" indent="0">
              <a:buNone/>
              <a:defRPr sz="1922" b="1"/>
            </a:lvl5pPr>
            <a:lvl6pPr marL="2745961" indent="0">
              <a:buNone/>
              <a:defRPr sz="1922" b="1"/>
            </a:lvl6pPr>
            <a:lvl7pPr marL="3295153" indent="0">
              <a:buNone/>
              <a:defRPr sz="1922" b="1"/>
            </a:lvl7pPr>
            <a:lvl8pPr marL="3844345" indent="0">
              <a:buNone/>
              <a:defRPr sz="1922" b="1"/>
            </a:lvl8pPr>
            <a:lvl9pPr marL="4393537" indent="0">
              <a:buNone/>
              <a:defRPr sz="192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70378" y="9601644"/>
            <a:ext cx="9465493" cy="17443145"/>
          </a:xfrm>
        </p:spPr>
        <p:txBody>
          <a:bodyPr/>
          <a:lstStyle>
            <a:lvl1pPr>
              <a:defRPr sz="2883"/>
            </a:lvl1pPr>
            <a:lvl2pPr>
              <a:defRPr sz="2403"/>
            </a:lvl2pPr>
            <a:lvl3pPr>
              <a:defRPr sz="2162"/>
            </a:lvl3pPr>
            <a:lvl4pPr>
              <a:defRPr sz="1922"/>
            </a:lvl4pPr>
            <a:lvl5pPr>
              <a:defRPr sz="1922"/>
            </a:lvl5pPr>
            <a:lvl6pPr>
              <a:defRPr sz="1922"/>
            </a:lvl6pPr>
            <a:lvl7pPr>
              <a:defRPr sz="1922"/>
            </a:lvl7pPr>
            <a:lvl8pPr>
              <a:defRPr sz="1922"/>
            </a:lvl8pPr>
            <a:lvl9pPr>
              <a:defRPr sz="192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0882170" y="6777407"/>
            <a:ext cx="9467591" cy="2824238"/>
          </a:xfrm>
        </p:spPr>
        <p:txBody>
          <a:bodyPr anchor="b"/>
          <a:lstStyle>
            <a:lvl1pPr marL="0" indent="0">
              <a:buNone/>
              <a:defRPr sz="2883" b="1"/>
            </a:lvl1pPr>
            <a:lvl2pPr marL="549192" indent="0">
              <a:buNone/>
              <a:defRPr sz="2403" b="1"/>
            </a:lvl2pPr>
            <a:lvl3pPr marL="1098385" indent="0">
              <a:buNone/>
              <a:defRPr sz="2162" b="1"/>
            </a:lvl3pPr>
            <a:lvl4pPr marL="1647576" indent="0">
              <a:buNone/>
              <a:defRPr sz="1922" b="1"/>
            </a:lvl4pPr>
            <a:lvl5pPr marL="2196768" indent="0">
              <a:buNone/>
              <a:defRPr sz="1922" b="1"/>
            </a:lvl5pPr>
            <a:lvl6pPr marL="2745961" indent="0">
              <a:buNone/>
              <a:defRPr sz="1922" b="1"/>
            </a:lvl6pPr>
            <a:lvl7pPr marL="3295153" indent="0">
              <a:buNone/>
              <a:defRPr sz="1922" b="1"/>
            </a:lvl7pPr>
            <a:lvl8pPr marL="3844345" indent="0">
              <a:buNone/>
              <a:defRPr sz="1922" b="1"/>
            </a:lvl8pPr>
            <a:lvl9pPr marL="4393537" indent="0">
              <a:buNone/>
              <a:defRPr sz="192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0882170" y="9601644"/>
            <a:ext cx="9467591" cy="17443145"/>
          </a:xfrm>
        </p:spPr>
        <p:txBody>
          <a:bodyPr/>
          <a:lstStyle>
            <a:lvl1pPr>
              <a:defRPr sz="2883"/>
            </a:lvl1pPr>
            <a:lvl2pPr>
              <a:defRPr sz="2403"/>
            </a:lvl2pPr>
            <a:lvl3pPr>
              <a:defRPr sz="2162"/>
            </a:lvl3pPr>
            <a:lvl4pPr>
              <a:defRPr sz="1922"/>
            </a:lvl4pPr>
            <a:lvl5pPr>
              <a:defRPr sz="1922"/>
            </a:lvl5pPr>
            <a:lvl6pPr>
              <a:defRPr sz="1922"/>
            </a:lvl6pPr>
            <a:lvl7pPr>
              <a:defRPr sz="1922"/>
            </a:lvl7pPr>
            <a:lvl8pPr>
              <a:defRPr sz="1922"/>
            </a:lvl8pPr>
            <a:lvl9pPr>
              <a:defRPr sz="192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F74F8E5-E6E7-84BD-C660-3E1C61D4C8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28BF96F-7DC3-A7AE-A132-CEBDA8FDCE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A022241-AA1F-54A0-AFCE-8363EEA1F3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99C04-820E-407D-9BEF-7E45E5D8A11F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85563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32332D6-F643-F9D1-FA42-3A303CD287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893E539-4EBE-9223-CB62-3523739F78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49891E3-308B-035F-D0A3-C9DCC4760E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B732D-B589-43CF-ABCB-8D9EE4DD11A2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5462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2B9A497-3D5E-2748-849F-38C8D2574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9EF18B2-6324-DC3B-B0A6-24615CE073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E080623-669A-DA43-BDEB-EDE1C4910A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DC8C9-1434-4FC5-AAE8-B84B0D977406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07995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0379" y="1205212"/>
            <a:ext cx="7047699" cy="5129776"/>
          </a:xfrm>
        </p:spPr>
        <p:txBody>
          <a:bodyPr anchor="b"/>
          <a:lstStyle>
            <a:lvl1pPr algn="l">
              <a:defRPr sz="2403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4128" y="1205212"/>
            <a:ext cx="11975633" cy="25839578"/>
          </a:xfrm>
        </p:spPr>
        <p:txBody>
          <a:bodyPr/>
          <a:lstStyle>
            <a:lvl1pPr>
              <a:defRPr sz="3844"/>
            </a:lvl1pPr>
            <a:lvl2pPr>
              <a:defRPr sz="3363"/>
            </a:lvl2pPr>
            <a:lvl3pPr>
              <a:defRPr sz="2883"/>
            </a:lvl3pPr>
            <a:lvl4pPr>
              <a:defRPr sz="2403"/>
            </a:lvl4pPr>
            <a:lvl5pPr>
              <a:defRPr sz="2403"/>
            </a:lvl5pPr>
            <a:lvl6pPr>
              <a:defRPr sz="2403"/>
            </a:lvl6pPr>
            <a:lvl7pPr>
              <a:defRPr sz="2403"/>
            </a:lvl7pPr>
            <a:lvl8pPr>
              <a:defRPr sz="2403"/>
            </a:lvl8pPr>
            <a:lvl9pPr>
              <a:defRPr sz="240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0379" y="6334987"/>
            <a:ext cx="7047699" cy="20709802"/>
          </a:xfrm>
        </p:spPr>
        <p:txBody>
          <a:bodyPr/>
          <a:lstStyle>
            <a:lvl1pPr marL="0" indent="0">
              <a:buNone/>
              <a:defRPr sz="1682"/>
            </a:lvl1pPr>
            <a:lvl2pPr marL="549192" indent="0">
              <a:buNone/>
              <a:defRPr sz="1441"/>
            </a:lvl2pPr>
            <a:lvl3pPr marL="1098385" indent="0">
              <a:buNone/>
              <a:defRPr sz="1201"/>
            </a:lvl3pPr>
            <a:lvl4pPr marL="1647576" indent="0">
              <a:buNone/>
              <a:defRPr sz="1081"/>
            </a:lvl4pPr>
            <a:lvl5pPr marL="2196768" indent="0">
              <a:buNone/>
              <a:defRPr sz="1081"/>
            </a:lvl5pPr>
            <a:lvl6pPr marL="2745961" indent="0">
              <a:buNone/>
              <a:defRPr sz="1081"/>
            </a:lvl6pPr>
            <a:lvl7pPr marL="3295153" indent="0">
              <a:buNone/>
              <a:defRPr sz="1081"/>
            </a:lvl7pPr>
            <a:lvl8pPr marL="3844345" indent="0">
              <a:buNone/>
              <a:defRPr sz="1081"/>
            </a:lvl8pPr>
            <a:lvl9pPr marL="4393537" indent="0">
              <a:buNone/>
              <a:defRPr sz="10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381461-BA46-BC28-7FBF-0308861000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43AD5B-6E43-887D-FFEC-F18CB33670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A072D4-7559-3FD3-8C92-DE53910713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63531-75D7-4E2C-B8F2-FC501E22CCBB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64552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7558" y="21192269"/>
            <a:ext cx="12852922" cy="2501958"/>
          </a:xfrm>
        </p:spPr>
        <p:txBody>
          <a:bodyPr anchor="b"/>
          <a:lstStyle>
            <a:lvl1pPr algn="l">
              <a:defRPr sz="2403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197558" y="2706006"/>
            <a:ext cx="12852922" cy="18163983"/>
          </a:xfrm>
        </p:spPr>
        <p:txBody>
          <a:bodyPr/>
          <a:lstStyle>
            <a:lvl1pPr marL="0" indent="0">
              <a:buNone/>
              <a:defRPr sz="3844"/>
            </a:lvl1pPr>
            <a:lvl2pPr marL="549192" indent="0">
              <a:buNone/>
              <a:defRPr sz="3363"/>
            </a:lvl2pPr>
            <a:lvl3pPr marL="1098385" indent="0">
              <a:buNone/>
              <a:defRPr sz="2883"/>
            </a:lvl3pPr>
            <a:lvl4pPr marL="1647576" indent="0">
              <a:buNone/>
              <a:defRPr sz="2403"/>
            </a:lvl4pPr>
            <a:lvl5pPr marL="2196768" indent="0">
              <a:buNone/>
              <a:defRPr sz="2403"/>
            </a:lvl5pPr>
            <a:lvl6pPr marL="2745961" indent="0">
              <a:buNone/>
              <a:defRPr sz="2403"/>
            </a:lvl6pPr>
            <a:lvl7pPr marL="3295153" indent="0">
              <a:buNone/>
              <a:defRPr sz="2403"/>
            </a:lvl7pPr>
            <a:lvl8pPr marL="3844345" indent="0">
              <a:buNone/>
              <a:defRPr sz="2403"/>
            </a:lvl8pPr>
            <a:lvl9pPr marL="4393537" indent="0">
              <a:buNone/>
              <a:defRPr sz="2403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197558" y="23694226"/>
            <a:ext cx="12852922" cy="3552703"/>
          </a:xfrm>
        </p:spPr>
        <p:txBody>
          <a:bodyPr/>
          <a:lstStyle>
            <a:lvl1pPr marL="0" indent="0">
              <a:buNone/>
              <a:defRPr sz="1682"/>
            </a:lvl1pPr>
            <a:lvl2pPr marL="549192" indent="0">
              <a:buNone/>
              <a:defRPr sz="1441"/>
            </a:lvl2pPr>
            <a:lvl3pPr marL="1098385" indent="0">
              <a:buNone/>
              <a:defRPr sz="1201"/>
            </a:lvl3pPr>
            <a:lvl4pPr marL="1647576" indent="0">
              <a:buNone/>
              <a:defRPr sz="1081"/>
            </a:lvl4pPr>
            <a:lvl5pPr marL="2196768" indent="0">
              <a:buNone/>
              <a:defRPr sz="1081"/>
            </a:lvl5pPr>
            <a:lvl6pPr marL="2745961" indent="0">
              <a:buNone/>
              <a:defRPr sz="1081"/>
            </a:lvl6pPr>
            <a:lvl7pPr marL="3295153" indent="0">
              <a:buNone/>
              <a:defRPr sz="1081"/>
            </a:lvl7pPr>
            <a:lvl8pPr marL="3844345" indent="0">
              <a:buNone/>
              <a:defRPr sz="1081"/>
            </a:lvl8pPr>
            <a:lvl9pPr marL="4393537" indent="0">
              <a:buNone/>
              <a:defRPr sz="10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92F7CA-58B8-0732-2510-7CB7A5693C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34F58A-6F8B-C89E-EE5F-EC0E4C0692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2D77A6-FA35-48F2-5725-F009FFC7D5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7493C-C322-4FA4-847E-E22AEBF05389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2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9A28D5F-6144-EBE6-0935-825780736C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05567" y="2690749"/>
            <a:ext cx="18209006" cy="50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22354" tIns="111176" rIns="222354" bIns="1111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CC1A7B8-A776-A00F-B652-CB359370DA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05567" y="8743504"/>
            <a:ext cx="18209006" cy="18167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22354" tIns="111176" rIns="222354" bIns="1111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1AC05A0-168F-6172-36D9-313C97D2383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05567" y="27584466"/>
            <a:ext cx="4464102" cy="201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22354" tIns="111176" rIns="222354" bIns="111176" numCol="1" anchor="t" anchorCtr="0" compatLnSpc="1">
            <a:prstTxWarp prst="textNoShape">
              <a:avLst/>
            </a:prstTxWarp>
          </a:bodyPr>
          <a:lstStyle>
            <a:lvl1pPr>
              <a:defRPr sz="4084"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114D4FF-3A08-4FFF-A7F3-21D955CA38A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18444" y="27584466"/>
            <a:ext cx="6783253" cy="201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22354" tIns="111176" rIns="222354" bIns="111176" numCol="1" anchor="t" anchorCtr="0" compatLnSpc="1">
            <a:prstTxWarp prst="textNoShape">
              <a:avLst/>
            </a:prstTxWarp>
          </a:bodyPr>
          <a:lstStyle>
            <a:lvl1pPr algn="ctr">
              <a:defRPr sz="4084"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BC9DDD9-322F-FD83-4457-385F48ACB50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350470" y="27584466"/>
            <a:ext cx="4464104" cy="201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22354" tIns="111176" rIns="222354" bIns="111176" numCol="1" anchor="t" anchorCtr="0" compatLnSpc="1">
            <a:prstTxWarp prst="textNoShape">
              <a:avLst/>
            </a:prstTxWarp>
          </a:bodyPr>
          <a:lstStyle>
            <a:lvl1pPr algn="r">
              <a:defRPr sz="4084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5726B9F-ADB4-4752-8D57-357D38B0F2F6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71592" rtl="0" eaLnBrk="0" fontAlgn="base" hangingPunct="0">
        <a:spcBef>
          <a:spcPct val="0"/>
        </a:spcBef>
        <a:spcAft>
          <a:spcPct val="0"/>
        </a:spcAft>
        <a:defRPr sz="12853">
          <a:solidFill>
            <a:schemeClr val="tx2"/>
          </a:solidFill>
          <a:latin typeface="+mj-lt"/>
          <a:ea typeface="+mj-ea"/>
          <a:cs typeface="+mj-cs"/>
        </a:defRPr>
      </a:lvl1pPr>
      <a:lvl2pPr algn="ctr" defTabSz="2671592" rtl="0" eaLnBrk="0" fontAlgn="base" hangingPunct="0">
        <a:spcBef>
          <a:spcPct val="0"/>
        </a:spcBef>
        <a:spcAft>
          <a:spcPct val="0"/>
        </a:spcAft>
        <a:defRPr sz="12853">
          <a:solidFill>
            <a:schemeClr val="tx2"/>
          </a:solidFill>
          <a:latin typeface="Times New Roman" pitchFamily="18" charset="0"/>
        </a:defRPr>
      </a:lvl2pPr>
      <a:lvl3pPr algn="ctr" defTabSz="2671592" rtl="0" eaLnBrk="0" fontAlgn="base" hangingPunct="0">
        <a:spcBef>
          <a:spcPct val="0"/>
        </a:spcBef>
        <a:spcAft>
          <a:spcPct val="0"/>
        </a:spcAft>
        <a:defRPr sz="12853">
          <a:solidFill>
            <a:schemeClr val="tx2"/>
          </a:solidFill>
          <a:latin typeface="Times New Roman" pitchFamily="18" charset="0"/>
        </a:defRPr>
      </a:lvl3pPr>
      <a:lvl4pPr algn="ctr" defTabSz="2671592" rtl="0" eaLnBrk="0" fontAlgn="base" hangingPunct="0">
        <a:spcBef>
          <a:spcPct val="0"/>
        </a:spcBef>
        <a:spcAft>
          <a:spcPct val="0"/>
        </a:spcAft>
        <a:defRPr sz="12853">
          <a:solidFill>
            <a:schemeClr val="tx2"/>
          </a:solidFill>
          <a:latin typeface="Times New Roman" pitchFamily="18" charset="0"/>
        </a:defRPr>
      </a:lvl4pPr>
      <a:lvl5pPr algn="ctr" defTabSz="2671592" rtl="0" eaLnBrk="0" fontAlgn="base" hangingPunct="0">
        <a:spcBef>
          <a:spcPct val="0"/>
        </a:spcBef>
        <a:spcAft>
          <a:spcPct val="0"/>
        </a:spcAft>
        <a:defRPr sz="12853">
          <a:solidFill>
            <a:schemeClr val="tx2"/>
          </a:solidFill>
          <a:latin typeface="Times New Roman" pitchFamily="18" charset="0"/>
        </a:defRPr>
      </a:lvl5pPr>
      <a:lvl6pPr marL="549192" algn="ctr" defTabSz="2671592" rtl="0" eaLnBrk="0" fontAlgn="base" hangingPunct="0">
        <a:spcBef>
          <a:spcPct val="0"/>
        </a:spcBef>
        <a:spcAft>
          <a:spcPct val="0"/>
        </a:spcAft>
        <a:defRPr sz="12853">
          <a:solidFill>
            <a:schemeClr val="tx2"/>
          </a:solidFill>
          <a:latin typeface="Times New Roman" pitchFamily="18" charset="0"/>
        </a:defRPr>
      </a:lvl6pPr>
      <a:lvl7pPr marL="1098385" algn="ctr" defTabSz="2671592" rtl="0" eaLnBrk="0" fontAlgn="base" hangingPunct="0">
        <a:spcBef>
          <a:spcPct val="0"/>
        </a:spcBef>
        <a:spcAft>
          <a:spcPct val="0"/>
        </a:spcAft>
        <a:defRPr sz="12853">
          <a:solidFill>
            <a:schemeClr val="tx2"/>
          </a:solidFill>
          <a:latin typeface="Times New Roman" pitchFamily="18" charset="0"/>
        </a:defRPr>
      </a:lvl7pPr>
      <a:lvl8pPr marL="1647576" algn="ctr" defTabSz="2671592" rtl="0" eaLnBrk="0" fontAlgn="base" hangingPunct="0">
        <a:spcBef>
          <a:spcPct val="0"/>
        </a:spcBef>
        <a:spcAft>
          <a:spcPct val="0"/>
        </a:spcAft>
        <a:defRPr sz="12853">
          <a:solidFill>
            <a:schemeClr val="tx2"/>
          </a:solidFill>
          <a:latin typeface="Times New Roman" pitchFamily="18" charset="0"/>
        </a:defRPr>
      </a:lvl8pPr>
      <a:lvl9pPr marL="2196768" algn="ctr" defTabSz="2671592" rtl="0" eaLnBrk="0" fontAlgn="base" hangingPunct="0">
        <a:spcBef>
          <a:spcPct val="0"/>
        </a:spcBef>
        <a:spcAft>
          <a:spcPct val="0"/>
        </a:spcAft>
        <a:defRPr sz="12853">
          <a:solidFill>
            <a:schemeClr val="tx2"/>
          </a:solidFill>
          <a:latin typeface="Times New Roman" pitchFamily="18" charset="0"/>
        </a:defRPr>
      </a:lvl9pPr>
    </p:titleStyle>
    <p:bodyStyle>
      <a:lvl1pPr marL="1003038" indent="-1003038" algn="l" defTabSz="2671592" rtl="0" eaLnBrk="0" fontAlgn="base" hangingPunct="0">
        <a:spcBef>
          <a:spcPct val="20000"/>
        </a:spcBef>
        <a:spcAft>
          <a:spcPct val="0"/>
        </a:spcAft>
        <a:buChar char="•"/>
        <a:defRPr sz="9370">
          <a:solidFill>
            <a:schemeClr val="tx1"/>
          </a:solidFill>
          <a:latin typeface="+mn-lt"/>
          <a:ea typeface="+mn-ea"/>
          <a:cs typeface="+mn-cs"/>
        </a:defRPr>
      </a:lvl1pPr>
      <a:lvl2pPr marL="2170071" indent="-835229" algn="l" defTabSz="2671592" rtl="0" eaLnBrk="0" fontAlgn="base" hangingPunct="0">
        <a:spcBef>
          <a:spcPct val="20000"/>
        </a:spcBef>
        <a:spcAft>
          <a:spcPct val="0"/>
        </a:spcAft>
        <a:buChar char="–"/>
        <a:defRPr sz="8168">
          <a:solidFill>
            <a:schemeClr val="tx1"/>
          </a:solidFill>
          <a:latin typeface="+mn-lt"/>
        </a:defRPr>
      </a:lvl2pPr>
      <a:lvl3pPr marL="3339013" indent="-667421" algn="l" defTabSz="2671592" rtl="0" eaLnBrk="0" fontAlgn="base" hangingPunct="0">
        <a:spcBef>
          <a:spcPct val="20000"/>
        </a:spcBef>
        <a:spcAft>
          <a:spcPct val="0"/>
        </a:spcAft>
        <a:buChar char="•"/>
        <a:defRPr sz="7087">
          <a:solidFill>
            <a:schemeClr val="tx1"/>
          </a:solidFill>
          <a:latin typeface="+mn-lt"/>
        </a:defRPr>
      </a:lvl3pPr>
      <a:lvl4pPr marL="4675761" indent="-669329" algn="l" defTabSz="2671592" rtl="0" eaLnBrk="0" fontAlgn="base" hangingPunct="0">
        <a:spcBef>
          <a:spcPct val="20000"/>
        </a:spcBef>
        <a:spcAft>
          <a:spcPct val="0"/>
        </a:spcAft>
        <a:buChar char="–"/>
        <a:defRPr sz="5886">
          <a:solidFill>
            <a:schemeClr val="tx1"/>
          </a:solidFill>
          <a:latin typeface="+mn-lt"/>
        </a:defRPr>
      </a:lvl4pPr>
      <a:lvl5pPr marL="6010603" indent="-669329" algn="l" defTabSz="2671592" rtl="0" eaLnBrk="0" fontAlgn="base" hangingPunct="0">
        <a:spcBef>
          <a:spcPct val="20000"/>
        </a:spcBef>
        <a:spcAft>
          <a:spcPct val="0"/>
        </a:spcAft>
        <a:buChar char="»"/>
        <a:defRPr sz="5886">
          <a:solidFill>
            <a:schemeClr val="tx1"/>
          </a:solidFill>
          <a:latin typeface="+mn-lt"/>
        </a:defRPr>
      </a:lvl5pPr>
      <a:lvl6pPr marL="6559794" indent="-669329" algn="l" defTabSz="2671592" rtl="0" eaLnBrk="0" fontAlgn="base" hangingPunct="0">
        <a:spcBef>
          <a:spcPct val="20000"/>
        </a:spcBef>
        <a:spcAft>
          <a:spcPct val="0"/>
        </a:spcAft>
        <a:buChar char="»"/>
        <a:defRPr sz="5886">
          <a:solidFill>
            <a:schemeClr val="tx1"/>
          </a:solidFill>
          <a:latin typeface="+mn-lt"/>
        </a:defRPr>
      </a:lvl6pPr>
      <a:lvl7pPr marL="7108987" indent="-669329" algn="l" defTabSz="2671592" rtl="0" eaLnBrk="0" fontAlgn="base" hangingPunct="0">
        <a:spcBef>
          <a:spcPct val="20000"/>
        </a:spcBef>
        <a:spcAft>
          <a:spcPct val="0"/>
        </a:spcAft>
        <a:buChar char="»"/>
        <a:defRPr sz="5886">
          <a:solidFill>
            <a:schemeClr val="tx1"/>
          </a:solidFill>
          <a:latin typeface="+mn-lt"/>
        </a:defRPr>
      </a:lvl7pPr>
      <a:lvl8pPr marL="7658179" indent="-669329" algn="l" defTabSz="2671592" rtl="0" eaLnBrk="0" fontAlgn="base" hangingPunct="0">
        <a:spcBef>
          <a:spcPct val="20000"/>
        </a:spcBef>
        <a:spcAft>
          <a:spcPct val="0"/>
        </a:spcAft>
        <a:buChar char="»"/>
        <a:defRPr sz="5886">
          <a:solidFill>
            <a:schemeClr val="tx1"/>
          </a:solidFill>
          <a:latin typeface="+mn-lt"/>
        </a:defRPr>
      </a:lvl8pPr>
      <a:lvl9pPr marL="8207371" indent="-669329" algn="l" defTabSz="2671592" rtl="0" eaLnBrk="0" fontAlgn="base" hangingPunct="0">
        <a:spcBef>
          <a:spcPct val="20000"/>
        </a:spcBef>
        <a:spcAft>
          <a:spcPct val="0"/>
        </a:spcAft>
        <a:buChar char="»"/>
        <a:defRPr sz="5886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1098385" rtl="0" eaLnBrk="1" latinLnBrk="0" hangingPunct="1">
        <a:defRPr sz="2162" kern="1200">
          <a:solidFill>
            <a:schemeClr val="tx1"/>
          </a:solidFill>
          <a:latin typeface="+mn-lt"/>
          <a:ea typeface="+mn-ea"/>
          <a:cs typeface="+mn-cs"/>
        </a:defRPr>
      </a:lvl1pPr>
      <a:lvl2pPr marL="549192" algn="l" defTabSz="1098385" rtl="0" eaLnBrk="1" latinLnBrk="0" hangingPunct="1">
        <a:defRPr sz="2162" kern="1200">
          <a:solidFill>
            <a:schemeClr val="tx1"/>
          </a:solidFill>
          <a:latin typeface="+mn-lt"/>
          <a:ea typeface="+mn-ea"/>
          <a:cs typeface="+mn-cs"/>
        </a:defRPr>
      </a:lvl2pPr>
      <a:lvl3pPr marL="1098385" algn="l" defTabSz="1098385" rtl="0" eaLnBrk="1" latinLnBrk="0" hangingPunct="1">
        <a:defRPr sz="2162" kern="1200">
          <a:solidFill>
            <a:schemeClr val="tx1"/>
          </a:solidFill>
          <a:latin typeface="+mn-lt"/>
          <a:ea typeface="+mn-ea"/>
          <a:cs typeface="+mn-cs"/>
        </a:defRPr>
      </a:lvl3pPr>
      <a:lvl4pPr marL="1647576" algn="l" defTabSz="1098385" rtl="0" eaLnBrk="1" latinLnBrk="0" hangingPunct="1">
        <a:defRPr sz="2162" kern="1200">
          <a:solidFill>
            <a:schemeClr val="tx1"/>
          </a:solidFill>
          <a:latin typeface="+mn-lt"/>
          <a:ea typeface="+mn-ea"/>
          <a:cs typeface="+mn-cs"/>
        </a:defRPr>
      </a:lvl4pPr>
      <a:lvl5pPr marL="2196768" algn="l" defTabSz="1098385" rtl="0" eaLnBrk="1" latinLnBrk="0" hangingPunct="1">
        <a:defRPr sz="2162" kern="1200">
          <a:solidFill>
            <a:schemeClr val="tx1"/>
          </a:solidFill>
          <a:latin typeface="+mn-lt"/>
          <a:ea typeface="+mn-ea"/>
          <a:cs typeface="+mn-cs"/>
        </a:defRPr>
      </a:lvl5pPr>
      <a:lvl6pPr marL="2745961" algn="l" defTabSz="1098385" rtl="0" eaLnBrk="1" latinLnBrk="0" hangingPunct="1">
        <a:defRPr sz="2162" kern="1200">
          <a:solidFill>
            <a:schemeClr val="tx1"/>
          </a:solidFill>
          <a:latin typeface="+mn-lt"/>
          <a:ea typeface="+mn-ea"/>
          <a:cs typeface="+mn-cs"/>
        </a:defRPr>
      </a:lvl6pPr>
      <a:lvl7pPr marL="3295153" algn="l" defTabSz="1098385" rtl="0" eaLnBrk="1" latinLnBrk="0" hangingPunct="1">
        <a:defRPr sz="2162" kern="1200">
          <a:solidFill>
            <a:schemeClr val="tx1"/>
          </a:solidFill>
          <a:latin typeface="+mn-lt"/>
          <a:ea typeface="+mn-ea"/>
          <a:cs typeface="+mn-cs"/>
        </a:defRPr>
      </a:lvl7pPr>
      <a:lvl8pPr marL="3844345" algn="l" defTabSz="1098385" rtl="0" eaLnBrk="1" latinLnBrk="0" hangingPunct="1">
        <a:defRPr sz="2162" kern="1200">
          <a:solidFill>
            <a:schemeClr val="tx1"/>
          </a:solidFill>
          <a:latin typeface="+mn-lt"/>
          <a:ea typeface="+mn-ea"/>
          <a:cs typeface="+mn-cs"/>
        </a:defRPr>
      </a:lvl8pPr>
      <a:lvl9pPr marL="4393537" algn="l" defTabSz="1098385" rtl="0" eaLnBrk="1" latinLnBrk="0" hangingPunct="1">
        <a:defRPr sz="21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0194983D-16F6-4CF8-2CBC-AFDCC9438E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6380" y="1321750"/>
            <a:ext cx="15919944" cy="1199491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tx1"/>
                </a:solidFill>
                <a:ea typeface="宋体" panose="02010600030101010101" pitchFamily="2" charset="-122"/>
              </a:rPr>
              <a:t>AUTOMATIC TITLE EXTRACTION FROM IMAGES BASED ON DEEP LEARNING</a:t>
            </a:r>
            <a:endParaRPr lang="en-GB" altLang="zh-CN" sz="36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097" name="Rectangle 12">
            <a:extLst>
              <a:ext uri="{FF2B5EF4-FFF2-40B4-BE49-F238E27FC236}">
                <a16:creationId xmlns:a16="http://schemas.microsoft.com/office/drawing/2014/main" id="{AF5F5BED-5530-22F9-6F27-B38E83481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499" y="2466845"/>
            <a:ext cx="18003655" cy="1199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102" tIns="133550" rIns="267102" bIns="133550" anchor="ctr"/>
          <a:lstStyle>
            <a:lvl1pPr defTabSz="2224088">
              <a:spcBef>
                <a:spcPct val="20000"/>
              </a:spcBef>
              <a:buChar char="•"/>
              <a:defRPr sz="7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2224088">
              <a:spcBef>
                <a:spcPct val="20000"/>
              </a:spcBef>
              <a:buChar char="–"/>
              <a:defRPr sz="6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2224088">
              <a:spcBef>
                <a:spcPct val="20000"/>
              </a:spcBef>
              <a:buChar char="•"/>
              <a:defRPr sz="5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2224088">
              <a:spcBef>
                <a:spcPct val="20000"/>
              </a:spcBef>
              <a:buChar char="–"/>
              <a:defRPr sz="4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2224088">
              <a:spcBef>
                <a:spcPct val="20000"/>
              </a:spcBef>
              <a:buChar char="»"/>
              <a:defRPr sz="4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2224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2224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2224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2224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zh-CN" sz="2800" b="1" dirty="0">
                <a:ea typeface="宋体" panose="02010600030101010101" pitchFamily="2" charset="-122"/>
              </a:rPr>
              <a:t>Berkay Gümüşay, Hira Nur Morca, Prof. Dr. Banu Diri</a:t>
            </a:r>
            <a:endParaRPr lang="en-GB" altLang="zh-CN" sz="2800" b="1" dirty="0"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tr-TR" altLang="zh-CN" sz="2403" dirty="0">
                <a:ea typeface="宋体" panose="02010600030101010101" pitchFamily="2" charset="-122"/>
              </a:rPr>
              <a:t>berkay.gumusay</a:t>
            </a:r>
            <a:r>
              <a:rPr lang="en-US" altLang="zh-CN" sz="2403" dirty="0">
                <a:ea typeface="宋体" panose="02010600030101010101" pitchFamily="2" charset="-122"/>
              </a:rPr>
              <a:t>@std.yildiz.edu.tr, </a:t>
            </a:r>
            <a:r>
              <a:rPr lang="tr-TR" altLang="zh-CN" sz="2403" dirty="0">
                <a:ea typeface="宋体" panose="02010600030101010101" pitchFamily="2" charset="-122"/>
              </a:rPr>
              <a:t>nur.morca</a:t>
            </a:r>
            <a:r>
              <a:rPr lang="en-US" altLang="zh-CN" sz="2403" dirty="0">
                <a:ea typeface="宋体" panose="02010600030101010101" pitchFamily="2" charset="-122"/>
              </a:rPr>
              <a:t>@std.yildiz.edu.tr, </a:t>
            </a:r>
            <a:r>
              <a:rPr lang="tr-TR" altLang="zh-CN" sz="2403" dirty="0">
                <a:ea typeface="宋体" panose="02010600030101010101" pitchFamily="2" charset="-122"/>
              </a:rPr>
              <a:t>diri</a:t>
            </a:r>
            <a:r>
              <a:rPr lang="en-US" altLang="zh-CN" sz="2403" dirty="0">
                <a:ea typeface="宋体" panose="02010600030101010101" pitchFamily="2" charset="-122"/>
              </a:rPr>
              <a:t>@yildiz.edu.tr</a:t>
            </a:r>
          </a:p>
        </p:txBody>
      </p:sp>
      <p:sp>
        <p:nvSpPr>
          <p:cNvPr id="3100" name="Text Box 485">
            <a:extLst>
              <a:ext uri="{FF2B5EF4-FFF2-40B4-BE49-F238E27FC236}">
                <a16:creationId xmlns:a16="http://schemas.microsoft.com/office/drawing/2014/main" id="{26D00FBA-1BCB-0E42-E24B-227487847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6589" y="3786971"/>
            <a:ext cx="9366052" cy="5654831"/>
          </a:xfrm>
          <a:prstGeom prst="rect">
            <a:avLst/>
          </a:prstGeom>
          <a:noFill/>
          <a:ln>
            <a:noFill/>
          </a:ln>
        </p:spPr>
        <p:txBody>
          <a:bodyPr wrap="square" lIns="78182" tIns="39091" rIns="78182" bIns="39091">
            <a:spAutoFit/>
          </a:bodyPr>
          <a:lstStyle>
            <a:lvl1pPr defTabSz="650875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50875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50875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50875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50875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511"/>
              </a:spcBef>
              <a:spcAft>
                <a:spcPts val="1021"/>
              </a:spcAft>
              <a:defRPr/>
            </a:pPr>
            <a:r>
              <a:rPr lang="en-GB" altLang="zh-CN" sz="2400" b="1" dirty="0">
                <a:ea typeface="宋体" panose="02010600030101010101" pitchFamily="2" charset="-122"/>
              </a:rPr>
              <a:t>I</a:t>
            </a:r>
            <a:r>
              <a:rPr lang="tr-TR" altLang="zh-CN" sz="2400" b="1" dirty="0">
                <a:ea typeface="宋体" panose="02010600030101010101" pitchFamily="2" charset="-122"/>
              </a:rPr>
              <a:t>II</a:t>
            </a:r>
            <a:r>
              <a:rPr lang="en-GB" altLang="zh-CN" sz="2400" b="1" dirty="0">
                <a:ea typeface="宋体" panose="02010600030101010101" pitchFamily="2" charset="-122"/>
              </a:rPr>
              <a:t>. Experimental/Application Results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Encoder CNN Comparison</a:t>
            </a:r>
          </a:p>
          <a:p>
            <a:r>
              <a:rPr lang="en-US" sz="2200" b="1" dirty="0">
                <a:highlight>
                  <a:srgbClr val="FFFF99"/>
                </a:highlight>
              </a:rPr>
              <a:t>InceptionV3 (BNL-Mini):</a:t>
            </a:r>
            <a:r>
              <a:rPr lang="en-US" sz="2200" dirty="0"/>
              <a:t> Fastest model but lower feature quality.</a:t>
            </a:r>
          </a:p>
          <a:p>
            <a:r>
              <a:rPr lang="en-US" sz="2200" b="1" dirty="0">
                <a:highlight>
                  <a:srgbClr val="FFFFCC"/>
                </a:highlight>
              </a:rPr>
              <a:t>VGG16 (BNL-Medium):</a:t>
            </a:r>
            <a:r>
              <a:rPr lang="en-US" sz="2200" dirty="0">
                <a:highlight>
                  <a:srgbClr val="FFFFCC"/>
                </a:highlight>
              </a:rPr>
              <a:t> </a:t>
            </a:r>
            <a:r>
              <a:rPr lang="en-US" sz="2200" dirty="0"/>
              <a:t>Balanced in speed and feature richness.</a:t>
            </a:r>
          </a:p>
          <a:p>
            <a:r>
              <a:rPr lang="en-US" sz="2200" b="1" dirty="0">
                <a:highlight>
                  <a:srgbClr val="FFFF99"/>
                </a:highlight>
              </a:rPr>
              <a:t>ResNet50 (BNL-Large):</a:t>
            </a:r>
            <a:r>
              <a:rPr lang="en-US" sz="2200" dirty="0">
                <a:highlight>
                  <a:srgbClr val="FFFF99"/>
                </a:highlight>
              </a:rPr>
              <a:t> </a:t>
            </a:r>
            <a:r>
              <a:rPr lang="en-US" sz="2200" dirty="0"/>
              <a:t>Best feature quality but slowest.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 Decoder Layer Comparison</a:t>
            </a:r>
          </a:p>
          <a:p>
            <a:r>
              <a:rPr lang="en-US" sz="2200" b="1" dirty="0">
                <a:highlight>
                  <a:srgbClr val="FFFFCC"/>
                </a:highlight>
              </a:rPr>
              <a:t>LSTM (BNL-Large):</a:t>
            </a:r>
            <a:r>
              <a:rPr lang="en-US" sz="2200" dirty="0"/>
              <a:t> Faster per epoch, performs well and adapts quickly.</a:t>
            </a:r>
          </a:p>
          <a:p>
            <a:r>
              <a:rPr lang="en-US" sz="2200" b="1" dirty="0">
                <a:highlight>
                  <a:srgbClr val="FFFF99"/>
                </a:highlight>
              </a:rPr>
              <a:t>Transformer (BNT-Large):</a:t>
            </a:r>
            <a:r>
              <a:rPr lang="en-US" sz="2200" dirty="0">
                <a:highlight>
                  <a:srgbClr val="FFFF99"/>
                </a:highlight>
              </a:rPr>
              <a:t> </a:t>
            </a:r>
            <a:r>
              <a:rPr lang="en-US" sz="2200" dirty="0"/>
              <a:t>Learns grammar better, requires fewer epochs despite longer training per epoch.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 Tokenizer Comparison</a:t>
            </a:r>
          </a:p>
          <a:p>
            <a:r>
              <a:rPr lang="en-US" sz="2200" b="1" dirty="0">
                <a:highlight>
                  <a:srgbClr val="FFFFCC"/>
                </a:highlight>
              </a:rPr>
              <a:t>Simple Tokenizer:</a:t>
            </a:r>
            <a:r>
              <a:rPr lang="en-US" sz="2200" dirty="0">
                <a:highlight>
                  <a:srgbClr val="FFFFCC"/>
                </a:highlight>
              </a:rPr>
              <a:t> </a:t>
            </a:r>
            <a:r>
              <a:rPr lang="en-US" sz="2200" dirty="0"/>
              <a:t>Easier to use, faster, but lower accuracy.</a:t>
            </a:r>
          </a:p>
          <a:p>
            <a:r>
              <a:rPr lang="en-US" sz="2200" b="1" dirty="0">
                <a:highlight>
                  <a:srgbClr val="FFFF99"/>
                </a:highlight>
              </a:rPr>
              <a:t>BERT Tokenizer (Turbo models):</a:t>
            </a:r>
            <a:r>
              <a:rPr lang="en-US" sz="2200" dirty="0">
                <a:highlight>
                  <a:srgbClr val="FFFF99"/>
                </a:highlight>
              </a:rPr>
              <a:t> </a:t>
            </a:r>
            <a:r>
              <a:rPr lang="en-US" sz="2200" dirty="0"/>
              <a:t>Better handles Turkish morphology, resulting in higher caption quality.</a:t>
            </a:r>
          </a:p>
          <a:p>
            <a:endParaRPr lang="en-US" sz="2200" dirty="0"/>
          </a:p>
          <a:p>
            <a:r>
              <a:rPr lang="en-US" sz="2200" dirty="0"/>
              <a:t>Table 1 presents the performance comparison of all models across multiple evaluation metrics.</a:t>
            </a:r>
          </a:p>
        </p:txBody>
      </p:sp>
      <p:sp>
        <p:nvSpPr>
          <p:cNvPr id="3101" name="Rectangle 525">
            <a:extLst>
              <a:ext uri="{FF2B5EF4-FFF2-40B4-BE49-F238E27FC236}">
                <a16:creationId xmlns:a16="http://schemas.microsoft.com/office/drawing/2014/main" id="{CBAC23BF-7AFD-1F99-A4A3-0AC6D2CE2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2099" y="24700025"/>
            <a:ext cx="7663642" cy="560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369" tIns="38005" rIns="77369" bIns="38005" anchor="b"/>
          <a:lstStyle>
            <a:lvl1pPr defTabSz="2224088">
              <a:spcBef>
                <a:spcPct val="20000"/>
              </a:spcBef>
              <a:buChar char="•"/>
              <a:defRPr sz="7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2224088">
              <a:spcBef>
                <a:spcPct val="20000"/>
              </a:spcBef>
              <a:buChar char="–"/>
              <a:defRPr sz="6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2224088">
              <a:spcBef>
                <a:spcPct val="20000"/>
              </a:spcBef>
              <a:buChar char="•"/>
              <a:defRPr sz="5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2224088">
              <a:spcBef>
                <a:spcPct val="20000"/>
              </a:spcBef>
              <a:buChar char="–"/>
              <a:defRPr sz="4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2224088">
              <a:spcBef>
                <a:spcPct val="20000"/>
              </a:spcBef>
              <a:buChar char="»"/>
              <a:defRPr sz="4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2224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2224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2224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2224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zh-CN" sz="2000" dirty="0">
                <a:ea typeface="宋体" panose="02010600030101010101" pitchFamily="2" charset="-122"/>
              </a:rPr>
              <a:t>Fig</a:t>
            </a:r>
            <a:r>
              <a:rPr lang="tr-TR" altLang="zh-CN" sz="2000" dirty="0">
                <a:ea typeface="宋体" panose="02010600030101010101" pitchFamily="2" charset="-122"/>
              </a:rPr>
              <a:t>ure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tr-TR" altLang="zh-CN" sz="2000" dirty="0">
                <a:ea typeface="宋体" panose="02010600030101010101" pitchFamily="2" charset="-122"/>
              </a:rPr>
              <a:t>4</a:t>
            </a:r>
            <a:r>
              <a:rPr lang="en-US" altLang="zh-CN" sz="2000" dirty="0">
                <a:ea typeface="宋体" panose="02010600030101010101" pitchFamily="2" charset="-122"/>
              </a:rPr>
              <a:t>. Predictions from models for a given picture</a:t>
            </a:r>
          </a:p>
        </p:txBody>
      </p:sp>
      <p:sp>
        <p:nvSpPr>
          <p:cNvPr id="3103" name="Text Box 7305">
            <a:extLst>
              <a:ext uri="{FF2B5EF4-FFF2-40B4-BE49-F238E27FC236}">
                <a16:creationId xmlns:a16="http://schemas.microsoft.com/office/drawing/2014/main" id="{823B2CBE-BDB6-C54D-C2A7-FFD978263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3499" y="16243937"/>
            <a:ext cx="8453870" cy="386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182" tIns="39091" rIns="78182" bIns="39091">
            <a:spAutoFit/>
          </a:bodyPr>
          <a:lstStyle>
            <a:lvl1pPr defTabSz="650875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50875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50875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50875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50875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sz="2000" dirty="0">
                <a:ea typeface="宋体" panose="02010600030101010101" pitchFamily="2" charset="-122"/>
              </a:rPr>
              <a:t>Figure 1. Architecture of ResNet50 + LSTM Model</a:t>
            </a:r>
            <a:endParaRPr lang="en-GB" altLang="zh-CN" sz="2000" dirty="0">
              <a:ea typeface="宋体" panose="02010600030101010101" pitchFamily="2" charset="-122"/>
            </a:endParaRPr>
          </a:p>
        </p:txBody>
      </p:sp>
      <p:sp>
        <p:nvSpPr>
          <p:cNvPr id="3104" name="Text Box 7483">
            <a:extLst>
              <a:ext uri="{FF2B5EF4-FFF2-40B4-BE49-F238E27FC236}">
                <a16:creationId xmlns:a16="http://schemas.microsoft.com/office/drawing/2014/main" id="{A370559D-99FA-0B74-2B41-FD1088A75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032" y="4222512"/>
            <a:ext cx="9280322" cy="3072073"/>
          </a:xfrm>
          <a:custGeom>
            <a:avLst/>
            <a:gdLst>
              <a:gd name="connsiteX0" fmla="*/ 0 w 9280322"/>
              <a:gd name="connsiteY0" fmla="*/ 0 h 3072073"/>
              <a:gd name="connsiteX1" fmla="*/ 9280322 w 9280322"/>
              <a:gd name="connsiteY1" fmla="*/ 0 h 3072073"/>
              <a:gd name="connsiteX2" fmla="*/ 9280322 w 9280322"/>
              <a:gd name="connsiteY2" fmla="*/ 3072073 h 3072073"/>
              <a:gd name="connsiteX3" fmla="*/ 0 w 9280322"/>
              <a:gd name="connsiteY3" fmla="*/ 3072073 h 3072073"/>
              <a:gd name="connsiteX4" fmla="*/ 0 w 9280322"/>
              <a:gd name="connsiteY4" fmla="*/ 0 h 307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0322" h="3072073" fill="none" extrusionOk="0">
                <a:moveTo>
                  <a:pt x="0" y="0"/>
                </a:moveTo>
                <a:cubicBezTo>
                  <a:pt x="1905194" y="-119885"/>
                  <a:pt x="5665724" y="-15033"/>
                  <a:pt x="9280322" y="0"/>
                </a:cubicBezTo>
                <a:cubicBezTo>
                  <a:pt x="9331170" y="1208561"/>
                  <a:pt x="9430526" y="2112522"/>
                  <a:pt x="9280322" y="3072073"/>
                </a:cubicBezTo>
                <a:cubicBezTo>
                  <a:pt x="7811699" y="3118354"/>
                  <a:pt x="4171708" y="3209218"/>
                  <a:pt x="0" y="3072073"/>
                </a:cubicBezTo>
                <a:cubicBezTo>
                  <a:pt x="-159136" y="1590299"/>
                  <a:pt x="-109060" y="1378365"/>
                  <a:pt x="0" y="0"/>
                </a:cubicBezTo>
                <a:close/>
              </a:path>
              <a:path w="9280322" h="3072073" stroke="0" extrusionOk="0">
                <a:moveTo>
                  <a:pt x="0" y="0"/>
                </a:moveTo>
                <a:cubicBezTo>
                  <a:pt x="1697628" y="-127412"/>
                  <a:pt x="8104073" y="9988"/>
                  <a:pt x="9280322" y="0"/>
                </a:cubicBezTo>
                <a:cubicBezTo>
                  <a:pt x="9126835" y="625911"/>
                  <a:pt x="9311254" y="1703238"/>
                  <a:pt x="9280322" y="3072073"/>
                </a:cubicBezTo>
                <a:cubicBezTo>
                  <a:pt x="7802367" y="3176401"/>
                  <a:pt x="2704091" y="2902903"/>
                  <a:pt x="0" y="3072073"/>
                </a:cubicBezTo>
                <a:cubicBezTo>
                  <a:pt x="159762" y="2358876"/>
                  <a:pt x="-133634" y="1459031"/>
                  <a:pt x="0" y="0"/>
                </a:cubicBezTo>
                <a:close/>
              </a:path>
            </a:pathLst>
          </a:custGeom>
          <a:solidFill>
            <a:srgbClr val="ECBB5A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34699792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lIns="78182" tIns="39091" rIns="78182" bIns="39091">
            <a:spAutoFit/>
          </a:bodyPr>
          <a:lstStyle>
            <a:lvl1pPr defTabSz="650875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50875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50875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50875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50875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511"/>
              </a:spcBef>
              <a:spcAft>
                <a:spcPts val="1021"/>
              </a:spcAft>
              <a:defRPr/>
            </a:pPr>
            <a:r>
              <a:rPr lang="en-GB" altLang="zh-CN" sz="2500" b="1" dirty="0">
                <a:ea typeface="宋体" panose="02010600030101010101" pitchFamily="2" charset="-122"/>
              </a:rPr>
              <a:t>Abstract</a:t>
            </a:r>
            <a:endParaRPr lang="en-US" altLang="zh-CN" sz="2500" b="1" dirty="0">
              <a:ea typeface="宋体" panose="02010600030101010101" pitchFamily="2" charset="-122"/>
            </a:endParaRPr>
          </a:p>
          <a:p>
            <a:pPr marL="342900" indent="-342900">
              <a:spcBef>
                <a:spcPts val="511"/>
              </a:spcBef>
              <a:spcAft>
                <a:spcPts val="1021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Image captioning involves generating short and meaningful textual descriptions for images. </a:t>
            </a:r>
          </a:p>
          <a:p>
            <a:pPr marL="342900" indent="-342900">
              <a:spcBef>
                <a:spcPts val="511"/>
              </a:spcBef>
              <a:spcAft>
                <a:spcPts val="1021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With the rapid growth of visual data, captioning has become essential for tasks like categorization and accessibility. </a:t>
            </a:r>
          </a:p>
          <a:p>
            <a:pPr marL="342900" indent="-342900">
              <a:spcBef>
                <a:spcPts val="511"/>
              </a:spcBef>
              <a:spcAft>
                <a:spcPts val="1021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/>
              <a:t>This study aims to build a model capable of producing clear and relevant captions in Turkish. </a:t>
            </a:r>
            <a:endParaRPr lang="en-GB" altLang="zh-CN" sz="2200" b="1" dirty="0">
              <a:ea typeface="宋体" panose="02010600030101010101" pitchFamily="2" charset="-122"/>
            </a:endParaRPr>
          </a:p>
        </p:txBody>
      </p:sp>
      <p:sp>
        <p:nvSpPr>
          <p:cNvPr id="3105" name="Text Box 7485">
            <a:extLst>
              <a:ext uri="{FF2B5EF4-FFF2-40B4-BE49-F238E27FC236}">
                <a16:creationId xmlns:a16="http://schemas.microsoft.com/office/drawing/2014/main" id="{BBD3E76E-FB0A-5312-A963-47B25503F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732" y="12083553"/>
            <a:ext cx="9268488" cy="1923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182" tIns="39091" rIns="78182" bIns="39091">
            <a:spAutoFit/>
          </a:bodyPr>
          <a:lstStyle>
            <a:lvl1pPr defTabSz="650875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50875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50875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50875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50875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511"/>
              </a:spcBef>
              <a:spcAft>
                <a:spcPts val="1021"/>
              </a:spcAft>
              <a:defRPr/>
            </a:pPr>
            <a:r>
              <a:rPr lang="en-GB" altLang="zh-CN" sz="2400" b="1" dirty="0">
                <a:ea typeface="宋体" panose="02010600030101010101" pitchFamily="2" charset="-122"/>
              </a:rPr>
              <a:t>II</a:t>
            </a:r>
            <a:r>
              <a:rPr lang="en-GB" altLang="zh-CN" sz="2500" b="1" dirty="0">
                <a:ea typeface="宋体" panose="02010600030101010101" pitchFamily="2" charset="-122"/>
              </a:rPr>
              <a:t>. System Design</a:t>
            </a:r>
            <a:r>
              <a:rPr lang="tr-TR" altLang="zh-CN" sz="2500" b="1" dirty="0">
                <a:ea typeface="宋体" panose="02010600030101010101" pitchFamily="2" charset="-122"/>
              </a:rPr>
              <a:t> </a:t>
            </a:r>
            <a:endParaRPr lang="en-GB" altLang="zh-CN" sz="2500" b="1" dirty="0">
              <a:ea typeface="宋体" panose="02010600030101010101" pitchFamily="2" charset="-122"/>
            </a:endParaRPr>
          </a:p>
          <a:p>
            <a:pPr>
              <a:spcBef>
                <a:spcPts val="511"/>
              </a:spcBef>
              <a:spcAft>
                <a:spcPts val="1021"/>
              </a:spcAft>
              <a:defRPr/>
            </a:pPr>
            <a:r>
              <a:rPr lang="en-US" sz="2200" dirty="0"/>
              <a:t>Our model uses an encoder–decoder framework to convert images into meaningful Turkish captions. The </a:t>
            </a:r>
            <a:r>
              <a:rPr lang="en-US" sz="2200" b="1" dirty="0"/>
              <a:t>encoder</a:t>
            </a:r>
            <a:r>
              <a:rPr lang="en-US" sz="2200" dirty="0"/>
              <a:t> extracts image features, while the </a:t>
            </a:r>
            <a:r>
              <a:rPr lang="en-US" sz="2200" b="1" dirty="0"/>
              <a:t>decoder</a:t>
            </a:r>
            <a:r>
              <a:rPr lang="en-US" sz="2200" dirty="0"/>
              <a:t> generates coherent sentences.</a:t>
            </a:r>
          </a:p>
          <a:p>
            <a:pPr>
              <a:spcBef>
                <a:spcPts val="511"/>
              </a:spcBef>
              <a:spcAft>
                <a:spcPts val="1021"/>
              </a:spcAft>
              <a:defRPr/>
            </a:pPr>
            <a:endParaRPr lang="en-US" sz="2000" dirty="0"/>
          </a:p>
          <a:p>
            <a:pPr>
              <a:spcBef>
                <a:spcPts val="511"/>
              </a:spcBef>
              <a:spcAft>
                <a:spcPts val="1021"/>
              </a:spcAft>
              <a:defRPr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endParaRPr lang="en-US" sz="2000" b="1" dirty="0">
              <a:highlight>
                <a:srgbClr val="FFFF00"/>
              </a:highlight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algn="ctr"/>
            <a:endParaRPr lang="en-US" sz="2300" b="1" u="sng" dirty="0"/>
          </a:p>
          <a:p>
            <a:pPr algn="ctr"/>
            <a:r>
              <a:rPr lang="en-US" sz="2300" b="1" u="sng" dirty="0"/>
              <a:t>Encoder Layer </a:t>
            </a:r>
          </a:p>
          <a:p>
            <a:pPr algn="ctr"/>
            <a:r>
              <a:rPr lang="en-US" sz="2200" dirty="0"/>
              <a:t>Employed CNNs in encoder layer are as follows: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200" dirty="0">
                <a:highlight>
                  <a:srgbClr val="FFFF99"/>
                </a:highlight>
              </a:rPr>
              <a:t>InceptionV3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200" dirty="0">
                <a:highlight>
                  <a:srgbClr val="FFFF99"/>
                </a:highlight>
              </a:rPr>
              <a:t>VGG16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200" dirty="0">
                <a:highlight>
                  <a:srgbClr val="FFFF99"/>
                </a:highlight>
              </a:rPr>
              <a:t>ResNet50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300" b="1" u="sng" dirty="0"/>
          </a:p>
          <a:p>
            <a:pPr algn="ctr"/>
            <a:r>
              <a:rPr lang="en-US" sz="2300" b="1" u="sng" dirty="0"/>
              <a:t>Decoder Layer</a:t>
            </a:r>
          </a:p>
          <a:p>
            <a:pPr algn="ctr"/>
            <a:r>
              <a:rPr lang="en-US" sz="2300" dirty="0"/>
              <a:t>Employed decoders are</a:t>
            </a:r>
            <a:r>
              <a:rPr lang="en-US" sz="2000" dirty="0"/>
              <a:t>: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200" dirty="0">
                <a:highlight>
                  <a:srgbClr val="FFFF99"/>
                </a:highlight>
              </a:rPr>
              <a:t>LSTM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200" dirty="0">
                <a:highlight>
                  <a:srgbClr val="FFFF99"/>
                </a:highlight>
              </a:rPr>
              <a:t>Tokenizer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algn="ctr"/>
            <a:r>
              <a:rPr lang="en-US" sz="2300" b="1" u="sng" dirty="0"/>
              <a:t>Tokenization</a:t>
            </a:r>
            <a:r>
              <a:rPr lang="en-US" sz="2000" b="1" dirty="0"/>
              <a:t> </a:t>
            </a:r>
          </a:p>
          <a:p>
            <a:pPr algn="ctr"/>
            <a:r>
              <a:rPr lang="en-US" sz="2200" dirty="0"/>
              <a:t>We apply two strategies: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200" dirty="0">
                <a:highlight>
                  <a:srgbClr val="FFFF99"/>
                </a:highlight>
              </a:rPr>
              <a:t>Simple Word Tokenizer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200" dirty="0">
                <a:highlight>
                  <a:srgbClr val="FFFF99"/>
                </a:highlight>
              </a:rPr>
              <a:t>BERT Tokenizer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300" b="1" dirty="0"/>
              <a:t>Final Models</a:t>
            </a:r>
          </a:p>
          <a:p>
            <a:pPr algn="ctr"/>
            <a:r>
              <a:rPr lang="en-US" sz="2200" dirty="0"/>
              <a:t>We trained two variants: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200" b="1" dirty="0"/>
              <a:t> </a:t>
            </a:r>
            <a:r>
              <a:rPr lang="tr-TR" sz="2200" b="1" dirty="0">
                <a:highlight>
                  <a:srgbClr val="FFFF99"/>
                </a:highlight>
              </a:rPr>
              <a:t>CNN</a:t>
            </a:r>
            <a:r>
              <a:rPr lang="en-US" sz="2200" b="1" dirty="0">
                <a:highlight>
                  <a:srgbClr val="FFFF99"/>
                </a:highlight>
              </a:rPr>
              <a:t> + LSTM</a:t>
            </a:r>
            <a:endParaRPr lang="en-US" sz="2200" dirty="0">
              <a:highlight>
                <a:srgbClr val="FFFF99"/>
              </a:highlight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tr-TR" sz="2200" b="1" dirty="0">
                <a:highlight>
                  <a:srgbClr val="FFFF99"/>
                </a:highlight>
              </a:rPr>
              <a:t>CNN</a:t>
            </a:r>
            <a:r>
              <a:rPr lang="en-US" sz="2200" b="1" dirty="0">
                <a:highlight>
                  <a:srgbClr val="FFFF99"/>
                </a:highlight>
              </a:rPr>
              <a:t> + Transformer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000" b="1" dirty="0">
              <a:highlight>
                <a:srgbClr val="FFFF99"/>
              </a:highlight>
            </a:endParaRPr>
          </a:p>
          <a:p>
            <a:pPr algn="ctr"/>
            <a:r>
              <a:rPr lang="en-US" sz="2200" dirty="0"/>
              <a:t>Both were trained on the </a:t>
            </a:r>
            <a:r>
              <a:rPr lang="en-US" sz="2200" u="sng" dirty="0"/>
              <a:t>Turkish MSCOCO-2014 </a:t>
            </a:r>
            <a:r>
              <a:rPr lang="en-US" sz="2200" dirty="0"/>
              <a:t>dataset and demonstrated reliable caption generation across diverse visual contexts. The architecture of the ResNet50 + LSTM and ResNet50 + Transformer are visualized in Figure 1 and Figure 2, respectively</a:t>
            </a:r>
            <a:r>
              <a:rPr lang="en-US" sz="2000" dirty="0"/>
              <a:t>.</a:t>
            </a:r>
          </a:p>
          <a:p>
            <a:pPr algn="ctr"/>
            <a:endParaRPr lang="en-US" sz="2000" dirty="0">
              <a:highlight>
                <a:srgbClr val="FFFF99"/>
              </a:highlight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sz="2000" dirty="0"/>
          </a:p>
          <a:p>
            <a:endParaRPr lang="en-US" sz="2000" dirty="0"/>
          </a:p>
          <a:p>
            <a:pPr algn="just">
              <a:spcBef>
                <a:spcPts val="511"/>
              </a:spcBef>
              <a:spcAft>
                <a:spcPts val="1021"/>
              </a:spcAft>
              <a:defRPr/>
            </a:pPr>
            <a:endParaRPr lang="en-GB" altLang="zh-CN" sz="2000" dirty="0">
              <a:ea typeface="宋体" panose="02010600030101010101" pitchFamily="2" charset="-122"/>
            </a:endParaRPr>
          </a:p>
        </p:txBody>
      </p:sp>
      <p:sp>
        <p:nvSpPr>
          <p:cNvPr id="3106" name="Text Box 7486">
            <a:extLst>
              <a:ext uri="{FF2B5EF4-FFF2-40B4-BE49-F238E27FC236}">
                <a16:creationId xmlns:a16="http://schemas.microsoft.com/office/drawing/2014/main" id="{7C37E76A-9669-132A-FC68-AE694F8E1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3033" y="20701214"/>
            <a:ext cx="9268488" cy="383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182" tIns="39091" rIns="78182" bIns="39091">
            <a:spAutoFit/>
          </a:bodyPr>
          <a:lstStyle>
            <a:lvl1pPr defTabSz="650875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50875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50875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50875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50875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ts val="360"/>
              </a:spcBef>
              <a:spcAft>
                <a:spcPts val="721"/>
              </a:spcAft>
            </a:pPr>
            <a:r>
              <a:rPr lang="en-GB" altLang="zh-CN" sz="2000" dirty="0">
                <a:ea typeface="宋体" panose="02010600030101010101" pitchFamily="2" charset="-122"/>
              </a:rPr>
              <a:t>Figure 2. Architecture of ResNet50 + Transformers Model</a:t>
            </a:r>
          </a:p>
        </p:txBody>
      </p:sp>
      <p:sp>
        <p:nvSpPr>
          <p:cNvPr id="3109" name="Text Box 7512">
            <a:extLst>
              <a:ext uri="{FF2B5EF4-FFF2-40B4-BE49-F238E27FC236}">
                <a16:creationId xmlns:a16="http://schemas.microsoft.com/office/drawing/2014/main" id="{F937CD7F-A296-B83F-DF30-921CE2B5F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6588" y="25879287"/>
            <a:ext cx="9366052" cy="2284678"/>
          </a:xfrm>
          <a:custGeom>
            <a:avLst/>
            <a:gdLst>
              <a:gd name="connsiteX0" fmla="*/ 0 w 9366052"/>
              <a:gd name="connsiteY0" fmla="*/ 0 h 2284678"/>
              <a:gd name="connsiteX1" fmla="*/ 9366052 w 9366052"/>
              <a:gd name="connsiteY1" fmla="*/ 0 h 2284678"/>
              <a:gd name="connsiteX2" fmla="*/ 9366052 w 9366052"/>
              <a:gd name="connsiteY2" fmla="*/ 2284678 h 2284678"/>
              <a:gd name="connsiteX3" fmla="*/ 0 w 9366052"/>
              <a:gd name="connsiteY3" fmla="*/ 2284678 h 2284678"/>
              <a:gd name="connsiteX4" fmla="*/ 0 w 9366052"/>
              <a:gd name="connsiteY4" fmla="*/ 0 h 2284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66052" h="2284678" fill="none" extrusionOk="0">
                <a:moveTo>
                  <a:pt x="0" y="0"/>
                </a:moveTo>
                <a:cubicBezTo>
                  <a:pt x="2015444" y="35456"/>
                  <a:pt x="6173760" y="-149716"/>
                  <a:pt x="9366052" y="0"/>
                </a:cubicBezTo>
                <a:cubicBezTo>
                  <a:pt x="9331950" y="892958"/>
                  <a:pt x="9317895" y="1778006"/>
                  <a:pt x="9366052" y="2284678"/>
                </a:cubicBezTo>
                <a:cubicBezTo>
                  <a:pt x="7868211" y="2244710"/>
                  <a:pt x="1697772" y="2199966"/>
                  <a:pt x="0" y="2284678"/>
                </a:cubicBezTo>
                <a:cubicBezTo>
                  <a:pt x="37729" y="1363639"/>
                  <a:pt x="64943" y="1140502"/>
                  <a:pt x="0" y="0"/>
                </a:cubicBezTo>
                <a:close/>
              </a:path>
              <a:path w="9366052" h="2284678" stroke="0" extrusionOk="0">
                <a:moveTo>
                  <a:pt x="0" y="0"/>
                </a:moveTo>
                <a:cubicBezTo>
                  <a:pt x="1277626" y="49722"/>
                  <a:pt x="5123099" y="155349"/>
                  <a:pt x="9366052" y="0"/>
                </a:cubicBezTo>
                <a:cubicBezTo>
                  <a:pt x="9330912" y="275127"/>
                  <a:pt x="9363987" y="1470580"/>
                  <a:pt x="9366052" y="2284678"/>
                </a:cubicBezTo>
                <a:cubicBezTo>
                  <a:pt x="7473095" y="2366090"/>
                  <a:pt x="4537082" y="2232821"/>
                  <a:pt x="0" y="2284678"/>
                </a:cubicBezTo>
                <a:cubicBezTo>
                  <a:pt x="-9628" y="1345778"/>
                  <a:pt x="54743" y="1127841"/>
                  <a:pt x="0" y="0"/>
                </a:cubicBezTo>
                <a:close/>
              </a:path>
            </a:pathLst>
          </a:custGeom>
          <a:solidFill>
            <a:srgbClr val="ECBB5A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94694716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lIns="78182" tIns="39091" rIns="78182" bIns="39091">
            <a:spAutoFit/>
          </a:bodyPr>
          <a:lstStyle>
            <a:lvl1pPr defTabSz="650875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50875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50875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50875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50875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511"/>
              </a:spcBef>
              <a:spcAft>
                <a:spcPts val="1021"/>
              </a:spcAft>
              <a:defRPr/>
            </a:pPr>
            <a:r>
              <a:rPr lang="tr-TR" altLang="zh-CN" sz="2500" b="1" dirty="0">
                <a:ea typeface="宋体" panose="02010600030101010101" pitchFamily="2" charset="-122"/>
              </a:rPr>
              <a:t>Conclusion</a:t>
            </a:r>
            <a:endParaRPr lang="en-US" altLang="zh-CN" sz="2500" b="1" dirty="0">
              <a:ea typeface="宋体" panose="02010600030101010101" pitchFamily="2" charset="-122"/>
            </a:endParaRPr>
          </a:p>
          <a:p>
            <a:pPr algn="just"/>
            <a:r>
              <a:rPr lang="en-US" sz="2200" dirty="0"/>
              <a:t>This study explored Turkish image captioning using different encoder-decoder models. Among the tested models, </a:t>
            </a:r>
            <a:r>
              <a:rPr lang="en-US" sz="2200" b="1" dirty="0"/>
              <a:t>ResNet50 with Transformer (BNT-Ultra)</a:t>
            </a:r>
            <a:r>
              <a:rPr lang="en-US" sz="2200" dirty="0"/>
              <a:t> gave the best results. Findings show that Transformer-based architectures and sub-word tokenization improve caption quality in morphologically rich languages like Turkish.</a:t>
            </a:r>
            <a:endParaRPr lang="en-US" altLang="zh-CN" sz="2200" dirty="0">
              <a:ea typeface="宋体" panose="02010600030101010101" pitchFamily="2" charset="-122"/>
            </a:endParaRPr>
          </a:p>
        </p:txBody>
      </p:sp>
      <p:sp>
        <p:nvSpPr>
          <p:cNvPr id="3111" name="Text Box 7523">
            <a:extLst>
              <a:ext uri="{FF2B5EF4-FFF2-40B4-BE49-F238E27FC236}">
                <a16:creationId xmlns:a16="http://schemas.microsoft.com/office/drawing/2014/main" id="{AF9BB22D-7E66-0419-AF82-818BED131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032" y="28549106"/>
            <a:ext cx="19483941" cy="1284404"/>
          </a:xfrm>
          <a:prstGeom prst="rect">
            <a:avLst/>
          </a:prstGeom>
          <a:noFill/>
          <a:ln>
            <a:noFill/>
          </a:ln>
        </p:spPr>
        <p:txBody>
          <a:bodyPr wrap="square" lIns="78182" tIns="39091" rIns="78182" bIns="39091">
            <a:spAutoFit/>
          </a:bodyPr>
          <a:lstStyle>
            <a:lvl1pPr defTabSz="650875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50875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50875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50875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50875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ts val="511"/>
              </a:spcBef>
              <a:spcAft>
                <a:spcPts val="1021"/>
              </a:spcAft>
              <a:defRPr/>
            </a:pPr>
            <a:r>
              <a:rPr lang="tr-TR" altLang="zh-CN" sz="2200" b="1" dirty="0">
                <a:ea typeface="宋体" panose="02010600030101010101" pitchFamily="2" charset="-122"/>
              </a:rPr>
              <a:t>References</a:t>
            </a:r>
            <a:endParaRPr lang="en-US" altLang="zh-CN" sz="2200" b="1" dirty="0"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[1] </a:t>
            </a:r>
            <a:r>
              <a:rPr lang="en-US" sz="1600" dirty="0"/>
              <a:t>Unal, M. E., Ozdemir, M. S., Genc, M. S., &amp; Ozkan, M. (2016). </a:t>
            </a:r>
            <a:r>
              <a:rPr lang="en-US" sz="1600" dirty="0" err="1"/>
              <a:t>Tasviret</a:t>
            </a:r>
            <a:r>
              <a:rPr lang="en-US" sz="1600" dirty="0"/>
              <a:t>: A benchmark dataset for automatic Turkish description generation from images. </a:t>
            </a:r>
            <a:r>
              <a:rPr lang="en-US" sz="1600" i="1" dirty="0"/>
              <a:t>In 2016 24th Signal Processing and Communication Application Conference (SIU)</a:t>
            </a:r>
            <a:r>
              <a:rPr lang="en-US" sz="1600" dirty="0"/>
              <a:t> (pp. 1977–1980). IEEE.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[2] </a:t>
            </a:r>
            <a:r>
              <a:rPr lang="en-US" sz="1600" dirty="0" err="1"/>
              <a:t>Kuyu</a:t>
            </a:r>
            <a:r>
              <a:rPr lang="en-US" sz="1600" dirty="0"/>
              <a:t>, M., Erdem, A., &amp; Erdem, E. (2018). Image captioning in Turkish with </a:t>
            </a:r>
            <a:r>
              <a:rPr lang="en-US" sz="1600" dirty="0" err="1"/>
              <a:t>subword</a:t>
            </a:r>
            <a:r>
              <a:rPr lang="en-US" sz="1600" dirty="0"/>
              <a:t> units. </a:t>
            </a:r>
            <a:r>
              <a:rPr lang="en-US" sz="1600" i="1" dirty="0"/>
              <a:t>In 2018 26th Signal Processing and Communications Applications Conference (SIU)</a:t>
            </a:r>
            <a:r>
              <a:rPr lang="en-US" sz="1600" dirty="0"/>
              <a:t> (pp. 1–4). IEEE.</a:t>
            </a:r>
            <a:endParaRPr lang="en-GB" altLang="zh-CN" sz="160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112" name="Rectangle 7548">
            <a:extLst>
              <a:ext uri="{FF2B5EF4-FFF2-40B4-BE49-F238E27FC236}">
                <a16:creationId xmlns:a16="http://schemas.microsoft.com/office/drawing/2014/main" id="{6F2F874C-EDA1-62E0-6284-504C8C17A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368" y="3695435"/>
            <a:ext cx="9775819" cy="7738366"/>
          </a:xfrm>
          <a:prstGeom prst="rect">
            <a:avLst/>
          </a:prstGeom>
          <a:noFill/>
          <a:ln w="12700">
            <a:solidFill>
              <a:srgbClr val="C0C0C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 sz="9009">
              <a:ea typeface="宋体" panose="02010600030101010101" pitchFamily="2" charset="-122"/>
            </a:endParaRPr>
          </a:p>
        </p:txBody>
      </p:sp>
      <p:sp>
        <p:nvSpPr>
          <p:cNvPr id="3113" name="Rectangle 7549">
            <a:extLst>
              <a:ext uri="{FF2B5EF4-FFF2-40B4-BE49-F238E27FC236}">
                <a16:creationId xmlns:a16="http://schemas.microsoft.com/office/drawing/2014/main" id="{DFA004F9-DF4E-6CCD-1109-2C969634D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56" y="11651728"/>
            <a:ext cx="9775817" cy="16715351"/>
          </a:xfrm>
          <a:prstGeom prst="rect">
            <a:avLst/>
          </a:prstGeom>
          <a:noFill/>
          <a:ln w="12700">
            <a:solidFill>
              <a:srgbClr val="C0C0C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 sz="9009">
              <a:ea typeface="宋体" panose="02010600030101010101" pitchFamily="2" charset="-122"/>
            </a:endParaRPr>
          </a:p>
        </p:txBody>
      </p:sp>
      <p:sp>
        <p:nvSpPr>
          <p:cNvPr id="3114" name="Rectangle 7550">
            <a:extLst>
              <a:ext uri="{FF2B5EF4-FFF2-40B4-BE49-F238E27FC236}">
                <a16:creationId xmlns:a16="http://schemas.microsoft.com/office/drawing/2014/main" id="{B100459D-1E12-E444-0305-7DD6B4498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0257" y="3695436"/>
            <a:ext cx="9720513" cy="10434058"/>
          </a:xfrm>
          <a:prstGeom prst="rect">
            <a:avLst/>
          </a:prstGeom>
          <a:noFill/>
          <a:ln w="12700">
            <a:solidFill>
              <a:srgbClr val="C0C0C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 sz="9009">
              <a:ea typeface="宋体" panose="02010600030101010101" pitchFamily="2" charset="-122"/>
            </a:endParaRPr>
          </a:p>
        </p:txBody>
      </p:sp>
      <p:sp>
        <p:nvSpPr>
          <p:cNvPr id="3115" name="Rectangle 7551">
            <a:extLst>
              <a:ext uri="{FF2B5EF4-FFF2-40B4-BE49-F238E27FC236}">
                <a16:creationId xmlns:a16="http://schemas.microsoft.com/office/drawing/2014/main" id="{9E3B701E-FE28-E836-23F5-A89EF0CA3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6443" y="14309949"/>
            <a:ext cx="9720513" cy="14057130"/>
          </a:xfrm>
          <a:prstGeom prst="rect">
            <a:avLst/>
          </a:prstGeom>
          <a:noFill/>
          <a:ln w="12700">
            <a:solidFill>
              <a:srgbClr val="C0C0C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 sz="9009">
              <a:ea typeface="宋体" panose="02010600030101010101" pitchFamily="2" charset="-122"/>
            </a:endParaRPr>
          </a:p>
        </p:txBody>
      </p:sp>
      <p:sp>
        <p:nvSpPr>
          <p:cNvPr id="3120" name="Text Box 7573">
            <a:extLst>
              <a:ext uri="{FF2B5EF4-FFF2-40B4-BE49-F238E27FC236}">
                <a16:creationId xmlns:a16="http://schemas.microsoft.com/office/drawing/2014/main" id="{AB8041B9-92EB-3B1F-A682-F2926F730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029" y="7944337"/>
            <a:ext cx="9338008" cy="296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182" tIns="39091" rIns="78182" bIns="39091">
            <a:spAutoFit/>
          </a:bodyPr>
          <a:lstStyle>
            <a:lvl1pPr defTabSz="650875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50875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50875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50875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50875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511"/>
              </a:spcBef>
              <a:spcAft>
                <a:spcPts val="1021"/>
              </a:spcAft>
              <a:defRPr/>
            </a:pPr>
            <a:r>
              <a:rPr lang="en-GB" altLang="zh-CN" sz="2400" b="1" dirty="0">
                <a:ea typeface="宋体" panose="02010600030101010101" pitchFamily="2" charset="-122"/>
              </a:rPr>
              <a:t>I. </a:t>
            </a:r>
            <a:r>
              <a:rPr lang="tr-TR" altLang="zh-CN" sz="2500" b="1" dirty="0">
                <a:ea typeface="宋体" panose="02010600030101010101" pitchFamily="2" charset="-122"/>
              </a:rPr>
              <a:t>Introduction</a:t>
            </a:r>
            <a:endParaRPr lang="en-GB" altLang="zh-CN" sz="2500" b="1" dirty="0"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Image captioning combines computer vision and natural language processing to generate descriptive texts for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Previous work like “</a:t>
            </a:r>
            <a:r>
              <a:rPr lang="en-US" sz="2200" dirty="0" err="1"/>
              <a:t>TasvirEt</a:t>
            </a:r>
            <a:r>
              <a:rPr lang="en-US" sz="2200" dirty="0"/>
              <a:t>” [1] used CNN-LSTM pipelines with custom datasets, while others [2] applied </a:t>
            </a:r>
            <a:r>
              <a:rPr lang="en-US" sz="2200" dirty="0" err="1"/>
              <a:t>subword</a:t>
            </a:r>
            <a:r>
              <a:rPr lang="en-US" sz="2200" dirty="0"/>
              <a:t> tokenization (e.g. BPE) to improve generalization.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 Our approach uses a generative model trained on the </a:t>
            </a:r>
            <a:r>
              <a:rPr lang="en-US" sz="2200" b="1" dirty="0"/>
              <a:t>MSCOCO</a:t>
            </a:r>
            <a:r>
              <a:rPr lang="en-US" sz="2200" dirty="0"/>
              <a:t> dataset in different settings.</a:t>
            </a:r>
          </a:p>
        </p:txBody>
      </p:sp>
      <p:pic>
        <p:nvPicPr>
          <p:cNvPr id="23" name="Resim 10">
            <a:extLst>
              <a:ext uri="{FF2B5EF4-FFF2-40B4-BE49-F238E27FC236}">
                <a16:creationId xmlns:a16="http://schemas.microsoft.com/office/drawing/2014/main" id="{AE91F7B1-43F3-5481-3550-76C4711B386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161" y="867826"/>
            <a:ext cx="2442539" cy="244038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6F0BED1-C6AE-A925-E4C8-211B944575D6}"/>
              </a:ext>
            </a:extLst>
          </p:cNvPr>
          <p:cNvGrpSpPr/>
          <p:nvPr/>
        </p:nvGrpSpPr>
        <p:grpSpPr>
          <a:xfrm>
            <a:off x="0" y="-29606"/>
            <a:ext cx="21439261" cy="1274669"/>
            <a:chOff x="0" y="-29606"/>
            <a:chExt cx="21439261" cy="127466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65F61C3-2094-D488-3792-C1791886CC45}"/>
                </a:ext>
              </a:extLst>
            </p:cNvPr>
            <p:cNvGrpSpPr/>
            <p:nvPr/>
          </p:nvGrpSpPr>
          <p:grpSpPr>
            <a:xfrm>
              <a:off x="0" y="414066"/>
              <a:ext cx="21439261" cy="830997"/>
              <a:chOff x="0" y="29080945"/>
              <a:chExt cx="21439261" cy="830997"/>
            </a:xfrm>
          </p:grpSpPr>
          <p:sp>
            <p:nvSpPr>
              <p:cNvPr id="24" name="Dikdörtgen 23">
                <a:extLst>
                  <a:ext uri="{FF2B5EF4-FFF2-40B4-BE49-F238E27FC236}">
                    <a16:creationId xmlns:a16="http://schemas.microsoft.com/office/drawing/2014/main" id="{60EE57D7-E534-A863-86A4-FDFF7A93D09A}"/>
                  </a:ext>
                </a:extLst>
              </p:cNvPr>
              <p:cNvSpPr/>
              <p:nvPr/>
            </p:nvSpPr>
            <p:spPr>
              <a:xfrm>
                <a:off x="7300349" y="29080945"/>
                <a:ext cx="6849953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tr-TR" sz="2400" dirty="0">
                    <a:solidFill>
                      <a:srgbClr val="00205C"/>
                    </a:solidFill>
                    <a:cs typeface="Times New Roman" panose="02020603050405020304" pitchFamily="18" charset="0"/>
                  </a:rPr>
                  <a:t>FACULTY OF ELECTRICAL AND ELECTRONICS</a:t>
                </a:r>
              </a:p>
              <a:p>
                <a:pPr algn="ctr"/>
                <a:r>
                  <a:rPr lang="tr-TR" sz="2400" dirty="0">
                    <a:solidFill>
                      <a:srgbClr val="00205C"/>
                    </a:solidFill>
                    <a:cs typeface="Times New Roman" panose="02020603050405020304" pitchFamily="18" charset="0"/>
                  </a:rPr>
                  <a:t>DEPARTMENT OF</a:t>
                </a:r>
                <a:r>
                  <a:rPr lang="en-US" sz="2400" dirty="0">
                    <a:solidFill>
                      <a:srgbClr val="00205C"/>
                    </a:solidFill>
                    <a:cs typeface="Times New Roman" panose="02020603050405020304" pitchFamily="18" charset="0"/>
                  </a:rPr>
                  <a:t> COMPUTER ENGINEERING</a:t>
                </a:r>
                <a:endParaRPr lang="tr-TR" sz="2400" dirty="0">
                  <a:solidFill>
                    <a:srgbClr val="00205C"/>
                  </a:solidFill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" name="Düz Bağlayıcı 22">
                <a:extLst>
                  <a:ext uri="{FF2B5EF4-FFF2-40B4-BE49-F238E27FC236}">
                    <a16:creationId xmlns:a16="http://schemas.microsoft.com/office/drawing/2014/main" id="{699B6754-1F2A-9CF5-C0FA-A8B61FFE52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9102153"/>
                <a:ext cx="21439261" cy="0"/>
              </a:xfrm>
              <a:prstGeom prst="line">
                <a:avLst/>
              </a:prstGeom>
              <a:ln w="44450" cmpd="sng">
                <a:solidFill>
                  <a:srgbClr val="A9936E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5" name="Dikdörtgen 23">
              <a:extLst>
                <a:ext uri="{FF2B5EF4-FFF2-40B4-BE49-F238E27FC236}">
                  <a16:creationId xmlns:a16="http://schemas.microsoft.com/office/drawing/2014/main" id="{D7E0954F-0B86-376B-4489-AD61314C79A7}"/>
                </a:ext>
              </a:extLst>
            </p:cNvPr>
            <p:cNvSpPr/>
            <p:nvPr/>
          </p:nvSpPr>
          <p:spPr>
            <a:xfrm>
              <a:off x="8240166" y="-29606"/>
              <a:ext cx="493981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205C"/>
                  </a:solidFill>
                  <a:cs typeface="Times New Roman" panose="02020603050405020304" pitchFamily="18" charset="0"/>
                </a:rPr>
                <a:t>YILDIZ TECHNICAL UNIVERSITY</a:t>
              </a:r>
              <a:endParaRPr lang="tr-TR" sz="2400" dirty="0">
                <a:solidFill>
                  <a:srgbClr val="00205C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Rectangle 7563">
            <a:extLst>
              <a:ext uri="{FF2B5EF4-FFF2-40B4-BE49-F238E27FC236}">
                <a16:creationId xmlns:a16="http://schemas.microsoft.com/office/drawing/2014/main" id="{D68F9B31-037D-A2D6-A26A-9B340FC5D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9980" y="13724144"/>
            <a:ext cx="5010399" cy="44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369" tIns="38005" rIns="77369" bIns="38005" anchor="b"/>
          <a:lstStyle>
            <a:lvl1pPr defTabSz="2224088">
              <a:spcBef>
                <a:spcPct val="20000"/>
              </a:spcBef>
              <a:buChar char="•"/>
              <a:defRPr sz="7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2224088">
              <a:spcBef>
                <a:spcPct val="20000"/>
              </a:spcBef>
              <a:buChar char="–"/>
              <a:defRPr sz="6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2224088">
              <a:spcBef>
                <a:spcPct val="20000"/>
              </a:spcBef>
              <a:buChar char="•"/>
              <a:defRPr sz="5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2224088">
              <a:spcBef>
                <a:spcPct val="20000"/>
              </a:spcBef>
              <a:buChar char="–"/>
              <a:defRPr sz="4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2224088">
              <a:spcBef>
                <a:spcPct val="20000"/>
              </a:spcBef>
              <a:buChar char="»"/>
              <a:defRPr sz="4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2224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2224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2224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2224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zh-CN" sz="2000" dirty="0">
                <a:ea typeface="宋体" panose="02010600030101010101" pitchFamily="2" charset="-122"/>
              </a:rPr>
              <a:t>Table 1. Performance Metrics Across Models 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6" name="Text Box 485">
            <a:extLst>
              <a:ext uri="{FF2B5EF4-FFF2-40B4-BE49-F238E27FC236}">
                <a16:creationId xmlns:a16="http://schemas.microsoft.com/office/drawing/2014/main" id="{00A02AB2-E00D-B064-84D8-71D1A1757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3814" y="14385452"/>
            <a:ext cx="9366052" cy="3608117"/>
          </a:xfrm>
          <a:prstGeom prst="rect">
            <a:avLst/>
          </a:prstGeom>
          <a:noFill/>
          <a:ln>
            <a:noFill/>
          </a:ln>
        </p:spPr>
        <p:txBody>
          <a:bodyPr wrap="square" lIns="78182" tIns="39091" rIns="78182" bIns="39091">
            <a:spAutoFit/>
          </a:bodyPr>
          <a:lstStyle>
            <a:lvl1pPr defTabSz="650875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50875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50875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50875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50875"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7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algn="just">
              <a:spcBef>
                <a:spcPts val="480"/>
              </a:spcBef>
              <a:spcAft>
                <a:spcPts val="1081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This study fills an important gap by evaluating image captioning models for the Turkish language, which is considered low-resource.</a:t>
            </a:r>
            <a:endParaRPr lang="en-US" sz="2000" dirty="0"/>
          </a:p>
          <a:p>
            <a:pPr marL="342900" indent="-342900" algn="just">
              <a:spcBef>
                <a:spcPts val="480"/>
              </a:spcBef>
              <a:spcAft>
                <a:spcPts val="1081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One limitation of this study is the use of a </a:t>
            </a:r>
            <a:r>
              <a:rPr lang="en-US" sz="2200" u="sng" dirty="0"/>
              <a:t>dataset that contains some linguistic inconsistencies and limited diversity </a:t>
            </a:r>
            <a:r>
              <a:rPr lang="en-US" sz="2200" dirty="0"/>
              <a:t>in sentence structure. </a:t>
            </a:r>
          </a:p>
          <a:p>
            <a:pPr marL="342900" indent="-342900" algn="just">
              <a:spcBef>
                <a:spcPts val="480"/>
              </a:spcBef>
              <a:spcAft>
                <a:spcPts val="1081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Future research can focus on expanding and cleaning Turkish caption datasets to improve linguistic quality and diversity. </a:t>
            </a:r>
          </a:p>
          <a:p>
            <a:pPr marL="342900" indent="-342900" algn="just">
              <a:spcBef>
                <a:spcPts val="480"/>
              </a:spcBef>
              <a:spcAft>
                <a:spcPts val="1081"/>
              </a:spcAft>
              <a:buFont typeface="Arial" panose="020B0604020202020204" pitchFamily="34" charset="0"/>
              <a:buChar char="•"/>
              <a:defRPr/>
            </a:pPr>
            <a:endParaRPr lang="en-US" sz="2200" dirty="0"/>
          </a:p>
          <a:p>
            <a:pPr marL="342900" indent="-342900" algn="just">
              <a:spcBef>
                <a:spcPts val="480"/>
              </a:spcBef>
              <a:spcAft>
                <a:spcPts val="1081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Generated captions for given images can be seen in Figure 3 and 4.</a:t>
            </a:r>
          </a:p>
        </p:txBody>
      </p:sp>
      <p:sp>
        <p:nvSpPr>
          <p:cNvPr id="22" name="Rectangle 7563">
            <a:extLst>
              <a:ext uri="{FF2B5EF4-FFF2-40B4-BE49-F238E27FC236}">
                <a16:creationId xmlns:a16="http://schemas.microsoft.com/office/drawing/2014/main" id="{4C33D137-0C51-C063-8683-CCA3D2FA7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1112" y="21242035"/>
            <a:ext cx="8297005" cy="48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369" tIns="38005" rIns="77369" bIns="38005" anchor="b"/>
          <a:lstStyle>
            <a:lvl1pPr defTabSz="2224088">
              <a:spcBef>
                <a:spcPct val="20000"/>
              </a:spcBef>
              <a:buChar char="•"/>
              <a:defRPr sz="7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2224088">
              <a:spcBef>
                <a:spcPct val="20000"/>
              </a:spcBef>
              <a:buChar char="–"/>
              <a:defRPr sz="6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2224088">
              <a:spcBef>
                <a:spcPct val="20000"/>
              </a:spcBef>
              <a:buChar char="•"/>
              <a:defRPr sz="5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2224088">
              <a:spcBef>
                <a:spcPct val="20000"/>
              </a:spcBef>
              <a:buChar char="–"/>
              <a:defRPr sz="4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2224088">
              <a:spcBef>
                <a:spcPct val="20000"/>
              </a:spcBef>
              <a:buChar char="»"/>
              <a:defRPr sz="4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2224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2224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2224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2224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zh-CN" sz="2000" dirty="0">
                <a:ea typeface="宋体" panose="02010600030101010101" pitchFamily="2" charset="-122"/>
              </a:rPr>
              <a:t>Fig</a:t>
            </a:r>
            <a:r>
              <a:rPr lang="tr-TR" altLang="zh-CN" sz="2000" dirty="0">
                <a:ea typeface="宋体" panose="02010600030101010101" pitchFamily="2" charset="-122"/>
              </a:rPr>
              <a:t>ure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tr-TR" altLang="zh-CN" sz="2000" dirty="0"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ea typeface="宋体" panose="02010600030101010101" pitchFamily="2" charset="-122"/>
              </a:rPr>
              <a:t>. Predictions from models for a given picture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BB1B4A2-B94F-7F8C-2AAB-B2ABA6542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2099" y="9441802"/>
            <a:ext cx="7336679" cy="43585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6C5F517-B1EE-063C-0371-8BF65B5C3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835" y="18081640"/>
            <a:ext cx="8570005" cy="327232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754428C-3B65-E2A6-D8D9-1302B0074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3642" y="21799197"/>
            <a:ext cx="8546389" cy="3067935"/>
          </a:xfrm>
          <a:prstGeom prst="rect">
            <a:avLst/>
          </a:prstGeom>
        </p:spPr>
      </p:pic>
      <p:pic>
        <p:nvPicPr>
          <p:cNvPr id="40" name="Picture 39" descr="A diagram of a file&#10;&#10;AI-generated content may be incorrect.">
            <a:extLst>
              <a:ext uri="{FF2B5EF4-FFF2-40B4-BE49-F238E27FC236}">
                <a16:creationId xmlns:a16="http://schemas.microsoft.com/office/drawing/2014/main" id="{C937C8CF-AADE-8732-B7FD-18D3516304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26" y="14212674"/>
            <a:ext cx="8486814" cy="1813336"/>
          </a:xfrm>
          <a:prstGeom prst="rect">
            <a:avLst/>
          </a:prstGeom>
        </p:spPr>
      </p:pic>
      <p:pic>
        <p:nvPicPr>
          <p:cNvPr id="42" name="Picture 41" descr="A diagram of a diagram of a diagram&#10;&#10;AI-generated content may be incorrect.">
            <a:extLst>
              <a:ext uri="{FF2B5EF4-FFF2-40B4-BE49-F238E27FC236}">
                <a16:creationId xmlns:a16="http://schemas.microsoft.com/office/drawing/2014/main" id="{D5310A4D-AEAE-59B3-D879-F7E8020012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16" y="18779688"/>
            <a:ext cx="8880754" cy="1769548"/>
          </a:xfrm>
          <a:prstGeom prst="rect">
            <a:avLst/>
          </a:prstGeom>
        </p:spPr>
      </p:pic>
      <p:sp>
        <p:nvSpPr>
          <p:cNvPr id="3" name="Half Frame 2">
            <a:extLst>
              <a:ext uri="{FF2B5EF4-FFF2-40B4-BE49-F238E27FC236}">
                <a16:creationId xmlns:a16="http://schemas.microsoft.com/office/drawing/2014/main" id="{F8EF85D3-7252-8E5D-147B-AFA13F8311EC}"/>
              </a:ext>
            </a:extLst>
          </p:cNvPr>
          <p:cNvSpPr/>
          <p:nvPr/>
        </p:nvSpPr>
        <p:spPr bwMode="auto">
          <a:xfrm>
            <a:off x="751391" y="7695181"/>
            <a:ext cx="1944216" cy="576064"/>
          </a:xfrm>
          <a:prstGeom prst="halfFrame">
            <a:avLst/>
          </a:prstGeom>
          <a:solidFill>
            <a:srgbClr val="ECBB5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508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6282F44A-4A1D-42AF-03E6-D7F6212F1B3E}"/>
              </a:ext>
            </a:extLst>
          </p:cNvPr>
          <p:cNvSpPr/>
          <p:nvPr/>
        </p:nvSpPr>
        <p:spPr bwMode="auto">
          <a:xfrm rot="10800000">
            <a:off x="8732482" y="10442929"/>
            <a:ext cx="1944216" cy="576064"/>
          </a:xfrm>
          <a:prstGeom prst="halfFrame">
            <a:avLst/>
          </a:prstGeom>
          <a:solidFill>
            <a:srgbClr val="ECBB5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508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7F4649-D1AA-9847-DD01-BFD27FA94FA0}"/>
              </a:ext>
            </a:extLst>
          </p:cNvPr>
          <p:cNvCxnSpPr/>
          <p:nvPr/>
        </p:nvCxnSpPr>
        <p:spPr bwMode="auto">
          <a:xfrm>
            <a:off x="1997101" y="24714670"/>
            <a:ext cx="7344816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C32CC0-BF20-64E1-3CA9-80DDAF09719F}"/>
              </a:ext>
            </a:extLst>
          </p:cNvPr>
          <p:cNvCxnSpPr/>
          <p:nvPr/>
        </p:nvCxnSpPr>
        <p:spPr bwMode="auto">
          <a:xfrm>
            <a:off x="11928532" y="17297846"/>
            <a:ext cx="7344816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Half Frame 20">
            <a:extLst>
              <a:ext uri="{FF2B5EF4-FFF2-40B4-BE49-F238E27FC236}">
                <a16:creationId xmlns:a16="http://schemas.microsoft.com/office/drawing/2014/main" id="{B2059655-8262-E7F6-DE84-6309963A338D}"/>
              </a:ext>
            </a:extLst>
          </p:cNvPr>
          <p:cNvSpPr/>
          <p:nvPr/>
        </p:nvSpPr>
        <p:spPr bwMode="auto">
          <a:xfrm>
            <a:off x="10804528" y="14184673"/>
            <a:ext cx="1944216" cy="576064"/>
          </a:xfrm>
          <a:prstGeom prst="halfFrame">
            <a:avLst/>
          </a:prstGeom>
          <a:solidFill>
            <a:srgbClr val="ECBB5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508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Half Frame 26">
            <a:extLst>
              <a:ext uri="{FF2B5EF4-FFF2-40B4-BE49-F238E27FC236}">
                <a16:creationId xmlns:a16="http://schemas.microsoft.com/office/drawing/2014/main" id="{35F132BA-8C6E-68C1-F0E1-82B7DD59DB29}"/>
              </a:ext>
            </a:extLst>
          </p:cNvPr>
          <p:cNvSpPr/>
          <p:nvPr/>
        </p:nvSpPr>
        <p:spPr bwMode="auto">
          <a:xfrm rot="10800000">
            <a:off x="18764885" y="24909678"/>
            <a:ext cx="1944216" cy="576064"/>
          </a:xfrm>
          <a:prstGeom prst="halfFrame">
            <a:avLst/>
          </a:prstGeom>
          <a:solidFill>
            <a:srgbClr val="ECBB5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508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508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508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3961</TotalTime>
  <Words>705</Words>
  <Application>Microsoft Office PowerPoint</Application>
  <PresentationFormat>Custom</PresentationFormat>
  <Paragraphs>92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Times New Roman</vt:lpstr>
      <vt:lpstr>Default Design</vt:lpstr>
      <vt:lpstr>AUTOMATIC TITLE EXTRACTION FROM IMAGES BASED ON DEEP LEARNING</vt:lpstr>
    </vt:vector>
  </TitlesOfParts>
  <Company>IMMPETUS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ASEMD13</dc:creator>
  <cp:lastModifiedBy>nur morca</cp:lastModifiedBy>
  <cp:revision>253</cp:revision>
  <cp:lastPrinted>2000-05-22T15:29:58Z</cp:lastPrinted>
  <dcterms:created xsi:type="dcterms:W3CDTF">2000-03-21T10:33:07Z</dcterms:created>
  <dcterms:modified xsi:type="dcterms:W3CDTF">2025-06-17T21:59:59Z</dcterms:modified>
</cp:coreProperties>
</file>