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69" r:id="rId14"/>
    <p:sldId id="267" r:id="rId15"/>
    <p:sldId id="268" r:id="rId16"/>
    <p:sldId id="270" r:id="rId17"/>
    <p:sldId id="271" r:id="rId18"/>
    <p:sldId id="258" r:id="rId19"/>
    <p:sldId id="273" r:id="rId20"/>
    <p:sldId id="274" r:id="rId21"/>
    <p:sldId id="272" r:id="rId22"/>
    <p:sldId id="275" r:id="rId23"/>
    <p:sldId id="276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dt" sz="half" idx="2"/>
          </p:nvPr>
        </p:nvSpPr>
        <p:spPr>
          <a:xfrm>
            <a:off x="152400" y="6248400"/>
            <a:ext cx="1905000" cy="457200"/>
          </a:xfrm>
        </p:spPr>
        <p:txBody>
          <a:bodyPr/>
          <a:lstStyle>
            <a:lvl1pPr eaLnBrk="1" hangingPunct="1">
              <a:defRPr>
                <a:ea typeface="新細明體" charset="-120"/>
              </a:defRPr>
            </a:lvl1pPr>
          </a:lstStyle>
          <a:p>
            <a:fld id="{962E461B-020E-4A57-A668-F5CB2944A0AE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2133600" y="6248400"/>
            <a:ext cx="4876800" cy="457200"/>
          </a:xfrm>
        </p:spPr>
        <p:txBody>
          <a:bodyPr/>
          <a:lstStyle>
            <a:lvl1pPr eaLnBrk="1" hangingPunct="1">
              <a:defRPr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 eaLnBrk="1" hangingPunct="1">
              <a:defRPr>
                <a:ea typeface="新細明體" charset="-120"/>
              </a:defRPr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0" y="2362200"/>
            <a:ext cx="8305800" cy="1295400"/>
            <a:chOff x="288" y="192"/>
            <a:chExt cx="5232" cy="816"/>
          </a:xfrm>
        </p:grpSpPr>
        <p:sp>
          <p:nvSpPr>
            <p:cNvPr id="47111" name="AutoShape 7"/>
            <p:cNvSpPr>
              <a:spLocks noChangeArrowheads="1"/>
            </p:cNvSpPr>
            <p:nvPr/>
          </p:nvSpPr>
          <p:spPr bwMode="auto">
            <a:xfrm>
              <a:off x="288" y="19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000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2" name="AutoShape 8"/>
            <p:cNvSpPr>
              <a:spLocks noChangeArrowheads="1"/>
            </p:cNvSpPr>
            <p:nvPr/>
          </p:nvSpPr>
          <p:spPr bwMode="auto">
            <a:xfrm>
              <a:off x="316" y="21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3" name="Freeform 9"/>
            <p:cNvSpPr>
              <a:spLocks/>
            </p:cNvSpPr>
            <p:nvPr/>
          </p:nvSpPr>
          <p:spPr bwMode="auto">
            <a:xfrm>
              <a:off x="456" y="245"/>
              <a:ext cx="4896" cy="124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244" y="0"/>
                </a:cxn>
                <a:cxn ang="0">
                  <a:pos x="4712" y="0"/>
                </a:cxn>
                <a:cxn ang="0">
                  <a:pos x="4952" y="144"/>
                </a:cxn>
                <a:cxn ang="0">
                  <a:pos x="0" y="139"/>
                </a:cxn>
              </a:cxnLst>
              <a:rect l="0" t="0" r="r" b="b"/>
              <a:pathLst>
                <a:path w="4952" h="166">
                  <a:moveTo>
                    <a:pt x="0" y="139"/>
                  </a:moveTo>
                  <a:cubicBezTo>
                    <a:pt x="28" y="55"/>
                    <a:pt x="152" y="2"/>
                    <a:pt x="244" y="0"/>
                  </a:cubicBezTo>
                  <a:lnTo>
                    <a:pt x="4712" y="0"/>
                  </a:lnTo>
                  <a:cubicBezTo>
                    <a:pt x="4800" y="8"/>
                    <a:pt x="4944" y="62"/>
                    <a:pt x="4952" y="144"/>
                  </a:cubicBezTo>
                  <a:cubicBezTo>
                    <a:pt x="4167" y="166"/>
                    <a:pt x="0" y="139"/>
                    <a:pt x="0" y="1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tint val="70588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4" name="Freeform 10"/>
            <p:cNvSpPr>
              <a:spLocks/>
            </p:cNvSpPr>
            <p:nvPr/>
          </p:nvSpPr>
          <p:spPr bwMode="auto">
            <a:xfrm>
              <a:off x="450" y="342"/>
              <a:ext cx="4902" cy="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6" y="98"/>
                </a:cxn>
                <a:cxn ang="0">
                  <a:pos x="4770" y="84"/>
                </a:cxn>
                <a:cxn ang="0">
                  <a:pos x="4902" y="6"/>
                </a:cxn>
                <a:cxn ang="0">
                  <a:pos x="6" y="0"/>
                </a:cxn>
              </a:cxnLst>
              <a:rect l="0" t="0" r="r" b="b"/>
              <a:pathLst>
                <a:path w="4902" h="98">
                  <a:moveTo>
                    <a:pt x="6" y="0"/>
                  </a:moveTo>
                  <a:cubicBezTo>
                    <a:pt x="0" y="72"/>
                    <a:pt x="45" y="97"/>
                    <a:pt x="136" y="98"/>
                  </a:cubicBezTo>
                  <a:lnTo>
                    <a:pt x="4770" y="84"/>
                  </a:lnTo>
                  <a:cubicBezTo>
                    <a:pt x="4857" y="80"/>
                    <a:pt x="4897" y="65"/>
                    <a:pt x="4902" y="6"/>
                  </a:cubicBezTo>
                  <a:lnTo>
                    <a:pt x="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5882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5" name="Freeform 11"/>
            <p:cNvSpPr>
              <a:spLocks/>
            </p:cNvSpPr>
            <p:nvPr/>
          </p:nvSpPr>
          <p:spPr bwMode="auto">
            <a:xfrm flipV="1">
              <a:off x="408" y="672"/>
              <a:ext cx="4989" cy="288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244" y="0"/>
                </a:cxn>
                <a:cxn ang="0">
                  <a:pos x="4712" y="0"/>
                </a:cxn>
                <a:cxn ang="0">
                  <a:pos x="4952" y="144"/>
                </a:cxn>
                <a:cxn ang="0">
                  <a:pos x="0" y="139"/>
                </a:cxn>
              </a:cxnLst>
              <a:rect l="0" t="0" r="r" b="b"/>
              <a:pathLst>
                <a:path w="4952" h="166">
                  <a:moveTo>
                    <a:pt x="0" y="139"/>
                  </a:moveTo>
                  <a:cubicBezTo>
                    <a:pt x="28" y="55"/>
                    <a:pt x="152" y="2"/>
                    <a:pt x="244" y="0"/>
                  </a:cubicBezTo>
                  <a:lnTo>
                    <a:pt x="4712" y="0"/>
                  </a:lnTo>
                  <a:cubicBezTo>
                    <a:pt x="4800" y="8"/>
                    <a:pt x="4944" y="62"/>
                    <a:pt x="4952" y="144"/>
                  </a:cubicBezTo>
                  <a:cubicBezTo>
                    <a:pt x="4167" y="166"/>
                    <a:pt x="0" y="139"/>
                    <a:pt x="0" y="1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8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7116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368300"/>
            <a:ext cx="2076450" cy="57277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68300"/>
            <a:ext cx="6076950" cy="57277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dt" sz="half" idx="2"/>
          </p:nvPr>
        </p:nvSpPr>
        <p:spPr>
          <a:xfrm>
            <a:off x="152400" y="6248400"/>
            <a:ext cx="1905000" cy="457200"/>
          </a:xfrm>
        </p:spPr>
        <p:txBody>
          <a:bodyPr/>
          <a:lstStyle>
            <a:lvl1pPr eaLnBrk="1" hangingPunct="1">
              <a:defRPr>
                <a:ea typeface="新細明體" charset="-12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2133600" y="6248400"/>
            <a:ext cx="4876800" cy="457200"/>
          </a:xfrm>
        </p:spPr>
        <p:txBody>
          <a:bodyPr/>
          <a:lstStyle>
            <a:lvl1pPr eaLnBrk="1" hangingPunct="1">
              <a:defRPr>
                <a:ea typeface="新細明體" charset="-12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 eaLnBrk="1" hangingPunct="1">
              <a:defRPr>
                <a:ea typeface="新細明體" charset="-120"/>
              </a:defRPr>
            </a:lvl1pPr>
          </a:lstStyle>
          <a:p>
            <a:fld id="{E03DBDA8-D530-4D96-B7A7-DB7BEDD0BC98}" type="slidenum">
              <a:rPr lang="zh-TW" altLang="en-US">
                <a:solidFill>
                  <a:srgbClr val="5B87F2"/>
                </a:solidFill>
              </a:rPr>
              <a:pPr/>
              <a:t>‹#›</a:t>
            </a:fld>
            <a:endParaRPr lang="en-US" altLang="zh-TW">
              <a:solidFill>
                <a:srgbClr val="5B87F2"/>
              </a:solidFill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0" y="2362200"/>
            <a:ext cx="8305800" cy="1295400"/>
            <a:chOff x="288" y="192"/>
            <a:chExt cx="5232" cy="816"/>
          </a:xfrm>
        </p:grpSpPr>
        <p:sp>
          <p:nvSpPr>
            <p:cNvPr id="47111" name="AutoShape 7"/>
            <p:cNvSpPr>
              <a:spLocks noChangeArrowheads="1"/>
            </p:cNvSpPr>
            <p:nvPr/>
          </p:nvSpPr>
          <p:spPr bwMode="auto">
            <a:xfrm>
              <a:off x="288" y="19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000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40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47112" name="AutoShape 8"/>
            <p:cNvSpPr>
              <a:spLocks noChangeArrowheads="1"/>
            </p:cNvSpPr>
            <p:nvPr/>
          </p:nvSpPr>
          <p:spPr bwMode="auto">
            <a:xfrm>
              <a:off x="316" y="21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40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47113" name="Freeform 9"/>
            <p:cNvSpPr>
              <a:spLocks/>
            </p:cNvSpPr>
            <p:nvPr/>
          </p:nvSpPr>
          <p:spPr bwMode="auto">
            <a:xfrm>
              <a:off x="456" y="245"/>
              <a:ext cx="4896" cy="124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244" y="0"/>
                </a:cxn>
                <a:cxn ang="0">
                  <a:pos x="4712" y="0"/>
                </a:cxn>
                <a:cxn ang="0">
                  <a:pos x="4952" y="144"/>
                </a:cxn>
                <a:cxn ang="0">
                  <a:pos x="0" y="139"/>
                </a:cxn>
              </a:cxnLst>
              <a:rect l="0" t="0" r="r" b="b"/>
              <a:pathLst>
                <a:path w="4952" h="166">
                  <a:moveTo>
                    <a:pt x="0" y="139"/>
                  </a:moveTo>
                  <a:cubicBezTo>
                    <a:pt x="28" y="55"/>
                    <a:pt x="152" y="2"/>
                    <a:pt x="244" y="0"/>
                  </a:cubicBezTo>
                  <a:lnTo>
                    <a:pt x="4712" y="0"/>
                  </a:lnTo>
                  <a:cubicBezTo>
                    <a:pt x="4800" y="8"/>
                    <a:pt x="4944" y="62"/>
                    <a:pt x="4952" y="144"/>
                  </a:cubicBezTo>
                  <a:cubicBezTo>
                    <a:pt x="4167" y="166"/>
                    <a:pt x="0" y="139"/>
                    <a:pt x="0" y="1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tint val="70588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40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47114" name="Freeform 10"/>
            <p:cNvSpPr>
              <a:spLocks/>
            </p:cNvSpPr>
            <p:nvPr/>
          </p:nvSpPr>
          <p:spPr bwMode="auto">
            <a:xfrm>
              <a:off x="450" y="342"/>
              <a:ext cx="4902" cy="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6" y="98"/>
                </a:cxn>
                <a:cxn ang="0">
                  <a:pos x="4770" y="84"/>
                </a:cxn>
                <a:cxn ang="0">
                  <a:pos x="4902" y="6"/>
                </a:cxn>
                <a:cxn ang="0">
                  <a:pos x="6" y="0"/>
                </a:cxn>
              </a:cxnLst>
              <a:rect l="0" t="0" r="r" b="b"/>
              <a:pathLst>
                <a:path w="4902" h="98">
                  <a:moveTo>
                    <a:pt x="6" y="0"/>
                  </a:moveTo>
                  <a:cubicBezTo>
                    <a:pt x="0" y="72"/>
                    <a:pt x="45" y="97"/>
                    <a:pt x="136" y="98"/>
                  </a:cubicBezTo>
                  <a:lnTo>
                    <a:pt x="4770" y="84"/>
                  </a:lnTo>
                  <a:cubicBezTo>
                    <a:pt x="4857" y="80"/>
                    <a:pt x="4897" y="65"/>
                    <a:pt x="4902" y="6"/>
                  </a:cubicBezTo>
                  <a:lnTo>
                    <a:pt x="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5882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40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47115" name="Freeform 11"/>
            <p:cNvSpPr>
              <a:spLocks/>
            </p:cNvSpPr>
            <p:nvPr/>
          </p:nvSpPr>
          <p:spPr bwMode="auto">
            <a:xfrm flipV="1">
              <a:off x="408" y="672"/>
              <a:ext cx="4989" cy="288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244" y="0"/>
                </a:cxn>
                <a:cxn ang="0">
                  <a:pos x="4712" y="0"/>
                </a:cxn>
                <a:cxn ang="0">
                  <a:pos x="4952" y="144"/>
                </a:cxn>
                <a:cxn ang="0">
                  <a:pos x="0" y="139"/>
                </a:cxn>
              </a:cxnLst>
              <a:rect l="0" t="0" r="r" b="b"/>
              <a:pathLst>
                <a:path w="4952" h="166">
                  <a:moveTo>
                    <a:pt x="0" y="139"/>
                  </a:moveTo>
                  <a:cubicBezTo>
                    <a:pt x="28" y="55"/>
                    <a:pt x="152" y="2"/>
                    <a:pt x="244" y="0"/>
                  </a:cubicBezTo>
                  <a:lnTo>
                    <a:pt x="4712" y="0"/>
                  </a:lnTo>
                  <a:cubicBezTo>
                    <a:pt x="4800" y="8"/>
                    <a:pt x="4944" y="62"/>
                    <a:pt x="4952" y="144"/>
                  </a:cubicBezTo>
                  <a:cubicBezTo>
                    <a:pt x="4167" y="166"/>
                    <a:pt x="0" y="139"/>
                    <a:pt x="0" y="1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8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40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</p:grpSp>
      <p:sp>
        <p:nvSpPr>
          <p:cNvPr id="47116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279E9-51D7-4DF2-8683-CB8A5E19C62E}" type="slidenum">
              <a:rPr lang="zh-TW" altLang="en-US">
                <a:solidFill>
                  <a:srgbClr val="5B87F2"/>
                </a:solidFill>
              </a:rPr>
              <a:pPr/>
              <a:t>‹#›</a:t>
            </a:fld>
            <a:endParaRPr lang="en-US" altLang="zh-TW">
              <a:solidFill>
                <a:srgbClr val="5B87F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1E3EA-DA2D-45DB-9811-BB37077977F9}" type="slidenum">
              <a:rPr lang="zh-TW" altLang="en-US">
                <a:solidFill>
                  <a:srgbClr val="5B87F2"/>
                </a:solidFill>
              </a:rPr>
              <a:pPr/>
              <a:t>‹#›</a:t>
            </a:fld>
            <a:endParaRPr lang="en-US" altLang="zh-TW">
              <a:solidFill>
                <a:srgbClr val="5B87F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767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7E3D-8BF3-4EF8-8647-D006C33400A3}" type="slidenum">
              <a:rPr lang="zh-TW" altLang="en-US">
                <a:solidFill>
                  <a:srgbClr val="5B87F2"/>
                </a:solidFill>
              </a:rPr>
              <a:pPr/>
              <a:t>‹#›</a:t>
            </a:fld>
            <a:endParaRPr lang="en-US" altLang="zh-TW">
              <a:solidFill>
                <a:srgbClr val="5B87F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22B37-3A21-48DA-AFC4-1E5D07AAC688}" type="slidenum">
              <a:rPr lang="zh-TW" altLang="en-US">
                <a:solidFill>
                  <a:srgbClr val="5B87F2"/>
                </a:solidFill>
              </a:rPr>
              <a:pPr/>
              <a:t>‹#›</a:t>
            </a:fld>
            <a:endParaRPr lang="en-US" altLang="zh-TW">
              <a:solidFill>
                <a:srgbClr val="5B87F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61938-50FD-458E-A3B7-8E425D5AE649}" type="slidenum">
              <a:rPr lang="zh-TW" altLang="en-US">
                <a:solidFill>
                  <a:srgbClr val="5B87F2"/>
                </a:solidFill>
              </a:rPr>
              <a:pPr/>
              <a:t>‹#›</a:t>
            </a:fld>
            <a:endParaRPr lang="en-US" altLang="zh-TW">
              <a:solidFill>
                <a:srgbClr val="5B87F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8A91A-B252-4915-A931-DCB1D15112E5}" type="slidenum">
              <a:rPr lang="zh-TW" altLang="en-US">
                <a:solidFill>
                  <a:srgbClr val="5B87F2"/>
                </a:solidFill>
              </a:rPr>
              <a:pPr/>
              <a:t>‹#›</a:t>
            </a:fld>
            <a:endParaRPr lang="en-US" altLang="zh-TW">
              <a:solidFill>
                <a:srgbClr val="5B87F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06FF4-F310-4A3B-A936-0F4934B83C60}" type="slidenum">
              <a:rPr lang="zh-TW" altLang="en-US">
                <a:solidFill>
                  <a:srgbClr val="5B87F2"/>
                </a:solidFill>
              </a:rPr>
              <a:pPr/>
              <a:t>‹#›</a:t>
            </a:fld>
            <a:endParaRPr lang="en-US" altLang="zh-TW">
              <a:solidFill>
                <a:srgbClr val="5B87F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9E35A-B0DF-4517-9989-6120E09E841F}" type="slidenum">
              <a:rPr lang="zh-TW" altLang="en-US">
                <a:solidFill>
                  <a:srgbClr val="5B87F2"/>
                </a:solidFill>
              </a:rPr>
              <a:pPr/>
              <a:t>‹#›</a:t>
            </a:fld>
            <a:endParaRPr lang="en-US" altLang="zh-TW">
              <a:solidFill>
                <a:srgbClr val="5B87F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2D014-537C-489D-9A83-00B79966ADEC}" type="slidenum">
              <a:rPr lang="zh-TW" altLang="en-US">
                <a:solidFill>
                  <a:srgbClr val="5B87F2"/>
                </a:solidFill>
              </a:rPr>
              <a:pPr/>
              <a:t>‹#›</a:t>
            </a:fld>
            <a:endParaRPr lang="en-US" altLang="zh-TW">
              <a:solidFill>
                <a:srgbClr val="5B87F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368300"/>
            <a:ext cx="2076450" cy="57277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68300"/>
            <a:ext cx="6076950" cy="57277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D7D21-3D25-48EF-A7F0-E93E0E30956E}" type="slidenum">
              <a:rPr lang="zh-TW" altLang="en-US">
                <a:solidFill>
                  <a:srgbClr val="5B87F2"/>
                </a:solidFill>
              </a:rPr>
              <a:pPr/>
              <a:t>‹#›</a:t>
            </a:fld>
            <a:endParaRPr lang="en-US" altLang="zh-TW">
              <a:solidFill>
                <a:srgbClr val="5B87F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767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304800"/>
            <a:ext cx="8305800" cy="1295400"/>
            <a:chOff x="288" y="192"/>
            <a:chExt cx="5232" cy="816"/>
          </a:xfrm>
        </p:grpSpPr>
        <p:sp>
          <p:nvSpPr>
            <p:cNvPr id="46083" name="AutoShape 3"/>
            <p:cNvSpPr>
              <a:spLocks noChangeArrowheads="1"/>
            </p:cNvSpPr>
            <p:nvPr/>
          </p:nvSpPr>
          <p:spPr bwMode="auto">
            <a:xfrm>
              <a:off x="288" y="19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000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316" y="21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85" name="Freeform 5"/>
            <p:cNvSpPr>
              <a:spLocks/>
            </p:cNvSpPr>
            <p:nvPr/>
          </p:nvSpPr>
          <p:spPr bwMode="auto">
            <a:xfrm>
              <a:off x="456" y="245"/>
              <a:ext cx="4896" cy="124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244" y="0"/>
                </a:cxn>
                <a:cxn ang="0">
                  <a:pos x="4712" y="0"/>
                </a:cxn>
                <a:cxn ang="0">
                  <a:pos x="4952" y="144"/>
                </a:cxn>
                <a:cxn ang="0">
                  <a:pos x="0" y="139"/>
                </a:cxn>
              </a:cxnLst>
              <a:rect l="0" t="0" r="r" b="b"/>
              <a:pathLst>
                <a:path w="4952" h="166">
                  <a:moveTo>
                    <a:pt x="0" y="139"/>
                  </a:moveTo>
                  <a:cubicBezTo>
                    <a:pt x="28" y="55"/>
                    <a:pt x="152" y="2"/>
                    <a:pt x="244" y="0"/>
                  </a:cubicBezTo>
                  <a:lnTo>
                    <a:pt x="4712" y="0"/>
                  </a:lnTo>
                  <a:cubicBezTo>
                    <a:pt x="4800" y="8"/>
                    <a:pt x="4944" y="62"/>
                    <a:pt x="4952" y="144"/>
                  </a:cubicBezTo>
                  <a:cubicBezTo>
                    <a:pt x="4167" y="166"/>
                    <a:pt x="0" y="139"/>
                    <a:pt x="0" y="1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tint val="70588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86" name="Freeform 6"/>
            <p:cNvSpPr>
              <a:spLocks/>
            </p:cNvSpPr>
            <p:nvPr/>
          </p:nvSpPr>
          <p:spPr bwMode="auto">
            <a:xfrm>
              <a:off x="450" y="342"/>
              <a:ext cx="4902" cy="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6" y="98"/>
                </a:cxn>
                <a:cxn ang="0">
                  <a:pos x="4770" y="84"/>
                </a:cxn>
                <a:cxn ang="0">
                  <a:pos x="4902" y="6"/>
                </a:cxn>
                <a:cxn ang="0">
                  <a:pos x="6" y="0"/>
                </a:cxn>
              </a:cxnLst>
              <a:rect l="0" t="0" r="r" b="b"/>
              <a:pathLst>
                <a:path w="4902" h="98">
                  <a:moveTo>
                    <a:pt x="6" y="0"/>
                  </a:moveTo>
                  <a:cubicBezTo>
                    <a:pt x="0" y="72"/>
                    <a:pt x="45" y="97"/>
                    <a:pt x="136" y="98"/>
                  </a:cubicBezTo>
                  <a:lnTo>
                    <a:pt x="4770" y="84"/>
                  </a:lnTo>
                  <a:cubicBezTo>
                    <a:pt x="4857" y="80"/>
                    <a:pt x="4897" y="65"/>
                    <a:pt x="4902" y="6"/>
                  </a:cubicBezTo>
                  <a:lnTo>
                    <a:pt x="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5882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87" name="Freeform 7"/>
            <p:cNvSpPr>
              <a:spLocks/>
            </p:cNvSpPr>
            <p:nvPr/>
          </p:nvSpPr>
          <p:spPr bwMode="auto">
            <a:xfrm flipV="1">
              <a:off x="408" y="672"/>
              <a:ext cx="4989" cy="288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244" y="0"/>
                </a:cxn>
                <a:cxn ang="0">
                  <a:pos x="4712" y="0"/>
                </a:cxn>
                <a:cxn ang="0">
                  <a:pos x="4952" y="144"/>
                </a:cxn>
                <a:cxn ang="0">
                  <a:pos x="0" y="139"/>
                </a:cxn>
              </a:cxnLst>
              <a:rect l="0" t="0" r="r" b="b"/>
              <a:pathLst>
                <a:path w="4952" h="166">
                  <a:moveTo>
                    <a:pt x="0" y="139"/>
                  </a:moveTo>
                  <a:cubicBezTo>
                    <a:pt x="28" y="55"/>
                    <a:pt x="152" y="2"/>
                    <a:pt x="244" y="0"/>
                  </a:cubicBezTo>
                  <a:lnTo>
                    <a:pt x="4712" y="0"/>
                  </a:lnTo>
                  <a:cubicBezTo>
                    <a:pt x="4800" y="8"/>
                    <a:pt x="4944" y="62"/>
                    <a:pt x="4952" y="144"/>
                  </a:cubicBezTo>
                  <a:cubicBezTo>
                    <a:pt x="4167" y="166"/>
                    <a:pt x="0" y="139"/>
                    <a:pt x="0" y="1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8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608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83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30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62E461B-020E-4A57-A668-F5CB2944A0AE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4609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TW" altLang="en-US"/>
          </a:p>
        </p:txBody>
      </p:sp>
      <p:sp>
        <p:nvSpPr>
          <p:cNvPr id="4609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304800"/>
            <a:ext cx="8305800" cy="1295400"/>
            <a:chOff x="288" y="192"/>
            <a:chExt cx="5232" cy="816"/>
          </a:xfrm>
        </p:grpSpPr>
        <p:sp>
          <p:nvSpPr>
            <p:cNvPr id="46083" name="AutoShape 3"/>
            <p:cNvSpPr>
              <a:spLocks noChangeArrowheads="1"/>
            </p:cNvSpPr>
            <p:nvPr/>
          </p:nvSpPr>
          <p:spPr bwMode="auto">
            <a:xfrm>
              <a:off x="288" y="19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000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40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316" y="21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40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46085" name="Freeform 5"/>
            <p:cNvSpPr>
              <a:spLocks/>
            </p:cNvSpPr>
            <p:nvPr/>
          </p:nvSpPr>
          <p:spPr bwMode="auto">
            <a:xfrm>
              <a:off x="456" y="245"/>
              <a:ext cx="4896" cy="124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244" y="0"/>
                </a:cxn>
                <a:cxn ang="0">
                  <a:pos x="4712" y="0"/>
                </a:cxn>
                <a:cxn ang="0">
                  <a:pos x="4952" y="144"/>
                </a:cxn>
                <a:cxn ang="0">
                  <a:pos x="0" y="139"/>
                </a:cxn>
              </a:cxnLst>
              <a:rect l="0" t="0" r="r" b="b"/>
              <a:pathLst>
                <a:path w="4952" h="166">
                  <a:moveTo>
                    <a:pt x="0" y="139"/>
                  </a:moveTo>
                  <a:cubicBezTo>
                    <a:pt x="28" y="55"/>
                    <a:pt x="152" y="2"/>
                    <a:pt x="244" y="0"/>
                  </a:cubicBezTo>
                  <a:lnTo>
                    <a:pt x="4712" y="0"/>
                  </a:lnTo>
                  <a:cubicBezTo>
                    <a:pt x="4800" y="8"/>
                    <a:pt x="4944" y="62"/>
                    <a:pt x="4952" y="144"/>
                  </a:cubicBezTo>
                  <a:cubicBezTo>
                    <a:pt x="4167" y="166"/>
                    <a:pt x="0" y="139"/>
                    <a:pt x="0" y="1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tint val="70588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40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46086" name="Freeform 6"/>
            <p:cNvSpPr>
              <a:spLocks/>
            </p:cNvSpPr>
            <p:nvPr/>
          </p:nvSpPr>
          <p:spPr bwMode="auto">
            <a:xfrm>
              <a:off x="450" y="342"/>
              <a:ext cx="4902" cy="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6" y="98"/>
                </a:cxn>
                <a:cxn ang="0">
                  <a:pos x="4770" y="84"/>
                </a:cxn>
                <a:cxn ang="0">
                  <a:pos x="4902" y="6"/>
                </a:cxn>
                <a:cxn ang="0">
                  <a:pos x="6" y="0"/>
                </a:cxn>
              </a:cxnLst>
              <a:rect l="0" t="0" r="r" b="b"/>
              <a:pathLst>
                <a:path w="4902" h="98">
                  <a:moveTo>
                    <a:pt x="6" y="0"/>
                  </a:moveTo>
                  <a:cubicBezTo>
                    <a:pt x="0" y="72"/>
                    <a:pt x="45" y="97"/>
                    <a:pt x="136" y="98"/>
                  </a:cubicBezTo>
                  <a:lnTo>
                    <a:pt x="4770" y="84"/>
                  </a:lnTo>
                  <a:cubicBezTo>
                    <a:pt x="4857" y="80"/>
                    <a:pt x="4897" y="65"/>
                    <a:pt x="4902" y="6"/>
                  </a:cubicBezTo>
                  <a:lnTo>
                    <a:pt x="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5882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40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46087" name="Freeform 7"/>
            <p:cNvSpPr>
              <a:spLocks/>
            </p:cNvSpPr>
            <p:nvPr/>
          </p:nvSpPr>
          <p:spPr bwMode="auto">
            <a:xfrm flipV="1">
              <a:off x="408" y="672"/>
              <a:ext cx="4989" cy="288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244" y="0"/>
                </a:cxn>
                <a:cxn ang="0">
                  <a:pos x="4712" y="0"/>
                </a:cxn>
                <a:cxn ang="0">
                  <a:pos x="4952" y="144"/>
                </a:cxn>
                <a:cxn ang="0">
                  <a:pos x="0" y="139"/>
                </a:cxn>
              </a:cxnLst>
              <a:rect l="0" t="0" r="r" b="b"/>
              <a:pathLst>
                <a:path w="4952" h="166">
                  <a:moveTo>
                    <a:pt x="0" y="139"/>
                  </a:moveTo>
                  <a:cubicBezTo>
                    <a:pt x="28" y="55"/>
                    <a:pt x="152" y="2"/>
                    <a:pt x="244" y="0"/>
                  </a:cubicBezTo>
                  <a:lnTo>
                    <a:pt x="4712" y="0"/>
                  </a:lnTo>
                  <a:cubicBezTo>
                    <a:pt x="4800" y="8"/>
                    <a:pt x="4944" y="62"/>
                    <a:pt x="4952" y="144"/>
                  </a:cubicBezTo>
                  <a:cubicBezTo>
                    <a:pt x="4167" y="166"/>
                    <a:pt x="0" y="139"/>
                    <a:pt x="0" y="1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8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40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</p:grpSp>
      <p:sp>
        <p:nvSpPr>
          <p:cNvPr id="4608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83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30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609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609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3398CDD-7747-4FEC-AD35-826C52F4C713}" type="slidenum">
              <a:rPr lang="zh-TW" altLang="en-US" smtClean="0">
                <a:solidFill>
                  <a:srgbClr val="5B87F2"/>
                </a:solidFill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5B87F2"/>
              </a:solidFill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1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692696"/>
            <a:ext cx="6400800" cy="1608584"/>
          </a:xfrm>
        </p:spPr>
        <p:txBody>
          <a:bodyPr/>
          <a:lstStyle/>
          <a:p>
            <a:pPr algn="l"/>
            <a:r>
              <a:rPr lang="zh-TW" altLang="en-US" sz="6600" b="1" dirty="0" smtClean="0">
                <a:ln w="12700">
                  <a:solidFill>
                    <a:schemeClr val="accent1"/>
                  </a:solidFill>
                </a:ln>
                <a:effectLst>
                  <a:outerShdw blurRad="88900" dist="63500" dir="2400000" algn="bl" rotWithShape="0">
                    <a:prstClr val="black">
                      <a:alpha val="40000"/>
                    </a:prstClr>
                  </a:outerShdw>
                </a:effectLst>
              </a:rPr>
              <a:t>第一講</a:t>
            </a:r>
            <a:endParaRPr lang="zh-TW" altLang="en-US" sz="6600" b="1" dirty="0">
              <a:ln w="12700">
                <a:solidFill>
                  <a:schemeClr val="accent1"/>
                </a:solidFill>
              </a:ln>
              <a:effectLst>
                <a:outerShdw blurRad="88900" dist="63500" dir="24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sz="4800" dirty="0">
                <a:effectLst>
                  <a:outerShdw blurRad="63500" dist="50800" dir="2700000" algn="tl" rotWithShape="0">
                    <a:prstClr val="black">
                      <a:alpha val="40000"/>
                    </a:prstClr>
                  </a:outerShdw>
                </a:effectLst>
              </a:rPr>
              <a:t>網頁設計基礎觀念介紹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07431"/>
            <a:ext cx="7408689" cy="4059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1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solidFill>
                  <a:schemeClr val="bg1"/>
                </a:solidFill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HTML </a:t>
            </a:r>
            <a:r>
              <a:rPr lang="zh-TW" altLang="en-US" sz="4800" dirty="0">
                <a:solidFill>
                  <a:schemeClr val="bg1"/>
                </a:solidFill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語言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305800" cy="663575"/>
          </a:xfrm>
          <a:effectLst/>
        </p:spPr>
        <p:txBody>
          <a:bodyPr/>
          <a:lstStyle/>
          <a:p>
            <a:r>
              <a:rPr kumimoji="1" lang="zh-TW" altLang="en-US" dirty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ea typeface="華康粗圓體(P)" pitchFamily="34" charset="-120"/>
              </a:rPr>
              <a:t>超文件標記語言</a:t>
            </a:r>
            <a:r>
              <a:rPr kumimoji="1" lang="zh-TW" altLang="en-US" dirty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ea typeface="新細明體" charset="-120"/>
              </a:rPr>
              <a:t> </a:t>
            </a:r>
            <a:r>
              <a:rPr kumimoji="1" lang="en-US" altLang="zh-TW" dirty="0" err="1">
                <a:ln>
                  <a:solidFill>
                    <a:schemeClr val="accent5">
                      <a:lumMod val="90000"/>
                    </a:schemeClr>
                  </a:solidFill>
                </a:ln>
                <a:solidFill>
                  <a:srgbClr val="FF0000"/>
                </a:solidFill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新細明體" charset="-120"/>
              </a:rPr>
              <a:t>H</a:t>
            </a:r>
            <a:r>
              <a:rPr kumimoji="1" lang="en-US" altLang="zh-TW" dirty="0" err="1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新細明體" charset="-120"/>
              </a:rPr>
              <a:t>yper</a:t>
            </a:r>
            <a:r>
              <a:rPr kumimoji="1" lang="en-US" altLang="zh-TW" dirty="0" err="1">
                <a:ln>
                  <a:solidFill>
                    <a:schemeClr val="accent5">
                      <a:lumMod val="90000"/>
                    </a:schemeClr>
                  </a:solidFill>
                </a:ln>
                <a:solidFill>
                  <a:srgbClr val="FF0000"/>
                </a:solidFill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新細明體" charset="-120"/>
              </a:rPr>
              <a:t>T</a:t>
            </a:r>
            <a:r>
              <a:rPr kumimoji="1" lang="en-US" altLang="zh-TW" dirty="0" err="1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新細明體" charset="-120"/>
              </a:rPr>
              <a:t>ext</a:t>
            </a:r>
            <a:r>
              <a:rPr kumimoji="1" lang="en-US" altLang="zh-TW" dirty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新細明體" charset="-120"/>
              </a:rPr>
              <a:t> </a:t>
            </a:r>
            <a:r>
              <a:rPr kumimoji="1" lang="en-US" altLang="zh-TW" dirty="0">
                <a:ln>
                  <a:solidFill>
                    <a:schemeClr val="accent5">
                      <a:lumMod val="90000"/>
                    </a:schemeClr>
                  </a:solidFill>
                </a:ln>
                <a:solidFill>
                  <a:srgbClr val="FF0000"/>
                </a:solidFill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新細明體" charset="-120"/>
              </a:rPr>
              <a:t>M</a:t>
            </a:r>
            <a:r>
              <a:rPr kumimoji="1" lang="en-US" altLang="zh-TW" dirty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新細明體" charset="-120"/>
              </a:rPr>
              <a:t>arkup</a:t>
            </a:r>
            <a:r>
              <a:rPr kumimoji="1" lang="en-US" altLang="zh-TW" dirty="0">
                <a:ln>
                  <a:solidFill>
                    <a:schemeClr val="accent5">
                      <a:lumMod val="90000"/>
                    </a:schemeClr>
                  </a:solidFill>
                </a:ln>
                <a:solidFill>
                  <a:srgbClr val="FF0000"/>
                </a:solidFill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新細明體" charset="-120"/>
              </a:rPr>
              <a:t> L</a:t>
            </a:r>
            <a:r>
              <a:rPr kumimoji="1" lang="en-US" altLang="zh-TW" dirty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新細明體" charset="-120"/>
              </a:rPr>
              <a:t>anguage</a:t>
            </a:r>
            <a:endParaRPr kumimoji="1" lang="zh-TW" altLang="en-US" dirty="0">
              <a:ln>
                <a:solidFill>
                  <a:schemeClr val="accent5">
                    <a:lumMod val="90000"/>
                  </a:schemeClr>
                </a:solidFill>
              </a:ln>
              <a:effectLst>
                <a:outerShdw blurRad="76200" dist="50800" dir="2700000" algn="tl" rotWithShape="0">
                  <a:prstClr val="black">
                    <a:alpha val="40000"/>
                  </a:prstClr>
                </a:outerShdw>
              </a:effectLst>
              <a:latin typeface="Arial Narrow" pitchFamily="1" charset="0"/>
              <a:ea typeface="新細明體" charset="-120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84213" y="2420938"/>
            <a:ext cx="7848600" cy="381635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/>
          <a:lstStyle/>
          <a:p>
            <a:pPr eaLnBrk="1" hangingPunct="1"/>
            <a:r>
              <a:rPr kumimoji="1" lang="en-US" altLang="zh-TW" sz="2000" b="1">
                <a:solidFill>
                  <a:srgbClr val="000000"/>
                </a:solidFill>
                <a:latin typeface="Times New Roman" pitchFamily="1" charset="0"/>
                <a:ea typeface="新細明體" charset="-120"/>
              </a:rPr>
              <a:t>&lt;HTML&gt;</a:t>
            </a:r>
          </a:p>
          <a:p>
            <a:pPr eaLnBrk="1" hangingPunct="1"/>
            <a:r>
              <a:rPr kumimoji="1" lang="en-US" altLang="zh-TW" sz="2000" b="1">
                <a:solidFill>
                  <a:srgbClr val="000000"/>
                </a:solidFill>
                <a:latin typeface="Times New Roman" pitchFamily="1" charset="0"/>
                <a:ea typeface="新細明體" charset="-120"/>
              </a:rPr>
              <a:t>&lt;HEAD&gt;</a:t>
            </a:r>
          </a:p>
          <a:p>
            <a:pPr eaLnBrk="1" hangingPunct="1"/>
            <a:r>
              <a:rPr kumimoji="1" lang="en-US" altLang="zh-TW" sz="2000" b="1">
                <a:solidFill>
                  <a:srgbClr val="000000"/>
                </a:solidFill>
                <a:latin typeface="Times New Roman" pitchFamily="1" charset="0"/>
                <a:ea typeface="新細明體" charset="-120"/>
              </a:rPr>
              <a:t>   &lt;META HTTP-EQUIV="Content-Type" CONTENT="text/html; charset=big5"&gt;</a:t>
            </a:r>
          </a:p>
          <a:p>
            <a:pPr eaLnBrk="1" hangingPunct="1"/>
            <a:r>
              <a:rPr kumimoji="1" lang="en-US" altLang="zh-TW" sz="2000" b="1">
                <a:solidFill>
                  <a:srgbClr val="000000"/>
                </a:solidFill>
                <a:latin typeface="Times New Roman" pitchFamily="1" charset="0"/>
                <a:ea typeface="新細明體" charset="-120"/>
              </a:rPr>
              <a:t>   &lt;META NAME="Author" CONTENT="designfu"&gt;</a:t>
            </a:r>
          </a:p>
          <a:p>
            <a:pPr eaLnBrk="1" hangingPunct="1"/>
            <a:r>
              <a:rPr kumimoji="1" lang="en-US" altLang="zh-TW" sz="2000" b="1">
                <a:solidFill>
                  <a:srgbClr val="000000"/>
                </a:solidFill>
                <a:latin typeface="Times New Roman" pitchFamily="1" charset="0"/>
                <a:ea typeface="新細明體" charset="-120"/>
              </a:rPr>
              <a:t>   &lt;META NAME="GENERATOR" CONTENT="Mozilla/4.05 [en] (Win95; I) [Netscape]"&gt;</a:t>
            </a:r>
          </a:p>
          <a:p>
            <a:pPr eaLnBrk="1" hangingPunct="1"/>
            <a:r>
              <a:rPr kumimoji="1" lang="en-US" altLang="zh-TW" sz="2000" b="1">
                <a:solidFill>
                  <a:srgbClr val="000000"/>
                </a:solidFill>
                <a:latin typeface="Times New Roman" pitchFamily="1" charset="0"/>
                <a:ea typeface="新細明體" charset="-120"/>
              </a:rPr>
              <a:t>   &lt;TITLE&gt;Welcome&lt;/TITLE&gt;</a:t>
            </a:r>
          </a:p>
          <a:p>
            <a:pPr eaLnBrk="1" hangingPunct="1"/>
            <a:r>
              <a:rPr kumimoji="1" lang="en-US" altLang="zh-TW" sz="2000" b="1">
                <a:solidFill>
                  <a:srgbClr val="000000"/>
                </a:solidFill>
                <a:latin typeface="Times New Roman" pitchFamily="1" charset="0"/>
                <a:ea typeface="新細明體" charset="-120"/>
              </a:rPr>
              <a:t>&lt;/HEAD&gt;</a:t>
            </a:r>
          </a:p>
          <a:p>
            <a:pPr eaLnBrk="1" hangingPunct="1"/>
            <a:r>
              <a:rPr kumimoji="1" lang="en-US" altLang="zh-TW" sz="2000" b="1">
                <a:solidFill>
                  <a:srgbClr val="000000"/>
                </a:solidFill>
                <a:latin typeface="Times New Roman" pitchFamily="1" charset="0"/>
                <a:ea typeface="新細明體" charset="-120"/>
              </a:rPr>
              <a:t>&lt;BODY TEXT="#000000" BGCOLOR="#FFFFFF" LINK="#2B9395" VLINK="#551A8B" ALINK="#FF0000"&gt;</a:t>
            </a:r>
          </a:p>
          <a:p>
            <a:pPr eaLnBrk="1" hangingPunct="1"/>
            <a:r>
              <a:rPr kumimoji="1" lang="en-US" altLang="zh-TW" sz="2000" b="1">
                <a:solidFill>
                  <a:srgbClr val="000000"/>
                </a:solidFill>
                <a:latin typeface="Times New Roman" pitchFamily="1" charset="0"/>
                <a:ea typeface="新細明體" charset="-120"/>
              </a:rPr>
              <a:t>&lt;CENTER&gt;&amp;nbsp;&lt;/CENTER&gt;</a:t>
            </a:r>
          </a:p>
          <a:p>
            <a:pPr eaLnBrk="1" hangingPunct="1"/>
            <a:r>
              <a:rPr lang="en-US" altLang="zh-TW" sz="2000" b="1">
                <a:solidFill>
                  <a:srgbClr val="000000"/>
                </a:solidFill>
                <a:latin typeface="Times New Roman" pitchFamily="1" charset="0"/>
                <a:ea typeface="新細明體" charset="-120"/>
              </a:rPr>
              <a:t>…</a:t>
            </a:r>
          </a:p>
        </p:txBody>
      </p:sp>
      <p:pic>
        <p:nvPicPr>
          <p:cNvPr id="2050" name="Picture 2" descr="E:\HTML-Guidelines-for-Usability-SE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824230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  <p:bldP spid="583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 bwMode="auto">
          <a:xfrm>
            <a:off x="6948264" y="2276872"/>
            <a:ext cx="1728192" cy="648072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圓角矩形 5"/>
          <p:cNvSpPr/>
          <p:nvPr/>
        </p:nvSpPr>
        <p:spPr bwMode="auto">
          <a:xfrm>
            <a:off x="5076056" y="2276872"/>
            <a:ext cx="1224136" cy="648072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3096120" y="2276872"/>
            <a:ext cx="1296144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HTML5</a:t>
            </a:r>
            <a:endParaRPr lang="zh-TW" altLang="en-US" sz="4800" dirty="0">
              <a:solidFill>
                <a:schemeClr val="bg1"/>
              </a:solidFill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  <a:latin typeface="華康粗圓體(P)" pitchFamily="34" charset="-120"/>
              <a:ea typeface="華康粗圓體(P)" pitchFamily="34" charset="-12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132856"/>
            <a:ext cx="8316416" cy="663575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kumimoji="1" lang="en-US" altLang="zh-TW" sz="48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新細明體" charset="-120"/>
              </a:rPr>
              <a:t>HTML</a:t>
            </a:r>
            <a:r>
              <a:rPr kumimoji="1" lang="zh-TW" altLang="en-US" sz="48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新細明體" charset="-120"/>
              </a:rPr>
              <a:t> </a:t>
            </a:r>
            <a:r>
              <a:rPr kumimoji="1" lang="en-US" altLang="zh-TW" sz="48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新細明體" charset="-120"/>
              </a:rPr>
              <a:t>5</a:t>
            </a:r>
            <a:r>
              <a:rPr kumimoji="1" lang="zh-TW" altLang="en-US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新細明體" charset="-120"/>
              </a:rPr>
              <a:t>  </a:t>
            </a:r>
            <a:r>
              <a:rPr kumimoji="1" lang="en-US" altLang="zh-TW" sz="36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新細明體" charset="-120"/>
              </a:rPr>
              <a:t>~=  HTML    +    CSS    +    JS APIs</a:t>
            </a:r>
            <a:endParaRPr kumimoji="1" lang="zh-TW" altLang="en-US" sz="3600" dirty="0">
              <a:ln>
                <a:solidFill>
                  <a:schemeClr val="accent5">
                    <a:lumMod val="75000"/>
                  </a:schemeClr>
                </a:solidFill>
              </a:ln>
              <a:effectLst>
                <a:outerShdw blurRad="76200" dist="50800" dir="2700000" algn="tl" rotWithShape="0">
                  <a:prstClr val="black">
                    <a:alpha val="40000"/>
                  </a:prstClr>
                </a:outerShdw>
              </a:effectLst>
              <a:latin typeface="Arial Narrow" pitchFamily="1" charset="0"/>
              <a:ea typeface="新細明體" charset="-120"/>
            </a:endParaRPr>
          </a:p>
        </p:txBody>
      </p:sp>
      <p:pic>
        <p:nvPicPr>
          <p:cNvPr id="3074" name="Picture 2" descr="C:\Users\Hang\Downloads\Html5-softwa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140968"/>
            <a:ext cx="4418310" cy="3313733"/>
          </a:xfrm>
          <a:prstGeom prst="rect">
            <a:avLst/>
          </a:prstGeom>
          <a:noFill/>
          <a:effectLst>
            <a:outerShdw blurRad="88900" dist="635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主從架構的</a:t>
            </a:r>
            <a:r>
              <a:rPr lang="en-US" altLang="zh-TW" dirty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WWW</a:t>
            </a:r>
            <a:endParaRPr lang="zh-TW" altLang="en-US" dirty="0"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7632700" cy="592138"/>
          </a:xfrm>
        </p:spPr>
        <p:txBody>
          <a:bodyPr/>
          <a:lstStyle/>
          <a:p>
            <a:pPr>
              <a:buSzPct val="65000"/>
              <a:buFont typeface="Wingdings" pitchFamily="1" charset="2"/>
              <a:buChar char="n"/>
            </a:pPr>
            <a:r>
              <a:rPr kumimoji="1" lang="zh-TW" altLang="en-US" dirty="0">
                <a:solidFill>
                  <a:srgbClr val="CC0099"/>
                </a:solidFill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主從架構</a:t>
            </a:r>
            <a:r>
              <a:rPr kumimoji="1" lang="en-US" altLang="zh-TW" dirty="0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華康中圓體" pitchFamily="49" charset="-120"/>
              </a:rPr>
              <a:t>(</a:t>
            </a:r>
            <a:r>
              <a:rPr kumimoji="1" lang="en-US" altLang="zh-TW" dirty="0">
                <a:solidFill>
                  <a:schemeClr val="accent4"/>
                </a:solidFill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華康中圓體" pitchFamily="49" charset="-120"/>
              </a:rPr>
              <a:t>Client/Server</a:t>
            </a:r>
            <a:r>
              <a:rPr kumimoji="1" lang="en-US" altLang="zh-TW" dirty="0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1" charset="0"/>
                <a:ea typeface="華康中圓體" pitchFamily="49" charset="-120"/>
              </a:rPr>
              <a:t>)</a:t>
            </a:r>
            <a:r>
              <a:rPr kumimoji="1" lang="en-US" altLang="zh-TW" dirty="0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 </a:t>
            </a:r>
            <a:r>
              <a:rPr kumimoji="1" lang="zh-TW" altLang="en-US" dirty="0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分散式網路系統</a:t>
            </a:r>
            <a:endParaRPr lang="zh-TW" altLang="en-US" dirty="0">
              <a:effectLst>
                <a:outerShdw blurRad="76200" dist="508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H="1">
            <a:off x="5795963" y="3987800"/>
            <a:ext cx="1223962" cy="28733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H="1" flipV="1">
            <a:off x="5867400" y="4779963"/>
            <a:ext cx="1657350" cy="431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 flipV="1">
            <a:off x="2555875" y="4995863"/>
            <a:ext cx="1223963" cy="79216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1908175" y="4059238"/>
            <a:ext cx="1655763" cy="7143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zh-TW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87450" y="3482975"/>
            <a:ext cx="936625" cy="1368425"/>
            <a:chOff x="5731" y="7369"/>
            <a:chExt cx="779" cy="1063"/>
          </a:xfrm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401" name="Freeform 9"/>
            <p:cNvSpPr>
              <a:spLocks/>
            </p:cNvSpPr>
            <p:nvPr/>
          </p:nvSpPr>
          <p:spPr bwMode="auto">
            <a:xfrm>
              <a:off x="6000" y="7402"/>
              <a:ext cx="338" cy="1030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0"/>
                </a:cxn>
                <a:cxn ang="0">
                  <a:pos x="0" y="4120"/>
                </a:cxn>
                <a:cxn ang="0">
                  <a:pos x="1350" y="3938"/>
                </a:cxn>
                <a:cxn ang="0">
                  <a:pos x="1350" y="0"/>
                </a:cxn>
              </a:cxnLst>
              <a:rect l="0" t="0" r="r" b="b"/>
              <a:pathLst>
                <a:path w="1350" h="4120">
                  <a:moveTo>
                    <a:pt x="1350" y="0"/>
                  </a:moveTo>
                  <a:lnTo>
                    <a:pt x="0" y="40"/>
                  </a:lnTo>
                  <a:lnTo>
                    <a:pt x="0" y="4120"/>
                  </a:lnTo>
                  <a:lnTo>
                    <a:pt x="1350" y="3938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2" name="Freeform 10"/>
            <p:cNvSpPr>
              <a:spLocks/>
            </p:cNvSpPr>
            <p:nvPr/>
          </p:nvSpPr>
          <p:spPr bwMode="auto">
            <a:xfrm>
              <a:off x="6022" y="7946"/>
              <a:ext cx="298" cy="435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1192" y="0"/>
                </a:cxn>
                <a:cxn ang="0">
                  <a:pos x="1192" y="1592"/>
                </a:cxn>
                <a:cxn ang="0">
                  <a:pos x="0" y="1744"/>
                </a:cxn>
                <a:cxn ang="0">
                  <a:pos x="0" y="101"/>
                </a:cxn>
              </a:cxnLst>
              <a:rect l="0" t="0" r="r" b="b"/>
              <a:pathLst>
                <a:path w="1192" h="1744">
                  <a:moveTo>
                    <a:pt x="0" y="101"/>
                  </a:moveTo>
                  <a:lnTo>
                    <a:pt x="1192" y="0"/>
                  </a:lnTo>
                  <a:lnTo>
                    <a:pt x="1192" y="1592"/>
                  </a:lnTo>
                  <a:lnTo>
                    <a:pt x="0" y="1744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3" name="Freeform 11"/>
            <p:cNvSpPr>
              <a:spLocks/>
            </p:cNvSpPr>
            <p:nvPr/>
          </p:nvSpPr>
          <p:spPr bwMode="auto">
            <a:xfrm>
              <a:off x="6022" y="7591"/>
              <a:ext cx="283" cy="292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133" y="0"/>
                </a:cxn>
                <a:cxn ang="0">
                  <a:pos x="1133" y="1088"/>
                </a:cxn>
                <a:cxn ang="0">
                  <a:pos x="0" y="1168"/>
                </a:cxn>
                <a:cxn ang="0">
                  <a:pos x="0" y="61"/>
                </a:cxn>
              </a:cxnLst>
              <a:rect l="0" t="0" r="r" b="b"/>
              <a:pathLst>
                <a:path w="1133" h="1168">
                  <a:moveTo>
                    <a:pt x="0" y="61"/>
                  </a:moveTo>
                  <a:lnTo>
                    <a:pt x="1133" y="0"/>
                  </a:lnTo>
                  <a:lnTo>
                    <a:pt x="1133" y="1088"/>
                  </a:lnTo>
                  <a:lnTo>
                    <a:pt x="0" y="1168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4" name="Freeform 12"/>
            <p:cNvSpPr>
              <a:spLocks/>
            </p:cNvSpPr>
            <p:nvPr/>
          </p:nvSpPr>
          <p:spPr bwMode="auto">
            <a:xfrm>
              <a:off x="5731" y="7370"/>
              <a:ext cx="607" cy="4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78" y="168"/>
                </a:cxn>
                <a:cxn ang="0">
                  <a:pos x="2428" y="128"/>
                </a:cxn>
                <a:cxn ang="0">
                  <a:pos x="1296" y="0"/>
                </a:cxn>
                <a:cxn ang="0">
                  <a:pos x="0" y="7"/>
                </a:cxn>
              </a:cxnLst>
              <a:rect l="0" t="0" r="r" b="b"/>
              <a:pathLst>
                <a:path w="2428" h="168">
                  <a:moveTo>
                    <a:pt x="0" y="7"/>
                  </a:moveTo>
                  <a:lnTo>
                    <a:pt x="1078" y="168"/>
                  </a:lnTo>
                  <a:lnTo>
                    <a:pt x="2428" y="128"/>
                  </a:lnTo>
                  <a:lnTo>
                    <a:pt x="129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5" name="Freeform 13"/>
            <p:cNvSpPr>
              <a:spLocks/>
            </p:cNvSpPr>
            <p:nvPr/>
          </p:nvSpPr>
          <p:spPr bwMode="auto">
            <a:xfrm>
              <a:off x="5731" y="7371"/>
              <a:ext cx="269" cy="1061"/>
            </a:xfrm>
            <a:custGeom>
              <a:avLst/>
              <a:gdLst/>
              <a:ahLst/>
              <a:cxnLst>
                <a:cxn ang="0">
                  <a:pos x="1078" y="4241"/>
                </a:cxn>
                <a:cxn ang="0">
                  <a:pos x="0" y="3223"/>
                </a:cxn>
                <a:cxn ang="0">
                  <a:pos x="0" y="0"/>
                </a:cxn>
                <a:cxn ang="0">
                  <a:pos x="1078" y="161"/>
                </a:cxn>
                <a:cxn ang="0">
                  <a:pos x="1078" y="4241"/>
                </a:cxn>
              </a:cxnLst>
              <a:rect l="0" t="0" r="r" b="b"/>
              <a:pathLst>
                <a:path w="1078" h="4241">
                  <a:moveTo>
                    <a:pt x="1078" y="4241"/>
                  </a:moveTo>
                  <a:lnTo>
                    <a:pt x="0" y="3223"/>
                  </a:lnTo>
                  <a:lnTo>
                    <a:pt x="0" y="0"/>
                  </a:lnTo>
                  <a:lnTo>
                    <a:pt x="1078" y="161"/>
                  </a:lnTo>
                  <a:lnTo>
                    <a:pt x="1078" y="4241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6" name="Freeform 14"/>
            <p:cNvSpPr>
              <a:spLocks/>
            </p:cNvSpPr>
            <p:nvPr/>
          </p:nvSpPr>
          <p:spPr bwMode="auto">
            <a:xfrm>
              <a:off x="5971" y="7407"/>
              <a:ext cx="29" cy="1025"/>
            </a:xfrm>
            <a:custGeom>
              <a:avLst/>
              <a:gdLst/>
              <a:ahLst/>
              <a:cxnLst>
                <a:cxn ang="0">
                  <a:pos x="118" y="19"/>
                </a:cxn>
                <a:cxn ang="0">
                  <a:pos x="0" y="0"/>
                </a:cxn>
                <a:cxn ang="0">
                  <a:pos x="0" y="3989"/>
                </a:cxn>
                <a:cxn ang="0">
                  <a:pos x="118" y="4099"/>
                </a:cxn>
                <a:cxn ang="0">
                  <a:pos x="118" y="19"/>
                </a:cxn>
              </a:cxnLst>
              <a:rect l="0" t="0" r="r" b="b"/>
              <a:pathLst>
                <a:path w="118" h="4099">
                  <a:moveTo>
                    <a:pt x="118" y="19"/>
                  </a:moveTo>
                  <a:lnTo>
                    <a:pt x="0" y="0"/>
                  </a:lnTo>
                  <a:lnTo>
                    <a:pt x="0" y="3989"/>
                  </a:lnTo>
                  <a:lnTo>
                    <a:pt x="118" y="4099"/>
                  </a:lnTo>
                  <a:lnTo>
                    <a:pt x="118" y="1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7" name="Freeform 15"/>
            <p:cNvSpPr>
              <a:spLocks/>
            </p:cNvSpPr>
            <p:nvPr/>
          </p:nvSpPr>
          <p:spPr bwMode="auto">
            <a:xfrm>
              <a:off x="6021" y="7590"/>
              <a:ext cx="299" cy="305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1198" y="1125"/>
                </a:cxn>
                <a:cxn ang="0">
                  <a:pos x="0" y="1218"/>
                </a:cxn>
                <a:cxn ang="0">
                  <a:pos x="0" y="1166"/>
                </a:cxn>
                <a:cxn ang="0">
                  <a:pos x="1141" y="1095"/>
                </a:cxn>
                <a:cxn ang="0">
                  <a:pos x="1141" y="2"/>
                </a:cxn>
                <a:cxn ang="0">
                  <a:pos x="1198" y="0"/>
                </a:cxn>
              </a:cxnLst>
              <a:rect l="0" t="0" r="r" b="b"/>
              <a:pathLst>
                <a:path w="1198" h="1218">
                  <a:moveTo>
                    <a:pt x="1198" y="0"/>
                  </a:moveTo>
                  <a:lnTo>
                    <a:pt x="1198" y="1125"/>
                  </a:lnTo>
                  <a:lnTo>
                    <a:pt x="0" y="1218"/>
                  </a:lnTo>
                  <a:lnTo>
                    <a:pt x="0" y="1166"/>
                  </a:lnTo>
                  <a:lnTo>
                    <a:pt x="1141" y="1095"/>
                  </a:lnTo>
                  <a:lnTo>
                    <a:pt x="1141" y="2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8" name="Freeform 16"/>
            <p:cNvSpPr>
              <a:spLocks/>
            </p:cNvSpPr>
            <p:nvPr/>
          </p:nvSpPr>
          <p:spPr bwMode="auto">
            <a:xfrm>
              <a:off x="6021" y="7531"/>
              <a:ext cx="299" cy="60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0" y="178"/>
                </a:cxn>
                <a:cxn ang="0">
                  <a:pos x="280" y="168"/>
                </a:cxn>
                <a:cxn ang="0">
                  <a:pos x="280" y="239"/>
                </a:cxn>
                <a:cxn ang="0">
                  <a:pos x="924" y="211"/>
                </a:cxn>
                <a:cxn ang="0">
                  <a:pos x="924" y="141"/>
                </a:cxn>
                <a:cxn ang="0">
                  <a:pos x="1198" y="130"/>
                </a:cxn>
                <a:cxn ang="0">
                  <a:pos x="1198" y="74"/>
                </a:cxn>
                <a:cxn ang="0">
                  <a:pos x="924" y="94"/>
                </a:cxn>
                <a:cxn ang="0">
                  <a:pos x="924" y="0"/>
                </a:cxn>
                <a:cxn ang="0">
                  <a:pos x="800" y="8"/>
                </a:cxn>
                <a:cxn ang="0">
                  <a:pos x="226" y="121"/>
                </a:cxn>
                <a:cxn ang="0">
                  <a:pos x="0" y="135"/>
                </a:cxn>
              </a:cxnLst>
              <a:rect l="0" t="0" r="r" b="b"/>
              <a:pathLst>
                <a:path w="1198" h="239">
                  <a:moveTo>
                    <a:pt x="0" y="135"/>
                  </a:moveTo>
                  <a:lnTo>
                    <a:pt x="0" y="178"/>
                  </a:lnTo>
                  <a:lnTo>
                    <a:pt x="280" y="168"/>
                  </a:lnTo>
                  <a:lnTo>
                    <a:pt x="280" y="239"/>
                  </a:lnTo>
                  <a:lnTo>
                    <a:pt x="924" y="211"/>
                  </a:lnTo>
                  <a:lnTo>
                    <a:pt x="924" y="141"/>
                  </a:lnTo>
                  <a:lnTo>
                    <a:pt x="1198" y="130"/>
                  </a:lnTo>
                  <a:lnTo>
                    <a:pt x="1198" y="74"/>
                  </a:lnTo>
                  <a:lnTo>
                    <a:pt x="924" y="94"/>
                  </a:lnTo>
                  <a:lnTo>
                    <a:pt x="924" y="0"/>
                  </a:lnTo>
                  <a:lnTo>
                    <a:pt x="800" y="8"/>
                  </a:lnTo>
                  <a:lnTo>
                    <a:pt x="226" y="12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9" name="Freeform 17"/>
            <p:cNvSpPr>
              <a:spLocks/>
            </p:cNvSpPr>
            <p:nvPr/>
          </p:nvSpPr>
          <p:spPr bwMode="auto">
            <a:xfrm>
              <a:off x="6021" y="7441"/>
              <a:ext cx="299" cy="51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1198" y="165"/>
                </a:cxn>
                <a:cxn ang="0">
                  <a:pos x="0" y="207"/>
                </a:cxn>
                <a:cxn ang="0">
                  <a:pos x="0" y="181"/>
                </a:cxn>
                <a:cxn ang="0">
                  <a:pos x="1130" y="4"/>
                </a:cxn>
                <a:cxn ang="0">
                  <a:pos x="1198" y="0"/>
                </a:cxn>
              </a:cxnLst>
              <a:rect l="0" t="0" r="r" b="b"/>
              <a:pathLst>
                <a:path w="1198" h="207">
                  <a:moveTo>
                    <a:pt x="1198" y="0"/>
                  </a:moveTo>
                  <a:lnTo>
                    <a:pt x="1198" y="165"/>
                  </a:lnTo>
                  <a:lnTo>
                    <a:pt x="0" y="207"/>
                  </a:lnTo>
                  <a:lnTo>
                    <a:pt x="0" y="181"/>
                  </a:lnTo>
                  <a:lnTo>
                    <a:pt x="1130" y="4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0" name="Freeform 18"/>
            <p:cNvSpPr>
              <a:spLocks/>
            </p:cNvSpPr>
            <p:nvPr/>
          </p:nvSpPr>
          <p:spPr bwMode="auto">
            <a:xfrm>
              <a:off x="5731" y="7369"/>
              <a:ext cx="608" cy="4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075" y="172"/>
                </a:cxn>
                <a:cxn ang="0">
                  <a:pos x="2431" y="126"/>
                </a:cxn>
                <a:cxn ang="0">
                  <a:pos x="1292" y="0"/>
                </a:cxn>
                <a:cxn ang="0">
                  <a:pos x="0" y="11"/>
                </a:cxn>
              </a:cxnLst>
              <a:rect l="0" t="0" r="r" b="b"/>
              <a:pathLst>
                <a:path w="2431" h="172">
                  <a:moveTo>
                    <a:pt x="0" y="11"/>
                  </a:moveTo>
                  <a:lnTo>
                    <a:pt x="1075" y="172"/>
                  </a:lnTo>
                  <a:lnTo>
                    <a:pt x="2431" y="126"/>
                  </a:lnTo>
                  <a:lnTo>
                    <a:pt x="1292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1" name="Freeform 19"/>
            <p:cNvSpPr>
              <a:spLocks/>
            </p:cNvSpPr>
            <p:nvPr/>
          </p:nvSpPr>
          <p:spPr bwMode="auto">
            <a:xfrm>
              <a:off x="6000" y="7401"/>
              <a:ext cx="339" cy="1031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4124"/>
                </a:cxn>
                <a:cxn ang="0">
                  <a:pos x="1356" y="3948"/>
                </a:cxn>
                <a:cxn ang="0">
                  <a:pos x="1356" y="0"/>
                </a:cxn>
                <a:cxn ang="0">
                  <a:pos x="0" y="46"/>
                </a:cxn>
              </a:cxnLst>
              <a:rect l="0" t="0" r="r" b="b"/>
              <a:pathLst>
                <a:path w="1356" h="4124">
                  <a:moveTo>
                    <a:pt x="0" y="46"/>
                  </a:moveTo>
                  <a:lnTo>
                    <a:pt x="0" y="4124"/>
                  </a:lnTo>
                  <a:lnTo>
                    <a:pt x="1356" y="3948"/>
                  </a:lnTo>
                  <a:lnTo>
                    <a:pt x="1356" y="0"/>
                  </a:lnTo>
                  <a:lnTo>
                    <a:pt x="0" y="46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2" name="Freeform 20"/>
            <p:cNvSpPr>
              <a:spLocks/>
            </p:cNvSpPr>
            <p:nvPr/>
          </p:nvSpPr>
          <p:spPr bwMode="auto">
            <a:xfrm>
              <a:off x="5731" y="7372"/>
              <a:ext cx="269" cy="10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17"/>
                </a:cxn>
                <a:cxn ang="0">
                  <a:pos x="1075" y="4239"/>
                </a:cxn>
                <a:cxn ang="0">
                  <a:pos x="1075" y="161"/>
                </a:cxn>
                <a:cxn ang="0">
                  <a:pos x="0" y="0"/>
                </a:cxn>
              </a:cxnLst>
              <a:rect l="0" t="0" r="r" b="b"/>
              <a:pathLst>
                <a:path w="1075" h="4239">
                  <a:moveTo>
                    <a:pt x="0" y="0"/>
                  </a:moveTo>
                  <a:lnTo>
                    <a:pt x="0" y="3217"/>
                  </a:lnTo>
                  <a:lnTo>
                    <a:pt x="1075" y="4239"/>
                  </a:lnTo>
                  <a:lnTo>
                    <a:pt x="1075" y="1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3" name="Line 21"/>
            <p:cNvSpPr>
              <a:spLocks noChangeShapeType="1"/>
            </p:cNvSpPr>
            <p:nvPr/>
          </p:nvSpPr>
          <p:spPr bwMode="auto">
            <a:xfrm>
              <a:off x="5971" y="7408"/>
              <a:ext cx="1" cy="9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4" name="Freeform 22"/>
            <p:cNvSpPr>
              <a:spLocks/>
            </p:cNvSpPr>
            <p:nvPr/>
          </p:nvSpPr>
          <p:spPr bwMode="auto">
            <a:xfrm>
              <a:off x="5971" y="7423"/>
              <a:ext cx="368" cy="11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12" y="43"/>
                </a:cxn>
                <a:cxn ang="0">
                  <a:pos x="1468" y="0"/>
                </a:cxn>
              </a:cxnLst>
              <a:rect l="0" t="0" r="r" b="b"/>
              <a:pathLst>
                <a:path w="1468" h="43">
                  <a:moveTo>
                    <a:pt x="0" y="30"/>
                  </a:moveTo>
                  <a:lnTo>
                    <a:pt x="112" y="43"/>
                  </a:lnTo>
                  <a:lnTo>
                    <a:pt x="146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5" name="Freeform 23"/>
            <p:cNvSpPr>
              <a:spLocks/>
            </p:cNvSpPr>
            <p:nvPr/>
          </p:nvSpPr>
          <p:spPr bwMode="auto">
            <a:xfrm>
              <a:off x="5971" y="7496"/>
              <a:ext cx="368" cy="13"/>
            </a:xfrm>
            <a:custGeom>
              <a:avLst/>
              <a:gdLst/>
              <a:ahLst/>
              <a:cxnLst>
                <a:cxn ang="0">
                  <a:pos x="1468" y="0"/>
                </a:cxn>
                <a:cxn ang="0">
                  <a:pos x="112" y="50"/>
                </a:cxn>
                <a:cxn ang="0">
                  <a:pos x="0" y="27"/>
                </a:cxn>
              </a:cxnLst>
              <a:rect l="0" t="0" r="r" b="b"/>
              <a:pathLst>
                <a:path w="1468" h="50">
                  <a:moveTo>
                    <a:pt x="1468" y="0"/>
                  </a:moveTo>
                  <a:lnTo>
                    <a:pt x="112" y="50"/>
                  </a:lnTo>
                  <a:lnTo>
                    <a:pt x="0" y="2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6" name="Freeform 24"/>
            <p:cNvSpPr>
              <a:spLocks/>
            </p:cNvSpPr>
            <p:nvPr/>
          </p:nvSpPr>
          <p:spPr bwMode="auto">
            <a:xfrm>
              <a:off x="6021" y="7441"/>
              <a:ext cx="299" cy="5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206"/>
                </a:cxn>
                <a:cxn ang="0">
                  <a:pos x="1196" y="161"/>
                </a:cxn>
                <a:cxn ang="0">
                  <a:pos x="1196" y="0"/>
                </a:cxn>
                <a:cxn ang="0">
                  <a:pos x="0" y="46"/>
                </a:cxn>
              </a:cxnLst>
              <a:rect l="0" t="0" r="r" b="b"/>
              <a:pathLst>
                <a:path w="1196" h="206">
                  <a:moveTo>
                    <a:pt x="0" y="46"/>
                  </a:moveTo>
                  <a:lnTo>
                    <a:pt x="0" y="206"/>
                  </a:lnTo>
                  <a:lnTo>
                    <a:pt x="1196" y="161"/>
                  </a:lnTo>
                  <a:lnTo>
                    <a:pt x="1196" y="0"/>
                  </a:lnTo>
                  <a:lnTo>
                    <a:pt x="0" y="46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7" name="Freeform 25"/>
            <p:cNvSpPr>
              <a:spLocks/>
            </p:cNvSpPr>
            <p:nvPr/>
          </p:nvSpPr>
          <p:spPr bwMode="auto">
            <a:xfrm>
              <a:off x="5971" y="7518"/>
              <a:ext cx="368" cy="14"/>
            </a:xfrm>
            <a:custGeom>
              <a:avLst/>
              <a:gdLst/>
              <a:ahLst/>
              <a:cxnLst>
                <a:cxn ang="0">
                  <a:pos x="1468" y="0"/>
                </a:cxn>
                <a:cxn ang="0">
                  <a:pos x="112" y="58"/>
                </a:cxn>
                <a:cxn ang="0">
                  <a:pos x="0" y="31"/>
                </a:cxn>
              </a:cxnLst>
              <a:rect l="0" t="0" r="r" b="b"/>
              <a:pathLst>
                <a:path w="1468" h="58">
                  <a:moveTo>
                    <a:pt x="1468" y="0"/>
                  </a:moveTo>
                  <a:lnTo>
                    <a:pt x="112" y="58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8" name="Freeform 26"/>
            <p:cNvSpPr>
              <a:spLocks/>
            </p:cNvSpPr>
            <p:nvPr/>
          </p:nvSpPr>
          <p:spPr bwMode="auto">
            <a:xfrm>
              <a:off x="5972" y="7589"/>
              <a:ext cx="366" cy="17"/>
            </a:xfrm>
            <a:custGeom>
              <a:avLst/>
              <a:gdLst/>
              <a:ahLst/>
              <a:cxnLst>
                <a:cxn ang="0">
                  <a:pos x="1466" y="0"/>
                </a:cxn>
                <a:cxn ang="0">
                  <a:pos x="111" y="70"/>
                </a:cxn>
                <a:cxn ang="0">
                  <a:pos x="0" y="36"/>
                </a:cxn>
              </a:cxnLst>
              <a:rect l="0" t="0" r="r" b="b"/>
              <a:pathLst>
                <a:path w="1466" h="70">
                  <a:moveTo>
                    <a:pt x="1466" y="0"/>
                  </a:moveTo>
                  <a:lnTo>
                    <a:pt x="111" y="70"/>
                  </a:lnTo>
                  <a:lnTo>
                    <a:pt x="0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9" name="Freeform 27"/>
            <p:cNvSpPr>
              <a:spLocks/>
            </p:cNvSpPr>
            <p:nvPr/>
          </p:nvSpPr>
          <p:spPr bwMode="auto">
            <a:xfrm>
              <a:off x="5971" y="7871"/>
              <a:ext cx="368" cy="26"/>
            </a:xfrm>
            <a:custGeom>
              <a:avLst/>
              <a:gdLst/>
              <a:ahLst/>
              <a:cxnLst>
                <a:cxn ang="0">
                  <a:pos x="1468" y="0"/>
                </a:cxn>
                <a:cxn ang="0">
                  <a:pos x="112" y="101"/>
                </a:cxn>
                <a:cxn ang="0">
                  <a:pos x="0" y="43"/>
                </a:cxn>
              </a:cxnLst>
              <a:rect l="0" t="0" r="r" b="b"/>
              <a:pathLst>
                <a:path w="1468" h="101">
                  <a:moveTo>
                    <a:pt x="1468" y="0"/>
                  </a:moveTo>
                  <a:lnTo>
                    <a:pt x="112" y="101"/>
                  </a:lnTo>
                  <a:lnTo>
                    <a:pt x="0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6021" y="7605"/>
              <a:ext cx="1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1" name="Line 29"/>
            <p:cNvSpPr>
              <a:spLocks noChangeShapeType="1"/>
            </p:cNvSpPr>
            <p:nvPr/>
          </p:nvSpPr>
          <p:spPr bwMode="auto">
            <a:xfrm>
              <a:off x="6320" y="7591"/>
              <a:ext cx="1" cy="2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2" name="Freeform 30"/>
            <p:cNvSpPr>
              <a:spLocks/>
            </p:cNvSpPr>
            <p:nvPr/>
          </p:nvSpPr>
          <p:spPr bwMode="auto">
            <a:xfrm>
              <a:off x="6021" y="7591"/>
              <a:ext cx="285" cy="291"/>
            </a:xfrm>
            <a:custGeom>
              <a:avLst/>
              <a:gdLst/>
              <a:ahLst/>
              <a:cxnLst>
                <a:cxn ang="0">
                  <a:pos x="1140" y="0"/>
                </a:cxn>
                <a:cxn ang="0">
                  <a:pos x="1140" y="1092"/>
                </a:cxn>
                <a:cxn ang="0">
                  <a:pos x="0" y="1165"/>
                </a:cxn>
              </a:cxnLst>
              <a:rect l="0" t="0" r="r" b="b"/>
              <a:pathLst>
                <a:path w="1140" h="1165">
                  <a:moveTo>
                    <a:pt x="1140" y="0"/>
                  </a:moveTo>
                  <a:lnTo>
                    <a:pt x="1140" y="1092"/>
                  </a:lnTo>
                  <a:lnTo>
                    <a:pt x="0" y="116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3" name="Line 31"/>
            <p:cNvSpPr>
              <a:spLocks noChangeShapeType="1"/>
            </p:cNvSpPr>
            <p:nvPr/>
          </p:nvSpPr>
          <p:spPr bwMode="auto">
            <a:xfrm>
              <a:off x="6306" y="7864"/>
              <a:ext cx="14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4" name="Line 32"/>
            <p:cNvSpPr>
              <a:spLocks noChangeShapeType="1"/>
            </p:cNvSpPr>
            <p:nvPr/>
          </p:nvSpPr>
          <p:spPr bwMode="auto">
            <a:xfrm flipH="1">
              <a:off x="6021" y="7683"/>
              <a:ext cx="285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5" name="Line 33"/>
            <p:cNvSpPr>
              <a:spLocks noChangeShapeType="1"/>
            </p:cNvSpPr>
            <p:nvPr/>
          </p:nvSpPr>
          <p:spPr bwMode="auto">
            <a:xfrm flipH="1">
              <a:off x="6021" y="7778"/>
              <a:ext cx="285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6" name="Freeform 34"/>
            <p:cNvSpPr>
              <a:spLocks/>
            </p:cNvSpPr>
            <p:nvPr/>
          </p:nvSpPr>
          <p:spPr bwMode="auto">
            <a:xfrm>
              <a:off x="5971" y="7944"/>
              <a:ext cx="368" cy="2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12" y="118"/>
                </a:cxn>
                <a:cxn ang="0">
                  <a:pos x="1468" y="0"/>
                </a:cxn>
              </a:cxnLst>
              <a:rect l="0" t="0" r="r" b="b"/>
              <a:pathLst>
                <a:path w="1468" h="118">
                  <a:moveTo>
                    <a:pt x="0" y="30"/>
                  </a:moveTo>
                  <a:lnTo>
                    <a:pt x="112" y="118"/>
                  </a:lnTo>
                  <a:lnTo>
                    <a:pt x="146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7" name="Freeform 35"/>
            <p:cNvSpPr>
              <a:spLocks/>
            </p:cNvSpPr>
            <p:nvPr/>
          </p:nvSpPr>
          <p:spPr bwMode="auto">
            <a:xfrm>
              <a:off x="5971" y="8340"/>
              <a:ext cx="368" cy="44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2" y="174"/>
                </a:cxn>
                <a:cxn ang="0">
                  <a:pos x="1468" y="0"/>
                </a:cxn>
              </a:cxnLst>
              <a:rect l="0" t="0" r="r" b="b"/>
              <a:pathLst>
                <a:path w="1468" h="174">
                  <a:moveTo>
                    <a:pt x="0" y="59"/>
                  </a:moveTo>
                  <a:lnTo>
                    <a:pt x="112" y="174"/>
                  </a:lnTo>
                  <a:lnTo>
                    <a:pt x="146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8" name="Line 36"/>
            <p:cNvSpPr>
              <a:spLocks noChangeShapeType="1"/>
            </p:cNvSpPr>
            <p:nvPr/>
          </p:nvSpPr>
          <p:spPr bwMode="auto">
            <a:xfrm>
              <a:off x="6021" y="7969"/>
              <a:ext cx="1" cy="4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9" name="Line 37"/>
            <p:cNvSpPr>
              <a:spLocks noChangeShapeType="1"/>
            </p:cNvSpPr>
            <p:nvPr/>
          </p:nvSpPr>
          <p:spPr bwMode="auto">
            <a:xfrm>
              <a:off x="6320" y="7944"/>
              <a:ext cx="1" cy="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30" name="Freeform 38"/>
            <p:cNvSpPr>
              <a:spLocks/>
            </p:cNvSpPr>
            <p:nvPr/>
          </p:nvSpPr>
          <p:spPr bwMode="auto">
            <a:xfrm>
              <a:off x="6021" y="8314"/>
              <a:ext cx="299" cy="44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1196" y="29"/>
                </a:cxn>
                <a:cxn ang="0">
                  <a:pos x="1196" y="0"/>
                </a:cxn>
                <a:cxn ang="0">
                  <a:pos x="0" y="145"/>
                </a:cxn>
                <a:cxn ang="0">
                  <a:pos x="0" y="176"/>
                </a:cxn>
              </a:cxnLst>
              <a:rect l="0" t="0" r="r" b="b"/>
              <a:pathLst>
                <a:path w="1196" h="176">
                  <a:moveTo>
                    <a:pt x="0" y="176"/>
                  </a:moveTo>
                  <a:lnTo>
                    <a:pt x="1196" y="29"/>
                  </a:lnTo>
                  <a:lnTo>
                    <a:pt x="1196" y="0"/>
                  </a:lnTo>
                  <a:lnTo>
                    <a:pt x="0" y="145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31" name="Freeform 39"/>
            <p:cNvSpPr>
              <a:spLocks/>
            </p:cNvSpPr>
            <p:nvPr/>
          </p:nvSpPr>
          <p:spPr bwMode="auto">
            <a:xfrm>
              <a:off x="6021" y="8297"/>
              <a:ext cx="299" cy="43"/>
            </a:xfrm>
            <a:custGeom>
              <a:avLst/>
              <a:gdLst/>
              <a:ahLst/>
              <a:cxnLst>
                <a:cxn ang="0">
                  <a:pos x="0" y="172"/>
                </a:cxn>
                <a:cxn ang="0">
                  <a:pos x="1196" y="29"/>
                </a:cxn>
                <a:cxn ang="0">
                  <a:pos x="1196" y="0"/>
                </a:cxn>
                <a:cxn ang="0">
                  <a:pos x="0" y="143"/>
                </a:cxn>
                <a:cxn ang="0">
                  <a:pos x="0" y="172"/>
                </a:cxn>
              </a:cxnLst>
              <a:rect l="0" t="0" r="r" b="b"/>
              <a:pathLst>
                <a:path w="1196" h="172">
                  <a:moveTo>
                    <a:pt x="0" y="172"/>
                  </a:moveTo>
                  <a:lnTo>
                    <a:pt x="1196" y="29"/>
                  </a:lnTo>
                  <a:lnTo>
                    <a:pt x="1196" y="0"/>
                  </a:lnTo>
                  <a:lnTo>
                    <a:pt x="0" y="143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32" name="Freeform 40"/>
            <p:cNvSpPr>
              <a:spLocks/>
            </p:cNvSpPr>
            <p:nvPr/>
          </p:nvSpPr>
          <p:spPr bwMode="auto">
            <a:xfrm>
              <a:off x="6021" y="8278"/>
              <a:ext cx="299" cy="44"/>
            </a:xfrm>
            <a:custGeom>
              <a:avLst/>
              <a:gdLst/>
              <a:ahLst/>
              <a:cxnLst>
                <a:cxn ang="0">
                  <a:pos x="1196" y="30"/>
                </a:cxn>
                <a:cxn ang="0">
                  <a:pos x="0" y="174"/>
                </a:cxn>
                <a:cxn ang="0">
                  <a:pos x="0" y="145"/>
                </a:cxn>
                <a:cxn ang="0">
                  <a:pos x="1196" y="0"/>
                </a:cxn>
                <a:cxn ang="0">
                  <a:pos x="1196" y="30"/>
                </a:cxn>
              </a:cxnLst>
              <a:rect l="0" t="0" r="r" b="b"/>
              <a:pathLst>
                <a:path w="1196" h="174">
                  <a:moveTo>
                    <a:pt x="1196" y="30"/>
                  </a:moveTo>
                  <a:lnTo>
                    <a:pt x="0" y="174"/>
                  </a:lnTo>
                  <a:lnTo>
                    <a:pt x="0" y="145"/>
                  </a:lnTo>
                  <a:lnTo>
                    <a:pt x="1196" y="0"/>
                  </a:lnTo>
                  <a:lnTo>
                    <a:pt x="1196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33" name="Freeform 41"/>
            <p:cNvSpPr>
              <a:spLocks/>
            </p:cNvSpPr>
            <p:nvPr/>
          </p:nvSpPr>
          <p:spPr bwMode="auto">
            <a:xfrm>
              <a:off x="6021" y="8260"/>
              <a:ext cx="299" cy="40"/>
            </a:xfrm>
            <a:custGeom>
              <a:avLst/>
              <a:gdLst/>
              <a:ahLst/>
              <a:cxnLst>
                <a:cxn ang="0">
                  <a:pos x="1196" y="30"/>
                </a:cxn>
                <a:cxn ang="0">
                  <a:pos x="0" y="162"/>
                </a:cxn>
                <a:cxn ang="0">
                  <a:pos x="0" y="133"/>
                </a:cxn>
                <a:cxn ang="0">
                  <a:pos x="1196" y="0"/>
                </a:cxn>
                <a:cxn ang="0">
                  <a:pos x="1196" y="30"/>
                </a:cxn>
              </a:cxnLst>
              <a:rect l="0" t="0" r="r" b="b"/>
              <a:pathLst>
                <a:path w="1196" h="162">
                  <a:moveTo>
                    <a:pt x="1196" y="30"/>
                  </a:moveTo>
                  <a:lnTo>
                    <a:pt x="0" y="162"/>
                  </a:lnTo>
                  <a:lnTo>
                    <a:pt x="0" y="133"/>
                  </a:lnTo>
                  <a:lnTo>
                    <a:pt x="1196" y="0"/>
                  </a:lnTo>
                  <a:lnTo>
                    <a:pt x="1196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34" name="Freeform 42"/>
            <p:cNvSpPr>
              <a:spLocks/>
            </p:cNvSpPr>
            <p:nvPr/>
          </p:nvSpPr>
          <p:spPr bwMode="auto">
            <a:xfrm>
              <a:off x="6021" y="8242"/>
              <a:ext cx="299" cy="40"/>
            </a:xfrm>
            <a:custGeom>
              <a:avLst/>
              <a:gdLst/>
              <a:ahLst/>
              <a:cxnLst>
                <a:cxn ang="0">
                  <a:pos x="1196" y="30"/>
                </a:cxn>
                <a:cxn ang="0">
                  <a:pos x="0" y="163"/>
                </a:cxn>
                <a:cxn ang="0">
                  <a:pos x="0" y="132"/>
                </a:cxn>
                <a:cxn ang="0">
                  <a:pos x="1196" y="0"/>
                </a:cxn>
                <a:cxn ang="0">
                  <a:pos x="1196" y="30"/>
                </a:cxn>
              </a:cxnLst>
              <a:rect l="0" t="0" r="r" b="b"/>
              <a:pathLst>
                <a:path w="1196" h="163">
                  <a:moveTo>
                    <a:pt x="1196" y="30"/>
                  </a:moveTo>
                  <a:lnTo>
                    <a:pt x="0" y="163"/>
                  </a:lnTo>
                  <a:lnTo>
                    <a:pt x="0" y="132"/>
                  </a:lnTo>
                  <a:lnTo>
                    <a:pt x="1196" y="0"/>
                  </a:lnTo>
                  <a:lnTo>
                    <a:pt x="1196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35" name="Freeform 43"/>
            <p:cNvSpPr>
              <a:spLocks/>
            </p:cNvSpPr>
            <p:nvPr/>
          </p:nvSpPr>
          <p:spPr bwMode="auto">
            <a:xfrm>
              <a:off x="6021" y="7442"/>
              <a:ext cx="285" cy="44"/>
            </a:xfrm>
            <a:custGeom>
              <a:avLst/>
              <a:gdLst/>
              <a:ahLst/>
              <a:cxnLst>
                <a:cxn ang="0">
                  <a:pos x="1142" y="0"/>
                </a:cxn>
                <a:cxn ang="0">
                  <a:pos x="1142" y="136"/>
                </a:cxn>
                <a:cxn ang="0">
                  <a:pos x="0" y="177"/>
                </a:cxn>
                <a:cxn ang="0">
                  <a:pos x="2" y="44"/>
                </a:cxn>
                <a:cxn ang="0">
                  <a:pos x="1142" y="0"/>
                </a:cxn>
              </a:cxnLst>
              <a:rect l="0" t="0" r="r" b="b"/>
              <a:pathLst>
                <a:path w="1142" h="177">
                  <a:moveTo>
                    <a:pt x="1142" y="0"/>
                  </a:moveTo>
                  <a:lnTo>
                    <a:pt x="1142" y="136"/>
                  </a:lnTo>
                  <a:lnTo>
                    <a:pt x="0" y="177"/>
                  </a:lnTo>
                  <a:lnTo>
                    <a:pt x="2" y="44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36" name="Line 44"/>
            <p:cNvSpPr>
              <a:spLocks noChangeShapeType="1"/>
            </p:cNvSpPr>
            <p:nvPr/>
          </p:nvSpPr>
          <p:spPr bwMode="auto">
            <a:xfrm>
              <a:off x="6306" y="7476"/>
              <a:ext cx="14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37" name="Freeform 45"/>
            <p:cNvSpPr>
              <a:spLocks/>
            </p:cNvSpPr>
            <p:nvPr/>
          </p:nvSpPr>
          <p:spPr bwMode="auto">
            <a:xfrm>
              <a:off x="6091" y="7531"/>
              <a:ext cx="160" cy="60"/>
            </a:xfrm>
            <a:custGeom>
              <a:avLst/>
              <a:gdLst/>
              <a:ahLst/>
              <a:cxnLst>
                <a:cxn ang="0">
                  <a:pos x="0" y="238"/>
                </a:cxn>
                <a:cxn ang="0">
                  <a:pos x="0" y="25"/>
                </a:cxn>
                <a:cxn ang="0">
                  <a:pos x="642" y="0"/>
                </a:cxn>
                <a:cxn ang="0">
                  <a:pos x="642" y="211"/>
                </a:cxn>
                <a:cxn ang="0">
                  <a:pos x="0" y="238"/>
                </a:cxn>
              </a:cxnLst>
              <a:rect l="0" t="0" r="r" b="b"/>
              <a:pathLst>
                <a:path w="642" h="238">
                  <a:moveTo>
                    <a:pt x="0" y="238"/>
                  </a:moveTo>
                  <a:lnTo>
                    <a:pt x="0" y="25"/>
                  </a:lnTo>
                  <a:lnTo>
                    <a:pt x="642" y="0"/>
                  </a:lnTo>
                  <a:lnTo>
                    <a:pt x="642" y="211"/>
                  </a:lnTo>
                  <a:lnTo>
                    <a:pt x="0" y="238"/>
                  </a:lnTo>
                  <a:close/>
                </a:path>
              </a:pathLst>
            </a:custGeom>
            <a:noFill/>
            <a:ln w="0">
              <a:solidFill>
                <a:srgbClr val="4F4F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38" name="Freeform 46"/>
            <p:cNvSpPr>
              <a:spLocks/>
            </p:cNvSpPr>
            <p:nvPr/>
          </p:nvSpPr>
          <p:spPr bwMode="auto">
            <a:xfrm>
              <a:off x="6021" y="7531"/>
              <a:ext cx="299" cy="54"/>
            </a:xfrm>
            <a:custGeom>
              <a:avLst/>
              <a:gdLst/>
              <a:ahLst/>
              <a:cxnLst>
                <a:cxn ang="0">
                  <a:pos x="809" y="73"/>
                </a:cxn>
                <a:cxn ang="0">
                  <a:pos x="1198" y="53"/>
                </a:cxn>
                <a:cxn ang="0">
                  <a:pos x="1198" y="130"/>
                </a:cxn>
                <a:cxn ang="0">
                  <a:pos x="1142" y="120"/>
                </a:cxn>
                <a:cxn ang="0">
                  <a:pos x="809" y="130"/>
                </a:cxn>
                <a:cxn ang="0">
                  <a:pos x="809" y="191"/>
                </a:cxn>
                <a:cxn ang="0">
                  <a:pos x="280" y="213"/>
                </a:cxn>
                <a:cxn ang="0">
                  <a:pos x="280" y="168"/>
                </a:cxn>
                <a:cxn ang="0">
                  <a:pos x="229" y="156"/>
                </a:cxn>
                <a:cxn ang="0">
                  <a:pos x="0" y="167"/>
                </a:cxn>
                <a:cxn ang="0">
                  <a:pos x="0" y="108"/>
                </a:cxn>
                <a:cxn ang="0">
                  <a:pos x="280" y="94"/>
                </a:cxn>
                <a:cxn ang="0">
                  <a:pos x="280" y="25"/>
                </a:cxn>
                <a:cxn ang="0">
                  <a:pos x="922" y="0"/>
                </a:cxn>
                <a:cxn ang="0">
                  <a:pos x="809" y="73"/>
                </a:cxn>
              </a:cxnLst>
              <a:rect l="0" t="0" r="r" b="b"/>
              <a:pathLst>
                <a:path w="1198" h="213">
                  <a:moveTo>
                    <a:pt x="809" y="73"/>
                  </a:moveTo>
                  <a:lnTo>
                    <a:pt x="1198" y="53"/>
                  </a:lnTo>
                  <a:lnTo>
                    <a:pt x="1198" y="130"/>
                  </a:lnTo>
                  <a:lnTo>
                    <a:pt x="1142" y="120"/>
                  </a:lnTo>
                  <a:lnTo>
                    <a:pt x="809" y="130"/>
                  </a:lnTo>
                  <a:lnTo>
                    <a:pt x="809" y="191"/>
                  </a:lnTo>
                  <a:lnTo>
                    <a:pt x="280" y="213"/>
                  </a:lnTo>
                  <a:lnTo>
                    <a:pt x="280" y="168"/>
                  </a:lnTo>
                  <a:lnTo>
                    <a:pt x="229" y="156"/>
                  </a:lnTo>
                  <a:lnTo>
                    <a:pt x="0" y="167"/>
                  </a:lnTo>
                  <a:lnTo>
                    <a:pt x="0" y="108"/>
                  </a:lnTo>
                  <a:lnTo>
                    <a:pt x="280" y="94"/>
                  </a:lnTo>
                  <a:lnTo>
                    <a:pt x="280" y="25"/>
                  </a:lnTo>
                  <a:lnTo>
                    <a:pt x="922" y="0"/>
                  </a:lnTo>
                  <a:lnTo>
                    <a:pt x="809" y="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39" name="Freeform 47"/>
            <p:cNvSpPr>
              <a:spLocks/>
            </p:cNvSpPr>
            <p:nvPr/>
          </p:nvSpPr>
          <p:spPr bwMode="auto">
            <a:xfrm>
              <a:off x="6021" y="7558"/>
              <a:ext cx="230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"/>
                </a:cxn>
                <a:cxn ang="0">
                  <a:pos x="280" y="60"/>
                </a:cxn>
                <a:cxn ang="0">
                  <a:pos x="280" y="130"/>
                </a:cxn>
                <a:cxn ang="0">
                  <a:pos x="922" y="103"/>
                </a:cxn>
                <a:cxn ang="0">
                  <a:pos x="922" y="33"/>
                </a:cxn>
                <a:cxn ang="0">
                  <a:pos x="809" y="22"/>
                </a:cxn>
              </a:cxnLst>
              <a:rect l="0" t="0" r="r" b="b"/>
              <a:pathLst>
                <a:path w="922" h="130">
                  <a:moveTo>
                    <a:pt x="0" y="0"/>
                  </a:moveTo>
                  <a:lnTo>
                    <a:pt x="0" y="74"/>
                  </a:lnTo>
                  <a:lnTo>
                    <a:pt x="280" y="60"/>
                  </a:lnTo>
                  <a:lnTo>
                    <a:pt x="280" y="130"/>
                  </a:lnTo>
                  <a:lnTo>
                    <a:pt x="922" y="103"/>
                  </a:lnTo>
                  <a:lnTo>
                    <a:pt x="922" y="33"/>
                  </a:lnTo>
                  <a:lnTo>
                    <a:pt x="809" y="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40" name="Line 48"/>
            <p:cNvSpPr>
              <a:spLocks noChangeShapeType="1"/>
            </p:cNvSpPr>
            <p:nvPr/>
          </p:nvSpPr>
          <p:spPr bwMode="auto">
            <a:xfrm flipH="1">
              <a:off x="6251" y="7564"/>
              <a:ext cx="69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41" name="Line 49"/>
            <p:cNvSpPr>
              <a:spLocks noChangeShapeType="1"/>
            </p:cNvSpPr>
            <p:nvPr/>
          </p:nvSpPr>
          <p:spPr bwMode="auto">
            <a:xfrm>
              <a:off x="6251" y="7531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42" name="Freeform 50"/>
            <p:cNvSpPr>
              <a:spLocks/>
            </p:cNvSpPr>
            <p:nvPr/>
          </p:nvSpPr>
          <p:spPr bwMode="auto">
            <a:xfrm>
              <a:off x="6035" y="7465"/>
              <a:ext cx="11" cy="10"/>
            </a:xfrm>
            <a:custGeom>
              <a:avLst/>
              <a:gdLst/>
              <a:ahLst/>
              <a:cxnLst>
                <a:cxn ang="0">
                  <a:pos x="41" y="20"/>
                </a:cxn>
                <a:cxn ang="0">
                  <a:pos x="39" y="12"/>
                </a:cxn>
                <a:cxn ang="0">
                  <a:pos x="35" y="7"/>
                </a:cxn>
                <a:cxn ang="0">
                  <a:pos x="29" y="2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7" y="4"/>
                </a:cxn>
                <a:cxn ang="0">
                  <a:pos x="3" y="10"/>
                </a:cxn>
                <a:cxn ang="0">
                  <a:pos x="3" y="16"/>
                </a:cxn>
                <a:cxn ang="0">
                  <a:pos x="0" y="23"/>
                </a:cxn>
                <a:cxn ang="0">
                  <a:pos x="3" y="31"/>
                </a:cxn>
                <a:cxn ang="0">
                  <a:pos x="7" y="36"/>
                </a:cxn>
                <a:cxn ang="0">
                  <a:pos x="14" y="40"/>
                </a:cxn>
                <a:cxn ang="0">
                  <a:pos x="22" y="40"/>
                </a:cxn>
                <a:cxn ang="0">
                  <a:pos x="27" y="38"/>
                </a:cxn>
                <a:cxn ang="0">
                  <a:pos x="35" y="35"/>
                </a:cxn>
                <a:cxn ang="0">
                  <a:pos x="37" y="28"/>
                </a:cxn>
                <a:cxn ang="0">
                  <a:pos x="41" y="22"/>
                </a:cxn>
                <a:cxn ang="0">
                  <a:pos x="41" y="20"/>
                </a:cxn>
              </a:cxnLst>
              <a:rect l="0" t="0" r="r" b="b"/>
              <a:pathLst>
                <a:path w="41" h="40">
                  <a:moveTo>
                    <a:pt x="41" y="20"/>
                  </a:moveTo>
                  <a:lnTo>
                    <a:pt x="39" y="12"/>
                  </a:lnTo>
                  <a:lnTo>
                    <a:pt x="35" y="7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7" y="4"/>
                  </a:lnTo>
                  <a:lnTo>
                    <a:pt x="3" y="10"/>
                  </a:lnTo>
                  <a:lnTo>
                    <a:pt x="3" y="16"/>
                  </a:lnTo>
                  <a:lnTo>
                    <a:pt x="0" y="23"/>
                  </a:lnTo>
                  <a:lnTo>
                    <a:pt x="3" y="31"/>
                  </a:lnTo>
                  <a:lnTo>
                    <a:pt x="7" y="36"/>
                  </a:lnTo>
                  <a:lnTo>
                    <a:pt x="14" y="40"/>
                  </a:lnTo>
                  <a:lnTo>
                    <a:pt x="22" y="40"/>
                  </a:lnTo>
                  <a:lnTo>
                    <a:pt x="27" y="38"/>
                  </a:lnTo>
                  <a:lnTo>
                    <a:pt x="35" y="35"/>
                  </a:lnTo>
                  <a:lnTo>
                    <a:pt x="37" y="28"/>
                  </a:lnTo>
                  <a:lnTo>
                    <a:pt x="41" y="22"/>
                  </a:lnTo>
                  <a:lnTo>
                    <a:pt x="41" y="2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43" name="Freeform 51"/>
            <p:cNvSpPr>
              <a:spLocks/>
            </p:cNvSpPr>
            <p:nvPr/>
          </p:nvSpPr>
          <p:spPr bwMode="auto">
            <a:xfrm>
              <a:off x="6078" y="7464"/>
              <a:ext cx="10" cy="10"/>
            </a:xfrm>
            <a:custGeom>
              <a:avLst/>
              <a:gdLst/>
              <a:ahLst/>
              <a:cxnLst>
                <a:cxn ang="0">
                  <a:pos x="40" y="18"/>
                </a:cxn>
                <a:cxn ang="0">
                  <a:pos x="37" y="13"/>
                </a:cxn>
                <a:cxn ang="0">
                  <a:pos x="34" y="6"/>
                </a:cxn>
                <a:cxn ang="0">
                  <a:pos x="26" y="3"/>
                </a:cxn>
                <a:cxn ang="0">
                  <a:pos x="21" y="0"/>
                </a:cxn>
                <a:cxn ang="0">
                  <a:pos x="12" y="0"/>
                </a:cxn>
                <a:cxn ang="0">
                  <a:pos x="7" y="5"/>
                </a:cxn>
                <a:cxn ang="0">
                  <a:pos x="1" y="10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1" y="29"/>
                </a:cxn>
                <a:cxn ang="0">
                  <a:pos x="7" y="36"/>
                </a:cxn>
                <a:cxn ang="0">
                  <a:pos x="12" y="41"/>
                </a:cxn>
                <a:cxn ang="0">
                  <a:pos x="21" y="42"/>
                </a:cxn>
                <a:cxn ang="0">
                  <a:pos x="26" y="41"/>
                </a:cxn>
                <a:cxn ang="0">
                  <a:pos x="32" y="34"/>
                </a:cxn>
                <a:cxn ang="0">
                  <a:pos x="37" y="28"/>
                </a:cxn>
                <a:cxn ang="0">
                  <a:pos x="40" y="22"/>
                </a:cxn>
                <a:cxn ang="0">
                  <a:pos x="40" y="18"/>
                </a:cxn>
              </a:cxnLst>
              <a:rect l="0" t="0" r="r" b="b"/>
              <a:pathLst>
                <a:path w="40" h="42">
                  <a:moveTo>
                    <a:pt x="40" y="18"/>
                  </a:moveTo>
                  <a:lnTo>
                    <a:pt x="37" y="13"/>
                  </a:lnTo>
                  <a:lnTo>
                    <a:pt x="34" y="6"/>
                  </a:lnTo>
                  <a:lnTo>
                    <a:pt x="26" y="3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7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1" y="29"/>
                  </a:lnTo>
                  <a:lnTo>
                    <a:pt x="7" y="36"/>
                  </a:lnTo>
                  <a:lnTo>
                    <a:pt x="12" y="41"/>
                  </a:lnTo>
                  <a:lnTo>
                    <a:pt x="21" y="42"/>
                  </a:lnTo>
                  <a:lnTo>
                    <a:pt x="26" y="41"/>
                  </a:lnTo>
                  <a:lnTo>
                    <a:pt x="32" y="34"/>
                  </a:lnTo>
                  <a:lnTo>
                    <a:pt x="37" y="28"/>
                  </a:lnTo>
                  <a:lnTo>
                    <a:pt x="40" y="22"/>
                  </a:lnTo>
                  <a:lnTo>
                    <a:pt x="40" y="1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44" name="Freeform 52"/>
            <p:cNvSpPr>
              <a:spLocks/>
            </p:cNvSpPr>
            <p:nvPr/>
          </p:nvSpPr>
          <p:spPr bwMode="auto">
            <a:xfrm>
              <a:off x="6119" y="7462"/>
              <a:ext cx="10" cy="10"/>
            </a:xfrm>
            <a:custGeom>
              <a:avLst/>
              <a:gdLst/>
              <a:ahLst/>
              <a:cxnLst>
                <a:cxn ang="0">
                  <a:pos x="39" y="19"/>
                </a:cxn>
                <a:cxn ang="0">
                  <a:pos x="36" y="11"/>
                </a:cxn>
                <a:cxn ang="0">
                  <a:pos x="32" y="5"/>
                </a:cxn>
                <a:cxn ang="0">
                  <a:pos x="27" y="2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8" y="3"/>
                </a:cxn>
                <a:cxn ang="0">
                  <a:pos x="5" y="10"/>
                </a:cxn>
                <a:cxn ang="0">
                  <a:pos x="1" y="15"/>
                </a:cxn>
                <a:cxn ang="0">
                  <a:pos x="0" y="21"/>
                </a:cxn>
                <a:cxn ang="0">
                  <a:pos x="5" y="29"/>
                </a:cxn>
                <a:cxn ang="0">
                  <a:pos x="8" y="34"/>
                </a:cxn>
                <a:cxn ang="0">
                  <a:pos x="12" y="39"/>
                </a:cxn>
                <a:cxn ang="0">
                  <a:pos x="19" y="39"/>
                </a:cxn>
                <a:cxn ang="0">
                  <a:pos x="24" y="39"/>
                </a:cxn>
                <a:cxn ang="0">
                  <a:pos x="32" y="33"/>
                </a:cxn>
                <a:cxn ang="0">
                  <a:pos x="36" y="27"/>
                </a:cxn>
                <a:cxn ang="0">
                  <a:pos x="39" y="21"/>
                </a:cxn>
                <a:cxn ang="0">
                  <a:pos x="39" y="19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6" y="11"/>
                  </a:lnTo>
                  <a:lnTo>
                    <a:pt x="32" y="5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8" y="3"/>
                  </a:lnTo>
                  <a:lnTo>
                    <a:pt x="5" y="10"/>
                  </a:lnTo>
                  <a:lnTo>
                    <a:pt x="1" y="15"/>
                  </a:lnTo>
                  <a:lnTo>
                    <a:pt x="0" y="21"/>
                  </a:lnTo>
                  <a:lnTo>
                    <a:pt x="5" y="29"/>
                  </a:lnTo>
                  <a:lnTo>
                    <a:pt x="8" y="34"/>
                  </a:lnTo>
                  <a:lnTo>
                    <a:pt x="12" y="39"/>
                  </a:lnTo>
                  <a:lnTo>
                    <a:pt x="19" y="39"/>
                  </a:lnTo>
                  <a:lnTo>
                    <a:pt x="24" y="39"/>
                  </a:lnTo>
                  <a:lnTo>
                    <a:pt x="32" y="33"/>
                  </a:lnTo>
                  <a:lnTo>
                    <a:pt x="36" y="27"/>
                  </a:lnTo>
                  <a:lnTo>
                    <a:pt x="39" y="21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45" name="Freeform 53"/>
            <p:cNvSpPr>
              <a:spLocks/>
            </p:cNvSpPr>
            <p:nvPr/>
          </p:nvSpPr>
          <p:spPr bwMode="auto">
            <a:xfrm>
              <a:off x="6161" y="7461"/>
              <a:ext cx="10" cy="10"/>
            </a:xfrm>
            <a:custGeom>
              <a:avLst/>
              <a:gdLst/>
              <a:ahLst/>
              <a:cxnLst>
                <a:cxn ang="0">
                  <a:pos x="40" y="18"/>
                </a:cxn>
                <a:cxn ang="0">
                  <a:pos x="38" y="12"/>
                </a:cxn>
                <a:cxn ang="0">
                  <a:pos x="35" y="7"/>
                </a:cxn>
                <a:cxn ang="0">
                  <a:pos x="28" y="0"/>
                </a:cxn>
                <a:cxn ang="0">
                  <a:pos x="20" y="0"/>
                </a:cxn>
                <a:cxn ang="0">
                  <a:pos x="15" y="0"/>
                </a:cxn>
                <a:cxn ang="0">
                  <a:pos x="7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7" y="36"/>
                </a:cxn>
                <a:cxn ang="0">
                  <a:pos x="13" y="40"/>
                </a:cxn>
                <a:cxn ang="0">
                  <a:pos x="20" y="40"/>
                </a:cxn>
                <a:cxn ang="0">
                  <a:pos x="27" y="40"/>
                </a:cxn>
                <a:cxn ang="0">
                  <a:pos x="35" y="34"/>
                </a:cxn>
                <a:cxn ang="0">
                  <a:pos x="38" y="28"/>
                </a:cxn>
                <a:cxn ang="0">
                  <a:pos x="40" y="22"/>
                </a:cxn>
                <a:cxn ang="0">
                  <a:pos x="40" y="18"/>
                </a:cxn>
              </a:cxnLst>
              <a:rect l="0" t="0" r="r" b="b"/>
              <a:pathLst>
                <a:path w="40" h="40">
                  <a:moveTo>
                    <a:pt x="40" y="18"/>
                  </a:moveTo>
                  <a:lnTo>
                    <a:pt x="38" y="12"/>
                  </a:lnTo>
                  <a:lnTo>
                    <a:pt x="35" y="7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7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7" y="36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7" y="40"/>
                  </a:lnTo>
                  <a:lnTo>
                    <a:pt x="35" y="34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1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46" name="Freeform 54"/>
            <p:cNvSpPr>
              <a:spLocks/>
            </p:cNvSpPr>
            <p:nvPr/>
          </p:nvSpPr>
          <p:spPr bwMode="auto">
            <a:xfrm>
              <a:off x="6203" y="7460"/>
              <a:ext cx="10" cy="9"/>
            </a:xfrm>
            <a:custGeom>
              <a:avLst/>
              <a:gdLst/>
              <a:ahLst/>
              <a:cxnLst>
                <a:cxn ang="0">
                  <a:pos x="40" y="16"/>
                </a:cxn>
                <a:cxn ang="0">
                  <a:pos x="37" y="11"/>
                </a:cxn>
                <a:cxn ang="0">
                  <a:pos x="35" y="4"/>
                </a:cxn>
                <a:cxn ang="0">
                  <a:pos x="29" y="1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9" y="1"/>
                </a:cxn>
                <a:cxn ang="0">
                  <a:pos x="2" y="6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2" y="29"/>
                </a:cxn>
                <a:cxn ang="0">
                  <a:pos x="9" y="34"/>
                </a:cxn>
                <a:cxn ang="0">
                  <a:pos x="13" y="38"/>
                </a:cxn>
                <a:cxn ang="0">
                  <a:pos x="22" y="38"/>
                </a:cxn>
                <a:cxn ang="0">
                  <a:pos x="27" y="38"/>
                </a:cxn>
                <a:cxn ang="0">
                  <a:pos x="35" y="32"/>
                </a:cxn>
                <a:cxn ang="0">
                  <a:pos x="37" y="26"/>
                </a:cxn>
                <a:cxn ang="0">
                  <a:pos x="40" y="21"/>
                </a:cxn>
                <a:cxn ang="0">
                  <a:pos x="40" y="16"/>
                </a:cxn>
              </a:cxnLst>
              <a:rect l="0" t="0" r="r" b="b"/>
              <a:pathLst>
                <a:path w="40" h="38">
                  <a:moveTo>
                    <a:pt x="40" y="16"/>
                  </a:moveTo>
                  <a:lnTo>
                    <a:pt x="37" y="11"/>
                  </a:lnTo>
                  <a:lnTo>
                    <a:pt x="35" y="4"/>
                  </a:lnTo>
                  <a:lnTo>
                    <a:pt x="29" y="1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2" y="6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2" y="29"/>
                  </a:lnTo>
                  <a:lnTo>
                    <a:pt x="9" y="34"/>
                  </a:lnTo>
                  <a:lnTo>
                    <a:pt x="13" y="38"/>
                  </a:lnTo>
                  <a:lnTo>
                    <a:pt x="22" y="38"/>
                  </a:lnTo>
                  <a:lnTo>
                    <a:pt x="27" y="38"/>
                  </a:lnTo>
                  <a:lnTo>
                    <a:pt x="35" y="32"/>
                  </a:lnTo>
                  <a:lnTo>
                    <a:pt x="37" y="26"/>
                  </a:lnTo>
                  <a:lnTo>
                    <a:pt x="40" y="21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47" name="Freeform 55"/>
            <p:cNvSpPr>
              <a:spLocks/>
            </p:cNvSpPr>
            <p:nvPr/>
          </p:nvSpPr>
          <p:spPr bwMode="auto">
            <a:xfrm>
              <a:off x="6245" y="7457"/>
              <a:ext cx="9" cy="11"/>
            </a:xfrm>
            <a:custGeom>
              <a:avLst/>
              <a:gdLst/>
              <a:ahLst/>
              <a:cxnLst>
                <a:cxn ang="0">
                  <a:pos x="36" y="20"/>
                </a:cxn>
                <a:cxn ang="0">
                  <a:pos x="34" y="13"/>
                </a:cxn>
                <a:cxn ang="0">
                  <a:pos x="33" y="9"/>
                </a:cxn>
                <a:cxn ang="0">
                  <a:pos x="29" y="4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1" y="31"/>
                </a:cxn>
                <a:cxn ang="0">
                  <a:pos x="8" y="38"/>
                </a:cxn>
                <a:cxn ang="0">
                  <a:pos x="13" y="41"/>
                </a:cxn>
                <a:cxn ang="0">
                  <a:pos x="21" y="41"/>
                </a:cxn>
                <a:cxn ang="0">
                  <a:pos x="27" y="39"/>
                </a:cxn>
                <a:cxn ang="0">
                  <a:pos x="32" y="35"/>
                </a:cxn>
                <a:cxn ang="0">
                  <a:pos x="34" y="30"/>
                </a:cxn>
                <a:cxn ang="0">
                  <a:pos x="38" y="23"/>
                </a:cxn>
                <a:cxn ang="0">
                  <a:pos x="36" y="20"/>
                </a:cxn>
              </a:cxnLst>
              <a:rect l="0" t="0" r="r" b="b"/>
              <a:pathLst>
                <a:path w="38" h="41">
                  <a:moveTo>
                    <a:pt x="36" y="20"/>
                  </a:moveTo>
                  <a:lnTo>
                    <a:pt x="34" y="13"/>
                  </a:lnTo>
                  <a:lnTo>
                    <a:pt x="33" y="9"/>
                  </a:lnTo>
                  <a:lnTo>
                    <a:pt x="29" y="4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1" y="31"/>
                  </a:lnTo>
                  <a:lnTo>
                    <a:pt x="8" y="38"/>
                  </a:lnTo>
                  <a:lnTo>
                    <a:pt x="13" y="41"/>
                  </a:lnTo>
                  <a:lnTo>
                    <a:pt x="21" y="41"/>
                  </a:lnTo>
                  <a:lnTo>
                    <a:pt x="27" y="39"/>
                  </a:lnTo>
                  <a:lnTo>
                    <a:pt x="32" y="35"/>
                  </a:lnTo>
                  <a:lnTo>
                    <a:pt x="34" y="30"/>
                  </a:lnTo>
                  <a:lnTo>
                    <a:pt x="38" y="23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48" name="Freeform 56"/>
            <p:cNvSpPr>
              <a:spLocks/>
            </p:cNvSpPr>
            <p:nvPr/>
          </p:nvSpPr>
          <p:spPr bwMode="auto">
            <a:xfrm>
              <a:off x="6286" y="7456"/>
              <a:ext cx="10" cy="10"/>
            </a:xfrm>
            <a:custGeom>
              <a:avLst/>
              <a:gdLst/>
              <a:ahLst/>
              <a:cxnLst>
                <a:cxn ang="0">
                  <a:pos x="41" y="19"/>
                </a:cxn>
                <a:cxn ang="0">
                  <a:pos x="41" y="15"/>
                </a:cxn>
                <a:cxn ang="0">
                  <a:pos x="34" y="8"/>
                </a:cxn>
                <a:cxn ang="0">
                  <a:pos x="30" y="4"/>
                </a:cxn>
                <a:cxn ang="0">
                  <a:pos x="23" y="0"/>
                </a:cxn>
                <a:cxn ang="0">
                  <a:pos x="16" y="2"/>
                </a:cxn>
                <a:cxn ang="0">
                  <a:pos x="10" y="4"/>
                </a:cxn>
                <a:cxn ang="0">
                  <a:pos x="5" y="10"/>
                </a:cxn>
                <a:cxn ang="0">
                  <a:pos x="3" y="17"/>
                </a:cxn>
                <a:cxn ang="0">
                  <a:pos x="0" y="23"/>
                </a:cxn>
                <a:cxn ang="0">
                  <a:pos x="5" y="31"/>
                </a:cxn>
                <a:cxn ang="0">
                  <a:pos x="9" y="37"/>
                </a:cxn>
                <a:cxn ang="0">
                  <a:pos x="15" y="41"/>
                </a:cxn>
                <a:cxn ang="0">
                  <a:pos x="22" y="41"/>
                </a:cxn>
                <a:cxn ang="0">
                  <a:pos x="29" y="39"/>
                </a:cxn>
                <a:cxn ang="0">
                  <a:pos x="34" y="36"/>
                </a:cxn>
                <a:cxn ang="0">
                  <a:pos x="39" y="29"/>
                </a:cxn>
                <a:cxn ang="0">
                  <a:pos x="41" y="21"/>
                </a:cxn>
                <a:cxn ang="0">
                  <a:pos x="41" y="19"/>
                </a:cxn>
              </a:cxnLst>
              <a:rect l="0" t="0" r="r" b="b"/>
              <a:pathLst>
                <a:path w="41" h="41">
                  <a:moveTo>
                    <a:pt x="41" y="19"/>
                  </a:moveTo>
                  <a:lnTo>
                    <a:pt x="41" y="15"/>
                  </a:lnTo>
                  <a:lnTo>
                    <a:pt x="34" y="8"/>
                  </a:lnTo>
                  <a:lnTo>
                    <a:pt x="30" y="4"/>
                  </a:lnTo>
                  <a:lnTo>
                    <a:pt x="23" y="0"/>
                  </a:lnTo>
                  <a:lnTo>
                    <a:pt x="16" y="2"/>
                  </a:lnTo>
                  <a:lnTo>
                    <a:pt x="10" y="4"/>
                  </a:lnTo>
                  <a:lnTo>
                    <a:pt x="5" y="10"/>
                  </a:lnTo>
                  <a:lnTo>
                    <a:pt x="3" y="17"/>
                  </a:lnTo>
                  <a:lnTo>
                    <a:pt x="0" y="23"/>
                  </a:lnTo>
                  <a:lnTo>
                    <a:pt x="5" y="31"/>
                  </a:lnTo>
                  <a:lnTo>
                    <a:pt x="9" y="37"/>
                  </a:lnTo>
                  <a:lnTo>
                    <a:pt x="15" y="41"/>
                  </a:lnTo>
                  <a:lnTo>
                    <a:pt x="22" y="41"/>
                  </a:lnTo>
                  <a:lnTo>
                    <a:pt x="29" y="39"/>
                  </a:lnTo>
                  <a:lnTo>
                    <a:pt x="34" y="36"/>
                  </a:lnTo>
                  <a:lnTo>
                    <a:pt x="39" y="29"/>
                  </a:lnTo>
                  <a:lnTo>
                    <a:pt x="41" y="21"/>
                  </a:lnTo>
                  <a:lnTo>
                    <a:pt x="41" y="1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49" name="Freeform 57"/>
            <p:cNvSpPr>
              <a:spLocks/>
            </p:cNvSpPr>
            <p:nvPr/>
          </p:nvSpPr>
          <p:spPr bwMode="auto">
            <a:xfrm>
              <a:off x="6291" y="7591"/>
              <a:ext cx="14" cy="2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2"/>
                </a:cxn>
                <a:cxn ang="0">
                  <a:pos x="39" y="382"/>
                </a:cxn>
                <a:cxn ang="0">
                  <a:pos x="0" y="423"/>
                </a:cxn>
                <a:cxn ang="0">
                  <a:pos x="0" y="754"/>
                </a:cxn>
                <a:cxn ang="0">
                  <a:pos x="39" y="754"/>
                </a:cxn>
                <a:cxn ang="0">
                  <a:pos x="0" y="795"/>
                </a:cxn>
                <a:cxn ang="0">
                  <a:pos x="0" y="1088"/>
                </a:cxn>
                <a:cxn ang="0">
                  <a:pos x="58" y="1088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58" h="1088">
                  <a:moveTo>
                    <a:pt x="0" y="0"/>
                  </a:moveTo>
                  <a:lnTo>
                    <a:pt x="0" y="382"/>
                  </a:lnTo>
                  <a:lnTo>
                    <a:pt x="39" y="382"/>
                  </a:lnTo>
                  <a:lnTo>
                    <a:pt x="0" y="423"/>
                  </a:lnTo>
                  <a:lnTo>
                    <a:pt x="0" y="754"/>
                  </a:lnTo>
                  <a:lnTo>
                    <a:pt x="39" y="754"/>
                  </a:lnTo>
                  <a:lnTo>
                    <a:pt x="0" y="795"/>
                  </a:lnTo>
                  <a:lnTo>
                    <a:pt x="0" y="1088"/>
                  </a:lnTo>
                  <a:lnTo>
                    <a:pt x="58" y="1088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50" name="Freeform 58"/>
            <p:cNvSpPr>
              <a:spLocks/>
            </p:cNvSpPr>
            <p:nvPr/>
          </p:nvSpPr>
          <p:spPr bwMode="auto">
            <a:xfrm>
              <a:off x="6339" y="8286"/>
              <a:ext cx="171" cy="102"/>
            </a:xfrm>
            <a:custGeom>
              <a:avLst/>
              <a:gdLst/>
              <a:ahLst/>
              <a:cxnLst>
                <a:cxn ang="0">
                  <a:pos x="0" y="408"/>
                </a:cxn>
                <a:cxn ang="0">
                  <a:pos x="686" y="320"/>
                </a:cxn>
                <a:cxn ang="0">
                  <a:pos x="0" y="0"/>
                </a:cxn>
                <a:cxn ang="0">
                  <a:pos x="0" y="408"/>
                </a:cxn>
              </a:cxnLst>
              <a:rect l="0" t="0" r="r" b="b"/>
              <a:pathLst>
                <a:path w="686" h="408">
                  <a:moveTo>
                    <a:pt x="0" y="408"/>
                  </a:moveTo>
                  <a:lnTo>
                    <a:pt x="686" y="320"/>
                  </a:lnTo>
                  <a:lnTo>
                    <a:pt x="0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6877050" y="3338513"/>
            <a:ext cx="863600" cy="936625"/>
            <a:chOff x="1936" y="7154"/>
            <a:chExt cx="637" cy="567"/>
          </a:xfrm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452" name="Freeform 60"/>
            <p:cNvSpPr>
              <a:spLocks/>
            </p:cNvSpPr>
            <p:nvPr/>
          </p:nvSpPr>
          <p:spPr bwMode="auto">
            <a:xfrm>
              <a:off x="1936" y="7627"/>
              <a:ext cx="637" cy="80"/>
            </a:xfrm>
            <a:custGeom>
              <a:avLst/>
              <a:gdLst/>
              <a:ahLst/>
              <a:cxnLst>
                <a:cxn ang="0">
                  <a:pos x="5" y="540"/>
                </a:cxn>
                <a:cxn ang="0">
                  <a:pos x="289" y="38"/>
                </a:cxn>
                <a:cxn ang="0">
                  <a:pos x="308" y="15"/>
                </a:cxn>
                <a:cxn ang="0">
                  <a:pos x="342" y="6"/>
                </a:cxn>
                <a:cxn ang="0">
                  <a:pos x="380" y="0"/>
                </a:cxn>
                <a:cxn ang="0">
                  <a:pos x="4093" y="0"/>
                </a:cxn>
                <a:cxn ang="0">
                  <a:pos x="4137" y="6"/>
                </a:cxn>
                <a:cxn ang="0">
                  <a:pos x="4165" y="31"/>
                </a:cxn>
                <a:cxn ang="0">
                  <a:pos x="4460" y="564"/>
                </a:cxn>
                <a:cxn ang="0">
                  <a:pos x="0" y="564"/>
                </a:cxn>
                <a:cxn ang="0">
                  <a:pos x="5" y="540"/>
                </a:cxn>
              </a:cxnLst>
              <a:rect l="0" t="0" r="r" b="b"/>
              <a:pathLst>
                <a:path w="4460" h="564">
                  <a:moveTo>
                    <a:pt x="5" y="540"/>
                  </a:moveTo>
                  <a:lnTo>
                    <a:pt x="289" y="38"/>
                  </a:lnTo>
                  <a:lnTo>
                    <a:pt x="308" y="15"/>
                  </a:lnTo>
                  <a:lnTo>
                    <a:pt x="342" y="6"/>
                  </a:lnTo>
                  <a:lnTo>
                    <a:pt x="380" y="0"/>
                  </a:lnTo>
                  <a:lnTo>
                    <a:pt x="4093" y="0"/>
                  </a:lnTo>
                  <a:lnTo>
                    <a:pt x="4137" y="6"/>
                  </a:lnTo>
                  <a:lnTo>
                    <a:pt x="4165" y="31"/>
                  </a:lnTo>
                  <a:lnTo>
                    <a:pt x="4460" y="564"/>
                  </a:lnTo>
                  <a:lnTo>
                    <a:pt x="0" y="564"/>
                  </a:lnTo>
                  <a:lnTo>
                    <a:pt x="5" y="5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53" name="Freeform 61"/>
            <p:cNvSpPr>
              <a:spLocks/>
            </p:cNvSpPr>
            <p:nvPr/>
          </p:nvSpPr>
          <p:spPr bwMode="auto">
            <a:xfrm>
              <a:off x="1988" y="7631"/>
              <a:ext cx="19" cy="1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74"/>
                </a:cxn>
                <a:cxn ang="0">
                  <a:pos x="131" y="74"/>
                </a:cxn>
                <a:cxn ang="0">
                  <a:pos x="131" y="8"/>
                </a:cxn>
                <a:cxn ang="0">
                  <a:pos x="66" y="0"/>
                </a:cxn>
                <a:cxn ang="0">
                  <a:pos x="16" y="0"/>
                </a:cxn>
              </a:cxnLst>
              <a:rect l="0" t="0" r="r" b="b"/>
              <a:pathLst>
                <a:path w="131" h="74">
                  <a:moveTo>
                    <a:pt x="16" y="0"/>
                  </a:moveTo>
                  <a:lnTo>
                    <a:pt x="0" y="74"/>
                  </a:lnTo>
                  <a:lnTo>
                    <a:pt x="131" y="74"/>
                  </a:lnTo>
                  <a:lnTo>
                    <a:pt x="131" y="8"/>
                  </a:lnTo>
                  <a:lnTo>
                    <a:pt x="6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54" name="Freeform 62"/>
            <p:cNvSpPr>
              <a:spLocks/>
            </p:cNvSpPr>
            <p:nvPr/>
          </p:nvSpPr>
          <p:spPr bwMode="auto">
            <a:xfrm>
              <a:off x="1971" y="7656"/>
              <a:ext cx="48" cy="34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0" y="242"/>
                </a:cxn>
                <a:cxn ang="0">
                  <a:pos x="220" y="235"/>
                </a:cxn>
                <a:cxn ang="0">
                  <a:pos x="267" y="206"/>
                </a:cxn>
                <a:cxn ang="0">
                  <a:pos x="341" y="124"/>
                </a:cxn>
                <a:cxn ang="0">
                  <a:pos x="220" y="0"/>
                </a:cxn>
                <a:cxn ang="0">
                  <a:pos x="81" y="0"/>
                </a:cxn>
              </a:cxnLst>
              <a:rect l="0" t="0" r="r" b="b"/>
              <a:pathLst>
                <a:path w="341" h="242">
                  <a:moveTo>
                    <a:pt x="81" y="0"/>
                  </a:moveTo>
                  <a:lnTo>
                    <a:pt x="0" y="242"/>
                  </a:lnTo>
                  <a:lnTo>
                    <a:pt x="220" y="235"/>
                  </a:lnTo>
                  <a:lnTo>
                    <a:pt x="267" y="206"/>
                  </a:lnTo>
                  <a:lnTo>
                    <a:pt x="341" y="124"/>
                  </a:lnTo>
                  <a:lnTo>
                    <a:pt x="220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55" name="Freeform 63"/>
            <p:cNvSpPr>
              <a:spLocks/>
            </p:cNvSpPr>
            <p:nvPr/>
          </p:nvSpPr>
          <p:spPr bwMode="auto">
            <a:xfrm>
              <a:off x="2036" y="7678"/>
              <a:ext cx="28" cy="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52"/>
                </a:cxn>
                <a:cxn ang="0">
                  <a:pos x="195" y="52"/>
                </a:cxn>
                <a:cxn ang="0">
                  <a:pos x="188" y="0"/>
                </a:cxn>
                <a:cxn ang="0">
                  <a:pos x="6" y="0"/>
                </a:cxn>
              </a:cxnLst>
              <a:rect l="0" t="0" r="r" b="b"/>
              <a:pathLst>
                <a:path w="195" h="52">
                  <a:moveTo>
                    <a:pt x="6" y="0"/>
                  </a:moveTo>
                  <a:lnTo>
                    <a:pt x="0" y="52"/>
                  </a:lnTo>
                  <a:lnTo>
                    <a:pt x="195" y="52"/>
                  </a:lnTo>
                  <a:lnTo>
                    <a:pt x="188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56" name="Freeform 64"/>
            <p:cNvSpPr>
              <a:spLocks/>
            </p:cNvSpPr>
            <p:nvPr/>
          </p:nvSpPr>
          <p:spPr bwMode="auto">
            <a:xfrm>
              <a:off x="2243" y="7677"/>
              <a:ext cx="33" cy="7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51"/>
                </a:cxn>
                <a:cxn ang="0">
                  <a:pos x="237" y="51"/>
                </a:cxn>
                <a:cxn ang="0">
                  <a:pos x="222" y="0"/>
                </a:cxn>
                <a:cxn ang="0">
                  <a:pos x="15" y="0"/>
                </a:cxn>
              </a:cxnLst>
              <a:rect l="0" t="0" r="r" b="b"/>
              <a:pathLst>
                <a:path w="237" h="51">
                  <a:moveTo>
                    <a:pt x="15" y="0"/>
                  </a:moveTo>
                  <a:lnTo>
                    <a:pt x="0" y="51"/>
                  </a:lnTo>
                  <a:lnTo>
                    <a:pt x="237" y="51"/>
                  </a:lnTo>
                  <a:lnTo>
                    <a:pt x="222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57" name="Freeform 65"/>
            <p:cNvSpPr>
              <a:spLocks/>
            </p:cNvSpPr>
            <p:nvPr/>
          </p:nvSpPr>
          <p:spPr bwMode="auto">
            <a:xfrm>
              <a:off x="2283" y="7673"/>
              <a:ext cx="56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50"/>
                </a:cxn>
                <a:cxn ang="0">
                  <a:pos x="175" y="57"/>
                </a:cxn>
                <a:cxn ang="0">
                  <a:pos x="225" y="102"/>
                </a:cxn>
                <a:cxn ang="0">
                  <a:pos x="396" y="71"/>
                </a:cxn>
                <a:cxn ang="0">
                  <a:pos x="389" y="0"/>
                </a:cxn>
                <a:cxn ang="0">
                  <a:pos x="0" y="0"/>
                </a:cxn>
              </a:cxnLst>
              <a:rect l="0" t="0" r="r" b="b"/>
              <a:pathLst>
                <a:path w="396" h="102">
                  <a:moveTo>
                    <a:pt x="0" y="0"/>
                  </a:moveTo>
                  <a:lnTo>
                    <a:pt x="7" y="50"/>
                  </a:lnTo>
                  <a:lnTo>
                    <a:pt x="175" y="57"/>
                  </a:lnTo>
                  <a:lnTo>
                    <a:pt x="225" y="102"/>
                  </a:lnTo>
                  <a:lnTo>
                    <a:pt x="396" y="71"/>
                  </a:lnTo>
                  <a:lnTo>
                    <a:pt x="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58" name="Freeform 66"/>
            <p:cNvSpPr>
              <a:spLocks/>
            </p:cNvSpPr>
            <p:nvPr/>
          </p:nvSpPr>
          <p:spPr bwMode="auto">
            <a:xfrm>
              <a:off x="2318" y="7647"/>
              <a:ext cx="18" cy="6"/>
            </a:xfrm>
            <a:custGeom>
              <a:avLst/>
              <a:gdLst/>
              <a:ahLst/>
              <a:cxnLst>
                <a:cxn ang="0">
                  <a:pos x="17" y="6"/>
                </a:cxn>
                <a:cxn ang="0">
                  <a:pos x="0" y="43"/>
                </a:cxn>
                <a:cxn ang="0">
                  <a:pos x="123" y="43"/>
                </a:cxn>
                <a:cxn ang="0">
                  <a:pos x="115" y="0"/>
                </a:cxn>
                <a:cxn ang="0">
                  <a:pos x="17" y="6"/>
                </a:cxn>
              </a:cxnLst>
              <a:rect l="0" t="0" r="r" b="b"/>
              <a:pathLst>
                <a:path w="123" h="43">
                  <a:moveTo>
                    <a:pt x="17" y="6"/>
                  </a:moveTo>
                  <a:lnTo>
                    <a:pt x="0" y="43"/>
                  </a:lnTo>
                  <a:lnTo>
                    <a:pt x="123" y="43"/>
                  </a:lnTo>
                  <a:lnTo>
                    <a:pt x="115" y="0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59" name="Freeform 67"/>
            <p:cNvSpPr>
              <a:spLocks/>
            </p:cNvSpPr>
            <p:nvPr/>
          </p:nvSpPr>
          <p:spPr bwMode="auto">
            <a:xfrm>
              <a:off x="2138" y="7631"/>
              <a:ext cx="20" cy="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81"/>
                </a:cxn>
                <a:cxn ang="0">
                  <a:pos x="136" y="67"/>
                </a:cxn>
                <a:cxn ang="0">
                  <a:pos x="120" y="0"/>
                </a:cxn>
                <a:cxn ang="0">
                  <a:pos x="34" y="0"/>
                </a:cxn>
              </a:cxnLst>
              <a:rect l="0" t="0" r="r" b="b"/>
              <a:pathLst>
                <a:path w="136" h="81">
                  <a:moveTo>
                    <a:pt x="34" y="0"/>
                  </a:moveTo>
                  <a:lnTo>
                    <a:pt x="0" y="81"/>
                  </a:lnTo>
                  <a:lnTo>
                    <a:pt x="136" y="67"/>
                  </a:lnTo>
                  <a:lnTo>
                    <a:pt x="12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60" name="Freeform 68"/>
            <p:cNvSpPr>
              <a:spLocks/>
            </p:cNvSpPr>
            <p:nvPr/>
          </p:nvSpPr>
          <p:spPr bwMode="auto">
            <a:xfrm>
              <a:off x="2164" y="7631"/>
              <a:ext cx="18" cy="1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81"/>
                </a:cxn>
                <a:cxn ang="0">
                  <a:pos x="129" y="67"/>
                </a:cxn>
                <a:cxn ang="0">
                  <a:pos x="106" y="0"/>
                </a:cxn>
                <a:cxn ang="0">
                  <a:pos x="17" y="0"/>
                </a:cxn>
              </a:cxnLst>
              <a:rect l="0" t="0" r="r" b="b"/>
              <a:pathLst>
                <a:path w="129" h="81">
                  <a:moveTo>
                    <a:pt x="17" y="0"/>
                  </a:moveTo>
                  <a:lnTo>
                    <a:pt x="0" y="81"/>
                  </a:lnTo>
                  <a:lnTo>
                    <a:pt x="129" y="67"/>
                  </a:lnTo>
                  <a:lnTo>
                    <a:pt x="10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61" name="Freeform 69"/>
            <p:cNvSpPr>
              <a:spLocks/>
            </p:cNvSpPr>
            <p:nvPr/>
          </p:nvSpPr>
          <p:spPr bwMode="auto">
            <a:xfrm>
              <a:off x="2188" y="7632"/>
              <a:ext cx="15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73"/>
                </a:cxn>
                <a:cxn ang="0">
                  <a:pos x="105" y="59"/>
                </a:cxn>
                <a:cxn ang="0">
                  <a:pos x="105" y="0"/>
                </a:cxn>
                <a:cxn ang="0">
                  <a:pos x="7" y="0"/>
                </a:cxn>
              </a:cxnLst>
              <a:rect l="0" t="0" r="r" b="b"/>
              <a:pathLst>
                <a:path w="105" h="73">
                  <a:moveTo>
                    <a:pt x="7" y="0"/>
                  </a:moveTo>
                  <a:lnTo>
                    <a:pt x="0" y="73"/>
                  </a:lnTo>
                  <a:lnTo>
                    <a:pt x="105" y="59"/>
                  </a:lnTo>
                  <a:lnTo>
                    <a:pt x="10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62" name="Freeform 70"/>
            <p:cNvSpPr>
              <a:spLocks/>
            </p:cNvSpPr>
            <p:nvPr/>
          </p:nvSpPr>
          <p:spPr bwMode="auto">
            <a:xfrm>
              <a:off x="2210" y="7632"/>
              <a:ext cx="20" cy="1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66"/>
                </a:cxn>
                <a:cxn ang="0">
                  <a:pos x="135" y="59"/>
                </a:cxn>
                <a:cxn ang="0">
                  <a:pos x="117" y="0"/>
                </a:cxn>
                <a:cxn ang="0">
                  <a:pos x="23" y="0"/>
                </a:cxn>
              </a:cxnLst>
              <a:rect l="0" t="0" r="r" b="b"/>
              <a:pathLst>
                <a:path w="135" h="66">
                  <a:moveTo>
                    <a:pt x="23" y="0"/>
                  </a:moveTo>
                  <a:lnTo>
                    <a:pt x="0" y="66"/>
                  </a:lnTo>
                  <a:lnTo>
                    <a:pt x="135" y="59"/>
                  </a:lnTo>
                  <a:lnTo>
                    <a:pt x="117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63" name="Freeform 71"/>
            <p:cNvSpPr>
              <a:spLocks/>
            </p:cNvSpPr>
            <p:nvPr/>
          </p:nvSpPr>
          <p:spPr bwMode="auto">
            <a:xfrm>
              <a:off x="2355" y="7630"/>
              <a:ext cx="17" cy="11"/>
            </a:xfrm>
            <a:custGeom>
              <a:avLst/>
              <a:gdLst/>
              <a:ahLst/>
              <a:cxnLst>
                <a:cxn ang="0">
                  <a:pos x="7" y="6"/>
                </a:cxn>
                <a:cxn ang="0">
                  <a:pos x="0" y="73"/>
                </a:cxn>
                <a:cxn ang="0">
                  <a:pos x="118" y="66"/>
                </a:cxn>
                <a:cxn ang="0">
                  <a:pos x="93" y="0"/>
                </a:cxn>
                <a:cxn ang="0">
                  <a:pos x="7" y="6"/>
                </a:cxn>
              </a:cxnLst>
              <a:rect l="0" t="0" r="r" b="b"/>
              <a:pathLst>
                <a:path w="118" h="73">
                  <a:moveTo>
                    <a:pt x="7" y="6"/>
                  </a:moveTo>
                  <a:lnTo>
                    <a:pt x="0" y="73"/>
                  </a:lnTo>
                  <a:lnTo>
                    <a:pt x="118" y="66"/>
                  </a:lnTo>
                  <a:lnTo>
                    <a:pt x="93" y="0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64" name="Freeform 72"/>
            <p:cNvSpPr>
              <a:spLocks/>
            </p:cNvSpPr>
            <p:nvPr/>
          </p:nvSpPr>
          <p:spPr bwMode="auto">
            <a:xfrm>
              <a:off x="2379" y="7631"/>
              <a:ext cx="17" cy="9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60"/>
                </a:cxn>
                <a:cxn ang="0">
                  <a:pos x="122" y="45"/>
                </a:cxn>
                <a:cxn ang="0">
                  <a:pos x="107" y="0"/>
                </a:cxn>
                <a:cxn ang="0">
                  <a:pos x="17" y="0"/>
                </a:cxn>
              </a:cxnLst>
              <a:rect l="0" t="0" r="r" b="b"/>
              <a:pathLst>
                <a:path w="122" h="60">
                  <a:moveTo>
                    <a:pt x="17" y="0"/>
                  </a:moveTo>
                  <a:lnTo>
                    <a:pt x="0" y="60"/>
                  </a:lnTo>
                  <a:lnTo>
                    <a:pt x="122" y="45"/>
                  </a:lnTo>
                  <a:lnTo>
                    <a:pt x="10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65" name="Freeform 73"/>
            <p:cNvSpPr>
              <a:spLocks/>
            </p:cNvSpPr>
            <p:nvPr/>
          </p:nvSpPr>
          <p:spPr bwMode="auto">
            <a:xfrm>
              <a:off x="2404" y="7630"/>
              <a:ext cx="18" cy="1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73"/>
                </a:cxn>
                <a:cxn ang="0">
                  <a:pos x="125" y="66"/>
                </a:cxn>
                <a:cxn ang="0">
                  <a:pos x="108" y="0"/>
                </a:cxn>
                <a:cxn ang="0">
                  <a:pos x="19" y="0"/>
                </a:cxn>
              </a:cxnLst>
              <a:rect l="0" t="0" r="r" b="b"/>
              <a:pathLst>
                <a:path w="125" h="73">
                  <a:moveTo>
                    <a:pt x="19" y="0"/>
                  </a:moveTo>
                  <a:lnTo>
                    <a:pt x="0" y="73"/>
                  </a:lnTo>
                  <a:lnTo>
                    <a:pt x="125" y="66"/>
                  </a:lnTo>
                  <a:lnTo>
                    <a:pt x="108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66" name="Freeform 74"/>
            <p:cNvSpPr>
              <a:spLocks/>
            </p:cNvSpPr>
            <p:nvPr/>
          </p:nvSpPr>
          <p:spPr bwMode="auto">
            <a:xfrm>
              <a:off x="2356" y="7647"/>
              <a:ext cx="68" cy="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107"/>
                </a:cxn>
                <a:cxn ang="0">
                  <a:pos x="480" y="107"/>
                </a:cxn>
                <a:cxn ang="0">
                  <a:pos x="455" y="0"/>
                </a:cxn>
                <a:cxn ang="0">
                  <a:pos x="366" y="0"/>
                </a:cxn>
                <a:cxn ang="0">
                  <a:pos x="324" y="62"/>
                </a:cxn>
                <a:cxn ang="0">
                  <a:pos x="282" y="55"/>
                </a:cxn>
                <a:cxn ang="0">
                  <a:pos x="267" y="0"/>
                </a:cxn>
                <a:cxn ang="0">
                  <a:pos x="177" y="0"/>
                </a:cxn>
                <a:cxn ang="0">
                  <a:pos x="160" y="55"/>
                </a:cxn>
                <a:cxn ang="0">
                  <a:pos x="102" y="48"/>
                </a:cxn>
                <a:cxn ang="0">
                  <a:pos x="95" y="0"/>
                </a:cxn>
                <a:cxn ang="0">
                  <a:pos x="0" y="6"/>
                </a:cxn>
              </a:cxnLst>
              <a:rect l="0" t="0" r="r" b="b"/>
              <a:pathLst>
                <a:path w="480" h="107">
                  <a:moveTo>
                    <a:pt x="0" y="6"/>
                  </a:moveTo>
                  <a:lnTo>
                    <a:pt x="0" y="107"/>
                  </a:lnTo>
                  <a:lnTo>
                    <a:pt x="480" y="107"/>
                  </a:lnTo>
                  <a:lnTo>
                    <a:pt x="455" y="0"/>
                  </a:lnTo>
                  <a:lnTo>
                    <a:pt x="366" y="0"/>
                  </a:lnTo>
                  <a:lnTo>
                    <a:pt x="324" y="62"/>
                  </a:lnTo>
                  <a:lnTo>
                    <a:pt x="282" y="55"/>
                  </a:lnTo>
                  <a:lnTo>
                    <a:pt x="267" y="0"/>
                  </a:lnTo>
                  <a:lnTo>
                    <a:pt x="177" y="0"/>
                  </a:lnTo>
                  <a:lnTo>
                    <a:pt x="160" y="55"/>
                  </a:lnTo>
                  <a:lnTo>
                    <a:pt x="102" y="48"/>
                  </a:lnTo>
                  <a:lnTo>
                    <a:pt x="9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67" name="Freeform 75"/>
            <p:cNvSpPr>
              <a:spLocks/>
            </p:cNvSpPr>
            <p:nvPr/>
          </p:nvSpPr>
          <p:spPr bwMode="auto">
            <a:xfrm>
              <a:off x="2359" y="7670"/>
              <a:ext cx="69" cy="17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8" y="58"/>
                </a:cxn>
                <a:cxn ang="0">
                  <a:pos x="102" y="58"/>
                </a:cxn>
                <a:cxn ang="0">
                  <a:pos x="127" y="87"/>
                </a:cxn>
                <a:cxn ang="0">
                  <a:pos x="175" y="0"/>
                </a:cxn>
                <a:cxn ang="0">
                  <a:pos x="257" y="0"/>
                </a:cxn>
                <a:cxn ang="0">
                  <a:pos x="299" y="87"/>
                </a:cxn>
                <a:cxn ang="0">
                  <a:pos x="341" y="80"/>
                </a:cxn>
                <a:cxn ang="0">
                  <a:pos x="357" y="51"/>
                </a:cxn>
                <a:cxn ang="0">
                  <a:pos x="455" y="58"/>
                </a:cxn>
                <a:cxn ang="0">
                  <a:pos x="479" y="110"/>
                </a:cxn>
                <a:cxn ang="0">
                  <a:pos x="46" y="125"/>
                </a:cxn>
                <a:cxn ang="0">
                  <a:pos x="0" y="94"/>
                </a:cxn>
              </a:cxnLst>
              <a:rect l="0" t="0" r="r" b="b"/>
              <a:pathLst>
                <a:path w="479" h="125">
                  <a:moveTo>
                    <a:pt x="0" y="94"/>
                  </a:moveTo>
                  <a:lnTo>
                    <a:pt x="8" y="58"/>
                  </a:lnTo>
                  <a:lnTo>
                    <a:pt x="102" y="58"/>
                  </a:lnTo>
                  <a:lnTo>
                    <a:pt x="127" y="87"/>
                  </a:lnTo>
                  <a:lnTo>
                    <a:pt x="175" y="0"/>
                  </a:lnTo>
                  <a:lnTo>
                    <a:pt x="257" y="0"/>
                  </a:lnTo>
                  <a:lnTo>
                    <a:pt x="299" y="87"/>
                  </a:lnTo>
                  <a:lnTo>
                    <a:pt x="341" y="80"/>
                  </a:lnTo>
                  <a:lnTo>
                    <a:pt x="357" y="51"/>
                  </a:lnTo>
                  <a:lnTo>
                    <a:pt x="455" y="58"/>
                  </a:lnTo>
                  <a:lnTo>
                    <a:pt x="479" y="110"/>
                  </a:lnTo>
                  <a:lnTo>
                    <a:pt x="46" y="12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68" name="Freeform 76"/>
            <p:cNvSpPr>
              <a:spLocks/>
            </p:cNvSpPr>
            <p:nvPr/>
          </p:nvSpPr>
          <p:spPr bwMode="auto">
            <a:xfrm>
              <a:off x="2439" y="7648"/>
              <a:ext cx="18" cy="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49"/>
                </a:cxn>
                <a:cxn ang="0">
                  <a:pos x="123" y="49"/>
                </a:cxn>
                <a:cxn ang="0">
                  <a:pos x="99" y="0"/>
                </a:cxn>
                <a:cxn ang="0">
                  <a:pos x="8" y="0"/>
                </a:cxn>
              </a:cxnLst>
              <a:rect l="0" t="0" r="r" b="b"/>
              <a:pathLst>
                <a:path w="123" h="49">
                  <a:moveTo>
                    <a:pt x="8" y="0"/>
                  </a:moveTo>
                  <a:lnTo>
                    <a:pt x="0" y="49"/>
                  </a:lnTo>
                  <a:lnTo>
                    <a:pt x="123" y="49"/>
                  </a:lnTo>
                  <a:lnTo>
                    <a:pt x="9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69" name="Freeform 77"/>
            <p:cNvSpPr>
              <a:spLocks/>
            </p:cNvSpPr>
            <p:nvPr/>
          </p:nvSpPr>
          <p:spPr bwMode="auto">
            <a:xfrm>
              <a:off x="2464" y="7646"/>
              <a:ext cx="15" cy="8"/>
            </a:xfrm>
            <a:custGeom>
              <a:avLst/>
              <a:gdLst/>
              <a:ahLst/>
              <a:cxnLst>
                <a:cxn ang="0">
                  <a:pos x="8" y="9"/>
                </a:cxn>
                <a:cxn ang="0">
                  <a:pos x="0" y="57"/>
                </a:cxn>
                <a:cxn ang="0">
                  <a:pos x="106" y="57"/>
                </a:cxn>
                <a:cxn ang="0">
                  <a:pos x="106" y="0"/>
                </a:cxn>
                <a:cxn ang="0">
                  <a:pos x="8" y="9"/>
                </a:cxn>
              </a:cxnLst>
              <a:rect l="0" t="0" r="r" b="b"/>
              <a:pathLst>
                <a:path w="106" h="57">
                  <a:moveTo>
                    <a:pt x="8" y="9"/>
                  </a:moveTo>
                  <a:lnTo>
                    <a:pt x="0" y="57"/>
                  </a:lnTo>
                  <a:lnTo>
                    <a:pt x="106" y="57"/>
                  </a:lnTo>
                  <a:lnTo>
                    <a:pt x="106" y="0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70" name="Freeform 78"/>
            <p:cNvSpPr>
              <a:spLocks/>
            </p:cNvSpPr>
            <p:nvPr/>
          </p:nvSpPr>
          <p:spPr bwMode="auto">
            <a:xfrm>
              <a:off x="2488" y="7646"/>
              <a:ext cx="18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64"/>
                </a:cxn>
                <a:cxn ang="0">
                  <a:pos x="122" y="64"/>
                </a:cxn>
                <a:cxn ang="0">
                  <a:pos x="108" y="15"/>
                </a:cxn>
                <a:cxn ang="0">
                  <a:pos x="9" y="0"/>
                </a:cxn>
              </a:cxnLst>
              <a:rect l="0" t="0" r="r" b="b"/>
              <a:pathLst>
                <a:path w="122" h="64">
                  <a:moveTo>
                    <a:pt x="9" y="0"/>
                  </a:moveTo>
                  <a:lnTo>
                    <a:pt x="0" y="64"/>
                  </a:lnTo>
                  <a:lnTo>
                    <a:pt x="122" y="64"/>
                  </a:lnTo>
                  <a:lnTo>
                    <a:pt x="108" y="1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71" name="Freeform 79"/>
            <p:cNvSpPr>
              <a:spLocks/>
            </p:cNvSpPr>
            <p:nvPr/>
          </p:nvSpPr>
          <p:spPr bwMode="auto">
            <a:xfrm>
              <a:off x="2512" y="7646"/>
              <a:ext cx="28" cy="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64"/>
                </a:cxn>
                <a:cxn ang="0">
                  <a:pos x="57" y="269"/>
                </a:cxn>
                <a:cxn ang="0">
                  <a:pos x="197" y="261"/>
                </a:cxn>
                <a:cxn ang="0">
                  <a:pos x="106" y="9"/>
                </a:cxn>
                <a:cxn ang="0">
                  <a:pos x="17" y="0"/>
                </a:cxn>
              </a:cxnLst>
              <a:rect l="0" t="0" r="r" b="b"/>
              <a:pathLst>
                <a:path w="197" h="269">
                  <a:moveTo>
                    <a:pt x="17" y="0"/>
                  </a:moveTo>
                  <a:lnTo>
                    <a:pt x="0" y="64"/>
                  </a:lnTo>
                  <a:lnTo>
                    <a:pt x="57" y="269"/>
                  </a:lnTo>
                  <a:lnTo>
                    <a:pt x="197" y="261"/>
                  </a:lnTo>
                  <a:lnTo>
                    <a:pt x="106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72" name="Freeform 80"/>
            <p:cNvSpPr>
              <a:spLocks/>
            </p:cNvSpPr>
            <p:nvPr/>
          </p:nvSpPr>
          <p:spPr bwMode="auto">
            <a:xfrm>
              <a:off x="2009" y="7513"/>
              <a:ext cx="480" cy="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4"/>
                </a:cxn>
                <a:cxn ang="0">
                  <a:pos x="26" y="134"/>
                </a:cxn>
                <a:cxn ang="0">
                  <a:pos x="0" y="156"/>
                </a:cxn>
                <a:cxn ang="0">
                  <a:pos x="0" y="629"/>
                </a:cxn>
                <a:cxn ang="0">
                  <a:pos x="26" y="629"/>
                </a:cxn>
                <a:cxn ang="0">
                  <a:pos x="0" y="650"/>
                </a:cxn>
                <a:cxn ang="0">
                  <a:pos x="0" y="797"/>
                </a:cxn>
                <a:cxn ang="0">
                  <a:pos x="3359" y="797"/>
                </a:cxn>
                <a:cxn ang="0">
                  <a:pos x="3359" y="0"/>
                </a:cxn>
                <a:cxn ang="0">
                  <a:pos x="0" y="0"/>
                </a:cxn>
              </a:cxnLst>
              <a:rect l="0" t="0" r="r" b="b"/>
              <a:pathLst>
                <a:path w="3359" h="797">
                  <a:moveTo>
                    <a:pt x="0" y="0"/>
                  </a:moveTo>
                  <a:lnTo>
                    <a:pt x="0" y="134"/>
                  </a:lnTo>
                  <a:lnTo>
                    <a:pt x="26" y="134"/>
                  </a:lnTo>
                  <a:lnTo>
                    <a:pt x="0" y="156"/>
                  </a:lnTo>
                  <a:lnTo>
                    <a:pt x="0" y="629"/>
                  </a:lnTo>
                  <a:lnTo>
                    <a:pt x="26" y="629"/>
                  </a:lnTo>
                  <a:lnTo>
                    <a:pt x="0" y="650"/>
                  </a:lnTo>
                  <a:lnTo>
                    <a:pt x="0" y="797"/>
                  </a:lnTo>
                  <a:lnTo>
                    <a:pt x="3359" y="797"/>
                  </a:lnTo>
                  <a:lnTo>
                    <a:pt x="33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73" name="Rectangle 81"/>
            <p:cNvSpPr>
              <a:spLocks noChangeArrowheads="1"/>
            </p:cNvSpPr>
            <p:nvPr/>
          </p:nvSpPr>
          <p:spPr bwMode="auto">
            <a:xfrm>
              <a:off x="2404" y="7552"/>
              <a:ext cx="63" cy="26"/>
            </a:xfrm>
            <a:prstGeom prst="rect">
              <a:avLst/>
            </a:prstGeom>
            <a:solidFill>
              <a:srgbClr val="B2B2B2"/>
            </a:solidFill>
            <a:ln w="0">
              <a:solidFill>
                <a:srgbClr val="B2B2B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74" name="Rectangle 82"/>
            <p:cNvSpPr>
              <a:spLocks noChangeArrowheads="1"/>
            </p:cNvSpPr>
            <p:nvPr/>
          </p:nvSpPr>
          <p:spPr bwMode="auto">
            <a:xfrm>
              <a:off x="2426" y="7558"/>
              <a:ext cx="18" cy="11"/>
            </a:xfrm>
            <a:prstGeom prst="rect">
              <a:avLst/>
            </a:prstGeom>
            <a:solidFill>
              <a:srgbClr val="4F4F4F"/>
            </a:solidFill>
            <a:ln w="0">
              <a:solidFill>
                <a:srgbClr val="4F4F4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75" name="Freeform 83"/>
            <p:cNvSpPr>
              <a:spLocks/>
            </p:cNvSpPr>
            <p:nvPr/>
          </p:nvSpPr>
          <p:spPr bwMode="auto">
            <a:xfrm>
              <a:off x="2422" y="7555"/>
              <a:ext cx="26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5"/>
                </a:cxn>
                <a:cxn ang="0">
                  <a:pos x="155" y="25"/>
                </a:cxn>
                <a:cxn ang="0">
                  <a:pos x="155" y="103"/>
                </a:cxn>
                <a:cxn ang="0">
                  <a:pos x="183" y="129"/>
                </a:cxn>
                <a:cxn ang="0">
                  <a:pos x="183" y="0"/>
                </a:cxn>
                <a:cxn ang="0">
                  <a:pos x="0" y="0"/>
                </a:cxn>
              </a:cxnLst>
              <a:rect l="0" t="0" r="r" b="b"/>
              <a:pathLst>
                <a:path w="183" h="129">
                  <a:moveTo>
                    <a:pt x="0" y="0"/>
                  </a:moveTo>
                  <a:lnTo>
                    <a:pt x="29" y="25"/>
                  </a:lnTo>
                  <a:lnTo>
                    <a:pt x="155" y="25"/>
                  </a:lnTo>
                  <a:lnTo>
                    <a:pt x="155" y="103"/>
                  </a:lnTo>
                  <a:lnTo>
                    <a:pt x="183" y="129"/>
                  </a:ln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76" name="Freeform 84"/>
            <p:cNvSpPr>
              <a:spLocks/>
            </p:cNvSpPr>
            <p:nvPr/>
          </p:nvSpPr>
          <p:spPr bwMode="auto">
            <a:xfrm>
              <a:off x="2205" y="7521"/>
              <a:ext cx="177" cy="9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669"/>
                </a:cxn>
                <a:cxn ang="0">
                  <a:pos x="17" y="684"/>
                </a:cxn>
                <a:cxn ang="0">
                  <a:pos x="1222" y="684"/>
                </a:cxn>
                <a:cxn ang="0">
                  <a:pos x="1244" y="659"/>
                </a:cxn>
                <a:cxn ang="0">
                  <a:pos x="1244" y="27"/>
                </a:cxn>
                <a:cxn ang="0">
                  <a:pos x="1222" y="0"/>
                </a:cxn>
                <a:cxn ang="0">
                  <a:pos x="18" y="0"/>
                </a:cxn>
              </a:cxnLst>
              <a:rect l="0" t="0" r="r" b="b"/>
              <a:pathLst>
                <a:path w="1244" h="684">
                  <a:moveTo>
                    <a:pt x="18" y="0"/>
                  </a:moveTo>
                  <a:lnTo>
                    <a:pt x="0" y="18"/>
                  </a:lnTo>
                  <a:lnTo>
                    <a:pt x="0" y="669"/>
                  </a:lnTo>
                  <a:lnTo>
                    <a:pt x="17" y="684"/>
                  </a:lnTo>
                  <a:lnTo>
                    <a:pt x="1222" y="684"/>
                  </a:lnTo>
                  <a:lnTo>
                    <a:pt x="1244" y="659"/>
                  </a:lnTo>
                  <a:lnTo>
                    <a:pt x="1244" y="27"/>
                  </a:lnTo>
                  <a:lnTo>
                    <a:pt x="1222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77" name="Freeform 85"/>
            <p:cNvSpPr>
              <a:spLocks/>
            </p:cNvSpPr>
            <p:nvPr/>
          </p:nvSpPr>
          <p:spPr bwMode="auto">
            <a:xfrm>
              <a:off x="2205" y="7616"/>
              <a:ext cx="177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"/>
                </a:cxn>
                <a:cxn ang="0">
                  <a:pos x="3" y="28"/>
                </a:cxn>
                <a:cxn ang="0">
                  <a:pos x="11" y="35"/>
                </a:cxn>
                <a:cxn ang="0">
                  <a:pos x="25" y="40"/>
                </a:cxn>
                <a:cxn ang="0">
                  <a:pos x="1223" y="40"/>
                </a:cxn>
                <a:cxn ang="0">
                  <a:pos x="1235" y="33"/>
                </a:cxn>
                <a:cxn ang="0">
                  <a:pos x="1239" y="28"/>
                </a:cxn>
                <a:cxn ang="0">
                  <a:pos x="1242" y="20"/>
                </a:cxn>
                <a:cxn ang="0">
                  <a:pos x="1242" y="0"/>
                </a:cxn>
                <a:cxn ang="0">
                  <a:pos x="1235" y="10"/>
                </a:cxn>
                <a:cxn ang="0">
                  <a:pos x="1222" y="15"/>
                </a:cxn>
                <a:cxn ang="0">
                  <a:pos x="22" y="15"/>
                </a:cxn>
                <a:cxn ang="0">
                  <a:pos x="7" y="10"/>
                </a:cxn>
                <a:cxn ang="0">
                  <a:pos x="0" y="0"/>
                </a:cxn>
              </a:cxnLst>
              <a:rect l="0" t="0" r="r" b="b"/>
              <a:pathLst>
                <a:path w="1242" h="40">
                  <a:moveTo>
                    <a:pt x="0" y="0"/>
                  </a:moveTo>
                  <a:lnTo>
                    <a:pt x="0" y="17"/>
                  </a:lnTo>
                  <a:lnTo>
                    <a:pt x="3" y="28"/>
                  </a:lnTo>
                  <a:lnTo>
                    <a:pt x="11" y="35"/>
                  </a:lnTo>
                  <a:lnTo>
                    <a:pt x="25" y="40"/>
                  </a:lnTo>
                  <a:lnTo>
                    <a:pt x="1223" y="40"/>
                  </a:lnTo>
                  <a:lnTo>
                    <a:pt x="1235" y="33"/>
                  </a:lnTo>
                  <a:lnTo>
                    <a:pt x="1239" y="28"/>
                  </a:lnTo>
                  <a:lnTo>
                    <a:pt x="1242" y="20"/>
                  </a:lnTo>
                  <a:lnTo>
                    <a:pt x="1242" y="0"/>
                  </a:lnTo>
                  <a:lnTo>
                    <a:pt x="1235" y="10"/>
                  </a:lnTo>
                  <a:lnTo>
                    <a:pt x="1222" y="15"/>
                  </a:lnTo>
                  <a:lnTo>
                    <a:pt x="22" y="15"/>
                  </a:lnTo>
                  <a:lnTo>
                    <a:pt x="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78" name="Freeform 86"/>
            <p:cNvSpPr>
              <a:spLocks/>
            </p:cNvSpPr>
            <p:nvPr/>
          </p:nvSpPr>
          <p:spPr bwMode="auto">
            <a:xfrm>
              <a:off x="2245" y="7532"/>
              <a:ext cx="68" cy="8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76" y="52"/>
                </a:cxn>
                <a:cxn ang="0">
                  <a:pos x="458" y="0"/>
                </a:cxn>
                <a:cxn ang="0">
                  <a:pos x="22" y="0"/>
                </a:cxn>
                <a:cxn ang="0">
                  <a:pos x="0" y="52"/>
                </a:cxn>
              </a:cxnLst>
              <a:rect l="0" t="0" r="r" b="b"/>
              <a:pathLst>
                <a:path w="476" h="52">
                  <a:moveTo>
                    <a:pt x="0" y="52"/>
                  </a:moveTo>
                  <a:lnTo>
                    <a:pt x="476" y="52"/>
                  </a:lnTo>
                  <a:lnTo>
                    <a:pt x="458" y="0"/>
                  </a:lnTo>
                  <a:lnTo>
                    <a:pt x="22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79" name="Rectangle 87"/>
            <p:cNvSpPr>
              <a:spLocks noChangeArrowheads="1"/>
            </p:cNvSpPr>
            <p:nvPr/>
          </p:nvSpPr>
          <p:spPr bwMode="auto">
            <a:xfrm>
              <a:off x="2253" y="7536"/>
              <a:ext cx="6" cy="2"/>
            </a:xfrm>
            <a:prstGeom prst="rect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80" name="Rectangle 88"/>
            <p:cNvSpPr>
              <a:spLocks noChangeArrowheads="1"/>
            </p:cNvSpPr>
            <p:nvPr/>
          </p:nvSpPr>
          <p:spPr bwMode="auto">
            <a:xfrm>
              <a:off x="2245" y="7585"/>
              <a:ext cx="68" cy="27"/>
            </a:xfrm>
            <a:prstGeom prst="rect">
              <a:avLst/>
            </a:prstGeom>
            <a:solidFill>
              <a:srgbClr val="4F4F4F"/>
            </a:solidFill>
            <a:ln w="0">
              <a:solidFill>
                <a:srgbClr val="4F4F4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81" name="Rectangle 89"/>
            <p:cNvSpPr>
              <a:spLocks noChangeArrowheads="1"/>
            </p:cNvSpPr>
            <p:nvPr/>
          </p:nvSpPr>
          <p:spPr bwMode="auto">
            <a:xfrm>
              <a:off x="2245" y="7553"/>
              <a:ext cx="68" cy="21"/>
            </a:xfrm>
            <a:prstGeom prst="rect">
              <a:avLst/>
            </a:prstGeom>
            <a:solidFill>
              <a:srgbClr val="4F4F4F"/>
            </a:solidFill>
            <a:ln w="0">
              <a:solidFill>
                <a:srgbClr val="4F4F4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82" name="Rectangle 90"/>
            <p:cNvSpPr>
              <a:spLocks noChangeArrowheads="1"/>
            </p:cNvSpPr>
            <p:nvPr/>
          </p:nvSpPr>
          <p:spPr bwMode="auto">
            <a:xfrm>
              <a:off x="2246" y="7571"/>
              <a:ext cx="67" cy="2"/>
            </a:xfrm>
            <a:prstGeom prst="rect">
              <a:avLst/>
            </a:prstGeom>
            <a:solidFill>
              <a:srgbClr val="B2B2B2"/>
            </a:solidFill>
            <a:ln w="0">
              <a:solidFill>
                <a:srgbClr val="B2B2B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83" name="Rectangle 91"/>
            <p:cNvSpPr>
              <a:spLocks noChangeArrowheads="1"/>
            </p:cNvSpPr>
            <p:nvPr/>
          </p:nvSpPr>
          <p:spPr bwMode="auto">
            <a:xfrm>
              <a:off x="2246" y="7610"/>
              <a:ext cx="67" cy="2"/>
            </a:xfrm>
            <a:prstGeom prst="rect">
              <a:avLst/>
            </a:prstGeom>
            <a:solidFill>
              <a:srgbClr val="B2B2B2"/>
            </a:solidFill>
            <a:ln w="0">
              <a:solidFill>
                <a:srgbClr val="B2B2B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84" name="Freeform 92"/>
            <p:cNvSpPr>
              <a:spLocks/>
            </p:cNvSpPr>
            <p:nvPr/>
          </p:nvSpPr>
          <p:spPr bwMode="auto">
            <a:xfrm>
              <a:off x="2009" y="7448"/>
              <a:ext cx="480" cy="65"/>
            </a:xfrm>
            <a:custGeom>
              <a:avLst/>
              <a:gdLst/>
              <a:ahLst/>
              <a:cxnLst>
                <a:cxn ang="0">
                  <a:pos x="0" y="452"/>
                </a:cxn>
                <a:cxn ang="0">
                  <a:pos x="3359" y="452"/>
                </a:cxn>
                <a:cxn ang="0">
                  <a:pos x="3010" y="0"/>
                </a:cxn>
                <a:cxn ang="0">
                  <a:pos x="350" y="0"/>
                </a:cxn>
                <a:cxn ang="0">
                  <a:pos x="0" y="452"/>
                </a:cxn>
              </a:cxnLst>
              <a:rect l="0" t="0" r="r" b="b"/>
              <a:pathLst>
                <a:path w="3359" h="452">
                  <a:moveTo>
                    <a:pt x="0" y="452"/>
                  </a:moveTo>
                  <a:lnTo>
                    <a:pt x="3359" y="452"/>
                  </a:lnTo>
                  <a:lnTo>
                    <a:pt x="3010" y="0"/>
                  </a:lnTo>
                  <a:lnTo>
                    <a:pt x="350" y="0"/>
                  </a:lnTo>
                  <a:lnTo>
                    <a:pt x="0" y="452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85" name="Rectangle 93"/>
            <p:cNvSpPr>
              <a:spLocks noChangeArrowheads="1"/>
            </p:cNvSpPr>
            <p:nvPr/>
          </p:nvSpPr>
          <p:spPr bwMode="auto">
            <a:xfrm>
              <a:off x="2147" y="7481"/>
              <a:ext cx="208" cy="1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86" name="Freeform 94"/>
            <p:cNvSpPr>
              <a:spLocks/>
            </p:cNvSpPr>
            <p:nvPr/>
          </p:nvSpPr>
          <p:spPr bwMode="auto">
            <a:xfrm>
              <a:off x="2050" y="7160"/>
              <a:ext cx="402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17"/>
                </a:cxn>
                <a:cxn ang="0">
                  <a:pos x="837" y="2017"/>
                </a:cxn>
                <a:cxn ang="0">
                  <a:pos x="837" y="2207"/>
                </a:cxn>
                <a:cxn ang="0">
                  <a:pos x="1960" y="2207"/>
                </a:cxn>
                <a:cxn ang="0">
                  <a:pos x="1960" y="2017"/>
                </a:cxn>
                <a:cxn ang="0">
                  <a:pos x="2813" y="2017"/>
                </a:cxn>
                <a:cxn ang="0">
                  <a:pos x="2813" y="0"/>
                </a:cxn>
                <a:cxn ang="0">
                  <a:pos x="0" y="0"/>
                </a:cxn>
              </a:cxnLst>
              <a:rect l="0" t="0" r="r" b="b"/>
              <a:pathLst>
                <a:path w="2813" h="2207">
                  <a:moveTo>
                    <a:pt x="0" y="0"/>
                  </a:moveTo>
                  <a:lnTo>
                    <a:pt x="0" y="2017"/>
                  </a:lnTo>
                  <a:lnTo>
                    <a:pt x="837" y="2017"/>
                  </a:lnTo>
                  <a:lnTo>
                    <a:pt x="837" y="2207"/>
                  </a:lnTo>
                  <a:lnTo>
                    <a:pt x="1960" y="2207"/>
                  </a:lnTo>
                  <a:lnTo>
                    <a:pt x="1960" y="2017"/>
                  </a:lnTo>
                  <a:lnTo>
                    <a:pt x="2813" y="2017"/>
                  </a:lnTo>
                  <a:lnTo>
                    <a:pt x="2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87" name="Freeform 95"/>
            <p:cNvSpPr>
              <a:spLocks/>
            </p:cNvSpPr>
            <p:nvPr/>
          </p:nvSpPr>
          <p:spPr bwMode="auto">
            <a:xfrm>
              <a:off x="2050" y="7154"/>
              <a:ext cx="402" cy="6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45" y="0"/>
                </a:cxn>
                <a:cxn ang="0">
                  <a:pos x="2554" y="0"/>
                </a:cxn>
                <a:cxn ang="0">
                  <a:pos x="2813" y="39"/>
                </a:cxn>
                <a:cxn ang="0">
                  <a:pos x="0" y="39"/>
                </a:cxn>
              </a:cxnLst>
              <a:rect l="0" t="0" r="r" b="b"/>
              <a:pathLst>
                <a:path w="2813" h="39">
                  <a:moveTo>
                    <a:pt x="0" y="39"/>
                  </a:moveTo>
                  <a:lnTo>
                    <a:pt x="245" y="0"/>
                  </a:lnTo>
                  <a:lnTo>
                    <a:pt x="2554" y="0"/>
                  </a:lnTo>
                  <a:lnTo>
                    <a:pt x="2813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88" name="Freeform 96"/>
            <p:cNvSpPr>
              <a:spLocks/>
            </p:cNvSpPr>
            <p:nvPr/>
          </p:nvSpPr>
          <p:spPr bwMode="auto">
            <a:xfrm>
              <a:off x="2075" y="7359"/>
              <a:ext cx="350" cy="37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108" y="0"/>
                </a:cxn>
                <a:cxn ang="0">
                  <a:pos x="2341" y="0"/>
                </a:cxn>
                <a:cxn ang="0">
                  <a:pos x="2454" y="263"/>
                </a:cxn>
                <a:cxn ang="0">
                  <a:pos x="0" y="263"/>
                </a:cxn>
              </a:cxnLst>
              <a:rect l="0" t="0" r="r" b="b"/>
              <a:pathLst>
                <a:path w="2454" h="263">
                  <a:moveTo>
                    <a:pt x="0" y="263"/>
                  </a:moveTo>
                  <a:lnTo>
                    <a:pt x="108" y="0"/>
                  </a:lnTo>
                  <a:lnTo>
                    <a:pt x="2341" y="0"/>
                  </a:lnTo>
                  <a:lnTo>
                    <a:pt x="2454" y="263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89" name="Rectangle 97"/>
            <p:cNvSpPr>
              <a:spLocks noChangeArrowheads="1"/>
            </p:cNvSpPr>
            <p:nvPr/>
          </p:nvSpPr>
          <p:spPr bwMode="auto">
            <a:xfrm>
              <a:off x="2079" y="7182"/>
              <a:ext cx="341" cy="198"/>
            </a:xfrm>
            <a:prstGeom prst="rect">
              <a:avLst/>
            </a:prstGeom>
            <a:solidFill>
              <a:srgbClr val="4F4F4F"/>
            </a:solidFill>
            <a:ln w="0">
              <a:solidFill>
                <a:srgbClr val="4F4F4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90" name="Rectangle 98"/>
            <p:cNvSpPr>
              <a:spLocks noChangeArrowheads="1"/>
            </p:cNvSpPr>
            <p:nvPr/>
          </p:nvSpPr>
          <p:spPr bwMode="auto">
            <a:xfrm>
              <a:off x="2050" y="7422"/>
              <a:ext cx="402" cy="9"/>
            </a:xfrm>
            <a:prstGeom prst="rect">
              <a:avLst/>
            </a:prstGeom>
            <a:solidFill>
              <a:srgbClr val="B2B2B2"/>
            </a:solidFill>
            <a:ln w="0">
              <a:solidFill>
                <a:srgbClr val="B2B2B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91" name="Rectangle 99"/>
            <p:cNvSpPr>
              <a:spLocks noChangeArrowheads="1"/>
            </p:cNvSpPr>
            <p:nvPr/>
          </p:nvSpPr>
          <p:spPr bwMode="auto">
            <a:xfrm>
              <a:off x="2050" y="7422"/>
              <a:ext cx="402" cy="6"/>
            </a:xfrm>
            <a:prstGeom prst="rect">
              <a:avLst/>
            </a:prstGeom>
            <a:solidFill>
              <a:srgbClr val="4F4F4F"/>
            </a:solidFill>
            <a:ln w="0">
              <a:solidFill>
                <a:srgbClr val="4F4F4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92" name="Freeform 100"/>
            <p:cNvSpPr>
              <a:spLocks/>
            </p:cNvSpPr>
            <p:nvPr/>
          </p:nvSpPr>
          <p:spPr bwMode="auto">
            <a:xfrm>
              <a:off x="2393" y="7422"/>
              <a:ext cx="21" cy="18"/>
            </a:xfrm>
            <a:custGeom>
              <a:avLst/>
              <a:gdLst/>
              <a:ahLst/>
              <a:cxnLst>
                <a:cxn ang="0">
                  <a:pos x="147" y="66"/>
                </a:cxn>
                <a:cxn ang="0">
                  <a:pos x="147" y="56"/>
                </a:cxn>
                <a:cxn ang="0">
                  <a:pos x="144" y="42"/>
                </a:cxn>
                <a:cxn ang="0">
                  <a:pos x="140" y="33"/>
                </a:cxn>
                <a:cxn ang="0">
                  <a:pos x="132" y="24"/>
                </a:cxn>
                <a:cxn ang="0">
                  <a:pos x="122" y="17"/>
                </a:cxn>
                <a:cxn ang="0">
                  <a:pos x="111" y="8"/>
                </a:cxn>
                <a:cxn ang="0">
                  <a:pos x="101" y="4"/>
                </a:cxn>
                <a:cxn ang="0">
                  <a:pos x="89" y="0"/>
                </a:cxn>
                <a:cxn ang="0">
                  <a:pos x="74" y="0"/>
                </a:cxn>
                <a:cxn ang="0">
                  <a:pos x="61" y="0"/>
                </a:cxn>
                <a:cxn ang="0">
                  <a:pos x="50" y="4"/>
                </a:cxn>
                <a:cxn ang="0">
                  <a:pos x="39" y="8"/>
                </a:cxn>
                <a:cxn ang="0">
                  <a:pos x="25" y="17"/>
                </a:cxn>
                <a:cxn ang="0">
                  <a:pos x="18" y="24"/>
                </a:cxn>
                <a:cxn ang="0">
                  <a:pos x="10" y="33"/>
                </a:cxn>
                <a:cxn ang="0">
                  <a:pos x="3" y="42"/>
                </a:cxn>
                <a:cxn ang="0">
                  <a:pos x="3" y="53"/>
                </a:cxn>
                <a:cxn ang="0">
                  <a:pos x="0" y="66"/>
                </a:cxn>
                <a:cxn ang="0">
                  <a:pos x="3" y="77"/>
                </a:cxn>
                <a:cxn ang="0">
                  <a:pos x="3" y="89"/>
                </a:cxn>
                <a:cxn ang="0">
                  <a:pos x="10" y="98"/>
                </a:cxn>
                <a:cxn ang="0">
                  <a:pos x="18" y="110"/>
                </a:cxn>
                <a:cxn ang="0">
                  <a:pos x="25" y="117"/>
                </a:cxn>
                <a:cxn ang="0">
                  <a:pos x="39" y="123"/>
                </a:cxn>
                <a:cxn ang="0">
                  <a:pos x="50" y="127"/>
                </a:cxn>
                <a:cxn ang="0">
                  <a:pos x="61" y="130"/>
                </a:cxn>
                <a:cxn ang="0">
                  <a:pos x="74" y="130"/>
                </a:cxn>
                <a:cxn ang="0">
                  <a:pos x="89" y="130"/>
                </a:cxn>
                <a:cxn ang="0">
                  <a:pos x="101" y="127"/>
                </a:cxn>
                <a:cxn ang="0">
                  <a:pos x="111" y="124"/>
                </a:cxn>
                <a:cxn ang="0">
                  <a:pos x="122" y="118"/>
                </a:cxn>
                <a:cxn ang="0">
                  <a:pos x="132" y="110"/>
                </a:cxn>
                <a:cxn ang="0">
                  <a:pos x="140" y="100"/>
                </a:cxn>
                <a:cxn ang="0">
                  <a:pos x="144" y="89"/>
                </a:cxn>
                <a:cxn ang="0">
                  <a:pos x="147" y="79"/>
                </a:cxn>
                <a:cxn ang="0">
                  <a:pos x="147" y="66"/>
                </a:cxn>
                <a:cxn ang="0">
                  <a:pos x="147" y="66"/>
                </a:cxn>
              </a:cxnLst>
              <a:rect l="0" t="0" r="r" b="b"/>
              <a:pathLst>
                <a:path w="147" h="130">
                  <a:moveTo>
                    <a:pt x="147" y="66"/>
                  </a:moveTo>
                  <a:lnTo>
                    <a:pt x="147" y="56"/>
                  </a:lnTo>
                  <a:lnTo>
                    <a:pt x="144" y="42"/>
                  </a:lnTo>
                  <a:lnTo>
                    <a:pt x="140" y="33"/>
                  </a:lnTo>
                  <a:lnTo>
                    <a:pt x="132" y="24"/>
                  </a:lnTo>
                  <a:lnTo>
                    <a:pt x="122" y="17"/>
                  </a:lnTo>
                  <a:lnTo>
                    <a:pt x="111" y="8"/>
                  </a:lnTo>
                  <a:lnTo>
                    <a:pt x="101" y="4"/>
                  </a:lnTo>
                  <a:lnTo>
                    <a:pt x="89" y="0"/>
                  </a:lnTo>
                  <a:lnTo>
                    <a:pt x="74" y="0"/>
                  </a:lnTo>
                  <a:lnTo>
                    <a:pt x="61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5" y="17"/>
                  </a:lnTo>
                  <a:lnTo>
                    <a:pt x="18" y="24"/>
                  </a:lnTo>
                  <a:lnTo>
                    <a:pt x="10" y="33"/>
                  </a:lnTo>
                  <a:lnTo>
                    <a:pt x="3" y="42"/>
                  </a:lnTo>
                  <a:lnTo>
                    <a:pt x="3" y="53"/>
                  </a:lnTo>
                  <a:lnTo>
                    <a:pt x="0" y="66"/>
                  </a:lnTo>
                  <a:lnTo>
                    <a:pt x="3" y="77"/>
                  </a:lnTo>
                  <a:lnTo>
                    <a:pt x="3" y="89"/>
                  </a:lnTo>
                  <a:lnTo>
                    <a:pt x="10" y="98"/>
                  </a:lnTo>
                  <a:lnTo>
                    <a:pt x="18" y="110"/>
                  </a:lnTo>
                  <a:lnTo>
                    <a:pt x="25" y="117"/>
                  </a:lnTo>
                  <a:lnTo>
                    <a:pt x="39" y="123"/>
                  </a:lnTo>
                  <a:lnTo>
                    <a:pt x="50" y="127"/>
                  </a:lnTo>
                  <a:lnTo>
                    <a:pt x="61" y="130"/>
                  </a:lnTo>
                  <a:lnTo>
                    <a:pt x="74" y="130"/>
                  </a:lnTo>
                  <a:lnTo>
                    <a:pt x="89" y="130"/>
                  </a:lnTo>
                  <a:lnTo>
                    <a:pt x="101" y="127"/>
                  </a:lnTo>
                  <a:lnTo>
                    <a:pt x="111" y="124"/>
                  </a:lnTo>
                  <a:lnTo>
                    <a:pt x="122" y="118"/>
                  </a:lnTo>
                  <a:lnTo>
                    <a:pt x="132" y="110"/>
                  </a:lnTo>
                  <a:lnTo>
                    <a:pt x="140" y="100"/>
                  </a:lnTo>
                  <a:lnTo>
                    <a:pt x="144" y="89"/>
                  </a:lnTo>
                  <a:lnTo>
                    <a:pt x="147" y="79"/>
                  </a:lnTo>
                  <a:lnTo>
                    <a:pt x="147" y="66"/>
                  </a:lnTo>
                  <a:lnTo>
                    <a:pt x="147" y="6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93" name="Freeform 101"/>
            <p:cNvSpPr>
              <a:spLocks/>
            </p:cNvSpPr>
            <p:nvPr/>
          </p:nvSpPr>
          <p:spPr bwMode="auto">
            <a:xfrm>
              <a:off x="2069" y="7448"/>
              <a:ext cx="86" cy="27"/>
            </a:xfrm>
            <a:custGeom>
              <a:avLst/>
              <a:gdLst/>
              <a:ahLst/>
              <a:cxnLst>
                <a:cxn ang="0">
                  <a:pos x="555" y="190"/>
                </a:cxn>
                <a:cxn ang="0">
                  <a:pos x="0" y="190"/>
                </a:cxn>
                <a:cxn ang="0">
                  <a:pos x="121" y="0"/>
                </a:cxn>
                <a:cxn ang="0">
                  <a:pos x="601" y="0"/>
                </a:cxn>
                <a:cxn ang="0">
                  <a:pos x="555" y="190"/>
                </a:cxn>
              </a:cxnLst>
              <a:rect l="0" t="0" r="r" b="b"/>
              <a:pathLst>
                <a:path w="601" h="190">
                  <a:moveTo>
                    <a:pt x="555" y="190"/>
                  </a:moveTo>
                  <a:lnTo>
                    <a:pt x="0" y="190"/>
                  </a:lnTo>
                  <a:lnTo>
                    <a:pt x="121" y="0"/>
                  </a:lnTo>
                  <a:lnTo>
                    <a:pt x="601" y="0"/>
                  </a:lnTo>
                  <a:lnTo>
                    <a:pt x="555" y="19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94" name="Freeform 102"/>
            <p:cNvSpPr>
              <a:spLocks/>
            </p:cNvSpPr>
            <p:nvPr/>
          </p:nvSpPr>
          <p:spPr bwMode="auto">
            <a:xfrm>
              <a:off x="2346" y="7448"/>
              <a:ext cx="87" cy="27"/>
            </a:xfrm>
            <a:custGeom>
              <a:avLst/>
              <a:gdLst/>
              <a:ahLst/>
              <a:cxnLst>
                <a:cxn ang="0">
                  <a:pos x="50" y="190"/>
                </a:cxn>
                <a:cxn ang="0">
                  <a:pos x="606" y="190"/>
                </a:cxn>
                <a:cxn ang="0">
                  <a:pos x="482" y="0"/>
                </a:cxn>
                <a:cxn ang="0">
                  <a:pos x="0" y="0"/>
                </a:cxn>
                <a:cxn ang="0">
                  <a:pos x="50" y="190"/>
                </a:cxn>
              </a:cxnLst>
              <a:rect l="0" t="0" r="r" b="b"/>
              <a:pathLst>
                <a:path w="606" h="190">
                  <a:moveTo>
                    <a:pt x="50" y="190"/>
                  </a:moveTo>
                  <a:lnTo>
                    <a:pt x="606" y="19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50" y="19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95" name="Freeform 103"/>
            <p:cNvSpPr>
              <a:spLocks/>
            </p:cNvSpPr>
            <p:nvPr/>
          </p:nvSpPr>
          <p:spPr bwMode="auto">
            <a:xfrm>
              <a:off x="1936" y="7627"/>
              <a:ext cx="637" cy="94"/>
            </a:xfrm>
            <a:custGeom>
              <a:avLst/>
              <a:gdLst/>
              <a:ahLst/>
              <a:cxnLst>
                <a:cxn ang="0">
                  <a:pos x="51" y="659"/>
                </a:cxn>
                <a:cxn ang="0">
                  <a:pos x="13" y="642"/>
                </a:cxn>
                <a:cxn ang="0">
                  <a:pos x="0" y="618"/>
                </a:cxn>
                <a:cxn ang="0">
                  <a:pos x="0" y="568"/>
                </a:cxn>
                <a:cxn ang="0">
                  <a:pos x="6" y="543"/>
                </a:cxn>
                <a:cxn ang="0">
                  <a:pos x="22" y="502"/>
                </a:cxn>
                <a:cxn ang="0">
                  <a:pos x="302" y="25"/>
                </a:cxn>
                <a:cxn ang="0">
                  <a:pos x="319" y="9"/>
                </a:cxn>
                <a:cxn ang="0">
                  <a:pos x="366" y="0"/>
                </a:cxn>
                <a:cxn ang="0">
                  <a:pos x="4092" y="0"/>
                </a:cxn>
                <a:cxn ang="0">
                  <a:pos x="4138" y="9"/>
                </a:cxn>
                <a:cxn ang="0">
                  <a:pos x="4156" y="25"/>
                </a:cxn>
                <a:cxn ang="0">
                  <a:pos x="4435" y="502"/>
                </a:cxn>
                <a:cxn ang="0">
                  <a:pos x="4452" y="543"/>
                </a:cxn>
                <a:cxn ang="0">
                  <a:pos x="4463" y="568"/>
                </a:cxn>
                <a:cxn ang="0">
                  <a:pos x="4463" y="618"/>
                </a:cxn>
                <a:cxn ang="0">
                  <a:pos x="4445" y="642"/>
                </a:cxn>
                <a:cxn ang="0">
                  <a:pos x="4407" y="659"/>
                </a:cxn>
                <a:cxn ang="0">
                  <a:pos x="51" y="659"/>
                </a:cxn>
              </a:cxnLst>
              <a:rect l="0" t="0" r="r" b="b"/>
              <a:pathLst>
                <a:path w="4463" h="659">
                  <a:moveTo>
                    <a:pt x="51" y="659"/>
                  </a:moveTo>
                  <a:lnTo>
                    <a:pt x="13" y="642"/>
                  </a:lnTo>
                  <a:lnTo>
                    <a:pt x="0" y="618"/>
                  </a:lnTo>
                  <a:lnTo>
                    <a:pt x="0" y="568"/>
                  </a:lnTo>
                  <a:lnTo>
                    <a:pt x="6" y="543"/>
                  </a:lnTo>
                  <a:lnTo>
                    <a:pt x="22" y="502"/>
                  </a:lnTo>
                  <a:lnTo>
                    <a:pt x="302" y="25"/>
                  </a:lnTo>
                  <a:lnTo>
                    <a:pt x="319" y="9"/>
                  </a:lnTo>
                  <a:lnTo>
                    <a:pt x="366" y="0"/>
                  </a:lnTo>
                  <a:lnTo>
                    <a:pt x="4092" y="0"/>
                  </a:lnTo>
                  <a:lnTo>
                    <a:pt x="4138" y="9"/>
                  </a:lnTo>
                  <a:lnTo>
                    <a:pt x="4156" y="25"/>
                  </a:lnTo>
                  <a:lnTo>
                    <a:pt x="4435" y="502"/>
                  </a:lnTo>
                  <a:lnTo>
                    <a:pt x="4452" y="543"/>
                  </a:lnTo>
                  <a:lnTo>
                    <a:pt x="4463" y="568"/>
                  </a:lnTo>
                  <a:lnTo>
                    <a:pt x="4463" y="618"/>
                  </a:lnTo>
                  <a:lnTo>
                    <a:pt x="4445" y="642"/>
                  </a:lnTo>
                  <a:lnTo>
                    <a:pt x="4407" y="659"/>
                  </a:lnTo>
                  <a:lnTo>
                    <a:pt x="51" y="659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96" name="Freeform 104"/>
            <p:cNvSpPr>
              <a:spLocks/>
            </p:cNvSpPr>
            <p:nvPr/>
          </p:nvSpPr>
          <p:spPr bwMode="auto">
            <a:xfrm>
              <a:off x="1936" y="7703"/>
              <a:ext cx="637" cy="1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452" y="0"/>
                </a:cxn>
                <a:cxn ang="0">
                  <a:pos x="4463" y="32"/>
                </a:cxn>
                <a:cxn ang="0">
                  <a:pos x="4463" y="82"/>
                </a:cxn>
                <a:cxn ang="0">
                  <a:pos x="4445" y="106"/>
                </a:cxn>
                <a:cxn ang="0">
                  <a:pos x="4397" y="123"/>
                </a:cxn>
                <a:cxn ang="0">
                  <a:pos x="51" y="123"/>
                </a:cxn>
                <a:cxn ang="0">
                  <a:pos x="22" y="116"/>
                </a:cxn>
                <a:cxn ang="0">
                  <a:pos x="6" y="101"/>
                </a:cxn>
                <a:cxn ang="0">
                  <a:pos x="0" y="72"/>
                </a:cxn>
                <a:cxn ang="0">
                  <a:pos x="0" y="32"/>
                </a:cxn>
                <a:cxn ang="0">
                  <a:pos x="6" y="0"/>
                </a:cxn>
              </a:cxnLst>
              <a:rect l="0" t="0" r="r" b="b"/>
              <a:pathLst>
                <a:path w="4463" h="123">
                  <a:moveTo>
                    <a:pt x="6" y="0"/>
                  </a:moveTo>
                  <a:lnTo>
                    <a:pt x="4452" y="0"/>
                  </a:lnTo>
                  <a:lnTo>
                    <a:pt x="4463" y="32"/>
                  </a:lnTo>
                  <a:lnTo>
                    <a:pt x="4463" y="82"/>
                  </a:lnTo>
                  <a:lnTo>
                    <a:pt x="4445" y="106"/>
                  </a:lnTo>
                  <a:lnTo>
                    <a:pt x="4397" y="123"/>
                  </a:lnTo>
                  <a:lnTo>
                    <a:pt x="51" y="123"/>
                  </a:lnTo>
                  <a:lnTo>
                    <a:pt x="22" y="116"/>
                  </a:lnTo>
                  <a:lnTo>
                    <a:pt x="6" y="101"/>
                  </a:lnTo>
                  <a:lnTo>
                    <a:pt x="0" y="72"/>
                  </a:lnTo>
                  <a:lnTo>
                    <a:pt x="0" y="3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97" name="Freeform 105"/>
            <p:cNvSpPr>
              <a:spLocks/>
            </p:cNvSpPr>
            <p:nvPr/>
          </p:nvSpPr>
          <p:spPr bwMode="auto">
            <a:xfrm>
              <a:off x="1988" y="7631"/>
              <a:ext cx="20" cy="13"/>
            </a:xfrm>
            <a:custGeom>
              <a:avLst/>
              <a:gdLst/>
              <a:ahLst/>
              <a:cxnLst>
                <a:cxn ang="0">
                  <a:pos x="123" y="90"/>
                </a:cxn>
                <a:cxn ang="0">
                  <a:pos x="129" y="90"/>
                </a:cxn>
                <a:cxn ang="0">
                  <a:pos x="131" y="90"/>
                </a:cxn>
                <a:cxn ang="0">
                  <a:pos x="134" y="88"/>
                </a:cxn>
                <a:cxn ang="0">
                  <a:pos x="137" y="85"/>
                </a:cxn>
                <a:cxn ang="0">
                  <a:pos x="137" y="82"/>
                </a:cxn>
                <a:cxn ang="0">
                  <a:pos x="137" y="74"/>
                </a:cxn>
                <a:cxn ang="0">
                  <a:pos x="137" y="78"/>
                </a:cxn>
                <a:cxn ang="0">
                  <a:pos x="136" y="81"/>
                </a:cxn>
                <a:cxn ang="0">
                  <a:pos x="134" y="81"/>
                </a:cxn>
                <a:cxn ang="0">
                  <a:pos x="126" y="17"/>
                </a:cxn>
                <a:cxn ang="0">
                  <a:pos x="136" y="58"/>
                </a:cxn>
                <a:cxn ang="0">
                  <a:pos x="123" y="3"/>
                </a:cxn>
                <a:cxn ang="0">
                  <a:pos x="122" y="0"/>
                </a:cxn>
                <a:cxn ang="0">
                  <a:pos x="120" y="0"/>
                </a:cxn>
                <a:cxn ang="0">
                  <a:pos x="109" y="1"/>
                </a:cxn>
                <a:cxn ang="0">
                  <a:pos x="95" y="3"/>
                </a:cxn>
                <a:cxn ang="0">
                  <a:pos x="84" y="3"/>
                </a:cxn>
                <a:cxn ang="0">
                  <a:pos x="95" y="3"/>
                </a:cxn>
                <a:cxn ang="0">
                  <a:pos x="104" y="3"/>
                </a:cxn>
                <a:cxn ang="0">
                  <a:pos x="109" y="1"/>
                </a:cxn>
                <a:cxn ang="0">
                  <a:pos x="114" y="1"/>
                </a:cxn>
                <a:cxn ang="0">
                  <a:pos x="115" y="3"/>
                </a:cxn>
                <a:cxn ang="0">
                  <a:pos x="117" y="5"/>
                </a:cxn>
                <a:cxn ang="0">
                  <a:pos x="122" y="36"/>
                </a:cxn>
                <a:cxn ang="0">
                  <a:pos x="122" y="38"/>
                </a:cxn>
                <a:cxn ang="0">
                  <a:pos x="122" y="40"/>
                </a:cxn>
                <a:cxn ang="0">
                  <a:pos x="117" y="44"/>
                </a:cxn>
                <a:cxn ang="0">
                  <a:pos x="112" y="44"/>
                </a:cxn>
                <a:cxn ang="0">
                  <a:pos x="80" y="45"/>
                </a:cxn>
                <a:cxn ang="0">
                  <a:pos x="62" y="45"/>
                </a:cxn>
                <a:cxn ang="0">
                  <a:pos x="29" y="44"/>
                </a:cxn>
                <a:cxn ang="0">
                  <a:pos x="23" y="44"/>
                </a:cxn>
                <a:cxn ang="0">
                  <a:pos x="22" y="40"/>
                </a:cxn>
                <a:cxn ang="0">
                  <a:pos x="20" y="38"/>
                </a:cxn>
                <a:cxn ang="0">
                  <a:pos x="20" y="36"/>
                </a:cxn>
                <a:cxn ang="0">
                  <a:pos x="23" y="5"/>
                </a:cxn>
                <a:cxn ang="0">
                  <a:pos x="26" y="3"/>
                </a:cxn>
                <a:cxn ang="0">
                  <a:pos x="28" y="1"/>
                </a:cxn>
                <a:cxn ang="0">
                  <a:pos x="33" y="1"/>
                </a:cxn>
                <a:cxn ang="0">
                  <a:pos x="41" y="3"/>
                </a:cxn>
                <a:cxn ang="0">
                  <a:pos x="47" y="3"/>
                </a:cxn>
                <a:cxn ang="0">
                  <a:pos x="58" y="3"/>
                </a:cxn>
                <a:cxn ang="0">
                  <a:pos x="47" y="3"/>
                </a:cxn>
                <a:cxn ang="0">
                  <a:pos x="3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" y="58"/>
                </a:cxn>
                <a:cxn ang="0">
                  <a:pos x="15" y="17"/>
                </a:cxn>
                <a:cxn ang="0">
                  <a:pos x="4" y="81"/>
                </a:cxn>
                <a:cxn ang="0">
                  <a:pos x="1" y="81"/>
                </a:cxn>
                <a:cxn ang="0">
                  <a:pos x="0" y="78"/>
                </a:cxn>
                <a:cxn ang="0">
                  <a:pos x="0" y="74"/>
                </a:cxn>
                <a:cxn ang="0">
                  <a:pos x="0" y="82"/>
                </a:cxn>
                <a:cxn ang="0">
                  <a:pos x="0" y="85"/>
                </a:cxn>
                <a:cxn ang="0">
                  <a:pos x="4" y="88"/>
                </a:cxn>
                <a:cxn ang="0">
                  <a:pos x="8" y="90"/>
                </a:cxn>
                <a:cxn ang="0">
                  <a:pos x="12" y="90"/>
                </a:cxn>
                <a:cxn ang="0">
                  <a:pos x="19" y="90"/>
                </a:cxn>
                <a:cxn ang="0">
                  <a:pos x="123" y="90"/>
                </a:cxn>
              </a:cxnLst>
              <a:rect l="0" t="0" r="r" b="b"/>
              <a:pathLst>
                <a:path w="137" h="90">
                  <a:moveTo>
                    <a:pt x="123" y="90"/>
                  </a:moveTo>
                  <a:lnTo>
                    <a:pt x="129" y="90"/>
                  </a:lnTo>
                  <a:lnTo>
                    <a:pt x="131" y="90"/>
                  </a:lnTo>
                  <a:lnTo>
                    <a:pt x="134" y="88"/>
                  </a:lnTo>
                  <a:lnTo>
                    <a:pt x="137" y="85"/>
                  </a:lnTo>
                  <a:lnTo>
                    <a:pt x="137" y="82"/>
                  </a:lnTo>
                  <a:lnTo>
                    <a:pt x="137" y="74"/>
                  </a:lnTo>
                  <a:lnTo>
                    <a:pt x="137" y="78"/>
                  </a:lnTo>
                  <a:lnTo>
                    <a:pt x="136" y="81"/>
                  </a:lnTo>
                  <a:lnTo>
                    <a:pt x="134" y="81"/>
                  </a:lnTo>
                  <a:lnTo>
                    <a:pt x="126" y="17"/>
                  </a:lnTo>
                  <a:lnTo>
                    <a:pt x="136" y="58"/>
                  </a:lnTo>
                  <a:lnTo>
                    <a:pt x="123" y="3"/>
                  </a:lnTo>
                  <a:lnTo>
                    <a:pt x="122" y="0"/>
                  </a:lnTo>
                  <a:lnTo>
                    <a:pt x="120" y="0"/>
                  </a:lnTo>
                  <a:lnTo>
                    <a:pt x="109" y="1"/>
                  </a:lnTo>
                  <a:lnTo>
                    <a:pt x="95" y="3"/>
                  </a:lnTo>
                  <a:lnTo>
                    <a:pt x="84" y="3"/>
                  </a:lnTo>
                  <a:lnTo>
                    <a:pt x="95" y="3"/>
                  </a:lnTo>
                  <a:lnTo>
                    <a:pt x="104" y="3"/>
                  </a:lnTo>
                  <a:lnTo>
                    <a:pt x="109" y="1"/>
                  </a:lnTo>
                  <a:lnTo>
                    <a:pt x="114" y="1"/>
                  </a:lnTo>
                  <a:lnTo>
                    <a:pt x="115" y="3"/>
                  </a:lnTo>
                  <a:lnTo>
                    <a:pt x="117" y="5"/>
                  </a:lnTo>
                  <a:lnTo>
                    <a:pt x="122" y="36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17" y="44"/>
                  </a:lnTo>
                  <a:lnTo>
                    <a:pt x="112" y="44"/>
                  </a:lnTo>
                  <a:lnTo>
                    <a:pt x="80" y="45"/>
                  </a:lnTo>
                  <a:lnTo>
                    <a:pt x="62" y="45"/>
                  </a:lnTo>
                  <a:lnTo>
                    <a:pt x="29" y="44"/>
                  </a:lnTo>
                  <a:lnTo>
                    <a:pt x="23" y="44"/>
                  </a:lnTo>
                  <a:lnTo>
                    <a:pt x="22" y="40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23" y="5"/>
                  </a:lnTo>
                  <a:lnTo>
                    <a:pt x="26" y="3"/>
                  </a:lnTo>
                  <a:lnTo>
                    <a:pt x="28" y="1"/>
                  </a:lnTo>
                  <a:lnTo>
                    <a:pt x="33" y="1"/>
                  </a:lnTo>
                  <a:lnTo>
                    <a:pt x="41" y="3"/>
                  </a:lnTo>
                  <a:lnTo>
                    <a:pt x="47" y="3"/>
                  </a:lnTo>
                  <a:lnTo>
                    <a:pt x="58" y="3"/>
                  </a:lnTo>
                  <a:lnTo>
                    <a:pt x="47" y="3"/>
                  </a:lnTo>
                  <a:lnTo>
                    <a:pt x="3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" y="58"/>
                  </a:lnTo>
                  <a:lnTo>
                    <a:pt x="15" y="17"/>
                  </a:lnTo>
                  <a:lnTo>
                    <a:pt x="4" y="81"/>
                  </a:lnTo>
                  <a:lnTo>
                    <a:pt x="1" y="81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4" y="88"/>
                  </a:lnTo>
                  <a:lnTo>
                    <a:pt x="8" y="90"/>
                  </a:lnTo>
                  <a:lnTo>
                    <a:pt x="12" y="90"/>
                  </a:lnTo>
                  <a:lnTo>
                    <a:pt x="19" y="90"/>
                  </a:lnTo>
                  <a:lnTo>
                    <a:pt x="123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98" name="Freeform 106"/>
            <p:cNvSpPr>
              <a:spLocks/>
            </p:cNvSpPr>
            <p:nvPr/>
          </p:nvSpPr>
          <p:spPr bwMode="auto">
            <a:xfrm>
              <a:off x="2032" y="7631"/>
              <a:ext cx="21" cy="12"/>
            </a:xfrm>
            <a:custGeom>
              <a:avLst/>
              <a:gdLst/>
              <a:ahLst/>
              <a:cxnLst>
                <a:cxn ang="0">
                  <a:pos x="125" y="89"/>
                </a:cxn>
                <a:cxn ang="0">
                  <a:pos x="131" y="89"/>
                </a:cxn>
                <a:cxn ang="0">
                  <a:pos x="135" y="89"/>
                </a:cxn>
                <a:cxn ang="0">
                  <a:pos x="139" y="88"/>
                </a:cxn>
                <a:cxn ang="0">
                  <a:pos x="144" y="85"/>
                </a:cxn>
                <a:cxn ang="0">
                  <a:pos x="146" y="81"/>
                </a:cxn>
                <a:cxn ang="0">
                  <a:pos x="146" y="75"/>
                </a:cxn>
                <a:cxn ang="0">
                  <a:pos x="144" y="77"/>
                </a:cxn>
                <a:cxn ang="0">
                  <a:pos x="139" y="80"/>
                </a:cxn>
                <a:cxn ang="0">
                  <a:pos x="138" y="80"/>
                </a:cxn>
                <a:cxn ang="0">
                  <a:pos x="127" y="17"/>
                </a:cxn>
                <a:cxn ang="0">
                  <a:pos x="144" y="58"/>
                </a:cxn>
                <a:cxn ang="0">
                  <a:pos x="125" y="3"/>
                </a:cxn>
                <a:cxn ang="0">
                  <a:pos x="124" y="0"/>
                </a:cxn>
                <a:cxn ang="0">
                  <a:pos x="120" y="0"/>
                </a:cxn>
                <a:cxn ang="0">
                  <a:pos x="111" y="2"/>
                </a:cxn>
                <a:cxn ang="0">
                  <a:pos x="98" y="3"/>
                </a:cxn>
                <a:cxn ang="0">
                  <a:pos x="86" y="4"/>
                </a:cxn>
                <a:cxn ang="0">
                  <a:pos x="97" y="4"/>
                </a:cxn>
                <a:cxn ang="0">
                  <a:pos x="103" y="3"/>
                </a:cxn>
                <a:cxn ang="0">
                  <a:pos x="111" y="3"/>
                </a:cxn>
                <a:cxn ang="0">
                  <a:pos x="116" y="3"/>
                </a:cxn>
                <a:cxn ang="0">
                  <a:pos x="117" y="3"/>
                </a:cxn>
                <a:cxn ang="0">
                  <a:pos x="119" y="4"/>
                </a:cxn>
                <a:cxn ang="0">
                  <a:pos x="124" y="35"/>
                </a:cxn>
                <a:cxn ang="0">
                  <a:pos x="124" y="36"/>
                </a:cxn>
                <a:cxn ang="0">
                  <a:pos x="124" y="41"/>
                </a:cxn>
                <a:cxn ang="0">
                  <a:pos x="119" y="43"/>
                </a:cxn>
                <a:cxn ang="0">
                  <a:pos x="112" y="43"/>
                </a:cxn>
                <a:cxn ang="0">
                  <a:pos x="81" y="45"/>
                </a:cxn>
                <a:cxn ang="0">
                  <a:pos x="63" y="45"/>
                </a:cxn>
                <a:cxn ang="0">
                  <a:pos x="31" y="43"/>
                </a:cxn>
                <a:cxn ang="0">
                  <a:pos x="25" y="43"/>
                </a:cxn>
                <a:cxn ang="0">
                  <a:pos x="22" y="41"/>
                </a:cxn>
                <a:cxn ang="0">
                  <a:pos x="22" y="36"/>
                </a:cxn>
                <a:cxn ang="0">
                  <a:pos x="22" y="35"/>
                </a:cxn>
                <a:cxn ang="0">
                  <a:pos x="25" y="4"/>
                </a:cxn>
                <a:cxn ang="0">
                  <a:pos x="27" y="3"/>
                </a:cxn>
                <a:cxn ang="0">
                  <a:pos x="30" y="3"/>
                </a:cxn>
                <a:cxn ang="0">
                  <a:pos x="33" y="3"/>
                </a:cxn>
                <a:cxn ang="0">
                  <a:pos x="43" y="3"/>
                </a:cxn>
                <a:cxn ang="0">
                  <a:pos x="47" y="4"/>
                </a:cxn>
                <a:cxn ang="0">
                  <a:pos x="58" y="4"/>
                </a:cxn>
                <a:cxn ang="0">
                  <a:pos x="45" y="3"/>
                </a:cxn>
                <a:cxn ang="0">
                  <a:pos x="33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1" y="3"/>
                </a:cxn>
                <a:cxn ang="0">
                  <a:pos x="3" y="58"/>
                </a:cxn>
                <a:cxn ang="0">
                  <a:pos x="17" y="17"/>
                </a:cxn>
                <a:cxn ang="0">
                  <a:pos x="5" y="80"/>
                </a:cxn>
                <a:cxn ang="0">
                  <a:pos x="3" y="80"/>
                </a:cxn>
                <a:cxn ang="0">
                  <a:pos x="2" y="77"/>
                </a:cxn>
                <a:cxn ang="0">
                  <a:pos x="0" y="75"/>
                </a:cxn>
                <a:cxn ang="0">
                  <a:pos x="0" y="81"/>
                </a:cxn>
                <a:cxn ang="0">
                  <a:pos x="2" y="85"/>
                </a:cxn>
                <a:cxn ang="0">
                  <a:pos x="5" y="88"/>
                </a:cxn>
                <a:cxn ang="0">
                  <a:pos x="10" y="89"/>
                </a:cxn>
                <a:cxn ang="0">
                  <a:pos x="16" y="89"/>
                </a:cxn>
                <a:cxn ang="0">
                  <a:pos x="21" y="89"/>
                </a:cxn>
                <a:cxn ang="0">
                  <a:pos x="125" y="89"/>
                </a:cxn>
              </a:cxnLst>
              <a:rect l="0" t="0" r="r" b="b"/>
              <a:pathLst>
                <a:path w="146" h="89">
                  <a:moveTo>
                    <a:pt x="125" y="89"/>
                  </a:moveTo>
                  <a:lnTo>
                    <a:pt x="131" y="89"/>
                  </a:lnTo>
                  <a:lnTo>
                    <a:pt x="135" y="89"/>
                  </a:lnTo>
                  <a:lnTo>
                    <a:pt x="139" y="88"/>
                  </a:lnTo>
                  <a:lnTo>
                    <a:pt x="144" y="85"/>
                  </a:lnTo>
                  <a:lnTo>
                    <a:pt x="146" y="81"/>
                  </a:lnTo>
                  <a:lnTo>
                    <a:pt x="146" y="75"/>
                  </a:lnTo>
                  <a:lnTo>
                    <a:pt x="144" y="77"/>
                  </a:lnTo>
                  <a:lnTo>
                    <a:pt x="139" y="80"/>
                  </a:lnTo>
                  <a:lnTo>
                    <a:pt x="138" y="80"/>
                  </a:lnTo>
                  <a:lnTo>
                    <a:pt x="127" y="17"/>
                  </a:lnTo>
                  <a:lnTo>
                    <a:pt x="144" y="58"/>
                  </a:lnTo>
                  <a:lnTo>
                    <a:pt x="125" y="3"/>
                  </a:lnTo>
                  <a:lnTo>
                    <a:pt x="124" y="0"/>
                  </a:lnTo>
                  <a:lnTo>
                    <a:pt x="120" y="0"/>
                  </a:lnTo>
                  <a:lnTo>
                    <a:pt x="111" y="2"/>
                  </a:lnTo>
                  <a:lnTo>
                    <a:pt x="98" y="3"/>
                  </a:lnTo>
                  <a:lnTo>
                    <a:pt x="86" y="4"/>
                  </a:lnTo>
                  <a:lnTo>
                    <a:pt x="97" y="4"/>
                  </a:lnTo>
                  <a:lnTo>
                    <a:pt x="103" y="3"/>
                  </a:lnTo>
                  <a:lnTo>
                    <a:pt x="111" y="3"/>
                  </a:lnTo>
                  <a:lnTo>
                    <a:pt x="116" y="3"/>
                  </a:lnTo>
                  <a:lnTo>
                    <a:pt x="117" y="3"/>
                  </a:lnTo>
                  <a:lnTo>
                    <a:pt x="119" y="4"/>
                  </a:lnTo>
                  <a:lnTo>
                    <a:pt x="124" y="35"/>
                  </a:lnTo>
                  <a:lnTo>
                    <a:pt x="124" y="36"/>
                  </a:lnTo>
                  <a:lnTo>
                    <a:pt x="124" y="41"/>
                  </a:lnTo>
                  <a:lnTo>
                    <a:pt x="119" y="43"/>
                  </a:lnTo>
                  <a:lnTo>
                    <a:pt x="112" y="43"/>
                  </a:lnTo>
                  <a:lnTo>
                    <a:pt x="81" y="45"/>
                  </a:lnTo>
                  <a:lnTo>
                    <a:pt x="63" y="45"/>
                  </a:lnTo>
                  <a:lnTo>
                    <a:pt x="31" y="43"/>
                  </a:lnTo>
                  <a:lnTo>
                    <a:pt x="25" y="43"/>
                  </a:lnTo>
                  <a:lnTo>
                    <a:pt x="22" y="41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5" y="4"/>
                  </a:lnTo>
                  <a:lnTo>
                    <a:pt x="27" y="3"/>
                  </a:lnTo>
                  <a:lnTo>
                    <a:pt x="30" y="3"/>
                  </a:lnTo>
                  <a:lnTo>
                    <a:pt x="33" y="3"/>
                  </a:lnTo>
                  <a:lnTo>
                    <a:pt x="43" y="3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45" y="3"/>
                  </a:lnTo>
                  <a:lnTo>
                    <a:pt x="33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1" y="3"/>
                  </a:lnTo>
                  <a:lnTo>
                    <a:pt x="3" y="58"/>
                  </a:lnTo>
                  <a:lnTo>
                    <a:pt x="17" y="17"/>
                  </a:lnTo>
                  <a:lnTo>
                    <a:pt x="5" y="80"/>
                  </a:lnTo>
                  <a:lnTo>
                    <a:pt x="3" y="80"/>
                  </a:lnTo>
                  <a:lnTo>
                    <a:pt x="2" y="7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2" y="85"/>
                  </a:lnTo>
                  <a:lnTo>
                    <a:pt x="5" y="88"/>
                  </a:lnTo>
                  <a:lnTo>
                    <a:pt x="10" y="89"/>
                  </a:lnTo>
                  <a:lnTo>
                    <a:pt x="16" y="89"/>
                  </a:lnTo>
                  <a:lnTo>
                    <a:pt x="21" y="89"/>
                  </a:lnTo>
                  <a:lnTo>
                    <a:pt x="125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99" name="Freeform 107"/>
            <p:cNvSpPr>
              <a:spLocks/>
            </p:cNvSpPr>
            <p:nvPr/>
          </p:nvSpPr>
          <p:spPr bwMode="auto">
            <a:xfrm>
              <a:off x="2056" y="7631"/>
              <a:ext cx="20" cy="13"/>
            </a:xfrm>
            <a:custGeom>
              <a:avLst/>
              <a:gdLst/>
              <a:ahLst/>
              <a:cxnLst>
                <a:cxn ang="0">
                  <a:pos x="124" y="91"/>
                </a:cxn>
                <a:cxn ang="0">
                  <a:pos x="130" y="91"/>
                </a:cxn>
                <a:cxn ang="0">
                  <a:pos x="135" y="91"/>
                </a:cxn>
                <a:cxn ang="0">
                  <a:pos x="138" y="89"/>
                </a:cxn>
                <a:cxn ang="0">
                  <a:pos x="143" y="85"/>
                </a:cxn>
                <a:cxn ang="0">
                  <a:pos x="143" y="84"/>
                </a:cxn>
                <a:cxn ang="0">
                  <a:pos x="143" y="77"/>
                </a:cxn>
                <a:cxn ang="0">
                  <a:pos x="143" y="80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25" y="18"/>
                </a:cxn>
                <a:cxn ang="0">
                  <a:pos x="139" y="61"/>
                </a:cxn>
                <a:cxn ang="0">
                  <a:pos x="124" y="4"/>
                </a:cxn>
                <a:cxn ang="0">
                  <a:pos x="122" y="2"/>
                </a:cxn>
                <a:cxn ang="0">
                  <a:pos x="119" y="0"/>
                </a:cxn>
                <a:cxn ang="0">
                  <a:pos x="110" y="3"/>
                </a:cxn>
                <a:cxn ang="0">
                  <a:pos x="96" y="4"/>
                </a:cxn>
                <a:cxn ang="0">
                  <a:pos x="85" y="4"/>
                </a:cxn>
                <a:cxn ang="0">
                  <a:pos x="96" y="4"/>
                </a:cxn>
                <a:cxn ang="0">
                  <a:pos x="104" y="4"/>
                </a:cxn>
                <a:cxn ang="0">
                  <a:pos x="110" y="3"/>
                </a:cxn>
                <a:cxn ang="0">
                  <a:pos x="115" y="3"/>
                </a:cxn>
                <a:cxn ang="0">
                  <a:pos x="116" y="4"/>
                </a:cxn>
                <a:cxn ang="0">
                  <a:pos x="117" y="6"/>
                </a:cxn>
                <a:cxn ang="0">
                  <a:pos x="122" y="36"/>
                </a:cxn>
                <a:cxn ang="0">
                  <a:pos x="122" y="39"/>
                </a:cxn>
                <a:cxn ang="0">
                  <a:pos x="122" y="41"/>
                </a:cxn>
                <a:cxn ang="0">
                  <a:pos x="117" y="45"/>
                </a:cxn>
                <a:cxn ang="0">
                  <a:pos x="111" y="45"/>
                </a:cxn>
                <a:cxn ang="0">
                  <a:pos x="80" y="47"/>
                </a:cxn>
                <a:cxn ang="0">
                  <a:pos x="63" y="47"/>
                </a:cxn>
                <a:cxn ang="0">
                  <a:pos x="30" y="45"/>
                </a:cxn>
                <a:cxn ang="0">
                  <a:pos x="24" y="45"/>
                </a:cxn>
                <a:cxn ang="0">
                  <a:pos x="22" y="41"/>
                </a:cxn>
                <a:cxn ang="0">
                  <a:pos x="17" y="39"/>
                </a:cxn>
                <a:cxn ang="0">
                  <a:pos x="17" y="36"/>
                </a:cxn>
                <a:cxn ang="0">
                  <a:pos x="24" y="6"/>
                </a:cxn>
                <a:cxn ang="0">
                  <a:pos x="25" y="4"/>
                </a:cxn>
                <a:cxn ang="0">
                  <a:pos x="29" y="3"/>
                </a:cxn>
                <a:cxn ang="0">
                  <a:pos x="32" y="3"/>
                </a:cxn>
                <a:cxn ang="0">
                  <a:pos x="40" y="4"/>
                </a:cxn>
                <a:cxn ang="0">
                  <a:pos x="46" y="4"/>
                </a:cxn>
                <a:cxn ang="0">
                  <a:pos x="58" y="4"/>
                </a:cxn>
                <a:cxn ang="0">
                  <a:pos x="46" y="4"/>
                </a:cxn>
                <a:cxn ang="0">
                  <a:pos x="35" y="3"/>
                </a:cxn>
                <a:cxn ang="0">
                  <a:pos x="24" y="0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2" y="61"/>
                </a:cxn>
                <a:cxn ang="0">
                  <a:pos x="16" y="18"/>
                </a:cxn>
                <a:cxn ang="0">
                  <a:pos x="3" y="81"/>
                </a:cxn>
                <a:cxn ang="0">
                  <a:pos x="2" y="81"/>
                </a:cxn>
                <a:cxn ang="0">
                  <a:pos x="0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0" y="85"/>
                </a:cxn>
                <a:cxn ang="0">
                  <a:pos x="3" y="89"/>
                </a:cxn>
                <a:cxn ang="0">
                  <a:pos x="8" y="91"/>
                </a:cxn>
                <a:cxn ang="0">
                  <a:pos x="13" y="91"/>
                </a:cxn>
                <a:cxn ang="0">
                  <a:pos x="17" y="91"/>
                </a:cxn>
                <a:cxn ang="0">
                  <a:pos x="124" y="91"/>
                </a:cxn>
              </a:cxnLst>
              <a:rect l="0" t="0" r="r" b="b"/>
              <a:pathLst>
                <a:path w="143" h="91">
                  <a:moveTo>
                    <a:pt x="124" y="91"/>
                  </a:moveTo>
                  <a:lnTo>
                    <a:pt x="130" y="91"/>
                  </a:lnTo>
                  <a:lnTo>
                    <a:pt x="135" y="91"/>
                  </a:lnTo>
                  <a:lnTo>
                    <a:pt x="138" y="89"/>
                  </a:lnTo>
                  <a:lnTo>
                    <a:pt x="143" y="85"/>
                  </a:lnTo>
                  <a:lnTo>
                    <a:pt x="143" y="84"/>
                  </a:lnTo>
                  <a:lnTo>
                    <a:pt x="143" y="77"/>
                  </a:lnTo>
                  <a:lnTo>
                    <a:pt x="143" y="80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25" y="18"/>
                  </a:lnTo>
                  <a:lnTo>
                    <a:pt x="139" y="61"/>
                  </a:lnTo>
                  <a:lnTo>
                    <a:pt x="124" y="4"/>
                  </a:lnTo>
                  <a:lnTo>
                    <a:pt x="122" y="2"/>
                  </a:lnTo>
                  <a:lnTo>
                    <a:pt x="119" y="0"/>
                  </a:lnTo>
                  <a:lnTo>
                    <a:pt x="110" y="3"/>
                  </a:lnTo>
                  <a:lnTo>
                    <a:pt x="96" y="4"/>
                  </a:lnTo>
                  <a:lnTo>
                    <a:pt x="85" y="4"/>
                  </a:lnTo>
                  <a:lnTo>
                    <a:pt x="96" y="4"/>
                  </a:lnTo>
                  <a:lnTo>
                    <a:pt x="104" y="4"/>
                  </a:lnTo>
                  <a:lnTo>
                    <a:pt x="110" y="3"/>
                  </a:lnTo>
                  <a:lnTo>
                    <a:pt x="115" y="3"/>
                  </a:lnTo>
                  <a:lnTo>
                    <a:pt x="116" y="4"/>
                  </a:lnTo>
                  <a:lnTo>
                    <a:pt x="117" y="6"/>
                  </a:lnTo>
                  <a:lnTo>
                    <a:pt x="122" y="36"/>
                  </a:lnTo>
                  <a:lnTo>
                    <a:pt x="122" y="39"/>
                  </a:lnTo>
                  <a:lnTo>
                    <a:pt x="122" y="41"/>
                  </a:lnTo>
                  <a:lnTo>
                    <a:pt x="117" y="45"/>
                  </a:lnTo>
                  <a:lnTo>
                    <a:pt x="111" y="45"/>
                  </a:lnTo>
                  <a:lnTo>
                    <a:pt x="80" y="47"/>
                  </a:lnTo>
                  <a:lnTo>
                    <a:pt x="63" y="47"/>
                  </a:lnTo>
                  <a:lnTo>
                    <a:pt x="30" y="45"/>
                  </a:lnTo>
                  <a:lnTo>
                    <a:pt x="24" y="45"/>
                  </a:lnTo>
                  <a:lnTo>
                    <a:pt x="22" y="41"/>
                  </a:lnTo>
                  <a:lnTo>
                    <a:pt x="17" y="39"/>
                  </a:lnTo>
                  <a:lnTo>
                    <a:pt x="17" y="36"/>
                  </a:lnTo>
                  <a:lnTo>
                    <a:pt x="24" y="6"/>
                  </a:lnTo>
                  <a:lnTo>
                    <a:pt x="25" y="4"/>
                  </a:lnTo>
                  <a:lnTo>
                    <a:pt x="29" y="3"/>
                  </a:lnTo>
                  <a:lnTo>
                    <a:pt x="32" y="3"/>
                  </a:lnTo>
                  <a:lnTo>
                    <a:pt x="40" y="4"/>
                  </a:lnTo>
                  <a:lnTo>
                    <a:pt x="46" y="4"/>
                  </a:lnTo>
                  <a:lnTo>
                    <a:pt x="58" y="4"/>
                  </a:lnTo>
                  <a:lnTo>
                    <a:pt x="46" y="4"/>
                  </a:lnTo>
                  <a:lnTo>
                    <a:pt x="35" y="3"/>
                  </a:lnTo>
                  <a:lnTo>
                    <a:pt x="24" y="0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2" y="61"/>
                  </a:lnTo>
                  <a:lnTo>
                    <a:pt x="16" y="18"/>
                  </a:lnTo>
                  <a:lnTo>
                    <a:pt x="3" y="81"/>
                  </a:lnTo>
                  <a:lnTo>
                    <a:pt x="2" y="81"/>
                  </a:lnTo>
                  <a:lnTo>
                    <a:pt x="0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0" y="85"/>
                  </a:lnTo>
                  <a:lnTo>
                    <a:pt x="3" y="89"/>
                  </a:lnTo>
                  <a:lnTo>
                    <a:pt x="8" y="91"/>
                  </a:lnTo>
                  <a:lnTo>
                    <a:pt x="13" y="91"/>
                  </a:lnTo>
                  <a:lnTo>
                    <a:pt x="17" y="91"/>
                  </a:lnTo>
                  <a:lnTo>
                    <a:pt x="124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00" name="Freeform 108"/>
            <p:cNvSpPr>
              <a:spLocks/>
            </p:cNvSpPr>
            <p:nvPr/>
          </p:nvSpPr>
          <p:spPr bwMode="auto">
            <a:xfrm>
              <a:off x="2079" y="7631"/>
              <a:ext cx="21" cy="13"/>
            </a:xfrm>
            <a:custGeom>
              <a:avLst/>
              <a:gdLst/>
              <a:ahLst/>
              <a:cxnLst>
                <a:cxn ang="0">
                  <a:pos x="126" y="91"/>
                </a:cxn>
                <a:cxn ang="0">
                  <a:pos x="130" y="91"/>
                </a:cxn>
                <a:cxn ang="0">
                  <a:pos x="136" y="91"/>
                </a:cxn>
                <a:cxn ang="0">
                  <a:pos x="140" y="89"/>
                </a:cxn>
                <a:cxn ang="0">
                  <a:pos x="141" y="85"/>
                </a:cxn>
                <a:cxn ang="0">
                  <a:pos x="144" y="84"/>
                </a:cxn>
                <a:cxn ang="0">
                  <a:pos x="144" y="77"/>
                </a:cxn>
                <a:cxn ang="0">
                  <a:pos x="141" y="80"/>
                </a:cxn>
                <a:cxn ang="0">
                  <a:pos x="140" y="81"/>
                </a:cxn>
                <a:cxn ang="0">
                  <a:pos x="137" y="81"/>
                </a:cxn>
                <a:cxn ang="0">
                  <a:pos x="128" y="18"/>
                </a:cxn>
                <a:cxn ang="0">
                  <a:pos x="141" y="61"/>
                </a:cxn>
                <a:cxn ang="0">
                  <a:pos x="126" y="4"/>
                </a:cxn>
                <a:cxn ang="0">
                  <a:pos x="123" y="2"/>
                </a:cxn>
                <a:cxn ang="0">
                  <a:pos x="120" y="0"/>
                </a:cxn>
                <a:cxn ang="0">
                  <a:pos x="110" y="3"/>
                </a:cxn>
                <a:cxn ang="0">
                  <a:pos x="98" y="4"/>
                </a:cxn>
                <a:cxn ang="0">
                  <a:pos x="86" y="4"/>
                </a:cxn>
                <a:cxn ang="0">
                  <a:pos x="96" y="4"/>
                </a:cxn>
                <a:cxn ang="0">
                  <a:pos x="105" y="4"/>
                </a:cxn>
                <a:cxn ang="0">
                  <a:pos x="110" y="3"/>
                </a:cxn>
                <a:cxn ang="0">
                  <a:pos x="117" y="3"/>
                </a:cxn>
                <a:cxn ang="0">
                  <a:pos x="118" y="4"/>
                </a:cxn>
                <a:cxn ang="0">
                  <a:pos x="120" y="6"/>
                </a:cxn>
                <a:cxn ang="0">
                  <a:pos x="123" y="36"/>
                </a:cxn>
                <a:cxn ang="0">
                  <a:pos x="123" y="39"/>
                </a:cxn>
                <a:cxn ang="0">
                  <a:pos x="122" y="41"/>
                </a:cxn>
                <a:cxn ang="0">
                  <a:pos x="118" y="45"/>
                </a:cxn>
                <a:cxn ang="0">
                  <a:pos x="114" y="45"/>
                </a:cxn>
                <a:cxn ang="0">
                  <a:pos x="81" y="47"/>
                </a:cxn>
                <a:cxn ang="0">
                  <a:pos x="64" y="47"/>
                </a:cxn>
                <a:cxn ang="0">
                  <a:pos x="33" y="45"/>
                </a:cxn>
                <a:cxn ang="0">
                  <a:pos x="26" y="45"/>
                </a:cxn>
                <a:cxn ang="0">
                  <a:pos x="22" y="41"/>
                </a:cxn>
                <a:cxn ang="0">
                  <a:pos x="20" y="39"/>
                </a:cxn>
                <a:cxn ang="0">
                  <a:pos x="20" y="36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8" y="3"/>
                </a:cxn>
                <a:cxn ang="0">
                  <a:pos x="34" y="3"/>
                </a:cxn>
                <a:cxn ang="0">
                  <a:pos x="41" y="4"/>
                </a:cxn>
                <a:cxn ang="0">
                  <a:pos x="48" y="4"/>
                </a:cxn>
                <a:cxn ang="0">
                  <a:pos x="58" y="4"/>
                </a:cxn>
                <a:cxn ang="0">
                  <a:pos x="46" y="4"/>
                </a:cxn>
                <a:cxn ang="0">
                  <a:pos x="34" y="3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18" y="4"/>
                </a:cxn>
                <a:cxn ang="0">
                  <a:pos x="2" y="61"/>
                </a:cxn>
                <a:cxn ang="0">
                  <a:pos x="17" y="18"/>
                </a:cxn>
                <a:cxn ang="0">
                  <a:pos x="6" y="81"/>
                </a:cxn>
                <a:cxn ang="0">
                  <a:pos x="4" y="81"/>
                </a:cxn>
                <a:cxn ang="0">
                  <a:pos x="2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2" y="85"/>
                </a:cxn>
                <a:cxn ang="0">
                  <a:pos x="4" y="89"/>
                </a:cxn>
                <a:cxn ang="0">
                  <a:pos x="9" y="91"/>
                </a:cxn>
                <a:cxn ang="0">
                  <a:pos x="14" y="91"/>
                </a:cxn>
                <a:cxn ang="0">
                  <a:pos x="18" y="91"/>
                </a:cxn>
                <a:cxn ang="0">
                  <a:pos x="126" y="91"/>
                </a:cxn>
              </a:cxnLst>
              <a:rect l="0" t="0" r="r" b="b"/>
              <a:pathLst>
                <a:path w="144" h="91">
                  <a:moveTo>
                    <a:pt x="126" y="91"/>
                  </a:moveTo>
                  <a:lnTo>
                    <a:pt x="130" y="91"/>
                  </a:lnTo>
                  <a:lnTo>
                    <a:pt x="136" y="91"/>
                  </a:lnTo>
                  <a:lnTo>
                    <a:pt x="140" y="89"/>
                  </a:lnTo>
                  <a:lnTo>
                    <a:pt x="141" y="85"/>
                  </a:lnTo>
                  <a:lnTo>
                    <a:pt x="144" y="84"/>
                  </a:lnTo>
                  <a:lnTo>
                    <a:pt x="144" y="77"/>
                  </a:lnTo>
                  <a:lnTo>
                    <a:pt x="141" y="80"/>
                  </a:lnTo>
                  <a:lnTo>
                    <a:pt x="140" y="81"/>
                  </a:lnTo>
                  <a:lnTo>
                    <a:pt x="137" y="81"/>
                  </a:lnTo>
                  <a:lnTo>
                    <a:pt x="128" y="18"/>
                  </a:lnTo>
                  <a:lnTo>
                    <a:pt x="141" y="61"/>
                  </a:lnTo>
                  <a:lnTo>
                    <a:pt x="126" y="4"/>
                  </a:lnTo>
                  <a:lnTo>
                    <a:pt x="123" y="2"/>
                  </a:lnTo>
                  <a:lnTo>
                    <a:pt x="120" y="0"/>
                  </a:lnTo>
                  <a:lnTo>
                    <a:pt x="110" y="3"/>
                  </a:lnTo>
                  <a:lnTo>
                    <a:pt x="98" y="4"/>
                  </a:lnTo>
                  <a:lnTo>
                    <a:pt x="86" y="4"/>
                  </a:lnTo>
                  <a:lnTo>
                    <a:pt x="96" y="4"/>
                  </a:lnTo>
                  <a:lnTo>
                    <a:pt x="105" y="4"/>
                  </a:lnTo>
                  <a:lnTo>
                    <a:pt x="110" y="3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20" y="6"/>
                  </a:lnTo>
                  <a:lnTo>
                    <a:pt x="123" y="36"/>
                  </a:lnTo>
                  <a:lnTo>
                    <a:pt x="123" y="39"/>
                  </a:lnTo>
                  <a:lnTo>
                    <a:pt x="122" y="41"/>
                  </a:lnTo>
                  <a:lnTo>
                    <a:pt x="118" y="45"/>
                  </a:lnTo>
                  <a:lnTo>
                    <a:pt x="114" y="45"/>
                  </a:lnTo>
                  <a:lnTo>
                    <a:pt x="81" y="47"/>
                  </a:lnTo>
                  <a:lnTo>
                    <a:pt x="64" y="47"/>
                  </a:lnTo>
                  <a:lnTo>
                    <a:pt x="33" y="45"/>
                  </a:lnTo>
                  <a:lnTo>
                    <a:pt x="26" y="45"/>
                  </a:lnTo>
                  <a:lnTo>
                    <a:pt x="22" y="41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8" y="3"/>
                  </a:lnTo>
                  <a:lnTo>
                    <a:pt x="34" y="3"/>
                  </a:lnTo>
                  <a:lnTo>
                    <a:pt x="41" y="4"/>
                  </a:lnTo>
                  <a:lnTo>
                    <a:pt x="48" y="4"/>
                  </a:lnTo>
                  <a:lnTo>
                    <a:pt x="58" y="4"/>
                  </a:lnTo>
                  <a:lnTo>
                    <a:pt x="46" y="4"/>
                  </a:lnTo>
                  <a:lnTo>
                    <a:pt x="34" y="3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4"/>
                  </a:lnTo>
                  <a:lnTo>
                    <a:pt x="2" y="61"/>
                  </a:lnTo>
                  <a:lnTo>
                    <a:pt x="17" y="18"/>
                  </a:lnTo>
                  <a:lnTo>
                    <a:pt x="6" y="81"/>
                  </a:lnTo>
                  <a:lnTo>
                    <a:pt x="4" y="81"/>
                  </a:lnTo>
                  <a:lnTo>
                    <a:pt x="2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2" y="85"/>
                  </a:lnTo>
                  <a:lnTo>
                    <a:pt x="4" y="89"/>
                  </a:lnTo>
                  <a:lnTo>
                    <a:pt x="9" y="91"/>
                  </a:lnTo>
                  <a:lnTo>
                    <a:pt x="14" y="91"/>
                  </a:lnTo>
                  <a:lnTo>
                    <a:pt x="18" y="91"/>
                  </a:lnTo>
                  <a:lnTo>
                    <a:pt x="126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01" name="Freeform 109"/>
            <p:cNvSpPr>
              <a:spLocks/>
            </p:cNvSpPr>
            <p:nvPr/>
          </p:nvSpPr>
          <p:spPr bwMode="auto">
            <a:xfrm>
              <a:off x="2103" y="7631"/>
              <a:ext cx="21" cy="13"/>
            </a:xfrm>
            <a:custGeom>
              <a:avLst/>
              <a:gdLst/>
              <a:ahLst/>
              <a:cxnLst>
                <a:cxn ang="0">
                  <a:pos x="124" y="91"/>
                </a:cxn>
                <a:cxn ang="0">
                  <a:pos x="130" y="91"/>
                </a:cxn>
                <a:cxn ang="0">
                  <a:pos x="133" y="91"/>
                </a:cxn>
                <a:cxn ang="0">
                  <a:pos x="138" y="89"/>
                </a:cxn>
                <a:cxn ang="0">
                  <a:pos x="141" y="85"/>
                </a:cxn>
                <a:cxn ang="0">
                  <a:pos x="144" y="84"/>
                </a:cxn>
                <a:cxn ang="0">
                  <a:pos x="144" y="77"/>
                </a:cxn>
                <a:cxn ang="0">
                  <a:pos x="141" y="80"/>
                </a:cxn>
                <a:cxn ang="0">
                  <a:pos x="139" y="81"/>
                </a:cxn>
                <a:cxn ang="0">
                  <a:pos x="138" y="81"/>
                </a:cxn>
                <a:cxn ang="0">
                  <a:pos x="125" y="18"/>
                </a:cxn>
                <a:cxn ang="0">
                  <a:pos x="139" y="61"/>
                </a:cxn>
                <a:cxn ang="0">
                  <a:pos x="124" y="4"/>
                </a:cxn>
                <a:cxn ang="0">
                  <a:pos x="124" y="2"/>
                </a:cxn>
                <a:cxn ang="0">
                  <a:pos x="117" y="0"/>
                </a:cxn>
                <a:cxn ang="0">
                  <a:pos x="109" y="3"/>
                </a:cxn>
                <a:cxn ang="0">
                  <a:pos x="98" y="4"/>
                </a:cxn>
                <a:cxn ang="0">
                  <a:pos x="86" y="4"/>
                </a:cxn>
                <a:cxn ang="0">
                  <a:pos x="96" y="4"/>
                </a:cxn>
                <a:cxn ang="0">
                  <a:pos x="102" y="4"/>
                </a:cxn>
                <a:cxn ang="0">
                  <a:pos x="109" y="3"/>
                </a:cxn>
                <a:cxn ang="0">
                  <a:pos x="113" y="3"/>
                </a:cxn>
                <a:cxn ang="0">
                  <a:pos x="116" y="4"/>
                </a:cxn>
                <a:cxn ang="0">
                  <a:pos x="117" y="6"/>
                </a:cxn>
                <a:cxn ang="0">
                  <a:pos x="124" y="36"/>
                </a:cxn>
                <a:cxn ang="0">
                  <a:pos x="124" y="39"/>
                </a:cxn>
                <a:cxn ang="0">
                  <a:pos x="122" y="41"/>
                </a:cxn>
                <a:cxn ang="0">
                  <a:pos x="117" y="45"/>
                </a:cxn>
                <a:cxn ang="0">
                  <a:pos x="112" y="45"/>
                </a:cxn>
                <a:cxn ang="0">
                  <a:pos x="80" y="47"/>
                </a:cxn>
                <a:cxn ang="0">
                  <a:pos x="61" y="47"/>
                </a:cxn>
                <a:cxn ang="0">
                  <a:pos x="30" y="45"/>
                </a:cxn>
                <a:cxn ang="0">
                  <a:pos x="24" y="45"/>
                </a:cxn>
                <a:cxn ang="0">
                  <a:pos x="21" y="41"/>
                </a:cxn>
                <a:cxn ang="0">
                  <a:pos x="21" y="39"/>
                </a:cxn>
                <a:cxn ang="0">
                  <a:pos x="21" y="36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7" y="3"/>
                </a:cxn>
                <a:cxn ang="0">
                  <a:pos x="32" y="3"/>
                </a:cxn>
                <a:cxn ang="0">
                  <a:pos x="40" y="4"/>
                </a:cxn>
                <a:cxn ang="0">
                  <a:pos x="45" y="4"/>
                </a:cxn>
                <a:cxn ang="0">
                  <a:pos x="58" y="4"/>
                </a:cxn>
                <a:cxn ang="0">
                  <a:pos x="45" y="4"/>
                </a:cxn>
                <a:cxn ang="0">
                  <a:pos x="32" y="3"/>
                </a:cxn>
                <a:cxn ang="0">
                  <a:pos x="22" y="0"/>
                </a:cxn>
                <a:cxn ang="0">
                  <a:pos x="21" y="2"/>
                </a:cxn>
                <a:cxn ang="0">
                  <a:pos x="18" y="4"/>
                </a:cxn>
                <a:cxn ang="0">
                  <a:pos x="2" y="61"/>
                </a:cxn>
                <a:cxn ang="0">
                  <a:pos x="16" y="18"/>
                </a:cxn>
                <a:cxn ang="0">
                  <a:pos x="5" y="81"/>
                </a:cxn>
                <a:cxn ang="0">
                  <a:pos x="3" y="81"/>
                </a:cxn>
                <a:cxn ang="0">
                  <a:pos x="0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0" y="85"/>
                </a:cxn>
                <a:cxn ang="0">
                  <a:pos x="3" y="89"/>
                </a:cxn>
                <a:cxn ang="0">
                  <a:pos x="9" y="91"/>
                </a:cxn>
                <a:cxn ang="0">
                  <a:pos x="11" y="91"/>
                </a:cxn>
                <a:cxn ang="0">
                  <a:pos x="18" y="91"/>
                </a:cxn>
                <a:cxn ang="0">
                  <a:pos x="124" y="91"/>
                </a:cxn>
              </a:cxnLst>
              <a:rect l="0" t="0" r="r" b="b"/>
              <a:pathLst>
                <a:path w="144" h="91">
                  <a:moveTo>
                    <a:pt x="124" y="91"/>
                  </a:moveTo>
                  <a:lnTo>
                    <a:pt x="130" y="91"/>
                  </a:lnTo>
                  <a:lnTo>
                    <a:pt x="133" y="91"/>
                  </a:lnTo>
                  <a:lnTo>
                    <a:pt x="138" y="89"/>
                  </a:lnTo>
                  <a:lnTo>
                    <a:pt x="141" y="85"/>
                  </a:lnTo>
                  <a:lnTo>
                    <a:pt x="144" y="84"/>
                  </a:lnTo>
                  <a:lnTo>
                    <a:pt x="144" y="77"/>
                  </a:lnTo>
                  <a:lnTo>
                    <a:pt x="141" y="80"/>
                  </a:lnTo>
                  <a:lnTo>
                    <a:pt x="139" y="81"/>
                  </a:lnTo>
                  <a:lnTo>
                    <a:pt x="138" y="81"/>
                  </a:lnTo>
                  <a:lnTo>
                    <a:pt x="125" y="18"/>
                  </a:lnTo>
                  <a:lnTo>
                    <a:pt x="139" y="61"/>
                  </a:lnTo>
                  <a:lnTo>
                    <a:pt x="124" y="4"/>
                  </a:lnTo>
                  <a:lnTo>
                    <a:pt x="124" y="2"/>
                  </a:lnTo>
                  <a:lnTo>
                    <a:pt x="117" y="0"/>
                  </a:lnTo>
                  <a:lnTo>
                    <a:pt x="109" y="3"/>
                  </a:lnTo>
                  <a:lnTo>
                    <a:pt x="98" y="4"/>
                  </a:lnTo>
                  <a:lnTo>
                    <a:pt x="86" y="4"/>
                  </a:lnTo>
                  <a:lnTo>
                    <a:pt x="96" y="4"/>
                  </a:lnTo>
                  <a:lnTo>
                    <a:pt x="102" y="4"/>
                  </a:lnTo>
                  <a:lnTo>
                    <a:pt x="109" y="3"/>
                  </a:lnTo>
                  <a:lnTo>
                    <a:pt x="113" y="3"/>
                  </a:lnTo>
                  <a:lnTo>
                    <a:pt x="116" y="4"/>
                  </a:lnTo>
                  <a:lnTo>
                    <a:pt x="117" y="6"/>
                  </a:lnTo>
                  <a:lnTo>
                    <a:pt x="124" y="36"/>
                  </a:lnTo>
                  <a:lnTo>
                    <a:pt x="124" y="39"/>
                  </a:lnTo>
                  <a:lnTo>
                    <a:pt x="122" y="41"/>
                  </a:lnTo>
                  <a:lnTo>
                    <a:pt x="117" y="45"/>
                  </a:lnTo>
                  <a:lnTo>
                    <a:pt x="112" y="45"/>
                  </a:lnTo>
                  <a:lnTo>
                    <a:pt x="80" y="47"/>
                  </a:lnTo>
                  <a:lnTo>
                    <a:pt x="61" y="47"/>
                  </a:lnTo>
                  <a:lnTo>
                    <a:pt x="30" y="45"/>
                  </a:lnTo>
                  <a:lnTo>
                    <a:pt x="24" y="45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6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40" y="4"/>
                  </a:lnTo>
                  <a:lnTo>
                    <a:pt x="45" y="4"/>
                  </a:lnTo>
                  <a:lnTo>
                    <a:pt x="58" y="4"/>
                  </a:lnTo>
                  <a:lnTo>
                    <a:pt x="45" y="4"/>
                  </a:lnTo>
                  <a:lnTo>
                    <a:pt x="32" y="3"/>
                  </a:lnTo>
                  <a:lnTo>
                    <a:pt x="22" y="0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2" y="61"/>
                  </a:lnTo>
                  <a:lnTo>
                    <a:pt x="16" y="18"/>
                  </a:lnTo>
                  <a:lnTo>
                    <a:pt x="5" y="81"/>
                  </a:lnTo>
                  <a:lnTo>
                    <a:pt x="3" y="81"/>
                  </a:lnTo>
                  <a:lnTo>
                    <a:pt x="0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0" y="85"/>
                  </a:lnTo>
                  <a:lnTo>
                    <a:pt x="3" y="89"/>
                  </a:lnTo>
                  <a:lnTo>
                    <a:pt x="9" y="91"/>
                  </a:lnTo>
                  <a:lnTo>
                    <a:pt x="11" y="91"/>
                  </a:lnTo>
                  <a:lnTo>
                    <a:pt x="18" y="91"/>
                  </a:lnTo>
                  <a:lnTo>
                    <a:pt x="124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02" name="Freeform 110"/>
            <p:cNvSpPr>
              <a:spLocks/>
            </p:cNvSpPr>
            <p:nvPr/>
          </p:nvSpPr>
          <p:spPr bwMode="auto">
            <a:xfrm>
              <a:off x="2139" y="7631"/>
              <a:ext cx="20" cy="12"/>
            </a:xfrm>
            <a:custGeom>
              <a:avLst/>
              <a:gdLst/>
              <a:ahLst/>
              <a:cxnLst>
                <a:cxn ang="0">
                  <a:pos x="123" y="89"/>
                </a:cxn>
                <a:cxn ang="0">
                  <a:pos x="126" y="89"/>
                </a:cxn>
                <a:cxn ang="0">
                  <a:pos x="132" y="89"/>
                </a:cxn>
                <a:cxn ang="0">
                  <a:pos x="134" y="88"/>
                </a:cxn>
                <a:cxn ang="0">
                  <a:pos x="138" y="85"/>
                </a:cxn>
                <a:cxn ang="0">
                  <a:pos x="140" y="81"/>
                </a:cxn>
                <a:cxn ang="0">
                  <a:pos x="140" y="75"/>
                </a:cxn>
                <a:cxn ang="0">
                  <a:pos x="138" y="77"/>
                </a:cxn>
                <a:cxn ang="0">
                  <a:pos x="137" y="80"/>
                </a:cxn>
                <a:cxn ang="0">
                  <a:pos x="134" y="80"/>
                </a:cxn>
                <a:cxn ang="0">
                  <a:pos x="123" y="17"/>
                </a:cxn>
                <a:cxn ang="0">
                  <a:pos x="138" y="58"/>
                </a:cxn>
                <a:cxn ang="0">
                  <a:pos x="123" y="3"/>
                </a:cxn>
                <a:cxn ang="0">
                  <a:pos x="121" y="0"/>
                </a:cxn>
                <a:cxn ang="0">
                  <a:pos x="117" y="0"/>
                </a:cxn>
                <a:cxn ang="0">
                  <a:pos x="107" y="2"/>
                </a:cxn>
                <a:cxn ang="0">
                  <a:pos x="95" y="3"/>
                </a:cxn>
                <a:cxn ang="0">
                  <a:pos x="81" y="4"/>
                </a:cxn>
                <a:cxn ang="0">
                  <a:pos x="92" y="4"/>
                </a:cxn>
                <a:cxn ang="0">
                  <a:pos x="100" y="3"/>
                </a:cxn>
                <a:cxn ang="0">
                  <a:pos x="107" y="3"/>
                </a:cxn>
                <a:cxn ang="0">
                  <a:pos x="110" y="3"/>
                </a:cxn>
                <a:cxn ang="0">
                  <a:pos x="112" y="3"/>
                </a:cxn>
                <a:cxn ang="0">
                  <a:pos x="115" y="4"/>
                </a:cxn>
                <a:cxn ang="0">
                  <a:pos x="121" y="35"/>
                </a:cxn>
                <a:cxn ang="0">
                  <a:pos x="121" y="36"/>
                </a:cxn>
                <a:cxn ang="0">
                  <a:pos x="118" y="41"/>
                </a:cxn>
                <a:cxn ang="0">
                  <a:pos x="115" y="43"/>
                </a:cxn>
                <a:cxn ang="0">
                  <a:pos x="109" y="43"/>
                </a:cxn>
                <a:cxn ang="0">
                  <a:pos x="76" y="45"/>
                </a:cxn>
                <a:cxn ang="0">
                  <a:pos x="62" y="45"/>
                </a:cxn>
                <a:cxn ang="0">
                  <a:pos x="30" y="43"/>
                </a:cxn>
                <a:cxn ang="0">
                  <a:pos x="24" y="43"/>
                </a:cxn>
                <a:cxn ang="0">
                  <a:pos x="22" y="41"/>
                </a:cxn>
                <a:cxn ang="0">
                  <a:pos x="21" y="36"/>
                </a:cxn>
                <a:cxn ang="0">
                  <a:pos x="21" y="35"/>
                </a:cxn>
                <a:cxn ang="0">
                  <a:pos x="24" y="4"/>
                </a:cxn>
                <a:cxn ang="0">
                  <a:pos x="26" y="3"/>
                </a:cxn>
                <a:cxn ang="0">
                  <a:pos x="28" y="3"/>
                </a:cxn>
                <a:cxn ang="0">
                  <a:pos x="31" y="3"/>
                </a:cxn>
                <a:cxn ang="0">
                  <a:pos x="40" y="3"/>
                </a:cxn>
                <a:cxn ang="0">
                  <a:pos x="46" y="4"/>
                </a:cxn>
                <a:cxn ang="0">
                  <a:pos x="58" y="4"/>
                </a:cxn>
                <a:cxn ang="0">
                  <a:pos x="46" y="3"/>
                </a:cxn>
                <a:cxn ang="0">
                  <a:pos x="35" y="2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3" y="58"/>
                </a:cxn>
                <a:cxn ang="0">
                  <a:pos x="16" y="17"/>
                </a:cxn>
                <a:cxn ang="0">
                  <a:pos x="7" y="80"/>
                </a:cxn>
                <a:cxn ang="0">
                  <a:pos x="4" y="80"/>
                </a:cxn>
                <a:cxn ang="0">
                  <a:pos x="0" y="77"/>
                </a:cxn>
                <a:cxn ang="0">
                  <a:pos x="0" y="75"/>
                </a:cxn>
                <a:cxn ang="0">
                  <a:pos x="0" y="81"/>
                </a:cxn>
                <a:cxn ang="0">
                  <a:pos x="0" y="85"/>
                </a:cxn>
                <a:cxn ang="0">
                  <a:pos x="4" y="88"/>
                </a:cxn>
                <a:cxn ang="0">
                  <a:pos x="8" y="89"/>
                </a:cxn>
                <a:cxn ang="0">
                  <a:pos x="14" y="89"/>
                </a:cxn>
                <a:cxn ang="0">
                  <a:pos x="18" y="89"/>
                </a:cxn>
                <a:cxn ang="0">
                  <a:pos x="123" y="89"/>
                </a:cxn>
              </a:cxnLst>
              <a:rect l="0" t="0" r="r" b="b"/>
              <a:pathLst>
                <a:path w="140" h="89">
                  <a:moveTo>
                    <a:pt x="123" y="89"/>
                  </a:moveTo>
                  <a:lnTo>
                    <a:pt x="126" y="89"/>
                  </a:lnTo>
                  <a:lnTo>
                    <a:pt x="132" y="89"/>
                  </a:lnTo>
                  <a:lnTo>
                    <a:pt x="134" y="88"/>
                  </a:lnTo>
                  <a:lnTo>
                    <a:pt x="138" y="85"/>
                  </a:lnTo>
                  <a:lnTo>
                    <a:pt x="140" y="81"/>
                  </a:lnTo>
                  <a:lnTo>
                    <a:pt x="140" y="75"/>
                  </a:lnTo>
                  <a:lnTo>
                    <a:pt x="138" y="77"/>
                  </a:lnTo>
                  <a:lnTo>
                    <a:pt x="137" y="80"/>
                  </a:lnTo>
                  <a:lnTo>
                    <a:pt x="134" y="80"/>
                  </a:lnTo>
                  <a:lnTo>
                    <a:pt x="123" y="17"/>
                  </a:lnTo>
                  <a:lnTo>
                    <a:pt x="138" y="58"/>
                  </a:lnTo>
                  <a:lnTo>
                    <a:pt x="123" y="3"/>
                  </a:lnTo>
                  <a:lnTo>
                    <a:pt x="121" y="0"/>
                  </a:lnTo>
                  <a:lnTo>
                    <a:pt x="117" y="0"/>
                  </a:lnTo>
                  <a:lnTo>
                    <a:pt x="107" y="2"/>
                  </a:lnTo>
                  <a:lnTo>
                    <a:pt x="95" y="3"/>
                  </a:lnTo>
                  <a:lnTo>
                    <a:pt x="81" y="4"/>
                  </a:lnTo>
                  <a:lnTo>
                    <a:pt x="92" y="4"/>
                  </a:lnTo>
                  <a:lnTo>
                    <a:pt x="100" y="3"/>
                  </a:lnTo>
                  <a:lnTo>
                    <a:pt x="107" y="3"/>
                  </a:lnTo>
                  <a:lnTo>
                    <a:pt x="110" y="3"/>
                  </a:lnTo>
                  <a:lnTo>
                    <a:pt x="112" y="3"/>
                  </a:lnTo>
                  <a:lnTo>
                    <a:pt x="115" y="4"/>
                  </a:lnTo>
                  <a:lnTo>
                    <a:pt x="121" y="35"/>
                  </a:lnTo>
                  <a:lnTo>
                    <a:pt x="121" y="36"/>
                  </a:lnTo>
                  <a:lnTo>
                    <a:pt x="118" y="41"/>
                  </a:lnTo>
                  <a:lnTo>
                    <a:pt x="115" y="43"/>
                  </a:lnTo>
                  <a:lnTo>
                    <a:pt x="109" y="43"/>
                  </a:lnTo>
                  <a:lnTo>
                    <a:pt x="76" y="45"/>
                  </a:lnTo>
                  <a:lnTo>
                    <a:pt x="62" y="45"/>
                  </a:lnTo>
                  <a:lnTo>
                    <a:pt x="30" y="43"/>
                  </a:lnTo>
                  <a:lnTo>
                    <a:pt x="24" y="43"/>
                  </a:lnTo>
                  <a:lnTo>
                    <a:pt x="22" y="41"/>
                  </a:lnTo>
                  <a:lnTo>
                    <a:pt x="21" y="36"/>
                  </a:lnTo>
                  <a:lnTo>
                    <a:pt x="21" y="35"/>
                  </a:lnTo>
                  <a:lnTo>
                    <a:pt x="24" y="4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40" y="3"/>
                  </a:lnTo>
                  <a:lnTo>
                    <a:pt x="46" y="4"/>
                  </a:lnTo>
                  <a:lnTo>
                    <a:pt x="58" y="4"/>
                  </a:lnTo>
                  <a:lnTo>
                    <a:pt x="46" y="3"/>
                  </a:lnTo>
                  <a:lnTo>
                    <a:pt x="35" y="2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3" y="58"/>
                  </a:lnTo>
                  <a:lnTo>
                    <a:pt x="16" y="17"/>
                  </a:lnTo>
                  <a:lnTo>
                    <a:pt x="7" y="80"/>
                  </a:lnTo>
                  <a:lnTo>
                    <a:pt x="4" y="80"/>
                  </a:lnTo>
                  <a:lnTo>
                    <a:pt x="0" y="7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4" y="88"/>
                  </a:lnTo>
                  <a:lnTo>
                    <a:pt x="8" y="89"/>
                  </a:lnTo>
                  <a:lnTo>
                    <a:pt x="14" y="89"/>
                  </a:lnTo>
                  <a:lnTo>
                    <a:pt x="18" y="89"/>
                  </a:lnTo>
                  <a:lnTo>
                    <a:pt x="123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03" name="Freeform 111"/>
            <p:cNvSpPr>
              <a:spLocks/>
            </p:cNvSpPr>
            <p:nvPr/>
          </p:nvSpPr>
          <p:spPr bwMode="auto">
            <a:xfrm>
              <a:off x="2162" y="7631"/>
              <a:ext cx="21" cy="13"/>
            </a:xfrm>
            <a:custGeom>
              <a:avLst/>
              <a:gdLst/>
              <a:ahLst/>
              <a:cxnLst>
                <a:cxn ang="0">
                  <a:pos x="125" y="91"/>
                </a:cxn>
                <a:cxn ang="0">
                  <a:pos x="130" y="91"/>
                </a:cxn>
                <a:cxn ang="0">
                  <a:pos x="136" y="91"/>
                </a:cxn>
                <a:cxn ang="0">
                  <a:pos x="139" y="89"/>
                </a:cxn>
                <a:cxn ang="0">
                  <a:pos x="144" y="85"/>
                </a:cxn>
                <a:cxn ang="0">
                  <a:pos x="144" y="84"/>
                </a:cxn>
                <a:cxn ang="0">
                  <a:pos x="144" y="77"/>
                </a:cxn>
                <a:cxn ang="0">
                  <a:pos x="144" y="80"/>
                </a:cxn>
                <a:cxn ang="0">
                  <a:pos x="139" y="81"/>
                </a:cxn>
                <a:cxn ang="0">
                  <a:pos x="138" y="81"/>
                </a:cxn>
                <a:cxn ang="0">
                  <a:pos x="129" y="18"/>
                </a:cxn>
                <a:cxn ang="0">
                  <a:pos x="142" y="61"/>
                </a:cxn>
                <a:cxn ang="0">
                  <a:pos x="125" y="4"/>
                </a:cxn>
                <a:cxn ang="0">
                  <a:pos x="124" y="2"/>
                </a:cxn>
                <a:cxn ang="0">
                  <a:pos x="121" y="0"/>
                </a:cxn>
                <a:cxn ang="0">
                  <a:pos x="110" y="3"/>
                </a:cxn>
                <a:cxn ang="0">
                  <a:pos x="98" y="4"/>
                </a:cxn>
                <a:cxn ang="0">
                  <a:pos x="86" y="4"/>
                </a:cxn>
                <a:cxn ang="0">
                  <a:pos x="96" y="4"/>
                </a:cxn>
                <a:cxn ang="0">
                  <a:pos x="103" y="4"/>
                </a:cxn>
                <a:cxn ang="0">
                  <a:pos x="112" y="3"/>
                </a:cxn>
                <a:cxn ang="0">
                  <a:pos x="116" y="3"/>
                </a:cxn>
                <a:cxn ang="0">
                  <a:pos x="117" y="4"/>
                </a:cxn>
                <a:cxn ang="0">
                  <a:pos x="121" y="6"/>
                </a:cxn>
                <a:cxn ang="0">
                  <a:pos x="124" y="36"/>
                </a:cxn>
                <a:cxn ang="0">
                  <a:pos x="124" y="39"/>
                </a:cxn>
                <a:cxn ang="0">
                  <a:pos x="122" y="41"/>
                </a:cxn>
                <a:cxn ang="0">
                  <a:pos x="117" y="45"/>
                </a:cxn>
                <a:cxn ang="0">
                  <a:pos x="114" y="45"/>
                </a:cxn>
                <a:cxn ang="0">
                  <a:pos x="80" y="47"/>
                </a:cxn>
                <a:cxn ang="0">
                  <a:pos x="65" y="47"/>
                </a:cxn>
                <a:cxn ang="0">
                  <a:pos x="31" y="45"/>
                </a:cxn>
                <a:cxn ang="0">
                  <a:pos x="27" y="45"/>
                </a:cxn>
                <a:cxn ang="0">
                  <a:pos x="22" y="41"/>
                </a:cxn>
                <a:cxn ang="0">
                  <a:pos x="20" y="39"/>
                </a:cxn>
                <a:cxn ang="0">
                  <a:pos x="20" y="3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30" y="3"/>
                </a:cxn>
                <a:cxn ang="0">
                  <a:pos x="34" y="3"/>
                </a:cxn>
                <a:cxn ang="0">
                  <a:pos x="40" y="4"/>
                </a:cxn>
                <a:cxn ang="0">
                  <a:pos x="46" y="4"/>
                </a:cxn>
                <a:cxn ang="0">
                  <a:pos x="58" y="4"/>
                </a:cxn>
                <a:cxn ang="0">
                  <a:pos x="46" y="4"/>
                </a:cxn>
                <a:cxn ang="0">
                  <a:pos x="34" y="3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4"/>
                </a:cxn>
                <a:cxn ang="0">
                  <a:pos x="2" y="61"/>
                </a:cxn>
                <a:cxn ang="0">
                  <a:pos x="19" y="18"/>
                </a:cxn>
                <a:cxn ang="0">
                  <a:pos x="7" y="81"/>
                </a:cxn>
                <a:cxn ang="0">
                  <a:pos x="4" y="81"/>
                </a:cxn>
                <a:cxn ang="0">
                  <a:pos x="2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2" y="85"/>
                </a:cxn>
                <a:cxn ang="0">
                  <a:pos x="4" y="89"/>
                </a:cxn>
                <a:cxn ang="0">
                  <a:pos x="10" y="91"/>
                </a:cxn>
                <a:cxn ang="0">
                  <a:pos x="14" y="91"/>
                </a:cxn>
                <a:cxn ang="0">
                  <a:pos x="20" y="91"/>
                </a:cxn>
                <a:cxn ang="0">
                  <a:pos x="125" y="91"/>
                </a:cxn>
              </a:cxnLst>
              <a:rect l="0" t="0" r="r" b="b"/>
              <a:pathLst>
                <a:path w="144" h="91">
                  <a:moveTo>
                    <a:pt x="125" y="91"/>
                  </a:moveTo>
                  <a:lnTo>
                    <a:pt x="130" y="91"/>
                  </a:lnTo>
                  <a:lnTo>
                    <a:pt x="136" y="91"/>
                  </a:lnTo>
                  <a:lnTo>
                    <a:pt x="139" y="89"/>
                  </a:lnTo>
                  <a:lnTo>
                    <a:pt x="144" y="85"/>
                  </a:lnTo>
                  <a:lnTo>
                    <a:pt x="144" y="84"/>
                  </a:lnTo>
                  <a:lnTo>
                    <a:pt x="144" y="77"/>
                  </a:lnTo>
                  <a:lnTo>
                    <a:pt x="144" y="80"/>
                  </a:lnTo>
                  <a:lnTo>
                    <a:pt x="139" y="81"/>
                  </a:lnTo>
                  <a:lnTo>
                    <a:pt x="138" y="81"/>
                  </a:lnTo>
                  <a:lnTo>
                    <a:pt x="129" y="18"/>
                  </a:lnTo>
                  <a:lnTo>
                    <a:pt x="142" y="61"/>
                  </a:lnTo>
                  <a:lnTo>
                    <a:pt x="125" y="4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0" y="3"/>
                  </a:lnTo>
                  <a:lnTo>
                    <a:pt x="98" y="4"/>
                  </a:lnTo>
                  <a:lnTo>
                    <a:pt x="86" y="4"/>
                  </a:lnTo>
                  <a:lnTo>
                    <a:pt x="96" y="4"/>
                  </a:lnTo>
                  <a:lnTo>
                    <a:pt x="103" y="4"/>
                  </a:lnTo>
                  <a:lnTo>
                    <a:pt x="112" y="3"/>
                  </a:lnTo>
                  <a:lnTo>
                    <a:pt x="116" y="3"/>
                  </a:lnTo>
                  <a:lnTo>
                    <a:pt x="117" y="4"/>
                  </a:lnTo>
                  <a:lnTo>
                    <a:pt x="121" y="6"/>
                  </a:lnTo>
                  <a:lnTo>
                    <a:pt x="124" y="36"/>
                  </a:lnTo>
                  <a:lnTo>
                    <a:pt x="124" y="39"/>
                  </a:lnTo>
                  <a:lnTo>
                    <a:pt x="122" y="41"/>
                  </a:lnTo>
                  <a:lnTo>
                    <a:pt x="117" y="45"/>
                  </a:lnTo>
                  <a:lnTo>
                    <a:pt x="114" y="45"/>
                  </a:lnTo>
                  <a:lnTo>
                    <a:pt x="80" y="47"/>
                  </a:lnTo>
                  <a:lnTo>
                    <a:pt x="65" y="47"/>
                  </a:lnTo>
                  <a:lnTo>
                    <a:pt x="31" y="45"/>
                  </a:lnTo>
                  <a:lnTo>
                    <a:pt x="27" y="45"/>
                  </a:lnTo>
                  <a:lnTo>
                    <a:pt x="22" y="41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30" y="3"/>
                  </a:lnTo>
                  <a:lnTo>
                    <a:pt x="34" y="3"/>
                  </a:lnTo>
                  <a:lnTo>
                    <a:pt x="40" y="4"/>
                  </a:lnTo>
                  <a:lnTo>
                    <a:pt x="46" y="4"/>
                  </a:lnTo>
                  <a:lnTo>
                    <a:pt x="58" y="4"/>
                  </a:lnTo>
                  <a:lnTo>
                    <a:pt x="46" y="4"/>
                  </a:lnTo>
                  <a:lnTo>
                    <a:pt x="34" y="3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4"/>
                  </a:lnTo>
                  <a:lnTo>
                    <a:pt x="2" y="61"/>
                  </a:lnTo>
                  <a:lnTo>
                    <a:pt x="19" y="18"/>
                  </a:lnTo>
                  <a:lnTo>
                    <a:pt x="7" y="81"/>
                  </a:lnTo>
                  <a:lnTo>
                    <a:pt x="4" y="81"/>
                  </a:lnTo>
                  <a:lnTo>
                    <a:pt x="2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2" y="85"/>
                  </a:lnTo>
                  <a:lnTo>
                    <a:pt x="4" y="89"/>
                  </a:lnTo>
                  <a:lnTo>
                    <a:pt x="10" y="91"/>
                  </a:lnTo>
                  <a:lnTo>
                    <a:pt x="14" y="91"/>
                  </a:lnTo>
                  <a:lnTo>
                    <a:pt x="20" y="91"/>
                  </a:lnTo>
                  <a:lnTo>
                    <a:pt x="125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04" name="Freeform 112"/>
            <p:cNvSpPr>
              <a:spLocks/>
            </p:cNvSpPr>
            <p:nvPr/>
          </p:nvSpPr>
          <p:spPr bwMode="auto">
            <a:xfrm>
              <a:off x="2186" y="7631"/>
              <a:ext cx="21" cy="13"/>
            </a:xfrm>
            <a:custGeom>
              <a:avLst/>
              <a:gdLst/>
              <a:ahLst/>
              <a:cxnLst>
                <a:cxn ang="0">
                  <a:pos x="124" y="91"/>
                </a:cxn>
                <a:cxn ang="0">
                  <a:pos x="130" y="91"/>
                </a:cxn>
                <a:cxn ang="0">
                  <a:pos x="134" y="91"/>
                </a:cxn>
                <a:cxn ang="0">
                  <a:pos x="137" y="89"/>
                </a:cxn>
                <a:cxn ang="0">
                  <a:pos x="142" y="85"/>
                </a:cxn>
                <a:cxn ang="0">
                  <a:pos x="144" y="84"/>
                </a:cxn>
                <a:cxn ang="0">
                  <a:pos x="144" y="77"/>
                </a:cxn>
                <a:cxn ang="0">
                  <a:pos x="142" y="80"/>
                </a:cxn>
                <a:cxn ang="0">
                  <a:pos x="141" y="81"/>
                </a:cxn>
                <a:cxn ang="0">
                  <a:pos x="137" y="81"/>
                </a:cxn>
                <a:cxn ang="0">
                  <a:pos x="126" y="18"/>
                </a:cxn>
                <a:cxn ang="0">
                  <a:pos x="141" y="61"/>
                </a:cxn>
                <a:cxn ang="0">
                  <a:pos x="124" y="4"/>
                </a:cxn>
                <a:cxn ang="0">
                  <a:pos x="124" y="2"/>
                </a:cxn>
                <a:cxn ang="0">
                  <a:pos x="120" y="0"/>
                </a:cxn>
                <a:cxn ang="0">
                  <a:pos x="111" y="3"/>
                </a:cxn>
                <a:cxn ang="0">
                  <a:pos x="99" y="4"/>
                </a:cxn>
                <a:cxn ang="0">
                  <a:pos x="86" y="4"/>
                </a:cxn>
                <a:cxn ang="0">
                  <a:pos x="97" y="4"/>
                </a:cxn>
                <a:cxn ang="0">
                  <a:pos x="102" y="4"/>
                </a:cxn>
                <a:cxn ang="0">
                  <a:pos x="111" y="3"/>
                </a:cxn>
                <a:cxn ang="0">
                  <a:pos x="115" y="3"/>
                </a:cxn>
                <a:cxn ang="0">
                  <a:pos x="116" y="4"/>
                </a:cxn>
                <a:cxn ang="0">
                  <a:pos x="119" y="6"/>
                </a:cxn>
                <a:cxn ang="0">
                  <a:pos x="124" y="36"/>
                </a:cxn>
                <a:cxn ang="0">
                  <a:pos x="124" y="39"/>
                </a:cxn>
                <a:cxn ang="0">
                  <a:pos x="122" y="41"/>
                </a:cxn>
                <a:cxn ang="0">
                  <a:pos x="119" y="45"/>
                </a:cxn>
                <a:cxn ang="0">
                  <a:pos x="113" y="45"/>
                </a:cxn>
                <a:cxn ang="0">
                  <a:pos x="80" y="47"/>
                </a:cxn>
                <a:cxn ang="0">
                  <a:pos x="65" y="47"/>
                </a:cxn>
                <a:cxn ang="0">
                  <a:pos x="30" y="45"/>
                </a:cxn>
                <a:cxn ang="0">
                  <a:pos x="27" y="45"/>
                </a:cxn>
                <a:cxn ang="0">
                  <a:pos x="22" y="41"/>
                </a:cxn>
                <a:cxn ang="0">
                  <a:pos x="20" y="39"/>
                </a:cxn>
                <a:cxn ang="0">
                  <a:pos x="20" y="36"/>
                </a:cxn>
                <a:cxn ang="0">
                  <a:pos x="26" y="6"/>
                </a:cxn>
                <a:cxn ang="0">
                  <a:pos x="27" y="4"/>
                </a:cxn>
                <a:cxn ang="0">
                  <a:pos x="29" y="3"/>
                </a:cxn>
                <a:cxn ang="0">
                  <a:pos x="33" y="3"/>
                </a:cxn>
                <a:cxn ang="0">
                  <a:pos x="41" y="4"/>
                </a:cxn>
                <a:cxn ang="0">
                  <a:pos x="47" y="4"/>
                </a:cxn>
                <a:cxn ang="0">
                  <a:pos x="58" y="4"/>
                </a:cxn>
                <a:cxn ang="0">
                  <a:pos x="47" y="4"/>
                </a:cxn>
                <a:cxn ang="0">
                  <a:pos x="34" y="3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3" y="61"/>
                </a:cxn>
                <a:cxn ang="0">
                  <a:pos x="17" y="18"/>
                </a:cxn>
                <a:cxn ang="0">
                  <a:pos x="7" y="81"/>
                </a:cxn>
                <a:cxn ang="0">
                  <a:pos x="5" y="81"/>
                </a:cxn>
                <a:cxn ang="0">
                  <a:pos x="0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0" y="85"/>
                </a:cxn>
                <a:cxn ang="0">
                  <a:pos x="5" y="89"/>
                </a:cxn>
                <a:cxn ang="0">
                  <a:pos x="8" y="91"/>
                </a:cxn>
                <a:cxn ang="0">
                  <a:pos x="13" y="91"/>
                </a:cxn>
                <a:cxn ang="0">
                  <a:pos x="19" y="91"/>
                </a:cxn>
                <a:cxn ang="0">
                  <a:pos x="124" y="91"/>
                </a:cxn>
              </a:cxnLst>
              <a:rect l="0" t="0" r="r" b="b"/>
              <a:pathLst>
                <a:path w="144" h="91">
                  <a:moveTo>
                    <a:pt x="124" y="91"/>
                  </a:moveTo>
                  <a:lnTo>
                    <a:pt x="130" y="91"/>
                  </a:lnTo>
                  <a:lnTo>
                    <a:pt x="134" y="91"/>
                  </a:lnTo>
                  <a:lnTo>
                    <a:pt x="137" y="89"/>
                  </a:lnTo>
                  <a:lnTo>
                    <a:pt x="142" y="85"/>
                  </a:lnTo>
                  <a:lnTo>
                    <a:pt x="144" y="84"/>
                  </a:lnTo>
                  <a:lnTo>
                    <a:pt x="144" y="77"/>
                  </a:lnTo>
                  <a:lnTo>
                    <a:pt x="142" y="80"/>
                  </a:lnTo>
                  <a:lnTo>
                    <a:pt x="141" y="81"/>
                  </a:lnTo>
                  <a:lnTo>
                    <a:pt x="137" y="81"/>
                  </a:lnTo>
                  <a:lnTo>
                    <a:pt x="126" y="18"/>
                  </a:lnTo>
                  <a:lnTo>
                    <a:pt x="141" y="61"/>
                  </a:lnTo>
                  <a:lnTo>
                    <a:pt x="124" y="4"/>
                  </a:lnTo>
                  <a:lnTo>
                    <a:pt x="124" y="2"/>
                  </a:lnTo>
                  <a:lnTo>
                    <a:pt x="120" y="0"/>
                  </a:lnTo>
                  <a:lnTo>
                    <a:pt x="111" y="3"/>
                  </a:lnTo>
                  <a:lnTo>
                    <a:pt x="99" y="4"/>
                  </a:lnTo>
                  <a:lnTo>
                    <a:pt x="86" y="4"/>
                  </a:lnTo>
                  <a:lnTo>
                    <a:pt x="97" y="4"/>
                  </a:lnTo>
                  <a:lnTo>
                    <a:pt x="102" y="4"/>
                  </a:lnTo>
                  <a:lnTo>
                    <a:pt x="111" y="3"/>
                  </a:lnTo>
                  <a:lnTo>
                    <a:pt x="115" y="3"/>
                  </a:lnTo>
                  <a:lnTo>
                    <a:pt x="116" y="4"/>
                  </a:lnTo>
                  <a:lnTo>
                    <a:pt x="119" y="6"/>
                  </a:lnTo>
                  <a:lnTo>
                    <a:pt x="124" y="36"/>
                  </a:lnTo>
                  <a:lnTo>
                    <a:pt x="124" y="39"/>
                  </a:lnTo>
                  <a:lnTo>
                    <a:pt x="122" y="41"/>
                  </a:lnTo>
                  <a:lnTo>
                    <a:pt x="119" y="45"/>
                  </a:lnTo>
                  <a:lnTo>
                    <a:pt x="113" y="45"/>
                  </a:lnTo>
                  <a:lnTo>
                    <a:pt x="80" y="47"/>
                  </a:lnTo>
                  <a:lnTo>
                    <a:pt x="65" y="47"/>
                  </a:lnTo>
                  <a:lnTo>
                    <a:pt x="30" y="45"/>
                  </a:lnTo>
                  <a:lnTo>
                    <a:pt x="27" y="45"/>
                  </a:lnTo>
                  <a:lnTo>
                    <a:pt x="22" y="41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6" y="6"/>
                  </a:lnTo>
                  <a:lnTo>
                    <a:pt x="27" y="4"/>
                  </a:lnTo>
                  <a:lnTo>
                    <a:pt x="29" y="3"/>
                  </a:lnTo>
                  <a:lnTo>
                    <a:pt x="33" y="3"/>
                  </a:lnTo>
                  <a:lnTo>
                    <a:pt x="41" y="4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47" y="4"/>
                  </a:lnTo>
                  <a:lnTo>
                    <a:pt x="34" y="3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3" y="61"/>
                  </a:lnTo>
                  <a:lnTo>
                    <a:pt x="17" y="18"/>
                  </a:lnTo>
                  <a:lnTo>
                    <a:pt x="7" y="81"/>
                  </a:lnTo>
                  <a:lnTo>
                    <a:pt x="5" y="81"/>
                  </a:lnTo>
                  <a:lnTo>
                    <a:pt x="0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0" y="85"/>
                  </a:lnTo>
                  <a:lnTo>
                    <a:pt x="5" y="89"/>
                  </a:lnTo>
                  <a:lnTo>
                    <a:pt x="8" y="91"/>
                  </a:lnTo>
                  <a:lnTo>
                    <a:pt x="13" y="91"/>
                  </a:lnTo>
                  <a:lnTo>
                    <a:pt x="19" y="91"/>
                  </a:lnTo>
                  <a:lnTo>
                    <a:pt x="124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05" name="Freeform 113"/>
            <p:cNvSpPr>
              <a:spLocks/>
            </p:cNvSpPr>
            <p:nvPr/>
          </p:nvSpPr>
          <p:spPr bwMode="auto">
            <a:xfrm>
              <a:off x="2210" y="7631"/>
              <a:ext cx="20" cy="13"/>
            </a:xfrm>
            <a:custGeom>
              <a:avLst/>
              <a:gdLst/>
              <a:ahLst/>
              <a:cxnLst>
                <a:cxn ang="0">
                  <a:pos x="122" y="91"/>
                </a:cxn>
                <a:cxn ang="0">
                  <a:pos x="127" y="91"/>
                </a:cxn>
                <a:cxn ang="0">
                  <a:pos x="132" y="91"/>
                </a:cxn>
                <a:cxn ang="0">
                  <a:pos x="137" y="89"/>
                </a:cxn>
                <a:cxn ang="0">
                  <a:pos x="140" y="85"/>
                </a:cxn>
                <a:cxn ang="0">
                  <a:pos x="140" y="84"/>
                </a:cxn>
                <a:cxn ang="0">
                  <a:pos x="140" y="77"/>
                </a:cxn>
                <a:cxn ang="0">
                  <a:pos x="140" y="80"/>
                </a:cxn>
                <a:cxn ang="0">
                  <a:pos x="137" y="81"/>
                </a:cxn>
                <a:cxn ang="0">
                  <a:pos x="135" y="81"/>
                </a:cxn>
                <a:cxn ang="0">
                  <a:pos x="125" y="18"/>
                </a:cxn>
                <a:cxn ang="0">
                  <a:pos x="138" y="61"/>
                </a:cxn>
                <a:cxn ang="0">
                  <a:pos x="122" y="4"/>
                </a:cxn>
                <a:cxn ang="0">
                  <a:pos x="121" y="2"/>
                </a:cxn>
                <a:cxn ang="0">
                  <a:pos x="116" y="0"/>
                </a:cxn>
                <a:cxn ang="0">
                  <a:pos x="106" y="3"/>
                </a:cxn>
                <a:cxn ang="0">
                  <a:pos x="94" y="4"/>
                </a:cxn>
                <a:cxn ang="0">
                  <a:pos x="83" y="4"/>
                </a:cxn>
                <a:cxn ang="0">
                  <a:pos x="94" y="4"/>
                </a:cxn>
                <a:cxn ang="0">
                  <a:pos x="100" y="4"/>
                </a:cxn>
                <a:cxn ang="0">
                  <a:pos x="108" y="3"/>
                </a:cxn>
                <a:cxn ang="0">
                  <a:pos x="111" y="3"/>
                </a:cxn>
                <a:cxn ang="0">
                  <a:pos x="114" y="4"/>
                </a:cxn>
                <a:cxn ang="0">
                  <a:pos x="116" y="6"/>
                </a:cxn>
                <a:cxn ang="0">
                  <a:pos x="121" y="36"/>
                </a:cxn>
                <a:cxn ang="0">
                  <a:pos x="121" y="39"/>
                </a:cxn>
                <a:cxn ang="0">
                  <a:pos x="119" y="41"/>
                </a:cxn>
                <a:cxn ang="0">
                  <a:pos x="116" y="45"/>
                </a:cxn>
                <a:cxn ang="0">
                  <a:pos x="111" y="45"/>
                </a:cxn>
                <a:cxn ang="0">
                  <a:pos x="78" y="47"/>
                </a:cxn>
                <a:cxn ang="0">
                  <a:pos x="64" y="47"/>
                </a:cxn>
                <a:cxn ang="0">
                  <a:pos x="32" y="45"/>
                </a:cxn>
                <a:cxn ang="0">
                  <a:pos x="27" y="45"/>
                </a:cxn>
                <a:cxn ang="0">
                  <a:pos x="21" y="41"/>
                </a:cxn>
                <a:cxn ang="0">
                  <a:pos x="20" y="39"/>
                </a:cxn>
                <a:cxn ang="0">
                  <a:pos x="20" y="36"/>
                </a:cxn>
                <a:cxn ang="0">
                  <a:pos x="27" y="6"/>
                </a:cxn>
                <a:cxn ang="0">
                  <a:pos x="28" y="4"/>
                </a:cxn>
                <a:cxn ang="0">
                  <a:pos x="30" y="3"/>
                </a:cxn>
                <a:cxn ang="0">
                  <a:pos x="35" y="3"/>
                </a:cxn>
                <a:cxn ang="0">
                  <a:pos x="40" y="4"/>
                </a:cxn>
                <a:cxn ang="0">
                  <a:pos x="48" y="4"/>
                </a:cxn>
                <a:cxn ang="0">
                  <a:pos x="57" y="4"/>
                </a:cxn>
                <a:cxn ang="0">
                  <a:pos x="46" y="4"/>
                </a:cxn>
                <a:cxn ang="0">
                  <a:pos x="35" y="3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18" y="4"/>
                </a:cxn>
                <a:cxn ang="0">
                  <a:pos x="3" y="61"/>
                </a:cxn>
                <a:cxn ang="0">
                  <a:pos x="18" y="18"/>
                </a:cxn>
                <a:cxn ang="0">
                  <a:pos x="6" y="81"/>
                </a:cxn>
                <a:cxn ang="0">
                  <a:pos x="5" y="81"/>
                </a:cxn>
                <a:cxn ang="0">
                  <a:pos x="3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3" y="85"/>
                </a:cxn>
                <a:cxn ang="0">
                  <a:pos x="6" y="89"/>
                </a:cxn>
                <a:cxn ang="0">
                  <a:pos x="8" y="91"/>
                </a:cxn>
                <a:cxn ang="0">
                  <a:pos x="14" y="91"/>
                </a:cxn>
                <a:cxn ang="0">
                  <a:pos x="18" y="91"/>
                </a:cxn>
                <a:cxn ang="0">
                  <a:pos x="122" y="91"/>
                </a:cxn>
              </a:cxnLst>
              <a:rect l="0" t="0" r="r" b="b"/>
              <a:pathLst>
                <a:path w="140" h="91">
                  <a:moveTo>
                    <a:pt x="122" y="91"/>
                  </a:moveTo>
                  <a:lnTo>
                    <a:pt x="127" y="91"/>
                  </a:lnTo>
                  <a:lnTo>
                    <a:pt x="132" y="91"/>
                  </a:lnTo>
                  <a:lnTo>
                    <a:pt x="137" y="89"/>
                  </a:lnTo>
                  <a:lnTo>
                    <a:pt x="140" y="85"/>
                  </a:lnTo>
                  <a:lnTo>
                    <a:pt x="140" y="84"/>
                  </a:lnTo>
                  <a:lnTo>
                    <a:pt x="140" y="77"/>
                  </a:lnTo>
                  <a:lnTo>
                    <a:pt x="140" y="80"/>
                  </a:lnTo>
                  <a:lnTo>
                    <a:pt x="137" y="81"/>
                  </a:lnTo>
                  <a:lnTo>
                    <a:pt x="135" y="81"/>
                  </a:lnTo>
                  <a:lnTo>
                    <a:pt x="125" y="18"/>
                  </a:lnTo>
                  <a:lnTo>
                    <a:pt x="138" y="61"/>
                  </a:lnTo>
                  <a:lnTo>
                    <a:pt x="122" y="4"/>
                  </a:lnTo>
                  <a:lnTo>
                    <a:pt x="121" y="2"/>
                  </a:lnTo>
                  <a:lnTo>
                    <a:pt x="116" y="0"/>
                  </a:lnTo>
                  <a:lnTo>
                    <a:pt x="106" y="3"/>
                  </a:lnTo>
                  <a:lnTo>
                    <a:pt x="94" y="4"/>
                  </a:lnTo>
                  <a:lnTo>
                    <a:pt x="83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8" y="3"/>
                  </a:lnTo>
                  <a:lnTo>
                    <a:pt x="111" y="3"/>
                  </a:lnTo>
                  <a:lnTo>
                    <a:pt x="114" y="4"/>
                  </a:lnTo>
                  <a:lnTo>
                    <a:pt x="116" y="6"/>
                  </a:lnTo>
                  <a:lnTo>
                    <a:pt x="121" y="36"/>
                  </a:lnTo>
                  <a:lnTo>
                    <a:pt x="121" y="39"/>
                  </a:lnTo>
                  <a:lnTo>
                    <a:pt x="119" y="41"/>
                  </a:lnTo>
                  <a:lnTo>
                    <a:pt x="116" y="45"/>
                  </a:lnTo>
                  <a:lnTo>
                    <a:pt x="111" y="45"/>
                  </a:lnTo>
                  <a:lnTo>
                    <a:pt x="78" y="47"/>
                  </a:lnTo>
                  <a:lnTo>
                    <a:pt x="64" y="47"/>
                  </a:lnTo>
                  <a:lnTo>
                    <a:pt x="32" y="45"/>
                  </a:lnTo>
                  <a:lnTo>
                    <a:pt x="27" y="45"/>
                  </a:lnTo>
                  <a:lnTo>
                    <a:pt x="21" y="41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7" y="6"/>
                  </a:lnTo>
                  <a:lnTo>
                    <a:pt x="28" y="4"/>
                  </a:lnTo>
                  <a:lnTo>
                    <a:pt x="30" y="3"/>
                  </a:lnTo>
                  <a:lnTo>
                    <a:pt x="35" y="3"/>
                  </a:lnTo>
                  <a:lnTo>
                    <a:pt x="40" y="4"/>
                  </a:lnTo>
                  <a:lnTo>
                    <a:pt x="48" y="4"/>
                  </a:lnTo>
                  <a:lnTo>
                    <a:pt x="57" y="4"/>
                  </a:lnTo>
                  <a:lnTo>
                    <a:pt x="46" y="4"/>
                  </a:lnTo>
                  <a:lnTo>
                    <a:pt x="35" y="3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4"/>
                  </a:lnTo>
                  <a:lnTo>
                    <a:pt x="3" y="61"/>
                  </a:lnTo>
                  <a:lnTo>
                    <a:pt x="18" y="18"/>
                  </a:lnTo>
                  <a:lnTo>
                    <a:pt x="6" y="81"/>
                  </a:lnTo>
                  <a:lnTo>
                    <a:pt x="5" y="81"/>
                  </a:lnTo>
                  <a:lnTo>
                    <a:pt x="3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3" y="85"/>
                  </a:lnTo>
                  <a:lnTo>
                    <a:pt x="6" y="89"/>
                  </a:lnTo>
                  <a:lnTo>
                    <a:pt x="8" y="91"/>
                  </a:lnTo>
                  <a:lnTo>
                    <a:pt x="14" y="91"/>
                  </a:lnTo>
                  <a:lnTo>
                    <a:pt x="18" y="91"/>
                  </a:lnTo>
                  <a:lnTo>
                    <a:pt x="122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06" name="Freeform 114"/>
            <p:cNvSpPr>
              <a:spLocks/>
            </p:cNvSpPr>
            <p:nvPr/>
          </p:nvSpPr>
          <p:spPr bwMode="auto">
            <a:xfrm>
              <a:off x="2246" y="7631"/>
              <a:ext cx="20" cy="12"/>
            </a:xfrm>
            <a:custGeom>
              <a:avLst/>
              <a:gdLst/>
              <a:ahLst/>
              <a:cxnLst>
                <a:cxn ang="0">
                  <a:pos x="126" y="89"/>
                </a:cxn>
                <a:cxn ang="0">
                  <a:pos x="129" y="89"/>
                </a:cxn>
                <a:cxn ang="0">
                  <a:pos x="136" y="89"/>
                </a:cxn>
                <a:cxn ang="0">
                  <a:pos x="137" y="88"/>
                </a:cxn>
                <a:cxn ang="0">
                  <a:pos x="141" y="85"/>
                </a:cxn>
                <a:cxn ang="0">
                  <a:pos x="143" y="81"/>
                </a:cxn>
                <a:cxn ang="0">
                  <a:pos x="143" y="75"/>
                </a:cxn>
                <a:cxn ang="0">
                  <a:pos x="141" y="77"/>
                </a:cxn>
                <a:cxn ang="0">
                  <a:pos x="141" y="80"/>
                </a:cxn>
                <a:cxn ang="0">
                  <a:pos x="137" y="80"/>
                </a:cxn>
                <a:cxn ang="0">
                  <a:pos x="126" y="17"/>
                </a:cxn>
                <a:cxn ang="0">
                  <a:pos x="141" y="58"/>
                </a:cxn>
                <a:cxn ang="0">
                  <a:pos x="126" y="3"/>
                </a:cxn>
                <a:cxn ang="0">
                  <a:pos x="125" y="0"/>
                </a:cxn>
                <a:cxn ang="0">
                  <a:pos x="120" y="0"/>
                </a:cxn>
                <a:cxn ang="0">
                  <a:pos x="109" y="2"/>
                </a:cxn>
                <a:cxn ang="0">
                  <a:pos x="98" y="3"/>
                </a:cxn>
                <a:cxn ang="0">
                  <a:pos x="86" y="4"/>
                </a:cxn>
                <a:cxn ang="0">
                  <a:pos x="96" y="4"/>
                </a:cxn>
                <a:cxn ang="0">
                  <a:pos x="104" y="3"/>
                </a:cxn>
                <a:cxn ang="0">
                  <a:pos x="109" y="3"/>
                </a:cxn>
                <a:cxn ang="0">
                  <a:pos x="114" y="3"/>
                </a:cxn>
                <a:cxn ang="0">
                  <a:pos x="115" y="3"/>
                </a:cxn>
                <a:cxn ang="0">
                  <a:pos x="120" y="4"/>
                </a:cxn>
                <a:cxn ang="0">
                  <a:pos x="125" y="35"/>
                </a:cxn>
                <a:cxn ang="0">
                  <a:pos x="125" y="36"/>
                </a:cxn>
                <a:cxn ang="0">
                  <a:pos x="122" y="41"/>
                </a:cxn>
                <a:cxn ang="0">
                  <a:pos x="118" y="43"/>
                </a:cxn>
                <a:cxn ang="0">
                  <a:pos x="112" y="43"/>
                </a:cxn>
                <a:cxn ang="0">
                  <a:pos x="79" y="45"/>
                </a:cxn>
                <a:cxn ang="0">
                  <a:pos x="64" y="45"/>
                </a:cxn>
                <a:cxn ang="0">
                  <a:pos x="33" y="43"/>
                </a:cxn>
                <a:cxn ang="0">
                  <a:pos x="26" y="43"/>
                </a:cxn>
                <a:cxn ang="0">
                  <a:pos x="22" y="41"/>
                </a:cxn>
                <a:cxn ang="0">
                  <a:pos x="20" y="36"/>
                </a:cxn>
                <a:cxn ang="0">
                  <a:pos x="20" y="35"/>
                </a:cxn>
                <a:cxn ang="0">
                  <a:pos x="26" y="4"/>
                </a:cxn>
                <a:cxn ang="0">
                  <a:pos x="26" y="3"/>
                </a:cxn>
                <a:cxn ang="0">
                  <a:pos x="30" y="3"/>
                </a:cxn>
                <a:cxn ang="0">
                  <a:pos x="33" y="3"/>
                </a:cxn>
                <a:cxn ang="0">
                  <a:pos x="40" y="3"/>
                </a:cxn>
                <a:cxn ang="0">
                  <a:pos x="46" y="4"/>
                </a:cxn>
                <a:cxn ang="0">
                  <a:pos x="57" y="4"/>
                </a:cxn>
                <a:cxn ang="0">
                  <a:pos x="46" y="3"/>
                </a:cxn>
                <a:cxn ang="0">
                  <a:pos x="34" y="2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3" y="58"/>
                </a:cxn>
                <a:cxn ang="0">
                  <a:pos x="15" y="17"/>
                </a:cxn>
                <a:cxn ang="0">
                  <a:pos x="6" y="80"/>
                </a:cxn>
                <a:cxn ang="0">
                  <a:pos x="5" y="80"/>
                </a:cxn>
                <a:cxn ang="0">
                  <a:pos x="3" y="77"/>
                </a:cxn>
                <a:cxn ang="0">
                  <a:pos x="0" y="75"/>
                </a:cxn>
                <a:cxn ang="0">
                  <a:pos x="0" y="81"/>
                </a:cxn>
                <a:cxn ang="0">
                  <a:pos x="3" y="85"/>
                </a:cxn>
                <a:cxn ang="0">
                  <a:pos x="5" y="88"/>
                </a:cxn>
                <a:cxn ang="0">
                  <a:pos x="7" y="89"/>
                </a:cxn>
                <a:cxn ang="0">
                  <a:pos x="14" y="89"/>
                </a:cxn>
                <a:cxn ang="0">
                  <a:pos x="19" y="89"/>
                </a:cxn>
                <a:cxn ang="0">
                  <a:pos x="126" y="89"/>
                </a:cxn>
              </a:cxnLst>
              <a:rect l="0" t="0" r="r" b="b"/>
              <a:pathLst>
                <a:path w="143" h="89">
                  <a:moveTo>
                    <a:pt x="126" y="89"/>
                  </a:moveTo>
                  <a:lnTo>
                    <a:pt x="129" y="89"/>
                  </a:lnTo>
                  <a:lnTo>
                    <a:pt x="136" y="89"/>
                  </a:lnTo>
                  <a:lnTo>
                    <a:pt x="137" y="88"/>
                  </a:lnTo>
                  <a:lnTo>
                    <a:pt x="141" y="85"/>
                  </a:lnTo>
                  <a:lnTo>
                    <a:pt x="143" y="81"/>
                  </a:lnTo>
                  <a:lnTo>
                    <a:pt x="143" y="75"/>
                  </a:lnTo>
                  <a:lnTo>
                    <a:pt x="141" y="77"/>
                  </a:lnTo>
                  <a:lnTo>
                    <a:pt x="141" y="80"/>
                  </a:lnTo>
                  <a:lnTo>
                    <a:pt x="137" y="80"/>
                  </a:lnTo>
                  <a:lnTo>
                    <a:pt x="126" y="17"/>
                  </a:lnTo>
                  <a:lnTo>
                    <a:pt x="141" y="58"/>
                  </a:lnTo>
                  <a:lnTo>
                    <a:pt x="126" y="3"/>
                  </a:lnTo>
                  <a:lnTo>
                    <a:pt x="125" y="0"/>
                  </a:lnTo>
                  <a:lnTo>
                    <a:pt x="120" y="0"/>
                  </a:lnTo>
                  <a:lnTo>
                    <a:pt x="109" y="2"/>
                  </a:lnTo>
                  <a:lnTo>
                    <a:pt x="98" y="3"/>
                  </a:lnTo>
                  <a:lnTo>
                    <a:pt x="86" y="4"/>
                  </a:lnTo>
                  <a:lnTo>
                    <a:pt x="96" y="4"/>
                  </a:lnTo>
                  <a:lnTo>
                    <a:pt x="104" y="3"/>
                  </a:lnTo>
                  <a:lnTo>
                    <a:pt x="109" y="3"/>
                  </a:lnTo>
                  <a:lnTo>
                    <a:pt x="114" y="3"/>
                  </a:lnTo>
                  <a:lnTo>
                    <a:pt x="115" y="3"/>
                  </a:lnTo>
                  <a:lnTo>
                    <a:pt x="120" y="4"/>
                  </a:lnTo>
                  <a:lnTo>
                    <a:pt x="125" y="35"/>
                  </a:lnTo>
                  <a:lnTo>
                    <a:pt x="125" y="36"/>
                  </a:lnTo>
                  <a:lnTo>
                    <a:pt x="122" y="41"/>
                  </a:lnTo>
                  <a:lnTo>
                    <a:pt x="118" y="43"/>
                  </a:lnTo>
                  <a:lnTo>
                    <a:pt x="112" y="43"/>
                  </a:lnTo>
                  <a:lnTo>
                    <a:pt x="79" y="45"/>
                  </a:lnTo>
                  <a:lnTo>
                    <a:pt x="64" y="45"/>
                  </a:lnTo>
                  <a:lnTo>
                    <a:pt x="33" y="43"/>
                  </a:lnTo>
                  <a:lnTo>
                    <a:pt x="26" y="43"/>
                  </a:lnTo>
                  <a:lnTo>
                    <a:pt x="22" y="41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3"/>
                  </a:lnTo>
                  <a:lnTo>
                    <a:pt x="40" y="3"/>
                  </a:lnTo>
                  <a:lnTo>
                    <a:pt x="46" y="4"/>
                  </a:lnTo>
                  <a:lnTo>
                    <a:pt x="57" y="4"/>
                  </a:lnTo>
                  <a:lnTo>
                    <a:pt x="46" y="3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3" y="58"/>
                  </a:lnTo>
                  <a:lnTo>
                    <a:pt x="15" y="17"/>
                  </a:lnTo>
                  <a:lnTo>
                    <a:pt x="6" y="80"/>
                  </a:lnTo>
                  <a:lnTo>
                    <a:pt x="5" y="80"/>
                  </a:lnTo>
                  <a:lnTo>
                    <a:pt x="3" y="7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3" y="85"/>
                  </a:lnTo>
                  <a:lnTo>
                    <a:pt x="5" y="88"/>
                  </a:lnTo>
                  <a:lnTo>
                    <a:pt x="7" y="89"/>
                  </a:lnTo>
                  <a:lnTo>
                    <a:pt x="14" y="89"/>
                  </a:lnTo>
                  <a:lnTo>
                    <a:pt x="19" y="89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07" name="Freeform 115"/>
            <p:cNvSpPr>
              <a:spLocks/>
            </p:cNvSpPr>
            <p:nvPr/>
          </p:nvSpPr>
          <p:spPr bwMode="auto">
            <a:xfrm>
              <a:off x="2270" y="7631"/>
              <a:ext cx="20" cy="13"/>
            </a:xfrm>
            <a:custGeom>
              <a:avLst/>
              <a:gdLst/>
              <a:ahLst/>
              <a:cxnLst>
                <a:cxn ang="0">
                  <a:pos x="125" y="91"/>
                </a:cxn>
                <a:cxn ang="0">
                  <a:pos x="129" y="91"/>
                </a:cxn>
                <a:cxn ang="0">
                  <a:pos x="135" y="91"/>
                </a:cxn>
                <a:cxn ang="0">
                  <a:pos x="138" y="89"/>
                </a:cxn>
                <a:cxn ang="0">
                  <a:pos x="142" y="85"/>
                </a:cxn>
                <a:cxn ang="0">
                  <a:pos x="143" y="84"/>
                </a:cxn>
                <a:cxn ang="0">
                  <a:pos x="143" y="77"/>
                </a:cxn>
                <a:cxn ang="0">
                  <a:pos x="142" y="80"/>
                </a:cxn>
                <a:cxn ang="0">
                  <a:pos x="139" y="81"/>
                </a:cxn>
                <a:cxn ang="0">
                  <a:pos x="138" y="81"/>
                </a:cxn>
                <a:cxn ang="0">
                  <a:pos x="125" y="18"/>
                </a:cxn>
                <a:cxn ang="0">
                  <a:pos x="142" y="61"/>
                </a:cxn>
                <a:cxn ang="0">
                  <a:pos x="125" y="4"/>
                </a:cxn>
                <a:cxn ang="0">
                  <a:pos x="122" y="2"/>
                </a:cxn>
                <a:cxn ang="0">
                  <a:pos x="119" y="0"/>
                </a:cxn>
                <a:cxn ang="0">
                  <a:pos x="109" y="3"/>
                </a:cxn>
                <a:cxn ang="0">
                  <a:pos x="99" y="4"/>
                </a:cxn>
                <a:cxn ang="0">
                  <a:pos x="86" y="4"/>
                </a:cxn>
                <a:cxn ang="0">
                  <a:pos x="95" y="4"/>
                </a:cxn>
                <a:cxn ang="0">
                  <a:pos x="103" y="4"/>
                </a:cxn>
                <a:cxn ang="0">
                  <a:pos x="109" y="3"/>
                </a:cxn>
                <a:cxn ang="0">
                  <a:pos x="114" y="3"/>
                </a:cxn>
                <a:cxn ang="0">
                  <a:pos x="116" y="4"/>
                </a:cxn>
                <a:cxn ang="0">
                  <a:pos x="117" y="6"/>
                </a:cxn>
                <a:cxn ang="0">
                  <a:pos x="122" y="36"/>
                </a:cxn>
                <a:cxn ang="0">
                  <a:pos x="122" y="39"/>
                </a:cxn>
                <a:cxn ang="0">
                  <a:pos x="122" y="41"/>
                </a:cxn>
                <a:cxn ang="0">
                  <a:pos x="117" y="45"/>
                </a:cxn>
                <a:cxn ang="0">
                  <a:pos x="111" y="45"/>
                </a:cxn>
                <a:cxn ang="0">
                  <a:pos x="79" y="47"/>
                </a:cxn>
                <a:cxn ang="0">
                  <a:pos x="61" y="47"/>
                </a:cxn>
                <a:cxn ang="0">
                  <a:pos x="31" y="45"/>
                </a:cxn>
                <a:cxn ang="0">
                  <a:pos x="23" y="45"/>
                </a:cxn>
                <a:cxn ang="0">
                  <a:pos x="22" y="41"/>
                </a:cxn>
                <a:cxn ang="0">
                  <a:pos x="20" y="39"/>
                </a:cxn>
                <a:cxn ang="0">
                  <a:pos x="20" y="36"/>
                </a:cxn>
                <a:cxn ang="0">
                  <a:pos x="23" y="6"/>
                </a:cxn>
                <a:cxn ang="0">
                  <a:pos x="24" y="4"/>
                </a:cxn>
                <a:cxn ang="0">
                  <a:pos x="28" y="3"/>
                </a:cxn>
                <a:cxn ang="0">
                  <a:pos x="31" y="3"/>
                </a:cxn>
                <a:cxn ang="0">
                  <a:pos x="39" y="4"/>
                </a:cxn>
                <a:cxn ang="0">
                  <a:pos x="45" y="4"/>
                </a:cxn>
                <a:cxn ang="0">
                  <a:pos x="57" y="4"/>
                </a:cxn>
                <a:cxn ang="0">
                  <a:pos x="45" y="4"/>
                </a:cxn>
                <a:cxn ang="0">
                  <a:pos x="35" y="3"/>
                </a:cxn>
                <a:cxn ang="0">
                  <a:pos x="23" y="0"/>
                </a:cxn>
                <a:cxn ang="0">
                  <a:pos x="20" y="2"/>
                </a:cxn>
                <a:cxn ang="0">
                  <a:pos x="17" y="4"/>
                </a:cxn>
                <a:cxn ang="0">
                  <a:pos x="2" y="61"/>
                </a:cxn>
                <a:cxn ang="0">
                  <a:pos x="16" y="18"/>
                </a:cxn>
                <a:cxn ang="0">
                  <a:pos x="6" y="81"/>
                </a:cxn>
                <a:cxn ang="0">
                  <a:pos x="4" y="81"/>
                </a:cxn>
                <a:cxn ang="0">
                  <a:pos x="0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0" y="85"/>
                </a:cxn>
                <a:cxn ang="0">
                  <a:pos x="4" y="89"/>
                </a:cxn>
                <a:cxn ang="0">
                  <a:pos x="7" y="91"/>
                </a:cxn>
                <a:cxn ang="0">
                  <a:pos x="14" y="91"/>
                </a:cxn>
                <a:cxn ang="0">
                  <a:pos x="17" y="91"/>
                </a:cxn>
                <a:cxn ang="0">
                  <a:pos x="125" y="91"/>
                </a:cxn>
              </a:cxnLst>
              <a:rect l="0" t="0" r="r" b="b"/>
              <a:pathLst>
                <a:path w="143" h="91">
                  <a:moveTo>
                    <a:pt x="125" y="91"/>
                  </a:moveTo>
                  <a:lnTo>
                    <a:pt x="129" y="91"/>
                  </a:lnTo>
                  <a:lnTo>
                    <a:pt x="135" y="91"/>
                  </a:lnTo>
                  <a:lnTo>
                    <a:pt x="138" y="89"/>
                  </a:lnTo>
                  <a:lnTo>
                    <a:pt x="142" y="85"/>
                  </a:lnTo>
                  <a:lnTo>
                    <a:pt x="143" y="84"/>
                  </a:lnTo>
                  <a:lnTo>
                    <a:pt x="143" y="77"/>
                  </a:lnTo>
                  <a:lnTo>
                    <a:pt x="142" y="80"/>
                  </a:lnTo>
                  <a:lnTo>
                    <a:pt x="139" y="81"/>
                  </a:lnTo>
                  <a:lnTo>
                    <a:pt x="138" y="81"/>
                  </a:lnTo>
                  <a:lnTo>
                    <a:pt x="125" y="18"/>
                  </a:lnTo>
                  <a:lnTo>
                    <a:pt x="142" y="61"/>
                  </a:lnTo>
                  <a:lnTo>
                    <a:pt x="125" y="4"/>
                  </a:lnTo>
                  <a:lnTo>
                    <a:pt x="122" y="2"/>
                  </a:lnTo>
                  <a:lnTo>
                    <a:pt x="119" y="0"/>
                  </a:lnTo>
                  <a:lnTo>
                    <a:pt x="109" y="3"/>
                  </a:lnTo>
                  <a:lnTo>
                    <a:pt x="99" y="4"/>
                  </a:lnTo>
                  <a:lnTo>
                    <a:pt x="86" y="4"/>
                  </a:lnTo>
                  <a:lnTo>
                    <a:pt x="95" y="4"/>
                  </a:lnTo>
                  <a:lnTo>
                    <a:pt x="103" y="4"/>
                  </a:lnTo>
                  <a:lnTo>
                    <a:pt x="109" y="3"/>
                  </a:lnTo>
                  <a:lnTo>
                    <a:pt x="114" y="3"/>
                  </a:lnTo>
                  <a:lnTo>
                    <a:pt x="116" y="4"/>
                  </a:lnTo>
                  <a:lnTo>
                    <a:pt x="117" y="6"/>
                  </a:lnTo>
                  <a:lnTo>
                    <a:pt x="122" y="36"/>
                  </a:lnTo>
                  <a:lnTo>
                    <a:pt x="122" y="39"/>
                  </a:lnTo>
                  <a:lnTo>
                    <a:pt x="122" y="41"/>
                  </a:lnTo>
                  <a:lnTo>
                    <a:pt x="117" y="45"/>
                  </a:lnTo>
                  <a:lnTo>
                    <a:pt x="111" y="45"/>
                  </a:lnTo>
                  <a:lnTo>
                    <a:pt x="79" y="47"/>
                  </a:lnTo>
                  <a:lnTo>
                    <a:pt x="61" y="47"/>
                  </a:lnTo>
                  <a:lnTo>
                    <a:pt x="31" y="45"/>
                  </a:lnTo>
                  <a:lnTo>
                    <a:pt x="23" y="45"/>
                  </a:lnTo>
                  <a:lnTo>
                    <a:pt x="22" y="41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3" y="6"/>
                  </a:lnTo>
                  <a:lnTo>
                    <a:pt x="24" y="4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39" y="4"/>
                  </a:lnTo>
                  <a:lnTo>
                    <a:pt x="45" y="4"/>
                  </a:lnTo>
                  <a:lnTo>
                    <a:pt x="57" y="4"/>
                  </a:lnTo>
                  <a:lnTo>
                    <a:pt x="45" y="4"/>
                  </a:lnTo>
                  <a:lnTo>
                    <a:pt x="35" y="3"/>
                  </a:lnTo>
                  <a:lnTo>
                    <a:pt x="23" y="0"/>
                  </a:lnTo>
                  <a:lnTo>
                    <a:pt x="20" y="2"/>
                  </a:lnTo>
                  <a:lnTo>
                    <a:pt x="17" y="4"/>
                  </a:lnTo>
                  <a:lnTo>
                    <a:pt x="2" y="61"/>
                  </a:lnTo>
                  <a:lnTo>
                    <a:pt x="16" y="18"/>
                  </a:lnTo>
                  <a:lnTo>
                    <a:pt x="6" y="81"/>
                  </a:lnTo>
                  <a:lnTo>
                    <a:pt x="4" y="81"/>
                  </a:lnTo>
                  <a:lnTo>
                    <a:pt x="0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0" y="85"/>
                  </a:lnTo>
                  <a:lnTo>
                    <a:pt x="4" y="89"/>
                  </a:lnTo>
                  <a:lnTo>
                    <a:pt x="7" y="91"/>
                  </a:lnTo>
                  <a:lnTo>
                    <a:pt x="14" y="91"/>
                  </a:lnTo>
                  <a:lnTo>
                    <a:pt x="17" y="91"/>
                  </a:lnTo>
                  <a:lnTo>
                    <a:pt x="125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08" name="Freeform 116"/>
            <p:cNvSpPr>
              <a:spLocks/>
            </p:cNvSpPr>
            <p:nvPr/>
          </p:nvSpPr>
          <p:spPr bwMode="auto">
            <a:xfrm>
              <a:off x="2293" y="7631"/>
              <a:ext cx="21" cy="13"/>
            </a:xfrm>
            <a:custGeom>
              <a:avLst/>
              <a:gdLst/>
              <a:ahLst/>
              <a:cxnLst>
                <a:cxn ang="0">
                  <a:pos x="127" y="91"/>
                </a:cxn>
                <a:cxn ang="0">
                  <a:pos x="131" y="91"/>
                </a:cxn>
                <a:cxn ang="0">
                  <a:pos x="136" y="91"/>
                </a:cxn>
                <a:cxn ang="0">
                  <a:pos x="141" y="89"/>
                </a:cxn>
                <a:cxn ang="0">
                  <a:pos x="144" y="85"/>
                </a:cxn>
                <a:cxn ang="0">
                  <a:pos x="144" y="84"/>
                </a:cxn>
                <a:cxn ang="0">
                  <a:pos x="144" y="77"/>
                </a:cxn>
                <a:cxn ang="0">
                  <a:pos x="144" y="80"/>
                </a:cxn>
                <a:cxn ang="0">
                  <a:pos x="141" y="81"/>
                </a:cxn>
                <a:cxn ang="0">
                  <a:pos x="138" y="81"/>
                </a:cxn>
                <a:cxn ang="0">
                  <a:pos x="128" y="18"/>
                </a:cxn>
                <a:cxn ang="0">
                  <a:pos x="143" y="61"/>
                </a:cxn>
                <a:cxn ang="0">
                  <a:pos x="127" y="4"/>
                </a:cxn>
                <a:cxn ang="0">
                  <a:pos x="125" y="2"/>
                </a:cxn>
                <a:cxn ang="0">
                  <a:pos x="121" y="0"/>
                </a:cxn>
                <a:cxn ang="0">
                  <a:pos x="111" y="3"/>
                </a:cxn>
                <a:cxn ang="0">
                  <a:pos x="98" y="4"/>
                </a:cxn>
                <a:cxn ang="0">
                  <a:pos x="86" y="4"/>
                </a:cxn>
                <a:cxn ang="0">
                  <a:pos x="98" y="4"/>
                </a:cxn>
                <a:cxn ang="0">
                  <a:pos x="105" y="4"/>
                </a:cxn>
                <a:cxn ang="0">
                  <a:pos x="113" y="3"/>
                </a:cxn>
                <a:cxn ang="0">
                  <a:pos x="116" y="3"/>
                </a:cxn>
                <a:cxn ang="0">
                  <a:pos x="118" y="4"/>
                </a:cxn>
                <a:cxn ang="0">
                  <a:pos x="121" y="6"/>
                </a:cxn>
                <a:cxn ang="0">
                  <a:pos x="125" y="36"/>
                </a:cxn>
                <a:cxn ang="0">
                  <a:pos x="125" y="39"/>
                </a:cxn>
                <a:cxn ang="0">
                  <a:pos x="122" y="41"/>
                </a:cxn>
                <a:cxn ang="0">
                  <a:pos x="118" y="45"/>
                </a:cxn>
                <a:cxn ang="0">
                  <a:pos x="114" y="45"/>
                </a:cxn>
                <a:cxn ang="0">
                  <a:pos x="80" y="47"/>
                </a:cxn>
                <a:cxn ang="0">
                  <a:pos x="64" y="47"/>
                </a:cxn>
                <a:cxn ang="0">
                  <a:pos x="32" y="45"/>
                </a:cxn>
                <a:cxn ang="0">
                  <a:pos x="27" y="45"/>
                </a:cxn>
                <a:cxn ang="0">
                  <a:pos x="23" y="41"/>
                </a:cxn>
                <a:cxn ang="0">
                  <a:pos x="21" y="39"/>
                </a:cxn>
                <a:cxn ang="0">
                  <a:pos x="21" y="3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30" y="3"/>
                </a:cxn>
                <a:cxn ang="0">
                  <a:pos x="34" y="3"/>
                </a:cxn>
                <a:cxn ang="0">
                  <a:pos x="42" y="4"/>
                </a:cxn>
                <a:cxn ang="0">
                  <a:pos x="49" y="4"/>
                </a:cxn>
                <a:cxn ang="0">
                  <a:pos x="59" y="4"/>
                </a:cxn>
                <a:cxn ang="0">
                  <a:pos x="46" y="4"/>
                </a:cxn>
                <a:cxn ang="0">
                  <a:pos x="34" y="3"/>
                </a:cxn>
                <a:cxn ang="0">
                  <a:pos x="25" y="0"/>
                </a:cxn>
                <a:cxn ang="0">
                  <a:pos x="21" y="2"/>
                </a:cxn>
                <a:cxn ang="0">
                  <a:pos x="21" y="4"/>
                </a:cxn>
                <a:cxn ang="0">
                  <a:pos x="3" y="61"/>
                </a:cxn>
                <a:cxn ang="0">
                  <a:pos x="19" y="18"/>
                </a:cxn>
                <a:cxn ang="0">
                  <a:pos x="7" y="81"/>
                </a:cxn>
                <a:cxn ang="0">
                  <a:pos x="5" y="81"/>
                </a:cxn>
                <a:cxn ang="0">
                  <a:pos x="3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3" y="85"/>
                </a:cxn>
                <a:cxn ang="0">
                  <a:pos x="7" y="89"/>
                </a:cxn>
                <a:cxn ang="0">
                  <a:pos x="11" y="91"/>
                </a:cxn>
                <a:cxn ang="0">
                  <a:pos x="14" y="91"/>
                </a:cxn>
                <a:cxn ang="0">
                  <a:pos x="21" y="91"/>
                </a:cxn>
                <a:cxn ang="0">
                  <a:pos x="127" y="91"/>
                </a:cxn>
              </a:cxnLst>
              <a:rect l="0" t="0" r="r" b="b"/>
              <a:pathLst>
                <a:path w="144" h="91">
                  <a:moveTo>
                    <a:pt x="127" y="91"/>
                  </a:moveTo>
                  <a:lnTo>
                    <a:pt x="131" y="91"/>
                  </a:lnTo>
                  <a:lnTo>
                    <a:pt x="136" y="91"/>
                  </a:lnTo>
                  <a:lnTo>
                    <a:pt x="141" y="89"/>
                  </a:lnTo>
                  <a:lnTo>
                    <a:pt x="144" y="85"/>
                  </a:lnTo>
                  <a:lnTo>
                    <a:pt x="144" y="84"/>
                  </a:lnTo>
                  <a:lnTo>
                    <a:pt x="144" y="77"/>
                  </a:lnTo>
                  <a:lnTo>
                    <a:pt x="144" y="80"/>
                  </a:lnTo>
                  <a:lnTo>
                    <a:pt x="141" y="81"/>
                  </a:lnTo>
                  <a:lnTo>
                    <a:pt x="138" y="81"/>
                  </a:lnTo>
                  <a:lnTo>
                    <a:pt x="128" y="18"/>
                  </a:lnTo>
                  <a:lnTo>
                    <a:pt x="143" y="61"/>
                  </a:lnTo>
                  <a:lnTo>
                    <a:pt x="127" y="4"/>
                  </a:lnTo>
                  <a:lnTo>
                    <a:pt x="125" y="2"/>
                  </a:lnTo>
                  <a:lnTo>
                    <a:pt x="121" y="0"/>
                  </a:lnTo>
                  <a:lnTo>
                    <a:pt x="111" y="3"/>
                  </a:lnTo>
                  <a:lnTo>
                    <a:pt x="98" y="4"/>
                  </a:lnTo>
                  <a:lnTo>
                    <a:pt x="86" y="4"/>
                  </a:lnTo>
                  <a:lnTo>
                    <a:pt x="98" y="4"/>
                  </a:lnTo>
                  <a:lnTo>
                    <a:pt x="105" y="4"/>
                  </a:lnTo>
                  <a:lnTo>
                    <a:pt x="113" y="3"/>
                  </a:lnTo>
                  <a:lnTo>
                    <a:pt x="116" y="3"/>
                  </a:lnTo>
                  <a:lnTo>
                    <a:pt x="118" y="4"/>
                  </a:lnTo>
                  <a:lnTo>
                    <a:pt x="121" y="6"/>
                  </a:lnTo>
                  <a:lnTo>
                    <a:pt x="125" y="36"/>
                  </a:lnTo>
                  <a:lnTo>
                    <a:pt x="125" y="39"/>
                  </a:lnTo>
                  <a:lnTo>
                    <a:pt x="122" y="41"/>
                  </a:lnTo>
                  <a:lnTo>
                    <a:pt x="118" y="45"/>
                  </a:lnTo>
                  <a:lnTo>
                    <a:pt x="114" y="45"/>
                  </a:lnTo>
                  <a:lnTo>
                    <a:pt x="80" y="47"/>
                  </a:lnTo>
                  <a:lnTo>
                    <a:pt x="64" y="47"/>
                  </a:lnTo>
                  <a:lnTo>
                    <a:pt x="32" y="45"/>
                  </a:lnTo>
                  <a:lnTo>
                    <a:pt x="27" y="45"/>
                  </a:lnTo>
                  <a:lnTo>
                    <a:pt x="23" y="41"/>
                  </a:lnTo>
                  <a:lnTo>
                    <a:pt x="21" y="39"/>
                  </a:lnTo>
                  <a:lnTo>
                    <a:pt x="21" y="3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30" y="3"/>
                  </a:lnTo>
                  <a:lnTo>
                    <a:pt x="34" y="3"/>
                  </a:lnTo>
                  <a:lnTo>
                    <a:pt x="42" y="4"/>
                  </a:lnTo>
                  <a:lnTo>
                    <a:pt x="49" y="4"/>
                  </a:lnTo>
                  <a:lnTo>
                    <a:pt x="59" y="4"/>
                  </a:lnTo>
                  <a:lnTo>
                    <a:pt x="46" y="4"/>
                  </a:lnTo>
                  <a:lnTo>
                    <a:pt x="34" y="3"/>
                  </a:lnTo>
                  <a:lnTo>
                    <a:pt x="25" y="0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3" y="61"/>
                  </a:lnTo>
                  <a:lnTo>
                    <a:pt x="19" y="18"/>
                  </a:lnTo>
                  <a:lnTo>
                    <a:pt x="7" y="81"/>
                  </a:lnTo>
                  <a:lnTo>
                    <a:pt x="5" y="81"/>
                  </a:lnTo>
                  <a:lnTo>
                    <a:pt x="3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3" y="85"/>
                  </a:lnTo>
                  <a:lnTo>
                    <a:pt x="7" y="89"/>
                  </a:lnTo>
                  <a:lnTo>
                    <a:pt x="11" y="91"/>
                  </a:lnTo>
                  <a:lnTo>
                    <a:pt x="14" y="91"/>
                  </a:lnTo>
                  <a:lnTo>
                    <a:pt x="21" y="91"/>
                  </a:lnTo>
                  <a:lnTo>
                    <a:pt x="127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09" name="Freeform 117"/>
            <p:cNvSpPr>
              <a:spLocks/>
            </p:cNvSpPr>
            <p:nvPr/>
          </p:nvSpPr>
          <p:spPr bwMode="auto">
            <a:xfrm>
              <a:off x="2317" y="7631"/>
              <a:ext cx="21" cy="13"/>
            </a:xfrm>
            <a:custGeom>
              <a:avLst/>
              <a:gdLst/>
              <a:ahLst/>
              <a:cxnLst>
                <a:cxn ang="0">
                  <a:pos x="125" y="91"/>
                </a:cxn>
                <a:cxn ang="0">
                  <a:pos x="132" y="91"/>
                </a:cxn>
                <a:cxn ang="0">
                  <a:pos x="134" y="91"/>
                </a:cxn>
                <a:cxn ang="0">
                  <a:pos x="139" y="89"/>
                </a:cxn>
                <a:cxn ang="0">
                  <a:pos x="143" y="85"/>
                </a:cxn>
                <a:cxn ang="0">
                  <a:pos x="146" y="84"/>
                </a:cxn>
                <a:cxn ang="0">
                  <a:pos x="146" y="77"/>
                </a:cxn>
                <a:cxn ang="0">
                  <a:pos x="143" y="80"/>
                </a:cxn>
                <a:cxn ang="0">
                  <a:pos x="140" y="81"/>
                </a:cxn>
                <a:cxn ang="0">
                  <a:pos x="139" y="81"/>
                </a:cxn>
                <a:cxn ang="0">
                  <a:pos x="127" y="18"/>
                </a:cxn>
                <a:cxn ang="0">
                  <a:pos x="143" y="61"/>
                </a:cxn>
                <a:cxn ang="0">
                  <a:pos x="125" y="4"/>
                </a:cxn>
                <a:cxn ang="0">
                  <a:pos x="125" y="2"/>
                </a:cxn>
                <a:cxn ang="0">
                  <a:pos x="121" y="0"/>
                </a:cxn>
                <a:cxn ang="0">
                  <a:pos x="111" y="3"/>
                </a:cxn>
                <a:cxn ang="0">
                  <a:pos x="99" y="4"/>
                </a:cxn>
                <a:cxn ang="0">
                  <a:pos x="86" y="4"/>
                </a:cxn>
                <a:cxn ang="0">
                  <a:pos x="97" y="4"/>
                </a:cxn>
                <a:cxn ang="0">
                  <a:pos x="105" y="4"/>
                </a:cxn>
                <a:cxn ang="0">
                  <a:pos x="111" y="3"/>
                </a:cxn>
                <a:cxn ang="0">
                  <a:pos x="114" y="3"/>
                </a:cxn>
                <a:cxn ang="0">
                  <a:pos x="118" y="4"/>
                </a:cxn>
                <a:cxn ang="0">
                  <a:pos x="118" y="6"/>
                </a:cxn>
                <a:cxn ang="0">
                  <a:pos x="125" y="36"/>
                </a:cxn>
                <a:cxn ang="0">
                  <a:pos x="125" y="39"/>
                </a:cxn>
                <a:cxn ang="0">
                  <a:pos x="122" y="41"/>
                </a:cxn>
                <a:cxn ang="0">
                  <a:pos x="118" y="45"/>
                </a:cxn>
                <a:cxn ang="0">
                  <a:pos x="113" y="45"/>
                </a:cxn>
                <a:cxn ang="0">
                  <a:pos x="82" y="47"/>
                </a:cxn>
                <a:cxn ang="0">
                  <a:pos x="66" y="47"/>
                </a:cxn>
                <a:cxn ang="0">
                  <a:pos x="32" y="45"/>
                </a:cxn>
                <a:cxn ang="0">
                  <a:pos x="27" y="45"/>
                </a:cxn>
                <a:cxn ang="0">
                  <a:pos x="24" y="41"/>
                </a:cxn>
                <a:cxn ang="0">
                  <a:pos x="20" y="39"/>
                </a:cxn>
                <a:cxn ang="0">
                  <a:pos x="20" y="36"/>
                </a:cxn>
                <a:cxn ang="0">
                  <a:pos x="25" y="6"/>
                </a:cxn>
                <a:cxn ang="0">
                  <a:pos x="27" y="4"/>
                </a:cxn>
                <a:cxn ang="0">
                  <a:pos x="30" y="3"/>
                </a:cxn>
                <a:cxn ang="0">
                  <a:pos x="33" y="3"/>
                </a:cxn>
                <a:cxn ang="0">
                  <a:pos x="41" y="4"/>
                </a:cxn>
                <a:cxn ang="0">
                  <a:pos x="49" y="4"/>
                </a:cxn>
                <a:cxn ang="0">
                  <a:pos x="60" y="4"/>
                </a:cxn>
                <a:cxn ang="0">
                  <a:pos x="47" y="4"/>
                </a:cxn>
                <a:cxn ang="0">
                  <a:pos x="35" y="3"/>
                </a:cxn>
                <a:cxn ang="0">
                  <a:pos x="25" y="0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3" y="61"/>
                </a:cxn>
                <a:cxn ang="0">
                  <a:pos x="18" y="18"/>
                </a:cxn>
                <a:cxn ang="0">
                  <a:pos x="7" y="81"/>
                </a:cxn>
                <a:cxn ang="0">
                  <a:pos x="5" y="81"/>
                </a:cxn>
                <a:cxn ang="0">
                  <a:pos x="3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3" y="85"/>
                </a:cxn>
                <a:cxn ang="0">
                  <a:pos x="5" y="89"/>
                </a:cxn>
                <a:cxn ang="0">
                  <a:pos x="10" y="91"/>
                </a:cxn>
                <a:cxn ang="0">
                  <a:pos x="14" y="91"/>
                </a:cxn>
                <a:cxn ang="0">
                  <a:pos x="19" y="91"/>
                </a:cxn>
                <a:cxn ang="0">
                  <a:pos x="125" y="91"/>
                </a:cxn>
              </a:cxnLst>
              <a:rect l="0" t="0" r="r" b="b"/>
              <a:pathLst>
                <a:path w="146" h="91">
                  <a:moveTo>
                    <a:pt x="125" y="91"/>
                  </a:moveTo>
                  <a:lnTo>
                    <a:pt x="132" y="91"/>
                  </a:lnTo>
                  <a:lnTo>
                    <a:pt x="134" y="91"/>
                  </a:lnTo>
                  <a:lnTo>
                    <a:pt x="139" y="89"/>
                  </a:lnTo>
                  <a:lnTo>
                    <a:pt x="143" y="85"/>
                  </a:lnTo>
                  <a:lnTo>
                    <a:pt x="146" y="84"/>
                  </a:lnTo>
                  <a:lnTo>
                    <a:pt x="146" y="77"/>
                  </a:lnTo>
                  <a:lnTo>
                    <a:pt x="143" y="80"/>
                  </a:lnTo>
                  <a:lnTo>
                    <a:pt x="140" y="81"/>
                  </a:lnTo>
                  <a:lnTo>
                    <a:pt x="139" y="81"/>
                  </a:lnTo>
                  <a:lnTo>
                    <a:pt x="127" y="18"/>
                  </a:lnTo>
                  <a:lnTo>
                    <a:pt x="143" y="61"/>
                  </a:lnTo>
                  <a:lnTo>
                    <a:pt x="125" y="4"/>
                  </a:lnTo>
                  <a:lnTo>
                    <a:pt x="125" y="2"/>
                  </a:lnTo>
                  <a:lnTo>
                    <a:pt x="121" y="0"/>
                  </a:lnTo>
                  <a:lnTo>
                    <a:pt x="111" y="3"/>
                  </a:lnTo>
                  <a:lnTo>
                    <a:pt x="99" y="4"/>
                  </a:lnTo>
                  <a:lnTo>
                    <a:pt x="86" y="4"/>
                  </a:lnTo>
                  <a:lnTo>
                    <a:pt x="97" y="4"/>
                  </a:lnTo>
                  <a:lnTo>
                    <a:pt x="105" y="4"/>
                  </a:lnTo>
                  <a:lnTo>
                    <a:pt x="111" y="3"/>
                  </a:lnTo>
                  <a:lnTo>
                    <a:pt x="114" y="3"/>
                  </a:lnTo>
                  <a:lnTo>
                    <a:pt x="118" y="4"/>
                  </a:lnTo>
                  <a:lnTo>
                    <a:pt x="118" y="6"/>
                  </a:lnTo>
                  <a:lnTo>
                    <a:pt x="125" y="36"/>
                  </a:lnTo>
                  <a:lnTo>
                    <a:pt x="125" y="39"/>
                  </a:lnTo>
                  <a:lnTo>
                    <a:pt x="122" y="41"/>
                  </a:lnTo>
                  <a:lnTo>
                    <a:pt x="118" y="45"/>
                  </a:lnTo>
                  <a:lnTo>
                    <a:pt x="113" y="45"/>
                  </a:lnTo>
                  <a:lnTo>
                    <a:pt x="82" y="47"/>
                  </a:lnTo>
                  <a:lnTo>
                    <a:pt x="66" y="47"/>
                  </a:lnTo>
                  <a:lnTo>
                    <a:pt x="32" y="45"/>
                  </a:lnTo>
                  <a:lnTo>
                    <a:pt x="27" y="45"/>
                  </a:lnTo>
                  <a:lnTo>
                    <a:pt x="24" y="41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5" y="6"/>
                  </a:lnTo>
                  <a:lnTo>
                    <a:pt x="27" y="4"/>
                  </a:lnTo>
                  <a:lnTo>
                    <a:pt x="30" y="3"/>
                  </a:lnTo>
                  <a:lnTo>
                    <a:pt x="33" y="3"/>
                  </a:lnTo>
                  <a:lnTo>
                    <a:pt x="41" y="4"/>
                  </a:lnTo>
                  <a:lnTo>
                    <a:pt x="49" y="4"/>
                  </a:lnTo>
                  <a:lnTo>
                    <a:pt x="60" y="4"/>
                  </a:lnTo>
                  <a:lnTo>
                    <a:pt x="47" y="4"/>
                  </a:lnTo>
                  <a:lnTo>
                    <a:pt x="35" y="3"/>
                  </a:lnTo>
                  <a:lnTo>
                    <a:pt x="25" y="0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3" y="61"/>
                  </a:lnTo>
                  <a:lnTo>
                    <a:pt x="18" y="18"/>
                  </a:lnTo>
                  <a:lnTo>
                    <a:pt x="7" y="81"/>
                  </a:lnTo>
                  <a:lnTo>
                    <a:pt x="5" y="81"/>
                  </a:lnTo>
                  <a:lnTo>
                    <a:pt x="3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3" y="85"/>
                  </a:lnTo>
                  <a:lnTo>
                    <a:pt x="5" y="89"/>
                  </a:lnTo>
                  <a:lnTo>
                    <a:pt x="10" y="91"/>
                  </a:lnTo>
                  <a:lnTo>
                    <a:pt x="14" y="91"/>
                  </a:lnTo>
                  <a:lnTo>
                    <a:pt x="19" y="91"/>
                  </a:lnTo>
                  <a:lnTo>
                    <a:pt x="125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10" name="Freeform 118"/>
            <p:cNvSpPr>
              <a:spLocks/>
            </p:cNvSpPr>
            <p:nvPr/>
          </p:nvSpPr>
          <p:spPr bwMode="auto">
            <a:xfrm>
              <a:off x="2353" y="7631"/>
              <a:ext cx="20" cy="12"/>
            </a:xfrm>
            <a:custGeom>
              <a:avLst/>
              <a:gdLst/>
              <a:ahLst/>
              <a:cxnLst>
                <a:cxn ang="0">
                  <a:pos x="122" y="89"/>
                </a:cxn>
                <a:cxn ang="0">
                  <a:pos x="127" y="89"/>
                </a:cxn>
                <a:cxn ang="0">
                  <a:pos x="133" y="89"/>
                </a:cxn>
                <a:cxn ang="0">
                  <a:pos x="137" y="88"/>
                </a:cxn>
                <a:cxn ang="0">
                  <a:pos x="138" y="85"/>
                </a:cxn>
                <a:cxn ang="0">
                  <a:pos x="141" y="81"/>
                </a:cxn>
                <a:cxn ang="0">
                  <a:pos x="141" y="75"/>
                </a:cxn>
                <a:cxn ang="0">
                  <a:pos x="138" y="77"/>
                </a:cxn>
                <a:cxn ang="0">
                  <a:pos x="137" y="80"/>
                </a:cxn>
                <a:cxn ang="0">
                  <a:pos x="135" y="80"/>
                </a:cxn>
                <a:cxn ang="0">
                  <a:pos x="124" y="17"/>
                </a:cxn>
                <a:cxn ang="0">
                  <a:pos x="138" y="58"/>
                </a:cxn>
                <a:cxn ang="0">
                  <a:pos x="122" y="3"/>
                </a:cxn>
                <a:cxn ang="0">
                  <a:pos x="121" y="0"/>
                </a:cxn>
                <a:cxn ang="0">
                  <a:pos x="117" y="0"/>
                </a:cxn>
                <a:cxn ang="0">
                  <a:pos x="107" y="2"/>
                </a:cxn>
                <a:cxn ang="0">
                  <a:pos x="94" y="3"/>
                </a:cxn>
                <a:cxn ang="0">
                  <a:pos x="84" y="4"/>
                </a:cxn>
                <a:cxn ang="0">
                  <a:pos x="93" y="4"/>
                </a:cxn>
                <a:cxn ang="0">
                  <a:pos x="101" y="3"/>
                </a:cxn>
                <a:cxn ang="0">
                  <a:pos x="108" y="3"/>
                </a:cxn>
                <a:cxn ang="0">
                  <a:pos x="114" y="3"/>
                </a:cxn>
                <a:cxn ang="0">
                  <a:pos x="115" y="3"/>
                </a:cxn>
                <a:cxn ang="0">
                  <a:pos x="117" y="4"/>
                </a:cxn>
                <a:cxn ang="0">
                  <a:pos x="121" y="35"/>
                </a:cxn>
                <a:cxn ang="0">
                  <a:pos x="121" y="36"/>
                </a:cxn>
                <a:cxn ang="0">
                  <a:pos x="119" y="41"/>
                </a:cxn>
                <a:cxn ang="0">
                  <a:pos x="115" y="43"/>
                </a:cxn>
                <a:cxn ang="0">
                  <a:pos x="110" y="43"/>
                </a:cxn>
                <a:cxn ang="0">
                  <a:pos x="78" y="45"/>
                </a:cxn>
                <a:cxn ang="0">
                  <a:pos x="64" y="45"/>
                </a:cxn>
                <a:cxn ang="0">
                  <a:pos x="33" y="43"/>
                </a:cxn>
                <a:cxn ang="0">
                  <a:pos x="26" y="43"/>
                </a:cxn>
                <a:cxn ang="0">
                  <a:pos x="22" y="41"/>
                </a:cxn>
                <a:cxn ang="0">
                  <a:pos x="21" y="36"/>
                </a:cxn>
                <a:cxn ang="0">
                  <a:pos x="21" y="35"/>
                </a:cxn>
                <a:cxn ang="0">
                  <a:pos x="26" y="4"/>
                </a:cxn>
                <a:cxn ang="0">
                  <a:pos x="26" y="3"/>
                </a:cxn>
                <a:cxn ang="0">
                  <a:pos x="30" y="3"/>
                </a:cxn>
                <a:cxn ang="0">
                  <a:pos x="35" y="3"/>
                </a:cxn>
                <a:cxn ang="0">
                  <a:pos x="41" y="3"/>
                </a:cxn>
                <a:cxn ang="0">
                  <a:pos x="49" y="4"/>
                </a:cxn>
                <a:cxn ang="0">
                  <a:pos x="58" y="4"/>
                </a:cxn>
                <a:cxn ang="0">
                  <a:pos x="47" y="3"/>
                </a:cxn>
                <a:cxn ang="0">
                  <a:pos x="35" y="2"/>
                </a:cxn>
                <a:cxn ang="0">
                  <a:pos x="25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4" y="58"/>
                </a:cxn>
                <a:cxn ang="0">
                  <a:pos x="16" y="17"/>
                </a:cxn>
                <a:cxn ang="0">
                  <a:pos x="7" y="80"/>
                </a:cxn>
                <a:cxn ang="0">
                  <a:pos x="4" y="80"/>
                </a:cxn>
                <a:cxn ang="0">
                  <a:pos x="4" y="77"/>
                </a:cxn>
                <a:cxn ang="0">
                  <a:pos x="0" y="75"/>
                </a:cxn>
                <a:cxn ang="0">
                  <a:pos x="0" y="81"/>
                </a:cxn>
                <a:cxn ang="0">
                  <a:pos x="4" y="85"/>
                </a:cxn>
                <a:cxn ang="0">
                  <a:pos x="4" y="88"/>
                </a:cxn>
                <a:cxn ang="0">
                  <a:pos x="8" y="89"/>
                </a:cxn>
                <a:cxn ang="0">
                  <a:pos x="15" y="89"/>
                </a:cxn>
                <a:cxn ang="0">
                  <a:pos x="21" y="89"/>
                </a:cxn>
                <a:cxn ang="0">
                  <a:pos x="122" y="89"/>
                </a:cxn>
              </a:cxnLst>
              <a:rect l="0" t="0" r="r" b="b"/>
              <a:pathLst>
                <a:path w="141" h="89">
                  <a:moveTo>
                    <a:pt x="122" y="89"/>
                  </a:moveTo>
                  <a:lnTo>
                    <a:pt x="127" y="89"/>
                  </a:lnTo>
                  <a:lnTo>
                    <a:pt x="133" y="89"/>
                  </a:lnTo>
                  <a:lnTo>
                    <a:pt x="137" y="88"/>
                  </a:lnTo>
                  <a:lnTo>
                    <a:pt x="138" y="85"/>
                  </a:lnTo>
                  <a:lnTo>
                    <a:pt x="141" y="81"/>
                  </a:lnTo>
                  <a:lnTo>
                    <a:pt x="141" y="75"/>
                  </a:lnTo>
                  <a:lnTo>
                    <a:pt x="138" y="77"/>
                  </a:lnTo>
                  <a:lnTo>
                    <a:pt x="137" y="80"/>
                  </a:lnTo>
                  <a:lnTo>
                    <a:pt x="135" y="80"/>
                  </a:lnTo>
                  <a:lnTo>
                    <a:pt x="124" y="17"/>
                  </a:lnTo>
                  <a:lnTo>
                    <a:pt x="138" y="58"/>
                  </a:lnTo>
                  <a:lnTo>
                    <a:pt x="122" y="3"/>
                  </a:lnTo>
                  <a:lnTo>
                    <a:pt x="121" y="0"/>
                  </a:lnTo>
                  <a:lnTo>
                    <a:pt x="117" y="0"/>
                  </a:lnTo>
                  <a:lnTo>
                    <a:pt x="107" y="2"/>
                  </a:lnTo>
                  <a:lnTo>
                    <a:pt x="94" y="3"/>
                  </a:lnTo>
                  <a:lnTo>
                    <a:pt x="84" y="4"/>
                  </a:lnTo>
                  <a:lnTo>
                    <a:pt x="93" y="4"/>
                  </a:lnTo>
                  <a:lnTo>
                    <a:pt x="101" y="3"/>
                  </a:lnTo>
                  <a:lnTo>
                    <a:pt x="108" y="3"/>
                  </a:lnTo>
                  <a:lnTo>
                    <a:pt x="114" y="3"/>
                  </a:lnTo>
                  <a:lnTo>
                    <a:pt x="115" y="3"/>
                  </a:lnTo>
                  <a:lnTo>
                    <a:pt x="117" y="4"/>
                  </a:lnTo>
                  <a:lnTo>
                    <a:pt x="121" y="35"/>
                  </a:lnTo>
                  <a:lnTo>
                    <a:pt x="121" y="36"/>
                  </a:lnTo>
                  <a:lnTo>
                    <a:pt x="119" y="41"/>
                  </a:lnTo>
                  <a:lnTo>
                    <a:pt x="115" y="43"/>
                  </a:lnTo>
                  <a:lnTo>
                    <a:pt x="110" y="43"/>
                  </a:lnTo>
                  <a:lnTo>
                    <a:pt x="78" y="45"/>
                  </a:lnTo>
                  <a:lnTo>
                    <a:pt x="64" y="45"/>
                  </a:lnTo>
                  <a:lnTo>
                    <a:pt x="33" y="43"/>
                  </a:lnTo>
                  <a:lnTo>
                    <a:pt x="26" y="43"/>
                  </a:lnTo>
                  <a:lnTo>
                    <a:pt x="22" y="41"/>
                  </a:lnTo>
                  <a:lnTo>
                    <a:pt x="21" y="36"/>
                  </a:lnTo>
                  <a:lnTo>
                    <a:pt x="21" y="3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9" y="4"/>
                  </a:lnTo>
                  <a:lnTo>
                    <a:pt x="58" y="4"/>
                  </a:lnTo>
                  <a:lnTo>
                    <a:pt x="47" y="3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4" y="58"/>
                  </a:lnTo>
                  <a:lnTo>
                    <a:pt x="16" y="17"/>
                  </a:lnTo>
                  <a:lnTo>
                    <a:pt x="7" y="80"/>
                  </a:lnTo>
                  <a:lnTo>
                    <a:pt x="4" y="80"/>
                  </a:lnTo>
                  <a:lnTo>
                    <a:pt x="4" y="7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4" y="85"/>
                  </a:lnTo>
                  <a:lnTo>
                    <a:pt x="4" y="88"/>
                  </a:lnTo>
                  <a:lnTo>
                    <a:pt x="8" y="89"/>
                  </a:lnTo>
                  <a:lnTo>
                    <a:pt x="15" y="89"/>
                  </a:lnTo>
                  <a:lnTo>
                    <a:pt x="21" y="89"/>
                  </a:lnTo>
                  <a:lnTo>
                    <a:pt x="122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11" name="Freeform 119"/>
            <p:cNvSpPr>
              <a:spLocks/>
            </p:cNvSpPr>
            <p:nvPr/>
          </p:nvSpPr>
          <p:spPr bwMode="auto">
            <a:xfrm>
              <a:off x="2377" y="7631"/>
              <a:ext cx="21" cy="12"/>
            </a:xfrm>
            <a:custGeom>
              <a:avLst/>
              <a:gdLst/>
              <a:ahLst/>
              <a:cxnLst>
                <a:cxn ang="0">
                  <a:pos x="123" y="89"/>
                </a:cxn>
                <a:cxn ang="0">
                  <a:pos x="130" y="89"/>
                </a:cxn>
                <a:cxn ang="0">
                  <a:pos x="134" y="89"/>
                </a:cxn>
                <a:cxn ang="0">
                  <a:pos x="137" y="88"/>
                </a:cxn>
                <a:cxn ang="0">
                  <a:pos x="142" y="85"/>
                </a:cxn>
                <a:cxn ang="0">
                  <a:pos x="142" y="81"/>
                </a:cxn>
                <a:cxn ang="0">
                  <a:pos x="142" y="75"/>
                </a:cxn>
                <a:cxn ang="0">
                  <a:pos x="142" y="77"/>
                </a:cxn>
                <a:cxn ang="0">
                  <a:pos x="141" y="80"/>
                </a:cxn>
                <a:cxn ang="0">
                  <a:pos x="137" y="80"/>
                </a:cxn>
                <a:cxn ang="0">
                  <a:pos x="127" y="17"/>
                </a:cxn>
                <a:cxn ang="0">
                  <a:pos x="141" y="58"/>
                </a:cxn>
                <a:cxn ang="0">
                  <a:pos x="123" y="3"/>
                </a:cxn>
                <a:cxn ang="0">
                  <a:pos x="123" y="0"/>
                </a:cxn>
                <a:cxn ang="0">
                  <a:pos x="120" y="0"/>
                </a:cxn>
                <a:cxn ang="0">
                  <a:pos x="111" y="2"/>
                </a:cxn>
                <a:cxn ang="0">
                  <a:pos x="97" y="3"/>
                </a:cxn>
                <a:cxn ang="0">
                  <a:pos x="84" y="4"/>
                </a:cxn>
                <a:cxn ang="0">
                  <a:pos x="97" y="4"/>
                </a:cxn>
                <a:cxn ang="0">
                  <a:pos x="104" y="3"/>
                </a:cxn>
                <a:cxn ang="0">
                  <a:pos x="111" y="3"/>
                </a:cxn>
                <a:cxn ang="0">
                  <a:pos x="115" y="3"/>
                </a:cxn>
                <a:cxn ang="0">
                  <a:pos x="115" y="3"/>
                </a:cxn>
                <a:cxn ang="0">
                  <a:pos x="119" y="4"/>
                </a:cxn>
                <a:cxn ang="0">
                  <a:pos x="123" y="35"/>
                </a:cxn>
                <a:cxn ang="0">
                  <a:pos x="123" y="36"/>
                </a:cxn>
                <a:cxn ang="0">
                  <a:pos x="122" y="41"/>
                </a:cxn>
                <a:cxn ang="0">
                  <a:pos x="119" y="43"/>
                </a:cxn>
                <a:cxn ang="0">
                  <a:pos x="112" y="43"/>
                </a:cxn>
                <a:cxn ang="0">
                  <a:pos x="80" y="45"/>
                </a:cxn>
                <a:cxn ang="0">
                  <a:pos x="63" y="45"/>
                </a:cxn>
                <a:cxn ang="0">
                  <a:pos x="31" y="43"/>
                </a:cxn>
                <a:cxn ang="0">
                  <a:pos x="25" y="43"/>
                </a:cxn>
                <a:cxn ang="0">
                  <a:pos x="22" y="41"/>
                </a:cxn>
                <a:cxn ang="0">
                  <a:pos x="20" y="36"/>
                </a:cxn>
                <a:cxn ang="0">
                  <a:pos x="20" y="35"/>
                </a:cxn>
                <a:cxn ang="0">
                  <a:pos x="25" y="4"/>
                </a:cxn>
                <a:cxn ang="0">
                  <a:pos x="27" y="3"/>
                </a:cxn>
                <a:cxn ang="0">
                  <a:pos x="29" y="3"/>
                </a:cxn>
                <a:cxn ang="0">
                  <a:pos x="32" y="3"/>
                </a:cxn>
                <a:cxn ang="0">
                  <a:pos x="40" y="3"/>
                </a:cxn>
                <a:cxn ang="0">
                  <a:pos x="47" y="4"/>
                </a:cxn>
                <a:cxn ang="0">
                  <a:pos x="58" y="4"/>
                </a:cxn>
                <a:cxn ang="0">
                  <a:pos x="47" y="3"/>
                </a:cxn>
                <a:cxn ang="0">
                  <a:pos x="34" y="2"/>
                </a:cxn>
                <a:cxn ang="0">
                  <a:pos x="25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" y="58"/>
                </a:cxn>
                <a:cxn ang="0">
                  <a:pos x="17" y="17"/>
                </a:cxn>
                <a:cxn ang="0">
                  <a:pos x="6" y="80"/>
                </a:cxn>
                <a:cxn ang="0">
                  <a:pos x="1" y="80"/>
                </a:cxn>
                <a:cxn ang="0">
                  <a:pos x="0" y="77"/>
                </a:cxn>
                <a:cxn ang="0">
                  <a:pos x="0" y="75"/>
                </a:cxn>
                <a:cxn ang="0">
                  <a:pos x="0" y="81"/>
                </a:cxn>
                <a:cxn ang="0">
                  <a:pos x="0" y="85"/>
                </a:cxn>
                <a:cxn ang="0">
                  <a:pos x="5" y="88"/>
                </a:cxn>
                <a:cxn ang="0">
                  <a:pos x="8" y="89"/>
                </a:cxn>
                <a:cxn ang="0">
                  <a:pos x="13" y="89"/>
                </a:cxn>
                <a:cxn ang="0">
                  <a:pos x="19" y="89"/>
                </a:cxn>
                <a:cxn ang="0">
                  <a:pos x="123" y="89"/>
                </a:cxn>
              </a:cxnLst>
              <a:rect l="0" t="0" r="r" b="b"/>
              <a:pathLst>
                <a:path w="142" h="89">
                  <a:moveTo>
                    <a:pt x="123" y="89"/>
                  </a:moveTo>
                  <a:lnTo>
                    <a:pt x="130" y="89"/>
                  </a:lnTo>
                  <a:lnTo>
                    <a:pt x="134" y="89"/>
                  </a:lnTo>
                  <a:lnTo>
                    <a:pt x="137" y="88"/>
                  </a:lnTo>
                  <a:lnTo>
                    <a:pt x="142" y="85"/>
                  </a:lnTo>
                  <a:lnTo>
                    <a:pt x="142" y="81"/>
                  </a:lnTo>
                  <a:lnTo>
                    <a:pt x="142" y="75"/>
                  </a:lnTo>
                  <a:lnTo>
                    <a:pt x="142" y="77"/>
                  </a:lnTo>
                  <a:lnTo>
                    <a:pt x="141" y="80"/>
                  </a:lnTo>
                  <a:lnTo>
                    <a:pt x="137" y="80"/>
                  </a:lnTo>
                  <a:lnTo>
                    <a:pt x="127" y="17"/>
                  </a:lnTo>
                  <a:lnTo>
                    <a:pt x="141" y="58"/>
                  </a:lnTo>
                  <a:lnTo>
                    <a:pt x="123" y="3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1" y="2"/>
                  </a:lnTo>
                  <a:lnTo>
                    <a:pt x="97" y="3"/>
                  </a:lnTo>
                  <a:lnTo>
                    <a:pt x="84" y="4"/>
                  </a:lnTo>
                  <a:lnTo>
                    <a:pt x="97" y="4"/>
                  </a:lnTo>
                  <a:lnTo>
                    <a:pt x="104" y="3"/>
                  </a:lnTo>
                  <a:lnTo>
                    <a:pt x="111" y="3"/>
                  </a:lnTo>
                  <a:lnTo>
                    <a:pt x="115" y="3"/>
                  </a:lnTo>
                  <a:lnTo>
                    <a:pt x="115" y="3"/>
                  </a:lnTo>
                  <a:lnTo>
                    <a:pt x="119" y="4"/>
                  </a:lnTo>
                  <a:lnTo>
                    <a:pt x="123" y="35"/>
                  </a:lnTo>
                  <a:lnTo>
                    <a:pt x="123" y="36"/>
                  </a:lnTo>
                  <a:lnTo>
                    <a:pt x="122" y="41"/>
                  </a:lnTo>
                  <a:lnTo>
                    <a:pt x="119" y="43"/>
                  </a:lnTo>
                  <a:lnTo>
                    <a:pt x="112" y="43"/>
                  </a:lnTo>
                  <a:lnTo>
                    <a:pt x="80" y="45"/>
                  </a:lnTo>
                  <a:lnTo>
                    <a:pt x="63" y="45"/>
                  </a:lnTo>
                  <a:lnTo>
                    <a:pt x="31" y="43"/>
                  </a:lnTo>
                  <a:lnTo>
                    <a:pt x="25" y="43"/>
                  </a:lnTo>
                  <a:lnTo>
                    <a:pt x="22" y="41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5" y="4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2" y="3"/>
                  </a:lnTo>
                  <a:lnTo>
                    <a:pt x="40" y="3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47" y="3"/>
                  </a:lnTo>
                  <a:lnTo>
                    <a:pt x="34" y="2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" y="58"/>
                  </a:lnTo>
                  <a:lnTo>
                    <a:pt x="17" y="17"/>
                  </a:lnTo>
                  <a:lnTo>
                    <a:pt x="6" y="80"/>
                  </a:lnTo>
                  <a:lnTo>
                    <a:pt x="1" y="80"/>
                  </a:lnTo>
                  <a:lnTo>
                    <a:pt x="0" y="7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5" y="88"/>
                  </a:lnTo>
                  <a:lnTo>
                    <a:pt x="8" y="89"/>
                  </a:lnTo>
                  <a:lnTo>
                    <a:pt x="13" y="89"/>
                  </a:lnTo>
                  <a:lnTo>
                    <a:pt x="19" y="89"/>
                  </a:lnTo>
                  <a:lnTo>
                    <a:pt x="123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12" name="Freeform 120"/>
            <p:cNvSpPr>
              <a:spLocks/>
            </p:cNvSpPr>
            <p:nvPr/>
          </p:nvSpPr>
          <p:spPr bwMode="auto">
            <a:xfrm>
              <a:off x="2403" y="7631"/>
              <a:ext cx="20" cy="12"/>
            </a:xfrm>
            <a:custGeom>
              <a:avLst/>
              <a:gdLst/>
              <a:ahLst/>
              <a:cxnLst>
                <a:cxn ang="0">
                  <a:pos x="126" y="89"/>
                </a:cxn>
                <a:cxn ang="0">
                  <a:pos x="130" y="89"/>
                </a:cxn>
                <a:cxn ang="0">
                  <a:pos x="136" y="89"/>
                </a:cxn>
                <a:cxn ang="0">
                  <a:pos x="140" y="88"/>
                </a:cxn>
                <a:cxn ang="0">
                  <a:pos x="143" y="85"/>
                </a:cxn>
                <a:cxn ang="0">
                  <a:pos x="144" y="81"/>
                </a:cxn>
                <a:cxn ang="0">
                  <a:pos x="144" y="75"/>
                </a:cxn>
                <a:cxn ang="0">
                  <a:pos x="143" y="77"/>
                </a:cxn>
                <a:cxn ang="0">
                  <a:pos x="140" y="80"/>
                </a:cxn>
                <a:cxn ang="0">
                  <a:pos x="138" y="80"/>
                </a:cxn>
                <a:cxn ang="0">
                  <a:pos x="127" y="17"/>
                </a:cxn>
                <a:cxn ang="0">
                  <a:pos x="143" y="58"/>
                </a:cxn>
                <a:cxn ang="0">
                  <a:pos x="126" y="3"/>
                </a:cxn>
                <a:cxn ang="0">
                  <a:pos x="125" y="0"/>
                </a:cxn>
                <a:cxn ang="0">
                  <a:pos x="119" y="0"/>
                </a:cxn>
                <a:cxn ang="0">
                  <a:pos x="110" y="2"/>
                </a:cxn>
                <a:cxn ang="0">
                  <a:pos x="97" y="3"/>
                </a:cxn>
                <a:cxn ang="0">
                  <a:pos x="86" y="4"/>
                </a:cxn>
                <a:cxn ang="0">
                  <a:pos x="96" y="4"/>
                </a:cxn>
                <a:cxn ang="0">
                  <a:pos x="104" y="3"/>
                </a:cxn>
                <a:cxn ang="0">
                  <a:pos x="111" y="3"/>
                </a:cxn>
                <a:cxn ang="0">
                  <a:pos x="116" y="3"/>
                </a:cxn>
                <a:cxn ang="0">
                  <a:pos x="118" y="3"/>
                </a:cxn>
                <a:cxn ang="0">
                  <a:pos x="119" y="4"/>
                </a:cxn>
                <a:cxn ang="0">
                  <a:pos x="125" y="35"/>
                </a:cxn>
                <a:cxn ang="0">
                  <a:pos x="125" y="36"/>
                </a:cxn>
                <a:cxn ang="0">
                  <a:pos x="122" y="41"/>
                </a:cxn>
                <a:cxn ang="0">
                  <a:pos x="118" y="43"/>
                </a:cxn>
                <a:cxn ang="0">
                  <a:pos x="113" y="43"/>
                </a:cxn>
                <a:cxn ang="0">
                  <a:pos x="80" y="45"/>
                </a:cxn>
                <a:cxn ang="0">
                  <a:pos x="64" y="45"/>
                </a:cxn>
                <a:cxn ang="0">
                  <a:pos x="32" y="43"/>
                </a:cxn>
                <a:cxn ang="0">
                  <a:pos x="25" y="43"/>
                </a:cxn>
                <a:cxn ang="0">
                  <a:pos x="22" y="41"/>
                </a:cxn>
                <a:cxn ang="0">
                  <a:pos x="19" y="36"/>
                </a:cxn>
                <a:cxn ang="0">
                  <a:pos x="19" y="35"/>
                </a:cxn>
                <a:cxn ang="0">
                  <a:pos x="25" y="4"/>
                </a:cxn>
                <a:cxn ang="0">
                  <a:pos x="25" y="3"/>
                </a:cxn>
                <a:cxn ang="0">
                  <a:pos x="30" y="3"/>
                </a:cxn>
                <a:cxn ang="0">
                  <a:pos x="33" y="3"/>
                </a:cxn>
                <a:cxn ang="0">
                  <a:pos x="40" y="3"/>
                </a:cxn>
                <a:cxn ang="0">
                  <a:pos x="47" y="4"/>
                </a:cxn>
                <a:cxn ang="0">
                  <a:pos x="58" y="4"/>
                </a:cxn>
                <a:cxn ang="0">
                  <a:pos x="46" y="3"/>
                </a:cxn>
                <a:cxn ang="0">
                  <a:pos x="33" y="2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" y="58"/>
                </a:cxn>
                <a:cxn ang="0">
                  <a:pos x="18" y="17"/>
                </a:cxn>
                <a:cxn ang="0">
                  <a:pos x="7" y="80"/>
                </a:cxn>
                <a:cxn ang="0">
                  <a:pos x="4" y="80"/>
                </a:cxn>
                <a:cxn ang="0">
                  <a:pos x="2" y="77"/>
                </a:cxn>
                <a:cxn ang="0">
                  <a:pos x="0" y="75"/>
                </a:cxn>
                <a:cxn ang="0">
                  <a:pos x="0" y="81"/>
                </a:cxn>
                <a:cxn ang="0">
                  <a:pos x="2" y="85"/>
                </a:cxn>
                <a:cxn ang="0">
                  <a:pos x="7" y="88"/>
                </a:cxn>
                <a:cxn ang="0">
                  <a:pos x="8" y="89"/>
                </a:cxn>
                <a:cxn ang="0">
                  <a:pos x="15" y="89"/>
                </a:cxn>
                <a:cxn ang="0">
                  <a:pos x="19" y="89"/>
                </a:cxn>
                <a:cxn ang="0">
                  <a:pos x="126" y="89"/>
                </a:cxn>
              </a:cxnLst>
              <a:rect l="0" t="0" r="r" b="b"/>
              <a:pathLst>
                <a:path w="144" h="89">
                  <a:moveTo>
                    <a:pt x="126" y="89"/>
                  </a:moveTo>
                  <a:lnTo>
                    <a:pt x="130" y="89"/>
                  </a:lnTo>
                  <a:lnTo>
                    <a:pt x="136" y="89"/>
                  </a:lnTo>
                  <a:lnTo>
                    <a:pt x="140" y="88"/>
                  </a:lnTo>
                  <a:lnTo>
                    <a:pt x="143" y="85"/>
                  </a:lnTo>
                  <a:lnTo>
                    <a:pt x="144" y="81"/>
                  </a:lnTo>
                  <a:lnTo>
                    <a:pt x="144" y="75"/>
                  </a:lnTo>
                  <a:lnTo>
                    <a:pt x="143" y="77"/>
                  </a:lnTo>
                  <a:lnTo>
                    <a:pt x="140" y="80"/>
                  </a:lnTo>
                  <a:lnTo>
                    <a:pt x="138" y="80"/>
                  </a:lnTo>
                  <a:lnTo>
                    <a:pt x="127" y="17"/>
                  </a:lnTo>
                  <a:lnTo>
                    <a:pt x="143" y="58"/>
                  </a:lnTo>
                  <a:lnTo>
                    <a:pt x="126" y="3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0" y="2"/>
                  </a:lnTo>
                  <a:lnTo>
                    <a:pt x="97" y="3"/>
                  </a:lnTo>
                  <a:lnTo>
                    <a:pt x="86" y="4"/>
                  </a:lnTo>
                  <a:lnTo>
                    <a:pt x="96" y="4"/>
                  </a:lnTo>
                  <a:lnTo>
                    <a:pt x="104" y="3"/>
                  </a:lnTo>
                  <a:lnTo>
                    <a:pt x="111" y="3"/>
                  </a:lnTo>
                  <a:lnTo>
                    <a:pt x="116" y="3"/>
                  </a:lnTo>
                  <a:lnTo>
                    <a:pt x="118" y="3"/>
                  </a:lnTo>
                  <a:lnTo>
                    <a:pt x="119" y="4"/>
                  </a:lnTo>
                  <a:lnTo>
                    <a:pt x="125" y="35"/>
                  </a:lnTo>
                  <a:lnTo>
                    <a:pt x="125" y="36"/>
                  </a:lnTo>
                  <a:lnTo>
                    <a:pt x="122" y="41"/>
                  </a:lnTo>
                  <a:lnTo>
                    <a:pt x="118" y="43"/>
                  </a:lnTo>
                  <a:lnTo>
                    <a:pt x="113" y="43"/>
                  </a:lnTo>
                  <a:lnTo>
                    <a:pt x="80" y="45"/>
                  </a:lnTo>
                  <a:lnTo>
                    <a:pt x="64" y="45"/>
                  </a:lnTo>
                  <a:lnTo>
                    <a:pt x="32" y="43"/>
                  </a:lnTo>
                  <a:lnTo>
                    <a:pt x="25" y="43"/>
                  </a:lnTo>
                  <a:lnTo>
                    <a:pt x="22" y="41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3" y="3"/>
                  </a:lnTo>
                  <a:lnTo>
                    <a:pt x="40" y="3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46" y="3"/>
                  </a:lnTo>
                  <a:lnTo>
                    <a:pt x="33" y="2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" y="58"/>
                  </a:lnTo>
                  <a:lnTo>
                    <a:pt x="18" y="17"/>
                  </a:lnTo>
                  <a:lnTo>
                    <a:pt x="7" y="80"/>
                  </a:lnTo>
                  <a:lnTo>
                    <a:pt x="4" y="80"/>
                  </a:lnTo>
                  <a:lnTo>
                    <a:pt x="2" y="7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2" y="85"/>
                  </a:lnTo>
                  <a:lnTo>
                    <a:pt x="7" y="88"/>
                  </a:lnTo>
                  <a:lnTo>
                    <a:pt x="8" y="89"/>
                  </a:lnTo>
                  <a:lnTo>
                    <a:pt x="15" y="89"/>
                  </a:lnTo>
                  <a:lnTo>
                    <a:pt x="19" y="89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13" name="Freeform 121"/>
            <p:cNvSpPr>
              <a:spLocks/>
            </p:cNvSpPr>
            <p:nvPr/>
          </p:nvSpPr>
          <p:spPr bwMode="auto">
            <a:xfrm>
              <a:off x="1985" y="7636"/>
              <a:ext cx="5" cy="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17" y="52"/>
                </a:cxn>
                <a:cxn ang="0">
                  <a:pos x="0" y="52"/>
                </a:cxn>
                <a:cxn ang="0">
                  <a:pos x="17" y="0"/>
                </a:cxn>
                <a:cxn ang="0">
                  <a:pos x="31" y="0"/>
                </a:cxn>
              </a:cxnLst>
              <a:rect l="0" t="0" r="r" b="b"/>
              <a:pathLst>
                <a:path w="31" h="52">
                  <a:moveTo>
                    <a:pt x="31" y="0"/>
                  </a:moveTo>
                  <a:lnTo>
                    <a:pt x="17" y="52"/>
                  </a:lnTo>
                  <a:lnTo>
                    <a:pt x="0" y="52"/>
                  </a:lnTo>
                  <a:lnTo>
                    <a:pt x="17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14" name="Freeform 122"/>
            <p:cNvSpPr>
              <a:spLocks/>
            </p:cNvSpPr>
            <p:nvPr/>
          </p:nvSpPr>
          <p:spPr bwMode="auto">
            <a:xfrm>
              <a:off x="1969" y="7646"/>
              <a:ext cx="54" cy="44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03" y="46"/>
                </a:cxn>
                <a:cxn ang="0">
                  <a:pos x="89" y="46"/>
                </a:cxn>
                <a:cxn ang="0">
                  <a:pos x="0" y="310"/>
                </a:cxn>
                <a:cxn ang="0">
                  <a:pos x="234" y="310"/>
                </a:cxn>
                <a:cxn ang="0">
                  <a:pos x="210" y="252"/>
                </a:cxn>
                <a:cxn ang="0">
                  <a:pos x="145" y="258"/>
                </a:cxn>
                <a:cxn ang="0">
                  <a:pos x="113" y="258"/>
                </a:cxn>
                <a:cxn ang="0">
                  <a:pos x="33" y="248"/>
                </a:cxn>
                <a:cxn ang="0">
                  <a:pos x="41" y="223"/>
                </a:cxn>
                <a:cxn ang="0">
                  <a:pos x="113" y="228"/>
                </a:cxn>
                <a:cxn ang="0">
                  <a:pos x="170" y="228"/>
                </a:cxn>
                <a:cxn ang="0">
                  <a:pos x="241" y="223"/>
                </a:cxn>
                <a:cxn ang="0">
                  <a:pos x="269" y="271"/>
                </a:cxn>
                <a:cxn ang="0">
                  <a:pos x="253" y="306"/>
                </a:cxn>
                <a:cxn ang="0">
                  <a:pos x="277" y="275"/>
                </a:cxn>
                <a:cxn ang="0">
                  <a:pos x="372" y="275"/>
                </a:cxn>
                <a:cxn ang="0">
                  <a:pos x="336" y="197"/>
                </a:cxn>
                <a:cxn ang="0">
                  <a:pos x="253" y="207"/>
                </a:cxn>
                <a:cxn ang="0">
                  <a:pos x="167" y="210"/>
                </a:cxn>
                <a:cxn ang="0">
                  <a:pos x="115" y="207"/>
                </a:cxn>
                <a:cxn ang="0">
                  <a:pos x="50" y="201"/>
                </a:cxn>
                <a:cxn ang="0">
                  <a:pos x="57" y="177"/>
                </a:cxn>
                <a:cxn ang="0">
                  <a:pos x="133" y="181"/>
                </a:cxn>
                <a:cxn ang="0">
                  <a:pos x="177" y="181"/>
                </a:cxn>
                <a:cxn ang="0">
                  <a:pos x="225" y="177"/>
                </a:cxn>
                <a:cxn ang="0">
                  <a:pos x="245" y="175"/>
                </a:cxn>
                <a:cxn ang="0">
                  <a:pos x="242" y="158"/>
                </a:cxn>
                <a:cxn ang="0">
                  <a:pos x="180" y="162"/>
                </a:cxn>
                <a:cxn ang="0">
                  <a:pos x="123" y="162"/>
                </a:cxn>
                <a:cxn ang="0">
                  <a:pos x="67" y="158"/>
                </a:cxn>
                <a:cxn ang="0">
                  <a:pos x="80" y="121"/>
                </a:cxn>
                <a:cxn ang="0">
                  <a:pos x="125" y="124"/>
                </a:cxn>
                <a:cxn ang="0">
                  <a:pos x="167" y="124"/>
                </a:cxn>
                <a:cxn ang="0">
                  <a:pos x="201" y="124"/>
                </a:cxn>
                <a:cxn ang="0">
                  <a:pos x="262" y="121"/>
                </a:cxn>
                <a:cxn ang="0">
                  <a:pos x="293" y="177"/>
                </a:cxn>
                <a:cxn ang="0">
                  <a:pos x="305" y="158"/>
                </a:cxn>
                <a:cxn ang="0">
                  <a:pos x="264" y="104"/>
                </a:cxn>
                <a:cxn ang="0">
                  <a:pos x="206" y="105"/>
                </a:cxn>
                <a:cxn ang="0">
                  <a:pos x="156" y="107"/>
                </a:cxn>
                <a:cxn ang="0">
                  <a:pos x="84" y="104"/>
                </a:cxn>
                <a:cxn ang="0">
                  <a:pos x="91" y="77"/>
                </a:cxn>
                <a:cxn ang="0">
                  <a:pos x="145" y="77"/>
                </a:cxn>
                <a:cxn ang="0">
                  <a:pos x="192" y="77"/>
                </a:cxn>
                <a:cxn ang="0">
                  <a:pos x="216" y="75"/>
                </a:cxn>
                <a:cxn ang="0">
                  <a:pos x="216" y="46"/>
                </a:cxn>
                <a:cxn ang="0">
                  <a:pos x="181" y="49"/>
                </a:cxn>
                <a:cxn ang="0">
                  <a:pos x="137" y="49"/>
                </a:cxn>
                <a:cxn ang="0">
                  <a:pos x="117" y="44"/>
                </a:cxn>
                <a:cxn ang="0">
                  <a:pos x="111" y="42"/>
                </a:cxn>
                <a:cxn ang="0">
                  <a:pos x="123" y="0"/>
                </a:cxn>
              </a:cxnLst>
              <a:rect l="0" t="0" r="r" b="b"/>
              <a:pathLst>
                <a:path w="372" h="310">
                  <a:moveTo>
                    <a:pt x="123" y="0"/>
                  </a:moveTo>
                  <a:lnTo>
                    <a:pt x="103" y="46"/>
                  </a:lnTo>
                  <a:lnTo>
                    <a:pt x="89" y="46"/>
                  </a:lnTo>
                  <a:lnTo>
                    <a:pt x="0" y="310"/>
                  </a:lnTo>
                  <a:lnTo>
                    <a:pt x="234" y="310"/>
                  </a:lnTo>
                  <a:lnTo>
                    <a:pt x="210" y="252"/>
                  </a:lnTo>
                  <a:lnTo>
                    <a:pt x="145" y="258"/>
                  </a:lnTo>
                  <a:lnTo>
                    <a:pt x="113" y="258"/>
                  </a:lnTo>
                  <a:lnTo>
                    <a:pt x="33" y="248"/>
                  </a:lnTo>
                  <a:lnTo>
                    <a:pt x="41" y="223"/>
                  </a:lnTo>
                  <a:lnTo>
                    <a:pt x="113" y="228"/>
                  </a:lnTo>
                  <a:lnTo>
                    <a:pt x="170" y="228"/>
                  </a:lnTo>
                  <a:lnTo>
                    <a:pt x="241" y="223"/>
                  </a:lnTo>
                  <a:lnTo>
                    <a:pt x="269" y="271"/>
                  </a:lnTo>
                  <a:lnTo>
                    <a:pt x="253" y="306"/>
                  </a:lnTo>
                  <a:lnTo>
                    <a:pt x="277" y="275"/>
                  </a:lnTo>
                  <a:lnTo>
                    <a:pt x="372" y="275"/>
                  </a:lnTo>
                  <a:lnTo>
                    <a:pt x="336" y="197"/>
                  </a:lnTo>
                  <a:lnTo>
                    <a:pt x="253" y="207"/>
                  </a:lnTo>
                  <a:lnTo>
                    <a:pt x="167" y="210"/>
                  </a:lnTo>
                  <a:lnTo>
                    <a:pt x="115" y="207"/>
                  </a:lnTo>
                  <a:lnTo>
                    <a:pt x="50" y="201"/>
                  </a:lnTo>
                  <a:lnTo>
                    <a:pt x="57" y="177"/>
                  </a:lnTo>
                  <a:lnTo>
                    <a:pt x="133" y="181"/>
                  </a:lnTo>
                  <a:lnTo>
                    <a:pt x="177" y="181"/>
                  </a:lnTo>
                  <a:lnTo>
                    <a:pt x="225" y="177"/>
                  </a:lnTo>
                  <a:lnTo>
                    <a:pt x="245" y="175"/>
                  </a:lnTo>
                  <a:lnTo>
                    <a:pt x="242" y="158"/>
                  </a:lnTo>
                  <a:lnTo>
                    <a:pt x="180" y="162"/>
                  </a:lnTo>
                  <a:lnTo>
                    <a:pt x="123" y="162"/>
                  </a:lnTo>
                  <a:lnTo>
                    <a:pt x="67" y="158"/>
                  </a:lnTo>
                  <a:lnTo>
                    <a:pt x="80" y="121"/>
                  </a:lnTo>
                  <a:lnTo>
                    <a:pt x="125" y="124"/>
                  </a:lnTo>
                  <a:lnTo>
                    <a:pt x="167" y="124"/>
                  </a:lnTo>
                  <a:lnTo>
                    <a:pt x="201" y="124"/>
                  </a:lnTo>
                  <a:lnTo>
                    <a:pt x="262" y="121"/>
                  </a:lnTo>
                  <a:lnTo>
                    <a:pt x="293" y="177"/>
                  </a:lnTo>
                  <a:lnTo>
                    <a:pt x="305" y="158"/>
                  </a:lnTo>
                  <a:lnTo>
                    <a:pt x="264" y="104"/>
                  </a:lnTo>
                  <a:lnTo>
                    <a:pt x="206" y="105"/>
                  </a:lnTo>
                  <a:lnTo>
                    <a:pt x="156" y="107"/>
                  </a:lnTo>
                  <a:lnTo>
                    <a:pt x="84" y="104"/>
                  </a:lnTo>
                  <a:lnTo>
                    <a:pt x="91" y="77"/>
                  </a:lnTo>
                  <a:lnTo>
                    <a:pt x="145" y="77"/>
                  </a:lnTo>
                  <a:lnTo>
                    <a:pt x="192" y="77"/>
                  </a:lnTo>
                  <a:lnTo>
                    <a:pt x="216" y="75"/>
                  </a:lnTo>
                  <a:lnTo>
                    <a:pt x="216" y="46"/>
                  </a:lnTo>
                  <a:lnTo>
                    <a:pt x="181" y="49"/>
                  </a:lnTo>
                  <a:lnTo>
                    <a:pt x="137" y="49"/>
                  </a:lnTo>
                  <a:lnTo>
                    <a:pt x="117" y="44"/>
                  </a:lnTo>
                  <a:lnTo>
                    <a:pt x="111" y="4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15" name="Freeform 123"/>
            <p:cNvSpPr>
              <a:spLocks/>
            </p:cNvSpPr>
            <p:nvPr/>
          </p:nvSpPr>
          <p:spPr bwMode="auto">
            <a:xfrm>
              <a:off x="1984" y="7646"/>
              <a:ext cx="36" cy="22"/>
            </a:xfrm>
            <a:custGeom>
              <a:avLst/>
              <a:gdLst/>
              <a:ahLst/>
              <a:cxnLst>
                <a:cxn ang="0">
                  <a:pos x="113" y="77"/>
                </a:cxn>
                <a:cxn ang="0">
                  <a:pos x="134" y="114"/>
                </a:cxn>
                <a:cxn ang="0">
                  <a:pos x="163" y="112"/>
                </a:cxn>
                <a:cxn ang="0">
                  <a:pos x="199" y="155"/>
                </a:cxn>
                <a:cxn ang="0">
                  <a:pos x="250" y="45"/>
                </a:cxn>
                <a:cxn ang="0">
                  <a:pos x="206" y="46"/>
                </a:cxn>
                <a:cxn ang="0">
                  <a:pos x="188" y="44"/>
                </a:cxn>
                <a:cxn ang="0">
                  <a:pos x="182" y="41"/>
                </a:cxn>
                <a:cxn ang="0">
                  <a:pos x="188" y="2"/>
                </a:cxn>
                <a:cxn ang="0">
                  <a:pos x="213" y="7"/>
                </a:cxn>
                <a:cxn ang="0">
                  <a:pos x="186" y="0"/>
                </a:cxn>
                <a:cxn ang="0">
                  <a:pos x="178" y="2"/>
                </a:cxn>
                <a:cxn ang="0">
                  <a:pos x="163" y="46"/>
                </a:cxn>
                <a:cxn ang="0">
                  <a:pos x="142" y="46"/>
                </a:cxn>
                <a:cxn ang="0">
                  <a:pos x="125" y="0"/>
                </a:cxn>
                <a:cxn ang="0">
                  <a:pos x="122" y="0"/>
                </a:cxn>
                <a:cxn ang="0">
                  <a:pos x="92" y="7"/>
                </a:cxn>
                <a:cxn ang="0">
                  <a:pos x="117" y="2"/>
                </a:cxn>
                <a:cxn ang="0">
                  <a:pos x="125" y="39"/>
                </a:cxn>
                <a:cxn ang="0">
                  <a:pos x="115" y="44"/>
                </a:cxn>
                <a:cxn ang="0">
                  <a:pos x="72" y="45"/>
                </a:cxn>
                <a:cxn ang="0">
                  <a:pos x="34" y="44"/>
                </a:cxn>
                <a:cxn ang="0">
                  <a:pos x="22" y="39"/>
                </a:cxn>
                <a:cxn ang="0">
                  <a:pos x="26" y="7"/>
                </a:cxn>
                <a:cxn ang="0">
                  <a:pos x="50" y="2"/>
                </a:cxn>
                <a:cxn ang="0">
                  <a:pos x="22" y="2"/>
                </a:cxn>
                <a:cxn ang="0">
                  <a:pos x="16" y="12"/>
                </a:cxn>
                <a:cxn ang="0">
                  <a:pos x="0" y="56"/>
                </a:cxn>
                <a:cxn ang="0">
                  <a:pos x="113" y="77"/>
                </a:cxn>
              </a:cxnLst>
              <a:rect l="0" t="0" r="r" b="b"/>
              <a:pathLst>
                <a:path w="250" h="155">
                  <a:moveTo>
                    <a:pt x="113" y="77"/>
                  </a:moveTo>
                  <a:lnTo>
                    <a:pt x="134" y="114"/>
                  </a:lnTo>
                  <a:lnTo>
                    <a:pt x="163" y="112"/>
                  </a:lnTo>
                  <a:lnTo>
                    <a:pt x="199" y="155"/>
                  </a:lnTo>
                  <a:lnTo>
                    <a:pt x="250" y="45"/>
                  </a:lnTo>
                  <a:lnTo>
                    <a:pt x="206" y="46"/>
                  </a:lnTo>
                  <a:lnTo>
                    <a:pt x="188" y="44"/>
                  </a:lnTo>
                  <a:lnTo>
                    <a:pt x="182" y="41"/>
                  </a:lnTo>
                  <a:lnTo>
                    <a:pt x="188" y="2"/>
                  </a:lnTo>
                  <a:lnTo>
                    <a:pt x="213" y="7"/>
                  </a:lnTo>
                  <a:lnTo>
                    <a:pt x="186" y="0"/>
                  </a:lnTo>
                  <a:lnTo>
                    <a:pt x="178" y="2"/>
                  </a:lnTo>
                  <a:lnTo>
                    <a:pt x="163" y="46"/>
                  </a:lnTo>
                  <a:lnTo>
                    <a:pt x="142" y="46"/>
                  </a:lnTo>
                  <a:lnTo>
                    <a:pt x="125" y="0"/>
                  </a:lnTo>
                  <a:lnTo>
                    <a:pt x="122" y="0"/>
                  </a:lnTo>
                  <a:lnTo>
                    <a:pt x="92" y="7"/>
                  </a:lnTo>
                  <a:lnTo>
                    <a:pt x="117" y="2"/>
                  </a:lnTo>
                  <a:lnTo>
                    <a:pt x="125" y="39"/>
                  </a:lnTo>
                  <a:lnTo>
                    <a:pt x="115" y="44"/>
                  </a:lnTo>
                  <a:lnTo>
                    <a:pt x="72" y="45"/>
                  </a:lnTo>
                  <a:lnTo>
                    <a:pt x="34" y="44"/>
                  </a:lnTo>
                  <a:lnTo>
                    <a:pt x="22" y="39"/>
                  </a:lnTo>
                  <a:lnTo>
                    <a:pt x="26" y="7"/>
                  </a:lnTo>
                  <a:lnTo>
                    <a:pt x="50" y="2"/>
                  </a:lnTo>
                  <a:lnTo>
                    <a:pt x="22" y="2"/>
                  </a:lnTo>
                  <a:lnTo>
                    <a:pt x="16" y="12"/>
                  </a:lnTo>
                  <a:lnTo>
                    <a:pt x="0" y="56"/>
                  </a:lnTo>
                  <a:lnTo>
                    <a:pt x="113" y="7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16" name="Freeform 124"/>
            <p:cNvSpPr>
              <a:spLocks/>
            </p:cNvSpPr>
            <p:nvPr/>
          </p:nvSpPr>
          <p:spPr bwMode="auto">
            <a:xfrm>
              <a:off x="2011" y="7646"/>
              <a:ext cx="56" cy="44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12" y="46"/>
                </a:cxn>
                <a:cxn ang="0">
                  <a:pos x="110" y="73"/>
                </a:cxn>
                <a:cxn ang="0">
                  <a:pos x="76" y="73"/>
                </a:cxn>
                <a:cxn ang="0">
                  <a:pos x="53" y="69"/>
                </a:cxn>
                <a:cxn ang="0">
                  <a:pos x="43" y="102"/>
                </a:cxn>
                <a:cxn ang="0">
                  <a:pos x="57" y="107"/>
                </a:cxn>
                <a:cxn ang="0">
                  <a:pos x="117" y="110"/>
                </a:cxn>
                <a:cxn ang="0">
                  <a:pos x="120" y="124"/>
                </a:cxn>
                <a:cxn ang="0">
                  <a:pos x="96" y="124"/>
                </a:cxn>
                <a:cxn ang="0">
                  <a:pos x="78" y="124"/>
                </a:cxn>
                <a:cxn ang="0">
                  <a:pos x="72" y="157"/>
                </a:cxn>
                <a:cxn ang="0">
                  <a:pos x="90" y="162"/>
                </a:cxn>
                <a:cxn ang="0">
                  <a:pos x="134" y="162"/>
                </a:cxn>
                <a:cxn ang="0">
                  <a:pos x="177" y="162"/>
                </a:cxn>
                <a:cxn ang="0">
                  <a:pos x="184" y="185"/>
                </a:cxn>
                <a:cxn ang="0">
                  <a:pos x="146" y="181"/>
                </a:cxn>
                <a:cxn ang="0">
                  <a:pos x="136" y="203"/>
                </a:cxn>
                <a:cxn ang="0">
                  <a:pos x="179" y="210"/>
                </a:cxn>
                <a:cxn ang="0">
                  <a:pos x="226" y="207"/>
                </a:cxn>
                <a:cxn ang="0">
                  <a:pos x="297" y="207"/>
                </a:cxn>
                <a:cxn ang="0">
                  <a:pos x="284" y="226"/>
                </a:cxn>
                <a:cxn ang="0">
                  <a:pos x="235" y="226"/>
                </a:cxn>
                <a:cxn ang="0">
                  <a:pos x="185" y="223"/>
                </a:cxn>
                <a:cxn ang="0">
                  <a:pos x="179" y="254"/>
                </a:cxn>
                <a:cxn ang="0">
                  <a:pos x="198" y="258"/>
                </a:cxn>
                <a:cxn ang="0">
                  <a:pos x="254" y="258"/>
                </a:cxn>
                <a:cxn ang="0">
                  <a:pos x="343" y="258"/>
                </a:cxn>
                <a:cxn ang="0">
                  <a:pos x="349" y="252"/>
                </a:cxn>
                <a:cxn ang="0">
                  <a:pos x="366" y="259"/>
                </a:cxn>
                <a:cxn ang="0">
                  <a:pos x="387" y="310"/>
                </a:cxn>
                <a:cxn ang="0">
                  <a:pos x="129" y="310"/>
                </a:cxn>
                <a:cxn ang="0">
                  <a:pos x="146" y="275"/>
                </a:cxn>
                <a:cxn ang="0">
                  <a:pos x="60" y="275"/>
                </a:cxn>
                <a:cxn ang="0">
                  <a:pos x="35" y="190"/>
                </a:cxn>
                <a:cxn ang="0">
                  <a:pos x="0" y="177"/>
                </a:cxn>
                <a:cxn ang="0">
                  <a:pos x="43" y="46"/>
                </a:cxn>
                <a:cxn ang="0">
                  <a:pos x="84" y="43"/>
                </a:cxn>
                <a:cxn ang="0">
                  <a:pos x="95" y="37"/>
                </a:cxn>
                <a:cxn ang="0">
                  <a:pos x="90" y="7"/>
                </a:cxn>
                <a:cxn ang="0">
                  <a:pos x="60" y="7"/>
                </a:cxn>
                <a:cxn ang="0">
                  <a:pos x="86" y="0"/>
                </a:cxn>
                <a:cxn ang="0">
                  <a:pos x="96" y="0"/>
                </a:cxn>
              </a:cxnLst>
              <a:rect l="0" t="0" r="r" b="b"/>
              <a:pathLst>
                <a:path w="387" h="310">
                  <a:moveTo>
                    <a:pt x="96" y="0"/>
                  </a:moveTo>
                  <a:lnTo>
                    <a:pt x="112" y="46"/>
                  </a:lnTo>
                  <a:lnTo>
                    <a:pt x="110" y="73"/>
                  </a:lnTo>
                  <a:lnTo>
                    <a:pt x="76" y="73"/>
                  </a:lnTo>
                  <a:lnTo>
                    <a:pt x="53" y="69"/>
                  </a:lnTo>
                  <a:lnTo>
                    <a:pt x="43" y="102"/>
                  </a:lnTo>
                  <a:lnTo>
                    <a:pt x="57" y="107"/>
                  </a:lnTo>
                  <a:lnTo>
                    <a:pt x="117" y="110"/>
                  </a:lnTo>
                  <a:lnTo>
                    <a:pt x="120" y="124"/>
                  </a:lnTo>
                  <a:lnTo>
                    <a:pt x="96" y="124"/>
                  </a:lnTo>
                  <a:lnTo>
                    <a:pt x="78" y="124"/>
                  </a:lnTo>
                  <a:lnTo>
                    <a:pt x="72" y="157"/>
                  </a:lnTo>
                  <a:lnTo>
                    <a:pt x="90" y="162"/>
                  </a:lnTo>
                  <a:lnTo>
                    <a:pt x="134" y="162"/>
                  </a:lnTo>
                  <a:lnTo>
                    <a:pt x="177" y="162"/>
                  </a:lnTo>
                  <a:lnTo>
                    <a:pt x="184" y="185"/>
                  </a:lnTo>
                  <a:lnTo>
                    <a:pt x="146" y="181"/>
                  </a:lnTo>
                  <a:lnTo>
                    <a:pt x="136" y="203"/>
                  </a:lnTo>
                  <a:lnTo>
                    <a:pt x="179" y="210"/>
                  </a:lnTo>
                  <a:lnTo>
                    <a:pt x="226" y="207"/>
                  </a:lnTo>
                  <a:lnTo>
                    <a:pt x="297" y="207"/>
                  </a:lnTo>
                  <a:lnTo>
                    <a:pt x="284" y="226"/>
                  </a:lnTo>
                  <a:lnTo>
                    <a:pt x="235" y="226"/>
                  </a:lnTo>
                  <a:lnTo>
                    <a:pt x="185" y="223"/>
                  </a:lnTo>
                  <a:lnTo>
                    <a:pt x="179" y="254"/>
                  </a:lnTo>
                  <a:lnTo>
                    <a:pt x="198" y="258"/>
                  </a:lnTo>
                  <a:lnTo>
                    <a:pt x="254" y="258"/>
                  </a:lnTo>
                  <a:lnTo>
                    <a:pt x="343" y="258"/>
                  </a:lnTo>
                  <a:lnTo>
                    <a:pt x="349" y="252"/>
                  </a:lnTo>
                  <a:lnTo>
                    <a:pt x="366" y="259"/>
                  </a:lnTo>
                  <a:lnTo>
                    <a:pt x="387" y="310"/>
                  </a:lnTo>
                  <a:lnTo>
                    <a:pt x="129" y="310"/>
                  </a:lnTo>
                  <a:lnTo>
                    <a:pt x="146" y="275"/>
                  </a:lnTo>
                  <a:lnTo>
                    <a:pt x="60" y="275"/>
                  </a:lnTo>
                  <a:lnTo>
                    <a:pt x="35" y="190"/>
                  </a:lnTo>
                  <a:lnTo>
                    <a:pt x="0" y="177"/>
                  </a:lnTo>
                  <a:lnTo>
                    <a:pt x="43" y="46"/>
                  </a:lnTo>
                  <a:lnTo>
                    <a:pt x="84" y="43"/>
                  </a:lnTo>
                  <a:lnTo>
                    <a:pt x="95" y="37"/>
                  </a:lnTo>
                  <a:lnTo>
                    <a:pt x="90" y="7"/>
                  </a:lnTo>
                  <a:lnTo>
                    <a:pt x="60" y="7"/>
                  </a:lnTo>
                  <a:lnTo>
                    <a:pt x="8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17" name="Freeform 125"/>
            <p:cNvSpPr>
              <a:spLocks/>
            </p:cNvSpPr>
            <p:nvPr/>
          </p:nvSpPr>
          <p:spPr bwMode="auto">
            <a:xfrm>
              <a:off x="2027" y="7646"/>
              <a:ext cx="40" cy="37"/>
            </a:xfrm>
            <a:custGeom>
              <a:avLst/>
              <a:gdLst/>
              <a:ahLst/>
              <a:cxnLst>
                <a:cxn ang="0">
                  <a:pos x="83" y="8"/>
                </a:cxn>
                <a:cxn ang="0">
                  <a:pos x="47" y="0"/>
                </a:cxn>
                <a:cxn ang="0">
                  <a:pos x="25" y="49"/>
                </a:cxn>
                <a:cxn ang="0">
                  <a:pos x="3" y="49"/>
                </a:cxn>
                <a:cxn ang="0">
                  <a:pos x="0" y="76"/>
                </a:cxn>
                <a:cxn ang="0">
                  <a:pos x="34" y="72"/>
                </a:cxn>
                <a:cxn ang="0">
                  <a:pos x="41" y="107"/>
                </a:cxn>
                <a:cxn ang="0">
                  <a:pos x="3" y="115"/>
                </a:cxn>
                <a:cxn ang="0">
                  <a:pos x="10" y="127"/>
                </a:cxn>
                <a:cxn ang="0">
                  <a:pos x="60" y="127"/>
                </a:cxn>
                <a:cxn ang="0">
                  <a:pos x="69" y="156"/>
                </a:cxn>
                <a:cxn ang="0">
                  <a:pos x="42" y="168"/>
                </a:cxn>
                <a:cxn ang="0">
                  <a:pos x="56" y="184"/>
                </a:cxn>
                <a:cxn ang="0">
                  <a:pos x="87" y="191"/>
                </a:cxn>
                <a:cxn ang="0">
                  <a:pos x="127" y="186"/>
                </a:cxn>
                <a:cxn ang="0">
                  <a:pos x="141" y="229"/>
                </a:cxn>
                <a:cxn ang="0">
                  <a:pos x="202" y="229"/>
                </a:cxn>
                <a:cxn ang="0">
                  <a:pos x="235" y="226"/>
                </a:cxn>
                <a:cxn ang="0">
                  <a:pos x="246" y="257"/>
                </a:cxn>
                <a:cxn ang="0">
                  <a:pos x="264" y="265"/>
                </a:cxn>
                <a:cxn ang="0">
                  <a:pos x="259" y="249"/>
                </a:cxn>
                <a:cxn ang="0">
                  <a:pos x="281" y="210"/>
                </a:cxn>
                <a:cxn ang="0">
                  <a:pos x="235" y="210"/>
                </a:cxn>
                <a:cxn ang="0">
                  <a:pos x="200" y="206"/>
                </a:cxn>
                <a:cxn ang="0">
                  <a:pos x="206" y="188"/>
                </a:cxn>
                <a:cxn ang="0">
                  <a:pos x="242" y="186"/>
                </a:cxn>
                <a:cxn ang="0">
                  <a:pos x="219" y="168"/>
                </a:cxn>
                <a:cxn ang="0">
                  <a:pos x="158" y="164"/>
                </a:cxn>
                <a:cxn ang="0">
                  <a:pos x="141" y="160"/>
                </a:cxn>
                <a:cxn ang="0">
                  <a:pos x="147" y="127"/>
                </a:cxn>
                <a:cxn ang="0">
                  <a:pos x="183" y="127"/>
                </a:cxn>
                <a:cxn ang="0">
                  <a:pos x="177" y="115"/>
                </a:cxn>
                <a:cxn ang="0">
                  <a:pos x="131" y="110"/>
                </a:cxn>
                <a:cxn ang="0">
                  <a:pos x="119" y="105"/>
                </a:cxn>
                <a:cxn ang="0">
                  <a:pos x="128" y="72"/>
                </a:cxn>
                <a:cxn ang="0">
                  <a:pos x="158" y="76"/>
                </a:cxn>
                <a:cxn ang="0">
                  <a:pos x="177" y="76"/>
                </a:cxn>
                <a:cxn ang="0">
                  <a:pos x="190" y="47"/>
                </a:cxn>
                <a:cxn ang="0">
                  <a:pos x="164" y="47"/>
                </a:cxn>
                <a:cxn ang="0">
                  <a:pos x="149" y="1"/>
                </a:cxn>
                <a:cxn ang="0">
                  <a:pos x="114" y="10"/>
                </a:cxn>
                <a:cxn ang="0">
                  <a:pos x="144" y="8"/>
                </a:cxn>
                <a:cxn ang="0">
                  <a:pos x="149" y="41"/>
                </a:cxn>
                <a:cxn ang="0">
                  <a:pos x="125" y="47"/>
                </a:cxn>
                <a:cxn ang="0">
                  <a:pos x="83" y="49"/>
                </a:cxn>
                <a:cxn ang="0">
                  <a:pos x="47" y="42"/>
                </a:cxn>
                <a:cxn ang="0">
                  <a:pos x="50" y="8"/>
                </a:cxn>
                <a:cxn ang="0">
                  <a:pos x="83" y="8"/>
                </a:cxn>
              </a:cxnLst>
              <a:rect l="0" t="0" r="r" b="b"/>
              <a:pathLst>
                <a:path w="281" h="265">
                  <a:moveTo>
                    <a:pt x="83" y="8"/>
                  </a:moveTo>
                  <a:lnTo>
                    <a:pt x="47" y="0"/>
                  </a:lnTo>
                  <a:lnTo>
                    <a:pt x="25" y="49"/>
                  </a:lnTo>
                  <a:lnTo>
                    <a:pt x="3" y="49"/>
                  </a:lnTo>
                  <a:lnTo>
                    <a:pt x="0" y="76"/>
                  </a:lnTo>
                  <a:lnTo>
                    <a:pt x="34" y="72"/>
                  </a:lnTo>
                  <a:lnTo>
                    <a:pt x="41" y="107"/>
                  </a:lnTo>
                  <a:lnTo>
                    <a:pt x="3" y="115"/>
                  </a:lnTo>
                  <a:lnTo>
                    <a:pt x="10" y="127"/>
                  </a:lnTo>
                  <a:lnTo>
                    <a:pt x="60" y="127"/>
                  </a:lnTo>
                  <a:lnTo>
                    <a:pt x="69" y="156"/>
                  </a:lnTo>
                  <a:lnTo>
                    <a:pt x="42" y="168"/>
                  </a:lnTo>
                  <a:lnTo>
                    <a:pt x="56" y="184"/>
                  </a:lnTo>
                  <a:lnTo>
                    <a:pt x="87" y="191"/>
                  </a:lnTo>
                  <a:lnTo>
                    <a:pt x="127" y="186"/>
                  </a:lnTo>
                  <a:lnTo>
                    <a:pt x="141" y="229"/>
                  </a:lnTo>
                  <a:lnTo>
                    <a:pt x="202" y="229"/>
                  </a:lnTo>
                  <a:lnTo>
                    <a:pt x="235" y="226"/>
                  </a:lnTo>
                  <a:lnTo>
                    <a:pt x="246" y="257"/>
                  </a:lnTo>
                  <a:lnTo>
                    <a:pt x="264" y="265"/>
                  </a:lnTo>
                  <a:lnTo>
                    <a:pt x="259" y="249"/>
                  </a:lnTo>
                  <a:lnTo>
                    <a:pt x="281" y="210"/>
                  </a:lnTo>
                  <a:lnTo>
                    <a:pt x="235" y="210"/>
                  </a:lnTo>
                  <a:lnTo>
                    <a:pt x="200" y="206"/>
                  </a:lnTo>
                  <a:lnTo>
                    <a:pt x="206" y="188"/>
                  </a:lnTo>
                  <a:lnTo>
                    <a:pt x="242" y="186"/>
                  </a:lnTo>
                  <a:lnTo>
                    <a:pt x="219" y="168"/>
                  </a:lnTo>
                  <a:lnTo>
                    <a:pt x="158" y="164"/>
                  </a:lnTo>
                  <a:lnTo>
                    <a:pt x="141" y="160"/>
                  </a:lnTo>
                  <a:lnTo>
                    <a:pt x="147" y="127"/>
                  </a:lnTo>
                  <a:lnTo>
                    <a:pt x="183" y="127"/>
                  </a:lnTo>
                  <a:lnTo>
                    <a:pt x="177" y="115"/>
                  </a:lnTo>
                  <a:lnTo>
                    <a:pt x="131" y="110"/>
                  </a:lnTo>
                  <a:lnTo>
                    <a:pt x="119" y="105"/>
                  </a:lnTo>
                  <a:lnTo>
                    <a:pt x="128" y="72"/>
                  </a:lnTo>
                  <a:lnTo>
                    <a:pt x="158" y="76"/>
                  </a:lnTo>
                  <a:lnTo>
                    <a:pt x="177" y="76"/>
                  </a:lnTo>
                  <a:lnTo>
                    <a:pt x="190" y="47"/>
                  </a:lnTo>
                  <a:lnTo>
                    <a:pt x="164" y="47"/>
                  </a:lnTo>
                  <a:lnTo>
                    <a:pt x="149" y="1"/>
                  </a:lnTo>
                  <a:lnTo>
                    <a:pt x="114" y="10"/>
                  </a:lnTo>
                  <a:lnTo>
                    <a:pt x="144" y="8"/>
                  </a:lnTo>
                  <a:lnTo>
                    <a:pt x="149" y="41"/>
                  </a:lnTo>
                  <a:lnTo>
                    <a:pt x="125" y="47"/>
                  </a:lnTo>
                  <a:lnTo>
                    <a:pt x="83" y="49"/>
                  </a:lnTo>
                  <a:lnTo>
                    <a:pt x="47" y="42"/>
                  </a:lnTo>
                  <a:lnTo>
                    <a:pt x="50" y="8"/>
                  </a:lnTo>
                  <a:lnTo>
                    <a:pt x="83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18" name="Freeform 126"/>
            <p:cNvSpPr>
              <a:spLocks/>
            </p:cNvSpPr>
            <p:nvPr/>
          </p:nvSpPr>
          <p:spPr bwMode="auto">
            <a:xfrm>
              <a:off x="2049" y="7646"/>
              <a:ext cx="37" cy="44"/>
            </a:xfrm>
            <a:custGeom>
              <a:avLst/>
              <a:gdLst/>
              <a:ahLst/>
              <a:cxnLst>
                <a:cxn ang="0">
                  <a:pos x="91" y="7"/>
                </a:cxn>
                <a:cxn ang="0">
                  <a:pos x="57" y="0"/>
                </a:cxn>
                <a:cxn ang="0">
                  <a:pos x="38" y="45"/>
                </a:cxn>
                <a:cxn ang="0">
                  <a:pos x="27" y="48"/>
                </a:cxn>
                <a:cxn ang="0">
                  <a:pos x="15" y="75"/>
                </a:cxn>
                <a:cxn ang="0">
                  <a:pos x="38" y="74"/>
                </a:cxn>
                <a:cxn ang="0">
                  <a:pos x="55" y="71"/>
                </a:cxn>
                <a:cxn ang="0">
                  <a:pos x="63" y="106"/>
                </a:cxn>
                <a:cxn ang="0">
                  <a:pos x="43" y="111"/>
                </a:cxn>
                <a:cxn ang="0">
                  <a:pos x="0" y="112"/>
                </a:cxn>
                <a:cxn ang="0">
                  <a:pos x="11" y="126"/>
                </a:cxn>
                <a:cxn ang="0">
                  <a:pos x="47" y="126"/>
                </a:cxn>
                <a:cxn ang="0">
                  <a:pos x="77" y="126"/>
                </a:cxn>
                <a:cxn ang="0">
                  <a:pos x="83" y="159"/>
                </a:cxn>
                <a:cxn ang="0">
                  <a:pos x="43" y="163"/>
                </a:cxn>
                <a:cxn ang="0">
                  <a:pos x="18" y="163"/>
                </a:cxn>
                <a:cxn ang="0">
                  <a:pos x="76" y="187"/>
                </a:cxn>
                <a:cxn ang="0">
                  <a:pos x="133" y="187"/>
                </a:cxn>
                <a:cxn ang="0">
                  <a:pos x="144" y="205"/>
                </a:cxn>
                <a:cxn ang="0">
                  <a:pos x="121" y="212"/>
                </a:cxn>
                <a:cxn ang="0">
                  <a:pos x="94" y="250"/>
                </a:cxn>
                <a:cxn ang="0">
                  <a:pos x="119" y="312"/>
                </a:cxn>
                <a:cxn ang="0">
                  <a:pos x="152" y="242"/>
                </a:cxn>
                <a:cxn ang="0">
                  <a:pos x="155" y="256"/>
                </a:cxn>
                <a:cxn ang="0">
                  <a:pos x="162" y="261"/>
                </a:cxn>
                <a:cxn ang="0">
                  <a:pos x="193" y="256"/>
                </a:cxn>
                <a:cxn ang="0">
                  <a:pos x="164" y="256"/>
                </a:cxn>
                <a:cxn ang="0">
                  <a:pos x="162" y="250"/>
                </a:cxn>
                <a:cxn ang="0">
                  <a:pos x="166" y="224"/>
                </a:cxn>
                <a:cxn ang="0">
                  <a:pos x="191" y="225"/>
                </a:cxn>
                <a:cxn ang="0">
                  <a:pos x="208" y="225"/>
                </a:cxn>
                <a:cxn ang="0">
                  <a:pos x="226" y="212"/>
                </a:cxn>
                <a:cxn ang="0">
                  <a:pos x="215" y="209"/>
                </a:cxn>
                <a:cxn ang="0">
                  <a:pos x="213" y="203"/>
                </a:cxn>
                <a:cxn ang="0">
                  <a:pos x="219" y="190"/>
                </a:cxn>
                <a:cxn ang="0">
                  <a:pos x="227" y="187"/>
                </a:cxn>
                <a:cxn ang="0">
                  <a:pos x="254" y="187"/>
                </a:cxn>
                <a:cxn ang="0">
                  <a:pos x="229" y="164"/>
                </a:cxn>
                <a:cxn ang="0">
                  <a:pos x="185" y="164"/>
                </a:cxn>
                <a:cxn ang="0">
                  <a:pos x="157" y="160"/>
                </a:cxn>
                <a:cxn ang="0">
                  <a:pos x="163" y="129"/>
                </a:cxn>
                <a:cxn ang="0">
                  <a:pos x="194" y="126"/>
                </a:cxn>
                <a:cxn ang="0">
                  <a:pos x="182" y="112"/>
                </a:cxn>
                <a:cxn ang="0">
                  <a:pos x="141" y="109"/>
                </a:cxn>
                <a:cxn ang="0">
                  <a:pos x="136" y="106"/>
                </a:cxn>
                <a:cxn ang="0">
                  <a:pos x="143" y="75"/>
                </a:cxn>
                <a:cxn ang="0">
                  <a:pos x="164" y="75"/>
                </a:cxn>
                <a:cxn ang="0">
                  <a:pos x="185" y="75"/>
                </a:cxn>
                <a:cxn ang="0">
                  <a:pos x="194" y="46"/>
                </a:cxn>
                <a:cxn ang="0">
                  <a:pos x="177" y="46"/>
                </a:cxn>
                <a:cxn ang="0">
                  <a:pos x="162" y="2"/>
                </a:cxn>
                <a:cxn ang="0">
                  <a:pos x="152" y="0"/>
                </a:cxn>
                <a:cxn ang="0">
                  <a:pos x="122" y="7"/>
                </a:cxn>
                <a:cxn ang="0">
                  <a:pos x="155" y="5"/>
                </a:cxn>
                <a:cxn ang="0">
                  <a:pos x="158" y="41"/>
                </a:cxn>
                <a:cxn ang="0">
                  <a:pos x="128" y="46"/>
                </a:cxn>
                <a:cxn ang="0">
                  <a:pos x="83" y="46"/>
                </a:cxn>
                <a:cxn ang="0">
                  <a:pos x="57" y="44"/>
                </a:cxn>
                <a:cxn ang="0">
                  <a:pos x="54" y="37"/>
                </a:cxn>
                <a:cxn ang="0">
                  <a:pos x="61" y="5"/>
                </a:cxn>
                <a:cxn ang="0">
                  <a:pos x="91" y="7"/>
                </a:cxn>
              </a:cxnLst>
              <a:rect l="0" t="0" r="r" b="b"/>
              <a:pathLst>
                <a:path w="254" h="312">
                  <a:moveTo>
                    <a:pt x="91" y="7"/>
                  </a:moveTo>
                  <a:lnTo>
                    <a:pt x="57" y="0"/>
                  </a:lnTo>
                  <a:lnTo>
                    <a:pt x="38" y="45"/>
                  </a:lnTo>
                  <a:lnTo>
                    <a:pt x="27" y="48"/>
                  </a:lnTo>
                  <a:lnTo>
                    <a:pt x="15" y="75"/>
                  </a:lnTo>
                  <a:lnTo>
                    <a:pt x="38" y="74"/>
                  </a:lnTo>
                  <a:lnTo>
                    <a:pt x="55" y="71"/>
                  </a:lnTo>
                  <a:lnTo>
                    <a:pt x="63" y="106"/>
                  </a:lnTo>
                  <a:lnTo>
                    <a:pt x="43" y="111"/>
                  </a:lnTo>
                  <a:lnTo>
                    <a:pt x="0" y="112"/>
                  </a:lnTo>
                  <a:lnTo>
                    <a:pt x="11" y="126"/>
                  </a:lnTo>
                  <a:lnTo>
                    <a:pt x="47" y="126"/>
                  </a:lnTo>
                  <a:lnTo>
                    <a:pt x="77" y="126"/>
                  </a:lnTo>
                  <a:lnTo>
                    <a:pt x="83" y="159"/>
                  </a:lnTo>
                  <a:lnTo>
                    <a:pt x="43" y="163"/>
                  </a:lnTo>
                  <a:lnTo>
                    <a:pt x="18" y="163"/>
                  </a:lnTo>
                  <a:lnTo>
                    <a:pt x="76" y="187"/>
                  </a:lnTo>
                  <a:lnTo>
                    <a:pt x="133" y="187"/>
                  </a:lnTo>
                  <a:lnTo>
                    <a:pt x="144" y="205"/>
                  </a:lnTo>
                  <a:lnTo>
                    <a:pt x="121" y="212"/>
                  </a:lnTo>
                  <a:lnTo>
                    <a:pt x="94" y="250"/>
                  </a:lnTo>
                  <a:lnTo>
                    <a:pt x="119" y="312"/>
                  </a:lnTo>
                  <a:lnTo>
                    <a:pt x="152" y="242"/>
                  </a:lnTo>
                  <a:lnTo>
                    <a:pt x="155" y="256"/>
                  </a:lnTo>
                  <a:lnTo>
                    <a:pt x="162" y="261"/>
                  </a:lnTo>
                  <a:lnTo>
                    <a:pt x="193" y="256"/>
                  </a:lnTo>
                  <a:lnTo>
                    <a:pt x="164" y="256"/>
                  </a:lnTo>
                  <a:lnTo>
                    <a:pt x="162" y="250"/>
                  </a:lnTo>
                  <a:lnTo>
                    <a:pt x="166" y="224"/>
                  </a:lnTo>
                  <a:lnTo>
                    <a:pt x="191" y="225"/>
                  </a:lnTo>
                  <a:lnTo>
                    <a:pt x="208" y="225"/>
                  </a:lnTo>
                  <a:lnTo>
                    <a:pt x="226" y="212"/>
                  </a:lnTo>
                  <a:lnTo>
                    <a:pt x="215" y="209"/>
                  </a:lnTo>
                  <a:lnTo>
                    <a:pt x="213" y="203"/>
                  </a:lnTo>
                  <a:lnTo>
                    <a:pt x="219" y="190"/>
                  </a:lnTo>
                  <a:lnTo>
                    <a:pt x="227" y="187"/>
                  </a:lnTo>
                  <a:lnTo>
                    <a:pt x="254" y="187"/>
                  </a:lnTo>
                  <a:lnTo>
                    <a:pt x="229" y="164"/>
                  </a:lnTo>
                  <a:lnTo>
                    <a:pt x="185" y="164"/>
                  </a:lnTo>
                  <a:lnTo>
                    <a:pt x="157" y="160"/>
                  </a:lnTo>
                  <a:lnTo>
                    <a:pt x="163" y="129"/>
                  </a:lnTo>
                  <a:lnTo>
                    <a:pt x="194" y="126"/>
                  </a:lnTo>
                  <a:lnTo>
                    <a:pt x="182" y="112"/>
                  </a:lnTo>
                  <a:lnTo>
                    <a:pt x="141" y="109"/>
                  </a:lnTo>
                  <a:lnTo>
                    <a:pt x="136" y="106"/>
                  </a:lnTo>
                  <a:lnTo>
                    <a:pt x="143" y="75"/>
                  </a:lnTo>
                  <a:lnTo>
                    <a:pt x="164" y="75"/>
                  </a:lnTo>
                  <a:lnTo>
                    <a:pt x="185" y="75"/>
                  </a:lnTo>
                  <a:lnTo>
                    <a:pt x="194" y="46"/>
                  </a:lnTo>
                  <a:lnTo>
                    <a:pt x="177" y="46"/>
                  </a:lnTo>
                  <a:lnTo>
                    <a:pt x="162" y="2"/>
                  </a:lnTo>
                  <a:lnTo>
                    <a:pt x="152" y="0"/>
                  </a:lnTo>
                  <a:lnTo>
                    <a:pt x="122" y="7"/>
                  </a:lnTo>
                  <a:lnTo>
                    <a:pt x="155" y="5"/>
                  </a:lnTo>
                  <a:lnTo>
                    <a:pt x="158" y="41"/>
                  </a:lnTo>
                  <a:lnTo>
                    <a:pt x="128" y="46"/>
                  </a:lnTo>
                  <a:lnTo>
                    <a:pt x="83" y="46"/>
                  </a:lnTo>
                  <a:lnTo>
                    <a:pt x="57" y="44"/>
                  </a:lnTo>
                  <a:lnTo>
                    <a:pt x="54" y="37"/>
                  </a:lnTo>
                  <a:lnTo>
                    <a:pt x="61" y="5"/>
                  </a:lnTo>
                  <a:lnTo>
                    <a:pt x="91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19" name="Freeform 127"/>
            <p:cNvSpPr>
              <a:spLocks/>
            </p:cNvSpPr>
            <p:nvPr/>
          </p:nvSpPr>
          <p:spPr bwMode="auto">
            <a:xfrm>
              <a:off x="2073" y="7646"/>
              <a:ext cx="39" cy="30"/>
            </a:xfrm>
            <a:custGeom>
              <a:avLst/>
              <a:gdLst/>
              <a:ahLst/>
              <a:cxnLst>
                <a:cxn ang="0">
                  <a:pos x="91" y="7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37" y="46"/>
                </a:cxn>
                <a:cxn ang="0">
                  <a:pos x="28" y="46"/>
                </a:cxn>
                <a:cxn ang="0">
                  <a:pos x="12" y="74"/>
                </a:cxn>
                <a:cxn ang="0">
                  <a:pos x="34" y="75"/>
                </a:cxn>
                <a:cxn ang="0">
                  <a:pos x="66" y="75"/>
                </a:cxn>
                <a:cxn ang="0">
                  <a:pos x="72" y="106"/>
                </a:cxn>
                <a:cxn ang="0">
                  <a:pos x="50" y="112"/>
                </a:cxn>
                <a:cxn ang="0">
                  <a:pos x="12" y="112"/>
                </a:cxn>
                <a:cxn ang="0">
                  <a:pos x="0" y="126"/>
                </a:cxn>
                <a:cxn ang="0">
                  <a:pos x="37" y="129"/>
                </a:cxn>
                <a:cxn ang="0">
                  <a:pos x="87" y="126"/>
                </a:cxn>
                <a:cxn ang="0">
                  <a:pos x="92" y="157"/>
                </a:cxn>
                <a:cxn ang="0">
                  <a:pos x="74" y="160"/>
                </a:cxn>
                <a:cxn ang="0">
                  <a:pos x="42" y="167"/>
                </a:cxn>
                <a:cxn ang="0">
                  <a:pos x="58" y="187"/>
                </a:cxn>
                <a:cxn ang="0">
                  <a:pos x="96" y="190"/>
                </a:cxn>
                <a:cxn ang="0">
                  <a:pos x="144" y="187"/>
                </a:cxn>
                <a:cxn ang="0">
                  <a:pos x="156" y="215"/>
                </a:cxn>
                <a:cxn ang="0">
                  <a:pos x="223" y="215"/>
                </a:cxn>
                <a:cxn ang="0">
                  <a:pos x="232" y="187"/>
                </a:cxn>
                <a:cxn ang="0">
                  <a:pos x="264" y="190"/>
                </a:cxn>
                <a:cxn ang="0">
                  <a:pos x="277" y="190"/>
                </a:cxn>
                <a:cxn ang="0">
                  <a:pos x="241" y="163"/>
                </a:cxn>
                <a:cxn ang="0">
                  <a:pos x="192" y="164"/>
                </a:cxn>
                <a:cxn ang="0">
                  <a:pos x="166" y="160"/>
                </a:cxn>
                <a:cxn ang="0">
                  <a:pos x="174" y="126"/>
                </a:cxn>
                <a:cxn ang="0">
                  <a:pos x="200" y="126"/>
                </a:cxn>
                <a:cxn ang="0">
                  <a:pos x="216" y="126"/>
                </a:cxn>
                <a:cxn ang="0">
                  <a:pos x="200" y="111"/>
                </a:cxn>
                <a:cxn ang="0">
                  <a:pos x="164" y="109"/>
                </a:cxn>
                <a:cxn ang="0">
                  <a:pos x="142" y="107"/>
                </a:cxn>
                <a:cxn ang="0">
                  <a:pos x="151" y="74"/>
                </a:cxn>
                <a:cxn ang="0">
                  <a:pos x="182" y="77"/>
                </a:cxn>
                <a:cxn ang="0">
                  <a:pos x="199" y="75"/>
                </a:cxn>
                <a:cxn ang="0">
                  <a:pos x="187" y="46"/>
                </a:cxn>
                <a:cxn ang="0">
                  <a:pos x="176" y="46"/>
                </a:cxn>
                <a:cxn ang="0">
                  <a:pos x="159" y="2"/>
                </a:cxn>
                <a:cxn ang="0">
                  <a:pos x="151" y="0"/>
                </a:cxn>
                <a:cxn ang="0">
                  <a:pos x="122" y="9"/>
                </a:cxn>
                <a:cxn ang="0">
                  <a:pos x="149" y="7"/>
                </a:cxn>
                <a:cxn ang="0">
                  <a:pos x="153" y="10"/>
                </a:cxn>
                <a:cxn ang="0">
                  <a:pos x="156" y="40"/>
                </a:cxn>
                <a:cxn ang="0">
                  <a:pos x="132" y="45"/>
                </a:cxn>
                <a:cxn ang="0">
                  <a:pos x="96" y="46"/>
                </a:cxn>
                <a:cxn ang="0">
                  <a:pos x="58" y="44"/>
                </a:cxn>
                <a:cxn ang="0">
                  <a:pos x="52" y="41"/>
                </a:cxn>
                <a:cxn ang="0">
                  <a:pos x="60" y="9"/>
                </a:cxn>
                <a:cxn ang="0">
                  <a:pos x="63" y="5"/>
                </a:cxn>
                <a:cxn ang="0">
                  <a:pos x="91" y="7"/>
                </a:cxn>
              </a:cxnLst>
              <a:rect l="0" t="0" r="r" b="b"/>
              <a:pathLst>
                <a:path w="277" h="215">
                  <a:moveTo>
                    <a:pt x="91" y="7"/>
                  </a:moveTo>
                  <a:lnTo>
                    <a:pt x="58" y="0"/>
                  </a:lnTo>
                  <a:lnTo>
                    <a:pt x="52" y="2"/>
                  </a:lnTo>
                  <a:lnTo>
                    <a:pt x="37" y="46"/>
                  </a:lnTo>
                  <a:lnTo>
                    <a:pt x="28" y="46"/>
                  </a:lnTo>
                  <a:lnTo>
                    <a:pt x="12" y="74"/>
                  </a:lnTo>
                  <a:lnTo>
                    <a:pt x="34" y="75"/>
                  </a:lnTo>
                  <a:lnTo>
                    <a:pt x="66" y="75"/>
                  </a:lnTo>
                  <a:lnTo>
                    <a:pt x="72" y="106"/>
                  </a:lnTo>
                  <a:lnTo>
                    <a:pt x="50" y="112"/>
                  </a:lnTo>
                  <a:lnTo>
                    <a:pt x="12" y="112"/>
                  </a:lnTo>
                  <a:lnTo>
                    <a:pt x="0" y="126"/>
                  </a:lnTo>
                  <a:lnTo>
                    <a:pt x="37" y="129"/>
                  </a:lnTo>
                  <a:lnTo>
                    <a:pt x="87" y="126"/>
                  </a:lnTo>
                  <a:lnTo>
                    <a:pt x="92" y="157"/>
                  </a:lnTo>
                  <a:lnTo>
                    <a:pt x="74" y="160"/>
                  </a:lnTo>
                  <a:lnTo>
                    <a:pt x="42" y="167"/>
                  </a:lnTo>
                  <a:lnTo>
                    <a:pt x="58" y="187"/>
                  </a:lnTo>
                  <a:lnTo>
                    <a:pt x="96" y="190"/>
                  </a:lnTo>
                  <a:lnTo>
                    <a:pt x="144" y="187"/>
                  </a:lnTo>
                  <a:lnTo>
                    <a:pt x="156" y="215"/>
                  </a:lnTo>
                  <a:lnTo>
                    <a:pt x="223" y="215"/>
                  </a:lnTo>
                  <a:lnTo>
                    <a:pt x="232" y="187"/>
                  </a:lnTo>
                  <a:lnTo>
                    <a:pt x="264" y="190"/>
                  </a:lnTo>
                  <a:lnTo>
                    <a:pt x="277" y="190"/>
                  </a:lnTo>
                  <a:lnTo>
                    <a:pt x="241" y="163"/>
                  </a:lnTo>
                  <a:lnTo>
                    <a:pt x="192" y="164"/>
                  </a:lnTo>
                  <a:lnTo>
                    <a:pt x="166" y="160"/>
                  </a:lnTo>
                  <a:lnTo>
                    <a:pt x="174" y="126"/>
                  </a:lnTo>
                  <a:lnTo>
                    <a:pt x="200" y="126"/>
                  </a:lnTo>
                  <a:lnTo>
                    <a:pt x="216" y="126"/>
                  </a:lnTo>
                  <a:lnTo>
                    <a:pt x="200" y="111"/>
                  </a:lnTo>
                  <a:lnTo>
                    <a:pt x="164" y="109"/>
                  </a:lnTo>
                  <a:lnTo>
                    <a:pt x="142" y="107"/>
                  </a:lnTo>
                  <a:lnTo>
                    <a:pt x="151" y="74"/>
                  </a:lnTo>
                  <a:lnTo>
                    <a:pt x="182" y="77"/>
                  </a:lnTo>
                  <a:lnTo>
                    <a:pt x="199" y="75"/>
                  </a:lnTo>
                  <a:lnTo>
                    <a:pt x="187" y="46"/>
                  </a:lnTo>
                  <a:lnTo>
                    <a:pt x="176" y="46"/>
                  </a:lnTo>
                  <a:lnTo>
                    <a:pt x="159" y="2"/>
                  </a:lnTo>
                  <a:lnTo>
                    <a:pt x="151" y="0"/>
                  </a:lnTo>
                  <a:lnTo>
                    <a:pt x="122" y="9"/>
                  </a:lnTo>
                  <a:lnTo>
                    <a:pt x="149" y="7"/>
                  </a:lnTo>
                  <a:lnTo>
                    <a:pt x="153" y="10"/>
                  </a:lnTo>
                  <a:lnTo>
                    <a:pt x="156" y="40"/>
                  </a:lnTo>
                  <a:lnTo>
                    <a:pt x="132" y="45"/>
                  </a:lnTo>
                  <a:lnTo>
                    <a:pt x="96" y="46"/>
                  </a:lnTo>
                  <a:lnTo>
                    <a:pt x="58" y="44"/>
                  </a:lnTo>
                  <a:lnTo>
                    <a:pt x="52" y="41"/>
                  </a:lnTo>
                  <a:lnTo>
                    <a:pt x="60" y="9"/>
                  </a:lnTo>
                  <a:lnTo>
                    <a:pt x="63" y="5"/>
                  </a:lnTo>
                  <a:lnTo>
                    <a:pt x="91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20" name="Freeform 128"/>
            <p:cNvSpPr>
              <a:spLocks/>
            </p:cNvSpPr>
            <p:nvPr/>
          </p:nvSpPr>
          <p:spPr bwMode="auto">
            <a:xfrm>
              <a:off x="2098" y="7646"/>
              <a:ext cx="39" cy="30"/>
            </a:xfrm>
            <a:custGeom>
              <a:avLst/>
              <a:gdLst/>
              <a:ahLst/>
              <a:cxnLst>
                <a:cxn ang="0">
                  <a:pos x="4" y="46"/>
                </a:cxn>
                <a:cxn ang="0">
                  <a:pos x="26" y="46"/>
                </a:cxn>
                <a:cxn ang="0">
                  <a:pos x="43" y="2"/>
                </a:cxn>
                <a:cxn ang="0">
                  <a:pos x="49" y="0"/>
                </a:cxn>
                <a:cxn ang="0">
                  <a:pos x="78" y="7"/>
                </a:cxn>
                <a:cxn ang="0">
                  <a:pos x="52" y="7"/>
                </a:cxn>
                <a:cxn ang="0">
                  <a:pos x="48" y="10"/>
                </a:cxn>
                <a:cxn ang="0">
                  <a:pos x="43" y="40"/>
                </a:cxn>
                <a:cxn ang="0">
                  <a:pos x="49" y="45"/>
                </a:cxn>
                <a:cxn ang="0">
                  <a:pos x="78" y="46"/>
                </a:cxn>
                <a:cxn ang="0">
                  <a:pos x="120" y="45"/>
                </a:cxn>
                <a:cxn ang="0">
                  <a:pos x="146" y="41"/>
                </a:cxn>
                <a:cxn ang="0">
                  <a:pos x="147" y="39"/>
                </a:cxn>
                <a:cxn ang="0">
                  <a:pos x="142" y="7"/>
                </a:cxn>
                <a:cxn ang="0">
                  <a:pos x="137" y="2"/>
                </a:cxn>
                <a:cxn ang="0">
                  <a:pos x="112" y="7"/>
                </a:cxn>
                <a:cxn ang="0">
                  <a:pos x="142" y="0"/>
                </a:cxn>
                <a:cxn ang="0">
                  <a:pos x="147" y="2"/>
                </a:cxn>
                <a:cxn ang="0">
                  <a:pos x="165" y="48"/>
                </a:cxn>
                <a:cxn ang="0">
                  <a:pos x="185" y="75"/>
                </a:cxn>
                <a:cxn ang="0">
                  <a:pos x="163" y="75"/>
                </a:cxn>
                <a:cxn ang="0">
                  <a:pos x="143" y="74"/>
                </a:cxn>
                <a:cxn ang="0">
                  <a:pos x="137" y="77"/>
                </a:cxn>
                <a:cxn ang="0">
                  <a:pos x="136" y="104"/>
                </a:cxn>
                <a:cxn ang="0">
                  <a:pos x="140" y="109"/>
                </a:cxn>
                <a:cxn ang="0">
                  <a:pos x="171" y="112"/>
                </a:cxn>
                <a:cxn ang="0">
                  <a:pos x="197" y="112"/>
                </a:cxn>
                <a:cxn ang="0">
                  <a:pos x="212" y="126"/>
                </a:cxn>
                <a:cxn ang="0">
                  <a:pos x="173" y="126"/>
                </a:cxn>
                <a:cxn ang="0">
                  <a:pos x="169" y="132"/>
                </a:cxn>
                <a:cxn ang="0">
                  <a:pos x="165" y="157"/>
                </a:cxn>
                <a:cxn ang="0">
                  <a:pos x="169" y="160"/>
                </a:cxn>
                <a:cxn ang="0">
                  <a:pos x="201" y="163"/>
                </a:cxn>
                <a:cxn ang="0">
                  <a:pos x="226" y="163"/>
                </a:cxn>
                <a:cxn ang="0">
                  <a:pos x="245" y="163"/>
                </a:cxn>
                <a:cxn ang="0">
                  <a:pos x="276" y="187"/>
                </a:cxn>
                <a:cxn ang="0">
                  <a:pos x="240" y="187"/>
                </a:cxn>
                <a:cxn ang="0">
                  <a:pos x="226" y="214"/>
                </a:cxn>
                <a:cxn ang="0">
                  <a:pos x="155" y="214"/>
                </a:cxn>
                <a:cxn ang="0">
                  <a:pos x="147" y="187"/>
                </a:cxn>
                <a:cxn ang="0">
                  <a:pos x="118" y="190"/>
                </a:cxn>
                <a:cxn ang="0">
                  <a:pos x="90" y="187"/>
                </a:cxn>
                <a:cxn ang="0">
                  <a:pos x="62" y="164"/>
                </a:cxn>
                <a:cxn ang="0">
                  <a:pos x="90" y="159"/>
                </a:cxn>
                <a:cxn ang="0">
                  <a:pos x="93" y="157"/>
                </a:cxn>
                <a:cxn ang="0">
                  <a:pos x="86" y="126"/>
                </a:cxn>
                <a:cxn ang="0">
                  <a:pos x="54" y="126"/>
                </a:cxn>
                <a:cxn ang="0">
                  <a:pos x="6" y="126"/>
                </a:cxn>
                <a:cxn ang="0">
                  <a:pos x="7" y="112"/>
                </a:cxn>
                <a:cxn ang="0">
                  <a:pos x="38" y="109"/>
                </a:cxn>
                <a:cxn ang="0">
                  <a:pos x="68" y="107"/>
                </a:cxn>
                <a:cxn ang="0">
                  <a:pos x="60" y="74"/>
                </a:cxn>
                <a:cxn ang="0">
                  <a:pos x="24" y="75"/>
                </a:cxn>
                <a:cxn ang="0">
                  <a:pos x="7" y="75"/>
                </a:cxn>
                <a:cxn ang="0">
                  <a:pos x="0" y="68"/>
                </a:cxn>
                <a:cxn ang="0">
                  <a:pos x="4" y="46"/>
                </a:cxn>
              </a:cxnLst>
              <a:rect l="0" t="0" r="r" b="b"/>
              <a:pathLst>
                <a:path w="276" h="214">
                  <a:moveTo>
                    <a:pt x="4" y="46"/>
                  </a:moveTo>
                  <a:lnTo>
                    <a:pt x="26" y="46"/>
                  </a:lnTo>
                  <a:lnTo>
                    <a:pt x="43" y="2"/>
                  </a:lnTo>
                  <a:lnTo>
                    <a:pt x="49" y="0"/>
                  </a:lnTo>
                  <a:lnTo>
                    <a:pt x="78" y="7"/>
                  </a:lnTo>
                  <a:lnTo>
                    <a:pt x="52" y="7"/>
                  </a:lnTo>
                  <a:lnTo>
                    <a:pt x="48" y="10"/>
                  </a:lnTo>
                  <a:lnTo>
                    <a:pt x="43" y="40"/>
                  </a:lnTo>
                  <a:lnTo>
                    <a:pt x="49" y="45"/>
                  </a:lnTo>
                  <a:lnTo>
                    <a:pt x="78" y="46"/>
                  </a:lnTo>
                  <a:lnTo>
                    <a:pt x="120" y="45"/>
                  </a:lnTo>
                  <a:lnTo>
                    <a:pt x="146" y="41"/>
                  </a:lnTo>
                  <a:lnTo>
                    <a:pt x="147" y="39"/>
                  </a:lnTo>
                  <a:lnTo>
                    <a:pt x="142" y="7"/>
                  </a:lnTo>
                  <a:lnTo>
                    <a:pt x="137" y="2"/>
                  </a:lnTo>
                  <a:lnTo>
                    <a:pt x="112" y="7"/>
                  </a:lnTo>
                  <a:lnTo>
                    <a:pt x="142" y="0"/>
                  </a:lnTo>
                  <a:lnTo>
                    <a:pt x="147" y="2"/>
                  </a:lnTo>
                  <a:lnTo>
                    <a:pt x="165" y="48"/>
                  </a:lnTo>
                  <a:lnTo>
                    <a:pt x="185" y="75"/>
                  </a:lnTo>
                  <a:lnTo>
                    <a:pt x="163" y="75"/>
                  </a:lnTo>
                  <a:lnTo>
                    <a:pt x="143" y="74"/>
                  </a:lnTo>
                  <a:lnTo>
                    <a:pt x="137" y="77"/>
                  </a:lnTo>
                  <a:lnTo>
                    <a:pt x="136" y="104"/>
                  </a:lnTo>
                  <a:lnTo>
                    <a:pt x="140" y="109"/>
                  </a:lnTo>
                  <a:lnTo>
                    <a:pt x="171" y="112"/>
                  </a:lnTo>
                  <a:lnTo>
                    <a:pt x="197" y="112"/>
                  </a:lnTo>
                  <a:lnTo>
                    <a:pt x="212" y="126"/>
                  </a:lnTo>
                  <a:lnTo>
                    <a:pt x="173" y="126"/>
                  </a:lnTo>
                  <a:lnTo>
                    <a:pt x="169" y="132"/>
                  </a:lnTo>
                  <a:lnTo>
                    <a:pt x="165" y="157"/>
                  </a:lnTo>
                  <a:lnTo>
                    <a:pt x="169" y="160"/>
                  </a:lnTo>
                  <a:lnTo>
                    <a:pt x="201" y="163"/>
                  </a:lnTo>
                  <a:lnTo>
                    <a:pt x="226" y="163"/>
                  </a:lnTo>
                  <a:lnTo>
                    <a:pt x="245" y="163"/>
                  </a:lnTo>
                  <a:lnTo>
                    <a:pt x="276" y="187"/>
                  </a:lnTo>
                  <a:lnTo>
                    <a:pt x="240" y="187"/>
                  </a:lnTo>
                  <a:lnTo>
                    <a:pt x="226" y="214"/>
                  </a:lnTo>
                  <a:lnTo>
                    <a:pt x="155" y="214"/>
                  </a:lnTo>
                  <a:lnTo>
                    <a:pt x="147" y="187"/>
                  </a:lnTo>
                  <a:lnTo>
                    <a:pt x="118" y="190"/>
                  </a:lnTo>
                  <a:lnTo>
                    <a:pt x="90" y="187"/>
                  </a:lnTo>
                  <a:lnTo>
                    <a:pt x="62" y="164"/>
                  </a:lnTo>
                  <a:lnTo>
                    <a:pt x="90" y="159"/>
                  </a:lnTo>
                  <a:lnTo>
                    <a:pt x="93" y="157"/>
                  </a:lnTo>
                  <a:lnTo>
                    <a:pt x="86" y="126"/>
                  </a:lnTo>
                  <a:lnTo>
                    <a:pt x="54" y="126"/>
                  </a:lnTo>
                  <a:lnTo>
                    <a:pt x="6" y="126"/>
                  </a:lnTo>
                  <a:lnTo>
                    <a:pt x="7" y="112"/>
                  </a:lnTo>
                  <a:lnTo>
                    <a:pt x="38" y="109"/>
                  </a:lnTo>
                  <a:lnTo>
                    <a:pt x="68" y="107"/>
                  </a:lnTo>
                  <a:lnTo>
                    <a:pt x="60" y="74"/>
                  </a:lnTo>
                  <a:lnTo>
                    <a:pt x="24" y="75"/>
                  </a:lnTo>
                  <a:lnTo>
                    <a:pt x="7" y="75"/>
                  </a:lnTo>
                  <a:lnTo>
                    <a:pt x="0" y="68"/>
                  </a:lnTo>
                  <a:lnTo>
                    <a:pt x="4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21" name="Freeform 129"/>
            <p:cNvSpPr>
              <a:spLocks/>
            </p:cNvSpPr>
            <p:nvPr/>
          </p:nvSpPr>
          <p:spPr bwMode="auto">
            <a:xfrm>
              <a:off x="2120" y="7646"/>
              <a:ext cx="42" cy="30"/>
            </a:xfrm>
            <a:custGeom>
              <a:avLst/>
              <a:gdLst/>
              <a:ahLst/>
              <a:cxnLst>
                <a:cxn ang="0">
                  <a:pos x="9" y="46"/>
                </a:cxn>
                <a:cxn ang="0">
                  <a:pos x="38" y="46"/>
                </a:cxn>
                <a:cxn ang="0">
                  <a:pos x="55" y="2"/>
                </a:cxn>
                <a:cxn ang="0">
                  <a:pos x="59" y="0"/>
                </a:cxn>
                <a:cxn ang="0">
                  <a:pos x="89" y="9"/>
                </a:cxn>
                <a:cxn ang="0">
                  <a:pos x="65" y="7"/>
                </a:cxn>
                <a:cxn ang="0">
                  <a:pos x="59" y="9"/>
                </a:cxn>
                <a:cxn ang="0">
                  <a:pos x="55" y="40"/>
                </a:cxn>
                <a:cxn ang="0">
                  <a:pos x="65" y="45"/>
                </a:cxn>
                <a:cxn ang="0">
                  <a:pos x="89" y="48"/>
                </a:cxn>
                <a:cxn ang="0">
                  <a:pos x="119" y="46"/>
                </a:cxn>
                <a:cxn ang="0">
                  <a:pos x="151" y="44"/>
                </a:cxn>
                <a:cxn ang="0">
                  <a:pos x="159" y="41"/>
                </a:cxn>
                <a:cxn ang="0">
                  <a:pos x="153" y="7"/>
                </a:cxn>
                <a:cxn ang="0">
                  <a:pos x="150" y="7"/>
                </a:cxn>
                <a:cxn ang="0">
                  <a:pos x="125" y="9"/>
                </a:cxn>
                <a:cxn ang="0">
                  <a:pos x="153" y="0"/>
                </a:cxn>
                <a:cxn ang="0">
                  <a:pos x="161" y="2"/>
                </a:cxn>
                <a:cxn ang="0">
                  <a:pos x="175" y="46"/>
                </a:cxn>
                <a:cxn ang="0">
                  <a:pos x="201" y="46"/>
                </a:cxn>
                <a:cxn ang="0">
                  <a:pos x="201" y="75"/>
                </a:cxn>
                <a:cxn ang="0">
                  <a:pos x="173" y="74"/>
                </a:cxn>
                <a:cxn ang="0">
                  <a:pos x="158" y="71"/>
                </a:cxn>
                <a:cxn ang="0">
                  <a:pos x="150" y="107"/>
                </a:cxn>
                <a:cxn ang="0">
                  <a:pos x="165" y="109"/>
                </a:cxn>
                <a:cxn ang="0">
                  <a:pos x="201" y="111"/>
                </a:cxn>
                <a:cxn ang="0">
                  <a:pos x="215" y="112"/>
                </a:cxn>
                <a:cxn ang="0">
                  <a:pos x="229" y="126"/>
                </a:cxn>
                <a:cxn ang="0">
                  <a:pos x="205" y="126"/>
                </a:cxn>
                <a:cxn ang="0">
                  <a:pos x="194" y="123"/>
                </a:cxn>
                <a:cxn ang="0">
                  <a:pos x="186" y="159"/>
                </a:cxn>
                <a:cxn ang="0">
                  <a:pos x="201" y="163"/>
                </a:cxn>
                <a:cxn ang="0">
                  <a:pos x="244" y="163"/>
                </a:cxn>
                <a:cxn ang="0">
                  <a:pos x="297" y="187"/>
                </a:cxn>
                <a:cxn ang="0">
                  <a:pos x="263" y="187"/>
                </a:cxn>
                <a:cxn ang="0">
                  <a:pos x="249" y="214"/>
                </a:cxn>
                <a:cxn ang="0">
                  <a:pos x="183" y="214"/>
                </a:cxn>
                <a:cxn ang="0">
                  <a:pos x="173" y="183"/>
                </a:cxn>
                <a:cxn ang="0">
                  <a:pos x="141" y="190"/>
                </a:cxn>
                <a:cxn ang="0">
                  <a:pos x="100" y="187"/>
                </a:cxn>
                <a:cxn ang="0">
                  <a:pos x="72" y="163"/>
                </a:cxn>
                <a:cxn ang="0">
                  <a:pos x="105" y="160"/>
                </a:cxn>
                <a:cxn ang="0">
                  <a:pos x="114" y="157"/>
                </a:cxn>
                <a:cxn ang="0">
                  <a:pos x="105" y="126"/>
                </a:cxn>
                <a:cxn ang="0">
                  <a:pos x="76" y="126"/>
                </a:cxn>
                <a:cxn ang="0">
                  <a:pos x="36" y="126"/>
                </a:cxn>
                <a:cxn ang="0">
                  <a:pos x="28" y="112"/>
                </a:cxn>
                <a:cxn ang="0">
                  <a:pos x="64" y="109"/>
                </a:cxn>
                <a:cxn ang="0">
                  <a:pos x="86" y="106"/>
                </a:cxn>
                <a:cxn ang="0">
                  <a:pos x="78" y="75"/>
                </a:cxn>
                <a:cxn ang="0">
                  <a:pos x="51" y="75"/>
                </a:cxn>
                <a:cxn ang="0">
                  <a:pos x="17" y="75"/>
                </a:cxn>
                <a:cxn ang="0">
                  <a:pos x="0" y="68"/>
                </a:cxn>
                <a:cxn ang="0">
                  <a:pos x="9" y="46"/>
                </a:cxn>
              </a:cxnLst>
              <a:rect l="0" t="0" r="r" b="b"/>
              <a:pathLst>
                <a:path w="297" h="214">
                  <a:moveTo>
                    <a:pt x="9" y="46"/>
                  </a:moveTo>
                  <a:lnTo>
                    <a:pt x="38" y="46"/>
                  </a:lnTo>
                  <a:lnTo>
                    <a:pt x="55" y="2"/>
                  </a:lnTo>
                  <a:lnTo>
                    <a:pt x="59" y="0"/>
                  </a:lnTo>
                  <a:lnTo>
                    <a:pt x="89" y="9"/>
                  </a:lnTo>
                  <a:lnTo>
                    <a:pt x="65" y="7"/>
                  </a:lnTo>
                  <a:lnTo>
                    <a:pt x="59" y="9"/>
                  </a:lnTo>
                  <a:lnTo>
                    <a:pt x="55" y="40"/>
                  </a:lnTo>
                  <a:lnTo>
                    <a:pt x="65" y="45"/>
                  </a:lnTo>
                  <a:lnTo>
                    <a:pt x="89" y="48"/>
                  </a:lnTo>
                  <a:lnTo>
                    <a:pt x="119" y="46"/>
                  </a:lnTo>
                  <a:lnTo>
                    <a:pt x="151" y="44"/>
                  </a:lnTo>
                  <a:lnTo>
                    <a:pt x="159" y="41"/>
                  </a:lnTo>
                  <a:lnTo>
                    <a:pt x="153" y="7"/>
                  </a:lnTo>
                  <a:lnTo>
                    <a:pt x="150" y="7"/>
                  </a:lnTo>
                  <a:lnTo>
                    <a:pt x="125" y="9"/>
                  </a:lnTo>
                  <a:lnTo>
                    <a:pt x="153" y="0"/>
                  </a:lnTo>
                  <a:lnTo>
                    <a:pt x="161" y="2"/>
                  </a:lnTo>
                  <a:lnTo>
                    <a:pt x="175" y="46"/>
                  </a:lnTo>
                  <a:lnTo>
                    <a:pt x="201" y="46"/>
                  </a:lnTo>
                  <a:lnTo>
                    <a:pt x="201" y="75"/>
                  </a:lnTo>
                  <a:lnTo>
                    <a:pt x="173" y="74"/>
                  </a:lnTo>
                  <a:lnTo>
                    <a:pt x="158" y="71"/>
                  </a:lnTo>
                  <a:lnTo>
                    <a:pt x="150" y="107"/>
                  </a:lnTo>
                  <a:lnTo>
                    <a:pt x="165" y="109"/>
                  </a:lnTo>
                  <a:lnTo>
                    <a:pt x="201" y="111"/>
                  </a:lnTo>
                  <a:lnTo>
                    <a:pt x="215" y="112"/>
                  </a:lnTo>
                  <a:lnTo>
                    <a:pt x="229" y="126"/>
                  </a:lnTo>
                  <a:lnTo>
                    <a:pt x="205" y="126"/>
                  </a:lnTo>
                  <a:lnTo>
                    <a:pt x="194" y="123"/>
                  </a:lnTo>
                  <a:lnTo>
                    <a:pt x="186" y="159"/>
                  </a:lnTo>
                  <a:lnTo>
                    <a:pt x="201" y="163"/>
                  </a:lnTo>
                  <a:lnTo>
                    <a:pt x="244" y="163"/>
                  </a:lnTo>
                  <a:lnTo>
                    <a:pt x="297" y="187"/>
                  </a:lnTo>
                  <a:lnTo>
                    <a:pt x="263" y="187"/>
                  </a:lnTo>
                  <a:lnTo>
                    <a:pt x="249" y="214"/>
                  </a:lnTo>
                  <a:lnTo>
                    <a:pt x="183" y="214"/>
                  </a:lnTo>
                  <a:lnTo>
                    <a:pt x="173" y="183"/>
                  </a:lnTo>
                  <a:lnTo>
                    <a:pt x="141" y="190"/>
                  </a:lnTo>
                  <a:lnTo>
                    <a:pt x="100" y="187"/>
                  </a:lnTo>
                  <a:lnTo>
                    <a:pt x="72" y="163"/>
                  </a:lnTo>
                  <a:lnTo>
                    <a:pt x="105" y="160"/>
                  </a:lnTo>
                  <a:lnTo>
                    <a:pt x="114" y="157"/>
                  </a:lnTo>
                  <a:lnTo>
                    <a:pt x="105" y="126"/>
                  </a:lnTo>
                  <a:lnTo>
                    <a:pt x="76" y="126"/>
                  </a:lnTo>
                  <a:lnTo>
                    <a:pt x="36" y="126"/>
                  </a:lnTo>
                  <a:lnTo>
                    <a:pt x="28" y="112"/>
                  </a:lnTo>
                  <a:lnTo>
                    <a:pt x="64" y="109"/>
                  </a:lnTo>
                  <a:lnTo>
                    <a:pt x="86" y="106"/>
                  </a:lnTo>
                  <a:lnTo>
                    <a:pt x="78" y="75"/>
                  </a:lnTo>
                  <a:lnTo>
                    <a:pt x="51" y="75"/>
                  </a:lnTo>
                  <a:lnTo>
                    <a:pt x="17" y="75"/>
                  </a:lnTo>
                  <a:lnTo>
                    <a:pt x="0" y="68"/>
                  </a:lnTo>
                  <a:lnTo>
                    <a:pt x="9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22" name="Freeform 130"/>
            <p:cNvSpPr>
              <a:spLocks/>
            </p:cNvSpPr>
            <p:nvPr/>
          </p:nvSpPr>
          <p:spPr bwMode="auto">
            <a:xfrm>
              <a:off x="2147" y="7646"/>
              <a:ext cx="42" cy="30"/>
            </a:xfrm>
            <a:custGeom>
              <a:avLst/>
              <a:gdLst/>
              <a:ahLst/>
              <a:cxnLst>
                <a:cxn ang="0">
                  <a:pos x="5" y="46"/>
                </a:cxn>
                <a:cxn ang="0">
                  <a:pos x="11" y="46"/>
                </a:cxn>
                <a:cxn ang="0">
                  <a:pos x="30" y="0"/>
                </a:cxn>
                <a:cxn ang="0">
                  <a:pos x="38" y="2"/>
                </a:cxn>
                <a:cxn ang="0">
                  <a:pos x="64" y="7"/>
                </a:cxn>
                <a:cxn ang="0">
                  <a:pos x="38" y="7"/>
                </a:cxn>
                <a:cxn ang="0">
                  <a:pos x="32" y="13"/>
                </a:cxn>
                <a:cxn ang="0">
                  <a:pos x="30" y="41"/>
                </a:cxn>
                <a:cxn ang="0">
                  <a:pos x="50" y="45"/>
                </a:cxn>
                <a:cxn ang="0">
                  <a:pos x="81" y="45"/>
                </a:cxn>
                <a:cxn ang="0">
                  <a:pos x="125" y="45"/>
                </a:cxn>
                <a:cxn ang="0">
                  <a:pos x="131" y="41"/>
                </a:cxn>
                <a:cxn ang="0">
                  <a:pos x="125" y="7"/>
                </a:cxn>
                <a:cxn ang="0">
                  <a:pos x="102" y="7"/>
                </a:cxn>
                <a:cxn ang="0">
                  <a:pos x="130" y="0"/>
                </a:cxn>
                <a:cxn ang="0">
                  <a:pos x="149" y="46"/>
                </a:cxn>
                <a:cxn ang="0">
                  <a:pos x="182" y="46"/>
                </a:cxn>
                <a:cxn ang="0">
                  <a:pos x="175" y="77"/>
                </a:cxn>
                <a:cxn ang="0">
                  <a:pos x="130" y="71"/>
                </a:cxn>
                <a:cxn ang="0">
                  <a:pos x="123" y="106"/>
                </a:cxn>
                <a:cxn ang="0">
                  <a:pos x="145" y="109"/>
                </a:cxn>
                <a:cxn ang="0">
                  <a:pos x="182" y="111"/>
                </a:cxn>
                <a:cxn ang="0">
                  <a:pos x="213" y="126"/>
                </a:cxn>
                <a:cxn ang="0">
                  <a:pos x="185" y="126"/>
                </a:cxn>
                <a:cxn ang="0">
                  <a:pos x="169" y="126"/>
                </a:cxn>
                <a:cxn ang="0">
                  <a:pos x="163" y="159"/>
                </a:cxn>
                <a:cxn ang="0">
                  <a:pos x="195" y="163"/>
                </a:cxn>
                <a:cxn ang="0">
                  <a:pos x="225" y="163"/>
                </a:cxn>
                <a:cxn ang="0">
                  <a:pos x="289" y="187"/>
                </a:cxn>
                <a:cxn ang="0">
                  <a:pos x="267" y="187"/>
                </a:cxn>
                <a:cxn ang="0">
                  <a:pos x="249" y="187"/>
                </a:cxn>
                <a:cxn ang="0">
                  <a:pos x="239" y="209"/>
                </a:cxn>
                <a:cxn ang="0">
                  <a:pos x="165" y="212"/>
                </a:cxn>
                <a:cxn ang="0">
                  <a:pos x="156" y="187"/>
                </a:cxn>
                <a:cxn ang="0">
                  <a:pos x="102" y="187"/>
                </a:cxn>
                <a:cxn ang="0">
                  <a:pos x="43" y="163"/>
                </a:cxn>
                <a:cxn ang="0">
                  <a:pos x="77" y="163"/>
                </a:cxn>
                <a:cxn ang="0">
                  <a:pos x="91" y="159"/>
                </a:cxn>
                <a:cxn ang="0">
                  <a:pos x="83" y="126"/>
                </a:cxn>
                <a:cxn ang="0">
                  <a:pos x="47" y="126"/>
                </a:cxn>
                <a:cxn ang="0">
                  <a:pos x="19" y="126"/>
                </a:cxn>
                <a:cxn ang="0">
                  <a:pos x="7" y="112"/>
                </a:cxn>
                <a:cxn ang="0">
                  <a:pos x="28" y="109"/>
                </a:cxn>
                <a:cxn ang="0">
                  <a:pos x="55" y="106"/>
                </a:cxn>
                <a:cxn ang="0">
                  <a:pos x="50" y="75"/>
                </a:cxn>
                <a:cxn ang="0">
                  <a:pos x="16" y="75"/>
                </a:cxn>
                <a:cxn ang="0">
                  <a:pos x="5" y="75"/>
                </a:cxn>
                <a:cxn ang="0">
                  <a:pos x="0" y="62"/>
                </a:cxn>
                <a:cxn ang="0">
                  <a:pos x="5" y="46"/>
                </a:cxn>
              </a:cxnLst>
              <a:rect l="0" t="0" r="r" b="b"/>
              <a:pathLst>
                <a:path w="289" h="212">
                  <a:moveTo>
                    <a:pt x="5" y="46"/>
                  </a:moveTo>
                  <a:lnTo>
                    <a:pt x="11" y="46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64" y="7"/>
                  </a:lnTo>
                  <a:lnTo>
                    <a:pt x="38" y="7"/>
                  </a:lnTo>
                  <a:lnTo>
                    <a:pt x="32" y="13"/>
                  </a:lnTo>
                  <a:lnTo>
                    <a:pt x="30" y="41"/>
                  </a:lnTo>
                  <a:lnTo>
                    <a:pt x="50" y="45"/>
                  </a:lnTo>
                  <a:lnTo>
                    <a:pt x="81" y="45"/>
                  </a:lnTo>
                  <a:lnTo>
                    <a:pt x="125" y="45"/>
                  </a:lnTo>
                  <a:lnTo>
                    <a:pt x="131" y="41"/>
                  </a:lnTo>
                  <a:lnTo>
                    <a:pt x="125" y="7"/>
                  </a:lnTo>
                  <a:lnTo>
                    <a:pt x="102" y="7"/>
                  </a:lnTo>
                  <a:lnTo>
                    <a:pt x="130" y="0"/>
                  </a:lnTo>
                  <a:lnTo>
                    <a:pt x="149" y="46"/>
                  </a:lnTo>
                  <a:lnTo>
                    <a:pt x="182" y="46"/>
                  </a:lnTo>
                  <a:lnTo>
                    <a:pt x="175" y="77"/>
                  </a:lnTo>
                  <a:lnTo>
                    <a:pt x="130" y="71"/>
                  </a:lnTo>
                  <a:lnTo>
                    <a:pt x="123" y="106"/>
                  </a:lnTo>
                  <a:lnTo>
                    <a:pt x="145" y="109"/>
                  </a:lnTo>
                  <a:lnTo>
                    <a:pt x="182" y="111"/>
                  </a:lnTo>
                  <a:lnTo>
                    <a:pt x="213" y="126"/>
                  </a:lnTo>
                  <a:lnTo>
                    <a:pt x="185" y="126"/>
                  </a:lnTo>
                  <a:lnTo>
                    <a:pt x="169" y="126"/>
                  </a:lnTo>
                  <a:lnTo>
                    <a:pt x="163" y="159"/>
                  </a:lnTo>
                  <a:lnTo>
                    <a:pt x="195" y="163"/>
                  </a:lnTo>
                  <a:lnTo>
                    <a:pt x="225" y="163"/>
                  </a:lnTo>
                  <a:lnTo>
                    <a:pt x="289" y="187"/>
                  </a:lnTo>
                  <a:lnTo>
                    <a:pt x="267" y="187"/>
                  </a:lnTo>
                  <a:lnTo>
                    <a:pt x="249" y="187"/>
                  </a:lnTo>
                  <a:lnTo>
                    <a:pt x="239" y="209"/>
                  </a:lnTo>
                  <a:lnTo>
                    <a:pt x="165" y="212"/>
                  </a:lnTo>
                  <a:lnTo>
                    <a:pt x="156" y="187"/>
                  </a:lnTo>
                  <a:lnTo>
                    <a:pt x="102" y="187"/>
                  </a:lnTo>
                  <a:lnTo>
                    <a:pt x="43" y="163"/>
                  </a:lnTo>
                  <a:lnTo>
                    <a:pt x="77" y="163"/>
                  </a:lnTo>
                  <a:lnTo>
                    <a:pt x="91" y="159"/>
                  </a:lnTo>
                  <a:lnTo>
                    <a:pt x="83" y="126"/>
                  </a:lnTo>
                  <a:lnTo>
                    <a:pt x="47" y="126"/>
                  </a:lnTo>
                  <a:lnTo>
                    <a:pt x="19" y="126"/>
                  </a:lnTo>
                  <a:lnTo>
                    <a:pt x="7" y="112"/>
                  </a:lnTo>
                  <a:lnTo>
                    <a:pt x="28" y="109"/>
                  </a:lnTo>
                  <a:lnTo>
                    <a:pt x="55" y="106"/>
                  </a:lnTo>
                  <a:lnTo>
                    <a:pt x="50" y="75"/>
                  </a:lnTo>
                  <a:lnTo>
                    <a:pt x="16" y="75"/>
                  </a:lnTo>
                  <a:lnTo>
                    <a:pt x="5" y="75"/>
                  </a:lnTo>
                  <a:lnTo>
                    <a:pt x="0" y="62"/>
                  </a:lnTo>
                  <a:lnTo>
                    <a:pt x="5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23" name="Freeform 131"/>
            <p:cNvSpPr>
              <a:spLocks/>
            </p:cNvSpPr>
            <p:nvPr/>
          </p:nvSpPr>
          <p:spPr bwMode="auto">
            <a:xfrm>
              <a:off x="2172" y="7646"/>
              <a:ext cx="37" cy="30"/>
            </a:xfrm>
            <a:custGeom>
              <a:avLst/>
              <a:gdLst/>
              <a:ahLst/>
              <a:cxnLst>
                <a:cxn ang="0">
                  <a:pos x="64" y="7"/>
                </a:cxn>
                <a:cxn ang="0">
                  <a:pos x="28" y="2"/>
                </a:cxn>
                <a:cxn ang="0">
                  <a:pos x="22" y="9"/>
                </a:cxn>
                <a:cxn ang="0">
                  <a:pos x="4" y="51"/>
                </a:cxn>
                <a:cxn ang="0">
                  <a:pos x="0" y="75"/>
                </a:cxn>
                <a:cxn ang="0">
                  <a:pos x="16" y="75"/>
                </a:cxn>
                <a:cxn ang="0">
                  <a:pos x="45" y="74"/>
                </a:cxn>
                <a:cxn ang="0">
                  <a:pos x="52" y="106"/>
                </a:cxn>
                <a:cxn ang="0">
                  <a:pos x="38" y="109"/>
                </a:cxn>
                <a:cxn ang="0">
                  <a:pos x="2" y="112"/>
                </a:cxn>
                <a:cxn ang="0">
                  <a:pos x="24" y="129"/>
                </a:cxn>
                <a:cxn ang="0">
                  <a:pos x="57" y="129"/>
                </a:cxn>
                <a:cxn ang="0">
                  <a:pos x="86" y="126"/>
                </a:cxn>
                <a:cxn ang="0">
                  <a:pos x="92" y="159"/>
                </a:cxn>
                <a:cxn ang="0">
                  <a:pos x="80" y="160"/>
                </a:cxn>
                <a:cxn ang="0">
                  <a:pos x="45" y="163"/>
                </a:cxn>
                <a:cxn ang="0">
                  <a:pos x="112" y="187"/>
                </a:cxn>
                <a:cxn ang="0">
                  <a:pos x="148" y="187"/>
                </a:cxn>
                <a:cxn ang="0">
                  <a:pos x="160" y="187"/>
                </a:cxn>
                <a:cxn ang="0">
                  <a:pos x="172" y="209"/>
                </a:cxn>
                <a:cxn ang="0">
                  <a:pos x="243" y="209"/>
                </a:cxn>
                <a:cxn ang="0">
                  <a:pos x="258" y="163"/>
                </a:cxn>
                <a:cxn ang="0">
                  <a:pos x="186" y="164"/>
                </a:cxn>
                <a:cxn ang="0">
                  <a:pos x="164" y="160"/>
                </a:cxn>
                <a:cxn ang="0">
                  <a:pos x="172" y="126"/>
                </a:cxn>
                <a:cxn ang="0">
                  <a:pos x="208" y="126"/>
                </a:cxn>
                <a:cxn ang="0">
                  <a:pos x="196" y="109"/>
                </a:cxn>
                <a:cxn ang="0">
                  <a:pos x="149" y="111"/>
                </a:cxn>
                <a:cxn ang="0">
                  <a:pos x="121" y="107"/>
                </a:cxn>
                <a:cxn ang="0">
                  <a:pos x="125" y="74"/>
                </a:cxn>
                <a:cxn ang="0">
                  <a:pos x="161" y="74"/>
                </a:cxn>
                <a:cxn ang="0">
                  <a:pos x="170" y="48"/>
                </a:cxn>
                <a:cxn ang="0">
                  <a:pos x="146" y="48"/>
                </a:cxn>
                <a:cxn ang="0">
                  <a:pos x="128" y="0"/>
                </a:cxn>
                <a:cxn ang="0">
                  <a:pos x="94" y="7"/>
                </a:cxn>
                <a:cxn ang="0">
                  <a:pos x="121" y="5"/>
                </a:cxn>
                <a:cxn ang="0">
                  <a:pos x="128" y="40"/>
                </a:cxn>
                <a:cxn ang="0">
                  <a:pos x="102" y="45"/>
                </a:cxn>
                <a:cxn ang="0">
                  <a:pos x="66" y="46"/>
                </a:cxn>
                <a:cxn ang="0">
                  <a:pos x="38" y="45"/>
                </a:cxn>
                <a:cxn ang="0">
                  <a:pos x="24" y="41"/>
                </a:cxn>
                <a:cxn ang="0">
                  <a:pos x="26" y="10"/>
                </a:cxn>
                <a:cxn ang="0">
                  <a:pos x="31" y="7"/>
                </a:cxn>
                <a:cxn ang="0">
                  <a:pos x="64" y="7"/>
                </a:cxn>
              </a:cxnLst>
              <a:rect l="0" t="0" r="r" b="b"/>
              <a:pathLst>
                <a:path w="258" h="209">
                  <a:moveTo>
                    <a:pt x="64" y="7"/>
                  </a:moveTo>
                  <a:lnTo>
                    <a:pt x="28" y="2"/>
                  </a:lnTo>
                  <a:lnTo>
                    <a:pt x="22" y="9"/>
                  </a:lnTo>
                  <a:lnTo>
                    <a:pt x="4" y="51"/>
                  </a:lnTo>
                  <a:lnTo>
                    <a:pt x="0" y="75"/>
                  </a:lnTo>
                  <a:lnTo>
                    <a:pt x="16" y="75"/>
                  </a:lnTo>
                  <a:lnTo>
                    <a:pt x="45" y="74"/>
                  </a:lnTo>
                  <a:lnTo>
                    <a:pt x="52" y="106"/>
                  </a:lnTo>
                  <a:lnTo>
                    <a:pt x="38" y="109"/>
                  </a:lnTo>
                  <a:lnTo>
                    <a:pt x="2" y="112"/>
                  </a:lnTo>
                  <a:lnTo>
                    <a:pt x="24" y="129"/>
                  </a:lnTo>
                  <a:lnTo>
                    <a:pt x="57" y="129"/>
                  </a:lnTo>
                  <a:lnTo>
                    <a:pt x="86" y="126"/>
                  </a:lnTo>
                  <a:lnTo>
                    <a:pt x="92" y="159"/>
                  </a:lnTo>
                  <a:lnTo>
                    <a:pt x="80" y="160"/>
                  </a:lnTo>
                  <a:lnTo>
                    <a:pt x="45" y="163"/>
                  </a:lnTo>
                  <a:lnTo>
                    <a:pt x="112" y="187"/>
                  </a:lnTo>
                  <a:lnTo>
                    <a:pt x="148" y="187"/>
                  </a:lnTo>
                  <a:lnTo>
                    <a:pt x="160" y="187"/>
                  </a:lnTo>
                  <a:lnTo>
                    <a:pt x="172" y="209"/>
                  </a:lnTo>
                  <a:lnTo>
                    <a:pt x="243" y="209"/>
                  </a:lnTo>
                  <a:lnTo>
                    <a:pt x="258" y="163"/>
                  </a:lnTo>
                  <a:lnTo>
                    <a:pt x="186" y="164"/>
                  </a:lnTo>
                  <a:lnTo>
                    <a:pt x="164" y="160"/>
                  </a:lnTo>
                  <a:lnTo>
                    <a:pt x="172" y="126"/>
                  </a:lnTo>
                  <a:lnTo>
                    <a:pt x="208" y="126"/>
                  </a:lnTo>
                  <a:lnTo>
                    <a:pt x="196" y="109"/>
                  </a:lnTo>
                  <a:lnTo>
                    <a:pt x="149" y="111"/>
                  </a:lnTo>
                  <a:lnTo>
                    <a:pt x="121" y="107"/>
                  </a:lnTo>
                  <a:lnTo>
                    <a:pt x="125" y="74"/>
                  </a:lnTo>
                  <a:lnTo>
                    <a:pt x="161" y="74"/>
                  </a:lnTo>
                  <a:lnTo>
                    <a:pt x="170" y="48"/>
                  </a:lnTo>
                  <a:lnTo>
                    <a:pt x="146" y="48"/>
                  </a:lnTo>
                  <a:lnTo>
                    <a:pt x="128" y="0"/>
                  </a:lnTo>
                  <a:lnTo>
                    <a:pt x="94" y="7"/>
                  </a:lnTo>
                  <a:lnTo>
                    <a:pt x="121" y="5"/>
                  </a:lnTo>
                  <a:lnTo>
                    <a:pt x="128" y="40"/>
                  </a:lnTo>
                  <a:lnTo>
                    <a:pt x="102" y="45"/>
                  </a:lnTo>
                  <a:lnTo>
                    <a:pt x="66" y="46"/>
                  </a:lnTo>
                  <a:lnTo>
                    <a:pt x="38" y="45"/>
                  </a:lnTo>
                  <a:lnTo>
                    <a:pt x="24" y="41"/>
                  </a:lnTo>
                  <a:lnTo>
                    <a:pt x="26" y="10"/>
                  </a:lnTo>
                  <a:lnTo>
                    <a:pt x="31" y="7"/>
                  </a:lnTo>
                  <a:lnTo>
                    <a:pt x="64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24" name="Freeform 132"/>
            <p:cNvSpPr>
              <a:spLocks/>
            </p:cNvSpPr>
            <p:nvPr/>
          </p:nvSpPr>
          <p:spPr bwMode="auto">
            <a:xfrm>
              <a:off x="2191" y="7646"/>
              <a:ext cx="48" cy="30"/>
            </a:xfrm>
            <a:custGeom>
              <a:avLst/>
              <a:gdLst/>
              <a:ahLst/>
              <a:cxnLst>
                <a:cxn ang="0">
                  <a:pos x="104" y="7"/>
                </a:cxn>
                <a:cxn ang="0">
                  <a:pos x="66" y="0"/>
                </a:cxn>
                <a:cxn ang="0">
                  <a:pos x="46" y="48"/>
                </a:cxn>
                <a:cxn ang="0">
                  <a:pos x="20" y="48"/>
                </a:cxn>
                <a:cxn ang="0">
                  <a:pos x="0" y="71"/>
                </a:cxn>
                <a:cxn ang="0">
                  <a:pos x="37" y="75"/>
                </a:cxn>
                <a:cxn ang="0">
                  <a:pos x="86" y="74"/>
                </a:cxn>
                <a:cxn ang="0">
                  <a:pos x="96" y="107"/>
                </a:cxn>
                <a:cxn ang="0">
                  <a:pos x="59" y="109"/>
                </a:cxn>
                <a:cxn ang="0">
                  <a:pos x="42" y="126"/>
                </a:cxn>
                <a:cxn ang="0">
                  <a:pos x="86" y="126"/>
                </a:cxn>
                <a:cxn ang="0">
                  <a:pos x="131" y="126"/>
                </a:cxn>
                <a:cxn ang="0">
                  <a:pos x="139" y="159"/>
                </a:cxn>
                <a:cxn ang="0">
                  <a:pos x="114" y="167"/>
                </a:cxn>
                <a:cxn ang="0">
                  <a:pos x="115" y="180"/>
                </a:cxn>
                <a:cxn ang="0">
                  <a:pos x="147" y="187"/>
                </a:cxn>
                <a:cxn ang="0">
                  <a:pos x="172" y="187"/>
                </a:cxn>
                <a:cxn ang="0">
                  <a:pos x="210" y="183"/>
                </a:cxn>
                <a:cxn ang="0">
                  <a:pos x="219" y="212"/>
                </a:cxn>
                <a:cxn ang="0">
                  <a:pos x="296" y="212"/>
                </a:cxn>
                <a:cxn ang="0">
                  <a:pos x="302" y="187"/>
                </a:cxn>
                <a:cxn ang="0">
                  <a:pos x="340" y="187"/>
                </a:cxn>
                <a:cxn ang="0">
                  <a:pos x="285" y="164"/>
                </a:cxn>
                <a:cxn ang="0">
                  <a:pos x="227" y="164"/>
                </a:cxn>
                <a:cxn ang="0">
                  <a:pos x="210" y="159"/>
                </a:cxn>
                <a:cxn ang="0">
                  <a:pos x="213" y="129"/>
                </a:cxn>
                <a:cxn ang="0">
                  <a:pos x="239" y="129"/>
                </a:cxn>
                <a:cxn ang="0">
                  <a:pos x="261" y="129"/>
                </a:cxn>
                <a:cxn ang="0">
                  <a:pos x="244" y="112"/>
                </a:cxn>
                <a:cxn ang="0">
                  <a:pos x="186" y="112"/>
                </a:cxn>
                <a:cxn ang="0">
                  <a:pos x="161" y="107"/>
                </a:cxn>
                <a:cxn ang="0">
                  <a:pos x="168" y="75"/>
                </a:cxn>
                <a:cxn ang="0">
                  <a:pos x="190" y="75"/>
                </a:cxn>
                <a:cxn ang="0">
                  <a:pos x="209" y="75"/>
                </a:cxn>
                <a:cxn ang="0">
                  <a:pos x="203" y="48"/>
                </a:cxn>
                <a:cxn ang="0">
                  <a:pos x="187" y="48"/>
                </a:cxn>
                <a:cxn ang="0">
                  <a:pos x="172" y="2"/>
                </a:cxn>
                <a:cxn ang="0">
                  <a:pos x="136" y="7"/>
                </a:cxn>
                <a:cxn ang="0">
                  <a:pos x="163" y="7"/>
                </a:cxn>
                <a:cxn ang="0">
                  <a:pos x="168" y="28"/>
                </a:cxn>
                <a:cxn ang="0">
                  <a:pos x="169" y="39"/>
                </a:cxn>
                <a:cxn ang="0">
                  <a:pos x="150" y="46"/>
                </a:cxn>
                <a:cxn ang="0">
                  <a:pos x="111" y="48"/>
                </a:cxn>
                <a:cxn ang="0">
                  <a:pos x="75" y="44"/>
                </a:cxn>
                <a:cxn ang="0">
                  <a:pos x="66" y="40"/>
                </a:cxn>
                <a:cxn ang="0">
                  <a:pos x="72" y="5"/>
                </a:cxn>
                <a:cxn ang="0">
                  <a:pos x="104" y="7"/>
                </a:cxn>
              </a:cxnLst>
              <a:rect l="0" t="0" r="r" b="b"/>
              <a:pathLst>
                <a:path w="340" h="212">
                  <a:moveTo>
                    <a:pt x="104" y="7"/>
                  </a:moveTo>
                  <a:lnTo>
                    <a:pt x="66" y="0"/>
                  </a:lnTo>
                  <a:lnTo>
                    <a:pt x="46" y="48"/>
                  </a:lnTo>
                  <a:lnTo>
                    <a:pt x="20" y="48"/>
                  </a:lnTo>
                  <a:lnTo>
                    <a:pt x="0" y="71"/>
                  </a:lnTo>
                  <a:lnTo>
                    <a:pt x="37" y="75"/>
                  </a:lnTo>
                  <a:lnTo>
                    <a:pt x="86" y="74"/>
                  </a:lnTo>
                  <a:lnTo>
                    <a:pt x="96" y="107"/>
                  </a:lnTo>
                  <a:lnTo>
                    <a:pt x="59" y="109"/>
                  </a:lnTo>
                  <a:lnTo>
                    <a:pt x="42" y="126"/>
                  </a:lnTo>
                  <a:lnTo>
                    <a:pt x="86" y="126"/>
                  </a:lnTo>
                  <a:lnTo>
                    <a:pt x="131" y="126"/>
                  </a:lnTo>
                  <a:lnTo>
                    <a:pt x="139" y="159"/>
                  </a:lnTo>
                  <a:lnTo>
                    <a:pt x="114" y="167"/>
                  </a:lnTo>
                  <a:lnTo>
                    <a:pt x="115" y="180"/>
                  </a:lnTo>
                  <a:lnTo>
                    <a:pt x="147" y="187"/>
                  </a:lnTo>
                  <a:lnTo>
                    <a:pt x="172" y="187"/>
                  </a:lnTo>
                  <a:lnTo>
                    <a:pt x="210" y="183"/>
                  </a:lnTo>
                  <a:lnTo>
                    <a:pt x="219" y="212"/>
                  </a:lnTo>
                  <a:lnTo>
                    <a:pt x="296" y="212"/>
                  </a:lnTo>
                  <a:lnTo>
                    <a:pt x="302" y="187"/>
                  </a:lnTo>
                  <a:lnTo>
                    <a:pt x="340" y="187"/>
                  </a:lnTo>
                  <a:lnTo>
                    <a:pt x="285" y="164"/>
                  </a:lnTo>
                  <a:lnTo>
                    <a:pt x="227" y="164"/>
                  </a:lnTo>
                  <a:lnTo>
                    <a:pt x="210" y="159"/>
                  </a:lnTo>
                  <a:lnTo>
                    <a:pt x="213" y="129"/>
                  </a:lnTo>
                  <a:lnTo>
                    <a:pt x="239" y="129"/>
                  </a:lnTo>
                  <a:lnTo>
                    <a:pt x="261" y="129"/>
                  </a:lnTo>
                  <a:lnTo>
                    <a:pt x="244" y="112"/>
                  </a:lnTo>
                  <a:lnTo>
                    <a:pt x="186" y="112"/>
                  </a:lnTo>
                  <a:lnTo>
                    <a:pt x="161" y="107"/>
                  </a:lnTo>
                  <a:lnTo>
                    <a:pt x="168" y="75"/>
                  </a:lnTo>
                  <a:lnTo>
                    <a:pt x="190" y="75"/>
                  </a:lnTo>
                  <a:lnTo>
                    <a:pt x="209" y="75"/>
                  </a:lnTo>
                  <a:lnTo>
                    <a:pt x="203" y="48"/>
                  </a:lnTo>
                  <a:lnTo>
                    <a:pt x="187" y="48"/>
                  </a:lnTo>
                  <a:lnTo>
                    <a:pt x="172" y="2"/>
                  </a:lnTo>
                  <a:lnTo>
                    <a:pt x="136" y="7"/>
                  </a:lnTo>
                  <a:lnTo>
                    <a:pt x="163" y="7"/>
                  </a:lnTo>
                  <a:lnTo>
                    <a:pt x="168" y="28"/>
                  </a:lnTo>
                  <a:lnTo>
                    <a:pt x="169" y="39"/>
                  </a:lnTo>
                  <a:lnTo>
                    <a:pt x="150" y="46"/>
                  </a:lnTo>
                  <a:lnTo>
                    <a:pt x="111" y="48"/>
                  </a:lnTo>
                  <a:lnTo>
                    <a:pt x="75" y="44"/>
                  </a:lnTo>
                  <a:lnTo>
                    <a:pt x="66" y="40"/>
                  </a:lnTo>
                  <a:lnTo>
                    <a:pt x="72" y="5"/>
                  </a:lnTo>
                  <a:lnTo>
                    <a:pt x="104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25" name="Freeform 133"/>
            <p:cNvSpPr>
              <a:spLocks/>
            </p:cNvSpPr>
            <p:nvPr/>
          </p:nvSpPr>
          <p:spPr bwMode="auto">
            <a:xfrm>
              <a:off x="2214" y="7646"/>
              <a:ext cx="42" cy="44"/>
            </a:xfrm>
            <a:custGeom>
              <a:avLst/>
              <a:gdLst/>
              <a:ahLst/>
              <a:cxnLst>
                <a:cxn ang="0">
                  <a:pos x="114" y="7"/>
                </a:cxn>
                <a:cxn ang="0">
                  <a:pos x="74" y="0"/>
                </a:cxn>
                <a:cxn ang="0">
                  <a:pos x="56" y="48"/>
                </a:cxn>
                <a:cxn ang="0">
                  <a:pos x="16" y="48"/>
                </a:cxn>
                <a:cxn ang="0">
                  <a:pos x="0" y="71"/>
                </a:cxn>
                <a:cxn ang="0">
                  <a:pos x="36" y="77"/>
                </a:cxn>
                <a:cxn ang="0">
                  <a:pos x="95" y="75"/>
                </a:cxn>
                <a:cxn ang="0">
                  <a:pos x="98" y="107"/>
                </a:cxn>
                <a:cxn ang="0">
                  <a:pos x="74" y="111"/>
                </a:cxn>
                <a:cxn ang="0">
                  <a:pos x="39" y="112"/>
                </a:cxn>
                <a:cxn ang="0">
                  <a:pos x="53" y="126"/>
                </a:cxn>
                <a:cxn ang="0">
                  <a:pos x="98" y="130"/>
                </a:cxn>
                <a:cxn ang="0">
                  <a:pos x="143" y="126"/>
                </a:cxn>
                <a:cxn ang="0">
                  <a:pos x="148" y="159"/>
                </a:cxn>
                <a:cxn ang="0">
                  <a:pos x="122" y="163"/>
                </a:cxn>
                <a:cxn ang="0">
                  <a:pos x="98" y="167"/>
                </a:cxn>
                <a:cxn ang="0">
                  <a:pos x="133" y="183"/>
                </a:cxn>
                <a:cxn ang="0">
                  <a:pos x="174" y="190"/>
                </a:cxn>
                <a:cxn ang="0">
                  <a:pos x="214" y="187"/>
                </a:cxn>
                <a:cxn ang="0">
                  <a:pos x="227" y="187"/>
                </a:cxn>
                <a:cxn ang="0">
                  <a:pos x="237" y="212"/>
                </a:cxn>
                <a:cxn ang="0">
                  <a:pos x="148" y="212"/>
                </a:cxn>
                <a:cxn ang="0">
                  <a:pos x="155" y="224"/>
                </a:cxn>
                <a:cxn ang="0">
                  <a:pos x="126" y="228"/>
                </a:cxn>
                <a:cxn ang="0">
                  <a:pos x="156" y="230"/>
                </a:cxn>
                <a:cxn ang="0">
                  <a:pos x="160" y="260"/>
                </a:cxn>
                <a:cxn ang="0">
                  <a:pos x="170" y="256"/>
                </a:cxn>
                <a:cxn ang="0">
                  <a:pos x="198" y="312"/>
                </a:cxn>
                <a:cxn ang="0">
                  <a:pos x="234" y="225"/>
                </a:cxn>
                <a:cxn ang="0">
                  <a:pos x="268" y="228"/>
                </a:cxn>
                <a:cxn ang="0">
                  <a:pos x="292" y="225"/>
                </a:cxn>
                <a:cxn ang="0">
                  <a:pos x="284" y="163"/>
                </a:cxn>
                <a:cxn ang="0">
                  <a:pos x="250" y="163"/>
                </a:cxn>
                <a:cxn ang="0">
                  <a:pos x="220" y="159"/>
                </a:cxn>
                <a:cxn ang="0">
                  <a:pos x="227" y="126"/>
                </a:cxn>
                <a:cxn ang="0">
                  <a:pos x="263" y="126"/>
                </a:cxn>
                <a:cxn ang="0">
                  <a:pos x="244" y="112"/>
                </a:cxn>
                <a:cxn ang="0">
                  <a:pos x="203" y="111"/>
                </a:cxn>
                <a:cxn ang="0">
                  <a:pos x="165" y="107"/>
                </a:cxn>
                <a:cxn ang="0">
                  <a:pos x="170" y="74"/>
                </a:cxn>
                <a:cxn ang="0">
                  <a:pos x="192" y="74"/>
                </a:cxn>
                <a:cxn ang="0">
                  <a:pos x="215" y="75"/>
                </a:cxn>
                <a:cxn ang="0">
                  <a:pos x="220" y="48"/>
                </a:cxn>
                <a:cxn ang="0">
                  <a:pos x="196" y="48"/>
                </a:cxn>
                <a:cxn ang="0">
                  <a:pos x="180" y="2"/>
                </a:cxn>
                <a:cxn ang="0">
                  <a:pos x="141" y="7"/>
                </a:cxn>
                <a:cxn ang="0">
                  <a:pos x="170" y="7"/>
                </a:cxn>
                <a:cxn ang="0">
                  <a:pos x="177" y="41"/>
                </a:cxn>
                <a:cxn ang="0">
                  <a:pos x="147" y="48"/>
                </a:cxn>
                <a:cxn ang="0">
                  <a:pos x="100" y="48"/>
                </a:cxn>
                <a:cxn ang="0">
                  <a:pos x="74" y="41"/>
                </a:cxn>
                <a:cxn ang="0">
                  <a:pos x="81" y="5"/>
                </a:cxn>
                <a:cxn ang="0">
                  <a:pos x="114" y="7"/>
                </a:cxn>
              </a:cxnLst>
              <a:rect l="0" t="0" r="r" b="b"/>
              <a:pathLst>
                <a:path w="292" h="312">
                  <a:moveTo>
                    <a:pt x="114" y="7"/>
                  </a:moveTo>
                  <a:lnTo>
                    <a:pt x="74" y="0"/>
                  </a:lnTo>
                  <a:lnTo>
                    <a:pt x="56" y="48"/>
                  </a:lnTo>
                  <a:lnTo>
                    <a:pt x="16" y="48"/>
                  </a:lnTo>
                  <a:lnTo>
                    <a:pt x="0" y="71"/>
                  </a:lnTo>
                  <a:lnTo>
                    <a:pt x="36" y="77"/>
                  </a:lnTo>
                  <a:lnTo>
                    <a:pt x="95" y="75"/>
                  </a:lnTo>
                  <a:lnTo>
                    <a:pt x="98" y="107"/>
                  </a:lnTo>
                  <a:lnTo>
                    <a:pt x="74" y="111"/>
                  </a:lnTo>
                  <a:lnTo>
                    <a:pt x="39" y="112"/>
                  </a:lnTo>
                  <a:lnTo>
                    <a:pt x="53" y="126"/>
                  </a:lnTo>
                  <a:lnTo>
                    <a:pt x="98" y="130"/>
                  </a:lnTo>
                  <a:lnTo>
                    <a:pt x="143" y="126"/>
                  </a:lnTo>
                  <a:lnTo>
                    <a:pt x="148" y="159"/>
                  </a:lnTo>
                  <a:lnTo>
                    <a:pt x="122" y="163"/>
                  </a:lnTo>
                  <a:lnTo>
                    <a:pt x="98" y="167"/>
                  </a:lnTo>
                  <a:lnTo>
                    <a:pt x="133" y="183"/>
                  </a:lnTo>
                  <a:lnTo>
                    <a:pt x="174" y="190"/>
                  </a:lnTo>
                  <a:lnTo>
                    <a:pt x="214" y="187"/>
                  </a:lnTo>
                  <a:lnTo>
                    <a:pt x="227" y="187"/>
                  </a:lnTo>
                  <a:lnTo>
                    <a:pt x="237" y="212"/>
                  </a:lnTo>
                  <a:lnTo>
                    <a:pt x="148" y="212"/>
                  </a:lnTo>
                  <a:lnTo>
                    <a:pt x="155" y="224"/>
                  </a:lnTo>
                  <a:lnTo>
                    <a:pt x="126" y="228"/>
                  </a:lnTo>
                  <a:lnTo>
                    <a:pt x="156" y="230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98" y="312"/>
                  </a:lnTo>
                  <a:lnTo>
                    <a:pt x="234" y="225"/>
                  </a:lnTo>
                  <a:lnTo>
                    <a:pt x="268" y="228"/>
                  </a:lnTo>
                  <a:lnTo>
                    <a:pt x="292" y="225"/>
                  </a:lnTo>
                  <a:lnTo>
                    <a:pt x="284" y="163"/>
                  </a:lnTo>
                  <a:lnTo>
                    <a:pt x="250" y="163"/>
                  </a:lnTo>
                  <a:lnTo>
                    <a:pt x="220" y="159"/>
                  </a:lnTo>
                  <a:lnTo>
                    <a:pt x="227" y="126"/>
                  </a:lnTo>
                  <a:lnTo>
                    <a:pt x="263" y="126"/>
                  </a:lnTo>
                  <a:lnTo>
                    <a:pt x="244" y="112"/>
                  </a:lnTo>
                  <a:lnTo>
                    <a:pt x="203" y="111"/>
                  </a:lnTo>
                  <a:lnTo>
                    <a:pt x="165" y="107"/>
                  </a:lnTo>
                  <a:lnTo>
                    <a:pt x="170" y="74"/>
                  </a:lnTo>
                  <a:lnTo>
                    <a:pt x="192" y="74"/>
                  </a:lnTo>
                  <a:lnTo>
                    <a:pt x="215" y="75"/>
                  </a:lnTo>
                  <a:lnTo>
                    <a:pt x="220" y="48"/>
                  </a:lnTo>
                  <a:lnTo>
                    <a:pt x="196" y="48"/>
                  </a:lnTo>
                  <a:lnTo>
                    <a:pt x="180" y="2"/>
                  </a:lnTo>
                  <a:lnTo>
                    <a:pt x="141" y="7"/>
                  </a:lnTo>
                  <a:lnTo>
                    <a:pt x="170" y="7"/>
                  </a:lnTo>
                  <a:lnTo>
                    <a:pt x="177" y="41"/>
                  </a:lnTo>
                  <a:lnTo>
                    <a:pt x="147" y="48"/>
                  </a:lnTo>
                  <a:lnTo>
                    <a:pt x="100" y="48"/>
                  </a:lnTo>
                  <a:lnTo>
                    <a:pt x="74" y="41"/>
                  </a:lnTo>
                  <a:lnTo>
                    <a:pt x="81" y="5"/>
                  </a:lnTo>
                  <a:lnTo>
                    <a:pt x="114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26" name="Freeform 134"/>
            <p:cNvSpPr>
              <a:spLocks/>
            </p:cNvSpPr>
            <p:nvPr/>
          </p:nvSpPr>
          <p:spPr bwMode="auto">
            <a:xfrm>
              <a:off x="2239" y="7646"/>
              <a:ext cx="43" cy="44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107" y="230"/>
                </a:cxn>
                <a:cxn ang="0">
                  <a:pos x="164" y="228"/>
                </a:cxn>
                <a:cxn ang="0">
                  <a:pos x="226" y="228"/>
                </a:cxn>
                <a:cxn ang="0">
                  <a:pos x="262" y="225"/>
                </a:cxn>
                <a:cxn ang="0">
                  <a:pos x="270" y="256"/>
                </a:cxn>
                <a:cxn ang="0">
                  <a:pos x="218" y="260"/>
                </a:cxn>
                <a:cxn ang="0">
                  <a:pos x="107" y="261"/>
                </a:cxn>
                <a:cxn ang="0">
                  <a:pos x="48" y="256"/>
                </a:cxn>
                <a:cxn ang="0">
                  <a:pos x="26" y="312"/>
                </a:cxn>
                <a:cxn ang="0">
                  <a:pos x="301" y="312"/>
                </a:cxn>
                <a:cxn ang="0">
                  <a:pos x="263" y="212"/>
                </a:cxn>
                <a:cxn ang="0">
                  <a:pos x="172" y="212"/>
                </a:cxn>
                <a:cxn ang="0">
                  <a:pos x="137" y="209"/>
                </a:cxn>
                <a:cxn ang="0">
                  <a:pos x="148" y="187"/>
                </a:cxn>
                <a:cxn ang="0">
                  <a:pos x="172" y="187"/>
                </a:cxn>
                <a:cxn ang="0">
                  <a:pos x="209" y="187"/>
                </a:cxn>
                <a:cxn ang="0">
                  <a:pos x="267" y="179"/>
                </a:cxn>
                <a:cxn ang="0">
                  <a:pos x="273" y="164"/>
                </a:cxn>
                <a:cxn ang="0">
                  <a:pos x="240" y="163"/>
                </a:cxn>
                <a:cxn ang="0">
                  <a:pos x="222" y="160"/>
                </a:cxn>
                <a:cxn ang="0">
                  <a:pos x="229" y="126"/>
                </a:cxn>
                <a:cxn ang="0">
                  <a:pos x="265" y="126"/>
                </a:cxn>
                <a:cxn ang="0">
                  <a:pos x="226" y="112"/>
                </a:cxn>
                <a:cxn ang="0">
                  <a:pos x="170" y="109"/>
                </a:cxn>
                <a:cxn ang="0">
                  <a:pos x="164" y="107"/>
                </a:cxn>
                <a:cxn ang="0">
                  <a:pos x="170" y="75"/>
                </a:cxn>
                <a:cxn ang="0">
                  <a:pos x="208" y="74"/>
                </a:cxn>
                <a:cxn ang="0">
                  <a:pos x="242" y="48"/>
                </a:cxn>
                <a:cxn ang="0">
                  <a:pos x="206" y="48"/>
                </a:cxn>
                <a:cxn ang="0">
                  <a:pos x="186" y="0"/>
                </a:cxn>
                <a:cxn ang="0">
                  <a:pos x="148" y="7"/>
                </a:cxn>
                <a:cxn ang="0">
                  <a:pos x="184" y="7"/>
                </a:cxn>
                <a:cxn ang="0">
                  <a:pos x="186" y="45"/>
                </a:cxn>
                <a:cxn ang="0">
                  <a:pos x="134" y="48"/>
                </a:cxn>
                <a:cxn ang="0">
                  <a:pos x="84" y="45"/>
                </a:cxn>
                <a:cxn ang="0">
                  <a:pos x="90" y="9"/>
                </a:cxn>
                <a:cxn ang="0">
                  <a:pos x="120" y="9"/>
                </a:cxn>
                <a:cxn ang="0">
                  <a:pos x="84" y="2"/>
                </a:cxn>
                <a:cxn ang="0">
                  <a:pos x="64" y="48"/>
                </a:cxn>
                <a:cxn ang="0">
                  <a:pos x="26" y="48"/>
                </a:cxn>
                <a:cxn ang="0">
                  <a:pos x="0" y="71"/>
                </a:cxn>
                <a:cxn ang="0">
                  <a:pos x="43" y="77"/>
                </a:cxn>
                <a:cxn ang="0">
                  <a:pos x="90" y="75"/>
                </a:cxn>
                <a:cxn ang="0">
                  <a:pos x="96" y="107"/>
                </a:cxn>
                <a:cxn ang="0">
                  <a:pos x="65" y="112"/>
                </a:cxn>
                <a:cxn ang="0">
                  <a:pos x="50" y="116"/>
                </a:cxn>
                <a:cxn ang="0">
                  <a:pos x="55" y="126"/>
                </a:cxn>
                <a:cxn ang="0">
                  <a:pos x="86" y="129"/>
                </a:cxn>
                <a:cxn ang="0">
                  <a:pos x="122" y="129"/>
                </a:cxn>
                <a:cxn ang="0">
                  <a:pos x="146" y="126"/>
                </a:cxn>
                <a:cxn ang="0">
                  <a:pos x="152" y="159"/>
                </a:cxn>
                <a:cxn ang="0">
                  <a:pos x="129" y="163"/>
                </a:cxn>
                <a:cxn ang="0">
                  <a:pos x="100" y="164"/>
                </a:cxn>
                <a:cxn ang="0">
                  <a:pos x="78" y="209"/>
                </a:cxn>
                <a:cxn ang="0">
                  <a:pos x="61" y="225"/>
                </a:cxn>
              </a:cxnLst>
              <a:rect l="0" t="0" r="r" b="b"/>
              <a:pathLst>
                <a:path w="301" h="312">
                  <a:moveTo>
                    <a:pt x="61" y="225"/>
                  </a:moveTo>
                  <a:lnTo>
                    <a:pt x="107" y="230"/>
                  </a:lnTo>
                  <a:lnTo>
                    <a:pt x="164" y="228"/>
                  </a:lnTo>
                  <a:lnTo>
                    <a:pt x="226" y="228"/>
                  </a:lnTo>
                  <a:lnTo>
                    <a:pt x="262" y="225"/>
                  </a:lnTo>
                  <a:lnTo>
                    <a:pt x="270" y="256"/>
                  </a:lnTo>
                  <a:lnTo>
                    <a:pt x="218" y="260"/>
                  </a:lnTo>
                  <a:lnTo>
                    <a:pt x="107" y="261"/>
                  </a:lnTo>
                  <a:lnTo>
                    <a:pt x="48" y="256"/>
                  </a:lnTo>
                  <a:lnTo>
                    <a:pt x="26" y="312"/>
                  </a:lnTo>
                  <a:lnTo>
                    <a:pt x="301" y="312"/>
                  </a:lnTo>
                  <a:lnTo>
                    <a:pt x="263" y="212"/>
                  </a:lnTo>
                  <a:lnTo>
                    <a:pt x="172" y="212"/>
                  </a:lnTo>
                  <a:lnTo>
                    <a:pt x="137" y="209"/>
                  </a:lnTo>
                  <a:lnTo>
                    <a:pt x="148" y="187"/>
                  </a:lnTo>
                  <a:lnTo>
                    <a:pt x="172" y="187"/>
                  </a:lnTo>
                  <a:lnTo>
                    <a:pt x="209" y="187"/>
                  </a:lnTo>
                  <a:lnTo>
                    <a:pt x="267" y="179"/>
                  </a:lnTo>
                  <a:lnTo>
                    <a:pt x="273" y="164"/>
                  </a:lnTo>
                  <a:lnTo>
                    <a:pt x="240" y="163"/>
                  </a:lnTo>
                  <a:lnTo>
                    <a:pt x="222" y="160"/>
                  </a:lnTo>
                  <a:lnTo>
                    <a:pt x="229" y="126"/>
                  </a:lnTo>
                  <a:lnTo>
                    <a:pt x="265" y="126"/>
                  </a:lnTo>
                  <a:lnTo>
                    <a:pt x="226" y="112"/>
                  </a:lnTo>
                  <a:lnTo>
                    <a:pt x="170" y="109"/>
                  </a:lnTo>
                  <a:lnTo>
                    <a:pt x="164" y="107"/>
                  </a:lnTo>
                  <a:lnTo>
                    <a:pt x="170" y="75"/>
                  </a:lnTo>
                  <a:lnTo>
                    <a:pt x="208" y="74"/>
                  </a:lnTo>
                  <a:lnTo>
                    <a:pt x="242" y="48"/>
                  </a:lnTo>
                  <a:lnTo>
                    <a:pt x="206" y="48"/>
                  </a:lnTo>
                  <a:lnTo>
                    <a:pt x="186" y="0"/>
                  </a:lnTo>
                  <a:lnTo>
                    <a:pt x="148" y="7"/>
                  </a:lnTo>
                  <a:lnTo>
                    <a:pt x="184" y="7"/>
                  </a:lnTo>
                  <a:lnTo>
                    <a:pt x="186" y="45"/>
                  </a:lnTo>
                  <a:lnTo>
                    <a:pt x="134" y="48"/>
                  </a:lnTo>
                  <a:lnTo>
                    <a:pt x="84" y="45"/>
                  </a:lnTo>
                  <a:lnTo>
                    <a:pt x="90" y="9"/>
                  </a:lnTo>
                  <a:lnTo>
                    <a:pt x="120" y="9"/>
                  </a:lnTo>
                  <a:lnTo>
                    <a:pt x="84" y="2"/>
                  </a:lnTo>
                  <a:lnTo>
                    <a:pt x="64" y="48"/>
                  </a:lnTo>
                  <a:lnTo>
                    <a:pt x="26" y="48"/>
                  </a:lnTo>
                  <a:lnTo>
                    <a:pt x="0" y="71"/>
                  </a:lnTo>
                  <a:lnTo>
                    <a:pt x="43" y="77"/>
                  </a:lnTo>
                  <a:lnTo>
                    <a:pt x="90" y="75"/>
                  </a:lnTo>
                  <a:lnTo>
                    <a:pt x="96" y="107"/>
                  </a:lnTo>
                  <a:lnTo>
                    <a:pt x="65" y="112"/>
                  </a:lnTo>
                  <a:lnTo>
                    <a:pt x="50" y="116"/>
                  </a:lnTo>
                  <a:lnTo>
                    <a:pt x="55" y="126"/>
                  </a:lnTo>
                  <a:lnTo>
                    <a:pt x="86" y="129"/>
                  </a:lnTo>
                  <a:lnTo>
                    <a:pt x="122" y="129"/>
                  </a:lnTo>
                  <a:lnTo>
                    <a:pt x="146" y="126"/>
                  </a:lnTo>
                  <a:lnTo>
                    <a:pt x="152" y="159"/>
                  </a:lnTo>
                  <a:lnTo>
                    <a:pt x="129" y="163"/>
                  </a:lnTo>
                  <a:lnTo>
                    <a:pt x="100" y="164"/>
                  </a:lnTo>
                  <a:lnTo>
                    <a:pt x="78" y="209"/>
                  </a:lnTo>
                  <a:lnTo>
                    <a:pt x="61" y="2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27" name="Freeform 135"/>
            <p:cNvSpPr>
              <a:spLocks/>
            </p:cNvSpPr>
            <p:nvPr/>
          </p:nvSpPr>
          <p:spPr bwMode="auto">
            <a:xfrm>
              <a:off x="2263" y="7646"/>
              <a:ext cx="50" cy="37"/>
            </a:xfrm>
            <a:custGeom>
              <a:avLst/>
              <a:gdLst/>
              <a:ahLst/>
              <a:cxnLst>
                <a:cxn ang="0">
                  <a:pos x="133" y="7"/>
                </a:cxn>
                <a:cxn ang="0">
                  <a:pos x="91" y="2"/>
                </a:cxn>
                <a:cxn ang="0">
                  <a:pos x="69" y="48"/>
                </a:cxn>
                <a:cxn ang="0">
                  <a:pos x="0" y="74"/>
                </a:cxn>
                <a:cxn ang="0">
                  <a:pos x="41" y="77"/>
                </a:cxn>
                <a:cxn ang="0">
                  <a:pos x="94" y="75"/>
                </a:cxn>
                <a:cxn ang="0">
                  <a:pos x="97" y="106"/>
                </a:cxn>
                <a:cxn ang="0">
                  <a:pos x="74" y="109"/>
                </a:cxn>
                <a:cxn ang="0">
                  <a:pos x="32" y="112"/>
                </a:cxn>
                <a:cxn ang="0">
                  <a:pos x="76" y="126"/>
                </a:cxn>
                <a:cxn ang="0">
                  <a:pos x="105" y="129"/>
                </a:cxn>
                <a:cxn ang="0">
                  <a:pos x="152" y="126"/>
                </a:cxn>
                <a:cxn ang="0">
                  <a:pos x="159" y="157"/>
                </a:cxn>
                <a:cxn ang="0">
                  <a:pos x="141" y="160"/>
                </a:cxn>
                <a:cxn ang="0">
                  <a:pos x="99" y="167"/>
                </a:cxn>
                <a:cxn ang="0">
                  <a:pos x="44" y="187"/>
                </a:cxn>
                <a:cxn ang="0">
                  <a:pos x="68" y="187"/>
                </a:cxn>
                <a:cxn ang="0">
                  <a:pos x="74" y="203"/>
                </a:cxn>
                <a:cxn ang="0">
                  <a:pos x="41" y="212"/>
                </a:cxn>
                <a:cxn ang="0">
                  <a:pos x="94" y="222"/>
                </a:cxn>
                <a:cxn ang="0">
                  <a:pos x="113" y="260"/>
                </a:cxn>
                <a:cxn ang="0">
                  <a:pos x="338" y="260"/>
                </a:cxn>
                <a:cxn ang="0">
                  <a:pos x="351" y="209"/>
                </a:cxn>
                <a:cxn ang="0">
                  <a:pos x="183" y="209"/>
                </a:cxn>
                <a:cxn ang="0">
                  <a:pos x="152" y="209"/>
                </a:cxn>
                <a:cxn ang="0">
                  <a:pos x="159" y="183"/>
                </a:cxn>
                <a:cxn ang="0">
                  <a:pos x="187" y="190"/>
                </a:cxn>
                <a:cxn ang="0">
                  <a:pos x="213" y="187"/>
                </a:cxn>
                <a:cxn ang="0">
                  <a:pos x="250" y="183"/>
                </a:cxn>
                <a:cxn ang="0">
                  <a:pos x="259" y="164"/>
                </a:cxn>
                <a:cxn ang="0">
                  <a:pos x="227" y="160"/>
                </a:cxn>
                <a:cxn ang="0">
                  <a:pos x="234" y="126"/>
                </a:cxn>
                <a:cxn ang="0">
                  <a:pos x="263" y="126"/>
                </a:cxn>
                <a:cxn ang="0">
                  <a:pos x="284" y="126"/>
                </a:cxn>
                <a:cxn ang="0">
                  <a:pos x="254" y="111"/>
                </a:cxn>
                <a:cxn ang="0">
                  <a:pos x="206" y="111"/>
                </a:cxn>
                <a:cxn ang="0">
                  <a:pos x="166" y="107"/>
                </a:cxn>
                <a:cxn ang="0">
                  <a:pos x="171" y="75"/>
                </a:cxn>
                <a:cxn ang="0">
                  <a:pos x="202" y="75"/>
                </a:cxn>
                <a:cxn ang="0">
                  <a:pos x="225" y="75"/>
                </a:cxn>
                <a:cxn ang="0">
                  <a:pos x="247" y="48"/>
                </a:cxn>
                <a:cxn ang="0">
                  <a:pos x="209" y="48"/>
                </a:cxn>
                <a:cxn ang="0">
                  <a:pos x="194" y="0"/>
                </a:cxn>
                <a:cxn ang="0">
                  <a:pos x="160" y="5"/>
                </a:cxn>
                <a:cxn ang="0">
                  <a:pos x="190" y="7"/>
                </a:cxn>
                <a:cxn ang="0">
                  <a:pos x="194" y="41"/>
                </a:cxn>
                <a:cxn ang="0">
                  <a:pos x="154" y="46"/>
                </a:cxn>
                <a:cxn ang="0">
                  <a:pos x="108" y="45"/>
                </a:cxn>
                <a:cxn ang="0">
                  <a:pos x="90" y="41"/>
                </a:cxn>
                <a:cxn ang="0">
                  <a:pos x="97" y="9"/>
                </a:cxn>
                <a:cxn ang="0">
                  <a:pos x="133" y="7"/>
                </a:cxn>
              </a:cxnLst>
              <a:rect l="0" t="0" r="r" b="b"/>
              <a:pathLst>
                <a:path w="351" h="260">
                  <a:moveTo>
                    <a:pt x="133" y="7"/>
                  </a:moveTo>
                  <a:lnTo>
                    <a:pt x="91" y="2"/>
                  </a:lnTo>
                  <a:lnTo>
                    <a:pt x="69" y="48"/>
                  </a:lnTo>
                  <a:lnTo>
                    <a:pt x="0" y="74"/>
                  </a:lnTo>
                  <a:lnTo>
                    <a:pt x="41" y="77"/>
                  </a:lnTo>
                  <a:lnTo>
                    <a:pt x="94" y="75"/>
                  </a:lnTo>
                  <a:lnTo>
                    <a:pt x="97" y="106"/>
                  </a:lnTo>
                  <a:lnTo>
                    <a:pt x="74" y="109"/>
                  </a:lnTo>
                  <a:lnTo>
                    <a:pt x="32" y="112"/>
                  </a:lnTo>
                  <a:lnTo>
                    <a:pt x="76" y="126"/>
                  </a:lnTo>
                  <a:lnTo>
                    <a:pt x="105" y="129"/>
                  </a:lnTo>
                  <a:lnTo>
                    <a:pt x="152" y="126"/>
                  </a:lnTo>
                  <a:lnTo>
                    <a:pt x="159" y="157"/>
                  </a:lnTo>
                  <a:lnTo>
                    <a:pt x="141" y="160"/>
                  </a:lnTo>
                  <a:lnTo>
                    <a:pt x="99" y="167"/>
                  </a:lnTo>
                  <a:lnTo>
                    <a:pt x="44" y="187"/>
                  </a:lnTo>
                  <a:lnTo>
                    <a:pt x="68" y="187"/>
                  </a:lnTo>
                  <a:lnTo>
                    <a:pt x="74" y="203"/>
                  </a:lnTo>
                  <a:lnTo>
                    <a:pt x="41" y="212"/>
                  </a:lnTo>
                  <a:lnTo>
                    <a:pt x="94" y="222"/>
                  </a:lnTo>
                  <a:lnTo>
                    <a:pt x="113" y="260"/>
                  </a:lnTo>
                  <a:lnTo>
                    <a:pt x="338" y="260"/>
                  </a:lnTo>
                  <a:lnTo>
                    <a:pt x="351" y="209"/>
                  </a:lnTo>
                  <a:lnTo>
                    <a:pt x="183" y="209"/>
                  </a:lnTo>
                  <a:lnTo>
                    <a:pt x="152" y="209"/>
                  </a:lnTo>
                  <a:lnTo>
                    <a:pt x="159" y="183"/>
                  </a:lnTo>
                  <a:lnTo>
                    <a:pt x="187" y="190"/>
                  </a:lnTo>
                  <a:lnTo>
                    <a:pt x="213" y="187"/>
                  </a:lnTo>
                  <a:lnTo>
                    <a:pt x="250" y="183"/>
                  </a:lnTo>
                  <a:lnTo>
                    <a:pt x="259" y="164"/>
                  </a:lnTo>
                  <a:lnTo>
                    <a:pt x="227" y="160"/>
                  </a:lnTo>
                  <a:lnTo>
                    <a:pt x="234" y="126"/>
                  </a:lnTo>
                  <a:lnTo>
                    <a:pt x="263" y="126"/>
                  </a:lnTo>
                  <a:lnTo>
                    <a:pt x="284" y="126"/>
                  </a:lnTo>
                  <a:lnTo>
                    <a:pt x="254" y="111"/>
                  </a:lnTo>
                  <a:lnTo>
                    <a:pt x="206" y="111"/>
                  </a:lnTo>
                  <a:lnTo>
                    <a:pt x="166" y="107"/>
                  </a:lnTo>
                  <a:lnTo>
                    <a:pt x="171" y="75"/>
                  </a:lnTo>
                  <a:lnTo>
                    <a:pt x="202" y="75"/>
                  </a:lnTo>
                  <a:lnTo>
                    <a:pt x="225" y="75"/>
                  </a:lnTo>
                  <a:lnTo>
                    <a:pt x="247" y="48"/>
                  </a:lnTo>
                  <a:lnTo>
                    <a:pt x="209" y="48"/>
                  </a:lnTo>
                  <a:lnTo>
                    <a:pt x="194" y="0"/>
                  </a:lnTo>
                  <a:lnTo>
                    <a:pt x="160" y="5"/>
                  </a:lnTo>
                  <a:lnTo>
                    <a:pt x="190" y="7"/>
                  </a:lnTo>
                  <a:lnTo>
                    <a:pt x="194" y="41"/>
                  </a:lnTo>
                  <a:lnTo>
                    <a:pt x="154" y="46"/>
                  </a:lnTo>
                  <a:lnTo>
                    <a:pt x="108" y="45"/>
                  </a:lnTo>
                  <a:lnTo>
                    <a:pt x="90" y="41"/>
                  </a:lnTo>
                  <a:lnTo>
                    <a:pt x="97" y="9"/>
                  </a:lnTo>
                  <a:lnTo>
                    <a:pt x="133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28" name="Freeform 136"/>
            <p:cNvSpPr>
              <a:spLocks/>
            </p:cNvSpPr>
            <p:nvPr/>
          </p:nvSpPr>
          <p:spPr bwMode="auto">
            <a:xfrm>
              <a:off x="2072" y="7676"/>
              <a:ext cx="176" cy="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1231" y="0"/>
                </a:cxn>
                <a:cxn ang="0">
                  <a:pos x="1215" y="19"/>
                </a:cxn>
                <a:cxn ang="0">
                  <a:pos x="47" y="19"/>
                </a:cxn>
                <a:cxn ang="0">
                  <a:pos x="0" y="15"/>
                </a:cxn>
                <a:cxn ang="0">
                  <a:pos x="50" y="0"/>
                </a:cxn>
              </a:cxnLst>
              <a:rect l="0" t="0" r="r" b="b"/>
              <a:pathLst>
                <a:path w="1231" h="19">
                  <a:moveTo>
                    <a:pt x="50" y="0"/>
                  </a:moveTo>
                  <a:lnTo>
                    <a:pt x="1231" y="0"/>
                  </a:lnTo>
                  <a:lnTo>
                    <a:pt x="1215" y="19"/>
                  </a:lnTo>
                  <a:lnTo>
                    <a:pt x="47" y="19"/>
                  </a:lnTo>
                  <a:lnTo>
                    <a:pt x="0" y="1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29" name="Freeform 137"/>
            <p:cNvSpPr>
              <a:spLocks/>
            </p:cNvSpPr>
            <p:nvPr/>
          </p:nvSpPr>
          <p:spPr bwMode="auto">
            <a:xfrm>
              <a:off x="2069" y="7682"/>
              <a:ext cx="161" cy="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5" y="4"/>
                </a:cxn>
                <a:cxn ang="0">
                  <a:pos x="410" y="8"/>
                </a:cxn>
                <a:cxn ang="0">
                  <a:pos x="634" y="8"/>
                </a:cxn>
                <a:cxn ang="0">
                  <a:pos x="927" y="8"/>
                </a:cxn>
                <a:cxn ang="0">
                  <a:pos x="1122" y="2"/>
                </a:cxn>
                <a:cxn ang="0">
                  <a:pos x="707" y="17"/>
                </a:cxn>
                <a:cxn ang="0">
                  <a:pos x="424" y="20"/>
                </a:cxn>
                <a:cxn ang="0">
                  <a:pos x="70" y="17"/>
                </a:cxn>
                <a:cxn ang="0">
                  <a:pos x="0" y="8"/>
                </a:cxn>
                <a:cxn ang="0">
                  <a:pos x="22" y="0"/>
                </a:cxn>
              </a:cxnLst>
              <a:rect l="0" t="0" r="r" b="b"/>
              <a:pathLst>
                <a:path w="1122" h="20">
                  <a:moveTo>
                    <a:pt x="22" y="0"/>
                  </a:moveTo>
                  <a:lnTo>
                    <a:pt x="175" y="4"/>
                  </a:lnTo>
                  <a:lnTo>
                    <a:pt x="410" y="8"/>
                  </a:lnTo>
                  <a:lnTo>
                    <a:pt x="634" y="8"/>
                  </a:lnTo>
                  <a:lnTo>
                    <a:pt x="927" y="8"/>
                  </a:lnTo>
                  <a:lnTo>
                    <a:pt x="1122" y="2"/>
                  </a:lnTo>
                  <a:lnTo>
                    <a:pt x="707" y="17"/>
                  </a:lnTo>
                  <a:lnTo>
                    <a:pt x="424" y="20"/>
                  </a:lnTo>
                  <a:lnTo>
                    <a:pt x="70" y="17"/>
                  </a:lnTo>
                  <a:lnTo>
                    <a:pt x="0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30" name="Freeform 138"/>
            <p:cNvSpPr>
              <a:spLocks/>
            </p:cNvSpPr>
            <p:nvPr/>
          </p:nvSpPr>
          <p:spPr bwMode="auto">
            <a:xfrm>
              <a:off x="2066" y="7689"/>
              <a:ext cx="177" cy="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243" y="6"/>
                </a:cxn>
                <a:cxn ang="0">
                  <a:pos x="1243" y="0"/>
                </a:cxn>
                <a:cxn ang="0">
                  <a:pos x="7" y="0"/>
                </a:cxn>
                <a:cxn ang="0">
                  <a:pos x="0" y="6"/>
                </a:cxn>
              </a:cxnLst>
              <a:rect l="0" t="0" r="r" b="b"/>
              <a:pathLst>
                <a:path w="1243" h="6">
                  <a:moveTo>
                    <a:pt x="0" y="6"/>
                  </a:moveTo>
                  <a:lnTo>
                    <a:pt x="1243" y="6"/>
                  </a:lnTo>
                  <a:lnTo>
                    <a:pt x="1243" y="0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31" name="Freeform 139"/>
            <p:cNvSpPr>
              <a:spLocks/>
            </p:cNvSpPr>
            <p:nvPr/>
          </p:nvSpPr>
          <p:spPr bwMode="auto">
            <a:xfrm>
              <a:off x="2287" y="7646"/>
              <a:ext cx="56" cy="44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93" y="0"/>
                </a:cxn>
                <a:cxn ang="0">
                  <a:pos x="72" y="49"/>
                </a:cxn>
                <a:cxn ang="0">
                  <a:pos x="0" y="75"/>
                </a:cxn>
                <a:cxn ang="0">
                  <a:pos x="51" y="77"/>
                </a:cxn>
                <a:cxn ang="0">
                  <a:pos x="90" y="73"/>
                </a:cxn>
                <a:cxn ang="0">
                  <a:pos x="97" y="104"/>
                </a:cxn>
                <a:cxn ang="0">
                  <a:pos x="71" y="109"/>
                </a:cxn>
                <a:cxn ang="0">
                  <a:pos x="65" y="121"/>
                </a:cxn>
                <a:cxn ang="0">
                  <a:pos x="99" y="127"/>
                </a:cxn>
                <a:cxn ang="0">
                  <a:pos x="155" y="124"/>
                </a:cxn>
                <a:cxn ang="0">
                  <a:pos x="160" y="155"/>
                </a:cxn>
                <a:cxn ang="0">
                  <a:pos x="139" y="165"/>
                </a:cxn>
                <a:cxn ang="0">
                  <a:pos x="78" y="165"/>
                </a:cxn>
                <a:cxn ang="0">
                  <a:pos x="74" y="181"/>
                </a:cxn>
                <a:cxn ang="0">
                  <a:pos x="83" y="203"/>
                </a:cxn>
                <a:cxn ang="0">
                  <a:pos x="58" y="212"/>
                </a:cxn>
                <a:cxn ang="0">
                  <a:pos x="146" y="233"/>
                </a:cxn>
                <a:cxn ang="0">
                  <a:pos x="127" y="310"/>
                </a:cxn>
                <a:cxn ang="0">
                  <a:pos x="393" y="310"/>
                </a:cxn>
                <a:cxn ang="0">
                  <a:pos x="364" y="46"/>
                </a:cxn>
                <a:cxn ang="0">
                  <a:pos x="343" y="46"/>
                </a:cxn>
                <a:cxn ang="0">
                  <a:pos x="347" y="223"/>
                </a:cxn>
                <a:cxn ang="0">
                  <a:pos x="357" y="250"/>
                </a:cxn>
                <a:cxn ang="0">
                  <a:pos x="343" y="254"/>
                </a:cxn>
                <a:cxn ang="0">
                  <a:pos x="252" y="254"/>
                </a:cxn>
                <a:cxn ang="0">
                  <a:pos x="182" y="258"/>
                </a:cxn>
                <a:cxn ang="0">
                  <a:pos x="169" y="250"/>
                </a:cxn>
                <a:cxn ang="0">
                  <a:pos x="179" y="223"/>
                </a:cxn>
                <a:cxn ang="0">
                  <a:pos x="218" y="226"/>
                </a:cxn>
                <a:cxn ang="0">
                  <a:pos x="247" y="226"/>
                </a:cxn>
                <a:cxn ang="0">
                  <a:pos x="274" y="206"/>
                </a:cxn>
                <a:cxn ang="0">
                  <a:pos x="247" y="203"/>
                </a:cxn>
                <a:cxn ang="0">
                  <a:pos x="252" y="181"/>
                </a:cxn>
                <a:cxn ang="0">
                  <a:pos x="288" y="185"/>
                </a:cxn>
                <a:cxn ang="0">
                  <a:pos x="293" y="162"/>
                </a:cxn>
                <a:cxn ang="0">
                  <a:pos x="244" y="161"/>
                </a:cxn>
                <a:cxn ang="0">
                  <a:pos x="236" y="158"/>
                </a:cxn>
                <a:cxn ang="0">
                  <a:pos x="243" y="124"/>
                </a:cxn>
                <a:cxn ang="0">
                  <a:pos x="283" y="127"/>
                </a:cxn>
                <a:cxn ang="0">
                  <a:pos x="283" y="110"/>
                </a:cxn>
                <a:cxn ang="0">
                  <a:pos x="210" y="109"/>
                </a:cxn>
                <a:cxn ang="0">
                  <a:pos x="165" y="105"/>
                </a:cxn>
                <a:cxn ang="0">
                  <a:pos x="171" y="72"/>
                </a:cxn>
                <a:cxn ang="0">
                  <a:pos x="210" y="75"/>
                </a:cxn>
                <a:cxn ang="0">
                  <a:pos x="257" y="75"/>
                </a:cxn>
                <a:cxn ang="0">
                  <a:pos x="216" y="44"/>
                </a:cxn>
                <a:cxn ang="0">
                  <a:pos x="196" y="0"/>
                </a:cxn>
                <a:cxn ang="0">
                  <a:pos x="162" y="5"/>
                </a:cxn>
                <a:cxn ang="0">
                  <a:pos x="191" y="5"/>
                </a:cxn>
                <a:cxn ang="0">
                  <a:pos x="196" y="39"/>
                </a:cxn>
                <a:cxn ang="0">
                  <a:pos x="165" y="46"/>
                </a:cxn>
                <a:cxn ang="0">
                  <a:pos x="121" y="43"/>
                </a:cxn>
                <a:cxn ang="0">
                  <a:pos x="94" y="42"/>
                </a:cxn>
                <a:cxn ang="0">
                  <a:pos x="99" y="8"/>
                </a:cxn>
                <a:cxn ang="0">
                  <a:pos x="128" y="5"/>
                </a:cxn>
              </a:cxnLst>
              <a:rect l="0" t="0" r="r" b="b"/>
              <a:pathLst>
                <a:path w="393" h="310">
                  <a:moveTo>
                    <a:pt x="128" y="5"/>
                  </a:moveTo>
                  <a:lnTo>
                    <a:pt x="93" y="0"/>
                  </a:lnTo>
                  <a:lnTo>
                    <a:pt x="72" y="49"/>
                  </a:lnTo>
                  <a:lnTo>
                    <a:pt x="0" y="75"/>
                  </a:lnTo>
                  <a:lnTo>
                    <a:pt x="51" y="77"/>
                  </a:lnTo>
                  <a:lnTo>
                    <a:pt x="90" y="73"/>
                  </a:lnTo>
                  <a:lnTo>
                    <a:pt x="97" y="104"/>
                  </a:lnTo>
                  <a:lnTo>
                    <a:pt x="71" y="109"/>
                  </a:lnTo>
                  <a:lnTo>
                    <a:pt x="65" y="121"/>
                  </a:lnTo>
                  <a:lnTo>
                    <a:pt x="99" y="127"/>
                  </a:lnTo>
                  <a:lnTo>
                    <a:pt x="155" y="124"/>
                  </a:lnTo>
                  <a:lnTo>
                    <a:pt x="160" y="155"/>
                  </a:lnTo>
                  <a:lnTo>
                    <a:pt x="139" y="165"/>
                  </a:lnTo>
                  <a:lnTo>
                    <a:pt x="78" y="165"/>
                  </a:lnTo>
                  <a:lnTo>
                    <a:pt x="74" y="181"/>
                  </a:lnTo>
                  <a:lnTo>
                    <a:pt x="83" y="203"/>
                  </a:lnTo>
                  <a:lnTo>
                    <a:pt x="58" y="212"/>
                  </a:lnTo>
                  <a:lnTo>
                    <a:pt x="146" y="233"/>
                  </a:lnTo>
                  <a:lnTo>
                    <a:pt x="127" y="310"/>
                  </a:lnTo>
                  <a:lnTo>
                    <a:pt x="393" y="310"/>
                  </a:lnTo>
                  <a:lnTo>
                    <a:pt x="364" y="46"/>
                  </a:lnTo>
                  <a:lnTo>
                    <a:pt x="343" y="46"/>
                  </a:lnTo>
                  <a:lnTo>
                    <a:pt x="347" y="223"/>
                  </a:lnTo>
                  <a:lnTo>
                    <a:pt x="357" y="250"/>
                  </a:lnTo>
                  <a:lnTo>
                    <a:pt x="343" y="254"/>
                  </a:lnTo>
                  <a:lnTo>
                    <a:pt x="252" y="254"/>
                  </a:lnTo>
                  <a:lnTo>
                    <a:pt x="182" y="258"/>
                  </a:lnTo>
                  <a:lnTo>
                    <a:pt x="169" y="250"/>
                  </a:lnTo>
                  <a:lnTo>
                    <a:pt x="179" y="223"/>
                  </a:lnTo>
                  <a:lnTo>
                    <a:pt x="218" y="226"/>
                  </a:lnTo>
                  <a:lnTo>
                    <a:pt x="247" y="226"/>
                  </a:lnTo>
                  <a:lnTo>
                    <a:pt x="274" y="206"/>
                  </a:lnTo>
                  <a:lnTo>
                    <a:pt x="247" y="203"/>
                  </a:lnTo>
                  <a:lnTo>
                    <a:pt x="252" y="181"/>
                  </a:lnTo>
                  <a:lnTo>
                    <a:pt x="288" y="185"/>
                  </a:lnTo>
                  <a:lnTo>
                    <a:pt x="293" y="162"/>
                  </a:lnTo>
                  <a:lnTo>
                    <a:pt x="244" y="161"/>
                  </a:lnTo>
                  <a:lnTo>
                    <a:pt x="236" y="158"/>
                  </a:lnTo>
                  <a:lnTo>
                    <a:pt x="243" y="124"/>
                  </a:lnTo>
                  <a:lnTo>
                    <a:pt x="283" y="127"/>
                  </a:lnTo>
                  <a:lnTo>
                    <a:pt x="283" y="110"/>
                  </a:lnTo>
                  <a:lnTo>
                    <a:pt x="210" y="109"/>
                  </a:lnTo>
                  <a:lnTo>
                    <a:pt x="165" y="105"/>
                  </a:lnTo>
                  <a:lnTo>
                    <a:pt x="171" y="72"/>
                  </a:lnTo>
                  <a:lnTo>
                    <a:pt x="210" y="75"/>
                  </a:lnTo>
                  <a:lnTo>
                    <a:pt x="257" y="75"/>
                  </a:lnTo>
                  <a:lnTo>
                    <a:pt x="216" y="44"/>
                  </a:lnTo>
                  <a:lnTo>
                    <a:pt x="196" y="0"/>
                  </a:lnTo>
                  <a:lnTo>
                    <a:pt x="162" y="5"/>
                  </a:lnTo>
                  <a:lnTo>
                    <a:pt x="191" y="5"/>
                  </a:lnTo>
                  <a:lnTo>
                    <a:pt x="196" y="39"/>
                  </a:lnTo>
                  <a:lnTo>
                    <a:pt x="165" y="46"/>
                  </a:lnTo>
                  <a:lnTo>
                    <a:pt x="121" y="43"/>
                  </a:lnTo>
                  <a:lnTo>
                    <a:pt x="94" y="42"/>
                  </a:lnTo>
                  <a:lnTo>
                    <a:pt x="99" y="8"/>
                  </a:lnTo>
                  <a:lnTo>
                    <a:pt x="128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32" name="Freeform 140"/>
            <p:cNvSpPr>
              <a:spLocks/>
            </p:cNvSpPr>
            <p:nvPr/>
          </p:nvSpPr>
          <p:spPr bwMode="auto">
            <a:xfrm>
              <a:off x="2317" y="7646"/>
              <a:ext cx="22" cy="32"/>
            </a:xfrm>
            <a:custGeom>
              <a:avLst/>
              <a:gdLst/>
              <a:ahLst/>
              <a:cxnLst>
                <a:cxn ang="0">
                  <a:pos x="58" y="5"/>
                </a:cxn>
                <a:cxn ang="0">
                  <a:pos x="19" y="5"/>
                </a:cxn>
                <a:cxn ang="0">
                  <a:pos x="0" y="46"/>
                </a:cxn>
                <a:cxn ang="0">
                  <a:pos x="26" y="75"/>
                </a:cxn>
                <a:cxn ang="0">
                  <a:pos x="92" y="75"/>
                </a:cxn>
                <a:cxn ang="0">
                  <a:pos x="119" y="73"/>
                </a:cxn>
                <a:cxn ang="0">
                  <a:pos x="126" y="107"/>
                </a:cxn>
                <a:cxn ang="0">
                  <a:pos x="92" y="109"/>
                </a:cxn>
                <a:cxn ang="0">
                  <a:pos x="51" y="110"/>
                </a:cxn>
                <a:cxn ang="0">
                  <a:pos x="64" y="127"/>
                </a:cxn>
                <a:cxn ang="0">
                  <a:pos x="90" y="124"/>
                </a:cxn>
                <a:cxn ang="0">
                  <a:pos x="119" y="124"/>
                </a:cxn>
                <a:cxn ang="0">
                  <a:pos x="128" y="157"/>
                </a:cxn>
                <a:cxn ang="0">
                  <a:pos x="106" y="161"/>
                </a:cxn>
                <a:cxn ang="0">
                  <a:pos x="73" y="165"/>
                </a:cxn>
                <a:cxn ang="0">
                  <a:pos x="67" y="181"/>
                </a:cxn>
                <a:cxn ang="0">
                  <a:pos x="92" y="185"/>
                </a:cxn>
                <a:cxn ang="0">
                  <a:pos x="128" y="181"/>
                </a:cxn>
                <a:cxn ang="0">
                  <a:pos x="134" y="203"/>
                </a:cxn>
                <a:cxn ang="0">
                  <a:pos x="90" y="207"/>
                </a:cxn>
                <a:cxn ang="0">
                  <a:pos x="54" y="207"/>
                </a:cxn>
                <a:cxn ang="0">
                  <a:pos x="31" y="226"/>
                </a:cxn>
                <a:cxn ang="0">
                  <a:pos x="76" y="226"/>
                </a:cxn>
                <a:cxn ang="0">
                  <a:pos x="148" y="220"/>
                </a:cxn>
                <a:cxn ang="0">
                  <a:pos x="159" y="206"/>
                </a:cxn>
                <a:cxn ang="0">
                  <a:pos x="141" y="49"/>
                </a:cxn>
                <a:cxn ang="0">
                  <a:pos x="122" y="0"/>
                </a:cxn>
                <a:cxn ang="0">
                  <a:pos x="87" y="5"/>
                </a:cxn>
                <a:cxn ang="0">
                  <a:pos x="114" y="8"/>
                </a:cxn>
                <a:cxn ang="0">
                  <a:pos x="123" y="42"/>
                </a:cxn>
                <a:cxn ang="0">
                  <a:pos x="100" y="43"/>
                </a:cxn>
                <a:cxn ang="0">
                  <a:pos x="54" y="43"/>
                </a:cxn>
                <a:cxn ang="0">
                  <a:pos x="19" y="39"/>
                </a:cxn>
                <a:cxn ang="0">
                  <a:pos x="21" y="10"/>
                </a:cxn>
                <a:cxn ang="0">
                  <a:pos x="58" y="5"/>
                </a:cxn>
              </a:cxnLst>
              <a:rect l="0" t="0" r="r" b="b"/>
              <a:pathLst>
                <a:path w="159" h="226">
                  <a:moveTo>
                    <a:pt x="58" y="5"/>
                  </a:moveTo>
                  <a:lnTo>
                    <a:pt x="19" y="5"/>
                  </a:lnTo>
                  <a:lnTo>
                    <a:pt x="0" y="46"/>
                  </a:lnTo>
                  <a:lnTo>
                    <a:pt x="26" y="75"/>
                  </a:lnTo>
                  <a:lnTo>
                    <a:pt x="92" y="75"/>
                  </a:lnTo>
                  <a:lnTo>
                    <a:pt x="119" y="73"/>
                  </a:lnTo>
                  <a:lnTo>
                    <a:pt x="126" y="107"/>
                  </a:lnTo>
                  <a:lnTo>
                    <a:pt x="92" y="109"/>
                  </a:lnTo>
                  <a:lnTo>
                    <a:pt x="51" y="110"/>
                  </a:lnTo>
                  <a:lnTo>
                    <a:pt x="64" y="127"/>
                  </a:lnTo>
                  <a:lnTo>
                    <a:pt x="90" y="124"/>
                  </a:lnTo>
                  <a:lnTo>
                    <a:pt x="119" y="124"/>
                  </a:lnTo>
                  <a:lnTo>
                    <a:pt x="128" y="157"/>
                  </a:lnTo>
                  <a:lnTo>
                    <a:pt x="106" y="161"/>
                  </a:lnTo>
                  <a:lnTo>
                    <a:pt x="73" y="165"/>
                  </a:lnTo>
                  <a:lnTo>
                    <a:pt x="67" y="181"/>
                  </a:lnTo>
                  <a:lnTo>
                    <a:pt x="92" y="185"/>
                  </a:lnTo>
                  <a:lnTo>
                    <a:pt x="128" y="181"/>
                  </a:lnTo>
                  <a:lnTo>
                    <a:pt x="134" y="203"/>
                  </a:lnTo>
                  <a:lnTo>
                    <a:pt x="90" y="207"/>
                  </a:lnTo>
                  <a:lnTo>
                    <a:pt x="54" y="207"/>
                  </a:lnTo>
                  <a:lnTo>
                    <a:pt x="31" y="226"/>
                  </a:lnTo>
                  <a:lnTo>
                    <a:pt x="76" y="226"/>
                  </a:lnTo>
                  <a:lnTo>
                    <a:pt x="148" y="220"/>
                  </a:lnTo>
                  <a:lnTo>
                    <a:pt x="159" y="206"/>
                  </a:lnTo>
                  <a:lnTo>
                    <a:pt x="141" y="49"/>
                  </a:lnTo>
                  <a:lnTo>
                    <a:pt x="122" y="0"/>
                  </a:lnTo>
                  <a:lnTo>
                    <a:pt x="87" y="5"/>
                  </a:lnTo>
                  <a:lnTo>
                    <a:pt x="114" y="8"/>
                  </a:lnTo>
                  <a:lnTo>
                    <a:pt x="123" y="42"/>
                  </a:lnTo>
                  <a:lnTo>
                    <a:pt x="100" y="43"/>
                  </a:lnTo>
                  <a:lnTo>
                    <a:pt x="54" y="43"/>
                  </a:lnTo>
                  <a:lnTo>
                    <a:pt x="19" y="39"/>
                  </a:lnTo>
                  <a:lnTo>
                    <a:pt x="21" y="1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33" name="Freeform 141"/>
            <p:cNvSpPr>
              <a:spLocks/>
            </p:cNvSpPr>
            <p:nvPr/>
          </p:nvSpPr>
          <p:spPr bwMode="auto">
            <a:xfrm>
              <a:off x="2352" y="7646"/>
              <a:ext cx="21" cy="20"/>
            </a:xfrm>
            <a:custGeom>
              <a:avLst/>
              <a:gdLst/>
              <a:ahLst/>
              <a:cxnLst>
                <a:cxn ang="0">
                  <a:pos x="11" y="48"/>
                </a:cxn>
                <a:cxn ang="0">
                  <a:pos x="0" y="48"/>
                </a:cxn>
                <a:cxn ang="0">
                  <a:pos x="7" y="139"/>
                </a:cxn>
                <a:cxn ang="0">
                  <a:pos x="149" y="139"/>
                </a:cxn>
                <a:cxn ang="0">
                  <a:pos x="140" y="112"/>
                </a:cxn>
                <a:cxn ang="0">
                  <a:pos x="64" y="112"/>
                </a:cxn>
                <a:cxn ang="0">
                  <a:pos x="38" y="109"/>
                </a:cxn>
                <a:cxn ang="0">
                  <a:pos x="31" y="106"/>
                </a:cxn>
                <a:cxn ang="0">
                  <a:pos x="38" y="75"/>
                </a:cxn>
                <a:cxn ang="0">
                  <a:pos x="44" y="74"/>
                </a:cxn>
                <a:cxn ang="0">
                  <a:pos x="67" y="79"/>
                </a:cxn>
                <a:cxn ang="0">
                  <a:pos x="89" y="77"/>
                </a:cxn>
                <a:cxn ang="0">
                  <a:pos x="88" y="46"/>
                </a:cxn>
                <a:cxn ang="0">
                  <a:pos x="31" y="44"/>
                </a:cxn>
                <a:cxn ang="0">
                  <a:pos x="25" y="39"/>
                </a:cxn>
                <a:cxn ang="0">
                  <a:pos x="29" y="7"/>
                </a:cxn>
                <a:cxn ang="0">
                  <a:pos x="65" y="7"/>
                </a:cxn>
                <a:cxn ang="0">
                  <a:pos x="28" y="0"/>
                </a:cxn>
                <a:cxn ang="0">
                  <a:pos x="11" y="48"/>
                </a:cxn>
              </a:cxnLst>
              <a:rect l="0" t="0" r="r" b="b"/>
              <a:pathLst>
                <a:path w="149" h="139">
                  <a:moveTo>
                    <a:pt x="11" y="48"/>
                  </a:moveTo>
                  <a:lnTo>
                    <a:pt x="0" y="48"/>
                  </a:lnTo>
                  <a:lnTo>
                    <a:pt x="7" y="139"/>
                  </a:lnTo>
                  <a:lnTo>
                    <a:pt x="149" y="139"/>
                  </a:lnTo>
                  <a:lnTo>
                    <a:pt x="140" y="112"/>
                  </a:lnTo>
                  <a:lnTo>
                    <a:pt x="64" y="112"/>
                  </a:lnTo>
                  <a:lnTo>
                    <a:pt x="38" y="109"/>
                  </a:lnTo>
                  <a:lnTo>
                    <a:pt x="31" y="106"/>
                  </a:lnTo>
                  <a:lnTo>
                    <a:pt x="38" y="75"/>
                  </a:lnTo>
                  <a:lnTo>
                    <a:pt x="44" y="74"/>
                  </a:lnTo>
                  <a:lnTo>
                    <a:pt x="67" y="79"/>
                  </a:lnTo>
                  <a:lnTo>
                    <a:pt x="89" y="77"/>
                  </a:lnTo>
                  <a:lnTo>
                    <a:pt x="88" y="46"/>
                  </a:lnTo>
                  <a:lnTo>
                    <a:pt x="31" y="44"/>
                  </a:lnTo>
                  <a:lnTo>
                    <a:pt x="25" y="39"/>
                  </a:lnTo>
                  <a:lnTo>
                    <a:pt x="29" y="7"/>
                  </a:lnTo>
                  <a:lnTo>
                    <a:pt x="65" y="7"/>
                  </a:lnTo>
                  <a:lnTo>
                    <a:pt x="28" y="0"/>
                  </a:lnTo>
                  <a:lnTo>
                    <a:pt x="11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34" name="Freeform 142"/>
            <p:cNvSpPr>
              <a:spLocks/>
            </p:cNvSpPr>
            <p:nvPr/>
          </p:nvSpPr>
          <p:spPr bwMode="auto">
            <a:xfrm>
              <a:off x="2362" y="7646"/>
              <a:ext cx="26" cy="20"/>
            </a:xfrm>
            <a:custGeom>
              <a:avLst/>
              <a:gdLst/>
              <a:ahLst/>
              <a:cxnLst>
                <a:cxn ang="0">
                  <a:pos x="17" y="7"/>
                </a:cxn>
                <a:cxn ang="0">
                  <a:pos x="53" y="0"/>
                </a:cxn>
                <a:cxn ang="0">
                  <a:pos x="68" y="48"/>
                </a:cxn>
                <a:cxn ang="0">
                  <a:pos x="110" y="48"/>
                </a:cxn>
                <a:cxn ang="0">
                  <a:pos x="125" y="0"/>
                </a:cxn>
                <a:cxn ang="0">
                  <a:pos x="163" y="7"/>
                </a:cxn>
                <a:cxn ang="0">
                  <a:pos x="132" y="5"/>
                </a:cxn>
                <a:cxn ang="0">
                  <a:pos x="125" y="39"/>
                </a:cxn>
                <a:cxn ang="0">
                  <a:pos x="134" y="44"/>
                </a:cxn>
                <a:cxn ang="0">
                  <a:pos x="160" y="45"/>
                </a:cxn>
                <a:cxn ang="0">
                  <a:pos x="182" y="45"/>
                </a:cxn>
                <a:cxn ang="0">
                  <a:pos x="182" y="75"/>
                </a:cxn>
                <a:cxn ang="0">
                  <a:pos x="168" y="75"/>
                </a:cxn>
                <a:cxn ang="0">
                  <a:pos x="137" y="71"/>
                </a:cxn>
                <a:cxn ang="0">
                  <a:pos x="132" y="106"/>
                </a:cxn>
                <a:cxn ang="0">
                  <a:pos x="148" y="111"/>
                </a:cxn>
                <a:cxn ang="0">
                  <a:pos x="174" y="112"/>
                </a:cxn>
                <a:cxn ang="0">
                  <a:pos x="182" y="112"/>
                </a:cxn>
                <a:cxn ang="0">
                  <a:pos x="182" y="139"/>
                </a:cxn>
                <a:cxn ang="0">
                  <a:pos x="10" y="139"/>
                </a:cxn>
                <a:cxn ang="0">
                  <a:pos x="10" y="112"/>
                </a:cxn>
                <a:cxn ang="0">
                  <a:pos x="45" y="112"/>
                </a:cxn>
                <a:cxn ang="0">
                  <a:pos x="60" y="106"/>
                </a:cxn>
                <a:cxn ang="0">
                  <a:pos x="53" y="75"/>
                </a:cxn>
                <a:cxn ang="0">
                  <a:pos x="16" y="79"/>
                </a:cxn>
                <a:cxn ang="0">
                  <a:pos x="0" y="79"/>
                </a:cxn>
                <a:cxn ang="0">
                  <a:pos x="2" y="48"/>
                </a:cxn>
                <a:cxn ang="0">
                  <a:pos x="33" y="46"/>
                </a:cxn>
                <a:cxn ang="0">
                  <a:pos x="53" y="44"/>
                </a:cxn>
                <a:cxn ang="0">
                  <a:pos x="48" y="5"/>
                </a:cxn>
                <a:cxn ang="0">
                  <a:pos x="17" y="7"/>
                </a:cxn>
              </a:cxnLst>
              <a:rect l="0" t="0" r="r" b="b"/>
              <a:pathLst>
                <a:path w="182" h="139">
                  <a:moveTo>
                    <a:pt x="17" y="7"/>
                  </a:moveTo>
                  <a:lnTo>
                    <a:pt x="53" y="0"/>
                  </a:lnTo>
                  <a:lnTo>
                    <a:pt x="68" y="48"/>
                  </a:lnTo>
                  <a:lnTo>
                    <a:pt x="110" y="48"/>
                  </a:lnTo>
                  <a:lnTo>
                    <a:pt x="125" y="0"/>
                  </a:lnTo>
                  <a:lnTo>
                    <a:pt x="163" y="7"/>
                  </a:lnTo>
                  <a:lnTo>
                    <a:pt x="132" y="5"/>
                  </a:lnTo>
                  <a:lnTo>
                    <a:pt x="125" y="39"/>
                  </a:lnTo>
                  <a:lnTo>
                    <a:pt x="134" y="44"/>
                  </a:lnTo>
                  <a:lnTo>
                    <a:pt x="160" y="45"/>
                  </a:lnTo>
                  <a:lnTo>
                    <a:pt x="182" y="45"/>
                  </a:lnTo>
                  <a:lnTo>
                    <a:pt x="182" y="75"/>
                  </a:lnTo>
                  <a:lnTo>
                    <a:pt x="168" y="75"/>
                  </a:lnTo>
                  <a:lnTo>
                    <a:pt x="137" y="71"/>
                  </a:lnTo>
                  <a:lnTo>
                    <a:pt x="132" y="106"/>
                  </a:lnTo>
                  <a:lnTo>
                    <a:pt x="148" y="111"/>
                  </a:lnTo>
                  <a:lnTo>
                    <a:pt x="174" y="112"/>
                  </a:lnTo>
                  <a:lnTo>
                    <a:pt x="182" y="112"/>
                  </a:lnTo>
                  <a:lnTo>
                    <a:pt x="182" y="139"/>
                  </a:lnTo>
                  <a:lnTo>
                    <a:pt x="10" y="139"/>
                  </a:lnTo>
                  <a:lnTo>
                    <a:pt x="10" y="112"/>
                  </a:lnTo>
                  <a:lnTo>
                    <a:pt x="45" y="112"/>
                  </a:lnTo>
                  <a:lnTo>
                    <a:pt x="60" y="106"/>
                  </a:lnTo>
                  <a:lnTo>
                    <a:pt x="53" y="75"/>
                  </a:lnTo>
                  <a:lnTo>
                    <a:pt x="16" y="79"/>
                  </a:lnTo>
                  <a:lnTo>
                    <a:pt x="0" y="79"/>
                  </a:lnTo>
                  <a:lnTo>
                    <a:pt x="2" y="48"/>
                  </a:lnTo>
                  <a:lnTo>
                    <a:pt x="33" y="46"/>
                  </a:lnTo>
                  <a:lnTo>
                    <a:pt x="53" y="44"/>
                  </a:lnTo>
                  <a:lnTo>
                    <a:pt x="48" y="5"/>
                  </a:lnTo>
                  <a:lnTo>
                    <a:pt x="17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35" name="Freeform 143"/>
            <p:cNvSpPr>
              <a:spLocks/>
            </p:cNvSpPr>
            <p:nvPr/>
          </p:nvSpPr>
          <p:spPr bwMode="auto">
            <a:xfrm>
              <a:off x="2387" y="7646"/>
              <a:ext cx="27" cy="20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0" y="45"/>
                </a:cxn>
                <a:cxn ang="0">
                  <a:pos x="54" y="44"/>
                </a:cxn>
                <a:cxn ang="0">
                  <a:pos x="50" y="5"/>
                </a:cxn>
                <a:cxn ang="0">
                  <a:pos x="22" y="7"/>
                </a:cxn>
                <a:cxn ang="0">
                  <a:pos x="53" y="0"/>
                </a:cxn>
                <a:cxn ang="0">
                  <a:pos x="68" y="48"/>
                </a:cxn>
                <a:cxn ang="0">
                  <a:pos x="114" y="48"/>
                </a:cxn>
                <a:cxn ang="0">
                  <a:pos x="129" y="2"/>
                </a:cxn>
                <a:cxn ang="0">
                  <a:pos x="161" y="7"/>
                </a:cxn>
                <a:cxn ang="0">
                  <a:pos x="132" y="5"/>
                </a:cxn>
                <a:cxn ang="0">
                  <a:pos x="126" y="40"/>
                </a:cxn>
                <a:cxn ang="0">
                  <a:pos x="147" y="44"/>
                </a:cxn>
                <a:cxn ang="0">
                  <a:pos x="171" y="45"/>
                </a:cxn>
                <a:cxn ang="0">
                  <a:pos x="190" y="45"/>
                </a:cxn>
                <a:cxn ang="0">
                  <a:pos x="190" y="75"/>
                </a:cxn>
                <a:cxn ang="0">
                  <a:pos x="164" y="75"/>
                </a:cxn>
                <a:cxn ang="0">
                  <a:pos x="140" y="71"/>
                </a:cxn>
                <a:cxn ang="0">
                  <a:pos x="132" y="106"/>
                </a:cxn>
                <a:cxn ang="0">
                  <a:pos x="150" y="112"/>
                </a:cxn>
                <a:cxn ang="0">
                  <a:pos x="179" y="112"/>
                </a:cxn>
                <a:cxn ang="0">
                  <a:pos x="190" y="112"/>
                </a:cxn>
                <a:cxn ang="0">
                  <a:pos x="190" y="139"/>
                </a:cxn>
                <a:cxn ang="0">
                  <a:pos x="4" y="139"/>
                </a:cxn>
                <a:cxn ang="0">
                  <a:pos x="4" y="112"/>
                </a:cxn>
                <a:cxn ang="0">
                  <a:pos x="15" y="112"/>
                </a:cxn>
                <a:cxn ang="0">
                  <a:pos x="61" y="107"/>
                </a:cxn>
                <a:cxn ang="0">
                  <a:pos x="54" y="75"/>
                </a:cxn>
                <a:cxn ang="0">
                  <a:pos x="8" y="75"/>
                </a:cxn>
                <a:cxn ang="0">
                  <a:pos x="0" y="45"/>
                </a:cxn>
              </a:cxnLst>
              <a:rect l="0" t="0" r="r" b="b"/>
              <a:pathLst>
                <a:path w="190" h="139">
                  <a:moveTo>
                    <a:pt x="0" y="45"/>
                  </a:moveTo>
                  <a:lnTo>
                    <a:pt x="20" y="45"/>
                  </a:lnTo>
                  <a:lnTo>
                    <a:pt x="54" y="44"/>
                  </a:lnTo>
                  <a:lnTo>
                    <a:pt x="50" y="5"/>
                  </a:lnTo>
                  <a:lnTo>
                    <a:pt x="22" y="7"/>
                  </a:lnTo>
                  <a:lnTo>
                    <a:pt x="53" y="0"/>
                  </a:lnTo>
                  <a:lnTo>
                    <a:pt x="68" y="48"/>
                  </a:lnTo>
                  <a:lnTo>
                    <a:pt x="114" y="48"/>
                  </a:lnTo>
                  <a:lnTo>
                    <a:pt x="129" y="2"/>
                  </a:lnTo>
                  <a:lnTo>
                    <a:pt x="161" y="7"/>
                  </a:lnTo>
                  <a:lnTo>
                    <a:pt x="132" y="5"/>
                  </a:lnTo>
                  <a:lnTo>
                    <a:pt x="126" y="40"/>
                  </a:lnTo>
                  <a:lnTo>
                    <a:pt x="147" y="44"/>
                  </a:lnTo>
                  <a:lnTo>
                    <a:pt x="171" y="45"/>
                  </a:lnTo>
                  <a:lnTo>
                    <a:pt x="190" y="45"/>
                  </a:lnTo>
                  <a:lnTo>
                    <a:pt x="190" y="75"/>
                  </a:lnTo>
                  <a:lnTo>
                    <a:pt x="164" y="75"/>
                  </a:lnTo>
                  <a:lnTo>
                    <a:pt x="140" y="71"/>
                  </a:lnTo>
                  <a:lnTo>
                    <a:pt x="132" y="106"/>
                  </a:lnTo>
                  <a:lnTo>
                    <a:pt x="150" y="112"/>
                  </a:lnTo>
                  <a:lnTo>
                    <a:pt x="179" y="112"/>
                  </a:lnTo>
                  <a:lnTo>
                    <a:pt x="190" y="112"/>
                  </a:lnTo>
                  <a:lnTo>
                    <a:pt x="190" y="139"/>
                  </a:lnTo>
                  <a:lnTo>
                    <a:pt x="4" y="139"/>
                  </a:lnTo>
                  <a:lnTo>
                    <a:pt x="4" y="112"/>
                  </a:lnTo>
                  <a:lnTo>
                    <a:pt x="15" y="112"/>
                  </a:lnTo>
                  <a:lnTo>
                    <a:pt x="61" y="107"/>
                  </a:lnTo>
                  <a:lnTo>
                    <a:pt x="54" y="75"/>
                  </a:lnTo>
                  <a:lnTo>
                    <a:pt x="8" y="7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36" name="Freeform 144"/>
            <p:cNvSpPr>
              <a:spLocks/>
            </p:cNvSpPr>
            <p:nvPr/>
          </p:nvSpPr>
          <p:spPr bwMode="auto">
            <a:xfrm>
              <a:off x="2414" y="7646"/>
              <a:ext cx="13" cy="20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6" y="0"/>
                </a:cxn>
                <a:cxn ang="0">
                  <a:pos x="59" y="48"/>
                </a:cxn>
                <a:cxn ang="0">
                  <a:pos x="65" y="48"/>
                </a:cxn>
                <a:cxn ang="0">
                  <a:pos x="93" y="139"/>
                </a:cxn>
                <a:cxn ang="0">
                  <a:pos x="0" y="139"/>
                </a:cxn>
                <a:cxn ang="0">
                  <a:pos x="0" y="112"/>
                </a:cxn>
                <a:cxn ang="0">
                  <a:pos x="26" y="112"/>
                </a:cxn>
                <a:cxn ang="0">
                  <a:pos x="51" y="107"/>
                </a:cxn>
                <a:cxn ang="0">
                  <a:pos x="43" y="74"/>
                </a:cxn>
                <a:cxn ang="0">
                  <a:pos x="4" y="77"/>
                </a:cxn>
                <a:cxn ang="0">
                  <a:pos x="1" y="45"/>
                </a:cxn>
                <a:cxn ang="0">
                  <a:pos x="47" y="40"/>
                </a:cxn>
                <a:cxn ang="0">
                  <a:pos x="39" y="7"/>
                </a:cxn>
                <a:cxn ang="0">
                  <a:pos x="7" y="7"/>
                </a:cxn>
              </a:cxnLst>
              <a:rect l="0" t="0" r="r" b="b"/>
              <a:pathLst>
                <a:path w="93" h="139">
                  <a:moveTo>
                    <a:pt x="7" y="7"/>
                  </a:moveTo>
                  <a:lnTo>
                    <a:pt x="46" y="0"/>
                  </a:lnTo>
                  <a:lnTo>
                    <a:pt x="59" y="48"/>
                  </a:lnTo>
                  <a:lnTo>
                    <a:pt x="65" y="48"/>
                  </a:lnTo>
                  <a:lnTo>
                    <a:pt x="93" y="139"/>
                  </a:lnTo>
                  <a:lnTo>
                    <a:pt x="0" y="139"/>
                  </a:lnTo>
                  <a:lnTo>
                    <a:pt x="0" y="112"/>
                  </a:lnTo>
                  <a:lnTo>
                    <a:pt x="26" y="112"/>
                  </a:lnTo>
                  <a:lnTo>
                    <a:pt x="51" y="107"/>
                  </a:lnTo>
                  <a:lnTo>
                    <a:pt x="43" y="74"/>
                  </a:lnTo>
                  <a:lnTo>
                    <a:pt x="4" y="77"/>
                  </a:lnTo>
                  <a:lnTo>
                    <a:pt x="1" y="45"/>
                  </a:lnTo>
                  <a:lnTo>
                    <a:pt x="47" y="40"/>
                  </a:lnTo>
                  <a:lnTo>
                    <a:pt x="39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37" name="Freeform 145"/>
            <p:cNvSpPr>
              <a:spLocks/>
            </p:cNvSpPr>
            <p:nvPr/>
          </p:nvSpPr>
          <p:spPr bwMode="auto">
            <a:xfrm>
              <a:off x="2356" y="7677"/>
              <a:ext cx="75" cy="13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0" y="16"/>
                </a:cxn>
                <a:cxn ang="0">
                  <a:pos x="5" y="90"/>
                </a:cxn>
                <a:cxn ang="0">
                  <a:pos x="531" y="90"/>
                </a:cxn>
                <a:cxn ang="0">
                  <a:pos x="511" y="16"/>
                </a:cxn>
                <a:cxn ang="0">
                  <a:pos x="489" y="16"/>
                </a:cxn>
                <a:cxn ang="0">
                  <a:pos x="482" y="2"/>
                </a:cxn>
                <a:cxn ang="0">
                  <a:pos x="447" y="6"/>
                </a:cxn>
                <a:cxn ang="0">
                  <a:pos x="476" y="3"/>
                </a:cxn>
                <a:cxn ang="0">
                  <a:pos x="481" y="30"/>
                </a:cxn>
                <a:cxn ang="0">
                  <a:pos x="454" y="34"/>
                </a:cxn>
                <a:cxn ang="0">
                  <a:pos x="412" y="34"/>
                </a:cxn>
                <a:cxn ang="0">
                  <a:pos x="379" y="32"/>
                </a:cxn>
                <a:cxn ang="0">
                  <a:pos x="383" y="3"/>
                </a:cxn>
                <a:cxn ang="0">
                  <a:pos x="412" y="3"/>
                </a:cxn>
                <a:cxn ang="0">
                  <a:pos x="379" y="0"/>
                </a:cxn>
                <a:cxn ang="0">
                  <a:pos x="373" y="16"/>
                </a:cxn>
                <a:cxn ang="0">
                  <a:pos x="311" y="16"/>
                </a:cxn>
                <a:cxn ang="0">
                  <a:pos x="305" y="32"/>
                </a:cxn>
                <a:cxn ang="0">
                  <a:pos x="253" y="38"/>
                </a:cxn>
                <a:cxn ang="0">
                  <a:pos x="201" y="34"/>
                </a:cxn>
                <a:cxn ang="0">
                  <a:pos x="203" y="16"/>
                </a:cxn>
                <a:cxn ang="0">
                  <a:pos x="137" y="16"/>
                </a:cxn>
                <a:cxn ang="0">
                  <a:pos x="132" y="0"/>
                </a:cxn>
                <a:cxn ang="0">
                  <a:pos x="94" y="6"/>
                </a:cxn>
                <a:cxn ang="0">
                  <a:pos x="125" y="6"/>
                </a:cxn>
                <a:cxn ang="0">
                  <a:pos x="132" y="32"/>
                </a:cxn>
                <a:cxn ang="0">
                  <a:pos x="93" y="38"/>
                </a:cxn>
                <a:cxn ang="0">
                  <a:pos x="50" y="34"/>
                </a:cxn>
                <a:cxn ang="0">
                  <a:pos x="29" y="32"/>
                </a:cxn>
                <a:cxn ang="0">
                  <a:pos x="37" y="3"/>
                </a:cxn>
                <a:cxn ang="0">
                  <a:pos x="65" y="6"/>
                </a:cxn>
                <a:cxn ang="0">
                  <a:pos x="33" y="0"/>
                </a:cxn>
                <a:cxn ang="0">
                  <a:pos x="26" y="16"/>
                </a:cxn>
              </a:cxnLst>
              <a:rect l="0" t="0" r="r" b="b"/>
              <a:pathLst>
                <a:path w="531" h="90">
                  <a:moveTo>
                    <a:pt x="26" y="16"/>
                  </a:moveTo>
                  <a:lnTo>
                    <a:pt x="0" y="16"/>
                  </a:lnTo>
                  <a:lnTo>
                    <a:pt x="5" y="90"/>
                  </a:lnTo>
                  <a:lnTo>
                    <a:pt x="531" y="90"/>
                  </a:lnTo>
                  <a:lnTo>
                    <a:pt x="511" y="16"/>
                  </a:lnTo>
                  <a:lnTo>
                    <a:pt x="489" y="16"/>
                  </a:lnTo>
                  <a:lnTo>
                    <a:pt x="482" y="2"/>
                  </a:lnTo>
                  <a:lnTo>
                    <a:pt x="447" y="6"/>
                  </a:lnTo>
                  <a:lnTo>
                    <a:pt x="476" y="3"/>
                  </a:lnTo>
                  <a:lnTo>
                    <a:pt x="481" y="30"/>
                  </a:lnTo>
                  <a:lnTo>
                    <a:pt x="454" y="34"/>
                  </a:lnTo>
                  <a:lnTo>
                    <a:pt x="412" y="34"/>
                  </a:lnTo>
                  <a:lnTo>
                    <a:pt x="379" y="32"/>
                  </a:lnTo>
                  <a:lnTo>
                    <a:pt x="383" y="3"/>
                  </a:lnTo>
                  <a:lnTo>
                    <a:pt x="412" y="3"/>
                  </a:lnTo>
                  <a:lnTo>
                    <a:pt x="379" y="0"/>
                  </a:lnTo>
                  <a:lnTo>
                    <a:pt x="373" y="16"/>
                  </a:lnTo>
                  <a:lnTo>
                    <a:pt x="311" y="16"/>
                  </a:lnTo>
                  <a:lnTo>
                    <a:pt x="305" y="32"/>
                  </a:lnTo>
                  <a:lnTo>
                    <a:pt x="253" y="38"/>
                  </a:lnTo>
                  <a:lnTo>
                    <a:pt x="201" y="34"/>
                  </a:lnTo>
                  <a:lnTo>
                    <a:pt x="203" y="16"/>
                  </a:lnTo>
                  <a:lnTo>
                    <a:pt x="137" y="16"/>
                  </a:lnTo>
                  <a:lnTo>
                    <a:pt x="132" y="0"/>
                  </a:lnTo>
                  <a:lnTo>
                    <a:pt x="94" y="6"/>
                  </a:lnTo>
                  <a:lnTo>
                    <a:pt x="125" y="6"/>
                  </a:lnTo>
                  <a:lnTo>
                    <a:pt x="132" y="32"/>
                  </a:lnTo>
                  <a:lnTo>
                    <a:pt x="93" y="38"/>
                  </a:lnTo>
                  <a:lnTo>
                    <a:pt x="50" y="34"/>
                  </a:lnTo>
                  <a:lnTo>
                    <a:pt x="29" y="32"/>
                  </a:lnTo>
                  <a:lnTo>
                    <a:pt x="37" y="3"/>
                  </a:lnTo>
                  <a:lnTo>
                    <a:pt x="65" y="6"/>
                  </a:lnTo>
                  <a:lnTo>
                    <a:pt x="33" y="0"/>
                  </a:lnTo>
                  <a:lnTo>
                    <a:pt x="26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38" name="Freeform 146"/>
            <p:cNvSpPr>
              <a:spLocks/>
            </p:cNvSpPr>
            <p:nvPr/>
          </p:nvSpPr>
          <p:spPr bwMode="auto">
            <a:xfrm>
              <a:off x="2379" y="7669"/>
              <a:ext cx="23" cy="14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32" y="3"/>
                </a:cxn>
                <a:cxn ang="0">
                  <a:pos x="61" y="7"/>
                </a:cxn>
                <a:cxn ang="0">
                  <a:pos x="36" y="8"/>
                </a:cxn>
                <a:cxn ang="0">
                  <a:pos x="31" y="32"/>
                </a:cxn>
                <a:cxn ang="0">
                  <a:pos x="53" y="37"/>
                </a:cxn>
                <a:cxn ang="0">
                  <a:pos x="76" y="39"/>
                </a:cxn>
                <a:cxn ang="0">
                  <a:pos x="104" y="39"/>
                </a:cxn>
                <a:cxn ang="0">
                  <a:pos x="133" y="34"/>
                </a:cxn>
                <a:cxn ang="0">
                  <a:pos x="126" y="7"/>
                </a:cxn>
                <a:cxn ang="0">
                  <a:pos x="100" y="8"/>
                </a:cxn>
                <a:cxn ang="0">
                  <a:pos x="133" y="0"/>
                </a:cxn>
                <a:cxn ang="0">
                  <a:pos x="164" y="83"/>
                </a:cxn>
                <a:cxn ang="0">
                  <a:pos x="148" y="94"/>
                </a:cxn>
                <a:cxn ang="0">
                  <a:pos x="139" y="65"/>
                </a:cxn>
                <a:cxn ang="0">
                  <a:pos x="107" y="68"/>
                </a:cxn>
                <a:cxn ang="0">
                  <a:pos x="70" y="68"/>
                </a:cxn>
                <a:cxn ang="0">
                  <a:pos x="48" y="68"/>
                </a:cxn>
                <a:cxn ang="0">
                  <a:pos x="40" y="100"/>
                </a:cxn>
                <a:cxn ang="0">
                  <a:pos x="0" y="80"/>
                </a:cxn>
              </a:cxnLst>
              <a:rect l="0" t="0" r="r" b="b"/>
              <a:pathLst>
                <a:path w="164" h="100">
                  <a:moveTo>
                    <a:pt x="0" y="80"/>
                  </a:moveTo>
                  <a:lnTo>
                    <a:pt x="32" y="3"/>
                  </a:lnTo>
                  <a:lnTo>
                    <a:pt x="61" y="7"/>
                  </a:lnTo>
                  <a:lnTo>
                    <a:pt x="36" y="8"/>
                  </a:lnTo>
                  <a:lnTo>
                    <a:pt x="31" y="32"/>
                  </a:lnTo>
                  <a:lnTo>
                    <a:pt x="53" y="37"/>
                  </a:lnTo>
                  <a:lnTo>
                    <a:pt x="76" y="39"/>
                  </a:lnTo>
                  <a:lnTo>
                    <a:pt x="104" y="39"/>
                  </a:lnTo>
                  <a:lnTo>
                    <a:pt x="133" y="34"/>
                  </a:lnTo>
                  <a:lnTo>
                    <a:pt x="126" y="7"/>
                  </a:lnTo>
                  <a:lnTo>
                    <a:pt x="100" y="8"/>
                  </a:lnTo>
                  <a:lnTo>
                    <a:pt x="133" y="0"/>
                  </a:lnTo>
                  <a:lnTo>
                    <a:pt x="164" y="83"/>
                  </a:lnTo>
                  <a:lnTo>
                    <a:pt x="148" y="94"/>
                  </a:lnTo>
                  <a:lnTo>
                    <a:pt x="139" y="65"/>
                  </a:lnTo>
                  <a:lnTo>
                    <a:pt x="107" y="68"/>
                  </a:lnTo>
                  <a:lnTo>
                    <a:pt x="70" y="68"/>
                  </a:lnTo>
                  <a:lnTo>
                    <a:pt x="48" y="68"/>
                  </a:lnTo>
                  <a:lnTo>
                    <a:pt x="40" y="10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39" name="Freeform 147"/>
            <p:cNvSpPr>
              <a:spLocks/>
            </p:cNvSpPr>
            <p:nvPr/>
          </p:nvSpPr>
          <p:spPr bwMode="auto">
            <a:xfrm>
              <a:off x="2434" y="7646"/>
              <a:ext cx="111" cy="4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48"/>
                </a:cxn>
                <a:cxn ang="0">
                  <a:pos x="779" y="313"/>
                </a:cxn>
                <a:cxn ang="0">
                  <a:pos x="676" y="48"/>
                </a:cxn>
                <a:cxn ang="0">
                  <a:pos x="626" y="7"/>
                </a:cxn>
                <a:cxn ang="0">
                  <a:pos x="664" y="44"/>
                </a:cxn>
                <a:cxn ang="0">
                  <a:pos x="596" y="46"/>
                </a:cxn>
                <a:cxn ang="0">
                  <a:pos x="564" y="7"/>
                </a:cxn>
                <a:cxn ang="0">
                  <a:pos x="558" y="0"/>
                </a:cxn>
                <a:cxn ang="0">
                  <a:pos x="546" y="74"/>
                </a:cxn>
                <a:cxn ang="0">
                  <a:pos x="673" y="71"/>
                </a:cxn>
                <a:cxn ang="0">
                  <a:pos x="678" y="151"/>
                </a:cxn>
                <a:cxn ang="0">
                  <a:pos x="568" y="151"/>
                </a:cxn>
                <a:cxn ang="0">
                  <a:pos x="604" y="164"/>
                </a:cxn>
                <a:cxn ang="0">
                  <a:pos x="698" y="160"/>
                </a:cxn>
                <a:cxn ang="0">
                  <a:pos x="713" y="256"/>
                </a:cxn>
                <a:cxn ang="0">
                  <a:pos x="616" y="254"/>
                </a:cxn>
                <a:cxn ang="0">
                  <a:pos x="517" y="256"/>
                </a:cxn>
                <a:cxn ang="0">
                  <a:pos x="452" y="254"/>
                </a:cxn>
                <a:cxn ang="0">
                  <a:pos x="346" y="256"/>
                </a:cxn>
                <a:cxn ang="0">
                  <a:pos x="102" y="256"/>
                </a:cxn>
                <a:cxn ang="0">
                  <a:pos x="137" y="228"/>
                </a:cxn>
                <a:cxn ang="0">
                  <a:pos x="304" y="225"/>
                </a:cxn>
                <a:cxn ang="0">
                  <a:pos x="382" y="194"/>
                </a:cxn>
                <a:cxn ang="0">
                  <a:pos x="269" y="199"/>
                </a:cxn>
                <a:cxn ang="0">
                  <a:pos x="178" y="195"/>
                </a:cxn>
                <a:cxn ang="0">
                  <a:pos x="85" y="194"/>
                </a:cxn>
                <a:cxn ang="0">
                  <a:pos x="135" y="170"/>
                </a:cxn>
                <a:cxn ang="0">
                  <a:pos x="195" y="151"/>
                </a:cxn>
                <a:cxn ang="0">
                  <a:pos x="71" y="151"/>
                </a:cxn>
                <a:cxn ang="0">
                  <a:pos x="118" y="122"/>
                </a:cxn>
                <a:cxn ang="0">
                  <a:pos x="190" y="116"/>
                </a:cxn>
                <a:cxn ang="0">
                  <a:pos x="143" y="109"/>
                </a:cxn>
                <a:cxn ang="0">
                  <a:pos x="57" y="106"/>
                </a:cxn>
                <a:cxn ang="0">
                  <a:pos x="106" y="75"/>
                </a:cxn>
                <a:cxn ang="0">
                  <a:pos x="173" y="70"/>
                </a:cxn>
                <a:cxn ang="0">
                  <a:pos x="111" y="46"/>
                </a:cxn>
                <a:cxn ang="0">
                  <a:pos x="42" y="41"/>
                </a:cxn>
                <a:cxn ang="0">
                  <a:pos x="80" y="7"/>
                </a:cxn>
              </a:cxnLst>
              <a:rect l="0" t="0" r="r" b="b"/>
              <a:pathLst>
                <a:path w="779" h="313">
                  <a:moveTo>
                    <a:pt x="80" y="7"/>
                  </a:moveTo>
                  <a:lnTo>
                    <a:pt x="42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60" y="313"/>
                  </a:lnTo>
                  <a:lnTo>
                    <a:pt x="779" y="313"/>
                  </a:lnTo>
                  <a:lnTo>
                    <a:pt x="681" y="48"/>
                  </a:lnTo>
                  <a:lnTo>
                    <a:pt x="676" y="48"/>
                  </a:lnTo>
                  <a:lnTo>
                    <a:pt x="662" y="0"/>
                  </a:lnTo>
                  <a:lnTo>
                    <a:pt x="626" y="7"/>
                  </a:lnTo>
                  <a:lnTo>
                    <a:pt x="654" y="7"/>
                  </a:lnTo>
                  <a:lnTo>
                    <a:pt x="664" y="44"/>
                  </a:lnTo>
                  <a:lnTo>
                    <a:pt x="637" y="46"/>
                  </a:lnTo>
                  <a:lnTo>
                    <a:pt x="596" y="46"/>
                  </a:lnTo>
                  <a:lnTo>
                    <a:pt x="558" y="44"/>
                  </a:lnTo>
                  <a:lnTo>
                    <a:pt x="564" y="7"/>
                  </a:lnTo>
                  <a:lnTo>
                    <a:pt x="596" y="7"/>
                  </a:lnTo>
                  <a:lnTo>
                    <a:pt x="558" y="0"/>
                  </a:lnTo>
                  <a:lnTo>
                    <a:pt x="546" y="48"/>
                  </a:lnTo>
                  <a:lnTo>
                    <a:pt x="546" y="74"/>
                  </a:lnTo>
                  <a:lnTo>
                    <a:pt x="640" y="74"/>
                  </a:lnTo>
                  <a:lnTo>
                    <a:pt x="673" y="71"/>
                  </a:lnTo>
                  <a:lnTo>
                    <a:pt x="691" y="143"/>
                  </a:lnTo>
                  <a:lnTo>
                    <a:pt x="678" y="151"/>
                  </a:lnTo>
                  <a:lnTo>
                    <a:pt x="637" y="152"/>
                  </a:lnTo>
                  <a:lnTo>
                    <a:pt x="568" y="151"/>
                  </a:lnTo>
                  <a:lnTo>
                    <a:pt x="570" y="160"/>
                  </a:lnTo>
                  <a:lnTo>
                    <a:pt x="604" y="164"/>
                  </a:lnTo>
                  <a:lnTo>
                    <a:pt x="642" y="164"/>
                  </a:lnTo>
                  <a:lnTo>
                    <a:pt x="698" y="160"/>
                  </a:lnTo>
                  <a:lnTo>
                    <a:pt x="726" y="245"/>
                  </a:lnTo>
                  <a:lnTo>
                    <a:pt x="713" y="256"/>
                  </a:lnTo>
                  <a:lnTo>
                    <a:pt x="681" y="256"/>
                  </a:lnTo>
                  <a:lnTo>
                    <a:pt x="616" y="254"/>
                  </a:lnTo>
                  <a:lnTo>
                    <a:pt x="564" y="254"/>
                  </a:lnTo>
                  <a:lnTo>
                    <a:pt x="517" y="256"/>
                  </a:lnTo>
                  <a:lnTo>
                    <a:pt x="485" y="256"/>
                  </a:lnTo>
                  <a:lnTo>
                    <a:pt x="452" y="254"/>
                  </a:lnTo>
                  <a:lnTo>
                    <a:pt x="391" y="254"/>
                  </a:lnTo>
                  <a:lnTo>
                    <a:pt x="346" y="256"/>
                  </a:lnTo>
                  <a:lnTo>
                    <a:pt x="116" y="256"/>
                  </a:lnTo>
                  <a:lnTo>
                    <a:pt x="102" y="256"/>
                  </a:lnTo>
                  <a:lnTo>
                    <a:pt x="107" y="225"/>
                  </a:lnTo>
                  <a:lnTo>
                    <a:pt x="137" y="228"/>
                  </a:lnTo>
                  <a:lnTo>
                    <a:pt x="212" y="228"/>
                  </a:lnTo>
                  <a:lnTo>
                    <a:pt x="304" y="225"/>
                  </a:lnTo>
                  <a:lnTo>
                    <a:pt x="388" y="220"/>
                  </a:lnTo>
                  <a:lnTo>
                    <a:pt x="382" y="194"/>
                  </a:lnTo>
                  <a:lnTo>
                    <a:pt x="318" y="199"/>
                  </a:lnTo>
                  <a:lnTo>
                    <a:pt x="269" y="199"/>
                  </a:lnTo>
                  <a:lnTo>
                    <a:pt x="226" y="195"/>
                  </a:lnTo>
                  <a:lnTo>
                    <a:pt x="178" y="195"/>
                  </a:lnTo>
                  <a:lnTo>
                    <a:pt x="135" y="199"/>
                  </a:lnTo>
                  <a:lnTo>
                    <a:pt x="85" y="194"/>
                  </a:lnTo>
                  <a:lnTo>
                    <a:pt x="90" y="167"/>
                  </a:lnTo>
                  <a:lnTo>
                    <a:pt x="135" y="170"/>
                  </a:lnTo>
                  <a:lnTo>
                    <a:pt x="197" y="160"/>
                  </a:lnTo>
                  <a:lnTo>
                    <a:pt x="195" y="151"/>
                  </a:lnTo>
                  <a:lnTo>
                    <a:pt x="137" y="157"/>
                  </a:lnTo>
                  <a:lnTo>
                    <a:pt x="71" y="151"/>
                  </a:lnTo>
                  <a:lnTo>
                    <a:pt x="79" y="118"/>
                  </a:lnTo>
                  <a:lnTo>
                    <a:pt x="118" y="122"/>
                  </a:lnTo>
                  <a:lnTo>
                    <a:pt x="161" y="120"/>
                  </a:lnTo>
                  <a:lnTo>
                    <a:pt x="190" y="116"/>
                  </a:lnTo>
                  <a:lnTo>
                    <a:pt x="187" y="104"/>
                  </a:lnTo>
                  <a:lnTo>
                    <a:pt x="143" y="109"/>
                  </a:lnTo>
                  <a:lnTo>
                    <a:pt x="106" y="112"/>
                  </a:lnTo>
                  <a:lnTo>
                    <a:pt x="57" y="106"/>
                  </a:lnTo>
                  <a:lnTo>
                    <a:pt x="65" y="71"/>
                  </a:lnTo>
                  <a:lnTo>
                    <a:pt x="106" y="75"/>
                  </a:lnTo>
                  <a:lnTo>
                    <a:pt x="139" y="74"/>
                  </a:lnTo>
                  <a:lnTo>
                    <a:pt x="173" y="70"/>
                  </a:lnTo>
                  <a:lnTo>
                    <a:pt x="165" y="45"/>
                  </a:lnTo>
                  <a:lnTo>
                    <a:pt x="111" y="46"/>
                  </a:lnTo>
                  <a:lnTo>
                    <a:pt x="51" y="45"/>
                  </a:lnTo>
                  <a:lnTo>
                    <a:pt x="42" y="41"/>
                  </a:lnTo>
                  <a:lnTo>
                    <a:pt x="46" y="9"/>
                  </a:lnTo>
                  <a:lnTo>
                    <a:pt x="8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40" name="Freeform 148"/>
            <p:cNvSpPr>
              <a:spLocks/>
            </p:cNvSpPr>
            <p:nvPr/>
          </p:nvSpPr>
          <p:spPr bwMode="auto">
            <a:xfrm>
              <a:off x="2449" y="7646"/>
              <a:ext cx="39" cy="2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8" y="0"/>
                </a:cxn>
                <a:cxn ang="0">
                  <a:pos x="50" y="49"/>
                </a:cxn>
                <a:cxn ang="0">
                  <a:pos x="92" y="49"/>
                </a:cxn>
                <a:cxn ang="0">
                  <a:pos x="107" y="1"/>
                </a:cxn>
                <a:cxn ang="0">
                  <a:pos x="150" y="3"/>
                </a:cxn>
                <a:cxn ang="0">
                  <a:pos x="111" y="8"/>
                </a:cxn>
                <a:cxn ang="0">
                  <a:pos x="103" y="40"/>
                </a:cxn>
                <a:cxn ang="0">
                  <a:pos x="115" y="46"/>
                </a:cxn>
                <a:cxn ang="0">
                  <a:pos x="150" y="49"/>
                </a:cxn>
                <a:cxn ang="0">
                  <a:pos x="186" y="47"/>
                </a:cxn>
                <a:cxn ang="0">
                  <a:pos x="209" y="46"/>
                </a:cxn>
                <a:cxn ang="0">
                  <a:pos x="206" y="3"/>
                </a:cxn>
                <a:cxn ang="0">
                  <a:pos x="172" y="3"/>
                </a:cxn>
                <a:cxn ang="0">
                  <a:pos x="209" y="0"/>
                </a:cxn>
                <a:cxn ang="0">
                  <a:pos x="224" y="49"/>
                </a:cxn>
                <a:cxn ang="0">
                  <a:pos x="271" y="49"/>
                </a:cxn>
                <a:cxn ang="0">
                  <a:pos x="271" y="62"/>
                </a:cxn>
                <a:cxn ang="0">
                  <a:pos x="209" y="76"/>
                </a:cxn>
                <a:cxn ang="0">
                  <a:pos x="164" y="76"/>
                </a:cxn>
                <a:cxn ang="0">
                  <a:pos x="129" y="72"/>
                </a:cxn>
                <a:cxn ang="0">
                  <a:pos x="122" y="107"/>
                </a:cxn>
                <a:cxn ang="0">
                  <a:pos x="150" y="110"/>
                </a:cxn>
                <a:cxn ang="0">
                  <a:pos x="181" y="115"/>
                </a:cxn>
                <a:cxn ang="0">
                  <a:pos x="242" y="105"/>
                </a:cxn>
                <a:cxn ang="0">
                  <a:pos x="245" y="117"/>
                </a:cxn>
                <a:cxn ang="0">
                  <a:pos x="196" y="121"/>
                </a:cxn>
                <a:cxn ang="0">
                  <a:pos x="164" y="123"/>
                </a:cxn>
                <a:cxn ang="0">
                  <a:pos x="138" y="121"/>
                </a:cxn>
                <a:cxn ang="0">
                  <a:pos x="134" y="155"/>
                </a:cxn>
                <a:cxn ang="0">
                  <a:pos x="164" y="156"/>
                </a:cxn>
                <a:cxn ang="0">
                  <a:pos x="210" y="155"/>
                </a:cxn>
                <a:cxn ang="0">
                  <a:pos x="260" y="146"/>
                </a:cxn>
                <a:cxn ang="0">
                  <a:pos x="260" y="156"/>
                </a:cxn>
                <a:cxn ang="0">
                  <a:pos x="222" y="168"/>
                </a:cxn>
                <a:cxn ang="0">
                  <a:pos x="181" y="169"/>
                </a:cxn>
                <a:cxn ang="0">
                  <a:pos x="151" y="168"/>
                </a:cxn>
                <a:cxn ang="0">
                  <a:pos x="143" y="200"/>
                </a:cxn>
                <a:cxn ang="0">
                  <a:pos x="81" y="195"/>
                </a:cxn>
                <a:cxn ang="0">
                  <a:pos x="70" y="156"/>
                </a:cxn>
                <a:cxn ang="0">
                  <a:pos x="56" y="117"/>
                </a:cxn>
                <a:cxn ang="0">
                  <a:pos x="43" y="66"/>
                </a:cxn>
                <a:cxn ang="0">
                  <a:pos x="34" y="52"/>
                </a:cxn>
                <a:cxn ang="0">
                  <a:pos x="28" y="11"/>
                </a:cxn>
                <a:cxn ang="0">
                  <a:pos x="0" y="8"/>
                </a:cxn>
              </a:cxnLst>
              <a:rect l="0" t="0" r="r" b="b"/>
              <a:pathLst>
                <a:path w="271" h="200">
                  <a:moveTo>
                    <a:pt x="0" y="8"/>
                  </a:moveTo>
                  <a:lnTo>
                    <a:pt x="38" y="0"/>
                  </a:lnTo>
                  <a:lnTo>
                    <a:pt x="50" y="49"/>
                  </a:lnTo>
                  <a:lnTo>
                    <a:pt x="92" y="49"/>
                  </a:lnTo>
                  <a:lnTo>
                    <a:pt x="107" y="1"/>
                  </a:lnTo>
                  <a:lnTo>
                    <a:pt x="150" y="3"/>
                  </a:lnTo>
                  <a:lnTo>
                    <a:pt x="111" y="8"/>
                  </a:lnTo>
                  <a:lnTo>
                    <a:pt x="103" y="40"/>
                  </a:lnTo>
                  <a:lnTo>
                    <a:pt x="115" y="46"/>
                  </a:lnTo>
                  <a:lnTo>
                    <a:pt x="150" y="49"/>
                  </a:lnTo>
                  <a:lnTo>
                    <a:pt x="186" y="47"/>
                  </a:lnTo>
                  <a:lnTo>
                    <a:pt x="209" y="46"/>
                  </a:lnTo>
                  <a:lnTo>
                    <a:pt x="206" y="3"/>
                  </a:lnTo>
                  <a:lnTo>
                    <a:pt x="172" y="3"/>
                  </a:lnTo>
                  <a:lnTo>
                    <a:pt x="209" y="0"/>
                  </a:lnTo>
                  <a:lnTo>
                    <a:pt x="224" y="49"/>
                  </a:lnTo>
                  <a:lnTo>
                    <a:pt x="271" y="49"/>
                  </a:lnTo>
                  <a:lnTo>
                    <a:pt x="271" y="62"/>
                  </a:lnTo>
                  <a:lnTo>
                    <a:pt x="209" y="76"/>
                  </a:lnTo>
                  <a:lnTo>
                    <a:pt x="164" y="76"/>
                  </a:lnTo>
                  <a:lnTo>
                    <a:pt x="129" y="72"/>
                  </a:lnTo>
                  <a:lnTo>
                    <a:pt x="122" y="107"/>
                  </a:lnTo>
                  <a:lnTo>
                    <a:pt x="150" y="110"/>
                  </a:lnTo>
                  <a:lnTo>
                    <a:pt x="181" y="115"/>
                  </a:lnTo>
                  <a:lnTo>
                    <a:pt x="242" y="105"/>
                  </a:lnTo>
                  <a:lnTo>
                    <a:pt x="245" y="117"/>
                  </a:lnTo>
                  <a:lnTo>
                    <a:pt x="196" y="121"/>
                  </a:lnTo>
                  <a:lnTo>
                    <a:pt x="164" y="123"/>
                  </a:lnTo>
                  <a:lnTo>
                    <a:pt x="138" y="121"/>
                  </a:lnTo>
                  <a:lnTo>
                    <a:pt x="134" y="155"/>
                  </a:lnTo>
                  <a:lnTo>
                    <a:pt x="164" y="156"/>
                  </a:lnTo>
                  <a:lnTo>
                    <a:pt x="210" y="155"/>
                  </a:lnTo>
                  <a:lnTo>
                    <a:pt x="260" y="146"/>
                  </a:lnTo>
                  <a:lnTo>
                    <a:pt x="260" y="156"/>
                  </a:lnTo>
                  <a:lnTo>
                    <a:pt x="222" y="168"/>
                  </a:lnTo>
                  <a:lnTo>
                    <a:pt x="181" y="169"/>
                  </a:lnTo>
                  <a:lnTo>
                    <a:pt x="151" y="168"/>
                  </a:lnTo>
                  <a:lnTo>
                    <a:pt x="143" y="200"/>
                  </a:lnTo>
                  <a:lnTo>
                    <a:pt x="81" y="195"/>
                  </a:lnTo>
                  <a:lnTo>
                    <a:pt x="70" y="156"/>
                  </a:lnTo>
                  <a:lnTo>
                    <a:pt x="56" y="117"/>
                  </a:lnTo>
                  <a:lnTo>
                    <a:pt x="43" y="66"/>
                  </a:lnTo>
                  <a:lnTo>
                    <a:pt x="34" y="52"/>
                  </a:lnTo>
                  <a:lnTo>
                    <a:pt x="28" y="1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41" name="Freeform 149"/>
            <p:cNvSpPr>
              <a:spLocks/>
            </p:cNvSpPr>
            <p:nvPr/>
          </p:nvSpPr>
          <p:spPr bwMode="auto">
            <a:xfrm>
              <a:off x="2480" y="7646"/>
              <a:ext cx="35" cy="37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60" y="261"/>
                </a:cxn>
                <a:cxn ang="0">
                  <a:pos x="123" y="256"/>
                </a:cxn>
                <a:cxn ang="0">
                  <a:pos x="132" y="222"/>
                </a:cxn>
                <a:cxn ang="0">
                  <a:pos x="172" y="228"/>
                </a:cxn>
                <a:cxn ang="0">
                  <a:pos x="243" y="222"/>
                </a:cxn>
                <a:cxn ang="0">
                  <a:pos x="227" y="194"/>
                </a:cxn>
                <a:cxn ang="0">
                  <a:pos x="166" y="202"/>
                </a:cxn>
                <a:cxn ang="0">
                  <a:pos x="107" y="195"/>
                </a:cxn>
                <a:cxn ang="0">
                  <a:pos x="113" y="168"/>
                </a:cxn>
                <a:cxn ang="0">
                  <a:pos x="147" y="168"/>
                </a:cxn>
                <a:cxn ang="0">
                  <a:pos x="219" y="164"/>
                </a:cxn>
                <a:cxn ang="0">
                  <a:pos x="215" y="152"/>
                </a:cxn>
                <a:cxn ang="0">
                  <a:pos x="161" y="154"/>
                </a:cxn>
                <a:cxn ang="0">
                  <a:pos x="97" y="151"/>
                </a:cxn>
                <a:cxn ang="0">
                  <a:pos x="101" y="116"/>
                </a:cxn>
                <a:cxn ang="0">
                  <a:pos x="136" y="122"/>
                </a:cxn>
                <a:cxn ang="0">
                  <a:pos x="211" y="116"/>
                </a:cxn>
                <a:cxn ang="0">
                  <a:pos x="204" y="112"/>
                </a:cxn>
                <a:cxn ang="0">
                  <a:pos x="136" y="109"/>
                </a:cxn>
                <a:cxn ang="0">
                  <a:pos x="82" y="106"/>
                </a:cxn>
                <a:cxn ang="0">
                  <a:pos x="86" y="74"/>
                </a:cxn>
                <a:cxn ang="0">
                  <a:pos x="116" y="75"/>
                </a:cxn>
                <a:cxn ang="0">
                  <a:pos x="187" y="70"/>
                </a:cxn>
                <a:cxn ang="0">
                  <a:pos x="180" y="45"/>
                </a:cxn>
                <a:cxn ang="0">
                  <a:pos x="127" y="46"/>
                </a:cxn>
                <a:cxn ang="0">
                  <a:pos x="97" y="46"/>
                </a:cxn>
                <a:cxn ang="0">
                  <a:pos x="63" y="44"/>
                </a:cxn>
                <a:cxn ang="0">
                  <a:pos x="71" y="7"/>
                </a:cxn>
                <a:cxn ang="0">
                  <a:pos x="101" y="7"/>
                </a:cxn>
                <a:cxn ang="0">
                  <a:pos x="63" y="0"/>
                </a:cxn>
                <a:cxn ang="0">
                  <a:pos x="53" y="48"/>
                </a:cxn>
                <a:cxn ang="0">
                  <a:pos x="0" y="70"/>
                </a:cxn>
              </a:cxnLst>
              <a:rect l="0" t="0" r="r" b="b"/>
              <a:pathLst>
                <a:path w="243" h="261">
                  <a:moveTo>
                    <a:pt x="0" y="70"/>
                  </a:moveTo>
                  <a:lnTo>
                    <a:pt x="60" y="261"/>
                  </a:lnTo>
                  <a:lnTo>
                    <a:pt x="123" y="256"/>
                  </a:lnTo>
                  <a:lnTo>
                    <a:pt x="132" y="222"/>
                  </a:lnTo>
                  <a:lnTo>
                    <a:pt x="172" y="228"/>
                  </a:lnTo>
                  <a:lnTo>
                    <a:pt x="243" y="222"/>
                  </a:lnTo>
                  <a:lnTo>
                    <a:pt x="227" y="194"/>
                  </a:lnTo>
                  <a:lnTo>
                    <a:pt x="166" y="202"/>
                  </a:lnTo>
                  <a:lnTo>
                    <a:pt x="107" y="195"/>
                  </a:lnTo>
                  <a:lnTo>
                    <a:pt x="113" y="168"/>
                  </a:lnTo>
                  <a:lnTo>
                    <a:pt x="147" y="168"/>
                  </a:lnTo>
                  <a:lnTo>
                    <a:pt x="219" y="164"/>
                  </a:lnTo>
                  <a:lnTo>
                    <a:pt x="215" y="152"/>
                  </a:lnTo>
                  <a:lnTo>
                    <a:pt x="161" y="154"/>
                  </a:lnTo>
                  <a:lnTo>
                    <a:pt x="97" y="151"/>
                  </a:lnTo>
                  <a:lnTo>
                    <a:pt x="101" y="116"/>
                  </a:lnTo>
                  <a:lnTo>
                    <a:pt x="136" y="122"/>
                  </a:lnTo>
                  <a:lnTo>
                    <a:pt x="211" y="116"/>
                  </a:lnTo>
                  <a:lnTo>
                    <a:pt x="204" y="112"/>
                  </a:lnTo>
                  <a:lnTo>
                    <a:pt x="136" y="109"/>
                  </a:lnTo>
                  <a:lnTo>
                    <a:pt x="82" y="106"/>
                  </a:lnTo>
                  <a:lnTo>
                    <a:pt x="86" y="74"/>
                  </a:lnTo>
                  <a:lnTo>
                    <a:pt x="116" y="75"/>
                  </a:lnTo>
                  <a:lnTo>
                    <a:pt x="187" y="70"/>
                  </a:lnTo>
                  <a:lnTo>
                    <a:pt x="180" y="45"/>
                  </a:lnTo>
                  <a:lnTo>
                    <a:pt x="127" y="46"/>
                  </a:lnTo>
                  <a:lnTo>
                    <a:pt x="97" y="46"/>
                  </a:lnTo>
                  <a:lnTo>
                    <a:pt x="63" y="44"/>
                  </a:lnTo>
                  <a:lnTo>
                    <a:pt x="71" y="7"/>
                  </a:lnTo>
                  <a:lnTo>
                    <a:pt x="101" y="7"/>
                  </a:lnTo>
                  <a:lnTo>
                    <a:pt x="63" y="0"/>
                  </a:lnTo>
                  <a:lnTo>
                    <a:pt x="53" y="4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42" name="Freeform 150"/>
            <p:cNvSpPr>
              <a:spLocks/>
            </p:cNvSpPr>
            <p:nvPr/>
          </p:nvSpPr>
          <p:spPr bwMode="auto">
            <a:xfrm>
              <a:off x="2500" y="7646"/>
              <a:ext cx="24" cy="3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" y="0"/>
                </a:cxn>
                <a:cxn ang="0">
                  <a:pos x="40" y="49"/>
                </a:cxn>
                <a:cxn ang="0">
                  <a:pos x="125" y="49"/>
                </a:cxn>
                <a:cxn ang="0">
                  <a:pos x="126" y="75"/>
                </a:cxn>
                <a:cxn ang="0">
                  <a:pos x="115" y="76"/>
                </a:cxn>
                <a:cxn ang="0">
                  <a:pos x="133" y="158"/>
                </a:cxn>
                <a:cxn ang="0">
                  <a:pos x="165" y="257"/>
                </a:cxn>
                <a:cxn ang="0">
                  <a:pos x="88" y="257"/>
                </a:cxn>
                <a:cxn ang="0">
                  <a:pos x="75" y="216"/>
                </a:cxn>
                <a:cxn ang="0">
                  <a:pos x="54" y="156"/>
                </a:cxn>
                <a:cxn ang="0">
                  <a:pos x="47" y="117"/>
                </a:cxn>
                <a:cxn ang="0">
                  <a:pos x="33" y="66"/>
                </a:cxn>
                <a:cxn ang="0">
                  <a:pos x="21" y="8"/>
                </a:cxn>
                <a:cxn ang="0">
                  <a:pos x="0" y="8"/>
                </a:cxn>
              </a:cxnLst>
              <a:rect l="0" t="0" r="r" b="b"/>
              <a:pathLst>
                <a:path w="165" h="257">
                  <a:moveTo>
                    <a:pt x="0" y="8"/>
                  </a:moveTo>
                  <a:lnTo>
                    <a:pt x="26" y="0"/>
                  </a:lnTo>
                  <a:lnTo>
                    <a:pt x="40" y="49"/>
                  </a:lnTo>
                  <a:lnTo>
                    <a:pt x="125" y="49"/>
                  </a:lnTo>
                  <a:lnTo>
                    <a:pt x="126" y="75"/>
                  </a:lnTo>
                  <a:lnTo>
                    <a:pt x="115" y="76"/>
                  </a:lnTo>
                  <a:lnTo>
                    <a:pt x="133" y="158"/>
                  </a:lnTo>
                  <a:lnTo>
                    <a:pt x="165" y="257"/>
                  </a:lnTo>
                  <a:lnTo>
                    <a:pt x="88" y="257"/>
                  </a:lnTo>
                  <a:lnTo>
                    <a:pt x="75" y="216"/>
                  </a:lnTo>
                  <a:lnTo>
                    <a:pt x="54" y="156"/>
                  </a:lnTo>
                  <a:lnTo>
                    <a:pt x="47" y="117"/>
                  </a:lnTo>
                  <a:lnTo>
                    <a:pt x="33" y="66"/>
                  </a:lnTo>
                  <a:lnTo>
                    <a:pt x="2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43" name="Freeform 151"/>
            <p:cNvSpPr>
              <a:spLocks/>
            </p:cNvSpPr>
            <p:nvPr/>
          </p:nvSpPr>
          <p:spPr bwMode="auto">
            <a:xfrm>
              <a:off x="2010" y="7513"/>
              <a:ext cx="479" cy="114"/>
            </a:xfrm>
            <a:custGeom>
              <a:avLst/>
              <a:gdLst/>
              <a:ahLst/>
              <a:cxnLst>
                <a:cxn ang="0">
                  <a:pos x="0" y="792"/>
                </a:cxn>
                <a:cxn ang="0">
                  <a:pos x="0" y="644"/>
                </a:cxn>
                <a:cxn ang="0">
                  <a:pos x="28" y="619"/>
                </a:cxn>
                <a:cxn ang="0">
                  <a:pos x="0" y="619"/>
                </a:cxn>
                <a:cxn ang="0">
                  <a:pos x="0" y="148"/>
                </a:cxn>
                <a:cxn ang="0">
                  <a:pos x="28" y="124"/>
                </a:cxn>
                <a:cxn ang="0">
                  <a:pos x="0" y="124"/>
                </a:cxn>
                <a:cxn ang="0">
                  <a:pos x="0" y="0"/>
                </a:cxn>
                <a:cxn ang="0">
                  <a:pos x="3356" y="0"/>
                </a:cxn>
                <a:cxn ang="0">
                  <a:pos x="3356" y="792"/>
                </a:cxn>
              </a:cxnLst>
              <a:rect l="0" t="0" r="r" b="b"/>
              <a:pathLst>
                <a:path w="3356" h="792">
                  <a:moveTo>
                    <a:pt x="0" y="792"/>
                  </a:moveTo>
                  <a:lnTo>
                    <a:pt x="0" y="644"/>
                  </a:lnTo>
                  <a:lnTo>
                    <a:pt x="28" y="619"/>
                  </a:lnTo>
                  <a:lnTo>
                    <a:pt x="0" y="619"/>
                  </a:lnTo>
                  <a:lnTo>
                    <a:pt x="0" y="148"/>
                  </a:lnTo>
                  <a:lnTo>
                    <a:pt x="28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3356" y="0"/>
                  </a:lnTo>
                  <a:lnTo>
                    <a:pt x="3356" y="79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44" name="Freeform 152"/>
            <p:cNvSpPr>
              <a:spLocks/>
            </p:cNvSpPr>
            <p:nvPr/>
          </p:nvSpPr>
          <p:spPr bwMode="auto">
            <a:xfrm>
              <a:off x="2010" y="7531"/>
              <a:ext cx="175" cy="4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228" y="0"/>
                </a:cxn>
                <a:cxn ang="0">
                  <a:pos x="1228" y="24"/>
                </a:cxn>
                <a:cxn ang="0">
                  <a:pos x="0" y="24"/>
                </a:cxn>
                <a:cxn ang="0">
                  <a:pos x="28" y="0"/>
                </a:cxn>
              </a:cxnLst>
              <a:rect l="0" t="0" r="r" b="b"/>
              <a:pathLst>
                <a:path w="1228" h="24">
                  <a:moveTo>
                    <a:pt x="28" y="0"/>
                  </a:moveTo>
                  <a:lnTo>
                    <a:pt x="1228" y="0"/>
                  </a:lnTo>
                  <a:lnTo>
                    <a:pt x="1228" y="24"/>
                  </a:lnTo>
                  <a:lnTo>
                    <a:pt x="0" y="2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45" name="Freeform 153"/>
            <p:cNvSpPr>
              <a:spLocks/>
            </p:cNvSpPr>
            <p:nvPr/>
          </p:nvSpPr>
          <p:spPr bwMode="auto">
            <a:xfrm>
              <a:off x="2010" y="7602"/>
              <a:ext cx="175" cy="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228" y="0"/>
                </a:cxn>
                <a:cxn ang="0">
                  <a:pos x="1228" y="23"/>
                </a:cxn>
                <a:cxn ang="0">
                  <a:pos x="0" y="23"/>
                </a:cxn>
                <a:cxn ang="0">
                  <a:pos x="28" y="0"/>
                </a:cxn>
              </a:cxnLst>
              <a:rect l="0" t="0" r="r" b="b"/>
              <a:pathLst>
                <a:path w="1228" h="23">
                  <a:moveTo>
                    <a:pt x="28" y="0"/>
                  </a:moveTo>
                  <a:lnTo>
                    <a:pt x="1228" y="0"/>
                  </a:lnTo>
                  <a:lnTo>
                    <a:pt x="1228" y="23"/>
                  </a:lnTo>
                  <a:lnTo>
                    <a:pt x="0" y="2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46" name="Freeform 154"/>
            <p:cNvSpPr>
              <a:spLocks/>
            </p:cNvSpPr>
            <p:nvPr/>
          </p:nvSpPr>
          <p:spPr bwMode="auto">
            <a:xfrm>
              <a:off x="2035" y="7551"/>
              <a:ext cx="98" cy="29"/>
            </a:xfrm>
            <a:custGeom>
              <a:avLst/>
              <a:gdLst/>
              <a:ahLst/>
              <a:cxnLst>
                <a:cxn ang="0">
                  <a:pos x="684" y="20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678" y="5"/>
                </a:cxn>
                <a:cxn ang="0">
                  <a:pos x="678" y="202"/>
                </a:cxn>
                <a:cxn ang="0">
                  <a:pos x="684" y="202"/>
                </a:cxn>
              </a:cxnLst>
              <a:rect l="0" t="0" r="r" b="b"/>
              <a:pathLst>
                <a:path w="684" h="202">
                  <a:moveTo>
                    <a:pt x="684" y="202"/>
                  </a:moveTo>
                  <a:lnTo>
                    <a:pt x="68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678" y="5"/>
                  </a:lnTo>
                  <a:lnTo>
                    <a:pt x="678" y="202"/>
                  </a:lnTo>
                  <a:lnTo>
                    <a:pt x="684" y="2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47" name="Freeform 155"/>
            <p:cNvSpPr>
              <a:spLocks/>
            </p:cNvSpPr>
            <p:nvPr/>
          </p:nvSpPr>
          <p:spPr bwMode="auto">
            <a:xfrm>
              <a:off x="2035" y="7551"/>
              <a:ext cx="98" cy="29"/>
            </a:xfrm>
            <a:custGeom>
              <a:avLst/>
              <a:gdLst/>
              <a:ahLst/>
              <a:cxnLst>
                <a:cxn ang="0">
                  <a:pos x="684" y="202"/>
                </a:cxn>
                <a:cxn ang="0">
                  <a:pos x="0" y="202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184"/>
                </a:cxn>
                <a:cxn ang="0">
                  <a:pos x="684" y="184"/>
                </a:cxn>
                <a:cxn ang="0">
                  <a:pos x="684" y="202"/>
                </a:cxn>
              </a:cxnLst>
              <a:rect l="0" t="0" r="r" b="b"/>
              <a:pathLst>
                <a:path w="684" h="202">
                  <a:moveTo>
                    <a:pt x="684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184"/>
                  </a:lnTo>
                  <a:lnTo>
                    <a:pt x="684" y="184"/>
                  </a:lnTo>
                  <a:lnTo>
                    <a:pt x="684" y="2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48" name="Freeform 156"/>
            <p:cNvSpPr>
              <a:spLocks/>
            </p:cNvSpPr>
            <p:nvPr/>
          </p:nvSpPr>
          <p:spPr bwMode="auto">
            <a:xfrm>
              <a:off x="2403" y="7551"/>
              <a:ext cx="66" cy="29"/>
            </a:xfrm>
            <a:custGeom>
              <a:avLst/>
              <a:gdLst/>
              <a:ahLst/>
              <a:cxnLst>
                <a:cxn ang="0">
                  <a:pos x="0" y="202"/>
                </a:cxn>
                <a:cxn ang="0">
                  <a:pos x="0" y="0"/>
                </a:cxn>
                <a:cxn ang="0">
                  <a:pos x="466" y="0"/>
                </a:cxn>
                <a:cxn ang="0">
                  <a:pos x="466" y="5"/>
                </a:cxn>
                <a:cxn ang="0">
                  <a:pos x="8" y="5"/>
                </a:cxn>
                <a:cxn ang="0">
                  <a:pos x="8" y="202"/>
                </a:cxn>
                <a:cxn ang="0">
                  <a:pos x="0" y="202"/>
                </a:cxn>
              </a:cxnLst>
              <a:rect l="0" t="0" r="r" b="b"/>
              <a:pathLst>
                <a:path w="466" h="202">
                  <a:moveTo>
                    <a:pt x="0" y="202"/>
                  </a:moveTo>
                  <a:lnTo>
                    <a:pt x="0" y="0"/>
                  </a:lnTo>
                  <a:lnTo>
                    <a:pt x="466" y="0"/>
                  </a:lnTo>
                  <a:lnTo>
                    <a:pt x="466" y="5"/>
                  </a:lnTo>
                  <a:lnTo>
                    <a:pt x="8" y="5"/>
                  </a:lnTo>
                  <a:lnTo>
                    <a:pt x="8" y="202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49" name="Freeform 157"/>
            <p:cNvSpPr>
              <a:spLocks/>
            </p:cNvSpPr>
            <p:nvPr/>
          </p:nvSpPr>
          <p:spPr bwMode="auto">
            <a:xfrm>
              <a:off x="2403" y="7551"/>
              <a:ext cx="66" cy="29"/>
            </a:xfrm>
            <a:custGeom>
              <a:avLst/>
              <a:gdLst/>
              <a:ahLst/>
              <a:cxnLst>
                <a:cxn ang="0">
                  <a:pos x="0" y="202"/>
                </a:cxn>
                <a:cxn ang="0">
                  <a:pos x="466" y="202"/>
                </a:cxn>
                <a:cxn ang="0">
                  <a:pos x="466" y="0"/>
                </a:cxn>
                <a:cxn ang="0">
                  <a:pos x="446" y="0"/>
                </a:cxn>
                <a:cxn ang="0">
                  <a:pos x="446" y="184"/>
                </a:cxn>
                <a:cxn ang="0">
                  <a:pos x="0" y="184"/>
                </a:cxn>
                <a:cxn ang="0">
                  <a:pos x="0" y="202"/>
                </a:cxn>
              </a:cxnLst>
              <a:rect l="0" t="0" r="r" b="b"/>
              <a:pathLst>
                <a:path w="466" h="202">
                  <a:moveTo>
                    <a:pt x="0" y="202"/>
                  </a:moveTo>
                  <a:lnTo>
                    <a:pt x="466" y="202"/>
                  </a:lnTo>
                  <a:lnTo>
                    <a:pt x="466" y="0"/>
                  </a:lnTo>
                  <a:lnTo>
                    <a:pt x="446" y="0"/>
                  </a:lnTo>
                  <a:lnTo>
                    <a:pt x="446" y="184"/>
                  </a:lnTo>
                  <a:lnTo>
                    <a:pt x="0" y="184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50" name="Freeform 158"/>
            <p:cNvSpPr>
              <a:spLocks/>
            </p:cNvSpPr>
            <p:nvPr/>
          </p:nvSpPr>
          <p:spPr bwMode="auto">
            <a:xfrm>
              <a:off x="2422" y="7555"/>
              <a:ext cx="26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5"/>
                </a:cxn>
                <a:cxn ang="0">
                  <a:pos x="29" y="105"/>
                </a:cxn>
                <a:cxn ang="0">
                  <a:pos x="155" y="105"/>
                </a:cxn>
                <a:cxn ang="0">
                  <a:pos x="183" y="129"/>
                </a:cxn>
                <a:cxn ang="0">
                  <a:pos x="0" y="129"/>
                </a:cxn>
                <a:cxn ang="0">
                  <a:pos x="0" y="0"/>
                </a:cxn>
              </a:cxnLst>
              <a:rect l="0" t="0" r="r" b="b"/>
              <a:pathLst>
                <a:path w="183" h="129">
                  <a:moveTo>
                    <a:pt x="0" y="0"/>
                  </a:moveTo>
                  <a:lnTo>
                    <a:pt x="29" y="25"/>
                  </a:lnTo>
                  <a:lnTo>
                    <a:pt x="29" y="105"/>
                  </a:lnTo>
                  <a:lnTo>
                    <a:pt x="155" y="105"/>
                  </a:lnTo>
                  <a:lnTo>
                    <a:pt x="183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51" name="Freeform 159"/>
            <p:cNvSpPr>
              <a:spLocks/>
            </p:cNvSpPr>
            <p:nvPr/>
          </p:nvSpPr>
          <p:spPr bwMode="auto">
            <a:xfrm>
              <a:off x="2422" y="7555"/>
              <a:ext cx="26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5"/>
                </a:cxn>
                <a:cxn ang="0">
                  <a:pos x="155" y="25"/>
                </a:cxn>
                <a:cxn ang="0">
                  <a:pos x="155" y="105"/>
                </a:cxn>
                <a:cxn ang="0">
                  <a:pos x="183" y="129"/>
                </a:cxn>
                <a:cxn ang="0">
                  <a:pos x="183" y="0"/>
                </a:cxn>
                <a:cxn ang="0">
                  <a:pos x="0" y="0"/>
                </a:cxn>
              </a:cxnLst>
              <a:rect l="0" t="0" r="r" b="b"/>
              <a:pathLst>
                <a:path w="183" h="129">
                  <a:moveTo>
                    <a:pt x="0" y="0"/>
                  </a:moveTo>
                  <a:lnTo>
                    <a:pt x="29" y="25"/>
                  </a:lnTo>
                  <a:lnTo>
                    <a:pt x="155" y="25"/>
                  </a:lnTo>
                  <a:lnTo>
                    <a:pt x="155" y="105"/>
                  </a:lnTo>
                  <a:lnTo>
                    <a:pt x="183" y="129"/>
                  </a:ln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52" name="Freeform 160"/>
            <p:cNvSpPr>
              <a:spLocks/>
            </p:cNvSpPr>
            <p:nvPr/>
          </p:nvSpPr>
          <p:spPr bwMode="auto">
            <a:xfrm>
              <a:off x="2204" y="7614"/>
              <a:ext cx="178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5" y="13"/>
                </a:cxn>
                <a:cxn ang="0">
                  <a:pos x="8" y="19"/>
                </a:cxn>
                <a:cxn ang="0">
                  <a:pos x="15" y="22"/>
                </a:cxn>
                <a:cxn ang="0">
                  <a:pos x="23" y="24"/>
                </a:cxn>
                <a:cxn ang="0">
                  <a:pos x="1223" y="24"/>
                </a:cxn>
                <a:cxn ang="0">
                  <a:pos x="1230" y="22"/>
                </a:cxn>
                <a:cxn ang="0">
                  <a:pos x="1236" y="19"/>
                </a:cxn>
                <a:cxn ang="0">
                  <a:pos x="1242" y="13"/>
                </a:cxn>
                <a:cxn ang="0">
                  <a:pos x="1243" y="5"/>
                </a:cxn>
                <a:cxn ang="0">
                  <a:pos x="1245" y="0"/>
                </a:cxn>
                <a:cxn ang="0">
                  <a:pos x="1243" y="22"/>
                </a:cxn>
                <a:cxn ang="0">
                  <a:pos x="1243" y="31"/>
                </a:cxn>
                <a:cxn ang="0">
                  <a:pos x="1240" y="37"/>
                </a:cxn>
                <a:cxn ang="0">
                  <a:pos x="1233" y="42"/>
                </a:cxn>
                <a:cxn ang="0">
                  <a:pos x="1228" y="45"/>
                </a:cxn>
                <a:cxn ang="0">
                  <a:pos x="1219" y="47"/>
                </a:cxn>
                <a:cxn ang="0">
                  <a:pos x="22" y="47"/>
                </a:cxn>
                <a:cxn ang="0">
                  <a:pos x="15" y="45"/>
                </a:cxn>
                <a:cxn ang="0">
                  <a:pos x="8" y="42"/>
                </a:cxn>
                <a:cxn ang="0">
                  <a:pos x="4" y="37"/>
                </a:cxn>
                <a:cxn ang="0">
                  <a:pos x="0" y="31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1245" h="47">
                  <a:moveTo>
                    <a:pt x="0" y="0"/>
                  </a:moveTo>
                  <a:lnTo>
                    <a:pt x="1" y="5"/>
                  </a:lnTo>
                  <a:lnTo>
                    <a:pt x="5" y="13"/>
                  </a:lnTo>
                  <a:lnTo>
                    <a:pt x="8" y="19"/>
                  </a:lnTo>
                  <a:lnTo>
                    <a:pt x="15" y="22"/>
                  </a:lnTo>
                  <a:lnTo>
                    <a:pt x="23" y="24"/>
                  </a:lnTo>
                  <a:lnTo>
                    <a:pt x="1223" y="24"/>
                  </a:lnTo>
                  <a:lnTo>
                    <a:pt x="1230" y="22"/>
                  </a:lnTo>
                  <a:lnTo>
                    <a:pt x="1236" y="19"/>
                  </a:lnTo>
                  <a:lnTo>
                    <a:pt x="1242" y="13"/>
                  </a:lnTo>
                  <a:lnTo>
                    <a:pt x="1243" y="5"/>
                  </a:lnTo>
                  <a:lnTo>
                    <a:pt x="1245" y="0"/>
                  </a:lnTo>
                  <a:lnTo>
                    <a:pt x="1243" y="22"/>
                  </a:lnTo>
                  <a:lnTo>
                    <a:pt x="1243" y="31"/>
                  </a:lnTo>
                  <a:lnTo>
                    <a:pt x="1240" y="37"/>
                  </a:lnTo>
                  <a:lnTo>
                    <a:pt x="1233" y="42"/>
                  </a:lnTo>
                  <a:lnTo>
                    <a:pt x="1228" y="45"/>
                  </a:lnTo>
                  <a:lnTo>
                    <a:pt x="1219" y="47"/>
                  </a:lnTo>
                  <a:lnTo>
                    <a:pt x="22" y="47"/>
                  </a:lnTo>
                  <a:lnTo>
                    <a:pt x="15" y="45"/>
                  </a:lnTo>
                  <a:lnTo>
                    <a:pt x="8" y="42"/>
                  </a:lnTo>
                  <a:lnTo>
                    <a:pt x="4" y="37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53" name="Freeform 161"/>
            <p:cNvSpPr>
              <a:spLocks/>
            </p:cNvSpPr>
            <p:nvPr/>
          </p:nvSpPr>
          <p:spPr bwMode="auto">
            <a:xfrm>
              <a:off x="2204" y="7520"/>
              <a:ext cx="178" cy="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" y="42"/>
                </a:cxn>
                <a:cxn ang="0">
                  <a:pos x="5" y="35"/>
                </a:cxn>
                <a:cxn ang="0">
                  <a:pos x="8" y="31"/>
                </a:cxn>
                <a:cxn ang="0">
                  <a:pos x="15" y="26"/>
                </a:cxn>
                <a:cxn ang="0">
                  <a:pos x="23" y="24"/>
                </a:cxn>
                <a:cxn ang="0">
                  <a:pos x="1223" y="24"/>
                </a:cxn>
                <a:cxn ang="0">
                  <a:pos x="1230" y="26"/>
                </a:cxn>
                <a:cxn ang="0">
                  <a:pos x="1236" y="31"/>
                </a:cxn>
                <a:cxn ang="0">
                  <a:pos x="1242" y="35"/>
                </a:cxn>
                <a:cxn ang="0">
                  <a:pos x="1243" y="42"/>
                </a:cxn>
                <a:cxn ang="0">
                  <a:pos x="1245" y="48"/>
                </a:cxn>
                <a:cxn ang="0">
                  <a:pos x="1243" y="26"/>
                </a:cxn>
                <a:cxn ang="0">
                  <a:pos x="1243" y="16"/>
                </a:cxn>
                <a:cxn ang="0">
                  <a:pos x="1240" y="12"/>
                </a:cxn>
                <a:cxn ang="0">
                  <a:pos x="1233" y="5"/>
                </a:cxn>
                <a:cxn ang="0">
                  <a:pos x="1228" y="2"/>
                </a:cxn>
                <a:cxn ang="0">
                  <a:pos x="1219" y="0"/>
                </a:cxn>
                <a:cxn ang="0">
                  <a:pos x="22" y="0"/>
                </a:cxn>
                <a:cxn ang="0">
                  <a:pos x="15" y="2"/>
                </a:cxn>
                <a:cxn ang="0">
                  <a:pos x="8" y="5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0" y="26"/>
                </a:cxn>
                <a:cxn ang="0">
                  <a:pos x="0" y="48"/>
                </a:cxn>
              </a:cxnLst>
              <a:rect l="0" t="0" r="r" b="b"/>
              <a:pathLst>
                <a:path w="1245" h="48">
                  <a:moveTo>
                    <a:pt x="0" y="48"/>
                  </a:moveTo>
                  <a:lnTo>
                    <a:pt x="1" y="42"/>
                  </a:lnTo>
                  <a:lnTo>
                    <a:pt x="5" y="35"/>
                  </a:lnTo>
                  <a:lnTo>
                    <a:pt x="8" y="31"/>
                  </a:lnTo>
                  <a:lnTo>
                    <a:pt x="15" y="26"/>
                  </a:lnTo>
                  <a:lnTo>
                    <a:pt x="23" y="24"/>
                  </a:lnTo>
                  <a:lnTo>
                    <a:pt x="1223" y="24"/>
                  </a:lnTo>
                  <a:lnTo>
                    <a:pt x="1230" y="26"/>
                  </a:lnTo>
                  <a:lnTo>
                    <a:pt x="1236" y="31"/>
                  </a:lnTo>
                  <a:lnTo>
                    <a:pt x="1242" y="35"/>
                  </a:lnTo>
                  <a:lnTo>
                    <a:pt x="1243" y="42"/>
                  </a:lnTo>
                  <a:lnTo>
                    <a:pt x="1245" y="48"/>
                  </a:lnTo>
                  <a:lnTo>
                    <a:pt x="1243" y="26"/>
                  </a:lnTo>
                  <a:lnTo>
                    <a:pt x="1243" y="16"/>
                  </a:lnTo>
                  <a:lnTo>
                    <a:pt x="1240" y="12"/>
                  </a:lnTo>
                  <a:lnTo>
                    <a:pt x="1233" y="5"/>
                  </a:lnTo>
                  <a:lnTo>
                    <a:pt x="1228" y="2"/>
                  </a:lnTo>
                  <a:lnTo>
                    <a:pt x="1219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8" y="5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54" name="Line 162"/>
            <p:cNvSpPr>
              <a:spLocks noChangeShapeType="1"/>
            </p:cNvSpPr>
            <p:nvPr/>
          </p:nvSpPr>
          <p:spPr bwMode="auto">
            <a:xfrm flipV="1">
              <a:off x="2382" y="7526"/>
              <a:ext cx="1" cy="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55" name="Line 163"/>
            <p:cNvSpPr>
              <a:spLocks noChangeShapeType="1"/>
            </p:cNvSpPr>
            <p:nvPr/>
          </p:nvSpPr>
          <p:spPr bwMode="auto">
            <a:xfrm flipV="1">
              <a:off x="2205" y="7526"/>
              <a:ext cx="1" cy="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56" name="Freeform 164"/>
            <p:cNvSpPr>
              <a:spLocks/>
            </p:cNvSpPr>
            <p:nvPr/>
          </p:nvSpPr>
          <p:spPr bwMode="auto">
            <a:xfrm>
              <a:off x="2212" y="7526"/>
              <a:ext cx="162" cy="15"/>
            </a:xfrm>
            <a:custGeom>
              <a:avLst/>
              <a:gdLst/>
              <a:ahLst/>
              <a:cxnLst>
                <a:cxn ang="0">
                  <a:pos x="231" y="108"/>
                </a:cxn>
                <a:cxn ang="0">
                  <a:pos x="249" y="47"/>
                </a:cxn>
                <a:cxn ang="0">
                  <a:pos x="690" y="47"/>
                </a:cxn>
                <a:cxn ang="0">
                  <a:pos x="709" y="108"/>
                </a:cxn>
                <a:cxn ang="0">
                  <a:pos x="709" y="47"/>
                </a:cxn>
                <a:cxn ang="0">
                  <a:pos x="1133" y="47"/>
                </a:cxn>
                <a:cxn ang="0">
                  <a:pos x="1133" y="33"/>
                </a:cxn>
                <a:cxn ang="0">
                  <a:pos x="709" y="33"/>
                </a:cxn>
                <a:cxn ang="0">
                  <a:pos x="709" y="0"/>
                </a:cxn>
                <a:cxn ang="0">
                  <a:pos x="231" y="0"/>
                </a:cxn>
                <a:cxn ang="0">
                  <a:pos x="231" y="33"/>
                </a:cxn>
                <a:cxn ang="0">
                  <a:pos x="0" y="33"/>
                </a:cxn>
                <a:cxn ang="0">
                  <a:pos x="0" y="47"/>
                </a:cxn>
                <a:cxn ang="0">
                  <a:pos x="231" y="47"/>
                </a:cxn>
                <a:cxn ang="0">
                  <a:pos x="231" y="108"/>
                </a:cxn>
              </a:cxnLst>
              <a:rect l="0" t="0" r="r" b="b"/>
              <a:pathLst>
                <a:path w="1133" h="108">
                  <a:moveTo>
                    <a:pt x="231" y="108"/>
                  </a:moveTo>
                  <a:lnTo>
                    <a:pt x="249" y="47"/>
                  </a:lnTo>
                  <a:lnTo>
                    <a:pt x="690" y="47"/>
                  </a:lnTo>
                  <a:lnTo>
                    <a:pt x="709" y="108"/>
                  </a:lnTo>
                  <a:lnTo>
                    <a:pt x="709" y="47"/>
                  </a:lnTo>
                  <a:lnTo>
                    <a:pt x="1133" y="47"/>
                  </a:lnTo>
                  <a:lnTo>
                    <a:pt x="1133" y="33"/>
                  </a:lnTo>
                  <a:lnTo>
                    <a:pt x="709" y="33"/>
                  </a:lnTo>
                  <a:lnTo>
                    <a:pt x="709" y="0"/>
                  </a:lnTo>
                  <a:lnTo>
                    <a:pt x="231" y="0"/>
                  </a:lnTo>
                  <a:lnTo>
                    <a:pt x="231" y="33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231" y="47"/>
                  </a:lnTo>
                  <a:lnTo>
                    <a:pt x="231" y="10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57" name="Rectangle 165"/>
            <p:cNvSpPr>
              <a:spLocks noChangeArrowheads="1"/>
            </p:cNvSpPr>
            <p:nvPr/>
          </p:nvSpPr>
          <p:spPr bwMode="auto">
            <a:xfrm>
              <a:off x="2245" y="7540"/>
              <a:ext cx="69" cy="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58" name="Freeform 166"/>
            <p:cNvSpPr>
              <a:spLocks/>
            </p:cNvSpPr>
            <p:nvPr/>
          </p:nvSpPr>
          <p:spPr bwMode="auto">
            <a:xfrm>
              <a:off x="2245" y="7551"/>
              <a:ext cx="69" cy="23"/>
            </a:xfrm>
            <a:custGeom>
              <a:avLst/>
              <a:gdLst/>
              <a:ahLst/>
              <a:cxnLst>
                <a:cxn ang="0">
                  <a:pos x="0" y="157"/>
                </a:cxn>
                <a:cxn ang="0">
                  <a:pos x="0" y="0"/>
                </a:cxn>
                <a:cxn ang="0">
                  <a:pos x="478" y="0"/>
                </a:cxn>
                <a:cxn ang="0">
                  <a:pos x="478" y="157"/>
                </a:cxn>
                <a:cxn ang="0">
                  <a:pos x="472" y="157"/>
                </a:cxn>
                <a:cxn ang="0">
                  <a:pos x="472" y="16"/>
                </a:cxn>
                <a:cxn ang="0">
                  <a:pos x="6" y="16"/>
                </a:cxn>
                <a:cxn ang="0">
                  <a:pos x="6" y="157"/>
                </a:cxn>
                <a:cxn ang="0">
                  <a:pos x="0" y="157"/>
                </a:cxn>
              </a:cxnLst>
              <a:rect l="0" t="0" r="r" b="b"/>
              <a:pathLst>
                <a:path w="478" h="157">
                  <a:moveTo>
                    <a:pt x="0" y="157"/>
                  </a:moveTo>
                  <a:lnTo>
                    <a:pt x="0" y="0"/>
                  </a:lnTo>
                  <a:lnTo>
                    <a:pt x="478" y="0"/>
                  </a:lnTo>
                  <a:lnTo>
                    <a:pt x="478" y="157"/>
                  </a:lnTo>
                  <a:lnTo>
                    <a:pt x="472" y="157"/>
                  </a:lnTo>
                  <a:lnTo>
                    <a:pt x="472" y="16"/>
                  </a:lnTo>
                  <a:lnTo>
                    <a:pt x="6" y="16"/>
                  </a:lnTo>
                  <a:lnTo>
                    <a:pt x="6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59" name="Rectangle 167"/>
            <p:cNvSpPr>
              <a:spLocks noChangeArrowheads="1"/>
            </p:cNvSpPr>
            <p:nvPr/>
          </p:nvSpPr>
          <p:spPr bwMode="auto">
            <a:xfrm>
              <a:off x="2245" y="7573"/>
              <a:ext cx="69" cy="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60" name="Freeform 168"/>
            <p:cNvSpPr>
              <a:spLocks/>
            </p:cNvSpPr>
            <p:nvPr/>
          </p:nvSpPr>
          <p:spPr bwMode="auto">
            <a:xfrm>
              <a:off x="2245" y="7584"/>
              <a:ext cx="69" cy="29"/>
            </a:xfrm>
            <a:custGeom>
              <a:avLst/>
              <a:gdLst/>
              <a:ahLst/>
              <a:cxnLst>
                <a:cxn ang="0">
                  <a:pos x="0" y="205"/>
                </a:cxn>
                <a:cxn ang="0">
                  <a:pos x="0" y="0"/>
                </a:cxn>
                <a:cxn ang="0">
                  <a:pos x="478" y="0"/>
                </a:cxn>
                <a:cxn ang="0">
                  <a:pos x="478" y="205"/>
                </a:cxn>
                <a:cxn ang="0">
                  <a:pos x="472" y="205"/>
                </a:cxn>
                <a:cxn ang="0">
                  <a:pos x="472" y="15"/>
                </a:cxn>
                <a:cxn ang="0">
                  <a:pos x="6" y="15"/>
                </a:cxn>
                <a:cxn ang="0">
                  <a:pos x="6" y="205"/>
                </a:cxn>
                <a:cxn ang="0">
                  <a:pos x="0" y="205"/>
                </a:cxn>
              </a:cxnLst>
              <a:rect l="0" t="0" r="r" b="b"/>
              <a:pathLst>
                <a:path w="478" h="205">
                  <a:moveTo>
                    <a:pt x="0" y="205"/>
                  </a:moveTo>
                  <a:lnTo>
                    <a:pt x="0" y="0"/>
                  </a:lnTo>
                  <a:lnTo>
                    <a:pt x="478" y="0"/>
                  </a:lnTo>
                  <a:lnTo>
                    <a:pt x="478" y="205"/>
                  </a:lnTo>
                  <a:lnTo>
                    <a:pt x="472" y="205"/>
                  </a:lnTo>
                  <a:lnTo>
                    <a:pt x="472" y="15"/>
                  </a:lnTo>
                  <a:lnTo>
                    <a:pt x="6" y="15"/>
                  </a:lnTo>
                  <a:lnTo>
                    <a:pt x="6" y="205"/>
                  </a:lnTo>
                  <a:lnTo>
                    <a:pt x="0" y="20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61" name="Rectangle 169"/>
            <p:cNvSpPr>
              <a:spLocks noChangeArrowheads="1"/>
            </p:cNvSpPr>
            <p:nvPr/>
          </p:nvSpPr>
          <p:spPr bwMode="auto">
            <a:xfrm>
              <a:off x="2245" y="7612"/>
              <a:ext cx="69" cy="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62" name="Rectangle 170"/>
            <p:cNvSpPr>
              <a:spLocks noChangeArrowheads="1"/>
            </p:cNvSpPr>
            <p:nvPr/>
          </p:nvSpPr>
          <p:spPr bwMode="auto">
            <a:xfrm>
              <a:off x="2205" y="7545"/>
              <a:ext cx="177" cy="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63" name="Rectangle 171"/>
            <p:cNvSpPr>
              <a:spLocks noChangeArrowheads="1"/>
            </p:cNvSpPr>
            <p:nvPr/>
          </p:nvSpPr>
          <p:spPr bwMode="auto">
            <a:xfrm>
              <a:off x="2205" y="7579"/>
              <a:ext cx="177" cy="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64" name="Freeform 172"/>
            <p:cNvSpPr>
              <a:spLocks/>
            </p:cNvSpPr>
            <p:nvPr/>
          </p:nvSpPr>
          <p:spPr bwMode="auto">
            <a:xfrm>
              <a:off x="2338" y="7525"/>
              <a:ext cx="25" cy="4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74" y="2"/>
                </a:cxn>
                <a:cxn ang="0">
                  <a:pos x="177" y="5"/>
                </a:cxn>
                <a:cxn ang="0">
                  <a:pos x="180" y="10"/>
                </a:cxn>
                <a:cxn ang="0">
                  <a:pos x="180" y="15"/>
                </a:cxn>
                <a:cxn ang="0">
                  <a:pos x="178" y="22"/>
                </a:cxn>
                <a:cxn ang="0">
                  <a:pos x="177" y="26"/>
                </a:cxn>
                <a:cxn ang="0">
                  <a:pos x="173" y="28"/>
                </a:cxn>
                <a:cxn ang="0">
                  <a:pos x="166" y="30"/>
                </a:cxn>
                <a:cxn ang="0">
                  <a:pos x="15" y="30"/>
                </a:cxn>
                <a:cxn ang="0">
                  <a:pos x="10" y="28"/>
                </a:cxn>
                <a:cxn ang="0">
                  <a:pos x="5" y="26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1" y="10"/>
                </a:cxn>
                <a:cxn ang="0">
                  <a:pos x="3" y="5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68" y="0"/>
                </a:cxn>
              </a:cxnLst>
              <a:rect l="0" t="0" r="r" b="b"/>
              <a:pathLst>
                <a:path w="180" h="30">
                  <a:moveTo>
                    <a:pt x="168" y="0"/>
                  </a:moveTo>
                  <a:lnTo>
                    <a:pt x="174" y="2"/>
                  </a:lnTo>
                  <a:lnTo>
                    <a:pt x="177" y="5"/>
                  </a:lnTo>
                  <a:lnTo>
                    <a:pt x="180" y="10"/>
                  </a:lnTo>
                  <a:lnTo>
                    <a:pt x="180" y="15"/>
                  </a:lnTo>
                  <a:lnTo>
                    <a:pt x="178" y="22"/>
                  </a:lnTo>
                  <a:lnTo>
                    <a:pt x="177" y="26"/>
                  </a:lnTo>
                  <a:lnTo>
                    <a:pt x="173" y="28"/>
                  </a:lnTo>
                  <a:lnTo>
                    <a:pt x="166" y="30"/>
                  </a:lnTo>
                  <a:lnTo>
                    <a:pt x="15" y="30"/>
                  </a:lnTo>
                  <a:lnTo>
                    <a:pt x="10" y="28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3" y="5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65" name="Freeform 173"/>
            <p:cNvSpPr>
              <a:spLocks/>
            </p:cNvSpPr>
            <p:nvPr/>
          </p:nvSpPr>
          <p:spPr bwMode="auto">
            <a:xfrm>
              <a:off x="2340" y="7527"/>
              <a:ext cx="25" cy="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50" y="15"/>
                </a:cxn>
                <a:cxn ang="0">
                  <a:pos x="159" y="13"/>
                </a:cxn>
                <a:cxn ang="0">
                  <a:pos x="162" y="11"/>
                </a:cxn>
                <a:cxn ang="0">
                  <a:pos x="165" y="7"/>
                </a:cxn>
                <a:cxn ang="0">
                  <a:pos x="165" y="0"/>
                </a:cxn>
                <a:cxn ang="0">
                  <a:pos x="173" y="5"/>
                </a:cxn>
                <a:cxn ang="0">
                  <a:pos x="175" y="8"/>
                </a:cxn>
                <a:cxn ang="0">
                  <a:pos x="179" y="15"/>
                </a:cxn>
                <a:cxn ang="0">
                  <a:pos x="179" y="16"/>
                </a:cxn>
                <a:cxn ang="0">
                  <a:pos x="177" y="22"/>
                </a:cxn>
                <a:cxn ang="0">
                  <a:pos x="175" y="25"/>
                </a:cxn>
                <a:cxn ang="0">
                  <a:pos x="2" y="25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0" y="15"/>
                </a:cxn>
              </a:cxnLst>
              <a:rect l="0" t="0" r="r" b="b"/>
              <a:pathLst>
                <a:path w="179" h="25">
                  <a:moveTo>
                    <a:pt x="0" y="15"/>
                  </a:moveTo>
                  <a:lnTo>
                    <a:pt x="150" y="15"/>
                  </a:lnTo>
                  <a:lnTo>
                    <a:pt x="159" y="13"/>
                  </a:lnTo>
                  <a:lnTo>
                    <a:pt x="162" y="11"/>
                  </a:lnTo>
                  <a:lnTo>
                    <a:pt x="165" y="7"/>
                  </a:lnTo>
                  <a:lnTo>
                    <a:pt x="165" y="0"/>
                  </a:lnTo>
                  <a:lnTo>
                    <a:pt x="173" y="5"/>
                  </a:lnTo>
                  <a:lnTo>
                    <a:pt x="175" y="8"/>
                  </a:lnTo>
                  <a:lnTo>
                    <a:pt x="179" y="15"/>
                  </a:lnTo>
                  <a:lnTo>
                    <a:pt x="179" y="16"/>
                  </a:lnTo>
                  <a:lnTo>
                    <a:pt x="177" y="22"/>
                  </a:lnTo>
                  <a:lnTo>
                    <a:pt x="175" y="25"/>
                  </a:lnTo>
                  <a:lnTo>
                    <a:pt x="2" y="25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66" name="Rectangle 174"/>
            <p:cNvSpPr>
              <a:spLocks noChangeArrowheads="1"/>
            </p:cNvSpPr>
            <p:nvPr/>
          </p:nvSpPr>
          <p:spPr bwMode="auto">
            <a:xfrm>
              <a:off x="2253" y="7536"/>
              <a:ext cx="6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67" name="Line 175"/>
            <p:cNvSpPr>
              <a:spLocks noChangeShapeType="1"/>
            </p:cNvSpPr>
            <p:nvPr/>
          </p:nvSpPr>
          <p:spPr bwMode="auto">
            <a:xfrm flipV="1">
              <a:off x="2009" y="7448"/>
              <a:ext cx="50" cy="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68" name="Line 176"/>
            <p:cNvSpPr>
              <a:spLocks noChangeShapeType="1"/>
            </p:cNvSpPr>
            <p:nvPr/>
          </p:nvSpPr>
          <p:spPr bwMode="auto">
            <a:xfrm flipH="1" flipV="1">
              <a:off x="2439" y="7448"/>
              <a:ext cx="50" cy="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69" name="Rectangle 177"/>
            <p:cNvSpPr>
              <a:spLocks noChangeArrowheads="1"/>
            </p:cNvSpPr>
            <p:nvPr/>
          </p:nvSpPr>
          <p:spPr bwMode="auto">
            <a:xfrm>
              <a:off x="2050" y="7160"/>
              <a:ext cx="402" cy="28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70" name="Freeform 178"/>
            <p:cNvSpPr>
              <a:spLocks/>
            </p:cNvSpPr>
            <p:nvPr/>
          </p:nvSpPr>
          <p:spPr bwMode="auto">
            <a:xfrm>
              <a:off x="2175" y="7448"/>
              <a:ext cx="152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6"/>
                </a:cxn>
                <a:cxn ang="0">
                  <a:pos x="21" y="11"/>
                </a:cxn>
                <a:cxn ang="0">
                  <a:pos x="34" y="15"/>
                </a:cxn>
                <a:cxn ang="0">
                  <a:pos x="51" y="22"/>
                </a:cxn>
                <a:cxn ang="0">
                  <a:pos x="69" y="25"/>
                </a:cxn>
                <a:cxn ang="0">
                  <a:pos x="89" y="31"/>
                </a:cxn>
                <a:cxn ang="0">
                  <a:pos x="110" y="36"/>
                </a:cxn>
                <a:cxn ang="0">
                  <a:pos x="134" y="39"/>
                </a:cxn>
                <a:cxn ang="0">
                  <a:pos x="159" y="43"/>
                </a:cxn>
                <a:cxn ang="0">
                  <a:pos x="187" y="47"/>
                </a:cxn>
                <a:cxn ang="0">
                  <a:pos x="213" y="51"/>
                </a:cxn>
                <a:cxn ang="0">
                  <a:pos x="245" y="53"/>
                </a:cxn>
                <a:cxn ang="0">
                  <a:pos x="274" y="57"/>
                </a:cxn>
                <a:cxn ang="0">
                  <a:pos x="306" y="59"/>
                </a:cxn>
                <a:cxn ang="0">
                  <a:pos x="336" y="60"/>
                </a:cxn>
                <a:cxn ang="0">
                  <a:pos x="369" y="63"/>
                </a:cxn>
                <a:cxn ang="0">
                  <a:pos x="403" y="64"/>
                </a:cxn>
                <a:cxn ang="0">
                  <a:pos x="437" y="66"/>
                </a:cxn>
                <a:cxn ang="0">
                  <a:pos x="472" y="66"/>
                </a:cxn>
                <a:cxn ang="0">
                  <a:pos x="508" y="66"/>
                </a:cxn>
                <a:cxn ang="0">
                  <a:pos x="542" y="66"/>
                </a:cxn>
                <a:cxn ang="0">
                  <a:pos x="578" y="66"/>
                </a:cxn>
                <a:cxn ang="0">
                  <a:pos x="614" y="66"/>
                </a:cxn>
                <a:cxn ang="0">
                  <a:pos x="649" y="64"/>
                </a:cxn>
                <a:cxn ang="0">
                  <a:pos x="681" y="63"/>
                </a:cxn>
                <a:cxn ang="0">
                  <a:pos x="716" y="60"/>
                </a:cxn>
                <a:cxn ang="0">
                  <a:pos x="747" y="59"/>
                </a:cxn>
                <a:cxn ang="0">
                  <a:pos x="780" y="57"/>
                </a:cxn>
                <a:cxn ang="0">
                  <a:pos x="810" y="53"/>
                </a:cxn>
                <a:cxn ang="0">
                  <a:pos x="836" y="51"/>
                </a:cxn>
                <a:cxn ang="0">
                  <a:pos x="866" y="47"/>
                </a:cxn>
                <a:cxn ang="0">
                  <a:pos x="891" y="45"/>
                </a:cxn>
                <a:cxn ang="0">
                  <a:pos x="917" y="39"/>
                </a:cxn>
                <a:cxn ang="0">
                  <a:pos x="941" y="36"/>
                </a:cxn>
                <a:cxn ang="0">
                  <a:pos x="963" y="31"/>
                </a:cxn>
                <a:cxn ang="0">
                  <a:pos x="984" y="27"/>
                </a:cxn>
                <a:cxn ang="0">
                  <a:pos x="1002" y="22"/>
                </a:cxn>
                <a:cxn ang="0">
                  <a:pos x="1017" y="15"/>
                </a:cxn>
                <a:cxn ang="0">
                  <a:pos x="1031" y="11"/>
                </a:cxn>
                <a:cxn ang="0">
                  <a:pos x="1045" y="6"/>
                </a:cxn>
                <a:cxn ang="0">
                  <a:pos x="1061" y="0"/>
                </a:cxn>
                <a:cxn ang="0">
                  <a:pos x="0" y="0"/>
                </a:cxn>
              </a:cxnLst>
              <a:rect l="0" t="0" r="r" b="b"/>
              <a:pathLst>
                <a:path w="1061" h="66">
                  <a:moveTo>
                    <a:pt x="0" y="0"/>
                  </a:moveTo>
                  <a:lnTo>
                    <a:pt x="7" y="6"/>
                  </a:lnTo>
                  <a:lnTo>
                    <a:pt x="21" y="11"/>
                  </a:lnTo>
                  <a:lnTo>
                    <a:pt x="34" y="15"/>
                  </a:lnTo>
                  <a:lnTo>
                    <a:pt x="51" y="22"/>
                  </a:lnTo>
                  <a:lnTo>
                    <a:pt x="69" y="25"/>
                  </a:lnTo>
                  <a:lnTo>
                    <a:pt x="89" y="31"/>
                  </a:lnTo>
                  <a:lnTo>
                    <a:pt x="110" y="36"/>
                  </a:lnTo>
                  <a:lnTo>
                    <a:pt x="134" y="39"/>
                  </a:lnTo>
                  <a:lnTo>
                    <a:pt x="159" y="43"/>
                  </a:lnTo>
                  <a:lnTo>
                    <a:pt x="187" y="47"/>
                  </a:lnTo>
                  <a:lnTo>
                    <a:pt x="213" y="51"/>
                  </a:lnTo>
                  <a:lnTo>
                    <a:pt x="245" y="53"/>
                  </a:lnTo>
                  <a:lnTo>
                    <a:pt x="274" y="57"/>
                  </a:lnTo>
                  <a:lnTo>
                    <a:pt x="306" y="59"/>
                  </a:lnTo>
                  <a:lnTo>
                    <a:pt x="336" y="60"/>
                  </a:lnTo>
                  <a:lnTo>
                    <a:pt x="369" y="63"/>
                  </a:lnTo>
                  <a:lnTo>
                    <a:pt x="403" y="64"/>
                  </a:lnTo>
                  <a:lnTo>
                    <a:pt x="437" y="66"/>
                  </a:lnTo>
                  <a:lnTo>
                    <a:pt x="472" y="66"/>
                  </a:lnTo>
                  <a:lnTo>
                    <a:pt x="508" y="66"/>
                  </a:lnTo>
                  <a:lnTo>
                    <a:pt x="542" y="66"/>
                  </a:lnTo>
                  <a:lnTo>
                    <a:pt x="578" y="66"/>
                  </a:lnTo>
                  <a:lnTo>
                    <a:pt x="614" y="66"/>
                  </a:lnTo>
                  <a:lnTo>
                    <a:pt x="649" y="64"/>
                  </a:lnTo>
                  <a:lnTo>
                    <a:pt x="681" y="63"/>
                  </a:lnTo>
                  <a:lnTo>
                    <a:pt x="716" y="60"/>
                  </a:lnTo>
                  <a:lnTo>
                    <a:pt x="747" y="59"/>
                  </a:lnTo>
                  <a:lnTo>
                    <a:pt x="780" y="57"/>
                  </a:lnTo>
                  <a:lnTo>
                    <a:pt x="810" y="53"/>
                  </a:lnTo>
                  <a:lnTo>
                    <a:pt x="836" y="51"/>
                  </a:lnTo>
                  <a:lnTo>
                    <a:pt x="866" y="47"/>
                  </a:lnTo>
                  <a:lnTo>
                    <a:pt x="891" y="45"/>
                  </a:lnTo>
                  <a:lnTo>
                    <a:pt x="917" y="39"/>
                  </a:lnTo>
                  <a:lnTo>
                    <a:pt x="941" y="36"/>
                  </a:lnTo>
                  <a:lnTo>
                    <a:pt x="963" y="31"/>
                  </a:lnTo>
                  <a:lnTo>
                    <a:pt x="984" y="27"/>
                  </a:lnTo>
                  <a:lnTo>
                    <a:pt x="1002" y="22"/>
                  </a:lnTo>
                  <a:lnTo>
                    <a:pt x="1017" y="15"/>
                  </a:lnTo>
                  <a:lnTo>
                    <a:pt x="1031" y="11"/>
                  </a:lnTo>
                  <a:lnTo>
                    <a:pt x="1045" y="6"/>
                  </a:lnTo>
                  <a:lnTo>
                    <a:pt x="10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71" name="Freeform 179"/>
            <p:cNvSpPr>
              <a:spLocks/>
            </p:cNvSpPr>
            <p:nvPr/>
          </p:nvSpPr>
          <p:spPr bwMode="auto">
            <a:xfrm>
              <a:off x="2147" y="7482"/>
              <a:ext cx="208" cy="17"/>
            </a:xfrm>
            <a:custGeom>
              <a:avLst/>
              <a:gdLst/>
              <a:ahLst/>
              <a:cxnLst>
                <a:cxn ang="0">
                  <a:pos x="1456" y="0"/>
                </a:cxn>
                <a:cxn ang="0">
                  <a:pos x="1456" y="118"/>
                </a:cxn>
                <a:cxn ang="0">
                  <a:pos x="0" y="118"/>
                </a:cxn>
                <a:cxn ang="0">
                  <a:pos x="0" y="0"/>
                </a:cxn>
              </a:cxnLst>
              <a:rect l="0" t="0" r="r" b="b"/>
              <a:pathLst>
                <a:path w="1456" h="118">
                  <a:moveTo>
                    <a:pt x="1456" y="0"/>
                  </a:moveTo>
                  <a:lnTo>
                    <a:pt x="1456" y="118"/>
                  </a:lnTo>
                  <a:lnTo>
                    <a:pt x="0" y="1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72" name="Freeform 180"/>
            <p:cNvSpPr>
              <a:spLocks/>
            </p:cNvSpPr>
            <p:nvPr/>
          </p:nvSpPr>
          <p:spPr bwMode="auto">
            <a:xfrm>
              <a:off x="2253" y="7448"/>
              <a:ext cx="100" cy="28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651" y="0"/>
                </a:cxn>
                <a:cxn ang="0">
                  <a:pos x="704" y="194"/>
                </a:cxn>
                <a:cxn ang="0">
                  <a:pos x="0" y="194"/>
                </a:cxn>
                <a:cxn ang="0">
                  <a:pos x="36" y="194"/>
                </a:cxn>
                <a:cxn ang="0">
                  <a:pos x="72" y="194"/>
                </a:cxn>
                <a:cxn ang="0">
                  <a:pos x="107" y="192"/>
                </a:cxn>
                <a:cxn ang="0">
                  <a:pos x="139" y="190"/>
                </a:cxn>
                <a:cxn ang="0">
                  <a:pos x="174" y="189"/>
                </a:cxn>
                <a:cxn ang="0">
                  <a:pos x="205" y="186"/>
                </a:cxn>
                <a:cxn ang="0">
                  <a:pos x="238" y="185"/>
                </a:cxn>
                <a:cxn ang="0">
                  <a:pos x="268" y="181"/>
                </a:cxn>
                <a:cxn ang="0">
                  <a:pos x="294" y="178"/>
                </a:cxn>
                <a:cxn ang="0">
                  <a:pos x="324" y="174"/>
                </a:cxn>
                <a:cxn ang="0">
                  <a:pos x="349" y="170"/>
                </a:cxn>
                <a:cxn ang="0">
                  <a:pos x="375" y="167"/>
                </a:cxn>
                <a:cxn ang="0">
                  <a:pos x="399" y="162"/>
                </a:cxn>
                <a:cxn ang="0">
                  <a:pos x="421" y="157"/>
                </a:cxn>
                <a:cxn ang="0">
                  <a:pos x="442" y="153"/>
                </a:cxn>
                <a:cxn ang="0">
                  <a:pos x="460" y="147"/>
                </a:cxn>
                <a:cxn ang="0">
                  <a:pos x="475" y="141"/>
                </a:cxn>
                <a:cxn ang="0">
                  <a:pos x="489" y="137"/>
                </a:cxn>
                <a:cxn ang="0">
                  <a:pos x="503" y="128"/>
                </a:cxn>
                <a:cxn ang="0">
                  <a:pos x="513" y="124"/>
                </a:cxn>
                <a:cxn ang="0">
                  <a:pos x="519" y="118"/>
                </a:cxn>
                <a:cxn ang="0">
                  <a:pos x="525" y="112"/>
                </a:cxn>
                <a:cxn ang="0">
                  <a:pos x="529" y="106"/>
                </a:cxn>
                <a:cxn ang="0">
                  <a:pos x="532" y="101"/>
                </a:cxn>
                <a:cxn ang="0">
                  <a:pos x="532" y="101"/>
                </a:cxn>
                <a:cxn ang="0">
                  <a:pos x="532" y="0"/>
                </a:cxn>
              </a:cxnLst>
              <a:rect l="0" t="0" r="r" b="b"/>
              <a:pathLst>
                <a:path w="704" h="194">
                  <a:moveTo>
                    <a:pt x="532" y="0"/>
                  </a:moveTo>
                  <a:lnTo>
                    <a:pt x="651" y="0"/>
                  </a:lnTo>
                  <a:lnTo>
                    <a:pt x="704" y="194"/>
                  </a:lnTo>
                  <a:lnTo>
                    <a:pt x="0" y="194"/>
                  </a:lnTo>
                  <a:lnTo>
                    <a:pt x="36" y="194"/>
                  </a:lnTo>
                  <a:lnTo>
                    <a:pt x="72" y="194"/>
                  </a:lnTo>
                  <a:lnTo>
                    <a:pt x="107" y="192"/>
                  </a:lnTo>
                  <a:lnTo>
                    <a:pt x="139" y="190"/>
                  </a:lnTo>
                  <a:lnTo>
                    <a:pt x="174" y="189"/>
                  </a:lnTo>
                  <a:lnTo>
                    <a:pt x="205" y="186"/>
                  </a:lnTo>
                  <a:lnTo>
                    <a:pt x="238" y="185"/>
                  </a:lnTo>
                  <a:lnTo>
                    <a:pt x="268" y="181"/>
                  </a:lnTo>
                  <a:lnTo>
                    <a:pt x="294" y="178"/>
                  </a:lnTo>
                  <a:lnTo>
                    <a:pt x="324" y="174"/>
                  </a:lnTo>
                  <a:lnTo>
                    <a:pt x="349" y="170"/>
                  </a:lnTo>
                  <a:lnTo>
                    <a:pt x="375" y="167"/>
                  </a:lnTo>
                  <a:lnTo>
                    <a:pt x="399" y="162"/>
                  </a:lnTo>
                  <a:lnTo>
                    <a:pt x="421" y="157"/>
                  </a:lnTo>
                  <a:lnTo>
                    <a:pt x="442" y="153"/>
                  </a:lnTo>
                  <a:lnTo>
                    <a:pt x="460" y="147"/>
                  </a:lnTo>
                  <a:lnTo>
                    <a:pt x="475" y="141"/>
                  </a:lnTo>
                  <a:lnTo>
                    <a:pt x="489" y="137"/>
                  </a:lnTo>
                  <a:lnTo>
                    <a:pt x="503" y="128"/>
                  </a:lnTo>
                  <a:lnTo>
                    <a:pt x="513" y="124"/>
                  </a:lnTo>
                  <a:lnTo>
                    <a:pt x="519" y="118"/>
                  </a:lnTo>
                  <a:lnTo>
                    <a:pt x="525" y="112"/>
                  </a:lnTo>
                  <a:lnTo>
                    <a:pt x="529" y="106"/>
                  </a:lnTo>
                  <a:lnTo>
                    <a:pt x="532" y="101"/>
                  </a:lnTo>
                  <a:lnTo>
                    <a:pt x="532" y="101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73" name="Freeform 181"/>
            <p:cNvSpPr>
              <a:spLocks/>
            </p:cNvSpPr>
            <p:nvPr/>
          </p:nvSpPr>
          <p:spPr bwMode="auto">
            <a:xfrm>
              <a:off x="2148" y="7448"/>
              <a:ext cx="100" cy="28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48" y="0"/>
                </a:cxn>
                <a:cxn ang="0">
                  <a:pos x="0" y="194"/>
                </a:cxn>
                <a:cxn ang="0">
                  <a:pos x="698" y="194"/>
                </a:cxn>
                <a:cxn ang="0">
                  <a:pos x="664" y="194"/>
                </a:cxn>
                <a:cxn ang="0">
                  <a:pos x="626" y="194"/>
                </a:cxn>
                <a:cxn ang="0">
                  <a:pos x="594" y="192"/>
                </a:cxn>
                <a:cxn ang="0">
                  <a:pos x="559" y="190"/>
                </a:cxn>
                <a:cxn ang="0">
                  <a:pos x="525" y="189"/>
                </a:cxn>
                <a:cxn ang="0">
                  <a:pos x="497" y="186"/>
                </a:cxn>
                <a:cxn ang="0">
                  <a:pos x="466" y="185"/>
                </a:cxn>
                <a:cxn ang="0">
                  <a:pos x="434" y="181"/>
                </a:cxn>
                <a:cxn ang="0">
                  <a:pos x="402" y="178"/>
                </a:cxn>
                <a:cxn ang="0">
                  <a:pos x="376" y="174"/>
                </a:cxn>
                <a:cxn ang="0">
                  <a:pos x="349" y="170"/>
                </a:cxn>
                <a:cxn ang="0">
                  <a:pos x="323" y="167"/>
                </a:cxn>
                <a:cxn ang="0">
                  <a:pos x="299" y="162"/>
                </a:cxn>
                <a:cxn ang="0">
                  <a:pos x="278" y="157"/>
                </a:cxn>
                <a:cxn ang="0">
                  <a:pos x="258" y="153"/>
                </a:cxn>
                <a:cxn ang="0">
                  <a:pos x="240" y="147"/>
                </a:cxn>
                <a:cxn ang="0">
                  <a:pos x="223" y="141"/>
                </a:cxn>
                <a:cxn ang="0">
                  <a:pos x="210" y="137"/>
                </a:cxn>
                <a:cxn ang="0">
                  <a:pos x="196" y="128"/>
                </a:cxn>
                <a:cxn ang="0">
                  <a:pos x="186" y="124"/>
                </a:cxn>
                <a:cxn ang="0">
                  <a:pos x="178" y="118"/>
                </a:cxn>
                <a:cxn ang="0">
                  <a:pos x="172" y="112"/>
                </a:cxn>
                <a:cxn ang="0">
                  <a:pos x="170" y="106"/>
                </a:cxn>
                <a:cxn ang="0">
                  <a:pos x="169" y="101"/>
                </a:cxn>
                <a:cxn ang="0">
                  <a:pos x="169" y="101"/>
                </a:cxn>
                <a:cxn ang="0">
                  <a:pos x="169" y="0"/>
                </a:cxn>
              </a:cxnLst>
              <a:rect l="0" t="0" r="r" b="b"/>
              <a:pathLst>
                <a:path w="698" h="194">
                  <a:moveTo>
                    <a:pt x="169" y="0"/>
                  </a:moveTo>
                  <a:lnTo>
                    <a:pt x="48" y="0"/>
                  </a:lnTo>
                  <a:lnTo>
                    <a:pt x="0" y="194"/>
                  </a:lnTo>
                  <a:lnTo>
                    <a:pt x="698" y="194"/>
                  </a:lnTo>
                  <a:lnTo>
                    <a:pt x="664" y="194"/>
                  </a:lnTo>
                  <a:lnTo>
                    <a:pt x="626" y="194"/>
                  </a:lnTo>
                  <a:lnTo>
                    <a:pt x="594" y="192"/>
                  </a:lnTo>
                  <a:lnTo>
                    <a:pt x="559" y="190"/>
                  </a:lnTo>
                  <a:lnTo>
                    <a:pt x="525" y="189"/>
                  </a:lnTo>
                  <a:lnTo>
                    <a:pt x="497" y="186"/>
                  </a:lnTo>
                  <a:lnTo>
                    <a:pt x="466" y="185"/>
                  </a:lnTo>
                  <a:lnTo>
                    <a:pt x="434" y="181"/>
                  </a:lnTo>
                  <a:lnTo>
                    <a:pt x="402" y="178"/>
                  </a:lnTo>
                  <a:lnTo>
                    <a:pt x="376" y="174"/>
                  </a:lnTo>
                  <a:lnTo>
                    <a:pt x="349" y="170"/>
                  </a:lnTo>
                  <a:lnTo>
                    <a:pt x="323" y="167"/>
                  </a:lnTo>
                  <a:lnTo>
                    <a:pt x="299" y="162"/>
                  </a:lnTo>
                  <a:lnTo>
                    <a:pt x="278" y="157"/>
                  </a:lnTo>
                  <a:lnTo>
                    <a:pt x="258" y="153"/>
                  </a:lnTo>
                  <a:lnTo>
                    <a:pt x="240" y="147"/>
                  </a:lnTo>
                  <a:lnTo>
                    <a:pt x="223" y="141"/>
                  </a:lnTo>
                  <a:lnTo>
                    <a:pt x="210" y="137"/>
                  </a:lnTo>
                  <a:lnTo>
                    <a:pt x="196" y="128"/>
                  </a:lnTo>
                  <a:lnTo>
                    <a:pt x="186" y="124"/>
                  </a:lnTo>
                  <a:lnTo>
                    <a:pt x="178" y="118"/>
                  </a:lnTo>
                  <a:lnTo>
                    <a:pt x="172" y="112"/>
                  </a:lnTo>
                  <a:lnTo>
                    <a:pt x="170" y="106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74" name="Freeform 182"/>
            <p:cNvSpPr>
              <a:spLocks/>
            </p:cNvSpPr>
            <p:nvPr/>
          </p:nvSpPr>
          <p:spPr bwMode="auto">
            <a:xfrm>
              <a:off x="2146" y="7448"/>
              <a:ext cx="209" cy="3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0" y="235"/>
                </a:cxn>
                <a:cxn ang="0">
                  <a:pos x="1458" y="235"/>
                </a:cxn>
                <a:cxn ang="0">
                  <a:pos x="1394" y="0"/>
                </a:cxn>
              </a:cxnLst>
              <a:rect l="0" t="0" r="r" b="b"/>
              <a:pathLst>
                <a:path w="1458" h="235">
                  <a:moveTo>
                    <a:pt x="60" y="0"/>
                  </a:moveTo>
                  <a:lnTo>
                    <a:pt x="0" y="235"/>
                  </a:lnTo>
                  <a:lnTo>
                    <a:pt x="1458" y="235"/>
                  </a:lnTo>
                  <a:lnTo>
                    <a:pt x="139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75" name="Freeform 183"/>
            <p:cNvSpPr>
              <a:spLocks/>
            </p:cNvSpPr>
            <p:nvPr/>
          </p:nvSpPr>
          <p:spPr bwMode="auto">
            <a:xfrm>
              <a:off x="2273" y="7435"/>
              <a:ext cx="27" cy="8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189" y="54"/>
                </a:cxn>
                <a:cxn ang="0">
                  <a:pos x="189" y="41"/>
                </a:cxn>
                <a:cxn ang="0">
                  <a:pos x="181" y="41"/>
                </a:cxn>
                <a:cxn ang="0">
                  <a:pos x="130" y="49"/>
                </a:cxn>
                <a:cxn ang="0">
                  <a:pos x="104" y="50"/>
                </a:cxn>
                <a:cxn ang="0">
                  <a:pos x="85" y="50"/>
                </a:cxn>
                <a:cxn ang="0">
                  <a:pos x="39" y="45"/>
                </a:cxn>
                <a:cxn ang="0">
                  <a:pos x="8" y="41"/>
                </a:cxn>
                <a:cxn ang="0">
                  <a:pos x="8" y="12"/>
                </a:cxn>
                <a:cxn ang="0">
                  <a:pos x="73" y="15"/>
                </a:cxn>
                <a:cxn ang="0">
                  <a:pos x="120" y="15"/>
                </a:cxn>
                <a:cxn ang="0">
                  <a:pos x="151" y="14"/>
                </a:cxn>
                <a:cxn ang="0">
                  <a:pos x="189" y="8"/>
                </a:cxn>
                <a:cxn ang="0">
                  <a:pos x="189" y="0"/>
                </a:cxn>
              </a:cxnLst>
              <a:rect l="0" t="0" r="r" b="b"/>
              <a:pathLst>
                <a:path w="189" h="54">
                  <a:moveTo>
                    <a:pt x="189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89" y="54"/>
                  </a:lnTo>
                  <a:lnTo>
                    <a:pt x="189" y="41"/>
                  </a:lnTo>
                  <a:lnTo>
                    <a:pt x="181" y="41"/>
                  </a:lnTo>
                  <a:lnTo>
                    <a:pt x="130" y="49"/>
                  </a:lnTo>
                  <a:lnTo>
                    <a:pt x="104" y="50"/>
                  </a:lnTo>
                  <a:lnTo>
                    <a:pt x="85" y="50"/>
                  </a:lnTo>
                  <a:lnTo>
                    <a:pt x="39" y="45"/>
                  </a:lnTo>
                  <a:lnTo>
                    <a:pt x="8" y="41"/>
                  </a:lnTo>
                  <a:lnTo>
                    <a:pt x="8" y="12"/>
                  </a:lnTo>
                  <a:lnTo>
                    <a:pt x="73" y="15"/>
                  </a:lnTo>
                  <a:lnTo>
                    <a:pt x="120" y="15"/>
                  </a:lnTo>
                  <a:lnTo>
                    <a:pt x="151" y="14"/>
                  </a:lnTo>
                  <a:lnTo>
                    <a:pt x="189" y="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76" name="Freeform 184"/>
            <p:cNvSpPr>
              <a:spLocks/>
            </p:cNvSpPr>
            <p:nvPr/>
          </p:nvSpPr>
          <p:spPr bwMode="auto">
            <a:xfrm>
              <a:off x="2299" y="7435"/>
              <a:ext cx="1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4"/>
                </a:cxn>
                <a:cxn ang="0">
                  <a:pos x="0" y="54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8" h="54">
                  <a:moveTo>
                    <a:pt x="8" y="0"/>
                  </a:moveTo>
                  <a:lnTo>
                    <a:pt x="8" y="54"/>
                  </a:lnTo>
                  <a:lnTo>
                    <a:pt x="0" y="54"/>
                  </a:lnTo>
                  <a:lnTo>
                    <a:pt x="0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77" name="Freeform 185"/>
            <p:cNvSpPr>
              <a:spLocks/>
            </p:cNvSpPr>
            <p:nvPr/>
          </p:nvSpPr>
          <p:spPr bwMode="auto">
            <a:xfrm>
              <a:off x="2319" y="7435"/>
              <a:ext cx="28" cy="8"/>
            </a:xfrm>
            <a:custGeom>
              <a:avLst/>
              <a:gdLst/>
              <a:ahLst/>
              <a:cxnLst>
                <a:cxn ang="0">
                  <a:pos x="195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195" y="54"/>
                </a:cxn>
                <a:cxn ang="0">
                  <a:pos x="195" y="41"/>
                </a:cxn>
                <a:cxn ang="0">
                  <a:pos x="185" y="41"/>
                </a:cxn>
                <a:cxn ang="0">
                  <a:pos x="131" y="49"/>
                </a:cxn>
                <a:cxn ang="0">
                  <a:pos x="104" y="50"/>
                </a:cxn>
                <a:cxn ang="0">
                  <a:pos x="82" y="50"/>
                </a:cxn>
                <a:cxn ang="0">
                  <a:pos x="39" y="45"/>
                </a:cxn>
                <a:cxn ang="0">
                  <a:pos x="7" y="41"/>
                </a:cxn>
                <a:cxn ang="0">
                  <a:pos x="7" y="12"/>
                </a:cxn>
                <a:cxn ang="0">
                  <a:pos x="73" y="15"/>
                </a:cxn>
                <a:cxn ang="0">
                  <a:pos x="121" y="15"/>
                </a:cxn>
                <a:cxn ang="0">
                  <a:pos x="154" y="14"/>
                </a:cxn>
                <a:cxn ang="0">
                  <a:pos x="195" y="8"/>
                </a:cxn>
                <a:cxn ang="0">
                  <a:pos x="195" y="0"/>
                </a:cxn>
              </a:cxnLst>
              <a:rect l="0" t="0" r="r" b="b"/>
              <a:pathLst>
                <a:path w="195" h="54">
                  <a:moveTo>
                    <a:pt x="195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95" y="54"/>
                  </a:lnTo>
                  <a:lnTo>
                    <a:pt x="195" y="41"/>
                  </a:lnTo>
                  <a:lnTo>
                    <a:pt x="185" y="41"/>
                  </a:lnTo>
                  <a:lnTo>
                    <a:pt x="131" y="49"/>
                  </a:lnTo>
                  <a:lnTo>
                    <a:pt x="104" y="50"/>
                  </a:lnTo>
                  <a:lnTo>
                    <a:pt x="82" y="50"/>
                  </a:lnTo>
                  <a:lnTo>
                    <a:pt x="39" y="45"/>
                  </a:lnTo>
                  <a:lnTo>
                    <a:pt x="7" y="41"/>
                  </a:lnTo>
                  <a:lnTo>
                    <a:pt x="7" y="12"/>
                  </a:lnTo>
                  <a:lnTo>
                    <a:pt x="73" y="15"/>
                  </a:lnTo>
                  <a:lnTo>
                    <a:pt x="121" y="15"/>
                  </a:lnTo>
                  <a:lnTo>
                    <a:pt x="154" y="14"/>
                  </a:lnTo>
                  <a:lnTo>
                    <a:pt x="195" y="8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78" name="Freeform 186"/>
            <p:cNvSpPr>
              <a:spLocks/>
            </p:cNvSpPr>
            <p:nvPr/>
          </p:nvSpPr>
          <p:spPr bwMode="auto">
            <a:xfrm>
              <a:off x="2346" y="7435"/>
              <a:ext cx="1" cy="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54"/>
                </a:cxn>
                <a:cxn ang="0">
                  <a:pos x="0" y="54"/>
                </a:cxn>
                <a:cxn ang="0">
                  <a:pos x="0" y="4"/>
                </a:cxn>
                <a:cxn ang="0">
                  <a:pos x="10" y="0"/>
                </a:cxn>
              </a:cxnLst>
              <a:rect l="0" t="0" r="r" b="b"/>
              <a:pathLst>
                <a:path w="10" h="54">
                  <a:moveTo>
                    <a:pt x="10" y="0"/>
                  </a:moveTo>
                  <a:lnTo>
                    <a:pt x="10" y="54"/>
                  </a:lnTo>
                  <a:lnTo>
                    <a:pt x="0" y="54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79" name="Freeform 187"/>
            <p:cNvSpPr>
              <a:spLocks/>
            </p:cNvSpPr>
            <p:nvPr/>
          </p:nvSpPr>
          <p:spPr bwMode="auto">
            <a:xfrm>
              <a:off x="2390" y="7418"/>
              <a:ext cx="14" cy="25"/>
            </a:xfrm>
            <a:custGeom>
              <a:avLst/>
              <a:gdLst/>
              <a:ahLst/>
              <a:cxnLst>
                <a:cxn ang="0">
                  <a:pos x="95" y="173"/>
                </a:cxn>
                <a:cxn ang="0">
                  <a:pos x="0" y="173"/>
                </a:cxn>
                <a:cxn ang="0">
                  <a:pos x="0" y="0"/>
                </a:cxn>
                <a:cxn ang="0">
                  <a:pos x="95" y="0"/>
                </a:cxn>
                <a:cxn ang="0">
                  <a:pos x="95" y="51"/>
                </a:cxn>
                <a:cxn ang="0">
                  <a:pos x="84" y="52"/>
                </a:cxn>
                <a:cxn ang="0">
                  <a:pos x="76" y="54"/>
                </a:cxn>
                <a:cxn ang="0">
                  <a:pos x="65" y="60"/>
                </a:cxn>
                <a:cxn ang="0">
                  <a:pos x="60" y="64"/>
                </a:cxn>
                <a:cxn ang="0">
                  <a:pos x="53" y="72"/>
                </a:cxn>
                <a:cxn ang="0">
                  <a:pos x="48" y="80"/>
                </a:cxn>
                <a:cxn ang="0">
                  <a:pos x="48" y="90"/>
                </a:cxn>
                <a:cxn ang="0">
                  <a:pos x="48" y="99"/>
                </a:cxn>
                <a:cxn ang="0">
                  <a:pos x="53" y="109"/>
                </a:cxn>
                <a:cxn ang="0">
                  <a:pos x="60" y="115"/>
                </a:cxn>
                <a:cxn ang="0">
                  <a:pos x="65" y="123"/>
                </a:cxn>
                <a:cxn ang="0">
                  <a:pos x="73" y="125"/>
                </a:cxn>
                <a:cxn ang="0">
                  <a:pos x="83" y="129"/>
                </a:cxn>
                <a:cxn ang="0">
                  <a:pos x="94" y="131"/>
                </a:cxn>
                <a:cxn ang="0">
                  <a:pos x="95" y="173"/>
                </a:cxn>
              </a:cxnLst>
              <a:rect l="0" t="0" r="r" b="b"/>
              <a:pathLst>
                <a:path w="95" h="173">
                  <a:moveTo>
                    <a:pt x="95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95" y="0"/>
                  </a:lnTo>
                  <a:lnTo>
                    <a:pt x="95" y="51"/>
                  </a:lnTo>
                  <a:lnTo>
                    <a:pt x="84" y="52"/>
                  </a:lnTo>
                  <a:lnTo>
                    <a:pt x="76" y="54"/>
                  </a:lnTo>
                  <a:lnTo>
                    <a:pt x="65" y="60"/>
                  </a:lnTo>
                  <a:lnTo>
                    <a:pt x="60" y="64"/>
                  </a:lnTo>
                  <a:lnTo>
                    <a:pt x="53" y="72"/>
                  </a:lnTo>
                  <a:lnTo>
                    <a:pt x="48" y="80"/>
                  </a:lnTo>
                  <a:lnTo>
                    <a:pt x="48" y="90"/>
                  </a:lnTo>
                  <a:lnTo>
                    <a:pt x="48" y="99"/>
                  </a:lnTo>
                  <a:lnTo>
                    <a:pt x="53" y="109"/>
                  </a:lnTo>
                  <a:lnTo>
                    <a:pt x="60" y="115"/>
                  </a:lnTo>
                  <a:lnTo>
                    <a:pt x="65" y="123"/>
                  </a:lnTo>
                  <a:lnTo>
                    <a:pt x="73" y="125"/>
                  </a:lnTo>
                  <a:lnTo>
                    <a:pt x="83" y="129"/>
                  </a:lnTo>
                  <a:lnTo>
                    <a:pt x="94" y="131"/>
                  </a:lnTo>
                  <a:lnTo>
                    <a:pt x="95" y="1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80" name="Freeform 188"/>
            <p:cNvSpPr>
              <a:spLocks/>
            </p:cNvSpPr>
            <p:nvPr/>
          </p:nvSpPr>
          <p:spPr bwMode="auto">
            <a:xfrm>
              <a:off x="2404" y="7418"/>
              <a:ext cx="13" cy="25"/>
            </a:xfrm>
            <a:custGeom>
              <a:avLst/>
              <a:gdLst/>
              <a:ahLst/>
              <a:cxnLst>
                <a:cxn ang="0">
                  <a:pos x="0" y="173"/>
                </a:cxn>
                <a:cxn ang="0">
                  <a:pos x="96" y="173"/>
                </a:cxn>
                <a:cxn ang="0">
                  <a:pos x="96" y="0"/>
                </a:cxn>
                <a:cxn ang="0">
                  <a:pos x="0" y="0"/>
                </a:cxn>
                <a:cxn ang="0">
                  <a:pos x="0" y="51"/>
                </a:cxn>
                <a:cxn ang="0">
                  <a:pos x="10" y="52"/>
                </a:cxn>
                <a:cxn ang="0">
                  <a:pos x="17" y="54"/>
                </a:cxn>
                <a:cxn ang="0">
                  <a:pos x="29" y="60"/>
                </a:cxn>
                <a:cxn ang="0">
                  <a:pos x="35" y="64"/>
                </a:cxn>
                <a:cxn ang="0">
                  <a:pos x="39" y="72"/>
                </a:cxn>
                <a:cxn ang="0">
                  <a:pos x="44" y="80"/>
                </a:cxn>
                <a:cxn ang="0">
                  <a:pos x="44" y="90"/>
                </a:cxn>
                <a:cxn ang="0">
                  <a:pos x="44" y="99"/>
                </a:cxn>
                <a:cxn ang="0">
                  <a:pos x="39" y="109"/>
                </a:cxn>
                <a:cxn ang="0">
                  <a:pos x="36" y="115"/>
                </a:cxn>
                <a:cxn ang="0">
                  <a:pos x="29" y="123"/>
                </a:cxn>
                <a:cxn ang="0">
                  <a:pos x="21" y="125"/>
                </a:cxn>
                <a:cxn ang="0">
                  <a:pos x="10" y="129"/>
                </a:cxn>
                <a:cxn ang="0">
                  <a:pos x="0" y="131"/>
                </a:cxn>
                <a:cxn ang="0">
                  <a:pos x="0" y="173"/>
                </a:cxn>
              </a:cxnLst>
              <a:rect l="0" t="0" r="r" b="b"/>
              <a:pathLst>
                <a:path w="96" h="173">
                  <a:moveTo>
                    <a:pt x="0" y="173"/>
                  </a:moveTo>
                  <a:lnTo>
                    <a:pt x="96" y="173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10" y="52"/>
                  </a:lnTo>
                  <a:lnTo>
                    <a:pt x="17" y="54"/>
                  </a:lnTo>
                  <a:lnTo>
                    <a:pt x="29" y="60"/>
                  </a:lnTo>
                  <a:lnTo>
                    <a:pt x="35" y="64"/>
                  </a:lnTo>
                  <a:lnTo>
                    <a:pt x="39" y="72"/>
                  </a:lnTo>
                  <a:lnTo>
                    <a:pt x="44" y="80"/>
                  </a:lnTo>
                  <a:lnTo>
                    <a:pt x="44" y="90"/>
                  </a:lnTo>
                  <a:lnTo>
                    <a:pt x="44" y="99"/>
                  </a:lnTo>
                  <a:lnTo>
                    <a:pt x="39" y="109"/>
                  </a:lnTo>
                  <a:lnTo>
                    <a:pt x="36" y="115"/>
                  </a:lnTo>
                  <a:lnTo>
                    <a:pt x="29" y="123"/>
                  </a:lnTo>
                  <a:lnTo>
                    <a:pt x="21" y="125"/>
                  </a:lnTo>
                  <a:lnTo>
                    <a:pt x="10" y="129"/>
                  </a:lnTo>
                  <a:lnTo>
                    <a:pt x="0" y="131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81" name="Rectangle 189"/>
            <p:cNvSpPr>
              <a:spLocks noChangeArrowheads="1"/>
            </p:cNvSpPr>
            <p:nvPr/>
          </p:nvSpPr>
          <p:spPr bwMode="auto">
            <a:xfrm>
              <a:off x="2050" y="7418"/>
              <a:ext cx="402" cy="5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82" name="Freeform 190"/>
            <p:cNvSpPr>
              <a:spLocks/>
            </p:cNvSpPr>
            <p:nvPr/>
          </p:nvSpPr>
          <p:spPr bwMode="auto">
            <a:xfrm>
              <a:off x="2075" y="7182"/>
              <a:ext cx="11" cy="214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1393"/>
                </a:cxn>
                <a:cxn ang="0">
                  <a:pos x="0" y="1500"/>
                </a:cxn>
                <a:cxn ang="0">
                  <a:pos x="0" y="0"/>
                </a:cxn>
                <a:cxn ang="0">
                  <a:pos x="72" y="0"/>
                </a:cxn>
              </a:cxnLst>
              <a:rect l="0" t="0" r="r" b="b"/>
              <a:pathLst>
                <a:path w="72" h="1500">
                  <a:moveTo>
                    <a:pt x="72" y="0"/>
                  </a:moveTo>
                  <a:lnTo>
                    <a:pt x="72" y="1393"/>
                  </a:lnTo>
                  <a:lnTo>
                    <a:pt x="0" y="1500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83" name="Freeform 191"/>
            <p:cNvSpPr>
              <a:spLocks/>
            </p:cNvSpPr>
            <p:nvPr/>
          </p:nvSpPr>
          <p:spPr bwMode="auto">
            <a:xfrm>
              <a:off x="2415" y="7182"/>
              <a:ext cx="11" cy="2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93"/>
                </a:cxn>
                <a:cxn ang="0">
                  <a:pos x="74" y="1500"/>
                </a:cxn>
                <a:cxn ang="0">
                  <a:pos x="74" y="0"/>
                </a:cxn>
                <a:cxn ang="0">
                  <a:pos x="0" y="0"/>
                </a:cxn>
              </a:cxnLst>
              <a:rect l="0" t="0" r="r" b="b"/>
              <a:pathLst>
                <a:path w="74" h="1500">
                  <a:moveTo>
                    <a:pt x="0" y="0"/>
                  </a:moveTo>
                  <a:lnTo>
                    <a:pt x="0" y="1393"/>
                  </a:lnTo>
                  <a:lnTo>
                    <a:pt x="74" y="1500"/>
                  </a:lnTo>
                  <a:lnTo>
                    <a:pt x="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84" name="Line 192"/>
            <p:cNvSpPr>
              <a:spLocks noChangeShapeType="1"/>
            </p:cNvSpPr>
            <p:nvPr/>
          </p:nvSpPr>
          <p:spPr bwMode="auto">
            <a:xfrm flipH="1">
              <a:off x="2075" y="7396"/>
              <a:ext cx="3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85" name="Line 193"/>
            <p:cNvSpPr>
              <a:spLocks noChangeShapeType="1"/>
            </p:cNvSpPr>
            <p:nvPr/>
          </p:nvSpPr>
          <p:spPr bwMode="auto">
            <a:xfrm>
              <a:off x="2086" y="7381"/>
              <a:ext cx="3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86" name="Line 194"/>
            <p:cNvSpPr>
              <a:spLocks noChangeShapeType="1"/>
            </p:cNvSpPr>
            <p:nvPr/>
          </p:nvSpPr>
          <p:spPr bwMode="auto">
            <a:xfrm>
              <a:off x="2075" y="7182"/>
              <a:ext cx="3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87" name="Freeform 195"/>
            <p:cNvSpPr>
              <a:spLocks/>
            </p:cNvSpPr>
            <p:nvPr/>
          </p:nvSpPr>
          <p:spPr bwMode="auto">
            <a:xfrm>
              <a:off x="2050" y="7154"/>
              <a:ext cx="402" cy="6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50" y="0"/>
                </a:cxn>
                <a:cxn ang="0">
                  <a:pos x="2556" y="0"/>
                </a:cxn>
                <a:cxn ang="0">
                  <a:pos x="2813" y="39"/>
                </a:cxn>
              </a:cxnLst>
              <a:rect l="0" t="0" r="r" b="b"/>
              <a:pathLst>
                <a:path w="2813" h="39">
                  <a:moveTo>
                    <a:pt x="0" y="39"/>
                  </a:moveTo>
                  <a:lnTo>
                    <a:pt x="250" y="0"/>
                  </a:lnTo>
                  <a:lnTo>
                    <a:pt x="2556" y="0"/>
                  </a:lnTo>
                  <a:lnTo>
                    <a:pt x="2813" y="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9588" name="AutoShape 196"/>
          <p:cNvSpPr>
            <a:spLocks noChangeArrowheads="1"/>
          </p:cNvSpPr>
          <p:nvPr/>
        </p:nvSpPr>
        <p:spPr bwMode="auto">
          <a:xfrm>
            <a:off x="3419475" y="3267075"/>
            <a:ext cx="2592388" cy="2233613"/>
          </a:xfrm>
          <a:prstGeom prst="star16">
            <a:avLst>
              <a:gd name="adj" fmla="val 43019"/>
            </a:avLst>
          </a:prstGeom>
          <a:gradFill flip="none" rotWithShape="1">
            <a:gsLst>
              <a:gs pos="0">
                <a:schemeClr val="accent5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shape">
              <a:fillToRect l="50000" t="50000" r="50000" b="50000"/>
            </a:path>
            <a:tileRect/>
          </a:gradFill>
          <a:ln w="25400" cap="rnd">
            <a:solidFill>
              <a:schemeClr val="accent5">
                <a:lumMod val="75000"/>
              </a:schemeClr>
            </a:solidFill>
            <a:bevel/>
            <a:headEnd/>
            <a:tailEnd/>
          </a:ln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zh-TW" altLang="en-US" sz="3200" dirty="0">
                <a:ln>
                  <a:solidFill>
                    <a:schemeClr val="accent5">
                      <a:lumMod val="25000"/>
                    </a:schemeClr>
                  </a:solidFill>
                </a:ln>
                <a:solidFill>
                  <a:srgbClr val="D60093"/>
                </a:solidFill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" charset="0"/>
                <a:ea typeface="華康粗圓體(P)" pitchFamily="34" charset="-120"/>
              </a:rPr>
              <a:t>網際網路</a:t>
            </a:r>
          </a:p>
        </p:txBody>
      </p:sp>
      <p:grpSp>
        <p:nvGrpSpPr>
          <p:cNvPr id="4" name="Group 197"/>
          <p:cNvGrpSpPr>
            <a:grpSpLocks/>
          </p:cNvGrpSpPr>
          <p:nvPr/>
        </p:nvGrpSpPr>
        <p:grpSpPr bwMode="auto">
          <a:xfrm>
            <a:off x="2124075" y="4652963"/>
            <a:ext cx="936625" cy="1368425"/>
            <a:chOff x="5731" y="7369"/>
            <a:chExt cx="779" cy="1063"/>
          </a:xfrm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590" name="Freeform 198"/>
            <p:cNvSpPr>
              <a:spLocks/>
            </p:cNvSpPr>
            <p:nvPr/>
          </p:nvSpPr>
          <p:spPr bwMode="auto">
            <a:xfrm>
              <a:off x="6000" y="7402"/>
              <a:ext cx="338" cy="1030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0"/>
                </a:cxn>
                <a:cxn ang="0">
                  <a:pos x="0" y="4120"/>
                </a:cxn>
                <a:cxn ang="0">
                  <a:pos x="1350" y="3938"/>
                </a:cxn>
                <a:cxn ang="0">
                  <a:pos x="1350" y="0"/>
                </a:cxn>
              </a:cxnLst>
              <a:rect l="0" t="0" r="r" b="b"/>
              <a:pathLst>
                <a:path w="1350" h="4120">
                  <a:moveTo>
                    <a:pt x="1350" y="0"/>
                  </a:moveTo>
                  <a:lnTo>
                    <a:pt x="0" y="40"/>
                  </a:lnTo>
                  <a:lnTo>
                    <a:pt x="0" y="4120"/>
                  </a:lnTo>
                  <a:lnTo>
                    <a:pt x="1350" y="3938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91" name="Freeform 199"/>
            <p:cNvSpPr>
              <a:spLocks/>
            </p:cNvSpPr>
            <p:nvPr/>
          </p:nvSpPr>
          <p:spPr bwMode="auto">
            <a:xfrm>
              <a:off x="6022" y="7946"/>
              <a:ext cx="298" cy="435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1192" y="0"/>
                </a:cxn>
                <a:cxn ang="0">
                  <a:pos x="1192" y="1592"/>
                </a:cxn>
                <a:cxn ang="0">
                  <a:pos x="0" y="1744"/>
                </a:cxn>
                <a:cxn ang="0">
                  <a:pos x="0" y="101"/>
                </a:cxn>
              </a:cxnLst>
              <a:rect l="0" t="0" r="r" b="b"/>
              <a:pathLst>
                <a:path w="1192" h="1744">
                  <a:moveTo>
                    <a:pt x="0" y="101"/>
                  </a:moveTo>
                  <a:lnTo>
                    <a:pt x="1192" y="0"/>
                  </a:lnTo>
                  <a:lnTo>
                    <a:pt x="1192" y="1592"/>
                  </a:lnTo>
                  <a:lnTo>
                    <a:pt x="0" y="1744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92" name="Freeform 200"/>
            <p:cNvSpPr>
              <a:spLocks/>
            </p:cNvSpPr>
            <p:nvPr/>
          </p:nvSpPr>
          <p:spPr bwMode="auto">
            <a:xfrm>
              <a:off x="6022" y="7591"/>
              <a:ext cx="283" cy="292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133" y="0"/>
                </a:cxn>
                <a:cxn ang="0">
                  <a:pos x="1133" y="1088"/>
                </a:cxn>
                <a:cxn ang="0">
                  <a:pos x="0" y="1168"/>
                </a:cxn>
                <a:cxn ang="0">
                  <a:pos x="0" y="61"/>
                </a:cxn>
              </a:cxnLst>
              <a:rect l="0" t="0" r="r" b="b"/>
              <a:pathLst>
                <a:path w="1133" h="1168">
                  <a:moveTo>
                    <a:pt x="0" y="61"/>
                  </a:moveTo>
                  <a:lnTo>
                    <a:pt x="1133" y="0"/>
                  </a:lnTo>
                  <a:lnTo>
                    <a:pt x="1133" y="1088"/>
                  </a:lnTo>
                  <a:lnTo>
                    <a:pt x="0" y="1168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93" name="Freeform 201"/>
            <p:cNvSpPr>
              <a:spLocks/>
            </p:cNvSpPr>
            <p:nvPr/>
          </p:nvSpPr>
          <p:spPr bwMode="auto">
            <a:xfrm>
              <a:off x="5731" y="7370"/>
              <a:ext cx="607" cy="4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78" y="168"/>
                </a:cxn>
                <a:cxn ang="0">
                  <a:pos x="2428" y="128"/>
                </a:cxn>
                <a:cxn ang="0">
                  <a:pos x="1296" y="0"/>
                </a:cxn>
                <a:cxn ang="0">
                  <a:pos x="0" y="7"/>
                </a:cxn>
              </a:cxnLst>
              <a:rect l="0" t="0" r="r" b="b"/>
              <a:pathLst>
                <a:path w="2428" h="168">
                  <a:moveTo>
                    <a:pt x="0" y="7"/>
                  </a:moveTo>
                  <a:lnTo>
                    <a:pt x="1078" y="168"/>
                  </a:lnTo>
                  <a:lnTo>
                    <a:pt x="2428" y="128"/>
                  </a:lnTo>
                  <a:lnTo>
                    <a:pt x="129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94" name="Freeform 202"/>
            <p:cNvSpPr>
              <a:spLocks/>
            </p:cNvSpPr>
            <p:nvPr/>
          </p:nvSpPr>
          <p:spPr bwMode="auto">
            <a:xfrm>
              <a:off x="5731" y="7371"/>
              <a:ext cx="269" cy="1061"/>
            </a:xfrm>
            <a:custGeom>
              <a:avLst/>
              <a:gdLst/>
              <a:ahLst/>
              <a:cxnLst>
                <a:cxn ang="0">
                  <a:pos x="1078" y="4241"/>
                </a:cxn>
                <a:cxn ang="0">
                  <a:pos x="0" y="3223"/>
                </a:cxn>
                <a:cxn ang="0">
                  <a:pos x="0" y="0"/>
                </a:cxn>
                <a:cxn ang="0">
                  <a:pos x="1078" y="161"/>
                </a:cxn>
                <a:cxn ang="0">
                  <a:pos x="1078" y="4241"/>
                </a:cxn>
              </a:cxnLst>
              <a:rect l="0" t="0" r="r" b="b"/>
              <a:pathLst>
                <a:path w="1078" h="4241">
                  <a:moveTo>
                    <a:pt x="1078" y="4241"/>
                  </a:moveTo>
                  <a:lnTo>
                    <a:pt x="0" y="3223"/>
                  </a:lnTo>
                  <a:lnTo>
                    <a:pt x="0" y="0"/>
                  </a:lnTo>
                  <a:lnTo>
                    <a:pt x="1078" y="161"/>
                  </a:lnTo>
                  <a:lnTo>
                    <a:pt x="1078" y="4241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95" name="Freeform 203"/>
            <p:cNvSpPr>
              <a:spLocks/>
            </p:cNvSpPr>
            <p:nvPr/>
          </p:nvSpPr>
          <p:spPr bwMode="auto">
            <a:xfrm>
              <a:off x="5971" y="7407"/>
              <a:ext cx="29" cy="1025"/>
            </a:xfrm>
            <a:custGeom>
              <a:avLst/>
              <a:gdLst/>
              <a:ahLst/>
              <a:cxnLst>
                <a:cxn ang="0">
                  <a:pos x="118" y="19"/>
                </a:cxn>
                <a:cxn ang="0">
                  <a:pos x="0" y="0"/>
                </a:cxn>
                <a:cxn ang="0">
                  <a:pos x="0" y="3989"/>
                </a:cxn>
                <a:cxn ang="0">
                  <a:pos x="118" y="4099"/>
                </a:cxn>
                <a:cxn ang="0">
                  <a:pos x="118" y="19"/>
                </a:cxn>
              </a:cxnLst>
              <a:rect l="0" t="0" r="r" b="b"/>
              <a:pathLst>
                <a:path w="118" h="4099">
                  <a:moveTo>
                    <a:pt x="118" y="19"/>
                  </a:moveTo>
                  <a:lnTo>
                    <a:pt x="0" y="0"/>
                  </a:lnTo>
                  <a:lnTo>
                    <a:pt x="0" y="3989"/>
                  </a:lnTo>
                  <a:lnTo>
                    <a:pt x="118" y="4099"/>
                  </a:lnTo>
                  <a:lnTo>
                    <a:pt x="118" y="1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96" name="Freeform 204"/>
            <p:cNvSpPr>
              <a:spLocks/>
            </p:cNvSpPr>
            <p:nvPr/>
          </p:nvSpPr>
          <p:spPr bwMode="auto">
            <a:xfrm>
              <a:off x="6021" y="7590"/>
              <a:ext cx="299" cy="305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1198" y="1125"/>
                </a:cxn>
                <a:cxn ang="0">
                  <a:pos x="0" y="1218"/>
                </a:cxn>
                <a:cxn ang="0">
                  <a:pos x="0" y="1166"/>
                </a:cxn>
                <a:cxn ang="0">
                  <a:pos x="1141" y="1095"/>
                </a:cxn>
                <a:cxn ang="0">
                  <a:pos x="1141" y="2"/>
                </a:cxn>
                <a:cxn ang="0">
                  <a:pos x="1198" y="0"/>
                </a:cxn>
              </a:cxnLst>
              <a:rect l="0" t="0" r="r" b="b"/>
              <a:pathLst>
                <a:path w="1198" h="1218">
                  <a:moveTo>
                    <a:pt x="1198" y="0"/>
                  </a:moveTo>
                  <a:lnTo>
                    <a:pt x="1198" y="1125"/>
                  </a:lnTo>
                  <a:lnTo>
                    <a:pt x="0" y="1218"/>
                  </a:lnTo>
                  <a:lnTo>
                    <a:pt x="0" y="1166"/>
                  </a:lnTo>
                  <a:lnTo>
                    <a:pt x="1141" y="1095"/>
                  </a:lnTo>
                  <a:lnTo>
                    <a:pt x="1141" y="2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97" name="Freeform 205"/>
            <p:cNvSpPr>
              <a:spLocks/>
            </p:cNvSpPr>
            <p:nvPr/>
          </p:nvSpPr>
          <p:spPr bwMode="auto">
            <a:xfrm>
              <a:off x="6021" y="7531"/>
              <a:ext cx="299" cy="60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0" y="178"/>
                </a:cxn>
                <a:cxn ang="0">
                  <a:pos x="280" y="168"/>
                </a:cxn>
                <a:cxn ang="0">
                  <a:pos x="280" y="239"/>
                </a:cxn>
                <a:cxn ang="0">
                  <a:pos x="924" y="211"/>
                </a:cxn>
                <a:cxn ang="0">
                  <a:pos x="924" y="141"/>
                </a:cxn>
                <a:cxn ang="0">
                  <a:pos x="1198" y="130"/>
                </a:cxn>
                <a:cxn ang="0">
                  <a:pos x="1198" y="74"/>
                </a:cxn>
                <a:cxn ang="0">
                  <a:pos x="924" y="94"/>
                </a:cxn>
                <a:cxn ang="0">
                  <a:pos x="924" y="0"/>
                </a:cxn>
                <a:cxn ang="0">
                  <a:pos x="800" y="8"/>
                </a:cxn>
                <a:cxn ang="0">
                  <a:pos x="226" y="121"/>
                </a:cxn>
                <a:cxn ang="0">
                  <a:pos x="0" y="135"/>
                </a:cxn>
              </a:cxnLst>
              <a:rect l="0" t="0" r="r" b="b"/>
              <a:pathLst>
                <a:path w="1198" h="239">
                  <a:moveTo>
                    <a:pt x="0" y="135"/>
                  </a:moveTo>
                  <a:lnTo>
                    <a:pt x="0" y="178"/>
                  </a:lnTo>
                  <a:lnTo>
                    <a:pt x="280" y="168"/>
                  </a:lnTo>
                  <a:lnTo>
                    <a:pt x="280" y="239"/>
                  </a:lnTo>
                  <a:lnTo>
                    <a:pt x="924" y="211"/>
                  </a:lnTo>
                  <a:lnTo>
                    <a:pt x="924" y="141"/>
                  </a:lnTo>
                  <a:lnTo>
                    <a:pt x="1198" y="130"/>
                  </a:lnTo>
                  <a:lnTo>
                    <a:pt x="1198" y="74"/>
                  </a:lnTo>
                  <a:lnTo>
                    <a:pt x="924" y="94"/>
                  </a:lnTo>
                  <a:lnTo>
                    <a:pt x="924" y="0"/>
                  </a:lnTo>
                  <a:lnTo>
                    <a:pt x="800" y="8"/>
                  </a:lnTo>
                  <a:lnTo>
                    <a:pt x="226" y="12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98" name="Freeform 206"/>
            <p:cNvSpPr>
              <a:spLocks/>
            </p:cNvSpPr>
            <p:nvPr/>
          </p:nvSpPr>
          <p:spPr bwMode="auto">
            <a:xfrm>
              <a:off x="6021" y="7441"/>
              <a:ext cx="299" cy="51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1198" y="165"/>
                </a:cxn>
                <a:cxn ang="0">
                  <a:pos x="0" y="207"/>
                </a:cxn>
                <a:cxn ang="0">
                  <a:pos x="0" y="181"/>
                </a:cxn>
                <a:cxn ang="0">
                  <a:pos x="1130" y="4"/>
                </a:cxn>
                <a:cxn ang="0">
                  <a:pos x="1198" y="0"/>
                </a:cxn>
              </a:cxnLst>
              <a:rect l="0" t="0" r="r" b="b"/>
              <a:pathLst>
                <a:path w="1198" h="207">
                  <a:moveTo>
                    <a:pt x="1198" y="0"/>
                  </a:moveTo>
                  <a:lnTo>
                    <a:pt x="1198" y="165"/>
                  </a:lnTo>
                  <a:lnTo>
                    <a:pt x="0" y="207"/>
                  </a:lnTo>
                  <a:lnTo>
                    <a:pt x="0" y="181"/>
                  </a:lnTo>
                  <a:lnTo>
                    <a:pt x="1130" y="4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599" name="Freeform 207"/>
            <p:cNvSpPr>
              <a:spLocks/>
            </p:cNvSpPr>
            <p:nvPr/>
          </p:nvSpPr>
          <p:spPr bwMode="auto">
            <a:xfrm>
              <a:off x="5731" y="7369"/>
              <a:ext cx="608" cy="4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075" y="172"/>
                </a:cxn>
                <a:cxn ang="0">
                  <a:pos x="2431" y="126"/>
                </a:cxn>
                <a:cxn ang="0">
                  <a:pos x="1292" y="0"/>
                </a:cxn>
                <a:cxn ang="0">
                  <a:pos x="0" y="11"/>
                </a:cxn>
              </a:cxnLst>
              <a:rect l="0" t="0" r="r" b="b"/>
              <a:pathLst>
                <a:path w="2431" h="172">
                  <a:moveTo>
                    <a:pt x="0" y="11"/>
                  </a:moveTo>
                  <a:lnTo>
                    <a:pt x="1075" y="172"/>
                  </a:lnTo>
                  <a:lnTo>
                    <a:pt x="2431" y="126"/>
                  </a:lnTo>
                  <a:lnTo>
                    <a:pt x="1292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00" name="Freeform 208"/>
            <p:cNvSpPr>
              <a:spLocks/>
            </p:cNvSpPr>
            <p:nvPr/>
          </p:nvSpPr>
          <p:spPr bwMode="auto">
            <a:xfrm>
              <a:off x="6000" y="7401"/>
              <a:ext cx="339" cy="1031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4124"/>
                </a:cxn>
                <a:cxn ang="0">
                  <a:pos x="1356" y="3948"/>
                </a:cxn>
                <a:cxn ang="0">
                  <a:pos x="1356" y="0"/>
                </a:cxn>
                <a:cxn ang="0">
                  <a:pos x="0" y="46"/>
                </a:cxn>
              </a:cxnLst>
              <a:rect l="0" t="0" r="r" b="b"/>
              <a:pathLst>
                <a:path w="1356" h="4124">
                  <a:moveTo>
                    <a:pt x="0" y="46"/>
                  </a:moveTo>
                  <a:lnTo>
                    <a:pt x="0" y="4124"/>
                  </a:lnTo>
                  <a:lnTo>
                    <a:pt x="1356" y="3948"/>
                  </a:lnTo>
                  <a:lnTo>
                    <a:pt x="1356" y="0"/>
                  </a:lnTo>
                  <a:lnTo>
                    <a:pt x="0" y="46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01" name="Freeform 209"/>
            <p:cNvSpPr>
              <a:spLocks/>
            </p:cNvSpPr>
            <p:nvPr/>
          </p:nvSpPr>
          <p:spPr bwMode="auto">
            <a:xfrm>
              <a:off x="5731" y="7372"/>
              <a:ext cx="269" cy="10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17"/>
                </a:cxn>
                <a:cxn ang="0">
                  <a:pos x="1075" y="4239"/>
                </a:cxn>
                <a:cxn ang="0">
                  <a:pos x="1075" y="161"/>
                </a:cxn>
                <a:cxn ang="0">
                  <a:pos x="0" y="0"/>
                </a:cxn>
              </a:cxnLst>
              <a:rect l="0" t="0" r="r" b="b"/>
              <a:pathLst>
                <a:path w="1075" h="4239">
                  <a:moveTo>
                    <a:pt x="0" y="0"/>
                  </a:moveTo>
                  <a:lnTo>
                    <a:pt x="0" y="3217"/>
                  </a:lnTo>
                  <a:lnTo>
                    <a:pt x="1075" y="4239"/>
                  </a:lnTo>
                  <a:lnTo>
                    <a:pt x="1075" y="1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02" name="Line 210"/>
            <p:cNvSpPr>
              <a:spLocks noChangeShapeType="1"/>
            </p:cNvSpPr>
            <p:nvPr/>
          </p:nvSpPr>
          <p:spPr bwMode="auto">
            <a:xfrm>
              <a:off x="5971" y="7408"/>
              <a:ext cx="1" cy="9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03" name="Freeform 211"/>
            <p:cNvSpPr>
              <a:spLocks/>
            </p:cNvSpPr>
            <p:nvPr/>
          </p:nvSpPr>
          <p:spPr bwMode="auto">
            <a:xfrm>
              <a:off x="5971" y="7423"/>
              <a:ext cx="368" cy="11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12" y="43"/>
                </a:cxn>
                <a:cxn ang="0">
                  <a:pos x="1468" y="0"/>
                </a:cxn>
              </a:cxnLst>
              <a:rect l="0" t="0" r="r" b="b"/>
              <a:pathLst>
                <a:path w="1468" h="43">
                  <a:moveTo>
                    <a:pt x="0" y="30"/>
                  </a:moveTo>
                  <a:lnTo>
                    <a:pt x="112" y="43"/>
                  </a:lnTo>
                  <a:lnTo>
                    <a:pt x="146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04" name="Freeform 212"/>
            <p:cNvSpPr>
              <a:spLocks/>
            </p:cNvSpPr>
            <p:nvPr/>
          </p:nvSpPr>
          <p:spPr bwMode="auto">
            <a:xfrm>
              <a:off x="5971" y="7496"/>
              <a:ext cx="368" cy="13"/>
            </a:xfrm>
            <a:custGeom>
              <a:avLst/>
              <a:gdLst/>
              <a:ahLst/>
              <a:cxnLst>
                <a:cxn ang="0">
                  <a:pos x="1468" y="0"/>
                </a:cxn>
                <a:cxn ang="0">
                  <a:pos x="112" y="50"/>
                </a:cxn>
                <a:cxn ang="0">
                  <a:pos x="0" y="27"/>
                </a:cxn>
              </a:cxnLst>
              <a:rect l="0" t="0" r="r" b="b"/>
              <a:pathLst>
                <a:path w="1468" h="50">
                  <a:moveTo>
                    <a:pt x="1468" y="0"/>
                  </a:moveTo>
                  <a:lnTo>
                    <a:pt x="112" y="50"/>
                  </a:lnTo>
                  <a:lnTo>
                    <a:pt x="0" y="2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05" name="Freeform 213"/>
            <p:cNvSpPr>
              <a:spLocks/>
            </p:cNvSpPr>
            <p:nvPr/>
          </p:nvSpPr>
          <p:spPr bwMode="auto">
            <a:xfrm>
              <a:off x="6021" y="7441"/>
              <a:ext cx="299" cy="5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206"/>
                </a:cxn>
                <a:cxn ang="0">
                  <a:pos x="1196" y="161"/>
                </a:cxn>
                <a:cxn ang="0">
                  <a:pos x="1196" y="0"/>
                </a:cxn>
                <a:cxn ang="0">
                  <a:pos x="0" y="46"/>
                </a:cxn>
              </a:cxnLst>
              <a:rect l="0" t="0" r="r" b="b"/>
              <a:pathLst>
                <a:path w="1196" h="206">
                  <a:moveTo>
                    <a:pt x="0" y="46"/>
                  </a:moveTo>
                  <a:lnTo>
                    <a:pt x="0" y="206"/>
                  </a:lnTo>
                  <a:lnTo>
                    <a:pt x="1196" y="161"/>
                  </a:lnTo>
                  <a:lnTo>
                    <a:pt x="1196" y="0"/>
                  </a:lnTo>
                  <a:lnTo>
                    <a:pt x="0" y="46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06" name="Freeform 214"/>
            <p:cNvSpPr>
              <a:spLocks/>
            </p:cNvSpPr>
            <p:nvPr/>
          </p:nvSpPr>
          <p:spPr bwMode="auto">
            <a:xfrm>
              <a:off x="5971" y="7518"/>
              <a:ext cx="368" cy="14"/>
            </a:xfrm>
            <a:custGeom>
              <a:avLst/>
              <a:gdLst/>
              <a:ahLst/>
              <a:cxnLst>
                <a:cxn ang="0">
                  <a:pos x="1468" y="0"/>
                </a:cxn>
                <a:cxn ang="0">
                  <a:pos x="112" y="58"/>
                </a:cxn>
                <a:cxn ang="0">
                  <a:pos x="0" y="31"/>
                </a:cxn>
              </a:cxnLst>
              <a:rect l="0" t="0" r="r" b="b"/>
              <a:pathLst>
                <a:path w="1468" h="58">
                  <a:moveTo>
                    <a:pt x="1468" y="0"/>
                  </a:moveTo>
                  <a:lnTo>
                    <a:pt x="112" y="58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07" name="Freeform 215"/>
            <p:cNvSpPr>
              <a:spLocks/>
            </p:cNvSpPr>
            <p:nvPr/>
          </p:nvSpPr>
          <p:spPr bwMode="auto">
            <a:xfrm>
              <a:off x="5972" y="7589"/>
              <a:ext cx="366" cy="17"/>
            </a:xfrm>
            <a:custGeom>
              <a:avLst/>
              <a:gdLst/>
              <a:ahLst/>
              <a:cxnLst>
                <a:cxn ang="0">
                  <a:pos x="1466" y="0"/>
                </a:cxn>
                <a:cxn ang="0">
                  <a:pos x="111" y="70"/>
                </a:cxn>
                <a:cxn ang="0">
                  <a:pos x="0" y="36"/>
                </a:cxn>
              </a:cxnLst>
              <a:rect l="0" t="0" r="r" b="b"/>
              <a:pathLst>
                <a:path w="1466" h="70">
                  <a:moveTo>
                    <a:pt x="1466" y="0"/>
                  </a:moveTo>
                  <a:lnTo>
                    <a:pt x="111" y="70"/>
                  </a:lnTo>
                  <a:lnTo>
                    <a:pt x="0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08" name="Freeform 216"/>
            <p:cNvSpPr>
              <a:spLocks/>
            </p:cNvSpPr>
            <p:nvPr/>
          </p:nvSpPr>
          <p:spPr bwMode="auto">
            <a:xfrm>
              <a:off x="5971" y="7871"/>
              <a:ext cx="368" cy="26"/>
            </a:xfrm>
            <a:custGeom>
              <a:avLst/>
              <a:gdLst/>
              <a:ahLst/>
              <a:cxnLst>
                <a:cxn ang="0">
                  <a:pos x="1468" y="0"/>
                </a:cxn>
                <a:cxn ang="0">
                  <a:pos x="112" y="101"/>
                </a:cxn>
                <a:cxn ang="0">
                  <a:pos x="0" y="43"/>
                </a:cxn>
              </a:cxnLst>
              <a:rect l="0" t="0" r="r" b="b"/>
              <a:pathLst>
                <a:path w="1468" h="101">
                  <a:moveTo>
                    <a:pt x="1468" y="0"/>
                  </a:moveTo>
                  <a:lnTo>
                    <a:pt x="112" y="101"/>
                  </a:lnTo>
                  <a:lnTo>
                    <a:pt x="0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09" name="Line 217"/>
            <p:cNvSpPr>
              <a:spLocks noChangeShapeType="1"/>
            </p:cNvSpPr>
            <p:nvPr/>
          </p:nvSpPr>
          <p:spPr bwMode="auto">
            <a:xfrm>
              <a:off x="6021" y="7605"/>
              <a:ext cx="1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10" name="Line 218"/>
            <p:cNvSpPr>
              <a:spLocks noChangeShapeType="1"/>
            </p:cNvSpPr>
            <p:nvPr/>
          </p:nvSpPr>
          <p:spPr bwMode="auto">
            <a:xfrm>
              <a:off x="6320" y="7591"/>
              <a:ext cx="1" cy="2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11" name="Freeform 219"/>
            <p:cNvSpPr>
              <a:spLocks/>
            </p:cNvSpPr>
            <p:nvPr/>
          </p:nvSpPr>
          <p:spPr bwMode="auto">
            <a:xfrm>
              <a:off x="6021" y="7591"/>
              <a:ext cx="285" cy="291"/>
            </a:xfrm>
            <a:custGeom>
              <a:avLst/>
              <a:gdLst/>
              <a:ahLst/>
              <a:cxnLst>
                <a:cxn ang="0">
                  <a:pos x="1140" y="0"/>
                </a:cxn>
                <a:cxn ang="0">
                  <a:pos x="1140" y="1092"/>
                </a:cxn>
                <a:cxn ang="0">
                  <a:pos x="0" y="1165"/>
                </a:cxn>
              </a:cxnLst>
              <a:rect l="0" t="0" r="r" b="b"/>
              <a:pathLst>
                <a:path w="1140" h="1165">
                  <a:moveTo>
                    <a:pt x="1140" y="0"/>
                  </a:moveTo>
                  <a:lnTo>
                    <a:pt x="1140" y="1092"/>
                  </a:lnTo>
                  <a:lnTo>
                    <a:pt x="0" y="116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12" name="Line 220"/>
            <p:cNvSpPr>
              <a:spLocks noChangeShapeType="1"/>
            </p:cNvSpPr>
            <p:nvPr/>
          </p:nvSpPr>
          <p:spPr bwMode="auto">
            <a:xfrm>
              <a:off x="6306" y="7864"/>
              <a:ext cx="14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13" name="Line 221"/>
            <p:cNvSpPr>
              <a:spLocks noChangeShapeType="1"/>
            </p:cNvSpPr>
            <p:nvPr/>
          </p:nvSpPr>
          <p:spPr bwMode="auto">
            <a:xfrm flipH="1">
              <a:off x="6021" y="7683"/>
              <a:ext cx="285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14" name="Line 222"/>
            <p:cNvSpPr>
              <a:spLocks noChangeShapeType="1"/>
            </p:cNvSpPr>
            <p:nvPr/>
          </p:nvSpPr>
          <p:spPr bwMode="auto">
            <a:xfrm flipH="1">
              <a:off x="6021" y="7778"/>
              <a:ext cx="285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15" name="Freeform 223"/>
            <p:cNvSpPr>
              <a:spLocks/>
            </p:cNvSpPr>
            <p:nvPr/>
          </p:nvSpPr>
          <p:spPr bwMode="auto">
            <a:xfrm>
              <a:off x="5971" y="7944"/>
              <a:ext cx="368" cy="2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12" y="118"/>
                </a:cxn>
                <a:cxn ang="0">
                  <a:pos x="1468" y="0"/>
                </a:cxn>
              </a:cxnLst>
              <a:rect l="0" t="0" r="r" b="b"/>
              <a:pathLst>
                <a:path w="1468" h="118">
                  <a:moveTo>
                    <a:pt x="0" y="30"/>
                  </a:moveTo>
                  <a:lnTo>
                    <a:pt x="112" y="118"/>
                  </a:lnTo>
                  <a:lnTo>
                    <a:pt x="146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16" name="Freeform 224"/>
            <p:cNvSpPr>
              <a:spLocks/>
            </p:cNvSpPr>
            <p:nvPr/>
          </p:nvSpPr>
          <p:spPr bwMode="auto">
            <a:xfrm>
              <a:off x="5971" y="8340"/>
              <a:ext cx="368" cy="44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2" y="174"/>
                </a:cxn>
                <a:cxn ang="0">
                  <a:pos x="1468" y="0"/>
                </a:cxn>
              </a:cxnLst>
              <a:rect l="0" t="0" r="r" b="b"/>
              <a:pathLst>
                <a:path w="1468" h="174">
                  <a:moveTo>
                    <a:pt x="0" y="59"/>
                  </a:moveTo>
                  <a:lnTo>
                    <a:pt x="112" y="174"/>
                  </a:lnTo>
                  <a:lnTo>
                    <a:pt x="146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17" name="Line 225"/>
            <p:cNvSpPr>
              <a:spLocks noChangeShapeType="1"/>
            </p:cNvSpPr>
            <p:nvPr/>
          </p:nvSpPr>
          <p:spPr bwMode="auto">
            <a:xfrm>
              <a:off x="6021" y="7969"/>
              <a:ext cx="1" cy="4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18" name="Line 226"/>
            <p:cNvSpPr>
              <a:spLocks noChangeShapeType="1"/>
            </p:cNvSpPr>
            <p:nvPr/>
          </p:nvSpPr>
          <p:spPr bwMode="auto">
            <a:xfrm>
              <a:off x="6320" y="7944"/>
              <a:ext cx="1" cy="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19" name="Freeform 227"/>
            <p:cNvSpPr>
              <a:spLocks/>
            </p:cNvSpPr>
            <p:nvPr/>
          </p:nvSpPr>
          <p:spPr bwMode="auto">
            <a:xfrm>
              <a:off x="6021" y="8314"/>
              <a:ext cx="299" cy="44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1196" y="29"/>
                </a:cxn>
                <a:cxn ang="0">
                  <a:pos x="1196" y="0"/>
                </a:cxn>
                <a:cxn ang="0">
                  <a:pos x="0" y="145"/>
                </a:cxn>
                <a:cxn ang="0">
                  <a:pos x="0" y="176"/>
                </a:cxn>
              </a:cxnLst>
              <a:rect l="0" t="0" r="r" b="b"/>
              <a:pathLst>
                <a:path w="1196" h="176">
                  <a:moveTo>
                    <a:pt x="0" y="176"/>
                  </a:moveTo>
                  <a:lnTo>
                    <a:pt x="1196" y="29"/>
                  </a:lnTo>
                  <a:lnTo>
                    <a:pt x="1196" y="0"/>
                  </a:lnTo>
                  <a:lnTo>
                    <a:pt x="0" y="145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20" name="Freeform 228"/>
            <p:cNvSpPr>
              <a:spLocks/>
            </p:cNvSpPr>
            <p:nvPr/>
          </p:nvSpPr>
          <p:spPr bwMode="auto">
            <a:xfrm>
              <a:off x="6021" y="8297"/>
              <a:ext cx="299" cy="43"/>
            </a:xfrm>
            <a:custGeom>
              <a:avLst/>
              <a:gdLst/>
              <a:ahLst/>
              <a:cxnLst>
                <a:cxn ang="0">
                  <a:pos x="0" y="172"/>
                </a:cxn>
                <a:cxn ang="0">
                  <a:pos x="1196" y="29"/>
                </a:cxn>
                <a:cxn ang="0">
                  <a:pos x="1196" y="0"/>
                </a:cxn>
                <a:cxn ang="0">
                  <a:pos x="0" y="143"/>
                </a:cxn>
                <a:cxn ang="0">
                  <a:pos x="0" y="172"/>
                </a:cxn>
              </a:cxnLst>
              <a:rect l="0" t="0" r="r" b="b"/>
              <a:pathLst>
                <a:path w="1196" h="172">
                  <a:moveTo>
                    <a:pt x="0" y="172"/>
                  </a:moveTo>
                  <a:lnTo>
                    <a:pt x="1196" y="29"/>
                  </a:lnTo>
                  <a:lnTo>
                    <a:pt x="1196" y="0"/>
                  </a:lnTo>
                  <a:lnTo>
                    <a:pt x="0" y="143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21" name="Freeform 229"/>
            <p:cNvSpPr>
              <a:spLocks/>
            </p:cNvSpPr>
            <p:nvPr/>
          </p:nvSpPr>
          <p:spPr bwMode="auto">
            <a:xfrm>
              <a:off x="6021" y="8278"/>
              <a:ext cx="299" cy="44"/>
            </a:xfrm>
            <a:custGeom>
              <a:avLst/>
              <a:gdLst/>
              <a:ahLst/>
              <a:cxnLst>
                <a:cxn ang="0">
                  <a:pos x="1196" y="30"/>
                </a:cxn>
                <a:cxn ang="0">
                  <a:pos x="0" y="174"/>
                </a:cxn>
                <a:cxn ang="0">
                  <a:pos x="0" y="145"/>
                </a:cxn>
                <a:cxn ang="0">
                  <a:pos x="1196" y="0"/>
                </a:cxn>
                <a:cxn ang="0">
                  <a:pos x="1196" y="30"/>
                </a:cxn>
              </a:cxnLst>
              <a:rect l="0" t="0" r="r" b="b"/>
              <a:pathLst>
                <a:path w="1196" h="174">
                  <a:moveTo>
                    <a:pt x="1196" y="30"/>
                  </a:moveTo>
                  <a:lnTo>
                    <a:pt x="0" y="174"/>
                  </a:lnTo>
                  <a:lnTo>
                    <a:pt x="0" y="145"/>
                  </a:lnTo>
                  <a:lnTo>
                    <a:pt x="1196" y="0"/>
                  </a:lnTo>
                  <a:lnTo>
                    <a:pt x="1196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22" name="Freeform 230"/>
            <p:cNvSpPr>
              <a:spLocks/>
            </p:cNvSpPr>
            <p:nvPr/>
          </p:nvSpPr>
          <p:spPr bwMode="auto">
            <a:xfrm>
              <a:off x="6021" y="8260"/>
              <a:ext cx="299" cy="40"/>
            </a:xfrm>
            <a:custGeom>
              <a:avLst/>
              <a:gdLst/>
              <a:ahLst/>
              <a:cxnLst>
                <a:cxn ang="0">
                  <a:pos x="1196" y="30"/>
                </a:cxn>
                <a:cxn ang="0">
                  <a:pos x="0" y="162"/>
                </a:cxn>
                <a:cxn ang="0">
                  <a:pos x="0" y="133"/>
                </a:cxn>
                <a:cxn ang="0">
                  <a:pos x="1196" y="0"/>
                </a:cxn>
                <a:cxn ang="0">
                  <a:pos x="1196" y="30"/>
                </a:cxn>
              </a:cxnLst>
              <a:rect l="0" t="0" r="r" b="b"/>
              <a:pathLst>
                <a:path w="1196" h="162">
                  <a:moveTo>
                    <a:pt x="1196" y="30"/>
                  </a:moveTo>
                  <a:lnTo>
                    <a:pt x="0" y="162"/>
                  </a:lnTo>
                  <a:lnTo>
                    <a:pt x="0" y="133"/>
                  </a:lnTo>
                  <a:lnTo>
                    <a:pt x="1196" y="0"/>
                  </a:lnTo>
                  <a:lnTo>
                    <a:pt x="1196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23" name="Freeform 231"/>
            <p:cNvSpPr>
              <a:spLocks/>
            </p:cNvSpPr>
            <p:nvPr/>
          </p:nvSpPr>
          <p:spPr bwMode="auto">
            <a:xfrm>
              <a:off x="6021" y="8242"/>
              <a:ext cx="299" cy="40"/>
            </a:xfrm>
            <a:custGeom>
              <a:avLst/>
              <a:gdLst/>
              <a:ahLst/>
              <a:cxnLst>
                <a:cxn ang="0">
                  <a:pos x="1196" y="30"/>
                </a:cxn>
                <a:cxn ang="0">
                  <a:pos x="0" y="163"/>
                </a:cxn>
                <a:cxn ang="0">
                  <a:pos x="0" y="132"/>
                </a:cxn>
                <a:cxn ang="0">
                  <a:pos x="1196" y="0"/>
                </a:cxn>
                <a:cxn ang="0">
                  <a:pos x="1196" y="30"/>
                </a:cxn>
              </a:cxnLst>
              <a:rect l="0" t="0" r="r" b="b"/>
              <a:pathLst>
                <a:path w="1196" h="163">
                  <a:moveTo>
                    <a:pt x="1196" y="30"/>
                  </a:moveTo>
                  <a:lnTo>
                    <a:pt x="0" y="163"/>
                  </a:lnTo>
                  <a:lnTo>
                    <a:pt x="0" y="132"/>
                  </a:lnTo>
                  <a:lnTo>
                    <a:pt x="1196" y="0"/>
                  </a:lnTo>
                  <a:lnTo>
                    <a:pt x="1196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24" name="Freeform 232"/>
            <p:cNvSpPr>
              <a:spLocks/>
            </p:cNvSpPr>
            <p:nvPr/>
          </p:nvSpPr>
          <p:spPr bwMode="auto">
            <a:xfrm>
              <a:off x="6021" y="7442"/>
              <a:ext cx="285" cy="44"/>
            </a:xfrm>
            <a:custGeom>
              <a:avLst/>
              <a:gdLst/>
              <a:ahLst/>
              <a:cxnLst>
                <a:cxn ang="0">
                  <a:pos x="1142" y="0"/>
                </a:cxn>
                <a:cxn ang="0">
                  <a:pos x="1142" y="136"/>
                </a:cxn>
                <a:cxn ang="0">
                  <a:pos x="0" y="177"/>
                </a:cxn>
                <a:cxn ang="0">
                  <a:pos x="2" y="44"/>
                </a:cxn>
                <a:cxn ang="0">
                  <a:pos x="1142" y="0"/>
                </a:cxn>
              </a:cxnLst>
              <a:rect l="0" t="0" r="r" b="b"/>
              <a:pathLst>
                <a:path w="1142" h="177">
                  <a:moveTo>
                    <a:pt x="1142" y="0"/>
                  </a:moveTo>
                  <a:lnTo>
                    <a:pt x="1142" y="136"/>
                  </a:lnTo>
                  <a:lnTo>
                    <a:pt x="0" y="177"/>
                  </a:lnTo>
                  <a:lnTo>
                    <a:pt x="2" y="44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25" name="Line 233"/>
            <p:cNvSpPr>
              <a:spLocks noChangeShapeType="1"/>
            </p:cNvSpPr>
            <p:nvPr/>
          </p:nvSpPr>
          <p:spPr bwMode="auto">
            <a:xfrm>
              <a:off x="6306" y="7476"/>
              <a:ext cx="14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26" name="Freeform 234"/>
            <p:cNvSpPr>
              <a:spLocks/>
            </p:cNvSpPr>
            <p:nvPr/>
          </p:nvSpPr>
          <p:spPr bwMode="auto">
            <a:xfrm>
              <a:off x="6091" y="7531"/>
              <a:ext cx="160" cy="60"/>
            </a:xfrm>
            <a:custGeom>
              <a:avLst/>
              <a:gdLst/>
              <a:ahLst/>
              <a:cxnLst>
                <a:cxn ang="0">
                  <a:pos x="0" y="238"/>
                </a:cxn>
                <a:cxn ang="0">
                  <a:pos x="0" y="25"/>
                </a:cxn>
                <a:cxn ang="0">
                  <a:pos x="642" y="0"/>
                </a:cxn>
                <a:cxn ang="0">
                  <a:pos x="642" y="211"/>
                </a:cxn>
                <a:cxn ang="0">
                  <a:pos x="0" y="238"/>
                </a:cxn>
              </a:cxnLst>
              <a:rect l="0" t="0" r="r" b="b"/>
              <a:pathLst>
                <a:path w="642" h="238">
                  <a:moveTo>
                    <a:pt x="0" y="238"/>
                  </a:moveTo>
                  <a:lnTo>
                    <a:pt x="0" y="25"/>
                  </a:lnTo>
                  <a:lnTo>
                    <a:pt x="642" y="0"/>
                  </a:lnTo>
                  <a:lnTo>
                    <a:pt x="642" y="211"/>
                  </a:lnTo>
                  <a:lnTo>
                    <a:pt x="0" y="238"/>
                  </a:lnTo>
                  <a:close/>
                </a:path>
              </a:pathLst>
            </a:custGeom>
            <a:noFill/>
            <a:ln w="0">
              <a:solidFill>
                <a:srgbClr val="4F4F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27" name="Freeform 235"/>
            <p:cNvSpPr>
              <a:spLocks/>
            </p:cNvSpPr>
            <p:nvPr/>
          </p:nvSpPr>
          <p:spPr bwMode="auto">
            <a:xfrm>
              <a:off x="6021" y="7531"/>
              <a:ext cx="299" cy="54"/>
            </a:xfrm>
            <a:custGeom>
              <a:avLst/>
              <a:gdLst/>
              <a:ahLst/>
              <a:cxnLst>
                <a:cxn ang="0">
                  <a:pos x="809" y="73"/>
                </a:cxn>
                <a:cxn ang="0">
                  <a:pos x="1198" y="53"/>
                </a:cxn>
                <a:cxn ang="0">
                  <a:pos x="1198" y="130"/>
                </a:cxn>
                <a:cxn ang="0">
                  <a:pos x="1142" y="120"/>
                </a:cxn>
                <a:cxn ang="0">
                  <a:pos x="809" y="130"/>
                </a:cxn>
                <a:cxn ang="0">
                  <a:pos x="809" y="191"/>
                </a:cxn>
                <a:cxn ang="0">
                  <a:pos x="280" y="213"/>
                </a:cxn>
                <a:cxn ang="0">
                  <a:pos x="280" y="168"/>
                </a:cxn>
                <a:cxn ang="0">
                  <a:pos x="229" y="156"/>
                </a:cxn>
                <a:cxn ang="0">
                  <a:pos x="0" y="167"/>
                </a:cxn>
                <a:cxn ang="0">
                  <a:pos x="0" y="108"/>
                </a:cxn>
                <a:cxn ang="0">
                  <a:pos x="280" y="94"/>
                </a:cxn>
                <a:cxn ang="0">
                  <a:pos x="280" y="25"/>
                </a:cxn>
                <a:cxn ang="0">
                  <a:pos x="922" y="0"/>
                </a:cxn>
                <a:cxn ang="0">
                  <a:pos x="809" y="73"/>
                </a:cxn>
              </a:cxnLst>
              <a:rect l="0" t="0" r="r" b="b"/>
              <a:pathLst>
                <a:path w="1198" h="213">
                  <a:moveTo>
                    <a:pt x="809" y="73"/>
                  </a:moveTo>
                  <a:lnTo>
                    <a:pt x="1198" y="53"/>
                  </a:lnTo>
                  <a:lnTo>
                    <a:pt x="1198" y="130"/>
                  </a:lnTo>
                  <a:lnTo>
                    <a:pt x="1142" y="120"/>
                  </a:lnTo>
                  <a:lnTo>
                    <a:pt x="809" y="130"/>
                  </a:lnTo>
                  <a:lnTo>
                    <a:pt x="809" y="191"/>
                  </a:lnTo>
                  <a:lnTo>
                    <a:pt x="280" y="213"/>
                  </a:lnTo>
                  <a:lnTo>
                    <a:pt x="280" y="168"/>
                  </a:lnTo>
                  <a:lnTo>
                    <a:pt x="229" y="156"/>
                  </a:lnTo>
                  <a:lnTo>
                    <a:pt x="0" y="167"/>
                  </a:lnTo>
                  <a:lnTo>
                    <a:pt x="0" y="108"/>
                  </a:lnTo>
                  <a:lnTo>
                    <a:pt x="280" y="94"/>
                  </a:lnTo>
                  <a:lnTo>
                    <a:pt x="280" y="25"/>
                  </a:lnTo>
                  <a:lnTo>
                    <a:pt x="922" y="0"/>
                  </a:lnTo>
                  <a:lnTo>
                    <a:pt x="809" y="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28" name="Freeform 236"/>
            <p:cNvSpPr>
              <a:spLocks/>
            </p:cNvSpPr>
            <p:nvPr/>
          </p:nvSpPr>
          <p:spPr bwMode="auto">
            <a:xfrm>
              <a:off x="6021" y="7558"/>
              <a:ext cx="230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"/>
                </a:cxn>
                <a:cxn ang="0">
                  <a:pos x="280" y="60"/>
                </a:cxn>
                <a:cxn ang="0">
                  <a:pos x="280" y="130"/>
                </a:cxn>
                <a:cxn ang="0">
                  <a:pos x="922" y="103"/>
                </a:cxn>
                <a:cxn ang="0">
                  <a:pos x="922" y="33"/>
                </a:cxn>
                <a:cxn ang="0">
                  <a:pos x="809" y="22"/>
                </a:cxn>
              </a:cxnLst>
              <a:rect l="0" t="0" r="r" b="b"/>
              <a:pathLst>
                <a:path w="922" h="130">
                  <a:moveTo>
                    <a:pt x="0" y="0"/>
                  </a:moveTo>
                  <a:lnTo>
                    <a:pt x="0" y="74"/>
                  </a:lnTo>
                  <a:lnTo>
                    <a:pt x="280" y="60"/>
                  </a:lnTo>
                  <a:lnTo>
                    <a:pt x="280" y="130"/>
                  </a:lnTo>
                  <a:lnTo>
                    <a:pt x="922" y="103"/>
                  </a:lnTo>
                  <a:lnTo>
                    <a:pt x="922" y="33"/>
                  </a:lnTo>
                  <a:lnTo>
                    <a:pt x="809" y="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29" name="Line 237"/>
            <p:cNvSpPr>
              <a:spLocks noChangeShapeType="1"/>
            </p:cNvSpPr>
            <p:nvPr/>
          </p:nvSpPr>
          <p:spPr bwMode="auto">
            <a:xfrm flipH="1">
              <a:off x="6251" y="7564"/>
              <a:ext cx="69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30" name="Line 238"/>
            <p:cNvSpPr>
              <a:spLocks noChangeShapeType="1"/>
            </p:cNvSpPr>
            <p:nvPr/>
          </p:nvSpPr>
          <p:spPr bwMode="auto">
            <a:xfrm>
              <a:off x="6251" y="7531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31" name="Freeform 239"/>
            <p:cNvSpPr>
              <a:spLocks/>
            </p:cNvSpPr>
            <p:nvPr/>
          </p:nvSpPr>
          <p:spPr bwMode="auto">
            <a:xfrm>
              <a:off x="6035" y="7465"/>
              <a:ext cx="11" cy="10"/>
            </a:xfrm>
            <a:custGeom>
              <a:avLst/>
              <a:gdLst/>
              <a:ahLst/>
              <a:cxnLst>
                <a:cxn ang="0">
                  <a:pos x="41" y="20"/>
                </a:cxn>
                <a:cxn ang="0">
                  <a:pos x="39" y="12"/>
                </a:cxn>
                <a:cxn ang="0">
                  <a:pos x="35" y="7"/>
                </a:cxn>
                <a:cxn ang="0">
                  <a:pos x="29" y="2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7" y="4"/>
                </a:cxn>
                <a:cxn ang="0">
                  <a:pos x="3" y="10"/>
                </a:cxn>
                <a:cxn ang="0">
                  <a:pos x="3" y="16"/>
                </a:cxn>
                <a:cxn ang="0">
                  <a:pos x="0" y="23"/>
                </a:cxn>
                <a:cxn ang="0">
                  <a:pos x="3" y="31"/>
                </a:cxn>
                <a:cxn ang="0">
                  <a:pos x="7" y="36"/>
                </a:cxn>
                <a:cxn ang="0">
                  <a:pos x="14" y="40"/>
                </a:cxn>
                <a:cxn ang="0">
                  <a:pos x="22" y="40"/>
                </a:cxn>
                <a:cxn ang="0">
                  <a:pos x="27" y="38"/>
                </a:cxn>
                <a:cxn ang="0">
                  <a:pos x="35" y="35"/>
                </a:cxn>
                <a:cxn ang="0">
                  <a:pos x="37" y="28"/>
                </a:cxn>
                <a:cxn ang="0">
                  <a:pos x="41" y="22"/>
                </a:cxn>
                <a:cxn ang="0">
                  <a:pos x="41" y="20"/>
                </a:cxn>
              </a:cxnLst>
              <a:rect l="0" t="0" r="r" b="b"/>
              <a:pathLst>
                <a:path w="41" h="40">
                  <a:moveTo>
                    <a:pt x="41" y="20"/>
                  </a:moveTo>
                  <a:lnTo>
                    <a:pt x="39" y="12"/>
                  </a:lnTo>
                  <a:lnTo>
                    <a:pt x="35" y="7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7" y="4"/>
                  </a:lnTo>
                  <a:lnTo>
                    <a:pt x="3" y="10"/>
                  </a:lnTo>
                  <a:lnTo>
                    <a:pt x="3" y="16"/>
                  </a:lnTo>
                  <a:lnTo>
                    <a:pt x="0" y="23"/>
                  </a:lnTo>
                  <a:lnTo>
                    <a:pt x="3" y="31"/>
                  </a:lnTo>
                  <a:lnTo>
                    <a:pt x="7" y="36"/>
                  </a:lnTo>
                  <a:lnTo>
                    <a:pt x="14" y="40"/>
                  </a:lnTo>
                  <a:lnTo>
                    <a:pt x="22" y="40"/>
                  </a:lnTo>
                  <a:lnTo>
                    <a:pt x="27" y="38"/>
                  </a:lnTo>
                  <a:lnTo>
                    <a:pt x="35" y="35"/>
                  </a:lnTo>
                  <a:lnTo>
                    <a:pt x="37" y="28"/>
                  </a:lnTo>
                  <a:lnTo>
                    <a:pt x="41" y="22"/>
                  </a:lnTo>
                  <a:lnTo>
                    <a:pt x="41" y="2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32" name="Freeform 240"/>
            <p:cNvSpPr>
              <a:spLocks/>
            </p:cNvSpPr>
            <p:nvPr/>
          </p:nvSpPr>
          <p:spPr bwMode="auto">
            <a:xfrm>
              <a:off x="6078" y="7464"/>
              <a:ext cx="10" cy="10"/>
            </a:xfrm>
            <a:custGeom>
              <a:avLst/>
              <a:gdLst/>
              <a:ahLst/>
              <a:cxnLst>
                <a:cxn ang="0">
                  <a:pos x="40" y="18"/>
                </a:cxn>
                <a:cxn ang="0">
                  <a:pos x="37" y="13"/>
                </a:cxn>
                <a:cxn ang="0">
                  <a:pos x="34" y="6"/>
                </a:cxn>
                <a:cxn ang="0">
                  <a:pos x="26" y="3"/>
                </a:cxn>
                <a:cxn ang="0">
                  <a:pos x="21" y="0"/>
                </a:cxn>
                <a:cxn ang="0">
                  <a:pos x="12" y="0"/>
                </a:cxn>
                <a:cxn ang="0">
                  <a:pos x="7" y="5"/>
                </a:cxn>
                <a:cxn ang="0">
                  <a:pos x="1" y="10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1" y="29"/>
                </a:cxn>
                <a:cxn ang="0">
                  <a:pos x="7" y="36"/>
                </a:cxn>
                <a:cxn ang="0">
                  <a:pos x="12" y="41"/>
                </a:cxn>
                <a:cxn ang="0">
                  <a:pos x="21" y="42"/>
                </a:cxn>
                <a:cxn ang="0">
                  <a:pos x="26" y="41"/>
                </a:cxn>
                <a:cxn ang="0">
                  <a:pos x="32" y="34"/>
                </a:cxn>
                <a:cxn ang="0">
                  <a:pos x="37" y="28"/>
                </a:cxn>
                <a:cxn ang="0">
                  <a:pos x="40" y="22"/>
                </a:cxn>
                <a:cxn ang="0">
                  <a:pos x="40" y="18"/>
                </a:cxn>
              </a:cxnLst>
              <a:rect l="0" t="0" r="r" b="b"/>
              <a:pathLst>
                <a:path w="40" h="42">
                  <a:moveTo>
                    <a:pt x="40" y="18"/>
                  </a:moveTo>
                  <a:lnTo>
                    <a:pt x="37" y="13"/>
                  </a:lnTo>
                  <a:lnTo>
                    <a:pt x="34" y="6"/>
                  </a:lnTo>
                  <a:lnTo>
                    <a:pt x="26" y="3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7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1" y="29"/>
                  </a:lnTo>
                  <a:lnTo>
                    <a:pt x="7" y="36"/>
                  </a:lnTo>
                  <a:lnTo>
                    <a:pt x="12" y="41"/>
                  </a:lnTo>
                  <a:lnTo>
                    <a:pt x="21" y="42"/>
                  </a:lnTo>
                  <a:lnTo>
                    <a:pt x="26" y="41"/>
                  </a:lnTo>
                  <a:lnTo>
                    <a:pt x="32" y="34"/>
                  </a:lnTo>
                  <a:lnTo>
                    <a:pt x="37" y="28"/>
                  </a:lnTo>
                  <a:lnTo>
                    <a:pt x="40" y="22"/>
                  </a:lnTo>
                  <a:lnTo>
                    <a:pt x="40" y="1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33" name="Freeform 241"/>
            <p:cNvSpPr>
              <a:spLocks/>
            </p:cNvSpPr>
            <p:nvPr/>
          </p:nvSpPr>
          <p:spPr bwMode="auto">
            <a:xfrm>
              <a:off x="6119" y="7462"/>
              <a:ext cx="10" cy="10"/>
            </a:xfrm>
            <a:custGeom>
              <a:avLst/>
              <a:gdLst/>
              <a:ahLst/>
              <a:cxnLst>
                <a:cxn ang="0">
                  <a:pos x="39" y="19"/>
                </a:cxn>
                <a:cxn ang="0">
                  <a:pos x="36" y="11"/>
                </a:cxn>
                <a:cxn ang="0">
                  <a:pos x="32" y="5"/>
                </a:cxn>
                <a:cxn ang="0">
                  <a:pos x="27" y="2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8" y="3"/>
                </a:cxn>
                <a:cxn ang="0">
                  <a:pos x="5" y="10"/>
                </a:cxn>
                <a:cxn ang="0">
                  <a:pos x="1" y="15"/>
                </a:cxn>
                <a:cxn ang="0">
                  <a:pos x="0" y="21"/>
                </a:cxn>
                <a:cxn ang="0">
                  <a:pos x="5" y="29"/>
                </a:cxn>
                <a:cxn ang="0">
                  <a:pos x="8" y="34"/>
                </a:cxn>
                <a:cxn ang="0">
                  <a:pos x="12" y="39"/>
                </a:cxn>
                <a:cxn ang="0">
                  <a:pos x="19" y="39"/>
                </a:cxn>
                <a:cxn ang="0">
                  <a:pos x="24" y="39"/>
                </a:cxn>
                <a:cxn ang="0">
                  <a:pos x="32" y="33"/>
                </a:cxn>
                <a:cxn ang="0">
                  <a:pos x="36" y="27"/>
                </a:cxn>
                <a:cxn ang="0">
                  <a:pos x="39" y="21"/>
                </a:cxn>
                <a:cxn ang="0">
                  <a:pos x="39" y="19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6" y="11"/>
                  </a:lnTo>
                  <a:lnTo>
                    <a:pt x="32" y="5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8" y="3"/>
                  </a:lnTo>
                  <a:lnTo>
                    <a:pt x="5" y="10"/>
                  </a:lnTo>
                  <a:lnTo>
                    <a:pt x="1" y="15"/>
                  </a:lnTo>
                  <a:lnTo>
                    <a:pt x="0" y="21"/>
                  </a:lnTo>
                  <a:lnTo>
                    <a:pt x="5" y="29"/>
                  </a:lnTo>
                  <a:lnTo>
                    <a:pt x="8" y="34"/>
                  </a:lnTo>
                  <a:lnTo>
                    <a:pt x="12" y="39"/>
                  </a:lnTo>
                  <a:lnTo>
                    <a:pt x="19" y="39"/>
                  </a:lnTo>
                  <a:lnTo>
                    <a:pt x="24" y="39"/>
                  </a:lnTo>
                  <a:lnTo>
                    <a:pt x="32" y="33"/>
                  </a:lnTo>
                  <a:lnTo>
                    <a:pt x="36" y="27"/>
                  </a:lnTo>
                  <a:lnTo>
                    <a:pt x="39" y="21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34" name="Freeform 242"/>
            <p:cNvSpPr>
              <a:spLocks/>
            </p:cNvSpPr>
            <p:nvPr/>
          </p:nvSpPr>
          <p:spPr bwMode="auto">
            <a:xfrm>
              <a:off x="6161" y="7461"/>
              <a:ext cx="10" cy="10"/>
            </a:xfrm>
            <a:custGeom>
              <a:avLst/>
              <a:gdLst/>
              <a:ahLst/>
              <a:cxnLst>
                <a:cxn ang="0">
                  <a:pos x="40" y="18"/>
                </a:cxn>
                <a:cxn ang="0">
                  <a:pos x="38" y="12"/>
                </a:cxn>
                <a:cxn ang="0">
                  <a:pos x="35" y="7"/>
                </a:cxn>
                <a:cxn ang="0">
                  <a:pos x="28" y="0"/>
                </a:cxn>
                <a:cxn ang="0">
                  <a:pos x="20" y="0"/>
                </a:cxn>
                <a:cxn ang="0">
                  <a:pos x="15" y="0"/>
                </a:cxn>
                <a:cxn ang="0">
                  <a:pos x="7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7" y="36"/>
                </a:cxn>
                <a:cxn ang="0">
                  <a:pos x="13" y="40"/>
                </a:cxn>
                <a:cxn ang="0">
                  <a:pos x="20" y="40"/>
                </a:cxn>
                <a:cxn ang="0">
                  <a:pos x="27" y="40"/>
                </a:cxn>
                <a:cxn ang="0">
                  <a:pos x="35" y="34"/>
                </a:cxn>
                <a:cxn ang="0">
                  <a:pos x="38" y="28"/>
                </a:cxn>
                <a:cxn ang="0">
                  <a:pos x="40" y="22"/>
                </a:cxn>
                <a:cxn ang="0">
                  <a:pos x="40" y="18"/>
                </a:cxn>
              </a:cxnLst>
              <a:rect l="0" t="0" r="r" b="b"/>
              <a:pathLst>
                <a:path w="40" h="40">
                  <a:moveTo>
                    <a:pt x="40" y="18"/>
                  </a:moveTo>
                  <a:lnTo>
                    <a:pt x="38" y="12"/>
                  </a:lnTo>
                  <a:lnTo>
                    <a:pt x="35" y="7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7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7" y="36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7" y="40"/>
                  </a:lnTo>
                  <a:lnTo>
                    <a:pt x="35" y="34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1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35" name="Freeform 243"/>
            <p:cNvSpPr>
              <a:spLocks/>
            </p:cNvSpPr>
            <p:nvPr/>
          </p:nvSpPr>
          <p:spPr bwMode="auto">
            <a:xfrm>
              <a:off x="6203" y="7460"/>
              <a:ext cx="10" cy="9"/>
            </a:xfrm>
            <a:custGeom>
              <a:avLst/>
              <a:gdLst/>
              <a:ahLst/>
              <a:cxnLst>
                <a:cxn ang="0">
                  <a:pos x="40" y="16"/>
                </a:cxn>
                <a:cxn ang="0">
                  <a:pos x="37" y="11"/>
                </a:cxn>
                <a:cxn ang="0">
                  <a:pos x="35" y="4"/>
                </a:cxn>
                <a:cxn ang="0">
                  <a:pos x="29" y="1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9" y="1"/>
                </a:cxn>
                <a:cxn ang="0">
                  <a:pos x="2" y="6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2" y="29"/>
                </a:cxn>
                <a:cxn ang="0">
                  <a:pos x="9" y="34"/>
                </a:cxn>
                <a:cxn ang="0">
                  <a:pos x="13" y="38"/>
                </a:cxn>
                <a:cxn ang="0">
                  <a:pos x="22" y="38"/>
                </a:cxn>
                <a:cxn ang="0">
                  <a:pos x="27" y="38"/>
                </a:cxn>
                <a:cxn ang="0">
                  <a:pos x="35" y="32"/>
                </a:cxn>
                <a:cxn ang="0">
                  <a:pos x="37" y="26"/>
                </a:cxn>
                <a:cxn ang="0">
                  <a:pos x="40" y="21"/>
                </a:cxn>
                <a:cxn ang="0">
                  <a:pos x="40" y="16"/>
                </a:cxn>
              </a:cxnLst>
              <a:rect l="0" t="0" r="r" b="b"/>
              <a:pathLst>
                <a:path w="40" h="38">
                  <a:moveTo>
                    <a:pt x="40" y="16"/>
                  </a:moveTo>
                  <a:lnTo>
                    <a:pt x="37" y="11"/>
                  </a:lnTo>
                  <a:lnTo>
                    <a:pt x="35" y="4"/>
                  </a:lnTo>
                  <a:lnTo>
                    <a:pt x="29" y="1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2" y="6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2" y="29"/>
                  </a:lnTo>
                  <a:lnTo>
                    <a:pt x="9" y="34"/>
                  </a:lnTo>
                  <a:lnTo>
                    <a:pt x="13" y="38"/>
                  </a:lnTo>
                  <a:lnTo>
                    <a:pt x="22" y="38"/>
                  </a:lnTo>
                  <a:lnTo>
                    <a:pt x="27" y="38"/>
                  </a:lnTo>
                  <a:lnTo>
                    <a:pt x="35" y="32"/>
                  </a:lnTo>
                  <a:lnTo>
                    <a:pt x="37" y="26"/>
                  </a:lnTo>
                  <a:lnTo>
                    <a:pt x="40" y="21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36" name="Freeform 244"/>
            <p:cNvSpPr>
              <a:spLocks/>
            </p:cNvSpPr>
            <p:nvPr/>
          </p:nvSpPr>
          <p:spPr bwMode="auto">
            <a:xfrm>
              <a:off x="6245" y="7457"/>
              <a:ext cx="9" cy="11"/>
            </a:xfrm>
            <a:custGeom>
              <a:avLst/>
              <a:gdLst/>
              <a:ahLst/>
              <a:cxnLst>
                <a:cxn ang="0">
                  <a:pos x="36" y="20"/>
                </a:cxn>
                <a:cxn ang="0">
                  <a:pos x="34" y="13"/>
                </a:cxn>
                <a:cxn ang="0">
                  <a:pos x="33" y="9"/>
                </a:cxn>
                <a:cxn ang="0">
                  <a:pos x="29" y="4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1" y="31"/>
                </a:cxn>
                <a:cxn ang="0">
                  <a:pos x="8" y="38"/>
                </a:cxn>
                <a:cxn ang="0">
                  <a:pos x="13" y="41"/>
                </a:cxn>
                <a:cxn ang="0">
                  <a:pos x="21" y="41"/>
                </a:cxn>
                <a:cxn ang="0">
                  <a:pos x="27" y="39"/>
                </a:cxn>
                <a:cxn ang="0">
                  <a:pos x="32" y="35"/>
                </a:cxn>
                <a:cxn ang="0">
                  <a:pos x="34" y="30"/>
                </a:cxn>
                <a:cxn ang="0">
                  <a:pos x="38" y="23"/>
                </a:cxn>
                <a:cxn ang="0">
                  <a:pos x="36" y="20"/>
                </a:cxn>
              </a:cxnLst>
              <a:rect l="0" t="0" r="r" b="b"/>
              <a:pathLst>
                <a:path w="38" h="41">
                  <a:moveTo>
                    <a:pt x="36" y="20"/>
                  </a:moveTo>
                  <a:lnTo>
                    <a:pt x="34" y="13"/>
                  </a:lnTo>
                  <a:lnTo>
                    <a:pt x="33" y="9"/>
                  </a:lnTo>
                  <a:lnTo>
                    <a:pt x="29" y="4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1" y="31"/>
                  </a:lnTo>
                  <a:lnTo>
                    <a:pt x="8" y="38"/>
                  </a:lnTo>
                  <a:lnTo>
                    <a:pt x="13" y="41"/>
                  </a:lnTo>
                  <a:lnTo>
                    <a:pt x="21" y="41"/>
                  </a:lnTo>
                  <a:lnTo>
                    <a:pt x="27" y="39"/>
                  </a:lnTo>
                  <a:lnTo>
                    <a:pt x="32" y="35"/>
                  </a:lnTo>
                  <a:lnTo>
                    <a:pt x="34" y="30"/>
                  </a:lnTo>
                  <a:lnTo>
                    <a:pt x="38" y="23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37" name="Freeform 245"/>
            <p:cNvSpPr>
              <a:spLocks/>
            </p:cNvSpPr>
            <p:nvPr/>
          </p:nvSpPr>
          <p:spPr bwMode="auto">
            <a:xfrm>
              <a:off x="6286" y="7456"/>
              <a:ext cx="10" cy="10"/>
            </a:xfrm>
            <a:custGeom>
              <a:avLst/>
              <a:gdLst/>
              <a:ahLst/>
              <a:cxnLst>
                <a:cxn ang="0">
                  <a:pos x="41" y="19"/>
                </a:cxn>
                <a:cxn ang="0">
                  <a:pos x="41" y="15"/>
                </a:cxn>
                <a:cxn ang="0">
                  <a:pos x="34" y="8"/>
                </a:cxn>
                <a:cxn ang="0">
                  <a:pos x="30" y="4"/>
                </a:cxn>
                <a:cxn ang="0">
                  <a:pos x="23" y="0"/>
                </a:cxn>
                <a:cxn ang="0">
                  <a:pos x="16" y="2"/>
                </a:cxn>
                <a:cxn ang="0">
                  <a:pos x="10" y="4"/>
                </a:cxn>
                <a:cxn ang="0">
                  <a:pos x="5" y="10"/>
                </a:cxn>
                <a:cxn ang="0">
                  <a:pos x="3" y="17"/>
                </a:cxn>
                <a:cxn ang="0">
                  <a:pos x="0" y="23"/>
                </a:cxn>
                <a:cxn ang="0">
                  <a:pos x="5" y="31"/>
                </a:cxn>
                <a:cxn ang="0">
                  <a:pos x="9" y="37"/>
                </a:cxn>
                <a:cxn ang="0">
                  <a:pos x="15" y="41"/>
                </a:cxn>
                <a:cxn ang="0">
                  <a:pos x="22" y="41"/>
                </a:cxn>
                <a:cxn ang="0">
                  <a:pos x="29" y="39"/>
                </a:cxn>
                <a:cxn ang="0">
                  <a:pos x="34" y="36"/>
                </a:cxn>
                <a:cxn ang="0">
                  <a:pos x="39" y="29"/>
                </a:cxn>
                <a:cxn ang="0">
                  <a:pos x="41" y="21"/>
                </a:cxn>
                <a:cxn ang="0">
                  <a:pos x="41" y="19"/>
                </a:cxn>
              </a:cxnLst>
              <a:rect l="0" t="0" r="r" b="b"/>
              <a:pathLst>
                <a:path w="41" h="41">
                  <a:moveTo>
                    <a:pt x="41" y="19"/>
                  </a:moveTo>
                  <a:lnTo>
                    <a:pt x="41" y="15"/>
                  </a:lnTo>
                  <a:lnTo>
                    <a:pt x="34" y="8"/>
                  </a:lnTo>
                  <a:lnTo>
                    <a:pt x="30" y="4"/>
                  </a:lnTo>
                  <a:lnTo>
                    <a:pt x="23" y="0"/>
                  </a:lnTo>
                  <a:lnTo>
                    <a:pt x="16" y="2"/>
                  </a:lnTo>
                  <a:lnTo>
                    <a:pt x="10" y="4"/>
                  </a:lnTo>
                  <a:lnTo>
                    <a:pt x="5" y="10"/>
                  </a:lnTo>
                  <a:lnTo>
                    <a:pt x="3" y="17"/>
                  </a:lnTo>
                  <a:lnTo>
                    <a:pt x="0" y="23"/>
                  </a:lnTo>
                  <a:lnTo>
                    <a:pt x="5" y="31"/>
                  </a:lnTo>
                  <a:lnTo>
                    <a:pt x="9" y="37"/>
                  </a:lnTo>
                  <a:lnTo>
                    <a:pt x="15" y="41"/>
                  </a:lnTo>
                  <a:lnTo>
                    <a:pt x="22" y="41"/>
                  </a:lnTo>
                  <a:lnTo>
                    <a:pt x="29" y="39"/>
                  </a:lnTo>
                  <a:lnTo>
                    <a:pt x="34" y="36"/>
                  </a:lnTo>
                  <a:lnTo>
                    <a:pt x="39" y="29"/>
                  </a:lnTo>
                  <a:lnTo>
                    <a:pt x="41" y="21"/>
                  </a:lnTo>
                  <a:lnTo>
                    <a:pt x="41" y="1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38" name="Freeform 246"/>
            <p:cNvSpPr>
              <a:spLocks/>
            </p:cNvSpPr>
            <p:nvPr/>
          </p:nvSpPr>
          <p:spPr bwMode="auto">
            <a:xfrm>
              <a:off x="6291" y="7591"/>
              <a:ext cx="14" cy="2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2"/>
                </a:cxn>
                <a:cxn ang="0">
                  <a:pos x="39" y="382"/>
                </a:cxn>
                <a:cxn ang="0">
                  <a:pos x="0" y="423"/>
                </a:cxn>
                <a:cxn ang="0">
                  <a:pos x="0" y="754"/>
                </a:cxn>
                <a:cxn ang="0">
                  <a:pos x="39" y="754"/>
                </a:cxn>
                <a:cxn ang="0">
                  <a:pos x="0" y="795"/>
                </a:cxn>
                <a:cxn ang="0">
                  <a:pos x="0" y="1088"/>
                </a:cxn>
                <a:cxn ang="0">
                  <a:pos x="58" y="1088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58" h="1088">
                  <a:moveTo>
                    <a:pt x="0" y="0"/>
                  </a:moveTo>
                  <a:lnTo>
                    <a:pt x="0" y="382"/>
                  </a:lnTo>
                  <a:lnTo>
                    <a:pt x="39" y="382"/>
                  </a:lnTo>
                  <a:lnTo>
                    <a:pt x="0" y="423"/>
                  </a:lnTo>
                  <a:lnTo>
                    <a:pt x="0" y="754"/>
                  </a:lnTo>
                  <a:lnTo>
                    <a:pt x="39" y="754"/>
                  </a:lnTo>
                  <a:lnTo>
                    <a:pt x="0" y="795"/>
                  </a:lnTo>
                  <a:lnTo>
                    <a:pt x="0" y="1088"/>
                  </a:lnTo>
                  <a:lnTo>
                    <a:pt x="58" y="1088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39" name="Freeform 247"/>
            <p:cNvSpPr>
              <a:spLocks/>
            </p:cNvSpPr>
            <p:nvPr/>
          </p:nvSpPr>
          <p:spPr bwMode="auto">
            <a:xfrm>
              <a:off x="6339" y="8286"/>
              <a:ext cx="171" cy="102"/>
            </a:xfrm>
            <a:custGeom>
              <a:avLst/>
              <a:gdLst/>
              <a:ahLst/>
              <a:cxnLst>
                <a:cxn ang="0">
                  <a:pos x="0" y="408"/>
                </a:cxn>
                <a:cxn ang="0">
                  <a:pos x="686" y="320"/>
                </a:cxn>
                <a:cxn ang="0">
                  <a:pos x="0" y="0"/>
                </a:cxn>
                <a:cxn ang="0">
                  <a:pos x="0" y="408"/>
                </a:cxn>
              </a:cxnLst>
              <a:rect l="0" t="0" r="r" b="b"/>
              <a:pathLst>
                <a:path w="686" h="408">
                  <a:moveTo>
                    <a:pt x="0" y="408"/>
                  </a:moveTo>
                  <a:lnTo>
                    <a:pt x="686" y="320"/>
                  </a:lnTo>
                  <a:lnTo>
                    <a:pt x="0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" name="Group 248"/>
          <p:cNvGrpSpPr>
            <a:grpSpLocks/>
          </p:cNvGrpSpPr>
          <p:nvPr/>
        </p:nvGrpSpPr>
        <p:grpSpPr bwMode="auto">
          <a:xfrm>
            <a:off x="7451725" y="4564063"/>
            <a:ext cx="863600" cy="936625"/>
            <a:chOff x="1936" y="7154"/>
            <a:chExt cx="637" cy="567"/>
          </a:xfrm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641" name="Freeform 249"/>
            <p:cNvSpPr>
              <a:spLocks/>
            </p:cNvSpPr>
            <p:nvPr/>
          </p:nvSpPr>
          <p:spPr bwMode="auto">
            <a:xfrm>
              <a:off x="1936" y="7627"/>
              <a:ext cx="637" cy="80"/>
            </a:xfrm>
            <a:custGeom>
              <a:avLst/>
              <a:gdLst/>
              <a:ahLst/>
              <a:cxnLst>
                <a:cxn ang="0">
                  <a:pos x="5" y="540"/>
                </a:cxn>
                <a:cxn ang="0">
                  <a:pos x="289" y="38"/>
                </a:cxn>
                <a:cxn ang="0">
                  <a:pos x="308" y="15"/>
                </a:cxn>
                <a:cxn ang="0">
                  <a:pos x="342" y="6"/>
                </a:cxn>
                <a:cxn ang="0">
                  <a:pos x="380" y="0"/>
                </a:cxn>
                <a:cxn ang="0">
                  <a:pos x="4093" y="0"/>
                </a:cxn>
                <a:cxn ang="0">
                  <a:pos x="4137" y="6"/>
                </a:cxn>
                <a:cxn ang="0">
                  <a:pos x="4165" y="31"/>
                </a:cxn>
                <a:cxn ang="0">
                  <a:pos x="4460" y="564"/>
                </a:cxn>
                <a:cxn ang="0">
                  <a:pos x="0" y="564"/>
                </a:cxn>
                <a:cxn ang="0">
                  <a:pos x="5" y="540"/>
                </a:cxn>
              </a:cxnLst>
              <a:rect l="0" t="0" r="r" b="b"/>
              <a:pathLst>
                <a:path w="4460" h="564">
                  <a:moveTo>
                    <a:pt x="5" y="540"/>
                  </a:moveTo>
                  <a:lnTo>
                    <a:pt x="289" y="38"/>
                  </a:lnTo>
                  <a:lnTo>
                    <a:pt x="308" y="15"/>
                  </a:lnTo>
                  <a:lnTo>
                    <a:pt x="342" y="6"/>
                  </a:lnTo>
                  <a:lnTo>
                    <a:pt x="380" y="0"/>
                  </a:lnTo>
                  <a:lnTo>
                    <a:pt x="4093" y="0"/>
                  </a:lnTo>
                  <a:lnTo>
                    <a:pt x="4137" y="6"/>
                  </a:lnTo>
                  <a:lnTo>
                    <a:pt x="4165" y="31"/>
                  </a:lnTo>
                  <a:lnTo>
                    <a:pt x="4460" y="564"/>
                  </a:lnTo>
                  <a:lnTo>
                    <a:pt x="0" y="564"/>
                  </a:lnTo>
                  <a:lnTo>
                    <a:pt x="5" y="5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42" name="Freeform 250"/>
            <p:cNvSpPr>
              <a:spLocks/>
            </p:cNvSpPr>
            <p:nvPr/>
          </p:nvSpPr>
          <p:spPr bwMode="auto">
            <a:xfrm>
              <a:off x="1988" y="7631"/>
              <a:ext cx="19" cy="1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74"/>
                </a:cxn>
                <a:cxn ang="0">
                  <a:pos x="131" y="74"/>
                </a:cxn>
                <a:cxn ang="0">
                  <a:pos x="131" y="8"/>
                </a:cxn>
                <a:cxn ang="0">
                  <a:pos x="66" y="0"/>
                </a:cxn>
                <a:cxn ang="0">
                  <a:pos x="16" y="0"/>
                </a:cxn>
              </a:cxnLst>
              <a:rect l="0" t="0" r="r" b="b"/>
              <a:pathLst>
                <a:path w="131" h="74">
                  <a:moveTo>
                    <a:pt x="16" y="0"/>
                  </a:moveTo>
                  <a:lnTo>
                    <a:pt x="0" y="74"/>
                  </a:lnTo>
                  <a:lnTo>
                    <a:pt x="131" y="74"/>
                  </a:lnTo>
                  <a:lnTo>
                    <a:pt x="131" y="8"/>
                  </a:lnTo>
                  <a:lnTo>
                    <a:pt x="6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43" name="Freeform 251"/>
            <p:cNvSpPr>
              <a:spLocks/>
            </p:cNvSpPr>
            <p:nvPr/>
          </p:nvSpPr>
          <p:spPr bwMode="auto">
            <a:xfrm>
              <a:off x="1971" y="7656"/>
              <a:ext cx="48" cy="34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0" y="242"/>
                </a:cxn>
                <a:cxn ang="0">
                  <a:pos x="220" y="235"/>
                </a:cxn>
                <a:cxn ang="0">
                  <a:pos x="267" y="206"/>
                </a:cxn>
                <a:cxn ang="0">
                  <a:pos x="341" y="124"/>
                </a:cxn>
                <a:cxn ang="0">
                  <a:pos x="220" y="0"/>
                </a:cxn>
                <a:cxn ang="0">
                  <a:pos x="81" y="0"/>
                </a:cxn>
              </a:cxnLst>
              <a:rect l="0" t="0" r="r" b="b"/>
              <a:pathLst>
                <a:path w="341" h="242">
                  <a:moveTo>
                    <a:pt x="81" y="0"/>
                  </a:moveTo>
                  <a:lnTo>
                    <a:pt x="0" y="242"/>
                  </a:lnTo>
                  <a:lnTo>
                    <a:pt x="220" y="235"/>
                  </a:lnTo>
                  <a:lnTo>
                    <a:pt x="267" y="206"/>
                  </a:lnTo>
                  <a:lnTo>
                    <a:pt x="341" y="124"/>
                  </a:lnTo>
                  <a:lnTo>
                    <a:pt x="220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44" name="Freeform 252"/>
            <p:cNvSpPr>
              <a:spLocks/>
            </p:cNvSpPr>
            <p:nvPr/>
          </p:nvSpPr>
          <p:spPr bwMode="auto">
            <a:xfrm>
              <a:off x="2036" y="7678"/>
              <a:ext cx="28" cy="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52"/>
                </a:cxn>
                <a:cxn ang="0">
                  <a:pos x="195" y="52"/>
                </a:cxn>
                <a:cxn ang="0">
                  <a:pos x="188" y="0"/>
                </a:cxn>
                <a:cxn ang="0">
                  <a:pos x="6" y="0"/>
                </a:cxn>
              </a:cxnLst>
              <a:rect l="0" t="0" r="r" b="b"/>
              <a:pathLst>
                <a:path w="195" h="52">
                  <a:moveTo>
                    <a:pt x="6" y="0"/>
                  </a:moveTo>
                  <a:lnTo>
                    <a:pt x="0" y="52"/>
                  </a:lnTo>
                  <a:lnTo>
                    <a:pt x="195" y="52"/>
                  </a:lnTo>
                  <a:lnTo>
                    <a:pt x="188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45" name="Freeform 253"/>
            <p:cNvSpPr>
              <a:spLocks/>
            </p:cNvSpPr>
            <p:nvPr/>
          </p:nvSpPr>
          <p:spPr bwMode="auto">
            <a:xfrm>
              <a:off x="2243" y="7677"/>
              <a:ext cx="33" cy="7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51"/>
                </a:cxn>
                <a:cxn ang="0">
                  <a:pos x="237" y="51"/>
                </a:cxn>
                <a:cxn ang="0">
                  <a:pos x="222" y="0"/>
                </a:cxn>
                <a:cxn ang="0">
                  <a:pos x="15" y="0"/>
                </a:cxn>
              </a:cxnLst>
              <a:rect l="0" t="0" r="r" b="b"/>
              <a:pathLst>
                <a:path w="237" h="51">
                  <a:moveTo>
                    <a:pt x="15" y="0"/>
                  </a:moveTo>
                  <a:lnTo>
                    <a:pt x="0" y="51"/>
                  </a:lnTo>
                  <a:lnTo>
                    <a:pt x="237" y="51"/>
                  </a:lnTo>
                  <a:lnTo>
                    <a:pt x="222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46" name="Freeform 254"/>
            <p:cNvSpPr>
              <a:spLocks/>
            </p:cNvSpPr>
            <p:nvPr/>
          </p:nvSpPr>
          <p:spPr bwMode="auto">
            <a:xfrm>
              <a:off x="2283" y="7673"/>
              <a:ext cx="56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50"/>
                </a:cxn>
                <a:cxn ang="0">
                  <a:pos x="175" y="57"/>
                </a:cxn>
                <a:cxn ang="0">
                  <a:pos x="225" y="102"/>
                </a:cxn>
                <a:cxn ang="0">
                  <a:pos x="396" y="71"/>
                </a:cxn>
                <a:cxn ang="0">
                  <a:pos x="389" y="0"/>
                </a:cxn>
                <a:cxn ang="0">
                  <a:pos x="0" y="0"/>
                </a:cxn>
              </a:cxnLst>
              <a:rect l="0" t="0" r="r" b="b"/>
              <a:pathLst>
                <a:path w="396" h="102">
                  <a:moveTo>
                    <a:pt x="0" y="0"/>
                  </a:moveTo>
                  <a:lnTo>
                    <a:pt x="7" y="50"/>
                  </a:lnTo>
                  <a:lnTo>
                    <a:pt x="175" y="57"/>
                  </a:lnTo>
                  <a:lnTo>
                    <a:pt x="225" y="102"/>
                  </a:lnTo>
                  <a:lnTo>
                    <a:pt x="396" y="71"/>
                  </a:lnTo>
                  <a:lnTo>
                    <a:pt x="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47" name="Freeform 255"/>
            <p:cNvSpPr>
              <a:spLocks/>
            </p:cNvSpPr>
            <p:nvPr/>
          </p:nvSpPr>
          <p:spPr bwMode="auto">
            <a:xfrm>
              <a:off x="2318" y="7647"/>
              <a:ext cx="18" cy="6"/>
            </a:xfrm>
            <a:custGeom>
              <a:avLst/>
              <a:gdLst/>
              <a:ahLst/>
              <a:cxnLst>
                <a:cxn ang="0">
                  <a:pos x="17" y="6"/>
                </a:cxn>
                <a:cxn ang="0">
                  <a:pos x="0" y="43"/>
                </a:cxn>
                <a:cxn ang="0">
                  <a:pos x="123" y="43"/>
                </a:cxn>
                <a:cxn ang="0">
                  <a:pos x="115" y="0"/>
                </a:cxn>
                <a:cxn ang="0">
                  <a:pos x="17" y="6"/>
                </a:cxn>
              </a:cxnLst>
              <a:rect l="0" t="0" r="r" b="b"/>
              <a:pathLst>
                <a:path w="123" h="43">
                  <a:moveTo>
                    <a:pt x="17" y="6"/>
                  </a:moveTo>
                  <a:lnTo>
                    <a:pt x="0" y="43"/>
                  </a:lnTo>
                  <a:lnTo>
                    <a:pt x="123" y="43"/>
                  </a:lnTo>
                  <a:lnTo>
                    <a:pt x="115" y="0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48" name="Freeform 256"/>
            <p:cNvSpPr>
              <a:spLocks/>
            </p:cNvSpPr>
            <p:nvPr/>
          </p:nvSpPr>
          <p:spPr bwMode="auto">
            <a:xfrm>
              <a:off x="2138" y="7631"/>
              <a:ext cx="20" cy="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81"/>
                </a:cxn>
                <a:cxn ang="0">
                  <a:pos x="136" y="67"/>
                </a:cxn>
                <a:cxn ang="0">
                  <a:pos x="120" y="0"/>
                </a:cxn>
                <a:cxn ang="0">
                  <a:pos x="34" y="0"/>
                </a:cxn>
              </a:cxnLst>
              <a:rect l="0" t="0" r="r" b="b"/>
              <a:pathLst>
                <a:path w="136" h="81">
                  <a:moveTo>
                    <a:pt x="34" y="0"/>
                  </a:moveTo>
                  <a:lnTo>
                    <a:pt x="0" y="81"/>
                  </a:lnTo>
                  <a:lnTo>
                    <a:pt x="136" y="67"/>
                  </a:lnTo>
                  <a:lnTo>
                    <a:pt x="12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49" name="Freeform 257"/>
            <p:cNvSpPr>
              <a:spLocks/>
            </p:cNvSpPr>
            <p:nvPr/>
          </p:nvSpPr>
          <p:spPr bwMode="auto">
            <a:xfrm>
              <a:off x="2164" y="7631"/>
              <a:ext cx="18" cy="1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81"/>
                </a:cxn>
                <a:cxn ang="0">
                  <a:pos x="129" y="67"/>
                </a:cxn>
                <a:cxn ang="0">
                  <a:pos x="106" y="0"/>
                </a:cxn>
                <a:cxn ang="0">
                  <a:pos x="17" y="0"/>
                </a:cxn>
              </a:cxnLst>
              <a:rect l="0" t="0" r="r" b="b"/>
              <a:pathLst>
                <a:path w="129" h="81">
                  <a:moveTo>
                    <a:pt x="17" y="0"/>
                  </a:moveTo>
                  <a:lnTo>
                    <a:pt x="0" y="81"/>
                  </a:lnTo>
                  <a:lnTo>
                    <a:pt x="129" y="67"/>
                  </a:lnTo>
                  <a:lnTo>
                    <a:pt x="10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50" name="Freeform 258"/>
            <p:cNvSpPr>
              <a:spLocks/>
            </p:cNvSpPr>
            <p:nvPr/>
          </p:nvSpPr>
          <p:spPr bwMode="auto">
            <a:xfrm>
              <a:off x="2188" y="7632"/>
              <a:ext cx="15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73"/>
                </a:cxn>
                <a:cxn ang="0">
                  <a:pos x="105" y="59"/>
                </a:cxn>
                <a:cxn ang="0">
                  <a:pos x="105" y="0"/>
                </a:cxn>
                <a:cxn ang="0">
                  <a:pos x="7" y="0"/>
                </a:cxn>
              </a:cxnLst>
              <a:rect l="0" t="0" r="r" b="b"/>
              <a:pathLst>
                <a:path w="105" h="73">
                  <a:moveTo>
                    <a:pt x="7" y="0"/>
                  </a:moveTo>
                  <a:lnTo>
                    <a:pt x="0" y="73"/>
                  </a:lnTo>
                  <a:lnTo>
                    <a:pt x="105" y="59"/>
                  </a:lnTo>
                  <a:lnTo>
                    <a:pt x="10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51" name="Freeform 259"/>
            <p:cNvSpPr>
              <a:spLocks/>
            </p:cNvSpPr>
            <p:nvPr/>
          </p:nvSpPr>
          <p:spPr bwMode="auto">
            <a:xfrm>
              <a:off x="2210" y="7632"/>
              <a:ext cx="20" cy="1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66"/>
                </a:cxn>
                <a:cxn ang="0">
                  <a:pos x="135" y="59"/>
                </a:cxn>
                <a:cxn ang="0">
                  <a:pos x="117" y="0"/>
                </a:cxn>
                <a:cxn ang="0">
                  <a:pos x="23" y="0"/>
                </a:cxn>
              </a:cxnLst>
              <a:rect l="0" t="0" r="r" b="b"/>
              <a:pathLst>
                <a:path w="135" h="66">
                  <a:moveTo>
                    <a:pt x="23" y="0"/>
                  </a:moveTo>
                  <a:lnTo>
                    <a:pt x="0" y="66"/>
                  </a:lnTo>
                  <a:lnTo>
                    <a:pt x="135" y="59"/>
                  </a:lnTo>
                  <a:lnTo>
                    <a:pt x="117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52" name="Freeform 260"/>
            <p:cNvSpPr>
              <a:spLocks/>
            </p:cNvSpPr>
            <p:nvPr/>
          </p:nvSpPr>
          <p:spPr bwMode="auto">
            <a:xfrm>
              <a:off x="2355" y="7630"/>
              <a:ext cx="17" cy="11"/>
            </a:xfrm>
            <a:custGeom>
              <a:avLst/>
              <a:gdLst/>
              <a:ahLst/>
              <a:cxnLst>
                <a:cxn ang="0">
                  <a:pos x="7" y="6"/>
                </a:cxn>
                <a:cxn ang="0">
                  <a:pos x="0" y="73"/>
                </a:cxn>
                <a:cxn ang="0">
                  <a:pos x="118" y="66"/>
                </a:cxn>
                <a:cxn ang="0">
                  <a:pos x="93" y="0"/>
                </a:cxn>
                <a:cxn ang="0">
                  <a:pos x="7" y="6"/>
                </a:cxn>
              </a:cxnLst>
              <a:rect l="0" t="0" r="r" b="b"/>
              <a:pathLst>
                <a:path w="118" h="73">
                  <a:moveTo>
                    <a:pt x="7" y="6"/>
                  </a:moveTo>
                  <a:lnTo>
                    <a:pt x="0" y="73"/>
                  </a:lnTo>
                  <a:lnTo>
                    <a:pt x="118" y="66"/>
                  </a:lnTo>
                  <a:lnTo>
                    <a:pt x="93" y="0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53" name="Freeform 261"/>
            <p:cNvSpPr>
              <a:spLocks/>
            </p:cNvSpPr>
            <p:nvPr/>
          </p:nvSpPr>
          <p:spPr bwMode="auto">
            <a:xfrm>
              <a:off x="2379" y="7631"/>
              <a:ext cx="17" cy="9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60"/>
                </a:cxn>
                <a:cxn ang="0">
                  <a:pos x="122" y="45"/>
                </a:cxn>
                <a:cxn ang="0">
                  <a:pos x="107" y="0"/>
                </a:cxn>
                <a:cxn ang="0">
                  <a:pos x="17" y="0"/>
                </a:cxn>
              </a:cxnLst>
              <a:rect l="0" t="0" r="r" b="b"/>
              <a:pathLst>
                <a:path w="122" h="60">
                  <a:moveTo>
                    <a:pt x="17" y="0"/>
                  </a:moveTo>
                  <a:lnTo>
                    <a:pt x="0" y="60"/>
                  </a:lnTo>
                  <a:lnTo>
                    <a:pt x="122" y="45"/>
                  </a:lnTo>
                  <a:lnTo>
                    <a:pt x="10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54" name="Freeform 262"/>
            <p:cNvSpPr>
              <a:spLocks/>
            </p:cNvSpPr>
            <p:nvPr/>
          </p:nvSpPr>
          <p:spPr bwMode="auto">
            <a:xfrm>
              <a:off x="2404" y="7630"/>
              <a:ext cx="18" cy="1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73"/>
                </a:cxn>
                <a:cxn ang="0">
                  <a:pos x="125" y="66"/>
                </a:cxn>
                <a:cxn ang="0">
                  <a:pos x="108" y="0"/>
                </a:cxn>
                <a:cxn ang="0">
                  <a:pos x="19" y="0"/>
                </a:cxn>
              </a:cxnLst>
              <a:rect l="0" t="0" r="r" b="b"/>
              <a:pathLst>
                <a:path w="125" h="73">
                  <a:moveTo>
                    <a:pt x="19" y="0"/>
                  </a:moveTo>
                  <a:lnTo>
                    <a:pt x="0" y="73"/>
                  </a:lnTo>
                  <a:lnTo>
                    <a:pt x="125" y="66"/>
                  </a:lnTo>
                  <a:lnTo>
                    <a:pt x="108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55" name="Freeform 263"/>
            <p:cNvSpPr>
              <a:spLocks/>
            </p:cNvSpPr>
            <p:nvPr/>
          </p:nvSpPr>
          <p:spPr bwMode="auto">
            <a:xfrm>
              <a:off x="2356" y="7647"/>
              <a:ext cx="68" cy="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107"/>
                </a:cxn>
                <a:cxn ang="0">
                  <a:pos x="480" y="107"/>
                </a:cxn>
                <a:cxn ang="0">
                  <a:pos x="455" y="0"/>
                </a:cxn>
                <a:cxn ang="0">
                  <a:pos x="366" y="0"/>
                </a:cxn>
                <a:cxn ang="0">
                  <a:pos x="324" y="62"/>
                </a:cxn>
                <a:cxn ang="0">
                  <a:pos x="282" y="55"/>
                </a:cxn>
                <a:cxn ang="0">
                  <a:pos x="267" y="0"/>
                </a:cxn>
                <a:cxn ang="0">
                  <a:pos x="177" y="0"/>
                </a:cxn>
                <a:cxn ang="0">
                  <a:pos x="160" y="55"/>
                </a:cxn>
                <a:cxn ang="0">
                  <a:pos x="102" y="48"/>
                </a:cxn>
                <a:cxn ang="0">
                  <a:pos x="95" y="0"/>
                </a:cxn>
                <a:cxn ang="0">
                  <a:pos x="0" y="6"/>
                </a:cxn>
              </a:cxnLst>
              <a:rect l="0" t="0" r="r" b="b"/>
              <a:pathLst>
                <a:path w="480" h="107">
                  <a:moveTo>
                    <a:pt x="0" y="6"/>
                  </a:moveTo>
                  <a:lnTo>
                    <a:pt x="0" y="107"/>
                  </a:lnTo>
                  <a:lnTo>
                    <a:pt x="480" y="107"/>
                  </a:lnTo>
                  <a:lnTo>
                    <a:pt x="455" y="0"/>
                  </a:lnTo>
                  <a:lnTo>
                    <a:pt x="366" y="0"/>
                  </a:lnTo>
                  <a:lnTo>
                    <a:pt x="324" y="62"/>
                  </a:lnTo>
                  <a:lnTo>
                    <a:pt x="282" y="55"/>
                  </a:lnTo>
                  <a:lnTo>
                    <a:pt x="267" y="0"/>
                  </a:lnTo>
                  <a:lnTo>
                    <a:pt x="177" y="0"/>
                  </a:lnTo>
                  <a:lnTo>
                    <a:pt x="160" y="55"/>
                  </a:lnTo>
                  <a:lnTo>
                    <a:pt x="102" y="48"/>
                  </a:lnTo>
                  <a:lnTo>
                    <a:pt x="9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56" name="Freeform 264"/>
            <p:cNvSpPr>
              <a:spLocks/>
            </p:cNvSpPr>
            <p:nvPr/>
          </p:nvSpPr>
          <p:spPr bwMode="auto">
            <a:xfrm>
              <a:off x="2359" y="7670"/>
              <a:ext cx="69" cy="17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8" y="58"/>
                </a:cxn>
                <a:cxn ang="0">
                  <a:pos x="102" y="58"/>
                </a:cxn>
                <a:cxn ang="0">
                  <a:pos x="127" y="87"/>
                </a:cxn>
                <a:cxn ang="0">
                  <a:pos x="175" y="0"/>
                </a:cxn>
                <a:cxn ang="0">
                  <a:pos x="257" y="0"/>
                </a:cxn>
                <a:cxn ang="0">
                  <a:pos x="299" y="87"/>
                </a:cxn>
                <a:cxn ang="0">
                  <a:pos x="341" y="80"/>
                </a:cxn>
                <a:cxn ang="0">
                  <a:pos x="357" y="51"/>
                </a:cxn>
                <a:cxn ang="0">
                  <a:pos x="455" y="58"/>
                </a:cxn>
                <a:cxn ang="0">
                  <a:pos x="479" y="110"/>
                </a:cxn>
                <a:cxn ang="0">
                  <a:pos x="46" y="125"/>
                </a:cxn>
                <a:cxn ang="0">
                  <a:pos x="0" y="94"/>
                </a:cxn>
              </a:cxnLst>
              <a:rect l="0" t="0" r="r" b="b"/>
              <a:pathLst>
                <a:path w="479" h="125">
                  <a:moveTo>
                    <a:pt x="0" y="94"/>
                  </a:moveTo>
                  <a:lnTo>
                    <a:pt x="8" y="58"/>
                  </a:lnTo>
                  <a:lnTo>
                    <a:pt x="102" y="58"/>
                  </a:lnTo>
                  <a:lnTo>
                    <a:pt x="127" y="87"/>
                  </a:lnTo>
                  <a:lnTo>
                    <a:pt x="175" y="0"/>
                  </a:lnTo>
                  <a:lnTo>
                    <a:pt x="257" y="0"/>
                  </a:lnTo>
                  <a:lnTo>
                    <a:pt x="299" y="87"/>
                  </a:lnTo>
                  <a:lnTo>
                    <a:pt x="341" y="80"/>
                  </a:lnTo>
                  <a:lnTo>
                    <a:pt x="357" y="51"/>
                  </a:lnTo>
                  <a:lnTo>
                    <a:pt x="455" y="58"/>
                  </a:lnTo>
                  <a:lnTo>
                    <a:pt x="479" y="110"/>
                  </a:lnTo>
                  <a:lnTo>
                    <a:pt x="46" y="12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57" name="Freeform 265"/>
            <p:cNvSpPr>
              <a:spLocks/>
            </p:cNvSpPr>
            <p:nvPr/>
          </p:nvSpPr>
          <p:spPr bwMode="auto">
            <a:xfrm>
              <a:off x="2439" y="7648"/>
              <a:ext cx="18" cy="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49"/>
                </a:cxn>
                <a:cxn ang="0">
                  <a:pos x="123" y="49"/>
                </a:cxn>
                <a:cxn ang="0">
                  <a:pos x="99" y="0"/>
                </a:cxn>
                <a:cxn ang="0">
                  <a:pos x="8" y="0"/>
                </a:cxn>
              </a:cxnLst>
              <a:rect l="0" t="0" r="r" b="b"/>
              <a:pathLst>
                <a:path w="123" h="49">
                  <a:moveTo>
                    <a:pt x="8" y="0"/>
                  </a:moveTo>
                  <a:lnTo>
                    <a:pt x="0" y="49"/>
                  </a:lnTo>
                  <a:lnTo>
                    <a:pt x="123" y="49"/>
                  </a:lnTo>
                  <a:lnTo>
                    <a:pt x="9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58" name="Freeform 266"/>
            <p:cNvSpPr>
              <a:spLocks/>
            </p:cNvSpPr>
            <p:nvPr/>
          </p:nvSpPr>
          <p:spPr bwMode="auto">
            <a:xfrm>
              <a:off x="2464" y="7646"/>
              <a:ext cx="15" cy="8"/>
            </a:xfrm>
            <a:custGeom>
              <a:avLst/>
              <a:gdLst/>
              <a:ahLst/>
              <a:cxnLst>
                <a:cxn ang="0">
                  <a:pos x="8" y="9"/>
                </a:cxn>
                <a:cxn ang="0">
                  <a:pos x="0" y="57"/>
                </a:cxn>
                <a:cxn ang="0">
                  <a:pos x="106" y="57"/>
                </a:cxn>
                <a:cxn ang="0">
                  <a:pos x="106" y="0"/>
                </a:cxn>
                <a:cxn ang="0">
                  <a:pos x="8" y="9"/>
                </a:cxn>
              </a:cxnLst>
              <a:rect l="0" t="0" r="r" b="b"/>
              <a:pathLst>
                <a:path w="106" h="57">
                  <a:moveTo>
                    <a:pt x="8" y="9"/>
                  </a:moveTo>
                  <a:lnTo>
                    <a:pt x="0" y="57"/>
                  </a:lnTo>
                  <a:lnTo>
                    <a:pt x="106" y="57"/>
                  </a:lnTo>
                  <a:lnTo>
                    <a:pt x="106" y="0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59" name="Freeform 267"/>
            <p:cNvSpPr>
              <a:spLocks/>
            </p:cNvSpPr>
            <p:nvPr/>
          </p:nvSpPr>
          <p:spPr bwMode="auto">
            <a:xfrm>
              <a:off x="2488" y="7646"/>
              <a:ext cx="18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64"/>
                </a:cxn>
                <a:cxn ang="0">
                  <a:pos x="122" y="64"/>
                </a:cxn>
                <a:cxn ang="0">
                  <a:pos x="108" y="15"/>
                </a:cxn>
                <a:cxn ang="0">
                  <a:pos x="9" y="0"/>
                </a:cxn>
              </a:cxnLst>
              <a:rect l="0" t="0" r="r" b="b"/>
              <a:pathLst>
                <a:path w="122" h="64">
                  <a:moveTo>
                    <a:pt x="9" y="0"/>
                  </a:moveTo>
                  <a:lnTo>
                    <a:pt x="0" y="64"/>
                  </a:lnTo>
                  <a:lnTo>
                    <a:pt x="122" y="64"/>
                  </a:lnTo>
                  <a:lnTo>
                    <a:pt x="108" y="1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60" name="Freeform 268"/>
            <p:cNvSpPr>
              <a:spLocks/>
            </p:cNvSpPr>
            <p:nvPr/>
          </p:nvSpPr>
          <p:spPr bwMode="auto">
            <a:xfrm>
              <a:off x="2512" y="7646"/>
              <a:ext cx="28" cy="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64"/>
                </a:cxn>
                <a:cxn ang="0">
                  <a:pos x="57" y="269"/>
                </a:cxn>
                <a:cxn ang="0">
                  <a:pos x="197" y="261"/>
                </a:cxn>
                <a:cxn ang="0">
                  <a:pos x="106" y="9"/>
                </a:cxn>
                <a:cxn ang="0">
                  <a:pos x="17" y="0"/>
                </a:cxn>
              </a:cxnLst>
              <a:rect l="0" t="0" r="r" b="b"/>
              <a:pathLst>
                <a:path w="197" h="269">
                  <a:moveTo>
                    <a:pt x="17" y="0"/>
                  </a:moveTo>
                  <a:lnTo>
                    <a:pt x="0" y="64"/>
                  </a:lnTo>
                  <a:lnTo>
                    <a:pt x="57" y="269"/>
                  </a:lnTo>
                  <a:lnTo>
                    <a:pt x="197" y="261"/>
                  </a:lnTo>
                  <a:lnTo>
                    <a:pt x="106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61" name="Freeform 269"/>
            <p:cNvSpPr>
              <a:spLocks/>
            </p:cNvSpPr>
            <p:nvPr/>
          </p:nvSpPr>
          <p:spPr bwMode="auto">
            <a:xfrm>
              <a:off x="2009" y="7513"/>
              <a:ext cx="480" cy="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4"/>
                </a:cxn>
                <a:cxn ang="0">
                  <a:pos x="26" y="134"/>
                </a:cxn>
                <a:cxn ang="0">
                  <a:pos x="0" y="156"/>
                </a:cxn>
                <a:cxn ang="0">
                  <a:pos x="0" y="629"/>
                </a:cxn>
                <a:cxn ang="0">
                  <a:pos x="26" y="629"/>
                </a:cxn>
                <a:cxn ang="0">
                  <a:pos x="0" y="650"/>
                </a:cxn>
                <a:cxn ang="0">
                  <a:pos x="0" y="797"/>
                </a:cxn>
                <a:cxn ang="0">
                  <a:pos x="3359" y="797"/>
                </a:cxn>
                <a:cxn ang="0">
                  <a:pos x="3359" y="0"/>
                </a:cxn>
                <a:cxn ang="0">
                  <a:pos x="0" y="0"/>
                </a:cxn>
              </a:cxnLst>
              <a:rect l="0" t="0" r="r" b="b"/>
              <a:pathLst>
                <a:path w="3359" h="797">
                  <a:moveTo>
                    <a:pt x="0" y="0"/>
                  </a:moveTo>
                  <a:lnTo>
                    <a:pt x="0" y="134"/>
                  </a:lnTo>
                  <a:lnTo>
                    <a:pt x="26" y="134"/>
                  </a:lnTo>
                  <a:lnTo>
                    <a:pt x="0" y="156"/>
                  </a:lnTo>
                  <a:lnTo>
                    <a:pt x="0" y="629"/>
                  </a:lnTo>
                  <a:lnTo>
                    <a:pt x="26" y="629"/>
                  </a:lnTo>
                  <a:lnTo>
                    <a:pt x="0" y="650"/>
                  </a:lnTo>
                  <a:lnTo>
                    <a:pt x="0" y="797"/>
                  </a:lnTo>
                  <a:lnTo>
                    <a:pt x="3359" y="797"/>
                  </a:lnTo>
                  <a:lnTo>
                    <a:pt x="33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62" name="Rectangle 270"/>
            <p:cNvSpPr>
              <a:spLocks noChangeArrowheads="1"/>
            </p:cNvSpPr>
            <p:nvPr/>
          </p:nvSpPr>
          <p:spPr bwMode="auto">
            <a:xfrm>
              <a:off x="2404" y="7552"/>
              <a:ext cx="63" cy="26"/>
            </a:xfrm>
            <a:prstGeom prst="rect">
              <a:avLst/>
            </a:prstGeom>
            <a:solidFill>
              <a:srgbClr val="B2B2B2"/>
            </a:solidFill>
            <a:ln w="0">
              <a:solidFill>
                <a:srgbClr val="B2B2B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63" name="Rectangle 271"/>
            <p:cNvSpPr>
              <a:spLocks noChangeArrowheads="1"/>
            </p:cNvSpPr>
            <p:nvPr/>
          </p:nvSpPr>
          <p:spPr bwMode="auto">
            <a:xfrm>
              <a:off x="2426" y="7558"/>
              <a:ext cx="18" cy="11"/>
            </a:xfrm>
            <a:prstGeom prst="rect">
              <a:avLst/>
            </a:prstGeom>
            <a:solidFill>
              <a:srgbClr val="4F4F4F"/>
            </a:solidFill>
            <a:ln w="0">
              <a:solidFill>
                <a:srgbClr val="4F4F4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64" name="Freeform 272"/>
            <p:cNvSpPr>
              <a:spLocks/>
            </p:cNvSpPr>
            <p:nvPr/>
          </p:nvSpPr>
          <p:spPr bwMode="auto">
            <a:xfrm>
              <a:off x="2422" y="7555"/>
              <a:ext cx="26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5"/>
                </a:cxn>
                <a:cxn ang="0">
                  <a:pos x="155" y="25"/>
                </a:cxn>
                <a:cxn ang="0">
                  <a:pos x="155" y="103"/>
                </a:cxn>
                <a:cxn ang="0">
                  <a:pos x="183" y="129"/>
                </a:cxn>
                <a:cxn ang="0">
                  <a:pos x="183" y="0"/>
                </a:cxn>
                <a:cxn ang="0">
                  <a:pos x="0" y="0"/>
                </a:cxn>
              </a:cxnLst>
              <a:rect l="0" t="0" r="r" b="b"/>
              <a:pathLst>
                <a:path w="183" h="129">
                  <a:moveTo>
                    <a:pt x="0" y="0"/>
                  </a:moveTo>
                  <a:lnTo>
                    <a:pt x="29" y="25"/>
                  </a:lnTo>
                  <a:lnTo>
                    <a:pt x="155" y="25"/>
                  </a:lnTo>
                  <a:lnTo>
                    <a:pt x="155" y="103"/>
                  </a:lnTo>
                  <a:lnTo>
                    <a:pt x="183" y="129"/>
                  </a:ln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65" name="Freeform 273"/>
            <p:cNvSpPr>
              <a:spLocks/>
            </p:cNvSpPr>
            <p:nvPr/>
          </p:nvSpPr>
          <p:spPr bwMode="auto">
            <a:xfrm>
              <a:off x="2205" y="7521"/>
              <a:ext cx="177" cy="9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669"/>
                </a:cxn>
                <a:cxn ang="0">
                  <a:pos x="17" y="684"/>
                </a:cxn>
                <a:cxn ang="0">
                  <a:pos x="1222" y="684"/>
                </a:cxn>
                <a:cxn ang="0">
                  <a:pos x="1244" y="659"/>
                </a:cxn>
                <a:cxn ang="0">
                  <a:pos x="1244" y="27"/>
                </a:cxn>
                <a:cxn ang="0">
                  <a:pos x="1222" y="0"/>
                </a:cxn>
                <a:cxn ang="0">
                  <a:pos x="18" y="0"/>
                </a:cxn>
              </a:cxnLst>
              <a:rect l="0" t="0" r="r" b="b"/>
              <a:pathLst>
                <a:path w="1244" h="684">
                  <a:moveTo>
                    <a:pt x="18" y="0"/>
                  </a:moveTo>
                  <a:lnTo>
                    <a:pt x="0" y="18"/>
                  </a:lnTo>
                  <a:lnTo>
                    <a:pt x="0" y="669"/>
                  </a:lnTo>
                  <a:lnTo>
                    <a:pt x="17" y="684"/>
                  </a:lnTo>
                  <a:lnTo>
                    <a:pt x="1222" y="684"/>
                  </a:lnTo>
                  <a:lnTo>
                    <a:pt x="1244" y="659"/>
                  </a:lnTo>
                  <a:lnTo>
                    <a:pt x="1244" y="27"/>
                  </a:lnTo>
                  <a:lnTo>
                    <a:pt x="1222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66" name="Freeform 274"/>
            <p:cNvSpPr>
              <a:spLocks/>
            </p:cNvSpPr>
            <p:nvPr/>
          </p:nvSpPr>
          <p:spPr bwMode="auto">
            <a:xfrm>
              <a:off x="2205" y="7616"/>
              <a:ext cx="177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"/>
                </a:cxn>
                <a:cxn ang="0">
                  <a:pos x="3" y="28"/>
                </a:cxn>
                <a:cxn ang="0">
                  <a:pos x="11" y="35"/>
                </a:cxn>
                <a:cxn ang="0">
                  <a:pos x="25" y="40"/>
                </a:cxn>
                <a:cxn ang="0">
                  <a:pos x="1223" y="40"/>
                </a:cxn>
                <a:cxn ang="0">
                  <a:pos x="1235" y="33"/>
                </a:cxn>
                <a:cxn ang="0">
                  <a:pos x="1239" y="28"/>
                </a:cxn>
                <a:cxn ang="0">
                  <a:pos x="1242" y="20"/>
                </a:cxn>
                <a:cxn ang="0">
                  <a:pos x="1242" y="0"/>
                </a:cxn>
                <a:cxn ang="0">
                  <a:pos x="1235" y="10"/>
                </a:cxn>
                <a:cxn ang="0">
                  <a:pos x="1222" y="15"/>
                </a:cxn>
                <a:cxn ang="0">
                  <a:pos x="22" y="15"/>
                </a:cxn>
                <a:cxn ang="0">
                  <a:pos x="7" y="10"/>
                </a:cxn>
                <a:cxn ang="0">
                  <a:pos x="0" y="0"/>
                </a:cxn>
              </a:cxnLst>
              <a:rect l="0" t="0" r="r" b="b"/>
              <a:pathLst>
                <a:path w="1242" h="40">
                  <a:moveTo>
                    <a:pt x="0" y="0"/>
                  </a:moveTo>
                  <a:lnTo>
                    <a:pt x="0" y="17"/>
                  </a:lnTo>
                  <a:lnTo>
                    <a:pt x="3" y="28"/>
                  </a:lnTo>
                  <a:lnTo>
                    <a:pt x="11" y="35"/>
                  </a:lnTo>
                  <a:lnTo>
                    <a:pt x="25" y="40"/>
                  </a:lnTo>
                  <a:lnTo>
                    <a:pt x="1223" y="40"/>
                  </a:lnTo>
                  <a:lnTo>
                    <a:pt x="1235" y="33"/>
                  </a:lnTo>
                  <a:lnTo>
                    <a:pt x="1239" y="28"/>
                  </a:lnTo>
                  <a:lnTo>
                    <a:pt x="1242" y="20"/>
                  </a:lnTo>
                  <a:lnTo>
                    <a:pt x="1242" y="0"/>
                  </a:lnTo>
                  <a:lnTo>
                    <a:pt x="1235" y="10"/>
                  </a:lnTo>
                  <a:lnTo>
                    <a:pt x="1222" y="15"/>
                  </a:lnTo>
                  <a:lnTo>
                    <a:pt x="22" y="15"/>
                  </a:lnTo>
                  <a:lnTo>
                    <a:pt x="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67" name="Freeform 275"/>
            <p:cNvSpPr>
              <a:spLocks/>
            </p:cNvSpPr>
            <p:nvPr/>
          </p:nvSpPr>
          <p:spPr bwMode="auto">
            <a:xfrm>
              <a:off x="2245" y="7532"/>
              <a:ext cx="68" cy="8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76" y="52"/>
                </a:cxn>
                <a:cxn ang="0">
                  <a:pos x="458" y="0"/>
                </a:cxn>
                <a:cxn ang="0">
                  <a:pos x="22" y="0"/>
                </a:cxn>
                <a:cxn ang="0">
                  <a:pos x="0" y="52"/>
                </a:cxn>
              </a:cxnLst>
              <a:rect l="0" t="0" r="r" b="b"/>
              <a:pathLst>
                <a:path w="476" h="52">
                  <a:moveTo>
                    <a:pt x="0" y="52"/>
                  </a:moveTo>
                  <a:lnTo>
                    <a:pt x="476" y="52"/>
                  </a:lnTo>
                  <a:lnTo>
                    <a:pt x="458" y="0"/>
                  </a:lnTo>
                  <a:lnTo>
                    <a:pt x="22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68" name="Rectangle 276"/>
            <p:cNvSpPr>
              <a:spLocks noChangeArrowheads="1"/>
            </p:cNvSpPr>
            <p:nvPr/>
          </p:nvSpPr>
          <p:spPr bwMode="auto">
            <a:xfrm>
              <a:off x="2253" y="7536"/>
              <a:ext cx="6" cy="2"/>
            </a:xfrm>
            <a:prstGeom prst="rect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69" name="Rectangle 277"/>
            <p:cNvSpPr>
              <a:spLocks noChangeArrowheads="1"/>
            </p:cNvSpPr>
            <p:nvPr/>
          </p:nvSpPr>
          <p:spPr bwMode="auto">
            <a:xfrm>
              <a:off x="2245" y="7585"/>
              <a:ext cx="68" cy="27"/>
            </a:xfrm>
            <a:prstGeom prst="rect">
              <a:avLst/>
            </a:prstGeom>
            <a:solidFill>
              <a:srgbClr val="4F4F4F"/>
            </a:solidFill>
            <a:ln w="0">
              <a:solidFill>
                <a:srgbClr val="4F4F4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70" name="Rectangle 278"/>
            <p:cNvSpPr>
              <a:spLocks noChangeArrowheads="1"/>
            </p:cNvSpPr>
            <p:nvPr/>
          </p:nvSpPr>
          <p:spPr bwMode="auto">
            <a:xfrm>
              <a:off x="2245" y="7553"/>
              <a:ext cx="68" cy="21"/>
            </a:xfrm>
            <a:prstGeom prst="rect">
              <a:avLst/>
            </a:prstGeom>
            <a:solidFill>
              <a:srgbClr val="4F4F4F"/>
            </a:solidFill>
            <a:ln w="0">
              <a:solidFill>
                <a:srgbClr val="4F4F4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71" name="Rectangle 279"/>
            <p:cNvSpPr>
              <a:spLocks noChangeArrowheads="1"/>
            </p:cNvSpPr>
            <p:nvPr/>
          </p:nvSpPr>
          <p:spPr bwMode="auto">
            <a:xfrm>
              <a:off x="2246" y="7571"/>
              <a:ext cx="67" cy="2"/>
            </a:xfrm>
            <a:prstGeom prst="rect">
              <a:avLst/>
            </a:prstGeom>
            <a:solidFill>
              <a:srgbClr val="B2B2B2"/>
            </a:solidFill>
            <a:ln w="0">
              <a:solidFill>
                <a:srgbClr val="B2B2B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72" name="Rectangle 280"/>
            <p:cNvSpPr>
              <a:spLocks noChangeArrowheads="1"/>
            </p:cNvSpPr>
            <p:nvPr/>
          </p:nvSpPr>
          <p:spPr bwMode="auto">
            <a:xfrm>
              <a:off x="2246" y="7610"/>
              <a:ext cx="67" cy="2"/>
            </a:xfrm>
            <a:prstGeom prst="rect">
              <a:avLst/>
            </a:prstGeom>
            <a:solidFill>
              <a:srgbClr val="B2B2B2"/>
            </a:solidFill>
            <a:ln w="0">
              <a:solidFill>
                <a:srgbClr val="B2B2B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73" name="Freeform 281"/>
            <p:cNvSpPr>
              <a:spLocks/>
            </p:cNvSpPr>
            <p:nvPr/>
          </p:nvSpPr>
          <p:spPr bwMode="auto">
            <a:xfrm>
              <a:off x="2009" y="7448"/>
              <a:ext cx="480" cy="65"/>
            </a:xfrm>
            <a:custGeom>
              <a:avLst/>
              <a:gdLst/>
              <a:ahLst/>
              <a:cxnLst>
                <a:cxn ang="0">
                  <a:pos x="0" y="452"/>
                </a:cxn>
                <a:cxn ang="0">
                  <a:pos x="3359" y="452"/>
                </a:cxn>
                <a:cxn ang="0">
                  <a:pos x="3010" y="0"/>
                </a:cxn>
                <a:cxn ang="0">
                  <a:pos x="350" y="0"/>
                </a:cxn>
                <a:cxn ang="0">
                  <a:pos x="0" y="452"/>
                </a:cxn>
              </a:cxnLst>
              <a:rect l="0" t="0" r="r" b="b"/>
              <a:pathLst>
                <a:path w="3359" h="452">
                  <a:moveTo>
                    <a:pt x="0" y="452"/>
                  </a:moveTo>
                  <a:lnTo>
                    <a:pt x="3359" y="452"/>
                  </a:lnTo>
                  <a:lnTo>
                    <a:pt x="3010" y="0"/>
                  </a:lnTo>
                  <a:lnTo>
                    <a:pt x="350" y="0"/>
                  </a:lnTo>
                  <a:lnTo>
                    <a:pt x="0" y="452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74" name="Rectangle 282"/>
            <p:cNvSpPr>
              <a:spLocks noChangeArrowheads="1"/>
            </p:cNvSpPr>
            <p:nvPr/>
          </p:nvSpPr>
          <p:spPr bwMode="auto">
            <a:xfrm>
              <a:off x="2147" y="7481"/>
              <a:ext cx="208" cy="1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75" name="Freeform 283"/>
            <p:cNvSpPr>
              <a:spLocks/>
            </p:cNvSpPr>
            <p:nvPr/>
          </p:nvSpPr>
          <p:spPr bwMode="auto">
            <a:xfrm>
              <a:off x="2050" y="7160"/>
              <a:ext cx="402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17"/>
                </a:cxn>
                <a:cxn ang="0">
                  <a:pos x="837" y="2017"/>
                </a:cxn>
                <a:cxn ang="0">
                  <a:pos x="837" y="2207"/>
                </a:cxn>
                <a:cxn ang="0">
                  <a:pos x="1960" y="2207"/>
                </a:cxn>
                <a:cxn ang="0">
                  <a:pos x="1960" y="2017"/>
                </a:cxn>
                <a:cxn ang="0">
                  <a:pos x="2813" y="2017"/>
                </a:cxn>
                <a:cxn ang="0">
                  <a:pos x="2813" y="0"/>
                </a:cxn>
                <a:cxn ang="0">
                  <a:pos x="0" y="0"/>
                </a:cxn>
              </a:cxnLst>
              <a:rect l="0" t="0" r="r" b="b"/>
              <a:pathLst>
                <a:path w="2813" h="2207">
                  <a:moveTo>
                    <a:pt x="0" y="0"/>
                  </a:moveTo>
                  <a:lnTo>
                    <a:pt x="0" y="2017"/>
                  </a:lnTo>
                  <a:lnTo>
                    <a:pt x="837" y="2017"/>
                  </a:lnTo>
                  <a:lnTo>
                    <a:pt x="837" y="2207"/>
                  </a:lnTo>
                  <a:lnTo>
                    <a:pt x="1960" y="2207"/>
                  </a:lnTo>
                  <a:lnTo>
                    <a:pt x="1960" y="2017"/>
                  </a:lnTo>
                  <a:lnTo>
                    <a:pt x="2813" y="2017"/>
                  </a:lnTo>
                  <a:lnTo>
                    <a:pt x="2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76" name="Freeform 284"/>
            <p:cNvSpPr>
              <a:spLocks/>
            </p:cNvSpPr>
            <p:nvPr/>
          </p:nvSpPr>
          <p:spPr bwMode="auto">
            <a:xfrm>
              <a:off x="2050" y="7154"/>
              <a:ext cx="402" cy="6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45" y="0"/>
                </a:cxn>
                <a:cxn ang="0">
                  <a:pos x="2554" y="0"/>
                </a:cxn>
                <a:cxn ang="0">
                  <a:pos x="2813" y="39"/>
                </a:cxn>
                <a:cxn ang="0">
                  <a:pos x="0" y="39"/>
                </a:cxn>
              </a:cxnLst>
              <a:rect l="0" t="0" r="r" b="b"/>
              <a:pathLst>
                <a:path w="2813" h="39">
                  <a:moveTo>
                    <a:pt x="0" y="39"/>
                  </a:moveTo>
                  <a:lnTo>
                    <a:pt x="245" y="0"/>
                  </a:lnTo>
                  <a:lnTo>
                    <a:pt x="2554" y="0"/>
                  </a:lnTo>
                  <a:lnTo>
                    <a:pt x="2813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77" name="Freeform 285"/>
            <p:cNvSpPr>
              <a:spLocks/>
            </p:cNvSpPr>
            <p:nvPr/>
          </p:nvSpPr>
          <p:spPr bwMode="auto">
            <a:xfrm>
              <a:off x="2075" y="7359"/>
              <a:ext cx="350" cy="37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108" y="0"/>
                </a:cxn>
                <a:cxn ang="0">
                  <a:pos x="2341" y="0"/>
                </a:cxn>
                <a:cxn ang="0">
                  <a:pos x="2454" y="263"/>
                </a:cxn>
                <a:cxn ang="0">
                  <a:pos x="0" y="263"/>
                </a:cxn>
              </a:cxnLst>
              <a:rect l="0" t="0" r="r" b="b"/>
              <a:pathLst>
                <a:path w="2454" h="263">
                  <a:moveTo>
                    <a:pt x="0" y="263"/>
                  </a:moveTo>
                  <a:lnTo>
                    <a:pt x="108" y="0"/>
                  </a:lnTo>
                  <a:lnTo>
                    <a:pt x="2341" y="0"/>
                  </a:lnTo>
                  <a:lnTo>
                    <a:pt x="2454" y="263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78" name="Rectangle 286"/>
            <p:cNvSpPr>
              <a:spLocks noChangeArrowheads="1"/>
            </p:cNvSpPr>
            <p:nvPr/>
          </p:nvSpPr>
          <p:spPr bwMode="auto">
            <a:xfrm>
              <a:off x="2079" y="7182"/>
              <a:ext cx="341" cy="198"/>
            </a:xfrm>
            <a:prstGeom prst="rect">
              <a:avLst/>
            </a:prstGeom>
            <a:solidFill>
              <a:srgbClr val="4F4F4F"/>
            </a:solidFill>
            <a:ln w="0">
              <a:solidFill>
                <a:srgbClr val="4F4F4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79" name="Rectangle 287"/>
            <p:cNvSpPr>
              <a:spLocks noChangeArrowheads="1"/>
            </p:cNvSpPr>
            <p:nvPr/>
          </p:nvSpPr>
          <p:spPr bwMode="auto">
            <a:xfrm>
              <a:off x="2050" y="7422"/>
              <a:ext cx="402" cy="9"/>
            </a:xfrm>
            <a:prstGeom prst="rect">
              <a:avLst/>
            </a:prstGeom>
            <a:solidFill>
              <a:srgbClr val="B2B2B2"/>
            </a:solidFill>
            <a:ln w="0">
              <a:solidFill>
                <a:srgbClr val="B2B2B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80" name="Rectangle 288"/>
            <p:cNvSpPr>
              <a:spLocks noChangeArrowheads="1"/>
            </p:cNvSpPr>
            <p:nvPr/>
          </p:nvSpPr>
          <p:spPr bwMode="auto">
            <a:xfrm>
              <a:off x="2050" y="7422"/>
              <a:ext cx="402" cy="6"/>
            </a:xfrm>
            <a:prstGeom prst="rect">
              <a:avLst/>
            </a:prstGeom>
            <a:solidFill>
              <a:srgbClr val="4F4F4F"/>
            </a:solidFill>
            <a:ln w="0">
              <a:solidFill>
                <a:srgbClr val="4F4F4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81" name="Freeform 289"/>
            <p:cNvSpPr>
              <a:spLocks/>
            </p:cNvSpPr>
            <p:nvPr/>
          </p:nvSpPr>
          <p:spPr bwMode="auto">
            <a:xfrm>
              <a:off x="2393" y="7422"/>
              <a:ext cx="21" cy="18"/>
            </a:xfrm>
            <a:custGeom>
              <a:avLst/>
              <a:gdLst/>
              <a:ahLst/>
              <a:cxnLst>
                <a:cxn ang="0">
                  <a:pos x="147" y="66"/>
                </a:cxn>
                <a:cxn ang="0">
                  <a:pos x="147" y="56"/>
                </a:cxn>
                <a:cxn ang="0">
                  <a:pos x="144" y="42"/>
                </a:cxn>
                <a:cxn ang="0">
                  <a:pos x="140" y="33"/>
                </a:cxn>
                <a:cxn ang="0">
                  <a:pos x="132" y="24"/>
                </a:cxn>
                <a:cxn ang="0">
                  <a:pos x="122" y="17"/>
                </a:cxn>
                <a:cxn ang="0">
                  <a:pos x="111" y="8"/>
                </a:cxn>
                <a:cxn ang="0">
                  <a:pos x="101" y="4"/>
                </a:cxn>
                <a:cxn ang="0">
                  <a:pos x="89" y="0"/>
                </a:cxn>
                <a:cxn ang="0">
                  <a:pos x="74" y="0"/>
                </a:cxn>
                <a:cxn ang="0">
                  <a:pos x="61" y="0"/>
                </a:cxn>
                <a:cxn ang="0">
                  <a:pos x="50" y="4"/>
                </a:cxn>
                <a:cxn ang="0">
                  <a:pos x="39" y="8"/>
                </a:cxn>
                <a:cxn ang="0">
                  <a:pos x="25" y="17"/>
                </a:cxn>
                <a:cxn ang="0">
                  <a:pos x="18" y="24"/>
                </a:cxn>
                <a:cxn ang="0">
                  <a:pos x="10" y="33"/>
                </a:cxn>
                <a:cxn ang="0">
                  <a:pos x="3" y="42"/>
                </a:cxn>
                <a:cxn ang="0">
                  <a:pos x="3" y="53"/>
                </a:cxn>
                <a:cxn ang="0">
                  <a:pos x="0" y="66"/>
                </a:cxn>
                <a:cxn ang="0">
                  <a:pos x="3" y="77"/>
                </a:cxn>
                <a:cxn ang="0">
                  <a:pos x="3" y="89"/>
                </a:cxn>
                <a:cxn ang="0">
                  <a:pos x="10" y="98"/>
                </a:cxn>
                <a:cxn ang="0">
                  <a:pos x="18" y="110"/>
                </a:cxn>
                <a:cxn ang="0">
                  <a:pos x="25" y="117"/>
                </a:cxn>
                <a:cxn ang="0">
                  <a:pos x="39" y="123"/>
                </a:cxn>
                <a:cxn ang="0">
                  <a:pos x="50" y="127"/>
                </a:cxn>
                <a:cxn ang="0">
                  <a:pos x="61" y="130"/>
                </a:cxn>
                <a:cxn ang="0">
                  <a:pos x="74" y="130"/>
                </a:cxn>
                <a:cxn ang="0">
                  <a:pos x="89" y="130"/>
                </a:cxn>
                <a:cxn ang="0">
                  <a:pos x="101" y="127"/>
                </a:cxn>
                <a:cxn ang="0">
                  <a:pos x="111" y="124"/>
                </a:cxn>
                <a:cxn ang="0">
                  <a:pos x="122" y="118"/>
                </a:cxn>
                <a:cxn ang="0">
                  <a:pos x="132" y="110"/>
                </a:cxn>
                <a:cxn ang="0">
                  <a:pos x="140" y="100"/>
                </a:cxn>
                <a:cxn ang="0">
                  <a:pos x="144" y="89"/>
                </a:cxn>
                <a:cxn ang="0">
                  <a:pos x="147" y="79"/>
                </a:cxn>
                <a:cxn ang="0">
                  <a:pos x="147" y="66"/>
                </a:cxn>
                <a:cxn ang="0">
                  <a:pos x="147" y="66"/>
                </a:cxn>
              </a:cxnLst>
              <a:rect l="0" t="0" r="r" b="b"/>
              <a:pathLst>
                <a:path w="147" h="130">
                  <a:moveTo>
                    <a:pt x="147" y="66"/>
                  </a:moveTo>
                  <a:lnTo>
                    <a:pt x="147" y="56"/>
                  </a:lnTo>
                  <a:lnTo>
                    <a:pt x="144" y="42"/>
                  </a:lnTo>
                  <a:lnTo>
                    <a:pt x="140" y="33"/>
                  </a:lnTo>
                  <a:lnTo>
                    <a:pt x="132" y="24"/>
                  </a:lnTo>
                  <a:lnTo>
                    <a:pt x="122" y="17"/>
                  </a:lnTo>
                  <a:lnTo>
                    <a:pt x="111" y="8"/>
                  </a:lnTo>
                  <a:lnTo>
                    <a:pt x="101" y="4"/>
                  </a:lnTo>
                  <a:lnTo>
                    <a:pt x="89" y="0"/>
                  </a:lnTo>
                  <a:lnTo>
                    <a:pt x="74" y="0"/>
                  </a:lnTo>
                  <a:lnTo>
                    <a:pt x="61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5" y="17"/>
                  </a:lnTo>
                  <a:lnTo>
                    <a:pt x="18" y="24"/>
                  </a:lnTo>
                  <a:lnTo>
                    <a:pt x="10" y="33"/>
                  </a:lnTo>
                  <a:lnTo>
                    <a:pt x="3" y="42"/>
                  </a:lnTo>
                  <a:lnTo>
                    <a:pt x="3" y="53"/>
                  </a:lnTo>
                  <a:lnTo>
                    <a:pt x="0" y="66"/>
                  </a:lnTo>
                  <a:lnTo>
                    <a:pt x="3" y="77"/>
                  </a:lnTo>
                  <a:lnTo>
                    <a:pt x="3" y="89"/>
                  </a:lnTo>
                  <a:lnTo>
                    <a:pt x="10" y="98"/>
                  </a:lnTo>
                  <a:lnTo>
                    <a:pt x="18" y="110"/>
                  </a:lnTo>
                  <a:lnTo>
                    <a:pt x="25" y="117"/>
                  </a:lnTo>
                  <a:lnTo>
                    <a:pt x="39" y="123"/>
                  </a:lnTo>
                  <a:lnTo>
                    <a:pt x="50" y="127"/>
                  </a:lnTo>
                  <a:lnTo>
                    <a:pt x="61" y="130"/>
                  </a:lnTo>
                  <a:lnTo>
                    <a:pt x="74" y="130"/>
                  </a:lnTo>
                  <a:lnTo>
                    <a:pt x="89" y="130"/>
                  </a:lnTo>
                  <a:lnTo>
                    <a:pt x="101" y="127"/>
                  </a:lnTo>
                  <a:lnTo>
                    <a:pt x="111" y="124"/>
                  </a:lnTo>
                  <a:lnTo>
                    <a:pt x="122" y="118"/>
                  </a:lnTo>
                  <a:lnTo>
                    <a:pt x="132" y="110"/>
                  </a:lnTo>
                  <a:lnTo>
                    <a:pt x="140" y="100"/>
                  </a:lnTo>
                  <a:lnTo>
                    <a:pt x="144" y="89"/>
                  </a:lnTo>
                  <a:lnTo>
                    <a:pt x="147" y="79"/>
                  </a:lnTo>
                  <a:lnTo>
                    <a:pt x="147" y="66"/>
                  </a:lnTo>
                  <a:lnTo>
                    <a:pt x="147" y="6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82" name="Freeform 290"/>
            <p:cNvSpPr>
              <a:spLocks/>
            </p:cNvSpPr>
            <p:nvPr/>
          </p:nvSpPr>
          <p:spPr bwMode="auto">
            <a:xfrm>
              <a:off x="2069" y="7448"/>
              <a:ext cx="86" cy="27"/>
            </a:xfrm>
            <a:custGeom>
              <a:avLst/>
              <a:gdLst/>
              <a:ahLst/>
              <a:cxnLst>
                <a:cxn ang="0">
                  <a:pos x="555" y="190"/>
                </a:cxn>
                <a:cxn ang="0">
                  <a:pos x="0" y="190"/>
                </a:cxn>
                <a:cxn ang="0">
                  <a:pos x="121" y="0"/>
                </a:cxn>
                <a:cxn ang="0">
                  <a:pos x="601" y="0"/>
                </a:cxn>
                <a:cxn ang="0">
                  <a:pos x="555" y="190"/>
                </a:cxn>
              </a:cxnLst>
              <a:rect l="0" t="0" r="r" b="b"/>
              <a:pathLst>
                <a:path w="601" h="190">
                  <a:moveTo>
                    <a:pt x="555" y="190"/>
                  </a:moveTo>
                  <a:lnTo>
                    <a:pt x="0" y="190"/>
                  </a:lnTo>
                  <a:lnTo>
                    <a:pt x="121" y="0"/>
                  </a:lnTo>
                  <a:lnTo>
                    <a:pt x="601" y="0"/>
                  </a:lnTo>
                  <a:lnTo>
                    <a:pt x="555" y="19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83" name="Freeform 291"/>
            <p:cNvSpPr>
              <a:spLocks/>
            </p:cNvSpPr>
            <p:nvPr/>
          </p:nvSpPr>
          <p:spPr bwMode="auto">
            <a:xfrm>
              <a:off x="2346" y="7448"/>
              <a:ext cx="87" cy="27"/>
            </a:xfrm>
            <a:custGeom>
              <a:avLst/>
              <a:gdLst/>
              <a:ahLst/>
              <a:cxnLst>
                <a:cxn ang="0">
                  <a:pos x="50" y="190"/>
                </a:cxn>
                <a:cxn ang="0">
                  <a:pos x="606" y="190"/>
                </a:cxn>
                <a:cxn ang="0">
                  <a:pos x="482" y="0"/>
                </a:cxn>
                <a:cxn ang="0">
                  <a:pos x="0" y="0"/>
                </a:cxn>
                <a:cxn ang="0">
                  <a:pos x="50" y="190"/>
                </a:cxn>
              </a:cxnLst>
              <a:rect l="0" t="0" r="r" b="b"/>
              <a:pathLst>
                <a:path w="606" h="190">
                  <a:moveTo>
                    <a:pt x="50" y="190"/>
                  </a:moveTo>
                  <a:lnTo>
                    <a:pt x="606" y="19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50" y="19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84" name="Freeform 292"/>
            <p:cNvSpPr>
              <a:spLocks/>
            </p:cNvSpPr>
            <p:nvPr/>
          </p:nvSpPr>
          <p:spPr bwMode="auto">
            <a:xfrm>
              <a:off x="1936" y="7627"/>
              <a:ext cx="637" cy="94"/>
            </a:xfrm>
            <a:custGeom>
              <a:avLst/>
              <a:gdLst/>
              <a:ahLst/>
              <a:cxnLst>
                <a:cxn ang="0">
                  <a:pos x="51" y="659"/>
                </a:cxn>
                <a:cxn ang="0">
                  <a:pos x="13" y="642"/>
                </a:cxn>
                <a:cxn ang="0">
                  <a:pos x="0" y="618"/>
                </a:cxn>
                <a:cxn ang="0">
                  <a:pos x="0" y="568"/>
                </a:cxn>
                <a:cxn ang="0">
                  <a:pos x="6" y="543"/>
                </a:cxn>
                <a:cxn ang="0">
                  <a:pos x="22" y="502"/>
                </a:cxn>
                <a:cxn ang="0">
                  <a:pos x="302" y="25"/>
                </a:cxn>
                <a:cxn ang="0">
                  <a:pos x="319" y="9"/>
                </a:cxn>
                <a:cxn ang="0">
                  <a:pos x="366" y="0"/>
                </a:cxn>
                <a:cxn ang="0">
                  <a:pos x="4092" y="0"/>
                </a:cxn>
                <a:cxn ang="0">
                  <a:pos x="4138" y="9"/>
                </a:cxn>
                <a:cxn ang="0">
                  <a:pos x="4156" y="25"/>
                </a:cxn>
                <a:cxn ang="0">
                  <a:pos x="4435" y="502"/>
                </a:cxn>
                <a:cxn ang="0">
                  <a:pos x="4452" y="543"/>
                </a:cxn>
                <a:cxn ang="0">
                  <a:pos x="4463" y="568"/>
                </a:cxn>
                <a:cxn ang="0">
                  <a:pos x="4463" y="618"/>
                </a:cxn>
                <a:cxn ang="0">
                  <a:pos x="4445" y="642"/>
                </a:cxn>
                <a:cxn ang="0">
                  <a:pos x="4407" y="659"/>
                </a:cxn>
                <a:cxn ang="0">
                  <a:pos x="51" y="659"/>
                </a:cxn>
              </a:cxnLst>
              <a:rect l="0" t="0" r="r" b="b"/>
              <a:pathLst>
                <a:path w="4463" h="659">
                  <a:moveTo>
                    <a:pt x="51" y="659"/>
                  </a:moveTo>
                  <a:lnTo>
                    <a:pt x="13" y="642"/>
                  </a:lnTo>
                  <a:lnTo>
                    <a:pt x="0" y="618"/>
                  </a:lnTo>
                  <a:lnTo>
                    <a:pt x="0" y="568"/>
                  </a:lnTo>
                  <a:lnTo>
                    <a:pt x="6" y="543"/>
                  </a:lnTo>
                  <a:lnTo>
                    <a:pt x="22" y="502"/>
                  </a:lnTo>
                  <a:lnTo>
                    <a:pt x="302" y="25"/>
                  </a:lnTo>
                  <a:lnTo>
                    <a:pt x="319" y="9"/>
                  </a:lnTo>
                  <a:lnTo>
                    <a:pt x="366" y="0"/>
                  </a:lnTo>
                  <a:lnTo>
                    <a:pt x="4092" y="0"/>
                  </a:lnTo>
                  <a:lnTo>
                    <a:pt x="4138" y="9"/>
                  </a:lnTo>
                  <a:lnTo>
                    <a:pt x="4156" y="25"/>
                  </a:lnTo>
                  <a:lnTo>
                    <a:pt x="4435" y="502"/>
                  </a:lnTo>
                  <a:lnTo>
                    <a:pt x="4452" y="543"/>
                  </a:lnTo>
                  <a:lnTo>
                    <a:pt x="4463" y="568"/>
                  </a:lnTo>
                  <a:lnTo>
                    <a:pt x="4463" y="618"/>
                  </a:lnTo>
                  <a:lnTo>
                    <a:pt x="4445" y="642"/>
                  </a:lnTo>
                  <a:lnTo>
                    <a:pt x="4407" y="659"/>
                  </a:lnTo>
                  <a:lnTo>
                    <a:pt x="51" y="659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85" name="Freeform 293"/>
            <p:cNvSpPr>
              <a:spLocks/>
            </p:cNvSpPr>
            <p:nvPr/>
          </p:nvSpPr>
          <p:spPr bwMode="auto">
            <a:xfrm>
              <a:off x="1936" y="7703"/>
              <a:ext cx="637" cy="1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452" y="0"/>
                </a:cxn>
                <a:cxn ang="0">
                  <a:pos x="4463" y="32"/>
                </a:cxn>
                <a:cxn ang="0">
                  <a:pos x="4463" y="82"/>
                </a:cxn>
                <a:cxn ang="0">
                  <a:pos x="4445" y="106"/>
                </a:cxn>
                <a:cxn ang="0">
                  <a:pos x="4397" y="123"/>
                </a:cxn>
                <a:cxn ang="0">
                  <a:pos x="51" y="123"/>
                </a:cxn>
                <a:cxn ang="0">
                  <a:pos x="22" y="116"/>
                </a:cxn>
                <a:cxn ang="0">
                  <a:pos x="6" y="101"/>
                </a:cxn>
                <a:cxn ang="0">
                  <a:pos x="0" y="72"/>
                </a:cxn>
                <a:cxn ang="0">
                  <a:pos x="0" y="32"/>
                </a:cxn>
                <a:cxn ang="0">
                  <a:pos x="6" y="0"/>
                </a:cxn>
              </a:cxnLst>
              <a:rect l="0" t="0" r="r" b="b"/>
              <a:pathLst>
                <a:path w="4463" h="123">
                  <a:moveTo>
                    <a:pt x="6" y="0"/>
                  </a:moveTo>
                  <a:lnTo>
                    <a:pt x="4452" y="0"/>
                  </a:lnTo>
                  <a:lnTo>
                    <a:pt x="4463" y="32"/>
                  </a:lnTo>
                  <a:lnTo>
                    <a:pt x="4463" y="82"/>
                  </a:lnTo>
                  <a:lnTo>
                    <a:pt x="4445" y="106"/>
                  </a:lnTo>
                  <a:lnTo>
                    <a:pt x="4397" y="123"/>
                  </a:lnTo>
                  <a:lnTo>
                    <a:pt x="51" y="123"/>
                  </a:lnTo>
                  <a:lnTo>
                    <a:pt x="22" y="116"/>
                  </a:lnTo>
                  <a:lnTo>
                    <a:pt x="6" y="101"/>
                  </a:lnTo>
                  <a:lnTo>
                    <a:pt x="0" y="72"/>
                  </a:lnTo>
                  <a:lnTo>
                    <a:pt x="0" y="3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86" name="Freeform 294"/>
            <p:cNvSpPr>
              <a:spLocks/>
            </p:cNvSpPr>
            <p:nvPr/>
          </p:nvSpPr>
          <p:spPr bwMode="auto">
            <a:xfrm>
              <a:off x="1988" y="7631"/>
              <a:ext cx="20" cy="13"/>
            </a:xfrm>
            <a:custGeom>
              <a:avLst/>
              <a:gdLst/>
              <a:ahLst/>
              <a:cxnLst>
                <a:cxn ang="0">
                  <a:pos x="123" y="90"/>
                </a:cxn>
                <a:cxn ang="0">
                  <a:pos x="129" y="90"/>
                </a:cxn>
                <a:cxn ang="0">
                  <a:pos x="131" y="90"/>
                </a:cxn>
                <a:cxn ang="0">
                  <a:pos x="134" y="88"/>
                </a:cxn>
                <a:cxn ang="0">
                  <a:pos x="137" y="85"/>
                </a:cxn>
                <a:cxn ang="0">
                  <a:pos x="137" y="82"/>
                </a:cxn>
                <a:cxn ang="0">
                  <a:pos x="137" y="74"/>
                </a:cxn>
                <a:cxn ang="0">
                  <a:pos x="137" y="78"/>
                </a:cxn>
                <a:cxn ang="0">
                  <a:pos x="136" y="81"/>
                </a:cxn>
                <a:cxn ang="0">
                  <a:pos x="134" y="81"/>
                </a:cxn>
                <a:cxn ang="0">
                  <a:pos x="126" y="17"/>
                </a:cxn>
                <a:cxn ang="0">
                  <a:pos x="136" y="58"/>
                </a:cxn>
                <a:cxn ang="0">
                  <a:pos x="123" y="3"/>
                </a:cxn>
                <a:cxn ang="0">
                  <a:pos x="122" y="0"/>
                </a:cxn>
                <a:cxn ang="0">
                  <a:pos x="120" y="0"/>
                </a:cxn>
                <a:cxn ang="0">
                  <a:pos x="109" y="1"/>
                </a:cxn>
                <a:cxn ang="0">
                  <a:pos x="95" y="3"/>
                </a:cxn>
                <a:cxn ang="0">
                  <a:pos x="84" y="3"/>
                </a:cxn>
                <a:cxn ang="0">
                  <a:pos x="95" y="3"/>
                </a:cxn>
                <a:cxn ang="0">
                  <a:pos x="104" y="3"/>
                </a:cxn>
                <a:cxn ang="0">
                  <a:pos x="109" y="1"/>
                </a:cxn>
                <a:cxn ang="0">
                  <a:pos x="114" y="1"/>
                </a:cxn>
                <a:cxn ang="0">
                  <a:pos x="115" y="3"/>
                </a:cxn>
                <a:cxn ang="0">
                  <a:pos x="117" y="5"/>
                </a:cxn>
                <a:cxn ang="0">
                  <a:pos x="122" y="36"/>
                </a:cxn>
                <a:cxn ang="0">
                  <a:pos x="122" y="38"/>
                </a:cxn>
                <a:cxn ang="0">
                  <a:pos x="122" y="40"/>
                </a:cxn>
                <a:cxn ang="0">
                  <a:pos x="117" y="44"/>
                </a:cxn>
                <a:cxn ang="0">
                  <a:pos x="112" y="44"/>
                </a:cxn>
                <a:cxn ang="0">
                  <a:pos x="80" y="45"/>
                </a:cxn>
                <a:cxn ang="0">
                  <a:pos x="62" y="45"/>
                </a:cxn>
                <a:cxn ang="0">
                  <a:pos x="29" y="44"/>
                </a:cxn>
                <a:cxn ang="0">
                  <a:pos x="23" y="44"/>
                </a:cxn>
                <a:cxn ang="0">
                  <a:pos x="22" y="40"/>
                </a:cxn>
                <a:cxn ang="0">
                  <a:pos x="20" y="38"/>
                </a:cxn>
                <a:cxn ang="0">
                  <a:pos x="20" y="36"/>
                </a:cxn>
                <a:cxn ang="0">
                  <a:pos x="23" y="5"/>
                </a:cxn>
                <a:cxn ang="0">
                  <a:pos x="26" y="3"/>
                </a:cxn>
                <a:cxn ang="0">
                  <a:pos x="28" y="1"/>
                </a:cxn>
                <a:cxn ang="0">
                  <a:pos x="33" y="1"/>
                </a:cxn>
                <a:cxn ang="0">
                  <a:pos x="41" y="3"/>
                </a:cxn>
                <a:cxn ang="0">
                  <a:pos x="47" y="3"/>
                </a:cxn>
                <a:cxn ang="0">
                  <a:pos x="58" y="3"/>
                </a:cxn>
                <a:cxn ang="0">
                  <a:pos x="47" y="3"/>
                </a:cxn>
                <a:cxn ang="0">
                  <a:pos x="3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" y="58"/>
                </a:cxn>
                <a:cxn ang="0">
                  <a:pos x="15" y="17"/>
                </a:cxn>
                <a:cxn ang="0">
                  <a:pos x="4" y="81"/>
                </a:cxn>
                <a:cxn ang="0">
                  <a:pos x="1" y="81"/>
                </a:cxn>
                <a:cxn ang="0">
                  <a:pos x="0" y="78"/>
                </a:cxn>
                <a:cxn ang="0">
                  <a:pos x="0" y="74"/>
                </a:cxn>
                <a:cxn ang="0">
                  <a:pos x="0" y="82"/>
                </a:cxn>
                <a:cxn ang="0">
                  <a:pos x="0" y="85"/>
                </a:cxn>
                <a:cxn ang="0">
                  <a:pos x="4" y="88"/>
                </a:cxn>
                <a:cxn ang="0">
                  <a:pos x="8" y="90"/>
                </a:cxn>
                <a:cxn ang="0">
                  <a:pos x="12" y="90"/>
                </a:cxn>
                <a:cxn ang="0">
                  <a:pos x="19" y="90"/>
                </a:cxn>
                <a:cxn ang="0">
                  <a:pos x="123" y="90"/>
                </a:cxn>
              </a:cxnLst>
              <a:rect l="0" t="0" r="r" b="b"/>
              <a:pathLst>
                <a:path w="137" h="90">
                  <a:moveTo>
                    <a:pt x="123" y="90"/>
                  </a:moveTo>
                  <a:lnTo>
                    <a:pt x="129" y="90"/>
                  </a:lnTo>
                  <a:lnTo>
                    <a:pt x="131" y="90"/>
                  </a:lnTo>
                  <a:lnTo>
                    <a:pt x="134" y="88"/>
                  </a:lnTo>
                  <a:lnTo>
                    <a:pt x="137" y="85"/>
                  </a:lnTo>
                  <a:lnTo>
                    <a:pt x="137" y="82"/>
                  </a:lnTo>
                  <a:lnTo>
                    <a:pt x="137" y="74"/>
                  </a:lnTo>
                  <a:lnTo>
                    <a:pt x="137" y="78"/>
                  </a:lnTo>
                  <a:lnTo>
                    <a:pt x="136" y="81"/>
                  </a:lnTo>
                  <a:lnTo>
                    <a:pt x="134" y="81"/>
                  </a:lnTo>
                  <a:lnTo>
                    <a:pt x="126" y="17"/>
                  </a:lnTo>
                  <a:lnTo>
                    <a:pt x="136" y="58"/>
                  </a:lnTo>
                  <a:lnTo>
                    <a:pt x="123" y="3"/>
                  </a:lnTo>
                  <a:lnTo>
                    <a:pt x="122" y="0"/>
                  </a:lnTo>
                  <a:lnTo>
                    <a:pt x="120" y="0"/>
                  </a:lnTo>
                  <a:lnTo>
                    <a:pt x="109" y="1"/>
                  </a:lnTo>
                  <a:lnTo>
                    <a:pt x="95" y="3"/>
                  </a:lnTo>
                  <a:lnTo>
                    <a:pt x="84" y="3"/>
                  </a:lnTo>
                  <a:lnTo>
                    <a:pt x="95" y="3"/>
                  </a:lnTo>
                  <a:lnTo>
                    <a:pt x="104" y="3"/>
                  </a:lnTo>
                  <a:lnTo>
                    <a:pt x="109" y="1"/>
                  </a:lnTo>
                  <a:lnTo>
                    <a:pt x="114" y="1"/>
                  </a:lnTo>
                  <a:lnTo>
                    <a:pt x="115" y="3"/>
                  </a:lnTo>
                  <a:lnTo>
                    <a:pt x="117" y="5"/>
                  </a:lnTo>
                  <a:lnTo>
                    <a:pt x="122" y="36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17" y="44"/>
                  </a:lnTo>
                  <a:lnTo>
                    <a:pt x="112" y="44"/>
                  </a:lnTo>
                  <a:lnTo>
                    <a:pt x="80" y="45"/>
                  </a:lnTo>
                  <a:lnTo>
                    <a:pt x="62" y="45"/>
                  </a:lnTo>
                  <a:lnTo>
                    <a:pt x="29" y="44"/>
                  </a:lnTo>
                  <a:lnTo>
                    <a:pt x="23" y="44"/>
                  </a:lnTo>
                  <a:lnTo>
                    <a:pt x="22" y="40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23" y="5"/>
                  </a:lnTo>
                  <a:lnTo>
                    <a:pt x="26" y="3"/>
                  </a:lnTo>
                  <a:lnTo>
                    <a:pt x="28" y="1"/>
                  </a:lnTo>
                  <a:lnTo>
                    <a:pt x="33" y="1"/>
                  </a:lnTo>
                  <a:lnTo>
                    <a:pt x="41" y="3"/>
                  </a:lnTo>
                  <a:lnTo>
                    <a:pt x="47" y="3"/>
                  </a:lnTo>
                  <a:lnTo>
                    <a:pt x="58" y="3"/>
                  </a:lnTo>
                  <a:lnTo>
                    <a:pt x="47" y="3"/>
                  </a:lnTo>
                  <a:lnTo>
                    <a:pt x="3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" y="58"/>
                  </a:lnTo>
                  <a:lnTo>
                    <a:pt x="15" y="17"/>
                  </a:lnTo>
                  <a:lnTo>
                    <a:pt x="4" y="81"/>
                  </a:lnTo>
                  <a:lnTo>
                    <a:pt x="1" y="81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4" y="88"/>
                  </a:lnTo>
                  <a:lnTo>
                    <a:pt x="8" y="90"/>
                  </a:lnTo>
                  <a:lnTo>
                    <a:pt x="12" y="90"/>
                  </a:lnTo>
                  <a:lnTo>
                    <a:pt x="19" y="90"/>
                  </a:lnTo>
                  <a:lnTo>
                    <a:pt x="123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87" name="Freeform 295"/>
            <p:cNvSpPr>
              <a:spLocks/>
            </p:cNvSpPr>
            <p:nvPr/>
          </p:nvSpPr>
          <p:spPr bwMode="auto">
            <a:xfrm>
              <a:off x="2032" y="7631"/>
              <a:ext cx="21" cy="12"/>
            </a:xfrm>
            <a:custGeom>
              <a:avLst/>
              <a:gdLst/>
              <a:ahLst/>
              <a:cxnLst>
                <a:cxn ang="0">
                  <a:pos x="125" y="89"/>
                </a:cxn>
                <a:cxn ang="0">
                  <a:pos x="131" y="89"/>
                </a:cxn>
                <a:cxn ang="0">
                  <a:pos x="135" y="89"/>
                </a:cxn>
                <a:cxn ang="0">
                  <a:pos x="139" y="88"/>
                </a:cxn>
                <a:cxn ang="0">
                  <a:pos x="144" y="85"/>
                </a:cxn>
                <a:cxn ang="0">
                  <a:pos x="146" y="81"/>
                </a:cxn>
                <a:cxn ang="0">
                  <a:pos x="146" y="75"/>
                </a:cxn>
                <a:cxn ang="0">
                  <a:pos x="144" y="77"/>
                </a:cxn>
                <a:cxn ang="0">
                  <a:pos x="139" y="80"/>
                </a:cxn>
                <a:cxn ang="0">
                  <a:pos x="138" y="80"/>
                </a:cxn>
                <a:cxn ang="0">
                  <a:pos x="127" y="17"/>
                </a:cxn>
                <a:cxn ang="0">
                  <a:pos x="144" y="58"/>
                </a:cxn>
                <a:cxn ang="0">
                  <a:pos x="125" y="3"/>
                </a:cxn>
                <a:cxn ang="0">
                  <a:pos x="124" y="0"/>
                </a:cxn>
                <a:cxn ang="0">
                  <a:pos x="120" y="0"/>
                </a:cxn>
                <a:cxn ang="0">
                  <a:pos x="111" y="2"/>
                </a:cxn>
                <a:cxn ang="0">
                  <a:pos x="98" y="3"/>
                </a:cxn>
                <a:cxn ang="0">
                  <a:pos x="86" y="4"/>
                </a:cxn>
                <a:cxn ang="0">
                  <a:pos x="97" y="4"/>
                </a:cxn>
                <a:cxn ang="0">
                  <a:pos x="103" y="3"/>
                </a:cxn>
                <a:cxn ang="0">
                  <a:pos x="111" y="3"/>
                </a:cxn>
                <a:cxn ang="0">
                  <a:pos x="116" y="3"/>
                </a:cxn>
                <a:cxn ang="0">
                  <a:pos x="117" y="3"/>
                </a:cxn>
                <a:cxn ang="0">
                  <a:pos x="119" y="4"/>
                </a:cxn>
                <a:cxn ang="0">
                  <a:pos x="124" y="35"/>
                </a:cxn>
                <a:cxn ang="0">
                  <a:pos x="124" y="36"/>
                </a:cxn>
                <a:cxn ang="0">
                  <a:pos x="124" y="41"/>
                </a:cxn>
                <a:cxn ang="0">
                  <a:pos x="119" y="43"/>
                </a:cxn>
                <a:cxn ang="0">
                  <a:pos x="112" y="43"/>
                </a:cxn>
                <a:cxn ang="0">
                  <a:pos x="81" y="45"/>
                </a:cxn>
                <a:cxn ang="0">
                  <a:pos x="63" y="45"/>
                </a:cxn>
                <a:cxn ang="0">
                  <a:pos x="31" y="43"/>
                </a:cxn>
                <a:cxn ang="0">
                  <a:pos x="25" y="43"/>
                </a:cxn>
                <a:cxn ang="0">
                  <a:pos x="22" y="41"/>
                </a:cxn>
                <a:cxn ang="0">
                  <a:pos x="22" y="36"/>
                </a:cxn>
                <a:cxn ang="0">
                  <a:pos x="22" y="35"/>
                </a:cxn>
                <a:cxn ang="0">
                  <a:pos x="25" y="4"/>
                </a:cxn>
                <a:cxn ang="0">
                  <a:pos x="27" y="3"/>
                </a:cxn>
                <a:cxn ang="0">
                  <a:pos x="30" y="3"/>
                </a:cxn>
                <a:cxn ang="0">
                  <a:pos x="33" y="3"/>
                </a:cxn>
                <a:cxn ang="0">
                  <a:pos x="43" y="3"/>
                </a:cxn>
                <a:cxn ang="0">
                  <a:pos x="47" y="4"/>
                </a:cxn>
                <a:cxn ang="0">
                  <a:pos x="58" y="4"/>
                </a:cxn>
                <a:cxn ang="0">
                  <a:pos x="45" y="3"/>
                </a:cxn>
                <a:cxn ang="0">
                  <a:pos x="33" y="2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1" y="3"/>
                </a:cxn>
                <a:cxn ang="0">
                  <a:pos x="3" y="58"/>
                </a:cxn>
                <a:cxn ang="0">
                  <a:pos x="17" y="17"/>
                </a:cxn>
                <a:cxn ang="0">
                  <a:pos x="5" y="80"/>
                </a:cxn>
                <a:cxn ang="0">
                  <a:pos x="3" y="80"/>
                </a:cxn>
                <a:cxn ang="0">
                  <a:pos x="2" y="77"/>
                </a:cxn>
                <a:cxn ang="0">
                  <a:pos x="0" y="75"/>
                </a:cxn>
                <a:cxn ang="0">
                  <a:pos x="0" y="81"/>
                </a:cxn>
                <a:cxn ang="0">
                  <a:pos x="2" y="85"/>
                </a:cxn>
                <a:cxn ang="0">
                  <a:pos x="5" y="88"/>
                </a:cxn>
                <a:cxn ang="0">
                  <a:pos x="10" y="89"/>
                </a:cxn>
                <a:cxn ang="0">
                  <a:pos x="16" y="89"/>
                </a:cxn>
                <a:cxn ang="0">
                  <a:pos x="21" y="89"/>
                </a:cxn>
                <a:cxn ang="0">
                  <a:pos x="125" y="89"/>
                </a:cxn>
              </a:cxnLst>
              <a:rect l="0" t="0" r="r" b="b"/>
              <a:pathLst>
                <a:path w="146" h="89">
                  <a:moveTo>
                    <a:pt x="125" y="89"/>
                  </a:moveTo>
                  <a:lnTo>
                    <a:pt x="131" y="89"/>
                  </a:lnTo>
                  <a:lnTo>
                    <a:pt x="135" y="89"/>
                  </a:lnTo>
                  <a:lnTo>
                    <a:pt x="139" y="88"/>
                  </a:lnTo>
                  <a:lnTo>
                    <a:pt x="144" y="85"/>
                  </a:lnTo>
                  <a:lnTo>
                    <a:pt x="146" y="81"/>
                  </a:lnTo>
                  <a:lnTo>
                    <a:pt x="146" y="75"/>
                  </a:lnTo>
                  <a:lnTo>
                    <a:pt x="144" y="77"/>
                  </a:lnTo>
                  <a:lnTo>
                    <a:pt x="139" y="80"/>
                  </a:lnTo>
                  <a:lnTo>
                    <a:pt x="138" y="80"/>
                  </a:lnTo>
                  <a:lnTo>
                    <a:pt x="127" y="17"/>
                  </a:lnTo>
                  <a:lnTo>
                    <a:pt x="144" y="58"/>
                  </a:lnTo>
                  <a:lnTo>
                    <a:pt x="125" y="3"/>
                  </a:lnTo>
                  <a:lnTo>
                    <a:pt x="124" y="0"/>
                  </a:lnTo>
                  <a:lnTo>
                    <a:pt x="120" y="0"/>
                  </a:lnTo>
                  <a:lnTo>
                    <a:pt x="111" y="2"/>
                  </a:lnTo>
                  <a:lnTo>
                    <a:pt x="98" y="3"/>
                  </a:lnTo>
                  <a:lnTo>
                    <a:pt x="86" y="4"/>
                  </a:lnTo>
                  <a:lnTo>
                    <a:pt x="97" y="4"/>
                  </a:lnTo>
                  <a:lnTo>
                    <a:pt x="103" y="3"/>
                  </a:lnTo>
                  <a:lnTo>
                    <a:pt x="111" y="3"/>
                  </a:lnTo>
                  <a:lnTo>
                    <a:pt x="116" y="3"/>
                  </a:lnTo>
                  <a:lnTo>
                    <a:pt x="117" y="3"/>
                  </a:lnTo>
                  <a:lnTo>
                    <a:pt x="119" y="4"/>
                  </a:lnTo>
                  <a:lnTo>
                    <a:pt x="124" y="35"/>
                  </a:lnTo>
                  <a:lnTo>
                    <a:pt x="124" y="36"/>
                  </a:lnTo>
                  <a:lnTo>
                    <a:pt x="124" y="41"/>
                  </a:lnTo>
                  <a:lnTo>
                    <a:pt x="119" y="43"/>
                  </a:lnTo>
                  <a:lnTo>
                    <a:pt x="112" y="43"/>
                  </a:lnTo>
                  <a:lnTo>
                    <a:pt x="81" y="45"/>
                  </a:lnTo>
                  <a:lnTo>
                    <a:pt x="63" y="45"/>
                  </a:lnTo>
                  <a:lnTo>
                    <a:pt x="31" y="43"/>
                  </a:lnTo>
                  <a:lnTo>
                    <a:pt x="25" y="43"/>
                  </a:lnTo>
                  <a:lnTo>
                    <a:pt x="22" y="41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5" y="4"/>
                  </a:lnTo>
                  <a:lnTo>
                    <a:pt x="27" y="3"/>
                  </a:lnTo>
                  <a:lnTo>
                    <a:pt x="30" y="3"/>
                  </a:lnTo>
                  <a:lnTo>
                    <a:pt x="33" y="3"/>
                  </a:lnTo>
                  <a:lnTo>
                    <a:pt x="43" y="3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45" y="3"/>
                  </a:lnTo>
                  <a:lnTo>
                    <a:pt x="33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1" y="3"/>
                  </a:lnTo>
                  <a:lnTo>
                    <a:pt x="3" y="58"/>
                  </a:lnTo>
                  <a:lnTo>
                    <a:pt x="17" y="17"/>
                  </a:lnTo>
                  <a:lnTo>
                    <a:pt x="5" y="80"/>
                  </a:lnTo>
                  <a:lnTo>
                    <a:pt x="3" y="80"/>
                  </a:lnTo>
                  <a:lnTo>
                    <a:pt x="2" y="7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2" y="85"/>
                  </a:lnTo>
                  <a:lnTo>
                    <a:pt x="5" y="88"/>
                  </a:lnTo>
                  <a:lnTo>
                    <a:pt x="10" y="89"/>
                  </a:lnTo>
                  <a:lnTo>
                    <a:pt x="16" y="89"/>
                  </a:lnTo>
                  <a:lnTo>
                    <a:pt x="21" y="89"/>
                  </a:lnTo>
                  <a:lnTo>
                    <a:pt x="125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88" name="Freeform 296"/>
            <p:cNvSpPr>
              <a:spLocks/>
            </p:cNvSpPr>
            <p:nvPr/>
          </p:nvSpPr>
          <p:spPr bwMode="auto">
            <a:xfrm>
              <a:off x="2056" y="7631"/>
              <a:ext cx="20" cy="13"/>
            </a:xfrm>
            <a:custGeom>
              <a:avLst/>
              <a:gdLst/>
              <a:ahLst/>
              <a:cxnLst>
                <a:cxn ang="0">
                  <a:pos x="124" y="91"/>
                </a:cxn>
                <a:cxn ang="0">
                  <a:pos x="130" y="91"/>
                </a:cxn>
                <a:cxn ang="0">
                  <a:pos x="135" y="91"/>
                </a:cxn>
                <a:cxn ang="0">
                  <a:pos x="138" y="89"/>
                </a:cxn>
                <a:cxn ang="0">
                  <a:pos x="143" y="85"/>
                </a:cxn>
                <a:cxn ang="0">
                  <a:pos x="143" y="84"/>
                </a:cxn>
                <a:cxn ang="0">
                  <a:pos x="143" y="77"/>
                </a:cxn>
                <a:cxn ang="0">
                  <a:pos x="143" y="80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25" y="18"/>
                </a:cxn>
                <a:cxn ang="0">
                  <a:pos x="139" y="61"/>
                </a:cxn>
                <a:cxn ang="0">
                  <a:pos x="124" y="4"/>
                </a:cxn>
                <a:cxn ang="0">
                  <a:pos x="122" y="2"/>
                </a:cxn>
                <a:cxn ang="0">
                  <a:pos x="119" y="0"/>
                </a:cxn>
                <a:cxn ang="0">
                  <a:pos x="110" y="3"/>
                </a:cxn>
                <a:cxn ang="0">
                  <a:pos x="96" y="4"/>
                </a:cxn>
                <a:cxn ang="0">
                  <a:pos x="85" y="4"/>
                </a:cxn>
                <a:cxn ang="0">
                  <a:pos x="96" y="4"/>
                </a:cxn>
                <a:cxn ang="0">
                  <a:pos x="104" y="4"/>
                </a:cxn>
                <a:cxn ang="0">
                  <a:pos x="110" y="3"/>
                </a:cxn>
                <a:cxn ang="0">
                  <a:pos x="115" y="3"/>
                </a:cxn>
                <a:cxn ang="0">
                  <a:pos x="116" y="4"/>
                </a:cxn>
                <a:cxn ang="0">
                  <a:pos x="117" y="6"/>
                </a:cxn>
                <a:cxn ang="0">
                  <a:pos x="122" y="36"/>
                </a:cxn>
                <a:cxn ang="0">
                  <a:pos x="122" y="39"/>
                </a:cxn>
                <a:cxn ang="0">
                  <a:pos x="122" y="41"/>
                </a:cxn>
                <a:cxn ang="0">
                  <a:pos x="117" y="45"/>
                </a:cxn>
                <a:cxn ang="0">
                  <a:pos x="111" y="45"/>
                </a:cxn>
                <a:cxn ang="0">
                  <a:pos x="80" y="47"/>
                </a:cxn>
                <a:cxn ang="0">
                  <a:pos x="63" y="47"/>
                </a:cxn>
                <a:cxn ang="0">
                  <a:pos x="30" y="45"/>
                </a:cxn>
                <a:cxn ang="0">
                  <a:pos x="24" y="45"/>
                </a:cxn>
                <a:cxn ang="0">
                  <a:pos x="22" y="41"/>
                </a:cxn>
                <a:cxn ang="0">
                  <a:pos x="17" y="39"/>
                </a:cxn>
                <a:cxn ang="0">
                  <a:pos x="17" y="36"/>
                </a:cxn>
                <a:cxn ang="0">
                  <a:pos x="24" y="6"/>
                </a:cxn>
                <a:cxn ang="0">
                  <a:pos x="25" y="4"/>
                </a:cxn>
                <a:cxn ang="0">
                  <a:pos x="29" y="3"/>
                </a:cxn>
                <a:cxn ang="0">
                  <a:pos x="32" y="3"/>
                </a:cxn>
                <a:cxn ang="0">
                  <a:pos x="40" y="4"/>
                </a:cxn>
                <a:cxn ang="0">
                  <a:pos x="46" y="4"/>
                </a:cxn>
                <a:cxn ang="0">
                  <a:pos x="58" y="4"/>
                </a:cxn>
                <a:cxn ang="0">
                  <a:pos x="46" y="4"/>
                </a:cxn>
                <a:cxn ang="0">
                  <a:pos x="35" y="3"/>
                </a:cxn>
                <a:cxn ang="0">
                  <a:pos x="24" y="0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2" y="61"/>
                </a:cxn>
                <a:cxn ang="0">
                  <a:pos x="16" y="18"/>
                </a:cxn>
                <a:cxn ang="0">
                  <a:pos x="3" y="81"/>
                </a:cxn>
                <a:cxn ang="0">
                  <a:pos x="2" y="81"/>
                </a:cxn>
                <a:cxn ang="0">
                  <a:pos x="0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0" y="85"/>
                </a:cxn>
                <a:cxn ang="0">
                  <a:pos x="3" y="89"/>
                </a:cxn>
                <a:cxn ang="0">
                  <a:pos x="8" y="91"/>
                </a:cxn>
                <a:cxn ang="0">
                  <a:pos x="13" y="91"/>
                </a:cxn>
                <a:cxn ang="0">
                  <a:pos x="17" y="91"/>
                </a:cxn>
                <a:cxn ang="0">
                  <a:pos x="124" y="91"/>
                </a:cxn>
              </a:cxnLst>
              <a:rect l="0" t="0" r="r" b="b"/>
              <a:pathLst>
                <a:path w="143" h="91">
                  <a:moveTo>
                    <a:pt x="124" y="91"/>
                  </a:moveTo>
                  <a:lnTo>
                    <a:pt x="130" y="91"/>
                  </a:lnTo>
                  <a:lnTo>
                    <a:pt x="135" y="91"/>
                  </a:lnTo>
                  <a:lnTo>
                    <a:pt x="138" y="89"/>
                  </a:lnTo>
                  <a:lnTo>
                    <a:pt x="143" y="85"/>
                  </a:lnTo>
                  <a:lnTo>
                    <a:pt x="143" y="84"/>
                  </a:lnTo>
                  <a:lnTo>
                    <a:pt x="143" y="77"/>
                  </a:lnTo>
                  <a:lnTo>
                    <a:pt x="143" y="80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25" y="18"/>
                  </a:lnTo>
                  <a:lnTo>
                    <a:pt x="139" y="61"/>
                  </a:lnTo>
                  <a:lnTo>
                    <a:pt x="124" y="4"/>
                  </a:lnTo>
                  <a:lnTo>
                    <a:pt x="122" y="2"/>
                  </a:lnTo>
                  <a:lnTo>
                    <a:pt x="119" y="0"/>
                  </a:lnTo>
                  <a:lnTo>
                    <a:pt x="110" y="3"/>
                  </a:lnTo>
                  <a:lnTo>
                    <a:pt x="96" y="4"/>
                  </a:lnTo>
                  <a:lnTo>
                    <a:pt x="85" y="4"/>
                  </a:lnTo>
                  <a:lnTo>
                    <a:pt x="96" y="4"/>
                  </a:lnTo>
                  <a:lnTo>
                    <a:pt x="104" y="4"/>
                  </a:lnTo>
                  <a:lnTo>
                    <a:pt x="110" y="3"/>
                  </a:lnTo>
                  <a:lnTo>
                    <a:pt x="115" y="3"/>
                  </a:lnTo>
                  <a:lnTo>
                    <a:pt x="116" y="4"/>
                  </a:lnTo>
                  <a:lnTo>
                    <a:pt x="117" y="6"/>
                  </a:lnTo>
                  <a:lnTo>
                    <a:pt x="122" y="36"/>
                  </a:lnTo>
                  <a:lnTo>
                    <a:pt x="122" y="39"/>
                  </a:lnTo>
                  <a:lnTo>
                    <a:pt x="122" y="41"/>
                  </a:lnTo>
                  <a:lnTo>
                    <a:pt x="117" y="45"/>
                  </a:lnTo>
                  <a:lnTo>
                    <a:pt x="111" y="45"/>
                  </a:lnTo>
                  <a:lnTo>
                    <a:pt x="80" y="47"/>
                  </a:lnTo>
                  <a:lnTo>
                    <a:pt x="63" y="47"/>
                  </a:lnTo>
                  <a:lnTo>
                    <a:pt x="30" y="45"/>
                  </a:lnTo>
                  <a:lnTo>
                    <a:pt x="24" y="45"/>
                  </a:lnTo>
                  <a:lnTo>
                    <a:pt x="22" y="41"/>
                  </a:lnTo>
                  <a:lnTo>
                    <a:pt x="17" y="39"/>
                  </a:lnTo>
                  <a:lnTo>
                    <a:pt x="17" y="36"/>
                  </a:lnTo>
                  <a:lnTo>
                    <a:pt x="24" y="6"/>
                  </a:lnTo>
                  <a:lnTo>
                    <a:pt x="25" y="4"/>
                  </a:lnTo>
                  <a:lnTo>
                    <a:pt x="29" y="3"/>
                  </a:lnTo>
                  <a:lnTo>
                    <a:pt x="32" y="3"/>
                  </a:lnTo>
                  <a:lnTo>
                    <a:pt x="40" y="4"/>
                  </a:lnTo>
                  <a:lnTo>
                    <a:pt x="46" y="4"/>
                  </a:lnTo>
                  <a:lnTo>
                    <a:pt x="58" y="4"/>
                  </a:lnTo>
                  <a:lnTo>
                    <a:pt x="46" y="4"/>
                  </a:lnTo>
                  <a:lnTo>
                    <a:pt x="35" y="3"/>
                  </a:lnTo>
                  <a:lnTo>
                    <a:pt x="24" y="0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2" y="61"/>
                  </a:lnTo>
                  <a:lnTo>
                    <a:pt x="16" y="18"/>
                  </a:lnTo>
                  <a:lnTo>
                    <a:pt x="3" y="81"/>
                  </a:lnTo>
                  <a:lnTo>
                    <a:pt x="2" y="81"/>
                  </a:lnTo>
                  <a:lnTo>
                    <a:pt x="0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0" y="85"/>
                  </a:lnTo>
                  <a:lnTo>
                    <a:pt x="3" y="89"/>
                  </a:lnTo>
                  <a:lnTo>
                    <a:pt x="8" y="91"/>
                  </a:lnTo>
                  <a:lnTo>
                    <a:pt x="13" y="91"/>
                  </a:lnTo>
                  <a:lnTo>
                    <a:pt x="17" y="91"/>
                  </a:lnTo>
                  <a:lnTo>
                    <a:pt x="124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89" name="Freeform 297"/>
            <p:cNvSpPr>
              <a:spLocks/>
            </p:cNvSpPr>
            <p:nvPr/>
          </p:nvSpPr>
          <p:spPr bwMode="auto">
            <a:xfrm>
              <a:off x="2079" y="7631"/>
              <a:ext cx="21" cy="13"/>
            </a:xfrm>
            <a:custGeom>
              <a:avLst/>
              <a:gdLst/>
              <a:ahLst/>
              <a:cxnLst>
                <a:cxn ang="0">
                  <a:pos x="126" y="91"/>
                </a:cxn>
                <a:cxn ang="0">
                  <a:pos x="130" y="91"/>
                </a:cxn>
                <a:cxn ang="0">
                  <a:pos x="136" y="91"/>
                </a:cxn>
                <a:cxn ang="0">
                  <a:pos x="140" y="89"/>
                </a:cxn>
                <a:cxn ang="0">
                  <a:pos x="141" y="85"/>
                </a:cxn>
                <a:cxn ang="0">
                  <a:pos x="144" y="84"/>
                </a:cxn>
                <a:cxn ang="0">
                  <a:pos x="144" y="77"/>
                </a:cxn>
                <a:cxn ang="0">
                  <a:pos x="141" y="80"/>
                </a:cxn>
                <a:cxn ang="0">
                  <a:pos x="140" y="81"/>
                </a:cxn>
                <a:cxn ang="0">
                  <a:pos x="137" y="81"/>
                </a:cxn>
                <a:cxn ang="0">
                  <a:pos x="128" y="18"/>
                </a:cxn>
                <a:cxn ang="0">
                  <a:pos x="141" y="61"/>
                </a:cxn>
                <a:cxn ang="0">
                  <a:pos x="126" y="4"/>
                </a:cxn>
                <a:cxn ang="0">
                  <a:pos x="123" y="2"/>
                </a:cxn>
                <a:cxn ang="0">
                  <a:pos x="120" y="0"/>
                </a:cxn>
                <a:cxn ang="0">
                  <a:pos x="110" y="3"/>
                </a:cxn>
                <a:cxn ang="0">
                  <a:pos x="98" y="4"/>
                </a:cxn>
                <a:cxn ang="0">
                  <a:pos x="86" y="4"/>
                </a:cxn>
                <a:cxn ang="0">
                  <a:pos x="96" y="4"/>
                </a:cxn>
                <a:cxn ang="0">
                  <a:pos x="105" y="4"/>
                </a:cxn>
                <a:cxn ang="0">
                  <a:pos x="110" y="3"/>
                </a:cxn>
                <a:cxn ang="0">
                  <a:pos x="117" y="3"/>
                </a:cxn>
                <a:cxn ang="0">
                  <a:pos x="118" y="4"/>
                </a:cxn>
                <a:cxn ang="0">
                  <a:pos x="120" y="6"/>
                </a:cxn>
                <a:cxn ang="0">
                  <a:pos x="123" y="36"/>
                </a:cxn>
                <a:cxn ang="0">
                  <a:pos x="123" y="39"/>
                </a:cxn>
                <a:cxn ang="0">
                  <a:pos x="122" y="41"/>
                </a:cxn>
                <a:cxn ang="0">
                  <a:pos x="118" y="45"/>
                </a:cxn>
                <a:cxn ang="0">
                  <a:pos x="114" y="45"/>
                </a:cxn>
                <a:cxn ang="0">
                  <a:pos x="81" y="47"/>
                </a:cxn>
                <a:cxn ang="0">
                  <a:pos x="64" y="47"/>
                </a:cxn>
                <a:cxn ang="0">
                  <a:pos x="33" y="45"/>
                </a:cxn>
                <a:cxn ang="0">
                  <a:pos x="26" y="45"/>
                </a:cxn>
                <a:cxn ang="0">
                  <a:pos x="22" y="41"/>
                </a:cxn>
                <a:cxn ang="0">
                  <a:pos x="20" y="39"/>
                </a:cxn>
                <a:cxn ang="0">
                  <a:pos x="20" y="36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8" y="3"/>
                </a:cxn>
                <a:cxn ang="0">
                  <a:pos x="34" y="3"/>
                </a:cxn>
                <a:cxn ang="0">
                  <a:pos x="41" y="4"/>
                </a:cxn>
                <a:cxn ang="0">
                  <a:pos x="48" y="4"/>
                </a:cxn>
                <a:cxn ang="0">
                  <a:pos x="58" y="4"/>
                </a:cxn>
                <a:cxn ang="0">
                  <a:pos x="46" y="4"/>
                </a:cxn>
                <a:cxn ang="0">
                  <a:pos x="34" y="3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18" y="4"/>
                </a:cxn>
                <a:cxn ang="0">
                  <a:pos x="2" y="61"/>
                </a:cxn>
                <a:cxn ang="0">
                  <a:pos x="17" y="18"/>
                </a:cxn>
                <a:cxn ang="0">
                  <a:pos x="6" y="81"/>
                </a:cxn>
                <a:cxn ang="0">
                  <a:pos x="4" y="81"/>
                </a:cxn>
                <a:cxn ang="0">
                  <a:pos x="2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2" y="85"/>
                </a:cxn>
                <a:cxn ang="0">
                  <a:pos x="4" y="89"/>
                </a:cxn>
                <a:cxn ang="0">
                  <a:pos x="9" y="91"/>
                </a:cxn>
                <a:cxn ang="0">
                  <a:pos x="14" y="91"/>
                </a:cxn>
                <a:cxn ang="0">
                  <a:pos x="18" y="91"/>
                </a:cxn>
                <a:cxn ang="0">
                  <a:pos x="126" y="91"/>
                </a:cxn>
              </a:cxnLst>
              <a:rect l="0" t="0" r="r" b="b"/>
              <a:pathLst>
                <a:path w="144" h="91">
                  <a:moveTo>
                    <a:pt x="126" y="91"/>
                  </a:moveTo>
                  <a:lnTo>
                    <a:pt x="130" y="91"/>
                  </a:lnTo>
                  <a:lnTo>
                    <a:pt x="136" y="91"/>
                  </a:lnTo>
                  <a:lnTo>
                    <a:pt x="140" y="89"/>
                  </a:lnTo>
                  <a:lnTo>
                    <a:pt x="141" y="85"/>
                  </a:lnTo>
                  <a:lnTo>
                    <a:pt x="144" y="84"/>
                  </a:lnTo>
                  <a:lnTo>
                    <a:pt x="144" y="77"/>
                  </a:lnTo>
                  <a:lnTo>
                    <a:pt x="141" y="80"/>
                  </a:lnTo>
                  <a:lnTo>
                    <a:pt x="140" y="81"/>
                  </a:lnTo>
                  <a:lnTo>
                    <a:pt x="137" y="81"/>
                  </a:lnTo>
                  <a:lnTo>
                    <a:pt x="128" y="18"/>
                  </a:lnTo>
                  <a:lnTo>
                    <a:pt x="141" y="61"/>
                  </a:lnTo>
                  <a:lnTo>
                    <a:pt x="126" y="4"/>
                  </a:lnTo>
                  <a:lnTo>
                    <a:pt x="123" y="2"/>
                  </a:lnTo>
                  <a:lnTo>
                    <a:pt x="120" y="0"/>
                  </a:lnTo>
                  <a:lnTo>
                    <a:pt x="110" y="3"/>
                  </a:lnTo>
                  <a:lnTo>
                    <a:pt x="98" y="4"/>
                  </a:lnTo>
                  <a:lnTo>
                    <a:pt x="86" y="4"/>
                  </a:lnTo>
                  <a:lnTo>
                    <a:pt x="96" y="4"/>
                  </a:lnTo>
                  <a:lnTo>
                    <a:pt x="105" y="4"/>
                  </a:lnTo>
                  <a:lnTo>
                    <a:pt x="110" y="3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20" y="6"/>
                  </a:lnTo>
                  <a:lnTo>
                    <a:pt x="123" y="36"/>
                  </a:lnTo>
                  <a:lnTo>
                    <a:pt x="123" y="39"/>
                  </a:lnTo>
                  <a:lnTo>
                    <a:pt x="122" y="41"/>
                  </a:lnTo>
                  <a:lnTo>
                    <a:pt x="118" y="45"/>
                  </a:lnTo>
                  <a:lnTo>
                    <a:pt x="114" y="45"/>
                  </a:lnTo>
                  <a:lnTo>
                    <a:pt x="81" y="47"/>
                  </a:lnTo>
                  <a:lnTo>
                    <a:pt x="64" y="47"/>
                  </a:lnTo>
                  <a:lnTo>
                    <a:pt x="33" y="45"/>
                  </a:lnTo>
                  <a:lnTo>
                    <a:pt x="26" y="45"/>
                  </a:lnTo>
                  <a:lnTo>
                    <a:pt x="22" y="41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8" y="3"/>
                  </a:lnTo>
                  <a:lnTo>
                    <a:pt x="34" y="3"/>
                  </a:lnTo>
                  <a:lnTo>
                    <a:pt x="41" y="4"/>
                  </a:lnTo>
                  <a:lnTo>
                    <a:pt x="48" y="4"/>
                  </a:lnTo>
                  <a:lnTo>
                    <a:pt x="58" y="4"/>
                  </a:lnTo>
                  <a:lnTo>
                    <a:pt x="46" y="4"/>
                  </a:lnTo>
                  <a:lnTo>
                    <a:pt x="34" y="3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4"/>
                  </a:lnTo>
                  <a:lnTo>
                    <a:pt x="2" y="61"/>
                  </a:lnTo>
                  <a:lnTo>
                    <a:pt x="17" y="18"/>
                  </a:lnTo>
                  <a:lnTo>
                    <a:pt x="6" y="81"/>
                  </a:lnTo>
                  <a:lnTo>
                    <a:pt x="4" y="81"/>
                  </a:lnTo>
                  <a:lnTo>
                    <a:pt x="2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2" y="85"/>
                  </a:lnTo>
                  <a:lnTo>
                    <a:pt x="4" y="89"/>
                  </a:lnTo>
                  <a:lnTo>
                    <a:pt x="9" y="91"/>
                  </a:lnTo>
                  <a:lnTo>
                    <a:pt x="14" y="91"/>
                  </a:lnTo>
                  <a:lnTo>
                    <a:pt x="18" y="91"/>
                  </a:lnTo>
                  <a:lnTo>
                    <a:pt x="126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90" name="Freeform 298"/>
            <p:cNvSpPr>
              <a:spLocks/>
            </p:cNvSpPr>
            <p:nvPr/>
          </p:nvSpPr>
          <p:spPr bwMode="auto">
            <a:xfrm>
              <a:off x="2103" y="7631"/>
              <a:ext cx="21" cy="13"/>
            </a:xfrm>
            <a:custGeom>
              <a:avLst/>
              <a:gdLst/>
              <a:ahLst/>
              <a:cxnLst>
                <a:cxn ang="0">
                  <a:pos x="124" y="91"/>
                </a:cxn>
                <a:cxn ang="0">
                  <a:pos x="130" y="91"/>
                </a:cxn>
                <a:cxn ang="0">
                  <a:pos x="133" y="91"/>
                </a:cxn>
                <a:cxn ang="0">
                  <a:pos x="138" y="89"/>
                </a:cxn>
                <a:cxn ang="0">
                  <a:pos x="141" y="85"/>
                </a:cxn>
                <a:cxn ang="0">
                  <a:pos x="144" y="84"/>
                </a:cxn>
                <a:cxn ang="0">
                  <a:pos x="144" y="77"/>
                </a:cxn>
                <a:cxn ang="0">
                  <a:pos x="141" y="80"/>
                </a:cxn>
                <a:cxn ang="0">
                  <a:pos x="139" y="81"/>
                </a:cxn>
                <a:cxn ang="0">
                  <a:pos x="138" y="81"/>
                </a:cxn>
                <a:cxn ang="0">
                  <a:pos x="125" y="18"/>
                </a:cxn>
                <a:cxn ang="0">
                  <a:pos x="139" y="61"/>
                </a:cxn>
                <a:cxn ang="0">
                  <a:pos x="124" y="4"/>
                </a:cxn>
                <a:cxn ang="0">
                  <a:pos x="124" y="2"/>
                </a:cxn>
                <a:cxn ang="0">
                  <a:pos x="117" y="0"/>
                </a:cxn>
                <a:cxn ang="0">
                  <a:pos x="109" y="3"/>
                </a:cxn>
                <a:cxn ang="0">
                  <a:pos x="98" y="4"/>
                </a:cxn>
                <a:cxn ang="0">
                  <a:pos x="86" y="4"/>
                </a:cxn>
                <a:cxn ang="0">
                  <a:pos x="96" y="4"/>
                </a:cxn>
                <a:cxn ang="0">
                  <a:pos x="102" y="4"/>
                </a:cxn>
                <a:cxn ang="0">
                  <a:pos x="109" y="3"/>
                </a:cxn>
                <a:cxn ang="0">
                  <a:pos x="113" y="3"/>
                </a:cxn>
                <a:cxn ang="0">
                  <a:pos x="116" y="4"/>
                </a:cxn>
                <a:cxn ang="0">
                  <a:pos x="117" y="6"/>
                </a:cxn>
                <a:cxn ang="0">
                  <a:pos x="124" y="36"/>
                </a:cxn>
                <a:cxn ang="0">
                  <a:pos x="124" y="39"/>
                </a:cxn>
                <a:cxn ang="0">
                  <a:pos x="122" y="41"/>
                </a:cxn>
                <a:cxn ang="0">
                  <a:pos x="117" y="45"/>
                </a:cxn>
                <a:cxn ang="0">
                  <a:pos x="112" y="45"/>
                </a:cxn>
                <a:cxn ang="0">
                  <a:pos x="80" y="47"/>
                </a:cxn>
                <a:cxn ang="0">
                  <a:pos x="61" y="47"/>
                </a:cxn>
                <a:cxn ang="0">
                  <a:pos x="30" y="45"/>
                </a:cxn>
                <a:cxn ang="0">
                  <a:pos x="24" y="45"/>
                </a:cxn>
                <a:cxn ang="0">
                  <a:pos x="21" y="41"/>
                </a:cxn>
                <a:cxn ang="0">
                  <a:pos x="21" y="39"/>
                </a:cxn>
                <a:cxn ang="0">
                  <a:pos x="21" y="36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7" y="3"/>
                </a:cxn>
                <a:cxn ang="0">
                  <a:pos x="32" y="3"/>
                </a:cxn>
                <a:cxn ang="0">
                  <a:pos x="40" y="4"/>
                </a:cxn>
                <a:cxn ang="0">
                  <a:pos x="45" y="4"/>
                </a:cxn>
                <a:cxn ang="0">
                  <a:pos x="58" y="4"/>
                </a:cxn>
                <a:cxn ang="0">
                  <a:pos x="45" y="4"/>
                </a:cxn>
                <a:cxn ang="0">
                  <a:pos x="32" y="3"/>
                </a:cxn>
                <a:cxn ang="0">
                  <a:pos x="22" y="0"/>
                </a:cxn>
                <a:cxn ang="0">
                  <a:pos x="21" y="2"/>
                </a:cxn>
                <a:cxn ang="0">
                  <a:pos x="18" y="4"/>
                </a:cxn>
                <a:cxn ang="0">
                  <a:pos x="2" y="61"/>
                </a:cxn>
                <a:cxn ang="0">
                  <a:pos x="16" y="18"/>
                </a:cxn>
                <a:cxn ang="0">
                  <a:pos x="5" y="81"/>
                </a:cxn>
                <a:cxn ang="0">
                  <a:pos x="3" y="81"/>
                </a:cxn>
                <a:cxn ang="0">
                  <a:pos x="0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0" y="85"/>
                </a:cxn>
                <a:cxn ang="0">
                  <a:pos x="3" y="89"/>
                </a:cxn>
                <a:cxn ang="0">
                  <a:pos x="9" y="91"/>
                </a:cxn>
                <a:cxn ang="0">
                  <a:pos x="11" y="91"/>
                </a:cxn>
                <a:cxn ang="0">
                  <a:pos x="18" y="91"/>
                </a:cxn>
                <a:cxn ang="0">
                  <a:pos x="124" y="91"/>
                </a:cxn>
              </a:cxnLst>
              <a:rect l="0" t="0" r="r" b="b"/>
              <a:pathLst>
                <a:path w="144" h="91">
                  <a:moveTo>
                    <a:pt x="124" y="91"/>
                  </a:moveTo>
                  <a:lnTo>
                    <a:pt x="130" y="91"/>
                  </a:lnTo>
                  <a:lnTo>
                    <a:pt x="133" y="91"/>
                  </a:lnTo>
                  <a:lnTo>
                    <a:pt x="138" y="89"/>
                  </a:lnTo>
                  <a:lnTo>
                    <a:pt x="141" y="85"/>
                  </a:lnTo>
                  <a:lnTo>
                    <a:pt x="144" y="84"/>
                  </a:lnTo>
                  <a:lnTo>
                    <a:pt x="144" y="77"/>
                  </a:lnTo>
                  <a:lnTo>
                    <a:pt x="141" y="80"/>
                  </a:lnTo>
                  <a:lnTo>
                    <a:pt x="139" y="81"/>
                  </a:lnTo>
                  <a:lnTo>
                    <a:pt x="138" y="81"/>
                  </a:lnTo>
                  <a:lnTo>
                    <a:pt x="125" y="18"/>
                  </a:lnTo>
                  <a:lnTo>
                    <a:pt x="139" y="61"/>
                  </a:lnTo>
                  <a:lnTo>
                    <a:pt x="124" y="4"/>
                  </a:lnTo>
                  <a:lnTo>
                    <a:pt x="124" y="2"/>
                  </a:lnTo>
                  <a:lnTo>
                    <a:pt x="117" y="0"/>
                  </a:lnTo>
                  <a:lnTo>
                    <a:pt x="109" y="3"/>
                  </a:lnTo>
                  <a:lnTo>
                    <a:pt x="98" y="4"/>
                  </a:lnTo>
                  <a:lnTo>
                    <a:pt x="86" y="4"/>
                  </a:lnTo>
                  <a:lnTo>
                    <a:pt x="96" y="4"/>
                  </a:lnTo>
                  <a:lnTo>
                    <a:pt x="102" y="4"/>
                  </a:lnTo>
                  <a:lnTo>
                    <a:pt x="109" y="3"/>
                  </a:lnTo>
                  <a:lnTo>
                    <a:pt x="113" y="3"/>
                  </a:lnTo>
                  <a:lnTo>
                    <a:pt x="116" y="4"/>
                  </a:lnTo>
                  <a:lnTo>
                    <a:pt x="117" y="6"/>
                  </a:lnTo>
                  <a:lnTo>
                    <a:pt x="124" y="36"/>
                  </a:lnTo>
                  <a:lnTo>
                    <a:pt x="124" y="39"/>
                  </a:lnTo>
                  <a:lnTo>
                    <a:pt x="122" y="41"/>
                  </a:lnTo>
                  <a:lnTo>
                    <a:pt x="117" y="45"/>
                  </a:lnTo>
                  <a:lnTo>
                    <a:pt x="112" y="45"/>
                  </a:lnTo>
                  <a:lnTo>
                    <a:pt x="80" y="47"/>
                  </a:lnTo>
                  <a:lnTo>
                    <a:pt x="61" y="47"/>
                  </a:lnTo>
                  <a:lnTo>
                    <a:pt x="30" y="45"/>
                  </a:lnTo>
                  <a:lnTo>
                    <a:pt x="24" y="45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6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40" y="4"/>
                  </a:lnTo>
                  <a:lnTo>
                    <a:pt x="45" y="4"/>
                  </a:lnTo>
                  <a:lnTo>
                    <a:pt x="58" y="4"/>
                  </a:lnTo>
                  <a:lnTo>
                    <a:pt x="45" y="4"/>
                  </a:lnTo>
                  <a:lnTo>
                    <a:pt x="32" y="3"/>
                  </a:lnTo>
                  <a:lnTo>
                    <a:pt x="22" y="0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2" y="61"/>
                  </a:lnTo>
                  <a:lnTo>
                    <a:pt x="16" y="18"/>
                  </a:lnTo>
                  <a:lnTo>
                    <a:pt x="5" y="81"/>
                  </a:lnTo>
                  <a:lnTo>
                    <a:pt x="3" y="81"/>
                  </a:lnTo>
                  <a:lnTo>
                    <a:pt x="0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0" y="85"/>
                  </a:lnTo>
                  <a:lnTo>
                    <a:pt x="3" y="89"/>
                  </a:lnTo>
                  <a:lnTo>
                    <a:pt x="9" y="91"/>
                  </a:lnTo>
                  <a:lnTo>
                    <a:pt x="11" y="91"/>
                  </a:lnTo>
                  <a:lnTo>
                    <a:pt x="18" y="91"/>
                  </a:lnTo>
                  <a:lnTo>
                    <a:pt x="124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91" name="Freeform 299"/>
            <p:cNvSpPr>
              <a:spLocks/>
            </p:cNvSpPr>
            <p:nvPr/>
          </p:nvSpPr>
          <p:spPr bwMode="auto">
            <a:xfrm>
              <a:off x="2139" y="7631"/>
              <a:ext cx="20" cy="12"/>
            </a:xfrm>
            <a:custGeom>
              <a:avLst/>
              <a:gdLst/>
              <a:ahLst/>
              <a:cxnLst>
                <a:cxn ang="0">
                  <a:pos x="123" y="89"/>
                </a:cxn>
                <a:cxn ang="0">
                  <a:pos x="126" y="89"/>
                </a:cxn>
                <a:cxn ang="0">
                  <a:pos x="132" y="89"/>
                </a:cxn>
                <a:cxn ang="0">
                  <a:pos x="134" y="88"/>
                </a:cxn>
                <a:cxn ang="0">
                  <a:pos x="138" y="85"/>
                </a:cxn>
                <a:cxn ang="0">
                  <a:pos x="140" y="81"/>
                </a:cxn>
                <a:cxn ang="0">
                  <a:pos x="140" y="75"/>
                </a:cxn>
                <a:cxn ang="0">
                  <a:pos x="138" y="77"/>
                </a:cxn>
                <a:cxn ang="0">
                  <a:pos x="137" y="80"/>
                </a:cxn>
                <a:cxn ang="0">
                  <a:pos x="134" y="80"/>
                </a:cxn>
                <a:cxn ang="0">
                  <a:pos x="123" y="17"/>
                </a:cxn>
                <a:cxn ang="0">
                  <a:pos x="138" y="58"/>
                </a:cxn>
                <a:cxn ang="0">
                  <a:pos x="123" y="3"/>
                </a:cxn>
                <a:cxn ang="0">
                  <a:pos x="121" y="0"/>
                </a:cxn>
                <a:cxn ang="0">
                  <a:pos x="117" y="0"/>
                </a:cxn>
                <a:cxn ang="0">
                  <a:pos x="107" y="2"/>
                </a:cxn>
                <a:cxn ang="0">
                  <a:pos x="95" y="3"/>
                </a:cxn>
                <a:cxn ang="0">
                  <a:pos x="81" y="4"/>
                </a:cxn>
                <a:cxn ang="0">
                  <a:pos x="92" y="4"/>
                </a:cxn>
                <a:cxn ang="0">
                  <a:pos x="100" y="3"/>
                </a:cxn>
                <a:cxn ang="0">
                  <a:pos x="107" y="3"/>
                </a:cxn>
                <a:cxn ang="0">
                  <a:pos x="110" y="3"/>
                </a:cxn>
                <a:cxn ang="0">
                  <a:pos x="112" y="3"/>
                </a:cxn>
                <a:cxn ang="0">
                  <a:pos x="115" y="4"/>
                </a:cxn>
                <a:cxn ang="0">
                  <a:pos x="121" y="35"/>
                </a:cxn>
                <a:cxn ang="0">
                  <a:pos x="121" y="36"/>
                </a:cxn>
                <a:cxn ang="0">
                  <a:pos x="118" y="41"/>
                </a:cxn>
                <a:cxn ang="0">
                  <a:pos x="115" y="43"/>
                </a:cxn>
                <a:cxn ang="0">
                  <a:pos x="109" y="43"/>
                </a:cxn>
                <a:cxn ang="0">
                  <a:pos x="76" y="45"/>
                </a:cxn>
                <a:cxn ang="0">
                  <a:pos x="62" y="45"/>
                </a:cxn>
                <a:cxn ang="0">
                  <a:pos x="30" y="43"/>
                </a:cxn>
                <a:cxn ang="0">
                  <a:pos x="24" y="43"/>
                </a:cxn>
                <a:cxn ang="0">
                  <a:pos x="22" y="41"/>
                </a:cxn>
                <a:cxn ang="0">
                  <a:pos x="21" y="36"/>
                </a:cxn>
                <a:cxn ang="0">
                  <a:pos x="21" y="35"/>
                </a:cxn>
                <a:cxn ang="0">
                  <a:pos x="24" y="4"/>
                </a:cxn>
                <a:cxn ang="0">
                  <a:pos x="26" y="3"/>
                </a:cxn>
                <a:cxn ang="0">
                  <a:pos x="28" y="3"/>
                </a:cxn>
                <a:cxn ang="0">
                  <a:pos x="31" y="3"/>
                </a:cxn>
                <a:cxn ang="0">
                  <a:pos x="40" y="3"/>
                </a:cxn>
                <a:cxn ang="0">
                  <a:pos x="46" y="4"/>
                </a:cxn>
                <a:cxn ang="0">
                  <a:pos x="58" y="4"/>
                </a:cxn>
                <a:cxn ang="0">
                  <a:pos x="46" y="3"/>
                </a:cxn>
                <a:cxn ang="0">
                  <a:pos x="35" y="2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3" y="58"/>
                </a:cxn>
                <a:cxn ang="0">
                  <a:pos x="16" y="17"/>
                </a:cxn>
                <a:cxn ang="0">
                  <a:pos x="7" y="80"/>
                </a:cxn>
                <a:cxn ang="0">
                  <a:pos x="4" y="80"/>
                </a:cxn>
                <a:cxn ang="0">
                  <a:pos x="0" y="77"/>
                </a:cxn>
                <a:cxn ang="0">
                  <a:pos x="0" y="75"/>
                </a:cxn>
                <a:cxn ang="0">
                  <a:pos x="0" y="81"/>
                </a:cxn>
                <a:cxn ang="0">
                  <a:pos x="0" y="85"/>
                </a:cxn>
                <a:cxn ang="0">
                  <a:pos x="4" y="88"/>
                </a:cxn>
                <a:cxn ang="0">
                  <a:pos x="8" y="89"/>
                </a:cxn>
                <a:cxn ang="0">
                  <a:pos x="14" y="89"/>
                </a:cxn>
                <a:cxn ang="0">
                  <a:pos x="18" y="89"/>
                </a:cxn>
                <a:cxn ang="0">
                  <a:pos x="123" y="89"/>
                </a:cxn>
              </a:cxnLst>
              <a:rect l="0" t="0" r="r" b="b"/>
              <a:pathLst>
                <a:path w="140" h="89">
                  <a:moveTo>
                    <a:pt x="123" y="89"/>
                  </a:moveTo>
                  <a:lnTo>
                    <a:pt x="126" y="89"/>
                  </a:lnTo>
                  <a:lnTo>
                    <a:pt x="132" y="89"/>
                  </a:lnTo>
                  <a:lnTo>
                    <a:pt x="134" y="88"/>
                  </a:lnTo>
                  <a:lnTo>
                    <a:pt x="138" y="85"/>
                  </a:lnTo>
                  <a:lnTo>
                    <a:pt x="140" y="81"/>
                  </a:lnTo>
                  <a:lnTo>
                    <a:pt x="140" y="75"/>
                  </a:lnTo>
                  <a:lnTo>
                    <a:pt x="138" y="77"/>
                  </a:lnTo>
                  <a:lnTo>
                    <a:pt x="137" y="80"/>
                  </a:lnTo>
                  <a:lnTo>
                    <a:pt x="134" y="80"/>
                  </a:lnTo>
                  <a:lnTo>
                    <a:pt x="123" y="17"/>
                  </a:lnTo>
                  <a:lnTo>
                    <a:pt x="138" y="58"/>
                  </a:lnTo>
                  <a:lnTo>
                    <a:pt x="123" y="3"/>
                  </a:lnTo>
                  <a:lnTo>
                    <a:pt x="121" y="0"/>
                  </a:lnTo>
                  <a:lnTo>
                    <a:pt x="117" y="0"/>
                  </a:lnTo>
                  <a:lnTo>
                    <a:pt x="107" y="2"/>
                  </a:lnTo>
                  <a:lnTo>
                    <a:pt x="95" y="3"/>
                  </a:lnTo>
                  <a:lnTo>
                    <a:pt x="81" y="4"/>
                  </a:lnTo>
                  <a:lnTo>
                    <a:pt x="92" y="4"/>
                  </a:lnTo>
                  <a:lnTo>
                    <a:pt x="100" y="3"/>
                  </a:lnTo>
                  <a:lnTo>
                    <a:pt x="107" y="3"/>
                  </a:lnTo>
                  <a:lnTo>
                    <a:pt x="110" y="3"/>
                  </a:lnTo>
                  <a:lnTo>
                    <a:pt x="112" y="3"/>
                  </a:lnTo>
                  <a:lnTo>
                    <a:pt x="115" y="4"/>
                  </a:lnTo>
                  <a:lnTo>
                    <a:pt x="121" y="35"/>
                  </a:lnTo>
                  <a:lnTo>
                    <a:pt x="121" y="36"/>
                  </a:lnTo>
                  <a:lnTo>
                    <a:pt x="118" y="41"/>
                  </a:lnTo>
                  <a:lnTo>
                    <a:pt x="115" y="43"/>
                  </a:lnTo>
                  <a:lnTo>
                    <a:pt x="109" y="43"/>
                  </a:lnTo>
                  <a:lnTo>
                    <a:pt x="76" y="45"/>
                  </a:lnTo>
                  <a:lnTo>
                    <a:pt x="62" y="45"/>
                  </a:lnTo>
                  <a:lnTo>
                    <a:pt x="30" y="43"/>
                  </a:lnTo>
                  <a:lnTo>
                    <a:pt x="24" y="43"/>
                  </a:lnTo>
                  <a:lnTo>
                    <a:pt x="22" y="41"/>
                  </a:lnTo>
                  <a:lnTo>
                    <a:pt x="21" y="36"/>
                  </a:lnTo>
                  <a:lnTo>
                    <a:pt x="21" y="35"/>
                  </a:lnTo>
                  <a:lnTo>
                    <a:pt x="24" y="4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40" y="3"/>
                  </a:lnTo>
                  <a:lnTo>
                    <a:pt x="46" y="4"/>
                  </a:lnTo>
                  <a:lnTo>
                    <a:pt x="58" y="4"/>
                  </a:lnTo>
                  <a:lnTo>
                    <a:pt x="46" y="3"/>
                  </a:lnTo>
                  <a:lnTo>
                    <a:pt x="35" y="2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3" y="58"/>
                  </a:lnTo>
                  <a:lnTo>
                    <a:pt x="16" y="17"/>
                  </a:lnTo>
                  <a:lnTo>
                    <a:pt x="7" y="80"/>
                  </a:lnTo>
                  <a:lnTo>
                    <a:pt x="4" y="80"/>
                  </a:lnTo>
                  <a:lnTo>
                    <a:pt x="0" y="7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4" y="88"/>
                  </a:lnTo>
                  <a:lnTo>
                    <a:pt x="8" y="89"/>
                  </a:lnTo>
                  <a:lnTo>
                    <a:pt x="14" y="89"/>
                  </a:lnTo>
                  <a:lnTo>
                    <a:pt x="18" y="89"/>
                  </a:lnTo>
                  <a:lnTo>
                    <a:pt x="123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92" name="Freeform 300"/>
            <p:cNvSpPr>
              <a:spLocks/>
            </p:cNvSpPr>
            <p:nvPr/>
          </p:nvSpPr>
          <p:spPr bwMode="auto">
            <a:xfrm>
              <a:off x="2162" y="7631"/>
              <a:ext cx="21" cy="13"/>
            </a:xfrm>
            <a:custGeom>
              <a:avLst/>
              <a:gdLst/>
              <a:ahLst/>
              <a:cxnLst>
                <a:cxn ang="0">
                  <a:pos x="125" y="91"/>
                </a:cxn>
                <a:cxn ang="0">
                  <a:pos x="130" y="91"/>
                </a:cxn>
                <a:cxn ang="0">
                  <a:pos x="136" y="91"/>
                </a:cxn>
                <a:cxn ang="0">
                  <a:pos x="139" y="89"/>
                </a:cxn>
                <a:cxn ang="0">
                  <a:pos x="144" y="85"/>
                </a:cxn>
                <a:cxn ang="0">
                  <a:pos x="144" y="84"/>
                </a:cxn>
                <a:cxn ang="0">
                  <a:pos x="144" y="77"/>
                </a:cxn>
                <a:cxn ang="0">
                  <a:pos x="144" y="80"/>
                </a:cxn>
                <a:cxn ang="0">
                  <a:pos x="139" y="81"/>
                </a:cxn>
                <a:cxn ang="0">
                  <a:pos x="138" y="81"/>
                </a:cxn>
                <a:cxn ang="0">
                  <a:pos x="129" y="18"/>
                </a:cxn>
                <a:cxn ang="0">
                  <a:pos x="142" y="61"/>
                </a:cxn>
                <a:cxn ang="0">
                  <a:pos x="125" y="4"/>
                </a:cxn>
                <a:cxn ang="0">
                  <a:pos x="124" y="2"/>
                </a:cxn>
                <a:cxn ang="0">
                  <a:pos x="121" y="0"/>
                </a:cxn>
                <a:cxn ang="0">
                  <a:pos x="110" y="3"/>
                </a:cxn>
                <a:cxn ang="0">
                  <a:pos x="98" y="4"/>
                </a:cxn>
                <a:cxn ang="0">
                  <a:pos x="86" y="4"/>
                </a:cxn>
                <a:cxn ang="0">
                  <a:pos x="96" y="4"/>
                </a:cxn>
                <a:cxn ang="0">
                  <a:pos x="103" y="4"/>
                </a:cxn>
                <a:cxn ang="0">
                  <a:pos x="112" y="3"/>
                </a:cxn>
                <a:cxn ang="0">
                  <a:pos x="116" y="3"/>
                </a:cxn>
                <a:cxn ang="0">
                  <a:pos x="117" y="4"/>
                </a:cxn>
                <a:cxn ang="0">
                  <a:pos x="121" y="6"/>
                </a:cxn>
                <a:cxn ang="0">
                  <a:pos x="124" y="36"/>
                </a:cxn>
                <a:cxn ang="0">
                  <a:pos x="124" y="39"/>
                </a:cxn>
                <a:cxn ang="0">
                  <a:pos x="122" y="41"/>
                </a:cxn>
                <a:cxn ang="0">
                  <a:pos x="117" y="45"/>
                </a:cxn>
                <a:cxn ang="0">
                  <a:pos x="114" y="45"/>
                </a:cxn>
                <a:cxn ang="0">
                  <a:pos x="80" y="47"/>
                </a:cxn>
                <a:cxn ang="0">
                  <a:pos x="65" y="47"/>
                </a:cxn>
                <a:cxn ang="0">
                  <a:pos x="31" y="45"/>
                </a:cxn>
                <a:cxn ang="0">
                  <a:pos x="27" y="45"/>
                </a:cxn>
                <a:cxn ang="0">
                  <a:pos x="22" y="41"/>
                </a:cxn>
                <a:cxn ang="0">
                  <a:pos x="20" y="39"/>
                </a:cxn>
                <a:cxn ang="0">
                  <a:pos x="20" y="3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30" y="3"/>
                </a:cxn>
                <a:cxn ang="0">
                  <a:pos x="34" y="3"/>
                </a:cxn>
                <a:cxn ang="0">
                  <a:pos x="40" y="4"/>
                </a:cxn>
                <a:cxn ang="0">
                  <a:pos x="46" y="4"/>
                </a:cxn>
                <a:cxn ang="0">
                  <a:pos x="58" y="4"/>
                </a:cxn>
                <a:cxn ang="0">
                  <a:pos x="46" y="4"/>
                </a:cxn>
                <a:cxn ang="0">
                  <a:pos x="34" y="3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4"/>
                </a:cxn>
                <a:cxn ang="0">
                  <a:pos x="2" y="61"/>
                </a:cxn>
                <a:cxn ang="0">
                  <a:pos x="19" y="18"/>
                </a:cxn>
                <a:cxn ang="0">
                  <a:pos x="7" y="81"/>
                </a:cxn>
                <a:cxn ang="0">
                  <a:pos x="4" y="81"/>
                </a:cxn>
                <a:cxn ang="0">
                  <a:pos x="2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2" y="85"/>
                </a:cxn>
                <a:cxn ang="0">
                  <a:pos x="4" y="89"/>
                </a:cxn>
                <a:cxn ang="0">
                  <a:pos x="10" y="91"/>
                </a:cxn>
                <a:cxn ang="0">
                  <a:pos x="14" y="91"/>
                </a:cxn>
                <a:cxn ang="0">
                  <a:pos x="20" y="91"/>
                </a:cxn>
                <a:cxn ang="0">
                  <a:pos x="125" y="91"/>
                </a:cxn>
              </a:cxnLst>
              <a:rect l="0" t="0" r="r" b="b"/>
              <a:pathLst>
                <a:path w="144" h="91">
                  <a:moveTo>
                    <a:pt x="125" y="91"/>
                  </a:moveTo>
                  <a:lnTo>
                    <a:pt x="130" y="91"/>
                  </a:lnTo>
                  <a:lnTo>
                    <a:pt x="136" y="91"/>
                  </a:lnTo>
                  <a:lnTo>
                    <a:pt x="139" y="89"/>
                  </a:lnTo>
                  <a:lnTo>
                    <a:pt x="144" y="85"/>
                  </a:lnTo>
                  <a:lnTo>
                    <a:pt x="144" y="84"/>
                  </a:lnTo>
                  <a:lnTo>
                    <a:pt x="144" y="77"/>
                  </a:lnTo>
                  <a:lnTo>
                    <a:pt x="144" y="80"/>
                  </a:lnTo>
                  <a:lnTo>
                    <a:pt x="139" y="81"/>
                  </a:lnTo>
                  <a:lnTo>
                    <a:pt x="138" y="81"/>
                  </a:lnTo>
                  <a:lnTo>
                    <a:pt x="129" y="18"/>
                  </a:lnTo>
                  <a:lnTo>
                    <a:pt x="142" y="61"/>
                  </a:lnTo>
                  <a:lnTo>
                    <a:pt x="125" y="4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0" y="3"/>
                  </a:lnTo>
                  <a:lnTo>
                    <a:pt x="98" y="4"/>
                  </a:lnTo>
                  <a:lnTo>
                    <a:pt x="86" y="4"/>
                  </a:lnTo>
                  <a:lnTo>
                    <a:pt x="96" y="4"/>
                  </a:lnTo>
                  <a:lnTo>
                    <a:pt x="103" y="4"/>
                  </a:lnTo>
                  <a:lnTo>
                    <a:pt x="112" y="3"/>
                  </a:lnTo>
                  <a:lnTo>
                    <a:pt x="116" y="3"/>
                  </a:lnTo>
                  <a:lnTo>
                    <a:pt x="117" y="4"/>
                  </a:lnTo>
                  <a:lnTo>
                    <a:pt x="121" y="6"/>
                  </a:lnTo>
                  <a:lnTo>
                    <a:pt x="124" y="36"/>
                  </a:lnTo>
                  <a:lnTo>
                    <a:pt x="124" y="39"/>
                  </a:lnTo>
                  <a:lnTo>
                    <a:pt x="122" y="41"/>
                  </a:lnTo>
                  <a:lnTo>
                    <a:pt x="117" y="45"/>
                  </a:lnTo>
                  <a:lnTo>
                    <a:pt x="114" y="45"/>
                  </a:lnTo>
                  <a:lnTo>
                    <a:pt x="80" y="47"/>
                  </a:lnTo>
                  <a:lnTo>
                    <a:pt x="65" y="47"/>
                  </a:lnTo>
                  <a:lnTo>
                    <a:pt x="31" y="45"/>
                  </a:lnTo>
                  <a:lnTo>
                    <a:pt x="27" y="45"/>
                  </a:lnTo>
                  <a:lnTo>
                    <a:pt x="22" y="41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30" y="3"/>
                  </a:lnTo>
                  <a:lnTo>
                    <a:pt x="34" y="3"/>
                  </a:lnTo>
                  <a:lnTo>
                    <a:pt x="40" y="4"/>
                  </a:lnTo>
                  <a:lnTo>
                    <a:pt x="46" y="4"/>
                  </a:lnTo>
                  <a:lnTo>
                    <a:pt x="58" y="4"/>
                  </a:lnTo>
                  <a:lnTo>
                    <a:pt x="46" y="4"/>
                  </a:lnTo>
                  <a:lnTo>
                    <a:pt x="34" y="3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4"/>
                  </a:lnTo>
                  <a:lnTo>
                    <a:pt x="2" y="61"/>
                  </a:lnTo>
                  <a:lnTo>
                    <a:pt x="19" y="18"/>
                  </a:lnTo>
                  <a:lnTo>
                    <a:pt x="7" y="81"/>
                  </a:lnTo>
                  <a:lnTo>
                    <a:pt x="4" y="81"/>
                  </a:lnTo>
                  <a:lnTo>
                    <a:pt x="2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2" y="85"/>
                  </a:lnTo>
                  <a:lnTo>
                    <a:pt x="4" y="89"/>
                  </a:lnTo>
                  <a:lnTo>
                    <a:pt x="10" y="91"/>
                  </a:lnTo>
                  <a:lnTo>
                    <a:pt x="14" y="91"/>
                  </a:lnTo>
                  <a:lnTo>
                    <a:pt x="20" y="91"/>
                  </a:lnTo>
                  <a:lnTo>
                    <a:pt x="125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93" name="Freeform 301"/>
            <p:cNvSpPr>
              <a:spLocks/>
            </p:cNvSpPr>
            <p:nvPr/>
          </p:nvSpPr>
          <p:spPr bwMode="auto">
            <a:xfrm>
              <a:off x="2186" y="7631"/>
              <a:ext cx="21" cy="13"/>
            </a:xfrm>
            <a:custGeom>
              <a:avLst/>
              <a:gdLst/>
              <a:ahLst/>
              <a:cxnLst>
                <a:cxn ang="0">
                  <a:pos x="124" y="91"/>
                </a:cxn>
                <a:cxn ang="0">
                  <a:pos x="130" y="91"/>
                </a:cxn>
                <a:cxn ang="0">
                  <a:pos x="134" y="91"/>
                </a:cxn>
                <a:cxn ang="0">
                  <a:pos x="137" y="89"/>
                </a:cxn>
                <a:cxn ang="0">
                  <a:pos x="142" y="85"/>
                </a:cxn>
                <a:cxn ang="0">
                  <a:pos x="144" y="84"/>
                </a:cxn>
                <a:cxn ang="0">
                  <a:pos x="144" y="77"/>
                </a:cxn>
                <a:cxn ang="0">
                  <a:pos x="142" y="80"/>
                </a:cxn>
                <a:cxn ang="0">
                  <a:pos x="141" y="81"/>
                </a:cxn>
                <a:cxn ang="0">
                  <a:pos x="137" y="81"/>
                </a:cxn>
                <a:cxn ang="0">
                  <a:pos x="126" y="18"/>
                </a:cxn>
                <a:cxn ang="0">
                  <a:pos x="141" y="61"/>
                </a:cxn>
                <a:cxn ang="0">
                  <a:pos x="124" y="4"/>
                </a:cxn>
                <a:cxn ang="0">
                  <a:pos x="124" y="2"/>
                </a:cxn>
                <a:cxn ang="0">
                  <a:pos x="120" y="0"/>
                </a:cxn>
                <a:cxn ang="0">
                  <a:pos x="111" y="3"/>
                </a:cxn>
                <a:cxn ang="0">
                  <a:pos x="99" y="4"/>
                </a:cxn>
                <a:cxn ang="0">
                  <a:pos x="86" y="4"/>
                </a:cxn>
                <a:cxn ang="0">
                  <a:pos x="97" y="4"/>
                </a:cxn>
                <a:cxn ang="0">
                  <a:pos x="102" y="4"/>
                </a:cxn>
                <a:cxn ang="0">
                  <a:pos x="111" y="3"/>
                </a:cxn>
                <a:cxn ang="0">
                  <a:pos x="115" y="3"/>
                </a:cxn>
                <a:cxn ang="0">
                  <a:pos x="116" y="4"/>
                </a:cxn>
                <a:cxn ang="0">
                  <a:pos x="119" y="6"/>
                </a:cxn>
                <a:cxn ang="0">
                  <a:pos x="124" y="36"/>
                </a:cxn>
                <a:cxn ang="0">
                  <a:pos x="124" y="39"/>
                </a:cxn>
                <a:cxn ang="0">
                  <a:pos x="122" y="41"/>
                </a:cxn>
                <a:cxn ang="0">
                  <a:pos x="119" y="45"/>
                </a:cxn>
                <a:cxn ang="0">
                  <a:pos x="113" y="45"/>
                </a:cxn>
                <a:cxn ang="0">
                  <a:pos x="80" y="47"/>
                </a:cxn>
                <a:cxn ang="0">
                  <a:pos x="65" y="47"/>
                </a:cxn>
                <a:cxn ang="0">
                  <a:pos x="30" y="45"/>
                </a:cxn>
                <a:cxn ang="0">
                  <a:pos x="27" y="45"/>
                </a:cxn>
                <a:cxn ang="0">
                  <a:pos x="22" y="41"/>
                </a:cxn>
                <a:cxn ang="0">
                  <a:pos x="20" y="39"/>
                </a:cxn>
                <a:cxn ang="0">
                  <a:pos x="20" y="36"/>
                </a:cxn>
                <a:cxn ang="0">
                  <a:pos x="26" y="6"/>
                </a:cxn>
                <a:cxn ang="0">
                  <a:pos x="27" y="4"/>
                </a:cxn>
                <a:cxn ang="0">
                  <a:pos x="29" y="3"/>
                </a:cxn>
                <a:cxn ang="0">
                  <a:pos x="33" y="3"/>
                </a:cxn>
                <a:cxn ang="0">
                  <a:pos x="41" y="4"/>
                </a:cxn>
                <a:cxn ang="0">
                  <a:pos x="47" y="4"/>
                </a:cxn>
                <a:cxn ang="0">
                  <a:pos x="58" y="4"/>
                </a:cxn>
                <a:cxn ang="0">
                  <a:pos x="47" y="4"/>
                </a:cxn>
                <a:cxn ang="0">
                  <a:pos x="34" y="3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3" y="61"/>
                </a:cxn>
                <a:cxn ang="0">
                  <a:pos x="17" y="18"/>
                </a:cxn>
                <a:cxn ang="0">
                  <a:pos x="7" y="81"/>
                </a:cxn>
                <a:cxn ang="0">
                  <a:pos x="5" y="81"/>
                </a:cxn>
                <a:cxn ang="0">
                  <a:pos x="0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0" y="85"/>
                </a:cxn>
                <a:cxn ang="0">
                  <a:pos x="5" y="89"/>
                </a:cxn>
                <a:cxn ang="0">
                  <a:pos x="8" y="91"/>
                </a:cxn>
                <a:cxn ang="0">
                  <a:pos x="13" y="91"/>
                </a:cxn>
                <a:cxn ang="0">
                  <a:pos x="19" y="91"/>
                </a:cxn>
                <a:cxn ang="0">
                  <a:pos x="124" y="91"/>
                </a:cxn>
              </a:cxnLst>
              <a:rect l="0" t="0" r="r" b="b"/>
              <a:pathLst>
                <a:path w="144" h="91">
                  <a:moveTo>
                    <a:pt x="124" y="91"/>
                  </a:moveTo>
                  <a:lnTo>
                    <a:pt x="130" y="91"/>
                  </a:lnTo>
                  <a:lnTo>
                    <a:pt x="134" y="91"/>
                  </a:lnTo>
                  <a:lnTo>
                    <a:pt x="137" y="89"/>
                  </a:lnTo>
                  <a:lnTo>
                    <a:pt x="142" y="85"/>
                  </a:lnTo>
                  <a:lnTo>
                    <a:pt x="144" y="84"/>
                  </a:lnTo>
                  <a:lnTo>
                    <a:pt x="144" y="77"/>
                  </a:lnTo>
                  <a:lnTo>
                    <a:pt x="142" y="80"/>
                  </a:lnTo>
                  <a:lnTo>
                    <a:pt x="141" y="81"/>
                  </a:lnTo>
                  <a:lnTo>
                    <a:pt x="137" y="81"/>
                  </a:lnTo>
                  <a:lnTo>
                    <a:pt x="126" y="18"/>
                  </a:lnTo>
                  <a:lnTo>
                    <a:pt x="141" y="61"/>
                  </a:lnTo>
                  <a:lnTo>
                    <a:pt x="124" y="4"/>
                  </a:lnTo>
                  <a:lnTo>
                    <a:pt x="124" y="2"/>
                  </a:lnTo>
                  <a:lnTo>
                    <a:pt x="120" y="0"/>
                  </a:lnTo>
                  <a:lnTo>
                    <a:pt x="111" y="3"/>
                  </a:lnTo>
                  <a:lnTo>
                    <a:pt x="99" y="4"/>
                  </a:lnTo>
                  <a:lnTo>
                    <a:pt x="86" y="4"/>
                  </a:lnTo>
                  <a:lnTo>
                    <a:pt x="97" y="4"/>
                  </a:lnTo>
                  <a:lnTo>
                    <a:pt x="102" y="4"/>
                  </a:lnTo>
                  <a:lnTo>
                    <a:pt x="111" y="3"/>
                  </a:lnTo>
                  <a:lnTo>
                    <a:pt x="115" y="3"/>
                  </a:lnTo>
                  <a:lnTo>
                    <a:pt x="116" y="4"/>
                  </a:lnTo>
                  <a:lnTo>
                    <a:pt x="119" y="6"/>
                  </a:lnTo>
                  <a:lnTo>
                    <a:pt x="124" y="36"/>
                  </a:lnTo>
                  <a:lnTo>
                    <a:pt x="124" y="39"/>
                  </a:lnTo>
                  <a:lnTo>
                    <a:pt x="122" y="41"/>
                  </a:lnTo>
                  <a:lnTo>
                    <a:pt x="119" y="45"/>
                  </a:lnTo>
                  <a:lnTo>
                    <a:pt x="113" y="45"/>
                  </a:lnTo>
                  <a:lnTo>
                    <a:pt x="80" y="47"/>
                  </a:lnTo>
                  <a:lnTo>
                    <a:pt x="65" y="47"/>
                  </a:lnTo>
                  <a:lnTo>
                    <a:pt x="30" y="45"/>
                  </a:lnTo>
                  <a:lnTo>
                    <a:pt x="27" y="45"/>
                  </a:lnTo>
                  <a:lnTo>
                    <a:pt x="22" y="41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6" y="6"/>
                  </a:lnTo>
                  <a:lnTo>
                    <a:pt x="27" y="4"/>
                  </a:lnTo>
                  <a:lnTo>
                    <a:pt x="29" y="3"/>
                  </a:lnTo>
                  <a:lnTo>
                    <a:pt x="33" y="3"/>
                  </a:lnTo>
                  <a:lnTo>
                    <a:pt x="41" y="4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47" y="4"/>
                  </a:lnTo>
                  <a:lnTo>
                    <a:pt x="34" y="3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3" y="61"/>
                  </a:lnTo>
                  <a:lnTo>
                    <a:pt x="17" y="18"/>
                  </a:lnTo>
                  <a:lnTo>
                    <a:pt x="7" y="81"/>
                  </a:lnTo>
                  <a:lnTo>
                    <a:pt x="5" y="81"/>
                  </a:lnTo>
                  <a:lnTo>
                    <a:pt x="0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0" y="85"/>
                  </a:lnTo>
                  <a:lnTo>
                    <a:pt x="5" y="89"/>
                  </a:lnTo>
                  <a:lnTo>
                    <a:pt x="8" y="91"/>
                  </a:lnTo>
                  <a:lnTo>
                    <a:pt x="13" y="91"/>
                  </a:lnTo>
                  <a:lnTo>
                    <a:pt x="19" y="91"/>
                  </a:lnTo>
                  <a:lnTo>
                    <a:pt x="124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94" name="Freeform 302"/>
            <p:cNvSpPr>
              <a:spLocks/>
            </p:cNvSpPr>
            <p:nvPr/>
          </p:nvSpPr>
          <p:spPr bwMode="auto">
            <a:xfrm>
              <a:off x="2210" y="7631"/>
              <a:ext cx="20" cy="13"/>
            </a:xfrm>
            <a:custGeom>
              <a:avLst/>
              <a:gdLst/>
              <a:ahLst/>
              <a:cxnLst>
                <a:cxn ang="0">
                  <a:pos x="122" y="91"/>
                </a:cxn>
                <a:cxn ang="0">
                  <a:pos x="127" y="91"/>
                </a:cxn>
                <a:cxn ang="0">
                  <a:pos x="132" y="91"/>
                </a:cxn>
                <a:cxn ang="0">
                  <a:pos x="137" y="89"/>
                </a:cxn>
                <a:cxn ang="0">
                  <a:pos x="140" y="85"/>
                </a:cxn>
                <a:cxn ang="0">
                  <a:pos x="140" y="84"/>
                </a:cxn>
                <a:cxn ang="0">
                  <a:pos x="140" y="77"/>
                </a:cxn>
                <a:cxn ang="0">
                  <a:pos x="140" y="80"/>
                </a:cxn>
                <a:cxn ang="0">
                  <a:pos x="137" y="81"/>
                </a:cxn>
                <a:cxn ang="0">
                  <a:pos x="135" y="81"/>
                </a:cxn>
                <a:cxn ang="0">
                  <a:pos x="125" y="18"/>
                </a:cxn>
                <a:cxn ang="0">
                  <a:pos x="138" y="61"/>
                </a:cxn>
                <a:cxn ang="0">
                  <a:pos x="122" y="4"/>
                </a:cxn>
                <a:cxn ang="0">
                  <a:pos x="121" y="2"/>
                </a:cxn>
                <a:cxn ang="0">
                  <a:pos x="116" y="0"/>
                </a:cxn>
                <a:cxn ang="0">
                  <a:pos x="106" y="3"/>
                </a:cxn>
                <a:cxn ang="0">
                  <a:pos x="94" y="4"/>
                </a:cxn>
                <a:cxn ang="0">
                  <a:pos x="83" y="4"/>
                </a:cxn>
                <a:cxn ang="0">
                  <a:pos x="94" y="4"/>
                </a:cxn>
                <a:cxn ang="0">
                  <a:pos x="100" y="4"/>
                </a:cxn>
                <a:cxn ang="0">
                  <a:pos x="108" y="3"/>
                </a:cxn>
                <a:cxn ang="0">
                  <a:pos x="111" y="3"/>
                </a:cxn>
                <a:cxn ang="0">
                  <a:pos x="114" y="4"/>
                </a:cxn>
                <a:cxn ang="0">
                  <a:pos x="116" y="6"/>
                </a:cxn>
                <a:cxn ang="0">
                  <a:pos x="121" y="36"/>
                </a:cxn>
                <a:cxn ang="0">
                  <a:pos x="121" y="39"/>
                </a:cxn>
                <a:cxn ang="0">
                  <a:pos x="119" y="41"/>
                </a:cxn>
                <a:cxn ang="0">
                  <a:pos x="116" y="45"/>
                </a:cxn>
                <a:cxn ang="0">
                  <a:pos x="111" y="45"/>
                </a:cxn>
                <a:cxn ang="0">
                  <a:pos x="78" y="47"/>
                </a:cxn>
                <a:cxn ang="0">
                  <a:pos x="64" y="47"/>
                </a:cxn>
                <a:cxn ang="0">
                  <a:pos x="32" y="45"/>
                </a:cxn>
                <a:cxn ang="0">
                  <a:pos x="27" y="45"/>
                </a:cxn>
                <a:cxn ang="0">
                  <a:pos x="21" y="41"/>
                </a:cxn>
                <a:cxn ang="0">
                  <a:pos x="20" y="39"/>
                </a:cxn>
                <a:cxn ang="0">
                  <a:pos x="20" y="36"/>
                </a:cxn>
                <a:cxn ang="0">
                  <a:pos x="27" y="6"/>
                </a:cxn>
                <a:cxn ang="0">
                  <a:pos x="28" y="4"/>
                </a:cxn>
                <a:cxn ang="0">
                  <a:pos x="30" y="3"/>
                </a:cxn>
                <a:cxn ang="0">
                  <a:pos x="35" y="3"/>
                </a:cxn>
                <a:cxn ang="0">
                  <a:pos x="40" y="4"/>
                </a:cxn>
                <a:cxn ang="0">
                  <a:pos x="48" y="4"/>
                </a:cxn>
                <a:cxn ang="0">
                  <a:pos x="57" y="4"/>
                </a:cxn>
                <a:cxn ang="0">
                  <a:pos x="46" y="4"/>
                </a:cxn>
                <a:cxn ang="0">
                  <a:pos x="35" y="3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18" y="4"/>
                </a:cxn>
                <a:cxn ang="0">
                  <a:pos x="3" y="61"/>
                </a:cxn>
                <a:cxn ang="0">
                  <a:pos x="18" y="18"/>
                </a:cxn>
                <a:cxn ang="0">
                  <a:pos x="6" y="81"/>
                </a:cxn>
                <a:cxn ang="0">
                  <a:pos x="5" y="81"/>
                </a:cxn>
                <a:cxn ang="0">
                  <a:pos x="3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3" y="85"/>
                </a:cxn>
                <a:cxn ang="0">
                  <a:pos x="6" y="89"/>
                </a:cxn>
                <a:cxn ang="0">
                  <a:pos x="8" y="91"/>
                </a:cxn>
                <a:cxn ang="0">
                  <a:pos x="14" y="91"/>
                </a:cxn>
                <a:cxn ang="0">
                  <a:pos x="18" y="91"/>
                </a:cxn>
                <a:cxn ang="0">
                  <a:pos x="122" y="91"/>
                </a:cxn>
              </a:cxnLst>
              <a:rect l="0" t="0" r="r" b="b"/>
              <a:pathLst>
                <a:path w="140" h="91">
                  <a:moveTo>
                    <a:pt x="122" y="91"/>
                  </a:moveTo>
                  <a:lnTo>
                    <a:pt x="127" y="91"/>
                  </a:lnTo>
                  <a:lnTo>
                    <a:pt x="132" y="91"/>
                  </a:lnTo>
                  <a:lnTo>
                    <a:pt x="137" y="89"/>
                  </a:lnTo>
                  <a:lnTo>
                    <a:pt x="140" y="85"/>
                  </a:lnTo>
                  <a:lnTo>
                    <a:pt x="140" y="84"/>
                  </a:lnTo>
                  <a:lnTo>
                    <a:pt x="140" y="77"/>
                  </a:lnTo>
                  <a:lnTo>
                    <a:pt x="140" y="80"/>
                  </a:lnTo>
                  <a:lnTo>
                    <a:pt x="137" y="81"/>
                  </a:lnTo>
                  <a:lnTo>
                    <a:pt x="135" y="81"/>
                  </a:lnTo>
                  <a:lnTo>
                    <a:pt x="125" y="18"/>
                  </a:lnTo>
                  <a:lnTo>
                    <a:pt x="138" y="61"/>
                  </a:lnTo>
                  <a:lnTo>
                    <a:pt x="122" y="4"/>
                  </a:lnTo>
                  <a:lnTo>
                    <a:pt x="121" y="2"/>
                  </a:lnTo>
                  <a:lnTo>
                    <a:pt x="116" y="0"/>
                  </a:lnTo>
                  <a:lnTo>
                    <a:pt x="106" y="3"/>
                  </a:lnTo>
                  <a:lnTo>
                    <a:pt x="94" y="4"/>
                  </a:lnTo>
                  <a:lnTo>
                    <a:pt x="83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8" y="3"/>
                  </a:lnTo>
                  <a:lnTo>
                    <a:pt x="111" y="3"/>
                  </a:lnTo>
                  <a:lnTo>
                    <a:pt x="114" y="4"/>
                  </a:lnTo>
                  <a:lnTo>
                    <a:pt x="116" y="6"/>
                  </a:lnTo>
                  <a:lnTo>
                    <a:pt x="121" y="36"/>
                  </a:lnTo>
                  <a:lnTo>
                    <a:pt x="121" y="39"/>
                  </a:lnTo>
                  <a:lnTo>
                    <a:pt x="119" y="41"/>
                  </a:lnTo>
                  <a:lnTo>
                    <a:pt x="116" y="45"/>
                  </a:lnTo>
                  <a:lnTo>
                    <a:pt x="111" y="45"/>
                  </a:lnTo>
                  <a:lnTo>
                    <a:pt x="78" y="47"/>
                  </a:lnTo>
                  <a:lnTo>
                    <a:pt x="64" y="47"/>
                  </a:lnTo>
                  <a:lnTo>
                    <a:pt x="32" y="45"/>
                  </a:lnTo>
                  <a:lnTo>
                    <a:pt x="27" y="45"/>
                  </a:lnTo>
                  <a:lnTo>
                    <a:pt x="21" y="41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7" y="6"/>
                  </a:lnTo>
                  <a:lnTo>
                    <a:pt x="28" y="4"/>
                  </a:lnTo>
                  <a:lnTo>
                    <a:pt x="30" y="3"/>
                  </a:lnTo>
                  <a:lnTo>
                    <a:pt x="35" y="3"/>
                  </a:lnTo>
                  <a:lnTo>
                    <a:pt x="40" y="4"/>
                  </a:lnTo>
                  <a:lnTo>
                    <a:pt x="48" y="4"/>
                  </a:lnTo>
                  <a:lnTo>
                    <a:pt x="57" y="4"/>
                  </a:lnTo>
                  <a:lnTo>
                    <a:pt x="46" y="4"/>
                  </a:lnTo>
                  <a:lnTo>
                    <a:pt x="35" y="3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4"/>
                  </a:lnTo>
                  <a:lnTo>
                    <a:pt x="3" y="61"/>
                  </a:lnTo>
                  <a:lnTo>
                    <a:pt x="18" y="18"/>
                  </a:lnTo>
                  <a:lnTo>
                    <a:pt x="6" y="81"/>
                  </a:lnTo>
                  <a:lnTo>
                    <a:pt x="5" y="81"/>
                  </a:lnTo>
                  <a:lnTo>
                    <a:pt x="3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3" y="85"/>
                  </a:lnTo>
                  <a:lnTo>
                    <a:pt x="6" y="89"/>
                  </a:lnTo>
                  <a:lnTo>
                    <a:pt x="8" y="91"/>
                  </a:lnTo>
                  <a:lnTo>
                    <a:pt x="14" y="91"/>
                  </a:lnTo>
                  <a:lnTo>
                    <a:pt x="18" y="91"/>
                  </a:lnTo>
                  <a:lnTo>
                    <a:pt x="122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95" name="Freeform 303"/>
            <p:cNvSpPr>
              <a:spLocks/>
            </p:cNvSpPr>
            <p:nvPr/>
          </p:nvSpPr>
          <p:spPr bwMode="auto">
            <a:xfrm>
              <a:off x="2246" y="7631"/>
              <a:ext cx="20" cy="12"/>
            </a:xfrm>
            <a:custGeom>
              <a:avLst/>
              <a:gdLst/>
              <a:ahLst/>
              <a:cxnLst>
                <a:cxn ang="0">
                  <a:pos x="126" y="89"/>
                </a:cxn>
                <a:cxn ang="0">
                  <a:pos x="129" y="89"/>
                </a:cxn>
                <a:cxn ang="0">
                  <a:pos x="136" y="89"/>
                </a:cxn>
                <a:cxn ang="0">
                  <a:pos x="137" y="88"/>
                </a:cxn>
                <a:cxn ang="0">
                  <a:pos x="141" y="85"/>
                </a:cxn>
                <a:cxn ang="0">
                  <a:pos x="143" y="81"/>
                </a:cxn>
                <a:cxn ang="0">
                  <a:pos x="143" y="75"/>
                </a:cxn>
                <a:cxn ang="0">
                  <a:pos x="141" y="77"/>
                </a:cxn>
                <a:cxn ang="0">
                  <a:pos x="141" y="80"/>
                </a:cxn>
                <a:cxn ang="0">
                  <a:pos x="137" y="80"/>
                </a:cxn>
                <a:cxn ang="0">
                  <a:pos x="126" y="17"/>
                </a:cxn>
                <a:cxn ang="0">
                  <a:pos x="141" y="58"/>
                </a:cxn>
                <a:cxn ang="0">
                  <a:pos x="126" y="3"/>
                </a:cxn>
                <a:cxn ang="0">
                  <a:pos x="125" y="0"/>
                </a:cxn>
                <a:cxn ang="0">
                  <a:pos x="120" y="0"/>
                </a:cxn>
                <a:cxn ang="0">
                  <a:pos x="109" y="2"/>
                </a:cxn>
                <a:cxn ang="0">
                  <a:pos x="98" y="3"/>
                </a:cxn>
                <a:cxn ang="0">
                  <a:pos x="86" y="4"/>
                </a:cxn>
                <a:cxn ang="0">
                  <a:pos x="96" y="4"/>
                </a:cxn>
                <a:cxn ang="0">
                  <a:pos x="104" y="3"/>
                </a:cxn>
                <a:cxn ang="0">
                  <a:pos x="109" y="3"/>
                </a:cxn>
                <a:cxn ang="0">
                  <a:pos x="114" y="3"/>
                </a:cxn>
                <a:cxn ang="0">
                  <a:pos x="115" y="3"/>
                </a:cxn>
                <a:cxn ang="0">
                  <a:pos x="120" y="4"/>
                </a:cxn>
                <a:cxn ang="0">
                  <a:pos x="125" y="35"/>
                </a:cxn>
                <a:cxn ang="0">
                  <a:pos x="125" y="36"/>
                </a:cxn>
                <a:cxn ang="0">
                  <a:pos x="122" y="41"/>
                </a:cxn>
                <a:cxn ang="0">
                  <a:pos x="118" y="43"/>
                </a:cxn>
                <a:cxn ang="0">
                  <a:pos x="112" y="43"/>
                </a:cxn>
                <a:cxn ang="0">
                  <a:pos x="79" y="45"/>
                </a:cxn>
                <a:cxn ang="0">
                  <a:pos x="64" y="45"/>
                </a:cxn>
                <a:cxn ang="0">
                  <a:pos x="33" y="43"/>
                </a:cxn>
                <a:cxn ang="0">
                  <a:pos x="26" y="43"/>
                </a:cxn>
                <a:cxn ang="0">
                  <a:pos x="22" y="41"/>
                </a:cxn>
                <a:cxn ang="0">
                  <a:pos x="20" y="36"/>
                </a:cxn>
                <a:cxn ang="0">
                  <a:pos x="20" y="35"/>
                </a:cxn>
                <a:cxn ang="0">
                  <a:pos x="26" y="4"/>
                </a:cxn>
                <a:cxn ang="0">
                  <a:pos x="26" y="3"/>
                </a:cxn>
                <a:cxn ang="0">
                  <a:pos x="30" y="3"/>
                </a:cxn>
                <a:cxn ang="0">
                  <a:pos x="33" y="3"/>
                </a:cxn>
                <a:cxn ang="0">
                  <a:pos x="40" y="3"/>
                </a:cxn>
                <a:cxn ang="0">
                  <a:pos x="46" y="4"/>
                </a:cxn>
                <a:cxn ang="0">
                  <a:pos x="57" y="4"/>
                </a:cxn>
                <a:cxn ang="0">
                  <a:pos x="46" y="3"/>
                </a:cxn>
                <a:cxn ang="0">
                  <a:pos x="34" y="2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3" y="58"/>
                </a:cxn>
                <a:cxn ang="0">
                  <a:pos x="15" y="17"/>
                </a:cxn>
                <a:cxn ang="0">
                  <a:pos x="6" y="80"/>
                </a:cxn>
                <a:cxn ang="0">
                  <a:pos x="5" y="80"/>
                </a:cxn>
                <a:cxn ang="0">
                  <a:pos x="3" y="77"/>
                </a:cxn>
                <a:cxn ang="0">
                  <a:pos x="0" y="75"/>
                </a:cxn>
                <a:cxn ang="0">
                  <a:pos x="0" y="81"/>
                </a:cxn>
                <a:cxn ang="0">
                  <a:pos x="3" y="85"/>
                </a:cxn>
                <a:cxn ang="0">
                  <a:pos x="5" y="88"/>
                </a:cxn>
                <a:cxn ang="0">
                  <a:pos x="7" y="89"/>
                </a:cxn>
                <a:cxn ang="0">
                  <a:pos x="14" y="89"/>
                </a:cxn>
                <a:cxn ang="0">
                  <a:pos x="19" y="89"/>
                </a:cxn>
                <a:cxn ang="0">
                  <a:pos x="126" y="89"/>
                </a:cxn>
              </a:cxnLst>
              <a:rect l="0" t="0" r="r" b="b"/>
              <a:pathLst>
                <a:path w="143" h="89">
                  <a:moveTo>
                    <a:pt x="126" y="89"/>
                  </a:moveTo>
                  <a:lnTo>
                    <a:pt x="129" y="89"/>
                  </a:lnTo>
                  <a:lnTo>
                    <a:pt x="136" y="89"/>
                  </a:lnTo>
                  <a:lnTo>
                    <a:pt x="137" y="88"/>
                  </a:lnTo>
                  <a:lnTo>
                    <a:pt x="141" y="85"/>
                  </a:lnTo>
                  <a:lnTo>
                    <a:pt x="143" y="81"/>
                  </a:lnTo>
                  <a:lnTo>
                    <a:pt x="143" y="75"/>
                  </a:lnTo>
                  <a:lnTo>
                    <a:pt x="141" y="77"/>
                  </a:lnTo>
                  <a:lnTo>
                    <a:pt x="141" y="80"/>
                  </a:lnTo>
                  <a:lnTo>
                    <a:pt x="137" y="80"/>
                  </a:lnTo>
                  <a:lnTo>
                    <a:pt x="126" y="17"/>
                  </a:lnTo>
                  <a:lnTo>
                    <a:pt x="141" y="58"/>
                  </a:lnTo>
                  <a:lnTo>
                    <a:pt x="126" y="3"/>
                  </a:lnTo>
                  <a:lnTo>
                    <a:pt x="125" y="0"/>
                  </a:lnTo>
                  <a:lnTo>
                    <a:pt x="120" y="0"/>
                  </a:lnTo>
                  <a:lnTo>
                    <a:pt x="109" y="2"/>
                  </a:lnTo>
                  <a:lnTo>
                    <a:pt x="98" y="3"/>
                  </a:lnTo>
                  <a:lnTo>
                    <a:pt x="86" y="4"/>
                  </a:lnTo>
                  <a:lnTo>
                    <a:pt x="96" y="4"/>
                  </a:lnTo>
                  <a:lnTo>
                    <a:pt x="104" y="3"/>
                  </a:lnTo>
                  <a:lnTo>
                    <a:pt x="109" y="3"/>
                  </a:lnTo>
                  <a:lnTo>
                    <a:pt x="114" y="3"/>
                  </a:lnTo>
                  <a:lnTo>
                    <a:pt x="115" y="3"/>
                  </a:lnTo>
                  <a:lnTo>
                    <a:pt x="120" y="4"/>
                  </a:lnTo>
                  <a:lnTo>
                    <a:pt x="125" y="35"/>
                  </a:lnTo>
                  <a:lnTo>
                    <a:pt x="125" y="36"/>
                  </a:lnTo>
                  <a:lnTo>
                    <a:pt x="122" y="41"/>
                  </a:lnTo>
                  <a:lnTo>
                    <a:pt x="118" y="43"/>
                  </a:lnTo>
                  <a:lnTo>
                    <a:pt x="112" y="43"/>
                  </a:lnTo>
                  <a:lnTo>
                    <a:pt x="79" y="45"/>
                  </a:lnTo>
                  <a:lnTo>
                    <a:pt x="64" y="45"/>
                  </a:lnTo>
                  <a:lnTo>
                    <a:pt x="33" y="43"/>
                  </a:lnTo>
                  <a:lnTo>
                    <a:pt x="26" y="43"/>
                  </a:lnTo>
                  <a:lnTo>
                    <a:pt x="22" y="41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3"/>
                  </a:lnTo>
                  <a:lnTo>
                    <a:pt x="40" y="3"/>
                  </a:lnTo>
                  <a:lnTo>
                    <a:pt x="46" y="4"/>
                  </a:lnTo>
                  <a:lnTo>
                    <a:pt x="57" y="4"/>
                  </a:lnTo>
                  <a:lnTo>
                    <a:pt x="46" y="3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3" y="58"/>
                  </a:lnTo>
                  <a:lnTo>
                    <a:pt x="15" y="17"/>
                  </a:lnTo>
                  <a:lnTo>
                    <a:pt x="6" y="80"/>
                  </a:lnTo>
                  <a:lnTo>
                    <a:pt x="5" y="80"/>
                  </a:lnTo>
                  <a:lnTo>
                    <a:pt x="3" y="7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3" y="85"/>
                  </a:lnTo>
                  <a:lnTo>
                    <a:pt x="5" y="88"/>
                  </a:lnTo>
                  <a:lnTo>
                    <a:pt x="7" y="89"/>
                  </a:lnTo>
                  <a:lnTo>
                    <a:pt x="14" y="89"/>
                  </a:lnTo>
                  <a:lnTo>
                    <a:pt x="19" y="89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96" name="Freeform 304"/>
            <p:cNvSpPr>
              <a:spLocks/>
            </p:cNvSpPr>
            <p:nvPr/>
          </p:nvSpPr>
          <p:spPr bwMode="auto">
            <a:xfrm>
              <a:off x="2270" y="7631"/>
              <a:ext cx="20" cy="13"/>
            </a:xfrm>
            <a:custGeom>
              <a:avLst/>
              <a:gdLst/>
              <a:ahLst/>
              <a:cxnLst>
                <a:cxn ang="0">
                  <a:pos x="125" y="91"/>
                </a:cxn>
                <a:cxn ang="0">
                  <a:pos x="129" y="91"/>
                </a:cxn>
                <a:cxn ang="0">
                  <a:pos x="135" y="91"/>
                </a:cxn>
                <a:cxn ang="0">
                  <a:pos x="138" y="89"/>
                </a:cxn>
                <a:cxn ang="0">
                  <a:pos x="142" y="85"/>
                </a:cxn>
                <a:cxn ang="0">
                  <a:pos x="143" y="84"/>
                </a:cxn>
                <a:cxn ang="0">
                  <a:pos x="143" y="77"/>
                </a:cxn>
                <a:cxn ang="0">
                  <a:pos x="142" y="80"/>
                </a:cxn>
                <a:cxn ang="0">
                  <a:pos x="139" y="81"/>
                </a:cxn>
                <a:cxn ang="0">
                  <a:pos x="138" y="81"/>
                </a:cxn>
                <a:cxn ang="0">
                  <a:pos x="125" y="18"/>
                </a:cxn>
                <a:cxn ang="0">
                  <a:pos x="142" y="61"/>
                </a:cxn>
                <a:cxn ang="0">
                  <a:pos x="125" y="4"/>
                </a:cxn>
                <a:cxn ang="0">
                  <a:pos x="122" y="2"/>
                </a:cxn>
                <a:cxn ang="0">
                  <a:pos x="119" y="0"/>
                </a:cxn>
                <a:cxn ang="0">
                  <a:pos x="109" y="3"/>
                </a:cxn>
                <a:cxn ang="0">
                  <a:pos x="99" y="4"/>
                </a:cxn>
                <a:cxn ang="0">
                  <a:pos x="86" y="4"/>
                </a:cxn>
                <a:cxn ang="0">
                  <a:pos x="95" y="4"/>
                </a:cxn>
                <a:cxn ang="0">
                  <a:pos x="103" y="4"/>
                </a:cxn>
                <a:cxn ang="0">
                  <a:pos x="109" y="3"/>
                </a:cxn>
                <a:cxn ang="0">
                  <a:pos x="114" y="3"/>
                </a:cxn>
                <a:cxn ang="0">
                  <a:pos x="116" y="4"/>
                </a:cxn>
                <a:cxn ang="0">
                  <a:pos x="117" y="6"/>
                </a:cxn>
                <a:cxn ang="0">
                  <a:pos x="122" y="36"/>
                </a:cxn>
                <a:cxn ang="0">
                  <a:pos x="122" y="39"/>
                </a:cxn>
                <a:cxn ang="0">
                  <a:pos x="122" y="41"/>
                </a:cxn>
                <a:cxn ang="0">
                  <a:pos x="117" y="45"/>
                </a:cxn>
                <a:cxn ang="0">
                  <a:pos x="111" y="45"/>
                </a:cxn>
                <a:cxn ang="0">
                  <a:pos x="79" y="47"/>
                </a:cxn>
                <a:cxn ang="0">
                  <a:pos x="61" y="47"/>
                </a:cxn>
                <a:cxn ang="0">
                  <a:pos x="31" y="45"/>
                </a:cxn>
                <a:cxn ang="0">
                  <a:pos x="23" y="45"/>
                </a:cxn>
                <a:cxn ang="0">
                  <a:pos x="22" y="41"/>
                </a:cxn>
                <a:cxn ang="0">
                  <a:pos x="20" y="39"/>
                </a:cxn>
                <a:cxn ang="0">
                  <a:pos x="20" y="36"/>
                </a:cxn>
                <a:cxn ang="0">
                  <a:pos x="23" y="6"/>
                </a:cxn>
                <a:cxn ang="0">
                  <a:pos x="24" y="4"/>
                </a:cxn>
                <a:cxn ang="0">
                  <a:pos x="28" y="3"/>
                </a:cxn>
                <a:cxn ang="0">
                  <a:pos x="31" y="3"/>
                </a:cxn>
                <a:cxn ang="0">
                  <a:pos x="39" y="4"/>
                </a:cxn>
                <a:cxn ang="0">
                  <a:pos x="45" y="4"/>
                </a:cxn>
                <a:cxn ang="0">
                  <a:pos x="57" y="4"/>
                </a:cxn>
                <a:cxn ang="0">
                  <a:pos x="45" y="4"/>
                </a:cxn>
                <a:cxn ang="0">
                  <a:pos x="35" y="3"/>
                </a:cxn>
                <a:cxn ang="0">
                  <a:pos x="23" y="0"/>
                </a:cxn>
                <a:cxn ang="0">
                  <a:pos x="20" y="2"/>
                </a:cxn>
                <a:cxn ang="0">
                  <a:pos x="17" y="4"/>
                </a:cxn>
                <a:cxn ang="0">
                  <a:pos x="2" y="61"/>
                </a:cxn>
                <a:cxn ang="0">
                  <a:pos x="16" y="18"/>
                </a:cxn>
                <a:cxn ang="0">
                  <a:pos x="6" y="81"/>
                </a:cxn>
                <a:cxn ang="0">
                  <a:pos x="4" y="81"/>
                </a:cxn>
                <a:cxn ang="0">
                  <a:pos x="0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0" y="85"/>
                </a:cxn>
                <a:cxn ang="0">
                  <a:pos x="4" y="89"/>
                </a:cxn>
                <a:cxn ang="0">
                  <a:pos x="7" y="91"/>
                </a:cxn>
                <a:cxn ang="0">
                  <a:pos x="14" y="91"/>
                </a:cxn>
                <a:cxn ang="0">
                  <a:pos x="17" y="91"/>
                </a:cxn>
                <a:cxn ang="0">
                  <a:pos x="125" y="91"/>
                </a:cxn>
              </a:cxnLst>
              <a:rect l="0" t="0" r="r" b="b"/>
              <a:pathLst>
                <a:path w="143" h="91">
                  <a:moveTo>
                    <a:pt x="125" y="91"/>
                  </a:moveTo>
                  <a:lnTo>
                    <a:pt x="129" y="91"/>
                  </a:lnTo>
                  <a:lnTo>
                    <a:pt x="135" y="91"/>
                  </a:lnTo>
                  <a:lnTo>
                    <a:pt x="138" y="89"/>
                  </a:lnTo>
                  <a:lnTo>
                    <a:pt x="142" y="85"/>
                  </a:lnTo>
                  <a:lnTo>
                    <a:pt x="143" y="84"/>
                  </a:lnTo>
                  <a:lnTo>
                    <a:pt x="143" y="77"/>
                  </a:lnTo>
                  <a:lnTo>
                    <a:pt x="142" y="80"/>
                  </a:lnTo>
                  <a:lnTo>
                    <a:pt x="139" y="81"/>
                  </a:lnTo>
                  <a:lnTo>
                    <a:pt x="138" y="81"/>
                  </a:lnTo>
                  <a:lnTo>
                    <a:pt x="125" y="18"/>
                  </a:lnTo>
                  <a:lnTo>
                    <a:pt x="142" y="61"/>
                  </a:lnTo>
                  <a:lnTo>
                    <a:pt x="125" y="4"/>
                  </a:lnTo>
                  <a:lnTo>
                    <a:pt x="122" y="2"/>
                  </a:lnTo>
                  <a:lnTo>
                    <a:pt x="119" y="0"/>
                  </a:lnTo>
                  <a:lnTo>
                    <a:pt x="109" y="3"/>
                  </a:lnTo>
                  <a:lnTo>
                    <a:pt x="99" y="4"/>
                  </a:lnTo>
                  <a:lnTo>
                    <a:pt x="86" y="4"/>
                  </a:lnTo>
                  <a:lnTo>
                    <a:pt x="95" y="4"/>
                  </a:lnTo>
                  <a:lnTo>
                    <a:pt x="103" y="4"/>
                  </a:lnTo>
                  <a:lnTo>
                    <a:pt x="109" y="3"/>
                  </a:lnTo>
                  <a:lnTo>
                    <a:pt x="114" y="3"/>
                  </a:lnTo>
                  <a:lnTo>
                    <a:pt x="116" y="4"/>
                  </a:lnTo>
                  <a:lnTo>
                    <a:pt x="117" y="6"/>
                  </a:lnTo>
                  <a:lnTo>
                    <a:pt x="122" y="36"/>
                  </a:lnTo>
                  <a:lnTo>
                    <a:pt x="122" y="39"/>
                  </a:lnTo>
                  <a:lnTo>
                    <a:pt x="122" y="41"/>
                  </a:lnTo>
                  <a:lnTo>
                    <a:pt x="117" y="45"/>
                  </a:lnTo>
                  <a:lnTo>
                    <a:pt x="111" y="45"/>
                  </a:lnTo>
                  <a:lnTo>
                    <a:pt x="79" y="47"/>
                  </a:lnTo>
                  <a:lnTo>
                    <a:pt x="61" y="47"/>
                  </a:lnTo>
                  <a:lnTo>
                    <a:pt x="31" y="45"/>
                  </a:lnTo>
                  <a:lnTo>
                    <a:pt x="23" y="45"/>
                  </a:lnTo>
                  <a:lnTo>
                    <a:pt x="22" y="41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3" y="6"/>
                  </a:lnTo>
                  <a:lnTo>
                    <a:pt x="24" y="4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39" y="4"/>
                  </a:lnTo>
                  <a:lnTo>
                    <a:pt x="45" y="4"/>
                  </a:lnTo>
                  <a:lnTo>
                    <a:pt x="57" y="4"/>
                  </a:lnTo>
                  <a:lnTo>
                    <a:pt x="45" y="4"/>
                  </a:lnTo>
                  <a:lnTo>
                    <a:pt x="35" y="3"/>
                  </a:lnTo>
                  <a:lnTo>
                    <a:pt x="23" y="0"/>
                  </a:lnTo>
                  <a:lnTo>
                    <a:pt x="20" y="2"/>
                  </a:lnTo>
                  <a:lnTo>
                    <a:pt x="17" y="4"/>
                  </a:lnTo>
                  <a:lnTo>
                    <a:pt x="2" y="61"/>
                  </a:lnTo>
                  <a:lnTo>
                    <a:pt x="16" y="18"/>
                  </a:lnTo>
                  <a:lnTo>
                    <a:pt x="6" y="81"/>
                  </a:lnTo>
                  <a:lnTo>
                    <a:pt x="4" y="81"/>
                  </a:lnTo>
                  <a:lnTo>
                    <a:pt x="0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0" y="85"/>
                  </a:lnTo>
                  <a:lnTo>
                    <a:pt x="4" y="89"/>
                  </a:lnTo>
                  <a:lnTo>
                    <a:pt x="7" y="91"/>
                  </a:lnTo>
                  <a:lnTo>
                    <a:pt x="14" y="91"/>
                  </a:lnTo>
                  <a:lnTo>
                    <a:pt x="17" y="91"/>
                  </a:lnTo>
                  <a:lnTo>
                    <a:pt x="125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97" name="Freeform 305"/>
            <p:cNvSpPr>
              <a:spLocks/>
            </p:cNvSpPr>
            <p:nvPr/>
          </p:nvSpPr>
          <p:spPr bwMode="auto">
            <a:xfrm>
              <a:off x="2293" y="7631"/>
              <a:ext cx="21" cy="13"/>
            </a:xfrm>
            <a:custGeom>
              <a:avLst/>
              <a:gdLst/>
              <a:ahLst/>
              <a:cxnLst>
                <a:cxn ang="0">
                  <a:pos x="127" y="91"/>
                </a:cxn>
                <a:cxn ang="0">
                  <a:pos x="131" y="91"/>
                </a:cxn>
                <a:cxn ang="0">
                  <a:pos x="136" y="91"/>
                </a:cxn>
                <a:cxn ang="0">
                  <a:pos x="141" y="89"/>
                </a:cxn>
                <a:cxn ang="0">
                  <a:pos x="144" y="85"/>
                </a:cxn>
                <a:cxn ang="0">
                  <a:pos x="144" y="84"/>
                </a:cxn>
                <a:cxn ang="0">
                  <a:pos x="144" y="77"/>
                </a:cxn>
                <a:cxn ang="0">
                  <a:pos x="144" y="80"/>
                </a:cxn>
                <a:cxn ang="0">
                  <a:pos x="141" y="81"/>
                </a:cxn>
                <a:cxn ang="0">
                  <a:pos x="138" y="81"/>
                </a:cxn>
                <a:cxn ang="0">
                  <a:pos x="128" y="18"/>
                </a:cxn>
                <a:cxn ang="0">
                  <a:pos x="143" y="61"/>
                </a:cxn>
                <a:cxn ang="0">
                  <a:pos x="127" y="4"/>
                </a:cxn>
                <a:cxn ang="0">
                  <a:pos x="125" y="2"/>
                </a:cxn>
                <a:cxn ang="0">
                  <a:pos x="121" y="0"/>
                </a:cxn>
                <a:cxn ang="0">
                  <a:pos x="111" y="3"/>
                </a:cxn>
                <a:cxn ang="0">
                  <a:pos x="98" y="4"/>
                </a:cxn>
                <a:cxn ang="0">
                  <a:pos x="86" y="4"/>
                </a:cxn>
                <a:cxn ang="0">
                  <a:pos x="98" y="4"/>
                </a:cxn>
                <a:cxn ang="0">
                  <a:pos x="105" y="4"/>
                </a:cxn>
                <a:cxn ang="0">
                  <a:pos x="113" y="3"/>
                </a:cxn>
                <a:cxn ang="0">
                  <a:pos x="116" y="3"/>
                </a:cxn>
                <a:cxn ang="0">
                  <a:pos x="118" y="4"/>
                </a:cxn>
                <a:cxn ang="0">
                  <a:pos x="121" y="6"/>
                </a:cxn>
                <a:cxn ang="0">
                  <a:pos x="125" y="36"/>
                </a:cxn>
                <a:cxn ang="0">
                  <a:pos x="125" y="39"/>
                </a:cxn>
                <a:cxn ang="0">
                  <a:pos x="122" y="41"/>
                </a:cxn>
                <a:cxn ang="0">
                  <a:pos x="118" y="45"/>
                </a:cxn>
                <a:cxn ang="0">
                  <a:pos x="114" y="45"/>
                </a:cxn>
                <a:cxn ang="0">
                  <a:pos x="80" y="47"/>
                </a:cxn>
                <a:cxn ang="0">
                  <a:pos x="64" y="47"/>
                </a:cxn>
                <a:cxn ang="0">
                  <a:pos x="32" y="45"/>
                </a:cxn>
                <a:cxn ang="0">
                  <a:pos x="27" y="45"/>
                </a:cxn>
                <a:cxn ang="0">
                  <a:pos x="23" y="41"/>
                </a:cxn>
                <a:cxn ang="0">
                  <a:pos x="21" y="39"/>
                </a:cxn>
                <a:cxn ang="0">
                  <a:pos x="21" y="3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30" y="3"/>
                </a:cxn>
                <a:cxn ang="0">
                  <a:pos x="34" y="3"/>
                </a:cxn>
                <a:cxn ang="0">
                  <a:pos x="42" y="4"/>
                </a:cxn>
                <a:cxn ang="0">
                  <a:pos x="49" y="4"/>
                </a:cxn>
                <a:cxn ang="0">
                  <a:pos x="59" y="4"/>
                </a:cxn>
                <a:cxn ang="0">
                  <a:pos x="46" y="4"/>
                </a:cxn>
                <a:cxn ang="0">
                  <a:pos x="34" y="3"/>
                </a:cxn>
                <a:cxn ang="0">
                  <a:pos x="25" y="0"/>
                </a:cxn>
                <a:cxn ang="0">
                  <a:pos x="21" y="2"/>
                </a:cxn>
                <a:cxn ang="0">
                  <a:pos x="21" y="4"/>
                </a:cxn>
                <a:cxn ang="0">
                  <a:pos x="3" y="61"/>
                </a:cxn>
                <a:cxn ang="0">
                  <a:pos x="19" y="18"/>
                </a:cxn>
                <a:cxn ang="0">
                  <a:pos x="7" y="81"/>
                </a:cxn>
                <a:cxn ang="0">
                  <a:pos x="5" y="81"/>
                </a:cxn>
                <a:cxn ang="0">
                  <a:pos x="3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3" y="85"/>
                </a:cxn>
                <a:cxn ang="0">
                  <a:pos x="7" y="89"/>
                </a:cxn>
                <a:cxn ang="0">
                  <a:pos x="11" y="91"/>
                </a:cxn>
                <a:cxn ang="0">
                  <a:pos x="14" y="91"/>
                </a:cxn>
                <a:cxn ang="0">
                  <a:pos x="21" y="91"/>
                </a:cxn>
                <a:cxn ang="0">
                  <a:pos x="127" y="91"/>
                </a:cxn>
              </a:cxnLst>
              <a:rect l="0" t="0" r="r" b="b"/>
              <a:pathLst>
                <a:path w="144" h="91">
                  <a:moveTo>
                    <a:pt x="127" y="91"/>
                  </a:moveTo>
                  <a:lnTo>
                    <a:pt x="131" y="91"/>
                  </a:lnTo>
                  <a:lnTo>
                    <a:pt x="136" y="91"/>
                  </a:lnTo>
                  <a:lnTo>
                    <a:pt x="141" y="89"/>
                  </a:lnTo>
                  <a:lnTo>
                    <a:pt x="144" y="85"/>
                  </a:lnTo>
                  <a:lnTo>
                    <a:pt x="144" y="84"/>
                  </a:lnTo>
                  <a:lnTo>
                    <a:pt x="144" y="77"/>
                  </a:lnTo>
                  <a:lnTo>
                    <a:pt x="144" y="80"/>
                  </a:lnTo>
                  <a:lnTo>
                    <a:pt x="141" y="81"/>
                  </a:lnTo>
                  <a:lnTo>
                    <a:pt x="138" y="81"/>
                  </a:lnTo>
                  <a:lnTo>
                    <a:pt x="128" y="18"/>
                  </a:lnTo>
                  <a:lnTo>
                    <a:pt x="143" y="61"/>
                  </a:lnTo>
                  <a:lnTo>
                    <a:pt x="127" y="4"/>
                  </a:lnTo>
                  <a:lnTo>
                    <a:pt x="125" y="2"/>
                  </a:lnTo>
                  <a:lnTo>
                    <a:pt x="121" y="0"/>
                  </a:lnTo>
                  <a:lnTo>
                    <a:pt x="111" y="3"/>
                  </a:lnTo>
                  <a:lnTo>
                    <a:pt x="98" y="4"/>
                  </a:lnTo>
                  <a:lnTo>
                    <a:pt x="86" y="4"/>
                  </a:lnTo>
                  <a:lnTo>
                    <a:pt x="98" y="4"/>
                  </a:lnTo>
                  <a:lnTo>
                    <a:pt x="105" y="4"/>
                  </a:lnTo>
                  <a:lnTo>
                    <a:pt x="113" y="3"/>
                  </a:lnTo>
                  <a:lnTo>
                    <a:pt x="116" y="3"/>
                  </a:lnTo>
                  <a:lnTo>
                    <a:pt x="118" y="4"/>
                  </a:lnTo>
                  <a:lnTo>
                    <a:pt x="121" y="6"/>
                  </a:lnTo>
                  <a:lnTo>
                    <a:pt x="125" y="36"/>
                  </a:lnTo>
                  <a:lnTo>
                    <a:pt x="125" y="39"/>
                  </a:lnTo>
                  <a:lnTo>
                    <a:pt x="122" y="41"/>
                  </a:lnTo>
                  <a:lnTo>
                    <a:pt x="118" y="45"/>
                  </a:lnTo>
                  <a:lnTo>
                    <a:pt x="114" y="45"/>
                  </a:lnTo>
                  <a:lnTo>
                    <a:pt x="80" y="47"/>
                  </a:lnTo>
                  <a:lnTo>
                    <a:pt x="64" y="47"/>
                  </a:lnTo>
                  <a:lnTo>
                    <a:pt x="32" y="45"/>
                  </a:lnTo>
                  <a:lnTo>
                    <a:pt x="27" y="45"/>
                  </a:lnTo>
                  <a:lnTo>
                    <a:pt x="23" y="41"/>
                  </a:lnTo>
                  <a:lnTo>
                    <a:pt x="21" y="39"/>
                  </a:lnTo>
                  <a:lnTo>
                    <a:pt x="21" y="3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30" y="3"/>
                  </a:lnTo>
                  <a:lnTo>
                    <a:pt x="34" y="3"/>
                  </a:lnTo>
                  <a:lnTo>
                    <a:pt x="42" y="4"/>
                  </a:lnTo>
                  <a:lnTo>
                    <a:pt x="49" y="4"/>
                  </a:lnTo>
                  <a:lnTo>
                    <a:pt x="59" y="4"/>
                  </a:lnTo>
                  <a:lnTo>
                    <a:pt x="46" y="4"/>
                  </a:lnTo>
                  <a:lnTo>
                    <a:pt x="34" y="3"/>
                  </a:lnTo>
                  <a:lnTo>
                    <a:pt x="25" y="0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3" y="61"/>
                  </a:lnTo>
                  <a:lnTo>
                    <a:pt x="19" y="18"/>
                  </a:lnTo>
                  <a:lnTo>
                    <a:pt x="7" y="81"/>
                  </a:lnTo>
                  <a:lnTo>
                    <a:pt x="5" y="81"/>
                  </a:lnTo>
                  <a:lnTo>
                    <a:pt x="3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3" y="85"/>
                  </a:lnTo>
                  <a:lnTo>
                    <a:pt x="7" y="89"/>
                  </a:lnTo>
                  <a:lnTo>
                    <a:pt x="11" y="91"/>
                  </a:lnTo>
                  <a:lnTo>
                    <a:pt x="14" y="91"/>
                  </a:lnTo>
                  <a:lnTo>
                    <a:pt x="21" y="91"/>
                  </a:lnTo>
                  <a:lnTo>
                    <a:pt x="127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98" name="Freeform 306"/>
            <p:cNvSpPr>
              <a:spLocks/>
            </p:cNvSpPr>
            <p:nvPr/>
          </p:nvSpPr>
          <p:spPr bwMode="auto">
            <a:xfrm>
              <a:off x="2317" y="7631"/>
              <a:ext cx="21" cy="13"/>
            </a:xfrm>
            <a:custGeom>
              <a:avLst/>
              <a:gdLst/>
              <a:ahLst/>
              <a:cxnLst>
                <a:cxn ang="0">
                  <a:pos x="125" y="91"/>
                </a:cxn>
                <a:cxn ang="0">
                  <a:pos x="132" y="91"/>
                </a:cxn>
                <a:cxn ang="0">
                  <a:pos x="134" y="91"/>
                </a:cxn>
                <a:cxn ang="0">
                  <a:pos x="139" y="89"/>
                </a:cxn>
                <a:cxn ang="0">
                  <a:pos x="143" y="85"/>
                </a:cxn>
                <a:cxn ang="0">
                  <a:pos x="146" y="84"/>
                </a:cxn>
                <a:cxn ang="0">
                  <a:pos x="146" y="77"/>
                </a:cxn>
                <a:cxn ang="0">
                  <a:pos x="143" y="80"/>
                </a:cxn>
                <a:cxn ang="0">
                  <a:pos x="140" y="81"/>
                </a:cxn>
                <a:cxn ang="0">
                  <a:pos x="139" y="81"/>
                </a:cxn>
                <a:cxn ang="0">
                  <a:pos x="127" y="18"/>
                </a:cxn>
                <a:cxn ang="0">
                  <a:pos x="143" y="61"/>
                </a:cxn>
                <a:cxn ang="0">
                  <a:pos x="125" y="4"/>
                </a:cxn>
                <a:cxn ang="0">
                  <a:pos x="125" y="2"/>
                </a:cxn>
                <a:cxn ang="0">
                  <a:pos x="121" y="0"/>
                </a:cxn>
                <a:cxn ang="0">
                  <a:pos x="111" y="3"/>
                </a:cxn>
                <a:cxn ang="0">
                  <a:pos x="99" y="4"/>
                </a:cxn>
                <a:cxn ang="0">
                  <a:pos x="86" y="4"/>
                </a:cxn>
                <a:cxn ang="0">
                  <a:pos x="97" y="4"/>
                </a:cxn>
                <a:cxn ang="0">
                  <a:pos x="105" y="4"/>
                </a:cxn>
                <a:cxn ang="0">
                  <a:pos x="111" y="3"/>
                </a:cxn>
                <a:cxn ang="0">
                  <a:pos x="114" y="3"/>
                </a:cxn>
                <a:cxn ang="0">
                  <a:pos x="118" y="4"/>
                </a:cxn>
                <a:cxn ang="0">
                  <a:pos x="118" y="6"/>
                </a:cxn>
                <a:cxn ang="0">
                  <a:pos x="125" y="36"/>
                </a:cxn>
                <a:cxn ang="0">
                  <a:pos x="125" y="39"/>
                </a:cxn>
                <a:cxn ang="0">
                  <a:pos x="122" y="41"/>
                </a:cxn>
                <a:cxn ang="0">
                  <a:pos x="118" y="45"/>
                </a:cxn>
                <a:cxn ang="0">
                  <a:pos x="113" y="45"/>
                </a:cxn>
                <a:cxn ang="0">
                  <a:pos x="82" y="47"/>
                </a:cxn>
                <a:cxn ang="0">
                  <a:pos x="66" y="47"/>
                </a:cxn>
                <a:cxn ang="0">
                  <a:pos x="32" y="45"/>
                </a:cxn>
                <a:cxn ang="0">
                  <a:pos x="27" y="45"/>
                </a:cxn>
                <a:cxn ang="0">
                  <a:pos x="24" y="41"/>
                </a:cxn>
                <a:cxn ang="0">
                  <a:pos x="20" y="39"/>
                </a:cxn>
                <a:cxn ang="0">
                  <a:pos x="20" y="36"/>
                </a:cxn>
                <a:cxn ang="0">
                  <a:pos x="25" y="6"/>
                </a:cxn>
                <a:cxn ang="0">
                  <a:pos x="27" y="4"/>
                </a:cxn>
                <a:cxn ang="0">
                  <a:pos x="30" y="3"/>
                </a:cxn>
                <a:cxn ang="0">
                  <a:pos x="33" y="3"/>
                </a:cxn>
                <a:cxn ang="0">
                  <a:pos x="41" y="4"/>
                </a:cxn>
                <a:cxn ang="0">
                  <a:pos x="49" y="4"/>
                </a:cxn>
                <a:cxn ang="0">
                  <a:pos x="60" y="4"/>
                </a:cxn>
                <a:cxn ang="0">
                  <a:pos x="47" y="4"/>
                </a:cxn>
                <a:cxn ang="0">
                  <a:pos x="35" y="3"/>
                </a:cxn>
                <a:cxn ang="0">
                  <a:pos x="25" y="0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3" y="61"/>
                </a:cxn>
                <a:cxn ang="0">
                  <a:pos x="18" y="18"/>
                </a:cxn>
                <a:cxn ang="0">
                  <a:pos x="7" y="81"/>
                </a:cxn>
                <a:cxn ang="0">
                  <a:pos x="5" y="81"/>
                </a:cxn>
                <a:cxn ang="0">
                  <a:pos x="3" y="80"/>
                </a:cxn>
                <a:cxn ang="0">
                  <a:pos x="0" y="77"/>
                </a:cxn>
                <a:cxn ang="0">
                  <a:pos x="0" y="84"/>
                </a:cxn>
                <a:cxn ang="0">
                  <a:pos x="3" y="85"/>
                </a:cxn>
                <a:cxn ang="0">
                  <a:pos x="5" y="89"/>
                </a:cxn>
                <a:cxn ang="0">
                  <a:pos x="10" y="91"/>
                </a:cxn>
                <a:cxn ang="0">
                  <a:pos x="14" y="91"/>
                </a:cxn>
                <a:cxn ang="0">
                  <a:pos x="19" y="91"/>
                </a:cxn>
                <a:cxn ang="0">
                  <a:pos x="125" y="91"/>
                </a:cxn>
              </a:cxnLst>
              <a:rect l="0" t="0" r="r" b="b"/>
              <a:pathLst>
                <a:path w="146" h="91">
                  <a:moveTo>
                    <a:pt x="125" y="91"/>
                  </a:moveTo>
                  <a:lnTo>
                    <a:pt x="132" y="91"/>
                  </a:lnTo>
                  <a:lnTo>
                    <a:pt x="134" y="91"/>
                  </a:lnTo>
                  <a:lnTo>
                    <a:pt x="139" y="89"/>
                  </a:lnTo>
                  <a:lnTo>
                    <a:pt x="143" y="85"/>
                  </a:lnTo>
                  <a:lnTo>
                    <a:pt x="146" y="84"/>
                  </a:lnTo>
                  <a:lnTo>
                    <a:pt x="146" y="77"/>
                  </a:lnTo>
                  <a:lnTo>
                    <a:pt x="143" y="80"/>
                  </a:lnTo>
                  <a:lnTo>
                    <a:pt x="140" y="81"/>
                  </a:lnTo>
                  <a:lnTo>
                    <a:pt x="139" y="81"/>
                  </a:lnTo>
                  <a:lnTo>
                    <a:pt x="127" y="18"/>
                  </a:lnTo>
                  <a:lnTo>
                    <a:pt x="143" y="61"/>
                  </a:lnTo>
                  <a:lnTo>
                    <a:pt x="125" y="4"/>
                  </a:lnTo>
                  <a:lnTo>
                    <a:pt x="125" y="2"/>
                  </a:lnTo>
                  <a:lnTo>
                    <a:pt x="121" y="0"/>
                  </a:lnTo>
                  <a:lnTo>
                    <a:pt x="111" y="3"/>
                  </a:lnTo>
                  <a:lnTo>
                    <a:pt x="99" y="4"/>
                  </a:lnTo>
                  <a:lnTo>
                    <a:pt x="86" y="4"/>
                  </a:lnTo>
                  <a:lnTo>
                    <a:pt x="97" y="4"/>
                  </a:lnTo>
                  <a:lnTo>
                    <a:pt x="105" y="4"/>
                  </a:lnTo>
                  <a:lnTo>
                    <a:pt x="111" y="3"/>
                  </a:lnTo>
                  <a:lnTo>
                    <a:pt x="114" y="3"/>
                  </a:lnTo>
                  <a:lnTo>
                    <a:pt x="118" y="4"/>
                  </a:lnTo>
                  <a:lnTo>
                    <a:pt x="118" y="6"/>
                  </a:lnTo>
                  <a:lnTo>
                    <a:pt x="125" y="36"/>
                  </a:lnTo>
                  <a:lnTo>
                    <a:pt x="125" y="39"/>
                  </a:lnTo>
                  <a:lnTo>
                    <a:pt x="122" y="41"/>
                  </a:lnTo>
                  <a:lnTo>
                    <a:pt x="118" y="45"/>
                  </a:lnTo>
                  <a:lnTo>
                    <a:pt x="113" y="45"/>
                  </a:lnTo>
                  <a:lnTo>
                    <a:pt x="82" y="47"/>
                  </a:lnTo>
                  <a:lnTo>
                    <a:pt x="66" y="47"/>
                  </a:lnTo>
                  <a:lnTo>
                    <a:pt x="32" y="45"/>
                  </a:lnTo>
                  <a:lnTo>
                    <a:pt x="27" y="45"/>
                  </a:lnTo>
                  <a:lnTo>
                    <a:pt x="24" y="41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5" y="6"/>
                  </a:lnTo>
                  <a:lnTo>
                    <a:pt x="27" y="4"/>
                  </a:lnTo>
                  <a:lnTo>
                    <a:pt x="30" y="3"/>
                  </a:lnTo>
                  <a:lnTo>
                    <a:pt x="33" y="3"/>
                  </a:lnTo>
                  <a:lnTo>
                    <a:pt x="41" y="4"/>
                  </a:lnTo>
                  <a:lnTo>
                    <a:pt x="49" y="4"/>
                  </a:lnTo>
                  <a:lnTo>
                    <a:pt x="60" y="4"/>
                  </a:lnTo>
                  <a:lnTo>
                    <a:pt x="47" y="4"/>
                  </a:lnTo>
                  <a:lnTo>
                    <a:pt x="35" y="3"/>
                  </a:lnTo>
                  <a:lnTo>
                    <a:pt x="25" y="0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3" y="61"/>
                  </a:lnTo>
                  <a:lnTo>
                    <a:pt x="18" y="18"/>
                  </a:lnTo>
                  <a:lnTo>
                    <a:pt x="7" y="81"/>
                  </a:lnTo>
                  <a:lnTo>
                    <a:pt x="5" y="81"/>
                  </a:lnTo>
                  <a:lnTo>
                    <a:pt x="3" y="80"/>
                  </a:lnTo>
                  <a:lnTo>
                    <a:pt x="0" y="77"/>
                  </a:lnTo>
                  <a:lnTo>
                    <a:pt x="0" y="84"/>
                  </a:lnTo>
                  <a:lnTo>
                    <a:pt x="3" y="85"/>
                  </a:lnTo>
                  <a:lnTo>
                    <a:pt x="5" y="89"/>
                  </a:lnTo>
                  <a:lnTo>
                    <a:pt x="10" y="91"/>
                  </a:lnTo>
                  <a:lnTo>
                    <a:pt x="14" y="91"/>
                  </a:lnTo>
                  <a:lnTo>
                    <a:pt x="19" y="91"/>
                  </a:lnTo>
                  <a:lnTo>
                    <a:pt x="125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699" name="Freeform 307"/>
            <p:cNvSpPr>
              <a:spLocks/>
            </p:cNvSpPr>
            <p:nvPr/>
          </p:nvSpPr>
          <p:spPr bwMode="auto">
            <a:xfrm>
              <a:off x="2353" y="7631"/>
              <a:ext cx="20" cy="12"/>
            </a:xfrm>
            <a:custGeom>
              <a:avLst/>
              <a:gdLst/>
              <a:ahLst/>
              <a:cxnLst>
                <a:cxn ang="0">
                  <a:pos x="122" y="89"/>
                </a:cxn>
                <a:cxn ang="0">
                  <a:pos x="127" y="89"/>
                </a:cxn>
                <a:cxn ang="0">
                  <a:pos x="133" y="89"/>
                </a:cxn>
                <a:cxn ang="0">
                  <a:pos x="137" y="88"/>
                </a:cxn>
                <a:cxn ang="0">
                  <a:pos x="138" y="85"/>
                </a:cxn>
                <a:cxn ang="0">
                  <a:pos x="141" y="81"/>
                </a:cxn>
                <a:cxn ang="0">
                  <a:pos x="141" y="75"/>
                </a:cxn>
                <a:cxn ang="0">
                  <a:pos x="138" y="77"/>
                </a:cxn>
                <a:cxn ang="0">
                  <a:pos x="137" y="80"/>
                </a:cxn>
                <a:cxn ang="0">
                  <a:pos x="135" y="80"/>
                </a:cxn>
                <a:cxn ang="0">
                  <a:pos x="124" y="17"/>
                </a:cxn>
                <a:cxn ang="0">
                  <a:pos x="138" y="58"/>
                </a:cxn>
                <a:cxn ang="0">
                  <a:pos x="122" y="3"/>
                </a:cxn>
                <a:cxn ang="0">
                  <a:pos x="121" y="0"/>
                </a:cxn>
                <a:cxn ang="0">
                  <a:pos x="117" y="0"/>
                </a:cxn>
                <a:cxn ang="0">
                  <a:pos x="107" y="2"/>
                </a:cxn>
                <a:cxn ang="0">
                  <a:pos x="94" y="3"/>
                </a:cxn>
                <a:cxn ang="0">
                  <a:pos x="84" y="4"/>
                </a:cxn>
                <a:cxn ang="0">
                  <a:pos x="93" y="4"/>
                </a:cxn>
                <a:cxn ang="0">
                  <a:pos x="101" y="3"/>
                </a:cxn>
                <a:cxn ang="0">
                  <a:pos x="108" y="3"/>
                </a:cxn>
                <a:cxn ang="0">
                  <a:pos x="114" y="3"/>
                </a:cxn>
                <a:cxn ang="0">
                  <a:pos x="115" y="3"/>
                </a:cxn>
                <a:cxn ang="0">
                  <a:pos x="117" y="4"/>
                </a:cxn>
                <a:cxn ang="0">
                  <a:pos x="121" y="35"/>
                </a:cxn>
                <a:cxn ang="0">
                  <a:pos x="121" y="36"/>
                </a:cxn>
                <a:cxn ang="0">
                  <a:pos x="119" y="41"/>
                </a:cxn>
                <a:cxn ang="0">
                  <a:pos x="115" y="43"/>
                </a:cxn>
                <a:cxn ang="0">
                  <a:pos x="110" y="43"/>
                </a:cxn>
                <a:cxn ang="0">
                  <a:pos x="78" y="45"/>
                </a:cxn>
                <a:cxn ang="0">
                  <a:pos x="64" y="45"/>
                </a:cxn>
                <a:cxn ang="0">
                  <a:pos x="33" y="43"/>
                </a:cxn>
                <a:cxn ang="0">
                  <a:pos x="26" y="43"/>
                </a:cxn>
                <a:cxn ang="0">
                  <a:pos x="22" y="41"/>
                </a:cxn>
                <a:cxn ang="0">
                  <a:pos x="21" y="36"/>
                </a:cxn>
                <a:cxn ang="0">
                  <a:pos x="21" y="35"/>
                </a:cxn>
                <a:cxn ang="0">
                  <a:pos x="26" y="4"/>
                </a:cxn>
                <a:cxn ang="0">
                  <a:pos x="26" y="3"/>
                </a:cxn>
                <a:cxn ang="0">
                  <a:pos x="30" y="3"/>
                </a:cxn>
                <a:cxn ang="0">
                  <a:pos x="35" y="3"/>
                </a:cxn>
                <a:cxn ang="0">
                  <a:pos x="41" y="3"/>
                </a:cxn>
                <a:cxn ang="0">
                  <a:pos x="49" y="4"/>
                </a:cxn>
                <a:cxn ang="0">
                  <a:pos x="58" y="4"/>
                </a:cxn>
                <a:cxn ang="0">
                  <a:pos x="47" y="3"/>
                </a:cxn>
                <a:cxn ang="0">
                  <a:pos x="35" y="2"/>
                </a:cxn>
                <a:cxn ang="0">
                  <a:pos x="25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4" y="58"/>
                </a:cxn>
                <a:cxn ang="0">
                  <a:pos x="16" y="17"/>
                </a:cxn>
                <a:cxn ang="0">
                  <a:pos x="7" y="80"/>
                </a:cxn>
                <a:cxn ang="0">
                  <a:pos x="4" y="80"/>
                </a:cxn>
                <a:cxn ang="0">
                  <a:pos x="4" y="77"/>
                </a:cxn>
                <a:cxn ang="0">
                  <a:pos x="0" y="75"/>
                </a:cxn>
                <a:cxn ang="0">
                  <a:pos x="0" y="81"/>
                </a:cxn>
                <a:cxn ang="0">
                  <a:pos x="4" y="85"/>
                </a:cxn>
                <a:cxn ang="0">
                  <a:pos x="4" y="88"/>
                </a:cxn>
                <a:cxn ang="0">
                  <a:pos x="8" y="89"/>
                </a:cxn>
                <a:cxn ang="0">
                  <a:pos x="15" y="89"/>
                </a:cxn>
                <a:cxn ang="0">
                  <a:pos x="21" y="89"/>
                </a:cxn>
                <a:cxn ang="0">
                  <a:pos x="122" y="89"/>
                </a:cxn>
              </a:cxnLst>
              <a:rect l="0" t="0" r="r" b="b"/>
              <a:pathLst>
                <a:path w="141" h="89">
                  <a:moveTo>
                    <a:pt x="122" y="89"/>
                  </a:moveTo>
                  <a:lnTo>
                    <a:pt x="127" y="89"/>
                  </a:lnTo>
                  <a:lnTo>
                    <a:pt x="133" y="89"/>
                  </a:lnTo>
                  <a:lnTo>
                    <a:pt x="137" y="88"/>
                  </a:lnTo>
                  <a:lnTo>
                    <a:pt x="138" y="85"/>
                  </a:lnTo>
                  <a:lnTo>
                    <a:pt x="141" y="81"/>
                  </a:lnTo>
                  <a:lnTo>
                    <a:pt x="141" y="75"/>
                  </a:lnTo>
                  <a:lnTo>
                    <a:pt x="138" y="77"/>
                  </a:lnTo>
                  <a:lnTo>
                    <a:pt x="137" y="80"/>
                  </a:lnTo>
                  <a:lnTo>
                    <a:pt x="135" y="80"/>
                  </a:lnTo>
                  <a:lnTo>
                    <a:pt x="124" y="17"/>
                  </a:lnTo>
                  <a:lnTo>
                    <a:pt x="138" y="58"/>
                  </a:lnTo>
                  <a:lnTo>
                    <a:pt x="122" y="3"/>
                  </a:lnTo>
                  <a:lnTo>
                    <a:pt x="121" y="0"/>
                  </a:lnTo>
                  <a:lnTo>
                    <a:pt x="117" y="0"/>
                  </a:lnTo>
                  <a:lnTo>
                    <a:pt x="107" y="2"/>
                  </a:lnTo>
                  <a:lnTo>
                    <a:pt x="94" y="3"/>
                  </a:lnTo>
                  <a:lnTo>
                    <a:pt x="84" y="4"/>
                  </a:lnTo>
                  <a:lnTo>
                    <a:pt x="93" y="4"/>
                  </a:lnTo>
                  <a:lnTo>
                    <a:pt x="101" y="3"/>
                  </a:lnTo>
                  <a:lnTo>
                    <a:pt x="108" y="3"/>
                  </a:lnTo>
                  <a:lnTo>
                    <a:pt x="114" y="3"/>
                  </a:lnTo>
                  <a:lnTo>
                    <a:pt x="115" y="3"/>
                  </a:lnTo>
                  <a:lnTo>
                    <a:pt x="117" y="4"/>
                  </a:lnTo>
                  <a:lnTo>
                    <a:pt x="121" y="35"/>
                  </a:lnTo>
                  <a:lnTo>
                    <a:pt x="121" y="36"/>
                  </a:lnTo>
                  <a:lnTo>
                    <a:pt x="119" y="41"/>
                  </a:lnTo>
                  <a:lnTo>
                    <a:pt x="115" y="43"/>
                  </a:lnTo>
                  <a:lnTo>
                    <a:pt x="110" y="43"/>
                  </a:lnTo>
                  <a:lnTo>
                    <a:pt x="78" y="45"/>
                  </a:lnTo>
                  <a:lnTo>
                    <a:pt x="64" y="45"/>
                  </a:lnTo>
                  <a:lnTo>
                    <a:pt x="33" y="43"/>
                  </a:lnTo>
                  <a:lnTo>
                    <a:pt x="26" y="43"/>
                  </a:lnTo>
                  <a:lnTo>
                    <a:pt x="22" y="41"/>
                  </a:lnTo>
                  <a:lnTo>
                    <a:pt x="21" y="36"/>
                  </a:lnTo>
                  <a:lnTo>
                    <a:pt x="21" y="3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9" y="4"/>
                  </a:lnTo>
                  <a:lnTo>
                    <a:pt x="58" y="4"/>
                  </a:lnTo>
                  <a:lnTo>
                    <a:pt x="47" y="3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4" y="58"/>
                  </a:lnTo>
                  <a:lnTo>
                    <a:pt x="16" y="17"/>
                  </a:lnTo>
                  <a:lnTo>
                    <a:pt x="7" y="80"/>
                  </a:lnTo>
                  <a:lnTo>
                    <a:pt x="4" y="80"/>
                  </a:lnTo>
                  <a:lnTo>
                    <a:pt x="4" y="7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4" y="85"/>
                  </a:lnTo>
                  <a:lnTo>
                    <a:pt x="4" y="88"/>
                  </a:lnTo>
                  <a:lnTo>
                    <a:pt x="8" y="89"/>
                  </a:lnTo>
                  <a:lnTo>
                    <a:pt x="15" y="89"/>
                  </a:lnTo>
                  <a:lnTo>
                    <a:pt x="21" y="89"/>
                  </a:lnTo>
                  <a:lnTo>
                    <a:pt x="122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00" name="Freeform 308"/>
            <p:cNvSpPr>
              <a:spLocks/>
            </p:cNvSpPr>
            <p:nvPr/>
          </p:nvSpPr>
          <p:spPr bwMode="auto">
            <a:xfrm>
              <a:off x="2377" y="7631"/>
              <a:ext cx="21" cy="12"/>
            </a:xfrm>
            <a:custGeom>
              <a:avLst/>
              <a:gdLst/>
              <a:ahLst/>
              <a:cxnLst>
                <a:cxn ang="0">
                  <a:pos x="123" y="89"/>
                </a:cxn>
                <a:cxn ang="0">
                  <a:pos x="130" y="89"/>
                </a:cxn>
                <a:cxn ang="0">
                  <a:pos x="134" y="89"/>
                </a:cxn>
                <a:cxn ang="0">
                  <a:pos x="137" y="88"/>
                </a:cxn>
                <a:cxn ang="0">
                  <a:pos x="142" y="85"/>
                </a:cxn>
                <a:cxn ang="0">
                  <a:pos x="142" y="81"/>
                </a:cxn>
                <a:cxn ang="0">
                  <a:pos x="142" y="75"/>
                </a:cxn>
                <a:cxn ang="0">
                  <a:pos x="142" y="77"/>
                </a:cxn>
                <a:cxn ang="0">
                  <a:pos x="141" y="80"/>
                </a:cxn>
                <a:cxn ang="0">
                  <a:pos x="137" y="80"/>
                </a:cxn>
                <a:cxn ang="0">
                  <a:pos x="127" y="17"/>
                </a:cxn>
                <a:cxn ang="0">
                  <a:pos x="141" y="58"/>
                </a:cxn>
                <a:cxn ang="0">
                  <a:pos x="123" y="3"/>
                </a:cxn>
                <a:cxn ang="0">
                  <a:pos x="123" y="0"/>
                </a:cxn>
                <a:cxn ang="0">
                  <a:pos x="120" y="0"/>
                </a:cxn>
                <a:cxn ang="0">
                  <a:pos x="111" y="2"/>
                </a:cxn>
                <a:cxn ang="0">
                  <a:pos x="97" y="3"/>
                </a:cxn>
                <a:cxn ang="0">
                  <a:pos x="84" y="4"/>
                </a:cxn>
                <a:cxn ang="0">
                  <a:pos x="97" y="4"/>
                </a:cxn>
                <a:cxn ang="0">
                  <a:pos x="104" y="3"/>
                </a:cxn>
                <a:cxn ang="0">
                  <a:pos x="111" y="3"/>
                </a:cxn>
                <a:cxn ang="0">
                  <a:pos x="115" y="3"/>
                </a:cxn>
                <a:cxn ang="0">
                  <a:pos x="115" y="3"/>
                </a:cxn>
                <a:cxn ang="0">
                  <a:pos x="119" y="4"/>
                </a:cxn>
                <a:cxn ang="0">
                  <a:pos x="123" y="35"/>
                </a:cxn>
                <a:cxn ang="0">
                  <a:pos x="123" y="36"/>
                </a:cxn>
                <a:cxn ang="0">
                  <a:pos x="122" y="41"/>
                </a:cxn>
                <a:cxn ang="0">
                  <a:pos x="119" y="43"/>
                </a:cxn>
                <a:cxn ang="0">
                  <a:pos x="112" y="43"/>
                </a:cxn>
                <a:cxn ang="0">
                  <a:pos x="80" y="45"/>
                </a:cxn>
                <a:cxn ang="0">
                  <a:pos x="63" y="45"/>
                </a:cxn>
                <a:cxn ang="0">
                  <a:pos x="31" y="43"/>
                </a:cxn>
                <a:cxn ang="0">
                  <a:pos x="25" y="43"/>
                </a:cxn>
                <a:cxn ang="0">
                  <a:pos x="22" y="41"/>
                </a:cxn>
                <a:cxn ang="0">
                  <a:pos x="20" y="36"/>
                </a:cxn>
                <a:cxn ang="0">
                  <a:pos x="20" y="35"/>
                </a:cxn>
                <a:cxn ang="0">
                  <a:pos x="25" y="4"/>
                </a:cxn>
                <a:cxn ang="0">
                  <a:pos x="27" y="3"/>
                </a:cxn>
                <a:cxn ang="0">
                  <a:pos x="29" y="3"/>
                </a:cxn>
                <a:cxn ang="0">
                  <a:pos x="32" y="3"/>
                </a:cxn>
                <a:cxn ang="0">
                  <a:pos x="40" y="3"/>
                </a:cxn>
                <a:cxn ang="0">
                  <a:pos x="47" y="4"/>
                </a:cxn>
                <a:cxn ang="0">
                  <a:pos x="58" y="4"/>
                </a:cxn>
                <a:cxn ang="0">
                  <a:pos x="47" y="3"/>
                </a:cxn>
                <a:cxn ang="0">
                  <a:pos x="34" y="2"/>
                </a:cxn>
                <a:cxn ang="0">
                  <a:pos x="25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" y="58"/>
                </a:cxn>
                <a:cxn ang="0">
                  <a:pos x="17" y="17"/>
                </a:cxn>
                <a:cxn ang="0">
                  <a:pos x="6" y="80"/>
                </a:cxn>
                <a:cxn ang="0">
                  <a:pos x="1" y="80"/>
                </a:cxn>
                <a:cxn ang="0">
                  <a:pos x="0" y="77"/>
                </a:cxn>
                <a:cxn ang="0">
                  <a:pos x="0" y="75"/>
                </a:cxn>
                <a:cxn ang="0">
                  <a:pos x="0" y="81"/>
                </a:cxn>
                <a:cxn ang="0">
                  <a:pos x="0" y="85"/>
                </a:cxn>
                <a:cxn ang="0">
                  <a:pos x="5" y="88"/>
                </a:cxn>
                <a:cxn ang="0">
                  <a:pos x="8" y="89"/>
                </a:cxn>
                <a:cxn ang="0">
                  <a:pos x="13" y="89"/>
                </a:cxn>
                <a:cxn ang="0">
                  <a:pos x="19" y="89"/>
                </a:cxn>
                <a:cxn ang="0">
                  <a:pos x="123" y="89"/>
                </a:cxn>
              </a:cxnLst>
              <a:rect l="0" t="0" r="r" b="b"/>
              <a:pathLst>
                <a:path w="142" h="89">
                  <a:moveTo>
                    <a:pt x="123" y="89"/>
                  </a:moveTo>
                  <a:lnTo>
                    <a:pt x="130" y="89"/>
                  </a:lnTo>
                  <a:lnTo>
                    <a:pt x="134" y="89"/>
                  </a:lnTo>
                  <a:lnTo>
                    <a:pt x="137" y="88"/>
                  </a:lnTo>
                  <a:lnTo>
                    <a:pt x="142" y="85"/>
                  </a:lnTo>
                  <a:lnTo>
                    <a:pt x="142" y="81"/>
                  </a:lnTo>
                  <a:lnTo>
                    <a:pt x="142" y="75"/>
                  </a:lnTo>
                  <a:lnTo>
                    <a:pt x="142" y="77"/>
                  </a:lnTo>
                  <a:lnTo>
                    <a:pt x="141" y="80"/>
                  </a:lnTo>
                  <a:lnTo>
                    <a:pt x="137" y="80"/>
                  </a:lnTo>
                  <a:lnTo>
                    <a:pt x="127" y="17"/>
                  </a:lnTo>
                  <a:lnTo>
                    <a:pt x="141" y="58"/>
                  </a:lnTo>
                  <a:lnTo>
                    <a:pt x="123" y="3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1" y="2"/>
                  </a:lnTo>
                  <a:lnTo>
                    <a:pt x="97" y="3"/>
                  </a:lnTo>
                  <a:lnTo>
                    <a:pt x="84" y="4"/>
                  </a:lnTo>
                  <a:lnTo>
                    <a:pt x="97" y="4"/>
                  </a:lnTo>
                  <a:lnTo>
                    <a:pt x="104" y="3"/>
                  </a:lnTo>
                  <a:lnTo>
                    <a:pt x="111" y="3"/>
                  </a:lnTo>
                  <a:lnTo>
                    <a:pt x="115" y="3"/>
                  </a:lnTo>
                  <a:lnTo>
                    <a:pt x="115" y="3"/>
                  </a:lnTo>
                  <a:lnTo>
                    <a:pt x="119" y="4"/>
                  </a:lnTo>
                  <a:lnTo>
                    <a:pt x="123" y="35"/>
                  </a:lnTo>
                  <a:lnTo>
                    <a:pt x="123" y="36"/>
                  </a:lnTo>
                  <a:lnTo>
                    <a:pt x="122" y="41"/>
                  </a:lnTo>
                  <a:lnTo>
                    <a:pt x="119" y="43"/>
                  </a:lnTo>
                  <a:lnTo>
                    <a:pt x="112" y="43"/>
                  </a:lnTo>
                  <a:lnTo>
                    <a:pt x="80" y="45"/>
                  </a:lnTo>
                  <a:lnTo>
                    <a:pt x="63" y="45"/>
                  </a:lnTo>
                  <a:lnTo>
                    <a:pt x="31" y="43"/>
                  </a:lnTo>
                  <a:lnTo>
                    <a:pt x="25" y="43"/>
                  </a:lnTo>
                  <a:lnTo>
                    <a:pt x="22" y="41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5" y="4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2" y="3"/>
                  </a:lnTo>
                  <a:lnTo>
                    <a:pt x="40" y="3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47" y="3"/>
                  </a:lnTo>
                  <a:lnTo>
                    <a:pt x="34" y="2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" y="58"/>
                  </a:lnTo>
                  <a:lnTo>
                    <a:pt x="17" y="17"/>
                  </a:lnTo>
                  <a:lnTo>
                    <a:pt x="6" y="80"/>
                  </a:lnTo>
                  <a:lnTo>
                    <a:pt x="1" y="80"/>
                  </a:lnTo>
                  <a:lnTo>
                    <a:pt x="0" y="7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5" y="88"/>
                  </a:lnTo>
                  <a:lnTo>
                    <a:pt x="8" y="89"/>
                  </a:lnTo>
                  <a:lnTo>
                    <a:pt x="13" y="89"/>
                  </a:lnTo>
                  <a:lnTo>
                    <a:pt x="19" y="89"/>
                  </a:lnTo>
                  <a:lnTo>
                    <a:pt x="123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01" name="Freeform 309"/>
            <p:cNvSpPr>
              <a:spLocks/>
            </p:cNvSpPr>
            <p:nvPr/>
          </p:nvSpPr>
          <p:spPr bwMode="auto">
            <a:xfrm>
              <a:off x="2403" y="7631"/>
              <a:ext cx="20" cy="12"/>
            </a:xfrm>
            <a:custGeom>
              <a:avLst/>
              <a:gdLst/>
              <a:ahLst/>
              <a:cxnLst>
                <a:cxn ang="0">
                  <a:pos x="126" y="89"/>
                </a:cxn>
                <a:cxn ang="0">
                  <a:pos x="130" y="89"/>
                </a:cxn>
                <a:cxn ang="0">
                  <a:pos x="136" y="89"/>
                </a:cxn>
                <a:cxn ang="0">
                  <a:pos x="140" y="88"/>
                </a:cxn>
                <a:cxn ang="0">
                  <a:pos x="143" y="85"/>
                </a:cxn>
                <a:cxn ang="0">
                  <a:pos x="144" y="81"/>
                </a:cxn>
                <a:cxn ang="0">
                  <a:pos x="144" y="75"/>
                </a:cxn>
                <a:cxn ang="0">
                  <a:pos x="143" y="77"/>
                </a:cxn>
                <a:cxn ang="0">
                  <a:pos x="140" y="80"/>
                </a:cxn>
                <a:cxn ang="0">
                  <a:pos x="138" y="80"/>
                </a:cxn>
                <a:cxn ang="0">
                  <a:pos x="127" y="17"/>
                </a:cxn>
                <a:cxn ang="0">
                  <a:pos x="143" y="58"/>
                </a:cxn>
                <a:cxn ang="0">
                  <a:pos x="126" y="3"/>
                </a:cxn>
                <a:cxn ang="0">
                  <a:pos x="125" y="0"/>
                </a:cxn>
                <a:cxn ang="0">
                  <a:pos x="119" y="0"/>
                </a:cxn>
                <a:cxn ang="0">
                  <a:pos x="110" y="2"/>
                </a:cxn>
                <a:cxn ang="0">
                  <a:pos x="97" y="3"/>
                </a:cxn>
                <a:cxn ang="0">
                  <a:pos x="86" y="4"/>
                </a:cxn>
                <a:cxn ang="0">
                  <a:pos x="96" y="4"/>
                </a:cxn>
                <a:cxn ang="0">
                  <a:pos x="104" y="3"/>
                </a:cxn>
                <a:cxn ang="0">
                  <a:pos x="111" y="3"/>
                </a:cxn>
                <a:cxn ang="0">
                  <a:pos x="116" y="3"/>
                </a:cxn>
                <a:cxn ang="0">
                  <a:pos x="118" y="3"/>
                </a:cxn>
                <a:cxn ang="0">
                  <a:pos x="119" y="4"/>
                </a:cxn>
                <a:cxn ang="0">
                  <a:pos x="125" y="35"/>
                </a:cxn>
                <a:cxn ang="0">
                  <a:pos x="125" y="36"/>
                </a:cxn>
                <a:cxn ang="0">
                  <a:pos x="122" y="41"/>
                </a:cxn>
                <a:cxn ang="0">
                  <a:pos x="118" y="43"/>
                </a:cxn>
                <a:cxn ang="0">
                  <a:pos x="113" y="43"/>
                </a:cxn>
                <a:cxn ang="0">
                  <a:pos x="80" y="45"/>
                </a:cxn>
                <a:cxn ang="0">
                  <a:pos x="64" y="45"/>
                </a:cxn>
                <a:cxn ang="0">
                  <a:pos x="32" y="43"/>
                </a:cxn>
                <a:cxn ang="0">
                  <a:pos x="25" y="43"/>
                </a:cxn>
                <a:cxn ang="0">
                  <a:pos x="22" y="41"/>
                </a:cxn>
                <a:cxn ang="0">
                  <a:pos x="19" y="36"/>
                </a:cxn>
                <a:cxn ang="0">
                  <a:pos x="19" y="35"/>
                </a:cxn>
                <a:cxn ang="0">
                  <a:pos x="25" y="4"/>
                </a:cxn>
                <a:cxn ang="0">
                  <a:pos x="25" y="3"/>
                </a:cxn>
                <a:cxn ang="0">
                  <a:pos x="30" y="3"/>
                </a:cxn>
                <a:cxn ang="0">
                  <a:pos x="33" y="3"/>
                </a:cxn>
                <a:cxn ang="0">
                  <a:pos x="40" y="3"/>
                </a:cxn>
                <a:cxn ang="0">
                  <a:pos x="47" y="4"/>
                </a:cxn>
                <a:cxn ang="0">
                  <a:pos x="58" y="4"/>
                </a:cxn>
                <a:cxn ang="0">
                  <a:pos x="46" y="3"/>
                </a:cxn>
                <a:cxn ang="0">
                  <a:pos x="33" y="2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" y="58"/>
                </a:cxn>
                <a:cxn ang="0">
                  <a:pos x="18" y="17"/>
                </a:cxn>
                <a:cxn ang="0">
                  <a:pos x="7" y="80"/>
                </a:cxn>
                <a:cxn ang="0">
                  <a:pos x="4" y="80"/>
                </a:cxn>
                <a:cxn ang="0">
                  <a:pos x="2" y="77"/>
                </a:cxn>
                <a:cxn ang="0">
                  <a:pos x="0" y="75"/>
                </a:cxn>
                <a:cxn ang="0">
                  <a:pos x="0" y="81"/>
                </a:cxn>
                <a:cxn ang="0">
                  <a:pos x="2" y="85"/>
                </a:cxn>
                <a:cxn ang="0">
                  <a:pos x="7" y="88"/>
                </a:cxn>
                <a:cxn ang="0">
                  <a:pos x="8" y="89"/>
                </a:cxn>
                <a:cxn ang="0">
                  <a:pos x="15" y="89"/>
                </a:cxn>
                <a:cxn ang="0">
                  <a:pos x="19" y="89"/>
                </a:cxn>
                <a:cxn ang="0">
                  <a:pos x="126" y="89"/>
                </a:cxn>
              </a:cxnLst>
              <a:rect l="0" t="0" r="r" b="b"/>
              <a:pathLst>
                <a:path w="144" h="89">
                  <a:moveTo>
                    <a:pt x="126" y="89"/>
                  </a:moveTo>
                  <a:lnTo>
                    <a:pt x="130" y="89"/>
                  </a:lnTo>
                  <a:lnTo>
                    <a:pt x="136" y="89"/>
                  </a:lnTo>
                  <a:lnTo>
                    <a:pt x="140" y="88"/>
                  </a:lnTo>
                  <a:lnTo>
                    <a:pt x="143" y="85"/>
                  </a:lnTo>
                  <a:lnTo>
                    <a:pt x="144" y="81"/>
                  </a:lnTo>
                  <a:lnTo>
                    <a:pt x="144" y="75"/>
                  </a:lnTo>
                  <a:lnTo>
                    <a:pt x="143" y="77"/>
                  </a:lnTo>
                  <a:lnTo>
                    <a:pt x="140" y="80"/>
                  </a:lnTo>
                  <a:lnTo>
                    <a:pt x="138" y="80"/>
                  </a:lnTo>
                  <a:lnTo>
                    <a:pt x="127" y="17"/>
                  </a:lnTo>
                  <a:lnTo>
                    <a:pt x="143" y="58"/>
                  </a:lnTo>
                  <a:lnTo>
                    <a:pt x="126" y="3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0" y="2"/>
                  </a:lnTo>
                  <a:lnTo>
                    <a:pt x="97" y="3"/>
                  </a:lnTo>
                  <a:lnTo>
                    <a:pt x="86" y="4"/>
                  </a:lnTo>
                  <a:lnTo>
                    <a:pt x="96" y="4"/>
                  </a:lnTo>
                  <a:lnTo>
                    <a:pt x="104" y="3"/>
                  </a:lnTo>
                  <a:lnTo>
                    <a:pt x="111" y="3"/>
                  </a:lnTo>
                  <a:lnTo>
                    <a:pt x="116" y="3"/>
                  </a:lnTo>
                  <a:lnTo>
                    <a:pt x="118" y="3"/>
                  </a:lnTo>
                  <a:lnTo>
                    <a:pt x="119" y="4"/>
                  </a:lnTo>
                  <a:lnTo>
                    <a:pt x="125" y="35"/>
                  </a:lnTo>
                  <a:lnTo>
                    <a:pt x="125" y="36"/>
                  </a:lnTo>
                  <a:lnTo>
                    <a:pt x="122" y="41"/>
                  </a:lnTo>
                  <a:lnTo>
                    <a:pt x="118" y="43"/>
                  </a:lnTo>
                  <a:lnTo>
                    <a:pt x="113" y="43"/>
                  </a:lnTo>
                  <a:lnTo>
                    <a:pt x="80" y="45"/>
                  </a:lnTo>
                  <a:lnTo>
                    <a:pt x="64" y="45"/>
                  </a:lnTo>
                  <a:lnTo>
                    <a:pt x="32" y="43"/>
                  </a:lnTo>
                  <a:lnTo>
                    <a:pt x="25" y="43"/>
                  </a:lnTo>
                  <a:lnTo>
                    <a:pt x="22" y="41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3" y="3"/>
                  </a:lnTo>
                  <a:lnTo>
                    <a:pt x="40" y="3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46" y="3"/>
                  </a:lnTo>
                  <a:lnTo>
                    <a:pt x="33" y="2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" y="58"/>
                  </a:lnTo>
                  <a:lnTo>
                    <a:pt x="18" y="17"/>
                  </a:lnTo>
                  <a:lnTo>
                    <a:pt x="7" y="80"/>
                  </a:lnTo>
                  <a:lnTo>
                    <a:pt x="4" y="80"/>
                  </a:lnTo>
                  <a:lnTo>
                    <a:pt x="2" y="7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2" y="85"/>
                  </a:lnTo>
                  <a:lnTo>
                    <a:pt x="7" y="88"/>
                  </a:lnTo>
                  <a:lnTo>
                    <a:pt x="8" y="89"/>
                  </a:lnTo>
                  <a:lnTo>
                    <a:pt x="15" y="89"/>
                  </a:lnTo>
                  <a:lnTo>
                    <a:pt x="19" y="89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02" name="Freeform 310"/>
            <p:cNvSpPr>
              <a:spLocks/>
            </p:cNvSpPr>
            <p:nvPr/>
          </p:nvSpPr>
          <p:spPr bwMode="auto">
            <a:xfrm>
              <a:off x="1985" y="7636"/>
              <a:ext cx="5" cy="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17" y="52"/>
                </a:cxn>
                <a:cxn ang="0">
                  <a:pos x="0" y="52"/>
                </a:cxn>
                <a:cxn ang="0">
                  <a:pos x="17" y="0"/>
                </a:cxn>
                <a:cxn ang="0">
                  <a:pos x="31" y="0"/>
                </a:cxn>
              </a:cxnLst>
              <a:rect l="0" t="0" r="r" b="b"/>
              <a:pathLst>
                <a:path w="31" h="52">
                  <a:moveTo>
                    <a:pt x="31" y="0"/>
                  </a:moveTo>
                  <a:lnTo>
                    <a:pt x="17" y="52"/>
                  </a:lnTo>
                  <a:lnTo>
                    <a:pt x="0" y="52"/>
                  </a:lnTo>
                  <a:lnTo>
                    <a:pt x="17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03" name="Freeform 311"/>
            <p:cNvSpPr>
              <a:spLocks/>
            </p:cNvSpPr>
            <p:nvPr/>
          </p:nvSpPr>
          <p:spPr bwMode="auto">
            <a:xfrm>
              <a:off x="1969" y="7646"/>
              <a:ext cx="54" cy="44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03" y="46"/>
                </a:cxn>
                <a:cxn ang="0">
                  <a:pos x="89" y="46"/>
                </a:cxn>
                <a:cxn ang="0">
                  <a:pos x="0" y="310"/>
                </a:cxn>
                <a:cxn ang="0">
                  <a:pos x="234" y="310"/>
                </a:cxn>
                <a:cxn ang="0">
                  <a:pos x="210" y="252"/>
                </a:cxn>
                <a:cxn ang="0">
                  <a:pos x="145" y="258"/>
                </a:cxn>
                <a:cxn ang="0">
                  <a:pos x="113" y="258"/>
                </a:cxn>
                <a:cxn ang="0">
                  <a:pos x="33" y="248"/>
                </a:cxn>
                <a:cxn ang="0">
                  <a:pos x="41" y="223"/>
                </a:cxn>
                <a:cxn ang="0">
                  <a:pos x="113" y="228"/>
                </a:cxn>
                <a:cxn ang="0">
                  <a:pos x="170" y="228"/>
                </a:cxn>
                <a:cxn ang="0">
                  <a:pos x="241" y="223"/>
                </a:cxn>
                <a:cxn ang="0">
                  <a:pos x="269" y="271"/>
                </a:cxn>
                <a:cxn ang="0">
                  <a:pos x="253" y="306"/>
                </a:cxn>
                <a:cxn ang="0">
                  <a:pos x="277" y="275"/>
                </a:cxn>
                <a:cxn ang="0">
                  <a:pos x="372" y="275"/>
                </a:cxn>
                <a:cxn ang="0">
                  <a:pos x="336" y="197"/>
                </a:cxn>
                <a:cxn ang="0">
                  <a:pos x="253" y="207"/>
                </a:cxn>
                <a:cxn ang="0">
                  <a:pos x="167" y="210"/>
                </a:cxn>
                <a:cxn ang="0">
                  <a:pos x="115" y="207"/>
                </a:cxn>
                <a:cxn ang="0">
                  <a:pos x="50" y="201"/>
                </a:cxn>
                <a:cxn ang="0">
                  <a:pos x="57" y="177"/>
                </a:cxn>
                <a:cxn ang="0">
                  <a:pos x="133" y="181"/>
                </a:cxn>
                <a:cxn ang="0">
                  <a:pos x="177" y="181"/>
                </a:cxn>
                <a:cxn ang="0">
                  <a:pos x="225" y="177"/>
                </a:cxn>
                <a:cxn ang="0">
                  <a:pos x="245" y="175"/>
                </a:cxn>
                <a:cxn ang="0">
                  <a:pos x="242" y="158"/>
                </a:cxn>
                <a:cxn ang="0">
                  <a:pos x="180" y="162"/>
                </a:cxn>
                <a:cxn ang="0">
                  <a:pos x="123" y="162"/>
                </a:cxn>
                <a:cxn ang="0">
                  <a:pos x="67" y="158"/>
                </a:cxn>
                <a:cxn ang="0">
                  <a:pos x="80" y="121"/>
                </a:cxn>
                <a:cxn ang="0">
                  <a:pos x="125" y="124"/>
                </a:cxn>
                <a:cxn ang="0">
                  <a:pos x="167" y="124"/>
                </a:cxn>
                <a:cxn ang="0">
                  <a:pos x="201" y="124"/>
                </a:cxn>
                <a:cxn ang="0">
                  <a:pos x="262" y="121"/>
                </a:cxn>
                <a:cxn ang="0">
                  <a:pos x="293" y="177"/>
                </a:cxn>
                <a:cxn ang="0">
                  <a:pos x="305" y="158"/>
                </a:cxn>
                <a:cxn ang="0">
                  <a:pos x="264" y="104"/>
                </a:cxn>
                <a:cxn ang="0">
                  <a:pos x="206" y="105"/>
                </a:cxn>
                <a:cxn ang="0">
                  <a:pos x="156" y="107"/>
                </a:cxn>
                <a:cxn ang="0">
                  <a:pos x="84" y="104"/>
                </a:cxn>
                <a:cxn ang="0">
                  <a:pos x="91" y="77"/>
                </a:cxn>
                <a:cxn ang="0">
                  <a:pos x="145" y="77"/>
                </a:cxn>
                <a:cxn ang="0">
                  <a:pos x="192" y="77"/>
                </a:cxn>
                <a:cxn ang="0">
                  <a:pos x="216" y="75"/>
                </a:cxn>
                <a:cxn ang="0">
                  <a:pos x="216" y="46"/>
                </a:cxn>
                <a:cxn ang="0">
                  <a:pos x="181" y="49"/>
                </a:cxn>
                <a:cxn ang="0">
                  <a:pos x="137" y="49"/>
                </a:cxn>
                <a:cxn ang="0">
                  <a:pos x="117" y="44"/>
                </a:cxn>
                <a:cxn ang="0">
                  <a:pos x="111" y="42"/>
                </a:cxn>
                <a:cxn ang="0">
                  <a:pos x="123" y="0"/>
                </a:cxn>
              </a:cxnLst>
              <a:rect l="0" t="0" r="r" b="b"/>
              <a:pathLst>
                <a:path w="372" h="310">
                  <a:moveTo>
                    <a:pt x="123" y="0"/>
                  </a:moveTo>
                  <a:lnTo>
                    <a:pt x="103" y="46"/>
                  </a:lnTo>
                  <a:lnTo>
                    <a:pt x="89" y="46"/>
                  </a:lnTo>
                  <a:lnTo>
                    <a:pt x="0" y="310"/>
                  </a:lnTo>
                  <a:lnTo>
                    <a:pt x="234" y="310"/>
                  </a:lnTo>
                  <a:lnTo>
                    <a:pt x="210" y="252"/>
                  </a:lnTo>
                  <a:lnTo>
                    <a:pt x="145" y="258"/>
                  </a:lnTo>
                  <a:lnTo>
                    <a:pt x="113" y="258"/>
                  </a:lnTo>
                  <a:lnTo>
                    <a:pt x="33" y="248"/>
                  </a:lnTo>
                  <a:lnTo>
                    <a:pt x="41" y="223"/>
                  </a:lnTo>
                  <a:lnTo>
                    <a:pt x="113" y="228"/>
                  </a:lnTo>
                  <a:lnTo>
                    <a:pt x="170" y="228"/>
                  </a:lnTo>
                  <a:lnTo>
                    <a:pt x="241" y="223"/>
                  </a:lnTo>
                  <a:lnTo>
                    <a:pt x="269" y="271"/>
                  </a:lnTo>
                  <a:lnTo>
                    <a:pt x="253" y="306"/>
                  </a:lnTo>
                  <a:lnTo>
                    <a:pt x="277" y="275"/>
                  </a:lnTo>
                  <a:lnTo>
                    <a:pt x="372" y="275"/>
                  </a:lnTo>
                  <a:lnTo>
                    <a:pt x="336" y="197"/>
                  </a:lnTo>
                  <a:lnTo>
                    <a:pt x="253" y="207"/>
                  </a:lnTo>
                  <a:lnTo>
                    <a:pt x="167" y="210"/>
                  </a:lnTo>
                  <a:lnTo>
                    <a:pt x="115" y="207"/>
                  </a:lnTo>
                  <a:lnTo>
                    <a:pt x="50" y="201"/>
                  </a:lnTo>
                  <a:lnTo>
                    <a:pt x="57" y="177"/>
                  </a:lnTo>
                  <a:lnTo>
                    <a:pt x="133" y="181"/>
                  </a:lnTo>
                  <a:lnTo>
                    <a:pt x="177" y="181"/>
                  </a:lnTo>
                  <a:lnTo>
                    <a:pt x="225" y="177"/>
                  </a:lnTo>
                  <a:lnTo>
                    <a:pt x="245" y="175"/>
                  </a:lnTo>
                  <a:lnTo>
                    <a:pt x="242" y="158"/>
                  </a:lnTo>
                  <a:lnTo>
                    <a:pt x="180" y="162"/>
                  </a:lnTo>
                  <a:lnTo>
                    <a:pt x="123" y="162"/>
                  </a:lnTo>
                  <a:lnTo>
                    <a:pt x="67" y="158"/>
                  </a:lnTo>
                  <a:lnTo>
                    <a:pt x="80" y="121"/>
                  </a:lnTo>
                  <a:lnTo>
                    <a:pt x="125" y="124"/>
                  </a:lnTo>
                  <a:lnTo>
                    <a:pt x="167" y="124"/>
                  </a:lnTo>
                  <a:lnTo>
                    <a:pt x="201" y="124"/>
                  </a:lnTo>
                  <a:lnTo>
                    <a:pt x="262" y="121"/>
                  </a:lnTo>
                  <a:lnTo>
                    <a:pt x="293" y="177"/>
                  </a:lnTo>
                  <a:lnTo>
                    <a:pt x="305" y="158"/>
                  </a:lnTo>
                  <a:lnTo>
                    <a:pt x="264" y="104"/>
                  </a:lnTo>
                  <a:lnTo>
                    <a:pt x="206" y="105"/>
                  </a:lnTo>
                  <a:lnTo>
                    <a:pt x="156" y="107"/>
                  </a:lnTo>
                  <a:lnTo>
                    <a:pt x="84" y="104"/>
                  </a:lnTo>
                  <a:lnTo>
                    <a:pt x="91" y="77"/>
                  </a:lnTo>
                  <a:lnTo>
                    <a:pt x="145" y="77"/>
                  </a:lnTo>
                  <a:lnTo>
                    <a:pt x="192" y="77"/>
                  </a:lnTo>
                  <a:lnTo>
                    <a:pt x="216" y="75"/>
                  </a:lnTo>
                  <a:lnTo>
                    <a:pt x="216" y="46"/>
                  </a:lnTo>
                  <a:lnTo>
                    <a:pt x="181" y="49"/>
                  </a:lnTo>
                  <a:lnTo>
                    <a:pt x="137" y="49"/>
                  </a:lnTo>
                  <a:lnTo>
                    <a:pt x="117" y="44"/>
                  </a:lnTo>
                  <a:lnTo>
                    <a:pt x="111" y="4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04" name="Freeform 312"/>
            <p:cNvSpPr>
              <a:spLocks/>
            </p:cNvSpPr>
            <p:nvPr/>
          </p:nvSpPr>
          <p:spPr bwMode="auto">
            <a:xfrm>
              <a:off x="1984" y="7646"/>
              <a:ext cx="36" cy="22"/>
            </a:xfrm>
            <a:custGeom>
              <a:avLst/>
              <a:gdLst/>
              <a:ahLst/>
              <a:cxnLst>
                <a:cxn ang="0">
                  <a:pos x="113" y="77"/>
                </a:cxn>
                <a:cxn ang="0">
                  <a:pos x="134" y="114"/>
                </a:cxn>
                <a:cxn ang="0">
                  <a:pos x="163" y="112"/>
                </a:cxn>
                <a:cxn ang="0">
                  <a:pos x="199" y="155"/>
                </a:cxn>
                <a:cxn ang="0">
                  <a:pos x="250" y="45"/>
                </a:cxn>
                <a:cxn ang="0">
                  <a:pos x="206" y="46"/>
                </a:cxn>
                <a:cxn ang="0">
                  <a:pos x="188" y="44"/>
                </a:cxn>
                <a:cxn ang="0">
                  <a:pos x="182" y="41"/>
                </a:cxn>
                <a:cxn ang="0">
                  <a:pos x="188" y="2"/>
                </a:cxn>
                <a:cxn ang="0">
                  <a:pos x="213" y="7"/>
                </a:cxn>
                <a:cxn ang="0">
                  <a:pos x="186" y="0"/>
                </a:cxn>
                <a:cxn ang="0">
                  <a:pos x="178" y="2"/>
                </a:cxn>
                <a:cxn ang="0">
                  <a:pos x="163" y="46"/>
                </a:cxn>
                <a:cxn ang="0">
                  <a:pos x="142" y="46"/>
                </a:cxn>
                <a:cxn ang="0">
                  <a:pos x="125" y="0"/>
                </a:cxn>
                <a:cxn ang="0">
                  <a:pos x="122" y="0"/>
                </a:cxn>
                <a:cxn ang="0">
                  <a:pos x="92" y="7"/>
                </a:cxn>
                <a:cxn ang="0">
                  <a:pos x="117" y="2"/>
                </a:cxn>
                <a:cxn ang="0">
                  <a:pos x="125" y="39"/>
                </a:cxn>
                <a:cxn ang="0">
                  <a:pos x="115" y="44"/>
                </a:cxn>
                <a:cxn ang="0">
                  <a:pos x="72" y="45"/>
                </a:cxn>
                <a:cxn ang="0">
                  <a:pos x="34" y="44"/>
                </a:cxn>
                <a:cxn ang="0">
                  <a:pos x="22" y="39"/>
                </a:cxn>
                <a:cxn ang="0">
                  <a:pos x="26" y="7"/>
                </a:cxn>
                <a:cxn ang="0">
                  <a:pos x="50" y="2"/>
                </a:cxn>
                <a:cxn ang="0">
                  <a:pos x="22" y="2"/>
                </a:cxn>
                <a:cxn ang="0">
                  <a:pos x="16" y="12"/>
                </a:cxn>
                <a:cxn ang="0">
                  <a:pos x="0" y="56"/>
                </a:cxn>
                <a:cxn ang="0">
                  <a:pos x="113" y="77"/>
                </a:cxn>
              </a:cxnLst>
              <a:rect l="0" t="0" r="r" b="b"/>
              <a:pathLst>
                <a:path w="250" h="155">
                  <a:moveTo>
                    <a:pt x="113" y="77"/>
                  </a:moveTo>
                  <a:lnTo>
                    <a:pt x="134" y="114"/>
                  </a:lnTo>
                  <a:lnTo>
                    <a:pt x="163" y="112"/>
                  </a:lnTo>
                  <a:lnTo>
                    <a:pt x="199" y="155"/>
                  </a:lnTo>
                  <a:lnTo>
                    <a:pt x="250" y="45"/>
                  </a:lnTo>
                  <a:lnTo>
                    <a:pt x="206" y="46"/>
                  </a:lnTo>
                  <a:lnTo>
                    <a:pt x="188" y="44"/>
                  </a:lnTo>
                  <a:lnTo>
                    <a:pt x="182" y="41"/>
                  </a:lnTo>
                  <a:lnTo>
                    <a:pt x="188" y="2"/>
                  </a:lnTo>
                  <a:lnTo>
                    <a:pt x="213" y="7"/>
                  </a:lnTo>
                  <a:lnTo>
                    <a:pt x="186" y="0"/>
                  </a:lnTo>
                  <a:lnTo>
                    <a:pt x="178" y="2"/>
                  </a:lnTo>
                  <a:lnTo>
                    <a:pt x="163" y="46"/>
                  </a:lnTo>
                  <a:lnTo>
                    <a:pt x="142" y="46"/>
                  </a:lnTo>
                  <a:lnTo>
                    <a:pt x="125" y="0"/>
                  </a:lnTo>
                  <a:lnTo>
                    <a:pt x="122" y="0"/>
                  </a:lnTo>
                  <a:lnTo>
                    <a:pt x="92" y="7"/>
                  </a:lnTo>
                  <a:lnTo>
                    <a:pt x="117" y="2"/>
                  </a:lnTo>
                  <a:lnTo>
                    <a:pt x="125" y="39"/>
                  </a:lnTo>
                  <a:lnTo>
                    <a:pt x="115" y="44"/>
                  </a:lnTo>
                  <a:lnTo>
                    <a:pt x="72" y="45"/>
                  </a:lnTo>
                  <a:lnTo>
                    <a:pt x="34" y="44"/>
                  </a:lnTo>
                  <a:lnTo>
                    <a:pt x="22" y="39"/>
                  </a:lnTo>
                  <a:lnTo>
                    <a:pt x="26" y="7"/>
                  </a:lnTo>
                  <a:lnTo>
                    <a:pt x="50" y="2"/>
                  </a:lnTo>
                  <a:lnTo>
                    <a:pt x="22" y="2"/>
                  </a:lnTo>
                  <a:lnTo>
                    <a:pt x="16" y="12"/>
                  </a:lnTo>
                  <a:lnTo>
                    <a:pt x="0" y="56"/>
                  </a:lnTo>
                  <a:lnTo>
                    <a:pt x="113" y="7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05" name="Freeform 313"/>
            <p:cNvSpPr>
              <a:spLocks/>
            </p:cNvSpPr>
            <p:nvPr/>
          </p:nvSpPr>
          <p:spPr bwMode="auto">
            <a:xfrm>
              <a:off x="2011" y="7646"/>
              <a:ext cx="56" cy="44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12" y="46"/>
                </a:cxn>
                <a:cxn ang="0">
                  <a:pos x="110" y="73"/>
                </a:cxn>
                <a:cxn ang="0">
                  <a:pos x="76" y="73"/>
                </a:cxn>
                <a:cxn ang="0">
                  <a:pos x="53" y="69"/>
                </a:cxn>
                <a:cxn ang="0">
                  <a:pos x="43" y="102"/>
                </a:cxn>
                <a:cxn ang="0">
                  <a:pos x="57" y="107"/>
                </a:cxn>
                <a:cxn ang="0">
                  <a:pos x="117" y="110"/>
                </a:cxn>
                <a:cxn ang="0">
                  <a:pos x="120" y="124"/>
                </a:cxn>
                <a:cxn ang="0">
                  <a:pos x="96" y="124"/>
                </a:cxn>
                <a:cxn ang="0">
                  <a:pos x="78" y="124"/>
                </a:cxn>
                <a:cxn ang="0">
                  <a:pos x="72" y="157"/>
                </a:cxn>
                <a:cxn ang="0">
                  <a:pos x="90" y="162"/>
                </a:cxn>
                <a:cxn ang="0">
                  <a:pos x="134" y="162"/>
                </a:cxn>
                <a:cxn ang="0">
                  <a:pos x="177" y="162"/>
                </a:cxn>
                <a:cxn ang="0">
                  <a:pos x="184" y="185"/>
                </a:cxn>
                <a:cxn ang="0">
                  <a:pos x="146" y="181"/>
                </a:cxn>
                <a:cxn ang="0">
                  <a:pos x="136" y="203"/>
                </a:cxn>
                <a:cxn ang="0">
                  <a:pos x="179" y="210"/>
                </a:cxn>
                <a:cxn ang="0">
                  <a:pos x="226" y="207"/>
                </a:cxn>
                <a:cxn ang="0">
                  <a:pos x="297" y="207"/>
                </a:cxn>
                <a:cxn ang="0">
                  <a:pos x="284" y="226"/>
                </a:cxn>
                <a:cxn ang="0">
                  <a:pos x="235" y="226"/>
                </a:cxn>
                <a:cxn ang="0">
                  <a:pos x="185" y="223"/>
                </a:cxn>
                <a:cxn ang="0">
                  <a:pos x="179" y="254"/>
                </a:cxn>
                <a:cxn ang="0">
                  <a:pos x="198" y="258"/>
                </a:cxn>
                <a:cxn ang="0">
                  <a:pos x="254" y="258"/>
                </a:cxn>
                <a:cxn ang="0">
                  <a:pos x="343" y="258"/>
                </a:cxn>
                <a:cxn ang="0">
                  <a:pos x="349" y="252"/>
                </a:cxn>
                <a:cxn ang="0">
                  <a:pos x="366" y="259"/>
                </a:cxn>
                <a:cxn ang="0">
                  <a:pos x="387" y="310"/>
                </a:cxn>
                <a:cxn ang="0">
                  <a:pos x="129" y="310"/>
                </a:cxn>
                <a:cxn ang="0">
                  <a:pos x="146" y="275"/>
                </a:cxn>
                <a:cxn ang="0">
                  <a:pos x="60" y="275"/>
                </a:cxn>
                <a:cxn ang="0">
                  <a:pos x="35" y="190"/>
                </a:cxn>
                <a:cxn ang="0">
                  <a:pos x="0" y="177"/>
                </a:cxn>
                <a:cxn ang="0">
                  <a:pos x="43" y="46"/>
                </a:cxn>
                <a:cxn ang="0">
                  <a:pos x="84" y="43"/>
                </a:cxn>
                <a:cxn ang="0">
                  <a:pos x="95" y="37"/>
                </a:cxn>
                <a:cxn ang="0">
                  <a:pos x="90" y="7"/>
                </a:cxn>
                <a:cxn ang="0">
                  <a:pos x="60" y="7"/>
                </a:cxn>
                <a:cxn ang="0">
                  <a:pos x="86" y="0"/>
                </a:cxn>
                <a:cxn ang="0">
                  <a:pos x="96" y="0"/>
                </a:cxn>
              </a:cxnLst>
              <a:rect l="0" t="0" r="r" b="b"/>
              <a:pathLst>
                <a:path w="387" h="310">
                  <a:moveTo>
                    <a:pt x="96" y="0"/>
                  </a:moveTo>
                  <a:lnTo>
                    <a:pt x="112" y="46"/>
                  </a:lnTo>
                  <a:lnTo>
                    <a:pt x="110" y="73"/>
                  </a:lnTo>
                  <a:lnTo>
                    <a:pt x="76" y="73"/>
                  </a:lnTo>
                  <a:lnTo>
                    <a:pt x="53" y="69"/>
                  </a:lnTo>
                  <a:lnTo>
                    <a:pt x="43" y="102"/>
                  </a:lnTo>
                  <a:lnTo>
                    <a:pt x="57" y="107"/>
                  </a:lnTo>
                  <a:lnTo>
                    <a:pt x="117" y="110"/>
                  </a:lnTo>
                  <a:lnTo>
                    <a:pt x="120" y="124"/>
                  </a:lnTo>
                  <a:lnTo>
                    <a:pt x="96" y="124"/>
                  </a:lnTo>
                  <a:lnTo>
                    <a:pt x="78" y="124"/>
                  </a:lnTo>
                  <a:lnTo>
                    <a:pt x="72" y="157"/>
                  </a:lnTo>
                  <a:lnTo>
                    <a:pt x="90" y="162"/>
                  </a:lnTo>
                  <a:lnTo>
                    <a:pt x="134" y="162"/>
                  </a:lnTo>
                  <a:lnTo>
                    <a:pt x="177" y="162"/>
                  </a:lnTo>
                  <a:lnTo>
                    <a:pt x="184" y="185"/>
                  </a:lnTo>
                  <a:lnTo>
                    <a:pt x="146" y="181"/>
                  </a:lnTo>
                  <a:lnTo>
                    <a:pt x="136" y="203"/>
                  </a:lnTo>
                  <a:lnTo>
                    <a:pt x="179" y="210"/>
                  </a:lnTo>
                  <a:lnTo>
                    <a:pt x="226" y="207"/>
                  </a:lnTo>
                  <a:lnTo>
                    <a:pt x="297" y="207"/>
                  </a:lnTo>
                  <a:lnTo>
                    <a:pt x="284" y="226"/>
                  </a:lnTo>
                  <a:lnTo>
                    <a:pt x="235" y="226"/>
                  </a:lnTo>
                  <a:lnTo>
                    <a:pt x="185" y="223"/>
                  </a:lnTo>
                  <a:lnTo>
                    <a:pt x="179" y="254"/>
                  </a:lnTo>
                  <a:lnTo>
                    <a:pt x="198" y="258"/>
                  </a:lnTo>
                  <a:lnTo>
                    <a:pt x="254" y="258"/>
                  </a:lnTo>
                  <a:lnTo>
                    <a:pt x="343" y="258"/>
                  </a:lnTo>
                  <a:lnTo>
                    <a:pt x="349" y="252"/>
                  </a:lnTo>
                  <a:lnTo>
                    <a:pt x="366" y="259"/>
                  </a:lnTo>
                  <a:lnTo>
                    <a:pt x="387" y="310"/>
                  </a:lnTo>
                  <a:lnTo>
                    <a:pt x="129" y="310"/>
                  </a:lnTo>
                  <a:lnTo>
                    <a:pt x="146" y="275"/>
                  </a:lnTo>
                  <a:lnTo>
                    <a:pt x="60" y="275"/>
                  </a:lnTo>
                  <a:lnTo>
                    <a:pt x="35" y="190"/>
                  </a:lnTo>
                  <a:lnTo>
                    <a:pt x="0" y="177"/>
                  </a:lnTo>
                  <a:lnTo>
                    <a:pt x="43" y="46"/>
                  </a:lnTo>
                  <a:lnTo>
                    <a:pt x="84" y="43"/>
                  </a:lnTo>
                  <a:lnTo>
                    <a:pt x="95" y="37"/>
                  </a:lnTo>
                  <a:lnTo>
                    <a:pt x="90" y="7"/>
                  </a:lnTo>
                  <a:lnTo>
                    <a:pt x="60" y="7"/>
                  </a:lnTo>
                  <a:lnTo>
                    <a:pt x="8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06" name="Freeform 314"/>
            <p:cNvSpPr>
              <a:spLocks/>
            </p:cNvSpPr>
            <p:nvPr/>
          </p:nvSpPr>
          <p:spPr bwMode="auto">
            <a:xfrm>
              <a:off x="2027" y="7646"/>
              <a:ext cx="40" cy="37"/>
            </a:xfrm>
            <a:custGeom>
              <a:avLst/>
              <a:gdLst/>
              <a:ahLst/>
              <a:cxnLst>
                <a:cxn ang="0">
                  <a:pos x="83" y="8"/>
                </a:cxn>
                <a:cxn ang="0">
                  <a:pos x="47" y="0"/>
                </a:cxn>
                <a:cxn ang="0">
                  <a:pos x="25" y="49"/>
                </a:cxn>
                <a:cxn ang="0">
                  <a:pos x="3" y="49"/>
                </a:cxn>
                <a:cxn ang="0">
                  <a:pos x="0" y="76"/>
                </a:cxn>
                <a:cxn ang="0">
                  <a:pos x="34" y="72"/>
                </a:cxn>
                <a:cxn ang="0">
                  <a:pos x="41" y="107"/>
                </a:cxn>
                <a:cxn ang="0">
                  <a:pos x="3" y="115"/>
                </a:cxn>
                <a:cxn ang="0">
                  <a:pos x="10" y="127"/>
                </a:cxn>
                <a:cxn ang="0">
                  <a:pos x="60" y="127"/>
                </a:cxn>
                <a:cxn ang="0">
                  <a:pos x="69" y="156"/>
                </a:cxn>
                <a:cxn ang="0">
                  <a:pos x="42" y="168"/>
                </a:cxn>
                <a:cxn ang="0">
                  <a:pos x="56" y="184"/>
                </a:cxn>
                <a:cxn ang="0">
                  <a:pos x="87" y="191"/>
                </a:cxn>
                <a:cxn ang="0">
                  <a:pos x="127" y="186"/>
                </a:cxn>
                <a:cxn ang="0">
                  <a:pos x="141" y="229"/>
                </a:cxn>
                <a:cxn ang="0">
                  <a:pos x="202" y="229"/>
                </a:cxn>
                <a:cxn ang="0">
                  <a:pos x="235" y="226"/>
                </a:cxn>
                <a:cxn ang="0">
                  <a:pos x="246" y="257"/>
                </a:cxn>
                <a:cxn ang="0">
                  <a:pos x="264" y="265"/>
                </a:cxn>
                <a:cxn ang="0">
                  <a:pos x="259" y="249"/>
                </a:cxn>
                <a:cxn ang="0">
                  <a:pos x="281" y="210"/>
                </a:cxn>
                <a:cxn ang="0">
                  <a:pos x="235" y="210"/>
                </a:cxn>
                <a:cxn ang="0">
                  <a:pos x="200" y="206"/>
                </a:cxn>
                <a:cxn ang="0">
                  <a:pos x="206" y="188"/>
                </a:cxn>
                <a:cxn ang="0">
                  <a:pos x="242" y="186"/>
                </a:cxn>
                <a:cxn ang="0">
                  <a:pos x="219" y="168"/>
                </a:cxn>
                <a:cxn ang="0">
                  <a:pos x="158" y="164"/>
                </a:cxn>
                <a:cxn ang="0">
                  <a:pos x="141" y="160"/>
                </a:cxn>
                <a:cxn ang="0">
                  <a:pos x="147" y="127"/>
                </a:cxn>
                <a:cxn ang="0">
                  <a:pos x="183" y="127"/>
                </a:cxn>
                <a:cxn ang="0">
                  <a:pos x="177" y="115"/>
                </a:cxn>
                <a:cxn ang="0">
                  <a:pos x="131" y="110"/>
                </a:cxn>
                <a:cxn ang="0">
                  <a:pos x="119" y="105"/>
                </a:cxn>
                <a:cxn ang="0">
                  <a:pos x="128" y="72"/>
                </a:cxn>
                <a:cxn ang="0">
                  <a:pos x="158" y="76"/>
                </a:cxn>
                <a:cxn ang="0">
                  <a:pos x="177" y="76"/>
                </a:cxn>
                <a:cxn ang="0">
                  <a:pos x="190" y="47"/>
                </a:cxn>
                <a:cxn ang="0">
                  <a:pos x="164" y="47"/>
                </a:cxn>
                <a:cxn ang="0">
                  <a:pos x="149" y="1"/>
                </a:cxn>
                <a:cxn ang="0">
                  <a:pos x="114" y="10"/>
                </a:cxn>
                <a:cxn ang="0">
                  <a:pos x="144" y="8"/>
                </a:cxn>
                <a:cxn ang="0">
                  <a:pos x="149" y="41"/>
                </a:cxn>
                <a:cxn ang="0">
                  <a:pos x="125" y="47"/>
                </a:cxn>
                <a:cxn ang="0">
                  <a:pos x="83" y="49"/>
                </a:cxn>
                <a:cxn ang="0">
                  <a:pos x="47" y="42"/>
                </a:cxn>
                <a:cxn ang="0">
                  <a:pos x="50" y="8"/>
                </a:cxn>
                <a:cxn ang="0">
                  <a:pos x="83" y="8"/>
                </a:cxn>
              </a:cxnLst>
              <a:rect l="0" t="0" r="r" b="b"/>
              <a:pathLst>
                <a:path w="281" h="265">
                  <a:moveTo>
                    <a:pt x="83" y="8"/>
                  </a:moveTo>
                  <a:lnTo>
                    <a:pt x="47" y="0"/>
                  </a:lnTo>
                  <a:lnTo>
                    <a:pt x="25" y="49"/>
                  </a:lnTo>
                  <a:lnTo>
                    <a:pt x="3" y="49"/>
                  </a:lnTo>
                  <a:lnTo>
                    <a:pt x="0" y="76"/>
                  </a:lnTo>
                  <a:lnTo>
                    <a:pt x="34" y="72"/>
                  </a:lnTo>
                  <a:lnTo>
                    <a:pt x="41" y="107"/>
                  </a:lnTo>
                  <a:lnTo>
                    <a:pt x="3" y="115"/>
                  </a:lnTo>
                  <a:lnTo>
                    <a:pt x="10" y="127"/>
                  </a:lnTo>
                  <a:lnTo>
                    <a:pt x="60" y="127"/>
                  </a:lnTo>
                  <a:lnTo>
                    <a:pt x="69" y="156"/>
                  </a:lnTo>
                  <a:lnTo>
                    <a:pt x="42" y="168"/>
                  </a:lnTo>
                  <a:lnTo>
                    <a:pt x="56" y="184"/>
                  </a:lnTo>
                  <a:lnTo>
                    <a:pt x="87" y="191"/>
                  </a:lnTo>
                  <a:lnTo>
                    <a:pt x="127" y="186"/>
                  </a:lnTo>
                  <a:lnTo>
                    <a:pt x="141" y="229"/>
                  </a:lnTo>
                  <a:lnTo>
                    <a:pt x="202" y="229"/>
                  </a:lnTo>
                  <a:lnTo>
                    <a:pt x="235" y="226"/>
                  </a:lnTo>
                  <a:lnTo>
                    <a:pt x="246" y="257"/>
                  </a:lnTo>
                  <a:lnTo>
                    <a:pt x="264" y="265"/>
                  </a:lnTo>
                  <a:lnTo>
                    <a:pt x="259" y="249"/>
                  </a:lnTo>
                  <a:lnTo>
                    <a:pt x="281" y="210"/>
                  </a:lnTo>
                  <a:lnTo>
                    <a:pt x="235" y="210"/>
                  </a:lnTo>
                  <a:lnTo>
                    <a:pt x="200" y="206"/>
                  </a:lnTo>
                  <a:lnTo>
                    <a:pt x="206" y="188"/>
                  </a:lnTo>
                  <a:lnTo>
                    <a:pt x="242" y="186"/>
                  </a:lnTo>
                  <a:lnTo>
                    <a:pt x="219" y="168"/>
                  </a:lnTo>
                  <a:lnTo>
                    <a:pt x="158" y="164"/>
                  </a:lnTo>
                  <a:lnTo>
                    <a:pt x="141" y="160"/>
                  </a:lnTo>
                  <a:lnTo>
                    <a:pt x="147" y="127"/>
                  </a:lnTo>
                  <a:lnTo>
                    <a:pt x="183" y="127"/>
                  </a:lnTo>
                  <a:lnTo>
                    <a:pt x="177" y="115"/>
                  </a:lnTo>
                  <a:lnTo>
                    <a:pt x="131" y="110"/>
                  </a:lnTo>
                  <a:lnTo>
                    <a:pt x="119" y="105"/>
                  </a:lnTo>
                  <a:lnTo>
                    <a:pt x="128" y="72"/>
                  </a:lnTo>
                  <a:lnTo>
                    <a:pt x="158" y="76"/>
                  </a:lnTo>
                  <a:lnTo>
                    <a:pt x="177" y="76"/>
                  </a:lnTo>
                  <a:lnTo>
                    <a:pt x="190" y="47"/>
                  </a:lnTo>
                  <a:lnTo>
                    <a:pt x="164" y="47"/>
                  </a:lnTo>
                  <a:lnTo>
                    <a:pt x="149" y="1"/>
                  </a:lnTo>
                  <a:lnTo>
                    <a:pt x="114" y="10"/>
                  </a:lnTo>
                  <a:lnTo>
                    <a:pt x="144" y="8"/>
                  </a:lnTo>
                  <a:lnTo>
                    <a:pt x="149" y="41"/>
                  </a:lnTo>
                  <a:lnTo>
                    <a:pt x="125" y="47"/>
                  </a:lnTo>
                  <a:lnTo>
                    <a:pt x="83" y="49"/>
                  </a:lnTo>
                  <a:lnTo>
                    <a:pt x="47" y="42"/>
                  </a:lnTo>
                  <a:lnTo>
                    <a:pt x="50" y="8"/>
                  </a:lnTo>
                  <a:lnTo>
                    <a:pt x="83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07" name="Freeform 315"/>
            <p:cNvSpPr>
              <a:spLocks/>
            </p:cNvSpPr>
            <p:nvPr/>
          </p:nvSpPr>
          <p:spPr bwMode="auto">
            <a:xfrm>
              <a:off x="2049" y="7646"/>
              <a:ext cx="37" cy="44"/>
            </a:xfrm>
            <a:custGeom>
              <a:avLst/>
              <a:gdLst/>
              <a:ahLst/>
              <a:cxnLst>
                <a:cxn ang="0">
                  <a:pos x="91" y="7"/>
                </a:cxn>
                <a:cxn ang="0">
                  <a:pos x="57" y="0"/>
                </a:cxn>
                <a:cxn ang="0">
                  <a:pos x="38" y="45"/>
                </a:cxn>
                <a:cxn ang="0">
                  <a:pos x="27" y="48"/>
                </a:cxn>
                <a:cxn ang="0">
                  <a:pos x="15" y="75"/>
                </a:cxn>
                <a:cxn ang="0">
                  <a:pos x="38" y="74"/>
                </a:cxn>
                <a:cxn ang="0">
                  <a:pos x="55" y="71"/>
                </a:cxn>
                <a:cxn ang="0">
                  <a:pos x="63" y="106"/>
                </a:cxn>
                <a:cxn ang="0">
                  <a:pos x="43" y="111"/>
                </a:cxn>
                <a:cxn ang="0">
                  <a:pos x="0" y="112"/>
                </a:cxn>
                <a:cxn ang="0">
                  <a:pos x="11" y="126"/>
                </a:cxn>
                <a:cxn ang="0">
                  <a:pos x="47" y="126"/>
                </a:cxn>
                <a:cxn ang="0">
                  <a:pos x="77" y="126"/>
                </a:cxn>
                <a:cxn ang="0">
                  <a:pos x="83" y="159"/>
                </a:cxn>
                <a:cxn ang="0">
                  <a:pos x="43" y="163"/>
                </a:cxn>
                <a:cxn ang="0">
                  <a:pos x="18" y="163"/>
                </a:cxn>
                <a:cxn ang="0">
                  <a:pos x="76" y="187"/>
                </a:cxn>
                <a:cxn ang="0">
                  <a:pos x="133" y="187"/>
                </a:cxn>
                <a:cxn ang="0">
                  <a:pos x="144" y="205"/>
                </a:cxn>
                <a:cxn ang="0">
                  <a:pos x="121" y="212"/>
                </a:cxn>
                <a:cxn ang="0">
                  <a:pos x="94" y="250"/>
                </a:cxn>
                <a:cxn ang="0">
                  <a:pos x="119" y="312"/>
                </a:cxn>
                <a:cxn ang="0">
                  <a:pos x="152" y="242"/>
                </a:cxn>
                <a:cxn ang="0">
                  <a:pos x="155" y="256"/>
                </a:cxn>
                <a:cxn ang="0">
                  <a:pos x="162" y="261"/>
                </a:cxn>
                <a:cxn ang="0">
                  <a:pos x="193" y="256"/>
                </a:cxn>
                <a:cxn ang="0">
                  <a:pos x="164" y="256"/>
                </a:cxn>
                <a:cxn ang="0">
                  <a:pos x="162" y="250"/>
                </a:cxn>
                <a:cxn ang="0">
                  <a:pos x="166" y="224"/>
                </a:cxn>
                <a:cxn ang="0">
                  <a:pos x="191" y="225"/>
                </a:cxn>
                <a:cxn ang="0">
                  <a:pos x="208" y="225"/>
                </a:cxn>
                <a:cxn ang="0">
                  <a:pos x="226" y="212"/>
                </a:cxn>
                <a:cxn ang="0">
                  <a:pos x="215" y="209"/>
                </a:cxn>
                <a:cxn ang="0">
                  <a:pos x="213" y="203"/>
                </a:cxn>
                <a:cxn ang="0">
                  <a:pos x="219" y="190"/>
                </a:cxn>
                <a:cxn ang="0">
                  <a:pos x="227" y="187"/>
                </a:cxn>
                <a:cxn ang="0">
                  <a:pos x="254" y="187"/>
                </a:cxn>
                <a:cxn ang="0">
                  <a:pos x="229" y="164"/>
                </a:cxn>
                <a:cxn ang="0">
                  <a:pos x="185" y="164"/>
                </a:cxn>
                <a:cxn ang="0">
                  <a:pos x="157" y="160"/>
                </a:cxn>
                <a:cxn ang="0">
                  <a:pos x="163" y="129"/>
                </a:cxn>
                <a:cxn ang="0">
                  <a:pos x="194" y="126"/>
                </a:cxn>
                <a:cxn ang="0">
                  <a:pos x="182" y="112"/>
                </a:cxn>
                <a:cxn ang="0">
                  <a:pos x="141" y="109"/>
                </a:cxn>
                <a:cxn ang="0">
                  <a:pos x="136" y="106"/>
                </a:cxn>
                <a:cxn ang="0">
                  <a:pos x="143" y="75"/>
                </a:cxn>
                <a:cxn ang="0">
                  <a:pos x="164" y="75"/>
                </a:cxn>
                <a:cxn ang="0">
                  <a:pos x="185" y="75"/>
                </a:cxn>
                <a:cxn ang="0">
                  <a:pos x="194" y="46"/>
                </a:cxn>
                <a:cxn ang="0">
                  <a:pos x="177" y="46"/>
                </a:cxn>
                <a:cxn ang="0">
                  <a:pos x="162" y="2"/>
                </a:cxn>
                <a:cxn ang="0">
                  <a:pos x="152" y="0"/>
                </a:cxn>
                <a:cxn ang="0">
                  <a:pos x="122" y="7"/>
                </a:cxn>
                <a:cxn ang="0">
                  <a:pos x="155" y="5"/>
                </a:cxn>
                <a:cxn ang="0">
                  <a:pos x="158" y="41"/>
                </a:cxn>
                <a:cxn ang="0">
                  <a:pos x="128" y="46"/>
                </a:cxn>
                <a:cxn ang="0">
                  <a:pos x="83" y="46"/>
                </a:cxn>
                <a:cxn ang="0">
                  <a:pos x="57" y="44"/>
                </a:cxn>
                <a:cxn ang="0">
                  <a:pos x="54" y="37"/>
                </a:cxn>
                <a:cxn ang="0">
                  <a:pos x="61" y="5"/>
                </a:cxn>
                <a:cxn ang="0">
                  <a:pos x="91" y="7"/>
                </a:cxn>
              </a:cxnLst>
              <a:rect l="0" t="0" r="r" b="b"/>
              <a:pathLst>
                <a:path w="254" h="312">
                  <a:moveTo>
                    <a:pt x="91" y="7"/>
                  </a:moveTo>
                  <a:lnTo>
                    <a:pt x="57" y="0"/>
                  </a:lnTo>
                  <a:lnTo>
                    <a:pt x="38" y="45"/>
                  </a:lnTo>
                  <a:lnTo>
                    <a:pt x="27" y="48"/>
                  </a:lnTo>
                  <a:lnTo>
                    <a:pt x="15" y="75"/>
                  </a:lnTo>
                  <a:lnTo>
                    <a:pt x="38" y="74"/>
                  </a:lnTo>
                  <a:lnTo>
                    <a:pt x="55" y="71"/>
                  </a:lnTo>
                  <a:lnTo>
                    <a:pt x="63" y="106"/>
                  </a:lnTo>
                  <a:lnTo>
                    <a:pt x="43" y="111"/>
                  </a:lnTo>
                  <a:lnTo>
                    <a:pt x="0" y="112"/>
                  </a:lnTo>
                  <a:lnTo>
                    <a:pt x="11" y="126"/>
                  </a:lnTo>
                  <a:lnTo>
                    <a:pt x="47" y="126"/>
                  </a:lnTo>
                  <a:lnTo>
                    <a:pt x="77" y="126"/>
                  </a:lnTo>
                  <a:lnTo>
                    <a:pt x="83" y="159"/>
                  </a:lnTo>
                  <a:lnTo>
                    <a:pt x="43" y="163"/>
                  </a:lnTo>
                  <a:lnTo>
                    <a:pt x="18" y="163"/>
                  </a:lnTo>
                  <a:lnTo>
                    <a:pt x="76" y="187"/>
                  </a:lnTo>
                  <a:lnTo>
                    <a:pt x="133" y="187"/>
                  </a:lnTo>
                  <a:lnTo>
                    <a:pt x="144" y="205"/>
                  </a:lnTo>
                  <a:lnTo>
                    <a:pt x="121" y="212"/>
                  </a:lnTo>
                  <a:lnTo>
                    <a:pt x="94" y="250"/>
                  </a:lnTo>
                  <a:lnTo>
                    <a:pt x="119" y="312"/>
                  </a:lnTo>
                  <a:lnTo>
                    <a:pt x="152" y="242"/>
                  </a:lnTo>
                  <a:lnTo>
                    <a:pt x="155" y="256"/>
                  </a:lnTo>
                  <a:lnTo>
                    <a:pt x="162" y="261"/>
                  </a:lnTo>
                  <a:lnTo>
                    <a:pt x="193" y="256"/>
                  </a:lnTo>
                  <a:lnTo>
                    <a:pt x="164" y="256"/>
                  </a:lnTo>
                  <a:lnTo>
                    <a:pt x="162" y="250"/>
                  </a:lnTo>
                  <a:lnTo>
                    <a:pt x="166" y="224"/>
                  </a:lnTo>
                  <a:lnTo>
                    <a:pt x="191" y="225"/>
                  </a:lnTo>
                  <a:lnTo>
                    <a:pt x="208" y="225"/>
                  </a:lnTo>
                  <a:lnTo>
                    <a:pt x="226" y="212"/>
                  </a:lnTo>
                  <a:lnTo>
                    <a:pt x="215" y="209"/>
                  </a:lnTo>
                  <a:lnTo>
                    <a:pt x="213" y="203"/>
                  </a:lnTo>
                  <a:lnTo>
                    <a:pt x="219" y="190"/>
                  </a:lnTo>
                  <a:lnTo>
                    <a:pt x="227" y="187"/>
                  </a:lnTo>
                  <a:lnTo>
                    <a:pt x="254" y="187"/>
                  </a:lnTo>
                  <a:lnTo>
                    <a:pt x="229" y="164"/>
                  </a:lnTo>
                  <a:lnTo>
                    <a:pt x="185" y="164"/>
                  </a:lnTo>
                  <a:lnTo>
                    <a:pt x="157" y="160"/>
                  </a:lnTo>
                  <a:lnTo>
                    <a:pt x="163" y="129"/>
                  </a:lnTo>
                  <a:lnTo>
                    <a:pt x="194" y="126"/>
                  </a:lnTo>
                  <a:lnTo>
                    <a:pt x="182" y="112"/>
                  </a:lnTo>
                  <a:lnTo>
                    <a:pt x="141" y="109"/>
                  </a:lnTo>
                  <a:lnTo>
                    <a:pt x="136" y="106"/>
                  </a:lnTo>
                  <a:lnTo>
                    <a:pt x="143" y="75"/>
                  </a:lnTo>
                  <a:lnTo>
                    <a:pt x="164" y="75"/>
                  </a:lnTo>
                  <a:lnTo>
                    <a:pt x="185" y="75"/>
                  </a:lnTo>
                  <a:lnTo>
                    <a:pt x="194" y="46"/>
                  </a:lnTo>
                  <a:lnTo>
                    <a:pt x="177" y="46"/>
                  </a:lnTo>
                  <a:lnTo>
                    <a:pt x="162" y="2"/>
                  </a:lnTo>
                  <a:lnTo>
                    <a:pt x="152" y="0"/>
                  </a:lnTo>
                  <a:lnTo>
                    <a:pt x="122" y="7"/>
                  </a:lnTo>
                  <a:lnTo>
                    <a:pt x="155" y="5"/>
                  </a:lnTo>
                  <a:lnTo>
                    <a:pt x="158" y="41"/>
                  </a:lnTo>
                  <a:lnTo>
                    <a:pt x="128" y="46"/>
                  </a:lnTo>
                  <a:lnTo>
                    <a:pt x="83" y="46"/>
                  </a:lnTo>
                  <a:lnTo>
                    <a:pt x="57" y="44"/>
                  </a:lnTo>
                  <a:lnTo>
                    <a:pt x="54" y="37"/>
                  </a:lnTo>
                  <a:lnTo>
                    <a:pt x="61" y="5"/>
                  </a:lnTo>
                  <a:lnTo>
                    <a:pt x="91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08" name="Freeform 316"/>
            <p:cNvSpPr>
              <a:spLocks/>
            </p:cNvSpPr>
            <p:nvPr/>
          </p:nvSpPr>
          <p:spPr bwMode="auto">
            <a:xfrm>
              <a:off x="2073" y="7646"/>
              <a:ext cx="39" cy="30"/>
            </a:xfrm>
            <a:custGeom>
              <a:avLst/>
              <a:gdLst/>
              <a:ahLst/>
              <a:cxnLst>
                <a:cxn ang="0">
                  <a:pos x="91" y="7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37" y="46"/>
                </a:cxn>
                <a:cxn ang="0">
                  <a:pos x="28" y="46"/>
                </a:cxn>
                <a:cxn ang="0">
                  <a:pos x="12" y="74"/>
                </a:cxn>
                <a:cxn ang="0">
                  <a:pos x="34" y="75"/>
                </a:cxn>
                <a:cxn ang="0">
                  <a:pos x="66" y="75"/>
                </a:cxn>
                <a:cxn ang="0">
                  <a:pos x="72" y="106"/>
                </a:cxn>
                <a:cxn ang="0">
                  <a:pos x="50" y="112"/>
                </a:cxn>
                <a:cxn ang="0">
                  <a:pos x="12" y="112"/>
                </a:cxn>
                <a:cxn ang="0">
                  <a:pos x="0" y="126"/>
                </a:cxn>
                <a:cxn ang="0">
                  <a:pos x="37" y="129"/>
                </a:cxn>
                <a:cxn ang="0">
                  <a:pos x="87" y="126"/>
                </a:cxn>
                <a:cxn ang="0">
                  <a:pos x="92" y="157"/>
                </a:cxn>
                <a:cxn ang="0">
                  <a:pos x="74" y="160"/>
                </a:cxn>
                <a:cxn ang="0">
                  <a:pos x="42" y="167"/>
                </a:cxn>
                <a:cxn ang="0">
                  <a:pos x="58" y="187"/>
                </a:cxn>
                <a:cxn ang="0">
                  <a:pos x="96" y="190"/>
                </a:cxn>
                <a:cxn ang="0">
                  <a:pos x="144" y="187"/>
                </a:cxn>
                <a:cxn ang="0">
                  <a:pos x="156" y="215"/>
                </a:cxn>
                <a:cxn ang="0">
                  <a:pos x="223" y="215"/>
                </a:cxn>
                <a:cxn ang="0">
                  <a:pos x="232" y="187"/>
                </a:cxn>
                <a:cxn ang="0">
                  <a:pos x="264" y="190"/>
                </a:cxn>
                <a:cxn ang="0">
                  <a:pos x="277" y="190"/>
                </a:cxn>
                <a:cxn ang="0">
                  <a:pos x="241" y="163"/>
                </a:cxn>
                <a:cxn ang="0">
                  <a:pos x="192" y="164"/>
                </a:cxn>
                <a:cxn ang="0">
                  <a:pos x="166" y="160"/>
                </a:cxn>
                <a:cxn ang="0">
                  <a:pos x="174" y="126"/>
                </a:cxn>
                <a:cxn ang="0">
                  <a:pos x="200" y="126"/>
                </a:cxn>
                <a:cxn ang="0">
                  <a:pos x="216" y="126"/>
                </a:cxn>
                <a:cxn ang="0">
                  <a:pos x="200" y="111"/>
                </a:cxn>
                <a:cxn ang="0">
                  <a:pos x="164" y="109"/>
                </a:cxn>
                <a:cxn ang="0">
                  <a:pos x="142" y="107"/>
                </a:cxn>
                <a:cxn ang="0">
                  <a:pos x="151" y="74"/>
                </a:cxn>
                <a:cxn ang="0">
                  <a:pos x="182" y="77"/>
                </a:cxn>
                <a:cxn ang="0">
                  <a:pos x="199" y="75"/>
                </a:cxn>
                <a:cxn ang="0">
                  <a:pos x="187" y="46"/>
                </a:cxn>
                <a:cxn ang="0">
                  <a:pos x="176" y="46"/>
                </a:cxn>
                <a:cxn ang="0">
                  <a:pos x="159" y="2"/>
                </a:cxn>
                <a:cxn ang="0">
                  <a:pos x="151" y="0"/>
                </a:cxn>
                <a:cxn ang="0">
                  <a:pos x="122" y="9"/>
                </a:cxn>
                <a:cxn ang="0">
                  <a:pos x="149" y="7"/>
                </a:cxn>
                <a:cxn ang="0">
                  <a:pos x="153" y="10"/>
                </a:cxn>
                <a:cxn ang="0">
                  <a:pos x="156" y="40"/>
                </a:cxn>
                <a:cxn ang="0">
                  <a:pos x="132" y="45"/>
                </a:cxn>
                <a:cxn ang="0">
                  <a:pos x="96" y="46"/>
                </a:cxn>
                <a:cxn ang="0">
                  <a:pos x="58" y="44"/>
                </a:cxn>
                <a:cxn ang="0">
                  <a:pos x="52" y="41"/>
                </a:cxn>
                <a:cxn ang="0">
                  <a:pos x="60" y="9"/>
                </a:cxn>
                <a:cxn ang="0">
                  <a:pos x="63" y="5"/>
                </a:cxn>
                <a:cxn ang="0">
                  <a:pos x="91" y="7"/>
                </a:cxn>
              </a:cxnLst>
              <a:rect l="0" t="0" r="r" b="b"/>
              <a:pathLst>
                <a:path w="277" h="215">
                  <a:moveTo>
                    <a:pt x="91" y="7"/>
                  </a:moveTo>
                  <a:lnTo>
                    <a:pt x="58" y="0"/>
                  </a:lnTo>
                  <a:lnTo>
                    <a:pt x="52" y="2"/>
                  </a:lnTo>
                  <a:lnTo>
                    <a:pt x="37" y="46"/>
                  </a:lnTo>
                  <a:lnTo>
                    <a:pt x="28" y="46"/>
                  </a:lnTo>
                  <a:lnTo>
                    <a:pt x="12" y="74"/>
                  </a:lnTo>
                  <a:lnTo>
                    <a:pt x="34" y="75"/>
                  </a:lnTo>
                  <a:lnTo>
                    <a:pt x="66" y="75"/>
                  </a:lnTo>
                  <a:lnTo>
                    <a:pt x="72" y="106"/>
                  </a:lnTo>
                  <a:lnTo>
                    <a:pt x="50" y="112"/>
                  </a:lnTo>
                  <a:lnTo>
                    <a:pt x="12" y="112"/>
                  </a:lnTo>
                  <a:lnTo>
                    <a:pt x="0" y="126"/>
                  </a:lnTo>
                  <a:lnTo>
                    <a:pt x="37" y="129"/>
                  </a:lnTo>
                  <a:lnTo>
                    <a:pt x="87" y="126"/>
                  </a:lnTo>
                  <a:lnTo>
                    <a:pt x="92" y="157"/>
                  </a:lnTo>
                  <a:lnTo>
                    <a:pt x="74" y="160"/>
                  </a:lnTo>
                  <a:lnTo>
                    <a:pt x="42" y="167"/>
                  </a:lnTo>
                  <a:lnTo>
                    <a:pt x="58" y="187"/>
                  </a:lnTo>
                  <a:lnTo>
                    <a:pt x="96" y="190"/>
                  </a:lnTo>
                  <a:lnTo>
                    <a:pt x="144" y="187"/>
                  </a:lnTo>
                  <a:lnTo>
                    <a:pt x="156" y="215"/>
                  </a:lnTo>
                  <a:lnTo>
                    <a:pt x="223" y="215"/>
                  </a:lnTo>
                  <a:lnTo>
                    <a:pt x="232" y="187"/>
                  </a:lnTo>
                  <a:lnTo>
                    <a:pt x="264" y="190"/>
                  </a:lnTo>
                  <a:lnTo>
                    <a:pt x="277" y="190"/>
                  </a:lnTo>
                  <a:lnTo>
                    <a:pt x="241" y="163"/>
                  </a:lnTo>
                  <a:lnTo>
                    <a:pt x="192" y="164"/>
                  </a:lnTo>
                  <a:lnTo>
                    <a:pt x="166" y="160"/>
                  </a:lnTo>
                  <a:lnTo>
                    <a:pt x="174" y="126"/>
                  </a:lnTo>
                  <a:lnTo>
                    <a:pt x="200" y="126"/>
                  </a:lnTo>
                  <a:lnTo>
                    <a:pt x="216" y="126"/>
                  </a:lnTo>
                  <a:lnTo>
                    <a:pt x="200" y="111"/>
                  </a:lnTo>
                  <a:lnTo>
                    <a:pt x="164" y="109"/>
                  </a:lnTo>
                  <a:lnTo>
                    <a:pt x="142" y="107"/>
                  </a:lnTo>
                  <a:lnTo>
                    <a:pt x="151" y="74"/>
                  </a:lnTo>
                  <a:lnTo>
                    <a:pt x="182" y="77"/>
                  </a:lnTo>
                  <a:lnTo>
                    <a:pt x="199" y="75"/>
                  </a:lnTo>
                  <a:lnTo>
                    <a:pt x="187" y="46"/>
                  </a:lnTo>
                  <a:lnTo>
                    <a:pt x="176" y="46"/>
                  </a:lnTo>
                  <a:lnTo>
                    <a:pt x="159" y="2"/>
                  </a:lnTo>
                  <a:lnTo>
                    <a:pt x="151" y="0"/>
                  </a:lnTo>
                  <a:lnTo>
                    <a:pt x="122" y="9"/>
                  </a:lnTo>
                  <a:lnTo>
                    <a:pt x="149" y="7"/>
                  </a:lnTo>
                  <a:lnTo>
                    <a:pt x="153" y="10"/>
                  </a:lnTo>
                  <a:lnTo>
                    <a:pt x="156" y="40"/>
                  </a:lnTo>
                  <a:lnTo>
                    <a:pt x="132" y="45"/>
                  </a:lnTo>
                  <a:lnTo>
                    <a:pt x="96" y="46"/>
                  </a:lnTo>
                  <a:lnTo>
                    <a:pt x="58" y="44"/>
                  </a:lnTo>
                  <a:lnTo>
                    <a:pt x="52" y="41"/>
                  </a:lnTo>
                  <a:lnTo>
                    <a:pt x="60" y="9"/>
                  </a:lnTo>
                  <a:lnTo>
                    <a:pt x="63" y="5"/>
                  </a:lnTo>
                  <a:lnTo>
                    <a:pt x="91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09" name="Freeform 317"/>
            <p:cNvSpPr>
              <a:spLocks/>
            </p:cNvSpPr>
            <p:nvPr/>
          </p:nvSpPr>
          <p:spPr bwMode="auto">
            <a:xfrm>
              <a:off x="2098" y="7646"/>
              <a:ext cx="39" cy="30"/>
            </a:xfrm>
            <a:custGeom>
              <a:avLst/>
              <a:gdLst/>
              <a:ahLst/>
              <a:cxnLst>
                <a:cxn ang="0">
                  <a:pos x="4" y="46"/>
                </a:cxn>
                <a:cxn ang="0">
                  <a:pos x="26" y="46"/>
                </a:cxn>
                <a:cxn ang="0">
                  <a:pos x="43" y="2"/>
                </a:cxn>
                <a:cxn ang="0">
                  <a:pos x="49" y="0"/>
                </a:cxn>
                <a:cxn ang="0">
                  <a:pos x="78" y="7"/>
                </a:cxn>
                <a:cxn ang="0">
                  <a:pos x="52" y="7"/>
                </a:cxn>
                <a:cxn ang="0">
                  <a:pos x="48" y="10"/>
                </a:cxn>
                <a:cxn ang="0">
                  <a:pos x="43" y="40"/>
                </a:cxn>
                <a:cxn ang="0">
                  <a:pos x="49" y="45"/>
                </a:cxn>
                <a:cxn ang="0">
                  <a:pos x="78" y="46"/>
                </a:cxn>
                <a:cxn ang="0">
                  <a:pos x="120" y="45"/>
                </a:cxn>
                <a:cxn ang="0">
                  <a:pos x="146" y="41"/>
                </a:cxn>
                <a:cxn ang="0">
                  <a:pos x="147" y="39"/>
                </a:cxn>
                <a:cxn ang="0">
                  <a:pos x="142" y="7"/>
                </a:cxn>
                <a:cxn ang="0">
                  <a:pos x="137" y="2"/>
                </a:cxn>
                <a:cxn ang="0">
                  <a:pos x="112" y="7"/>
                </a:cxn>
                <a:cxn ang="0">
                  <a:pos x="142" y="0"/>
                </a:cxn>
                <a:cxn ang="0">
                  <a:pos x="147" y="2"/>
                </a:cxn>
                <a:cxn ang="0">
                  <a:pos x="165" y="48"/>
                </a:cxn>
                <a:cxn ang="0">
                  <a:pos x="185" y="75"/>
                </a:cxn>
                <a:cxn ang="0">
                  <a:pos x="163" y="75"/>
                </a:cxn>
                <a:cxn ang="0">
                  <a:pos x="143" y="74"/>
                </a:cxn>
                <a:cxn ang="0">
                  <a:pos x="137" y="77"/>
                </a:cxn>
                <a:cxn ang="0">
                  <a:pos x="136" y="104"/>
                </a:cxn>
                <a:cxn ang="0">
                  <a:pos x="140" y="109"/>
                </a:cxn>
                <a:cxn ang="0">
                  <a:pos x="171" y="112"/>
                </a:cxn>
                <a:cxn ang="0">
                  <a:pos x="197" y="112"/>
                </a:cxn>
                <a:cxn ang="0">
                  <a:pos x="212" y="126"/>
                </a:cxn>
                <a:cxn ang="0">
                  <a:pos x="173" y="126"/>
                </a:cxn>
                <a:cxn ang="0">
                  <a:pos x="169" y="132"/>
                </a:cxn>
                <a:cxn ang="0">
                  <a:pos x="165" y="157"/>
                </a:cxn>
                <a:cxn ang="0">
                  <a:pos x="169" y="160"/>
                </a:cxn>
                <a:cxn ang="0">
                  <a:pos x="201" y="163"/>
                </a:cxn>
                <a:cxn ang="0">
                  <a:pos x="226" y="163"/>
                </a:cxn>
                <a:cxn ang="0">
                  <a:pos x="245" y="163"/>
                </a:cxn>
                <a:cxn ang="0">
                  <a:pos x="276" y="187"/>
                </a:cxn>
                <a:cxn ang="0">
                  <a:pos x="240" y="187"/>
                </a:cxn>
                <a:cxn ang="0">
                  <a:pos x="226" y="214"/>
                </a:cxn>
                <a:cxn ang="0">
                  <a:pos x="155" y="214"/>
                </a:cxn>
                <a:cxn ang="0">
                  <a:pos x="147" y="187"/>
                </a:cxn>
                <a:cxn ang="0">
                  <a:pos x="118" y="190"/>
                </a:cxn>
                <a:cxn ang="0">
                  <a:pos x="90" y="187"/>
                </a:cxn>
                <a:cxn ang="0">
                  <a:pos x="62" y="164"/>
                </a:cxn>
                <a:cxn ang="0">
                  <a:pos x="90" y="159"/>
                </a:cxn>
                <a:cxn ang="0">
                  <a:pos x="93" y="157"/>
                </a:cxn>
                <a:cxn ang="0">
                  <a:pos x="86" y="126"/>
                </a:cxn>
                <a:cxn ang="0">
                  <a:pos x="54" y="126"/>
                </a:cxn>
                <a:cxn ang="0">
                  <a:pos x="6" y="126"/>
                </a:cxn>
                <a:cxn ang="0">
                  <a:pos x="7" y="112"/>
                </a:cxn>
                <a:cxn ang="0">
                  <a:pos x="38" y="109"/>
                </a:cxn>
                <a:cxn ang="0">
                  <a:pos x="68" y="107"/>
                </a:cxn>
                <a:cxn ang="0">
                  <a:pos x="60" y="74"/>
                </a:cxn>
                <a:cxn ang="0">
                  <a:pos x="24" y="75"/>
                </a:cxn>
                <a:cxn ang="0">
                  <a:pos x="7" y="75"/>
                </a:cxn>
                <a:cxn ang="0">
                  <a:pos x="0" y="68"/>
                </a:cxn>
                <a:cxn ang="0">
                  <a:pos x="4" y="46"/>
                </a:cxn>
              </a:cxnLst>
              <a:rect l="0" t="0" r="r" b="b"/>
              <a:pathLst>
                <a:path w="276" h="214">
                  <a:moveTo>
                    <a:pt x="4" y="46"/>
                  </a:moveTo>
                  <a:lnTo>
                    <a:pt x="26" y="46"/>
                  </a:lnTo>
                  <a:lnTo>
                    <a:pt x="43" y="2"/>
                  </a:lnTo>
                  <a:lnTo>
                    <a:pt x="49" y="0"/>
                  </a:lnTo>
                  <a:lnTo>
                    <a:pt x="78" y="7"/>
                  </a:lnTo>
                  <a:lnTo>
                    <a:pt x="52" y="7"/>
                  </a:lnTo>
                  <a:lnTo>
                    <a:pt x="48" y="10"/>
                  </a:lnTo>
                  <a:lnTo>
                    <a:pt x="43" y="40"/>
                  </a:lnTo>
                  <a:lnTo>
                    <a:pt x="49" y="45"/>
                  </a:lnTo>
                  <a:lnTo>
                    <a:pt x="78" y="46"/>
                  </a:lnTo>
                  <a:lnTo>
                    <a:pt x="120" y="45"/>
                  </a:lnTo>
                  <a:lnTo>
                    <a:pt x="146" y="41"/>
                  </a:lnTo>
                  <a:lnTo>
                    <a:pt x="147" y="39"/>
                  </a:lnTo>
                  <a:lnTo>
                    <a:pt x="142" y="7"/>
                  </a:lnTo>
                  <a:lnTo>
                    <a:pt x="137" y="2"/>
                  </a:lnTo>
                  <a:lnTo>
                    <a:pt x="112" y="7"/>
                  </a:lnTo>
                  <a:lnTo>
                    <a:pt x="142" y="0"/>
                  </a:lnTo>
                  <a:lnTo>
                    <a:pt x="147" y="2"/>
                  </a:lnTo>
                  <a:lnTo>
                    <a:pt x="165" y="48"/>
                  </a:lnTo>
                  <a:lnTo>
                    <a:pt x="185" y="75"/>
                  </a:lnTo>
                  <a:lnTo>
                    <a:pt x="163" y="75"/>
                  </a:lnTo>
                  <a:lnTo>
                    <a:pt x="143" y="74"/>
                  </a:lnTo>
                  <a:lnTo>
                    <a:pt x="137" y="77"/>
                  </a:lnTo>
                  <a:lnTo>
                    <a:pt x="136" y="104"/>
                  </a:lnTo>
                  <a:lnTo>
                    <a:pt x="140" y="109"/>
                  </a:lnTo>
                  <a:lnTo>
                    <a:pt x="171" y="112"/>
                  </a:lnTo>
                  <a:lnTo>
                    <a:pt x="197" y="112"/>
                  </a:lnTo>
                  <a:lnTo>
                    <a:pt x="212" y="126"/>
                  </a:lnTo>
                  <a:lnTo>
                    <a:pt x="173" y="126"/>
                  </a:lnTo>
                  <a:lnTo>
                    <a:pt x="169" y="132"/>
                  </a:lnTo>
                  <a:lnTo>
                    <a:pt x="165" y="157"/>
                  </a:lnTo>
                  <a:lnTo>
                    <a:pt x="169" y="160"/>
                  </a:lnTo>
                  <a:lnTo>
                    <a:pt x="201" y="163"/>
                  </a:lnTo>
                  <a:lnTo>
                    <a:pt x="226" y="163"/>
                  </a:lnTo>
                  <a:lnTo>
                    <a:pt x="245" y="163"/>
                  </a:lnTo>
                  <a:lnTo>
                    <a:pt x="276" y="187"/>
                  </a:lnTo>
                  <a:lnTo>
                    <a:pt x="240" y="187"/>
                  </a:lnTo>
                  <a:lnTo>
                    <a:pt x="226" y="214"/>
                  </a:lnTo>
                  <a:lnTo>
                    <a:pt x="155" y="214"/>
                  </a:lnTo>
                  <a:lnTo>
                    <a:pt x="147" y="187"/>
                  </a:lnTo>
                  <a:lnTo>
                    <a:pt x="118" y="190"/>
                  </a:lnTo>
                  <a:lnTo>
                    <a:pt x="90" y="187"/>
                  </a:lnTo>
                  <a:lnTo>
                    <a:pt x="62" y="164"/>
                  </a:lnTo>
                  <a:lnTo>
                    <a:pt x="90" y="159"/>
                  </a:lnTo>
                  <a:lnTo>
                    <a:pt x="93" y="157"/>
                  </a:lnTo>
                  <a:lnTo>
                    <a:pt x="86" y="126"/>
                  </a:lnTo>
                  <a:lnTo>
                    <a:pt x="54" y="126"/>
                  </a:lnTo>
                  <a:lnTo>
                    <a:pt x="6" y="126"/>
                  </a:lnTo>
                  <a:lnTo>
                    <a:pt x="7" y="112"/>
                  </a:lnTo>
                  <a:lnTo>
                    <a:pt x="38" y="109"/>
                  </a:lnTo>
                  <a:lnTo>
                    <a:pt x="68" y="107"/>
                  </a:lnTo>
                  <a:lnTo>
                    <a:pt x="60" y="74"/>
                  </a:lnTo>
                  <a:lnTo>
                    <a:pt x="24" y="75"/>
                  </a:lnTo>
                  <a:lnTo>
                    <a:pt x="7" y="75"/>
                  </a:lnTo>
                  <a:lnTo>
                    <a:pt x="0" y="68"/>
                  </a:lnTo>
                  <a:lnTo>
                    <a:pt x="4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10" name="Freeform 318"/>
            <p:cNvSpPr>
              <a:spLocks/>
            </p:cNvSpPr>
            <p:nvPr/>
          </p:nvSpPr>
          <p:spPr bwMode="auto">
            <a:xfrm>
              <a:off x="2120" y="7646"/>
              <a:ext cx="42" cy="30"/>
            </a:xfrm>
            <a:custGeom>
              <a:avLst/>
              <a:gdLst/>
              <a:ahLst/>
              <a:cxnLst>
                <a:cxn ang="0">
                  <a:pos x="9" y="46"/>
                </a:cxn>
                <a:cxn ang="0">
                  <a:pos x="38" y="46"/>
                </a:cxn>
                <a:cxn ang="0">
                  <a:pos x="55" y="2"/>
                </a:cxn>
                <a:cxn ang="0">
                  <a:pos x="59" y="0"/>
                </a:cxn>
                <a:cxn ang="0">
                  <a:pos x="89" y="9"/>
                </a:cxn>
                <a:cxn ang="0">
                  <a:pos x="65" y="7"/>
                </a:cxn>
                <a:cxn ang="0">
                  <a:pos x="59" y="9"/>
                </a:cxn>
                <a:cxn ang="0">
                  <a:pos x="55" y="40"/>
                </a:cxn>
                <a:cxn ang="0">
                  <a:pos x="65" y="45"/>
                </a:cxn>
                <a:cxn ang="0">
                  <a:pos x="89" y="48"/>
                </a:cxn>
                <a:cxn ang="0">
                  <a:pos x="119" y="46"/>
                </a:cxn>
                <a:cxn ang="0">
                  <a:pos x="151" y="44"/>
                </a:cxn>
                <a:cxn ang="0">
                  <a:pos x="159" y="41"/>
                </a:cxn>
                <a:cxn ang="0">
                  <a:pos x="153" y="7"/>
                </a:cxn>
                <a:cxn ang="0">
                  <a:pos x="150" y="7"/>
                </a:cxn>
                <a:cxn ang="0">
                  <a:pos x="125" y="9"/>
                </a:cxn>
                <a:cxn ang="0">
                  <a:pos x="153" y="0"/>
                </a:cxn>
                <a:cxn ang="0">
                  <a:pos x="161" y="2"/>
                </a:cxn>
                <a:cxn ang="0">
                  <a:pos x="175" y="46"/>
                </a:cxn>
                <a:cxn ang="0">
                  <a:pos x="201" y="46"/>
                </a:cxn>
                <a:cxn ang="0">
                  <a:pos x="201" y="75"/>
                </a:cxn>
                <a:cxn ang="0">
                  <a:pos x="173" y="74"/>
                </a:cxn>
                <a:cxn ang="0">
                  <a:pos x="158" y="71"/>
                </a:cxn>
                <a:cxn ang="0">
                  <a:pos x="150" y="107"/>
                </a:cxn>
                <a:cxn ang="0">
                  <a:pos x="165" y="109"/>
                </a:cxn>
                <a:cxn ang="0">
                  <a:pos x="201" y="111"/>
                </a:cxn>
                <a:cxn ang="0">
                  <a:pos x="215" y="112"/>
                </a:cxn>
                <a:cxn ang="0">
                  <a:pos x="229" y="126"/>
                </a:cxn>
                <a:cxn ang="0">
                  <a:pos x="205" y="126"/>
                </a:cxn>
                <a:cxn ang="0">
                  <a:pos x="194" y="123"/>
                </a:cxn>
                <a:cxn ang="0">
                  <a:pos x="186" y="159"/>
                </a:cxn>
                <a:cxn ang="0">
                  <a:pos x="201" y="163"/>
                </a:cxn>
                <a:cxn ang="0">
                  <a:pos x="244" y="163"/>
                </a:cxn>
                <a:cxn ang="0">
                  <a:pos x="297" y="187"/>
                </a:cxn>
                <a:cxn ang="0">
                  <a:pos x="263" y="187"/>
                </a:cxn>
                <a:cxn ang="0">
                  <a:pos x="249" y="214"/>
                </a:cxn>
                <a:cxn ang="0">
                  <a:pos x="183" y="214"/>
                </a:cxn>
                <a:cxn ang="0">
                  <a:pos x="173" y="183"/>
                </a:cxn>
                <a:cxn ang="0">
                  <a:pos x="141" y="190"/>
                </a:cxn>
                <a:cxn ang="0">
                  <a:pos x="100" y="187"/>
                </a:cxn>
                <a:cxn ang="0">
                  <a:pos x="72" y="163"/>
                </a:cxn>
                <a:cxn ang="0">
                  <a:pos x="105" y="160"/>
                </a:cxn>
                <a:cxn ang="0">
                  <a:pos x="114" y="157"/>
                </a:cxn>
                <a:cxn ang="0">
                  <a:pos x="105" y="126"/>
                </a:cxn>
                <a:cxn ang="0">
                  <a:pos x="76" y="126"/>
                </a:cxn>
                <a:cxn ang="0">
                  <a:pos x="36" y="126"/>
                </a:cxn>
                <a:cxn ang="0">
                  <a:pos x="28" y="112"/>
                </a:cxn>
                <a:cxn ang="0">
                  <a:pos x="64" y="109"/>
                </a:cxn>
                <a:cxn ang="0">
                  <a:pos x="86" y="106"/>
                </a:cxn>
                <a:cxn ang="0">
                  <a:pos x="78" y="75"/>
                </a:cxn>
                <a:cxn ang="0">
                  <a:pos x="51" y="75"/>
                </a:cxn>
                <a:cxn ang="0">
                  <a:pos x="17" y="75"/>
                </a:cxn>
                <a:cxn ang="0">
                  <a:pos x="0" y="68"/>
                </a:cxn>
                <a:cxn ang="0">
                  <a:pos x="9" y="46"/>
                </a:cxn>
              </a:cxnLst>
              <a:rect l="0" t="0" r="r" b="b"/>
              <a:pathLst>
                <a:path w="297" h="214">
                  <a:moveTo>
                    <a:pt x="9" y="46"/>
                  </a:moveTo>
                  <a:lnTo>
                    <a:pt x="38" y="46"/>
                  </a:lnTo>
                  <a:lnTo>
                    <a:pt x="55" y="2"/>
                  </a:lnTo>
                  <a:lnTo>
                    <a:pt x="59" y="0"/>
                  </a:lnTo>
                  <a:lnTo>
                    <a:pt x="89" y="9"/>
                  </a:lnTo>
                  <a:lnTo>
                    <a:pt x="65" y="7"/>
                  </a:lnTo>
                  <a:lnTo>
                    <a:pt x="59" y="9"/>
                  </a:lnTo>
                  <a:lnTo>
                    <a:pt x="55" y="40"/>
                  </a:lnTo>
                  <a:lnTo>
                    <a:pt x="65" y="45"/>
                  </a:lnTo>
                  <a:lnTo>
                    <a:pt x="89" y="48"/>
                  </a:lnTo>
                  <a:lnTo>
                    <a:pt x="119" y="46"/>
                  </a:lnTo>
                  <a:lnTo>
                    <a:pt x="151" y="44"/>
                  </a:lnTo>
                  <a:lnTo>
                    <a:pt x="159" y="41"/>
                  </a:lnTo>
                  <a:lnTo>
                    <a:pt x="153" y="7"/>
                  </a:lnTo>
                  <a:lnTo>
                    <a:pt x="150" y="7"/>
                  </a:lnTo>
                  <a:lnTo>
                    <a:pt x="125" y="9"/>
                  </a:lnTo>
                  <a:lnTo>
                    <a:pt x="153" y="0"/>
                  </a:lnTo>
                  <a:lnTo>
                    <a:pt x="161" y="2"/>
                  </a:lnTo>
                  <a:lnTo>
                    <a:pt x="175" y="46"/>
                  </a:lnTo>
                  <a:lnTo>
                    <a:pt x="201" y="46"/>
                  </a:lnTo>
                  <a:lnTo>
                    <a:pt x="201" y="75"/>
                  </a:lnTo>
                  <a:lnTo>
                    <a:pt x="173" y="74"/>
                  </a:lnTo>
                  <a:lnTo>
                    <a:pt x="158" y="71"/>
                  </a:lnTo>
                  <a:lnTo>
                    <a:pt x="150" y="107"/>
                  </a:lnTo>
                  <a:lnTo>
                    <a:pt x="165" y="109"/>
                  </a:lnTo>
                  <a:lnTo>
                    <a:pt x="201" y="111"/>
                  </a:lnTo>
                  <a:lnTo>
                    <a:pt x="215" y="112"/>
                  </a:lnTo>
                  <a:lnTo>
                    <a:pt x="229" y="126"/>
                  </a:lnTo>
                  <a:lnTo>
                    <a:pt x="205" y="126"/>
                  </a:lnTo>
                  <a:lnTo>
                    <a:pt x="194" y="123"/>
                  </a:lnTo>
                  <a:lnTo>
                    <a:pt x="186" y="159"/>
                  </a:lnTo>
                  <a:lnTo>
                    <a:pt x="201" y="163"/>
                  </a:lnTo>
                  <a:lnTo>
                    <a:pt x="244" y="163"/>
                  </a:lnTo>
                  <a:lnTo>
                    <a:pt x="297" y="187"/>
                  </a:lnTo>
                  <a:lnTo>
                    <a:pt x="263" y="187"/>
                  </a:lnTo>
                  <a:lnTo>
                    <a:pt x="249" y="214"/>
                  </a:lnTo>
                  <a:lnTo>
                    <a:pt x="183" y="214"/>
                  </a:lnTo>
                  <a:lnTo>
                    <a:pt x="173" y="183"/>
                  </a:lnTo>
                  <a:lnTo>
                    <a:pt x="141" y="190"/>
                  </a:lnTo>
                  <a:lnTo>
                    <a:pt x="100" y="187"/>
                  </a:lnTo>
                  <a:lnTo>
                    <a:pt x="72" y="163"/>
                  </a:lnTo>
                  <a:lnTo>
                    <a:pt x="105" y="160"/>
                  </a:lnTo>
                  <a:lnTo>
                    <a:pt x="114" y="157"/>
                  </a:lnTo>
                  <a:lnTo>
                    <a:pt x="105" y="126"/>
                  </a:lnTo>
                  <a:lnTo>
                    <a:pt x="76" y="126"/>
                  </a:lnTo>
                  <a:lnTo>
                    <a:pt x="36" y="126"/>
                  </a:lnTo>
                  <a:lnTo>
                    <a:pt x="28" y="112"/>
                  </a:lnTo>
                  <a:lnTo>
                    <a:pt x="64" y="109"/>
                  </a:lnTo>
                  <a:lnTo>
                    <a:pt x="86" y="106"/>
                  </a:lnTo>
                  <a:lnTo>
                    <a:pt x="78" y="75"/>
                  </a:lnTo>
                  <a:lnTo>
                    <a:pt x="51" y="75"/>
                  </a:lnTo>
                  <a:lnTo>
                    <a:pt x="17" y="75"/>
                  </a:lnTo>
                  <a:lnTo>
                    <a:pt x="0" y="68"/>
                  </a:lnTo>
                  <a:lnTo>
                    <a:pt x="9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11" name="Freeform 319"/>
            <p:cNvSpPr>
              <a:spLocks/>
            </p:cNvSpPr>
            <p:nvPr/>
          </p:nvSpPr>
          <p:spPr bwMode="auto">
            <a:xfrm>
              <a:off x="2147" y="7646"/>
              <a:ext cx="42" cy="30"/>
            </a:xfrm>
            <a:custGeom>
              <a:avLst/>
              <a:gdLst/>
              <a:ahLst/>
              <a:cxnLst>
                <a:cxn ang="0">
                  <a:pos x="5" y="46"/>
                </a:cxn>
                <a:cxn ang="0">
                  <a:pos x="11" y="46"/>
                </a:cxn>
                <a:cxn ang="0">
                  <a:pos x="30" y="0"/>
                </a:cxn>
                <a:cxn ang="0">
                  <a:pos x="38" y="2"/>
                </a:cxn>
                <a:cxn ang="0">
                  <a:pos x="64" y="7"/>
                </a:cxn>
                <a:cxn ang="0">
                  <a:pos x="38" y="7"/>
                </a:cxn>
                <a:cxn ang="0">
                  <a:pos x="32" y="13"/>
                </a:cxn>
                <a:cxn ang="0">
                  <a:pos x="30" y="41"/>
                </a:cxn>
                <a:cxn ang="0">
                  <a:pos x="50" y="45"/>
                </a:cxn>
                <a:cxn ang="0">
                  <a:pos x="81" y="45"/>
                </a:cxn>
                <a:cxn ang="0">
                  <a:pos x="125" y="45"/>
                </a:cxn>
                <a:cxn ang="0">
                  <a:pos x="131" y="41"/>
                </a:cxn>
                <a:cxn ang="0">
                  <a:pos x="125" y="7"/>
                </a:cxn>
                <a:cxn ang="0">
                  <a:pos x="102" y="7"/>
                </a:cxn>
                <a:cxn ang="0">
                  <a:pos x="130" y="0"/>
                </a:cxn>
                <a:cxn ang="0">
                  <a:pos x="149" y="46"/>
                </a:cxn>
                <a:cxn ang="0">
                  <a:pos x="182" y="46"/>
                </a:cxn>
                <a:cxn ang="0">
                  <a:pos x="175" y="77"/>
                </a:cxn>
                <a:cxn ang="0">
                  <a:pos x="130" y="71"/>
                </a:cxn>
                <a:cxn ang="0">
                  <a:pos x="123" y="106"/>
                </a:cxn>
                <a:cxn ang="0">
                  <a:pos x="145" y="109"/>
                </a:cxn>
                <a:cxn ang="0">
                  <a:pos x="182" y="111"/>
                </a:cxn>
                <a:cxn ang="0">
                  <a:pos x="213" y="126"/>
                </a:cxn>
                <a:cxn ang="0">
                  <a:pos x="185" y="126"/>
                </a:cxn>
                <a:cxn ang="0">
                  <a:pos x="169" y="126"/>
                </a:cxn>
                <a:cxn ang="0">
                  <a:pos x="163" y="159"/>
                </a:cxn>
                <a:cxn ang="0">
                  <a:pos x="195" y="163"/>
                </a:cxn>
                <a:cxn ang="0">
                  <a:pos x="225" y="163"/>
                </a:cxn>
                <a:cxn ang="0">
                  <a:pos x="289" y="187"/>
                </a:cxn>
                <a:cxn ang="0">
                  <a:pos x="267" y="187"/>
                </a:cxn>
                <a:cxn ang="0">
                  <a:pos x="249" y="187"/>
                </a:cxn>
                <a:cxn ang="0">
                  <a:pos x="239" y="209"/>
                </a:cxn>
                <a:cxn ang="0">
                  <a:pos x="165" y="212"/>
                </a:cxn>
                <a:cxn ang="0">
                  <a:pos x="156" y="187"/>
                </a:cxn>
                <a:cxn ang="0">
                  <a:pos x="102" y="187"/>
                </a:cxn>
                <a:cxn ang="0">
                  <a:pos x="43" y="163"/>
                </a:cxn>
                <a:cxn ang="0">
                  <a:pos x="77" y="163"/>
                </a:cxn>
                <a:cxn ang="0">
                  <a:pos x="91" y="159"/>
                </a:cxn>
                <a:cxn ang="0">
                  <a:pos x="83" y="126"/>
                </a:cxn>
                <a:cxn ang="0">
                  <a:pos x="47" y="126"/>
                </a:cxn>
                <a:cxn ang="0">
                  <a:pos x="19" y="126"/>
                </a:cxn>
                <a:cxn ang="0">
                  <a:pos x="7" y="112"/>
                </a:cxn>
                <a:cxn ang="0">
                  <a:pos x="28" y="109"/>
                </a:cxn>
                <a:cxn ang="0">
                  <a:pos x="55" y="106"/>
                </a:cxn>
                <a:cxn ang="0">
                  <a:pos x="50" y="75"/>
                </a:cxn>
                <a:cxn ang="0">
                  <a:pos x="16" y="75"/>
                </a:cxn>
                <a:cxn ang="0">
                  <a:pos x="5" y="75"/>
                </a:cxn>
                <a:cxn ang="0">
                  <a:pos x="0" y="62"/>
                </a:cxn>
                <a:cxn ang="0">
                  <a:pos x="5" y="46"/>
                </a:cxn>
              </a:cxnLst>
              <a:rect l="0" t="0" r="r" b="b"/>
              <a:pathLst>
                <a:path w="289" h="212">
                  <a:moveTo>
                    <a:pt x="5" y="46"/>
                  </a:moveTo>
                  <a:lnTo>
                    <a:pt x="11" y="46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64" y="7"/>
                  </a:lnTo>
                  <a:lnTo>
                    <a:pt x="38" y="7"/>
                  </a:lnTo>
                  <a:lnTo>
                    <a:pt x="32" y="13"/>
                  </a:lnTo>
                  <a:lnTo>
                    <a:pt x="30" y="41"/>
                  </a:lnTo>
                  <a:lnTo>
                    <a:pt x="50" y="45"/>
                  </a:lnTo>
                  <a:lnTo>
                    <a:pt x="81" y="45"/>
                  </a:lnTo>
                  <a:lnTo>
                    <a:pt x="125" y="45"/>
                  </a:lnTo>
                  <a:lnTo>
                    <a:pt x="131" y="41"/>
                  </a:lnTo>
                  <a:lnTo>
                    <a:pt x="125" y="7"/>
                  </a:lnTo>
                  <a:lnTo>
                    <a:pt x="102" y="7"/>
                  </a:lnTo>
                  <a:lnTo>
                    <a:pt x="130" y="0"/>
                  </a:lnTo>
                  <a:lnTo>
                    <a:pt x="149" y="46"/>
                  </a:lnTo>
                  <a:lnTo>
                    <a:pt x="182" y="46"/>
                  </a:lnTo>
                  <a:lnTo>
                    <a:pt x="175" y="77"/>
                  </a:lnTo>
                  <a:lnTo>
                    <a:pt x="130" y="71"/>
                  </a:lnTo>
                  <a:lnTo>
                    <a:pt x="123" y="106"/>
                  </a:lnTo>
                  <a:lnTo>
                    <a:pt x="145" y="109"/>
                  </a:lnTo>
                  <a:lnTo>
                    <a:pt x="182" y="111"/>
                  </a:lnTo>
                  <a:lnTo>
                    <a:pt x="213" y="126"/>
                  </a:lnTo>
                  <a:lnTo>
                    <a:pt x="185" y="126"/>
                  </a:lnTo>
                  <a:lnTo>
                    <a:pt x="169" y="126"/>
                  </a:lnTo>
                  <a:lnTo>
                    <a:pt x="163" y="159"/>
                  </a:lnTo>
                  <a:lnTo>
                    <a:pt x="195" y="163"/>
                  </a:lnTo>
                  <a:lnTo>
                    <a:pt x="225" y="163"/>
                  </a:lnTo>
                  <a:lnTo>
                    <a:pt x="289" y="187"/>
                  </a:lnTo>
                  <a:lnTo>
                    <a:pt x="267" y="187"/>
                  </a:lnTo>
                  <a:lnTo>
                    <a:pt x="249" y="187"/>
                  </a:lnTo>
                  <a:lnTo>
                    <a:pt x="239" y="209"/>
                  </a:lnTo>
                  <a:lnTo>
                    <a:pt x="165" y="212"/>
                  </a:lnTo>
                  <a:lnTo>
                    <a:pt x="156" y="187"/>
                  </a:lnTo>
                  <a:lnTo>
                    <a:pt x="102" y="187"/>
                  </a:lnTo>
                  <a:lnTo>
                    <a:pt x="43" y="163"/>
                  </a:lnTo>
                  <a:lnTo>
                    <a:pt x="77" y="163"/>
                  </a:lnTo>
                  <a:lnTo>
                    <a:pt x="91" y="159"/>
                  </a:lnTo>
                  <a:lnTo>
                    <a:pt x="83" y="126"/>
                  </a:lnTo>
                  <a:lnTo>
                    <a:pt x="47" y="126"/>
                  </a:lnTo>
                  <a:lnTo>
                    <a:pt x="19" y="126"/>
                  </a:lnTo>
                  <a:lnTo>
                    <a:pt x="7" y="112"/>
                  </a:lnTo>
                  <a:lnTo>
                    <a:pt x="28" y="109"/>
                  </a:lnTo>
                  <a:lnTo>
                    <a:pt x="55" y="106"/>
                  </a:lnTo>
                  <a:lnTo>
                    <a:pt x="50" y="75"/>
                  </a:lnTo>
                  <a:lnTo>
                    <a:pt x="16" y="75"/>
                  </a:lnTo>
                  <a:lnTo>
                    <a:pt x="5" y="75"/>
                  </a:lnTo>
                  <a:lnTo>
                    <a:pt x="0" y="62"/>
                  </a:lnTo>
                  <a:lnTo>
                    <a:pt x="5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12" name="Freeform 320"/>
            <p:cNvSpPr>
              <a:spLocks/>
            </p:cNvSpPr>
            <p:nvPr/>
          </p:nvSpPr>
          <p:spPr bwMode="auto">
            <a:xfrm>
              <a:off x="2172" y="7646"/>
              <a:ext cx="37" cy="30"/>
            </a:xfrm>
            <a:custGeom>
              <a:avLst/>
              <a:gdLst/>
              <a:ahLst/>
              <a:cxnLst>
                <a:cxn ang="0">
                  <a:pos x="64" y="7"/>
                </a:cxn>
                <a:cxn ang="0">
                  <a:pos x="28" y="2"/>
                </a:cxn>
                <a:cxn ang="0">
                  <a:pos x="22" y="9"/>
                </a:cxn>
                <a:cxn ang="0">
                  <a:pos x="4" y="51"/>
                </a:cxn>
                <a:cxn ang="0">
                  <a:pos x="0" y="75"/>
                </a:cxn>
                <a:cxn ang="0">
                  <a:pos x="16" y="75"/>
                </a:cxn>
                <a:cxn ang="0">
                  <a:pos x="45" y="74"/>
                </a:cxn>
                <a:cxn ang="0">
                  <a:pos x="52" y="106"/>
                </a:cxn>
                <a:cxn ang="0">
                  <a:pos x="38" y="109"/>
                </a:cxn>
                <a:cxn ang="0">
                  <a:pos x="2" y="112"/>
                </a:cxn>
                <a:cxn ang="0">
                  <a:pos x="24" y="129"/>
                </a:cxn>
                <a:cxn ang="0">
                  <a:pos x="57" y="129"/>
                </a:cxn>
                <a:cxn ang="0">
                  <a:pos x="86" y="126"/>
                </a:cxn>
                <a:cxn ang="0">
                  <a:pos x="92" y="159"/>
                </a:cxn>
                <a:cxn ang="0">
                  <a:pos x="80" y="160"/>
                </a:cxn>
                <a:cxn ang="0">
                  <a:pos x="45" y="163"/>
                </a:cxn>
                <a:cxn ang="0">
                  <a:pos x="112" y="187"/>
                </a:cxn>
                <a:cxn ang="0">
                  <a:pos x="148" y="187"/>
                </a:cxn>
                <a:cxn ang="0">
                  <a:pos x="160" y="187"/>
                </a:cxn>
                <a:cxn ang="0">
                  <a:pos x="172" y="209"/>
                </a:cxn>
                <a:cxn ang="0">
                  <a:pos x="243" y="209"/>
                </a:cxn>
                <a:cxn ang="0">
                  <a:pos x="258" y="163"/>
                </a:cxn>
                <a:cxn ang="0">
                  <a:pos x="186" y="164"/>
                </a:cxn>
                <a:cxn ang="0">
                  <a:pos x="164" y="160"/>
                </a:cxn>
                <a:cxn ang="0">
                  <a:pos x="172" y="126"/>
                </a:cxn>
                <a:cxn ang="0">
                  <a:pos x="208" y="126"/>
                </a:cxn>
                <a:cxn ang="0">
                  <a:pos x="196" y="109"/>
                </a:cxn>
                <a:cxn ang="0">
                  <a:pos x="149" y="111"/>
                </a:cxn>
                <a:cxn ang="0">
                  <a:pos x="121" y="107"/>
                </a:cxn>
                <a:cxn ang="0">
                  <a:pos x="125" y="74"/>
                </a:cxn>
                <a:cxn ang="0">
                  <a:pos x="161" y="74"/>
                </a:cxn>
                <a:cxn ang="0">
                  <a:pos x="170" y="48"/>
                </a:cxn>
                <a:cxn ang="0">
                  <a:pos x="146" y="48"/>
                </a:cxn>
                <a:cxn ang="0">
                  <a:pos x="128" y="0"/>
                </a:cxn>
                <a:cxn ang="0">
                  <a:pos x="94" y="7"/>
                </a:cxn>
                <a:cxn ang="0">
                  <a:pos x="121" y="5"/>
                </a:cxn>
                <a:cxn ang="0">
                  <a:pos x="128" y="40"/>
                </a:cxn>
                <a:cxn ang="0">
                  <a:pos x="102" y="45"/>
                </a:cxn>
                <a:cxn ang="0">
                  <a:pos x="66" y="46"/>
                </a:cxn>
                <a:cxn ang="0">
                  <a:pos x="38" y="45"/>
                </a:cxn>
                <a:cxn ang="0">
                  <a:pos x="24" y="41"/>
                </a:cxn>
                <a:cxn ang="0">
                  <a:pos x="26" y="10"/>
                </a:cxn>
                <a:cxn ang="0">
                  <a:pos x="31" y="7"/>
                </a:cxn>
                <a:cxn ang="0">
                  <a:pos x="64" y="7"/>
                </a:cxn>
              </a:cxnLst>
              <a:rect l="0" t="0" r="r" b="b"/>
              <a:pathLst>
                <a:path w="258" h="209">
                  <a:moveTo>
                    <a:pt x="64" y="7"/>
                  </a:moveTo>
                  <a:lnTo>
                    <a:pt x="28" y="2"/>
                  </a:lnTo>
                  <a:lnTo>
                    <a:pt x="22" y="9"/>
                  </a:lnTo>
                  <a:lnTo>
                    <a:pt x="4" y="51"/>
                  </a:lnTo>
                  <a:lnTo>
                    <a:pt x="0" y="75"/>
                  </a:lnTo>
                  <a:lnTo>
                    <a:pt x="16" y="75"/>
                  </a:lnTo>
                  <a:lnTo>
                    <a:pt x="45" y="74"/>
                  </a:lnTo>
                  <a:lnTo>
                    <a:pt x="52" y="106"/>
                  </a:lnTo>
                  <a:lnTo>
                    <a:pt x="38" y="109"/>
                  </a:lnTo>
                  <a:lnTo>
                    <a:pt x="2" y="112"/>
                  </a:lnTo>
                  <a:lnTo>
                    <a:pt x="24" y="129"/>
                  </a:lnTo>
                  <a:lnTo>
                    <a:pt x="57" y="129"/>
                  </a:lnTo>
                  <a:lnTo>
                    <a:pt x="86" y="126"/>
                  </a:lnTo>
                  <a:lnTo>
                    <a:pt x="92" y="159"/>
                  </a:lnTo>
                  <a:lnTo>
                    <a:pt x="80" y="160"/>
                  </a:lnTo>
                  <a:lnTo>
                    <a:pt x="45" y="163"/>
                  </a:lnTo>
                  <a:lnTo>
                    <a:pt x="112" y="187"/>
                  </a:lnTo>
                  <a:lnTo>
                    <a:pt x="148" y="187"/>
                  </a:lnTo>
                  <a:lnTo>
                    <a:pt x="160" y="187"/>
                  </a:lnTo>
                  <a:lnTo>
                    <a:pt x="172" y="209"/>
                  </a:lnTo>
                  <a:lnTo>
                    <a:pt x="243" y="209"/>
                  </a:lnTo>
                  <a:lnTo>
                    <a:pt x="258" y="163"/>
                  </a:lnTo>
                  <a:lnTo>
                    <a:pt x="186" y="164"/>
                  </a:lnTo>
                  <a:lnTo>
                    <a:pt x="164" y="160"/>
                  </a:lnTo>
                  <a:lnTo>
                    <a:pt x="172" y="126"/>
                  </a:lnTo>
                  <a:lnTo>
                    <a:pt x="208" y="126"/>
                  </a:lnTo>
                  <a:lnTo>
                    <a:pt x="196" y="109"/>
                  </a:lnTo>
                  <a:lnTo>
                    <a:pt x="149" y="111"/>
                  </a:lnTo>
                  <a:lnTo>
                    <a:pt x="121" y="107"/>
                  </a:lnTo>
                  <a:lnTo>
                    <a:pt x="125" y="74"/>
                  </a:lnTo>
                  <a:lnTo>
                    <a:pt x="161" y="74"/>
                  </a:lnTo>
                  <a:lnTo>
                    <a:pt x="170" y="48"/>
                  </a:lnTo>
                  <a:lnTo>
                    <a:pt x="146" y="48"/>
                  </a:lnTo>
                  <a:lnTo>
                    <a:pt x="128" y="0"/>
                  </a:lnTo>
                  <a:lnTo>
                    <a:pt x="94" y="7"/>
                  </a:lnTo>
                  <a:lnTo>
                    <a:pt x="121" y="5"/>
                  </a:lnTo>
                  <a:lnTo>
                    <a:pt x="128" y="40"/>
                  </a:lnTo>
                  <a:lnTo>
                    <a:pt x="102" y="45"/>
                  </a:lnTo>
                  <a:lnTo>
                    <a:pt x="66" y="46"/>
                  </a:lnTo>
                  <a:lnTo>
                    <a:pt x="38" y="45"/>
                  </a:lnTo>
                  <a:lnTo>
                    <a:pt x="24" y="41"/>
                  </a:lnTo>
                  <a:lnTo>
                    <a:pt x="26" y="10"/>
                  </a:lnTo>
                  <a:lnTo>
                    <a:pt x="31" y="7"/>
                  </a:lnTo>
                  <a:lnTo>
                    <a:pt x="64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13" name="Freeform 321"/>
            <p:cNvSpPr>
              <a:spLocks/>
            </p:cNvSpPr>
            <p:nvPr/>
          </p:nvSpPr>
          <p:spPr bwMode="auto">
            <a:xfrm>
              <a:off x="2191" y="7646"/>
              <a:ext cx="48" cy="30"/>
            </a:xfrm>
            <a:custGeom>
              <a:avLst/>
              <a:gdLst/>
              <a:ahLst/>
              <a:cxnLst>
                <a:cxn ang="0">
                  <a:pos x="104" y="7"/>
                </a:cxn>
                <a:cxn ang="0">
                  <a:pos x="66" y="0"/>
                </a:cxn>
                <a:cxn ang="0">
                  <a:pos x="46" y="48"/>
                </a:cxn>
                <a:cxn ang="0">
                  <a:pos x="20" y="48"/>
                </a:cxn>
                <a:cxn ang="0">
                  <a:pos x="0" y="71"/>
                </a:cxn>
                <a:cxn ang="0">
                  <a:pos x="37" y="75"/>
                </a:cxn>
                <a:cxn ang="0">
                  <a:pos x="86" y="74"/>
                </a:cxn>
                <a:cxn ang="0">
                  <a:pos x="96" y="107"/>
                </a:cxn>
                <a:cxn ang="0">
                  <a:pos x="59" y="109"/>
                </a:cxn>
                <a:cxn ang="0">
                  <a:pos x="42" y="126"/>
                </a:cxn>
                <a:cxn ang="0">
                  <a:pos x="86" y="126"/>
                </a:cxn>
                <a:cxn ang="0">
                  <a:pos x="131" y="126"/>
                </a:cxn>
                <a:cxn ang="0">
                  <a:pos x="139" y="159"/>
                </a:cxn>
                <a:cxn ang="0">
                  <a:pos x="114" y="167"/>
                </a:cxn>
                <a:cxn ang="0">
                  <a:pos x="115" y="180"/>
                </a:cxn>
                <a:cxn ang="0">
                  <a:pos x="147" y="187"/>
                </a:cxn>
                <a:cxn ang="0">
                  <a:pos x="172" y="187"/>
                </a:cxn>
                <a:cxn ang="0">
                  <a:pos x="210" y="183"/>
                </a:cxn>
                <a:cxn ang="0">
                  <a:pos x="219" y="212"/>
                </a:cxn>
                <a:cxn ang="0">
                  <a:pos x="296" y="212"/>
                </a:cxn>
                <a:cxn ang="0">
                  <a:pos x="302" y="187"/>
                </a:cxn>
                <a:cxn ang="0">
                  <a:pos x="340" y="187"/>
                </a:cxn>
                <a:cxn ang="0">
                  <a:pos x="285" y="164"/>
                </a:cxn>
                <a:cxn ang="0">
                  <a:pos x="227" y="164"/>
                </a:cxn>
                <a:cxn ang="0">
                  <a:pos x="210" y="159"/>
                </a:cxn>
                <a:cxn ang="0">
                  <a:pos x="213" y="129"/>
                </a:cxn>
                <a:cxn ang="0">
                  <a:pos x="239" y="129"/>
                </a:cxn>
                <a:cxn ang="0">
                  <a:pos x="261" y="129"/>
                </a:cxn>
                <a:cxn ang="0">
                  <a:pos x="244" y="112"/>
                </a:cxn>
                <a:cxn ang="0">
                  <a:pos x="186" y="112"/>
                </a:cxn>
                <a:cxn ang="0">
                  <a:pos x="161" y="107"/>
                </a:cxn>
                <a:cxn ang="0">
                  <a:pos x="168" y="75"/>
                </a:cxn>
                <a:cxn ang="0">
                  <a:pos x="190" y="75"/>
                </a:cxn>
                <a:cxn ang="0">
                  <a:pos x="209" y="75"/>
                </a:cxn>
                <a:cxn ang="0">
                  <a:pos x="203" y="48"/>
                </a:cxn>
                <a:cxn ang="0">
                  <a:pos x="187" y="48"/>
                </a:cxn>
                <a:cxn ang="0">
                  <a:pos x="172" y="2"/>
                </a:cxn>
                <a:cxn ang="0">
                  <a:pos x="136" y="7"/>
                </a:cxn>
                <a:cxn ang="0">
                  <a:pos x="163" y="7"/>
                </a:cxn>
                <a:cxn ang="0">
                  <a:pos x="168" y="28"/>
                </a:cxn>
                <a:cxn ang="0">
                  <a:pos x="169" y="39"/>
                </a:cxn>
                <a:cxn ang="0">
                  <a:pos x="150" y="46"/>
                </a:cxn>
                <a:cxn ang="0">
                  <a:pos x="111" y="48"/>
                </a:cxn>
                <a:cxn ang="0">
                  <a:pos x="75" y="44"/>
                </a:cxn>
                <a:cxn ang="0">
                  <a:pos x="66" y="40"/>
                </a:cxn>
                <a:cxn ang="0">
                  <a:pos x="72" y="5"/>
                </a:cxn>
                <a:cxn ang="0">
                  <a:pos x="104" y="7"/>
                </a:cxn>
              </a:cxnLst>
              <a:rect l="0" t="0" r="r" b="b"/>
              <a:pathLst>
                <a:path w="340" h="212">
                  <a:moveTo>
                    <a:pt x="104" y="7"/>
                  </a:moveTo>
                  <a:lnTo>
                    <a:pt x="66" y="0"/>
                  </a:lnTo>
                  <a:lnTo>
                    <a:pt x="46" y="48"/>
                  </a:lnTo>
                  <a:lnTo>
                    <a:pt x="20" y="48"/>
                  </a:lnTo>
                  <a:lnTo>
                    <a:pt x="0" y="71"/>
                  </a:lnTo>
                  <a:lnTo>
                    <a:pt x="37" y="75"/>
                  </a:lnTo>
                  <a:lnTo>
                    <a:pt x="86" y="74"/>
                  </a:lnTo>
                  <a:lnTo>
                    <a:pt x="96" y="107"/>
                  </a:lnTo>
                  <a:lnTo>
                    <a:pt x="59" y="109"/>
                  </a:lnTo>
                  <a:lnTo>
                    <a:pt x="42" y="126"/>
                  </a:lnTo>
                  <a:lnTo>
                    <a:pt x="86" y="126"/>
                  </a:lnTo>
                  <a:lnTo>
                    <a:pt x="131" y="126"/>
                  </a:lnTo>
                  <a:lnTo>
                    <a:pt x="139" y="159"/>
                  </a:lnTo>
                  <a:lnTo>
                    <a:pt x="114" y="167"/>
                  </a:lnTo>
                  <a:lnTo>
                    <a:pt x="115" y="180"/>
                  </a:lnTo>
                  <a:lnTo>
                    <a:pt x="147" y="187"/>
                  </a:lnTo>
                  <a:lnTo>
                    <a:pt x="172" y="187"/>
                  </a:lnTo>
                  <a:lnTo>
                    <a:pt x="210" y="183"/>
                  </a:lnTo>
                  <a:lnTo>
                    <a:pt x="219" y="212"/>
                  </a:lnTo>
                  <a:lnTo>
                    <a:pt x="296" y="212"/>
                  </a:lnTo>
                  <a:lnTo>
                    <a:pt x="302" y="187"/>
                  </a:lnTo>
                  <a:lnTo>
                    <a:pt x="340" y="187"/>
                  </a:lnTo>
                  <a:lnTo>
                    <a:pt x="285" y="164"/>
                  </a:lnTo>
                  <a:lnTo>
                    <a:pt x="227" y="164"/>
                  </a:lnTo>
                  <a:lnTo>
                    <a:pt x="210" y="159"/>
                  </a:lnTo>
                  <a:lnTo>
                    <a:pt x="213" y="129"/>
                  </a:lnTo>
                  <a:lnTo>
                    <a:pt x="239" y="129"/>
                  </a:lnTo>
                  <a:lnTo>
                    <a:pt x="261" y="129"/>
                  </a:lnTo>
                  <a:lnTo>
                    <a:pt x="244" y="112"/>
                  </a:lnTo>
                  <a:lnTo>
                    <a:pt x="186" y="112"/>
                  </a:lnTo>
                  <a:lnTo>
                    <a:pt x="161" y="107"/>
                  </a:lnTo>
                  <a:lnTo>
                    <a:pt x="168" y="75"/>
                  </a:lnTo>
                  <a:lnTo>
                    <a:pt x="190" y="75"/>
                  </a:lnTo>
                  <a:lnTo>
                    <a:pt x="209" y="75"/>
                  </a:lnTo>
                  <a:lnTo>
                    <a:pt x="203" y="48"/>
                  </a:lnTo>
                  <a:lnTo>
                    <a:pt x="187" y="48"/>
                  </a:lnTo>
                  <a:lnTo>
                    <a:pt x="172" y="2"/>
                  </a:lnTo>
                  <a:lnTo>
                    <a:pt x="136" y="7"/>
                  </a:lnTo>
                  <a:lnTo>
                    <a:pt x="163" y="7"/>
                  </a:lnTo>
                  <a:lnTo>
                    <a:pt x="168" y="28"/>
                  </a:lnTo>
                  <a:lnTo>
                    <a:pt x="169" y="39"/>
                  </a:lnTo>
                  <a:lnTo>
                    <a:pt x="150" y="46"/>
                  </a:lnTo>
                  <a:lnTo>
                    <a:pt x="111" y="48"/>
                  </a:lnTo>
                  <a:lnTo>
                    <a:pt x="75" y="44"/>
                  </a:lnTo>
                  <a:lnTo>
                    <a:pt x="66" y="40"/>
                  </a:lnTo>
                  <a:lnTo>
                    <a:pt x="72" y="5"/>
                  </a:lnTo>
                  <a:lnTo>
                    <a:pt x="104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14" name="Freeform 322"/>
            <p:cNvSpPr>
              <a:spLocks/>
            </p:cNvSpPr>
            <p:nvPr/>
          </p:nvSpPr>
          <p:spPr bwMode="auto">
            <a:xfrm>
              <a:off x="2214" y="7646"/>
              <a:ext cx="42" cy="44"/>
            </a:xfrm>
            <a:custGeom>
              <a:avLst/>
              <a:gdLst/>
              <a:ahLst/>
              <a:cxnLst>
                <a:cxn ang="0">
                  <a:pos x="114" y="7"/>
                </a:cxn>
                <a:cxn ang="0">
                  <a:pos x="74" y="0"/>
                </a:cxn>
                <a:cxn ang="0">
                  <a:pos x="56" y="48"/>
                </a:cxn>
                <a:cxn ang="0">
                  <a:pos x="16" y="48"/>
                </a:cxn>
                <a:cxn ang="0">
                  <a:pos x="0" y="71"/>
                </a:cxn>
                <a:cxn ang="0">
                  <a:pos x="36" y="77"/>
                </a:cxn>
                <a:cxn ang="0">
                  <a:pos x="95" y="75"/>
                </a:cxn>
                <a:cxn ang="0">
                  <a:pos x="98" y="107"/>
                </a:cxn>
                <a:cxn ang="0">
                  <a:pos x="74" y="111"/>
                </a:cxn>
                <a:cxn ang="0">
                  <a:pos x="39" y="112"/>
                </a:cxn>
                <a:cxn ang="0">
                  <a:pos x="53" y="126"/>
                </a:cxn>
                <a:cxn ang="0">
                  <a:pos x="98" y="130"/>
                </a:cxn>
                <a:cxn ang="0">
                  <a:pos x="143" y="126"/>
                </a:cxn>
                <a:cxn ang="0">
                  <a:pos x="148" y="159"/>
                </a:cxn>
                <a:cxn ang="0">
                  <a:pos x="122" y="163"/>
                </a:cxn>
                <a:cxn ang="0">
                  <a:pos x="98" y="167"/>
                </a:cxn>
                <a:cxn ang="0">
                  <a:pos x="133" y="183"/>
                </a:cxn>
                <a:cxn ang="0">
                  <a:pos x="174" y="190"/>
                </a:cxn>
                <a:cxn ang="0">
                  <a:pos x="214" y="187"/>
                </a:cxn>
                <a:cxn ang="0">
                  <a:pos x="227" y="187"/>
                </a:cxn>
                <a:cxn ang="0">
                  <a:pos x="237" y="212"/>
                </a:cxn>
                <a:cxn ang="0">
                  <a:pos x="148" y="212"/>
                </a:cxn>
                <a:cxn ang="0">
                  <a:pos x="155" y="224"/>
                </a:cxn>
                <a:cxn ang="0">
                  <a:pos x="126" y="228"/>
                </a:cxn>
                <a:cxn ang="0">
                  <a:pos x="156" y="230"/>
                </a:cxn>
                <a:cxn ang="0">
                  <a:pos x="160" y="260"/>
                </a:cxn>
                <a:cxn ang="0">
                  <a:pos x="170" y="256"/>
                </a:cxn>
                <a:cxn ang="0">
                  <a:pos x="198" y="312"/>
                </a:cxn>
                <a:cxn ang="0">
                  <a:pos x="234" y="225"/>
                </a:cxn>
                <a:cxn ang="0">
                  <a:pos x="268" y="228"/>
                </a:cxn>
                <a:cxn ang="0">
                  <a:pos x="292" y="225"/>
                </a:cxn>
                <a:cxn ang="0">
                  <a:pos x="284" y="163"/>
                </a:cxn>
                <a:cxn ang="0">
                  <a:pos x="250" y="163"/>
                </a:cxn>
                <a:cxn ang="0">
                  <a:pos x="220" y="159"/>
                </a:cxn>
                <a:cxn ang="0">
                  <a:pos x="227" y="126"/>
                </a:cxn>
                <a:cxn ang="0">
                  <a:pos x="263" y="126"/>
                </a:cxn>
                <a:cxn ang="0">
                  <a:pos x="244" y="112"/>
                </a:cxn>
                <a:cxn ang="0">
                  <a:pos x="203" y="111"/>
                </a:cxn>
                <a:cxn ang="0">
                  <a:pos x="165" y="107"/>
                </a:cxn>
                <a:cxn ang="0">
                  <a:pos x="170" y="74"/>
                </a:cxn>
                <a:cxn ang="0">
                  <a:pos x="192" y="74"/>
                </a:cxn>
                <a:cxn ang="0">
                  <a:pos x="215" y="75"/>
                </a:cxn>
                <a:cxn ang="0">
                  <a:pos x="220" y="48"/>
                </a:cxn>
                <a:cxn ang="0">
                  <a:pos x="196" y="48"/>
                </a:cxn>
                <a:cxn ang="0">
                  <a:pos x="180" y="2"/>
                </a:cxn>
                <a:cxn ang="0">
                  <a:pos x="141" y="7"/>
                </a:cxn>
                <a:cxn ang="0">
                  <a:pos x="170" y="7"/>
                </a:cxn>
                <a:cxn ang="0">
                  <a:pos x="177" y="41"/>
                </a:cxn>
                <a:cxn ang="0">
                  <a:pos x="147" y="48"/>
                </a:cxn>
                <a:cxn ang="0">
                  <a:pos x="100" y="48"/>
                </a:cxn>
                <a:cxn ang="0">
                  <a:pos x="74" y="41"/>
                </a:cxn>
                <a:cxn ang="0">
                  <a:pos x="81" y="5"/>
                </a:cxn>
                <a:cxn ang="0">
                  <a:pos x="114" y="7"/>
                </a:cxn>
              </a:cxnLst>
              <a:rect l="0" t="0" r="r" b="b"/>
              <a:pathLst>
                <a:path w="292" h="312">
                  <a:moveTo>
                    <a:pt x="114" y="7"/>
                  </a:moveTo>
                  <a:lnTo>
                    <a:pt x="74" y="0"/>
                  </a:lnTo>
                  <a:lnTo>
                    <a:pt x="56" y="48"/>
                  </a:lnTo>
                  <a:lnTo>
                    <a:pt x="16" y="48"/>
                  </a:lnTo>
                  <a:lnTo>
                    <a:pt x="0" y="71"/>
                  </a:lnTo>
                  <a:lnTo>
                    <a:pt x="36" y="77"/>
                  </a:lnTo>
                  <a:lnTo>
                    <a:pt x="95" y="75"/>
                  </a:lnTo>
                  <a:lnTo>
                    <a:pt x="98" y="107"/>
                  </a:lnTo>
                  <a:lnTo>
                    <a:pt x="74" y="111"/>
                  </a:lnTo>
                  <a:lnTo>
                    <a:pt x="39" y="112"/>
                  </a:lnTo>
                  <a:lnTo>
                    <a:pt x="53" y="126"/>
                  </a:lnTo>
                  <a:lnTo>
                    <a:pt x="98" y="130"/>
                  </a:lnTo>
                  <a:lnTo>
                    <a:pt x="143" y="126"/>
                  </a:lnTo>
                  <a:lnTo>
                    <a:pt x="148" y="159"/>
                  </a:lnTo>
                  <a:lnTo>
                    <a:pt x="122" y="163"/>
                  </a:lnTo>
                  <a:lnTo>
                    <a:pt x="98" y="167"/>
                  </a:lnTo>
                  <a:lnTo>
                    <a:pt x="133" y="183"/>
                  </a:lnTo>
                  <a:lnTo>
                    <a:pt x="174" y="190"/>
                  </a:lnTo>
                  <a:lnTo>
                    <a:pt x="214" y="187"/>
                  </a:lnTo>
                  <a:lnTo>
                    <a:pt x="227" y="187"/>
                  </a:lnTo>
                  <a:lnTo>
                    <a:pt x="237" y="212"/>
                  </a:lnTo>
                  <a:lnTo>
                    <a:pt x="148" y="212"/>
                  </a:lnTo>
                  <a:lnTo>
                    <a:pt x="155" y="224"/>
                  </a:lnTo>
                  <a:lnTo>
                    <a:pt x="126" y="228"/>
                  </a:lnTo>
                  <a:lnTo>
                    <a:pt x="156" y="230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98" y="312"/>
                  </a:lnTo>
                  <a:lnTo>
                    <a:pt x="234" y="225"/>
                  </a:lnTo>
                  <a:lnTo>
                    <a:pt x="268" y="228"/>
                  </a:lnTo>
                  <a:lnTo>
                    <a:pt x="292" y="225"/>
                  </a:lnTo>
                  <a:lnTo>
                    <a:pt x="284" y="163"/>
                  </a:lnTo>
                  <a:lnTo>
                    <a:pt x="250" y="163"/>
                  </a:lnTo>
                  <a:lnTo>
                    <a:pt x="220" y="159"/>
                  </a:lnTo>
                  <a:lnTo>
                    <a:pt x="227" y="126"/>
                  </a:lnTo>
                  <a:lnTo>
                    <a:pt x="263" y="126"/>
                  </a:lnTo>
                  <a:lnTo>
                    <a:pt x="244" y="112"/>
                  </a:lnTo>
                  <a:lnTo>
                    <a:pt x="203" y="111"/>
                  </a:lnTo>
                  <a:lnTo>
                    <a:pt x="165" y="107"/>
                  </a:lnTo>
                  <a:lnTo>
                    <a:pt x="170" y="74"/>
                  </a:lnTo>
                  <a:lnTo>
                    <a:pt x="192" y="74"/>
                  </a:lnTo>
                  <a:lnTo>
                    <a:pt x="215" y="75"/>
                  </a:lnTo>
                  <a:lnTo>
                    <a:pt x="220" y="48"/>
                  </a:lnTo>
                  <a:lnTo>
                    <a:pt x="196" y="48"/>
                  </a:lnTo>
                  <a:lnTo>
                    <a:pt x="180" y="2"/>
                  </a:lnTo>
                  <a:lnTo>
                    <a:pt x="141" y="7"/>
                  </a:lnTo>
                  <a:lnTo>
                    <a:pt x="170" y="7"/>
                  </a:lnTo>
                  <a:lnTo>
                    <a:pt x="177" y="41"/>
                  </a:lnTo>
                  <a:lnTo>
                    <a:pt x="147" y="48"/>
                  </a:lnTo>
                  <a:lnTo>
                    <a:pt x="100" y="48"/>
                  </a:lnTo>
                  <a:lnTo>
                    <a:pt x="74" y="41"/>
                  </a:lnTo>
                  <a:lnTo>
                    <a:pt x="81" y="5"/>
                  </a:lnTo>
                  <a:lnTo>
                    <a:pt x="114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15" name="Freeform 323"/>
            <p:cNvSpPr>
              <a:spLocks/>
            </p:cNvSpPr>
            <p:nvPr/>
          </p:nvSpPr>
          <p:spPr bwMode="auto">
            <a:xfrm>
              <a:off x="2239" y="7646"/>
              <a:ext cx="43" cy="44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107" y="230"/>
                </a:cxn>
                <a:cxn ang="0">
                  <a:pos x="164" y="228"/>
                </a:cxn>
                <a:cxn ang="0">
                  <a:pos x="226" y="228"/>
                </a:cxn>
                <a:cxn ang="0">
                  <a:pos x="262" y="225"/>
                </a:cxn>
                <a:cxn ang="0">
                  <a:pos x="270" y="256"/>
                </a:cxn>
                <a:cxn ang="0">
                  <a:pos x="218" y="260"/>
                </a:cxn>
                <a:cxn ang="0">
                  <a:pos x="107" y="261"/>
                </a:cxn>
                <a:cxn ang="0">
                  <a:pos x="48" y="256"/>
                </a:cxn>
                <a:cxn ang="0">
                  <a:pos x="26" y="312"/>
                </a:cxn>
                <a:cxn ang="0">
                  <a:pos x="301" y="312"/>
                </a:cxn>
                <a:cxn ang="0">
                  <a:pos x="263" y="212"/>
                </a:cxn>
                <a:cxn ang="0">
                  <a:pos x="172" y="212"/>
                </a:cxn>
                <a:cxn ang="0">
                  <a:pos x="137" y="209"/>
                </a:cxn>
                <a:cxn ang="0">
                  <a:pos x="148" y="187"/>
                </a:cxn>
                <a:cxn ang="0">
                  <a:pos x="172" y="187"/>
                </a:cxn>
                <a:cxn ang="0">
                  <a:pos x="209" y="187"/>
                </a:cxn>
                <a:cxn ang="0">
                  <a:pos x="267" y="179"/>
                </a:cxn>
                <a:cxn ang="0">
                  <a:pos x="273" y="164"/>
                </a:cxn>
                <a:cxn ang="0">
                  <a:pos x="240" y="163"/>
                </a:cxn>
                <a:cxn ang="0">
                  <a:pos x="222" y="160"/>
                </a:cxn>
                <a:cxn ang="0">
                  <a:pos x="229" y="126"/>
                </a:cxn>
                <a:cxn ang="0">
                  <a:pos x="265" y="126"/>
                </a:cxn>
                <a:cxn ang="0">
                  <a:pos x="226" y="112"/>
                </a:cxn>
                <a:cxn ang="0">
                  <a:pos x="170" y="109"/>
                </a:cxn>
                <a:cxn ang="0">
                  <a:pos x="164" y="107"/>
                </a:cxn>
                <a:cxn ang="0">
                  <a:pos x="170" y="75"/>
                </a:cxn>
                <a:cxn ang="0">
                  <a:pos x="208" y="74"/>
                </a:cxn>
                <a:cxn ang="0">
                  <a:pos x="242" y="48"/>
                </a:cxn>
                <a:cxn ang="0">
                  <a:pos x="206" y="48"/>
                </a:cxn>
                <a:cxn ang="0">
                  <a:pos x="186" y="0"/>
                </a:cxn>
                <a:cxn ang="0">
                  <a:pos x="148" y="7"/>
                </a:cxn>
                <a:cxn ang="0">
                  <a:pos x="184" y="7"/>
                </a:cxn>
                <a:cxn ang="0">
                  <a:pos x="186" y="45"/>
                </a:cxn>
                <a:cxn ang="0">
                  <a:pos x="134" y="48"/>
                </a:cxn>
                <a:cxn ang="0">
                  <a:pos x="84" y="45"/>
                </a:cxn>
                <a:cxn ang="0">
                  <a:pos x="90" y="9"/>
                </a:cxn>
                <a:cxn ang="0">
                  <a:pos x="120" y="9"/>
                </a:cxn>
                <a:cxn ang="0">
                  <a:pos x="84" y="2"/>
                </a:cxn>
                <a:cxn ang="0">
                  <a:pos x="64" y="48"/>
                </a:cxn>
                <a:cxn ang="0">
                  <a:pos x="26" y="48"/>
                </a:cxn>
                <a:cxn ang="0">
                  <a:pos x="0" y="71"/>
                </a:cxn>
                <a:cxn ang="0">
                  <a:pos x="43" y="77"/>
                </a:cxn>
                <a:cxn ang="0">
                  <a:pos x="90" y="75"/>
                </a:cxn>
                <a:cxn ang="0">
                  <a:pos x="96" y="107"/>
                </a:cxn>
                <a:cxn ang="0">
                  <a:pos x="65" y="112"/>
                </a:cxn>
                <a:cxn ang="0">
                  <a:pos x="50" y="116"/>
                </a:cxn>
                <a:cxn ang="0">
                  <a:pos x="55" y="126"/>
                </a:cxn>
                <a:cxn ang="0">
                  <a:pos x="86" y="129"/>
                </a:cxn>
                <a:cxn ang="0">
                  <a:pos x="122" y="129"/>
                </a:cxn>
                <a:cxn ang="0">
                  <a:pos x="146" y="126"/>
                </a:cxn>
                <a:cxn ang="0">
                  <a:pos x="152" y="159"/>
                </a:cxn>
                <a:cxn ang="0">
                  <a:pos x="129" y="163"/>
                </a:cxn>
                <a:cxn ang="0">
                  <a:pos x="100" y="164"/>
                </a:cxn>
                <a:cxn ang="0">
                  <a:pos x="78" y="209"/>
                </a:cxn>
                <a:cxn ang="0">
                  <a:pos x="61" y="225"/>
                </a:cxn>
              </a:cxnLst>
              <a:rect l="0" t="0" r="r" b="b"/>
              <a:pathLst>
                <a:path w="301" h="312">
                  <a:moveTo>
                    <a:pt x="61" y="225"/>
                  </a:moveTo>
                  <a:lnTo>
                    <a:pt x="107" y="230"/>
                  </a:lnTo>
                  <a:lnTo>
                    <a:pt x="164" y="228"/>
                  </a:lnTo>
                  <a:lnTo>
                    <a:pt x="226" y="228"/>
                  </a:lnTo>
                  <a:lnTo>
                    <a:pt x="262" y="225"/>
                  </a:lnTo>
                  <a:lnTo>
                    <a:pt x="270" y="256"/>
                  </a:lnTo>
                  <a:lnTo>
                    <a:pt x="218" y="260"/>
                  </a:lnTo>
                  <a:lnTo>
                    <a:pt x="107" y="261"/>
                  </a:lnTo>
                  <a:lnTo>
                    <a:pt x="48" y="256"/>
                  </a:lnTo>
                  <a:lnTo>
                    <a:pt x="26" y="312"/>
                  </a:lnTo>
                  <a:lnTo>
                    <a:pt x="301" y="312"/>
                  </a:lnTo>
                  <a:lnTo>
                    <a:pt x="263" y="212"/>
                  </a:lnTo>
                  <a:lnTo>
                    <a:pt x="172" y="212"/>
                  </a:lnTo>
                  <a:lnTo>
                    <a:pt x="137" y="209"/>
                  </a:lnTo>
                  <a:lnTo>
                    <a:pt x="148" y="187"/>
                  </a:lnTo>
                  <a:lnTo>
                    <a:pt x="172" y="187"/>
                  </a:lnTo>
                  <a:lnTo>
                    <a:pt x="209" y="187"/>
                  </a:lnTo>
                  <a:lnTo>
                    <a:pt x="267" y="179"/>
                  </a:lnTo>
                  <a:lnTo>
                    <a:pt x="273" y="164"/>
                  </a:lnTo>
                  <a:lnTo>
                    <a:pt x="240" y="163"/>
                  </a:lnTo>
                  <a:lnTo>
                    <a:pt x="222" y="160"/>
                  </a:lnTo>
                  <a:lnTo>
                    <a:pt x="229" y="126"/>
                  </a:lnTo>
                  <a:lnTo>
                    <a:pt x="265" y="126"/>
                  </a:lnTo>
                  <a:lnTo>
                    <a:pt x="226" y="112"/>
                  </a:lnTo>
                  <a:lnTo>
                    <a:pt x="170" y="109"/>
                  </a:lnTo>
                  <a:lnTo>
                    <a:pt x="164" y="107"/>
                  </a:lnTo>
                  <a:lnTo>
                    <a:pt x="170" y="75"/>
                  </a:lnTo>
                  <a:lnTo>
                    <a:pt x="208" y="74"/>
                  </a:lnTo>
                  <a:lnTo>
                    <a:pt x="242" y="48"/>
                  </a:lnTo>
                  <a:lnTo>
                    <a:pt x="206" y="48"/>
                  </a:lnTo>
                  <a:lnTo>
                    <a:pt x="186" y="0"/>
                  </a:lnTo>
                  <a:lnTo>
                    <a:pt x="148" y="7"/>
                  </a:lnTo>
                  <a:lnTo>
                    <a:pt x="184" y="7"/>
                  </a:lnTo>
                  <a:lnTo>
                    <a:pt x="186" y="45"/>
                  </a:lnTo>
                  <a:lnTo>
                    <a:pt x="134" y="48"/>
                  </a:lnTo>
                  <a:lnTo>
                    <a:pt x="84" y="45"/>
                  </a:lnTo>
                  <a:lnTo>
                    <a:pt x="90" y="9"/>
                  </a:lnTo>
                  <a:lnTo>
                    <a:pt x="120" y="9"/>
                  </a:lnTo>
                  <a:lnTo>
                    <a:pt x="84" y="2"/>
                  </a:lnTo>
                  <a:lnTo>
                    <a:pt x="64" y="48"/>
                  </a:lnTo>
                  <a:lnTo>
                    <a:pt x="26" y="48"/>
                  </a:lnTo>
                  <a:lnTo>
                    <a:pt x="0" y="71"/>
                  </a:lnTo>
                  <a:lnTo>
                    <a:pt x="43" y="77"/>
                  </a:lnTo>
                  <a:lnTo>
                    <a:pt x="90" y="75"/>
                  </a:lnTo>
                  <a:lnTo>
                    <a:pt x="96" y="107"/>
                  </a:lnTo>
                  <a:lnTo>
                    <a:pt x="65" y="112"/>
                  </a:lnTo>
                  <a:lnTo>
                    <a:pt x="50" y="116"/>
                  </a:lnTo>
                  <a:lnTo>
                    <a:pt x="55" y="126"/>
                  </a:lnTo>
                  <a:lnTo>
                    <a:pt x="86" y="129"/>
                  </a:lnTo>
                  <a:lnTo>
                    <a:pt x="122" y="129"/>
                  </a:lnTo>
                  <a:lnTo>
                    <a:pt x="146" y="126"/>
                  </a:lnTo>
                  <a:lnTo>
                    <a:pt x="152" y="159"/>
                  </a:lnTo>
                  <a:lnTo>
                    <a:pt x="129" y="163"/>
                  </a:lnTo>
                  <a:lnTo>
                    <a:pt x="100" y="164"/>
                  </a:lnTo>
                  <a:lnTo>
                    <a:pt x="78" y="209"/>
                  </a:lnTo>
                  <a:lnTo>
                    <a:pt x="61" y="2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16" name="Freeform 324"/>
            <p:cNvSpPr>
              <a:spLocks/>
            </p:cNvSpPr>
            <p:nvPr/>
          </p:nvSpPr>
          <p:spPr bwMode="auto">
            <a:xfrm>
              <a:off x="2263" y="7646"/>
              <a:ext cx="50" cy="37"/>
            </a:xfrm>
            <a:custGeom>
              <a:avLst/>
              <a:gdLst/>
              <a:ahLst/>
              <a:cxnLst>
                <a:cxn ang="0">
                  <a:pos x="133" y="7"/>
                </a:cxn>
                <a:cxn ang="0">
                  <a:pos x="91" y="2"/>
                </a:cxn>
                <a:cxn ang="0">
                  <a:pos x="69" y="48"/>
                </a:cxn>
                <a:cxn ang="0">
                  <a:pos x="0" y="74"/>
                </a:cxn>
                <a:cxn ang="0">
                  <a:pos x="41" y="77"/>
                </a:cxn>
                <a:cxn ang="0">
                  <a:pos x="94" y="75"/>
                </a:cxn>
                <a:cxn ang="0">
                  <a:pos x="97" y="106"/>
                </a:cxn>
                <a:cxn ang="0">
                  <a:pos x="74" y="109"/>
                </a:cxn>
                <a:cxn ang="0">
                  <a:pos x="32" y="112"/>
                </a:cxn>
                <a:cxn ang="0">
                  <a:pos x="76" y="126"/>
                </a:cxn>
                <a:cxn ang="0">
                  <a:pos x="105" y="129"/>
                </a:cxn>
                <a:cxn ang="0">
                  <a:pos x="152" y="126"/>
                </a:cxn>
                <a:cxn ang="0">
                  <a:pos x="159" y="157"/>
                </a:cxn>
                <a:cxn ang="0">
                  <a:pos x="141" y="160"/>
                </a:cxn>
                <a:cxn ang="0">
                  <a:pos x="99" y="167"/>
                </a:cxn>
                <a:cxn ang="0">
                  <a:pos x="44" y="187"/>
                </a:cxn>
                <a:cxn ang="0">
                  <a:pos x="68" y="187"/>
                </a:cxn>
                <a:cxn ang="0">
                  <a:pos x="74" y="203"/>
                </a:cxn>
                <a:cxn ang="0">
                  <a:pos x="41" y="212"/>
                </a:cxn>
                <a:cxn ang="0">
                  <a:pos x="94" y="222"/>
                </a:cxn>
                <a:cxn ang="0">
                  <a:pos x="113" y="260"/>
                </a:cxn>
                <a:cxn ang="0">
                  <a:pos x="338" y="260"/>
                </a:cxn>
                <a:cxn ang="0">
                  <a:pos x="351" y="209"/>
                </a:cxn>
                <a:cxn ang="0">
                  <a:pos x="183" y="209"/>
                </a:cxn>
                <a:cxn ang="0">
                  <a:pos x="152" y="209"/>
                </a:cxn>
                <a:cxn ang="0">
                  <a:pos x="159" y="183"/>
                </a:cxn>
                <a:cxn ang="0">
                  <a:pos x="187" y="190"/>
                </a:cxn>
                <a:cxn ang="0">
                  <a:pos x="213" y="187"/>
                </a:cxn>
                <a:cxn ang="0">
                  <a:pos x="250" y="183"/>
                </a:cxn>
                <a:cxn ang="0">
                  <a:pos x="259" y="164"/>
                </a:cxn>
                <a:cxn ang="0">
                  <a:pos x="227" y="160"/>
                </a:cxn>
                <a:cxn ang="0">
                  <a:pos x="234" y="126"/>
                </a:cxn>
                <a:cxn ang="0">
                  <a:pos x="263" y="126"/>
                </a:cxn>
                <a:cxn ang="0">
                  <a:pos x="284" y="126"/>
                </a:cxn>
                <a:cxn ang="0">
                  <a:pos x="254" y="111"/>
                </a:cxn>
                <a:cxn ang="0">
                  <a:pos x="206" y="111"/>
                </a:cxn>
                <a:cxn ang="0">
                  <a:pos x="166" y="107"/>
                </a:cxn>
                <a:cxn ang="0">
                  <a:pos x="171" y="75"/>
                </a:cxn>
                <a:cxn ang="0">
                  <a:pos x="202" y="75"/>
                </a:cxn>
                <a:cxn ang="0">
                  <a:pos x="225" y="75"/>
                </a:cxn>
                <a:cxn ang="0">
                  <a:pos x="247" y="48"/>
                </a:cxn>
                <a:cxn ang="0">
                  <a:pos x="209" y="48"/>
                </a:cxn>
                <a:cxn ang="0">
                  <a:pos x="194" y="0"/>
                </a:cxn>
                <a:cxn ang="0">
                  <a:pos x="160" y="5"/>
                </a:cxn>
                <a:cxn ang="0">
                  <a:pos x="190" y="7"/>
                </a:cxn>
                <a:cxn ang="0">
                  <a:pos x="194" y="41"/>
                </a:cxn>
                <a:cxn ang="0">
                  <a:pos x="154" y="46"/>
                </a:cxn>
                <a:cxn ang="0">
                  <a:pos x="108" y="45"/>
                </a:cxn>
                <a:cxn ang="0">
                  <a:pos x="90" y="41"/>
                </a:cxn>
                <a:cxn ang="0">
                  <a:pos x="97" y="9"/>
                </a:cxn>
                <a:cxn ang="0">
                  <a:pos x="133" y="7"/>
                </a:cxn>
              </a:cxnLst>
              <a:rect l="0" t="0" r="r" b="b"/>
              <a:pathLst>
                <a:path w="351" h="260">
                  <a:moveTo>
                    <a:pt x="133" y="7"/>
                  </a:moveTo>
                  <a:lnTo>
                    <a:pt x="91" y="2"/>
                  </a:lnTo>
                  <a:lnTo>
                    <a:pt x="69" y="48"/>
                  </a:lnTo>
                  <a:lnTo>
                    <a:pt x="0" y="74"/>
                  </a:lnTo>
                  <a:lnTo>
                    <a:pt x="41" y="77"/>
                  </a:lnTo>
                  <a:lnTo>
                    <a:pt x="94" y="75"/>
                  </a:lnTo>
                  <a:lnTo>
                    <a:pt x="97" y="106"/>
                  </a:lnTo>
                  <a:lnTo>
                    <a:pt x="74" y="109"/>
                  </a:lnTo>
                  <a:lnTo>
                    <a:pt x="32" y="112"/>
                  </a:lnTo>
                  <a:lnTo>
                    <a:pt x="76" y="126"/>
                  </a:lnTo>
                  <a:lnTo>
                    <a:pt x="105" y="129"/>
                  </a:lnTo>
                  <a:lnTo>
                    <a:pt x="152" y="126"/>
                  </a:lnTo>
                  <a:lnTo>
                    <a:pt x="159" y="157"/>
                  </a:lnTo>
                  <a:lnTo>
                    <a:pt x="141" y="160"/>
                  </a:lnTo>
                  <a:lnTo>
                    <a:pt x="99" y="167"/>
                  </a:lnTo>
                  <a:lnTo>
                    <a:pt x="44" y="187"/>
                  </a:lnTo>
                  <a:lnTo>
                    <a:pt x="68" y="187"/>
                  </a:lnTo>
                  <a:lnTo>
                    <a:pt x="74" y="203"/>
                  </a:lnTo>
                  <a:lnTo>
                    <a:pt x="41" y="212"/>
                  </a:lnTo>
                  <a:lnTo>
                    <a:pt x="94" y="222"/>
                  </a:lnTo>
                  <a:lnTo>
                    <a:pt x="113" y="260"/>
                  </a:lnTo>
                  <a:lnTo>
                    <a:pt x="338" y="260"/>
                  </a:lnTo>
                  <a:lnTo>
                    <a:pt x="351" y="209"/>
                  </a:lnTo>
                  <a:lnTo>
                    <a:pt x="183" y="209"/>
                  </a:lnTo>
                  <a:lnTo>
                    <a:pt x="152" y="209"/>
                  </a:lnTo>
                  <a:lnTo>
                    <a:pt x="159" y="183"/>
                  </a:lnTo>
                  <a:lnTo>
                    <a:pt x="187" y="190"/>
                  </a:lnTo>
                  <a:lnTo>
                    <a:pt x="213" y="187"/>
                  </a:lnTo>
                  <a:lnTo>
                    <a:pt x="250" y="183"/>
                  </a:lnTo>
                  <a:lnTo>
                    <a:pt x="259" y="164"/>
                  </a:lnTo>
                  <a:lnTo>
                    <a:pt x="227" y="160"/>
                  </a:lnTo>
                  <a:lnTo>
                    <a:pt x="234" y="126"/>
                  </a:lnTo>
                  <a:lnTo>
                    <a:pt x="263" y="126"/>
                  </a:lnTo>
                  <a:lnTo>
                    <a:pt x="284" y="126"/>
                  </a:lnTo>
                  <a:lnTo>
                    <a:pt x="254" y="111"/>
                  </a:lnTo>
                  <a:lnTo>
                    <a:pt x="206" y="111"/>
                  </a:lnTo>
                  <a:lnTo>
                    <a:pt x="166" y="107"/>
                  </a:lnTo>
                  <a:lnTo>
                    <a:pt x="171" y="75"/>
                  </a:lnTo>
                  <a:lnTo>
                    <a:pt x="202" y="75"/>
                  </a:lnTo>
                  <a:lnTo>
                    <a:pt x="225" y="75"/>
                  </a:lnTo>
                  <a:lnTo>
                    <a:pt x="247" y="48"/>
                  </a:lnTo>
                  <a:lnTo>
                    <a:pt x="209" y="48"/>
                  </a:lnTo>
                  <a:lnTo>
                    <a:pt x="194" y="0"/>
                  </a:lnTo>
                  <a:lnTo>
                    <a:pt x="160" y="5"/>
                  </a:lnTo>
                  <a:lnTo>
                    <a:pt x="190" y="7"/>
                  </a:lnTo>
                  <a:lnTo>
                    <a:pt x="194" y="41"/>
                  </a:lnTo>
                  <a:lnTo>
                    <a:pt x="154" y="46"/>
                  </a:lnTo>
                  <a:lnTo>
                    <a:pt x="108" y="45"/>
                  </a:lnTo>
                  <a:lnTo>
                    <a:pt x="90" y="41"/>
                  </a:lnTo>
                  <a:lnTo>
                    <a:pt x="97" y="9"/>
                  </a:lnTo>
                  <a:lnTo>
                    <a:pt x="133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17" name="Freeform 325"/>
            <p:cNvSpPr>
              <a:spLocks/>
            </p:cNvSpPr>
            <p:nvPr/>
          </p:nvSpPr>
          <p:spPr bwMode="auto">
            <a:xfrm>
              <a:off x="2072" y="7676"/>
              <a:ext cx="176" cy="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1231" y="0"/>
                </a:cxn>
                <a:cxn ang="0">
                  <a:pos x="1215" y="19"/>
                </a:cxn>
                <a:cxn ang="0">
                  <a:pos x="47" y="19"/>
                </a:cxn>
                <a:cxn ang="0">
                  <a:pos x="0" y="15"/>
                </a:cxn>
                <a:cxn ang="0">
                  <a:pos x="50" y="0"/>
                </a:cxn>
              </a:cxnLst>
              <a:rect l="0" t="0" r="r" b="b"/>
              <a:pathLst>
                <a:path w="1231" h="19">
                  <a:moveTo>
                    <a:pt x="50" y="0"/>
                  </a:moveTo>
                  <a:lnTo>
                    <a:pt x="1231" y="0"/>
                  </a:lnTo>
                  <a:lnTo>
                    <a:pt x="1215" y="19"/>
                  </a:lnTo>
                  <a:lnTo>
                    <a:pt x="47" y="19"/>
                  </a:lnTo>
                  <a:lnTo>
                    <a:pt x="0" y="1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18" name="Freeform 326"/>
            <p:cNvSpPr>
              <a:spLocks/>
            </p:cNvSpPr>
            <p:nvPr/>
          </p:nvSpPr>
          <p:spPr bwMode="auto">
            <a:xfrm>
              <a:off x="2069" y="7682"/>
              <a:ext cx="161" cy="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5" y="4"/>
                </a:cxn>
                <a:cxn ang="0">
                  <a:pos x="410" y="8"/>
                </a:cxn>
                <a:cxn ang="0">
                  <a:pos x="634" y="8"/>
                </a:cxn>
                <a:cxn ang="0">
                  <a:pos x="927" y="8"/>
                </a:cxn>
                <a:cxn ang="0">
                  <a:pos x="1122" y="2"/>
                </a:cxn>
                <a:cxn ang="0">
                  <a:pos x="707" y="17"/>
                </a:cxn>
                <a:cxn ang="0">
                  <a:pos x="424" y="20"/>
                </a:cxn>
                <a:cxn ang="0">
                  <a:pos x="70" y="17"/>
                </a:cxn>
                <a:cxn ang="0">
                  <a:pos x="0" y="8"/>
                </a:cxn>
                <a:cxn ang="0">
                  <a:pos x="22" y="0"/>
                </a:cxn>
              </a:cxnLst>
              <a:rect l="0" t="0" r="r" b="b"/>
              <a:pathLst>
                <a:path w="1122" h="20">
                  <a:moveTo>
                    <a:pt x="22" y="0"/>
                  </a:moveTo>
                  <a:lnTo>
                    <a:pt x="175" y="4"/>
                  </a:lnTo>
                  <a:lnTo>
                    <a:pt x="410" y="8"/>
                  </a:lnTo>
                  <a:lnTo>
                    <a:pt x="634" y="8"/>
                  </a:lnTo>
                  <a:lnTo>
                    <a:pt x="927" y="8"/>
                  </a:lnTo>
                  <a:lnTo>
                    <a:pt x="1122" y="2"/>
                  </a:lnTo>
                  <a:lnTo>
                    <a:pt x="707" y="17"/>
                  </a:lnTo>
                  <a:lnTo>
                    <a:pt x="424" y="20"/>
                  </a:lnTo>
                  <a:lnTo>
                    <a:pt x="70" y="17"/>
                  </a:lnTo>
                  <a:lnTo>
                    <a:pt x="0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19" name="Freeform 327"/>
            <p:cNvSpPr>
              <a:spLocks/>
            </p:cNvSpPr>
            <p:nvPr/>
          </p:nvSpPr>
          <p:spPr bwMode="auto">
            <a:xfrm>
              <a:off x="2066" y="7689"/>
              <a:ext cx="177" cy="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243" y="6"/>
                </a:cxn>
                <a:cxn ang="0">
                  <a:pos x="1243" y="0"/>
                </a:cxn>
                <a:cxn ang="0">
                  <a:pos x="7" y="0"/>
                </a:cxn>
                <a:cxn ang="0">
                  <a:pos x="0" y="6"/>
                </a:cxn>
              </a:cxnLst>
              <a:rect l="0" t="0" r="r" b="b"/>
              <a:pathLst>
                <a:path w="1243" h="6">
                  <a:moveTo>
                    <a:pt x="0" y="6"/>
                  </a:moveTo>
                  <a:lnTo>
                    <a:pt x="1243" y="6"/>
                  </a:lnTo>
                  <a:lnTo>
                    <a:pt x="1243" y="0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20" name="Freeform 328"/>
            <p:cNvSpPr>
              <a:spLocks/>
            </p:cNvSpPr>
            <p:nvPr/>
          </p:nvSpPr>
          <p:spPr bwMode="auto">
            <a:xfrm>
              <a:off x="2287" y="7646"/>
              <a:ext cx="56" cy="44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93" y="0"/>
                </a:cxn>
                <a:cxn ang="0">
                  <a:pos x="72" y="49"/>
                </a:cxn>
                <a:cxn ang="0">
                  <a:pos x="0" y="75"/>
                </a:cxn>
                <a:cxn ang="0">
                  <a:pos x="51" y="77"/>
                </a:cxn>
                <a:cxn ang="0">
                  <a:pos x="90" y="73"/>
                </a:cxn>
                <a:cxn ang="0">
                  <a:pos x="97" y="104"/>
                </a:cxn>
                <a:cxn ang="0">
                  <a:pos x="71" y="109"/>
                </a:cxn>
                <a:cxn ang="0">
                  <a:pos x="65" y="121"/>
                </a:cxn>
                <a:cxn ang="0">
                  <a:pos x="99" y="127"/>
                </a:cxn>
                <a:cxn ang="0">
                  <a:pos x="155" y="124"/>
                </a:cxn>
                <a:cxn ang="0">
                  <a:pos x="160" y="155"/>
                </a:cxn>
                <a:cxn ang="0">
                  <a:pos x="139" y="165"/>
                </a:cxn>
                <a:cxn ang="0">
                  <a:pos x="78" y="165"/>
                </a:cxn>
                <a:cxn ang="0">
                  <a:pos x="74" y="181"/>
                </a:cxn>
                <a:cxn ang="0">
                  <a:pos x="83" y="203"/>
                </a:cxn>
                <a:cxn ang="0">
                  <a:pos x="58" y="212"/>
                </a:cxn>
                <a:cxn ang="0">
                  <a:pos x="146" y="233"/>
                </a:cxn>
                <a:cxn ang="0">
                  <a:pos x="127" y="310"/>
                </a:cxn>
                <a:cxn ang="0">
                  <a:pos x="393" y="310"/>
                </a:cxn>
                <a:cxn ang="0">
                  <a:pos x="364" y="46"/>
                </a:cxn>
                <a:cxn ang="0">
                  <a:pos x="343" y="46"/>
                </a:cxn>
                <a:cxn ang="0">
                  <a:pos x="347" y="223"/>
                </a:cxn>
                <a:cxn ang="0">
                  <a:pos x="357" y="250"/>
                </a:cxn>
                <a:cxn ang="0">
                  <a:pos x="343" y="254"/>
                </a:cxn>
                <a:cxn ang="0">
                  <a:pos x="252" y="254"/>
                </a:cxn>
                <a:cxn ang="0">
                  <a:pos x="182" y="258"/>
                </a:cxn>
                <a:cxn ang="0">
                  <a:pos x="169" y="250"/>
                </a:cxn>
                <a:cxn ang="0">
                  <a:pos x="179" y="223"/>
                </a:cxn>
                <a:cxn ang="0">
                  <a:pos x="218" y="226"/>
                </a:cxn>
                <a:cxn ang="0">
                  <a:pos x="247" y="226"/>
                </a:cxn>
                <a:cxn ang="0">
                  <a:pos x="274" y="206"/>
                </a:cxn>
                <a:cxn ang="0">
                  <a:pos x="247" y="203"/>
                </a:cxn>
                <a:cxn ang="0">
                  <a:pos x="252" y="181"/>
                </a:cxn>
                <a:cxn ang="0">
                  <a:pos x="288" y="185"/>
                </a:cxn>
                <a:cxn ang="0">
                  <a:pos x="293" y="162"/>
                </a:cxn>
                <a:cxn ang="0">
                  <a:pos x="244" y="161"/>
                </a:cxn>
                <a:cxn ang="0">
                  <a:pos x="236" y="158"/>
                </a:cxn>
                <a:cxn ang="0">
                  <a:pos x="243" y="124"/>
                </a:cxn>
                <a:cxn ang="0">
                  <a:pos x="283" y="127"/>
                </a:cxn>
                <a:cxn ang="0">
                  <a:pos x="283" y="110"/>
                </a:cxn>
                <a:cxn ang="0">
                  <a:pos x="210" y="109"/>
                </a:cxn>
                <a:cxn ang="0">
                  <a:pos x="165" y="105"/>
                </a:cxn>
                <a:cxn ang="0">
                  <a:pos x="171" y="72"/>
                </a:cxn>
                <a:cxn ang="0">
                  <a:pos x="210" y="75"/>
                </a:cxn>
                <a:cxn ang="0">
                  <a:pos x="257" y="75"/>
                </a:cxn>
                <a:cxn ang="0">
                  <a:pos x="216" y="44"/>
                </a:cxn>
                <a:cxn ang="0">
                  <a:pos x="196" y="0"/>
                </a:cxn>
                <a:cxn ang="0">
                  <a:pos x="162" y="5"/>
                </a:cxn>
                <a:cxn ang="0">
                  <a:pos x="191" y="5"/>
                </a:cxn>
                <a:cxn ang="0">
                  <a:pos x="196" y="39"/>
                </a:cxn>
                <a:cxn ang="0">
                  <a:pos x="165" y="46"/>
                </a:cxn>
                <a:cxn ang="0">
                  <a:pos x="121" y="43"/>
                </a:cxn>
                <a:cxn ang="0">
                  <a:pos x="94" y="42"/>
                </a:cxn>
                <a:cxn ang="0">
                  <a:pos x="99" y="8"/>
                </a:cxn>
                <a:cxn ang="0">
                  <a:pos x="128" y="5"/>
                </a:cxn>
              </a:cxnLst>
              <a:rect l="0" t="0" r="r" b="b"/>
              <a:pathLst>
                <a:path w="393" h="310">
                  <a:moveTo>
                    <a:pt x="128" y="5"/>
                  </a:moveTo>
                  <a:lnTo>
                    <a:pt x="93" y="0"/>
                  </a:lnTo>
                  <a:lnTo>
                    <a:pt x="72" y="49"/>
                  </a:lnTo>
                  <a:lnTo>
                    <a:pt x="0" y="75"/>
                  </a:lnTo>
                  <a:lnTo>
                    <a:pt x="51" y="77"/>
                  </a:lnTo>
                  <a:lnTo>
                    <a:pt x="90" y="73"/>
                  </a:lnTo>
                  <a:lnTo>
                    <a:pt x="97" y="104"/>
                  </a:lnTo>
                  <a:lnTo>
                    <a:pt x="71" y="109"/>
                  </a:lnTo>
                  <a:lnTo>
                    <a:pt x="65" y="121"/>
                  </a:lnTo>
                  <a:lnTo>
                    <a:pt x="99" y="127"/>
                  </a:lnTo>
                  <a:lnTo>
                    <a:pt x="155" y="124"/>
                  </a:lnTo>
                  <a:lnTo>
                    <a:pt x="160" y="155"/>
                  </a:lnTo>
                  <a:lnTo>
                    <a:pt x="139" y="165"/>
                  </a:lnTo>
                  <a:lnTo>
                    <a:pt x="78" y="165"/>
                  </a:lnTo>
                  <a:lnTo>
                    <a:pt x="74" y="181"/>
                  </a:lnTo>
                  <a:lnTo>
                    <a:pt x="83" y="203"/>
                  </a:lnTo>
                  <a:lnTo>
                    <a:pt x="58" y="212"/>
                  </a:lnTo>
                  <a:lnTo>
                    <a:pt x="146" y="233"/>
                  </a:lnTo>
                  <a:lnTo>
                    <a:pt x="127" y="310"/>
                  </a:lnTo>
                  <a:lnTo>
                    <a:pt x="393" y="310"/>
                  </a:lnTo>
                  <a:lnTo>
                    <a:pt x="364" y="46"/>
                  </a:lnTo>
                  <a:lnTo>
                    <a:pt x="343" y="46"/>
                  </a:lnTo>
                  <a:lnTo>
                    <a:pt x="347" y="223"/>
                  </a:lnTo>
                  <a:lnTo>
                    <a:pt x="357" y="250"/>
                  </a:lnTo>
                  <a:lnTo>
                    <a:pt x="343" y="254"/>
                  </a:lnTo>
                  <a:lnTo>
                    <a:pt x="252" y="254"/>
                  </a:lnTo>
                  <a:lnTo>
                    <a:pt x="182" y="258"/>
                  </a:lnTo>
                  <a:lnTo>
                    <a:pt x="169" y="250"/>
                  </a:lnTo>
                  <a:lnTo>
                    <a:pt x="179" y="223"/>
                  </a:lnTo>
                  <a:lnTo>
                    <a:pt x="218" y="226"/>
                  </a:lnTo>
                  <a:lnTo>
                    <a:pt x="247" y="226"/>
                  </a:lnTo>
                  <a:lnTo>
                    <a:pt x="274" y="206"/>
                  </a:lnTo>
                  <a:lnTo>
                    <a:pt x="247" y="203"/>
                  </a:lnTo>
                  <a:lnTo>
                    <a:pt x="252" y="181"/>
                  </a:lnTo>
                  <a:lnTo>
                    <a:pt x="288" y="185"/>
                  </a:lnTo>
                  <a:lnTo>
                    <a:pt x="293" y="162"/>
                  </a:lnTo>
                  <a:lnTo>
                    <a:pt x="244" y="161"/>
                  </a:lnTo>
                  <a:lnTo>
                    <a:pt x="236" y="158"/>
                  </a:lnTo>
                  <a:lnTo>
                    <a:pt x="243" y="124"/>
                  </a:lnTo>
                  <a:lnTo>
                    <a:pt x="283" y="127"/>
                  </a:lnTo>
                  <a:lnTo>
                    <a:pt x="283" y="110"/>
                  </a:lnTo>
                  <a:lnTo>
                    <a:pt x="210" y="109"/>
                  </a:lnTo>
                  <a:lnTo>
                    <a:pt x="165" y="105"/>
                  </a:lnTo>
                  <a:lnTo>
                    <a:pt x="171" y="72"/>
                  </a:lnTo>
                  <a:lnTo>
                    <a:pt x="210" y="75"/>
                  </a:lnTo>
                  <a:lnTo>
                    <a:pt x="257" y="75"/>
                  </a:lnTo>
                  <a:lnTo>
                    <a:pt x="216" y="44"/>
                  </a:lnTo>
                  <a:lnTo>
                    <a:pt x="196" y="0"/>
                  </a:lnTo>
                  <a:lnTo>
                    <a:pt x="162" y="5"/>
                  </a:lnTo>
                  <a:lnTo>
                    <a:pt x="191" y="5"/>
                  </a:lnTo>
                  <a:lnTo>
                    <a:pt x="196" y="39"/>
                  </a:lnTo>
                  <a:lnTo>
                    <a:pt x="165" y="46"/>
                  </a:lnTo>
                  <a:lnTo>
                    <a:pt x="121" y="43"/>
                  </a:lnTo>
                  <a:lnTo>
                    <a:pt x="94" y="42"/>
                  </a:lnTo>
                  <a:lnTo>
                    <a:pt x="99" y="8"/>
                  </a:lnTo>
                  <a:lnTo>
                    <a:pt x="128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21" name="Freeform 329"/>
            <p:cNvSpPr>
              <a:spLocks/>
            </p:cNvSpPr>
            <p:nvPr/>
          </p:nvSpPr>
          <p:spPr bwMode="auto">
            <a:xfrm>
              <a:off x="2317" y="7646"/>
              <a:ext cx="22" cy="32"/>
            </a:xfrm>
            <a:custGeom>
              <a:avLst/>
              <a:gdLst/>
              <a:ahLst/>
              <a:cxnLst>
                <a:cxn ang="0">
                  <a:pos x="58" y="5"/>
                </a:cxn>
                <a:cxn ang="0">
                  <a:pos x="19" y="5"/>
                </a:cxn>
                <a:cxn ang="0">
                  <a:pos x="0" y="46"/>
                </a:cxn>
                <a:cxn ang="0">
                  <a:pos x="26" y="75"/>
                </a:cxn>
                <a:cxn ang="0">
                  <a:pos x="92" y="75"/>
                </a:cxn>
                <a:cxn ang="0">
                  <a:pos x="119" y="73"/>
                </a:cxn>
                <a:cxn ang="0">
                  <a:pos x="126" y="107"/>
                </a:cxn>
                <a:cxn ang="0">
                  <a:pos x="92" y="109"/>
                </a:cxn>
                <a:cxn ang="0">
                  <a:pos x="51" y="110"/>
                </a:cxn>
                <a:cxn ang="0">
                  <a:pos x="64" y="127"/>
                </a:cxn>
                <a:cxn ang="0">
                  <a:pos x="90" y="124"/>
                </a:cxn>
                <a:cxn ang="0">
                  <a:pos x="119" y="124"/>
                </a:cxn>
                <a:cxn ang="0">
                  <a:pos x="128" y="157"/>
                </a:cxn>
                <a:cxn ang="0">
                  <a:pos x="106" y="161"/>
                </a:cxn>
                <a:cxn ang="0">
                  <a:pos x="73" y="165"/>
                </a:cxn>
                <a:cxn ang="0">
                  <a:pos x="67" y="181"/>
                </a:cxn>
                <a:cxn ang="0">
                  <a:pos x="92" y="185"/>
                </a:cxn>
                <a:cxn ang="0">
                  <a:pos x="128" y="181"/>
                </a:cxn>
                <a:cxn ang="0">
                  <a:pos x="134" y="203"/>
                </a:cxn>
                <a:cxn ang="0">
                  <a:pos x="90" y="207"/>
                </a:cxn>
                <a:cxn ang="0">
                  <a:pos x="54" y="207"/>
                </a:cxn>
                <a:cxn ang="0">
                  <a:pos x="31" y="226"/>
                </a:cxn>
                <a:cxn ang="0">
                  <a:pos x="76" y="226"/>
                </a:cxn>
                <a:cxn ang="0">
                  <a:pos x="148" y="220"/>
                </a:cxn>
                <a:cxn ang="0">
                  <a:pos x="159" y="206"/>
                </a:cxn>
                <a:cxn ang="0">
                  <a:pos x="141" y="49"/>
                </a:cxn>
                <a:cxn ang="0">
                  <a:pos x="122" y="0"/>
                </a:cxn>
                <a:cxn ang="0">
                  <a:pos x="87" y="5"/>
                </a:cxn>
                <a:cxn ang="0">
                  <a:pos x="114" y="8"/>
                </a:cxn>
                <a:cxn ang="0">
                  <a:pos x="123" y="42"/>
                </a:cxn>
                <a:cxn ang="0">
                  <a:pos x="100" y="43"/>
                </a:cxn>
                <a:cxn ang="0">
                  <a:pos x="54" y="43"/>
                </a:cxn>
                <a:cxn ang="0">
                  <a:pos x="19" y="39"/>
                </a:cxn>
                <a:cxn ang="0">
                  <a:pos x="21" y="10"/>
                </a:cxn>
                <a:cxn ang="0">
                  <a:pos x="58" y="5"/>
                </a:cxn>
              </a:cxnLst>
              <a:rect l="0" t="0" r="r" b="b"/>
              <a:pathLst>
                <a:path w="159" h="226">
                  <a:moveTo>
                    <a:pt x="58" y="5"/>
                  </a:moveTo>
                  <a:lnTo>
                    <a:pt x="19" y="5"/>
                  </a:lnTo>
                  <a:lnTo>
                    <a:pt x="0" y="46"/>
                  </a:lnTo>
                  <a:lnTo>
                    <a:pt x="26" y="75"/>
                  </a:lnTo>
                  <a:lnTo>
                    <a:pt x="92" y="75"/>
                  </a:lnTo>
                  <a:lnTo>
                    <a:pt x="119" y="73"/>
                  </a:lnTo>
                  <a:lnTo>
                    <a:pt x="126" y="107"/>
                  </a:lnTo>
                  <a:lnTo>
                    <a:pt x="92" y="109"/>
                  </a:lnTo>
                  <a:lnTo>
                    <a:pt x="51" y="110"/>
                  </a:lnTo>
                  <a:lnTo>
                    <a:pt x="64" y="127"/>
                  </a:lnTo>
                  <a:lnTo>
                    <a:pt x="90" y="124"/>
                  </a:lnTo>
                  <a:lnTo>
                    <a:pt x="119" y="124"/>
                  </a:lnTo>
                  <a:lnTo>
                    <a:pt x="128" y="157"/>
                  </a:lnTo>
                  <a:lnTo>
                    <a:pt x="106" y="161"/>
                  </a:lnTo>
                  <a:lnTo>
                    <a:pt x="73" y="165"/>
                  </a:lnTo>
                  <a:lnTo>
                    <a:pt x="67" y="181"/>
                  </a:lnTo>
                  <a:lnTo>
                    <a:pt x="92" y="185"/>
                  </a:lnTo>
                  <a:lnTo>
                    <a:pt x="128" y="181"/>
                  </a:lnTo>
                  <a:lnTo>
                    <a:pt x="134" y="203"/>
                  </a:lnTo>
                  <a:lnTo>
                    <a:pt x="90" y="207"/>
                  </a:lnTo>
                  <a:lnTo>
                    <a:pt x="54" y="207"/>
                  </a:lnTo>
                  <a:lnTo>
                    <a:pt x="31" y="226"/>
                  </a:lnTo>
                  <a:lnTo>
                    <a:pt x="76" y="226"/>
                  </a:lnTo>
                  <a:lnTo>
                    <a:pt x="148" y="220"/>
                  </a:lnTo>
                  <a:lnTo>
                    <a:pt x="159" y="206"/>
                  </a:lnTo>
                  <a:lnTo>
                    <a:pt x="141" y="49"/>
                  </a:lnTo>
                  <a:lnTo>
                    <a:pt x="122" y="0"/>
                  </a:lnTo>
                  <a:lnTo>
                    <a:pt x="87" y="5"/>
                  </a:lnTo>
                  <a:lnTo>
                    <a:pt x="114" y="8"/>
                  </a:lnTo>
                  <a:lnTo>
                    <a:pt x="123" y="42"/>
                  </a:lnTo>
                  <a:lnTo>
                    <a:pt x="100" y="43"/>
                  </a:lnTo>
                  <a:lnTo>
                    <a:pt x="54" y="43"/>
                  </a:lnTo>
                  <a:lnTo>
                    <a:pt x="19" y="39"/>
                  </a:lnTo>
                  <a:lnTo>
                    <a:pt x="21" y="1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22" name="Freeform 330"/>
            <p:cNvSpPr>
              <a:spLocks/>
            </p:cNvSpPr>
            <p:nvPr/>
          </p:nvSpPr>
          <p:spPr bwMode="auto">
            <a:xfrm>
              <a:off x="2352" y="7646"/>
              <a:ext cx="21" cy="20"/>
            </a:xfrm>
            <a:custGeom>
              <a:avLst/>
              <a:gdLst/>
              <a:ahLst/>
              <a:cxnLst>
                <a:cxn ang="0">
                  <a:pos x="11" y="48"/>
                </a:cxn>
                <a:cxn ang="0">
                  <a:pos x="0" y="48"/>
                </a:cxn>
                <a:cxn ang="0">
                  <a:pos x="7" y="139"/>
                </a:cxn>
                <a:cxn ang="0">
                  <a:pos x="149" y="139"/>
                </a:cxn>
                <a:cxn ang="0">
                  <a:pos x="140" y="112"/>
                </a:cxn>
                <a:cxn ang="0">
                  <a:pos x="64" y="112"/>
                </a:cxn>
                <a:cxn ang="0">
                  <a:pos x="38" y="109"/>
                </a:cxn>
                <a:cxn ang="0">
                  <a:pos x="31" y="106"/>
                </a:cxn>
                <a:cxn ang="0">
                  <a:pos x="38" y="75"/>
                </a:cxn>
                <a:cxn ang="0">
                  <a:pos x="44" y="74"/>
                </a:cxn>
                <a:cxn ang="0">
                  <a:pos x="67" y="79"/>
                </a:cxn>
                <a:cxn ang="0">
                  <a:pos x="89" y="77"/>
                </a:cxn>
                <a:cxn ang="0">
                  <a:pos x="88" y="46"/>
                </a:cxn>
                <a:cxn ang="0">
                  <a:pos x="31" y="44"/>
                </a:cxn>
                <a:cxn ang="0">
                  <a:pos x="25" y="39"/>
                </a:cxn>
                <a:cxn ang="0">
                  <a:pos x="29" y="7"/>
                </a:cxn>
                <a:cxn ang="0">
                  <a:pos x="65" y="7"/>
                </a:cxn>
                <a:cxn ang="0">
                  <a:pos x="28" y="0"/>
                </a:cxn>
                <a:cxn ang="0">
                  <a:pos x="11" y="48"/>
                </a:cxn>
              </a:cxnLst>
              <a:rect l="0" t="0" r="r" b="b"/>
              <a:pathLst>
                <a:path w="149" h="139">
                  <a:moveTo>
                    <a:pt x="11" y="48"/>
                  </a:moveTo>
                  <a:lnTo>
                    <a:pt x="0" y="48"/>
                  </a:lnTo>
                  <a:lnTo>
                    <a:pt x="7" y="139"/>
                  </a:lnTo>
                  <a:lnTo>
                    <a:pt x="149" y="139"/>
                  </a:lnTo>
                  <a:lnTo>
                    <a:pt x="140" y="112"/>
                  </a:lnTo>
                  <a:lnTo>
                    <a:pt x="64" y="112"/>
                  </a:lnTo>
                  <a:lnTo>
                    <a:pt x="38" y="109"/>
                  </a:lnTo>
                  <a:lnTo>
                    <a:pt x="31" y="106"/>
                  </a:lnTo>
                  <a:lnTo>
                    <a:pt x="38" y="75"/>
                  </a:lnTo>
                  <a:lnTo>
                    <a:pt x="44" y="74"/>
                  </a:lnTo>
                  <a:lnTo>
                    <a:pt x="67" y="79"/>
                  </a:lnTo>
                  <a:lnTo>
                    <a:pt x="89" y="77"/>
                  </a:lnTo>
                  <a:lnTo>
                    <a:pt x="88" y="46"/>
                  </a:lnTo>
                  <a:lnTo>
                    <a:pt x="31" y="44"/>
                  </a:lnTo>
                  <a:lnTo>
                    <a:pt x="25" y="39"/>
                  </a:lnTo>
                  <a:lnTo>
                    <a:pt x="29" y="7"/>
                  </a:lnTo>
                  <a:lnTo>
                    <a:pt x="65" y="7"/>
                  </a:lnTo>
                  <a:lnTo>
                    <a:pt x="28" y="0"/>
                  </a:lnTo>
                  <a:lnTo>
                    <a:pt x="11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23" name="Freeform 331"/>
            <p:cNvSpPr>
              <a:spLocks/>
            </p:cNvSpPr>
            <p:nvPr/>
          </p:nvSpPr>
          <p:spPr bwMode="auto">
            <a:xfrm>
              <a:off x="2362" y="7646"/>
              <a:ext cx="26" cy="20"/>
            </a:xfrm>
            <a:custGeom>
              <a:avLst/>
              <a:gdLst/>
              <a:ahLst/>
              <a:cxnLst>
                <a:cxn ang="0">
                  <a:pos x="17" y="7"/>
                </a:cxn>
                <a:cxn ang="0">
                  <a:pos x="53" y="0"/>
                </a:cxn>
                <a:cxn ang="0">
                  <a:pos x="68" y="48"/>
                </a:cxn>
                <a:cxn ang="0">
                  <a:pos x="110" y="48"/>
                </a:cxn>
                <a:cxn ang="0">
                  <a:pos x="125" y="0"/>
                </a:cxn>
                <a:cxn ang="0">
                  <a:pos x="163" y="7"/>
                </a:cxn>
                <a:cxn ang="0">
                  <a:pos x="132" y="5"/>
                </a:cxn>
                <a:cxn ang="0">
                  <a:pos x="125" y="39"/>
                </a:cxn>
                <a:cxn ang="0">
                  <a:pos x="134" y="44"/>
                </a:cxn>
                <a:cxn ang="0">
                  <a:pos x="160" y="45"/>
                </a:cxn>
                <a:cxn ang="0">
                  <a:pos x="182" y="45"/>
                </a:cxn>
                <a:cxn ang="0">
                  <a:pos x="182" y="75"/>
                </a:cxn>
                <a:cxn ang="0">
                  <a:pos x="168" y="75"/>
                </a:cxn>
                <a:cxn ang="0">
                  <a:pos x="137" y="71"/>
                </a:cxn>
                <a:cxn ang="0">
                  <a:pos x="132" y="106"/>
                </a:cxn>
                <a:cxn ang="0">
                  <a:pos x="148" y="111"/>
                </a:cxn>
                <a:cxn ang="0">
                  <a:pos x="174" y="112"/>
                </a:cxn>
                <a:cxn ang="0">
                  <a:pos x="182" y="112"/>
                </a:cxn>
                <a:cxn ang="0">
                  <a:pos x="182" y="139"/>
                </a:cxn>
                <a:cxn ang="0">
                  <a:pos x="10" y="139"/>
                </a:cxn>
                <a:cxn ang="0">
                  <a:pos x="10" y="112"/>
                </a:cxn>
                <a:cxn ang="0">
                  <a:pos x="45" y="112"/>
                </a:cxn>
                <a:cxn ang="0">
                  <a:pos x="60" y="106"/>
                </a:cxn>
                <a:cxn ang="0">
                  <a:pos x="53" y="75"/>
                </a:cxn>
                <a:cxn ang="0">
                  <a:pos x="16" y="79"/>
                </a:cxn>
                <a:cxn ang="0">
                  <a:pos x="0" y="79"/>
                </a:cxn>
                <a:cxn ang="0">
                  <a:pos x="2" y="48"/>
                </a:cxn>
                <a:cxn ang="0">
                  <a:pos x="33" y="46"/>
                </a:cxn>
                <a:cxn ang="0">
                  <a:pos x="53" y="44"/>
                </a:cxn>
                <a:cxn ang="0">
                  <a:pos x="48" y="5"/>
                </a:cxn>
                <a:cxn ang="0">
                  <a:pos x="17" y="7"/>
                </a:cxn>
              </a:cxnLst>
              <a:rect l="0" t="0" r="r" b="b"/>
              <a:pathLst>
                <a:path w="182" h="139">
                  <a:moveTo>
                    <a:pt x="17" y="7"/>
                  </a:moveTo>
                  <a:lnTo>
                    <a:pt x="53" y="0"/>
                  </a:lnTo>
                  <a:lnTo>
                    <a:pt x="68" y="48"/>
                  </a:lnTo>
                  <a:lnTo>
                    <a:pt x="110" y="48"/>
                  </a:lnTo>
                  <a:lnTo>
                    <a:pt x="125" y="0"/>
                  </a:lnTo>
                  <a:lnTo>
                    <a:pt x="163" y="7"/>
                  </a:lnTo>
                  <a:lnTo>
                    <a:pt x="132" y="5"/>
                  </a:lnTo>
                  <a:lnTo>
                    <a:pt x="125" y="39"/>
                  </a:lnTo>
                  <a:lnTo>
                    <a:pt x="134" y="44"/>
                  </a:lnTo>
                  <a:lnTo>
                    <a:pt x="160" y="45"/>
                  </a:lnTo>
                  <a:lnTo>
                    <a:pt x="182" y="45"/>
                  </a:lnTo>
                  <a:lnTo>
                    <a:pt x="182" y="75"/>
                  </a:lnTo>
                  <a:lnTo>
                    <a:pt x="168" y="75"/>
                  </a:lnTo>
                  <a:lnTo>
                    <a:pt x="137" y="71"/>
                  </a:lnTo>
                  <a:lnTo>
                    <a:pt x="132" y="106"/>
                  </a:lnTo>
                  <a:lnTo>
                    <a:pt x="148" y="111"/>
                  </a:lnTo>
                  <a:lnTo>
                    <a:pt x="174" y="112"/>
                  </a:lnTo>
                  <a:lnTo>
                    <a:pt x="182" y="112"/>
                  </a:lnTo>
                  <a:lnTo>
                    <a:pt x="182" y="139"/>
                  </a:lnTo>
                  <a:lnTo>
                    <a:pt x="10" y="139"/>
                  </a:lnTo>
                  <a:lnTo>
                    <a:pt x="10" y="112"/>
                  </a:lnTo>
                  <a:lnTo>
                    <a:pt x="45" y="112"/>
                  </a:lnTo>
                  <a:lnTo>
                    <a:pt x="60" y="106"/>
                  </a:lnTo>
                  <a:lnTo>
                    <a:pt x="53" y="75"/>
                  </a:lnTo>
                  <a:lnTo>
                    <a:pt x="16" y="79"/>
                  </a:lnTo>
                  <a:lnTo>
                    <a:pt x="0" y="79"/>
                  </a:lnTo>
                  <a:lnTo>
                    <a:pt x="2" y="48"/>
                  </a:lnTo>
                  <a:lnTo>
                    <a:pt x="33" y="46"/>
                  </a:lnTo>
                  <a:lnTo>
                    <a:pt x="53" y="44"/>
                  </a:lnTo>
                  <a:lnTo>
                    <a:pt x="48" y="5"/>
                  </a:lnTo>
                  <a:lnTo>
                    <a:pt x="17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24" name="Freeform 332"/>
            <p:cNvSpPr>
              <a:spLocks/>
            </p:cNvSpPr>
            <p:nvPr/>
          </p:nvSpPr>
          <p:spPr bwMode="auto">
            <a:xfrm>
              <a:off x="2387" y="7646"/>
              <a:ext cx="27" cy="20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0" y="45"/>
                </a:cxn>
                <a:cxn ang="0">
                  <a:pos x="54" y="44"/>
                </a:cxn>
                <a:cxn ang="0">
                  <a:pos x="50" y="5"/>
                </a:cxn>
                <a:cxn ang="0">
                  <a:pos x="22" y="7"/>
                </a:cxn>
                <a:cxn ang="0">
                  <a:pos x="53" y="0"/>
                </a:cxn>
                <a:cxn ang="0">
                  <a:pos x="68" y="48"/>
                </a:cxn>
                <a:cxn ang="0">
                  <a:pos x="114" y="48"/>
                </a:cxn>
                <a:cxn ang="0">
                  <a:pos x="129" y="2"/>
                </a:cxn>
                <a:cxn ang="0">
                  <a:pos x="161" y="7"/>
                </a:cxn>
                <a:cxn ang="0">
                  <a:pos x="132" y="5"/>
                </a:cxn>
                <a:cxn ang="0">
                  <a:pos x="126" y="40"/>
                </a:cxn>
                <a:cxn ang="0">
                  <a:pos x="147" y="44"/>
                </a:cxn>
                <a:cxn ang="0">
                  <a:pos x="171" y="45"/>
                </a:cxn>
                <a:cxn ang="0">
                  <a:pos x="190" y="45"/>
                </a:cxn>
                <a:cxn ang="0">
                  <a:pos x="190" y="75"/>
                </a:cxn>
                <a:cxn ang="0">
                  <a:pos x="164" y="75"/>
                </a:cxn>
                <a:cxn ang="0">
                  <a:pos x="140" y="71"/>
                </a:cxn>
                <a:cxn ang="0">
                  <a:pos x="132" y="106"/>
                </a:cxn>
                <a:cxn ang="0">
                  <a:pos x="150" y="112"/>
                </a:cxn>
                <a:cxn ang="0">
                  <a:pos x="179" y="112"/>
                </a:cxn>
                <a:cxn ang="0">
                  <a:pos x="190" y="112"/>
                </a:cxn>
                <a:cxn ang="0">
                  <a:pos x="190" y="139"/>
                </a:cxn>
                <a:cxn ang="0">
                  <a:pos x="4" y="139"/>
                </a:cxn>
                <a:cxn ang="0">
                  <a:pos x="4" y="112"/>
                </a:cxn>
                <a:cxn ang="0">
                  <a:pos x="15" y="112"/>
                </a:cxn>
                <a:cxn ang="0">
                  <a:pos x="61" y="107"/>
                </a:cxn>
                <a:cxn ang="0">
                  <a:pos x="54" y="75"/>
                </a:cxn>
                <a:cxn ang="0">
                  <a:pos x="8" y="75"/>
                </a:cxn>
                <a:cxn ang="0">
                  <a:pos x="0" y="45"/>
                </a:cxn>
              </a:cxnLst>
              <a:rect l="0" t="0" r="r" b="b"/>
              <a:pathLst>
                <a:path w="190" h="139">
                  <a:moveTo>
                    <a:pt x="0" y="45"/>
                  </a:moveTo>
                  <a:lnTo>
                    <a:pt x="20" y="45"/>
                  </a:lnTo>
                  <a:lnTo>
                    <a:pt x="54" y="44"/>
                  </a:lnTo>
                  <a:lnTo>
                    <a:pt x="50" y="5"/>
                  </a:lnTo>
                  <a:lnTo>
                    <a:pt x="22" y="7"/>
                  </a:lnTo>
                  <a:lnTo>
                    <a:pt x="53" y="0"/>
                  </a:lnTo>
                  <a:lnTo>
                    <a:pt x="68" y="48"/>
                  </a:lnTo>
                  <a:lnTo>
                    <a:pt x="114" y="48"/>
                  </a:lnTo>
                  <a:lnTo>
                    <a:pt x="129" y="2"/>
                  </a:lnTo>
                  <a:lnTo>
                    <a:pt x="161" y="7"/>
                  </a:lnTo>
                  <a:lnTo>
                    <a:pt x="132" y="5"/>
                  </a:lnTo>
                  <a:lnTo>
                    <a:pt x="126" y="40"/>
                  </a:lnTo>
                  <a:lnTo>
                    <a:pt x="147" y="44"/>
                  </a:lnTo>
                  <a:lnTo>
                    <a:pt x="171" y="45"/>
                  </a:lnTo>
                  <a:lnTo>
                    <a:pt x="190" y="45"/>
                  </a:lnTo>
                  <a:lnTo>
                    <a:pt x="190" y="75"/>
                  </a:lnTo>
                  <a:lnTo>
                    <a:pt x="164" y="75"/>
                  </a:lnTo>
                  <a:lnTo>
                    <a:pt x="140" y="71"/>
                  </a:lnTo>
                  <a:lnTo>
                    <a:pt x="132" y="106"/>
                  </a:lnTo>
                  <a:lnTo>
                    <a:pt x="150" y="112"/>
                  </a:lnTo>
                  <a:lnTo>
                    <a:pt x="179" y="112"/>
                  </a:lnTo>
                  <a:lnTo>
                    <a:pt x="190" y="112"/>
                  </a:lnTo>
                  <a:lnTo>
                    <a:pt x="190" y="139"/>
                  </a:lnTo>
                  <a:lnTo>
                    <a:pt x="4" y="139"/>
                  </a:lnTo>
                  <a:lnTo>
                    <a:pt x="4" y="112"/>
                  </a:lnTo>
                  <a:lnTo>
                    <a:pt x="15" y="112"/>
                  </a:lnTo>
                  <a:lnTo>
                    <a:pt x="61" y="107"/>
                  </a:lnTo>
                  <a:lnTo>
                    <a:pt x="54" y="75"/>
                  </a:lnTo>
                  <a:lnTo>
                    <a:pt x="8" y="7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25" name="Freeform 333"/>
            <p:cNvSpPr>
              <a:spLocks/>
            </p:cNvSpPr>
            <p:nvPr/>
          </p:nvSpPr>
          <p:spPr bwMode="auto">
            <a:xfrm>
              <a:off x="2414" y="7646"/>
              <a:ext cx="13" cy="20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6" y="0"/>
                </a:cxn>
                <a:cxn ang="0">
                  <a:pos x="59" y="48"/>
                </a:cxn>
                <a:cxn ang="0">
                  <a:pos x="65" y="48"/>
                </a:cxn>
                <a:cxn ang="0">
                  <a:pos x="93" y="139"/>
                </a:cxn>
                <a:cxn ang="0">
                  <a:pos x="0" y="139"/>
                </a:cxn>
                <a:cxn ang="0">
                  <a:pos x="0" y="112"/>
                </a:cxn>
                <a:cxn ang="0">
                  <a:pos x="26" y="112"/>
                </a:cxn>
                <a:cxn ang="0">
                  <a:pos x="51" y="107"/>
                </a:cxn>
                <a:cxn ang="0">
                  <a:pos x="43" y="74"/>
                </a:cxn>
                <a:cxn ang="0">
                  <a:pos x="4" y="77"/>
                </a:cxn>
                <a:cxn ang="0">
                  <a:pos x="1" y="45"/>
                </a:cxn>
                <a:cxn ang="0">
                  <a:pos x="47" y="40"/>
                </a:cxn>
                <a:cxn ang="0">
                  <a:pos x="39" y="7"/>
                </a:cxn>
                <a:cxn ang="0">
                  <a:pos x="7" y="7"/>
                </a:cxn>
              </a:cxnLst>
              <a:rect l="0" t="0" r="r" b="b"/>
              <a:pathLst>
                <a:path w="93" h="139">
                  <a:moveTo>
                    <a:pt x="7" y="7"/>
                  </a:moveTo>
                  <a:lnTo>
                    <a:pt x="46" y="0"/>
                  </a:lnTo>
                  <a:lnTo>
                    <a:pt x="59" y="48"/>
                  </a:lnTo>
                  <a:lnTo>
                    <a:pt x="65" y="48"/>
                  </a:lnTo>
                  <a:lnTo>
                    <a:pt x="93" y="139"/>
                  </a:lnTo>
                  <a:lnTo>
                    <a:pt x="0" y="139"/>
                  </a:lnTo>
                  <a:lnTo>
                    <a:pt x="0" y="112"/>
                  </a:lnTo>
                  <a:lnTo>
                    <a:pt x="26" y="112"/>
                  </a:lnTo>
                  <a:lnTo>
                    <a:pt x="51" y="107"/>
                  </a:lnTo>
                  <a:lnTo>
                    <a:pt x="43" y="74"/>
                  </a:lnTo>
                  <a:lnTo>
                    <a:pt x="4" y="77"/>
                  </a:lnTo>
                  <a:lnTo>
                    <a:pt x="1" y="45"/>
                  </a:lnTo>
                  <a:lnTo>
                    <a:pt x="47" y="40"/>
                  </a:lnTo>
                  <a:lnTo>
                    <a:pt x="39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26" name="Freeform 334"/>
            <p:cNvSpPr>
              <a:spLocks/>
            </p:cNvSpPr>
            <p:nvPr/>
          </p:nvSpPr>
          <p:spPr bwMode="auto">
            <a:xfrm>
              <a:off x="2356" y="7677"/>
              <a:ext cx="75" cy="13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0" y="16"/>
                </a:cxn>
                <a:cxn ang="0">
                  <a:pos x="5" y="90"/>
                </a:cxn>
                <a:cxn ang="0">
                  <a:pos x="531" y="90"/>
                </a:cxn>
                <a:cxn ang="0">
                  <a:pos x="511" y="16"/>
                </a:cxn>
                <a:cxn ang="0">
                  <a:pos x="489" y="16"/>
                </a:cxn>
                <a:cxn ang="0">
                  <a:pos x="482" y="2"/>
                </a:cxn>
                <a:cxn ang="0">
                  <a:pos x="447" y="6"/>
                </a:cxn>
                <a:cxn ang="0">
                  <a:pos x="476" y="3"/>
                </a:cxn>
                <a:cxn ang="0">
                  <a:pos x="481" y="30"/>
                </a:cxn>
                <a:cxn ang="0">
                  <a:pos x="454" y="34"/>
                </a:cxn>
                <a:cxn ang="0">
                  <a:pos x="412" y="34"/>
                </a:cxn>
                <a:cxn ang="0">
                  <a:pos x="379" y="32"/>
                </a:cxn>
                <a:cxn ang="0">
                  <a:pos x="383" y="3"/>
                </a:cxn>
                <a:cxn ang="0">
                  <a:pos x="412" y="3"/>
                </a:cxn>
                <a:cxn ang="0">
                  <a:pos x="379" y="0"/>
                </a:cxn>
                <a:cxn ang="0">
                  <a:pos x="373" y="16"/>
                </a:cxn>
                <a:cxn ang="0">
                  <a:pos x="311" y="16"/>
                </a:cxn>
                <a:cxn ang="0">
                  <a:pos x="305" y="32"/>
                </a:cxn>
                <a:cxn ang="0">
                  <a:pos x="253" y="38"/>
                </a:cxn>
                <a:cxn ang="0">
                  <a:pos x="201" y="34"/>
                </a:cxn>
                <a:cxn ang="0">
                  <a:pos x="203" y="16"/>
                </a:cxn>
                <a:cxn ang="0">
                  <a:pos x="137" y="16"/>
                </a:cxn>
                <a:cxn ang="0">
                  <a:pos x="132" y="0"/>
                </a:cxn>
                <a:cxn ang="0">
                  <a:pos x="94" y="6"/>
                </a:cxn>
                <a:cxn ang="0">
                  <a:pos x="125" y="6"/>
                </a:cxn>
                <a:cxn ang="0">
                  <a:pos x="132" y="32"/>
                </a:cxn>
                <a:cxn ang="0">
                  <a:pos x="93" y="38"/>
                </a:cxn>
                <a:cxn ang="0">
                  <a:pos x="50" y="34"/>
                </a:cxn>
                <a:cxn ang="0">
                  <a:pos x="29" y="32"/>
                </a:cxn>
                <a:cxn ang="0">
                  <a:pos x="37" y="3"/>
                </a:cxn>
                <a:cxn ang="0">
                  <a:pos x="65" y="6"/>
                </a:cxn>
                <a:cxn ang="0">
                  <a:pos x="33" y="0"/>
                </a:cxn>
                <a:cxn ang="0">
                  <a:pos x="26" y="16"/>
                </a:cxn>
              </a:cxnLst>
              <a:rect l="0" t="0" r="r" b="b"/>
              <a:pathLst>
                <a:path w="531" h="90">
                  <a:moveTo>
                    <a:pt x="26" y="16"/>
                  </a:moveTo>
                  <a:lnTo>
                    <a:pt x="0" y="16"/>
                  </a:lnTo>
                  <a:lnTo>
                    <a:pt x="5" y="90"/>
                  </a:lnTo>
                  <a:lnTo>
                    <a:pt x="531" y="90"/>
                  </a:lnTo>
                  <a:lnTo>
                    <a:pt x="511" y="16"/>
                  </a:lnTo>
                  <a:lnTo>
                    <a:pt x="489" y="16"/>
                  </a:lnTo>
                  <a:lnTo>
                    <a:pt x="482" y="2"/>
                  </a:lnTo>
                  <a:lnTo>
                    <a:pt x="447" y="6"/>
                  </a:lnTo>
                  <a:lnTo>
                    <a:pt x="476" y="3"/>
                  </a:lnTo>
                  <a:lnTo>
                    <a:pt x="481" y="30"/>
                  </a:lnTo>
                  <a:lnTo>
                    <a:pt x="454" y="34"/>
                  </a:lnTo>
                  <a:lnTo>
                    <a:pt x="412" y="34"/>
                  </a:lnTo>
                  <a:lnTo>
                    <a:pt x="379" y="32"/>
                  </a:lnTo>
                  <a:lnTo>
                    <a:pt x="383" y="3"/>
                  </a:lnTo>
                  <a:lnTo>
                    <a:pt x="412" y="3"/>
                  </a:lnTo>
                  <a:lnTo>
                    <a:pt x="379" y="0"/>
                  </a:lnTo>
                  <a:lnTo>
                    <a:pt x="373" y="16"/>
                  </a:lnTo>
                  <a:lnTo>
                    <a:pt x="311" y="16"/>
                  </a:lnTo>
                  <a:lnTo>
                    <a:pt x="305" y="32"/>
                  </a:lnTo>
                  <a:lnTo>
                    <a:pt x="253" y="38"/>
                  </a:lnTo>
                  <a:lnTo>
                    <a:pt x="201" y="34"/>
                  </a:lnTo>
                  <a:lnTo>
                    <a:pt x="203" y="16"/>
                  </a:lnTo>
                  <a:lnTo>
                    <a:pt x="137" y="16"/>
                  </a:lnTo>
                  <a:lnTo>
                    <a:pt x="132" y="0"/>
                  </a:lnTo>
                  <a:lnTo>
                    <a:pt x="94" y="6"/>
                  </a:lnTo>
                  <a:lnTo>
                    <a:pt x="125" y="6"/>
                  </a:lnTo>
                  <a:lnTo>
                    <a:pt x="132" y="32"/>
                  </a:lnTo>
                  <a:lnTo>
                    <a:pt x="93" y="38"/>
                  </a:lnTo>
                  <a:lnTo>
                    <a:pt x="50" y="34"/>
                  </a:lnTo>
                  <a:lnTo>
                    <a:pt x="29" y="32"/>
                  </a:lnTo>
                  <a:lnTo>
                    <a:pt x="37" y="3"/>
                  </a:lnTo>
                  <a:lnTo>
                    <a:pt x="65" y="6"/>
                  </a:lnTo>
                  <a:lnTo>
                    <a:pt x="33" y="0"/>
                  </a:lnTo>
                  <a:lnTo>
                    <a:pt x="26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27" name="Freeform 335"/>
            <p:cNvSpPr>
              <a:spLocks/>
            </p:cNvSpPr>
            <p:nvPr/>
          </p:nvSpPr>
          <p:spPr bwMode="auto">
            <a:xfrm>
              <a:off x="2379" y="7669"/>
              <a:ext cx="23" cy="14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32" y="3"/>
                </a:cxn>
                <a:cxn ang="0">
                  <a:pos x="61" y="7"/>
                </a:cxn>
                <a:cxn ang="0">
                  <a:pos x="36" y="8"/>
                </a:cxn>
                <a:cxn ang="0">
                  <a:pos x="31" y="32"/>
                </a:cxn>
                <a:cxn ang="0">
                  <a:pos x="53" y="37"/>
                </a:cxn>
                <a:cxn ang="0">
                  <a:pos x="76" y="39"/>
                </a:cxn>
                <a:cxn ang="0">
                  <a:pos x="104" y="39"/>
                </a:cxn>
                <a:cxn ang="0">
                  <a:pos x="133" y="34"/>
                </a:cxn>
                <a:cxn ang="0">
                  <a:pos x="126" y="7"/>
                </a:cxn>
                <a:cxn ang="0">
                  <a:pos x="100" y="8"/>
                </a:cxn>
                <a:cxn ang="0">
                  <a:pos x="133" y="0"/>
                </a:cxn>
                <a:cxn ang="0">
                  <a:pos x="164" y="83"/>
                </a:cxn>
                <a:cxn ang="0">
                  <a:pos x="148" y="94"/>
                </a:cxn>
                <a:cxn ang="0">
                  <a:pos x="139" y="65"/>
                </a:cxn>
                <a:cxn ang="0">
                  <a:pos x="107" y="68"/>
                </a:cxn>
                <a:cxn ang="0">
                  <a:pos x="70" y="68"/>
                </a:cxn>
                <a:cxn ang="0">
                  <a:pos x="48" y="68"/>
                </a:cxn>
                <a:cxn ang="0">
                  <a:pos x="40" y="100"/>
                </a:cxn>
                <a:cxn ang="0">
                  <a:pos x="0" y="80"/>
                </a:cxn>
              </a:cxnLst>
              <a:rect l="0" t="0" r="r" b="b"/>
              <a:pathLst>
                <a:path w="164" h="100">
                  <a:moveTo>
                    <a:pt x="0" y="80"/>
                  </a:moveTo>
                  <a:lnTo>
                    <a:pt x="32" y="3"/>
                  </a:lnTo>
                  <a:lnTo>
                    <a:pt x="61" y="7"/>
                  </a:lnTo>
                  <a:lnTo>
                    <a:pt x="36" y="8"/>
                  </a:lnTo>
                  <a:lnTo>
                    <a:pt x="31" y="32"/>
                  </a:lnTo>
                  <a:lnTo>
                    <a:pt x="53" y="37"/>
                  </a:lnTo>
                  <a:lnTo>
                    <a:pt x="76" y="39"/>
                  </a:lnTo>
                  <a:lnTo>
                    <a:pt x="104" y="39"/>
                  </a:lnTo>
                  <a:lnTo>
                    <a:pt x="133" y="34"/>
                  </a:lnTo>
                  <a:lnTo>
                    <a:pt x="126" y="7"/>
                  </a:lnTo>
                  <a:lnTo>
                    <a:pt x="100" y="8"/>
                  </a:lnTo>
                  <a:lnTo>
                    <a:pt x="133" y="0"/>
                  </a:lnTo>
                  <a:lnTo>
                    <a:pt x="164" y="83"/>
                  </a:lnTo>
                  <a:lnTo>
                    <a:pt x="148" y="94"/>
                  </a:lnTo>
                  <a:lnTo>
                    <a:pt x="139" y="65"/>
                  </a:lnTo>
                  <a:lnTo>
                    <a:pt x="107" y="68"/>
                  </a:lnTo>
                  <a:lnTo>
                    <a:pt x="70" y="68"/>
                  </a:lnTo>
                  <a:lnTo>
                    <a:pt x="48" y="68"/>
                  </a:lnTo>
                  <a:lnTo>
                    <a:pt x="40" y="10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28" name="Freeform 336"/>
            <p:cNvSpPr>
              <a:spLocks/>
            </p:cNvSpPr>
            <p:nvPr/>
          </p:nvSpPr>
          <p:spPr bwMode="auto">
            <a:xfrm>
              <a:off x="2434" y="7646"/>
              <a:ext cx="111" cy="4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48"/>
                </a:cxn>
                <a:cxn ang="0">
                  <a:pos x="779" y="313"/>
                </a:cxn>
                <a:cxn ang="0">
                  <a:pos x="676" y="48"/>
                </a:cxn>
                <a:cxn ang="0">
                  <a:pos x="626" y="7"/>
                </a:cxn>
                <a:cxn ang="0">
                  <a:pos x="664" y="44"/>
                </a:cxn>
                <a:cxn ang="0">
                  <a:pos x="596" y="46"/>
                </a:cxn>
                <a:cxn ang="0">
                  <a:pos x="564" y="7"/>
                </a:cxn>
                <a:cxn ang="0">
                  <a:pos x="558" y="0"/>
                </a:cxn>
                <a:cxn ang="0">
                  <a:pos x="546" y="74"/>
                </a:cxn>
                <a:cxn ang="0">
                  <a:pos x="673" y="71"/>
                </a:cxn>
                <a:cxn ang="0">
                  <a:pos x="678" y="151"/>
                </a:cxn>
                <a:cxn ang="0">
                  <a:pos x="568" y="151"/>
                </a:cxn>
                <a:cxn ang="0">
                  <a:pos x="604" y="164"/>
                </a:cxn>
                <a:cxn ang="0">
                  <a:pos x="698" y="160"/>
                </a:cxn>
                <a:cxn ang="0">
                  <a:pos x="713" y="256"/>
                </a:cxn>
                <a:cxn ang="0">
                  <a:pos x="616" y="254"/>
                </a:cxn>
                <a:cxn ang="0">
                  <a:pos x="517" y="256"/>
                </a:cxn>
                <a:cxn ang="0">
                  <a:pos x="452" y="254"/>
                </a:cxn>
                <a:cxn ang="0">
                  <a:pos x="346" y="256"/>
                </a:cxn>
                <a:cxn ang="0">
                  <a:pos x="102" y="256"/>
                </a:cxn>
                <a:cxn ang="0">
                  <a:pos x="137" y="228"/>
                </a:cxn>
                <a:cxn ang="0">
                  <a:pos x="304" y="225"/>
                </a:cxn>
                <a:cxn ang="0">
                  <a:pos x="382" y="194"/>
                </a:cxn>
                <a:cxn ang="0">
                  <a:pos x="269" y="199"/>
                </a:cxn>
                <a:cxn ang="0">
                  <a:pos x="178" y="195"/>
                </a:cxn>
                <a:cxn ang="0">
                  <a:pos x="85" y="194"/>
                </a:cxn>
                <a:cxn ang="0">
                  <a:pos x="135" y="170"/>
                </a:cxn>
                <a:cxn ang="0">
                  <a:pos x="195" y="151"/>
                </a:cxn>
                <a:cxn ang="0">
                  <a:pos x="71" y="151"/>
                </a:cxn>
                <a:cxn ang="0">
                  <a:pos x="118" y="122"/>
                </a:cxn>
                <a:cxn ang="0">
                  <a:pos x="190" y="116"/>
                </a:cxn>
                <a:cxn ang="0">
                  <a:pos x="143" y="109"/>
                </a:cxn>
                <a:cxn ang="0">
                  <a:pos x="57" y="106"/>
                </a:cxn>
                <a:cxn ang="0">
                  <a:pos x="106" y="75"/>
                </a:cxn>
                <a:cxn ang="0">
                  <a:pos x="173" y="70"/>
                </a:cxn>
                <a:cxn ang="0">
                  <a:pos x="111" y="46"/>
                </a:cxn>
                <a:cxn ang="0">
                  <a:pos x="42" y="41"/>
                </a:cxn>
                <a:cxn ang="0">
                  <a:pos x="80" y="7"/>
                </a:cxn>
              </a:cxnLst>
              <a:rect l="0" t="0" r="r" b="b"/>
              <a:pathLst>
                <a:path w="779" h="313">
                  <a:moveTo>
                    <a:pt x="80" y="7"/>
                  </a:moveTo>
                  <a:lnTo>
                    <a:pt x="42" y="0"/>
                  </a:lnTo>
                  <a:lnTo>
                    <a:pt x="29" y="48"/>
                  </a:lnTo>
                  <a:lnTo>
                    <a:pt x="0" y="48"/>
                  </a:lnTo>
                  <a:lnTo>
                    <a:pt x="60" y="313"/>
                  </a:lnTo>
                  <a:lnTo>
                    <a:pt x="779" y="313"/>
                  </a:lnTo>
                  <a:lnTo>
                    <a:pt x="681" y="48"/>
                  </a:lnTo>
                  <a:lnTo>
                    <a:pt x="676" y="48"/>
                  </a:lnTo>
                  <a:lnTo>
                    <a:pt x="662" y="0"/>
                  </a:lnTo>
                  <a:lnTo>
                    <a:pt x="626" y="7"/>
                  </a:lnTo>
                  <a:lnTo>
                    <a:pt x="654" y="7"/>
                  </a:lnTo>
                  <a:lnTo>
                    <a:pt x="664" y="44"/>
                  </a:lnTo>
                  <a:lnTo>
                    <a:pt x="637" y="46"/>
                  </a:lnTo>
                  <a:lnTo>
                    <a:pt x="596" y="46"/>
                  </a:lnTo>
                  <a:lnTo>
                    <a:pt x="558" y="44"/>
                  </a:lnTo>
                  <a:lnTo>
                    <a:pt x="564" y="7"/>
                  </a:lnTo>
                  <a:lnTo>
                    <a:pt x="596" y="7"/>
                  </a:lnTo>
                  <a:lnTo>
                    <a:pt x="558" y="0"/>
                  </a:lnTo>
                  <a:lnTo>
                    <a:pt x="546" y="48"/>
                  </a:lnTo>
                  <a:lnTo>
                    <a:pt x="546" y="74"/>
                  </a:lnTo>
                  <a:lnTo>
                    <a:pt x="640" y="74"/>
                  </a:lnTo>
                  <a:lnTo>
                    <a:pt x="673" y="71"/>
                  </a:lnTo>
                  <a:lnTo>
                    <a:pt x="691" y="143"/>
                  </a:lnTo>
                  <a:lnTo>
                    <a:pt x="678" y="151"/>
                  </a:lnTo>
                  <a:lnTo>
                    <a:pt x="637" y="152"/>
                  </a:lnTo>
                  <a:lnTo>
                    <a:pt x="568" y="151"/>
                  </a:lnTo>
                  <a:lnTo>
                    <a:pt x="570" y="160"/>
                  </a:lnTo>
                  <a:lnTo>
                    <a:pt x="604" y="164"/>
                  </a:lnTo>
                  <a:lnTo>
                    <a:pt x="642" y="164"/>
                  </a:lnTo>
                  <a:lnTo>
                    <a:pt x="698" y="160"/>
                  </a:lnTo>
                  <a:lnTo>
                    <a:pt x="726" y="245"/>
                  </a:lnTo>
                  <a:lnTo>
                    <a:pt x="713" y="256"/>
                  </a:lnTo>
                  <a:lnTo>
                    <a:pt x="681" y="256"/>
                  </a:lnTo>
                  <a:lnTo>
                    <a:pt x="616" y="254"/>
                  </a:lnTo>
                  <a:lnTo>
                    <a:pt x="564" y="254"/>
                  </a:lnTo>
                  <a:lnTo>
                    <a:pt x="517" y="256"/>
                  </a:lnTo>
                  <a:lnTo>
                    <a:pt x="485" y="256"/>
                  </a:lnTo>
                  <a:lnTo>
                    <a:pt x="452" y="254"/>
                  </a:lnTo>
                  <a:lnTo>
                    <a:pt x="391" y="254"/>
                  </a:lnTo>
                  <a:lnTo>
                    <a:pt x="346" y="256"/>
                  </a:lnTo>
                  <a:lnTo>
                    <a:pt x="116" y="256"/>
                  </a:lnTo>
                  <a:lnTo>
                    <a:pt x="102" y="256"/>
                  </a:lnTo>
                  <a:lnTo>
                    <a:pt x="107" y="225"/>
                  </a:lnTo>
                  <a:lnTo>
                    <a:pt x="137" y="228"/>
                  </a:lnTo>
                  <a:lnTo>
                    <a:pt x="212" y="228"/>
                  </a:lnTo>
                  <a:lnTo>
                    <a:pt x="304" y="225"/>
                  </a:lnTo>
                  <a:lnTo>
                    <a:pt x="388" y="220"/>
                  </a:lnTo>
                  <a:lnTo>
                    <a:pt x="382" y="194"/>
                  </a:lnTo>
                  <a:lnTo>
                    <a:pt x="318" y="199"/>
                  </a:lnTo>
                  <a:lnTo>
                    <a:pt x="269" y="199"/>
                  </a:lnTo>
                  <a:lnTo>
                    <a:pt x="226" y="195"/>
                  </a:lnTo>
                  <a:lnTo>
                    <a:pt x="178" y="195"/>
                  </a:lnTo>
                  <a:lnTo>
                    <a:pt x="135" y="199"/>
                  </a:lnTo>
                  <a:lnTo>
                    <a:pt x="85" y="194"/>
                  </a:lnTo>
                  <a:lnTo>
                    <a:pt x="90" y="167"/>
                  </a:lnTo>
                  <a:lnTo>
                    <a:pt x="135" y="170"/>
                  </a:lnTo>
                  <a:lnTo>
                    <a:pt x="197" y="160"/>
                  </a:lnTo>
                  <a:lnTo>
                    <a:pt x="195" y="151"/>
                  </a:lnTo>
                  <a:lnTo>
                    <a:pt x="137" y="157"/>
                  </a:lnTo>
                  <a:lnTo>
                    <a:pt x="71" y="151"/>
                  </a:lnTo>
                  <a:lnTo>
                    <a:pt x="79" y="118"/>
                  </a:lnTo>
                  <a:lnTo>
                    <a:pt x="118" y="122"/>
                  </a:lnTo>
                  <a:lnTo>
                    <a:pt x="161" y="120"/>
                  </a:lnTo>
                  <a:lnTo>
                    <a:pt x="190" y="116"/>
                  </a:lnTo>
                  <a:lnTo>
                    <a:pt x="187" y="104"/>
                  </a:lnTo>
                  <a:lnTo>
                    <a:pt x="143" y="109"/>
                  </a:lnTo>
                  <a:lnTo>
                    <a:pt x="106" y="112"/>
                  </a:lnTo>
                  <a:lnTo>
                    <a:pt x="57" y="106"/>
                  </a:lnTo>
                  <a:lnTo>
                    <a:pt x="65" y="71"/>
                  </a:lnTo>
                  <a:lnTo>
                    <a:pt x="106" y="75"/>
                  </a:lnTo>
                  <a:lnTo>
                    <a:pt x="139" y="74"/>
                  </a:lnTo>
                  <a:lnTo>
                    <a:pt x="173" y="70"/>
                  </a:lnTo>
                  <a:lnTo>
                    <a:pt x="165" y="45"/>
                  </a:lnTo>
                  <a:lnTo>
                    <a:pt x="111" y="46"/>
                  </a:lnTo>
                  <a:lnTo>
                    <a:pt x="51" y="45"/>
                  </a:lnTo>
                  <a:lnTo>
                    <a:pt x="42" y="41"/>
                  </a:lnTo>
                  <a:lnTo>
                    <a:pt x="46" y="9"/>
                  </a:lnTo>
                  <a:lnTo>
                    <a:pt x="8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29" name="Freeform 337"/>
            <p:cNvSpPr>
              <a:spLocks/>
            </p:cNvSpPr>
            <p:nvPr/>
          </p:nvSpPr>
          <p:spPr bwMode="auto">
            <a:xfrm>
              <a:off x="2449" y="7646"/>
              <a:ext cx="39" cy="2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8" y="0"/>
                </a:cxn>
                <a:cxn ang="0">
                  <a:pos x="50" y="49"/>
                </a:cxn>
                <a:cxn ang="0">
                  <a:pos x="92" y="49"/>
                </a:cxn>
                <a:cxn ang="0">
                  <a:pos x="107" y="1"/>
                </a:cxn>
                <a:cxn ang="0">
                  <a:pos x="150" y="3"/>
                </a:cxn>
                <a:cxn ang="0">
                  <a:pos x="111" y="8"/>
                </a:cxn>
                <a:cxn ang="0">
                  <a:pos x="103" y="40"/>
                </a:cxn>
                <a:cxn ang="0">
                  <a:pos x="115" y="46"/>
                </a:cxn>
                <a:cxn ang="0">
                  <a:pos x="150" y="49"/>
                </a:cxn>
                <a:cxn ang="0">
                  <a:pos x="186" y="47"/>
                </a:cxn>
                <a:cxn ang="0">
                  <a:pos x="209" y="46"/>
                </a:cxn>
                <a:cxn ang="0">
                  <a:pos x="206" y="3"/>
                </a:cxn>
                <a:cxn ang="0">
                  <a:pos x="172" y="3"/>
                </a:cxn>
                <a:cxn ang="0">
                  <a:pos x="209" y="0"/>
                </a:cxn>
                <a:cxn ang="0">
                  <a:pos x="224" y="49"/>
                </a:cxn>
                <a:cxn ang="0">
                  <a:pos x="271" y="49"/>
                </a:cxn>
                <a:cxn ang="0">
                  <a:pos x="271" y="62"/>
                </a:cxn>
                <a:cxn ang="0">
                  <a:pos x="209" y="76"/>
                </a:cxn>
                <a:cxn ang="0">
                  <a:pos x="164" y="76"/>
                </a:cxn>
                <a:cxn ang="0">
                  <a:pos x="129" y="72"/>
                </a:cxn>
                <a:cxn ang="0">
                  <a:pos x="122" y="107"/>
                </a:cxn>
                <a:cxn ang="0">
                  <a:pos x="150" y="110"/>
                </a:cxn>
                <a:cxn ang="0">
                  <a:pos x="181" y="115"/>
                </a:cxn>
                <a:cxn ang="0">
                  <a:pos x="242" y="105"/>
                </a:cxn>
                <a:cxn ang="0">
                  <a:pos x="245" y="117"/>
                </a:cxn>
                <a:cxn ang="0">
                  <a:pos x="196" y="121"/>
                </a:cxn>
                <a:cxn ang="0">
                  <a:pos x="164" y="123"/>
                </a:cxn>
                <a:cxn ang="0">
                  <a:pos x="138" y="121"/>
                </a:cxn>
                <a:cxn ang="0">
                  <a:pos x="134" y="155"/>
                </a:cxn>
                <a:cxn ang="0">
                  <a:pos x="164" y="156"/>
                </a:cxn>
                <a:cxn ang="0">
                  <a:pos x="210" y="155"/>
                </a:cxn>
                <a:cxn ang="0">
                  <a:pos x="260" y="146"/>
                </a:cxn>
                <a:cxn ang="0">
                  <a:pos x="260" y="156"/>
                </a:cxn>
                <a:cxn ang="0">
                  <a:pos x="222" y="168"/>
                </a:cxn>
                <a:cxn ang="0">
                  <a:pos x="181" y="169"/>
                </a:cxn>
                <a:cxn ang="0">
                  <a:pos x="151" y="168"/>
                </a:cxn>
                <a:cxn ang="0">
                  <a:pos x="143" y="200"/>
                </a:cxn>
                <a:cxn ang="0">
                  <a:pos x="81" y="195"/>
                </a:cxn>
                <a:cxn ang="0">
                  <a:pos x="70" y="156"/>
                </a:cxn>
                <a:cxn ang="0">
                  <a:pos x="56" y="117"/>
                </a:cxn>
                <a:cxn ang="0">
                  <a:pos x="43" y="66"/>
                </a:cxn>
                <a:cxn ang="0">
                  <a:pos x="34" y="52"/>
                </a:cxn>
                <a:cxn ang="0">
                  <a:pos x="28" y="11"/>
                </a:cxn>
                <a:cxn ang="0">
                  <a:pos x="0" y="8"/>
                </a:cxn>
              </a:cxnLst>
              <a:rect l="0" t="0" r="r" b="b"/>
              <a:pathLst>
                <a:path w="271" h="200">
                  <a:moveTo>
                    <a:pt x="0" y="8"/>
                  </a:moveTo>
                  <a:lnTo>
                    <a:pt x="38" y="0"/>
                  </a:lnTo>
                  <a:lnTo>
                    <a:pt x="50" y="49"/>
                  </a:lnTo>
                  <a:lnTo>
                    <a:pt x="92" y="49"/>
                  </a:lnTo>
                  <a:lnTo>
                    <a:pt x="107" y="1"/>
                  </a:lnTo>
                  <a:lnTo>
                    <a:pt x="150" y="3"/>
                  </a:lnTo>
                  <a:lnTo>
                    <a:pt x="111" y="8"/>
                  </a:lnTo>
                  <a:lnTo>
                    <a:pt x="103" y="40"/>
                  </a:lnTo>
                  <a:lnTo>
                    <a:pt x="115" y="46"/>
                  </a:lnTo>
                  <a:lnTo>
                    <a:pt x="150" y="49"/>
                  </a:lnTo>
                  <a:lnTo>
                    <a:pt x="186" y="47"/>
                  </a:lnTo>
                  <a:lnTo>
                    <a:pt x="209" y="46"/>
                  </a:lnTo>
                  <a:lnTo>
                    <a:pt x="206" y="3"/>
                  </a:lnTo>
                  <a:lnTo>
                    <a:pt x="172" y="3"/>
                  </a:lnTo>
                  <a:lnTo>
                    <a:pt x="209" y="0"/>
                  </a:lnTo>
                  <a:lnTo>
                    <a:pt x="224" y="49"/>
                  </a:lnTo>
                  <a:lnTo>
                    <a:pt x="271" y="49"/>
                  </a:lnTo>
                  <a:lnTo>
                    <a:pt x="271" y="62"/>
                  </a:lnTo>
                  <a:lnTo>
                    <a:pt x="209" y="76"/>
                  </a:lnTo>
                  <a:lnTo>
                    <a:pt x="164" y="76"/>
                  </a:lnTo>
                  <a:lnTo>
                    <a:pt x="129" y="72"/>
                  </a:lnTo>
                  <a:lnTo>
                    <a:pt x="122" y="107"/>
                  </a:lnTo>
                  <a:lnTo>
                    <a:pt x="150" y="110"/>
                  </a:lnTo>
                  <a:lnTo>
                    <a:pt x="181" y="115"/>
                  </a:lnTo>
                  <a:lnTo>
                    <a:pt x="242" y="105"/>
                  </a:lnTo>
                  <a:lnTo>
                    <a:pt x="245" y="117"/>
                  </a:lnTo>
                  <a:lnTo>
                    <a:pt x="196" y="121"/>
                  </a:lnTo>
                  <a:lnTo>
                    <a:pt x="164" y="123"/>
                  </a:lnTo>
                  <a:lnTo>
                    <a:pt x="138" y="121"/>
                  </a:lnTo>
                  <a:lnTo>
                    <a:pt x="134" y="155"/>
                  </a:lnTo>
                  <a:lnTo>
                    <a:pt x="164" y="156"/>
                  </a:lnTo>
                  <a:lnTo>
                    <a:pt x="210" y="155"/>
                  </a:lnTo>
                  <a:lnTo>
                    <a:pt x="260" y="146"/>
                  </a:lnTo>
                  <a:lnTo>
                    <a:pt x="260" y="156"/>
                  </a:lnTo>
                  <a:lnTo>
                    <a:pt x="222" y="168"/>
                  </a:lnTo>
                  <a:lnTo>
                    <a:pt x="181" y="169"/>
                  </a:lnTo>
                  <a:lnTo>
                    <a:pt x="151" y="168"/>
                  </a:lnTo>
                  <a:lnTo>
                    <a:pt x="143" y="200"/>
                  </a:lnTo>
                  <a:lnTo>
                    <a:pt x="81" y="195"/>
                  </a:lnTo>
                  <a:lnTo>
                    <a:pt x="70" y="156"/>
                  </a:lnTo>
                  <a:lnTo>
                    <a:pt x="56" y="117"/>
                  </a:lnTo>
                  <a:lnTo>
                    <a:pt x="43" y="66"/>
                  </a:lnTo>
                  <a:lnTo>
                    <a:pt x="34" y="52"/>
                  </a:lnTo>
                  <a:lnTo>
                    <a:pt x="28" y="1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30" name="Freeform 338"/>
            <p:cNvSpPr>
              <a:spLocks/>
            </p:cNvSpPr>
            <p:nvPr/>
          </p:nvSpPr>
          <p:spPr bwMode="auto">
            <a:xfrm>
              <a:off x="2480" y="7646"/>
              <a:ext cx="35" cy="37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60" y="261"/>
                </a:cxn>
                <a:cxn ang="0">
                  <a:pos x="123" y="256"/>
                </a:cxn>
                <a:cxn ang="0">
                  <a:pos x="132" y="222"/>
                </a:cxn>
                <a:cxn ang="0">
                  <a:pos x="172" y="228"/>
                </a:cxn>
                <a:cxn ang="0">
                  <a:pos x="243" y="222"/>
                </a:cxn>
                <a:cxn ang="0">
                  <a:pos x="227" y="194"/>
                </a:cxn>
                <a:cxn ang="0">
                  <a:pos x="166" y="202"/>
                </a:cxn>
                <a:cxn ang="0">
                  <a:pos x="107" y="195"/>
                </a:cxn>
                <a:cxn ang="0">
                  <a:pos x="113" y="168"/>
                </a:cxn>
                <a:cxn ang="0">
                  <a:pos x="147" y="168"/>
                </a:cxn>
                <a:cxn ang="0">
                  <a:pos x="219" y="164"/>
                </a:cxn>
                <a:cxn ang="0">
                  <a:pos x="215" y="152"/>
                </a:cxn>
                <a:cxn ang="0">
                  <a:pos x="161" y="154"/>
                </a:cxn>
                <a:cxn ang="0">
                  <a:pos x="97" y="151"/>
                </a:cxn>
                <a:cxn ang="0">
                  <a:pos x="101" y="116"/>
                </a:cxn>
                <a:cxn ang="0">
                  <a:pos x="136" y="122"/>
                </a:cxn>
                <a:cxn ang="0">
                  <a:pos x="211" y="116"/>
                </a:cxn>
                <a:cxn ang="0">
                  <a:pos x="204" y="112"/>
                </a:cxn>
                <a:cxn ang="0">
                  <a:pos x="136" y="109"/>
                </a:cxn>
                <a:cxn ang="0">
                  <a:pos x="82" y="106"/>
                </a:cxn>
                <a:cxn ang="0">
                  <a:pos x="86" y="74"/>
                </a:cxn>
                <a:cxn ang="0">
                  <a:pos x="116" y="75"/>
                </a:cxn>
                <a:cxn ang="0">
                  <a:pos x="187" y="70"/>
                </a:cxn>
                <a:cxn ang="0">
                  <a:pos x="180" y="45"/>
                </a:cxn>
                <a:cxn ang="0">
                  <a:pos x="127" y="46"/>
                </a:cxn>
                <a:cxn ang="0">
                  <a:pos x="97" y="46"/>
                </a:cxn>
                <a:cxn ang="0">
                  <a:pos x="63" y="44"/>
                </a:cxn>
                <a:cxn ang="0">
                  <a:pos x="71" y="7"/>
                </a:cxn>
                <a:cxn ang="0">
                  <a:pos x="101" y="7"/>
                </a:cxn>
                <a:cxn ang="0">
                  <a:pos x="63" y="0"/>
                </a:cxn>
                <a:cxn ang="0">
                  <a:pos x="53" y="48"/>
                </a:cxn>
                <a:cxn ang="0">
                  <a:pos x="0" y="70"/>
                </a:cxn>
              </a:cxnLst>
              <a:rect l="0" t="0" r="r" b="b"/>
              <a:pathLst>
                <a:path w="243" h="261">
                  <a:moveTo>
                    <a:pt x="0" y="70"/>
                  </a:moveTo>
                  <a:lnTo>
                    <a:pt x="60" y="261"/>
                  </a:lnTo>
                  <a:lnTo>
                    <a:pt x="123" y="256"/>
                  </a:lnTo>
                  <a:lnTo>
                    <a:pt x="132" y="222"/>
                  </a:lnTo>
                  <a:lnTo>
                    <a:pt x="172" y="228"/>
                  </a:lnTo>
                  <a:lnTo>
                    <a:pt x="243" y="222"/>
                  </a:lnTo>
                  <a:lnTo>
                    <a:pt x="227" y="194"/>
                  </a:lnTo>
                  <a:lnTo>
                    <a:pt x="166" y="202"/>
                  </a:lnTo>
                  <a:lnTo>
                    <a:pt x="107" y="195"/>
                  </a:lnTo>
                  <a:lnTo>
                    <a:pt x="113" y="168"/>
                  </a:lnTo>
                  <a:lnTo>
                    <a:pt x="147" y="168"/>
                  </a:lnTo>
                  <a:lnTo>
                    <a:pt x="219" y="164"/>
                  </a:lnTo>
                  <a:lnTo>
                    <a:pt x="215" y="152"/>
                  </a:lnTo>
                  <a:lnTo>
                    <a:pt x="161" y="154"/>
                  </a:lnTo>
                  <a:lnTo>
                    <a:pt x="97" y="151"/>
                  </a:lnTo>
                  <a:lnTo>
                    <a:pt x="101" y="116"/>
                  </a:lnTo>
                  <a:lnTo>
                    <a:pt x="136" y="122"/>
                  </a:lnTo>
                  <a:lnTo>
                    <a:pt x="211" y="116"/>
                  </a:lnTo>
                  <a:lnTo>
                    <a:pt x="204" y="112"/>
                  </a:lnTo>
                  <a:lnTo>
                    <a:pt x="136" y="109"/>
                  </a:lnTo>
                  <a:lnTo>
                    <a:pt x="82" y="106"/>
                  </a:lnTo>
                  <a:lnTo>
                    <a:pt x="86" y="74"/>
                  </a:lnTo>
                  <a:lnTo>
                    <a:pt x="116" y="75"/>
                  </a:lnTo>
                  <a:lnTo>
                    <a:pt x="187" y="70"/>
                  </a:lnTo>
                  <a:lnTo>
                    <a:pt x="180" y="45"/>
                  </a:lnTo>
                  <a:lnTo>
                    <a:pt x="127" y="46"/>
                  </a:lnTo>
                  <a:lnTo>
                    <a:pt x="97" y="46"/>
                  </a:lnTo>
                  <a:lnTo>
                    <a:pt x="63" y="44"/>
                  </a:lnTo>
                  <a:lnTo>
                    <a:pt x="71" y="7"/>
                  </a:lnTo>
                  <a:lnTo>
                    <a:pt x="101" y="7"/>
                  </a:lnTo>
                  <a:lnTo>
                    <a:pt x="63" y="0"/>
                  </a:lnTo>
                  <a:lnTo>
                    <a:pt x="53" y="4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31" name="Freeform 339"/>
            <p:cNvSpPr>
              <a:spLocks/>
            </p:cNvSpPr>
            <p:nvPr/>
          </p:nvSpPr>
          <p:spPr bwMode="auto">
            <a:xfrm>
              <a:off x="2500" y="7646"/>
              <a:ext cx="24" cy="3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" y="0"/>
                </a:cxn>
                <a:cxn ang="0">
                  <a:pos x="40" y="49"/>
                </a:cxn>
                <a:cxn ang="0">
                  <a:pos x="125" y="49"/>
                </a:cxn>
                <a:cxn ang="0">
                  <a:pos x="126" y="75"/>
                </a:cxn>
                <a:cxn ang="0">
                  <a:pos x="115" y="76"/>
                </a:cxn>
                <a:cxn ang="0">
                  <a:pos x="133" y="158"/>
                </a:cxn>
                <a:cxn ang="0">
                  <a:pos x="165" y="257"/>
                </a:cxn>
                <a:cxn ang="0">
                  <a:pos x="88" y="257"/>
                </a:cxn>
                <a:cxn ang="0">
                  <a:pos x="75" y="216"/>
                </a:cxn>
                <a:cxn ang="0">
                  <a:pos x="54" y="156"/>
                </a:cxn>
                <a:cxn ang="0">
                  <a:pos x="47" y="117"/>
                </a:cxn>
                <a:cxn ang="0">
                  <a:pos x="33" y="66"/>
                </a:cxn>
                <a:cxn ang="0">
                  <a:pos x="21" y="8"/>
                </a:cxn>
                <a:cxn ang="0">
                  <a:pos x="0" y="8"/>
                </a:cxn>
              </a:cxnLst>
              <a:rect l="0" t="0" r="r" b="b"/>
              <a:pathLst>
                <a:path w="165" h="257">
                  <a:moveTo>
                    <a:pt x="0" y="8"/>
                  </a:moveTo>
                  <a:lnTo>
                    <a:pt x="26" y="0"/>
                  </a:lnTo>
                  <a:lnTo>
                    <a:pt x="40" y="49"/>
                  </a:lnTo>
                  <a:lnTo>
                    <a:pt x="125" y="49"/>
                  </a:lnTo>
                  <a:lnTo>
                    <a:pt x="126" y="75"/>
                  </a:lnTo>
                  <a:lnTo>
                    <a:pt x="115" y="76"/>
                  </a:lnTo>
                  <a:lnTo>
                    <a:pt x="133" y="158"/>
                  </a:lnTo>
                  <a:lnTo>
                    <a:pt x="165" y="257"/>
                  </a:lnTo>
                  <a:lnTo>
                    <a:pt x="88" y="257"/>
                  </a:lnTo>
                  <a:lnTo>
                    <a:pt x="75" y="216"/>
                  </a:lnTo>
                  <a:lnTo>
                    <a:pt x="54" y="156"/>
                  </a:lnTo>
                  <a:lnTo>
                    <a:pt x="47" y="117"/>
                  </a:lnTo>
                  <a:lnTo>
                    <a:pt x="33" y="66"/>
                  </a:lnTo>
                  <a:lnTo>
                    <a:pt x="2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32" name="Freeform 340"/>
            <p:cNvSpPr>
              <a:spLocks/>
            </p:cNvSpPr>
            <p:nvPr/>
          </p:nvSpPr>
          <p:spPr bwMode="auto">
            <a:xfrm>
              <a:off x="2010" y="7513"/>
              <a:ext cx="479" cy="114"/>
            </a:xfrm>
            <a:custGeom>
              <a:avLst/>
              <a:gdLst/>
              <a:ahLst/>
              <a:cxnLst>
                <a:cxn ang="0">
                  <a:pos x="0" y="792"/>
                </a:cxn>
                <a:cxn ang="0">
                  <a:pos x="0" y="644"/>
                </a:cxn>
                <a:cxn ang="0">
                  <a:pos x="28" y="619"/>
                </a:cxn>
                <a:cxn ang="0">
                  <a:pos x="0" y="619"/>
                </a:cxn>
                <a:cxn ang="0">
                  <a:pos x="0" y="148"/>
                </a:cxn>
                <a:cxn ang="0">
                  <a:pos x="28" y="124"/>
                </a:cxn>
                <a:cxn ang="0">
                  <a:pos x="0" y="124"/>
                </a:cxn>
                <a:cxn ang="0">
                  <a:pos x="0" y="0"/>
                </a:cxn>
                <a:cxn ang="0">
                  <a:pos x="3356" y="0"/>
                </a:cxn>
                <a:cxn ang="0">
                  <a:pos x="3356" y="792"/>
                </a:cxn>
              </a:cxnLst>
              <a:rect l="0" t="0" r="r" b="b"/>
              <a:pathLst>
                <a:path w="3356" h="792">
                  <a:moveTo>
                    <a:pt x="0" y="792"/>
                  </a:moveTo>
                  <a:lnTo>
                    <a:pt x="0" y="644"/>
                  </a:lnTo>
                  <a:lnTo>
                    <a:pt x="28" y="619"/>
                  </a:lnTo>
                  <a:lnTo>
                    <a:pt x="0" y="619"/>
                  </a:lnTo>
                  <a:lnTo>
                    <a:pt x="0" y="148"/>
                  </a:lnTo>
                  <a:lnTo>
                    <a:pt x="28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3356" y="0"/>
                  </a:lnTo>
                  <a:lnTo>
                    <a:pt x="3356" y="79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33" name="Freeform 341"/>
            <p:cNvSpPr>
              <a:spLocks/>
            </p:cNvSpPr>
            <p:nvPr/>
          </p:nvSpPr>
          <p:spPr bwMode="auto">
            <a:xfrm>
              <a:off x="2010" y="7531"/>
              <a:ext cx="175" cy="4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228" y="0"/>
                </a:cxn>
                <a:cxn ang="0">
                  <a:pos x="1228" y="24"/>
                </a:cxn>
                <a:cxn ang="0">
                  <a:pos x="0" y="24"/>
                </a:cxn>
                <a:cxn ang="0">
                  <a:pos x="28" y="0"/>
                </a:cxn>
              </a:cxnLst>
              <a:rect l="0" t="0" r="r" b="b"/>
              <a:pathLst>
                <a:path w="1228" h="24">
                  <a:moveTo>
                    <a:pt x="28" y="0"/>
                  </a:moveTo>
                  <a:lnTo>
                    <a:pt x="1228" y="0"/>
                  </a:lnTo>
                  <a:lnTo>
                    <a:pt x="1228" y="24"/>
                  </a:lnTo>
                  <a:lnTo>
                    <a:pt x="0" y="2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34" name="Freeform 342"/>
            <p:cNvSpPr>
              <a:spLocks/>
            </p:cNvSpPr>
            <p:nvPr/>
          </p:nvSpPr>
          <p:spPr bwMode="auto">
            <a:xfrm>
              <a:off x="2010" y="7602"/>
              <a:ext cx="175" cy="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228" y="0"/>
                </a:cxn>
                <a:cxn ang="0">
                  <a:pos x="1228" y="23"/>
                </a:cxn>
                <a:cxn ang="0">
                  <a:pos x="0" y="23"/>
                </a:cxn>
                <a:cxn ang="0">
                  <a:pos x="28" y="0"/>
                </a:cxn>
              </a:cxnLst>
              <a:rect l="0" t="0" r="r" b="b"/>
              <a:pathLst>
                <a:path w="1228" h="23">
                  <a:moveTo>
                    <a:pt x="28" y="0"/>
                  </a:moveTo>
                  <a:lnTo>
                    <a:pt x="1228" y="0"/>
                  </a:lnTo>
                  <a:lnTo>
                    <a:pt x="1228" y="23"/>
                  </a:lnTo>
                  <a:lnTo>
                    <a:pt x="0" y="2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35" name="Freeform 343"/>
            <p:cNvSpPr>
              <a:spLocks/>
            </p:cNvSpPr>
            <p:nvPr/>
          </p:nvSpPr>
          <p:spPr bwMode="auto">
            <a:xfrm>
              <a:off x="2035" y="7551"/>
              <a:ext cx="98" cy="29"/>
            </a:xfrm>
            <a:custGeom>
              <a:avLst/>
              <a:gdLst/>
              <a:ahLst/>
              <a:cxnLst>
                <a:cxn ang="0">
                  <a:pos x="684" y="20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678" y="5"/>
                </a:cxn>
                <a:cxn ang="0">
                  <a:pos x="678" y="202"/>
                </a:cxn>
                <a:cxn ang="0">
                  <a:pos x="684" y="202"/>
                </a:cxn>
              </a:cxnLst>
              <a:rect l="0" t="0" r="r" b="b"/>
              <a:pathLst>
                <a:path w="684" h="202">
                  <a:moveTo>
                    <a:pt x="684" y="202"/>
                  </a:moveTo>
                  <a:lnTo>
                    <a:pt x="68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678" y="5"/>
                  </a:lnTo>
                  <a:lnTo>
                    <a:pt x="678" y="202"/>
                  </a:lnTo>
                  <a:lnTo>
                    <a:pt x="684" y="2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36" name="Freeform 344"/>
            <p:cNvSpPr>
              <a:spLocks/>
            </p:cNvSpPr>
            <p:nvPr/>
          </p:nvSpPr>
          <p:spPr bwMode="auto">
            <a:xfrm>
              <a:off x="2035" y="7551"/>
              <a:ext cx="98" cy="29"/>
            </a:xfrm>
            <a:custGeom>
              <a:avLst/>
              <a:gdLst/>
              <a:ahLst/>
              <a:cxnLst>
                <a:cxn ang="0">
                  <a:pos x="684" y="202"/>
                </a:cxn>
                <a:cxn ang="0">
                  <a:pos x="0" y="202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184"/>
                </a:cxn>
                <a:cxn ang="0">
                  <a:pos x="684" y="184"/>
                </a:cxn>
                <a:cxn ang="0">
                  <a:pos x="684" y="202"/>
                </a:cxn>
              </a:cxnLst>
              <a:rect l="0" t="0" r="r" b="b"/>
              <a:pathLst>
                <a:path w="684" h="202">
                  <a:moveTo>
                    <a:pt x="684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184"/>
                  </a:lnTo>
                  <a:lnTo>
                    <a:pt x="684" y="184"/>
                  </a:lnTo>
                  <a:lnTo>
                    <a:pt x="684" y="2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37" name="Freeform 345"/>
            <p:cNvSpPr>
              <a:spLocks/>
            </p:cNvSpPr>
            <p:nvPr/>
          </p:nvSpPr>
          <p:spPr bwMode="auto">
            <a:xfrm>
              <a:off x="2403" y="7551"/>
              <a:ext cx="66" cy="29"/>
            </a:xfrm>
            <a:custGeom>
              <a:avLst/>
              <a:gdLst/>
              <a:ahLst/>
              <a:cxnLst>
                <a:cxn ang="0">
                  <a:pos x="0" y="202"/>
                </a:cxn>
                <a:cxn ang="0">
                  <a:pos x="0" y="0"/>
                </a:cxn>
                <a:cxn ang="0">
                  <a:pos x="466" y="0"/>
                </a:cxn>
                <a:cxn ang="0">
                  <a:pos x="466" y="5"/>
                </a:cxn>
                <a:cxn ang="0">
                  <a:pos x="8" y="5"/>
                </a:cxn>
                <a:cxn ang="0">
                  <a:pos x="8" y="202"/>
                </a:cxn>
                <a:cxn ang="0">
                  <a:pos x="0" y="202"/>
                </a:cxn>
              </a:cxnLst>
              <a:rect l="0" t="0" r="r" b="b"/>
              <a:pathLst>
                <a:path w="466" h="202">
                  <a:moveTo>
                    <a:pt x="0" y="202"/>
                  </a:moveTo>
                  <a:lnTo>
                    <a:pt x="0" y="0"/>
                  </a:lnTo>
                  <a:lnTo>
                    <a:pt x="466" y="0"/>
                  </a:lnTo>
                  <a:lnTo>
                    <a:pt x="466" y="5"/>
                  </a:lnTo>
                  <a:lnTo>
                    <a:pt x="8" y="5"/>
                  </a:lnTo>
                  <a:lnTo>
                    <a:pt x="8" y="202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38" name="Freeform 346"/>
            <p:cNvSpPr>
              <a:spLocks/>
            </p:cNvSpPr>
            <p:nvPr/>
          </p:nvSpPr>
          <p:spPr bwMode="auto">
            <a:xfrm>
              <a:off x="2403" y="7551"/>
              <a:ext cx="66" cy="29"/>
            </a:xfrm>
            <a:custGeom>
              <a:avLst/>
              <a:gdLst/>
              <a:ahLst/>
              <a:cxnLst>
                <a:cxn ang="0">
                  <a:pos x="0" y="202"/>
                </a:cxn>
                <a:cxn ang="0">
                  <a:pos x="466" y="202"/>
                </a:cxn>
                <a:cxn ang="0">
                  <a:pos x="466" y="0"/>
                </a:cxn>
                <a:cxn ang="0">
                  <a:pos x="446" y="0"/>
                </a:cxn>
                <a:cxn ang="0">
                  <a:pos x="446" y="184"/>
                </a:cxn>
                <a:cxn ang="0">
                  <a:pos x="0" y="184"/>
                </a:cxn>
                <a:cxn ang="0">
                  <a:pos x="0" y="202"/>
                </a:cxn>
              </a:cxnLst>
              <a:rect l="0" t="0" r="r" b="b"/>
              <a:pathLst>
                <a:path w="466" h="202">
                  <a:moveTo>
                    <a:pt x="0" y="202"/>
                  </a:moveTo>
                  <a:lnTo>
                    <a:pt x="466" y="202"/>
                  </a:lnTo>
                  <a:lnTo>
                    <a:pt x="466" y="0"/>
                  </a:lnTo>
                  <a:lnTo>
                    <a:pt x="446" y="0"/>
                  </a:lnTo>
                  <a:lnTo>
                    <a:pt x="446" y="184"/>
                  </a:lnTo>
                  <a:lnTo>
                    <a:pt x="0" y="184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39" name="Freeform 347"/>
            <p:cNvSpPr>
              <a:spLocks/>
            </p:cNvSpPr>
            <p:nvPr/>
          </p:nvSpPr>
          <p:spPr bwMode="auto">
            <a:xfrm>
              <a:off x="2422" y="7555"/>
              <a:ext cx="26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5"/>
                </a:cxn>
                <a:cxn ang="0">
                  <a:pos x="29" y="105"/>
                </a:cxn>
                <a:cxn ang="0">
                  <a:pos x="155" y="105"/>
                </a:cxn>
                <a:cxn ang="0">
                  <a:pos x="183" y="129"/>
                </a:cxn>
                <a:cxn ang="0">
                  <a:pos x="0" y="129"/>
                </a:cxn>
                <a:cxn ang="0">
                  <a:pos x="0" y="0"/>
                </a:cxn>
              </a:cxnLst>
              <a:rect l="0" t="0" r="r" b="b"/>
              <a:pathLst>
                <a:path w="183" h="129">
                  <a:moveTo>
                    <a:pt x="0" y="0"/>
                  </a:moveTo>
                  <a:lnTo>
                    <a:pt x="29" y="25"/>
                  </a:lnTo>
                  <a:lnTo>
                    <a:pt x="29" y="105"/>
                  </a:lnTo>
                  <a:lnTo>
                    <a:pt x="155" y="105"/>
                  </a:lnTo>
                  <a:lnTo>
                    <a:pt x="183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40" name="Freeform 348"/>
            <p:cNvSpPr>
              <a:spLocks/>
            </p:cNvSpPr>
            <p:nvPr/>
          </p:nvSpPr>
          <p:spPr bwMode="auto">
            <a:xfrm>
              <a:off x="2422" y="7555"/>
              <a:ext cx="26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5"/>
                </a:cxn>
                <a:cxn ang="0">
                  <a:pos x="155" y="25"/>
                </a:cxn>
                <a:cxn ang="0">
                  <a:pos x="155" y="105"/>
                </a:cxn>
                <a:cxn ang="0">
                  <a:pos x="183" y="129"/>
                </a:cxn>
                <a:cxn ang="0">
                  <a:pos x="183" y="0"/>
                </a:cxn>
                <a:cxn ang="0">
                  <a:pos x="0" y="0"/>
                </a:cxn>
              </a:cxnLst>
              <a:rect l="0" t="0" r="r" b="b"/>
              <a:pathLst>
                <a:path w="183" h="129">
                  <a:moveTo>
                    <a:pt x="0" y="0"/>
                  </a:moveTo>
                  <a:lnTo>
                    <a:pt x="29" y="25"/>
                  </a:lnTo>
                  <a:lnTo>
                    <a:pt x="155" y="25"/>
                  </a:lnTo>
                  <a:lnTo>
                    <a:pt x="155" y="105"/>
                  </a:lnTo>
                  <a:lnTo>
                    <a:pt x="183" y="129"/>
                  </a:ln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41" name="Freeform 349"/>
            <p:cNvSpPr>
              <a:spLocks/>
            </p:cNvSpPr>
            <p:nvPr/>
          </p:nvSpPr>
          <p:spPr bwMode="auto">
            <a:xfrm>
              <a:off x="2204" y="7614"/>
              <a:ext cx="178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5" y="13"/>
                </a:cxn>
                <a:cxn ang="0">
                  <a:pos x="8" y="19"/>
                </a:cxn>
                <a:cxn ang="0">
                  <a:pos x="15" y="22"/>
                </a:cxn>
                <a:cxn ang="0">
                  <a:pos x="23" y="24"/>
                </a:cxn>
                <a:cxn ang="0">
                  <a:pos x="1223" y="24"/>
                </a:cxn>
                <a:cxn ang="0">
                  <a:pos x="1230" y="22"/>
                </a:cxn>
                <a:cxn ang="0">
                  <a:pos x="1236" y="19"/>
                </a:cxn>
                <a:cxn ang="0">
                  <a:pos x="1242" y="13"/>
                </a:cxn>
                <a:cxn ang="0">
                  <a:pos x="1243" y="5"/>
                </a:cxn>
                <a:cxn ang="0">
                  <a:pos x="1245" y="0"/>
                </a:cxn>
                <a:cxn ang="0">
                  <a:pos x="1243" y="22"/>
                </a:cxn>
                <a:cxn ang="0">
                  <a:pos x="1243" y="31"/>
                </a:cxn>
                <a:cxn ang="0">
                  <a:pos x="1240" y="37"/>
                </a:cxn>
                <a:cxn ang="0">
                  <a:pos x="1233" y="42"/>
                </a:cxn>
                <a:cxn ang="0">
                  <a:pos x="1228" y="45"/>
                </a:cxn>
                <a:cxn ang="0">
                  <a:pos x="1219" y="47"/>
                </a:cxn>
                <a:cxn ang="0">
                  <a:pos x="22" y="47"/>
                </a:cxn>
                <a:cxn ang="0">
                  <a:pos x="15" y="45"/>
                </a:cxn>
                <a:cxn ang="0">
                  <a:pos x="8" y="42"/>
                </a:cxn>
                <a:cxn ang="0">
                  <a:pos x="4" y="37"/>
                </a:cxn>
                <a:cxn ang="0">
                  <a:pos x="0" y="31"/>
                </a:cxn>
                <a:cxn ang="0">
                  <a:pos x="0" y="22"/>
                </a:cxn>
                <a:cxn ang="0">
                  <a:pos x="0" y="0"/>
                </a:cxn>
              </a:cxnLst>
              <a:rect l="0" t="0" r="r" b="b"/>
              <a:pathLst>
                <a:path w="1245" h="47">
                  <a:moveTo>
                    <a:pt x="0" y="0"/>
                  </a:moveTo>
                  <a:lnTo>
                    <a:pt x="1" y="5"/>
                  </a:lnTo>
                  <a:lnTo>
                    <a:pt x="5" y="13"/>
                  </a:lnTo>
                  <a:lnTo>
                    <a:pt x="8" y="19"/>
                  </a:lnTo>
                  <a:lnTo>
                    <a:pt x="15" y="22"/>
                  </a:lnTo>
                  <a:lnTo>
                    <a:pt x="23" y="24"/>
                  </a:lnTo>
                  <a:lnTo>
                    <a:pt x="1223" y="24"/>
                  </a:lnTo>
                  <a:lnTo>
                    <a:pt x="1230" y="22"/>
                  </a:lnTo>
                  <a:lnTo>
                    <a:pt x="1236" y="19"/>
                  </a:lnTo>
                  <a:lnTo>
                    <a:pt x="1242" y="13"/>
                  </a:lnTo>
                  <a:lnTo>
                    <a:pt x="1243" y="5"/>
                  </a:lnTo>
                  <a:lnTo>
                    <a:pt x="1245" y="0"/>
                  </a:lnTo>
                  <a:lnTo>
                    <a:pt x="1243" y="22"/>
                  </a:lnTo>
                  <a:lnTo>
                    <a:pt x="1243" y="31"/>
                  </a:lnTo>
                  <a:lnTo>
                    <a:pt x="1240" y="37"/>
                  </a:lnTo>
                  <a:lnTo>
                    <a:pt x="1233" y="42"/>
                  </a:lnTo>
                  <a:lnTo>
                    <a:pt x="1228" y="45"/>
                  </a:lnTo>
                  <a:lnTo>
                    <a:pt x="1219" y="47"/>
                  </a:lnTo>
                  <a:lnTo>
                    <a:pt x="22" y="47"/>
                  </a:lnTo>
                  <a:lnTo>
                    <a:pt x="15" y="45"/>
                  </a:lnTo>
                  <a:lnTo>
                    <a:pt x="8" y="42"/>
                  </a:lnTo>
                  <a:lnTo>
                    <a:pt x="4" y="37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42" name="Freeform 350"/>
            <p:cNvSpPr>
              <a:spLocks/>
            </p:cNvSpPr>
            <p:nvPr/>
          </p:nvSpPr>
          <p:spPr bwMode="auto">
            <a:xfrm>
              <a:off x="2204" y="7520"/>
              <a:ext cx="178" cy="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" y="42"/>
                </a:cxn>
                <a:cxn ang="0">
                  <a:pos x="5" y="35"/>
                </a:cxn>
                <a:cxn ang="0">
                  <a:pos x="8" y="31"/>
                </a:cxn>
                <a:cxn ang="0">
                  <a:pos x="15" y="26"/>
                </a:cxn>
                <a:cxn ang="0">
                  <a:pos x="23" y="24"/>
                </a:cxn>
                <a:cxn ang="0">
                  <a:pos x="1223" y="24"/>
                </a:cxn>
                <a:cxn ang="0">
                  <a:pos x="1230" y="26"/>
                </a:cxn>
                <a:cxn ang="0">
                  <a:pos x="1236" y="31"/>
                </a:cxn>
                <a:cxn ang="0">
                  <a:pos x="1242" y="35"/>
                </a:cxn>
                <a:cxn ang="0">
                  <a:pos x="1243" y="42"/>
                </a:cxn>
                <a:cxn ang="0">
                  <a:pos x="1245" y="48"/>
                </a:cxn>
                <a:cxn ang="0">
                  <a:pos x="1243" y="26"/>
                </a:cxn>
                <a:cxn ang="0">
                  <a:pos x="1243" y="16"/>
                </a:cxn>
                <a:cxn ang="0">
                  <a:pos x="1240" y="12"/>
                </a:cxn>
                <a:cxn ang="0">
                  <a:pos x="1233" y="5"/>
                </a:cxn>
                <a:cxn ang="0">
                  <a:pos x="1228" y="2"/>
                </a:cxn>
                <a:cxn ang="0">
                  <a:pos x="1219" y="0"/>
                </a:cxn>
                <a:cxn ang="0">
                  <a:pos x="22" y="0"/>
                </a:cxn>
                <a:cxn ang="0">
                  <a:pos x="15" y="2"/>
                </a:cxn>
                <a:cxn ang="0">
                  <a:pos x="8" y="5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0" y="26"/>
                </a:cxn>
                <a:cxn ang="0">
                  <a:pos x="0" y="48"/>
                </a:cxn>
              </a:cxnLst>
              <a:rect l="0" t="0" r="r" b="b"/>
              <a:pathLst>
                <a:path w="1245" h="48">
                  <a:moveTo>
                    <a:pt x="0" y="48"/>
                  </a:moveTo>
                  <a:lnTo>
                    <a:pt x="1" y="42"/>
                  </a:lnTo>
                  <a:lnTo>
                    <a:pt x="5" y="35"/>
                  </a:lnTo>
                  <a:lnTo>
                    <a:pt x="8" y="31"/>
                  </a:lnTo>
                  <a:lnTo>
                    <a:pt x="15" y="26"/>
                  </a:lnTo>
                  <a:lnTo>
                    <a:pt x="23" y="24"/>
                  </a:lnTo>
                  <a:lnTo>
                    <a:pt x="1223" y="24"/>
                  </a:lnTo>
                  <a:lnTo>
                    <a:pt x="1230" y="26"/>
                  </a:lnTo>
                  <a:lnTo>
                    <a:pt x="1236" y="31"/>
                  </a:lnTo>
                  <a:lnTo>
                    <a:pt x="1242" y="35"/>
                  </a:lnTo>
                  <a:lnTo>
                    <a:pt x="1243" y="42"/>
                  </a:lnTo>
                  <a:lnTo>
                    <a:pt x="1245" y="48"/>
                  </a:lnTo>
                  <a:lnTo>
                    <a:pt x="1243" y="26"/>
                  </a:lnTo>
                  <a:lnTo>
                    <a:pt x="1243" y="16"/>
                  </a:lnTo>
                  <a:lnTo>
                    <a:pt x="1240" y="12"/>
                  </a:lnTo>
                  <a:lnTo>
                    <a:pt x="1233" y="5"/>
                  </a:lnTo>
                  <a:lnTo>
                    <a:pt x="1228" y="2"/>
                  </a:lnTo>
                  <a:lnTo>
                    <a:pt x="1219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8" y="5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43" name="Line 351"/>
            <p:cNvSpPr>
              <a:spLocks noChangeShapeType="1"/>
            </p:cNvSpPr>
            <p:nvPr/>
          </p:nvSpPr>
          <p:spPr bwMode="auto">
            <a:xfrm flipV="1">
              <a:off x="2382" y="7526"/>
              <a:ext cx="1" cy="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44" name="Line 352"/>
            <p:cNvSpPr>
              <a:spLocks noChangeShapeType="1"/>
            </p:cNvSpPr>
            <p:nvPr/>
          </p:nvSpPr>
          <p:spPr bwMode="auto">
            <a:xfrm flipV="1">
              <a:off x="2205" y="7526"/>
              <a:ext cx="1" cy="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45" name="Freeform 353"/>
            <p:cNvSpPr>
              <a:spLocks/>
            </p:cNvSpPr>
            <p:nvPr/>
          </p:nvSpPr>
          <p:spPr bwMode="auto">
            <a:xfrm>
              <a:off x="2212" y="7526"/>
              <a:ext cx="162" cy="15"/>
            </a:xfrm>
            <a:custGeom>
              <a:avLst/>
              <a:gdLst/>
              <a:ahLst/>
              <a:cxnLst>
                <a:cxn ang="0">
                  <a:pos x="231" y="108"/>
                </a:cxn>
                <a:cxn ang="0">
                  <a:pos x="249" y="47"/>
                </a:cxn>
                <a:cxn ang="0">
                  <a:pos x="690" y="47"/>
                </a:cxn>
                <a:cxn ang="0">
                  <a:pos x="709" y="108"/>
                </a:cxn>
                <a:cxn ang="0">
                  <a:pos x="709" y="47"/>
                </a:cxn>
                <a:cxn ang="0">
                  <a:pos x="1133" y="47"/>
                </a:cxn>
                <a:cxn ang="0">
                  <a:pos x="1133" y="33"/>
                </a:cxn>
                <a:cxn ang="0">
                  <a:pos x="709" y="33"/>
                </a:cxn>
                <a:cxn ang="0">
                  <a:pos x="709" y="0"/>
                </a:cxn>
                <a:cxn ang="0">
                  <a:pos x="231" y="0"/>
                </a:cxn>
                <a:cxn ang="0">
                  <a:pos x="231" y="33"/>
                </a:cxn>
                <a:cxn ang="0">
                  <a:pos x="0" y="33"/>
                </a:cxn>
                <a:cxn ang="0">
                  <a:pos x="0" y="47"/>
                </a:cxn>
                <a:cxn ang="0">
                  <a:pos x="231" y="47"/>
                </a:cxn>
                <a:cxn ang="0">
                  <a:pos x="231" y="108"/>
                </a:cxn>
              </a:cxnLst>
              <a:rect l="0" t="0" r="r" b="b"/>
              <a:pathLst>
                <a:path w="1133" h="108">
                  <a:moveTo>
                    <a:pt x="231" y="108"/>
                  </a:moveTo>
                  <a:lnTo>
                    <a:pt x="249" y="47"/>
                  </a:lnTo>
                  <a:lnTo>
                    <a:pt x="690" y="47"/>
                  </a:lnTo>
                  <a:lnTo>
                    <a:pt x="709" y="108"/>
                  </a:lnTo>
                  <a:lnTo>
                    <a:pt x="709" y="47"/>
                  </a:lnTo>
                  <a:lnTo>
                    <a:pt x="1133" y="47"/>
                  </a:lnTo>
                  <a:lnTo>
                    <a:pt x="1133" y="33"/>
                  </a:lnTo>
                  <a:lnTo>
                    <a:pt x="709" y="33"/>
                  </a:lnTo>
                  <a:lnTo>
                    <a:pt x="709" y="0"/>
                  </a:lnTo>
                  <a:lnTo>
                    <a:pt x="231" y="0"/>
                  </a:lnTo>
                  <a:lnTo>
                    <a:pt x="231" y="33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231" y="47"/>
                  </a:lnTo>
                  <a:lnTo>
                    <a:pt x="231" y="10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46" name="Rectangle 354"/>
            <p:cNvSpPr>
              <a:spLocks noChangeArrowheads="1"/>
            </p:cNvSpPr>
            <p:nvPr/>
          </p:nvSpPr>
          <p:spPr bwMode="auto">
            <a:xfrm>
              <a:off x="2245" y="7540"/>
              <a:ext cx="69" cy="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47" name="Freeform 355"/>
            <p:cNvSpPr>
              <a:spLocks/>
            </p:cNvSpPr>
            <p:nvPr/>
          </p:nvSpPr>
          <p:spPr bwMode="auto">
            <a:xfrm>
              <a:off x="2245" y="7551"/>
              <a:ext cx="69" cy="23"/>
            </a:xfrm>
            <a:custGeom>
              <a:avLst/>
              <a:gdLst/>
              <a:ahLst/>
              <a:cxnLst>
                <a:cxn ang="0">
                  <a:pos x="0" y="157"/>
                </a:cxn>
                <a:cxn ang="0">
                  <a:pos x="0" y="0"/>
                </a:cxn>
                <a:cxn ang="0">
                  <a:pos x="478" y="0"/>
                </a:cxn>
                <a:cxn ang="0">
                  <a:pos x="478" y="157"/>
                </a:cxn>
                <a:cxn ang="0">
                  <a:pos x="472" y="157"/>
                </a:cxn>
                <a:cxn ang="0">
                  <a:pos x="472" y="16"/>
                </a:cxn>
                <a:cxn ang="0">
                  <a:pos x="6" y="16"/>
                </a:cxn>
                <a:cxn ang="0">
                  <a:pos x="6" y="157"/>
                </a:cxn>
                <a:cxn ang="0">
                  <a:pos x="0" y="157"/>
                </a:cxn>
              </a:cxnLst>
              <a:rect l="0" t="0" r="r" b="b"/>
              <a:pathLst>
                <a:path w="478" h="157">
                  <a:moveTo>
                    <a:pt x="0" y="157"/>
                  </a:moveTo>
                  <a:lnTo>
                    <a:pt x="0" y="0"/>
                  </a:lnTo>
                  <a:lnTo>
                    <a:pt x="478" y="0"/>
                  </a:lnTo>
                  <a:lnTo>
                    <a:pt x="478" y="157"/>
                  </a:lnTo>
                  <a:lnTo>
                    <a:pt x="472" y="157"/>
                  </a:lnTo>
                  <a:lnTo>
                    <a:pt x="472" y="16"/>
                  </a:lnTo>
                  <a:lnTo>
                    <a:pt x="6" y="16"/>
                  </a:lnTo>
                  <a:lnTo>
                    <a:pt x="6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48" name="Rectangle 356"/>
            <p:cNvSpPr>
              <a:spLocks noChangeArrowheads="1"/>
            </p:cNvSpPr>
            <p:nvPr/>
          </p:nvSpPr>
          <p:spPr bwMode="auto">
            <a:xfrm>
              <a:off x="2245" y="7573"/>
              <a:ext cx="69" cy="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49" name="Freeform 357"/>
            <p:cNvSpPr>
              <a:spLocks/>
            </p:cNvSpPr>
            <p:nvPr/>
          </p:nvSpPr>
          <p:spPr bwMode="auto">
            <a:xfrm>
              <a:off x="2245" y="7584"/>
              <a:ext cx="69" cy="29"/>
            </a:xfrm>
            <a:custGeom>
              <a:avLst/>
              <a:gdLst/>
              <a:ahLst/>
              <a:cxnLst>
                <a:cxn ang="0">
                  <a:pos x="0" y="205"/>
                </a:cxn>
                <a:cxn ang="0">
                  <a:pos x="0" y="0"/>
                </a:cxn>
                <a:cxn ang="0">
                  <a:pos x="478" y="0"/>
                </a:cxn>
                <a:cxn ang="0">
                  <a:pos x="478" y="205"/>
                </a:cxn>
                <a:cxn ang="0">
                  <a:pos x="472" y="205"/>
                </a:cxn>
                <a:cxn ang="0">
                  <a:pos x="472" y="15"/>
                </a:cxn>
                <a:cxn ang="0">
                  <a:pos x="6" y="15"/>
                </a:cxn>
                <a:cxn ang="0">
                  <a:pos x="6" y="205"/>
                </a:cxn>
                <a:cxn ang="0">
                  <a:pos x="0" y="205"/>
                </a:cxn>
              </a:cxnLst>
              <a:rect l="0" t="0" r="r" b="b"/>
              <a:pathLst>
                <a:path w="478" h="205">
                  <a:moveTo>
                    <a:pt x="0" y="205"/>
                  </a:moveTo>
                  <a:lnTo>
                    <a:pt x="0" y="0"/>
                  </a:lnTo>
                  <a:lnTo>
                    <a:pt x="478" y="0"/>
                  </a:lnTo>
                  <a:lnTo>
                    <a:pt x="478" y="205"/>
                  </a:lnTo>
                  <a:lnTo>
                    <a:pt x="472" y="205"/>
                  </a:lnTo>
                  <a:lnTo>
                    <a:pt x="472" y="15"/>
                  </a:lnTo>
                  <a:lnTo>
                    <a:pt x="6" y="15"/>
                  </a:lnTo>
                  <a:lnTo>
                    <a:pt x="6" y="205"/>
                  </a:lnTo>
                  <a:lnTo>
                    <a:pt x="0" y="20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50" name="Rectangle 358"/>
            <p:cNvSpPr>
              <a:spLocks noChangeArrowheads="1"/>
            </p:cNvSpPr>
            <p:nvPr/>
          </p:nvSpPr>
          <p:spPr bwMode="auto">
            <a:xfrm>
              <a:off x="2245" y="7612"/>
              <a:ext cx="69" cy="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51" name="Rectangle 359"/>
            <p:cNvSpPr>
              <a:spLocks noChangeArrowheads="1"/>
            </p:cNvSpPr>
            <p:nvPr/>
          </p:nvSpPr>
          <p:spPr bwMode="auto">
            <a:xfrm>
              <a:off x="2205" y="7545"/>
              <a:ext cx="177" cy="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52" name="Rectangle 360"/>
            <p:cNvSpPr>
              <a:spLocks noChangeArrowheads="1"/>
            </p:cNvSpPr>
            <p:nvPr/>
          </p:nvSpPr>
          <p:spPr bwMode="auto">
            <a:xfrm>
              <a:off x="2205" y="7579"/>
              <a:ext cx="177" cy="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53" name="Freeform 361"/>
            <p:cNvSpPr>
              <a:spLocks/>
            </p:cNvSpPr>
            <p:nvPr/>
          </p:nvSpPr>
          <p:spPr bwMode="auto">
            <a:xfrm>
              <a:off x="2338" y="7525"/>
              <a:ext cx="25" cy="4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74" y="2"/>
                </a:cxn>
                <a:cxn ang="0">
                  <a:pos x="177" y="5"/>
                </a:cxn>
                <a:cxn ang="0">
                  <a:pos x="180" y="10"/>
                </a:cxn>
                <a:cxn ang="0">
                  <a:pos x="180" y="15"/>
                </a:cxn>
                <a:cxn ang="0">
                  <a:pos x="178" y="22"/>
                </a:cxn>
                <a:cxn ang="0">
                  <a:pos x="177" y="26"/>
                </a:cxn>
                <a:cxn ang="0">
                  <a:pos x="173" y="28"/>
                </a:cxn>
                <a:cxn ang="0">
                  <a:pos x="166" y="30"/>
                </a:cxn>
                <a:cxn ang="0">
                  <a:pos x="15" y="30"/>
                </a:cxn>
                <a:cxn ang="0">
                  <a:pos x="10" y="28"/>
                </a:cxn>
                <a:cxn ang="0">
                  <a:pos x="5" y="26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1" y="10"/>
                </a:cxn>
                <a:cxn ang="0">
                  <a:pos x="3" y="5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68" y="0"/>
                </a:cxn>
              </a:cxnLst>
              <a:rect l="0" t="0" r="r" b="b"/>
              <a:pathLst>
                <a:path w="180" h="30">
                  <a:moveTo>
                    <a:pt x="168" y="0"/>
                  </a:moveTo>
                  <a:lnTo>
                    <a:pt x="174" y="2"/>
                  </a:lnTo>
                  <a:lnTo>
                    <a:pt x="177" y="5"/>
                  </a:lnTo>
                  <a:lnTo>
                    <a:pt x="180" y="10"/>
                  </a:lnTo>
                  <a:lnTo>
                    <a:pt x="180" y="15"/>
                  </a:lnTo>
                  <a:lnTo>
                    <a:pt x="178" y="22"/>
                  </a:lnTo>
                  <a:lnTo>
                    <a:pt x="177" y="26"/>
                  </a:lnTo>
                  <a:lnTo>
                    <a:pt x="173" y="28"/>
                  </a:lnTo>
                  <a:lnTo>
                    <a:pt x="166" y="30"/>
                  </a:lnTo>
                  <a:lnTo>
                    <a:pt x="15" y="30"/>
                  </a:lnTo>
                  <a:lnTo>
                    <a:pt x="10" y="28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3" y="5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54" name="Freeform 362"/>
            <p:cNvSpPr>
              <a:spLocks/>
            </p:cNvSpPr>
            <p:nvPr/>
          </p:nvSpPr>
          <p:spPr bwMode="auto">
            <a:xfrm>
              <a:off x="2340" y="7527"/>
              <a:ext cx="25" cy="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50" y="15"/>
                </a:cxn>
                <a:cxn ang="0">
                  <a:pos x="159" y="13"/>
                </a:cxn>
                <a:cxn ang="0">
                  <a:pos x="162" y="11"/>
                </a:cxn>
                <a:cxn ang="0">
                  <a:pos x="165" y="7"/>
                </a:cxn>
                <a:cxn ang="0">
                  <a:pos x="165" y="0"/>
                </a:cxn>
                <a:cxn ang="0">
                  <a:pos x="173" y="5"/>
                </a:cxn>
                <a:cxn ang="0">
                  <a:pos x="175" y="8"/>
                </a:cxn>
                <a:cxn ang="0">
                  <a:pos x="179" y="15"/>
                </a:cxn>
                <a:cxn ang="0">
                  <a:pos x="179" y="16"/>
                </a:cxn>
                <a:cxn ang="0">
                  <a:pos x="177" y="22"/>
                </a:cxn>
                <a:cxn ang="0">
                  <a:pos x="175" y="25"/>
                </a:cxn>
                <a:cxn ang="0">
                  <a:pos x="2" y="25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0" y="15"/>
                </a:cxn>
              </a:cxnLst>
              <a:rect l="0" t="0" r="r" b="b"/>
              <a:pathLst>
                <a:path w="179" h="25">
                  <a:moveTo>
                    <a:pt x="0" y="15"/>
                  </a:moveTo>
                  <a:lnTo>
                    <a:pt x="150" y="15"/>
                  </a:lnTo>
                  <a:lnTo>
                    <a:pt x="159" y="13"/>
                  </a:lnTo>
                  <a:lnTo>
                    <a:pt x="162" y="11"/>
                  </a:lnTo>
                  <a:lnTo>
                    <a:pt x="165" y="7"/>
                  </a:lnTo>
                  <a:lnTo>
                    <a:pt x="165" y="0"/>
                  </a:lnTo>
                  <a:lnTo>
                    <a:pt x="173" y="5"/>
                  </a:lnTo>
                  <a:lnTo>
                    <a:pt x="175" y="8"/>
                  </a:lnTo>
                  <a:lnTo>
                    <a:pt x="179" y="15"/>
                  </a:lnTo>
                  <a:lnTo>
                    <a:pt x="179" y="16"/>
                  </a:lnTo>
                  <a:lnTo>
                    <a:pt x="177" y="22"/>
                  </a:lnTo>
                  <a:lnTo>
                    <a:pt x="175" y="25"/>
                  </a:lnTo>
                  <a:lnTo>
                    <a:pt x="2" y="25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55" name="Rectangle 363"/>
            <p:cNvSpPr>
              <a:spLocks noChangeArrowheads="1"/>
            </p:cNvSpPr>
            <p:nvPr/>
          </p:nvSpPr>
          <p:spPr bwMode="auto">
            <a:xfrm>
              <a:off x="2253" y="7536"/>
              <a:ext cx="6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56" name="Line 364"/>
            <p:cNvSpPr>
              <a:spLocks noChangeShapeType="1"/>
            </p:cNvSpPr>
            <p:nvPr/>
          </p:nvSpPr>
          <p:spPr bwMode="auto">
            <a:xfrm flipV="1">
              <a:off x="2009" y="7448"/>
              <a:ext cx="50" cy="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57" name="Line 365"/>
            <p:cNvSpPr>
              <a:spLocks noChangeShapeType="1"/>
            </p:cNvSpPr>
            <p:nvPr/>
          </p:nvSpPr>
          <p:spPr bwMode="auto">
            <a:xfrm flipH="1" flipV="1">
              <a:off x="2439" y="7448"/>
              <a:ext cx="50" cy="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58" name="Rectangle 366"/>
            <p:cNvSpPr>
              <a:spLocks noChangeArrowheads="1"/>
            </p:cNvSpPr>
            <p:nvPr/>
          </p:nvSpPr>
          <p:spPr bwMode="auto">
            <a:xfrm>
              <a:off x="2050" y="7160"/>
              <a:ext cx="402" cy="28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59" name="Freeform 367"/>
            <p:cNvSpPr>
              <a:spLocks/>
            </p:cNvSpPr>
            <p:nvPr/>
          </p:nvSpPr>
          <p:spPr bwMode="auto">
            <a:xfrm>
              <a:off x="2175" y="7448"/>
              <a:ext cx="152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6"/>
                </a:cxn>
                <a:cxn ang="0">
                  <a:pos x="21" y="11"/>
                </a:cxn>
                <a:cxn ang="0">
                  <a:pos x="34" y="15"/>
                </a:cxn>
                <a:cxn ang="0">
                  <a:pos x="51" y="22"/>
                </a:cxn>
                <a:cxn ang="0">
                  <a:pos x="69" y="25"/>
                </a:cxn>
                <a:cxn ang="0">
                  <a:pos x="89" y="31"/>
                </a:cxn>
                <a:cxn ang="0">
                  <a:pos x="110" y="36"/>
                </a:cxn>
                <a:cxn ang="0">
                  <a:pos x="134" y="39"/>
                </a:cxn>
                <a:cxn ang="0">
                  <a:pos x="159" y="43"/>
                </a:cxn>
                <a:cxn ang="0">
                  <a:pos x="187" y="47"/>
                </a:cxn>
                <a:cxn ang="0">
                  <a:pos x="213" y="51"/>
                </a:cxn>
                <a:cxn ang="0">
                  <a:pos x="245" y="53"/>
                </a:cxn>
                <a:cxn ang="0">
                  <a:pos x="274" y="57"/>
                </a:cxn>
                <a:cxn ang="0">
                  <a:pos x="306" y="59"/>
                </a:cxn>
                <a:cxn ang="0">
                  <a:pos x="336" y="60"/>
                </a:cxn>
                <a:cxn ang="0">
                  <a:pos x="369" y="63"/>
                </a:cxn>
                <a:cxn ang="0">
                  <a:pos x="403" y="64"/>
                </a:cxn>
                <a:cxn ang="0">
                  <a:pos x="437" y="66"/>
                </a:cxn>
                <a:cxn ang="0">
                  <a:pos x="472" y="66"/>
                </a:cxn>
                <a:cxn ang="0">
                  <a:pos x="508" y="66"/>
                </a:cxn>
                <a:cxn ang="0">
                  <a:pos x="542" y="66"/>
                </a:cxn>
                <a:cxn ang="0">
                  <a:pos x="578" y="66"/>
                </a:cxn>
                <a:cxn ang="0">
                  <a:pos x="614" y="66"/>
                </a:cxn>
                <a:cxn ang="0">
                  <a:pos x="649" y="64"/>
                </a:cxn>
                <a:cxn ang="0">
                  <a:pos x="681" y="63"/>
                </a:cxn>
                <a:cxn ang="0">
                  <a:pos x="716" y="60"/>
                </a:cxn>
                <a:cxn ang="0">
                  <a:pos x="747" y="59"/>
                </a:cxn>
                <a:cxn ang="0">
                  <a:pos x="780" y="57"/>
                </a:cxn>
                <a:cxn ang="0">
                  <a:pos x="810" y="53"/>
                </a:cxn>
                <a:cxn ang="0">
                  <a:pos x="836" y="51"/>
                </a:cxn>
                <a:cxn ang="0">
                  <a:pos x="866" y="47"/>
                </a:cxn>
                <a:cxn ang="0">
                  <a:pos x="891" y="45"/>
                </a:cxn>
                <a:cxn ang="0">
                  <a:pos x="917" y="39"/>
                </a:cxn>
                <a:cxn ang="0">
                  <a:pos x="941" y="36"/>
                </a:cxn>
                <a:cxn ang="0">
                  <a:pos x="963" y="31"/>
                </a:cxn>
                <a:cxn ang="0">
                  <a:pos x="984" y="27"/>
                </a:cxn>
                <a:cxn ang="0">
                  <a:pos x="1002" y="22"/>
                </a:cxn>
                <a:cxn ang="0">
                  <a:pos x="1017" y="15"/>
                </a:cxn>
                <a:cxn ang="0">
                  <a:pos x="1031" y="11"/>
                </a:cxn>
                <a:cxn ang="0">
                  <a:pos x="1045" y="6"/>
                </a:cxn>
                <a:cxn ang="0">
                  <a:pos x="1061" y="0"/>
                </a:cxn>
                <a:cxn ang="0">
                  <a:pos x="0" y="0"/>
                </a:cxn>
              </a:cxnLst>
              <a:rect l="0" t="0" r="r" b="b"/>
              <a:pathLst>
                <a:path w="1061" h="66">
                  <a:moveTo>
                    <a:pt x="0" y="0"/>
                  </a:moveTo>
                  <a:lnTo>
                    <a:pt x="7" y="6"/>
                  </a:lnTo>
                  <a:lnTo>
                    <a:pt x="21" y="11"/>
                  </a:lnTo>
                  <a:lnTo>
                    <a:pt x="34" y="15"/>
                  </a:lnTo>
                  <a:lnTo>
                    <a:pt x="51" y="22"/>
                  </a:lnTo>
                  <a:lnTo>
                    <a:pt x="69" y="25"/>
                  </a:lnTo>
                  <a:lnTo>
                    <a:pt x="89" y="31"/>
                  </a:lnTo>
                  <a:lnTo>
                    <a:pt x="110" y="36"/>
                  </a:lnTo>
                  <a:lnTo>
                    <a:pt x="134" y="39"/>
                  </a:lnTo>
                  <a:lnTo>
                    <a:pt x="159" y="43"/>
                  </a:lnTo>
                  <a:lnTo>
                    <a:pt x="187" y="47"/>
                  </a:lnTo>
                  <a:lnTo>
                    <a:pt x="213" y="51"/>
                  </a:lnTo>
                  <a:lnTo>
                    <a:pt x="245" y="53"/>
                  </a:lnTo>
                  <a:lnTo>
                    <a:pt x="274" y="57"/>
                  </a:lnTo>
                  <a:lnTo>
                    <a:pt x="306" y="59"/>
                  </a:lnTo>
                  <a:lnTo>
                    <a:pt x="336" y="60"/>
                  </a:lnTo>
                  <a:lnTo>
                    <a:pt x="369" y="63"/>
                  </a:lnTo>
                  <a:lnTo>
                    <a:pt x="403" y="64"/>
                  </a:lnTo>
                  <a:lnTo>
                    <a:pt x="437" y="66"/>
                  </a:lnTo>
                  <a:lnTo>
                    <a:pt x="472" y="66"/>
                  </a:lnTo>
                  <a:lnTo>
                    <a:pt x="508" y="66"/>
                  </a:lnTo>
                  <a:lnTo>
                    <a:pt x="542" y="66"/>
                  </a:lnTo>
                  <a:lnTo>
                    <a:pt x="578" y="66"/>
                  </a:lnTo>
                  <a:lnTo>
                    <a:pt x="614" y="66"/>
                  </a:lnTo>
                  <a:lnTo>
                    <a:pt x="649" y="64"/>
                  </a:lnTo>
                  <a:lnTo>
                    <a:pt x="681" y="63"/>
                  </a:lnTo>
                  <a:lnTo>
                    <a:pt x="716" y="60"/>
                  </a:lnTo>
                  <a:lnTo>
                    <a:pt x="747" y="59"/>
                  </a:lnTo>
                  <a:lnTo>
                    <a:pt x="780" y="57"/>
                  </a:lnTo>
                  <a:lnTo>
                    <a:pt x="810" y="53"/>
                  </a:lnTo>
                  <a:lnTo>
                    <a:pt x="836" y="51"/>
                  </a:lnTo>
                  <a:lnTo>
                    <a:pt x="866" y="47"/>
                  </a:lnTo>
                  <a:lnTo>
                    <a:pt x="891" y="45"/>
                  </a:lnTo>
                  <a:lnTo>
                    <a:pt x="917" y="39"/>
                  </a:lnTo>
                  <a:lnTo>
                    <a:pt x="941" y="36"/>
                  </a:lnTo>
                  <a:lnTo>
                    <a:pt x="963" y="31"/>
                  </a:lnTo>
                  <a:lnTo>
                    <a:pt x="984" y="27"/>
                  </a:lnTo>
                  <a:lnTo>
                    <a:pt x="1002" y="22"/>
                  </a:lnTo>
                  <a:lnTo>
                    <a:pt x="1017" y="15"/>
                  </a:lnTo>
                  <a:lnTo>
                    <a:pt x="1031" y="11"/>
                  </a:lnTo>
                  <a:lnTo>
                    <a:pt x="1045" y="6"/>
                  </a:lnTo>
                  <a:lnTo>
                    <a:pt x="10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60" name="Freeform 368"/>
            <p:cNvSpPr>
              <a:spLocks/>
            </p:cNvSpPr>
            <p:nvPr/>
          </p:nvSpPr>
          <p:spPr bwMode="auto">
            <a:xfrm>
              <a:off x="2147" y="7482"/>
              <a:ext cx="208" cy="17"/>
            </a:xfrm>
            <a:custGeom>
              <a:avLst/>
              <a:gdLst/>
              <a:ahLst/>
              <a:cxnLst>
                <a:cxn ang="0">
                  <a:pos x="1456" y="0"/>
                </a:cxn>
                <a:cxn ang="0">
                  <a:pos x="1456" y="118"/>
                </a:cxn>
                <a:cxn ang="0">
                  <a:pos x="0" y="118"/>
                </a:cxn>
                <a:cxn ang="0">
                  <a:pos x="0" y="0"/>
                </a:cxn>
              </a:cxnLst>
              <a:rect l="0" t="0" r="r" b="b"/>
              <a:pathLst>
                <a:path w="1456" h="118">
                  <a:moveTo>
                    <a:pt x="1456" y="0"/>
                  </a:moveTo>
                  <a:lnTo>
                    <a:pt x="1456" y="118"/>
                  </a:lnTo>
                  <a:lnTo>
                    <a:pt x="0" y="1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61" name="Freeform 369"/>
            <p:cNvSpPr>
              <a:spLocks/>
            </p:cNvSpPr>
            <p:nvPr/>
          </p:nvSpPr>
          <p:spPr bwMode="auto">
            <a:xfrm>
              <a:off x="2253" y="7448"/>
              <a:ext cx="100" cy="28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651" y="0"/>
                </a:cxn>
                <a:cxn ang="0">
                  <a:pos x="704" y="194"/>
                </a:cxn>
                <a:cxn ang="0">
                  <a:pos x="0" y="194"/>
                </a:cxn>
                <a:cxn ang="0">
                  <a:pos x="36" y="194"/>
                </a:cxn>
                <a:cxn ang="0">
                  <a:pos x="72" y="194"/>
                </a:cxn>
                <a:cxn ang="0">
                  <a:pos x="107" y="192"/>
                </a:cxn>
                <a:cxn ang="0">
                  <a:pos x="139" y="190"/>
                </a:cxn>
                <a:cxn ang="0">
                  <a:pos x="174" y="189"/>
                </a:cxn>
                <a:cxn ang="0">
                  <a:pos x="205" y="186"/>
                </a:cxn>
                <a:cxn ang="0">
                  <a:pos x="238" y="185"/>
                </a:cxn>
                <a:cxn ang="0">
                  <a:pos x="268" y="181"/>
                </a:cxn>
                <a:cxn ang="0">
                  <a:pos x="294" y="178"/>
                </a:cxn>
                <a:cxn ang="0">
                  <a:pos x="324" y="174"/>
                </a:cxn>
                <a:cxn ang="0">
                  <a:pos x="349" y="170"/>
                </a:cxn>
                <a:cxn ang="0">
                  <a:pos x="375" y="167"/>
                </a:cxn>
                <a:cxn ang="0">
                  <a:pos x="399" y="162"/>
                </a:cxn>
                <a:cxn ang="0">
                  <a:pos x="421" y="157"/>
                </a:cxn>
                <a:cxn ang="0">
                  <a:pos x="442" y="153"/>
                </a:cxn>
                <a:cxn ang="0">
                  <a:pos x="460" y="147"/>
                </a:cxn>
                <a:cxn ang="0">
                  <a:pos x="475" y="141"/>
                </a:cxn>
                <a:cxn ang="0">
                  <a:pos x="489" y="137"/>
                </a:cxn>
                <a:cxn ang="0">
                  <a:pos x="503" y="128"/>
                </a:cxn>
                <a:cxn ang="0">
                  <a:pos x="513" y="124"/>
                </a:cxn>
                <a:cxn ang="0">
                  <a:pos x="519" y="118"/>
                </a:cxn>
                <a:cxn ang="0">
                  <a:pos x="525" y="112"/>
                </a:cxn>
                <a:cxn ang="0">
                  <a:pos x="529" y="106"/>
                </a:cxn>
                <a:cxn ang="0">
                  <a:pos x="532" y="101"/>
                </a:cxn>
                <a:cxn ang="0">
                  <a:pos x="532" y="101"/>
                </a:cxn>
                <a:cxn ang="0">
                  <a:pos x="532" y="0"/>
                </a:cxn>
              </a:cxnLst>
              <a:rect l="0" t="0" r="r" b="b"/>
              <a:pathLst>
                <a:path w="704" h="194">
                  <a:moveTo>
                    <a:pt x="532" y="0"/>
                  </a:moveTo>
                  <a:lnTo>
                    <a:pt x="651" y="0"/>
                  </a:lnTo>
                  <a:lnTo>
                    <a:pt x="704" y="194"/>
                  </a:lnTo>
                  <a:lnTo>
                    <a:pt x="0" y="194"/>
                  </a:lnTo>
                  <a:lnTo>
                    <a:pt x="36" y="194"/>
                  </a:lnTo>
                  <a:lnTo>
                    <a:pt x="72" y="194"/>
                  </a:lnTo>
                  <a:lnTo>
                    <a:pt x="107" y="192"/>
                  </a:lnTo>
                  <a:lnTo>
                    <a:pt x="139" y="190"/>
                  </a:lnTo>
                  <a:lnTo>
                    <a:pt x="174" y="189"/>
                  </a:lnTo>
                  <a:lnTo>
                    <a:pt x="205" y="186"/>
                  </a:lnTo>
                  <a:lnTo>
                    <a:pt x="238" y="185"/>
                  </a:lnTo>
                  <a:lnTo>
                    <a:pt x="268" y="181"/>
                  </a:lnTo>
                  <a:lnTo>
                    <a:pt x="294" y="178"/>
                  </a:lnTo>
                  <a:lnTo>
                    <a:pt x="324" y="174"/>
                  </a:lnTo>
                  <a:lnTo>
                    <a:pt x="349" y="170"/>
                  </a:lnTo>
                  <a:lnTo>
                    <a:pt x="375" y="167"/>
                  </a:lnTo>
                  <a:lnTo>
                    <a:pt x="399" y="162"/>
                  </a:lnTo>
                  <a:lnTo>
                    <a:pt x="421" y="157"/>
                  </a:lnTo>
                  <a:lnTo>
                    <a:pt x="442" y="153"/>
                  </a:lnTo>
                  <a:lnTo>
                    <a:pt x="460" y="147"/>
                  </a:lnTo>
                  <a:lnTo>
                    <a:pt x="475" y="141"/>
                  </a:lnTo>
                  <a:lnTo>
                    <a:pt x="489" y="137"/>
                  </a:lnTo>
                  <a:lnTo>
                    <a:pt x="503" y="128"/>
                  </a:lnTo>
                  <a:lnTo>
                    <a:pt x="513" y="124"/>
                  </a:lnTo>
                  <a:lnTo>
                    <a:pt x="519" y="118"/>
                  </a:lnTo>
                  <a:lnTo>
                    <a:pt x="525" y="112"/>
                  </a:lnTo>
                  <a:lnTo>
                    <a:pt x="529" y="106"/>
                  </a:lnTo>
                  <a:lnTo>
                    <a:pt x="532" y="101"/>
                  </a:lnTo>
                  <a:lnTo>
                    <a:pt x="532" y="101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62" name="Freeform 370"/>
            <p:cNvSpPr>
              <a:spLocks/>
            </p:cNvSpPr>
            <p:nvPr/>
          </p:nvSpPr>
          <p:spPr bwMode="auto">
            <a:xfrm>
              <a:off x="2148" y="7448"/>
              <a:ext cx="100" cy="28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48" y="0"/>
                </a:cxn>
                <a:cxn ang="0">
                  <a:pos x="0" y="194"/>
                </a:cxn>
                <a:cxn ang="0">
                  <a:pos x="698" y="194"/>
                </a:cxn>
                <a:cxn ang="0">
                  <a:pos x="664" y="194"/>
                </a:cxn>
                <a:cxn ang="0">
                  <a:pos x="626" y="194"/>
                </a:cxn>
                <a:cxn ang="0">
                  <a:pos x="594" y="192"/>
                </a:cxn>
                <a:cxn ang="0">
                  <a:pos x="559" y="190"/>
                </a:cxn>
                <a:cxn ang="0">
                  <a:pos x="525" y="189"/>
                </a:cxn>
                <a:cxn ang="0">
                  <a:pos x="497" y="186"/>
                </a:cxn>
                <a:cxn ang="0">
                  <a:pos x="466" y="185"/>
                </a:cxn>
                <a:cxn ang="0">
                  <a:pos x="434" y="181"/>
                </a:cxn>
                <a:cxn ang="0">
                  <a:pos x="402" y="178"/>
                </a:cxn>
                <a:cxn ang="0">
                  <a:pos x="376" y="174"/>
                </a:cxn>
                <a:cxn ang="0">
                  <a:pos x="349" y="170"/>
                </a:cxn>
                <a:cxn ang="0">
                  <a:pos x="323" y="167"/>
                </a:cxn>
                <a:cxn ang="0">
                  <a:pos x="299" y="162"/>
                </a:cxn>
                <a:cxn ang="0">
                  <a:pos x="278" y="157"/>
                </a:cxn>
                <a:cxn ang="0">
                  <a:pos x="258" y="153"/>
                </a:cxn>
                <a:cxn ang="0">
                  <a:pos x="240" y="147"/>
                </a:cxn>
                <a:cxn ang="0">
                  <a:pos x="223" y="141"/>
                </a:cxn>
                <a:cxn ang="0">
                  <a:pos x="210" y="137"/>
                </a:cxn>
                <a:cxn ang="0">
                  <a:pos x="196" y="128"/>
                </a:cxn>
                <a:cxn ang="0">
                  <a:pos x="186" y="124"/>
                </a:cxn>
                <a:cxn ang="0">
                  <a:pos x="178" y="118"/>
                </a:cxn>
                <a:cxn ang="0">
                  <a:pos x="172" y="112"/>
                </a:cxn>
                <a:cxn ang="0">
                  <a:pos x="170" y="106"/>
                </a:cxn>
                <a:cxn ang="0">
                  <a:pos x="169" y="101"/>
                </a:cxn>
                <a:cxn ang="0">
                  <a:pos x="169" y="101"/>
                </a:cxn>
                <a:cxn ang="0">
                  <a:pos x="169" y="0"/>
                </a:cxn>
              </a:cxnLst>
              <a:rect l="0" t="0" r="r" b="b"/>
              <a:pathLst>
                <a:path w="698" h="194">
                  <a:moveTo>
                    <a:pt x="169" y="0"/>
                  </a:moveTo>
                  <a:lnTo>
                    <a:pt x="48" y="0"/>
                  </a:lnTo>
                  <a:lnTo>
                    <a:pt x="0" y="194"/>
                  </a:lnTo>
                  <a:lnTo>
                    <a:pt x="698" y="194"/>
                  </a:lnTo>
                  <a:lnTo>
                    <a:pt x="664" y="194"/>
                  </a:lnTo>
                  <a:lnTo>
                    <a:pt x="626" y="194"/>
                  </a:lnTo>
                  <a:lnTo>
                    <a:pt x="594" y="192"/>
                  </a:lnTo>
                  <a:lnTo>
                    <a:pt x="559" y="190"/>
                  </a:lnTo>
                  <a:lnTo>
                    <a:pt x="525" y="189"/>
                  </a:lnTo>
                  <a:lnTo>
                    <a:pt x="497" y="186"/>
                  </a:lnTo>
                  <a:lnTo>
                    <a:pt x="466" y="185"/>
                  </a:lnTo>
                  <a:lnTo>
                    <a:pt x="434" y="181"/>
                  </a:lnTo>
                  <a:lnTo>
                    <a:pt x="402" y="178"/>
                  </a:lnTo>
                  <a:lnTo>
                    <a:pt x="376" y="174"/>
                  </a:lnTo>
                  <a:lnTo>
                    <a:pt x="349" y="170"/>
                  </a:lnTo>
                  <a:lnTo>
                    <a:pt x="323" y="167"/>
                  </a:lnTo>
                  <a:lnTo>
                    <a:pt x="299" y="162"/>
                  </a:lnTo>
                  <a:lnTo>
                    <a:pt x="278" y="157"/>
                  </a:lnTo>
                  <a:lnTo>
                    <a:pt x="258" y="153"/>
                  </a:lnTo>
                  <a:lnTo>
                    <a:pt x="240" y="147"/>
                  </a:lnTo>
                  <a:lnTo>
                    <a:pt x="223" y="141"/>
                  </a:lnTo>
                  <a:lnTo>
                    <a:pt x="210" y="137"/>
                  </a:lnTo>
                  <a:lnTo>
                    <a:pt x="196" y="128"/>
                  </a:lnTo>
                  <a:lnTo>
                    <a:pt x="186" y="124"/>
                  </a:lnTo>
                  <a:lnTo>
                    <a:pt x="178" y="118"/>
                  </a:lnTo>
                  <a:lnTo>
                    <a:pt x="172" y="112"/>
                  </a:lnTo>
                  <a:lnTo>
                    <a:pt x="170" y="106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63" name="Freeform 371"/>
            <p:cNvSpPr>
              <a:spLocks/>
            </p:cNvSpPr>
            <p:nvPr/>
          </p:nvSpPr>
          <p:spPr bwMode="auto">
            <a:xfrm>
              <a:off x="2146" y="7448"/>
              <a:ext cx="209" cy="3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0" y="235"/>
                </a:cxn>
                <a:cxn ang="0">
                  <a:pos x="1458" y="235"/>
                </a:cxn>
                <a:cxn ang="0">
                  <a:pos x="1394" y="0"/>
                </a:cxn>
              </a:cxnLst>
              <a:rect l="0" t="0" r="r" b="b"/>
              <a:pathLst>
                <a:path w="1458" h="235">
                  <a:moveTo>
                    <a:pt x="60" y="0"/>
                  </a:moveTo>
                  <a:lnTo>
                    <a:pt x="0" y="235"/>
                  </a:lnTo>
                  <a:lnTo>
                    <a:pt x="1458" y="235"/>
                  </a:lnTo>
                  <a:lnTo>
                    <a:pt x="139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64" name="Freeform 372"/>
            <p:cNvSpPr>
              <a:spLocks/>
            </p:cNvSpPr>
            <p:nvPr/>
          </p:nvSpPr>
          <p:spPr bwMode="auto">
            <a:xfrm>
              <a:off x="2273" y="7435"/>
              <a:ext cx="27" cy="8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189" y="54"/>
                </a:cxn>
                <a:cxn ang="0">
                  <a:pos x="189" y="41"/>
                </a:cxn>
                <a:cxn ang="0">
                  <a:pos x="181" y="41"/>
                </a:cxn>
                <a:cxn ang="0">
                  <a:pos x="130" y="49"/>
                </a:cxn>
                <a:cxn ang="0">
                  <a:pos x="104" y="50"/>
                </a:cxn>
                <a:cxn ang="0">
                  <a:pos x="85" y="50"/>
                </a:cxn>
                <a:cxn ang="0">
                  <a:pos x="39" y="45"/>
                </a:cxn>
                <a:cxn ang="0">
                  <a:pos x="8" y="41"/>
                </a:cxn>
                <a:cxn ang="0">
                  <a:pos x="8" y="12"/>
                </a:cxn>
                <a:cxn ang="0">
                  <a:pos x="73" y="15"/>
                </a:cxn>
                <a:cxn ang="0">
                  <a:pos x="120" y="15"/>
                </a:cxn>
                <a:cxn ang="0">
                  <a:pos x="151" y="14"/>
                </a:cxn>
                <a:cxn ang="0">
                  <a:pos x="189" y="8"/>
                </a:cxn>
                <a:cxn ang="0">
                  <a:pos x="189" y="0"/>
                </a:cxn>
              </a:cxnLst>
              <a:rect l="0" t="0" r="r" b="b"/>
              <a:pathLst>
                <a:path w="189" h="54">
                  <a:moveTo>
                    <a:pt x="189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89" y="54"/>
                  </a:lnTo>
                  <a:lnTo>
                    <a:pt x="189" y="41"/>
                  </a:lnTo>
                  <a:lnTo>
                    <a:pt x="181" y="41"/>
                  </a:lnTo>
                  <a:lnTo>
                    <a:pt x="130" y="49"/>
                  </a:lnTo>
                  <a:lnTo>
                    <a:pt x="104" y="50"/>
                  </a:lnTo>
                  <a:lnTo>
                    <a:pt x="85" y="50"/>
                  </a:lnTo>
                  <a:lnTo>
                    <a:pt x="39" y="45"/>
                  </a:lnTo>
                  <a:lnTo>
                    <a:pt x="8" y="41"/>
                  </a:lnTo>
                  <a:lnTo>
                    <a:pt x="8" y="12"/>
                  </a:lnTo>
                  <a:lnTo>
                    <a:pt x="73" y="15"/>
                  </a:lnTo>
                  <a:lnTo>
                    <a:pt x="120" y="15"/>
                  </a:lnTo>
                  <a:lnTo>
                    <a:pt x="151" y="14"/>
                  </a:lnTo>
                  <a:lnTo>
                    <a:pt x="189" y="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65" name="Freeform 373"/>
            <p:cNvSpPr>
              <a:spLocks/>
            </p:cNvSpPr>
            <p:nvPr/>
          </p:nvSpPr>
          <p:spPr bwMode="auto">
            <a:xfrm>
              <a:off x="2299" y="7435"/>
              <a:ext cx="1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4"/>
                </a:cxn>
                <a:cxn ang="0">
                  <a:pos x="0" y="54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8" h="54">
                  <a:moveTo>
                    <a:pt x="8" y="0"/>
                  </a:moveTo>
                  <a:lnTo>
                    <a:pt x="8" y="54"/>
                  </a:lnTo>
                  <a:lnTo>
                    <a:pt x="0" y="54"/>
                  </a:lnTo>
                  <a:lnTo>
                    <a:pt x="0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66" name="Freeform 374"/>
            <p:cNvSpPr>
              <a:spLocks/>
            </p:cNvSpPr>
            <p:nvPr/>
          </p:nvSpPr>
          <p:spPr bwMode="auto">
            <a:xfrm>
              <a:off x="2319" y="7435"/>
              <a:ext cx="28" cy="8"/>
            </a:xfrm>
            <a:custGeom>
              <a:avLst/>
              <a:gdLst/>
              <a:ahLst/>
              <a:cxnLst>
                <a:cxn ang="0">
                  <a:pos x="195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195" y="54"/>
                </a:cxn>
                <a:cxn ang="0">
                  <a:pos x="195" y="41"/>
                </a:cxn>
                <a:cxn ang="0">
                  <a:pos x="185" y="41"/>
                </a:cxn>
                <a:cxn ang="0">
                  <a:pos x="131" y="49"/>
                </a:cxn>
                <a:cxn ang="0">
                  <a:pos x="104" y="50"/>
                </a:cxn>
                <a:cxn ang="0">
                  <a:pos x="82" y="50"/>
                </a:cxn>
                <a:cxn ang="0">
                  <a:pos x="39" y="45"/>
                </a:cxn>
                <a:cxn ang="0">
                  <a:pos x="7" y="41"/>
                </a:cxn>
                <a:cxn ang="0">
                  <a:pos x="7" y="12"/>
                </a:cxn>
                <a:cxn ang="0">
                  <a:pos x="73" y="15"/>
                </a:cxn>
                <a:cxn ang="0">
                  <a:pos x="121" y="15"/>
                </a:cxn>
                <a:cxn ang="0">
                  <a:pos x="154" y="14"/>
                </a:cxn>
                <a:cxn ang="0">
                  <a:pos x="195" y="8"/>
                </a:cxn>
                <a:cxn ang="0">
                  <a:pos x="195" y="0"/>
                </a:cxn>
              </a:cxnLst>
              <a:rect l="0" t="0" r="r" b="b"/>
              <a:pathLst>
                <a:path w="195" h="54">
                  <a:moveTo>
                    <a:pt x="195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95" y="54"/>
                  </a:lnTo>
                  <a:lnTo>
                    <a:pt x="195" y="41"/>
                  </a:lnTo>
                  <a:lnTo>
                    <a:pt x="185" y="41"/>
                  </a:lnTo>
                  <a:lnTo>
                    <a:pt x="131" y="49"/>
                  </a:lnTo>
                  <a:lnTo>
                    <a:pt x="104" y="50"/>
                  </a:lnTo>
                  <a:lnTo>
                    <a:pt x="82" y="50"/>
                  </a:lnTo>
                  <a:lnTo>
                    <a:pt x="39" y="45"/>
                  </a:lnTo>
                  <a:lnTo>
                    <a:pt x="7" y="41"/>
                  </a:lnTo>
                  <a:lnTo>
                    <a:pt x="7" y="12"/>
                  </a:lnTo>
                  <a:lnTo>
                    <a:pt x="73" y="15"/>
                  </a:lnTo>
                  <a:lnTo>
                    <a:pt x="121" y="15"/>
                  </a:lnTo>
                  <a:lnTo>
                    <a:pt x="154" y="14"/>
                  </a:lnTo>
                  <a:lnTo>
                    <a:pt x="195" y="8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67" name="Freeform 375"/>
            <p:cNvSpPr>
              <a:spLocks/>
            </p:cNvSpPr>
            <p:nvPr/>
          </p:nvSpPr>
          <p:spPr bwMode="auto">
            <a:xfrm>
              <a:off x="2346" y="7435"/>
              <a:ext cx="1" cy="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54"/>
                </a:cxn>
                <a:cxn ang="0">
                  <a:pos x="0" y="54"/>
                </a:cxn>
                <a:cxn ang="0">
                  <a:pos x="0" y="4"/>
                </a:cxn>
                <a:cxn ang="0">
                  <a:pos x="10" y="0"/>
                </a:cxn>
              </a:cxnLst>
              <a:rect l="0" t="0" r="r" b="b"/>
              <a:pathLst>
                <a:path w="10" h="54">
                  <a:moveTo>
                    <a:pt x="10" y="0"/>
                  </a:moveTo>
                  <a:lnTo>
                    <a:pt x="10" y="54"/>
                  </a:lnTo>
                  <a:lnTo>
                    <a:pt x="0" y="54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68" name="Freeform 376"/>
            <p:cNvSpPr>
              <a:spLocks/>
            </p:cNvSpPr>
            <p:nvPr/>
          </p:nvSpPr>
          <p:spPr bwMode="auto">
            <a:xfrm>
              <a:off x="2390" y="7418"/>
              <a:ext cx="14" cy="25"/>
            </a:xfrm>
            <a:custGeom>
              <a:avLst/>
              <a:gdLst/>
              <a:ahLst/>
              <a:cxnLst>
                <a:cxn ang="0">
                  <a:pos x="95" y="173"/>
                </a:cxn>
                <a:cxn ang="0">
                  <a:pos x="0" y="173"/>
                </a:cxn>
                <a:cxn ang="0">
                  <a:pos x="0" y="0"/>
                </a:cxn>
                <a:cxn ang="0">
                  <a:pos x="95" y="0"/>
                </a:cxn>
                <a:cxn ang="0">
                  <a:pos x="95" y="51"/>
                </a:cxn>
                <a:cxn ang="0">
                  <a:pos x="84" y="52"/>
                </a:cxn>
                <a:cxn ang="0">
                  <a:pos x="76" y="54"/>
                </a:cxn>
                <a:cxn ang="0">
                  <a:pos x="65" y="60"/>
                </a:cxn>
                <a:cxn ang="0">
                  <a:pos x="60" y="64"/>
                </a:cxn>
                <a:cxn ang="0">
                  <a:pos x="53" y="72"/>
                </a:cxn>
                <a:cxn ang="0">
                  <a:pos x="48" y="80"/>
                </a:cxn>
                <a:cxn ang="0">
                  <a:pos x="48" y="90"/>
                </a:cxn>
                <a:cxn ang="0">
                  <a:pos x="48" y="99"/>
                </a:cxn>
                <a:cxn ang="0">
                  <a:pos x="53" y="109"/>
                </a:cxn>
                <a:cxn ang="0">
                  <a:pos x="60" y="115"/>
                </a:cxn>
                <a:cxn ang="0">
                  <a:pos x="65" y="123"/>
                </a:cxn>
                <a:cxn ang="0">
                  <a:pos x="73" y="125"/>
                </a:cxn>
                <a:cxn ang="0">
                  <a:pos x="83" y="129"/>
                </a:cxn>
                <a:cxn ang="0">
                  <a:pos x="94" y="131"/>
                </a:cxn>
                <a:cxn ang="0">
                  <a:pos x="95" y="173"/>
                </a:cxn>
              </a:cxnLst>
              <a:rect l="0" t="0" r="r" b="b"/>
              <a:pathLst>
                <a:path w="95" h="173">
                  <a:moveTo>
                    <a:pt x="95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95" y="0"/>
                  </a:lnTo>
                  <a:lnTo>
                    <a:pt x="95" y="51"/>
                  </a:lnTo>
                  <a:lnTo>
                    <a:pt x="84" y="52"/>
                  </a:lnTo>
                  <a:lnTo>
                    <a:pt x="76" y="54"/>
                  </a:lnTo>
                  <a:lnTo>
                    <a:pt x="65" y="60"/>
                  </a:lnTo>
                  <a:lnTo>
                    <a:pt x="60" y="64"/>
                  </a:lnTo>
                  <a:lnTo>
                    <a:pt x="53" y="72"/>
                  </a:lnTo>
                  <a:lnTo>
                    <a:pt x="48" y="80"/>
                  </a:lnTo>
                  <a:lnTo>
                    <a:pt x="48" y="90"/>
                  </a:lnTo>
                  <a:lnTo>
                    <a:pt x="48" y="99"/>
                  </a:lnTo>
                  <a:lnTo>
                    <a:pt x="53" y="109"/>
                  </a:lnTo>
                  <a:lnTo>
                    <a:pt x="60" y="115"/>
                  </a:lnTo>
                  <a:lnTo>
                    <a:pt x="65" y="123"/>
                  </a:lnTo>
                  <a:lnTo>
                    <a:pt x="73" y="125"/>
                  </a:lnTo>
                  <a:lnTo>
                    <a:pt x="83" y="129"/>
                  </a:lnTo>
                  <a:lnTo>
                    <a:pt x="94" y="131"/>
                  </a:lnTo>
                  <a:lnTo>
                    <a:pt x="95" y="1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69" name="Freeform 377"/>
            <p:cNvSpPr>
              <a:spLocks/>
            </p:cNvSpPr>
            <p:nvPr/>
          </p:nvSpPr>
          <p:spPr bwMode="auto">
            <a:xfrm>
              <a:off x="2404" y="7418"/>
              <a:ext cx="13" cy="25"/>
            </a:xfrm>
            <a:custGeom>
              <a:avLst/>
              <a:gdLst/>
              <a:ahLst/>
              <a:cxnLst>
                <a:cxn ang="0">
                  <a:pos x="0" y="173"/>
                </a:cxn>
                <a:cxn ang="0">
                  <a:pos x="96" y="173"/>
                </a:cxn>
                <a:cxn ang="0">
                  <a:pos x="96" y="0"/>
                </a:cxn>
                <a:cxn ang="0">
                  <a:pos x="0" y="0"/>
                </a:cxn>
                <a:cxn ang="0">
                  <a:pos x="0" y="51"/>
                </a:cxn>
                <a:cxn ang="0">
                  <a:pos x="10" y="52"/>
                </a:cxn>
                <a:cxn ang="0">
                  <a:pos x="17" y="54"/>
                </a:cxn>
                <a:cxn ang="0">
                  <a:pos x="29" y="60"/>
                </a:cxn>
                <a:cxn ang="0">
                  <a:pos x="35" y="64"/>
                </a:cxn>
                <a:cxn ang="0">
                  <a:pos x="39" y="72"/>
                </a:cxn>
                <a:cxn ang="0">
                  <a:pos x="44" y="80"/>
                </a:cxn>
                <a:cxn ang="0">
                  <a:pos x="44" y="90"/>
                </a:cxn>
                <a:cxn ang="0">
                  <a:pos x="44" y="99"/>
                </a:cxn>
                <a:cxn ang="0">
                  <a:pos x="39" y="109"/>
                </a:cxn>
                <a:cxn ang="0">
                  <a:pos x="36" y="115"/>
                </a:cxn>
                <a:cxn ang="0">
                  <a:pos x="29" y="123"/>
                </a:cxn>
                <a:cxn ang="0">
                  <a:pos x="21" y="125"/>
                </a:cxn>
                <a:cxn ang="0">
                  <a:pos x="10" y="129"/>
                </a:cxn>
                <a:cxn ang="0">
                  <a:pos x="0" y="131"/>
                </a:cxn>
                <a:cxn ang="0">
                  <a:pos x="0" y="173"/>
                </a:cxn>
              </a:cxnLst>
              <a:rect l="0" t="0" r="r" b="b"/>
              <a:pathLst>
                <a:path w="96" h="173">
                  <a:moveTo>
                    <a:pt x="0" y="173"/>
                  </a:moveTo>
                  <a:lnTo>
                    <a:pt x="96" y="173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10" y="52"/>
                  </a:lnTo>
                  <a:lnTo>
                    <a:pt x="17" y="54"/>
                  </a:lnTo>
                  <a:lnTo>
                    <a:pt x="29" y="60"/>
                  </a:lnTo>
                  <a:lnTo>
                    <a:pt x="35" y="64"/>
                  </a:lnTo>
                  <a:lnTo>
                    <a:pt x="39" y="72"/>
                  </a:lnTo>
                  <a:lnTo>
                    <a:pt x="44" y="80"/>
                  </a:lnTo>
                  <a:lnTo>
                    <a:pt x="44" y="90"/>
                  </a:lnTo>
                  <a:lnTo>
                    <a:pt x="44" y="99"/>
                  </a:lnTo>
                  <a:lnTo>
                    <a:pt x="39" y="109"/>
                  </a:lnTo>
                  <a:lnTo>
                    <a:pt x="36" y="115"/>
                  </a:lnTo>
                  <a:lnTo>
                    <a:pt x="29" y="123"/>
                  </a:lnTo>
                  <a:lnTo>
                    <a:pt x="21" y="125"/>
                  </a:lnTo>
                  <a:lnTo>
                    <a:pt x="10" y="129"/>
                  </a:lnTo>
                  <a:lnTo>
                    <a:pt x="0" y="131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70" name="Rectangle 378"/>
            <p:cNvSpPr>
              <a:spLocks noChangeArrowheads="1"/>
            </p:cNvSpPr>
            <p:nvPr/>
          </p:nvSpPr>
          <p:spPr bwMode="auto">
            <a:xfrm>
              <a:off x="2050" y="7418"/>
              <a:ext cx="402" cy="5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71" name="Freeform 379"/>
            <p:cNvSpPr>
              <a:spLocks/>
            </p:cNvSpPr>
            <p:nvPr/>
          </p:nvSpPr>
          <p:spPr bwMode="auto">
            <a:xfrm>
              <a:off x="2075" y="7182"/>
              <a:ext cx="11" cy="214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1393"/>
                </a:cxn>
                <a:cxn ang="0">
                  <a:pos x="0" y="1500"/>
                </a:cxn>
                <a:cxn ang="0">
                  <a:pos x="0" y="0"/>
                </a:cxn>
                <a:cxn ang="0">
                  <a:pos x="72" y="0"/>
                </a:cxn>
              </a:cxnLst>
              <a:rect l="0" t="0" r="r" b="b"/>
              <a:pathLst>
                <a:path w="72" h="1500">
                  <a:moveTo>
                    <a:pt x="72" y="0"/>
                  </a:moveTo>
                  <a:lnTo>
                    <a:pt x="72" y="1393"/>
                  </a:lnTo>
                  <a:lnTo>
                    <a:pt x="0" y="1500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72" name="Freeform 380"/>
            <p:cNvSpPr>
              <a:spLocks/>
            </p:cNvSpPr>
            <p:nvPr/>
          </p:nvSpPr>
          <p:spPr bwMode="auto">
            <a:xfrm>
              <a:off x="2415" y="7182"/>
              <a:ext cx="11" cy="2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93"/>
                </a:cxn>
                <a:cxn ang="0">
                  <a:pos x="74" y="1500"/>
                </a:cxn>
                <a:cxn ang="0">
                  <a:pos x="74" y="0"/>
                </a:cxn>
                <a:cxn ang="0">
                  <a:pos x="0" y="0"/>
                </a:cxn>
              </a:cxnLst>
              <a:rect l="0" t="0" r="r" b="b"/>
              <a:pathLst>
                <a:path w="74" h="1500">
                  <a:moveTo>
                    <a:pt x="0" y="0"/>
                  </a:moveTo>
                  <a:lnTo>
                    <a:pt x="0" y="1393"/>
                  </a:lnTo>
                  <a:lnTo>
                    <a:pt x="74" y="1500"/>
                  </a:lnTo>
                  <a:lnTo>
                    <a:pt x="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73" name="Line 381"/>
            <p:cNvSpPr>
              <a:spLocks noChangeShapeType="1"/>
            </p:cNvSpPr>
            <p:nvPr/>
          </p:nvSpPr>
          <p:spPr bwMode="auto">
            <a:xfrm flipH="1">
              <a:off x="2075" y="7396"/>
              <a:ext cx="3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74" name="Line 382"/>
            <p:cNvSpPr>
              <a:spLocks noChangeShapeType="1"/>
            </p:cNvSpPr>
            <p:nvPr/>
          </p:nvSpPr>
          <p:spPr bwMode="auto">
            <a:xfrm>
              <a:off x="2086" y="7381"/>
              <a:ext cx="3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75" name="Line 383"/>
            <p:cNvSpPr>
              <a:spLocks noChangeShapeType="1"/>
            </p:cNvSpPr>
            <p:nvPr/>
          </p:nvSpPr>
          <p:spPr bwMode="auto">
            <a:xfrm>
              <a:off x="2075" y="7182"/>
              <a:ext cx="3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776" name="Freeform 384"/>
            <p:cNvSpPr>
              <a:spLocks/>
            </p:cNvSpPr>
            <p:nvPr/>
          </p:nvSpPr>
          <p:spPr bwMode="auto">
            <a:xfrm>
              <a:off x="2050" y="7154"/>
              <a:ext cx="402" cy="6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50" y="0"/>
                </a:cxn>
                <a:cxn ang="0">
                  <a:pos x="2556" y="0"/>
                </a:cxn>
                <a:cxn ang="0">
                  <a:pos x="2813" y="39"/>
                </a:cxn>
              </a:cxnLst>
              <a:rect l="0" t="0" r="r" b="b"/>
              <a:pathLst>
                <a:path w="2813" h="39">
                  <a:moveTo>
                    <a:pt x="0" y="39"/>
                  </a:moveTo>
                  <a:lnTo>
                    <a:pt x="250" y="0"/>
                  </a:lnTo>
                  <a:lnTo>
                    <a:pt x="2556" y="0"/>
                  </a:lnTo>
                  <a:lnTo>
                    <a:pt x="2813" y="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9777" name="Text Box 385"/>
          <p:cNvSpPr txBox="1">
            <a:spLocks noChangeArrowheads="1"/>
          </p:cNvSpPr>
          <p:nvPr/>
        </p:nvSpPr>
        <p:spPr bwMode="auto">
          <a:xfrm>
            <a:off x="801688" y="2320925"/>
            <a:ext cx="28368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Web </a:t>
            </a:r>
            <a:r>
              <a:rPr kumimoji="1" lang="zh-TW" altLang="en-US" sz="2800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伺服器</a:t>
            </a:r>
          </a:p>
          <a:p>
            <a:pPr algn="ctr" eaLnBrk="1" hangingPunct="1"/>
            <a:r>
              <a:rPr kumimoji="1" lang="en-US" altLang="zh-TW" sz="2800" dirty="0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( </a:t>
            </a:r>
            <a:r>
              <a:rPr kumimoji="1" lang="zh-TW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主機端 </a:t>
            </a:r>
            <a:r>
              <a:rPr kumimoji="1" lang="en-US" altLang="zh-TW" sz="2800" dirty="0"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Server </a:t>
            </a:r>
            <a:r>
              <a:rPr kumimoji="1" lang="en-US" altLang="zh-TW" sz="2800" dirty="0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)</a:t>
            </a:r>
          </a:p>
        </p:txBody>
      </p:sp>
      <p:sp>
        <p:nvSpPr>
          <p:cNvPr id="59778" name="Text Box 386"/>
          <p:cNvSpPr txBox="1">
            <a:spLocks noChangeArrowheads="1"/>
          </p:cNvSpPr>
          <p:nvPr/>
        </p:nvSpPr>
        <p:spPr bwMode="auto">
          <a:xfrm>
            <a:off x="5689600" y="2320925"/>
            <a:ext cx="27035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TW" altLang="en-US" sz="2800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個人電腦</a:t>
            </a:r>
          </a:p>
          <a:p>
            <a:pPr algn="ctr" eaLnBrk="1" hangingPunct="1"/>
            <a:r>
              <a:rPr kumimoji="1" lang="en-US" altLang="zh-TW" sz="2800" dirty="0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( </a:t>
            </a:r>
            <a:r>
              <a:rPr kumimoji="1" lang="zh-TW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客戶端 </a:t>
            </a:r>
            <a:r>
              <a:rPr kumimoji="1" lang="en-US" altLang="zh-TW" sz="2800" dirty="0"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Client </a:t>
            </a:r>
            <a:r>
              <a:rPr kumimoji="1" lang="en-US" altLang="zh-TW" sz="2800" dirty="0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)</a:t>
            </a:r>
          </a:p>
        </p:txBody>
      </p:sp>
      <p:sp>
        <p:nvSpPr>
          <p:cNvPr id="59779" name="Text Box 387"/>
          <p:cNvSpPr txBox="1">
            <a:spLocks noChangeArrowheads="1"/>
          </p:cNvSpPr>
          <p:nvPr/>
        </p:nvSpPr>
        <p:spPr bwMode="auto">
          <a:xfrm>
            <a:off x="639388" y="5085184"/>
            <a:ext cx="10807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Web site</a:t>
            </a:r>
          </a:p>
          <a:p>
            <a:pPr algn="ctr" eaLnBrk="1" hangingPunct="1"/>
            <a:r>
              <a:rPr kumimoji="1"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網站</a:t>
            </a:r>
          </a:p>
        </p:txBody>
      </p:sp>
      <p:sp>
        <p:nvSpPr>
          <p:cNvPr id="59780" name="Text Box 388"/>
          <p:cNvSpPr txBox="1">
            <a:spLocks noChangeArrowheads="1"/>
          </p:cNvSpPr>
          <p:nvPr/>
        </p:nvSpPr>
        <p:spPr bwMode="auto">
          <a:xfrm>
            <a:off x="3995738" y="5084763"/>
            <a:ext cx="1466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" charset="0"/>
                <a:ea typeface="新細明體" charset="-120"/>
              </a:rPr>
              <a:t>TCP/IP</a:t>
            </a:r>
          </a:p>
          <a:p>
            <a:pPr algn="ctr" eaLnBrk="1" hangingPunct="1"/>
            <a:r>
              <a:rPr kumimoji="1" lang="en-US" altLang="zh-TW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" charset="0"/>
                <a:ea typeface="新細明體" charset="-120"/>
              </a:rPr>
              <a:t>Protocol</a:t>
            </a:r>
          </a:p>
        </p:txBody>
      </p:sp>
      <p:sp>
        <p:nvSpPr>
          <p:cNvPr id="59781" name="Text Box 389"/>
          <p:cNvSpPr txBox="1">
            <a:spLocks noChangeArrowheads="1"/>
          </p:cNvSpPr>
          <p:nvPr/>
        </p:nvSpPr>
        <p:spPr bwMode="auto">
          <a:xfrm>
            <a:off x="6100287" y="5084763"/>
            <a:ext cx="10502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TW" altLang="en-US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瀏覽器</a:t>
            </a:r>
          </a:p>
          <a:p>
            <a:pPr algn="ctr" eaLnBrk="1" hangingPunct="1"/>
            <a:r>
              <a:rPr kumimoji="1" lang="en-US" altLang="zh-TW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Browser</a:t>
            </a:r>
          </a:p>
        </p:txBody>
      </p:sp>
      <p:pic>
        <p:nvPicPr>
          <p:cNvPr id="4100" name="Picture 4" descr="C:\Users\Hang\Downloads\browser-support-html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068960"/>
            <a:ext cx="3723235" cy="1944216"/>
          </a:xfrm>
          <a:prstGeom prst="rect">
            <a:avLst/>
          </a:prstGeom>
          <a:solidFill>
            <a:srgbClr val="FFFFFF">
              <a:shade val="85000"/>
            </a:srgbClr>
          </a:solidFill>
          <a:ln w="146050" cap="rnd">
            <a:solidFill>
              <a:schemeClr val="accent5"/>
            </a:solidFill>
          </a:ln>
          <a:effectLst>
            <a:outerShdw blurRad="88900" dist="762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595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5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597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5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597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597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597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597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597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0" dur="indefinite"/>
                                        <p:tgtEl>
                                          <p:spTgt spid="5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9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4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to="1.1" calcmode="lin" valueType="num">
                                      <p:cBhvr override="childStyle">
                                        <p:cTn id="138" dur="500" fill="hold"/>
                                        <p:tgtEl>
                                          <p:spTgt spid="5977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to="0.9" calcmode="lin" valueType="num">
                                      <p:cBhvr override="childStyle">
                                        <p:cTn id="142" dur="500" fill="hold"/>
                                        <p:tgtEl>
                                          <p:spTgt spid="5977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3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597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5" dur="indefinite"/>
                                        <p:tgtEl>
                                          <p:spTgt spid="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7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to="1.1" calcmode="lin" valueType="num">
                                      <p:cBhvr override="childStyle">
                                        <p:cTn id="157" dur="500" fill="hold"/>
                                        <p:tgtEl>
                                          <p:spTgt spid="5977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1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5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6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5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6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7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to="0.9" calcmode="lin" valueType="num">
                                      <p:cBhvr override="childStyle">
                                        <p:cTn id="186" dur="500" fill="hold"/>
                                        <p:tgtEl>
                                          <p:spTgt spid="5977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2" dur="indefinite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93" dur="indefinite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96" dur="indefinite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99" dur="indefinite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2" dur="indefinite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595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5" dur="indefinite"/>
                                        <p:tgtEl>
                                          <p:spTgt spid="5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6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 tmFilter="0, 0; .2, .5; .8, .5; 1, 0"/>
                                        <p:tgtEl>
                                          <p:spTgt spid="595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9" dur="250" autoRev="1" fill="hold"/>
                                        <p:tgtEl>
                                          <p:spTgt spid="595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2" dur="indefinite"/>
                                        <p:tgtEl>
                                          <p:spTgt spid="597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3" dur="indefinite"/>
                                        <p:tgtEl>
                                          <p:spTgt spid="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mph" presetSubtype="0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7" dur="indefinite"/>
                                        <p:tgtEl>
                                          <p:spTgt spid="597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8" dur="indefinite"/>
                                        <p:tgtEl>
                                          <p:spTgt spid="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20" dur="500" fill="hold"/>
                                        <p:tgtEl>
                                          <p:spTgt spid="5977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mph" presetSubtype="0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4" dur="indefinite"/>
                                        <p:tgtEl>
                                          <p:spTgt spid="597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5" dur="indefinite"/>
                                        <p:tgtEl>
                                          <p:spTgt spid="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4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27" dur="500" fill="hold"/>
                                        <p:tgtEl>
                                          <p:spTgt spid="5978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  <p:bldP spid="59396" grpId="0" animBg="1"/>
      <p:bldP spid="59396" grpId="1" animBg="1"/>
      <p:bldP spid="59396" grpId="2" animBg="1"/>
      <p:bldP spid="59397" grpId="0" animBg="1"/>
      <p:bldP spid="59397" grpId="1" animBg="1"/>
      <p:bldP spid="59397" grpId="2" animBg="1"/>
      <p:bldP spid="59398" grpId="0" animBg="1"/>
      <p:bldP spid="59398" grpId="1" animBg="1"/>
      <p:bldP spid="59398" grpId="2" animBg="1"/>
      <p:bldP spid="59399" grpId="0" animBg="1"/>
      <p:bldP spid="59399" grpId="1" animBg="1"/>
      <p:bldP spid="59399" grpId="2" animBg="1"/>
      <p:bldP spid="59588" grpId="0" animBg="1"/>
      <p:bldP spid="59588" grpId="1" animBg="1"/>
      <p:bldP spid="59588" grpId="2" animBg="1"/>
      <p:bldP spid="59588" grpId="3" animBg="1"/>
      <p:bldP spid="59588" grpId="4" animBg="1"/>
      <p:bldP spid="59777" grpId="0"/>
      <p:bldP spid="59777" grpId="1"/>
      <p:bldP spid="59777" grpId="2"/>
      <p:bldP spid="59777" grpId="3"/>
      <p:bldP spid="59777" grpId="4"/>
      <p:bldP spid="59778" grpId="0"/>
      <p:bldP spid="59778" grpId="1"/>
      <p:bldP spid="59778" grpId="2"/>
      <p:bldP spid="59778" grpId="3"/>
      <p:bldP spid="59778" grpId="4"/>
      <p:bldP spid="59779" grpId="0"/>
      <p:bldP spid="59779" grpId="1"/>
      <p:bldP spid="59779" grpId="2"/>
      <p:bldP spid="59779" grpId="3"/>
      <p:bldP spid="59780" grpId="0"/>
      <p:bldP spid="59780" grpId="1"/>
      <p:bldP spid="59780" grpId="2"/>
      <p:bldP spid="59781" grpId="0"/>
      <p:bldP spid="59781" grpId="1"/>
      <p:bldP spid="59781" grpId="2"/>
      <p:bldP spid="59781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770063" y="5084916"/>
            <a:ext cx="3657600" cy="500063"/>
            <a:chOff x="1115" y="3024"/>
            <a:chExt cx="2304" cy="3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0441" name="Line 25"/>
            <p:cNvSpPr>
              <a:spLocks noChangeAspect="1" noChangeShapeType="1"/>
            </p:cNvSpPr>
            <p:nvPr/>
          </p:nvSpPr>
          <p:spPr bwMode="auto">
            <a:xfrm>
              <a:off x="2201" y="3024"/>
              <a:ext cx="0" cy="22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42" name="Line 26"/>
            <p:cNvSpPr>
              <a:spLocks noChangeAspect="1" noChangeShapeType="1"/>
            </p:cNvSpPr>
            <p:nvPr/>
          </p:nvSpPr>
          <p:spPr bwMode="auto">
            <a:xfrm>
              <a:off x="1115" y="3248"/>
              <a:ext cx="230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43" name="Line 27"/>
            <p:cNvSpPr>
              <a:spLocks noChangeAspect="1" noChangeShapeType="1"/>
            </p:cNvSpPr>
            <p:nvPr/>
          </p:nvSpPr>
          <p:spPr bwMode="auto">
            <a:xfrm>
              <a:off x="1115" y="3244"/>
              <a:ext cx="0" cy="9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50" name="Line 34"/>
            <p:cNvSpPr>
              <a:spLocks noChangeAspect="1" noChangeShapeType="1"/>
            </p:cNvSpPr>
            <p:nvPr/>
          </p:nvSpPr>
          <p:spPr bwMode="auto">
            <a:xfrm>
              <a:off x="2201" y="3248"/>
              <a:ext cx="0" cy="9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51" name="Line 35"/>
            <p:cNvSpPr>
              <a:spLocks noChangeAspect="1" noChangeShapeType="1"/>
            </p:cNvSpPr>
            <p:nvPr/>
          </p:nvSpPr>
          <p:spPr bwMode="auto">
            <a:xfrm>
              <a:off x="3419" y="3244"/>
              <a:ext cx="0" cy="9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3494088" y="3932857"/>
            <a:ext cx="2089150" cy="576264"/>
            <a:chOff x="2201" y="2253"/>
            <a:chExt cx="1316" cy="3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0433" name="Line 17"/>
            <p:cNvSpPr>
              <a:spLocks noChangeAspect="1" noChangeShapeType="1"/>
            </p:cNvSpPr>
            <p:nvPr/>
          </p:nvSpPr>
          <p:spPr bwMode="auto">
            <a:xfrm>
              <a:off x="2860" y="2253"/>
              <a:ext cx="0" cy="17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34" name="Line 18"/>
            <p:cNvSpPr>
              <a:spLocks noChangeAspect="1" noChangeShapeType="1"/>
            </p:cNvSpPr>
            <p:nvPr/>
          </p:nvSpPr>
          <p:spPr bwMode="auto">
            <a:xfrm>
              <a:off x="2201" y="2432"/>
              <a:ext cx="131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35" name="Line 19"/>
            <p:cNvSpPr>
              <a:spLocks noChangeAspect="1" noChangeShapeType="1"/>
            </p:cNvSpPr>
            <p:nvPr/>
          </p:nvSpPr>
          <p:spPr bwMode="auto">
            <a:xfrm>
              <a:off x="2201" y="2432"/>
              <a:ext cx="0" cy="18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39" name="Line 23"/>
            <p:cNvSpPr>
              <a:spLocks noChangeAspect="1" noChangeShapeType="1"/>
            </p:cNvSpPr>
            <p:nvPr/>
          </p:nvSpPr>
          <p:spPr bwMode="auto">
            <a:xfrm>
              <a:off x="3517" y="2432"/>
              <a:ext cx="0" cy="13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2101850" y="2992586"/>
            <a:ext cx="5240338" cy="288925"/>
            <a:chOff x="1324" y="1706"/>
            <a:chExt cx="3301" cy="1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0425" name="Line 9"/>
            <p:cNvSpPr>
              <a:spLocks noChangeAspect="1" noChangeShapeType="1"/>
            </p:cNvSpPr>
            <p:nvPr/>
          </p:nvSpPr>
          <p:spPr bwMode="auto">
            <a:xfrm>
              <a:off x="2766" y="1706"/>
              <a:ext cx="0" cy="9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26" name="Line 10"/>
            <p:cNvSpPr>
              <a:spLocks noChangeAspect="1" noChangeShapeType="1"/>
            </p:cNvSpPr>
            <p:nvPr/>
          </p:nvSpPr>
          <p:spPr bwMode="auto">
            <a:xfrm>
              <a:off x="1324" y="1798"/>
              <a:ext cx="330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27" name="Line 11"/>
            <p:cNvSpPr>
              <a:spLocks noChangeAspect="1" noChangeShapeType="1"/>
            </p:cNvSpPr>
            <p:nvPr/>
          </p:nvSpPr>
          <p:spPr bwMode="auto">
            <a:xfrm>
              <a:off x="1324" y="1792"/>
              <a:ext cx="0" cy="9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28" name="Line 12"/>
            <p:cNvSpPr>
              <a:spLocks noChangeAspect="1" noChangeShapeType="1"/>
            </p:cNvSpPr>
            <p:nvPr/>
          </p:nvSpPr>
          <p:spPr bwMode="auto">
            <a:xfrm>
              <a:off x="4625" y="1792"/>
              <a:ext cx="0" cy="9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29" name="Line 13"/>
            <p:cNvSpPr>
              <a:spLocks noChangeAspect="1" noChangeShapeType="1"/>
            </p:cNvSpPr>
            <p:nvPr/>
          </p:nvSpPr>
          <p:spPr bwMode="auto">
            <a:xfrm>
              <a:off x="2860" y="1798"/>
              <a:ext cx="0" cy="9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伺服器、網站、網頁</a:t>
            </a:r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6480175" y="3281511"/>
            <a:ext cx="1692275" cy="720725"/>
            <a:chOff x="4082" y="1888"/>
            <a:chExt cx="1066" cy="454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421" name="AutoShape 5"/>
            <p:cNvSpPr>
              <a:spLocks noChangeAspect="1" noChangeArrowheads="1"/>
            </p:cNvSpPr>
            <p:nvPr/>
          </p:nvSpPr>
          <p:spPr bwMode="auto">
            <a:xfrm>
              <a:off x="4082" y="1888"/>
              <a:ext cx="1066" cy="454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22" name="Text Box 6"/>
            <p:cNvSpPr txBox="1">
              <a:spLocks noChangeAspect="1" noChangeArrowheads="1"/>
            </p:cNvSpPr>
            <p:nvPr/>
          </p:nvSpPr>
          <p:spPr bwMode="auto">
            <a:xfrm>
              <a:off x="4222" y="1901"/>
              <a:ext cx="775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lIns="0" tIns="0" rIns="0" bIns="0"/>
            <a:lstStyle/>
            <a:p>
              <a:pPr algn="ctr" eaLnBrk="1" hangingPunct="1"/>
              <a:r>
                <a:rPr kumimoji="1" lang="en-US" altLang="zh-TW" sz="2000" dirty="0"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Narrow" pitchFamily="1" charset="0"/>
                  <a:ea typeface="新細明體" charset="-120"/>
                </a:rPr>
                <a:t>Web Site N</a:t>
              </a:r>
            </a:p>
            <a:p>
              <a:pPr algn="ctr" eaLnBrk="1" hangingPunct="1"/>
              <a:r>
                <a:rPr kumimoji="1" lang="zh-TW" altLang="en-US" dirty="0">
                  <a:solidFill>
                    <a:srgbClr val="000066"/>
                  </a:solidFill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華康中圓體" pitchFamily="49" charset="-120"/>
                  <a:ea typeface="華康中圓體" pitchFamily="49" charset="-120"/>
                </a:rPr>
                <a:t>網站</a:t>
              </a:r>
              <a:r>
                <a:rPr kumimoji="1" lang="zh-TW" altLang="en-US" dirty="0">
                  <a:solidFill>
                    <a:srgbClr val="000066"/>
                  </a:solidFill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華康粗圓體(P)" pitchFamily="34" charset="-120"/>
                  <a:ea typeface="華康粗圓體(P)" pitchFamily="34" charset="-120"/>
                </a:rPr>
                <a:t> </a:t>
              </a:r>
              <a:r>
                <a:rPr kumimoji="1" lang="en-US" altLang="zh-TW" dirty="0">
                  <a:solidFill>
                    <a:srgbClr val="000066"/>
                  </a:solidFill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華康粗圓體(P)" pitchFamily="34" charset="-120"/>
                  <a:ea typeface="華康粗圓體(P)" pitchFamily="34" charset="-120"/>
                </a:rPr>
                <a:t>N</a:t>
              </a:r>
            </a:p>
          </p:txBody>
        </p:sp>
      </p:grpSp>
      <p:sp>
        <p:nvSpPr>
          <p:cNvPr id="60432" name="Line 16"/>
          <p:cNvSpPr>
            <a:spLocks noChangeAspect="1" noChangeShapeType="1"/>
          </p:cNvSpPr>
          <p:nvPr/>
        </p:nvSpPr>
        <p:spPr bwMode="auto">
          <a:xfrm>
            <a:off x="5734050" y="3570436"/>
            <a:ext cx="4445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76200" dist="508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" name="Group 110"/>
          <p:cNvGrpSpPr>
            <a:grpSpLocks/>
          </p:cNvGrpSpPr>
          <p:nvPr/>
        </p:nvGrpSpPr>
        <p:grpSpPr bwMode="auto">
          <a:xfrm>
            <a:off x="1187450" y="3281511"/>
            <a:ext cx="1858963" cy="722313"/>
            <a:chOff x="748" y="1888"/>
            <a:chExt cx="1171" cy="455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430" name="AutoShape 14"/>
            <p:cNvSpPr>
              <a:spLocks noChangeAspect="1" noChangeArrowheads="1"/>
            </p:cNvSpPr>
            <p:nvPr/>
          </p:nvSpPr>
          <p:spPr bwMode="auto">
            <a:xfrm>
              <a:off x="748" y="1888"/>
              <a:ext cx="1171" cy="455"/>
            </a:xfrm>
            <a:prstGeom prst="foldedCorner">
              <a:avLst>
                <a:gd name="adj" fmla="val 12500"/>
              </a:avLst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  <a:tileRect r="-100000" b="-100000"/>
            </a:gradFill>
            <a:ln w="9525">
              <a:noFill/>
              <a:round/>
              <a:headEnd/>
              <a:tailEnd/>
            </a:ln>
            <a:scene3d>
              <a:camera prst="orthographicFront"/>
              <a:lightRig rig="threePt" dir="t"/>
            </a:scene3d>
            <a:sp3d/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37" name="Text Box 21"/>
            <p:cNvSpPr txBox="1">
              <a:spLocks noChangeAspect="1" noChangeArrowheads="1"/>
            </p:cNvSpPr>
            <p:nvPr/>
          </p:nvSpPr>
          <p:spPr bwMode="auto">
            <a:xfrm>
              <a:off x="884" y="1904"/>
              <a:ext cx="891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lIns="0" tIns="0" rIns="0" bIns="0"/>
            <a:lstStyle/>
            <a:p>
              <a:pPr algn="ctr" eaLnBrk="1" hangingPunct="1"/>
              <a:r>
                <a:rPr kumimoji="1" lang="en-US" altLang="zh-TW" sz="2000" dirty="0"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Narrow" pitchFamily="1" charset="0"/>
                  <a:ea typeface="新細明體" charset="-120"/>
                </a:rPr>
                <a:t>Web Site 1</a:t>
              </a:r>
            </a:p>
            <a:p>
              <a:pPr algn="ctr" eaLnBrk="1" hangingPunct="1"/>
              <a:r>
                <a:rPr kumimoji="1" lang="zh-TW" altLang="en-US" dirty="0">
                  <a:solidFill>
                    <a:srgbClr val="000066"/>
                  </a:solidFill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華康中圓體" pitchFamily="49" charset="-120"/>
                  <a:ea typeface="華康中圓體" pitchFamily="49" charset="-120"/>
                </a:rPr>
                <a:t>網站</a:t>
              </a:r>
              <a:r>
                <a:rPr kumimoji="1" lang="zh-TW" altLang="en-US" dirty="0">
                  <a:solidFill>
                    <a:srgbClr val="000066"/>
                  </a:solidFill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華康粗圓體(P)" pitchFamily="34" charset="-120"/>
                  <a:ea typeface="華康粗圓體(P)" pitchFamily="34" charset="-120"/>
                </a:rPr>
                <a:t> </a:t>
              </a:r>
              <a:r>
                <a:rPr kumimoji="1" lang="en-US" altLang="zh-TW" dirty="0">
                  <a:solidFill>
                    <a:srgbClr val="000066"/>
                  </a:solidFill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華康粗圓體(P)" pitchFamily="34" charset="-120"/>
                  <a:ea typeface="華康粗圓體(P)" pitchFamily="34" charset="-120"/>
                </a:rPr>
                <a:t>1</a:t>
              </a:r>
            </a:p>
          </p:txBody>
        </p:sp>
      </p:grpSp>
      <p:grpSp>
        <p:nvGrpSpPr>
          <p:cNvPr id="7" name="Group 111"/>
          <p:cNvGrpSpPr>
            <a:grpSpLocks/>
          </p:cNvGrpSpPr>
          <p:nvPr/>
        </p:nvGrpSpPr>
        <p:grpSpPr bwMode="auto">
          <a:xfrm>
            <a:off x="3598863" y="3281511"/>
            <a:ext cx="1828800" cy="741363"/>
            <a:chOff x="2267" y="1888"/>
            <a:chExt cx="1152" cy="467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431" name="AutoShape 15"/>
            <p:cNvSpPr>
              <a:spLocks noChangeAspect="1" noChangeArrowheads="1"/>
            </p:cNvSpPr>
            <p:nvPr/>
          </p:nvSpPr>
          <p:spPr bwMode="auto">
            <a:xfrm>
              <a:off x="2267" y="1888"/>
              <a:ext cx="1152" cy="454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38" name="Text Box 22"/>
            <p:cNvSpPr txBox="1">
              <a:spLocks noChangeAspect="1" noChangeArrowheads="1"/>
            </p:cNvSpPr>
            <p:nvPr/>
          </p:nvSpPr>
          <p:spPr bwMode="auto">
            <a:xfrm>
              <a:off x="2426" y="1902"/>
              <a:ext cx="852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lIns="0" tIns="0" rIns="0" bIns="0"/>
            <a:lstStyle/>
            <a:p>
              <a:pPr algn="ctr" eaLnBrk="1" hangingPunct="1"/>
              <a:r>
                <a:rPr kumimoji="1" lang="en-US" altLang="zh-TW" sz="2000" dirty="0"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Narrow" pitchFamily="1" charset="0"/>
                  <a:ea typeface="新細明體" charset="-120"/>
                </a:rPr>
                <a:t>Web Site 2</a:t>
              </a:r>
            </a:p>
            <a:p>
              <a:pPr algn="ctr" eaLnBrk="1" hangingPunct="1"/>
              <a:r>
                <a:rPr kumimoji="1" lang="zh-TW" altLang="en-US" dirty="0">
                  <a:solidFill>
                    <a:srgbClr val="000066"/>
                  </a:solidFill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華康中圓體" pitchFamily="49" charset="-120"/>
                  <a:ea typeface="華康中圓體" pitchFamily="49" charset="-120"/>
                </a:rPr>
                <a:t>網站</a:t>
              </a:r>
              <a:r>
                <a:rPr kumimoji="1" lang="zh-TW" altLang="en-US" dirty="0">
                  <a:solidFill>
                    <a:srgbClr val="000066"/>
                  </a:solidFill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華康粗圓體(P)" pitchFamily="34" charset="-120"/>
                  <a:ea typeface="華康粗圓體(P)" pitchFamily="34" charset="-120"/>
                </a:rPr>
                <a:t> </a:t>
              </a:r>
              <a:r>
                <a:rPr kumimoji="1" lang="en-US" altLang="zh-TW" dirty="0">
                  <a:solidFill>
                    <a:srgbClr val="000066"/>
                  </a:solidFill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華康粗圓體(P)" pitchFamily="34" charset="-120"/>
                  <a:ea typeface="華康粗圓體(P)" pitchFamily="34" charset="-120"/>
                </a:rPr>
                <a:t>2</a:t>
              </a:r>
            </a:p>
          </p:txBody>
        </p:sp>
      </p:grpSp>
      <p:grpSp>
        <p:nvGrpSpPr>
          <p:cNvPr id="8" name="Group 113"/>
          <p:cNvGrpSpPr>
            <a:grpSpLocks/>
          </p:cNvGrpSpPr>
          <p:nvPr/>
        </p:nvGrpSpPr>
        <p:grpSpPr bwMode="auto">
          <a:xfrm>
            <a:off x="2767013" y="4365105"/>
            <a:ext cx="1414462" cy="869206"/>
            <a:chOff x="1743" y="2522"/>
            <a:chExt cx="891" cy="635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436" name="Rectangle 20"/>
            <p:cNvSpPr>
              <a:spLocks noChangeAspect="1" noChangeArrowheads="1"/>
            </p:cNvSpPr>
            <p:nvPr/>
          </p:nvSpPr>
          <p:spPr bwMode="auto">
            <a:xfrm>
              <a:off x="1743" y="2522"/>
              <a:ext cx="891" cy="635"/>
            </a:xfrm>
            <a:prstGeom prst="rect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40" name="Text Box 24"/>
            <p:cNvSpPr txBox="1">
              <a:spLocks noChangeAspect="1" noChangeArrowheads="1"/>
            </p:cNvSpPr>
            <p:nvPr/>
          </p:nvSpPr>
          <p:spPr bwMode="auto">
            <a:xfrm>
              <a:off x="1791" y="2614"/>
              <a:ext cx="783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kumimoji="1" lang="en-US" altLang="zh-TW" sz="2000" dirty="0">
                  <a:solidFill>
                    <a:srgbClr val="FF0000"/>
                  </a:solidFill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Narrow" pitchFamily="1" charset="0"/>
                  <a:ea typeface="新細明體" charset="-120"/>
                </a:rPr>
                <a:t>Home Page</a:t>
              </a:r>
            </a:p>
            <a:p>
              <a:pPr algn="ctr" eaLnBrk="1" hangingPunct="1"/>
              <a:r>
                <a:rPr kumimoji="1" lang="zh-TW" altLang="en-US" dirty="0">
                  <a:solidFill>
                    <a:srgbClr val="FF0000"/>
                  </a:solidFill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華康中圓體" pitchFamily="49" charset="-120"/>
                  <a:ea typeface="華康中圓體" pitchFamily="49" charset="-120"/>
                </a:rPr>
                <a:t>首頁</a:t>
              </a:r>
            </a:p>
          </p:txBody>
        </p:sp>
      </p:grpSp>
      <p:grpSp>
        <p:nvGrpSpPr>
          <p:cNvPr id="9" name="Group 100"/>
          <p:cNvGrpSpPr>
            <a:grpSpLocks/>
          </p:cNvGrpSpPr>
          <p:nvPr/>
        </p:nvGrpSpPr>
        <p:grpSpPr bwMode="auto">
          <a:xfrm>
            <a:off x="4846638" y="4365104"/>
            <a:ext cx="1957387" cy="869206"/>
            <a:chOff x="3053" y="2522"/>
            <a:chExt cx="1153" cy="616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455" name="AutoShape 39" descr="5%"/>
            <p:cNvSpPr>
              <a:spLocks noChangeAspect="1" noChangeArrowheads="1"/>
            </p:cNvSpPr>
            <p:nvPr/>
          </p:nvSpPr>
          <p:spPr bwMode="auto">
            <a:xfrm>
              <a:off x="3053" y="2522"/>
              <a:ext cx="1100" cy="616"/>
            </a:xfrm>
            <a:prstGeom prst="foldedCorner">
              <a:avLst>
                <a:gd name="adj" fmla="val 12500"/>
              </a:avLst>
            </a:prstGeom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  <a:scene3d>
              <a:camera prst="orthographicFront"/>
              <a:lightRig rig="threePt" dir="t"/>
            </a:scene3d>
            <a:sp3d/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56" name="Text Box 40"/>
            <p:cNvSpPr txBox="1">
              <a:spLocks noChangeAspect="1" noChangeArrowheads="1"/>
            </p:cNvSpPr>
            <p:nvPr/>
          </p:nvSpPr>
          <p:spPr bwMode="auto">
            <a:xfrm>
              <a:off x="3158" y="2703"/>
              <a:ext cx="104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tIns="0" rIns="0" bIns="0"/>
            <a:lstStyle/>
            <a:p>
              <a:pPr eaLnBrk="1" hangingPunct="1"/>
              <a:r>
                <a:rPr kumimoji="1" lang="zh-TW" altLang="en-US" dirty="0">
                  <a:solidFill>
                    <a:srgbClr val="000066"/>
                  </a:solidFill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華康中圓體" pitchFamily="49" charset="-120"/>
                  <a:ea typeface="華康中圓體" pitchFamily="49" charset="-120"/>
                </a:rPr>
                <a:t>圖片資料夾</a:t>
              </a:r>
            </a:p>
          </p:txBody>
        </p:sp>
      </p:grpSp>
      <p:grpSp>
        <p:nvGrpSpPr>
          <p:cNvPr id="10" name="Group 108"/>
          <p:cNvGrpSpPr>
            <a:grpSpLocks/>
          </p:cNvGrpSpPr>
          <p:nvPr/>
        </p:nvGrpSpPr>
        <p:grpSpPr bwMode="auto">
          <a:xfrm>
            <a:off x="3932238" y="1841649"/>
            <a:ext cx="2994025" cy="1150937"/>
            <a:chOff x="2477" y="981"/>
            <a:chExt cx="1886" cy="725"/>
          </a:xfrm>
        </p:grpSpPr>
        <p:sp>
          <p:nvSpPr>
            <p:cNvPr id="60457" name="Text Box 41"/>
            <p:cNvSpPr txBox="1">
              <a:spLocks noChangeAspect="1" noChangeArrowheads="1"/>
            </p:cNvSpPr>
            <p:nvPr/>
          </p:nvSpPr>
          <p:spPr bwMode="auto">
            <a:xfrm>
              <a:off x="3107" y="1080"/>
              <a:ext cx="1256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kumimoji="1" lang="en-US" altLang="zh-TW" sz="2800" dirty="0"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Narrow" pitchFamily="1" charset="0"/>
                  <a:ea typeface="新細明體" charset="-120"/>
                </a:rPr>
                <a:t>Web Server</a:t>
              </a:r>
            </a:p>
            <a:p>
              <a:pPr algn="ctr" eaLnBrk="1" hangingPunct="1"/>
              <a:r>
                <a:rPr kumimoji="1" lang="zh-TW" altLang="en-US" sz="2800" dirty="0">
                  <a:solidFill>
                    <a:srgbClr val="000066"/>
                  </a:solidFill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華康中圓體" pitchFamily="49" charset="-120"/>
                  <a:ea typeface="華康中圓體" pitchFamily="49" charset="-120"/>
                </a:rPr>
                <a:t>網站伺服器</a:t>
              </a:r>
            </a:p>
          </p:txBody>
        </p:sp>
        <p:sp>
          <p:nvSpPr>
            <p:cNvPr id="60459" name="Freeform 43"/>
            <p:cNvSpPr>
              <a:spLocks/>
            </p:cNvSpPr>
            <p:nvPr/>
          </p:nvSpPr>
          <p:spPr bwMode="auto">
            <a:xfrm>
              <a:off x="2712" y="1004"/>
              <a:ext cx="296" cy="702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0"/>
                </a:cxn>
                <a:cxn ang="0">
                  <a:pos x="0" y="4120"/>
                </a:cxn>
                <a:cxn ang="0">
                  <a:pos x="1350" y="3938"/>
                </a:cxn>
                <a:cxn ang="0">
                  <a:pos x="1350" y="0"/>
                </a:cxn>
              </a:cxnLst>
              <a:rect l="0" t="0" r="r" b="b"/>
              <a:pathLst>
                <a:path w="1350" h="4120">
                  <a:moveTo>
                    <a:pt x="1350" y="0"/>
                  </a:moveTo>
                  <a:lnTo>
                    <a:pt x="0" y="40"/>
                  </a:lnTo>
                  <a:lnTo>
                    <a:pt x="0" y="4120"/>
                  </a:lnTo>
                  <a:lnTo>
                    <a:pt x="1350" y="3938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60" name="Freeform 44"/>
            <p:cNvSpPr>
              <a:spLocks/>
            </p:cNvSpPr>
            <p:nvPr/>
          </p:nvSpPr>
          <p:spPr bwMode="auto">
            <a:xfrm>
              <a:off x="2731" y="1375"/>
              <a:ext cx="261" cy="297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1192" y="0"/>
                </a:cxn>
                <a:cxn ang="0">
                  <a:pos x="1192" y="1592"/>
                </a:cxn>
                <a:cxn ang="0">
                  <a:pos x="0" y="1744"/>
                </a:cxn>
                <a:cxn ang="0">
                  <a:pos x="0" y="101"/>
                </a:cxn>
              </a:cxnLst>
              <a:rect l="0" t="0" r="r" b="b"/>
              <a:pathLst>
                <a:path w="1192" h="1744">
                  <a:moveTo>
                    <a:pt x="0" y="101"/>
                  </a:moveTo>
                  <a:lnTo>
                    <a:pt x="1192" y="0"/>
                  </a:lnTo>
                  <a:lnTo>
                    <a:pt x="1192" y="1592"/>
                  </a:lnTo>
                  <a:lnTo>
                    <a:pt x="0" y="1744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61" name="Freeform 45"/>
            <p:cNvSpPr>
              <a:spLocks/>
            </p:cNvSpPr>
            <p:nvPr/>
          </p:nvSpPr>
          <p:spPr bwMode="auto">
            <a:xfrm>
              <a:off x="2731" y="1133"/>
              <a:ext cx="248" cy="198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133" y="0"/>
                </a:cxn>
                <a:cxn ang="0">
                  <a:pos x="1133" y="1088"/>
                </a:cxn>
                <a:cxn ang="0">
                  <a:pos x="0" y="1168"/>
                </a:cxn>
                <a:cxn ang="0">
                  <a:pos x="0" y="61"/>
                </a:cxn>
              </a:cxnLst>
              <a:rect l="0" t="0" r="r" b="b"/>
              <a:pathLst>
                <a:path w="1133" h="1168">
                  <a:moveTo>
                    <a:pt x="0" y="61"/>
                  </a:moveTo>
                  <a:lnTo>
                    <a:pt x="1133" y="0"/>
                  </a:lnTo>
                  <a:lnTo>
                    <a:pt x="1133" y="1088"/>
                  </a:lnTo>
                  <a:lnTo>
                    <a:pt x="0" y="1168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62" name="Freeform 46"/>
            <p:cNvSpPr>
              <a:spLocks/>
            </p:cNvSpPr>
            <p:nvPr/>
          </p:nvSpPr>
          <p:spPr bwMode="auto">
            <a:xfrm>
              <a:off x="2477" y="982"/>
              <a:ext cx="531" cy="2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78" y="168"/>
                </a:cxn>
                <a:cxn ang="0">
                  <a:pos x="2428" y="128"/>
                </a:cxn>
                <a:cxn ang="0">
                  <a:pos x="1296" y="0"/>
                </a:cxn>
                <a:cxn ang="0">
                  <a:pos x="0" y="7"/>
                </a:cxn>
              </a:cxnLst>
              <a:rect l="0" t="0" r="r" b="b"/>
              <a:pathLst>
                <a:path w="2428" h="168">
                  <a:moveTo>
                    <a:pt x="0" y="7"/>
                  </a:moveTo>
                  <a:lnTo>
                    <a:pt x="1078" y="168"/>
                  </a:lnTo>
                  <a:lnTo>
                    <a:pt x="2428" y="128"/>
                  </a:lnTo>
                  <a:lnTo>
                    <a:pt x="129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63" name="Freeform 47"/>
            <p:cNvSpPr>
              <a:spLocks/>
            </p:cNvSpPr>
            <p:nvPr/>
          </p:nvSpPr>
          <p:spPr bwMode="auto">
            <a:xfrm>
              <a:off x="2477" y="982"/>
              <a:ext cx="235" cy="724"/>
            </a:xfrm>
            <a:custGeom>
              <a:avLst/>
              <a:gdLst/>
              <a:ahLst/>
              <a:cxnLst>
                <a:cxn ang="0">
                  <a:pos x="1078" y="4241"/>
                </a:cxn>
                <a:cxn ang="0">
                  <a:pos x="0" y="3223"/>
                </a:cxn>
                <a:cxn ang="0">
                  <a:pos x="0" y="0"/>
                </a:cxn>
                <a:cxn ang="0">
                  <a:pos x="1078" y="161"/>
                </a:cxn>
                <a:cxn ang="0">
                  <a:pos x="1078" y="4241"/>
                </a:cxn>
              </a:cxnLst>
              <a:rect l="0" t="0" r="r" b="b"/>
              <a:pathLst>
                <a:path w="1078" h="4241">
                  <a:moveTo>
                    <a:pt x="1078" y="4241"/>
                  </a:moveTo>
                  <a:lnTo>
                    <a:pt x="0" y="3223"/>
                  </a:lnTo>
                  <a:lnTo>
                    <a:pt x="0" y="0"/>
                  </a:lnTo>
                  <a:lnTo>
                    <a:pt x="1078" y="161"/>
                  </a:lnTo>
                  <a:lnTo>
                    <a:pt x="1078" y="4241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64" name="Freeform 48"/>
            <p:cNvSpPr>
              <a:spLocks/>
            </p:cNvSpPr>
            <p:nvPr/>
          </p:nvSpPr>
          <p:spPr bwMode="auto">
            <a:xfrm>
              <a:off x="2687" y="1007"/>
              <a:ext cx="25" cy="699"/>
            </a:xfrm>
            <a:custGeom>
              <a:avLst/>
              <a:gdLst/>
              <a:ahLst/>
              <a:cxnLst>
                <a:cxn ang="0">
                  <a:pos x="118" y="19"/>
                </a:cxn>
                <a:cxn ang="0">
                  <a:pos x="0" y="0"/>
                </a:cxn>
                <a:cxn ang="0">
                  <a:pos x="0" y="3989"/>
                </a:cxn>
                <a:cxn ang="0">
                  <a:pos x="118" y="4099"/>
                </a:cxn>
                <a:cxn ang="0">
                  <a:pos x="118" y="19"/>
                </a:cxn>
              </a:cxnLst>
              <a:rect l="0" t="0" r="r" b="b"/>
              <a:pathLst>
                <a:path w="118" h="4099">
                  <a:moveTo>
                    <a:pt x="118" y="19"/>
                  </a:moveTo>
                  <a:lnTo>
                    <a:pt x="0" y="0"/>
                  </a:lnTo>
                  <a:lnTo>
                    <a:pt x="0" y="3989"/>
                  </a:lnTo>
                  <a:lnTo>
                    <a:pt x="118" y="4099"/>
                  </a:lnTo>
                  <a:lnTo>
                    <a:pt x="118" y="1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65" name="Freeform 49"/>
            <p:cNvSpPr>
              <a:spLocks/>
            </p:cNvSpPr>
            <p:nvPr/>
          </p:nvSpPr>
          <p:spPr bwMode="auto">
            <a:xfrm>
              <a:off x="2731" y="1132"/>
              <a:ext cx="261" cy="208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1198" y="1125"/>
                </a:cxn>
                <a:cxn ang="0">
                  <a:pos x="0" y="1218"/>
                </a:cxn>
                <a:cxn ang="0">
                  <a:pos x="0" y="1166"/>
                </a:cxn>
                <a:cxn ang="0">
                  <a:pos x="1141" y="1095"/>
                </a:cxn>
                <a:cxn ang="0">
                  <a:pos x="1141" y="2"/>
                </a:cxn>
                <a:cxn ang="0">
                  <a:pos x="1198" y="0"/>
                </a:cxn>
              </a:cxnLst>
              <a:rect l="0" t="0" r="r" b="b"/>
              <a:pathLst>
                <a:path w="1198" h="1218">
                  <a:moveTo>
                    <a:pt x="1198" y="0"/>
                  </a:moveTo>
                  <a:lnTo>
                    <a:pt x="1198" y="1125"/>
                  </a:lnTo>
                  <a:lnTo>
                    <a:pt x="0" y="1218"/>
                  </a:lnTo>
                  <a:lnTo>
                    <a:pt x="0" y="1166"/>
                  </a:lnTo>
                  <a:lnTo>
                    <a:pt x="1141" y="1095"/>
                  </a:lnTo>
                  <a:lnTo>
                    <a:pt x="1141" y="2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66" name="Freeform 50"/>
            <p:cNvSpPr>
              <a:spLocks/>
            </p:cNvSpPr>
            <p:nvPr/>
          </p:nvSpPr>
          <p:spPr bwMode="auto">
            <a:xfrm>
              <a:off x="2731" y="1092"/>
              <a:ext cx="261" cy="41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0" y="178"/>
                </a:cxn>
                <a:cxn ang="0">
                  <a:pos x="280" y="168"/>
                </a:cxn>
                <a:cxn ang="0">
                  <a:pos x="280" y="239"/>
                </a:cxn>
                <a:cxn ang="0">
                  <a:pos x="924" y="211"/>
                </a:cxn>
                <a:cxn ang="0">
                  <a:pos x="924" y="141"/>
                </a:cxn>
                <a:cxn ang="0">
                  <a:pos x="1198" y="130"/>
                </a:cxn>
                <a:cxn ang="0">
                  <a:pos x="1198" y="74"/>
                </a:cxn>
                <a:cxn ang="0">
                  <a:pos x="924" y="94"/>
                </a:cxn>
                <a:cxn ang="0">
                  <a:pos x="924" y="0"/>
                </a:cxn>
                <a:cxn ang="0">
                  <a:pos x="800" y="8"/>
                </a:cxn>
                <a:cxn ang="0">
                  <a:pos x="226" y="121"/>
                </a:cxn>
                <a:cxn ang="0">
                  <a:pos x="0" y="135"/>
                </a:cxn>
              </a:cxnLst>
              <a:rect l="0" t="0" r="r" b="b"/>
              <a:pathLst>
                <a:path w="1198" h="239">
                  <a:moveTo>
                    <a:pt x="0" y="135"/>
                  </a:moveTo>
                  <a:lnTo>
                    <a:pt x="0" y="178"/>
                  </a:lnTo>
                  <a:lnTo>
                    <a:pt x="280" y="168"/>
                  </a:lnTo>
                  <a:lnTo>
                    <a:pt x="280" y="239"/>
                  </a:lnTo>
                  <a:lnTo>
                    <a:pt x="924" y="211"/>
                  </a:lnTo>
                  <a:lnTo>
                    <a:pt x="924" y="141"/>
                  </a:lnTo>
                  <a:lnTo>
                    <a:pt x="1198" y="130"/>
                  </a:lnTo>
                  <a:lnTo>
                    <a:pt x="1198" y="74"/>
                  </a:lnTo>
                  <a:lnTo>
                    <a:pt x="924" y="94"/>
                  </a:lnTo>
                  <a:lnTo>
                    <a:pt x="924" y="0"/>
                  </a:lnTo>
                  <a:lnTo>
                    <a:pt x="800" y="8"/>
                  </a:lnTo>
                  <a:lnTo>
                    <a:pt x="226" y="12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67" name="Freeform 51"/>
            <p:cNvSpPr>
              <a:spLocks/>
            </p:cNvSpPr>
            <p:nvPr/>
          </p:nvSpPr>
          <p:spPr bwMode="auto">
            <a:xfrm>
              <a:off x="2731" y="1030"/>
              <a:ext cx="261" cy="34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1198" y="165"/>
                </a:cxn>
                <a:cxn ang="0">
                  <a:pos x="0" y="207"/>
                </a:cxn>
                <a:cxn ang="0">
                  <a:pos x="0" y="181"/>
                </a:cxn>
                <a:cxn ang="0">
                  <a:pos x="1130" y="4"/>
                </a:cxn>
                <a:cxn ang="0">
                  <a:pos x="1198" y="0"/>
                </a:cxn>
              </a:cxnLst>
              <a:rect l="0" t="0" r="r" b="b"/>
              <a:pathLst>
                <a:path w="1198" h="207">
                  <a:moveTo>
                    <a:pt x="1198" y="0"/>
                  </a:moveTo>
                  <a:lnTo>
                    <a:pt x="1198" y="165"/>
                  </a:lnTo>
                  <a:lnTo>
                    <a:pt x="0" y="207"/>
                  </a:lnTo>
                  <a:lnTo>
                    <a:pt x="0" y="181"/>
                  </a:lnTo>
                  <a:lnTo>
                    <a:pt x="1130" y="4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68" name="Freeform 52"/>
            <p:cNvSpPr>
              <a:spLocks/>
            </p:cNvSpPr>
            <p:nvPr/>
          </p:nvSpPr>
          <p:spPr bwMode="auto">
            <a:xfrm>
              <a:off x="2477" y="981"/>
              <a:ext cx="531" cy="2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075" y="172"/>
                </a:cxn>
                <a:cxn ang="0">
                  <a:pos x="2431" y="126"/>
                </a:cxn>
                <a:cxn ang="0">
                  <a:pos x="1292" y="0"/>
                </a:cxn>
                <a:cxn ang="0">
                  <a:pos x="0" y="11"/>
                </a:cxn>
              </a:cxnLst>
              <a:rect l="0" t="0" r="r" b="b"/>
              <a:pathLst>
                <a:path w="2431" h="172">
                  <a:moveTo>
                    <a:pt x="0" y="11"/>
                  </a:moveTo>
                  <a:lnTo>
                    <a:pt x="1075" y="172"/>
                  </a:lnTo>
                  <a:lnTo>
                    <a:pt x="2431" y="126"/>
                  </a:lnTo>
                  <a:lnTo>
                    <a:pt x="1292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69" name="Freeform 53"/>
            <p:cNvSpPr>
              <a:spLocks/>
            </p:cNvSpPr>
            <p:nvPr/>
          </p:nvSpPr>
          <p:spPr bwMode="auto">
            <a:xfrm>
              <a:off x="2712" y="1003"/>
              <a:ext cx="296" cy="70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4124"/>
                </a:cxn>
                <a:cxn ang="0">
                  <a:pos x="1356" y="3948"/>
                </a:cxn>
                <a:cxn ang="0">
                  <a:pos x="1356" y="0"/>
                </a:cxn>
                <a:cxn ang="0">
                  <a:pos x="0" y="46"/>
                </a:cxn>
              </a:cxnLst>
              <a:rect l="0" t="0" r="r" b="b"/>
              <a:pathLst>
                <a:path w="1356" h="4124">
                  <a:moveTo>
                    <a:pt x="0" y="46"/>
                  </a:moveTo>
                  <a:lnTo>
                    <a:pt x="0" y="4124"/>
                  </a:lnTo>
                  <a:lnTo>
                    <a:pt x="1356" y="3948"/>
                  </a:lnTo>
                  <a:lnTo>
                    <a:pt x="1356" y="0"/>
                  </a:lnTo>
                  <a:lnTo>
                    <a:pt x="0" y="46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70" name="Freeform 54"/>
            <p:cNvSpPr>
              <a:spLocks/>
            </p:cNvSpPr>
            <p:nvPr/>
          </p:nvSpPr>
          <p:spPr bwMode="auto">
            <a:xfrm>
              <a:off x="2477" y="983"/>
              <a:ext cx="235" cy="7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17"/>
                </a:cxn>
                <a:cxn ang="0">
                  <a:pos x="1075" y="4239"/>
                </a:cxn>
                <a:cxn ang="0">
                  <a:pos x="1075" y="161"/>
                </a:cxn>
                <a:cxn ang="0">
                  <a:pos x="0" y="0"/>
                </a:cxn>
              </a:cxnLst>
              <a:rect l="0" t="0" r="r" b="b"/>
              <a:pathLst>
                <a:path w="1075" h="4239">
                  <a:moveTo>
                    <a:pt x="0" y="0"/>
                  </a:moveTo>
                  <a:lnTo>
                    <a:pt x="0" y="3217"/>
                  </a:lnTo>
                  <a:lnTo>
                    <a:pt x="1075" y="4239"/>
                  </a:lnTo>
                  <a:lnTo>
                    <a:pt x="1075" y="1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71" name="Line 55"/>
            <p:cNvSpPr>
              <a:spLocks noChangeShapeType="1"/>
            </p:cNvSpPr>
            <p:nvPr/>
          </p:nvSpPr>
          <p:spPr bwMode="auto">
            <a:xfrm>
              <a:off x="2687" y="1008"/>
              <a:ext cx="1" cy="6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72" name="Freeform 56"/>
            <p:cNvSpPr>
              <a:spLocks/>
            </p:cNvSpPr>
            <p:nvPr/>
          </p:nvSpPr>
          <p:spPr bwMode="auto">
            <a:xfrm>
              <a:off x="2687" y="1018"/>
              <a:ext cx="321" cy="7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12" y="43"/>
                </a:cxn>
                <a:cxn ang="0">
                  <a:pos x="1468" y="0"/>
                </a:cxn>
              </a:cxnLst>
              <a:rect l="0" t="0" r="r" b="b"/>
              <a:pathLst>
                <a:path w="1468" h="43">
                  <a:moveTo>
                    <a:pt x="0" y="30"/>
                  </a:moveTo>
                  <a:lnTo>
                    <a:pt x="112" y="43"/>
                  </a:lnTo>
                  <a:lnTo>
                    <a:pt x="146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73" name="Freeform 57"/>
            <p:cNvSpPr>
              <a:spLocks/>
            </p:cNvSpPr>
            <p:nvPr/>
          </p:nvSpPr>
          <p:spPr bwMode="auto">
            <a:xfrm>
              <a:off x="2687" y="1068"/>
              <a:ext cx="321" cy="8"/>
            </a:xfrm>
            <a:custGeom>
              <a:avLst/>
              <a:gdLst/>
              <a:ahLst/>
              <a:cxnLst>
                <a:cxn ang="0">
                  <a:pos x="1468" y="0"/>
                </a:cxn>
                <a:cxn ang="0">
                  <a:pos x="112" y="50"/>
                </a:cxn>
                <a:cxn ang="0">
                  <a:pos x="0" y="27"/>
                </a:cxn>
              </a:cxnLst>
              <a:rect l="0" t="0" r="r" b="b"/>
              <a:pathLst>
                <a:path w="1468" h="50">
                  <a:moveTo>
                    <a:pt x="1468" y="0"/>
                  </a:moveTo>
                  <a:lnTo>
                    <a:pt x="112" y="50"/>
                  </a:lnTo>
                  <a:lnTo>
                    <a:pt x="0" y="2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74" name="Freeform 58"/>
            <p:cNvSpPr>
              <a:spLocks/>
            </p:cNvSpPr>
            <p:nvPr/>
          </p:nvSpPr>
          <p:spPr bwMode="auto">
            <a:xfrm>
              <a:off x="2731" y="1030"/>
              <a:ext cx="261" cy="3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206"/>
                </a:cxn>
                <a:cxn ang="0">
                  <a:pos x="1196" y="161"/>
                </a:cxn>
                <a:cxn ang="0">
                  <a:pos x="1196" y="0"/>
                </a:cxn>
                <a:cxn ang="0">
                  <a:pos x="0" y="46"/>
                </a:cxn>
              </a:cxnLst>
              <a:rect l="0" t="0" r="r" b="b"/>
              <a:pathLst>
                <a:path w="1196" h="206">
                  <a:moveTo>
                    <a:pt x="0" y="46"/>
                  </a:moveTo>
                  <a:lnTo>
                    <a:pt x="0" y="206"/>
                  </a:lnTo>
                  <a:lnTo>
                    <a:pt x="1196" y="161"/>
                  </a:lnTo>
                  <a:lnTo>
                    <a:pt x="1196" y="0"/>
                  </a:lnTo>
                  <a:lnTo>
                    <a:pt x="0" y="46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75" name="Freeform 59"/>
            <p:cNvSpPr>
              <a:spLocks/>
            </p:cNvSpPr>
            <p:nvPr/>
          </p:nvSpPr>
          <p:spPr bwMode="auto">
            <a:xfrm>
              <a:off x="2687" y="1083"/>
              <a:ext cx="321" cy="10"/>
            </a:xfrm>
            <a:custGeom>
              <a:avLst/>
              <a:gdLst/>
              <a:ahLst/>
              <a:cxnLst>
                <a:cxn ang="0">
                  <a:pos x="1468" y="0"/>
                </a:cxn>
                <a:cxn ang="0">
                  <a:pos x="112" y="58"/>
                </a:cxn>
                <a:cxn ang="0">
                  <a:pos x="0" y="31"/>
                </a:cxn>
              </a:cxnLst>
              <a:rect l="0" t="0" r="r" b="b"/>
              <a:pathLst>
                <a:path w="1468" h="58">
                  <a:moveTo>
                    <a:pt x="1468" y="0"/>
                  </a:moveTo>
                  <a:lnTo>
                    <a:pt x="112" y="58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76" name="Freeform 60"/>
            <p:cNvSpPr>
              <a:spLocks/>
            </p:cNvSpPr>
            <p:nvPr/>
          </p:nvSpPr>
          <p:spPr bwMode="auto">
            <a:xfrm>
              <a:off x="2688" y="1131"/>
              <a:ext cx="320" cy="12"/>
            </a:xfrm>
            <a:custGeom>
              <a:avLst/>
              <a:gdLst/>
              <a:ahLst/>
              <a:cxnLst>
                <a:cxn ang="0">
                  <a:pos x="1466" y="0"/>
                </a:cxn>
                <a:cxn ang="0">
                  <a:pos x="111" y="70"/>
                </a:cxn>
                <a:cxn ang="0">
                  <a:pos x="0" y="36"/>
                </a:cxn>
              </a:cxnLst>
              <a:rect l="0" t="0" r="r" b="b"/>
              <a:pathLst>
                <a:path w="1466" h="70">
                  <a:moveTo>
                    <a:pt x="1466" y="0"/>
                  </a:moveTo>
                  <a:lnTo>
                    <a:pt x="111" y="70"/>
                  </a:lnTo>
                  <a:lnTo>
                    <a:pt x="0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77" name="Freeform 61"/>
            <p:cNvSpPr>
              <a:spLocks/>
            </p:cNvSpPr>
            <p:nvPr/>
          </p:nvSpPr>
          <p:spPr bwMode="auto">
            <a:xfrm>
              <a:off x="2687" y="1324"/>
              <a:ext cx="321" cy="17"/>
            </a:xfrm>
            <a:custGeom>
              <a:avLst/>
              <a:gdLst/>
              <a:ahLst/>
              <a:cxnLst>
                <a:cxn ang="0">
                  <a:pos x="1468" y="0"/>
                </a:cxn>
                <a:cxn ang="0">
                  <a:pos x="112" y="101"/>
                </a:cxn>
                <a:cxn ang="0">
                  <a:pos x="0" y="43"/>
                </a:cxn>
              </a:cxnLst>
              <a:rect l="0" t="0" r="r" b="b"/>
              <a:pathLst>
                <a:path w="1468" h="101">
                  <a:moveTo>
                    <a:pt x="1468" y="0"/>
                  </a:moveTo>
                  <a:lnTo>
                    <a:pt x="112" y="101"/>
                  </a:lnTo>
                  <a:lnTo>
                    <a:pt x="0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78" name="Line 62"/>
            <p:cNvSpPr>
              <a:spLocks noChangeShapeType="1"/>
            </p:cNvSpPr>
            <p:nvPr/>
          </p:nvSpPr>
          <p:spPr bwMode="auto">
            <a:xfrm>
              <a:off x="2731" y="1143"/>
              <a:ext cx="0" cy="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79" name="Line 63"/>
            <p:cNvSpPr>
              <a:spLocks noChangeShapeType="1"/>
            </p:cNvSpPr>
            <p:nvPr/>
          </p:nvSpPr>
          <p:spPr bwMode="auto">
            <a:xfrm>
              <a:off x="2992" y="1133"/>
              <a:ext cx="1" cy="1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80" name="Freeform 64"/>
            <p:cNvSpPr>
              <a:spLocks/>
            </p:cNvSpPr>
            <p:nvPr/>
          </p:nvSpPr>
          <p:spPr bwMode="auto">
            <a:xfrm>
              <a:off x="2731" y="1133"/>
              <a:ext cx="248" cy="198"/>
            </a:xfrm>
            <a:custGeom>
              <a:avLst/>
              <a:gdLst/>
              <a:ahLst/>
              <a:cxnLst>
                <a:cxn ang="0">
                  <a:pos x="1140" y="0"/>
                </a:cxn>
                <a:cxn ang="0">
                  <a:pos x="1140" y="1092"/>
                </a:cxn>
                <a:cxn ang="0">
                  <a:pos x="0" y="1165"/>
                </a:cxn>
              </a:cxnLst>
              <a:rect l="0" t="0" r="r" b="b"/>
              <a:pathLst>
                <a:path w="1140" h="1165">
                  <a:moveTo>
                    <a:pt x="1140" y="0"/>
                  </a:moveTo>
                  <a:lnTo>
                    <a:pt x="1140" y="1092"/>
                  </a:lnTo>
                  <a:lnTo>
                    <a:pt x="0" y="116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81" name="Line 65"/>
            <p:cNvSpPr>
              <a:spLocks noChangeShapeType="1"/>
            </p:cNvSpPr>
            <p:nvPr/>
          </p:nvSpPr>
          <p:spPr bwMode="auto">
            <a:xfrm>
              <a:off x="2979" y="1319"/>
              <a:ext cx="13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82" name="Line 66"/>
            <p:cNvSpPr>
              <a:spLocks noChangeShapeType="1"/>
            </p:cNvSpPr>
            <p:nvPr/>
          </p:nvSpPr>
          <p:spPr bwMode="auto">
            <a:xfrm flipH="1">
              <a:off x="2731" y="1196"/>
              <a:ext cx="248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83" name="Line 67"/>
            <p:cNvSpPr>
              <a:spLocks noChangeShapeType="1"/>
            </p:cNvSpPr>
            <p:nvPr/>
          </p:nvSpPr>
          <p:spPr bwMode="auto">
            <a:xfrm flipH="1">
              <a:off x="2731" y="1260"/>
              <a:ext cx="248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84" name="Freeform 68"/>
            <p:cNvSpPr>
              <a:spLocks/>
            </p:cNvSpPr>
            <p:nvPr/>
          </p:nvSpPr>
          <p:spPr bwMode="auto">
            <a:xfrm>
              <a:off x="2687" y="1374"/>
              <a:ext cx="321" cy="1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12" y="118"/>
                </a:cxn>
                <a:cxn ang="0">
                  <a:pos x="1468" y="0"/>
                </a:cxn>
              </a:cxnLst>
              <a:rect l="0" t="0" r="r" b="b"/>
              <a:pathLst>
                <a:path w="1468" h="118">
                  <a:moveTo>
                    <a:pt x="0" y="30"/>
                  </a:moveTo>
                  <a:lnTo>
                    <a:pt x="112" y="118"/>
                  </a:lnTo>
                  <a:lnTo>
                    <a:pt x="146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85" name="Freeform 69"/>
            <p:cNvSpPr>
              <a:spLocks/>
            </p:cNvSpPr>
            <p:nvPr/>
          </p:nvSpPr>
          <p:spPr bwMode="auto">
            <a:xfrm>
              <a:off x="2687" y="1644"/>
              <a:ext cx="321" cy="3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2" y="174"/>
                </a:cxn>
                <a:cxn ang="0">
                  <a:pos x="1468" y="0"/>
                </a:cxn>
              </a:cxnLst>
              <a:rect l="0" t="0" r="r" b="b"/>
              <a:pathLst>
                <a:path w="1468" h="174">
                  <a:moveTo>
                    <a:pt x="0" y="59"/>
                  </a:moveTo>
                  <a:lnTo>
                    <a:pt x="112" y="174"/>
                  </a:lnTo>
                  <a:lnTo>
                    <a:pt x="146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86" name="Line 70"/>
            <p:cNvSpPr>
              <a:spLocks noChangeShapeType="1"/>
            </p:cNvSpPr>
            <p:nvPr/>
          </p:nvSpPr>
          <p:spPr bwMode="auto">
            <a:xfrm>
              <a:off x="2731" y="1391"/>
              <a:ext cx="0" cy="2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87" name="Line 71"/>
            <p:cNvSpPr>
              <a:spLocks noChangeShapeType="1"/>
            </p:cNvSpPr>
            <p:nvPr/>
          </p:nvSpPr>
          <p:spPr bwMode="auto">
            <a:xfrm>
              <a:off x="2992" y="1374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88" name="Freeform 72"/>
            <p:cNvSpPr>
              <a:spLocks/>
            </p:cNvSpPr>
            <p:nvPr/>
          </p:nvSpPr>
          <p:spPr bwMode="auto">
            <a:xfrm>
              <a:off x="2731" y="1626"/>
              <a:ext cx="261" cy="29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1196" y="29"/>
                </a:cxn>
                <a:cxn ang="0">
                  <a:pos x="1196" y="0"/>
                </a:cxn>
                <a:cxn ang="0">
                  <a:pos x="0" y="145"/>
                </a:cxn>
                <a:cxn ang="0">
                  <a:pos x="0" y="176"/>
                </a:cxn>
              </a:cxnLst>
              <a:rect l="0" t="0" r="r" b="b"/>
              <a:pathLst>
                <a:path w="1196" h="176">
                  <a:moveTo>
                    <a:pt x="0" y="176"/>
                  </a:moveTo>
                  <a:lnTo>
                    <a:pt x="1196" y="29"/>
                  </a:lnTo>
                  <a:lnTo>
                    <a:pt x="1196" y="0"/>
                  </a:lnTo>
                  <a:lnTo>
                    <a:pt x="0" y="145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89" name="Freeform 73"/>
            <p:cNvSpPr>
              <a:spLocks/>
            </p:cNvSpPr>
            <p:nvPr/>
          </p:nvSpPr>
          <p:spPr bwMode="auto">
            <a:xfrm>
              <a:off x="2731" y="1614"/>
              <a:ext cx="261" cy="30"/>
            </a:xfrm>
            <a:custGeom>
              <a:avLst/>
              <a:gdLst/>
              <a:ahLst/>
              <a:cxnLst>
                <a:cxn ang="0">
                  <a:pos x="0" y="172"/>
                </a:cxn>
                <a:cxn ang="0">
                  <a:pos x="1196" y="29"/>
                </a:cxn>
                <a:cxn ang="0">
                  <a:pos x="1196" y="0"/>
                </a:cxn>
                <a:cxn ang="0">
                  <a:pos x="0" y="143"/>
                </a:cxn>
                <a:cxn ang="0">
                  <a:pos x="0" y="172"/>
                </a:cxn>
              </a:cxnLst>
              <a:rect l="0" t="0" r="r" b="b"/>
              <a:pathLst>
                <a:path w="1196" h="172">
                  <a:moveTo>
                    <a:pt x="0" y="172"/>
                  </a:moveTo>
                  <a:lnTo>
                    <a:pt x="1196" y="29"/>
                  </a:lnTo>
                  <a:lnTo>
                    <a:pt x="1196" y="0"/>
                  </a:lnTo>
                  <a:lnTo>
                    <a:pt x="0" y="143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90" name="Freeform 74"/>
            <p:cNvSpPr>
              <a:spLocks/>
            </p:cNvSpPr>
            <p:nvPr/>
          </p:nvSpPr>
          <p:spPr bwMode="auto">
            <a:xfrm>
              <a:off x="2731" y="1601"/>
              <a:ext cx="261" cy="31"/>
            </a:xfrm>
            <a:custGeom>
              <a:avLst/>
              <a:gdLst/>
              <a:ahLst/>
              <a:cxnLst>
                <a:cxn ang="0">
                  <a:pos x="1196" y="30"/>
                </a:cxn>
                <a:cxn ang="0">
                  <a:pos x="0" y="174"/>
                </a:cxn>
                <a:cxn ang="0">
                  <a:pos x="0" y="145"/>
                </a:cxn>
                <a:cxn ang="0">
                  <a:pos x="1196" y="0"/>
                </a:cxn>
                <a:cxn ang="0">
                  <a:pos x="1196" y="30"/>
                </a:cxn>
              </a:cxnLst>
              <a:rect l="0" t="0" r="r" b="b"/>
              <a:pathLst>
                <a:path w="1196" h="174">
                  <a:moveTo>
                    <a:pt x="1196" y="30"/>
                  </a:moveTo>
                  <a:lnTo>
                    <a:pt x="0" y="174"/>
                  </a:lnTo>
                  <a:lnTo>
                    <a:pt x="0" y="145"/>
                  </a:lnTo>
                  <a:lnTo>
                    <a:pt x="1196" y="0"/>
                  </a:lnTo>
                  <a:lnTo>
                    <a:pt x="1196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91" name="Freeform 75"/>
            <p:cNvSpPr>
              <a:spLocks/>
            </p:cNvSpPr>
            <p:nvPr/>
          </p:nvSpPr>
          <p:spPr bwMode="auto">
            <a:xfrm>
              <a:off x="2731" y="1589"/>
              <a:ext cx="261" cy="27"/>
            </a:xfrm>
            <a:custGeom>
              <a:avLst/>
              <a:gdLst/>
              <a:ahLst/>
              <a:cxnLst>
                <a:cxn ang="0">
                  <a:pos x="1196" y="30"/>
                </a:cxn>
                <a:cxn ang="0">
                  <a:pos x="0" y="162"/>
                </a:cxn>
                <a:cxn ang="0">
                  <a:pos x="0" y="133"/>
                </a:cxn>
                <a:cxn ang="0">
                  <a:pos x="1196" y="0"/>
                </a:cxn>
                <a:cxn ang="0">
                  <a:pos x="1196" y="30"/>
                </a:cxn>
              </a:cxnLst>
              <a:rect l="0" t="0" r="r" b="b"/>
              <a:pathLst>
                <a:path w="1196" h="162">
                  <a:moveTo>
                    <a:pt x="1196" y="30"/>
                  </a:moveTo>
                  <a:lnTo>
                    <a:pt x="0" y="162"/>
                  </a:lnTo>
                  <a:lnTo>
                    <a:pt x="0" y="133"/>
                  </a:lnTo>
                  <a:lnTo>
                    <a:pt x="1196" y="0"/>
                  </a:lnTo>
                  <a:lnTo>
                    <a:pt x="1196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92" name="Freeform 76"/>
            <p:cNvSpPr>
              <a:spLocks/>
            </p:cNvSpPr>
            <p:nvPr/>
          </p:nvSpPr>
          <p:spPr bwMode="auto">
            <a:xfrm>
              <a:off x="2731" y="1576"/>
              <a:ext cx="261" cy="29"/>
            </a:xfrm>
            <a:custGeom>
              <a:avLst/>
              <a:gdLst/>
              <a:ahLst/>
              <a:cxnLst>
                <a:cxn ang="0">
                  <a:pos x="1196" y="30"/>
                </a:cxn>
                <a:cxn ang="0">
                  <a:pos x="0" y="163"/>
                </a:cxn>
                <a:cxn ang="0">
                  <a:pos x="0" y="132"/>
                </a:cxn>
                <a:cxn ang="0">
                  <a:pos x="1196" y="0"/>
                </a:cxn>
                <a:cxn ang="0">
                  <a:pos x="1196" y="30"/>
                </a:cxn>
              </a:cxnLst>
              <a:rect l="0" t="0" r="r" b="b"/>
              <a:pathLst>
                <a:path w="1196" h="163">
                  <a:moveTo>
                    <a:pt x="1196" y="30"/>
                  </a:moveTo>
                  <a:lnTo>
                    <a:pt x="0" y="163"/>
                  </a:lnTo>
                  <a:lnTo>
                    <a:pt x="0" y="132"/>
                  </a:lnTo>
                  <a:lnTo>
                    <a:pt x="1196" y="0"/>
                  </a:lnTo>
                  <a:lnTo>
                    <a:pt x="1196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93" name="Freeform 77"/>
            <p:cNvSpPr>
              <a:spLocks/>
            </p:cNvSpPr>
            <p:nvPr/>
          </p:nvSpPr>
          <p:spPr bwMode="auto">
            <a:xfrm>
              <a:off x="2731" y="1031"/>
              <a:ext cx="248" cy="30"/>
            </a:xfrm>
            <a:custGeom>
              <a:avLst/>
              <a:gdLst/>
              <a:ahLst/>
              <a:cxnLst>
                <a:cxn ang="0">
                  <a:pos x="1142" y="0"/>
                </a:cxn>
                <a:cxn ang="0">
                  <a:pos x="1142" y="136"/>
                </a:cxn>
                <a:cxn ang="0">
                  <a:pos x="0" y="177"/>
                </a:cxn>
                <a:cxn ang="0">
                  <a:pos x="2" y="44"/>
                </a:cxn>
                <a:cxn ang="0">
                  <a:pos x="1142" y="0"/>
                </a:cxn>
              </a:cxnLst>
              <a:rect l="0" t="0" r="r" b="b"/>
              <a:pathLst>
                <a:path w="1142" h="177">
                  <a:moveTo>
                    <a:pt x="1142" y="0"/>
                  </a:moveTo>
                  <a:lnTo>
                    <a:pt x="1142" y="136"/>
                  </a:lnTo>
                  <a:lnTo>
                    <a:pt x="0" y="177"/>
                  </a:lnTo>
                  <a:lnTo>
                    <a:pt x="2" y="44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94" name="Line 78"/>
            <p:cNvSpPr>
              <a:spLocks noChangeShapeType="1"/>
            </p:cNvSpPr>
            <p:nvPr/>
          </p:nvSpPr>
          <p:spPr bwMode="auto">
            <a:xfrm>
              <a:off x="2979" y="1054"/>
              <a:ext cx="13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95" name="Freeform 79"/>
            <p:cNvSpPr>
              <a:spLocks/>
            </p:cNvSpPr>
            <p:nvPr/>
          </p:nvSpPr>
          <p:spPr bwMode="auto">
            <a:xfrm>
              <a:off x="2792" y="1092"/>
              <a:ext cx="140" cy="41"/>
            </a:xfrm>
            <a:custGeom>
              <a:avLst/>
              <a:gdLst/>
              <a:ahLst/>
              <a:cxnLst>
                <a:cxn ang="0">
                  <a:pos x="0" y="238"/>
                </a:cxn>
                <a:cxn ang="0">
                  <a:pos x="0" y="25"/>
                </a:cxn>
                <a:cxn ang="0">
                  <a:pos x="642" y="0"/>
                </a:cxn>
                <a:cxn ang="0">
                  <a:pos x="642" y="211"/>
                </a:cxn>
                <a:cxn ang="0">
                  <a:pos x="0" y="238"/>
                </a:cxn>
              </a:cxnLst>
              <a:rect l="0" t="0" r="r" b="b"/>
              <a:pathLst>
                <a:path w="642" h="238">
                  <a:moveTo>
                    <a:pt x="0" y="238"/>
                  </a:moveTo>
                  <a:lnTo>
                    <a:pt x="0" y="25"/>
                  </a:lnTo>
                  <a:lnTo>
                    <a:pt x="642" y="0"/>
                  </a:lnTo>
                  <a:lnTo>
                    <a:pt x="642" y="211"/>
                  </a:lnTo>
                  <a:lnTo>
                    <a:pt x="0" y="238"/>
                  </a:lnTo>
                  <a:close/>
                </a:path>
              </a:pathLst>
            </a:custGeom>
            <a:noFill/>
            <a:ln w="0">
              <a:solidFill>
                <a:srgbClr val="4F4F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96" name="Freeform 80"/>
            <p:cNvSpPr>
              <a:spLocks/>
            </p:cNvSpPr>
            <p:nvPr/>
          </p:nvSpPr>
          <p:spPr bwMode="auto">
            <a:xfrm>
              <a:off x="2731" y="1092"/>
              <a:ext cx="261" cy="36"/>
            </a:xfrm>
            <a:custGeom>
              <a:avLst/>
              <a:gdLst/>
              <a:ahLst/>
              <a:cxnLst>
                <a:cxn ang="0">
                  <a:pos x="809" y="73"/>
                </a:cxn>
                <a:cxn ang="0">
                  <a:pos x="1198" y="53"/>
                </a:cxn>
                <a:cxn ang="0">
                  <a:pos x="1198" y="130"/>
                </a:cxn>
                <a:cxn ang="0">
                  <a:pos x="1142" y="120"/>
                </a:cxn>
                <a:cxn ang="0">
                  <a:pos x="809" y="130"/>
                </a:cxn>
                <a:cxn ang="0">
                  <a:pos x="809" y="191"/>
                </a:cxn>
                <a:cxn ang="0">
                  <a:pos x="280" y="213"/>
                </a:cxn>
                <a:cxn ang="0">
                  <a:pos x="280" y="168"/>
                </a:cxn>
                <a:cxn ang="0">
                  <a:pos x="229" y="156"/>
                </a:cxn>
                <a:cxn ang="0">
                  <a:pos x="0" y="167"/>
                </a:cxn>
                <a:cxn ang="0">
                  <a:pos x="0" y="108"/>
                </a:cxn>
                <a:cxn ang="0">
                  <a:pos x="280" y="94"/>
                </a:cxn>
                <a:cxn ang="0">
                  <a:pos x="280" y="25"/>
                </a:cxn>
                <a:cxn ang="0">
                  <a:pos x="922" y="0"/>
                </a:cxn>
                <a:cxn ang="0">
                  <a:pos x="809" y="73"/>
                </a:cxn>
              </a:cxnLst>
              <a:rect l="0" t="0" r="r" b="b"/>
              <a:pathLst>
                <a:path w="1198" h="213">
                  <a:moveTo>
                    <a:pt x="809" y="73"/>
                  </a:moveTo>
                  <a:lnTo>
                    <a:pt x="1198" y="53"/>
                  </a:lnTo>
                  <a:lnTo>
                    <a:pt x="1198" y="130"/>
                  </a:lnTo>
                  <a:lnTo>
                    <a:pt x="1142" y="120"/>
                  </a:lnTo>
                  <a:lnTo>
                    <a:pt x="809" y="130"/>
                  </a:lnTo>
                  <a:lnTo>
                    <a:pt x="809" y="191"/>
                  </a:lnTo>
                  <a:lnTo>
                    <a:pt x="280" y="213"/>
                  </a:lnTo>
                  <a:lnTo>
                    <a:pt x="280" y="168"/>
                  </a:lnTo>
                  <a:lnTo>
                    <a:pt x="229" y="156"/>
                  </a:lnTo>
                  <a:lnTo>
                    <a:pt x="0" y="167"/>
                  </a:lnTo>
                  <a:lnTo>
                    <a:pt x="0" y="108"/>
                  </a:lnTo>
                  <a:lnTo>
                    <a:pt x="280" y="94"/>
                  </a:lnTo>
                  <a:lnTo>
                    <a:pt x="280" y="25"/>
                  </a:lnTo>
                  <a:lnTo>
                    <a:pt x="922" y="0"/>
                  </a:lnTo>
                  <a:lnTo>
                    <a:pt x="809" y="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97" name="Freeform 81"/>
            <p:cNvSpPr>
              <a:spLocks/>
            </p:cNvSpPr>
            <p:nvPr/>
          </p:nvSpPr>
          <p:spPr bwMode="auto">
            <a:xfrm>
              <a:off x="2731" y="1110"/>
              <a:ext cx="201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"/>
                </a:cxn>
                <a:cxn ang="0">
                  <a:pos x="280" y="60"/>
                </a:cxn>
                <a:cxn ang="0">
                  <a:pos x="280" y="130"/>
                </a:cxn>
                <a:cxn ang="0">
                  <a:pos x="922" y="103"/>
                </a:cxn>
                <a:cxn ang="0">
                  <a:pos x="922" y="33"/>
                </a:cxn>
                <a:cxn ang="0">
                  <a:pos x="809" y="22"/>
                </a:cxn>
              </a:cxnLst>
              <a:rect l="0" t="0" r="r" b="b"/>
              <a:pathLst>
                <a:path w="922" h="130">
                  <a:moveTo>
                    <a:pt x="0" y="0"/>
                  </a:moveTo>
                  <a:lnTo>
                    <a:pt x="0" y="74"/>
                  </a:lnTo>
                  <a:lnTo>
                    <a:pt x="280" y="60"/>
                  </a:lnTo>
                  <a:lnTo>
                    <a:pt x="280" y="130"/>
                  </a:lnTo>
                  <a:lnTo>
                    <a:pt x="922" y="103"/>
                  </a:lnTo>
                  <a:lnTo>
                    <a:pt x="922" y="33"/>
                  </a:lnTo>
                  <a:lnTo>
                    <a:pt x="809" y="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98" name="Line 82"/>
            <p:cNvSpPr>
              <a:spLocks noChangeShapeType="1"/>
            </p:cNvSpPr>
            <p:nvPr/>
          </p:nvSpPr>
          <p:spPr bwMode="auto">
            <a:xfrm flipH="1">
              <a:off x="2932" y="1114"/>
              <a:ext cx="60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99" name="Line 83"/>
            <p:cNvSpPr>
              <a:spLocks noChangeShapeType="1"/>
            </p:cNvSpPr>
            <p:nvPr/>
          </p:nvSpPr>
          <p:spPr bwMode="auto">
            <a:xfrm>
              <a:off x="2932" y="109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500" name="Freeform 84"/>
            <p:cNvSpPr>
              <a:spLocks/>
            </p:cNvSpPr>
            <p:nvPr/>
          </p:nvSpPr>
          <p:spPr bwMode="auto">
            <a:xfrm>
              <a:off x="2742" y="1046"/>
              <a:ext cx="11" cy="8"/>
            </a:xfrm>
            <a:custGeom>
              <a:avLst/>
              <a:gdLst/>
              <a:ahLst/>
              <a:cxnLst>
                <a:cxn ang="0">
                  <a:pos x="41" y="20"/>
                </a:cxn>
                <a:cxn ang="0">
                  <a:pos x="39" y="12"/>
                </a:cxn>
                <a:cxn ang="0">
                  <a:pos x="35" y="7"/>
                </a:cxn>
                <a:cxn ang="0">
                  <a:pos x="29" y="2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7" y="4"/>
                </a:cxn>
                <a:cxn ang="0">
                  <a:pos x="3" y="10"/>
                </a:cxn>
                <a:cxn ang="0">
                  <a:pos x="3" y="16"/>
                </a:cxn>
                <a:cxn ang="0">
                  <a:pos x="0" y="23"/>
                </a:cxn>
                <a:cxn ang="0">
                  <a:pos x="3" y="31"/>
                </a:cxn>
                <a:cxn ang="0">
                  <a:pos x="7" y="36"/>
                </a:cxn>
                <a:cxn ang="0">
                  <a:pos x="14" y="40"/>
                </a:cxn>
                <a:cxn ang="0">
                  <a:pos x="22" y="40"/>
                </a:cxn>
                <a:cxn ang="0">
                  <a:pos x="27" y="38"/>
                </a:cxn>
                <a:cxn ang="0">
                  <a:pos x="35" y="35"/>
                </a:cxn>
                <a:cxn ang="0">
                  <a:pos x="37" y="28"/>
                </a:cxn>
                <a:cxn ang="0">
                  <a:pos x="41" y="22"/>
                </a:cxn>
                <a:cxn ang="0">
                  <a:pos x="41" y="20"/>
                </a:cxn>
              </a:cxnLst>
              <a:rect l="0" t="0" r="r" b="b"/>
              <a:pathLst>
                <a:path w="41" h="40">
                  <a:moveTo>
                    <a:pt x="41" y="20"/>
                  </a:moveTo>
                  <a:lnTo>
                    <a:pt x="39" y="12"/>
                  </a:lnTo>
                  <a:lnTo>
                    <a:pt x="35" y="7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7" y="4"/>
                  </a:lnTo>
                  <a:lnTo>
                    <a:pt x="3" y="10"/>
                  </a:lnTo>
                  <a:lnTo>
                    <a:pt x="3" y="16"/>
                  </a:lnTo>
                  <a:lnTo>
                    <a:pt x="0" y="23"/>
                  </a:lnTo>
                  <a:lnTo>
                    <a:pt x="3" y="31"/>
                  </a:lnTo>
                  <a:lnTo>
                    <a:pt x="7" y="36"/>
                  </a:lnTo>
                  <a:lnTo>
                    <a:pt x="14" y="40"/>
                  </a:lnTo>
                  <a:lnTo>
                    <a:pt x="22" y="40"/>
                  </a:lnTo>
                  <a:lnTo>
                    <a:pt x="27" y="38"/>
                  </a:lnTo>
                  <a:lnTo>
                    <a:pt x="35" y="35"/>
                  </a:lnTo>
                  <a:lnTo>
                    <a:pt x="37" y="28"/>
                  </a:lnTo>
                  <a:lnTo>
                    <a:pt x="41" y="22"/>
                  </a:lnTo>
                  <a:lnTo>
                    <a:pt x="41" y="2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501" name="Freeform 85"/>
            <p:cNvSpPr>
              <a:spLocks/>
            </p:cNvSpPr>
            <p:nvPr/>
          </p:nvSpPr>
          <p:spPr bwMode="auto">
            <a:xfrm>
              <a:off x="2781" y="1046"/>
              <a:ext cx="8" cy="7"/>
            </a:xfrm>
            <a:custGeom>
              <a:avLst/>
              <a:gdLst/>
              <a:ahLst/>
              <a:cxnLst>
                <a:cxn ang="0">
                  <a:pos x="40" y="18"/>
                </a:cxn>
                <a:cxn ang="0">
                  <a:pos x="37" y="13"/>
                </a:cxn>
                <a:cxn ang="0">
                  <a:pos x="34" y="6"/>
                </a:cxn>
                <a:cxn ang="0">
                  <a:pos x="26" y="3"/>
                </a:cxn>
                <a:cxn ang="0">
                  <a:pos x="21" y="0"/>
                </a:cxn>
                <a:cxn ang="0">
                  <a:pos x="12" y="0"/>
                </a:cxn>
                <a:cxn ang="0">
                  <a:pos x="7" y="5"/>
                </a:cxn>
                <a:cxn ang="0">
                  <a:pos x="1" y="10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1" y="29"/>
                </a:cxn>
                <a:cxn ang="0">
                  <a:pos x="7" y="36"/>
                </a:cxn>
                <a:cxn ang="0">
                  <a:pos x="12" y="41"/>
                </a:cxn>
                <a:cxn ang="0">
                  <a:pos x="21" y="42"/>
                </a:cxn>
                <a:cxn ang="0">
                  <a:pos x="26" y="41"/>
                </a:cxn>
                <a:cxn ang="0">
                  <a:pos x="32" y="34"/>
                </a:cxn>
                <a:cxn ang="0">
                  <a:pos x="37" y="28"/>
                </a:cxn>
                <a:cxn ang="0">
                  <a:pos x="40" y="22"/>
                </a:cxn>
                <a:cxn ang="0">
                  <a:pos x="40" y="18"/>
                </a:cxn>
              </a:cxnLst>
              <a:rect l="0" t="0" r="r" b="b"/>
              <a:pathLst>
                <a:path w="40" h="42">
                  <a:moveTo>
                    <a:pt x="40" y="18"/>
                  </a:moveTo>
                  <a:lnTo>
                    <a:pt x="37" y="13"/>
                  </a:lnTo>
                  <a:lnTo>
                    <a:pt x="34" y="6"/>
                  </a:lnTo>
                  <a:lnTo>
                    <a:pt x="26" y="3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7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1" y="29"/>
                  </a:lnTo>
                  <a:lnTo>
                    <a:pt x="7" y="36"/>
                  </a:lnTo>
                  <a:lnTo>
                    <a:pt x="12" y="41"/>
                  </a:lnTo>
                  <a:lnTo>
                    <a:pt x="21" y="42"/>
                  </a:lnTo>
                  <a:lnTo>
                    <a:pt x="26" y="41"/>
                  </a:lnTo>
                  <a:lnTo>
                    <a:pt x="32" y="34"/>
                  </a:lnTo>
                  <a:lnTo>
                    <a:pt x="37" y="28"/>
                  </a:lnTo>
                  <a:lnTo>
                    <a:pt x="40" y="22"/>
                  </a:lnTo>
                  <a:lnTo>
                    <a:pt x="40" y="1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502" name="Freeform 86"/>
            <p:cNvSpPr>
              <a:spLocks/>
            </p:cNvSpPr>
            <p:nvPr/>
          </p:nvSpPr>
          <p:spPr bwMode="auto">
            <a:xfrm>
              <a:off x="2816" y="1045"/>
              <a:ext cx="8" cy="6"/>
            </a:xfrm>
            <a:custGeom>
              <a:avLst/>
              <a:gdLst/>
              <a:ahLst/>
              <a:cxnLst>
                <a:cxn ang="0">
                  <a:pos x="39" y="19"/>
                </a:cxn>
                <a:cxn ang="0">
                  <a:pos x="36" y="11"/>
                </a:cxn>
                <a:cxn ang="0">
                  <a:pos x="32" y="5"/>
                </a:cxn>
                <a:cxn ang="0">
                  <a:pos x="27" y="2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8" y="3"/>
                </a:cxn>
                <a:cxn ang="0">
                  <a:pos x="5" y="10"/>
                </a:cxn>
                <a:cxn ang="0">
                  <a:pos x="1" y="15"/>
                </a:cxn>
                <a:cxn ang="0">
                  <a:pos x="0" y="21"/>
                </a:cxn>
                <a:cxn ang="0">
                  <a:pos x="5" y="29"/>
                </a:cxn>
                <a:cxn ang="0">
                  <a:pos x="8" y="34"/>
                </a:cxn>
                <a:cxn ang="0">
                  <a:pos x="12" y="39"/>
                </a:cxn>
                <a:cxn ang="0">
                  <a:pos x="19" y="39"/>
                </a:cxn>
                <a:cxn ang="0">
                  <a:pos x="24" y="39"/>
                </a:cxn>
                <a:cxn ang="0">
                  <a:pos x="32" y="33"/>
                </a:cxn>
                <a:cxn ang="0">
                  <a:pos x="36" y="27"/>
                </a:cxn>
                <a:cxn ang="0">
                  <a:pos x="39" y="21"/>
                </a:cxn>
                <a:cxn ang="0">
                  <a:pos x="39" y="19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6" y="11"/>
                  </a:lnTo>
                  <a:lnTo>
                    <a:pt x="32" y="5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8" y="3"/>
                  </a:lnTo>
                  <a:lnTo>
                    <a:pt x="5" y="10"/>
                  </a:lnTo>
                  <a:lnTo>
                    <a:pt x="1" y="15"/>
                  </a:lnTo>
                  <a:lnTo>
                    <a:pt x="0" y="21"/>
                  </a:lnTo>
                  <a:lnTo>
                    <a:pt x="5" y="29"/>
                  </a:lnTo>
                  <a:lnTo>
                    <a:pt x="8" y="34"/>
                  </a:lnTo>
                  <a:lnTo>
                    <a:pt x="12" y="39"/>
                  </a:lnTo>
                  <a:lnTo>
                    <a:pt x="19" y="39"/>
                  </a:lnTo>
                  <a:lnTo>
                    <a:pt x="24" y="39"/>
                  </a:lnTo>
                  <a:lnTo>
                    <a:pt x="32" y="33"/>
                  </a:lnTo>
                  <a:lnTo>
                    <a:pt x="36" y="27"/>
                  </a:lnTo>
                  <a:lnTo>
                    <a:pt x="39" y="21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503" name="Freeform 87"/>
            <p:cNvSpPr>
              <a:spLocks/>
            </p:cNvSpPr>
            <p:nvPr/>
          </p:nvSpPr>
          <p:spPr bwMode="auto">
            <a:xfrm>
              <a:off x="2853" y="1044"/>
              <a:ext cx="8" cy="6"/>
            </a:xfrm>
            <a:custGeom>
              <a:avLst/>
              <a:gdLst/>
              <a:ahLst/>
              <a:cxnLst>
                <a:cxn ang="0">
                  <a:pos x="40" y="18"/>
                </a:cxn>
                <a:cxn ang="0">
                  <a:pos x="38" y="12"/>
                </a:cxn>
                <a:cxn ang="0">
                  <a:pos x="35" y="7"/>
                </a:cxn>
                <a:cxn ang="0">
                  <a:pos x="28" y="0"/>
                </a:cxn>
                <a:cxn ang="0">
                  <a:pos x="20" y="0"/>
                </a:cxn>
                <a:cxn ang="0">
                  <a:pos x="15" y="0"/>
                </a:cxn>
                <a:cxn ang="0">
                  <a:pos x="7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7" y="36"/>
                </a:cxn>
                <a:cxn ang="0">
                  <a:pos x="13" y="40"/>
                </a:cxn>
                <a:cxn ang="0">
                  <a:pos x="20" y="40"/>
                </a:cxn>
                <a:cxn ang="0">
                  <a:pos x="27" y="40"/>
                </a:cxn>
                <a:cxn ang="0">
                  <a:pos x="35" y="34"/>
                </a:cxn>
                <a:cxn ang="0">
                  <a:pos x="38" y="28"/>
                </a:cxn>
                <a:cxn ang="0">
                  <a:pos x="40" y="22"/>
                </a:cxn>
                <a:cxn ang="0">
                  <a:pos x="40" y="18"/>
                </a:cxn>
              </a:cxnLst>
              <a:rect l="0" t="0" r="r" b="b"/>
              <a:pathLst>
                <a:path w="40" h="40">
                  <a:moveTo>
                    <a:pt x="40" y="18"/>
                  </a:moveTo>
                  <a:lnTo>
                    <a:pt x="38" y="12"/>
                  </a:lnTo>
                  <a:lnTo>
                    <a:pt x="35" y="7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7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7" y="36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7" y="40"/>
                  </a:lnTo>
                  <a:lnTo>
                    <a:pt x="35" y="34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1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504" name="Freeform 88"/>
            <p:cNvSpPr>
              <a:spLocks/>
            </p:cNvSpPr>
            <p:nvPr/>
          </p:nvSpPr>
          <p:spPr bwMode="auto">
            <a:xfrm>
              <a:off x="2889" y="1043"/>
              <a:ext cx="9" cy="6"/>
            </a:xfrm>
            <a:custGeom>
              <a:avLst/>
              <a:gdLst/>
              <a:ahLst/>
              <a:cxnLst>
                <a:cxn ang="0">
                  <a:pos x="40" y="16"/>
                </a:cxn>
                <a:cxn ang="0">
                  <a:pos x="37" y="11"/>
                </a:cxn>
                <a:cxn ang="0">
                  <a:pos x="35" y="4"/>
                </a:cxn>
                <a:cxn ang="0">
                  <a:pos x="29" y="1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9" y="1"/>
                </a:cxn>
                <a:cxn ang="0">
                  <a:pos x="2" y="6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2" y="29"/>
                </a:cxn>
                <a:cxn ang="0">
                  <a:pos x="9" y="34"/>
                </a:cxn>
                <a:cxn ang="0">
                  <a:pos x="13" y="38"/>
                </a:cxn>
                <a:cxn ang="0">
                  <a:pos x="22" y="38"/>
                </a:cxn>
                <a:cxn ang="0">
                  <a:pos x="27" y="38"/>
                </a:cxn>
                <a:cxn ang="0">
                  <a:pos x="35" y="32"/>
                </a:cxn>
                <a:cxn ang="0">
                  <a:pos x="37" y="26"/>
                </a:cxn>
                <a:cxn ang="0">
                  <a:pos x="40" y="21"/>
                </a:cxn>
                <a:cxn ang="0">
                  <a:pos x="40" y="16"/>
                </a:cxn>
              </a:cxnLst>
              <a:rect l="0" t="0" r="r" b="b"/>
              <a:pathLst>
                <a:path w="40" h="38">
                  <a:moveTo>
                    <a:pt x="40" y="16"/>
                  </a:moveTo>
                  <a:lnTo>
                    <a:pt x="37" y="11"/>
                  </a:lnTo>
                  <a:lnTo>
                    <a:pt x="35" y="4"/>
                  </a:lnTo>
                  <a:lnTo>
                    <a:pt x="29" y="1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2" y="6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2" y="29"/>
                  </a:lnTo>
                  <a:lnTo>
                    <a:pt x="9" y="34"/>
                  </a:lnTo>
                  <a:lnTo>
                    <a:pt x="13" y="38"/>
                  </a:lnTo>
                  <a:lnTo>
                    <a:pt x="22" y="38"/>
                  </a:lnTo>
                  <a:lnTo>
                    <a:pt x="27" y="38"/>
                  </a:lnTo>
                  <a:lnTo>
                    <a:pt x="35" y="32"/>
                  </a:lnTo>
                  <a:lnTo>
                    <a:pt x="37" y="26"/>
                  </a:lnTo>
                  <a:lnTo>
                    <a:pt x="40" y="21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505" name="Freeform 89"/>
            <p:cNvSpPr>
              <a:spLocks/>
            </p:cNvSpPr>
            <p:nvPr/>
          </p:nvSpPr>
          <p:spPr bwMode="auto">
            <a:xfrm>
              <a:off x="2926" y="1041"/>
              <a:ext cx="8" cy="7"/>
            </a:xfrm>
            <a:custGeom>
              <a:avLst/>
              <a:gdLst/>
              <a:ahLst/>
              <a:cxnLst>
                <a:cxn ang="0">
                  <a:pos x="36" y="20"/>
                </a:cxn>
                <a:cxn ang="0">
                  <a:pos x="34" y="13"/>
                </a:cxn>
                <a:cxn ang="0">
                  <a:pos x="33" y="9"/>
                </a:cxn>
                <a:cxn ang="0">
                  <a:pos x="29" y="4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1" y="31"/>
                </a:cxn>
                <a:cxn ang="0">
                  <a:pos x="8" y="38"/>
                </a:cxn>
                <a:cxn ang="0">
                  <a:pos x="13" y="41"/>
                </a:cxn>
                <a:cxn ang="0">
                  <a:pos x="21" y="41"/>
                </a:cxn>
                <a:cxn ang="0">
                  <a:pos x="27" y="39"/>
                </a:cxn>
                <a:cxn ang="0">
                  <a:pos x="32" y="35"/>
                </a:cxn>
                <a:cxn ang="0">
                  <a:pos x="34" y="30"/>
                </a:cxn>
                <a:cxn ang="0">
                  <a:pos x="38" y="23"/>
                </a:cxn>
                <a:cxn ang="0">
                  <a:pos x="36" y="20"/>
                </a:cxn>
              </a:cxnLst>
              <a:rect l="0" t="0" r="r" b="b"/>
              <a:pathLst>
                <a:path w="38" h="41">
                  <a:moveTo>
                    <a:pt x="36" y="20"/>
                  </a:moveTo>
                  <a:lnTo>
                    <a:pt x="34" y="13"/>
                  </a:lnTo>
                  <a:lnTo>
                    <a:pt x="33" y="9"/>
                  </a:lnTo>
                  <a:lnTo>
                    <a:pt x="29" y="4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1" y="31"/>
                  </a:lnTo>
                  <a:lnTo>
                    <a:pt x="8" y="38"/>
                  </a:lnTo>
                  <a:lnTo>
                    <a:pt x="13" y="41"/>
                  </a:lnTo>
                  <a:lnTo>
                    <a:pt x="21" y="41"/>
                  </a:lnTo>
                  <a:lnTo>
                    <a:pt x="27" y="39"/>
                  </a:lnTo>
                  <a:lnTo>
                    <a:pt x="32" y="35"/>
                  </a:lnTo>
                  <a:lnTo>
                    <a:pt x="34" y="30"/>
                  </a:lnTo>
                  <a:lnTo>
                    <a:pt x="38" y="23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506" name="Freeform 90"/>
            <p:cNvSpPr>
              <a:spLocks/>
            </p:cNvSpPr>
            <p:nvPr/>
          </p:nvSpPr>
          <p:spPr bwMode="auto">
            <a:xfrm>
              <a:off x="2962" y="1041"/>
              <a:ext cx="9" cy="6"/>
            </a:xfrm>
            <a:custGeom>
              <a:avLst/>
              <a:gdLst/>
              <a:ahLst/>
              <a:cxnLst>
                <a:cxn ang="0">
                  <a:pos x="41" y="19"/>
                </a:cxn>
                <a:cxn ang="0">
                  <a:pos x="41" y="15"/>
                </a:cxn>
                <a:cxn ang="0">
                  <a:pos x="34" y="8"/>
                </a:cxn>
                <a:cxn ang="0">
                  <a:pos x="30" y="4"/>
                </a:cxn>
                <a:cxn ang="0">
                  <a:pos x="23" y="0"/>
                </a:cxn>
                <a:cxn ang="0">
                  <a:pos x="16" y="2"/>
                </a:cxn>
                <a:cxn ang="0">
                  <a:pos x="10" y="4"/>
                </a:cxn>
                <a:cxn ang="0">
                  <a:pos x="5" y="10"/>
                </a:cxn>
                <a:cxn ang="0">
                  <a:pos x="3" y="17"/>
                </a:cxn>
                <a:cxn ang="0">
                  <a:pos x="0" y="23"/>
                </a:cxn>
                <a:cxn ang="0">
                  <a:pos x="5" y="31"/>
                </a:cxn>
                <a:cxn ang="0">
                  <a:pos x="9" y="37"/>
                </a:cxn>
                <a:cxn ang="0">
                  <a:pos x="15" y="41"/>
                </a:cxn>
                <a:cxn ang="0">
                  <a:pos x="22" y="41"/>
                </a:cxn>
                <a:cxn ang="0">
                  <a:pos x="29" y="39"/>
                </a:cxn>
                <a:cxn ang="0">
                  <a:pos x="34" y="36"/>
                </a:cxn>
                <a:cxn ang="0">
                  <a:pos x="39" y="29"/>
                </a:cxn>
                <a:cxn ang="0">
                  <a:pos x="41" y="21"/>
                </a:cxn>
                <a:cxn ang="0">
                  <a:pos x="41" y="19"/>
                </a:cxn>
              </a:cxnLst>
              <a:rect l="0" t="0" r="r" b="b"/>
              <a:pathLst>
                <a:path w="41" h="41">
                  <a:moveTo>
                    <a:pt x="41" y="19"/>
                  </a:moveTo>
                  <a:lnTo>
                    <a:pt x="41" y="15"/>
                  </a:lnTo>
                  <a:lnTo>
                    <a:pt x="34" y="8"/>
                  </a:lnTo>
                  <a:lnTo>
                    <a:pt x="30" y="4"/>
                  </a:lnTo>
                  <a:lnTo>
                    <a:pt x="23" y="0"/>
                  </a:lnTo>
                  <a:lnTo>
                    <a:pt x="16" y="2"/>
                  </a:lnTo>
                  <a:lnTo>
                    <a:pt x="10" y="4"/>
                  </a:lnTo>
                  <a:lnTo>
                    <a:pt x="5" y="10"/>
                  </a:lnTo>
                  <a:lnTo>
                    <a:pt x="3" y="17"/>
                  </a:lnTo>
                  <a:lnTo>
                    <a:pt x="0" y="23"/>
                  </a:lnTo>
                  <a:lnTo>
                    <a:pt x="5" y="31"/>
                  </a:lnTo>
                  <a:lnTo>
                    <a:pt x="9" y="37"/>
                  </a:lnTo>
                  <a:lnTo>
                    <a:pt x="15" y="41"/>
                  </a:lnTo>
                  <a:lnTo>
                    <a:pt x="22" y="41"/>
                  </a:lnTo>
                  <a:lnTo>
                    <a:pt x="29" y="39"/>
                  </a:lnTo>
                  <a:lnTo>
                    <a:pt x="34" y="36"/>
                  </a:lnTo>
                  <a:lnTo>
                    <a:pt x="39" y="29"/>
                  </a:lnTo>
                  <a:lnTo>
                    <a:pt x="41" y="21"/>
                  </a:lnTo>
                  <a:lnTo>
                    <a:pt x="41" y="1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507" name="Freeform 91"/>
            <p:cNvSpPr>
              <a:spLocks/>
            </p:cNvSpPr>
            <p:nvPr/>
          </p:nvSpPr>
          <p:spPr bwMode="auto">
            <a:xfrm>
              <a:off x="2966" y="1133"/>
              <a:ext cx="13" cy="1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2"/>
                </a:cxn>
                <a:cxn ang="0">
                  <a:pos x="39" y="382"/>
                </a:cxn>
                <a:cxn ang="0">
                  <a:pos x="0" y="423"/>
                </a:cxn>
                <a:cxn ang="0">
                  <a:pos x="0" y="754"/>
                </a:cxn>
                <a:cxn ang="0">
                  <a:pos x="39" y="754"/>
                </a:cxn>
                <a:cxn ang="0">
                  <a:pos x="0" y="795"/>
                </a:cxn>
                <a:cxn ang="0">
                  <a:pos x="0" y="1088"/>
                </a:cxn>
                <a:cxn ang="0">
                  <a:pos x="58" y="1088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58" h="1088">
                  <a:moveTo>
                    <a:pt x="0" y="0"/>
                  </a:moveTo>
                  <a:lnTo>
                    <a:pt x="0" y="382"/>
                  </a:lnTo>
                  <a:lnTo>
                    <a:pt x="39" y="382"/>
                  </a:lnTo>
                  <a:lnTo>
                    <a:pt x="0" y="423"/>
                  </a:lnTo>
                  <a:lnTo>
                    <a:pt x="0" y="754"/>
                  </a:lnTo>
                  <a:lnTo>
                    <a:pt x="39" y="754"/>
                  </a:lnTo>
                  <a:lnTo>
                    <a:pt x="0" y="795"/>
                  </a:lnTo>
                  <a:lnTo>
                    <a:pt x="0" y="1088"/>
                  </a:lnTo>
                  <a:lnTo>
                    <a:pt x="58" y="1088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508" name="Freeform 92"/>
            <p:cNvSpPr>
              <a:spLocks/>
            </p:cNvSpPr>
            <p:nvPr/>
          </p:nvSpPr>
          <p:spPr bwMode="auto">
            <a:xfrm>
              <a:off x="3008" y="1607"/>
              <a:ext cx="150" cy="69"/>
            </a:xfrm>
            <a:custGeom>
              <a:avLst/>
              <a:gdLst/>
              <a:ahLst/>
              <a:cxnLst>
                <a:cxn ang="0">
                  <a:pos x="0" y="408"/>
                </a:cxn>
                <a:cxn ang="0">
                  <a:pos x="686" y="320"/>
                </a:cxn>
                <a:cxn ang="0">
                  <a:pos x="0" y="0"/>
                </a:cxn>
                <a:cxn ang="0">
                  <a:pos x="0" y="408"/>
                </a:cxn>
              </a:cxnLst>
              <a:rect l="0" t="0" r="r" b="b"/>
              <a:pathLst>
                <a:path w="686" h="408">
                  <a:moveTo>
                    <a:pt x="0" y="408"/>
                  </a:moveTo>
                  <a:lnTo>
                    <a:pt x="686" y="320"/>
                  </a:lnTo>
                  <a:lnTo>
                    <a:pt x="0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1187450" y="5591324"/>
            <a:ext cx="1223963" cy="790004"/>
            <a:chOff x="748" y="3343"/>
            <a:chExt cx="771" cy="543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445" name="Rectangle 29"/>
            <p:cNvSpPr>
              <a:spLocks noChangeAspect="1" noChangeArrowheads="1"/>
            </p:cNvSpPr>
            <p:nvPr/>
          </p:nvSpPr>
          <p:spPr bwMode="auto">
            <a:xfrm>
              <a:off x="748" y="3343"/>
              <a:ext cx="771" cy="543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446" name="Text Box 30"/>
            <p:cNvSpPr txBox="1">
              <a:spLocks noChangeAspect="1" noChangeArrowheads="1"/>
            </p:cNvSpPr>
            <p:nvPr/>
          </p:nvSpPr>
          <p:spPr bwMode="auto">
            <a:xfrm>
              <a:off x="748" y="3409"/>
              <a:ext cx="7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kumimoji="1" lang="en-US" altLang="zh-TW" sz="2000" dirty="0"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Narrow" pitchFamily="1" charset="0"/>
                  <a:ea typeface="新細明體" charset="-120"/>
                </a:rPr>
                <a:t>Web Page</a:t>
              </a:r>
            </a:p>
            <a:p>
              <a:pPr algn="ctr" eaLnBrk="1" hangingPunct="1"/>
              <a:r>
                <a:rPr kumimoji="1" lang="zh-TW" altLang="en-US" dirty="0">
                  <a:solidFill>
                    <a:srgbClr val="000066"/>
                  </a:solidFill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華康中圓體" pitchFamily="49" charset="-120"/>
                  <a:ea typeface="華康中圓體" pitchFamily="49" charset="-120"/>
                </a:rPr>
                <a:t>網頁</a:t>
              </a:r>
            </a:p>
          </p:txBody>
        </p:sp>
      </p:grpSp>
      <p:sp>
        <p:nvSpPr>
          <p:cNvPr id="60509" name="Line 93"/>
          <p:cNvSpPr>
            <a:spLocks noChangeAspect="1" noChangeShapeType="1"/>
          </p:cNvSpPr>
          <p:nvPr/>
        </p:nvSpPr>
        <p:spPr bwMode="auto">
          <a:xfrm>
            <a:off x="4181475" y="5981849"/>
            <a:ext cx="442913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76200" dist="508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2843213" y="5591324"/>
            <a:ext cx="1171575" cy="790004"/>
            <a:chOff x="1791" y="3343"/>
            <a:chExt cx="738" cy="543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448" name="Rectangle 32"/>
            <p:cNvSpPr>
              <a:spLocks noChangeAspect="1" noChangeArrowheads="1"/>
            </p:cNvSpPr>
            <p:nvPr/>
          </p:nvSpPr>
          <p:spPr bwMode="auto">
            <a:xfrm>
              <a:off x="1795" y="3343"/>
              <a:ext cx="734" cy="543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531" name="Text Box 115"/>
            <p:cNvSpPr txBox="1">
              <a:spLocks noChangeAspect="1" noChangeArrowheads="1"/>
            </p:cNvSpPr>
            <p:nvPr/>
          </p:nvSpPr>
          <p:spPr bwMode="auto">
            <a:xfrm>
              <a:off x="1791" y="3385"/>
              <a:ext cx="7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kumimoji="1" lang="en-US" altLang="zh-TW" sz="2000" dirty="0"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Narrow" pitchFamily="1" charset="0"/>
                  <a:ea typeface="新細明體" charset="-120"/>
                </a:rPr>
                <a:t>Web Page</a:t>
              </a:r>
            </a:p>
            <a:p>
              <a:pPr algn="ctr" eaLnBrk="1" hangingPunct="1"/>
              <a:r>
                <a:rPr kumimoji="1" lang="zh-TW" altLang="en-US" dirty="0">
                  <a:solidFill>
                    <a:srgbClr val="000066"/>
                  </a:solidFill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華康中圓體" pitchFamily="49" charset="-120"/>
                  <a:ea typeface="華康中圓體" pitchFamily="49" charset="-120"/>
                </a:rPr>
                <a:t>網頁</a:t>
              </a:r>
            </a:p>
          </p:txBody>
        </p:sp>
      </p:grpSp>
      <p:grpSp>
        <p:nvGrpSpPr>
          <p:cNvPr id="13" name="Group 119"/>
          <p:cNvGrpSpPr>
            <a:grpSpLocks/>
          </p:cNvGrpSpPr>
          <p:nvPr/>
        </p:nvGrpSpPr>
        <p:grpSpPr bwMode="auto">
          <a:xfrm>
            <a:off x="4764088" y="5591324"/>
            <a:ext cx="1246187" cy="790004"/>
            <a:chOff x="3001" y="3343"/>
            <a:chExt cx="785" cy="543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453" name="Rectangle 37"/>
            <p:cNvSpPr>
              <a:spLocks noChangeAspect="1" noChangeArrowheads="1"/>
            </p:cNvSpPr>
            <p:nvPr/>
          </p:nvSpPr>
          <p:spPr bwMode="auto">
            <a:xfrm>
              <a:off x="3001" y="3343"/>
              <a:ext cx="785" cy="543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532" name="Text Box 116"/>
            <p:cNvSpPr txBox="1">
              <a:spLocks noChangeAspect="1" noChangeArrowheads="1"/>
            </p:cNvSpPr>
            <p:nvPr/>
          </p:nvSpPr>
          <p:spPr bwMode="auto">
            <a:xfrm>
              <a:off x="3016" y="3385"/>
              <a:ext cx="7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kumimoji="1" lang="en-US" altLang="zh-TW" sz="2000" dirty="0"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Narrow" pitchFamily="1" charset="0"/>
                  <a:ea typeface="新細明體" charset="-120"/>
                </a:rPr>
                <a:t>Web Page</a:t>
              </a:r>
            </a:p>
            <a:p>
              <a:pPr algn="ctr" eaLnBrk="1" hangingPunct="1"/>
              <a:r>
                <a:rPr kumimoji="1" lang="zh-TW" altLang="en-US" dirty="0">
                  <a:solidFill>
                    <a:srgbClr val="000066"/>
                  </a:solidFill>
                  <a:effectLst>
                    <a:outerShdw blurRad="762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華康中圓體" pitchFamily="49" charset="-120"/>
                  <a:ea typeface="華康中圓體" pitchFamily="49" charset="-120"/>
                </a:rPr>
                <a:t>網頁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78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9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88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9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98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9" dur="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0" dur="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0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2" grpId="0" animBg="1"/>
      <p:bldP spid="6050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TW" altLang="en-US" dirty="0">
                <a:latin typeface="華康中圓體" pitchFamily="49" charset="-120"/>
                <a:ea typeface="華康中圓體" pitchFamily="49" charset="-120"/>
              </a:rPr>
              <a:t>網頁構成的元素</a:t>
            </a:r>
          </a:p>
        </p:txBody>
      </p:sp>
      <p:pic>
        <p:nvPicPr>
          <p:cNvPr id="63493" name="Picture 5" descr="網頁例1"/>
          <p:cNvPicPr>
            <a:picLocks noChangeAspect="1" noChangeArrowheads="1"/>
          </p:cNvPicPr>
          <p:nvPr/>
        </p:nvPicPr>
        <p:blipFill>
          <a:blip r:embed="rId2" cstate="print"/>
          <a:srcRect t="39758"/>
          <a:stretch>
            <a:fillRect/>
          </a:stretch>
        </p:blipFill>
        <p:spPr bwMode="auto">
          <a:xfrm>
            <a:off x="755650" y="1700213"/>
            <a:ext cx="7704138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01" name="AutoShape 13"/>
          <p:cNvSpPr>
            <a:spLocks noChangeArrowheads="1"/>
          </p:cNvSpPr>
          <p:nvPr/>
        </p:nvSpPr>
        <p:spPr bwMode="auto">
          <a:xfrm rot="5400000">
            <a:off x="5039965" y="4184997"/>
            <a:ext cx="1440408" cy="792013"/>
          </a:xfrm>
          <a:prstGeom prst="wedgeRoundRectCallout">
            <a:avLst>
              <a:gd name="adj1" fmla="val -55968"/>
              <a:gd name="adj2" fmla="val 140727"/>
              <a:gd name="adj3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8000000" scaled="0"/>
          </a:gradFill>
          <a:ln w="19050">
            <a:solidFill>
              <a:schemeClr val="accent5">
                <a:lumMod val="90000"/>
              </a:schemeClr>
            </a:solidFill>
            <a:miter lim="800000"/>
            <a:headEnd/>
            <a:tailEnd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ot="10800000" vert="eaVert"/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  <a:ea typeface="華康中圓體" pitchFamily="49" charset="-120"/>
              </a:rPr>
              <a:t>圖片</a:t>
            </a:r>
          </a:p>
        </p:txBody>
      </p:sp>
      <p:sp>
        <p:nvSpPr>
          <p:cNvPr id="63502" name="AutoShape 14"/>
          <p:cNvSpPr>
            <a:spLocks noChangeArrowheads="1"/>
          </p:cNvSpPr>
          <p:nvPr/>
        </p:nvSpPr>
        <p:spPr bwMode="auto">
          <a:xfrm>
            <a:off x="6227763" y="1844675"/>
            <a:ext cx="1728613" cy="792237"/>
          </a:xfrm>
          <a:prstGeom prst="wedgeEllipseCallout">
            <a:avLst>
              <a:gd name="adj1" fmla="val -44431"/>
              <a:gd name="adj2" fmla="val 70046"/>
            </a:avLst>
          </a:prstGeom>
          <a:gradFill>
            <a:gsLst>
              <a:gs pos="0">
                <a:schemeClr val="accent5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19050">
            <a:solidFill>
              <a:schemeClr val="accent5">
                <a:lumMod val="90000"/>
              </a:schemeClr>
            </a:solidFill>
            <a:miter lim="800000"/>
            <a:headEnd/>
            <a:tailEnd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  <a:ea typeface="華康中圓體" pitchFamily="49" charset="-120"/>
              </a:rPr>
              <a:t>文字</a:t>
            </a:r>
          </a:p>
        </p:txBody>
      </p:sp>
      <p:sp>
        <p:nvSpPr>
          <p:cNvPr id="63503" name="AutoShape 15"/>
          <p:cNvSpPr>
            <a:spLocks noChangeArrowheads="1"/>
          </p:cNvSpPr>
          <p:nvPr/>
        </p:nvSpPr>
        <p:spPr bwMode="auto">
          <a:xfrm>
            <a:off x="1116013" y="3644900"/>
            <a:ext cx="2087562" cy="865188"/>
          </a:xfrm>
          <a:prstGeom prst="wedgeEllipseCallout">
            <a:avLst>
              <a:gd name="adj1" fmla="val 72204"/>
              <a:gd name="adj2" fmla="val 105412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8000000" scaled="0"/>
          </a:gradFill>
          <a:ln w="19050">
            <a:solidFill>
              <a:schemeClr val="accent5">
                <a:lumMod val="90000"/>
              </a:schemeClr>
            </a:solidFill>
            <a:miter lim="800000"/>
            <a:headEnd/>
            <a:tailEnd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  <a:ea typeface="華康中圓體" pitchFamily="49" charset="-120"/>
              </a:rPr>
              <a:t>超連結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2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" dur="50" fill="hold"/>
                                        <p:tgtEl>
                                          <p:spTgt spid="635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" fill="hold"/>
                                        <p:tgtEl>
                                          <p:spTgt spid="635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" fill="hold"/>
                                        <p:tgtEl>
                                          <p:spTgt spid="635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" fill="hold"/>
                                        <p:tgtEl>
                                          <p:spTgt spid="635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35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5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35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5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2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50" fill="hold"/>
                                        <p:tgtEl>
                                          <p:spTgt spid="6350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" fill="hold"/>
                                        <p:tgtEl>
                                          <p:spTgt spid="6350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50" fill="hold"/>
                                        <p:tgtEl>
                                          <p:spTgt spid="6350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" fill="hold"/>
                                        <p:tgtEl>
                                          <p:spTgt spid="6350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2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1" dur="50" fill="hold"/>
                                        <p:tgtEl>
                                          <p:spTgt spid="6350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" fill="hold"/>
                                        <p:tgtEl>
                                          <p:spTgt spid="6350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" fill="hold"/>
                                        <p:tgtEl>
                                          <p:spTgt spid="6350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" fill="hold"/>
                                        <p:tgtEl>
                                          <p:spTgt spid="6350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1" autoUpdateAnimBg="0"/>
      <p:bldP spid="63501" grpId="2" animBg="1"/>
      <p:bldP spid="63502" grpId="0" animBg="1"/>
      <p:bldP spid="63502" grpId="1" autoUpdateAnimBg="0"/>
      <p:bldP spid="63503" grpId="0" animBg="1"/>
      <p:bldP spid="63503" grpId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華康中圓體" pitchFamily="49" charset="-120"/>
                <a:ea typeface="華康中圓體" pitchFamily="49" charset="-120"/>
              </a:rPr>
              <a:t>設計網頁的工具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1" y="1844675"/>
            <a:ext cx="8172400" cy="4464645"/>
          </a:xfrm>
          <a:effectLst/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3600" dirty="0">
                <a:ln>
                  <a:solidFill>
                    <a:schemeClr val="accent5">
                      <a:lumMod val="9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網頁網站建立工具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3200" dirty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Microsoft </a:t>
            </a:r>
            <a:r>
              <a:rPr lang="en-US" altLang="zh-TW" sz="3200" dirty="0" smtClean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SharePoint Designer</a:t>
            </a:r>
            <a:endParaRPr lang="en-US" altLang="zh-TW" sz="3200" dirty="0">
              <a:ln>
                <a:solidFill>
                  <a:schemeClr val="accent5">
                    <a:lumMod val="90000"/>
                  </a:schemeClr>
                </a:solidFill>
              </a:ln>
              <a:effectLst>
                <a:outerShdw blurRad="76200" dist="50800" dir="2700000" algn="tl" rotWithShape="0">
                  <a:prstClr val="black">
                    <a:alpha val="40000"/>
                  </a:prstClr>
                </a:outerShdw>
              </a:effectLst>
              <a:latin typeface="華康粗圓體(P)" pitchFamily="34" charset="-120"/>
              <a:ea typeface="華康粗圓體(P)" pitchFamily="34" charset="-120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3200" dirty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Dreamweaver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3200" dirty="0" err="1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GoLive</a:t>
            </a:r>
            <a:endParaRPr lang="zh-TW" altLang="en-US" sz="3200" dirty="0">
              <a:ln>
                <a:solidFill>
                  <a:schemeClr val="accent5">
                    <a:lumMod val="90000"/>
                  </a:schemeClr>
                </a:solidFill>
              </a:ln>
              <a:solidFill>
                <a:srgbClr val="CC6600"/>
              </a:solidFill>
              <a:effectLst>
                <a:outerShdw blurRad="76200" dist="50800" dir="2700000" algn="tl" rotWithShape="0">
                  <a:prstClr val="black">
                    <a:alpha val="40000"/>
                  </a:prstClr>
                </a:outerShdw>
              </a:effectLst>
              <a:latin typeface="華康粗圓體(P)" pitchFamily="34" charset="-120"/>
              <a:ea typeface="華康粗圓體(P)" pitchFamily="34" charset="-12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3600" dirty="0">
                <a:ln>
                  <a:solidFill>
                    <a:schemeClr val="accent5">
                      <a:lumMod val="9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美工軟體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3200" dirty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Macromedia Flash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3200" dirty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Adobe </a:t>
            </a:r>
            <a:r>
              <a:rPr lang="en-US" altLang="zh-TW" sz="3200" dirty="0" err="1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PhotoShop</a:t>
            </a:r>
            <a:endParaRPr lang="zh-TW" altLang="en-US" sz="3200" dirty="0">
              <a:ln>
                <a:solidFill>
                  <a:schemeClr val="accent5">
                    <a:lumMod val="90000"/>
                  </a:schemeClr>
                </a:solidFill>
              </a:ln>
              <a:effectLst>
                <a:outerShdw blurRad="76200" dist="50800" dir="2700000" algn="tl" rotWithShape="0">
                  <a:prstClr val="black">
                    <a:alpha val="40000"/>
                  </a:prstClr>
                </a:outerShdw>
              </a:effectLst>
              <a:latin typeface="華康粗圓體(P)" pitchFamily="34" charset="-120"/>
              <a:ea typeface="華康粗圓體(P)" pitchFamily="34" charset="-12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mph" presetSubtype="0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3" dur="indefinite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8" dur="indefinite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1" dur="indefinite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allAtOnce"/>
      <p:bldP spid="61443" grpId="1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部落格</a:t>
            </a:r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網誌</a:t>
            </a:r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zh-TW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1979712" y="2060848"/>
            <a:ext cx="6783288" cy="4035152"/>
          </a:xfrm>
        </p:spPr>
        <p:txBody>
          <a:bodyPr/>
          <a:lstStyle/>
          <a:p>
            <a:r>
              <a:rPr lang="zh-TW" altLang="en-US" sz="4000" dirty="0" smtClean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固定格式的網站</a:t>
            </a:r>
            <a:endParaRPr lang="en-US" altLang="zh-TW" sz="4000" dirty="0" smtClean="0">
              <a:ln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TW" altLang="en-US" sz="4000" dirty="0" smtClean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簡易的設定功能</a:t>
            </a:r>
            <a:endParaRPr lang="en-US" altLang="zh-TW" sz="4000" dirty="0" smtClean="0">
              <a:ln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TW" altLang="en-US" sz="4000" dirty="0" smtClean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著重內容的分享</a:t>
            </a:r>
            <a:endParaRPr lang="en-US" altLang="zh-TW" sz="4000" dirty="0" smtClean="0">
              <a:ln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TW" altLang="en-US" sz="4000" dirty="0" smtClean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訪客與作者間互動</a:t>
            </a:r>
            <a:endParaRPr lang="zh-TW" altLang="en-US" sz="4000" dirty="0">
              <a:ln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56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部落格</a:t>
            </a:r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網誌</a:t>
            </a:r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zh-TW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1979712" y="2060848"/>
            <a:ext cx="6783288" cy="4035152"/>
          </a:xfrm>
        </p:spPr>
        <p:txBody>
          <a:bodyPr/>
          <a:lstStyle/>
          <a:p>
            <a:r>
              <a:rPr lang="zh-TW" altLang="en-US" sz="4000" dirty="0" smtClean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固定格式的網站</a:t>
            </a:r>
            <a:endParaRPr lang="en-US" altLang="zh-TW" sz="4000" dirty="0" smtClean="0">
              <a:ln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TW" altLang="en-US" sz="4000" dirty="0" smtClean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簡易的設定功能</a:t>
            </a:r>
            <a:endParaRPr lang="en-US" altLang="zh-TW" sz="4000" dirty="0" smtClean="0">
              <a:ln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TW" altLang="en-US" sz="4000" dirty="0" smtClean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著重內容的分享</a:t>
            </a:r>
            <a:endParaRPr lang="en-US" altLang="zh-TW" sz="4000" dirty="0" smtClean="0">
              <a:ln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TW" altLang="en-US" sz="4000" dirty="0" smtClean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訪客與作者間互動</a:t>
            </a:r>
            <a:endParaRPr lang="zh-TW" altLang="en-US" sz="4000" dirty="0">
              <a:ln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C:\Users\Hang\Pictures\網頁設計螢幕截圖\第一章\無名小站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188640"/>
            <a:ext cx="9032881" cy="61059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 prst="divot"/>
            <a:contourClr>
              <a:srgbClr val="C0C0C0"/>
            </a:contourClr>
          </a:sp3d>
        </p:spPr>
      </p:pic>
      <p:sp>
        <p:nvSpPr>
          <p:cNvPr id="7" name="圓角矩形圖說文字 6"/>
          <p:cNvSpPr/>
          <p:nvPr/>
        </p:nvSpPr>
        <p:spPr bwMode="auto">
          <a:xfrm>
            <a:off x="107504" y="1556792"/>
            <a:ext cx="3672408" cy="720080"/>
          </a:xfrm>
          <a:prstGeom prst="wedgeRoundRectCallout">
            <a:avLst>
              <a:gd name="adj1" fmla="val 20188"/>
              <a:gd name="adj2" fmla="val -84945"/>
              <a:gd name="adj3" fmla="val 16667"/>
            </a:avLst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210000" lon="2400000" rev="0"/>
            </a:camera>
            <a:lightRig rig="threePt" dir="t">
              <a:rot lat="0" lon="0" rev="0"/>
            </a:lightRig>
          </a:scene3d>
          <a:sp3d>
            <a:bevelT prst="relaxedInse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3d extrusionH="57150" contourW="12700" prstMaterial="flat">
              <a:bevelT w="38100" h="38100"/>
              <a:extrusionClr>
                <a:schemeClr val="accent5"/>
              </a:extrusionClr>
              <a:contourClr>
                <a:schemeClr val="accent5"/>
              </a:contourClr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各種類型的網誌</a:t>
            </a:r>
          </a:p>
        </p:txBody>
      </p:sp>
      <p:sp>
        <p:nvSpPr>
          <p:cNvPr id="10" name="圓角矩形圖說文字 9"/>
          <p:cNvSpPr/>
          <p:nvPr/>
        </p:nvSpPr>
        <p:spPr bwMode="auto">
          <a:xfrm>
            <a:off x="395536" y="3717032"/>
            <a:ext cx="3672408" cy="720080"/>
          </a:xfrm>
          <a:prstGeom prst="wedgeRoundRectCallout">
            <a:avLst>
              <a:gd name="adj1" fmla="val 14353"/>
              <a:gd name="adj2" fmla="val 90654"/>
              <a:gd name="adj3" fmla="val 16667"/>
            </a:avLst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720000" lon="2400000" rev="0"/>
            </a:camera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3d extrusionH="57150" contourW="12700" prstMaterial="flat">
              <a:bevelT w="38100" h="38100"/>
              <a:extrusionClr>
                <a:schemeClr val="accent5"/>
              </a:extrusionClr>
              <a:contourClr>
                <a:schemeClr val="accent5"/>
              </a:contourClr>
            </a:sp3d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TW" altLang="en-US" sz="320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個人網誌分享</a:t>
            </a:r>
          </a:p>
        </p:txBody>
      </p:sp>
      <p:sp>
        <p:nvSpPr>
          <p:cNvPr id="12" name="圓角矩形圖說文字 11"/>
          <p:cNvSpPr/>
          <p:nvPr/>
        </p:nvSpPr>
        <p:spPr bwMode="auto">
          <a:xfrm>
            <a:off x="4932040" y="1052736"/>
            <a:ext cx="3672408" cy="720080"/>
          </a:xfrm>
          <a:prstGeom prst="wedgeRoundRectCallout">
            <a:avLst>
              <a:gd name="adj1" fmla="val 10462"/>
              <a:gd name="adj2" fmla="val -127604"/>
              <a:gd name="adj3" fmla="val 16667"/>
            </a:avLst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60000" lon="2400000" rev="0"/>
            </a:camera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3d extrusionH="57150" contourW="12700" prstMaterial="flat">
              <a:bevelT w="38100" h="38100"/>
              <a:extrusionClr>
                <a:schemeClr val="accent5"/>
              </a:extrusionClr>
              <a:contourClr>
                <a:schemeClr val="accent5"/>
              </a:contourClr>
            </a:sp3d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320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進入個人網誌</a:t>
            </a:r>
          </a:p>
        </p:txBody>
      </p:sp>
    </p:spTree>
    <p:extLst>
      <p:ext uri="{BB962C8B-B14F-4D97-AF65-F5344CB8AC3E}">
        <p14:creationId xmlns:p14="http://schemas.microsoft.com/office/powerpoint/2010/main" val="315356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部落格</a:t>
            </a:r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網誌</a:t>
            </a:r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zh-TW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1979712" y="2060848"/>
            <a:ext cx="6783288" cy="4035152"/>
          </a:xfrm>
        </p:spPr>
        <p:txBody>
          <a:bodyPr/>
          <a:lstStyle/>
          <a:p>
            <a:r>
              <a:rPr lang="zh-TW" altLang="en-US" sz="4000" dirty="0" smtClean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固定格式的網站</a:t>
            </a:r>
            <a:endParaRPr lang="en-US" altLang="zh-TW" sz="4000" dirty="0" smtClean="0">
              <a:ln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TW" altLang="en-US" sz="4000" dirty="0" smtClean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簡易的設定功能</a:t>
            </a:r>
            <a:endParaRPr lang="en-US" altLang="zh-TW" sz="4000" dirty="0" smtClean="0">
              <a:ln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TW" altLang="en-US" sz="4000" dirty="0" smtClean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著重內容的分享</a:t>
            </a:r>
            <a:endParaRPr lang="en-US" altLang="zh-TW" sz="4000" dirty="0" smtClean="0">
              <a:ln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TW" altLang="en-US" sz="4000" dirty="0" smtClean="0">
                <a:ln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訪客與作者間互動</a:t>
            </a:r>
            <a:endParaRPr lang="zh-TW" altLang="en-US" sz="4000" dirty="0">
              <a:ln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074" name="Picture 2" descr="C:\Users\Hang\Pictures\網頁設計螢幕截圖\第一章\個人網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2576" y="332656"/>
            <a:ext cx="9203804" cy="61217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 prst="divot"/>
            <a:contourClr>
              <a:srgbClr val="C0C0C0"/>
            </a:contourClr>
          </a:sp3d>
        </p:spPr>
      </p:pic>
      <p:sp>
        <p:nvSpPr>
          <p:cNvPr id="7" name="圓角矩形圖說文字 6"/>
          <p:cNvSpPr/>
          <p:nvPr/>
        </p:nvSpPr>
        <p:spPr bwMode="auto">
          <a:xfrm>
            <a:off x="755576" y="3068960"/>
            <a:ext cx="3672408" cy="720080"/>
          </a:xfrm>
          <a:prstGeom prst="wedgeRoundRectCallout">
            <a:avLst>
              <a:gd name="adj1" fmla="val 38473"/>
              <a:gd name="adj2" fmla="val -311139"/>
              <a:gd name="adj3" fmla="val 16667"/>
            </a:avLst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276000" lon="2400000" rev="0"/>
            </a:camera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各種</a:t>
            </a:r>
            <a:r>
              <a:rPr lang="zh-TW" altLang="en-US" sz="320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功能的管理</a:t>
            </a:r>
            <a:endParaRPr kumimoji="0" lang="zh-TW" altLang="en-US" sz="3200" b="0" i="0" u="none" strike="noStrike" cap="none" normalizeH="0" baseline="0" dirty="0" smtClean="0">
              <a:ln w="6350">
                <a:solidFill>
                  <a:schemeClr val="accent5">
                    <a:lumMod val="50000"/>
                  </a:schemeClr>
                </a:solidFill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3075" name="Picture 3" descr="C:\Users\Hang\Pictures\網頁設計螢幕截圖\第一章\真善美基金會網誌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04664" y="260648"/>
            <a:ext cx="10000536" cy="61926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114300" dist="889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 prst="divot"/>
            <a:contourClr>
              <a:srgbClr val="C0C0C0"/>
            </a:contourClr>
          </a:sp3d>
        </p:spPr>
      </p:pic>
      <p:grpSp>
        <p:nvGrpSpPr>
          <p:cNvPr id="18" name="群組 17"/>
          <p:cNvGrpSpPr/>
          <p:nvPr/>
        </p:nvGrpSpPr>
        <p:grpSpPr>
          <a:xfrm>
            <a:off x="1403648" y="1412776"/>
            <a:ext cx="2880320" cy="3960440"/>
            <a:chOff x="1770832" y="1419920"/>
            <a:chExt cx="2880320" cy="3960440"/>
          </a:xfrm>
        </p:grpSpPr>
        <p:sp>
          <p:nvSpPr>
            <p:cNvPr id="17" name="矩形圖說文字 16"/>
            <p:cNvSpPr/>
            <p:nvPr/>
          </p:nvSpPr>
          <p:spPr bwMode="auto">
            <a:xfrm>
              <a:off x="1770832" y="1419920"/>
              <a:ext cx="2880320" cy="3960440"/>
            </a:xfrm>
            <a:prstGeom prst="wedgeRectCallout">
              <a:avLst>
                <a:gd name="adj1" fmla="val -62666"/>
                <a:gd name="adj2" fmla="val 24538"/>
              </a:avLst>
            </a:prstGeom>
            <a:solidFill>
              <a:schemeClr val="accent1">
                <a:alpha val="7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1600" dist="76200" dir="2700000" algn="tl" rotWithShape="0">
                <a:prstClr val="black">
                  <a:alpha val="40000"/>
                </a:prstClr>
              </a:outerShdw>
            </a:effectLst>
            <a:scene3d>
              <a:camera prst="perspectiveContrastingLeftFacing">
                <a:rot lat="540000" lon="2100000" rev="0"/>
              </a:camera>
              <a:lightRig rig="threePt" dir="t"/>
            </a:scene3d>
            <a:sp3d>
              <a:bevelT prst="relaxedInset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3d extrusionH="57150">
                <a:bevelT w="69850" h="69850" prst="divot"/>
              </a:sp3d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pic>
          <p:nvPicPr>
            <p:cNvPr id="3076" name="Picture 4" descr="C:\Users\Hang\Pictures\網頁設計螢幕截圖\第一章\網誌基本功能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80296" y="1700808"/>
              <a:ext cx="2153419" cy="345031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>
                <a:rot lat="0" lon="0" rev="2400000"/>
              </a:lightRig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5356588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772400" cy="1146051"/>
          </a:xfrm>
        </p:spPr>
        <p:txBody>
          <a:bodyPr/>
          <a:lstStyle/>
          <a:p>
            <a:pPr algn="ctr"/>
            <a:r>
              <a:rPr lang="zh-TW" altLang="en-US" sz="4800" b="0" dirty="0" smtClean="0"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授課大綱</a:t>
            </a:r>
            <a:endParaRPr lang="zh-TW" altLang="en-US" sz="4800" b="0" dirty="0"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2" y="1988841"/>
            <a:ext cx="7954144" cy="4032447"/>
          </a:xfrm>
        </p:spPr>
        <p:txBody>
          <a:bodyPr/>
          <a:lstStyle/>
          <a:p>
            <a:pPr marL="571500" lvl="0" indent="-571500">
              <a:lnSpc>
                <a:spcPct val="15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zh-TW" altLang="zh-TW" sz="4000" dirty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瞭解</a:t>
            </a:r>
            <a:r>
              <a:rPr lang="zh-TW" altLang="zh-TW" sz="4000" dirty="0">
                <a:ln>
                  <a:solidFill>
                    <a:srgbClr val="FFC000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全球</a:t>
            </a:r>
            <a:r>
              <a:rPr lang="zh-TW" altLang="zh-TW" sz="4000" dirty="0" smtClean="0">
                <a:ln>
                  <a:solidFill>
                    <a:srgbClr val="FFC000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資訊網</a:t>
            </a:r>
            <a:r>
              <a:rPr lang="en-US" altLang="zh-TW" sz="4000" dirty="0" smtClean="0">
                <a:ln>
                  <a:solidFill>
                    <a:srgbClr val="FFC000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(WWW)</a:t>
            </a:r>
            <a:endParaRPr lang="zh-TW" altLang="zh-TW" sz="4000" i="1" u="sng" dirty="0">
              <a:ln>
                <a:solidFill>
                  <a:srgbClr val="FFC000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71500" lvl="0" indent="-571500">
              <a:lnSpc>
                <a:spcPct val="15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zh-TW" altLang="zh-TW" sz="4000" dirty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瞭解</a:t>
            </a:r>
            <a:r>
              <a:rPr lang="zh-TW" altLang="zh-TW" sz="4000" dirty="0">
                <a:ln>
                  <a:solidFill>
                    <a:srgbClr val="C00000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瀏覽器</a:t>
            </a:r>
            <a:r>
              <a:rPr lang="zh-TW" altLang="zh-TW" sz="4000" dirty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、</a:t>
            </a:r>
            <a:r>
              <a:rPr lang="zh-TW" altLang="zh-TW" sz="4000" dirty="0">
                <a:ln>
                  <a:solidFill>
                    <a:srgbClr val="C00000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網站伺服器</a:t>
            </a:r>
            <a:r>
              <a:rPr lang="zh-TW" altLang="zh-TW" sz="4000" dirty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、</a:t>
            </a:r>
            <a:r>
              <a:rPr lang="zh-TW" altLang="zh-TW" sz="4000" dirty="0">
                <a:ln>
                  <a:solidFill>
                    <a:srgbClr val="C00000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網站</a:t>
            </a:r>
            <a:r>
              <a:rPr lang="zh-TW" altLang="zh-TW" sz="4000" dirty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、</a:t>
            </a:r>
            <a:r>
              <a:rPr lang="zh-TW" altLang="zh-TW" sz="4000" dirty="0" smtClean="0">
                <a:ln>
                  <a:solidFill>
                    <a:srgbClr val="C00000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網頁</a:t>
            </a:r>
            <a:r>
              <a:rPr lang="zh-TW" altLang="zh-TW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與</a:t>
            </a:r>
            <a:r>
              <a:rPr lang="zh-TW" altLang="zh-TW" sz="4000" dirty="0" smtClean="0">
                <a:ln>
                  <a:solidFill>
                    <a:srgbClr val="C00000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首頁</a:t>
            </a:r>
            <a:r>
              <a:rPr lang="zh-TW" altLang="zh-TW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之間關係</a:t>
            </a:r>
            <a:endParaRPr lang="zh-TW" altLang="zh-TW" sz="4000" i="1" u="sng" dirty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71500" lvl="0" indent="-571500">
              <a:lnSpc>
                <a:spcPct val="15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zh-TW" altLang="zh-TW" sz="4000" dirty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認識</a:t>
            </a:r>
            <a:r>
              <a:rPr lang="zh-TW" altLang="zh-TW" sz="4000" dirty="0">
                <a:ln>
                  <a:solidFill>
                    <a:srgbClr val="00B0F0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部落</a:t>
            </a:r>
            <a:r>
              <a:rPr lang="zh-TW" altLang="zh-TW" sz="4000" dirty="0" smtClean="0">
                <a:ln>
                  <a:solidFill>
                    <a:srgbClr val="00B0F0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格</a:t>
            </a:r>
            <a:r>
              <a:rPr lang="zh-TW" altLang="en-US" sz="4000" dirty="0" smtClean="0">
                <a:ln>
                  <a:solidFill>
                    <a:srgbClr val="00B0F0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、</a:t>
            </a:r>
            <a:r>
              <a:rPr lang="zh-TW" altLang="zh-TW" sz="4000" dirty="0" smtClean="0">
                <a:ln>
                  <a:solidFill>
                    <a:srgbClr val="00B0F0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微</a:t>
            </a:r>
            <a:r>
              <a:rPr lang="zh-TW" altLang="zh-TW" sz="4000" dirty="0">
                <a:ln>
                  <a:solidFill>
                    <a:srgbClr val="00B0F0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網誌</a:t>
            </a:r>
            <a:r>
              <a:rPr lang="zh-TW" altLang="zh-TW" sz="4000" dirty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與</a:t>
            </a:r>
            <a:r>
              <a:rPr lang="zh-TW" altLang="zh-TW" sz="4000" dirty="0">
                <a:ln>
                  <a:solidFill>
                    <a:srgbClr val="00B0F0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社群網站 </a:t>
            </a:r>
            <a:endParaRPr lang="zh-TW" altLang="en-US" sz="4000" dirty="0">
              <a:ln>
                <a:solidFill>
                  <a:srgbClr val="00B0F0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微網誌</a:t>
            </a:r>
            <a:endParaRPr lang="zh-TW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1979712" y="2060848"/>
            <a:ext cx="6783288" cy="4035152"/>
          </a:xfrm>
        </p:spPr>
        <p:txBody>
          <a:bodyPr/>
          <a:lstStyle/>
          <a:p>
            <a:r>
              <a:rPr lang="zh-TW" altLang="en-US" sz="4000" dirty="0" smtClean="0">
                <a:ln w="9525"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字數的限制</a:t>
            </a:r>
            <a:r>
              <a:rPr lang="en-US" altLang="zh-TW" sz="4000" dirty="0" smtClean="0">
                <a:ln w="9525"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(140</a:t>
            </a:r>
            <a:r>
              <a:rPr lang="zh-TW" altLang="en-US" sz="4000" dirty="0" smtClean="0">
                <a:ln w="9525"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字</a:t>
            </a:r>
            <a:r>
              <a:rPr lang="en-US" altLang="zh-TW" sz="4000" dirty="0" smtClean="0">
                <a:ln w="9525"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r>
              <a:rPr lang="zh-TW" altLang="en-US" sz="4000" dirty="0" smtClean="0">
                <a:ln w="9525"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提供訂閱功能</a:t>
            </a:r>
            <a:endParaRPr lang="en-US" altLang="zh-TW" sz="4000" dirty="0" smtClean="0">
              <a:ln w="9525"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TW" altLang="en-US" sz="4000" dirty="0" smtClean="0">
                <a:ln w="9525"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對等式互動</a:t>
            </a:r>
            <a:endParaRPr lang="en-US" altLang="zh-TW" sz="4000" dirty="0" smtClean="0">
              <a:ln w="9525"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TW" altLang="en-US" sz="4000" dirty="0" smtClean="0">
                <a:ln w="9525"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部落格的延伸與互補</a:t>
            </a:r>
            <a:endParaRPr lang="en-US" altLang="zh-TW" sz="4000" dirty="0" smtClean="0">
              <a:ln w="9525"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zh-TW" altLang="en-US" sz="4000" dirty="0">
              <a:ln w="9525"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7" name="Picture 3" descr="C:\Users\Hang\Pictures\網頁設計螢幕截圖\第一章\twitter畫面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52736"/>
            <a:ext cx="8081055" cy="482453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圓角矩形圖說文字 6"/>
          <p:cNvSpPr/>
          <p:nvPr/>
        </p:nvSpPr>
        <p:spPr bwMode="auto">
          <a:xfrm>
            <a:off x="2411760" y="5445224"/>
            <a:ext cx="3672408" cy="720080"/>
          </a:xfrm>
          <a:prstGeom prst="wedgeRoundRectCallout">
            <a:avLst>
              <a:gd name="adj1" fmla="val 20188"/>
              <a:gd name="adj2" fmla="val -84945"/>
              <a:gd name="adj3" fmla="val 16667"/>
            </a:avLst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  <a:scene3d>
            <a:camera prst="perspectiveRelaxed" fov="7200000">
              <a:rot lat="20373601" lon="0" rev="0"/>
            </a:camera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Twitter</a:t>
            </a:r>
            <a:r>
              <a:rPr lang="zh-TW" altLang="en-US" sz="320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登入畫面</a:t>
            </a:r>
            <a:endParaRPr kumimoji="0" lang="zh-TW" altLang="en-US" sz="3200" b="0" i="0" u="none" strike="noStrike" cap="none" normalizeH="0" baseline="0" dirty="0" smtClean="0">
              <a:ln w="6350">
                <a:solidFill>
                  <a:schemeClr val="accent5">
                    <a:lumMod val="50000"/>
                  </a:schemeClr>
                </a:solidFill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356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社群網站</a:t>
            </a:r>
            <a:endParaRPr lang="zh-TW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1187624" y="2060848"/>
            <a:ext cx="7575376" cy="4035152"/>
          </a:xfrm>
        </p:spPr>
        <p:txBody>
          <a:bodyPr/>
          <a:lstStyle/>
          <a:p>
            <a:r>
              <a:rPr lang="zh-TW" altLang="en-US" sz="4000" dirty="0" smtClean="0">
                <a:ln w="9525"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結合部落格、微網誌、即時通</a:t>
            </a:r>
            <a:endParaRPr lang="en-US" altLang="zh-TW" sz="4000" dirty="0" smtClean="0">
              <a:ln w="9525"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TW" altLang="en-US" sz="4000" dirty="0" smtClean="0">
                <a:ln w="9525"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組成社團、辦活動、粉絲專頁</a:t>
            </a:r>
            <a:endParaRPr lang="en-US" altLang="zh-TW" sz="4000" dirty="0" smtClean="0">
              <a:ln w="9525"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TW" altLang="en-US" sz="4000" dirty="0" smtClean="0">
                <a:ln w="9525"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打卡</a:t>
            </a:r>
            <a:endParaRPr lang="en-US" altLang="zh-TW" sz="4000" dirty="0" smtClean="0">
              <a:ln w="9525"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TW" altLang="en-US" sz="4000" dirty="0" smtClean="0">
                <a:ln w="9525"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線上遊戲</a:t>
            </a:r>
            <a:endParaRPr lang="zh-TW" altLang="en-US" sz="4000" dirty="0">
              <a:ln w="9525">
                <a:solidFill>
                  <a:schemeClr val="accent5">
                    <a:lumMod val="90000"/>
                  </a:schemeClr>
                </a:solidFill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098" name="Picture 2" descr="C:\Users\Hang\Pictures\網頁設計螢幕截圖\第一章\faceboo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7962900" cy="44735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 prst="divot"/>
            <a:contourClr>
              <a:srgbClr val="C0C0C0"/>
            </a:contourClr>
          </a:sp3d>
        </p:spPr>
      </p:pic>
      <p:sp>
        <p:nvSpPr>
          <p:cNvPr id="5" name="圓角矩形圖說文字 4"/>
          <p:cNvSpPr/>
          <p:nvPr/>
        </p:nvSpPr>
        <p:spPr bwMode="auto">
          <a:xfrm>
            <a:off x="1331640" y="2132856"/>
            <a:ext cx="3672408" cy="720080"/>
          </a:xfrm>
          <a:prstGeom prst="wedgeRoundRectCallout">
            <a:avLst>
              <a:gd name="adj1" fmla="val 20188"/>
              <a:gd name="adj2" fmla="val -84945"/>
              <a:gd name="adj3" fmla="val 16667"/>
            </a:avLst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180000" lon="2400000" rev="0"/>
            </a:camera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 err="1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Facebook</a:t>
            </a:r>
            <a:r>
              <a:rPr kumimoji="0" lang="zh-TW" altLang="en-US" sz="3200" b="0" i="0" u="none" strike="noStrike" cap="none" normalizeH="0" baseline="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登入畫面</a:t>
            </a:r>
          </a:p>
        </p:txBody>
      </p:sp>
    </p:spTree>
    <p:extLst>
      <p:ext uri="{BB962C8B-B14F-4D97-AF65-F5344CB8AC3E}">
        <p14:creationId xmlns:p14="http://schemas.microsoft.com/office/powerpoint/2010/main" val="315356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華康中圓體" pitchFamily="49" charset="-120"/>
              </a:rPr>
              <a:t>結   語</a:t>
            </a:r>
            <a:endParaRPr lang="zh-TW" altLang="en-US" dirty="0">
              <a:ea typeface="華康中圓體" pitchFamily="49" charset="-12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844675"/>
            <a:ext cx="7848871" cy="4267200"/>
          </a:xfrm>
        </p:spPr>
        <p:txBody>
          <a:bodyPr/>
          <a:lstStyle/>
          <a:p>
            <a:r>
              <a:rPr lang="zh-TW" altLang="en-US" sz="4000" dirty="0" smtClean="0">
                <a:ln w="9525"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全球資訊網</a:t>
            </a:r>
            <a:r>
              <a:rPr lang="en-US" altLang="zh-TW" sz="4000" dirty="0" smtClean="0">
                <a:ln w="9525"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(WWW)</a:t>
            </a:r>
          </a:p>
          <a:p>
            <a:r>
              <a:rPr lang="zh-TW" altLang="en-US" sz="4000" dirty="0" smtClean="0">
                <a:ln w="9525"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伺服器、網站、網頁之間關係</a:t>
            </a:r>
          </a:p>
          <a:p>
            <a:r>
              <a:rPr lang="zh-TW" altLang="en-US" sz="4000" dirty="0" smtClean="0">
                <a:ln w="9525"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網頁的組成元素</a:t>
            </a:r>
          </a:p>
          <a:p>
            <a:r>
              <a:rPr lang="zh-TW" altLang="en-US" sz="4000" dirty="0" smtClean="0">
                <a:ln w="9525">
                  <a:solidFill>
                    <a:schemeClr val="accent5">
                      <a:lumMod val="90000"/>
                    </a:schemeClr>
                  </a:solidFill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部落格、微網誌、社群網站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1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1196752"/>
            <a:ext cx="6480720" cy="1008112"/>
          </a:xfrm>
        </p:spPr>
        <p:txBody>
          <a:bodyPr/>
          <a:lstStyle/>
          <a:p>
            <a:r>
              <a:rPr lang="en-US" altLang="zh-TW" sz="44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1957</a:t>
            </a:r>
            <a:r>
              <a:rPr lang="en-US" altLang="zh-TW" sz="4400" dirty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TW" altLang="en-US" sz="4400" dirty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蘇聯發射人造</a:t>
            </a:r>
            <a:r>
              <a:rPr lang="zh-TW" altLang="en-US" sz="44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衛星</a:t>
            </a:r>
            <a:endParaRPr lang="zh-TW" altLang="en-US" sz="4400" dirty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sz="4800" dirty="0"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史潑尼克號</a:t>
            </a:r>
          </a:p>
        </p:txBody>
      </p:sp>
      <p:pic>
        <p:nvPicPr>
          <p:cNvPr id="4" name="圖片 3" descr="Sputnik_launch_vehicl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4664"/>
            <a:ext cx="5904656" cy="56886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LeftFacing">
              <a:rot lat="504000" lon="19656000" rev="0"/>
            </a:camera>
            <a:lightRig rig="soft" dir="t"/>
          </a:scene3d>
          <a:sp3d contourW="12700" prstMaterial="matte">
            <a:bevelT w="63500" h="50800" prst="coolSlant"/>
            <a:contourClr>
              <a:srgbClr val="C0C0C0"/>
            </a:contourClr>
          </a:sp3d>
        </p:spPr>
      </p:pic>
      <p:pic>
        <p:nvPicPr>
          <p:cNvPr id="5" name="圖片 4" descr="sputnik-1-launch-ria-novosti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48680"/>
            <a:ext cx="6992874" cy="55446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CC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07482930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8046E-6 -7.68696E-7 L -0.20461 0.0053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9" y="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sz="4800" dirty="0"/>
              <a:t>史潑尼克號</a:t>
            </a:r>
          </a:p>
        </p:txBody>
      </p:sp>
      <p:pic>
        <p:nvPicPr>
          <p:cNvPr id="8" name="圖片 7" descr="satellites_Sputnik_1_1__Kukanota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圖片 6" descr="images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4496022" cy="3600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1465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772400" cy="1146051"/>
          </a:xfrm>
        </p:spPr>
        <p:txBody>
          <a:bodyPr/>
          <a:lstStyle/>
          <a:p>
            <a:pPr algn="ctr"/>
            <a:r>
              <a:rPr lang="zh-Hant" altLang="en-US" sz="4800" b="0" dirty="0" smtClean="0"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網際網路起源</a:t>
            </a:r>
            <a:endParaRPr lang="zh-TW" altLang="en-US" sz="4800" b="0" dirty="0"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27584" y="1988840"/>
            <a:ext cx="7666112" cy="3312369"/>
          </a:xfrm>
        </p:spPr>
        <p:txBody>
          <a:bodyPr/>
          <a:lstStyle/>
          <a:p>
            <a:pPr marL="571500" lvl="0" indent="-571500"/>
            <a:r>
              <a:rPr lang="en-US" altLang="zh-Hant" sz="44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1960</a:t>
            </a:r>
            <a:r>
              <a:rPr lang="zh-Hant" altLang="en-US" sz="44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美國</a:t>
            </a:r>
            <a:r>
              <a:rPr lang="zh-Hant" altLang="en-US" sz="4400" dirty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國</a:t>
            </a:r>
            <a:r>
              <a:rPr lang="zh-Hant" altLang="en-US" sz="44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防部成立</a:t>
            </a:r>
            <a:r>
              <a:rPr lang="en-US" altLang="zh-Hant" sz="44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ARPA</a:t>
            </a:r>
            <a:r>
              <a:rPr lang="zh-Hant" altLang="en-US" sz="4400" dirty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計畫</a:t>
            </a:r>
          </a:p>
          <a:p>
            <a:pPr marL="571500" lvl="0" indent="-571500"/>
            <a:r>
              <a:rPr lang="zh-TW" altLang="en-US" sz="44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目標：</a:t>
            </a:r>
          </a:p>
          <a:p>
            <a:pPr marL="1028700" lvl="1" indent="-571500">
              <a:buFont typeface="Wingdings" pitchFamily="2" charset="2"/>
              <a:buChar char="l"/>
            </a:pP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連接不同品牌、類型的電腦 </a:t>
            </a:r>
          </a:p>
          <a:p>
            <a:pPr marL="1028700" lvl="1" indent="-571500">
              <a:buFont typeface="Wingdings" pitchFamily="2" charset="2"/>
              <a:buChar char="l"/>
            </a:pP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網路可容忍戰爭的破壞</a:t>
            </a:r>
            <a:endParaRPr lang="zh-TW" altLang="en-US" sz="4000" dirty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pic>
        <p:nvPicPr>
          <p:cNvPr id="4" name="圖片 3" descr="map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604448" cy="512551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Picture 3" descr="Highway-cli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36712"/>
            <a:ext cx="8784976" cy="583512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1912516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n w="12700">
                  <a:solidFill>
                    <a:schemeClr val="accent5">
                      <a:lumMod val="50000"/>
                      <a:alpha val="70000"/>
                    </a:schemeClr>
                  </a:solidFill>
                </a:ln>
                <a:solidFill>
                  <a:srgbClr val="000066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網際網路起源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774"/>
            <a:ext cx="8244408" cy="453652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7030A0"/>
              </a:buClr>
            </a:pPr>
            <a:r>
              <a:rPr lang="en-US" altLang="zh-TW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1980</a:t>
            </a:r>
            <a:r>
              <a:rPr lang="zh-TW" altLang="en-US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年代</a:t>
            </a:r>
            <a:r>
              <a:rPr lang="zh-TW" altLang="en-US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C66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 </a:t>
            </a:r>
            <a:r>
              <a:rPr lang="en-US" altLang="zh-TW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0066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Internet</a:t>
            </a:r>
            <a:r>
              <a:rPr lang="en-US" altLang="zh-TW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C66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 </a:t>
            </a:r>
            <a:r>
              <a:rPr lang="zh-TW" altLang="en-US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名詞</a:t>
            </a:r>
            <a:r>
              <a:rPr lang="zh-TW" altLang="en-US" sz="36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產生</a:t>
            </a:r>
            <a:r>
              <a:rPr lang="zh-TW" altLang="en-US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9933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/>
            </a:r>
            <a:br>
              <a:rPr lang="zh-TW" altLang="en-US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9933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</a:br>
            <a:r>
              <a:rPr lang="en-US" altLang="zh-TW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International Network </a:t>
            </a:r>
            <a:r>
              <a:rPr lang="zh-TW" altLang="en-US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的縮寫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rgbClr val="7030A0"/>
              </a:buClr>
            </a:pPr>
            <a:r>
              <a:rPr lang="zh-TW" altLang="en-US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美國國家科學基金會 </a:t>
            </a:r>
            <a:r>
              <a:rPr lang="en-US" altLang="zh-TW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0066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NSF</a:t>
            </a:r>
            <a:r>
              <a:rPr lang="en-US" altLang="zh-TW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C66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 </a:t>
            </a:r>
            <a:r>
              <a:rPr lang="zh-TW" altLang="en-US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設立</a:t>
            </a:r>
            <a:r>
              <a:rPr lang="zh-TW" altLang="en-US" sz="36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了</a:t>
            </a:r>
            <a:r>
              <a:rPr lang="en-US" altLang="zh-TW" sz="36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/>
            </a:r>
            <a:br>
              <a:rPr lang="en-US" altLang="zh-TW" sz="36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</a:br>
            <a:r>
              <a:rPr lang="zh-TW" altLang="en-US" sz="36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（</a:t>
            </a:r>
            <a:r>
              <a:rPr lang="en-US" altLang="zh-TW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National Science Foundation</a:t>
            </a:r>
            <a:r>
              <a:rPr lang="zh-TW" altLang="en-US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） </a:t>
            </a:r>
            <a:r>
              <a:rPr lang="en-US" altLang="zh-TW" sz="3600" dirty="0" err="1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0066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NSFnet</a:t>
            </a:r>
            <a:r>
              <a:rPr lang="en-US" altLang="zh-TW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C66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 </a:t>
            </a:r>
            <a:r>
              <a:rPr lang="zh-TW" altLang="en-US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成為全球網際網路的</a:t>
            </a:r>
            <a:r>
              <a:rPr lang="zh-TW" altLang="en-US" sz="36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主幹</a:t>
            </a:r>
            <a:endParaRPr lang="zh-TW" altLang="en-US" sz="3600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rgbClr val="C00000"/>
              </a:solidFill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Clr>
                <a:srgbClr val="7030A0"/>
              </a:buClr>
            </a:pPr>
            <a:r>
              <a:rPr lang="en-US" altLang="zh-TW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0066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TCP/IP</a:t>
            </a:r>
            <a:r>
              <a:rPr lang="en-US" altLang="zh-TW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C66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 </a:t>
            </a:r>
            <a:r>
              <a:rPr lang="en-US" altLang="zh-TW" sz="3600" dirty="0" err="1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通訊協定相連的網路</a:t>
            </a:r>
            <a:r>
              <a:rPr lang="en-US" altLang="zh-TW" sz="36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，</a:t>
            </a:r>
            <a:br>
              <a:rPr lang="en-US" altLang="zh-TW" sz="36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</a:br>
            <a:r>
              <a:rPr lang="en-US" altLang="zh-TW" sz="3600" dirty="0" err="1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就稱為網際網路</a:t>
            </a:r>
            <a:r>
              <a:rPr lang="en-US" altLang="zh-TW" sz="3600" dirty="0" err="1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（Internet</a:t>
            </a:r>
            <a:r>
              <a:rPr lang="en-US" altLang="zh-TW" sz="36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）</a:t>
            </a:r>
            <a:endParaRPr lang="zh-TW" altLang="en-US" sz="3600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rgbClr val="C00000"/>
              </a:solidFill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mph" presetSubtype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1" calcmode="lin" valueType="num">
                                      <p:cBhvr override="childStyl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0.9" calcmode="lin" valueType="num">
                                      <p:cBhvr override="childStyle">
                                        <p:cTn id="36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1" calcmode="lin" valueType="num">
                                      <p:cBhvr override="childStyle">
                                        <p:cTn id="41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0.9" calcmode="lin" valueType="num">
                                      <p:cBhvr override="childStyle">
                                        <p:cTn id="45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1" calcmode="lin" valueType="num">
                                      <p:cBhvr override="childStyle">
                                        <p:cTn id="5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allAtOnce"/>
      <p:bldP spid="52227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國內 </a:t>
            </a:r>
            <a:r>
              <a:rPr lang="en-US" altLang="zh-TW" dirty="0" smtClean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Internet </a:t>
            </a:r>
            <a:r>
              <a:rPr lang="zh-TW" altLang="en-US" dirty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發展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844675"/>
            <a:ext cx="8101012" cy="4051300"/>
          </a:xfrm>
        </p:spPr>
        <p:txBody>
          <a:bodyPr/>
          <a:lstStyle/>
          <a:p>
            <a:r>
              <a:rPr lang="zh-TW" alt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教育部電子計算機中心成立</a:t>
            </a:r>
            <a:br>
              <a:rPr lang="zh-TW" alt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</a:br>
            <a:r>
              <a:rPr lang="zh-TW" alt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台灣學術網路</a:t>
            </a:r>
            <a:r>
              <a:rPr lang="en-US" altLang="zh-TW" dirty="0" err="1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FF0000"/>
                </a:solidFill>
                <a:latin typeface="華康中圓體" pitchFamily="49" charset="-120"/>
                <a:ea typeface="華康中圓體" pitchFamily="49" charset="-120"/>
              </a:rPr>
              <a:t>TANet</a:t>
            </a:r>
            <a:r>
              <a:rPr lang="en-US" altLang="zh-TW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hlink"/>
                </a:solidFill>
                <a:latin typeface="華康中圓體" pitchFamily="49" charset="-120"/>
                <a:ea typeface="華康中圓體" pitchFamily="49" charset="-120"/>
              </a:rPr>
              <a:t> </a:t>
            </a:r>
            <a:br>
              <a:rPr lang="en-US" altLang="zh-TW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hlink"/>
                </a:solidFill>
                <a:latin typeface="華康中圓體" pitchFamily="49" charset="-120"/>
                <a:ea typeface="華康中圓體" pitchFamily="49" charset="-120"/>
              </a:rPr>
            </a:br>
            <a:r>
              <a:rPr lang="en-US" altLang="zh-TW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(Taiwan </a:t>
            </a:r>
            <a:r>
              <a:rPr lang="en-US" altLang="zh-TW" dirty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Academic </a:t>
            </a:r>
            <a:r>
              <a:rPr lang="en-US" altLang="zh-TW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Network</a:t>
            </a:r>
            <a:r>
              <a:rPr lang="en-US" altLang="zh-TW" dirty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)</a:t>
            </a:r>
            <a:endParaRPr lang="zh-TW" altLang="en-US" sz="3600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rgbClr val="CC6600"/>
              </a:solidFill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經濟部科技專案「</a:t>
            </a:r>
            <a:r>
              <a:rPr lang="en-US" altLang="zh-TW" dirty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SEED</a:t>
            </a:r>
            <a:r>
              <a:rPr lang="zh-TW" alt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計劃」成立</a:t>
            </a:r>
            <a:r>
              <a:rPr lang="zh-TW" altLang="en-US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了</a:t>
            </a:r>
            <a:r>
              <a:rPr lang="en-US" altLang="zh-TW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/>
            </a:r>
            <a:br>
              <a:rPr lang="en-US" altLang="zh-TW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</a:br>
            <a:r>
              <a:rPr lang="en-US" altLang="zh-TW" dirty="0" err="1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FF0000"/>
                </a:solidFill>
                <a:latin typeface="華康中圓體" pitchFamily="49" charset="-120"/>
                <a:ea typeface="華康中圓體" pitchFamily="49" charset="-120"/>
              </a:rPr>
              <a:t>SEEDNet</a:t>
            </a:r>
            <a:endParaRPr lang="zh-TW" altLang="en-US" sz="3600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rgbClr val="FF0000"/>
              </a:solidFill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中華電信數據通信分公司成立了</a:t>
            </a:r>
            <a:r>
              <a:rPr lang="en-US" altLang="zh-TW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FF0000"/>
                </a:solidFill>
                <a:latin typeface="華康中圓體" pitchFamily="49" charset="-120"/>
                <a:ea typeface="華康中圓體" pitchFamily="49" charset="-120"/>
              </a:rPr>
              <a:t>HINET</a:t>
            </a:r>
            <a:br>
              <a:rPr lang="en-US" altLang="zh-TW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FF0000"/>
                </a:solidFill>
                <a:latin typeface="華康中圓體" pitchFamily="49" charset="-120"/>
                <a:ea typeface="華康中圓體" pitchFamily="49" charset="-120"/>
              </a:rPr>
            </a:br>
            <a:r>
              <a:rPr lang="en-US" altLang="zh-TW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 </a:t>
            </a:r>
            <a:r>
              <a:rPr lang="en-US" altLang="zh-TW" dirty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(</a:t>
            </a:r>
            <a:r>
              <a:rPr lang="zh-TW" altLang="en-US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前</a:t>
            </a:r>
            <a:r>
              <a:rPr lang="zh-TW" alt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交通部數據通信</a:t>
            </a:r>
            <a:r>
              <a:rPr lang="zh-TW" altLang="en-US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所</a:t>
            </a:r>
            <a:r>
              <a:rPr lang="en-US" altLang="zh-TW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華康中圓體" pitchFamily="49" charset="-120"/>
                <a:ea typeface="華康中圓體" pitchFamily="49" charset="-120"/>
              </a:rPr>
              <a:t>)</a:t>
            </a:r>
            <a:endParaRPr lang="zh-TW" altLang="en-US" dirty="0">
              <a:ln>
                <a:solidFill>
                  <a:schemeClr val="accent5">
                    <a:lumMod val="75000"/>
                  </a:schemeClr>
                </a:solidFill>
              </a:ln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mph" presetSubtype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1" calcmode="lin" valueType="num">
                                      <p:cBhvr override="childStyl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0.9" calcmode="lin" valueType="num">
                                      <p:cBhvr override="childStyle">
                                        <p:cTn id="36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1" calcmode="lin" valueType="num">
                                      <p:cBhvr override="childStyle">
                                        <p:cTn id="41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0.9" calcmode="lin" valueType="num">
                                      <p:cBhvr override="childStyle">
                                        <p:cTn id="45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1" calcmode="lin" valueType="num">
                                      <p:cBhvr override="childStyle">
                                        <p:cTn id="5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allAtOnce"/>
      <p:bldP spid="54275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全球資訊網</a:t>
            </a:r>
            <a:r>
              <a:rPr lang="en-US" altLang="zh-TW" dirty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W</a:t>
            </a:r>
            <a:r>
              <a:rPr lang="en-US" altLang="zh-TW" dirty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orld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W</a:t>
            </a:r>
            <a:r>
              <a:rPr lang="en-US" altLang="zh-TW" dirty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ide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W</a:t>
            </a:r>
            <a:r>
              <a:rPr lang="en-US" altLang="zh-TW" dirty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eb)</a:t>
            </a:r>
            <a:endParaRPr lang="zh-TW" altLang="en-US" dirty="0"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1312863"/>
          </a:xfrm>
        </p:spPr>
        <p:txBody>
          <a:bodyPr/>
          <a:lstStyle/>
          <a:p>
            <a:r>
              <a:rPr lang="zh-TW" altLang="en-US" sz="3600" dirty="0">
                <a:solidFill>
                  <a:srgbClr val="993300"/>
                </a:solidFill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柏納李</a:t>
            </a:r>
            <a:r>
              <a:rPr lang="en-US" altLang="zh-TW" sz="3600" dirty="0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(Tim Berners-Lee)</a:t>
            </a:r>
            <a:r>
              <a:rPr lang="zh-TW" altLang="en-US" sz="3600" dirty="0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在歐洲量子物理實驗室（</a:t>
            </a:r>
            <a:r>
              <a:rPr lang="en-US" altLang="zh-TW" sz="3600" dirty="0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CERN</a:t>
            </a:r>
            <a:r>
              <a:rPr lang="zh-TW" altLang="en-US" sz="3600" dirty="0"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）研發的網路協定</a:t>
            </a:r>
          </a:p>
        </p:txBody>
      </p:sp>
      <p:pic>
        <p:nvPicPr>
          <p:cNvPr id="53253" name="Picture 5" descr="200px-First_Web_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3068638"/>
            <a:ext cx="3384550" cy="3097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/>
            </a:solidFill>
            <a:miter lim="800000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 prst="divot"/>
            <a:contourClr>
              <a:srgbClr val="FFFFFF"/>
            </a:contourClr>
          </a:sp3d>
        </p:spPr>
      </p:pic>
      <p:pic>
        <p:nvPicPr>
          <p:cNvPr id="53252" name="Picture 4" descr="Berners-L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068638"/>
            <a:ext cx="2878138" cy="3097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/>
            </a:solidFill>
            <a:miter lim="800000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 prst="divot"/>
            <a:contourClr>
              <a:srgbClr val="FFFFFF"/>
            </a:contourClr>
          </a:sp3d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21285 1.85185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5185E-6 L -0.18507 1.85185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889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全球</a:t>
            </a:r>
            <a:r>
              <a:rPr lang="zh-TW" altLang="en-US" dirty="0" smtClean="0">
                <a:effectLst>
                  <a:outerShdw blurRad="889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資訊網</a:t>
            </a:r>
            <a:r>
              <a:rPr lang="en-US" altLang="zh-TW" dirty="0" smtClean="0">
                <a:effectLst>
                  <a:outerShdw blurRad="889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(WWW)</a:t>
            </a:r>
            <a:endParaRPr lang="zh-TW" altLang="en-US" dirty="0">
              <a:effectLst>
                <a:outerShdw blurRad="88900" dist="508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916113"/>
            <a:ext cx="8316416" cy="40513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TW" altLang="en-US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目標：網路上傳送圖形、文字、影像、</a:t>
            </a:r>
            <a:br>
              <a:rPr lang="zh-TW" altLang="en-US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</a:br>
            <a:r>
              <a:rPr lang="zh-TW" altLang="en-US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           聲音等多媒體資料</a:t>
            </a:r>
            <a:endParaRPr lang="zh-TW" altLang="en-US" sz="3600" dirty="0">
              <a:ln>
                <a:solidFill>
                  <a:schemeClr val="accent1"/>
                </a:solidFill>
              </a:ln>
              <a:effectLst>
                <a:outerShdw blurRad="76200" dist="50800" dir="2700000" algn="tl" rotWithShape="0">
                  <a:prstClr val="black">
                    <a:alpha val="40000"/>
                  </a:prstClr>
                </a:outerShdw>
              </a:effectLst>
              <a:latin typeface="華康粗圓體(P)" pitchFamily="34" charset="-120"/>
              <a:ea typeface="華康粗圓體(P)" pitchFamily="34" charset="-12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TW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HTTP</a:t>
            </a:r>
            <a:r>
              <a:rPr lang="zh-TW" altLang="en-US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：為</a:t>
            </a:r>
            <a:r>
              <a:rPr lang="en-US" altLang="zh-TW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WWW</a:t>
            </a:r>
            <a:r>
              <a:rPr lang="zh-TW" altLang="en-US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標準傳輸通信協定</a:t>
            </a:r>
            <a:br>
              <a:rPr lang="zh-TW" altLang="en-US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</a:br>
            <a:r>
              <a:rPr lang="en-US" altLang="zh-TW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( </a:t>
            </a:r>
            <a:r>
              <a:rPr lang="en-US" altLang="zh-TW" dirty="0" err="1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HyperText</a:t>
            </a:r>
            <a:r>
              <a:rPr lang="en-US" altLang="zh-TW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 Transport Protocol )</a:t>
            </a:r>
            <a:endParaRPr lang="zh-TW" altLang="en-US" sz="3600" dirty="0">
              <a:ln>
                <a:solidFill>
                  <a:schemeClr val="accent1"/>
                </a:solidFill>
              </a:ln>
              <a:effectLst>
                <a:outerShdw blurRad="76200" dist="50800" dir="2700000" algn="tl" rotWithShape="0">
                  <a:prstClr val="black">
                    <a:alpha val="40000"/>
                  </a:prstClr>
                </a:outerShdw>
              </a:effectLst>
              <a:latin typeface="華康粗圓體(P)" pitchFamily="34" charset="-120"/>
              <a:ea typeface="華康粗圓體(P)" pitchFamily="34" charset="-12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TW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HTML</a:t>
            </a:r>
            <a:r>
              <a:rPr lang="en-US" altLang="zh-TW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 </a:t>
            </a:r>
            <a:r>
              <a:rPr lang="zh-TW" altLang="en-US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：為</a:t>
            </a:r>
            <a:r>
              <a:rPr lang="en-US" altLang="zh-TW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WWW</a:t>
            </a:r>
            <a:r>
              <a:rPr lang="zh-TW" altLang="en-US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標準撰寫語言</a:t>
            </a:r>
            <a:br>
              <a:rPr lang="zh-TW" altLang="en-US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</a:br>
            <a:r>
              <a:rPr lang="en-US" altLang="zh-TW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( </a:t>
            </a:r>
            <a:r>
              <a:rPr lang="en-US" altLang="zh-TW" dirty="0" err="1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HyperText</a:t>
            </a:r>
            <a:r>
              <a:rPr lang="en-US" altLang="zh-TW" dirty="0">
                <a:ln>
                  <a:solidFill>
                    <a:schemeClr val="accent1"/>
                  </a:solidFill>
                </a:ln>
                <a:effectLst>
                  <a:outerShdw blurRad="762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華康粗圓體(P)" pitchFamily="34" charset="-120"/>
                <a:ea typeface="華康粗圓體(P)" pitchFamily="34" charset="-120"/>
              </a:rPr>
              <a:t> Markup Language )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mph" presetSubtype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1" calcmode="lin" valueType="num">
                                      <p:cBhvr override="childStyle">
                                        <p:cTn id="32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0.9" calcmode="lin" valueType="num">
                                      <p:cBhvr override="childStyle">
                                        <p:cTn id="36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1" calcmode="lin" valueType="num">
                                      <p:cBhvr override="childStyle">
                                        <p:cTn id="41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0.9" calcmode="lin" valueType="num">
                                      <p:cBhvr override="childStyle">
                                        <p:cTn id="45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1" calcmode="lin" valueType="num">
                                      <p:cBhvr override="childStyle">
                                        <p:cTn id="50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allAtOnce"/>
      <p:bldP spid="57347" grpId="1" build="allAtOnce"/>
    </p:bldLst>
  </p:timing>
</p:sld>
</file>

<file path=ppt/theme/theme1.xml><?xml version="1.0" encoding="utf-8"?>
<a:theme xmlns:a="http://schemas.openxmlformats.org/drawingml/2006/main" name="佈景主題1">
  <a:themeElements>
    <a:clrScheme name="Candybar 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B87F2"/>
      </a:accent1>
      <a:accent2>
        <a:srgbClr val="555555"/>
      </a:accent2>
      <a:accent3>
        <a:srgbClr val="FFFFFF"/>
      </a:accent3>
      <a:accent4>
        <a:srgbClr val="000000"/>
      </a:accent4>
      <a:accent5>
        <a:srgbClr val="B5C3F7"/>
      </a:accent5>
      <a:accent6>
        <a:srgbClr val="4C4C4C"/>
      </a:accent6>
      <a:hlink>
        <a:srgbClr val="5DA31E"/>
      </a:hlink>
      <a:folHlink>
        <a:srgbClr val="BAD41A"/>
      </a:folHlink>
    </a:clrScheme>
    <a:fontScheme name="自訂 1">
      <a:majorFont>
        <a:latin typeface="Arial"/>
        <a:ea typeface="華康中圓體"/>
        <a:cs typeface=""/>
      </a:majorFont>
      <a:minorFont>
        <a:latin typeface="Arial"/>
        <a:ea typeface="華康中圓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Candybar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ndybar">
  <a:themeElements>
    <a:clrScheme name="Candybar 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B87F2"/>
      </a:accent1>
      <a:accent2>
        <a:srgbClr val="555555"/>
      </a:accent2>
      <a:accent3>
        <a:srgbClr val="FFFFFF"/>
      </a:accent3>
      <a:accent4>
        <a:srgbClr val="000000"/>
      </a:accent4>
      <a:accent5>
        <a:srgbClr val="B5C3F7"/>
      </a:accent5>
      <a:accent6>
        <a:srgbClr val="4C4C4C"/>
      </a:accent6>
      <a:hlink>
        <a:srgbClr val="5DA31E"/>
      </a:hlink>
      <a:folHlink>
        <a:srgbClr val="BAD41A"/>
      </a:folHlink>
    </a:clrScheme>
    <a:fontScheme name="Candyba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Candybar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969</TotalTime>
  <Words>504</Words>
  <Application>Microsoft Office PowerPoint</Application>
  <PresentationFormat>如螢幕大小 (4:3)</PresentationFormat>
  <Paragraphs>121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4" baseType="lpstr">
      <vt:lpstr>佈景主題1</vt:lpstr>
      <vt:lpstr>Candybar</vt:lpstr>
      <vt:lpstr>網頁設計基礎觀念介紹</vt:lpstr>
      <vt:lpstr>授課大綱</vt:lpstr>
      <vt:lpstr>史潑尼克號</vt:lpstr>
      <vt:lpstr>史潑尼克號</vt:lpstr>
      <vt:lpstr>網際網路起源</vt:lpstr>
      <vt:lpstr>網際網路起源</vt:lpstr>
      <vt:lpstr>國內 Internet 發展</vt:lpstr>
      <vt:lpstr>全球資訊網(World Wide Web)</vt:lpstr>
      <vt:lpstr>全球資訊網(WWW)</vt:lpstr>
      <vt:lpstr>PowerPoint 簡報</vt:lpstr>
      <vt:lpstr>HTML 語言</vt:lpstr>
      <vt:lpstr>HTML5</vt:lpstr>
      <vt:lpstr>主從架構的WWW</vt:lpstr>
      <vt:lpstr>伺服器、網站、網頁</vt:lpstr>
      <vt:lpstr>網頁構成的元素</vt:lpstr>
      <vt:lpstr>設計網頁的工具</vt:lpstr>
      <vt:lpstr>部落格(網誌)</vt:lpstr>
      <vt:lpstr>部落格(網誌)</vt:lpstr>
      <vt:lpstr>部落格(網誌)</vt:lpstr>
      <vt:lpstr>微網誌</vt:lpstr>
      <vt:lpstr>社群網站</vt:lpstr>
      <vt:lpstr>結   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Hang</dc:creator>
  <cp:lastModifiedBy>Jacky</cp:lastModifiedBy>
  <cp:revision>115</cp:revision>
  <dcterms:created xsi:type="dcterms:W3CDTF">2013-07-02T16:46:25Z</dcterms:created>
  <dcterms:modified xsi:type="dcterms:W3CDTF">2014-09-27T00:36:20Z</dcterms:modified>
</cp:coreProperties>
</file>