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2" r:id="rId4"/>
    <p:sldId id="282" r:id="rId5"/>
    <p:sldId id="274" r:id="rId6"/>
    <p:sldId id="275" r:id="rId7"/>
    <p:sldId id="283" r:id="rId8"/>
    <p:sldId id="284" r:id="rId9"/>
    <p:sldId id="285" r:id="rId10"/>
    <p:sldId id="277" r:id="rId11"/>
    <p:sldId id="278" r:id="rId12"/>
    <p:sldId id="279" r:id="rId13"/>
    <p:sldId id="280" r:id="rId14"/>
    <p:sldId id="273" r:id="rId15"/>
    <p:sldId id="281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dt" sz="half" idx="2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 eaLnBrk="1" hangingPunct="1">
              <a:defRPr>
                <a:ea typeface="新細明體" charset="-120"/>
              </a:defRPr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2133600" y="6248400"/>
            <a:ext cx="4876800" cy="457200"/>
          </a:xfrm>
        </p:spPr>
        <p:txBody>
          <a:bodyPr/>
          <a:lstStyle>
            <a:lvl1pPr eaLnBrk="1" hangingPunct="1">
              <a:defRPr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 eaLnBrk="1" hangingPunct="1">
              <a:defRPr>
                <a:ea typeface="新細明體" charset="-120"/>
              </a:defRPr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2362200"/>
            <a:ext cx="8305800" cy="1295400"/>
            <a:chOff x="288" y="192"/>
            <a:chExt cx="5232" cy="816"/>
          </a:xfrm>
        </p:grpSpPr>
        <p:sp>
          <p:nvSpPr>
            <p:cNvPr id="47111" name="AutoShape 7"/>
            <p:cNvSpPr>
              <a:spLocks noChangeArrowheads="1"/>
            </p:cNvSpPr>
            <p:nvPr/>
          </p:nvSpPr>
          <p:spPr bwMode="auto">
            <a:xfrm>
              <a:off x="288" y="19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2" name="AutoShape 8"/>
            <p:cNvSpPr>
              <a:spLocks noChangeArrowheads="1"/>
            </p:cNvSpPr>
            <p:nvPr/>
          </p:nvSpPr>
          <p:spPr bwMode="auto">
            <a:xfrm>
              <a:off x="316" y="21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3" name="Freeform 9"/>
            <p:cNvSpPr>
              <a:spLocks/>
            </p:cNvSpPr>
            <p:nvPr/>
          </p:nvSpPr>
          <p:spPr bwMode="auto">
            <a:xfrm>
              <a:off x="456" y="245"/>
              <a:ext cx="4896" cy="124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7058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4" name="Freeform 10"/>
            <p:cNvSpPr>
              <a:spLocks/>
            </p:cNvSpPr>
            <p:nvPr/>
          </p:nvSpPr>
          <p:spPr bwMode="auto">
            <a:xfrm>
              <a:off x="450" y="342"/>
              <a:ext cx="4902" cy="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6" y="98"/>
                </a:cxn>
                <a:cxn ang="0">
                  <a:pos x="4770" y="84"/>
                </a:cxn>
                <a:cxn ang="0">
                  <a:pos x="4902" y="6"/>
                </a:cxn>
                <a:cxn ang="0">
                  <a:pos x="6" y="0"/>
                </a:cxn>
              </a:cxnLst>
              <a:rect l="0" t="0" r="r" b="b"/>
              <a:pathLst>
                <a:path w="4902" h="98">
                  <a:moveTo>
                    <a:pt x="6" y="0"/>
                  </a:moveTo>
                  <a:cubicBezTo>
                    <a:pt x="0" y="72"/>
                    <a:pt x="45" y="97"/>
                    <a:pt x="136" y="98"/>
                  </a:cubicBezTo>
                  <a:lnTo>
                    <a:pt x="4770" y="84"/>
                  </a:lnTo>
                  <a:cubicBezTo>
                    <a:pt x="4857" y="80"/>
                    <a:pt x="4897" y="65"/>
                    <a:pt x="4902" y="6"/>
                  </a:cubicBez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882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15" name="Freeform 11"/>
            <p:cNvSpPr>
              <a:spLocks/>
            </p:cNvSpPr>
            <p:nvPr/>
          </p:nvSpPr>
          <p:spPr bwMode="auto">
            <a:xfrm flipV="1">
              <a:off x="408" y="672"/>
              <a:ext cx="4989" cy="288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8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7116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38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368300"/>
            <a:ext cx="2076450" cy="57277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68300"/>
            <a:ext cx="6076950" cy="57277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767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767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304800"/>
            <a:ext cx="8305800" cy="1295400"/>
            <a:chOff x="288" y="192"/>
            <a:chExt cx="5232" cy="816"/>
          </a:xfrm>
        </p:grpSpPr>
        <p:sp>
          <p:nvSpPr>
            <p:cNvPr id="46083" name="AutoShape 3"/>
            <p:cNvSpPr>
              <a:spLocks noChangeArrowheads="1"/>
            </p:cNvSpPr>
            <p:nvPr/>
          </p:nvSpPr>
          <p:spPr bwMode="auto">
            <a:xfrm>
              <a:off x="288" y="19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0000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17088" dir="464827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316" y="21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5" name="Freeform 5"/>
            <p:cNvSpPr>
              <a:spLocks/>
            </p:cNvSpPr>
            <p:nvPr/>
          </p:nvSpPr>
          <p:spPr bwMode="auto">
            <a:xfrm>
              <a:off x="456" y="245"/>
              <a:ext cx="4896" cy="124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7058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6" name="Freeform 6"/>
            <p:cNvSpPr>
              <a:spLocks/>
            </p:cNvSpPr>
            <p:nvPr/>
          </p:nvSpPr>
          <p:spPr bwMode="auto">
            <a:xfrm>
              <a:off x="450" y="342"/>
              <a:ext cx="4902" cy="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6" y="98"/>
                </a:cxn>
                <a:cxn ang="0">
                  <a:pos x="4770" y="84"/>
                </a:cxn>
                <a:cxn ang="0">
                  <a:pos x="4902" y="6"/>
                </a:cxn>
                <a:cxn ang="0">
                  <a:pos x="6" y="0"/>
                </a:cxn>
              </a:cxnLst>
              <a:rect l="0" t="0" r="r" b="b"/>
              <a:pathLst>
                <a:path w="4902" h="98">
                  <a:moveTo>
                    <a:pt x="6" y="0"/>
                  </a:moveTo>
                  <a:cubicBezTo>
                    <a:pt x="0" y="72"/>
                    <a:pt x="45" y="97"/>
                    <a:pt x="136" y="98"/>
                  </a:cubicBezTo>
                  <a:lnTo>
                    <a:pt x="4770" y="84"/>
                  </a:lnTo>
                  <a:cubicBezTo>
                    <a:pt x="4857" y="80"/>
                    <a:pt x="4897" y="65"/>
                    <a:pt x="4902" y="6"/>
                  </a:cubicBezTo>
                  <a:lnTo>
                    <a:pt x="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882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087" name="Freeform 7"/>
            <p:cNvSpPr>
              <a:spLocks/>
            </p:cNvSpPr>
            <p:nvPr/>
          </p:nvSpPr>
          <p:spPr bwMode="auto">
            <a:xfrm flipV="1">
              <a:off x="408" y="672"/>
              <a:ext cx="4989" cy="288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44" y="0"/>
                </a:cxn>
                <a:cxn ang="0">
                  <a:pos x="4712" y="0"/>
                </a:cxn>
                <a:cxn ang="0">
                  <a:pos x="4952" y="144"/>
                </a:cxn>
                <a:cxn ang="0">
                  <a:pos x="0" y="139"/>
                </a:cxn>
              </a:cxnLst>
              <a:rect l="0" t="0" r="r" b="b"/>
              <a:pathLst>
                <a:path w="4952" h="166">
                  <a:moveTo>
                    <a:pt x="0" y="139"/>
                  </a:moveTo>
                  <a:cubicBezTo>
                    <a:pt x="28" y="55"/>
                    <a:pt x="152" y="2"/>
                    <a:pt x="244" y="0"/>
                  </a:cubicBezTo>
                  <a:lnTo>
                    <a:pt x="4712" y="0"/>
                  </a:lnTo>
                  <a:cubicBezTo>
                    <a:pt x="4800" y="8"/>
                    <a:pt x="4944" y="62"/>
                    <a:pt x="4952" y="144"/>
                  </a:cubicBezTo>
                  <a:cubicBezTo>
                    <a:pt x="4167" y="166"/>
                    <a:pt x="0" y="139"/>
                    <a:pt x="0" y="1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tint val="8235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608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83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62E461B-020E-4A57-A668-F5CB2944A0AE}" type="datetimeFigureOut">
              <a:rPr lang="zh-TW" altLang="en-US" smtClean="0"/>
              <a:pPr/>
              <a:t>2013/7/7</a:t>
            </a:fld>
            <a:endParaRPr lang="zh-TW" altLang="en-US"/>
          </a:p>
        </p:txBody>
      </p:sp>
      <p:sp>
        <p:nvSpPr>
          <p:cNvPr id="4609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4609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0EDE5F03-F93C-401E-BC83-6A3D7306C3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7624" y="692696"/>
            <a:ext cx="6400800" cy="1608584"/>
          </a:xfrm>
        </p:spPr>
        <p:txBody>
          <a:bodyPr/>
          <a:lstStyle/>
          <a:p>
            <a:pPr algn="l"/>
            <a:r>
              <a:rPr lang="zh-TW" altLang="en-US" sz="6600" b="1" dirty="0" smtClean="0">
                <a:ln w="12700">
                  <a:solidFill>
                    <a:schemeClr val="accent1"/>
                  </a:solidFill>
                </a:ln>
                <a:effectLst>
                  <a:outerShdw blurRad="88900" dist="63500" dir="2400000" algn="bl" rotWithShape="0">
                    <a:prstClr val="black">
                      <a:alpha val="40000"/>
                    </a:prstClr>
                  </a:outerShdw>
                </a:effectLst>
              </a:rPr>
              <a:t>第三講</a:t>
            </a:r>
            <a:endParaRPr lang="zh-TW" altLang="en-US" sz="6600" b="1" dirty="0">
              <a:ln w="12700">
                <a:solidFill>
                  <a:schemeClr val="accent1"/>
                </a:solidFill>
              </a:ln>
              <a:effectLst>
                <a:outerShdw blurRad="88900" dist="63500" dir="24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sz="4800" dirty="0" smtClean="0">
                <a:effectLst>
                  <a:outerShdw blurRad="63500" dist="50800" dir="2700000" algn="tl" rotWithShape="0">
                    <a:prstClr val="black">
                      <a:alpha val="40000"/>
                    </a:prstClr>
                  </a:outerShdw>
                </a:effectLst>
              </a:rPr>
              <a:t>網頁版面設計</a:t>
            </a:r>
            <a:endParaRPr lang="zh-TW" altLang="en-US" sz="4800" dirty="0">
              <a:effectLst>
                <a:outerShdw blurRad="63500" dist="508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色彩配置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60848"/>
            <a:ext cx="7359650" cy="4051300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顏色不要太多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決定一種基本色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搭配基本色的輔助色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考慮設計的可視性與可讀性</a:t>
            </a:r>
            <a:endParaRPr lang="zh-TW" altLang="en-US" sz="4000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pic>
        <p:nvPicPr>
          <p:cNvPr id="4" name="Picture 4" descr="C:\Users\Hang\Pictures\網頁設計螢幕截圖\第一章\2013-05-08_2150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7056784" cy="4727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圓角矩形圖說文字 4"/>
          <p:cNvSpPr/>
          <p:nvPr/>
        </p:nvSpPr>
        <p:spPr bwMode="auto">
          <a:xfrm>
            <a:off x="2195736" y="5877272"/>
            <a:ext cx="3672408" cy="720080"/>
          </a:xfrm>
          <a:prstGeom prst="wedgeRoundRectCallout">
            <a:avLst>
              <a:gd name="adj1" fmla="val 23106"/>
              <a:gd name="adj2" fmla="val -76677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顏色過多失去焦點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色彩配置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60848"/>
            <a:ext cx="7359650" cy="4051300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顏色不要太多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決定一種基本色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solidFill>
                <a:srgbClr val="FF0000"/>
              </a:solidFill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搭配基本色的輔助色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考慮設計的可視性與可讀性</a:t>
            </a:r>
            <a:endParaRPr lang="zh-TW" altLang="en-US" sz="4000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pic>
        <p:nvPicPr>
          <p:cNvPr id="4098" name="Picture 2" descr="C:\Users\Hang\Pictures\網頁設計螢幕截圖\tiffan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300913" cy="5135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2" descr="C:\Users\Hang\Pictures\網頁設計螢幕截圖\第三章\coca coc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484784"/>
            <a:ext cx="7957708" cy="5237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圓角矩形圖說文字 4"/>
          <p:cNvSpPr/>
          <p:nvPr/>
        </p:nvSpPr>
        <p:spPr bwMode="auto">
          <a:xfrm>
            <a:off x="2195736" y="5589240"/>
            <a:ext cx="3672408" cy="720080"/>
          </a:xfrm>
          <a:prstGeom prst="wedgeRoundRectCallout">
            <a:avLst>
              <a:gd name="adj1" fmla="val -26491"/>
              <a:gd name="adj2" fmla="val -84870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企業形象的顏色</a:t>
            </a:r>
            <a:endParaRPr kumimoji="0" lang="zh-TW" altLang="en-US" sz="3200" b="0" i="0" u="none" strike="noStrike" cap="none" normalizeH="0" baseline="0" dirty="0" smtClean="0">
              <a:ln w="6350">
                <a:solidFill>
                  <a:schemeClr val="accent5">
                    <a:lumMod val="50000"/>
                  </a:schemeClr>
                </a:solidFill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色彩配置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60848"/>
            <a:ext cx="7359650" cy="4051300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顏色不要太多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決定一種基本色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搭配基本色的輔助色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solidFill>
                <a:srgbClr val="FF0000"/>
              </a:solidFill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考慮設計的可視性與可讀性</a:t>
            </a:r>
            <a:endParaRPr lang="zh-TW" altLang="en-US" sz="4000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pic>
        <p:nvPicPr>
          <p:cNvPr id="5122" name="Picture 2" descr="C:\Users\Hang\Downloads\1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764704"/>
            <a:ext cx="6296025" cy="54483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chemeClr val="accent5">
                <a:lumMod val="90000"/>
              </a:schemeClr>
            </a:solidFill>
            <a:miter lim="800000"/>
          </a:ln>
          <a:effectLst>
            <a:outerShdw blurRad="88900" dist="508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圓角矩形圖說文字 4"/>
          <p:cNvSpPr/>
          <p:nvPr/>
        </p:nvSpPr>
        <p:spPr bwMode="auto">
          <a:xfrm>
            <a:off x="1259632" y="5805264"/>
            <a:ext cx="5904656" cy="720080"/>
          </a:xfrm>
          <a:prstGeom prst="wedgeRoundRectCallout">
            <a:avLst>
              <a:gd name="adj1" fmla="val 18150"/>
              <a:gd name="adj2" fmla="val -74629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色相環相距</a:t>
            </a:r>
            <a:r>
              <a:rPr kumimoji="0" lang="en-US" altLang="zh-TW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120</a:t>
            </a: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度的三種顏色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色彩配置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60848"/>
            <a:ext cx="7359650" cy="4051300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顏色不要太多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決定一種基本色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搭配基本色的輔助色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考慮設計的可視性與可讀性</a:t>
            </a:r>
            <a:endParaRPr lang="zh-TW" altLang="en-US" sz="4000" dirty="0">
              <a:ln>
                <a:solidFill>
                  <a:schemeClr val="accent1"/>
                </a:solidFill>
              </a:ln>
              <a:solidFill>
                <a:srgbClr val="FF0000"/>
              </a:solidFill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27584" y="2132856"/>
            <a:ext cx="7704856" cy="3528392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 smtClean="0"/>
              <a:t>考慮設計的可視性與可讀性：可讀性係指讓訪客容易閱讀，可視性是指訪客是可清楚的看到它。要增進可讀性與可視性需要使用對比色彩，較好的設計為：淺色背景用深色字，或深色背景用淺色字。在本文中要避免採用高飽和度的對比色彩，雖然它在短時間內製造很高的可視性與可讀性，但會讓眼睛容易疲倦，不適合仔細閱讀。</a:t>
            </a:r>
            <a:endParaRPr kumimoji="0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7584" y="2132856"/>
            <a:ext cx="7704856" cy="3528392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 smtClean="0"/>
              <a:t>考慮設計的可視性與可讀性：</a:t>
            </a:r>
            <a:r>
              <a:rPr lang="zh-TW" altLang="zh-TW" sz="2800" dirty="0" smtClean="0">
                <a:solidFill>
                  <a:srgbClr val="FF0000"/>
                </a:solidFill>
              </a:rPr>
              <a:t>可讀性</a:t>
            </a:r>
            <a:r>
              <a:rPr lang="zh-TW" altLang="zh-TW" sz="2800" dirty="0" smtClean="0"/>
              <a:t>係指讓訪客容易閱讀，</a:t>
            </a:r>
            <a:r>
              <a:rPr lang="zh-TW" altLang="zh-TW" sz="2800" dirty="0" smtClean="0">
                <a:solidFill>
                  <a:srgbClr val="00B050"/>
                </a:solidFill>
              </a:rPr>
              <a:t>可視性</a:t>
            </a:r>
            <a:r>
              <a:rPr lang="zh-TW" altLang="zh-TW" sz="2800" dirty="0" smtClean="0"/>
              <a:t>是指訪客是可清楚的看到它。要增進可讀性與可視性需要使用對比色彩，較好的設計為：淺色背景用深色字，或深色背景用淺色字。在本文中要避免採用高飽和度的對比色彩，雖然它在短時間內製造很高的可視性與可讀性，但會讓眼睛容易疲倦，不適合仔細閱讀。</a:t>
            </a:r>
            <a:endParaRPr kumimoji="0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27584" y="2132856"/>
            <a:ext cx="7704856" cy="3528392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800" dirty="0" smtClean="0"/>
              <a:t>考慮設計的</a:t>
            </a:r>
            <a:r>
              <a:rPr lang="zh-TW" altLang="zh-TW" sz="2800" dirty="0" smtClean="0">
                <a:solidFill>
                  <a:srgbClr val="92D050"/>
                </a:solidFill>
              </a:rPr>
              <a:t>可視性</a:t>
            </a:r>
            <a:r>
              <a:rPr lang="zh-TW" altLang="zh-TW" sz="2800" dirty="0" smtClean="0"/>
              <a:t>與</a:t>
            </a:r>
            <a:r>
              <a:rPr lang="zh-TW" altLang="zh-TW" sz="2800" dirty="0" smtClean="0">
                <a:solidFill>
                  <a:srgbClr val="FF0000"/>
                </a:solidFill>
              </a:rPr>
              <a:t>可讀性</a:t>
            </a:r>
            <a:r>
              <a:rPr lang="zh-TW" altLang="zh-TW" sz="2800" dirty="0" smtClean="0"/>
              <a:t>：</a:t>
            </a:r>
            <a:r>
              <a:rPr lang="zh-TW" altLang="zh-TW" sz="2800" dirty="0" smtClean="0">
                <a:solidFill>
                  <a:srgbClr val="FF0000"/>
                </a:solidFill>
              </a:rPr>
              <a:t>可讀性</a:t>
            </a:r>
            <a:r>
              <a:rPr lang="zh-TW" altLang="zh-TW" sz="2800" dirty="0" smtClean="0"/>
              <a:t>係指讓訪客容易閱讀，</a:t>
            </a:r>
            <a:r>
              <a:rPr lang="zh-TW" altLang="zh-TW" sz="2800" dirty="0" smtClean="0">
                <a:solidFill>
                  <a:srgbClr val="92D050"/>
                </a:solidFill>
              </a:rPr>
              <a:t>可視性</a:t>
            </a:r>
            <a:r>
              <a:rPr lang="zh-TW" altLang="zh-TW" sz="2800" dirty="0" smtClean="0"/>
              <a:t>是指訪客是可清楚的看到它。要增進</a:t>
            </a:r>
            <a:r>
              <a:rPr lang="zh-TW" altLang="zh-TW" sz="2800" dirty="0" smtClean="0">
                <a:solidFill>
                  <a:srgbClr val="FF0000"/>
                </a:solidFill>
              </a:rPr>
              <a:t>可讀性</a:t>
            </a:r>
            <a:r>
              <a:rPr lang="zh-TW" altLang="zh-TW" sz="2800" dirty="0" smtClean="0"/>
              <a:t>與</a:t>
            </a:r>
            <a:r>
              <a:rPr lang="zh-TW" altLang="zh-TW" sz="2800" dirty="0" smtClean="0">
                <a:solidFill>
                  <a:srgbClr val="92D050"/>
                </a:solidFill>
              </a:rPr>
              <a:t>可視性</a:t>
            </a:r>
            <a:r>
              <a:rPr lang="zh-TW" altLang="zh-TW" sz="2800" dirty="0" smtClean="0"/>
              <a:t>需要使用對比色彩，較好的設計為：</a:t>
            </a:r>
            <a:r>
              <a:rPr lang="zh-TW" altLang="zh-TW" sz="2800" dirty="0" smtClean="0">
                <a:solidFill>
                  <a:srgbClr val="FFC000"/>
                </a:solidFill>
              </a:rPr>
              <a:t>淺色</a:t>
            </a:r>
            <a:r>
              <a:rPr lang="zh-TW" altLang="zh-TW" sz="2800" dirty="0" smtClean="0"/>
              <a:t>背景用</a:t>
            </a:r>
            <a:r>
              <a:rPr lang="zh-TW" altLang="zh-TW" sz="2800" dirty="0" smtClean="0">
                <a:solidFill>
                  <a:srgbClr val="7030A0"/>
                </a:solidFill>
              </a:rPr>
              <a:t>深色</a:t>
            </a:r>
            <a:r>
              <a:rPr lang="zh-TW" altLang="zh-TW" sz="2800" dirty="0" smtClean="0"/>
              <a:t>字，或</a:t>
            </a:r>
            <a:r>
              <a:rPr lang="zh-TW" altLang="zh-TW" sz="2800" dirty="0" smtClean="0">
                <a:solidFill>
                  <a:srgbClr val="7030A0"/>
                </a:solidFill>
              </a:rPr>
              <a:t>深色</a:t>
            </a:r>
            <a:r>
              <a:rPr lang="zh-TW" altLang="zh-TW" sz="2800" dirty="0" smtClean="0"/>
              <a:t>背景用</a:t>
            </a:r>
            <a:r>
              <a:rPr lang="zh-TW" altLang="zh-TW" sz="2800" dirty="0" smtClean="0">
                <a:solidFill>
                  <a:srgbClr val="FFC000"/>
                </a:solidFill>
              </a:rPr>
              <a:t>淺色</a:t>
            </a:r>
            <a:r>
              <a:rPr lang="zh-TW" altLang="zh-TW" sz="2800" dirty="0" smtClean="0"/>
              <a:t>字。在本文中要避免採用</a:t>
            </a:r>
            <a:r>
              <a:rPr lang="zh-TW" altLang="zh-TW" sz="2800" dirty="0" smtClean="0">
                <a:solidFill>
                  <a:schemeClr val="accent1">
                    <a:lumMod val="75000"/>
                  </a:schemeClr>
                </a:solidFill>
              </a:rPr>
              <a:t>高飽和度</a:t>
            </a:r>
            <a:r>
              <a:rPr lang="zh-TW" altLang="zh-TW" sz="2800" dirty="0" smtClean="0"/>
              <a:t>的</a:t>
            </a:r>
            <a:r>
              <a:rPr lang="zh-TW" altLang="zh-TW" sz="2800" dirty="0" smtClean="0">
                <a:solidFill>
                  <a:srgbClr val="0070C0"/>
                </a:solidFill>
              </a:rPr>
              <a:t>對比色彩</a:t>
            </a:r>
            <a:r>
              <a:rPr lang="zh-TW" altLang="zh-TW" sz="2800" dirty="0" smtClean="0"/>
              <a:t>，雖然它在短時間內製造很高的</a:t>
            </a:r>
            <a:r>
              <a:rPr lang="zh-TW" altLang="zh-TW" sz="2800" dirty="0" smtClean="0">
                <a:solidFill>
                  <a:srgbClr val="92D050"/>
                </a:solidFill>
              </a:rPr>
              <a:t>可視性</a:t>
            </a:r>
            <a:r>
              <a:rPr lang="zh-TW" altLang="zh-TW" sz="2800" dirty="0" smtClean="0"/>
              <a:t>與</a:t>
            </a:r>
            <a:r>
              <a:rPr lang="zh-TW" altLang="zh-TW" sz="2800" dirty="0" smtClean="0">
                <a:solidFill>
                  <a:srgbClr val="FF0000"/>
                </a:solidFill>
              </a:rPr>
              <a:t>可讀性</a:t>
            </a:r>
            <a:r>
              <a:rPr lang="zh-TW" altLang="zh-TW" sz="2800" dirty="0" smtClean="0"/>
              <a:t>，但會讓眼睛容易疲倦，不適合仔細閱讀。</a:t>
            </a:r>
            <a:endParaRPr kumimoji="0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6146" name="Picture 2" descr="C:\Users\Hang\Pictures\網頁設計螢幕截圖\第一章\2013-05-03_222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6524823" cy="4824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圓角矩形圖說文字 4"/>
          <p:cNvSpPr/>
          <p:nvPr/>
        </p:nvSpPr>
        <p:spPr bwMode="auto">
          <a:xfrm>
            <a:off x="1403648" y="5805264"/>
            <a:ext cx="5904656" cy="720080"/>
          </a:xfrm>
          <a:prstGeom prst="wedgeRoundRectCallout">
            <a:avLst>
              <a:gd name="adj1" fmla="val -22037"/>
              <a:gd name="adj2" fmla="val -113460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避免採用高飽和度的對比色彩</a:t>
            </a:r>
            <a:endParaRPr kumimoji="0" lang="zh-TW" altLang="en-US" sz="3200" b="0" i="0" u="none" strike="noStrike" cap="none" normalizeH="0" baseline="0" dirty="0" smtClean="0">
              <a:ln w="6350">
                <a:solidFill>
                  <a:schemeClr val="accent5">
                    <a:lumMod val="50000"/>
                  </a:schemeClr>
                </a:solidFill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網站設計的注意事項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844674"/>
            <a:ext cx="7359650" cy="4680669"/>
          </a:xfrm>
        </p:spPr>
        <p:txBody>
          <a:bodyPr/>
          <a:lstStyle/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妥善規劃網站架構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網站風格符合企業形象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整體一致的風格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網頁有良好的動線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豐富的資訊及內容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注意不同瀏覽器的觀看效果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考量網路的傳輸速度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endParaRPr lang="zh-TW" altLang="en-US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網頁版面設計應注意事項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844674"/>
            <a:ext cx="7359650" cy="4680669"/>
          </a:xfrm>
        </p:spPr>
        <p:txBody>
          <a:bodyPr/>
          <a:lstStyle/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避免過多不必要的元素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平衡版面留白量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文字或標題需一目瞭然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避免使用變形的圖片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勿過度使用框線或分隔線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772400" cy="1146051"/>
          </a:xfrm>
        </p:spPr>
        <p:txBody>
          <a:bodyPr/>
          <a:lstStyle/>
          <a:p>
            <a:pPr algn="ctr"/>
            <a:r>
              <a:rPr lang="zh-TW" altLang="en-US" sz="4800" b="0" dirty="0" smtClean="0"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授課大綱</a:t>
            </a:r>
            <a:endParaRPr lang="zh-TW" altLang="en-US" sz="4800" b="0" dirty="0"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1700808"/>
            <a:ext cx="7488832" cy="3744417"/>
          </a:xfrm>
        </p:spPr>
        <p:txBody>
          <a:bodyPr/>
          <a:lstStyle/>
          <a:p>
            <a:pPr marL="571500" lvl="0" indent="-571500">
              <a:spcAft>
                <a:spcPts val="600"/>
              </a:spcAft>
              <a:buFont typeface="Wingdings" charset="2"/>
              <a:buChar char="ü"/>
            </a:pPr>
            <a:r>
              <a:rPr lang="zh-TW" altLang="en-US" sz="44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瞭解網頁</a:t>
            </a:r>
            <a:r>
              <a:rPr lang="zh-TW" altLang="en-US" sz="44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配置區域</a:t>
            </a:r>
            <a:endParaRPr lang="zh-TW" altLang="en-US" sz="44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571500" lvl="0" indent="-571500">
              <a:spcAft>
                <a:spcPts val="600"/>
              </a:spcAft>
              <a:buFont typeface="Wingdings" charset="2"/>
              <a:buChar char="ü"/>
            </a:pPr>
            <a:r>
              <a:rPr lang="zh-TW" altLang="en-US" sz="44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認識網頁色彩配置</a:t>
            </a:r>
          </a:p>
          <a:p>
            <a:pPr marL="571500" lvl="0" indent="-571500">
              <a:spcAft>
                <a:spcPts val="600"/>
              </a:spcAft>
              <a:buFont typeface="Wingdings" charset="2"/>
              <a:buChar char="ü"/>
            </a:pPr>
            <a:r>
              <a:rPr lang="zh-TW" altLang="en-US" sz="44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網站</a:t>
            </a:r>
            <a:r>
              <a:rPr lang="zh-TW" altLang="en-US" sz="44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</a:rPr>
              <a:t>設計的注意事項</a:t>
            </a:r>
          </a:p>
          <a:p>
            <a:pPr marL="571500" indent="-571500">
              <a:spcAft>
                <a:spcPts val="600"/>
              </a:spcAft>
              <a:buFont typeface="Wingdings" charset="2"/>
              <a:buChar char="ü"/>
            </a:pPr>
            <a:endParaRPr lang="zh-TW" altLang="en-US" sz="4400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933056"/>
            <a:ext cx="8064896" cy="1752600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一個標準網頁通常具有四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類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區域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：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標題欄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、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導覽列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、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內容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及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頁腳</a:t>
            </a:r>
            <a:endParaRPr lang="zh-TW" altLang="en-US" sz="4000" dirty="0">
              <a:ln>
                <a:solidFill>
                  <a:schemeClr val="accent1"/>
                </a:solidFill>
              </a:ln>
              <a:solidFill>
                <a:srgbClr val="FF0000"/>
              </a:solidFill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</a:t>
            </a:r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配置</a:t>
            </a:r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區域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pic>
        <p:nvPicPr>
          <p:cNvPr id="1026" name="Picture 2" descr="C:\Users\Hang\Pictures\網頁設計螢幕截圖\第一章\2013-05-05_1149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0648"/>
            <a:ext cx="5590459" cy="62373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圓角矩形圖說文字 4"/>
          <p:cNvSpPr/>
          <p:nvPr/>
        </p:nvSpPr>
        <p:spPr bwMode="auto">
          <a:xfrm>
            <a:off x="179512" y="692696"/>
            <a:ext cx="1944216" cy="720080"/>
          </a:xfrm>
          <a:prstGeom prst="wedgeRoundRectCallout">
            <a:avLst>
              <a:gd name="adj1" fmla="val 66239"/>
              <a:gd name="adj2" fmla="val 7273"/>
              <a:gd name="adj3" fmla="val 16667"/>
            </a:avLst>
          </a:prstGeom>
          <a:solidFill>
            <a:schemeClr val="accent1">
              <a:alpha val="7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標題欄</a:t>
            </a:r>
            <a:endParaRPr kumimoji="0" lang="zh-TW" altLang="en-US" sz="3200" b="0" i="0" u="none" strike="noStrike" cap="none" normalizeH="0" baseline="0" dirty="0" smtClean="0">
              <a:ln w="6350">
                <a:solidFill>
                  <a:schemeClr val="accent5">
                    <a:lumMod val="50000"/>
                  </a:schemeClr>
                </a:solidFill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6876256" y="1556792"/>
            <a:ext cx="1944216" cy="720080"/>
          </a:xfrm>
          <a:prstGeom prst="wedgeRoundRectCallout">
            <a:avLst>
              <a:gd name="adj1" fmla="val -75452"/>
              <a:gd name="adj2" fmla="val -65412"/>
              <a:gd name="adj3" fmla="val 16667"/>
            </a:avLst>
          </a:prstGeom>
          <a:solidFill>
            <a:schemeClr val="accent1">
              <a:alpha val="7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導覽列</a:t>
            </a:r>
          </a:p>
        </p:txBody>
      </p:sp>
      <p:sp>
        <p:nvSpPr>
          <p:cNvPr id="7" name="圓角矩形圖說文字 6"/>
          <p:cNvSpPr/>
          <p:nvPr/>
        </p:nvSpPr>
        <p:spPr bwMode="auto">
          <a:xfrm>
            <a:off x="3203848" y="2780928"/>
            <a:ext cx="1944216" cy="720080"/>
          </a:xfrm>
          <a:prstGeom prst="wedgeRoundRectCallout">
            <a:avLst>
              <a:gd name="adj1" fmla="val -20834"/>
              <a:gd name="adj2" fmla="val -70532"/>
              <a:gd name="adj3" fmla="val 16667"/>
            </a:avLst>
          </a:prstGeom>
          <a:solidFill>
            <a:schemeClr val="accent1">
              <a:alpha val="7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內容</a:t>
            </a:r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6660232" y="5733256"/>
            <a:ext cx="1944216" cy="720080"/>
          </a:xfrm>
          <a:prstGeom prst="wedgeRoundRectCallout">
            <a:avLst>
              <a:gd name="adj1" fmla="val -65591"/>
              <a:gd name="adj2" fmla="val -24449"/>
              <a:gd name="adj3" fmla="val 16667"/>
            </a:avLst>
          </a:prstGeom>
          <a:solidFill>
            <a:schemeClr val="accent1">
              <a:alpha val="7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頁腳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1" build="allAtOnce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網頁標題欄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72816"/>
            <a:ext cx="7416824" cy="4464496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網站名稱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企業識別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標幟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、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精神口號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次要連結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列</a:t>
            </a:r>
            <a:r>
              <a:rPr lang="en-US" altLang="zh-TW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(</a:t>
            </a:r>
            <a:r>
              <a:rPr lang="zh-TW" altLang="en-US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聯絡我們、常見問題</a:t>
            </a:r>
            <a:r>
              <a:rPr lang="en-US" altLang="zh-TW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)</a:t>
            </a: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會員登入、訪客數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搜尋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欄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日期時間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pic>
        <p:nvPicPr>
          <p:cNvPr id="4" name="Picture 2" descr="C:\Users\Hang\Pictures\網頁設計螢幕截圖\第一章\2013-05-08_0948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4544" y="1916832"/>
            <a:ext cx="8876167" cy="3717032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FFFF"/>
            </a:solidFill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6" name="矩形 5"/>
          <p:cNvSpPr/>
          <p:nvPr/>
        </p:nvSpPr>
        <p:spPr bwMode="auto">
          <a:xfrm>
            <a:off x="-540568" y="1823392"/>
            <a:ext cx="9505056" cy="1152128"/>
          </a:xfrm>
          <a:prstGeom prst="rect">
            <a:avLst/>
          </a:prstGeom>
          <a:noFill/>
          <a:ln w="63500" cap="rnd" cmpd="sng" algn="ctr">
            <a:solidFill>
              <a:srgbClr val="C00000">
                <a:alpha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LeftFacing" fov="2100000">
              <a:rot lat="120000" lon="2400000" rev="0"/>
            </a:camera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7" name="Picture 3" descr="C:\Users\Hang\Pictures\網頁設計螢幕截圖\第一章\2013-05-08_1006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40568" y="2852936"/>
            <a:ext cx="8876013" cy="30949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22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8" name="圓角矩形圖說文字 7"/>
          <p:cNvSpPr/>
          <p:nvPr/>
        </p:nvSpPr>
        <p:spPr bwMode="auto">
          <a:xfrm>
            <a:off x="1475656" y="4077072"/>
            <a:ext cx="3672408" cy="720080"/>
          </a:xfrm>
          <a:prstGeom prst="wedgeRoundRectCallout">
            <a:avLst>
              <a:gd name="adj1" fmla="val 20188"/>
              <a:gd name="adj2" fmla="val -125620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480000" lon="2400000" rev="0"/>
            </a:camera>
            <a:lightRig rig="threePt" dir="t">
              <a:rot lat="0" lon="0" rev="0"/>
            </a:lightRig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3d extrusionH="57150" contourW="12700" prstMaterial="flat">
              <a:bevelT w="38100" h="38100"/>
              <a:extrusionClr>
                <a:schemeClr val="accent5"/>
              </a:extrusionClr>
              <a:contourClr>
                <a:schemeClr val="accent5"/>
              </a:contourClr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企業精神口號</a:t>
            </a:r>
            <a:endParaRPr kumimoji="0" lang="zh-TW" altLang="en-US" sz="3200" b="0" i="0" u="none" strike="noStrike" cap="none" normalizeH="0" baseline="0" dirty="0" smtClean="0">
              <a:ln w="6350"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" name="Picture 4" descr="C:\Users\Hang\Pictures\網頁設計螢幕截圖\第一章\2013-05-04_1217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4544" y="2564904"/>
            <a:ext cx="8461688" cy="3744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導覽列欄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60848"/>
            <a:ext cx="7359650" cy="4051300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通常位於標題欄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下方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一列文字或圖形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按鈕的超連結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第二層導覽列置於左方或右方直列</a:t>
            </a:r>
            <a:endParaRPr lang="zh-TW" altLang="en-US" sz="4000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pic>
        <p:nvPicPr>
          <p:cNvPr id="4" name="Picture 2" descr="C:\Users\Hang\Pictures\網頁設計螢幕截圖\第一章\2013-05-08_0948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4544" y="1916832"/>
            <a:ext cx="8876167" cy="3717032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rnd">
            <a:solidFill>
              <a:srgbClr val="FFFFFF"/>
            </a:solidFill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矩形 4"/>
          <p:cNvSpPr/>
          <p:nvPr/>
        </p:nvSpPr>
        <p:spPr bwMode="auto">
          <a:xfrm>
            <a:off x="-324544" y="2802360"/>
            <a:ext cx="8280920" cy="554632"/>
          </a:xfrm>
          <a:prstGeom prst="rect">
            <a:avLst/>
          </a:prstGeom>
          <a:noFill/>
          <a:ln w="63500" cap="rnd" cmpd="sng" algn="ctr">
            <a:solidFill>
              <a:srgbClr val="C00000">
                <a:alpha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LeftFacing" fov="2100000">
              <a:rot lat="300000" lon="2460000" rev="0"/>
            </a:camera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1026" name="Picture 2" descr="C:\Users\Hang\Pictures\網頁設計螢幕截圖\第一章\2013-05-08_1116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6736" y="2780928"/>
            <a:ext cx="9169176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7" name="圓角矩形圖說文字 6"/>
          <p:cNvSpPr/>
          <p:nvPr/>
        </p:nvSpPr>
        <p:spPr bwMode="auto">
          <a:xfrm>
            <a:off x="755576" y="3717032"/>
            <a:ext cx="4176464" cy="720080"/>
          </a:xfrm>
          <a:prstGeom prst="wedgeRoundRectCallout">
            <a:avLst>
              <a:gd name="adj1" fmla="val -22222"/>
              <a:gd name="adj2" fmla="val -84614"/>
              <a:gd name="adj3" fmla="val 16667"/>
            </a:avLst>
          </a:prstGeom>
          <a:solidFill>
            <a:schemeClr val="accent1">
              <a:alpha val="7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標題與導覽列並存</a:t>
            </a:r>
            <a:endParaRPr kumimoji="0" lang="zh-TW" altLang="en-US" sz="3200" b="0" i="0" u="none" strike="noStrike" cap="none" normalizeH="0" baseline="0" dirty="0" smtClean="0">
              <a:ln w="6350">
                <a:solidFill>
                  <a:schemeClr val="accent5">
                    <a:lumMod val="50000"/>
                  </a:schemeClr>
                </a:solidFill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7" name="Picture 3" descr="C:\Users\Hang\Pictures\網頁設計螢幕截圖\第一章\2013-05-08_1136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16707" y="2707134"/>
            <a:ext cx="9161115" cy="33861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9" name="圓角矩形圖說文字 8"/>
          <p:cNvSpPr/>
          <p:nvPr/>
        </p:nvSpPr>
        <p:spPr bwMode="auto">
          <a:xfrm>
            <a:off x="2195736" y="1916832"/>
            <a:ext cx="3672408" cy="720080"/>
          </a:xfrm>
          <a:prstGeom prst="wedgeRoundRectCallout">
            <a:avLst>
              <a:gd name="adj1" fmla="val 10851"/>
              <a:gd name="adj2" fmla="val 76764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60000" lon="2400000" rev="0"/>
            </a:camera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主導覽</a:t>
            </a:r>
            <a:r>
              <a:rPr lang="zh-TW" altLang="en-US" sz="320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列</a:t>
            </a:r>
            <a:endParaRPr lang="en-US" altLang="zh-TW" sz="3200" dirty="0" smtClean="0">
              <a:ln w="6350">
                <a:solidFill>
                  <a:schemeClr val="accent5">
                    <a:lumMod val="50000"/>
                  </a:schemeClr>
                </a:solidFill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0" name="圓角矩形圖說文字 9"/>
          <p:cNvSpPr/>
          <p:nvPr/>
        </p:nvSpPr>
        <p:spPr bwMode="auto">
          <a:xfrm>
            <a:off x="2411760" y="4869160"/>
            <a:ext cx="3672408" cy="720080"/>
          </a:xfrm>
          <a:prstGeom prst="wedgeRoundRectCallout">
            <a:avLst>
              <a:gd name="adj1" fmla="val -58984"/>
              <a:gd name="adj2" fmla="val -57167"/>
              <a:gd name="adj3" fmla="val 16667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400000" rev="0"/>
            </a:camera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第二層導覽列</a:t>
            </a:r>
            <a:endParaRPr kumimoji="0" lang="en-US" altLang="zh-TW" sz="3200" b="0" i="0" u="none" strike="noStrike" cap="none" normalizeH="0" baseline="0" dirty="0" smtClean="0">
              <a:ln w="6350">
                <a:solidFill>
                  <a:schemeClr val="accent5">
                    <a:lumMod val="50000"/>
                  </a:schemeClr>
                </a:solidFill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2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077072"/>
            <a:ext cx="7704856" cy="1752600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一個標準網頁通常具有四類元件：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標題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、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導覽列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、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內容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及</a:t>
            </a:r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頁腳</a:t>
            </a:r>
            <a:endParaRPr lang="zh-TW" altLang="en-US" sz="4000" dirty="0">
              <a:ln>
                <a:solidFill>
                  <a:schemeClr val="accent1"/>
                </a:solidFill>
              </a:ln>
              <a:solidFill>
                <a:srgbClr val="FF0000"/>
              </a:solidFill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網頁配置元件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pic>
        <p:nvPicPr>
          <p:cNvPr id="2050" name="Picture 2" descr="C:\Users\Hang\Pictures\網頁設計螢幕截圖\第一章\2013-05-08_0948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5695" y="692696"/>
            <a:ext cx="8876167" cy="37170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51" name="Picture 3" descr="C:\Users\Hang\Pictures\網頁設計螢幕截圖\第一章\2013-05-08_1006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59598" y="1412776"/>
            <a:ext cx="8876013" cy="30949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52" name="Picture 4" descr="C:\Users\Hang\Pictures\網頁設計螢幕截圖\第一章\2013-05-04_1217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19174" y="2060848"/>
            <a:ext cx="8461688" cy="3744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53" name="Picture 5" descr="C:\Users\Hang\Pictures\網頁設計螢幕截圖\第一章\2013-05-08_12535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32656"/>
            <a:ext cx="6960047" cy="56438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3" name="圓角矩形圖說文字 12"/>
          <p:cNvSpPr/>
          <p:nvPr/>
        </p:nvSpPr>
        <p:spPr bwMode="auto">
          <a:xfrm>
            <a:off x="971600" y="5805264"/>
            <a:ext cx="3672408" cy="720080"/>
          </a:xfrm>
          <a:prstGeom prst="wedgeRoundRectCallout">
            <a:avLst>
              <a:gd name="adj1" fmla="val 23106"/>
              <a:gd name="adj2" fmla="val -76677"/>
              <a:gd name="adj3" fmla="val 16667"/>
            </a:avLst>
          </a:prstGeom>
          <a:solidFill>
            <a:schemeClr val="accent1">
              <a:alpha val="7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具設計風格的頁腳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內容區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60848"/>
            <a:ext cx="7359650" cy="4051300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通常佔據頁面中間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視需要再分成多欄或多區塊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考慮閱讀習慣</a:t>
            </a:r>
            <a:r>
              <a:rPr lang="en-US" altLang="zh-TW" sz="28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(</a:t>
            </a:r>
            <a:r>
              <a:rPr lang="zh-TW" altLang="en-US" sz="28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由上而下、由左而右</a:t>
            </a:r>
            <a:r>
              <a:rPr lang="en-US" altLang="zh-TW" sz="28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)</a:t>
            </a:r>
            <a:endParaRPr lang="en-US" altLang="zh-TW" sz="28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考視覺平衡</a:t>
            </a:r>
            <a:r>
              <a:rPr lang="en-US" altLang="zh-TW" sz="28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(</a:t>
            </a:r>
            <a:r>
              <a:rPr lang="zh-TW" altLang="en-US" sz="28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對稱的版面</a:t>
            </a:r>
            <a:r>
              <a:rPr lang="en-US" altLang="zh-TW" sz="28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)</a:t>
            </a:r>
            <a:endParaRPr lang="zh-TW" altLang="en-US" sz="2800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pic>
        <p:nvPicPr>
          <p:cNvPr id="2050" name="Picture 2" descr="C:\Users\Hang\Pictures\網頁設計螢幕截圖\第三章\familym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525165" cy="666936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頁 腳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060848"/>
            <a:ext cx="7719690" cy="4051300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通常顯示與網頁主題無關的資訊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pPr lvl="1"/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聯絡資訊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pPr lvl="1"/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版權宣告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pPr lvl="1"/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網頁適用的瀏覽器及解析度</a:t>
            </a:r>
            <a:endParaRPr lang="en-US" altLang="zh-TW" sz="36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pPr lvl="1"/>
            <a:r>
              <a:rPr lang="zh-TW" altLang="en-US" sz="36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附加資訊的超連結</a:t>
            </a:r>
            <a:endParaRPr lang="zh-TW" altLang="en-US" sz="3600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pic>
        <p:nvPicPr>
          <p:cNvPr id="3074" name="Picture 2" descr="C:\Users\Hang\Pictures\網頁設計螢幕截圖\第一章\2013-05-08_1205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573016"/>
            <a:ext cx="7463869" cy="26829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3075" name="Picture 3" descr="C:\Users\Hang\Pictures\網頁設計螢幕截圖\第一章\2013-05-08_1205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348880"/>
            <a:ext cx="8365098" cy="316835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 descr="C:\Users\Hang\Pictures\網頁設計螢幕截圖\第一章\2013-05-08_12535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-606442"/>
            <a:ext cx="7992888" cy="648138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圓角矩形圖說文字 6"/>
          <p:cNvSpPr/>
          <p:nvPr/>
        </p:nvSpPr>
        <p:spPr bwMode="auto">
          <a:xfrm>
            <a:off x="1691680" y="5517232"/>
            <a:ext cx="4217378" cy="762522"/>
          </a:xfrm>
          <a:prstGeom prst="wedgeRoundRectCallout">
            <a:avLst>
              <a:gd name="adj1" fmla="val 23106"/>
              <a:gd name="adj2" fmla="val -76677"/>
              <a:gd name="adj3" fmla="val 16667"/>
            </a:avLst>
          </a:prstGeom>
          <a:solidFill>
            <a:schemeClr val="accent1">
              <a:alpha val="70000"/>
            </a:schemeClr>
          </a:solidFill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 smtClean="0">
                <a:ln w="6350"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具設計風格的頁腳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889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色彩配置</a:t>
            </a:r>
            <a:endParaRPr lang="zh-TW" altLang="en-US" dirty="0"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60848"/>
            <a:ext cx="7359650" cy="4051300"/>
          </a:xfrm>
        </p:spPr>
        <p:txBody>
          <a:bodyPr/>
          <a:lstStyle/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顏色不要太多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決定一種基本色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搭配基本色的輔助色</a:t>
            </a:r>
            <a:endParaRPr lang="en-US" altLang="zh-TW" sz="4000" dirty="0" smtClean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  <a:p>
            <a:r>
              <a:rPr lang="zh-TW" altLang="en-US" sz="4000" dirty="0" smtClean="0">
                <a:ln>
                  <a:solidFill>
                    <a:schemeClr val="accent1"/>
                  </a:solidFill>
                </a:ln>
                <a:effectLst>
                  <a:outerShdw blurRad="762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華康中圓體" pitchFamily="49" charset="-120"/>
                <a:ea typeface="華康中圓體" pitchFamily="49" charset="-120"/>
              </a:rPr>
              <a:t>考慮設計的可視性與可讀性</a:t>
            </a:r>
            <a:endParaRPr lang="zh-TW" altLang="en-US" sz="4000" dirty="0">
              <a:ln>
                <a:solidFill>
                  <a:schemeClr val="accent1"/>
                </a:solidFill>
              </a:ln>
              <a:effectLst>
                <a:outerShdw blurRad="76200" dist="63500" dir="2700000" algn="tl" rotWithShape="0">
                  <a:prstClr val="black">
                    <a:alpha val="40000"/>
                  </a:prstClr>
                </a:outerShdw>
              </a:effectLst>
              <a:latin typeface="華康中圓體" pitchFamily="49" charset="-120"/>
              <a:ea typeface="華康中圓體" pitchFamily="49" charset="-120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1" uiExpand="1" build="p"/>
    </p:bldLst>
  </p:timing>
</p:sld>
</file>

<file path=ppt/theme/theme1.xml><?xml version="1.0" encoding="utf-8"?>
<a:theme xmlns:a="http://schemas.openxmlformats.org/drawingml/2006/main" name="佈景主題1">
  <a:themeElements>
    <a:clrScheme name="Candybar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自訂 1">
      <a:majorFont>
        <a:latin typeface="Arial"/>
        <a:ea typeface="華康中圓體"/>
        <a:cs typeface=""/>
      </a:majorFont>
      <a:minorFont>
        <a:latin typeface="Arial"/>
        <a:ea typeface="華康中圓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Candybar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ndybar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803</TotalTime>
  <Words>733</Words>
  <Application>Microsoft Office PowerPoint</Application>
  <PresentationFormat>如螢幕大小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佈景主題1</vt:lpstr>
      <vt:lpstr>網頁版面設計</vt:lpstr>
      <vt:lpstr>授課大綱</vt:lpstr>
      <vt:lpstr>網頁配置區域</vt:lpstr>
      <vt:lpstr>網頁標題欄</vt:lpstr>
      <vt:lpstr>導覽列欄</vt:lpstr>
      <vt:lpstr>網頁配置元件</vt:lpstr>
      <vt:lpstr>內容區</vt:lpstr>
      <vt:lpstr>頁 腳</vt:lpstr>
      <vt:lpstr>色彩配置</vt:lpstr>
      <vt:lpstr>色彩配置</vt:lpstr>
      <vt:lpstr>色彩配置</vt:lpstr>
      <vt:lpstr>色彩配置</vt:lpstr>
      <vt:lpstr>色彩配置</vt:lpstr>
      <vt:lpstr>網站設計的注意事項</vt:lpstr>
      <vt:lpstr>網頁版面設計應注意事項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Hang</dc:creator>
  <cp:lastModifiedBy>Hang</cp:lastModifiedBy>
  <cp:revision>95</cp:revision>
  <dcterms:created xsi:type="dcterms:W3CDTF">2013-07-02T16:46:25Z</dcterms:created>
  <dcterms:modified xsi:type="dcterms:W3CDTF">2013-07-07T17:44:55Z</dcterms:modified>
</cp:coreProperties>
</file>