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Crimson Pro"/>
      <p:regular r:id="rId15"/>
    </p:embeddedFont>
    <p:embeddedFont>
      <p:font typeface="Crimson Pro"/>
      <p:regular r:id="rId16"/>
    </p:embeddedFont>
    <p:embeddedFont>
      <p:font typeface="Crimson Pro"/>
      <p:regular r:id="rId17"/>
    </p:embeddedFont>
    <p:embeddedFont>
      <p:font typeface="Crimson Pro"/>
      <p:regular r:id="rId18"/>
    </p:embeddedFont>
    <p:embeddedFont>
      <p:font typeface="Open Sans"/>
      <p:regular r:id="rId19"/>
    </p:embeddedFont>
    <p:embeddedFont>
      <p:font typeface="Open Sans"/>
      <p:regular r:id="rId20"/>
    </p:embeddedFont>
    <p:embeddedFont>
      <p:font typeface="Open Sans"/>
      <p:regular r:id="rId21"/>
    </p:embeddedFont>
    <p:embeddedFont>
      <p:font typeface="Open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080968"/>
            <a:ext cx="7556421" cy="3912870"/>
          </a:xfrm>
          <a:prstGeom prst="rect">
            <a:avLst/>
          </a:prstGeom>
          <a:noFill/>
          <a:ln/>
        </p:spPr>
        <p:txBody>
          <a:bodyPr wrap="square" lIns="0" tIns="0" rIns="0" bIns="0" rtlCol="0" anchor="t"/>
          <a:lstStyle/>
          <a:p>
            <a:pPr indent="0" marL="0">
              <a:lnSpc>
                <a:spcPts val="7700"/>
              </a:lnSpc>
              <a:buNone/>
            </a:pPr>
            <a:r>
              <a:rPr lang="en-US" sz="6150" b="1" dirty="0">
                <a:solidFill>
                  <a:srgbClr val="443728"/>
                </a:solidFill>
                <a:latin typeface="Crimson Pro Bold" pitchFamily="34" charset="0"/>
                <a:ea typeface="Crimson Pro Bold" pitchFamily="34" charset="-122"/>
                <a:cs typeface="Crimson Pro Bold" pitchFamily="34" charset="-120"/>
              </a:rPr>
              <a:t>Sorting, Searching, and Graph Algorithms: Mastering the Fundamentals</a:t>
            </a:r>
            <a:endParaRPr lang="en-US" sz="6150" dirty="0"/>
          </a:p>
        </p:txBody>
      </p:sp>
      <p:sp>
        <p:nvSpPr>
          <p:cNvPr id="4" name="Text 1"/>
          <p:cNvSpPr/>
          <p:nvPr/>
        </p:nvSpPr>
        <p:spPr>
          <a:xfrm>
            <a:off x="6280190" y="5334000"/>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Algorithms are the building blocks of computer science, enabling us to process and analyze data efficiently. This presentation will explore the core concepts and powerful techniques behind sorting, searching, and graph algorithms - essential tools for tackling complex computational problems.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Sorting Algorithms: Navigating the Spectrum of Efficiency</a:t>
            </a:r>
            <a:endParaRPr lang="en-US" sz="4450" dirty="0"/>
          </a:p>
        </p:txBody>
      </p:sp>
      <p:sp>
        <p:nvSpPr>
          <p:cNvPr id="3" name="Text 1"/>
          <p:cNvSpPr/>
          <p:nvPr/>
        </p:nvSpPr>
        <p:spPr>
          <a:xfrm>
            <a:off x="793790" y="3988594"/>
            <a:ext cx="3236357"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Comparison-Based Sorting</a:t>
            </a:r>
            <a:endParaRPr lang="en-US" sz="2200" dirty="0"/>
          </a:p>
        </p:txBody>
      </p:sp>
      <p:sp>
        <p:nvSpPr>
          <p:cNvPr id="4" name="Text 2"/>
          <p:cNvSpPr/>
          <p:nvPr/>
        </p:nvSpPr>
        <p:spPr>
          <a:xfrm>
            <a:off x="793790" y="456973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Algorithms like Quicksort and Merge Sort rely on comparisons to rearrange elements into the desired order.</a:t>
            </a:r>
            <a:endParaRPr lang="en-US" sz="1750" dirty="0"/>
          </a:p>
        </p:txBody>
      </p:sp>
      <p:sp>
        <p:nvSpPr>
          <p:cNvPr id="5" name="Text 3"/>
          <p:cNvSpPr/>
          <p:nvPr/>
        </p:nvSpPr>
        <p:spPr>
          <a:xfrm>
            <a:off x="5332928" y="3988594"/>
            <a:ext cx="326326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Distribution-Based Sorting</a:t>
            </a:r>
            <a:endParaRPr lang="en-US" sz="2200" dirty="0"/>
          </a:p>
        </p:txBody>
      </p:sp>
      <p:sp>
        <p:nvSpPr>
          <p:cNvPr id="6" name="Text 4"/>
          <p:cNvSpPr/>
          <p:nvPr/>
        </p:nvSpPr>
        <p:spPr>
          <a:xfrm>
            <a:off x="5332928" y="456973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Techniques like Radix Sort and Bucket Sort sort data by distributing elements into different buckets based on their digits or values.</a:t>
            </a:r>
            <a:endParaRPr lang="en-US" sz="1750" dirty="0"/>
          </a:p>
        </p:txBody>
      </p:sp>
      <p:sp>
        <p:nvSpPr>
          <p:cNvPr id="7" name="Text 5"/>
          <p:cNvSpPr/>
          <p:nvPr/>
        </p:nvSpPr>
        <p:spPr>
          <a:xfrm>
            <a:off x="9872067" y="3988594"/>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Efficiency Trade-offs</a:t>
            </a:r>
            <a:endParaRPr lang="en-US" sz="2200" dirty="0"/>
          </a:p>
        </p:txBody>
      </p:sp>
      <p:sp>
        <p:nvSpPr>
          <p:cNvPr id="8" name="Text 6"/>
          <p:cNvSpPr/>
          <p:nvPr/>
        </p:nvSpPr>
        <p:spPr>
          <a:xfrm>
            <a:off x="9872067" y="456973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Each sorting algorithm has its own strengths and weaknesses, making them suitable for different scenarios and data characteristics.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148"/>
          </a:xfrm>
          <a:prstGeom prst="rect">
            <a:avLst/>
          </a:prstGeom>
        </p:spPr>
      </p:pic>
      <p:sp>
        <p:nvSpPr>
          <p:cNvPr id="3" name="Text 0"/>
          <p:cNvSpPr/>
          <p:nvPr/>
        </p:nvSpPr>
        <p:spPr>
          <a:xfrm>
            <a:off x="771644" y="606266"/>
            <a:ext cx="7600712" cy="1378029"/>
          </a:xfrm>
          <a:prstGeom prst="rect">
            <a:avLst/>
          </a:prstGeom>
          <a:noFill/>
          <a:ln/>
        </p:spPr>
        <p:txBody>
          <a:bodyPr wrap="square" lIns="0" tIns="0" rIns="0" bIns="0" rtlCol="0" anchor="t"/>
          <a:lstStyle/>
          <a:p>
            <a:pPr indent="0" marL="0">
              <a:lnSpc>
                <a:spcPts val="5400"/>
              </a:lnSpc>
              <a:buNone/>
            </a:pPr>
            <a:r>
              <a:rPr lang="en-US" sz="4300" b="1" dirty="0">
                <a:solidFill>
                  <a:srgbClr val="443728"/>
                </a:solidFill>
                <a:latin typeface="Crimson Pro Bold" pitchFamily="34" charset="0"/>
                <a:ea typeface="Crimson Pro Bold" pitchFamily="34" charset="-122"/>
                <a:cs typeface="Crimson Pro Bold" pitchFamily="34" charset="-120"/>
              </a:rPr>
              <a:t>Searching Techniques: From Linear to Binary and Beyond</a:t>
            </a:r>
            <a:endParaRPr lang="en-US" sz="4300" dirty="0"/>
          </a:p>
        </p:txBody>
      </p:sp>
      <p:sp>
        <p:nvSpPr>
          <p:cNvPr id="4" name="Shape 1"/>
          <p:cNvSpPr/>
          <p:nvPr/>
        </p:nvSpPr>
        <p:spPr>
          <a:xfrm>
            <a:off x="1087041" y="2314932"/>
            <a:ext cx="30480" cy="5309949"/>
          </a:xfrm>
          <a:prstGeom prst="roundRect">
            <a:avLst>
              <a:gd name="adj" fmla="val 303837"/>
            </a:avLst>
          </a:prstGeom>
          <a:solidFill>
            <a:srgbClr val="D1C8C6"/>
          </a:solidFill>
          <a:ln/>
        </p:spPr>
      </p:sp>
      <p:sp>
        <p:nvSpPr>
          <p:cNvPr id="5" name="Shape 2"/>
          <p:cNvSpPr/>
          <p:nvPr/>
        </p:nvSpPr>
        <p:spPr>
          <a:xfrm>
            <a:off x="1319808" y="2795707"/>
            <a:ext cx="771644" cy="30480"/>
          </a:xfrm>
          <a:prstGeom prst="roundRect">
            <a:avLst>
              <a:gd name="adj" fmla="val 303837"/>
            </a:avLst>
          </a:prstGeom>
          <a:solidFill>
            <a:srgbClr val="D1C8C6"/>
          </a:solidFill>
          <a:ln/>
        </p:spPr>
      </p:sp>
      <p:sp>
        <p:nvSpPr>
          <p:cNvPr id="6" name="Shape 3"/>
          <p:cNvSpPr/>
          <p:nvPr/>
        </p:nvSpPr>
        <p:spPr>
          <a:xfrm>
            <a:off x="854273" y="2562939"/>
            <a:ext cx="496014" cy="496014"/>
          </a:xfrm>
          <a:prstGeom prst="roundRect">
            <a:avLst>
              <a:gd name="adj" fmla="val 18671"/>
            </a:avLst>
          </a:prstGeom>
          <a:solidFill>
            <a:srgbClr val="EBE2E0"/>
          </a:solidFill>
          <a:ln w="7620">
            <a:solidFill>
              <a:srgbClr val="D1C8C6"/>
            </a:solidFill>
            <a:prstDash val="solid"/>
          </a:ln>
        </p:spPr>
      </p:sp>
      <p:sp>
        <p:nvSpPr>
          <p:cNvPr id="7" name="Text 4"/>
          <p:cNvSpPr/>
          <p:nvPr/>
        </p:nvSpPr>
        <p:spPr>
          <a:xfrm>
            <a:off x="1040368" y="2645569"/>
            <a:ext cx="123706"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1</a:t>
            </a:r>
            <a:endParaRPr lang="en-US" sz="2600" dirty="0"/>
          </a:p>
        </p:txBody>
      </p:sp>
      <p:sp>
        <p:nvSpPr>
          <p:cNvPr id="8" name="Text 5"/>
          <p:cNvSpPr/>
          <p:nvPr/>
        </p:nvSpPr>
        <p:spPr>
          <a:xfrm>
            <a:off x="2314932" y="2535317"/>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Linear Search</a:t>
            </a:r>
            <a:endParaRPr lang="en-US" sz="2150" dirty="0"/>
          </a:p>
        </p:txBody>
      </p:sp>
      <p:sp>
        <p:nvSpPr>
          <p:cNvPr id="9" name="Text 6"/>
          <p:cNvSpPr/>
          <p:nvPr/>
        </p:nvSpPr>
        <p:spPr>
          <a:xfrm>
            <a:off x="2314932" y="3012043"/>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A simple, straightforward approach of checking each element in a list until the target is found.</a:t>
            </a:r>
            <a:endParaRPr lang="en-US" sz="1700" dirty="0"/>
          </a:p>
        </p:txBody>
      </p:sp>
      <p:sp>
        <p:nvSpPr>
          <p:cNvPr id="10" name="Shape 7"/>
          <p:cNvSpPr/>
          <p:nvPr/>
        </p:nvSpPr>
        <p:spPr>
          <a:xfrm>
            <a:off x="1319808" y="4639151"/>
            <a:ext cx="771644" cy="30480"/>
          </a:xfrm>
          <a:prstGeom prst="roundRect">
            <a:avLst>
              <a:gd name="adj" fmla="val 303837"/>
            </a:avLst>
          </a:prstGeom>
          <a:solidFill>
            <a:srgbClr val="D1C8C6"/>
          </a:solidFill>
          <a:ln/>
        </p:spPr>
      </p:sp>
      <p:sp>
        <p:nvSpPr>
          <p:cNvPr id="11" name="Shape 8"/>
          <p:cNvSpPr/>
          <p:nvPr/>
        </p:nvSpPr>
        <p:spPr>
          <a:xfrm>
            <a:off x="854273" y="4406384"/>
            <a:ext cx="496014" cy="496014"/>
          </a:xfrm>
          <a:prstGeom prst="roundRect">
            <a:avLst>
              <a:gd name="adj" fmla="val 18671"/>
            </a:avLst>
          </a:prstGeom>
          <a:solidFill>
            <a:srgbClr val="EBE2E0"/>
          </a:solidFill>
          <a:ln w="7620">
            <a:solidFill>
              <a:srgbClr val="D1C8C6"/>
            </a:solidFill>
            <a:prstDash val="solid"/>
          </a:ln>
        </p:spPr>
      </p:sp>
      <p:sp>
        <p:nvSpPr>
          <p:cNvPr id="12" name="Text 9"/>
          <p:cNvSpPr/>
          <p:nvPr/>
        </p:nvSpPr>
        <p:spPr>
          <a:xfrm>
            <a:off x="1017984" y="4489013"/>
            <a:ext cx="168593"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2</a:t>
            </a:r>
            <a:endParaRPr lang="en-US" sz="2600" dirty="0"/>
          </a:p>
        </p:txBody>
      </p:sp>
      <p:sp>
        <p:nvSpPr>
          <p:cNvPr id="13" name="Text 10"/>
          <p:cNvSpPr/>
          <p:nvPr/>
        </p:nvSpPr>
        <p:spPr>
          <a:xfrm>
            <a:off x="2314932" y="4378762"/>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Binary Search</a:t>
            </a:r>
            <a:endParaRPr lang="en-US" sz="2150" dirty="0"/>
          </a:p>
        </p:txBody>
      </p:sp>
      <p:sp>
        <p:nvSpPr>
          <p:cNvPr id="14" name="Text 11"/>
          <p:cNvSpPr/>
          <p:nvPr/>
        </p:nvSpPr>
        <p:spPr>
          <a:xfrm>
            <a:off x="2314932" y="4855488"/>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A more efficient technique that repeatedly divides the search space in half, ideal for sorted data.</a:t>
            </a:r>
            <a:endParaRPr lang="en-US" sz="1700" dirty="0"/>
          </a:p>
        </p:txBody>
      </p:sp>
      <p:sp>
        <p:nvSpPr>
          <p:cNvPr id="15" name="Shape 12"/>
          <p:cNvSpPr/>
          <p:nvPr/>
        </p:nvSpPr>
        <p:spPr>
          <a:xfrm>
            <a:off x="1319808" y="6482596"/>
            <a:ext cx="771644" cy="30480"/>
          </a:xfrm>
          <a:prstGeom prst="roundRect">
            <a:avLst>
              <a:gd name="adj" fmla="val 303837"/>
            </a:avLst>
          </a:prstGeom>
          <a:solidFill>
            <a:srgbClr val="D1C8C6"/>
          </a:solidFill>
          <a:ln/>
        </p:spPr>
      </p:sp>
      <p:sp>
        <p:nvSpPr>
          <p:cNvPr id="16" name="Shape 13"/>
          <p:cNvSpPr/>
          <p:nvPr/>
        </p:nvSpPr>
        <p:spPr>
          <a:xfrm>
            <a:off x="854273" y="6249829"/>
            <a:ext cx="496014" cy="496014"/>
          </a:xfrm>
          <a:prstGeom prst="roundRect">
            <a:avLst>
              <a:gd name="adj" fmla="val 18671"/>
            </a:avLst>
          </a:prstGeom>
          <a:solidFill>
            <a:srgbClr val="EBE2E0"/>
          </a:solidFill>
          <a:ln w="7620">
            <a:solidFill>
              <a:srgbClr val="D1C8C6"/>
            </a:solidFill>
            <a:prstDash val="solid"/>
          </a:ln>
        </p:spPr>
      </p:sp>
      <p:sp>
        <p:nvSpPr>
          <p:cNvPr id="17" name="Text 14"/>
          <p:cNvSpPr/>
          <p:nvPr/>
        </p:nvSpPr>
        <p:spPr>
          <a:xfrm>
            <a:off x="1021556" y="6332458"/>
            <a:ext cx="161449" cy="330756"/>
          </a:xfrm>
          <a:prstGeom prst="rect">
            <a:avLst/>
          </a:prstGeom>
          <a:noFill/>
          <a:ln/>
        </p:spPr>
        <p:txBody>
          <a:bodyPr wrap="none" lIns="0" tIns="0" rIns="0" bIns="0" rtlCol="0" anchor="t"/>
          <a:lstStyle/>
          <a:p>
            <a:pPr algn="ctr" indent="0" marL="0">
              <a:lnSpc>
                <a:spcPts val="2600"/>
              </a:lnSpc>
              <a:buNone/>
            </a:pPr>
            <a:r>
              <a:rPr lang="en-US" sz="2600" b="1" dirty="0">
                <a:solidFill>
                  <a:srgbClr val="443728"/>
                </a:solidFill>
                <a:latin typeface="Crimson Pro Bold" pitchFamily="34" charset="0"/>
                <a:ea typeface="Crimson Pro Bold" pitchFamily="34" charset="-122"/>
                <a:cs typeface="Crimson Pro Bold" pitchFamily="34" charset="-120"/>
              </a:rPr>
              <a:t>3</a:t>
            </a:r>
            <a:endParaRPr lang="en-US" sz="2600" dirty="0"/>
          </a:p>
        </p:txBody>
      </p:sp>
      <p:sp>
        <p:nvSpPr>
          <p:cNvPr id="18" name="Text 15"/>
          <p:cNvSpPr/>
          <p:nvPr/>
        </p:nvSpPr>
        <p:spPr>
          <a:xfrm>
            <a:off x="2314932" y="6222206"/>
            <a:ext cx="2756178" cy="344448"/>
          </a:xfrm>
          <a:prstGeom prst="rect">
            <a:avLst/>
          </a:prstGeom>
          <a:noFill/>
          <a:ln/>
        </p:spPr>
        <p:txBody>
          <a:bodyPr wrap="none" lIns="0" tIns="0" rIns="0" bIns="0" rtlCol="0" anchor="t"/>
          <a:lstStyle/>
          <a:p>
            <a:pPr algn="l" indent="0" marL="0">
              <a:lnSpc>
                <a:spcPts val="2700"/>
              </a:lnSpc>
              <a:buNone/>
            </a:pPr>
            <a:r>
              <a:rPr lang="en-US" sz="2150" b="1" dirty="0">
                <a:solidFill>
                  <a:srgbClr val="443728"/>
                </a:solidFill>
                <a:latin typeface="Crimson Pro Bold" pitchFamily="34" charset="0"/>
                <a:ea typeface="Crimson Pro Bold" pitchFamily="34" charset="-122"/>
                <a:cs typeface="Crimson Pro Bold" pitchFamily="34" charset="-120"/>
              </a:rPr>
              <a:t>Advanced Searches</a:t>
            </a:r>
            <a:endParaRPr lang="en-US" sz="2150" dirty="0"/>
          </a:p>
        </p:txBody>
      </p:sp>
      <p:sp>
        <p:nvSpPr>
          <p:cNvPr id="19" name="Text 16"/>
          <p:cNvSpPr/>
          <p:nvPr/>
        </p:nvSpPr>
        <p:spPr>
          <a:xfrm>
            <a:off x="2314932" y="6698933"/>
            <a:ext cx="6057424" cy="705564"/>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Hash tables, trie data structures, and other techniques offer even faster search times for specific use cases.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28412" y="494109"/>
            <a:ext cx="7887176" cy="1122045"/>
          </a:xfrm>
          <a:prstGeom prst="rect">
            <a:avLst/>
          </a:prstGeom>
          <a:noFill/>
          <a:ln/>
        </p:spPr>
        <p:txBody>
          <a:bodyPr wrap="square" lIns="0" tIns="0" rIns="0" bIns="0" rtlCol="0" anchor="t"/>
          <a:lstStyle/>
          <a:p>
            <a:pPr indent="0" marL="0">
              <a:lnSpc>
                <a:spcPts val="4400"/>
              </a:lnSpc>
              <a:buNone/>
            </a:pPr>
            <a:r>
              <a:rPr lang="en-US" sz="3500" b="1" dirty="0">
                <a:solidFill>
                  <a:srgbClr val="443728"/>
                </a:solidFill>
                <a:latin typeface="Crimson Pro Bold" pitchFamily="34" charset="0"/>
                <a:ea typeface="Crimson Pro Bold" pitchFamily="34" charset="-122"/>
                <a:cs typeface="Crimson Pro Bold" pitchFamily="34" charset="-120"/>
              </a:rPr>
              <a:t>Graph Traversal: Breadth-First and Depth-First Approaches</a:t>
            </a:r>
            <a:endParaRPr lang="en-US" sz="3500" dirty="0"/>
          </a:p>
        </p:txBody>
      </p:sp>
      <p:pic>
        <p:nvPicPr>
          <p:cNvPr id="4" name="Image 1" descr="preencoded.png">    </p:cNvPr>
          <p:cNvPicPr>
            <a:picLocks noChangeAspect="1"/>
          </p:cNvPicPr>
          <p:nvPr/>
        </p:nvPicPr>
        <p:blipFill>
          <a:blip r:embed="rId2"/>
          <a:stretch>
            <a:fillRect/>
          </a:stretch>
        </p:blipFill>
        <p:spPr>
          <a:xfrm>
            <a:off x="628412" y="1885474"/>
            <a:ext cx="448866" cy="448866"/>
          </a:xfrm>
          <a:prstGeom prst="rect">
            <a:avLst/>
          </a:prstGeom>
        </p:spPr>
      </p:pic>
      <p:sp>
        <p:nvSpPr>
          <p:cNvPr id="5" name="Text 1"/>
          <p:cNvSpPr/>
          <p:nvPr/>
        </p:nvSpPr>
        <p:spPr>
          <a:xfrm>
            <a:off x="628412" y="2513886"/>
            <a:ext cx="2244328" cy="280511"/>
          </a:xfrm>
          <a:prstGeom prst="rect">
            <a:avLst/>
          </a:prstGeom>
          <a:noFill/>
          <a:ln/>
        </p:spPr>
        <p:txBody>
          <a:bodyPr wrap="none" lIns="0" tIns="0" rIns="0" bIns="0" rtlCol="0" anchor="t"/>
          <a:lstStyle/>
          <a:p>
            <a:pPr algn="l" indent="0" marL="0">
              <a:lnSpc>
                <a:spcPts val="2200"/>
              </a:lnSpc>
              <a:buNone/>
            </a:pPr>
            <a:r>
              <a:rPr lang="en-US" sz="1750" b="1" dirty="0">
                <a:solidFill>
                  <a:srgbClr val="443728"/>
                </a:solidFill>
                <a:latin typeface="Crimson Pro Bold" pitchFamily="34" charset="0"/>
                <a:ea typeface="Crimson Pro Bold" pitchFamily="34" charset="-122"/>
                <a:cs typeface="Crimson Pro Bold" pitchFamily="34" charset="-120"/>
              </a:rPr>
              <a:t>Breadth-First Search</a:t>
            </a:r>
            <a:endParaRPr lang="en-US" sz="1750" dirty="0"/>
          </a:p>
        </p:txBody>
      </p:sp>
      <p:sp>
        <p:nvSpPr>
          <p:cNvPr id="6" name="Text 2"/>
          <p:cNvSpPr/>
          <p:nvPr/>
        </p:nvSpPr>
        <p:spPr>
          <a:xfrm>
            <a:off x="628412" y="2902029"/>
            <a:ext cx="7887176" cy="574358"/>
          </a:xfrm>
          <a:prstGeom prst="rect">
            <a:avLst/>
          </a:prstGeom>
          <a:noFill/>
          <a:ln/>
        </p:spPr>
        <p:txBody>
          <a:bodyPr wrap="square" lIns="0" tIns="0" rIns="0" bIns="0" rtlCol="0" anchor="t"/>
          <a:lstStyle/>
          <a:p>
            <a:pPr algn="l" indent="0" marL="0">
              <a:lnSpc>
                <a:spcPts val="2250"/>
              </a:lnSpc>
              <a:buNone/>
            </a:pPr>
            <a:r>
              <a:rPr lang="en-US" sz="1400" dirty="0">
                <a:solidFill>
                  <a:srgbClr val="443728"/>
                </a:solidFill>
                <a:latin typeface="Open Sans" pitchFamily="34" charset="0"/>
                <a:ea typeface="Open Sans" pitchFamily="34" charset="-122"/>
                <a:cs typeface="Open Sans" pitchFamily="34" charset="-120"/>
              </a:rPr>
              <a:t>Explores all the neighboring nodes at the present depth before moving on to the nodes at the next depth level.</a:t>
            </a:r>
            <a:endParaRPr lang="en-US" sz="1400" dirty="0"/>
          </a:p>
        </p:txBody>
      </p:sp>
      <p:pic>
        <p:nvPicPr>
          <p:cNvPr id="7" name="Image 2" descr="preencoded.png">    </p:cNvPr>
          <p:cNvPicPr>
            <a:picLocks noChangeAspect="1"/>
          </p:cNvPicPr>
          <p:nvPr/>
        </p:nvPicPr>
        <p:blipFill>
          <a:blip r:embed="rId3"/>
          <a:stretch>
            <a:fillRect/>
          </a:stretch>
        </p:blipFill>
        <p:spPr>
          <a:xfrm>
            <a:off x="628412" y="4015026"/>
            <a:ext cx="448866" cy="448866"/>
          </a:xfrm>
          <a:prstGeom prst="rect">
            <a:avLst/>
          </a:prstGeom>
        </p:spPr>
      </p:pic>
      <p:sp>
        <p:nvSpPr>
          <p:cNvPr id="8" name="Text 3"/>
          <p:cNvSpPr/>
          <p:nvPr/>
        </p:nvSpPr>
        <p:spPr>
          <a:xfrm>
            <a:off x="628412" y="4643438"/>
            <a:ext cx="2244328" cy="280511"/>
          </a:xfrm>
          <a:prstGeom prst="rect">
            <a:avLst/>
          </a:prstGeom>
          <a:noFill/>
          <a:ln/>
        </p:spPr>
        <p:txBody>
          <a:bodyPr wrap="none" lIns="0" tIns="0" rIns="0" bIns="0" rtlCol="0" anchor="t"/>
          <a:lstStyle/>
          <a:p>
            <a:pPr algn="l" indent="0" marL="0">
              <a:lnSpc>
                <a:spcPts val="2200"/>
              </a:lnSpc>
              <a:buNone/>
            </a:pPr>
            <a:r>
              <a:rPr lang="en-US" sz="1750" b="1" dirty="0">
                <a:solidFill>
                  <a:srgbClr val="443728"/>
                </a:solidFill>
                <a:latin typeface="Crimson Pro Bold" pitchFamily="34" charset="0"/>
                <a:ea typeface="Crimson Pro Bold" pitchFamily="34" charset="-122"/>
                <a:cs typeface="Crimson Pro Bold" pitchFamily="34" charset="-120"/>
              </a:rPr>
              <a:t>Depth-First Search</a:t>
            </a:r>
            <a:endParaRPr lang="en-US" sz="1750" dirty="0"/>
          </a:p>
        </p:txBody>
      </p:sp>
      <p:sp>
        <p:nvSpPr>
          <p:cNvPr id="9" name="Text 4"/>
          <p:cNvSpPr/>
          <p:nvPr/>
        </p:nvSpPr>
        <p:spPr>
          <a:xfrm>
            <a:off x="628412" y="5031581"/>
            <a:ext cx="7887176" cy="574358"/>
          </a:xfrm>
          <a:prstGeom prst="rect">
            <a:avLst/>
          </a:prstGeom>
          <a:noFill/>
          <a:ln/>
        </p:spPr>
        <p:txBody>
          <a:bodyPr wrap="square" lIns="0" tIns="0" rIns="0" bIns="0" rtlCol="0" anchor="t"/>
          <a:lstStyle/>
          <a:p>
            <a:pPr algn="l" indent="0" marL="0">
              <a:lnSpc>
                <a:spcPts val="2250"/>
              </a:lnSpc>
              <a:buNone/>
            </a:pPr>
            <a:r>
              <a:rPr lang="en-US" sz="1400" dirty="0">
                <a:solidFill>
                  <a:srgbClr val="443728"/>
                </a:solidFill>
                <a:latin typeface="Open Sans" pitchFamily="34" charset="0"/>
                <a:ea typeface="Open Sans" pitchFamily="34" charset="-122"/>
                <a:cs typeface="Open Sans" pitchFamily="34" charset="-120"/>
              </a:rPr>
              <a:t>Explores as far as possible along each branch before backtracking and exploring the next branch at the current depth.</a:t>
            </a:r>
            <a:endParaRPr lang="en-US" sz="1400" dirty="0"/>
          </a:p>
        </p:txBody>
      </p:sp>
      <p:pic>
        <p:nvPicPr>
          <p:cNvPr id="10" name="Image 3" descr="preencoded.png">    </p:cNvPr>
          <p:cNvPicPr>
            <a:picLocks noChangeAspect="1"/>
          </p:cNvPicPr>
          <p:nvPr/>
        </p:nvPicPr>
        <p:blipFill>
          <a:blip r:embed="rId4"/>
          <a:stretch>
            <a:fillRect/>
          </a:stretch>
        </p:blipFill>
        <p:spPr>
          <a:xfrm>
            <a:off x="628412" y="6144578"/>
            <a:ext cx="448866" cy="448866"/>
          </a:xfrm>
          <a:prstGeom prst="rect">
            <a:avLst/>
          </a:prstGeom>
        </p:spPr>
      </p:pic>
      <p:sp>
        <p:nvSpPr>
          <p:cNvPr id="11" name="Text 5"/>
          <p:cNvSpPr/>
          <p:nvPr/>
        </p:nvSpPr>
        <p:spPr>
          <a:xfrm>
            <a:off x="628412" y="6772989"/>
            <a:ext cx="2244328" cy="280511"/>
          </a:xfrm>
          <a:prstGeom prst="rect">
            <a:avLst/>
          </a:prstGeom>
          <a:noFill/>
          <a:ln/>
        </p:spPr>
        <p:txBody>
          <a:bodyPr wrap="none" lIns="0" tIns="0" rIns="0" bIns="0" rtlCol="0" anchor="t"/>
          <a:lstStyle/>
          <a:p>
            <a:pPr algn="l" indent="0" marL="0">
              <a:lnSpc>
                <a:spcPts val="2200"/>
              </a:lnSpc>
              <a:buNone/>
            </a:pPr>
            <a:r>
              <a:rPr lang="en-US" sz="1750" b="1" dirty="0">
                <a:solidFill>
                  <a:srgbClr val="443728"/>
                </a:solidFill>
                <a:latin typeface="Crimson Pro Bold" pitchFamily="34" charset="0"/>
                <a:ea typeface="Crimson Pro Bold" pitchFamily="34" charset="-122"/>
                <a:cs typeface="Crimson Pro Bold" pitchFamily="34" charset="-120"/>
              </a:rPr>
              <a:t>Traversal Applications</a:t>
            </a:r>
            <a:endParaRPr lang="en-US" sz="1750" dirty="0"/>
          </a:p>
        </p:txBody>
      </p:sp>
      <p:sp>
        <p:nvSpPr>
          <p:cNvPr id="12" name="Text 6"/>
          <p:cNvSpPr/>
          <p:nvPr/>
        </p:nvSpPr>
        <p:spPr>
          <a:xfrm>
            <a:off x="628412" y="7161133"/>
            <a:ext cx="7887176" cy="574358"/>
          </a:xfrm>
          <a:prstGeom prst="rect">
            <a:avLst/>
          </a:prstGeom>
          <a:noFill/>
          <a:ln/>
        </p:spPr>
        <p:txBody>
          <a:bodyPr wrap="square" lIns="0" tIns="0" rIns="0" bIns="0" rtlCol="0" anchor="t"/>
          <a:lstStyle/>
          <a:p>
            <a:pPr algn="l" indent="0" marL="0">
              <a:lnSpc>
                <a:spcPts val="2250"/>
              </a:lnSpc>
              <a:buNone/>
            </a:pPr>
            <a:r>
              <a:rPr lang="en-US" sz="1400" dirty="0">
                <a:solidFill>
                  <a:srgbClr val="443728"/>
                </a:solidFill>
                <a:latin typeface="Open Sans" pitchFamily="34" charset="0"/>
                <a:ea typeface="Open Sans" pitchFamily="34" charset="-122"/>
                <a:cs typeface="Open Sans" pitchFamily="34" charset="-120"/>
              </a:rPr>
              <a:t>These fundamental graph traversal algorithms have a wide range of applications, from pathfinding to social network analysis.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29151"/>
          </a:xfrm>
          <a:prstGeom prst="rect">
            <a:avLst/>
          </a:prstGeom>
        </p:spPr>
      </p:pic>
      <p:sp>
        <p:nvSpPr>
          <p:cNvPr id="3" name="Text 0"/>
          <p:cNvSpPr/>
          <p:nvPr/>
        </p:nvSpPr>
        <p:spPr>
          <a:xfrm>
            <a:off x="764143" y="3330297"/>
            <a:ext cx="12032337" cy="682347"/>
          </a:xfrm>
          <a:prstGeom prst="rect">
            <a:avLst/>
          </a:prstGeom>
          <a:noFill/>
          <a:ln/>
        </p:spPr>
        <p:txBody>
          <a:bodyPr wrap="none" lIns="0" tIns="0" rIns="0" bIns="0" rtlCol="0" anchor="t"/>
          <a:lstStyle/>
          <a:p>
            <a:pPr indent="0" marL="0">
              <a:lnSpc>
                <a:spcPts val="5350"/>
              </a:lnSpc>
              <a:buNone/>
            </a:pPr>
            <a:r>
              <a:rPr lang="en-US" sz="4250" b="1" dirty="0">
                <a:solidFill>
                  <a:srgbClr val="443728"/>
                </a:solidFill>
                <a:latin typeface="Crimson Pro Bold" pitchFamily="34" charset="0"/>
                <a:ea typeface="Crimson Pro Bold" pitchFamily="34" charset="-122"/>
                <a:cs typeface="Crimson Pro Bold" pitchFamily="34" charset="-120"/>
              </a:rPr>
              <a:t>Shortest Path Algorithms: Dijkstra and A* Strategies</a:t>
            </a:r>
            <a:endParaRPr lang="en-US" sz="4250" dirty="0"/>
          </a:p>
        </p:txBody>
      </p:sp>
      <p:pic>
        <p:nvPicPr>
          <p:cNvPr id="4" name="Image 1" descr="preencoded.png">    </p:cNvPr>
          <p:cNvPicPr>
            <a:picLocks noChangeAspect="1"/>
          </p:cNvPicPr>
          <p:nvPr/>
        </p:nvPicPr>
        <p:blipFill>
          <a:blip r:embed="rId2"/>
          <a:stretch>
            <a:fillRect/>
          </a:stretch>
        </p:blipFill>
        <p:spPr>
          <a:xfrm>
            <a:off x="764143" y="4340066"/>
            <a:ext cx="4367332" cy="873323"/>
          </a:xfrm>
          <a:prstGeom prst="rect">
            <a:avLst/>
          </a:prstGeom>
        </p:spPr>
      </p:pic>
      <p:sp>
        <p:nvSpPr>
          <p:cNvPr id="5" name="Text 1"/>
          <p:cNvSpPr/>
          <p:nvPr/>
        </p:nvSpPr>
        <p:spPr>
          <a:xfrm>
            <a:off x="982385" y="5540812"/>
            <a:ext cx="2729151" cy="341114"/>
          </a:xfrm>
          <a:prstGeom prst="rect">
            <a:avLst/>
          </a:prstGeom>
          <a:noFill/>
          <a:ln/>
        </p:spPr>
        <p:txBody>
          <a:bodyPr wrap="none" lIns="0" tIns="0" rIns="0" bIns="0" rtlCol="0" anchor="t"/>
          <a:lstStyle/>
          <a:p>
            <a:pPr algn="l" indent="0" marL="0">
              <a:lnSpc>
                <a:spcPts val="2650"/>
              </a:lnSpc>
              <a:buNone/>
            </a:pPr>
            <a:r>
              <a:rPr lang="en-US" sz="2100" b="1" dirty="0">
                <a:solidFill>
                  <a:srgbClr val="443728"/>
                </a:solidFill>
                <a:latin typeface="Crimson Pro Bold" pitchFamily="34" charset="0"/>
                <a:ea typeface="Crimson Pro Bold" pitchFamily="34" charset="-122"/>
                <a:cs typeface="Crimson Pro Bold" pitchFamily="34" charset="-120"/>
              </a:rPr>
              <a:t>Dijkstra's Algorithm</a:t>
            </a:r>
            <a:endParaRPr lang="en-US" sz="2100" dirty="0"/>
          </a:p>
        </p:txBody>
      </p:sp>
      <p:sp>
        <p:nvSpPr>
          <p:cNvPr id="6" name="Text 2"/>
          <p:cNvSpPr/>
          <p:nvPr/>
        </p:nvSpPr>
        <p:spPr>
          <a:xfrm>
            <a:off x="982385" y="6012894"/>
            <a:ext cx="3930848" cy="1397318"/>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A classic algorithm that finds the shortest path between two nodes by iteratively exploring the least-cost option.</a:t>
            </a:r>
            <a:endParaRPr lang="en-US" sz="1700" dirty="0"/>
          </a:p>
        </p:txBody>
      </p:sp>
      <p:pic>
        <p:nvPicPr>
          <p:cNvPr id="7" name="Image 2" descr="preencoded.png">    </p:cNvPr>
          <p:cNvPicPr>
            <a:picLocks noChangeAspect="1"/>
          </p:cNvPicPr>
          <p:nvPr/>
        </p:nvPicPr>
        <p:blipFill>
          <a:blip r:embed="rId3"/>
          <a:stretch>
            <a:fillRect/>
          </a:stretch>
        </p:blipFill>
        <p:spPr>
          <a:xfrm>
            <a:off x="5131475" y="4340066"/>
            <a:ext cx="4367332" cy="873323"/>
          </a:xfrm>
          <a:prstGeom prst="rect">
            <a:avLst/>
          </a:prstGeom>
        </p:spPr>
      </p:pic>
      <p:sp>
        <p:nvSpPr>
          <p:cNvPr id="8" name="Text 3"/>
          <p:cNvSpPr/>
          <p:nvPr/>
        </p:nvSpPr>
        <p:spPr>
          <a:xfrm>
            <a:off x="5349716" y="5540812"/>
            <a:ext cx="2729151" cy="341114"/>
          </a:xfrm>
          <a:prstGeom prst="rect">
            <a:avLst/>
          </a:prstGeom>
          <a:noFill/>
          <a:ln/>
        </p:spPr>
        <p:txBody>
          <a:bodyPr wrap="none" lIns="0" tIns="0" rIns="0" bIns="0" rtlCol="0" anchor="t"/>
          <a:lstStyle/>
          <a:p>
            <a:pPr algn="l" indent="0" marL="0">
              <a:lnSpc>
                <a:spcPts val="2650"/>
              </a:lnSpc>
              <a:buNone/>
            </a:pPr>
            <a:r>
              <a:rPr lang="en-US" sz="2100" b="1" dirty="0">
                <a:solidFill>
                  <a:srgbClr val="443728"/>
                </a:solidFill>
                <a:latin typeface="Crimson Pro Bold" pitchFamily="34" charset="0"/>
                <a:ea typeface="Crimson Pro Bold" pitchFamily="34" charset="-122"/>
                <a:cs typeface="Crimson Pro Bold" pitchFamily="34" charset="-120"/>
              </a:rPr>
              <a:t>A* Search</a:t>
            </a:r>
            <a:endParaRPr lang="en-US" sz="2100" dirty="0"/>
          </a:p>
        </p:txBody>
      </p:sp>
      <p:sp>
        <p:nvSpPr>
          <p:cNvPr id="9" name="Text 4"/>
          <p:cNvSpPr/>
          <p:nvPr/>
        </p:nvSpPr>
        <p:spPr>
          <a:xfrm>
            <a:off x="5349716" y="6012894"/>
            <a:ext cx="3930848" cy="1397318"/>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A heuristic-based approach that combines Dijkstra's algorithm with an estimated cost to the destination, often more efficient.</a:t>
            </a:r>
            <a:endParaRPr lang="en-US" sz="1700" dirty="0"/>
          </a:p>
        </p:txBody>
      </p:sp>
      <p:pic>
        <p:nvPicPr>
          <p:cNvPr id="10" name="Image 3" descr="preencoded.png">    </p:cNvPr>
          <p:cNvPicPr>
            <a:picLocks noChangeAspect="1"/>
          </p:cNvPicPr>
          <p:nvPr/>
        </p:nvPicPr>
        <p:blipFill>
          <a:blip r:embed="rId4"/>
          <a:stretch>
            <a:fillRect/>
          </a:stretch>
        </p:blipFill>
        <p:spPr>
          <a:xfrm>
            <a:off x="9498806" y="4340066"/>
            <a:ext cx="4367332" cy="873323"/>
          </a:xfrm>
          <a:prstGeom prst="rect">
            <a:avLst/>
          </a:prstGeom>
        </p:spPr>
      </p:pic>
      <p:sp>
        <p:nvSpPr>
          <p:cNvPr id="11" name="Text 5"/>
          <p:cNvSpPr/>
          <p:nvPr/>
        </p:nvSpPr>
        <p:spPr>
          <a:xfrm>
            <a:off x="9717048" y="5540812"/>
            <a:ext cx="2729151" cy="341114"/>
          </a:xfrm>
          <a:prstGeom prst="rect">
            <a:avLst/>
          </a:prstGeom>
          <a:noFill/>
          <a:ln/>
        </p:spPr>
        <p:txBody>
          <a:bodyPr wrap="none" lIns="0" tIns="0" rIns="0" bIns="0" rtlCol="0" anchor="t"/>
          <a:lstStyle/>
          <a:p>
            <a:pPr algn="l" indent="0" marL="0">
              <a:lnSpc>
                <a:spcPts val="2650"/>
              </a:lnSpc>
              <a:buNone/>
            </a:pPr>
            <a:r>
              <a:rPr lang="en-US" sz="2100" b="1" dirty="0">
                <a:solidFill>
                  <a:srgbClr val="443728"/>
                </a:solidFill>
                <a:latin typeface="Crimson Pro Bold" pitchFamily="34" charset="0"/>
                <a:ea typeface="Crimson Pro Bold" pitchFamily="34" charset="-122"/>
                <a:cs typeface="Crimson Pro Bold" pitchFamily="34" charset="-120"/>
              </a:rPr>
              <a:t>Applications</a:t>
            </a:r>
            <a:endParaRPr lang="en-US" sz="2100" dirty="0"/>
          </a:p>
        </p:txBody>
      </p:sp>
      <p:sp>
        <p:nvSpPr>
          <p:cNvPr id="12" name="Text 6"/>
          <p:cNvSpPr/>
          <p:nvPr/>
        </p:nvSpPr>
        <p:spPr>
          <a:xfrm>
            <a:off x="9717048" y="6012894"/>
            <a:ext cx="3930848" cy="1397318"/>
          </a:xfrm>
          <a:prstGeom prst="rect">
            <a:avLst/>
          </a:prstGeom>
          <a:noFill/>
          <a:ln/>
        </p:spPr>
        <p:txBody>
          <a:bodyPr wrap="square" lIns="0" tIns="0" rIns="0" bIns="0" rtlCol="0" anchor="t"/>
          <a:lstStyle/>
          <a:p>
            <a:pPr algn="l" indent="0" marL="0">
              <a:lnSpc>
                <a:spcPts val="2750"/>
              </a:lnSpc>
              <a:buNone/>
            </a:pPr>
            <a:r>
              <a:rPr lang="en-US" sz="1700" dirty="0">
                <a:solidFill>
                  <a:srgbClr val="443728"/>
                </a:solidFill>
                <a:latin typeface="Open Sans" pitchFamily="34" charset="0"/>
                <a:ea typeface="Open Sans" pitchFamily="34" charset="-122"/>
                <a:cs typeface="Open Sans" pitchFamily="34" charset="-120"/>
              </a:rPr>
              <a:t>These shortest path algorithms are widely used in navigation systems, logistics planning, and network routing.</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711637"/>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Minimum Spanning Trees: Kruskal and Prim's Algorithms</a:t>
            </a:r>
            <a:endParaRPr lang="en-US" sz="4450" dirty="0"/>
          </a:p>
        </p:txBody>
      </p:sp>
      <p:sp>
        <p:nvSpPr>
          <p:cNvPr id="4" name="Shape 1"/>
          <p:cNvSpPr/>
          <p:nvPr/>
        </p:nvSpPr>
        <p:spPr>
          <a:xfrm>
            <a:off x="793790" y="2469356"/>
            <a:ext cx="3664863" cy="3136702"/>
          </a:xfrm>
          <a:prstGeom prst="roundRect">
            <a:avLst>
              <a:gd name="adj" fmla="val 3037"/>
            </a:avLst>
          </a:prstGeom>
          <a:solidFill>
            <a:srgbClr val="EBE2E0"/>
          </a:solidFill>
          <a:ln w="7620">
            <a:solidFill>
              <a:srgbClr val="D1C8C6"/>
            </a:solidFill>
            <a:prstDash val="solid"/>
          </a:ln>
        </p:spPr>
      </p:sp>
      <p:sp>
        <p:nvSpPr>
          <p:cNvPr id="5" name="Text 2"/>
          <p:cNvSpPr/>
          <p:nvPr/>
        </p:nvSpPr>
        <p:spPr>
          <a:xfrm>
            <a:off x="1028224" y="2703790"/>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Kruskal's Algorithm</a:t>
            </a:r>
            <a:endParaRPr lang="en-US" sz="2200" dirty="0"/>
          </a:p>
        </p:txBody>
      </p:sp>
      <p:sp>
        <p:nvSpPr>
          <p:cNvPr id="6" name="Text 3"/>
          <p:cNvSpPr/>
          <p:nvPr/>
        </p:nvSpPr>
        <p:spPr>
          <a:xfrm>
            <a:off x="1028224" y="3194209"/>
            <a:ext cx="3195995" cy="217741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This greedy algorithm constructs the minimum spanning tree by repeatedly adding the lowest-weight edge that doesn't create a cycle.</a:t>
            </a:r>
            <a:endParaRPr lang="en-US" sz="1750" dirty="0"/>
          </a:p>
        </p:txBody>
      </p:sp>
      <p:sp>
        <p:nvSpPr>
          <p:cNvPr id="7" name="Shape 4"/>
          <p:cNvSpPr/>
          <p:nvPr/>
        </p:nvSpPr>
        <p:spPr>
          <a:xfrm>
            <a:off x="4685467" y="2469356"/>
            <a:ext cx="3664863" cy="3136702"/>
          </a:xfrm>
          <a:prstGeom prst="roundRect">
            <a:avLst>
              <a:gd name="adj" fmla="val 3037"/>
            </a:avLst>
          </a:prstGeom>
          <a:solidFill>
            <a:srgbClr val="EBE2E0"/>
          </a:solidFill>
          <a:ln w="7620">
            <a:solidFill>
              <a:srgbClr val="D1C8C6"/>
            </a:solidFill>
            <a:prstDash val="solid"/>
          </a:ln>
        </p:spPr>
      </p:sp>
      <p:sp>
        <p:nvSpPr>
          <p:cNvPr id="8" name="Text 5"/>
          <p:cNvSpPr/>
          <p:nvPr/>
        </p:nvSpPr>
        <p:spPr>
          <a:xfrm>
            <a:off x="4919901" y="2703790"/>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Prim's Algorithm</a:t>
            </a:r>
            <a:endParaRPr lang="en-US" sz="2200" dirty="0"/>
          </a:p>
        </p:txBody>
      </p:sp>
      <p:sp>
        <p:nvSpPr>
          <p:cNvPr id="9" name="Text 6"/>
          <p:cNvSpPr/>
          <p:nvPr/>
        </p:nvSpPr>
        <p:spPr>
          <a:xfrm>
            <a:off x="4919901" y="3194209"/>
            <a:ext cx="3195995" cy="1814513"/>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An alternative approach that builds the minimum spanning tree by starting with a single node and iteratively adding the lowest-weight edge.</a:t>
            </a:r>
            <a:endParaRPr lang="en-US" sz="1750" dirty="0"/>
          </a:p>
        </p:txBody>
      </p:sp>
      <p:sp>
        <p:nvSpPr>
          <p:cNvPr id="10" name="Shape 7"/>
          <p:cNvSpPr/>
          <p:nvPr/>
        </p:nvSpPr>
        <p:spPr>
          <a:xfrm>
            <a:off x="793790" y="5832872"/>
            <a:ext cx="7556421" cy="1685092"/>
          </a:xfrm>
          <a:prstGeom prst="roundRect">
            <a:avLst>
              <a:gd name="adj" fmla="val 5654"/>
            </a:avLst>
          </a:prstGeom>
          <a:solidFill>
            <a:srgbClr val="EBE2E0"/>
          </a:solidFill>
          <a:ln w="7620">
            <a:solidFill>
              <a:srgbClr val="D1C8C6"/>
            </a:solidFill>
            <a:prstDash val="solid"/>
          </a:ln>
        </p:spPr>
      </p:sp>
      <p:sp>
        <p:nvSpPr>
          <p:cNvPr id="11" name="Text 8"/>
          <p:cNvSpPr/>
          <p:nvPr/>
        </p:nvSpPr>
        <p:spPr>
          <a:xfrm>
            <a:off x="1028224" y="6067306"/>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Use Cases</a:t>
            </a:r>
            <a:endParaRPr lang="en-US" sz="2200" dirty="0"/>
          </a:p>
        </p:txBody>
      </p:sp>
      <p:sp>
        <p:nvSpPr>
          <p:cNvPr id="12" name="Text 9"/>
          <p:cNvSpPr/>
          <p:nvPr/>
        </p:nvSpPr>
        <p:spPr>
          <a:xfrm>
            <a:off x="1028224" y="6557724"/>
            <a:ext cx="7087553" cy="72580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Minimum spanning trees are crucial in network design, transportation planning, and other optimization problems.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09744"/>
            <a:ext cx="7556421" cy="2126337"/>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Advanced Graph Problems: Connectivity, Coloring, and Flow</a:t>
            </a:r>
            <a:endParaRPr lang="en-US" sz="4450" dirty="0"/>
          </a:p>
        </p:txBody>
      </p:sp>
      <p:sp>
        <p:nvSpPr>
          <p:cNvPr id="4" name="Shape 1"/>
          <p:cNvSpPr/>
          <p:nvPr/>
        </p:nvSpPr>
        <p:spPr>
          <a:xfrm>
            <a:off x="6280190" y="3276243"/>
            <a:ext cx="7556421" cy="4143613"/>
          </a:xfrm>
          <a:prstGeom prst="roundRect">
            <a:avLst>
              <a:gd name="adj" fmla="val 2299"/>
            </a:avLst>
          </a:prstGeom>
          <a:noFill/>
          <a:ln w="7620">
            <a:solidFill>
              <a:srgbClr val="000000">
                <a:alpha val="8000"/>
              </a:srgbClr>
            </a:solidFill>
            <a:prstDash val="solid"/>
          </a:ln>
        </p:spPr>
      </p:sp>
      <p:sp>
        <p:nvSpPr>
          <p:cNvPr id="5" name="Shape 2"/>
          <p:cNvSpPr/>
          <p:nvPr/>
        </p:nvSpPr>
        <p:spPr>
          <a:xfrm>
            <a:off x="6287810" y="3283863"/>
            <a:ext cx="7541181" cy="1376124"/>
          </a:xfrm>
          <a:prstGeom prst="rect">
            <a:avLst/>
          </a:prstGeom>
          <a:solidFill>
            <a:srgbClr val="FFFFFF">
              <a:alpha val="4000"/>
            </a:srgbClr>
          </a:solidFill>
          <a:ln/>
        </p:spPr>
      </p:sp>
      <p:sp>
        <p:nvSpPr>
          <p:cNvPr id="6" name="Text 3"/>
          <p:cNvSpPr/>
          <p:nvPr/>
        </p:nvSpPr>
        <p:spPr>
          <a:xfrm>
            <a:off x="6514624" y="3427571"/>
            <a:ext cx="3313152" cy="362903"/>
          </a:xfrm>
          <a:prstGeom prst="rect">
            <a:avLst/>
          </a:prstGeom>
          <a:noFill/>
          <a:ln/>
        </p:spPr>
        <p:txBody>
          <a:bodyPr wrap="non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Connected Components</a:t>
            </a:r>
            <a:endParaRPr lang="en-US" sz="1750" dirty="0"/>
          </a:p>
        </p:txBody>
      </p:sp>
      <p:sp>
        <p:nvSpPr>
          <p:cNvPr id="7" name="Text 4"/>
          <p:cNvSpPr/>
          <p:nvPr/>
        </p:nvSpPr>
        <p:spPr>
          <a:xfrm>
            <a:off x="10289024" y="3427571"/>
            <a:ext cx="3313152"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Identifying distinct subgraphs where all nodes are reachable from one another.</a:t>
            </a:r>
            <a:endParaRPr lang="en-US" sz="1750" dirty="0"/>
          </a:p>
        </p:txBody>
      </p:sp>
      <p:sp>
        <p:nvSpPr>
          <p:cNvPr id="8" name="Shape 5"/>
          <p:cNvSpPr/>
          <p:nvPr/>
        </p:nvSpPr>
        <p:spPr>
          <a:xfrm>
            <a:off x="6287810" y="4659987"/>
            <a:ext cx="7541181" cy="1376124"/>
          </a:xfrm>
          <a:prstGeom prst="rect">
            <a:avLst/>
          </a:prstGeom>
          <a:solidFill>
            <a:srgbClr val="000000">
              <a:alpha val="4000"/>
            </a:srgbClr>
          </a:solidFill>
          <a:ln/>
        </p:spPr>
      </p:sp>
      <p:sp>
        <p:nvSpPr>
          <p:cNvPr id="9" name="Text 6"/>
          <p:cNvSpPr/>
          <p:nvPr/>
        </p:nvSpPr>
        <p:spPr>
          <a:xfrm>
            <a:off x="6514624" y="4803696"/>
            <a:ext cx="3313152" cy="362903"/>
          </a:xfrm>
          <a:prstGeom prst="rect">
            <a:avLst/>
          </a:prstGeom>
          <a:noFill/>
          <a:ln/>
        </p:spPr>
        <p:txBody>
          <a:bodyPr wrap="non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Graph Coloring</a:t>
            </a:r>
            <a:endParaRPr lang="en-US" sz="1750" dirty="0"/>
          </a:p>
        </p:txBody>
      </p:sp>
      <p:sp>
        <p:nvSpPr>
          <p:cNvPr id="10" name="Text 7"/>
          <p:cNvSpPr/>
          <p:nvPr/>
        </p:nvSpPr>
        <p:spPr>
          <a:xfrm>
            <a:off x="10289024" y="4803696"/>
            <a:ext cx="3313152"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Assigning colors to vertices such that no adjacent vertices share the same color.</a:t>
            </a:r>
            <a:endParaRPr lang="en-US" sz="1750" dirty="0"/>
          </a:p>
        </p:txBody>
      </p:sp>
      <p:sp>
        <p:nvSpPr>
          <p:cNvPr id="11" name="Shape 8"/>
          <p:cNvSpPr/>
          <p:nvPr/>
        </p:nvSpPr>
        <p:spPr>
          <a:xfrm>
            <a:off x="6287810" y="6036112"/>
            <a:ext cx="7541181" cy="1376124"/>
          </a:xfrm>
          <a:prstGeom prst="rect">
            <a:avLst/>
          </a:prstGeom>
          <a:solidFill>
            <a:srgbClr val="FFFFFF">
              <a:alpha val="4000"/>
            </a:srgbClr>
          </a:solidFill>
          <a:ln/>
        </p:spPr>
      </p:sp>
      <p:sp>
        <p:nvSpPr>
          <p:cNvPr id="12" name="Text 9"/>
          <p:cNvSpPr/>
          <p:nvPr/>
        </p:nvSpPr>
        <p:spPr>
          <a:xfrm>
            <a:off x="6514624" y="6179820"/>
            <a:ext cx="3313152" cy="362903"/>
          </a:xfrm>
          <a:prstGeom prst="rect">
            <a:avLst/>
          </a:prstGeom>
          <a:noFill/>
          <a:ln/>
        </p:spPr>
        <p:txBody>
          <a:bodyPr wrap="non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Network Flow</a:t>
            </a:r>
            <a:endParaRPr lang="en-US" sz="1750" dirty="0"/>
          </a:p>
        </p:txBody>
      </p:sp>
      <p:sp>
        <p:nvSpPr>
          <p:cNvPr id="13" name="Text 10"/>
          <p:cNvSpPr/>
          <p:nvPr/>
        </p:nvSpPr>
        <p:spPr>
          <a:xfrm>
            <a:off x="10289024" y="6179820"/>
            <a:ext cx="3313152"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Maximizing the amount of flow through a network from a source to a sink.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792843"/>
            <a:ext cx="7556421" cy="2126337"/>
          </a:xfrm>
          <a:prstGeom prst="rect">
            <a:avLst/>
          </a:prstGeom>
          <a:noFill/>
          <a:ln/>
        </p:spPr>
        <p:txBody>
          <a:bodyPr wrap="squar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 Applying Algorithmic Thinking to Real-World Problems</a:t>
            </a:r>
            <a:endParaRPr lang="en-US" sz="4450" dirty="0"/>
          </a:p>
        </p:txBody>
      </p:sp>
      <p:sp>
        <p:nvSpPr>
          <p:cNvPr id="4" name="Text 1"/>
          <p:cNvSpPr/>
          <p:nvPr/>
        </p:nvSpPr>
        <p:spPr>
          <a:xfrm>
            <a:off x="6280190" y="4259342"/>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The fundamental algorithms and techniques covered in this presentation are the building blocks for solving a wide range of real-world problems, from optimizing transportation networks to analyzing social media data. By mastering these core concepts, you'll be equipped to tackle complex challenges and drive innovation in any field.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2024-10-15T15:53:44Z</dcterms:created>
  <dcterms:modified xsi:type="dcterms:W3CDTF">2024-10-15T15:53:44Z</dcterms:modified>
</cp:coreProperties>
</file>