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2"/>
  </p:notesMasterIdLst>
  <p:sldIdLst>
    <p:sldId id="414" r:id="rId2"/>
    <p:sldId id="258" r:id="rId3"/>
    <p:sldId id="277" r:id="rId4"/>
    <p:sldId id="269" r:id="rId5"/>
    <p:sldId id="270" r:id="rId6"/>
    <p:sldId id="271" r:id="rId7"/>
    <p:sldId id="272" r:id="rId8"/>
    <p:sldId id="273" r:id="rId9"/>
    <p:sldId id="274" r:id="rId10"/>
    <p:sldId id="275" r:id="rId11"/>
    <p:sldId id="280" r:id="rId12"/>
    <p:sldId id="281" r:id="rId13"/>
    <p:sldId id="282" r:id="rId14"/>
    <p:sldId id="283" r:id="rId15"/>
    <p:sldId id="276" r:id="rId16"/>
    <p:sldId id="284" r:id="rId17"/>
    <p:sldId id="285" r:id="rId18"/>
    <p:sldId id="288" r:id="rId19"/>
    <p:sldId id="286" r:id="rId20"/>
    <p:sldId id="291" r:id="rId21"/>
    <p:sldId id="287" r:id="rId22"/>
    <p:sldId id="289" r:id="rId23"/>
    <p:sldId id="315" r:id="rId24"/>
    <p:sldId id="316" r:id="rId25"/>
    <p:sldId id="290" r:id="rId26"/>
    <p:sldId id="402" r:id="rId27"/>
    <p:sldId id="403" r:id="rId28"/>
    <p:sldId id="295" r:id="rId29"/>
    <p:sldId id="293" r:id="rId30"/>
    <p:sldId id="294" r:id="rId31"/>
    <p:sldId id="296" r:id="rId32"/>
    <p:sldId id="297" r:id="rId33"/>
    <p:sldId id="298" r:id="rId34"/>
    <p:sldId id="299" r:id="rId35"/>
    <p:sldId id="300" r:id="rId36"/>
    <p:sldId id="301" r:id="rId37"/>
    <p:sldId id="335" r:id="rId38"/>
    <p:sldId id="404" r:id="rId39"/>
    <p:sldId id="405" r:id="rId40"/>
    <p:sldId id="336" r:id="rId41"/>
    <p:sldId id="337" r:id="rId42"/>
    <p:sldId id="338" r:id="rId43"/>
    <p:sldId id="406" r:id="rId44"/>
    <p:sldId id="407" r:id="rId45"/>
    <p:sldId id="409" r:id="rId46"/>
    <p:sldId id="410" r:id="rId47"/>
    <p:sldId id="411" r:id="rId48"/>
    <p:sldId id="412" r:id="rId49"/>
    <p:sldId id="413" r:id="rId50"/>
    <p:sldId id="41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9C0D"/>
    <a:srgbClr val="D09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3358" autoAdjust="0"/>
  </p:normalViewPr>
  <p:slideViewPr>
    <p:cSldViewPr snapToGrid="0">
      <p:cViewPr varScale="1">
        <p:scale>
          <a:sx n="64" d="100"/>
          <a:sy n="64"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E0958-9C24-40C7-BD79-3C0E1D49DF60}" type="datetimeFigureOut">
              <a:rPr lang="en-SG" smtClean="0"/>
              <a:t>18/12/2017</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C499E-42D0-4A07-BC17-3E1621001A44}" type="slidenum">
              <a:rPr lang="en-SG" smtClean="0"/>
              <a:t>‹#›</a:t>
            </a:fld>
            <a:endParaRPr lang="en-SG"/>
          </a:p>
        </p:txBody>
      </p:sp>
    </p:spTree>
    <p:extLst>
      <p:ext uri="{BB962C8B-B14F-4D97-AF65-F5344CB8AC3E}">
        <p14:creationId xmlns:p14="http://schemas.microsoft.com/office/powerpoint/2010/main" val="36609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SG" dirty="0"/>
              <a:t>All those boxes shown in the structure</a:t>
            </a:r>
            <a:r>
              <a:rPr lang="en-SG" baseline="0" dirty="0"/>
              <a:t> are the html elements. </a:t>
            </a:r>
          </a:p>
          <a:p>
            <a:pPr lvl="0">
              <a:spcBef>
                <a:spcPts val="0"/>
              </a:spcBef>
              <a:buNone/>
            </a:pPr>
            <a:endParaRPr lang="en-SG" baseline="0" dirty="0"/>
          </a:p>
          <a:p>
            <a:pPr lvl="0">
              <a:spcBef>
                <a:spcPts val="0"/>
              </a:spcBef>
              <a:buNone/>
            </a:pPr>
            <a:r>
              <a:rPr lang="en-SG" baseline="0" dirty="0"/>
              <a:t>So, what are html elements?</a:t>
            </a:r>
          </a:p>
          <a:p>
            <a:pPr lvl="0">
              <a:spcBef>
                <a:spcPts val="0"/>
              </a:spcBef>
              <a:buNone/>
            </a:pPr>
            <a:endParaRPr lang="en-SG" baseline="0" dirty="0"/>
          </a:p>
          <a:p>
            <a:pPr lvl="0">
              <a:spcBef>
                <a:spcPts val="0"/>
              </a:spcBef>
              <a:buNone/>
            </a:pPr>
            <a:r>
              <a:rPr lang="en-SG" baseline="0" dirty="0"/>
              <a:t>They are  what make up of html pages and determine the content. They are the building block so html pages. As you can see, they are represented by tag. And the ag usually consider of start &amp; end tag. </a:t>
            </a:r>
          </a:p>
          <a:p>
            <a:pPr lvl="0">
              <a:spcBef>
                <a:spcPts val="0"/>
              </a:spcBef>
              <a:buNone/>
            </a:pPr>
            <a:endParaRPr lang="en-SG" baseline="0" dirty="0"/>
          </a:p>
          <a:p>
            <a:r>
              <a:rPr lang="en-SG" sz="1200" b="1" i="0" kern="1200" dirty="0">
                <a:solidFill>
                  <a:schemeClr val="tx1"/>
                </a:solidFill>
                <a:effectLst/>
                <a:latin typeface="+mn-lt"/>
                <a:ea typeface="+mn-ea"/>
                <a:cs typeface="+mn-cs"/>
              </a:rPr>
              <a:t>The opening tag:</a:t>
            </a:r>
            <a:r>
              <a:rPr lang="en-SG" sz="1200" b="0" i="0" kern="1200" dirty="0">
                <a:solidFill>
                  <a:schemeClr val="tx1"/>
                </a:solidFill>
                <a:effectLst/>
                <a:latin typeface="+mn-lt"/>
                <a:ea typeface="+mn-ea"/>
                <a:cs typeface="+mn-cs"/>
              </a:rPr>
              <a:t> This consists of the name of the element (in this case, p), wrapped in opening and closing </a:t>
            </a:r>
            <a:r>
              <a:rPr lang="en-SG" sz="1200" b="1" i="0" kern="1200" dirty="0">
                <a:solidFill>
                  <a:schemeClr val="tx1"/>
                </a:solidFill>
                <a:effectLst/>
                <a:latin typeface="+mn-lt"/>
                <a:ea typeface="+mn-ea"/>
                <a:cs typeface="+mn-cs"/>
              </a:rPr>
              <a:t>angle brackets</a:t>
            </a:r>
            <a:r>
              <a:rPr lang="en-SG" sz="1200" b="0" i="0" kern="1200" dirty="0">
                <a:solidFill>
                  <a:schemeClr val="tx1"/>
                </a:solidFill>
                <a:effectLst/>
                <a:latin typeface="+mn-lt"/>
                <a:ea typeface="+mn-ea"/>
                <a:cs typeface="+mn-cs"/>
              </a:rPr>
              <a:t>. This states where the element begins, or starts to take effect — in this case where the start of the paragraph is.</a:t>
            </a:r>
          </a:p>
          <a:p>
            <a:r>
              <a:rPr lang="en-SG" sz="1200" b="1" i="0" kern="1200" dirty="0">
                <a:solidFill>
                  <a:schemeClr val="tx1"/>
                </a:solidFill>
                <a:effectLst/>
                <a:latin typeface="+mn-lt"/>
                <a:ea typeface="+mn-ea"/>
                <a:cs typeface="+mn-cs"/>
              </a:rPr>
              <a:t>The closing tag:</a:t>
            </a:r>
            <a:r>
              <a:rPr lang="en-SG" sz="1200" b="0" i="0" kern="1200" dirty="0">
                <a:solidFill>
                  <a:schemeClr val="tx1"/>
                </a:solidFill>
                <a:effectLst/>
                <a:latin typeface="+mn-lt"/>
                <a:ea typeface="+mn-ea"/>
                <a:cs typeface="+mn-cs"/>
              </a:rPr>
              <a:t> This is the same as the opening tag, except that it includes a forward slash before the element name. This states where the element ends — in this case where the end of the paragraph is. Failing to include a closing tag is a common beginner error, and can lead to strange results.</a:t>
            </a:r>
          </a:p>
          <a:p>
            <a:r>
              <a:rPr lang="en-SG" sz="1200" b="1" i="0" kern="1200" dirty="0">
                <a:solidFill>
                  <a:schemeClr val="tx1"/>
                </a:solidFill>
                <a:effectLst/>
                <a:latin typeface="+mn-lt"/>
                <a:ea typeface="+mn-ea"/>
                <a:cs typeface="+mn-cs"/>
              </a:rPr>
              <a:t>The content:</a:t>
            </a:r>
            <a:r>
              <a:rPr lang="en-SG" sz="1200" b="0" i="0" kern="1200" dirty="0">
                <a:solidFill>
                  <a:schemeClr val="tx1"/>
                </a:solidFill>
                <a:effectLst/>
                <a:latin typeface="+mn-lt"/>
                <a:ea typeface="+mn-ea"/>
                <a:cs typeface="+mn-cs"/>
              </a:rPr>
              <a:t> This is the content of the element, which in this case is just text.</a:t>
            </a:r>
          </a:p>
          <a:p>
            <a:r>
              <a:rPr lang="en-SG" sz="1200" b="1" i="0" kern="1200" dirty="0">
                <a:solidFill>
                  <a:schemeClr val="tx1"/>
                </a:solidFill>
                <a:effectLst/>
                <a:latin typeface="+mn-lt"/>
                <a:ea typeface="+mn-ea"/>
                <a:cs typeface="+mn-cs"/>
              </a:rPr>
              <a:t>The element:</a:t>
            </a:r>
            <a:r>
              <a:rPr lang="en-SG" sz="1200" b="0" i="0" kern="1200" dirty="0">
                <a:solidFill>
                  <a:schemeClr val="tx1"/>
                </a:solidFill>
                <a:effectLst/>
                <a:latin typeface="+mn-lt"/>
                <a:ea typeface="+mn-ea"/>
                <a:cs typeface="+mn-cs"/>
              </a:rPr>
              <a:t> The opening tag, plus the closing tag, plus the content, equals the element.</a:t>
            </a:r>
          </a:p>
          <a:p>
            <a:pPr lvl="0">
              <a:spcBef>
                <a:spcPts val="0"/>
              </a:spcBef>
              <a:buNone/>
            </a:pPr>
            <a:endParaRPr lang="en-SG" baseline="0" dirty="0"/>
          </a:p>
          <a:p>
            <a:pPr lvl="0">
              <a:spcBef>
                <a:spcPts val="0"/>
              </a:spcBef>
              <a:buNone/>
            </a:pPr>
            <a:endParaRPr lang="en-SG" baseline="0" dirty="0"/>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5</a:t>
            </a:fld>
            <a:endParaRPr lang="en-SG"/>
          </a:p>
        </p:txBody>
      </p:sp>
    </p:spTree>
    <p:extLst>
      <p:ext uri="{BB962C8B-B14F-4D97-AF65-F5344CB8AC3E}">
        <p14:creationId xmlns:p14="http://schemas.microsoft.com/office/powerpoint/2010/main" val="12006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container class include a small margin to either side. So that it will not take up the full screen width. This is for the ease of view, and to include a small margin to the side of the screen.</a:t>
            </a:r>
          </a:p>
          <a:p>
            <a:endParaRPr lang="en-SG" dirty="0"/>
          </a:p>
          <a:p>
            <a:r>
              <a:rPr lang="en-SG" dirty="0"/>
              <a:t>The row and col could seen it as a table. If the col exceed 12 col, it will moved to new row. But for good practise and ease of position, we use the class “row” for every new row of content we placing. It will helps with further enhancement and easier to modify. </a:t>
            </a:r>
          </a:p>
          <a:p>
            <a:endParaRPr lang="en-SG" dirty="0"/>
          </a:p>
          <a:p>
            <a:r>
              <a:rPr lang="en-SG" dirty="0"/>
              <a:t>For example if we can 3 row of content:</a:t>
            </a:r>
            <a:br>
              <a:rPr lang="en-SG" dirty="0"/>
            </a:br>
            <a:endParaRPr lang="en-SG" dirty="0"/>
          </a:p>
          <a:p>
            <a:pPr lvl="1"/>
            <a:r>
              <a:rPr lang="en-SG" dirty="0"/>
              <a:t>&lt;div container&gt;</a:t>
            </a:r>
            <a:br>
              <a:rPr lang="en-SG" dirty="0"/>
            </a:br>
            <a:r>
              <a:rPr lang="en-SG" dirty="0"/>
              <a:t>&lt;div class=“row”&gt; </a:t>
            </a:r>
          </a:p>
          <a:p>
            <a:pPr lvl="1"/>
            <a:r>
              <a:rPr lang="en-SG" dirty="0"/>
              <a:t>	&lt;div class=“col-md-4”&gt;</a:t>
            </a:r>
          </a:p>
          <a:p>
            <a:pPr lvl="1"/>
            <a:r>
              <a:rPr lang="en-SG" dirty="0"/>
              <a:t>		Content for 1</a:t>
            </a:r>
            <a:r>
              <a:rPr lang="en-SG" baseline="30000" dirty="0"/>
              <a:t>st</a:t>
            </a:r>
            <a:r>
              <a:rPr lang="en-SG" dirty="0"/>
              <a:t> Row</a:t>
            </a:r>
          </a:p>
          <a:p>
            <a:pPr lvl="1"/>
            <a:r>
              <a:rPr lang="en-SG" dirty="0"/>
              <a:t>		Column 1</a:t>
            </a:r>
          </a:p>
          <a:p>
            <a:pPr lvl="1"/>
            <a:r>
              <a:rPr lang="en-SG" dirty="0"/>
              <a:t>	&lt;/div&gt;</a:t>
            </a:r>
          </a:p>
          <a:p>
            <a:pPr lvl="1"/>
            <a:r>
              <a:rPr lang="en-SG" dirty="0"/>
              <a:t>	&lt;div class=“col-md-4”&gt;</a:t>
            </a:r>
          </a:p>
          <a:p>
            <a:pPr lvl="1"/>
            <a:r>
              <a:rPr lang="en-SG" dirty="0"/>
              <a:t>		Content for 1</a:t>
            </a:r>
            <a:r>
              <a:rPr lang="en-SG" baseline="30000" dirty="0"/>
              <a:t>st</a:t>
            </a:r>
            <a:r>
              <a:rPr lang="en-SG" dirty="0"/>
              <a:t> Row</a:t>
            </a:r>
          </a:p>
          <a:p>
            <a:pPr lvl="1"/>
            <a:r>
              <a:rPr lang="en-SG" dirty="0"/>
              <a:t>		Column 2</a:t>
            </a:r>
          </a:p>
          <a:p>
            <a:pPr lvl="1"/>
            <a:r>
              <a:rPr lang="en-SG" dirty="0"/>
              <a:t>	&lt;/div&gt;</a:t>
            </a:r>
          </a:p>
          <a:p>
            <a:pPr lvl="1"/>
            <a:r>
              <a:rPr lang="en-SG" dirty="0"/>
              <a:t>	&lt;div class=“col-md-4”&gt;</a:t>
            </a:r>
          </a:p>
          <a:p>
            <a:pPr lvl="1"/>
            <a:r>
              <a:rPr lang="en-SG" dirty="0"/>
              <a:t>		Content for 1</a:t>
            </a:r>
            <a:r>
              <a:rPr lang="en-SG" baseline="30000" dirty="0"/>
              <a:t>st</a:t>
            </a:r>
            <a:r>
              <a:rPr lang="en-SG" dirty="0"/>
              <a:t> Row</a:t>
            </a:r>
          </a:p>
          <a:p>
            <a:pPr lvl="1"/>
            <a:r>
              <a:rPr lang="en-SG" dirty="0"/>
              <a:t>		Column 3</a:t>
            </a:r>
          </a:p>
          <a:p>
            <a:pPr lvl="1"/>
            <a:r>
              <a:rPr lang="en-SG" dirty="0"/>
              <a:t>	&lt;/div&gt;</a:t>
            </a:r>
          </a:p>
          <a:p>
            <a:pPr lvl="1"/>
            <a:r>
              <a:rPr lang="en-SG" dirty="0"/>
              <a:t>&lt;/div&gt;</a:t>
            </a:r>
          </a:p>
          <a:p>
            <a:pPr lvl="1"/>
            <a:r>
              <a:rPr lang="en-SG" dirty="0"/>
              <a:t>&lt;div class=“row”&gt; </a:t>
            </a:r>
          </a:p>
          <a:p>
            <a:pPr lvl="1"/>
            <a:r>
              <a:rPr lang="en-SG" dirty="0"/>
              <a:t>	&lt;div class=“col-md-4 col-md-offset-4”&gt;</a:t>
            </a:r>
            <a:br>
              <a:rPr lang="en-SG" dirty="0"/>
            </a:br>
            <a:r>
              <a:rPr lang="en-SG" dirty="0"/>
              <a:t>		Content for 2</a:t>
            </a:r>
            <a:r>
              <a:rPr lang="en-SG" baseline="30000" dirty="0"/>
              <a:t>nd</a:t>
            </a:r>
            <a:r>
              <a:rPr lang="en-SG" dirty="0"/>
              <a:t> Row</a:t>
            </a:r>
          </a:p>
          <a:p>
            <a:pPr lvl="1"/>
            <a:r>
              <a:rPr lang="en-SG" dirty="0"/>
              <a:t>	&lt;/div&gt;</a:t>
            </a:r>
          </a:p>
          <a:p>
            <a:pPr lvl="1"/>
            <a:r>
              <a:rPr lang="en-SG" dirty="0"/>
              <a:t>&lt;/div&gt;</a:t>
            </a:r>
          </a:p>
          <a:p>
            <a:pPr lvl="1"/>
            <a:endParaRPr lang="en-SG" dirty="0"/>
          </a:p>
          <a:p>
            <a:pPr lvl="1"/>
            <a:r>
              <a:rPr lang="en-SG" dirty="0"/>
              <a:t>&lt;div class=“row”&gt; </a:t>
            </a:r>
          </a:p>
          <a:p>
            <a:pPr lvl="1"/>
            <a:r>
              <a:rPr lang="en-SG" dirty="0"/>
              <a:t>	&lt;div class=“col-md-4”&gt;</a:t>
            </a:r>
            <a:br>
              <a:rPr lang="en-SG" dirty="0"/>
            </a:br>
            <a:r>
              <a:rPr lang="en-SG" dirty="0"/>
              <a:t>		Content for 3</a:t>
            </a:r>
            <a:r>
              <a:rPr lang="en-SG" baseline="30000" dirty="0"/>
              <a:t>rd</a:t>
            </a:r>
            <a:r>
              <a:rPr lang="en-SG" dirty="0"/>
              <a:t> Row</a:t>
            </a:r>
          </a:p>
          <a:p>
            <a:pPr lvl="1"/>
            <a:r>
              <a:rPr lang="en-SG" dirty="0"/>
              <a:t>	&lt;/div&gt;</a:t>
            </a:r>
          </a:p>
          <a:p>
            <a:pPr lvl="1"/>
            <a:r>
              <a:rPr lang="en-SG" dirty="0"/>
              <a:t>	&lt;div class=“col-md-4 col-md-offset-4”&gt;</a:t>
            </a:r>
            <a:br>
              <a:rPr lang="en-SG" dirty="0"/>
            </a:br>
            <a:r>
              <a:rPr lang="en-SG" dirty="0"/>
              <a:t>		Content for 3</a:t>
            </a:r>
            <a:r>
              <a:rPr lang="en-SG" baseline="30000" dirty="0"/>
              <a:t>rd</a:t>
            </a:r>
            <a:r>
              <a:rPr lang="en-SG" dirty="0"/>
              <a:t> Row</a:t>
            </a:r>
          </a:p>
          <a:p>
            <a:pPr lvl="1"/>
            <a:r>
              <a:rPr lang="en-SG" dirty="0"/>
              <a:t>	&lt;/div&gt;</a:t>
            </a:r>
          </a:p>
          <a:p>
            <a:pPr lvl="1"/>
            <a:r>
              <a:rPr lang="en-SG" dirty="0"/>
              <a:t>&lt;/div&gt;</a:t>
            </a:r>
          </a:p>
          <a:p>
            <a:pPr lvl="0"/>
            <a:r>
              <a:rPr lang="en-SG" dirty="0"/>
              <a:t>&lt;div&gt;</a:t>
            </a:r>
          </a:p>
        </p:txBody>
      </p:sp>
      <p:sp>
        <p:nvSpPr>
          <p:cNvPr id="4" name="Slide Number Placeholder 3"/>
          <p:cNvSpPr>
            <a:spLocks noGrp="1"/>
          </p:cNvSpPr>
          <p:nvPr>
            <p:ph type="sldNum" sz="quarter" idx="10"/>
          </p:nvPr>
        </p:nvSpPr>
        <p:spPr/>
        <p:txBody>
          <a:bodyPr/>
          <a:lstStyle/>
          <a:p>
            <a:fld id="{AE6C499E-42D0-4A07-BC17-3E1621001A44}" type="slidenum">
              <a:rPr lang="en-SG" smtClean="0"/>
              <a:t>34</a:t>
            </a:fld>
            <a:endParaRPr lang="en-SG"/>
          </a:p>
        </p:txBody>
      </p:sp>
    </p:spTree>
    <p:extLst>
      <p:ext uri="{BB962C8B-B14F-4D97-AF65-F5344CB8AC3E}">
        <p14:creationId xmlns:p14="http://schemas.microsoft.com/office/powerpoint/2010/main" val="1746629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link : https://getbootstrap.com/docs/3.3/components/</a:t>
            </a:r>
          </a:p>
        </p:txBody>
      </p:sp>
      <p:sp>
        <p:nvSpPr>
          <p:cNvPr id="4" name="Slide Number Placeholder 3"/>
          <p:cNvSpPr>
            <a:spLocks noGrp="1"/>
          </p:cNvSpPr>
          <p:nvPr>
            <p:ph type="sldNum" sz="quarter" idx="10"/>
          </p:nvPr>
        </p:nvSpPr>
        <p:spPr/>
        <p:txBody>
          <a:bodyPr/>
          <a:lstStyle/>
          <a:p>
            <a:fld id="{AE6C499E-42D0-4A07-BC17-3E1621001A44}" type="slidenum">
              <a:rPr lang="en-SG" smtClean="0"/>
              <a:t>36</a:t>
            </a:fld>
            <a:endParaRPr lang="en-SG"/>
          </a:p>
        </p:txBody>
      </p:sp>
    </p:spTree>
    <p:extLst>
      <p:ext uri="{BB962C8B-B14F-4D97-AF65-F5344CB8AC3E}">
        <p14:creationId xmlns:p14="http://schemas.microsoft.com/office/powerpoint/2010/main" val="39665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Example of a thumbnail</a:t>
            </a:r>
          </a:p>
        </p:txBody>
      </p:sp>
      <p:sp>
        <p:nvSpPr>
          <p:cNvPr id="4" name="Slide Number Placeholder 3"/>
          <p:cNvSpPr>
            <a:spLocks noGrp="1"/>
          </p:cNvSpPr>
          <p:nvPr>
            <p:ph type="sldNum" sz="quarter" idx="10"/>
          </p:nvPr>
        </p:nvSpPr>
        <p:spPr/>
        <p:txBody>
          <a:bodyPr/>
          <a:lstStyle/>
          <a:p>
            <a:fld id="{AE6C499E-42D0-4A07-BC17-3E1621001A44}" type="slidenum">
              <a:rPr lang="en-SG" smtClean="0"/>
              <a:t>37</a:t>
            </a:fld>
            <a:endParaRPr lang="en-SG"/>
          </a:p>
        </p:txBody>
      </p:sp>
    </p:spTree>
    <p:extLst>
      <p:ext uri="{BB962C8B-B14F-4D97-AF65-F5344CB8AC3E}">
        <p14:creationId xmlns:p14="http://schemas.microsoft.com/office/powerpoint/2010/main" val="1645559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38</a:t>
            </a:fld>
            <a:endParaRPr lang="en-SG"/>
          </a:p>
        </p:txBody>
      </p:sp>
    </p:spTree>
    <p:extLst>
      <p:ext uri="{BB962C8B-B14F-4D97-AF65-F5344CB8AC3E}">
        <p14:creationId xmlns:p14="http://schemas.microsoft.com/office/powerpoint/2010/main" val="191513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39</a:t>
            </a:fld>
            <a:endParaRPr lang="en-SG"/>
          </a:p>
        </p:txBody>
      </p:sp>
    </p:spTree>
    <p:extLst>
      <p:ext uri="{BB962C8B-B14F-4D97-AF65-F5344CB8AC3E}">
        <p14:creationId xmlns:p14="http://schemas.microsoft.com/office/powerpoint/2010/main" val="218174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43</a:t>
            </a:fld>
            <a:endParaRPr lang="en-SG"/>
          </a:p>
        </p:txBody>
      </p:sp>
    </p:spTree>
    <p:extLst>
      <p:ext uri="{BB962C8B-B14F-4D97-AF65-F5344CB8AC3E}">
        <p14:creationId xmlns:p14="http://schemas.microsoft.com/office/powerpoint/2010/main" val="68417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Index.html is the common used HTML file for the initial landing pages of any website. </a:t>
            </a:r>
          </a:p>
        </p:txBody>
      </p:sp>
      <p:sp>
        <p:nvSpPr>
          <p:cNvPr id="4" name="Slide Number Placeholder 3"/>
          <p:cNvSpPr>
            <a:spLocks noGrp="1"/>
          </p:cNvSpPr>
          <p:nvPr>
            <p:ph type="sldNum" sz="quarter" idx="10"/>
          </p:nvPr>
        </p:nvSpPr>
        <p:spPr/>
        <p:txBody>
          <a:bodyPr/>
          <a:lstStyle/>
          <a:p>
            <a:fld id="{AE6C499E-42D0-4A07-BC17-3E1621001A44}" type="slidenum">
              <a:rPr lang="en-SG" smtClean="0"/>
              <a:t>7</a:t>
            </a:fld>
            <a:endParaRPr lang="en-SG"/>
          </a:p>
        </p:txBody>
      </p:sp>
    </p:spTree>
    <p:extLst>
      <p:ext uri="{BB962C8B-B14F-4D97-AF65-F5344CB8AC3E}">
        <p14:creationId xmlns:p14="http://schemas.microsoft.com/office/powerpoint/2010/main" val="428887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Element specific attributes: </a:t>
            </a:r>
            <a:r>
              <a:rPr lang="en-GB" sz="1200" dirty="0">
                <a:solidFill>
                  <a:srgbClr val="FF9900"/>
                </a:solidFill>
                <a:latin typeface="Roboto"/>
                <a:ea typeface="Roboto"/>
                <a:cs typeface="Roboto"/>
                <a:sym typeface="Roboto"/>
              </a:rPr>
              <a:t>align, </a:t>
            </a:r>
            <a:r>
              <a:rPr lang="en-GB" sz="1200" dirty="0" err="1">
                <a:solidFill>
                  <a:srgbClr val="FF9900"/>
                </a:solidFill>
                <a:latin typeface="Roboto"/>
                <a:ea typeface="Roboto"/>
                <a:cs typeface="Roboto"/>
                <a:sym typeface="Roboto"/>
              </a:rPr>
              <a:t>colspan</a:t>
            </a:r>
            <a:r>
              <a:rPr lang="en-GB" sz="1200" dirty="0">
                <a:solidFill>
                  <a:srgbClr val="FF9900"/>
                </a:solidFill>
                <a:latin typeface="Roboto"/>
                <a:ea typeface="Roboto"/>
                <a:cs typeface="Roboto"/>
                <a:sym typeface="Roboto"/>
              </a:rPr>
              <a:t>, </a:t>
            </a:r>
            <a:r>
              <a:rPr lang="en-GB" sz="1200" dirty="0" err="1">
                <a:solidFill>
                  <a:srgbClr val="FF9900"/>
                </a:solidFill>
                <a:latin typeface="Roboto"/>
                <a:ea typeface="Roboto"/>
                <a:cs typeface="Roboto"/>
                <a:sym typeface="Roboto"/>
              </a:rPr>
              <a:t>rowspan</a:t>
            </a:r>
            <a:r>
              <a:rPr lang="en-GB" sz="1200" dirty="0">
                <a:solidFill>
                  <a:srgbClr val="FF9900"/>
                </a:solidFill>
                <a:latin typeface="Roboto"/>
                <a:ea typeface="Roboto"/>
                <a:cs typeface="Roboto"/>
                <a:sym typeface="Roboto"/>
              </a:rPr>
              <a:t>, </a:t>
            </a:r>
            <a:r>
              <a:rPr lang="en-GB" sz="1200" dirty="0" err="1">
                <a:solidFill>
                  <a:srgbClr val="FF9900"/>
                </a:solidFill>
                <a:latin typeface="Roboto"/>
                <a:ea typeface="Roboto"/>
                <a:cs typeface="Roboto"/>
                <a:sym typeface="Roboto"/>
              </a:rPr>
              <a:t>bgcolor</a:t>
            </a:r>
            <a:r>
              <a:rPr lang="en-GB" sz="1200" dirty="0">
                <a:solidFill>
                  <a:srgbClr val="FF9900"/>
                </a:solidFill>
                <a:latin typeface="Roboto"/>
                <a:ea typeface="Roboto"/>
                <a:cs typeface="Roboto"/>
                <a:sym typeface="Roboto"/>
              </a:rPr>
              <a:t>, border</a:t>
            </a:r>
            <a:r>
              <a:rPr lang="en-GB" sz="1200" dirty="0">
                <a:solidFill>
                  <a:srgbClr val="FFFFFF"/>
                </a:solidFill>
                <a:latin typeface="Roboto"/>
                <a:ea typeface="Roboto"/>
                <a:cs typeface="Roboto"/>
                <a:sym typeface="Roboto"/>
              </a:rPr>
              <a:t>	</a:t>
            </a:r>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12</a:t>
            </a:fld>
            <a:endParaRPr lang="en-SG"/>
          </a:p>
        </p:txBody>
      </p:sp>
    </p:spTree>
    <p:extLst>
      <p:ext uri="{BB962C8B-B14F-4D97-AF65-F5344CB8AC3E}">
        <p14:creationId xmlns:p14="http://schemas.microsoft.com/office/powerpoint/2010/main" val="20858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Not </a:t>
            </a:r>
            <a:r>
              <a:rPr lang="en-SG" dirty="0" err="1"/>
              <a:t>gona</a:t>
            </a:r>
            <a:r>
              <a:rPr lang="en-SG" dirty="0"/>
              <a:t> focus on this, as this is commonly done using CSS now </a:t>
            </a:r>
          </a:p>
        </p:txBody>
      </p:sp>
      <p:sp>
        <p:nvSpPr>
          <p:cNvPr id="4" name="Slide Number Placeholder 3"/>
          <p:cNvSpPr>
            <a:spLocks noGrp="1"/>
          </p:cNvSpPr>
          <p:nvPr>
            <p:ph type="sldNum" sz="quarter" idx="10"/>
          </p:nvPr>
        </p:nvSpPr>
        <p:spPr/>
        <p:txBody>
          <a:bodyPr/>
          <a:lstStyle/>
          <a:p>
            <a:fld id="{AE6C499E-42D0-4A07-BC17-3E1621001A44}" type="slidenum">
              <a:rPr lang="en-SG" smtClean="0"/>
              <a:t>14</a:t>
            </a:fld>
            <a:endParaRPr lang="en-SG"/>
          </a:p>
        </p:txBody>
      </p:sp>
    </p:spTree>
    <p:extLst>
      <p:ext uri="{BB962C8B-B14F-4D97-AF65-F5344CB8AC3E}">
        <p14:creationId xmlns:p14="http://schemas.microsoft.com/office/powerpoint/2010/main" val="131527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&lt;</a:t>
            </a:r>
            <a:r>
              <a:rPr lang="en-SG" dirty="0" err="1"/>
              <a:t>ul</a:t>
            </a:r>
            <a:r>
              <a:rPr lang="en-SG" dirty="0"/>
              <a:t>&gt;  = unorder list</a:t>
            </a:r>
          </a:p>
          <a:p>
            <a:pPr lvl="0" rtl="0">
              <a:lnSpc>
                <a:spcPct val="100000"/>
              </a:lnSpc>
              <a:spcBef>
                <a:spcPts val="0"/>
              </a:spcBef>
              <a:buNone/>
            </a:pPr>
            <a:endParaRPr lang="en-GB" sz="1200" dirty="0">
              <a:solidFill>
                <a:srgbClr val="FFFFFF"/>
              </a:solidFill>
            </a:endParaRPr>
          </a:p>
          <a:p>
            <a:pPr lvl="0" rtl="0">
              <a:lnSpc>
                <a:spcPct val="100000"/>
              </a:lnSpc>
              <a:spcBef>
                <a:spcPts val="0"/>
              </a:spcBef>
              <a:buNone/>
            </a:pPr>
            <a:r>
              <a:rPr lang="en-GB" sz="1200" dirty="0">
                <a:solidFill>
                  <a:srgbClr val="FFFFFF"/>
                </a:solidFill>
              </a:rPr>
              <a:t>&lt;</a:t>
            </a:r>
            <a:r>
              <a:rPr lang="en-GB" sz="1200" dirty="0" err="1">
                <a:solidFill>
                  <a:srgbClr val="F92672"/>
                </a:solidFill>
              </a:rPr>
              <a:t>ul</a:t>
            </a:r>
            <a:r>
              <a:rPr lang="en-GB" sz="1200" dirty="0">
                <a:solidFill>
                  <a:srgbClr val="FFFFFF"/>
                </a:solidFill>
              </a:rPr>
              <a:t> </a:t>
            </a:r>
            <a:r>
              <a:rPr lang="en-GB" sz="1200" dirty="0">
                <a:solidFill>
                  <a:srgbClr val="A6E22E"/>
                </a:solidFill>
              </a:rPr>
              <a:t>type</a:t>
            </a:r>
            <a:r>
              <a:rPr lang="en-GB" sz="1200" dirty="0">
                <a:solidFill>
                  <a:srgbClr val="FFFFFF"/>
                </a:solidFill>
              </a:rPr>
              <a:t>="</a:t>
            </a:r>
            <a:r>
              <a:rPr lang="en-GB" sz="1200" dirty="0">
                <a:solidFill>
                  <a:srgbClr val="A6E22E"/>
                </a:solidFill>
              </a:rPr>
              <a:t>square</a:t>
            </a:r>
            <a:r>
              <a:rPr lang="en-GB" sz="1200" dirty="0">
                <a:solidFill>
                  <a:srgbClr val="FFFFFF"/>
                </a:solidFill>
              </a:rPr>
              <a:t>"&gt;</a:t>
            </a:r>
          </a:p>
          <a:p>
            <a:pPr lvl="0" rtl="0">
              <a:lnSpc>
                <a:spcPct val="100000"/>
              </a:lnSpc>
              <a:spcBef>
                <a:spcPts val="0"/>
              </a:spcBef>
              <a:buNone/>
            </a:pPr>
            <a:r>
              <a:rPr lang="en-GB" sz="1200" dirty="0">
                <a:solidFill>
                  <a:srgbClr val="FFFFFF"/>
                </a:solidFill>
              </a:rPr>
              <a:t>&lt;</a:t>
            </a:r>
            <a:r>
              <a:rPr lang="en-GB" sz="1200" dirty="0" err="1">
                <a:solidFill>
                  <a:srgbClr val="F92672"/>
                </a:solidFill>
              </a:rPr>
              <a:t>ul</a:t>
            </a:r>
            <a:r>
              <a:rPr lang="en-GB" sz="1200" dirty="0">
                <a:solidFill>
                  <a:srgbClr val="FFFFFF"/>
                </a:solidFill>
              </a:rPr>
              <a:t> </a:t>
            </a:r>
            <a:r>
              <a:rPr lang="en-GB" sz="1200" dirty="0">
                <a:solidFill>
                  <a:srgbClr val="A6E22E"/>
                </a:solidFill>
              </a:rPr>
              <a:t>type</a:t>
            </a:r>
            <a:r>
              <a:rPr lang="en-GB" sz="1200" dirty="0">
                <a:solidFill>
                  <a:srgbClr val="FFFFFF"/>
                </a:solidFill>
              </a:rPr>
              <a:t>="</a:t>
            </a:r>
            <a:r>
              <a:rPr lang="en-GB" sz="1200" dirty="0">
                <a:solidFill>
                  <a:srgbClr val="A6E22E"/>
                </a:solidFill>
              </a:rPr>
              <a:t>disc</a:t>
            </a:r>
            <a:r>
              <a:rPr lang="en-GB" sz="1200" dirty="0">
                <a:solidFill>
                  <a:srgbClr val="FFFFFF"/>
                </a:solidFill>
              </a:rPr>
              <a:t>"&gt;</a:t>
            </a:r>
          </a:p>
          <a:p>
            <a:pPr lvl="0" rtl="0">
              <a:lnSpc>
                <a:spcPct val="100000"/>
              </a:lnSpc>
              <a:spcBef>
                <a:spcPts val="0"/>
              </a:spcBef>
              <a:buNone/>
            </a:pPr>
            <a:r>
              <a:rPr lang="en-GB" sz="1200" dirty="0">
                <a:solidFill>
                  <a:srgbClr val="FFFFFF"/>
                </a:solidFill>
              </a:rPr>
              <a:t>&lt;</a:t>
            </a:r>
            <a:r>
              <a:rPr lang="en-GB" sz="1200" dirty="0" err="1">
                <a:solidFill>
                  <a:srgbClr val="F92672"/>
                </a:solidFill>
              </a:rPr>
              <a:t>ul</a:t>
            </a:r>
            <a:r>
              <a:rPr lang="en-GB" sz="1200" dirty="0">
                <a:solidFill>
                  <a:srgbClr val="FFFFFF"/>
                </a:solidFill>
              </a:rPr>
              <a:t> </a:t>
            </a:r>
            <a:r>
              <a:rPr lang="en-GB" sz="1200" dirty="0">
                <a:solidFill>
                  <a:srgbClr val="A6E22E"/>
                </a:solidFill>
              </a:rPr>
              <a:t>type</a:t>
            </a:r>
            <a:r>
              <a:rPr lang="en-GB" sz="1200" dirty="0">
                <a:solidFill>
                  <a:srgbClr val="FFFFFF"/>
                </a:solidFill>
              </a:rPr>
              <a:t>="</a:t>
            </a:r>
            <a:r>
              <a:rPr lang="en-GB" sz="1200" dirty="0">
                <a:solidFill>
                  <a:srgbClr val="A6E22E"/>
                </a:solidFill>
              </a:rPr>
              <a:t>circle</a:t>
            </a:r>
            <a:r>
              <a:rPr lang="en-GB" sz="1200" dirty="0">
                <a:solidFill>
                  <a:srgbClr val="FFFFFF"/>
                </a:solidFill>
              </a:rPr>
              <a:t>"&gt;</a:t>
            </a:r>
          </a:p>
          <a:p>
            <a:endParaRPr lang="en-SG" dirty="0"/>
          </a:p>
          <a:p>
            <a:endParaRPr lang="en-SG" dirty="0"/>
          </a:p>
          <a:p>
            <a:r>
              <a:rPr lang="en-SG" dirty="0"/>
              <a:t>&lt;</a:t>
            </a:r>
            <a:r>
              <a:rPr lang="en-SG" dirty="0" err="1"/>
              <a:t>ol</a:t>
            </a:r>
            <a:r>
              <a:rPr lang="en-SG" dirty="0"/>
              <a:t>&gt; = ordered list</a:t>
            </a:r>
          </a:p>
          <a:p>
            <a:pPr marL="0" lvl="0" indent="0" rtl="0">
              <a:spcBef>
                <a:spcPts val="0"/>
              </a:spcBef>
              <a:spcAft>
                <a:spcPts val="0"/>
              </a:spcAft>
              <a:buNone/>
            </a:pPr>
            <a:endParaRPr lang="en-SG" sz="1200" dirty="0">
              <a:solidFill>
                <a:srgbClr val="FFFFFF"/>
              </a:solidFill>
            </a:endParaRPr>
          </a:p>
          <a:p>
            <a:pPr marL="0" lvl="0" indent="0" rtl="0">
              <a:spcBef>
                <a:spcPts val="0"/>
              </a:spcBef>
              <a:spcAft>
                <a:spcPts val="0"/>
              </a:spcAft>
              <a:buNone/>
            </a:pPr>
            <a:r>
              <a:rPr lang="en-SG" sz="1200" dirty="0">
                <a:solidFill>
                  <a:srgbClr val="FFFFFF"/>
                </a:solidFill>
              </a:rPr>
              <a:t>&lt;</a:t>
            </a:r>
            <a:r>
              <a:rPr lang="en-SG" sz="1200" dirty="0" err="1">
                <a:solidFill>
                  <a:srgbClr val="F92672"/>
                </a:solidFill>
              </a:rPr>
              <a:t>ol</a:t>
            </a:r>
            <a:r>
              <a:rPr lang="en-SG" sz="1200" dirty="0">
                <a:solidFill>
                  <a:srgbClr val="FFFFFF"/>
                </a:solidFill>
              </a:rPr>
              <a:t> </a:t>
            </a:r>
            <a:r>
              <a:rPr lang="en-SG" sz="1200" dirty="0">
                <a:solidFill>
                  <a:srgbClr val="A6E22E"/>
                </a:solidFill>
              </a:rPr>
              <a:t>type</a:t>
            </a:r>
            <a:r>
              <a:rPr lang="en-SG" sz="1200" dirty="0">
                <a:solidFill>
                  <a:srgbClr val="FFFFFF"/>
                </a:solidFill>
              </a:rPr>
              <a:t> = </a:t>
            </a:r>
            <a:r>
              <a:rPr lang="en-SG" sz="1200" dirty="0">
                <a:solidFill>
                  <a:srgbClr val="E6DB6E"/>
                </a:solidFill>
              </a:rPr>
              <a:t>"1"</a:t>
            </a:r>
            <a:r>
              <a:rPr lang="en-SG" sz="1200" dirty="0">
                <a:solidFill>
                  <a:srgbClr val="FFFFFF"/>
                </a:solidFill>
              </a:rPr>
              <a:t>&gt; - Default-Case Numerals.</a:t>
            </a:r>
          </a:p>
          <a:p>
            <a:pPr marL="0" lvl="0" indent="0" rtl="0">
              <a:spcBef>
                <a:spcPts val="0"/>
              </a:spcBef>
              <a:spcAft>
                <a:spcPts val="0"/>
              </a:spcAft>
              <a:buNone/>
            </a:pPr>
            <a:r>
              <a:rPr lang="en-SG" sz="1200" dirty="0">
                <a:solidFill>
                  <a:srgbClr val="FFFFFF"/>
                </a:solidFill>
              </a:rPr>
              <a:t>&lt;</a:t>
            </a:r>
            <a:r>
              <a:rPr lang="en-SG" sz="1200" dirty="0" err="1">
                <a:solidFill>
                  <a:srgbClr val="F92672"/>
                </a:solidFill>
              </a:rPr>
              <a:t>ol</a:t>
            </a:r>
            <a:r>
              <a:rPr lang="en-SG" sz="1200" dirty="0">
                <a:solidFill>
                  <a:srgbClr val="FFFFFF"/>
                </a:solidFill>
              </a:rPr>
              <a:t> </a:t>
            </a:r>
            <a:r>
              <a:rPr lang="en-SG" sz="1200" dirty="0">
                <a:solidFill>
                  <a:srgbClr val="A6E22E"/>
                </a:solidFill>
              </a:rPr>
              <a:t>type</a:t>
            </a:r>
            <a:r>
              <a:rPr lang="en-SG" sz="1200" dirty="0">
                <a:solidFill>
                  <a:srgbClr val="FFFFFF"/>
                </a:solidFill>
              </a:rPr>
              <a:t> = </a:t>
            </a:r>
            <a:r>
              <a:rPr lang="en-SG" sz="1200" dirty="0">
                <a:solidFill>
                  <a:srgbClr val="E6DB6E"/>
                </a:solidFill>
              </a:rPr>
              <a:t>"I"</a:t>
            </a:r>
            <a:r>
              <a:rPr lang="en-SG" sz="1200" dirty="0">
                <a:solidFill>
                  <a:srgbClr val="FFFFFF"/>
                </a:solidFill>
              </a:rPr>
              <a:t>&gt; - Upper-Case Numerals.</a:t>
            </a:r>
          </a:p>
          <a:p>
            <a:pPr marL="0" lvl="0" indent="0" rtl="0">
              <a:spcBef>
                <a:spcPts val="0"/>
              </a:spcBef>
              <a:spcAft>
                <a:spcPts val="0"/>
              </a:spcAft>
              <a:buNone/>
            </a:pPr>
            <a:r>
              <a:rPr lang="en-SG" sz="1200" dirty="0">
                <a:solidFill>
                  <a:srgbClr val="FFFFFF"/>
                </a:solidFill>
              </a:rPr>
              <a:t>&lt;</a:t>
            </a:r>
            <a:r>
              <a:rPr lang="en-SG" sz="1200" dirty="0" err="1">
                <a:solidFill>
                  <a:srgbClr val="F92672"/>
                </a:solidFill>
              </a:rPr>
              <a:t>ol</a:t>
            </a:r>
            <a:r>
              <a:rPr lang="en-SG" sz="1200" dirty="0">
                <a:solidFill>
                  <a:srgbClr val="FFFFFF"/>
                </a:solidFill>
              </a:rPr>
              <a:t> </a:t>
            </a:r>
            <a:r>
              <a:rPr lang="en-SG" sz="1200" dirty="0">
                <a:solidFill>
                  <a:srgbClr val="A6E22E"/>
                </a:solidFill>
              </a:rPr>
              <a:t>type</a:t>
            </a:r>
            <a:r>
              <a:rPr lang="en-SG" sz="1200" dirty="0">
                <a:solidFill>
                  <a:srgbClr val="FFFFFF"/>
                </a:solidFill>
              </a:rPr>
              <a:t> = </a:t>
            </a:r>
            <a:r>
              <a:rPr lang="en-SG" sz="1200" dirty="0">
                <a:solidFill>
                  <a:srgbClr val="E6DB6E"/>
                </a:solidFill>
              </a:rPr>
              <a:t>"</a:t>
            </a:r>
            <a:r>
              <a:rPr lang="en-SG" sz="1200" dirty="0" err="1">
                <a:solidFill>
                  <a:srgbClr val="E6DB6E"/>
                </a:solidFill>
              </a:rPr>
              <a:t>i</a:t>
            </a:r>
            <a:r>
              <a:rPr lang="en-SG" sz="1200" dirty="0">
                <a:solidFill>
                  <a:srgbClr val="E6DB6E"/>
                </a:solidFill>
              </a:rPr>
              <a:t>"</a:t>
            </a:r>
            <a:r>
              <a:rPr lang="en-SG" sz="1200" dirty="0">
                <a:solidFill>
                  <a:srgbClr val="FFFFFF"/>
                </a:solidFill>
              </a:rPr>
              <a:t>&gt; - Lower-Case Numerals.</a:t>
            </a:r>
          </a:p>
          <a:p>
            <a:pPr marL="0" lvl="0" indent="0" rtl="0">
              <a:spcBef>
                <a:spcPts val="0"/>
              </a:spcBef>
              <a:spcAft>
                <a:spcPts val="0"/>
              </a:spcAft>
              <a:buNone/>
            </a:pPr>
            <a:r>
              <a:rPr lang="en-SG" sz="1200" dirty="0">
                <a:solidFill>
                  <a:srgbClr val="FFFFFF"/>
                </a:solidFill>
              </a:rPr>
              <a:t>&lt;</a:t>
            </a:r>
            <a:r>
              <a:rPr lang="en-SG" sz="1200" dirty="0" err="1">
                <a:solidFill>
                  <a:srgbClr val="F92672"/>
                </a:solidFill>
              </a:rPr>
              <a:t>ol</a:t>
            </a:r>
            <a:r>
              <a:rPr lang="en-SG" sz="1200" dirty="0">
                <a:solidFill>
                  <a:srgbClr val="FFFFFF"/>
                </a:solidFill>
              </a:rPr>
              <a:t> </a:t>
            </a:r>
            <a:r>
              <a:rPr lang="en-SG" sz="1200" dirty="0">
                <a:solidFill>
                  <a:srgbClr val="A6E22E"/>
                </a:solidFill>
              </a:rPr>
              <a:t>type</a:t>
            </a:r>
            <a:r>
              <a:rPr lang="en-SG" sz="1200" dirty="0">
                <a:solidFill>
                  <a:srgbClr val="FFFFFF"/>
                </a:solidFill>
              </a:rPr>
              <a:t> = </a:t>
            </a:r>
            <a:r>
              <a:rPr lang="en-SG" sz="1200" dirty="0">
                <a:solidFill>
                  <a:srgbClr val="E6DB6E"/>
                </a:solidFill>
              </a:rPr>
              <a:t>"A"</a:t>
            </a:r>
            <a:r>
              <a:rPr lang="en-SG" sz="1200" dirty="0">
                <a:solidFill>
                  <a:srgbClr val="FFFFFF"/>
                </a:solidFill>
              </a:rPr>
              <a:t>&gt; - Upper-Case Letters.</a:t>
            </a:r>
          </a:p>
          <a:p>
            <a:pPr marL="0" lvl="0" indent="0" rtl="0">
              <a:spcBef>
                <a:spcPts val="0"/>
              </a:spcBef>
              <a:spcAft>
                <a:spcPts val="0"/>
              </a:spcAft>
              <a:buNone/>
            </a:pPr>
            <a:r>
              <a:rPr lang="en-SG" sz="1200" dirty="0">
                <a:solidFill>
                  <a:srgbClr val="FFFFFF"/>
                </a:solidFill>
              </a:rPr>
              <a:t>&lt;</a:t>
            </a:r>
            <a:r>
              <a:rPr lang="en-SG" sz="1200" dirty="0" err="1">
                <a:solidFill>
                  <a:srgbClr val="F92672"/>
                </a:solidFill>
              </a:rPr>
              <a:t>ol</a:t>
            </a:r>
            <a:r>
              <a:rPr lang="en-SG" sz="1200" dirty="0">
                <a:solidFill>
                  <a:srgbClr val="FFFFFF"/>
                </a:solidFill>
              </a:rPr>
              <a:t> </a:t>
            </a:r>
            <a:r>
              <a:rPr lang="en-SG" sz="1200" dirty="0">
                <a:solidFill>
                  <a:srgbClr val="A6E22E"/>
                </a:solidFill>
              </a:rPr>
              <a:t>type</a:t>
            </a:r>
            <a:r>
              <a:rPr lang="en-SG" sz="1200" dirty="0">
                <a:solidFill>
                  <a:srgbClr val="FFFFFF"/>
                </a:solidFill>
              </a:rPr>
              <a:t> = </a:t>
            </a:r>
            <a:r>
              <a:rPr lang="en-SG" sz="1200" dirty="0">
                <a:solidFill>
                  <a:srgbClr val="E6DB6E"/>
                </a:solidFill>
              </a:rPr>
              <a:t>"a"</a:t>
            </a:r>
            <a:r>
              <a:rPr lang="en-SG" sz="1200" dirty="0">
                <a:solidFill>
                  <a:srgbClr val="FFFFFF"/>
                </a:solidFill>
              </a:rPr>
              <a:t>&gt; - Lower-Case Letters.</a:t>
            </a:r>
          </a:p>
          <a:p>
            <a:pPr marL="0" lvl="0" indent="0" rtl="0">
              <a:spcBef>
                <a:spcPts val="0"/>
              </a:spcBef>
              <a:spcAft>
                <a:spcPts val="0"/>
              </a:spcAft>
              <a:buNone/>
            </a:pPr>
            <a:endParaRPr lang="en-SG" sz="1200" dirty="0">
              <a:solidFill>
                <a:srgbClr val="FFFFFF"/>
              </a:solidFill>
            </a:endParaRPr>
          </a:p>
          <a:p>
            <a:pPr marL="0" lvl="0" indent="0" rtl="0">
              <a:spcBef>
                <a:spcPts val="0"/>
              </a:spcBef>
              <a:spcAft>
                <a:spcPts val="0"/>
              </a:spcAft>
              <a:buNone/>
            </a:pPr>
            <a:r>
              <a:rPr lang="en-GB" sz="1200" dirty="0">
                <a:solidFill>
                  <a:srgbClr val="FFFFFF"/>
                </a:solidFill>
              </a:rPr>
              <a:t>&lt;</a:t>
            </a:r>
            <a:r>
              <a:rPr lang="en-GB" sz="1200" dirty="0" err="1">
                <a:solidFill>
                  <a:srgbClr val="F92672"/>
                </a:solidFill>
              </a:rPr>
              <a:t>ol</a:t>
            </a:r>
            <a:r>
              <a:rPr lang="en-GB" sz="1200" dirty="0">
                <a:solidFill>
                  <a:srgbClr val="FFFFFF"/>
                </a:solidFill>
              </a:rPr>
              <a:t> </a:t>
            </a:r>
            <a:r>
              <a:rPr lang="en-GB" sz="1200" dirty="0">
                <a:solidFill>
                  <a:srgbClr val="A6E22E"/>
                </a:solidFill>
              </a:rPr>
              <a:t>type</a:t>
            </a:r>
            <a:r>
              <a:rPr lang="en-GB" sz="1200" dirty="0">
                <a:solidFill>
                  <a:srgbClr val="FFFFFF"/>
                </a:solidFill>
              </a:rPr>
              <a:t> = </a:t>
            </a:r>
            <a:r>
              <a:rPr lang="en-GB" sz="1200" dirty="0">
                <a:solidFill>
                  <a:srgbClr val="E6DB6E"/>
                </a:solidFill>
              </a:rPr>
              <a:t>"1"</a:t>
            </a:r>
            <a:r>
              <a:rPr lang="en-GB" sz="1200" dirty="0">
                <a:solidFill>
                  <a:srgbClr val="FFFFFF"/>
                </a:solidFill>
              </a:rPr>
              <a:t> </a:t>
            </a:r>
            <a:r>
              <a:rPr lang="en-GB" sz="1200" dirty="0">
                <a:solidFill>
                  <a:srgbClr val="A6E22E"/>
                </a:solidFill>
              </a:rPr>
              <a:t>start</a:t>
            </a:r>
            <a:r>
              <a:rPr lang="en-GB" sz="1200" dirty="0">
                <a:solidFill>
                  <a:srgbClr val="FFFFFF"/>
                </a:solidFill>
              </a:rPr>
              <a:t> = </a:t>
            </a:r>
            <a:r>
              <a:rPr lang="en-GB" sz="1200" dirty="0">
                <a:solidFill>
                  <a:srgbClr val="E6DB6E"/>
                </a:solidFill>
              </a:rPr>
              <a:t>"4"</a:t>
            </a:r>
            <a:r>
              <a:rPr lang="en-GB" sz="1200" dirty="0">
                <a:solidFill>
                  <a:srgbClr val="FFFFFF"/>
                </a:solidFill>
              </a:rPr>
              <a:t>&gt;    - Numerals starts with 4.</a:t>
            </a:r>
          </a:p>
          <a:p>
            <a:pPr marL="0" lvl="0" indent="0" rtl="0">
              <a:spcBef>
                <a:spcPts val="0"/>
              </a:spcBef>
              <a:spcAft>
                <a:spcPts val="0"/>
              </a:spcAft>
              <a:buNone/>
            </a:pPr>
            <a:r>
              <a:rPr lang="en-GB" sz="1200" dirty="0">
                <a:solidFill>
                  <a:srgbClr val="FFFFFF"/>
                </a:solidFill>
              </a:rPr>
              <a:t>&lt;</a:t>
            </a:r>
            <a:r>
              <a:rPr lang="en-GB" sz="1200" dirty="0" err="1">
                <a:solidFill>
                  <a:srgbClr val="F92672"/>
                </a:solidFill>
              </a:rPr>
              <a:t>ol</a:t>
            </a:r>
            <a:r>
              <a:rPr lang="en-GB" sz="1200" dirty="0">
                <a:solidFill>
                  <a:srgbClr val="FFFFFF"/>
                </a:solidFill>
              </a:rPr>
              <a:t> </a:t>
            </a:r>
            <a:r>
              <a:rPr lang="en-GB" sz="1200" dirty="0">
                <a:solidFill>
                  <a:srgbClr val="A6E22E"/>
                </a:solidFill>
              </a:rPr>
              <a:t>type</a:t>
            </a:r>
            <a:r>
              <a:rPr lang="en-GB" sz="1200" dirty="0">
                <a:solidFill>
                  <a:srgbClr val="FFFFFF"/>
                </a:solidFill>
              </a:rPr>
              <a:t> = </a:t>
            </a:r>
            <a:r>
              <a:rPr lang="en-GB" sz="1200" dirty="0">
                <a:solidFill>
                  <a:srgbClr val="E6DB6E"/>
                </a:solidFill>
              </a:rPr>
              <a:t>"I"</a:t>
            </a:r>
            <a:r>
              <a:rPr lang="en-GB" sz="1200" dirty="0">
                <a:solidFill>
                  <a:srgbClr val="FFFFFF"/>
                </a:solidFill>
              </a:rPr>
              <a:t> </a:t>
            </a:r>
            <a:r>
              <a:rPr lang="en-GB" sz="1200" dirty="0">
                <a:solidFill>
                  <a:srgbClr val="A6E22E"/>
                </a:solidFill>
              </a:rPr>
              <a:t>start</a:t>
            </a:r>
            <a:r>
              <a:rPr lang="en-GB" sz="1200" dirty="0">
                <a:solidFill>
                  <a:srgbClr val="FFFFFF"/>
                </a:solidFill>
              </a:rPr>
              <a:t> = </a:t>
            </a:r>
            <a:r>
              <a:rPr lang="en-GB" sz="1200" dirty="0">
                <a:solidFill>
                  <a:srgbClr val="E6DB6E"/>
                </a:solidFill>
              </a:rPr>
              <a:t>"4"</a:t>
            </a:r>
            <a:r>
              <a:rPr lang="en-GB" sz="1200" dirty="0">
                <a:solidFill>
                  <a:srgbClr val="FFFFFF"/>
                </a:solidFill>
              </a:rPr>
              <a:t>&gt;    - Numerals starts with IV.</a:t>
            </a:r>
          </a:p>
          <a:p>
            <a:pPr marL="0" lvl="0" indent="0" rtl="0">
              <a:spcBef>
                <a:spcPts val="0"/>
              </a:spcBef>
              <a:spcAft>
                <a:spcPts val="0"/>
              </a:spcAft>
              <a:buNone/>
            </a:pPr>
            <a:r>
              <a:rPr lang="en-GB" sz="1200" dirty="0">
                <a:solidFill>
                  <a:srgbClr val="FFFFFF"/>
                </a:solidFill>
              </a:rPr>
              <a:t>&lt;</a:t>
            </a:r>
            <a:r>
              <a:rPr lang="en-GB" sz="1200" dirty="0" err="1">
                <a:solidFill>
                  <a:srgbClr val="F92672"/>
                </a:solidFill>
              </a:rPr>
              <a:t>ol</a:t>
            </a:r>
            <a:r>
              <a:rPr lang="en-GB" sz="1200" dirty="0">
                <a:solidFill>
                  <a:srgbClr val="FFFFFF"/>
                </a:solidFill>
              </a:rPr>
              <a:t> </a:t>
            </a:r>
            <a:r>
              <a:rPr lang="en-GB" sz="1200" dirty="0">
                <a:solidFill>
                  <a:srgbClr val="A6E22E"/>
                </a:solidFill>
              </a:rPr>
              <a:t>type</a:t>
            </a:r>
            <a:r>
              <a:rPr lang="en-GB" sz="1200" dirty="0">
                <a:solidFill>
                  <a:srgbClr val="FFFFFF"/>
                </a:solidFill>
              </a:rPr>
              <a:t> = </a:t>
            </a:r>
            <a:r>
              <a:rPr lang="en-GB" sz="1200" dirty="0">
                <a:solidFill>
                  <a:srgbClr val="E6DB6E"/>
                </a:solidFill>
              </a:rPr>
              <a:t>"</a:t>
            </a:r>
            <a:r>
              <a:rPr lang="en-GB" sz="1200" dirty="0" err="1">
                <a:solidFill>
                  <a:srgbClr val="E6DB6E"/>
                </a:solidFill>
              </a:rPr>
              <a:t>i</a:t>
            </a:r>
            <a:r>
              <a:rPr lang="en-GB" sz="1200" dirty="0">
                <a:solidFill>
                  <a:srgbClr val="E6DB6E"/>
                </a:solidFill>
              </a:rPr>
              <a:t>"</a:t>
            </a:r>
            <a:r>
              <a:rPr lang="en-GB" sz="1200" dirty="0">
                <a:solidFill>
                  <a:srgbClr val="FFFFFF"/>
                </a:solidFill>
              </a:rPr>
              <a:t> </a:t>
            </a:r>
            <a:r>
              <a:rPr lang="en-GB" sz="1200" dirty="0">
                <a:solidFill>
                  <a:srgbClr val="A6E22E"/>
                </a:solidFill>
              </a:rPr>
              <a:t>start</a:t>
            </a:r>
            <a:r>
              <a:rPr lang="en-GB" sz="1200" dirty="0">
                <a:solidFill>
                  <a:srgbClr val="FFFFFF"/>
                </a:solidFill>
              </a:rPr>
              <a:t> = </a:t>
            </a:r>
            <a:r>
              <a:rPr lang="en-GB" sz="1200" dirty="0">
                <a:solidFill>
                  <a:srgbClr val="E6DB6E"/>
                </a:solidFill>
              </a:rPr>
              <a:t>"4"</a:t>
            </a:r>
            <a:r>
              <a:rPr lang="en-GB" sz="1200" dirty="0">
                <a:solidFill>
                  <a:srgbClr val="FFFFFF"/>
                </a:solidFill>
              </a:rPr>
              <a:t>&gt;    - Numerals starts with iv.</a:t>
            </a:r>
          </a:p>
          <a:p>
            <a:pPr lvl="0">
              <a:spcAft>
                <a:spcPts val="0"/>
              </a:spcAft>
              <a:buNone/>
            </a:pPr>
            <a:r>
              <a:rPr lang="en-GB" sz="1200" dirty="0">
                <a:solidFill>
                  <a:srgbClr val="FFFFFF"/>
                </a:solidFill>
              </a:rPr>
              <a:t>&lt;</a:t>
            </a:r>
            <a:r>
              <a:rPr lang="en-GB" sz="1200" dirty="0" err="1">
                <a:solidFill>
                  <a:srgbClr val="F92672"/>
                </a:solidFill>
              </a:rPr>
              <a:t>ol</a:t>
            </a:r>
            <a:r>
              <a:rPr lang="en-GB" sz="1200" dirty="0">
                <a:solidFill>
                  <a:srgbClr val="F92672"/>
                </a:solidFill>
              </a:rPr>
              <a:t> </a:t>
            </a:r>
            <a:r>
              <a:rPr lang="en-GB" sz="1200" dirty="0">
                <a:solidFill>
                  <a:srgbClr val="A6E22E"/>
                </a:solidFill>
              </a:rPr>
              <a:t>type</a:t>
            </a:r>
            <a:r>
              <a:rPr lang="en-GB" sz="1200" dirty="0">
                <a:solidFill>
                  <a:srgbClr val="FFFFFF"/>
                </a:solidFill>
              </a:rPr>
              <a:t> = "</a:t>
            </a:r>
            <a:r>
              <a:rPr lang="en-GB" sz="1200" dirty="0">
                <a:solidFill>
                  <a:srgbClr val="E6DB6E"/>
                </a:solidFill>
              </a:rPr>
              <a:t>a</a:t>
            </a:r>
            <a:r>
              <a:rPr lang="en-GB" sz="1200" dirty="0">
                <a:solidFill>
                  <a:srgbClr val="FFFFFF"/>
                </a:solidFill>
              </a:rPr>
              <a:t>" </a:t>
            </a:r>
            <a:r>
              <a:rPr lang="en-GB" sz="1200" dirty="0">
                <a:solidFill>
                  <a:srgbClr val="A6E22E"/>
                </a:solidFill>
              </a:rPr>
              <a:t>start</a:t>
            </a:r>
            <a:r>
              <a:rPr lang="en-GB" sz="1200" dirty="0">
                <a:solidFill>
                  <a:srgbClr val="FFFFFF"/>
                </a:solidFill>
              </a:rPr>
              <a:t> = "</a:t>
            </a:r>
            <a:r>
              <a:rPr lang="en-GB" sz="1200" dirty="0">
                <a:solidFill>
                  <a:srgbClr val="E6DB6E"/>
                </a:solidFill>
              </a:rPr>
              <a:t>4</a:t>
            </a:r>
            <a:r>
              <a:rPr lang="en-GB" sz="1200" dirty="0">
                <a:solidFill>
                  <a:srgbClr val="FFFFFF"/>
                </a:solidFill>
              </a:rPr>
              <a:t>"&gt;    - Letters starts with d.</a:t>
            </a:r>
          </a:p>
          <a:p>
            <a:pPr lvl="0">
              <a:spcAft>
                <a:spcPts val="0"/>
              </a:spcAft>
              <a:buNone/>
            </a:pPr>
            <a:r>
              <a:rPr lang="en-GB" sz="1200" dirty="0">
                <a:solidFill>
                  <a:srgbClr val="FFFFFF"/>
                </a:solidFill>
              </a:rPr>
              <a:t>&lt;</a:t>
            </a:r>
            <a:r>
              <a:rPr lang="en-GB" sz="1200" dirty="0" err="1">
                <a:solidFill>
                  <a:srgbClr val="F92672"/>
                </a:solidFill>
              </a:rPr>
              <a:t>ol</a:t>
            </a:r>
            <a:r>
              <a:rPr lang="en-GB" sz="1200" dirty="0">
                <a:solidFill>
                  <a:srgbClr val="FFFFFF"/>
                </a:solidFill>
              </a:rPr>
              <a:t> </a:t>
            </a:r>
            <a:r>
              <a:rPr lang="en-GB" sz="1200" dirty="0">
                <a:solidFill>
                  <a:srgbClr val="A6E22E"/>
                </a:solidFill>
              </a:rPr>
              <a:t>type</a:t>
            </a:r>
            <a:r>
              <a:rPr lang="en-GB" sz="1200" dirty="0">
                <a:solidFill>
                  <a:srgbClr val="FFFFFF"/>
                </a:solidFill>
              </a:rPr>
              <a:t> = "</a:t>
            </a:r>
            <a:r>
              <a:rPr lang="en-GB" sz="1200" dirty="0">
                <a:solidFill>
                  <a:srgbClr val="E6DB6E"/>
                </a:solidFill>
              </a:rPr>
              <a:t>A</a:t>
            </a:r>
            <a:r>
              <a:rPr lang="en-GB" sz="1200" dirty="0">
                <a:solidFill>
                  <a:srgbClr val="FFFFFF"/>
                </a:solidFill>
              </a:rPr>
              <a:t>" </a:t>
            </a:r>
            <a:r>
              <a:rPr lang="en-GB" sz="1200" dirty="0">
                <a:solidFill>
                  <a:srgbClr val="A6E22E"/>
                </a:solidFill>
              </a:rPr>
              <a:t>start</a:t>
            </a:r>
            <a:r>
              <a:rPr lang="en-GB" sz="1200" dirty="0"/>
              <a:t> = "</a:t>
            </a:r>
            <a:r>
              <a:rPr lang="en-GB" sz="1200" dirty="0">
                <a:solidFill>
                  <a:srgbClr val="E6DB6E"/>
                </a:solidFill>
              </a:rPr>
              <a:t>4</a:t>
            </a:r>
            <a:r>
              <a:rPr lang="en-GB" sz="1200" dirty="0"/>
              <a:t>"</a:t>
            </a:r>
            <a:r>
              <a:rPr lang="en-GB" sz="1200" dirty="0">
                <a:solidFill>
                  <a:srgbClr val="FFFFFF"/>
                </a:solidFill>
              </a:rPr>
              <a:t>&gt;    - Letters starts with D.</a:t>
            </a:r>
          </a:p>
          <a:p>
            <a:pPr marL="0" lvl="0" indent="0" rtl="0">
              <a:spcBef>
                <a:spcPts val="0"/>
              </a:spcBef>
              <a:spcAft>
                <a:spcPts val="0"/>
              </a:spcAft>
              <a:buNone/>
            </a:pPr>
            <a:endParaRPr lang="en-SG" sz="1200" dirty="0">
              <a:solidFill>
                <a:srgbClr val="FFFFFF"/>
              </a:solidFill>
            </a:endParaRPr>
          </a:p>
          <a:p>
            <a:pPr lvl="0" rtl="0">
              <a:lnSpc>
                <a:spcPct val="100000"/>
              </a:lnSpc>
              <a:spcBef>
                <a:spcPts val="0"/>
              </a:spcBef>
              <a:buNone/>
            </a:pPr>
            <a:endParaRPr lang="en-SG" sz="1200" dirty="0">
              <a:solidFill>
                <a:srgbClr val="FFFFFF"/>
              </a:solidFill>
            </a:endParaRPr>
          </a:p>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21</a:t>
            </a:fld>
            <a:endParaRPr lang="en-SG"/>
          </a:p>
        </p:txBody>
      </p:sp>
    </p:spTree>
    <p:extLst>
      <p:ext uri="{BB962C8B-B14F-4D97-AF65-F5344CB8AC3E}">
        <p14:creationId xmlns:p14="http://schemas.microsoft.com/office/powerpoint/2010/main" val="34668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this workshop, we won’t be covering Form Tag as it most probably won’t be used by the </a:t>
            </a:r>
            <a:r>
              <a:rPr lang="en-SG" dirty="0" err="1"/>
              <a:t>heartcode</a:t>
            </a:r>
            <a:r>
              <a:rPr lang="en-SG" dirty="0"/>
              <a:t> student. </a:t>
            </a:r>
          </a:p>
        </p:txBody>
      </p:sp>
      <p:sp>
        <p:nvSpPr>
          <p:cNvPr id="4" name="Slide Number Placeholder 3"/>
          <p:cNvSpPr>
            <a:spLocks noGrp="1"/>
          </p:cNvSpPr>
          <p:nvPr>
            <p:ph type="sldNum" sz="quarter" idx="10"/>
          </p:nvPr>
        </p:nvSpPr>
        <p:spPr/>
        <p:txBody>
          <a:bodyPr/>
          <a:lstStyle/>
          <a:p>
            <a:fld id="{AE6C499E-42D0-4A07-BC17-3E1621001A44}" type="slidenum">
              <a:rPr lang="en-SG" smtClean="0"/>
              <a:t>22</a:t>
            </a:fld>
            <a:endParaRPr lang="en-SG"/>
          </a:p>
        </p:txBody>
      </p:sp>
    </p:spTree>
    <p:extLst>
      <p:ext uri="{BB962C8B-B14F-4D97-AF65-F5344CB8AC3E}">
        <p14:creationId xmlns:p14="http://schemas.microsoft.com/office/powerpoint/2010/main" val="223137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26</a:t>
            </a:fld>
            <a:endParaRPr lang="en-SG"/>
          </a:p>
        </p:txBody>
      </p:sp>
    </p:spTree>
    <p:extLst>
      <p:ext uri="{BB962C8B-B14F-4D97-AF65-F5344CB8AC3E}">
        <p14:creationId xmlns:p14="http://schemas.microsoft.com/office/powerpoint/2010/main" val="34465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E6C499E-42D0-4A07-BC17-3E1621001A44}" type="slidenum">
              <a:rPr lang="en-SG" smtClean="0"/>
              <a:t>27</a:t>
            </a:fld>
            <a:endParaRPr lang="en-SG"/>
          </a:p>
        </p:txBody>
      </p:sp>
    </p:spTree>
    <p:extLst>
      <p:ext uri="{BB962C8B-B14F-4D97-AF65-F5344CB8AC3E}">
        <p14:creationId xmlns:p14="http://schemas.microsoft.com/office/powerpoint/2010/main" val="92268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Documentation link for CSS : https://getbootstrap.com/docs/3.3/css/</a:t>
            </a:r>
          </a:p>
        </p:txBody>
      </p:sp>
      <p:sp>
        <p:nvSpPr>
          <p:cNvPr id="4" name="Slide Number Placeholder 3"/>
          <p:cNvSpPr>
            <a:spLocks noGrp="1"/>
          </p:cNvSpPr>
          <p:nvPr>
            <p:ph type="sldNum" sz="quarter" idx="10"/>
          </p:nvPr>
        </p:nvSpPr>
        <p:spPr/>
        <p:txBody>
          <a:bodyPr/>
          <a:lstStyle/>
          <a:p>
            <a:fld id="{AE6C499E-42D0-4A07-BC17-3E1621001A44}" type="slidenum">
              <a:rPr lang="en-SG" smtClean="0"/>
              <a:t>33</a:t>
            </a:fld>
            <a:endParaRPr lang="en-SG"/>
          </a:p>
        </p:txBody>
      </p:sp>
    </p:spTree>
    <p:extLst>
      <p:ext uri="{BB962C8B-B14F-4D97-AF65-F5344CB8AC3E}">
        <p14:creationId xmlns:p14="http://schemas.microsoft.com/office/powerpoint/2010/main" val="5211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pic>
        <p:nvPicPr>
          <p:cNvPr id="9" name="Picture 8">
            <a:extLst>
              <a:ext uri="{FF2B5EF4-FFF2-40B4-BE49-F238E27FC236}">
                <a16:creationId xmlns:a16="http://schemas.microsoft.com/office/drawing/2014/main" id="{9AD79392-DDE3-4793-A496-4CEBEBBBD6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9712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0501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723900" indent="-723900">
              <a:defRPr/>
            </a:lvl1pPr>
            <a:lvl2pPr marL="1079500" indent="-355600">
              <a:defRPr/>
            </a:lvl2pPr>
            <a:lvl3pPr marL="1435100" indent="-355600">
              <a:defRPr/>
            </a:lvl3pPr>
            <a:lvl4pPr marL="1790700" indent="-355600">
              <a:defRPr/>
            </a:lvl4pPr>
            <a:lvl5pPr marL="2159000" indent="-3683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36AD85B0-DDE1-4716-912C-662F888A8129}"/>
              </a:ext>
            </a:extLst>
          </p:cNvPr>
          <p:cNvSpPr>
            <a:spLocks noGrp="1"/>
          </p:cNvSpPr>
          <p:nvPr>
            <p:ph type="title"/>
          </p:nvPr>
        </p:nvSpPr>
        <p:spPr/>
        <p:txBody>
          <a:bodyPr/>
          <a:lstStyle/>
          <a:p>
            <a:r>
              <a:rPr lang="en-US"/>
              <a:t>Click to edit Master title style</a:t>
            </a:r>
            <a:endParaRPr lang="en-SG"/>
          </a:p>
        </p:txBody>
      </p:sp>
      <p:sp>
        <p:nvSpPr>
          <p:cNvPr id="13" name="Slide Number Placeholder 12">
            <a:extLst>
              <a:ext uri="{FF2B5EF4-FFF2-40B4-BE49-F238E27FC236}">
                <a16:creationId xmlns:a16="http://schemas.microsoft.com/office/drawing/2014/main" id="{6AD3CC41-811D-410F-9AC5-21DFD9A7DB59}"/>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6" name="Picture 15">
            <a:extLst>
              <a:ext uri="{FF2B5EF4-FFF2-40B4-BE49-F238E27FC236}">
                <a16:creationId xmlns:a16="http://schemas.microsoft.com/office/drawing/2014/main" id="{9FB8BC96-FCED-403B-999B-E2E717A973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30422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397420"/>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8CE5892A-91CC-4EF8-AFAA-CD80D3FAAA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160961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Slide Number Placeholder 6">
            <a:extLst>
              <a:ext uri="{FF2B5EF4-FFF2-40B4-BE49-F238E27FC236}">
                <a16:creationId xmlns:a16="http://schemas.microsoft.com/office/drawing/2014/main" id="{76E7D23D-069C-477A-82D6-E81BBB9B4B7C}"/>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2230591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256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A0F373F5-32AF-4E99-B3CA-0B2C618D71FA}"/>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0" name="Picture 9">
            <a:extLst>
              <a:ext uri="{FF2B5EF4-FFF2-40B4-BE49-F238E27FC236}">
                <a16:creationId xmlns:a16="http://schemas.microsoft.com/office/drawing/2014/main" id="{F8AAE660-DB98-45F9-963A-08EC40F64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309995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577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C158A8D3-DD4B-4E24-AF9F-07835E5E57A3}"/>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12" name="Picture 11">
            <a:extLst>
              <a:ext uri="{FF2B5EF4-FFF2-40B4-BE49-F238E27FC236}">
                <a16:creationId xmlns:a16="http://schemas.microsoft.com/office/drawing/2014/main" id="{01E3DAD6-C859-46C2-9DBA-F1876DC2BE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44485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C4DD5ACF-17AC-41FE-B550-206C50CC1948}"/>
              </a:ext>
            </a:extLst>
          </p:cNvPr>
          <p:cNvSpPr>
            <a:spLocks noGrp="1"/>
          </p:cNvSpPr>
          <p:nvPr>
            <p:ph type="sldNum" sz="quarter" idx="10"/>
          </p:nvPr>
        </p:nvSpPr>
        <p:spPr/>
        <p:txBody>
          <a:bodyPr/>
          <a:lstStyle/>
          <a:p>
            <a:fld id="{F0398FA4-423D-491B-8B60-19EDEE9DFD1D}" type="slidenum">
              <a:rPr lang="en-SG" smtClean="0"/>
              <a:pPr/>
              <a:t>‹#›</a:t>
            </a:fld>
            <a:endParaRPr lang="en-SG"/>
          </a:p>
        </p:txBody>
      </p:sp>
      <p:pic>
        <p:nvPicPr>
          <p:cNvPr id="9" name="Picture 8">
            <a:extLst>
              <a:ext uri="{FF2B5EF4-FFF2-40B4-BE49-F238E27FC236}">
                <a16:creationId xmlns:a16="http://schemas.microsoft.com/office/drawing/2014/main" id="{5B453809-A33D-445F-B373-510C71F653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5788" y="6082421"/>
            <a:ext cx="1937827" cy="746553"/>
          </a:xfrm>
          <a:prstGeom prst="rect">
            <a:avLst/>
          </a:prstGeom>
        </p:spPr>
      </p:pic>
    </p:spTree>
    <p:extLst>
      <p:ext uri="{BB962C8B-B14F-4D97-AF65-F5344CB8AC3E}">
        <p14:creationId xmlns:p14="http://schemas.microsoft.com/office/powerpoint/2010/main" val="283538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4258187-DABB-4573-986E-E82980C3CD7F}"/>
              </a:ext>
            </a:extLst>
          </p:cNvPr>
          <p:cNvSpPr>
            <a:spLocks noGrp="1"/>
          </p:cNvSpPr>
          <p:nvPr>
            <p:ph type="sldNum" sz="quarter" idx="10"/>
          </p:nvPr>
        </p:nvSpPr>
        <p:spPr/>
        <p:txBody>
          <a:bodyPr/>
          <a:lstStyle/>
          <a:p>
            <a:fld id="{F0398FA4-423D-491B-8B60-19EDEE9DFD1D}" type="slidenum">
              <a:rPr lang="en-SG" smtClean="0"/>
              <a:pPr/>
              <a:t>‹#›</a:t>
            </a:fld>
            <a:endParaRPr lang="en-SG"/>
          </a:p>
        </p:txBody>
      </p:sp>
    </p:spTree>
    <p:extLst>
      <p:ext uri="{BB962C8B-B14F-4D97-AF65-F5344CB8AC3E}">
        <p14:creationId xmlns:p14="http://schemas.microsoft.com/office/powerpoint/2010/main" val="403986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E2849C-BF91-473D-B2DA-7A364A3284D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1036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6477" y="6352667"/>
            <a:ext cx="7017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F0398FA4-423D-491B-8B60-19EDEE9DFD1D}" type="slidenum">
              <a:rPr lang="en-SG" smtClean="0"/>
              <a:pPr/>
              <a:t>‹#›</a:t>
            </a:fld>
            <a:endParaRPr lang="en-SG"/>
          </a:p>
        </p:txBody>
      </p:sp>
    </p:spTree>
    <p:extLst>
      <p:ext uri="{BB962C8B-B14F-4D97-AF65-F5344CB8AC3E}">
        <p14:creationId xmlns:p14="http://schemas.microsoft.com/office/powerpoint/2010/main" val="25340425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ctr" defTabSz="914377" rtl="0" eaLnBrk="1" latinLnBrk="0" hangingPunct="1">
        <a:lnSpc>
          <a:spcPct val="90000"/>
        </a:lnSpc>
        <a:spcBef>
          <a:spcPct val="0"/>
        </a:spcBef>
        <a:buNone/>
        <a:defRPr sz="4400" b="1" kern="1200">
          <a:solidFill>
            <a:srgbClr val="D09C0B"/>
          </a:solidFill>
          <a:latin typeface="Open Sans Light" panose="020B0306030504020204"/>
          <a:ea typeface="+mj-ea"/>
          <a:cs typeface="+mj-cs"/>
        </a:defRPr>
      </a:lvl1pPr>
    </p:titleStyle>
    <p:bodyStyle>
      <a:lvl1pPr marL="533400" indent="-533400" algn="l" defTabSz="914377" rtl="0" eaLnBrk="1" latinLnBrk="0" hangingPunct="1">
        <a:lnSpc>
          <a:spcPct val="90000"/>
        </a:lnSpc>
        <a:spcBef>
          <a:spcPts val="1000"/>
        </a:spcBef>
        <a:buFont typeface="Wingdings" panose="05000000000000000000" pitchFamily="2" charset="2"/>
        <a:buChar char="q"/>
        <a:defRPr sz="2800" kern="1200">
          <a:solidFill>
            <a:schemeClr val="tx1"/>
          </a:solidFill>
          <a:latin typeface="Calibri (Body)"/>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CCE98C-D756-4988-913D-45563F79C1CB}"/>
              </a:ext>
            </a:extLst>
          </p:cNvPr>
          <p:cNvSpPr>
            <a:spLocks noGrp="1"/>
          </p:cNvSpPr>
          <p:nvPr>
            <p:ph type="subTitle" idx="1"/>
          </p:nvPr>
        </p:nvSpPr>
        <p:spPr>
          <a:xfrm>
            <a:off x="1509011" y="5074540"/>
            <a:ext cx="9144000" cy="685800"/>
          </a:xfrm>
        </p:spPr>
        <p:txBody>
          <a:bodyPr/>
          <a:lstStyle/>
          <a:p>
            <a:r>
              <a:rPr lang="en-SG" dirty="0">
                <a:solidFill>
                  <a:srgbClr val="D09C0B"/>
                </a:solidFill>
              </a:rPr>
              <a:t>19</a:t>
            </a:r>
            <a:r>
              <a:rPr lang="en-SG" baseline="30000" dirty="0">
                <a:solidFill>
                  <a:srgbClr val="D09C0B"/>
                </a:solidFill>
              </a:rPr>
              <a:t>th</a:t>
            </a:r>
            <a:r>
              <a:rPr lang="en-SG" dirty="0">
                <a:solidFill>
                  <a:srgbClr val="D09C0B"/>
                </a:solidFill>
              </a:rPr>
              <a:t> December 2017</a:t>
            </a:r>
          </a:p>
        </p:txBody>
      </p:sp>
      <p:pic>
        <p:nvPicPr>
          <p:cNvPr id="4" name="Picture 3">
            <a:extLst>
              <a:ext uri="{FF2B5EF4-FFF2-40B4-BE49-F238E27FC236}">
                <a16:creationId xmlns:a16="http://schemas.microsoft.com/office/drawing/2014/main" id="{A3AEA8A1-5141-49C3-BB8A-A24E6964C7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4502" y="5616827"/>
            <a:ext cx="3028871" cy="1001068"/>
          </a:xfrm>
          <a:prstGeom prst="rect">
            <a:avLst/>
          </a:prstGeom>
        </p:spPr>
      </p:pic>
      <p:pic>
        <p:nvPicPr>
          <p:cNvPr id="5" name="Picture 4">
            <a:extLst>
              <a:ext uri="{FF2B5EF4-FFF2-40B4-BE49-F238E27FC236}">
                <a16:creationId xmlns:a16="http://schemas.microsoft.com/office/drawing/2014/main" id="{E6DB6A12-DCC0-4F40-AB00-315BBF19E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2053" y="5017438"/>
            <a:ext cx="1600457" cy="1600457"/>
          </a:xfrm>
          <a:prstGeom prst="rect">
            <a:avLst/>
          </a:prstGeom>
        </p:spPr>
      </p:pic>
      <p:pic>
        <p:nvPicPr>
          <p:cNvPr id="6" name="Picture 5">
            <a:extLst>
              <a:ext uri="{FF2B5EF4-FFF2-40B4-BE49-F238E27FC236}">
                <a16:creationId xmlns:a16="http://schemas.microsoft.com/office/drawing/2014/main" id="{7A6F4A52-3E12-41B4-81BC-350C2FA2F2FA}"/>
              </a:ext>
            </a:extLst>
          </p:cNvPr>
          <p:cNvPicPr>
            <a:picLocks noChangeAspect="1"/>
          </p:cNvPicPr>
          <p:nvPr/>
        </p:nvPicPr>
        <p:blipFill>
          <a:blip r:embed="rId4"/>
          <a:stretch>
            <a:fillRect/>
          </a:stretch>
        </p:blipFill>
        <p:spPr>
          <a:xfrm>
            <a:off x="4021643" y="626897"/>
            <a:ext cx="4118735" cy="3564579"/>
          </a:xfrm>
          <a:prstGeom prst="rect">
            <a:avLst/>
          </a:prstGeom>
        </p:spPr>
      </p:pic>
      <p:sp>
        <p:nvSpPr>
          <p:cNvPr id="2" name="Title 1">
            <a:extLst>
              <a:ext uri="{FF2B5EF4-FFF2-40B4-BE49-F238E27FC236}">
                <a16:creationId xmlns:a16="http://schemas.microsoft.com/office/drawing/2014/main" id="{74E0FC71-E9C8-46C6-9D94-54B2C91E72E9}"/>
              </a:ext>
            </a:extLst>
          </p:cNvPr>
          <p:cNvSpPr>
            <a:spLocks noGrp="1"/>
          </p:cNvSpPr>
          <p:nvPr>
            <p:ph type="ctrTitle"/>
          </p:nvPr>
        </p:nvSpPr>
        <p:spPr>
          <a:xfrm>
            <a:off x="1509010" y="3498308"/>
            <a:ext cx="9144000" cy="1576232"/>
          </a:xfrm>
        </p:spPr>
        <p:txBody>
          <a:bodyPr/>
          <a:lstStyle/>
          <a:p>
            <a:r>
              <a:rPr lang="en-SG" dirty="0">
                <a:cs typeface="Adobe Gurmukhi" panose="01010101010101010101" pitchFamily="50" charset="0"/>
              </a:rPr>
              <a:t>Web Development</a:t>
            </a:r>
            <a:endParaRPr lang="en-SG" dirty="0"/>
          </a:p>
        </p:txBody>
      </p:sp>
    </p:spTree>
    <p:extLst>
      <p:ext uri="{BB962C8B-B14F-4D97-AF65-F5344CB8AC3E}">
        <p14:creationId xmlns:p14="http://schemas.microsoft.com/office/powerpoint/2010/main" val="265911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3A50-FE03-431A-B7F1-4203F795E52B}"/>
              </a:ext>
            </a:extLst>
          </p:cNvPr>
          <p:cNvSpPr>
            <a:spLocks noGrp="1"/>
          </p:cNvSpPr>
          <p:nvPr>
            <p:ph idx="1"/>
          </p:nvPr>
        </p:nvSpPr>
        <p:spPr/>
        <p:txBody>
          <a:bodyPr>
            <a:normAutofit/>
          </a:bodyPr>
          <a:lstStyle/>
          <a:p>
            <a:pPr>
              <a:lnSpc>
                <a:spcPct val="150000"/>
              </a:lnSpc>
            </a:pPr>
            <a:r>
              <a:rPr lang="en-SG" dirty="0"/>
              <a:t>Elements that have no content</a:t>
            </a:r>
          </a:p>
          <a:p>
            <a:pPr marL="0" indent="0">
              <a:lnSpc>
                <a:spcPct val="150000"/>
              </a:lnSpc>
              <a:buNone/>
            </a:pPr>
            <a:r>
              <a:rPr lang="en-SG" dirty="0"/>
              <a:t>Example :</a:t>
            </a:r>
          </a:p>
          <a:p>
            <a:pPr>
              <a:lnSpc>
                <a:spcPct val="150000"/>
              </a:lnSpc>
            </a:pPr>
            <a:r>
              <a:rPr lang="en-SG" dirty="0"/>
              <a:t>&lt;</a:t>
            </a:r>
            <a:r>
              <a:rPr lang="en-SG" dirty="0" err="1"/>
              <a:t>br</a:t>
            </a:r>
            <a:r>
              <a:rPr lang="en-SG" dirty="0"/>
              <a:t> /&gt; (break line / new line)</a:t>
            </a:r>
          </a:p>
          <a:p>
            <a:pPr>
              <a:lnSpc>
                <a:spcPct val="150000"/>
              </a:lnSpc>
            </a:pPr>
            <a:r>
              <a:rPr lang="en-SG" dirty="0"/>
              <a:t>&lt;hr /&gt; (horizontal ruler)</a:t>
            </a:r>
          </a:p>
          <a:p>
            <a:pPr>
              <a:lnSpc>
                <a:spcPct val="150000"/>
              </a:lnSpc>
            </a:pPr>
            <a:r>
              <a:rPr lang="en-SG" dirty="0"/>
              <a:t>&lt;</a:t>
            </a:r>
            <a:r>
              <a:rPr lang="en-SG" dirty="0" err="1"/>
              <a:t>img</a:t>
            </a:r>
            <a:r>
              <a:rPr lang="en-SG" dirty="0"/>
              <a:t> /&gt; (image element)</a:t>
            </a:r>
          </a:p>
        </p:txBody>
      </p:sp>
      <p:sp>
        <p:nvSpPr>
          <p:cNvPr id="2" name="Title 1">
            <a:extLst>
              <a:ext uri="{FF2B5EF4-FFF2-40B4-BE49-F238E27FC236}">
                <a16:creationId xmlns:a16="http://schemas.microsoft.com/office/drawing/2014/main" id="{38E58DB1-E82C-4775-B306-C8AD432ADDDA}"/>
              </a:ext>
            </a:extLst>
          </p:cNvPr>
          <p:cNvSpPr>
            <a:spLocks noGrp="1"/>
          </p:cNvSpPr>
          <p:nvPr>
            <p:ph type="title"/>
          </p:nvPr>
        </p:nvSpPr>
        <p:spPr/>
        <p:txBody>
          <a:bodyPr/>
          <a:lstStyle/>
          <a:p>
            <a:r>
              <a:rPr lang="en-SG"/>
              <a:t>Empty HTML Element</a:t>
            </a:r>
            <a:endParaRPr lang="en-SG" dirty="0"/>
          </a:p>
        </p:txBody>
      </p:sp>
      <p:pic>
        <p:nvPicPr>
          <p:cNvPr id="6" name="Picture 4" descr="empty element">
            <a:extLst>
              <a:ext uri="{FF2B5EF4-FFF2-40B4-BE49-F238E27FC236}">
                <a16:creationId xmlns:a16="http://schemas.microsoft.com/office/drawing/2014/main" id="{0D2A091B-4AB0-4D29-B728-B70704D34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616" y="3987484"/>
            <a:ext cx="6535264" cy="207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63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3A50-FE03-431A-B7F1-4203F795E52B}"/>
              </a:ext>
            </a:extLst>
          </p:cNvPr>
          <p:cNvSpPr>
            <a:spLocks noGrp="1"/>
          </p:cNvSpPr>
          <p:nvPr>
            <p:ph idx="1"/>
          </p:nvPr>
        </p:nvSpPr>
        <p:spPr/>
        <p:txBody>
          <a:bodyPr>
            <a:normAutofit fontScale="92500" lnSpcReduction="10000"/>
          </a:bodyPr>
          <a:lstStyle/>
          <a:p>
            <a:pPr>
              <a:lnSpc>
                <a:spcPct val="150000"/>
              </a:lnSpc>
            </a:pPr>
            <a:r>
              <a:rPr lang="en-SG" dirty="0"/>
              <a:t>Writing notes, comments on web pages</a:t>
            </a:r>
          </a:p>
          <a:p>
            <a:pPr>
              <a:lnSpc>
                <a:spcPct val="150000"/>
              </a:lnSpc>
            </a:pPr>
            <a:r>
              <a:rPr lang="en-SG" dirty="0"/>
              <a:t>Do not want it to be displayed</a:t>
            </a:r>
          </a:p>
          <a:p>
            <a:pPr>
              <a:lnSpc>
                <a:spcPct val="150000"/>
              </a:lnSpc>
            </a:pPr>
            <a:r>
              <a:rPr lang="en-SG" dirty="0"/>
              <a:t>Useful for documentation, for others to read and understand</a:t>
            </a:r>
          </a:p>
          <a:p>
            <a:pPr marL="0" indent="0">
              <a:lnSpc>
                <a:spcPct val="150000"/>
              </a:lnSpc>
              <a:buNone/>
            </a:pPr>
            <a:r>
              <a:rPr lang="en-SG" dirty="0"/>
              <a:t>Example:</a:t>
            </a:r>
          </a:p>
          <a:p>
            <a:pPr>
              <a:lnSpc>
                <a:spcPct val="150000"/>
              </a:lnSpc>
            </a:pPr>
            <a:r>
              <a:rPr lang="en-SG" dirty="0"/>
              <a:t>&lt;!-- …. --&gt;</a:t>
            </a:r>
          </a:p>
          <a:p>
            <a:pPr>
              <a:lnSpc>
                <a:spcPct val="150000"/>
              </a:lnSpc>
            </a:pPr>
            <a:r>
              <a:rPr lang="en-SG" dirty="0"/>
              <a:t>&lt;!-- &lt;p&gt;……………&lt;/p&gt; --&gt;</a:t>
            </a:r>
          </a:p>
        </p:txBody>
      </p:sp>
      <p:sp>
        <p:nvSpPr>
          <p:cNvPr id="2" name="Title 1">
            <a:extLst>
              <a:ext uri="{FF2B5EF4-FFF2-40B4-BE49-F238E27FC236}">
                <a16:creationId xmlns:a16="http://schemas.microsoft.com/office/drawing/2014/main" id="{38E58DB1-E82C-4775-B306-C8AD432ADDDA}"/>
              </a:ext>
            </a:extLst>
          </p:cNvPr>
          <p:cNvSpPr>
            <a:spLocks noGrp="1"/>
          </p:cNvSpPr>
          <p:nvPr>
            <p:ph type="title"/>
          </p:nvPr>
        </p:nvSpPr>
        <p:spPr/>
        <p:txBody>
          <a:bodyPr/>
          <a:lstStyle/>
          <a:p>
            <a:r>
              <a:rPr lang="en-SG"/>
              <a:t>Comments Element</a:t>
            </a:r>
            <a:endParaRPr lang="en-SG" dirty="0"/>
          </a:p>
        </p:txBody>
      </p:sp>
    </p:spTree>
    <p:extLst>
      <p:ext uri="{BB962C8B-B14F-4D97-AF65-F5344CB8AC3E}">
        <p14:creationId xmlns:p14="http://schemas.microsoft.com/office/powerpoint/2010/main" val="260873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D43E0EC-4DC5-4C24-B17E-203E15179E78}"/>
              </a:ext>
            </a:extLst>
          </p:cNvPr>
          <p:cNvPicPr>
            <a:picLocks noChangeAspect="1"/>
          </p:cNvPicPr>
          <p:nvPr/>
        </p:nvPicPr>
        <p:blipFill rotWithShape="1">
          <a:blip r:embed="rId3"/>
          <a:srcRect r="5402" b="6205"/>
          <a:stretch/>
        </p:blipFill>
        <p:spPr>
          <a:xfrm>
            <a:off x="5991096" y="2457574"/>
            <a:ext cx="4343075" cy="2724845"/>
          </a:xfrm>
          <a:prstGeom prst="rect">
            <a:avLst/>
          </a:prstGeom>
        </p:spPr>
      </p:pic>
      <p:sp>
        <p:nvSpPr>
          <p:cNvPr id="3" name="Content Placeholder 2">
            <a:extLst>
              <a:ext uri="{FF2B5EF4-FFF2-40B4-BE49-F238E27FC236}">
                <a16:creationId xmlns:a16="http://schemas.microsoft.com/office/drawing/2014/main" id="{FD5D3A50-FE03-431A-B7F1-4203F795E52B}"/>
              </a:ext>
            </a:extLst>
          </p:cNvPr>
          <p:cNvSpPr>
            <a:spLocks noGrp="1"/>
          </p:cNvSpPr>
          <p:nvPr>
            <p:ph idx="1"/>
          </p:nvPr>
        </p:nvSpPr>
        <p:spPr>
          <a:xfrm>
            <a:off x="852714" y="1690690"/>
            <a:ext cx="10515600" cy="4869767"/>
          </a:xfrm>
        </p:spPr>
        <p:txBody>
          <a:bodyPr>
            <a:normAutofit/>
          </a:bodyPr>
          <a:lstStyle/>
          <a:p>
            <a:pPr marL="0" indent="0">
              <a:lnSpc>
                <a:spcPct val="120000"/>
              </a:lnSpc>
              <a:spcBef>
                <a:spcPts val="0"/>
              </a:spcBef>
              <a:buNone/>
            </a:pPr>
            <a:r>
              <a:rPr lang="en-SG" sz="1730" dirty="0"/>
              <a:t>&lt;table&gt;</a:t>
            </a:r>
          </a:p>
          <a:p>
            <a:pPr marL="0" indent="0">
              <a:lnSpc>
                <a:spcPct val="120000"/>
              </a:lnSpc>
              <a:spcBef>
                <a:spcPts val="0"/>
              </a:spcBef>
              <a:buNone/>
            </a:pPr>
            <a:r>
              <a:rPr lang="en-SG" sz="1730" dirty="0"/>
              <a:t>	&lt;</a:t>
            </a:r>
            <a:r>
              <a:rPr lang="en-SG" sz="1730" dirty="0" err="1"/>
              <a:t>tr</a:t>
            </a:r>
            <a:r>
              <a:rPr lang="en-SG" sz="1730" dirty="0"/>
              <a:t>&gt;</a:t>
            </a:r>
          </a:p>
          <a:p>
            <a:pPr marL="0" indent="0">
              <a:lnSpc>
                <a:spcPct val="120000"/>
              </a:lnSpc>
              <a:spcBef>
                <a:spcPts val="0"/>
              </a:spcBef>
              <a:buNone/>
            </a:pPr>
            <a:r>
              <a:rPr lang="en-SG" sz="1730" dirty="0"/>
              <a:t>		&lt;</a:t>
            </a:r>
            <a:r>
              <a:rPr lang="en-SG" sz="1730" dirty="0" err="1"/>
              <a:t>th</a:t>
            </a:r>
            <a:r>
              <a:rPr lang="en-SG" sz="1730" dirty="0"/>
              <a:t>&gt; Title1&lt;/</a:t>
            </a:r>
            <a:r>
              <a:rPr lang="en-SG" sz="1730" dirty="0" err="1"/>
              <a:t>th</a:t>
            </a:r>
            <a:r>
              <a:rPr lang="en-SG" sz="1730" dirty="0"/>
              <a:t>&gt;</a:t>
            </a:r>
          </a:p>
          <a:p>
            <a:pPr marL="0" indent="0">
              <a:lnSpc>
                <a:spcPct val="120000"/>
              </a:lnSpc>
              <a:spcBef>
                <a:spcPts val="0"/>
              </a:spcBef>
              <a:buNone/>
            </a:pPr>
            <a:r>
              <a:rPr lang="en-SG" sz="1730" dirty="0"/>
              <a:t>		&lt;</a:t>
            </a:r>
            <a:r>
              <a:rPr lang="en-SG" sz="1730" dirty="0" err="1"/>
              <a:t>th</a:t>
            </a:r>
            <a:r>
              <a:rPr lang="en-SG" sz="1730" dirty="0"/>
              <a:t>&gt; Title2&lt;/</a:t>
            </a:r>
            <a:r>
              <a:rPr lang="en-SG" sz="1730" dirty="0" err="1"/>
              <a:t>th</a:t>
            </a:r>
            <a:r>
              <a:rPr lang="en-SG" sz="1730" dirty="0"/>
              <a:t>&gt;</a:t>
            </a:r>
          </a:p>
          <a:p>
            <a:pPr marL="0" indent="0">
              <a:lnSpc>
                <a:spcPct val="120000"/>
              </a:lnSpc>
              <a:spcBef>
                <a:spcPts val="0"/>
              </a:spcBef>
              <a:buNone/>
            </a:pPr>
            <a:r>
              <a:rPr lang="en-SG" sz="1730" dirty="0"/>
              <a:t>	&lt;/</a:t>
            </a:r>
            <a:r>
              <a:rPr lang="en-SG" sz="1730" dirty="0" err="1"/>
              <a:t>tr</a:t>
            </a:r>
            <a:r>
              <a:rPr lang="en-SG" sz="1730" dirty="0"/>
              <a:t>&gt;</a:t>
            </a:r>
          </a:p>
          <a:p>
            <a:pPr marL="0" indent="0">
              <a:lnSpc>
                <a:spcPct val="120000"/>
              </a:lnSpc>
              <a:spcBef>
                <a:spcPts val="0"/>
              </a:spcBef>
              <a:buNone/>
            </a:pPr>
            <a:r>
              <a:rPr lang="en-SG" sz="1730" dirty="0"/>
              <a:t>	&lt;</a:t>
            </a:r>
            <a:r>
              <a:rPr lang="en-SG" sz="1730" dirty="0" err="1"/>
              <a:t>tr</a:t>
            </a:r>
            <a:r>
              <a:rPr lang="en-SG" sz="1730" dirty="0"/>
              <a:t>&gt;</a:t>
            </a:r>
          </a:p>
          <a:p>
            <a:pPr marL="0" indent="0">
              <a:lnSpc>
                <a:spcPct val="120000"/>
              </a:lnSpc>
              <a:spcBef>
                <a:spcPts val="0"/>
              </a:spcBef>
              <a:buNone/>
            </a:pPr>
            <a:r>
              <a:rPr lang="en-SG" sz="1730" dirty="0"/>
              <a:t>		&lt;td&gt; R1, C1 &lt;/td&gt;</a:t>
            </a:r>
          </a:p>
          <a:p>
            <a:pPr marL="0" indent="0">
              <a:lnSpc>
                <a:spcPct val="120000"/>
              </a:lnSpc>
              <a:spcBef>
                <a:spcPts val="0"/>
              </a:spcBef>
              <a:buNone/>
            </a:pPr>
            <a:r>
              <a:rPr lang="en-SG" sz="1730" dirty="0"/>
              <a:t>		&lt;td&gt; R1, C2 &lt;/td&gt;</a:t>
            </a:r>
          </a:p>
          <a:p>
            <a:pPr marL="0" indent="0">
              <a:lnSpc>
                <a:spcPct val="120000"/>
              </a:lnSpc>
              <a:spcBef>
                <a:spcPts val="0"/>
              </a:spcBef>
              <a:buNone/>
            </a:pPr>
            <a:r>
              <a:rPr lang="en-SG" sz="1730" dirty="0"/>
              <a:t>	&lt;/</a:t>
            </a:r>
            <a:r>
              <a:rPr lang="en-SG" sz="1730" dirty="0" err="1"/>
              <a:t>tr</a:t>
            </a:r>
            <a:r>
              <a:rPr lang="en-SG" sz="1730" dirty="0"/>
              <a:t>&gt;</a:t>
            </a:r>
          </a:p>
          <a:p>
            <a:pPr marL="0" indent="0">
              <a:lnSpc>
                <a:spcPct val="120000"/>
              </a:lnSpc>
              <a:spcBef>
                <a:spcPts val="0"/>
              </a:spcBef>
              <a:buNone/>
            </a:pPr>
            <a:r>
              <a:rPr lang="en-SG" sz="1730" dirty="0"/>
              <a:t>	&lt;</a:t>
            </a:r>
            <a:r>
              <a:rPr lang="en-SG" sz="1730" dirty="0" err="1"/>
              <a:t>tr</a:t>
            </a:r>
            <a:r>
              <a:rPr lang="en-SG" sz="1730" dirty="0"/>
              <a:t>&gt;</a:t>
            </a:r>
          </a:p>
          <a:p>
            <a:pPr marL="0" indent="0">
              <a:lnSpc>
                <a:spcPct val="120000"/>
              </a:lnSpc>
              <a:spcBef>
                <a:spcPts val="0"/>
              </a:spcBef>
              <a:buNone/>
            </a:pPr>
            <a:r>
              <a:rPr lang="en-SG" sz="1730" dirty="0"/>
              <a:t>		&lt;td&gt; R2, C1 &lt;/td&gt;</a:t>
            </a:r>
          </a:p>
          <a:p>
            <a:pPr marL="0" indent="0">
              <a:lnSpc>
                <a:spcPct val="120000"/>
              </a:lnSpc>
              <a:spcBef>
                <a:spcPts val="0"/>
              </a:spcBef>
              <a:buNone/>
            </a:pPr>
            <a:r>
              <a:rPr lang="en-SG" sz="1730" dirty="0"/>
              <a:t>		&lt;td&gt; R2, C2 &lt;/td&gt;</a:t>
            </a:r>
          </a:p>
          <a:p>
            <a:pPr marL="0" indent="0">
              <a:lnSpc>
                <a:spcPct val="120000"/>
              </a:lnSpc>
              <a:spcBef>
                <a:spcPts val="0"/>
              </a:spcBef>
              <a:buNone/>
            </a:pPr>
            <a:r>
              <a:rPr lang="en-SG" sz="1730" dirty="0"/>
              <a:t>	&lt;/</a:t>
            </a:r>
            <a:r>
              <a:rPr lang="en-SG" sz="1730" dirty="0" err="1"/>
              <a:t>tr</a:t>
            </a:r>
            <a:r>
              <a:rPr lang="en-SG" sz="1730" dirty="0"/>
              <a:t>&gt;</a:t>
            </a:r>
          </a:p>
          <a:p>
            <a:pPr marL="0" indent="0">
              <a:lnSpc>
                <a:spcPct val="120000"/>
              </a:lnSpc>
              <a:spcBef>
                <a:spcPts val="0"/>
              </a:spcBef>
              <a:buNone/>
            </a:pPr>
            <a:r>
              <a:rPr lang="en-SG" sz="1730" dirty="0"/>
              <a:t>&lt;/table&gt;</a:t>
            </a:r>
          </a:p>
        </p:txBody>
      </p:sp>
      <p:sp>
        <p:nvSpPr>
          <p:cNvPr id="2" name="Title 1">
            <a:extLst>
              <a:ext uri="{FF2B5EF4-FFF2-40B4-BE49-F238E27FC236}">
                <a16:creationId xmlns:a16="http://schemas.microsoft.com/office/drawing/2014/main" id="{38E58DB1-E82C-4775-B306-C8AD432ADDDA}"/>
              </a:ext>
            </a:extLst>
          </p:cNvPr>
          <p:cNvSpPr>
            <a:spLocks noGrp="1"/>
          </p:cNvSpPr>
          <p:nvPr>
            <p:ph type="title"/>
          </p:nvPr>
        </p:nvSpPr>
        <p:spPr/>
        <p:txBody>
          <a:bodyPr/>
          <a:lstStyle/>
          <a:p>
            <a:r>
              <a:rPr lang="en-SG"/>
              <a:t>Table Element</a:t>
            </a:r>
            <a:endParaRPr lang="en-SG" dirty="0"/>
          </a:p>
        </p:txBody>
      </p:sp>
      <p:grpSp>
        <p:nvGrpSpPr>
          <p:cNvPr id="22" name="Group 21">
            <a:extLst>
              <a:ext uri="{FF2B5EF4-FFF2-40B4-BE49-F238E27FC236}">
                <a16:creationId xmlns:a16="http://schemas.microsoft.com/office/drawing/2014/main" id="{3D62AE98-7E48-4F82-BB34-D7612DA63579}"/>
              </a:ext>
            </a:extLst>
          </p:cNvPr>
          <p:cNvGrpSpPr/>
          <p:nvPr/>
        </p:nvGrpSpPr>
        <p:grpSpPr>
          <a:xfrm>
            <a:off x="5936342" y="2457574"/>
            <a:ext cx="4397829" cy="2724845"/>
            <a:chOff x="5363032" y="2457574"/>
            <a:chExt cx="5551712" cy="2724845"/>
          </a:xfrm>
        </p:grpSpPr>
        <p:sp>
          <p:nvSpPr>
            <p:cNvPr id="23" name="Rectangle 22">
              <a:extLst>
                <a:ext uri="{FF2B5EF4-FFF2-40B4-BE49-F238E27FC236}">
                  <a16:creationId xmlns:a16="http://schemas.microsoft.com/office/drawing/2014/main" id="{84D0A5E9-33AC-4302-B954-433A6E7000B5}"/>
                </a:ext>
              </a:extLst>
            </p:cNvPr>
            <p:cNvSpPr/>
            <p:nvPr/>
          </p:nvSpPr>
          <p:spPr>
            <a:xfrm>
              <a:off x="5413830" y="2457574"/>
              <a:ext cx="5500914" cy="2724845"/>
            </a:xfrm>
            <a:prstGeom prst="rect">
              <a:avLst/>
            </a:prstGeom>
            <a:noFill/>
            <a:ln w="38100">
              <a:solidFill>
                <a:srgbClr val="D19C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Connector 23">
              <a:extLst>
                <a:ext uri="{FF2B5EF4-FFF2-40B4-BE49-F238E27FC236}">
                  <a16:creationId xmlns:a16="http://schemas.microsoft.com/office/drawing/2014/main" id="{CF4EC832-45C5-475F-A59F-DD2BEA5B3726}"/>
                </a:ext>
              </a:extLst>
            </p:cNvPr>
            <p:cNvCxnSpPr>
              <a:cxnSpLocks/>
              <a:stCxn id="23" idx="2"/>
              <a:endCxn id="23" idx="0"/>
            </p:cNvCxnSpPr>
            <p:nvPr/>
          </p:nvCxnSpPr>
          <p:spPr>
            <a:xfrm flipV="1">
              <a:off x="8164287" y="2457574"/>
              <a:ext cx="0" cy="2724845"/>
            </a:xfrm>
            <a:prstGeom prst="line">
              <a:avLst/>
            </a:prstGeom>
            <a:ln w="38100">
              <a:solidFill>
                <a:srgbClr val="D19C0D"/>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20826E-3C8B-4B91-A132-F24D377F39A6}"/>
                </a:ext>
              </a:extLst>
            </p:cNvPr>
            <p:cNvCxnSpPr>
              <a:cxnSpLocks/>
            </p:cNvCxnSpPr>
            <p:nvPr/>
          </p:nvCxnSpPr>
          <p:spPr>
            <a:xfrm flipH="1">
              <a:off x="5413830" y="3471655"/>
              <a:ext cx="5500914" cy="0"/>
            </a:xfrm>
            <a:prstGeom prst="line">
              <a:avLst/>
            </a:prstGeom>
            <a:ln w="38100">
              <a:solidFill>
                <a:srgbClr val="D19C0D"/>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FC434B-6A12-4A24-A908-2DD9FFDAC829}"/>
                </a:ext>
              </a:extLst>
            </p:cNvPr>
            <p:cNvCxnSpPr>
              <a:cxnSpLocks/>
            </p:cNvCxnSpPr>
            <p:nvPr/>
          </p:nvCxnSpPr>
          <p:spPr>
            <a:xfrm flipH="1">
              <a:off x="5363032" y="4277201"/>
              <a:ext cx="5500914" cy="0"/>
            </a:xfrm>
            <a:prstGeom prst="line">
              <a:avLst/>
            </a:prstGeom>
            <a:ln w="38100">
              <a:solidFill>
                <a:srgbClr val="D19C0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36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3A50-FE03-431A-B7F1-4203F795E52B}"/>
              </a:ext>
            </a:extLst>
          </p:cNvPr>
          <p:cNvSpPr>
            <a:spLocks noGrp="1"/>
          </p:cNvSpPr>
          <p:nvPr>
            <p:ph idx="1"/>
          </p:nvPr>
        </p:nvSpPr>
        <p:spPr/>
        <p:txBody>
          <a:bodyPr>
            <a:normAutofit/>
          </a:bodyPr>
          <a:lstStyle/>
          <a:p>
            <a:pPr>
              <a:lnSpc>
                <a:spcPct val="150000"/>
              </a:lnSpc>
            </a:pPr>
            <a:r>
              <a:rPr lang="en-SG" dirty="0"/>
              <a:t>Elements inside elements</a:t>
            </a:r>
          </a:p>
          <a:p>
            <a:pPr marL="0" indent="0">
              <a:lnSpc>
                <a:spcPct val="150000"/>
              </a:lnSpc>
              <a:buNone/>
            </a:pPr>
            <a:r>
              <a:rPr lang="en-SG" dirty="0"/>
              <a:t>Example :</a:t>
            </a:r>
          </a:p>
          <a:p>
            <a:pPr>
              <a:lnSpc>
                <a:spcPct val="100000"/>
              </a:lnSpc>
            </a:pPr>
            <a:r>
              <a:rPr lang="en-SG" dirty="0"/>
              <a:t>&lt;p&gt; element &lt;u&gt; inside &lt;/u&gt; element&lt;/p&gt;</a:t>
            </a:r>
          </a:p>
          <a:p>
            <a:pPr marL="0" indent="0">
              <a:lnSpc>
                <a:spcPct val="200000"/>
              </a:lnSpc>
              <a:buNone/>
            </a:pPr>
            <a:r>
              <a:rPr lang="en-SG" dirty="0">
                <a:solidFill>
                  <a:srgbClr val="FF0000"/>
                </a:solidFill>
              </a:rPr>
              <a:t>Incorrect Example :</a:t>
            </a:r>
          </a:p>
          <a:p>
            <a:pPr>
              <a:lnSpc>
                <a:spcPct val="100000"/>
              </a:lnSpc>
            </a:pPr>
            <a:r>
              <a:rPr lang="en-SG" dirty="0"/>
              <a:t>&lt;p&gt; element &lt;u&gt; inside element&lt;/p&gt; &lt;/u&gt;</a:t>
            </a:r>
          </a:p>
        </p:txBody>
      </p:sp>
      <p:sp>
        <p:nvSpPr>
          <p:cNvPr id="2" name="Title 1">
            <a:extLst>
              <a:ext uri="{FF2B5EF4-FFF2-40B4-BE49-F238E27FC236}">
                <a16:creationId xmlns:a16="http://schemas.microsoft.com/office/drawing/2014/main" id="{38E58DB1-E82C-4775-B306-C8AD432ADDDA}"/>
              </a:ext>
            </a:extLst>
          </p:cNvPr>
          <p:cNvSpPr>
            <a:spLocks noGrp="1"/>
          </p:cNvSpPr>
          <p:nvPr>
            <p:ph type="title"/>
          </p:nvPr>
        </p:nvSpPr>
        <p:spPr/>
        <p:txBody>
          <a:bodyPr/>
          <a:lstStyle/>
          <a:p>
            <a:r>
              <a:rPr lang="en-SG"/>
              <a:t>Nesting Element</a:t>
            </a:r>
            <a:endParaRPr lang="en-SG" dirty="0"/>
          </a:p>
        </p:txBody>
      </p:sp>
    </p:spTree>
    <p:extLst>
      <p:ext uri="{BB962C8B-B14F-4D97-AF65-F5344CB8AC3E}">
        <p14:creationId xmlns:p14="http://schemas.microsoft.com/office/powerpoint/2010/main" val="375750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5D3A50-FE03-431A-B7F1-4203F795E52B}"/>
              </a:ext>
            </a:extLst>
          </p:cNvPr>
          <p:cNvSpPr>
            <a:spLocks noGrp="1"/>
          </p:cNvSpPr>
          <p:nvPr>
            <p:ph idx="1"/>
          </p:nvPr>
        </p:nvSpPr>
        <p:spPr/>
        <p:txBody>
          <a:bodyPr/>
          <a:lstStyle/>
          <a:p>
            <a:pPr>
              <a:lnSpc>
                <a:spcPct val="200000"/>
              </a:lnSpc>
            </a:pPr>
            <a:r>
              <a:rPr lang="en-SG" dirty="0"/>
              <a:t>&lt;b&gt; – bold text</a:t>
            </a:r>
          </a:p>
          <a:p>
            <a:pPr>
              <a:lnSpc>
                <a:spcPct val="200000"/>
              </a:lnSpc>
            </a:pPr>
            <a:r>
              <a:rPr lang="en-SG" dirty="0"/>
              <a:t>&lt;</a:t>
            </a:r>
            <a:r>
              <a:rPr lang="en-SG" dirty="0" err="1"/>
              <a:t>i</a:t>
            </a:r>
            <a:r>
              <a:rPr lang="en-SG" dirty="0"/>
              <a:t>&gt; – Italic  text</a:t>
            </a:r>
          </a:p>
          <a:p>
            <a:pPr>
              <a:lnSpc>
                <a:spcPct val="200000"/>
              </a:lnSpc>
            </a:pPr>
            <a:r>
              <a:rPr lang="en-SG" dirty="0"/>
              <a:t>&lt;u&gt; – underline text</a:t>
            </a:r>
          </a:p>
        </p:txBody>
      </p:sp>
      <p:sp>
        <p:nvSpPr>
          <p:cNvPr id="2" name="Title 1">
            <a:extLst>
              <a:ext uri="{FF2B5EF4-FFF2-40B4-BE49-F238E27FC236}">
                <a16:creationId xmlns:a16="http://schemas.microsoft.com/office/drawing/2014/main" id="{38E58DB1-E82C-4775-B306-C8AD432ADDDA}"/>
              </a:ext>
            </a:extLst>
          </p:cNvPr>
          <p:cNvSpPr>
            <a:spLocks noGrp="1"/>
          </p:cNvSpPr>
          <p:nvPr>
            <p:ph type="title"/>
          </p:nvPr>
        </p:nvSpPr>
        <p:spPr/>
        <p:txBody>
          <a:bodyPr/>
          <a:lstStyle/>
          <a:p>
            <a:r>
              <a:rPr lang="en-SG"/>
              <a:t>Text Formatting Elements</a:t>
            </a:r>
            <a:endParaRPr lang="en-SG" dirty="0"/>
          </a:p>
        </p:txBody>
      </p:sp>
    </p:spTree>
    <p:extLst>
      <p:ext uri="{BB962C8B-B14F-4D97-AF65-F5344CB8AC3E}">
        <p14:creationId xmlns:p14="http://schemas.microsoft.com/office/powerpoint/2010/main" val="357917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Provide additional information</a:t>
            </a:r>
          </a:p>
          <a:p>
            <a:pPr>
              <a:lnSpc>
                <a:spcPct val="200000"/>
              </a:lnSpc>
            </a:pPr>
            <a:r>
              <a:rPr lang="en-SG" dirty="0"/>
              <a:t>Some elements does nothing on its own</a:t>
            </a:r>
          </a:p>
          <a:p>
            <a:pPr>
              <a:lnSpc>
                <a:spcPct val="200000"/>
              </a:lnSpc>
            </a:pPr>
            <a:r>
              <a:rPr lang="en-SG" dirty="0"/>
              <a:t>Always specific at the start tag</a:t>
            </a:r>
          </a:p>
          <a:p>
            <a:pPr>
              <a:lnSpc>
                <a:spcPct val="200000"/>
              </a:lnSpc>
            </a:pPr>
            <a:r>
              <a:rPr lang="en-SG" dirty="0"/>
              <a:t>2 type of attributes</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Element’s Attributes</a:t>
            </a:r>
            <a:endParaRPr lang="en-SG" dirty="0"/>
          </a:p>
        </p:txBody>
      </p:sp>
    </p:spTree>
    <p:extLst>
      <p:ext uri="{BB962C8B-B14F-4D97-AF65-F5344CB8AC3E}">
        <p14:creationId xmlns:p14="http://schemas.microsoft.com/office/powerpoint/2010/main" val="16784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a:bodyPr>
          <a:lstStyle/>
          <a:p>
            <a:pPr marL="0" indent="0">
              <a:lnSpc>
                <a:spcPct val="150000"/>
              </a:lnSpc>
              <a:buNone/>
            </a:pPr>
            <a:r>
              <a:rPr lang="en-SG" dirty="0"/>
              <a:t>Single or double quotes?</a:t>
            </a:r>
          </a:p>
          <a:p>
            <a:pPr>
              <a:lnSpc>
                <a:spcPct val="100000"/>
              </a:lnSpc>
            </a:pPr>
            <a:r>
              <a:rPr lang="en-SG" dirty="0"/>
              <a:t>&lt;a </a:t>
            </a:r>
            <a:r>
              <a:rPr lang="en-SG" dirty="0" err="1"/>
              <a:t>href</a:t>
            </a:r>
            <a:r>
              <a:rPr lang="en-SG" dirty="0"/>
              <a:t>="http://example.com"&gt;link to example&lt;/a&gt;</a:t>
            </a:r>
          </a:p>
          <a:p>
            <a:pPr>
              <a:lnSpc>
                <a:spcPct val="150000"/>
              </a:lnSpc>
            </a:pPr>
            <a:r>
              <a:rPr lang="en-SG" dirty="0"/>
              <a:t>&lt;a </a:t>
            </a:r>
            <a:r>
              <a:rPr lang="en-SG" dirty="0" err="1"/>
              <a:t>href</a:t>
            </a:r>
            <a:r>
              <a:rPr lang="en-SG" dirty="0"/>
              <a:t>='http://example.com'&gt;link to example&lt;/a&gt;</a:t>
            </a:r>
          </a:p>
          <a:p>
            <a:pPr marL="0" indent="0">
              <a:lnSpc>
                <a:spcPct val="200000"/>
              </a:lnSpc>
              <a:buNone/>
            </a:pPr>
            <a:r>
              <a:rPr lang="en-SG" dirty="0">
                <a:solidFill>
                  <a:srgbClr val="FF0000"/>
                </a:solidFill>
              </a:rPr>
              <a:t>Incorrect  : </a:t>
            </a:r>
          </a:p>
          <a:p>
            <a:pPr>
              <a:lnSpc>
                <a:spcPct val="100000"/>
              </a:lnSpc>
            </a:pPr>
            <a:r>
              <a:rPr lang="en-SG" dirty="0"/>
              <a:t>&lt;a </a:t>
            </a:r>
            <a:r>
              <a:rPr lang="en-SG" dirty="0" err="1"/>
              <a:t>href</a:t>
            </a:r>
            <a:r>
              <a:rPr lang="en-SG" dirty="0"/>
              <a:t>="http://example.com'&gt;link to example&lt;/a&gt;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Attributes Values</a:t>
            </a:r>
            <a:endParaRPr lang="en-SG" dirty="0"/>
          </a:p>
        </p:txBody>
      </p:sp>
    </p:spTree>
    <p:extLst>
      <p:ext uri="{BB962C8B-B14F-4D97-AF65-F5344CB8AC3E}">
        <p14:creationId xmlns:p14="http://schemas.microsoft.com/office/powerpoint/2010/main" val="9703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92500" lnSpcReduction="10000"/>
          </a:bodyPr>
          <a:lstStyle/>
          <a:p>
            <a:pPr>
              <a:lnSpc>
                <a:spcPct val="170000"/>
              </a:lnSpc>
            </a:pPr>
            <a:r>
              <a:rPr lang="en-SG" sz="2400" dirty="0"/>
              <a:t>Unique attributes of the element</a:t>
            </a:r>
          </a:p>
          <a:p>
            <a:pPr>
              <a:lnSpc>
                <a:spcPct val="170000"/>
              </a:lnSpc>
            </a:pPr>
            <a:r>
              <a:rPr lang="en-SG" sz="2400" dirty="0"/>
              <a:t>Only work on specific elements</a:t>
            </a:r>
          </a:p>
          <a:p>
            <a:pPr marL="0" indent="0">
              <a:lnSpc>
                <a:spcPct val="170000"/>
              </a:lnSpc>
              <a:buNone/>
            </a:pPr>
            <a:r>
              <a:rPr lang="en-SG" sz="2400" dirty="0"/>
              <a:t>Example :</a:t>
            </a:r>
          </a:p>
          <a:p>
            <a:pPr marL="0" indent="0">
              <a:lnSpc>
                <a:spcPct val="120000"/>
              </a:lnSpc>
              <a:buNone/>
            </a:pPr>
            <a:r>
              <a:rPr lang="en-SG" sz="2400" dirty="0"/>
              <a:t>anchor tag, determine where should it redirect to</a:t>
            </a:r>
          </a:p>
          <a:p>
            <a:pPr>
              <a:lnSpc>
                <a:spcPct val="100000"/>
              </a:lnSpc>
            </a:pPr>
            <a:r>
              <a:rPr lang="en-SG" sz="2400" dirty="0"/>
              <a:t>&lt; a </a:t>
            </a:r>
            <a:r>
              <a:rPr lang="en-SG" sz="2400" dirty="0" err="1">
                <a:solidFill>
                  <a:srgbClr val="D19C0D"/>
                </a:solidFill>
              </a:rPr>
              <a:t>href</a:t>
            </a:r>
            <a:r>
              <a:rPr lang="en-SG" sz="2400" dirty="0"/>
              <a:t> = "https://google.com" &gt; Google Website &lt;/a&gt;</a:t>
            </a:r>
          </a:p>
          <a:p>
            <a:pPr marL="0" indent="0">
              <a:lnSpc>
                <a:spcPct val="200000"/>
              </a:lnSpc>
              <a:buNone/>
            </a:pPr>
            <a:r>
              <a:rPr lang="en-SG" sz="2400" dirty="0"/>
              <a:t>image tag, determine the </a:t>
            </a:r>
            <a:r>
              <a:rPr lang="en-SG" sz="2400" dirty="0" err="1"/>
              <a:t>the</a:t>
            </a:r>
            <a:r>
              <a:rPr lang="en-SG" sz="2400" dirty="0"/>
              <a:t> image source </a:t>
            </a:r>
          </a:p>
          <a:p>
            <a:pPr>
              <a:lnSpc>
                <a:spcPct val="100000"/>
              </a:lnSpc>
            </a:pPr>
            <a:r>
              <a:rPr lang="en-SG" sz="2400" dirty="0"/>
              <a:t>&lt;</a:t>
            </a:r>
            <a:r>
              <a:rPr lang="en-SG" sz="2400" dirty="0" err="1"/>
              <a:t>img</a:t>
            </a:r>
            <a:r>
              <a:rPr lang="en-SG" sz="2400" dirty="0"/>
              <a:t> </a:t>
            </a:r>
            <a:r>
              <a:rPr lang="en-SG" sz="2400" dirty="0" err="1">
                <a:solidFill>
                  <a:srgbClr val="D19C0D"/>
                </a:solidFill>
              </a:rPr>
              <a:t>src</a:t>
            </a:r>
            <a:r>
              <a:rPr lang="en-SG" sz="2400" dirty="0"/>
              <a:t> ="imageSrc.jpg" /&gt;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Element Specific Attributes </a:t>
            </a:r>
            <a:endParaRPr lang="en-SG" dirty="0"/>
          </a:p>
        </p:txBody>
      </p:sp>
    </p:spTree>
    <p:extLst>
      <p:ext uri="{BB962C8B-B14F-4D97-AF65-F5344CB8AC3E}">
        <p14:creationId xmlns:p14="http://schemas.microsoft.com/office/powerpoint/2010/main" val="163284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85000" lnSpcReduction="20000"/>
          </a:bodyPr>
          <a:lstStyle/>
          <a:p>
            <a:pPr marL="0" indent="0">
              <a:buNone/>
            </a:pPr>
            <a:r>
              <a:rPr lang="en-SG" dirty="0"/>
              <a:t>&lt;a </a:t>
            </a:r>
            <a:r>
              <a:rPr lang="en-SG" dirty="0" err="1">
                <a:solidFill>
                  <a:srgbClr val="D19C0D"/>
                </a:solidFill>
              </a:rPr>
              <a:t>href</a:t>
            </a:r>
            <a:r>
              <a:rPr lang="en-SG" dirty="0"/>
              <a:t>= "https://Google.com" </a:t>
            </a:r>
            <a:r>
              <a:rPr lang="en-SG" dirty="0">
                <a:solidFill>
                  <a:srgbClr val="D19C0D"/>
                </a:solidFill>
              </a:rPr>
              <a:t>target</a:t>
            </a:r>
            <a:r>
              <a:rPr lang="en-SG" dirty="0"/>
              <a:t>="_blank"&gt;anchor tag&lt;/a&gt;</a:t>
            </a:r>
          </a:p>
          <a:p>
            <a:pPr>
              <a:lnSpc>
                <a:spcPct val="120000"/>
              </a:lnSpc>
            </a:pPr>
            <a:r>
              <a:rPr lang="en-SG" dirty="0" err="1"/>
              <a:t>href</a:t>
            </a:r>
            <a:r>
              <a:rPr lang="en-SG" dirty="0"/>
              <a:t> – hyperlink reference</a:t>
            </a:r>
          </a:p>
          <a:p>
            <a:pPr>
              <a:lnSpc>
                <a:spcPct val="120000"/>
              </a:lnSpc>
            </a:pPr>
            <a:r>
              <a:rPr lang="en-SG" dirty="0"/>
              <a:t>target – where should the link open in</a:t>
            </a:r>
          </a:p>
          <a:p>
            <a:pPr marL="0" indent="0">
              <a:lnSpc>
                <a:spcPct val="200000"/>
              </a:lnSpc>
              <a:buNone/>
            </a:pPr>
            <a:r>
              <a:rPr lang="en-SG" dirty="0"/>
              <a:t>&lt;</a:t>
            </a:r>
            <a:r>
              <a:rPr lang="en-SG" dirty="0" err="1"/>
              <a:t>img</a:t>
            </a:r>
            <a:r>
              <a:rPr lang="en-SG" dirty="0"/>
              <a:t> </a:t>
            </a:r>
            <a:r>
              <a:rPr lang="en-SG" dirty="0" err="1">
                <a:solidFill>
                  <a:srgbClr val="D19C0D"/>
                </a:solidFill>
              </a:rPr>
              <a:t>src</a:t>
            </a:r>
            <a:r>
              <a:rPr lang="en-SG" dirty="0"/>
              <a:t>= "wizard.png" </a:t>
            </a:r>
            <a:r>
              <a:rPr lang="en-SG" dirty="0">
                <a:solidFill>
                  <a:srgbClr val="D19C0D"/>
                </a:solidFill>
              </a:rPr>
              <a:t>width</a:t>
            </a:r>
            <a:r>
              <a:rPr lang="en-SG" dirty="0"/>
              <a:t>="100" </a:t>
            </a:r>
            <a:r>
              <a:rPr lang="en-SG" dirty="0">
                <a:solidFill>
                  <a:srgbClr val="D09C0B"/>
                </a:solidFill>
              </a:rPr>
              <a:t>height</a:t>
            </a:r>
            <a:r>
              <a:rPr lang="en-SG" dirty="0"/>
              <a:t>="100" </a:t>
            </a:r>
            <a:r>
              <a:rPr lang="en-SG" dirty="0">
                <a:solidFill>
                  <a:srgbClr val="D19C0D"/>
                </a:solidFill>
              </a:rPr>
              <a:t>alt</a:t>
            </a:r>
            <a:r>
              <a:rPr lang="en-SG" dirty="0"/>
              <a:t>=" wizard picture " /&gt;</a:t>
            </a:r>
          </a:p>
          <a:p>
            <a:pPr>
              <a:lnSpc>
                <a:spcPct val="120000"/>
              </a:lnSpc>
            </a:pPr>
            <a:r>
              <a:rPr lang="en-SG" dirty="0" err="1"/>
              <a:t>src</a:t>
            </a:r>
            <a:r>
              <a:rPr lang="en-SG" dirty="0"/>
              <a:t> – source of image</a:t>
            </a:r>
          </a:p>
          <a:p>
            <a:pPr>
              <a:lnSpc>
                <a:spcPct val="120000"/>
              </a:lnSpc>
            </a:pPr>
            <a:r>
              <a:rPr lang="en-SG" dirty="0"/>
              <a:t>width – width of image</a:t>
            </a:r>
          </a:p>
          <a:p>
            <a:pPr>
              <a:lnSpc>
                <a:spcPct val="120000"/>
              </a:lnSpc>
            </a:pPr>
            <a:r>
              <a:rPr lang="en-SG" dirty="0"/>
              <a:t>height – height of image</a:t>
            </a:r>
          </a:p>
          <a:p>
            <a:pPr>
              <a:lnSpc>
                <a:spcPct val="120000"/>
              </a:lnSpc>
            </a:pPr>
            <a:r>
              <a:rPr lang="en-SG" dirty="0"/>
              <a:t>alt – what to display if the images failed to load </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More Elements specific Attributes</a:t>
            </a:r>
            <a:endParaRPr lang="en-SG" dirty="0"/>
          </a:p>
        </p:txBody>
      </p:sp>
    </p:spTree>
    <p:extLst>
      <p:ext uri="{BB962C8B-B14F-4D97-AF65-F5344CB8AC3E}">
        <p14:creationId xmlns:p14="http://schemas.microsoft.com/office/powerpoint/2010/main" val="55985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150000"/>
              </a:lnSpc>
            </a:pPr>
            <a:r>
              <a:rPr lang="en-SG" dirty="0"/>
              <a:t>Works on every elements</a:t>
            </a:r>
          </a:p>
          <a:p>
            <a:pPr marL="0" indent="0">
              <a:lnSpc>
                <a:spcPct val="150000"/>
              </a:lnSpc>
              <a:buNone/>
            </a:pPr>
            <a:r>
              <a:rPr lang="en-SG" dirty="0"/>
              <a:t>Example:</a:t>
            </a:r>
          </a:p>
          <a:p>
            <a:pPr>
              <a:lnSpc>
                <a:spcPct val="100000"/>
              </a:lnSpc>
            </a:pPr>
            <a:r>
              <a:rPr lang="en-SG" dirty="0"/>
              <a:t>style – provide style details for the element</a:t>
            </a:r>
          </a:p>
          <a:p>
            <a:pPr>
              <a:lnSpc>
                <a:spcPct val="150000"/>
              </a:lnSpc>
            </a:pPr>
            <a:r>
              <a:rPr lang="en-SG" dirty="0"/>
              <a:t>&lt;p </a:t>
            </a:r>
            <a:r>
              <a:rPr lang="en-SG" dirty="0">
                <a:solidFill>
                  <a:srgbClr val="D19C0D"/>
                </a:solidFill>
              </a:rPr>
              <a:t>style</a:t>
            </a:r>
            <a:r>
              <a:rPr lang="en-SG" dirty="0"/>
              <a:t>= "</a:t>
            </a:r>
            <a:r>
              <a:rPr lang="en-SG" dirty="0" err="1"/>
              <a:t>color</a:t>
            </a:r>
            <a:r>
              <a:rPr lang="en-SG" dirty="0"/>
              <a:t>: red; text-align: </a:t>
            </a:r>
            <a:r>
              <a:rPr lang="en-SG" dirty="0" err="1"/>
              <a:t>center</a:t>
            </a:r>
            <a:r>
              <a:rPr lang="en-SG" dirty="0"/>
              <a:t>" &gt; Red </a:t>
            </a:r>
            <a:r>
              <a:rPr lang="en-SG" dirty="0" err="1"/>
              <a:t>Color</a:t>
            </a:r>
            <a:r>
              <a:rPr lang="en-SG" dirty="0"/>
              <a:t> Text &lt;/p&gt;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Global Attributes</a:t>
            </a:r>
            <a:endParaRPr lang="en-SG" dirty="0"/>
          </a:p>
        </p:txBody>
      </p:sp>
    </p:spTree>
    <p:extLst>
      <p:ext uri="{BB962C8B-B14F-4D97-AF65-F5344CB8AC3E}">
        <p14:creationId xmlns:p14="http://schemas.microsoft.com/office/powerpoint/2010/main" val="152559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6AF62-CE2A-442A-AF46-439E562EF206}"/>
              </a:ext>
            </a:extLst>
          </p:cNvPr>
          <p:cNvSpPr>
            <a:spLocks noGrp="1"/>
          </p:cNvSpPr>
          <p:nvPr>
            <p:ph idx="1"/>
          </p:nvPr>
        </p:nvSpPr>
        <p:spPr/>
        <p:txBody>
          <a:bodyPr/>
          <a:lstStyle/>
          <a:p>
            <a:pPr>
              <a:lnSpc>
                <a:spcPct val="200000"/>
              </a:lnSpc>
            </a:pPr>
            <a:r>
              <a:rPr lang="en-SG" sz="3600" dirty="0"/>
              <a:t>HTML</a:t>
            </a:r>
          </a:p>
          <a:p>
            <a:pPr>
              <a:lnSpc>
                <a:spcPct val="200000"/>
              </a:lnSpc>
            </a:pPr>
            <a:r>
              <a:rPr lang="en-SG" sz="3600" dirty="0"/>
              <a:t>Bootstrap</a:t>
            </a:r>
          </a:p>
          <a:p>
            <a:pPr>
              <a:lnSpc>
                <a:spcPct val="200000"/>
              </a:lnSpc>
            </a:pPr>
            <a:r>
              <a:rPr lang="en-SG" sz="3600" dirty="0"/>
              <a:t>Git</a:t>
            </a:r>
          </a:p>
        </p:txBody>
      </p:sp>
      <p:sp>
        <p:nvSpPr>
          <p:cNvPr id="2" name="Title 1">
            <a:extLst>
              <a:ext uri="{FF2B5EF4-FFF2-40B4-BE49-F238E27FC236}">
                <a16:creationId xmlns:a16="http://schemas.microsoft.com/office/drawing/2014/main" id="{080A9E22-D353-4DD3-8B1B-FCA7E86BFD5C}"/>
              </a:ext>
            </a:extLst>
          </p:cNvPr>
          <p:cNvSpPr>
            <a:spLocks noGrp="1"/>
          </p:cNvSpPr>
          <p:nvPr>
            <p:ph type="title"/>
          </p:nvPr>
        </p:nvSpPr>
        <p:spPr/>
        <p:txBody>
          <a:bodyPr/>
          <a:lstStyle/>
          <a:p>
            <a:r>
              <a:rPr lang="en-SG"/>
              <a:t>Content</a:t>
            </a:r>
            <a:endParaRPr lang="en-SG" dirty="0"/>
          </a:p>
        </p:txBody>
      </p:sp>
      <p:pic>
        <p:nvPicPr>
          <p:cNvPr id="6" name="Picture 2" descr="http://res.cloudinary.com/dnkqgvjbd/image/upload/v1451679096/bootstrap_xfpqre.png">
            <a:extLst>
              <a:ext uri="{FF2B5EF4-FFF2-40B4-BE49-F238E27FC236}">
                <a16:creationId xmlns:a16="http://schemas.microsoft.com/office/drawing/2014/main" id="{4D033A4A-242B-44B9-A28B-2B0DA25CB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919" y="2973767"/>
            <a:ext cx="2172357" cy="18074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a:extLst>
              <a:ext uri="{FF2B5EF4-FFF2-40B4-BE49-F238E27FC236}">
                <a16:creationId xmlns:a16="http://schemas.microsoft.com/office/drawing/2014/main" id="{A3A9DDD0-43D9-417F-B681-9760DE46ED28}"/>
              </a:ext>
            </a:extLst>
          </p:cNvPr>
          <p:cNvPicPr/>
          <p:nvPr/>
        </p:nvPicPr>
        <p:blipFill rotWithShape="1">
          <a:blip r:embed="rId3" cstate="print">
            <a:extLst>
              <a:ext uri="{28A0092B-C50C-407E-A947-70E740481C1C}">
                <a14:useLocalDpi xmlns:a14="http://schemas.microsoft.com/office/drawing/2010/main" val="0"/>
              </a:ext>
            </a:extLst>
          </a:blip>
          <a:srcRect t="17104" r="65172"/>
          <a:stretch/>
        </p:blipFill>
        <p:spPr bwMode="auto">
          <a:xfrm>
            <a:off x="4209225" y="1690690"/>
            <a:ext cx="1591968" cy="1807402"/>
          </a:xfrm>
          <a:prstGeom prst="rect">
            <a:avLst/>
          </a:prstGeom>
          <a:noFill/>
          <a:ln>
            <a:noFill/>
          </a:ln>
        </p:spPr>
      </p:pic>
      <p:pic>
        <p:nvPicPr>
          <p:cNvPr id="8" name="Picture 2" descr="https://git-scm.com/images/logos/downloads/Git-Logo-2Color.png">
            <a:extLst>
              <a:ext uri="{FF2B5EF4-FFF2-40B4-BE49-F238E27FC236}">
                <a16:creationId xmlns:a16="http://schemas.microsoft.com/office/drawing/2014/main" id="{F81F94E9-C781-41E5-9172-726EE9F1E4C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483751" y="4507713"/>
            <a:ext cx="2628294" cy="109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4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a:bodyPr>
          <a:lstStyle/>
          <a:p>
            <a:pPr>
              <a:lnSpc>
                <a:spcPct val="200000"/>
              </a:lnSpc>
            </a:pPr>
            <a:r>
              <a:rPr lang="en-SG" dirty="0"/>
              <a:t>Use with CSS &amp; JS </a:t>
            </a:r>
          </a:p>
          <a:p>
            <a:pPr>
              <a:lnSpc>
                <a:spcPct val="200000"/>
              </a:lnSpc>
            </a:pPr>
            <a:r>
              <a:rPr lang="en-SG" dirty="0"/>
              <a:t>id  -  Assign an ID name for the element</a:t>
            </a:r>
          </a:p>
          <a:p>
            <a:pPr>
              <a:lnSpc>
                <a:spcPct val="200000"/>
              </a:lnSpc>
            </a:pPr>
            <a:r>
              <a:rPr lang="en-SG" dirty="0"/>
              <a:t>class  - Assign an class name for the element</a:t>
            </a:r>
          </a:p>
          <a:p>
            <a:pPr marL="0" indent="0">
              <a:lnSpc>
                <a:spcPct val="200000"/>
              </a:lnSpc>
              <a:buNone/>
            </a:pPr>
            <a:r>
              <a:rPr lang="en-SG" dirty="0"/>
              <a:t>&lt;</a:t>
            </a:r>
            <a:r>
              <a:rPr lang="en-SG" dirty="0" err="1"/>
              <a:t>img</a:t>
            </a:r>
            <a:r>
              <a:rPr lang="en-SG" dirty="0"/>
              <a:t> </a:t>
            </a:r>
            <a:r>
              <a:rPr lang="en-SG" dirty="0" err="1">
                <a:solidFill>
                  <a:srgbClr val="D19C0D"/>
                </a:solidFill>
              </a:rPr>
              <a:t>src</a:t>
            </a:r>
            <a:r>
              <a:rPr lang="en-SG" dirty="0"/>
              <a:t>= "wizard.png" </a:t>
            </a:r>
            <a:r>
              <a:rPr lang="en-SG" dirty="0">
                <a:solidFill>
                  <a:srgbClr val="D19C0D"/>
                </a:solidFill>
              </a:rPr>
              <a:t>id</a:t>
            </a:r>
            <a:r>
              <a:rPr lang="en-SG" dirty="0"/>
              <a:t>= "profile-pic" </a:t>
            </a:r>
            <a:r>
              <a:rPr lang="en-SG" dirty="0" err="1">
                <a:solidFill>
                  <a:srgbClr val="D19C0D"/>
                </a:solidFill>
              </a:rPr>
              <a:t>src</a:t>
            </a:r>
            <a:r>
              <a:rPr lang="en-SG" dirty="0"/>
              <a:t>= "</a:t>
            </a:r>
            <a:r>
              <a:rPr lang="en-SG" dirty="0" err="1"/>
              <a:t>img</a:t>
            </a:r>
            <a:r>
              <a:rPr lang="en-SG" dirty="0"/>
              <a:t> header profile" /&gt;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Other Common Global Attributes</a:t>
            </a:r>
          </a:p>
        </p:txBody>
      </p:sp>
    </p:spTree>
    <p:extLst>
      <p:ext uri="{BB962C8B-B14F-4D97-AF65-F5344CB8AC3E}">
        <p14:creationId xmlns:p14="http://schemas.microsoft.com/office/powerpoint/2010/main" val="124956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77500" lnSpcReduction="20000"/>
          </a:bodyPr>
          <a:lstStyle/>
          <a:p>
            <a:pPr marL="0" indent="0">
              <a:buNone/>
            </a:pPr>
            <a:r>
              <a:rPr lang="it-IT"/>
              <a:t>&lt;ul&gt;</a:t>
            </a:r>
          </a:p>
          <a:p>
            <a:pPr marL="0" indent="0">
              <a:buNone/>
            </a:pPr>
            <a:r>
              <a:rPr lang="it-IT"/>
              <a:t>	&lt;li&gt; Listing 1 &lt;/li&gt;</a:t>
            </a:r>
          </a:p>
          <a:p>
            <a:pPr marL="0" indent="0">
              <a:buNone/>
            </a:pPr>
            <a:r>
              <a:rPr lang="it-IT"/>
              <a:t>	&lt;li&gt; Listing 2 &lt;/li&gt;</a:t>
            </a:r>
          </a:p>
          <a:p>
            <a:pPr marL="0" indent="0">
              <a:buNone/>
            </a:pPr>
            <a:r>
              <a:rPr lang="it-IT"/>
              <a:t>	&lt;li&gt; Listing 3 &lt;/li&gt;</a:t>
            </a:r>
          </a:p>
          <a:p>
            <a:pPr marL="0" indent="0">
              <a:buNone/>
            </a:pPr>
            <a:r>
              <a:rPr lang="it-IT"/>
              <a:t>&lt;/ul&gt;</a:t>
            </a:r>
          </a:p>
          <a:p>
            <a:pPr marL="0" indent="0">
              <a:buNone/>
            </a:pPr>
            <a:endParaRPr lang="it-IT"/>
          </a:p>
          <a:p>
            <a:pPr marL="0" indent="0">
              <a:buNone/>
            </a:pPr>
            <a:r>
              <a:rPr lang="it-IT"/>
              <a:t>&lt;ol&gt;</a:t>
            </a:r>
          </a:p>
          <a:p>
            <a:pPr marL="0" indent="0">
              <a:buNone/>
            </a:pPr>
            <a:r>
              <a:rPr lang="it-IT"/>
              <a:t>	&lt;li&gt; Listing 1 &lt;/li&gt;</a:t>
            </a:r>
          </a:p>
          <a:p>
            <a:pPr marL="0" indent="0">
              <a:buNone/>
            </a:pPr>
            <a:r>
              <a:rPr lang="it-IT"/>
              <a:t>	&lt;li&gt; Listing 2 &lt;/li&gt;</a:t>
            </a:r>
          </a:p>
          <a:p>
            <a:pPr marL="0" indent="0">
              <a:buNone/>
            </a:pPr>
            <a:r>
              <a:rPr lang="it-IT"/>
              <a:t>	&lt;li&gt; Listing 3 &lt;/li&gt;</a:t>
            </a:r>
          </a:p>
          <a:p>
            <a:pPr marL="0" indent="0">
              <a:buNone/>
            </a:pPr>
            <a:r>
              <a:rPr lang="it-IT"/>
              <a:t>&lt;/ol&gt;</a:t>
            </a:r>
            <a:endParaRPr lang="it-IT"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List Element</a:t>
            </a:r>
            <a:endParaRPr lang="en-SG" dirty="0"/>
          </a:p>
        </p:txBody>
      </p:sp>
      <p:pic>
        <p:nvPicPr>
          <p:cNvPr id="6" name="Picture 5">
            <a:extLst>
              <a:ext uri="{FF2B5EF4-FFF2-40B4-BE49-F238E27FC236}">
                <a16:creationId xmlns:a16="http://schemas.microsoft.com/office/drawing/2014/main" id="{973B8BC2-AFDF-4981-B37D-79CA317B3E19}"/>
              </a:ext>
            </a:extLst>
          </p:cNvPr>
          <p:cNvPicPr>
            <a:picLocks noChangeAspect="1"/>
          </p:cNvPicPr>
          <p:nvPr/>
        </p:nvPicPr>
        <p:blipFill>
          <a:blip r:embed="rId3"/>
          <a:stretch>
            <a:fillRect/>
          </a:stretch>
        </p:blipFill>
        <p:spPr>
          <a:xfrm>
            <a:off x="5945187" y="2094593"/>
            <a:ext cx="2333625" cy="1333500"/>
          </a:xfrm>
          <a:prstGeom prst="rect">
            <a:avLst/>
          </a:prstGeom>
        </p:spPr>
      </p:pic>
      <p:pic>
        <p:nvPicPr>
          <p:cNvPr id="7" name="Picture 6">
            <a:extLst>
              <a:ext uri="{FF2B5EF4-FFF2-40B4-BE49-F238E27FC236}">
                <a16:creationId xmlns:a16="http://schemas.microsoft.com/office/drawing/2014/main" id="{C3C75567-9994-470D-AA59-AFF7C12785BD}"/>
              </a:ext>
            </a:extLst>
          </p:cNvPr>
          <p:cNvPicPr>
            <a:picLocks noChangeAspect="1"/>
          </p:cNvPicPr>
          <p:nvPr/>
        </p:nvPicPr>
        <p:blipFill>
          <a:blip r:embed="rId4"/>
          <a:stretch>
            <a:fillRect/>
          </a:stretch>
        </p:blipFill>
        <p:spPr>
          <a:xfrm>
            <a:off x="6003243" y="4315732"/>
            <a:ext cx="2076450" cy="1390650"/>
          </a:xfrm>
          <a:prstGeom prst="rect">
            <a:avLst/>
          </a:prstGeom>
        </p:spPr>
      </p:pic>
    </p:spTree>
    <p:extLst>
      <p:ext uri="{BB962C8B-B14F-4D97-AF65-F5344CB8AC3E}">
        <p14:creationId xmlns:p14="http://schemas.microsoft.com/office/powerpoint/2010/main" val="268754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marL="0" indent="0">
              <a:buNone/>
            </a:pPr>
            <a:r>
              <a:rPr lang="en-SG" dirty="0"/>
              <a:t>&lt;button&gt; I’m a button &lt;/button&gt;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Button Element</a:t>
            </a:r>
            <a:endParaRPr lang="en-SG" dirty="0"/>
          </a:p>
        </p:txBody>
      </p:sp>
      <p:pic>
        <p:nvPicPr>
          <p:cNvPr id="6" name="Picture 5">
            <a:extLst>
              <a:ext uri="{FF2B5EF4-FFF2-40B4-BE49-F238E27FC236}">
                <a16:creationId xmlns:a16="http://schemas.microsoft.com/office/drawing/2014/main" id="{9CDDC5C8-42A8-4E5E-A40A-BEE846C92267}"/>
              </a:ext>
            </a:extLst>
          </p:cNvPr>
          <p:cNvPicPr>
            <a:picLocks noChangeAspect="1"/>
          </p:cNvPicPr>
          <p:nvPr/>
        </p:nvPicPr>
        <p:blipFill>
          <a:blip r:embed="rId3"/>
          <a:stretch>
            <a:fillRect/>
          </a:stretch>
        </p:blipFill>
        <p:spPr>
          <a:xfrm>
            <a:off x="5057775" y="3222625"/>
            <a:ext cx="2076450" cy="819150"/>
          </a:xfrm>
          <a:prstGeom prst="rect">
            <a:avLst/>
          </a:prstGeom>
        </p:spPr>
      </p:pic>
    </p:spTree>
    <p:extLst>
      <p:ext uri="{BB962C8B-B14F-4D97-AF65-F5344CB8AC3E}">
        <p14:creationId xmlns:p14="http://schemas.microsoft.com/office/powerpoint/2010/main" val="310042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DD485-D87C-46CC-8B7B-55534EF8072E}"/>
              </a:ext>
            </a:extLst>
          </p:cNvPr>
          <p:cNvSpPr>
            <a:spLocks noGrp="1"/>
          </p:cNvSpPr>
          <p:nvPr>
            <p:ph idx="1"/>
          </p:nvPr>
        </p:nvSpPr>
        <p:spPr/>
        <p:txBody>
          <a:bodyPr/>
          <a:lstStyle/>
          <a:p>
            <a:pPr>
              <a:lnSpc>
                <a:spcPct val="200000"/>
              </a:lnSpc>
            </a:pPr>
            <a:r>
              <a:rPr lang="en-SG" dirty="0"/>
              <a:t>Videos</a:t>
            </a:r>
          </a:p>
          <a:p>
            <a:pPr>
              <a:lnSpc>
                <a:spcPct val="200000"/>
              </a:lnSpc>
            </a:pPr>
            <a:r>
              <a:rPr lang="en-SG" dirty="0"/>
              <a:t>Slides</a:t>
            </a:r>
          </a:p>
          <a:p>
            <a:pPr>
              <a:lnSpc>
                <a:spcPct val="200000"/>
              </a:lnSpc>
            </a:pPr>
            <a:r>
              <a:rPr lang="en-SG" dirty="0"/>
              <a:t>Google forms</a:t>
            </a:r>
          </a:p>
          <a:p>
            <a:pPr>
              <a:lnSpc>
                <a:spcPct val="200000"/>
              </a:lnSpc>
            </a:pPr>
            <a:endParaRPr lang="en-SG" dirty="0"/>
          </a:p>
        </p:txBody>
      </p:sp>
      <p:sp>
        <p:nvSpPr>
          <p:cNvPr id="2" name="Title 1">
            <a:extLst>
              <a:ext uri="{FF2B5EF4-FFF2-40B4-BE49-F238E27FC236}">
                <a16:creationId xmlns:a16="http://schemas.microsoft.com/office/drawing/2014/main" id="{D238F10D-E344-425B-99A3-17CF56BF0465}"/>
              </a:ext>
            </a:extLst>
          </p:cNvPr>
          <p:cNvSpPr>
            <a:spLocks noGrp="1"/>
          </p:cNvSpPr>
          <p:nvPr>
            <p:ph type="title"/>
          </p:nvPr>
        </p:nvSpPr>
        <p:spPr/>
        <p:txBody>
          <a:bodyPr/>
          <a:lstStyle/>
          <a:p>
            <a:r>
              <a:rPr lang="en-SG"/>
              <a:t>Embedded Content</a:t>
            </a:r>
            <a:endParaRPr lang="en-SG" dirty="0"/>
          </a:p>
        </p:txBody>
      </p:sp>
      <p:sp>
        <p:nvSpPr>
          <p:cNvPr id="5" name="Rectangle 4">
            <a:extLst>
              <a:ext uri="{FF2B5EF4-FFF2-40B4-BE49-F238E27FC236}">
                <a16:creationId xmlns:a16="http://schemas.microsoft.com/office/drawing/2014/main" id="{3017A9AD-8C7D-4B7A-88C3-957B4868B550}"/>
              </a:ext>
            </a:extLst>
          </p:cNvPr>
          <p:cNvSpPr/>
          <p:nvPr/>
        </p:nvSpPr>
        <p:spPr>
          <a:xfrm>
            <a:off x="6096000" y="1784963"/>
            <a:ext cx="5802923" cy="2554545"/>
          </a:xfrm>
          <a:prstGeom prst="rect">
            <a:avLst/>
          </a:prstGeom>
          <a:noFill/>
        </p:spPr>
        <p:txBody>
          <a:bodyPr wrap="square">
            <a:spAutoFit/>
          </a:bodyPr>
          <a:lstStyle/>
          <a:p>
            <a:r>
              <a:rPr lang="en-SG" sz="2000" dirty="0"/>
              <a:t>Example:</a:t>
            </a:r>
          </a:p>
          <a:p>
            <a:endParaRPr lang="en-SG" sz="2000" dirty="0"/>
          </a:p>
          <a:p>
            <a:r>
              <a:rPr lang="en-SG" sz="2000" dirty="0"/>
              <a:t>&lt;</a:t>
            </a:r>
            <a:r>
              <a:rPr lang="en-SG" sz="2000" dirty="0" err="1"/>
              <a:t>iframe</a:t>
            </a:r>
            <a:r>
              <a:rPr lang="en-SG" sz="2000" dirty="0"/>
              <a:t>&gt;.......&lt;/</a:t>
            </a:r>
            <a:r>
              <a:rPr lang="en-SG" sz="2000" dirty="0" err="1"/>
              <a:t>iframe</a:t>
            </a:r>
            <a:r>
              <a:rPr lang="en-SG" sz="2000" dirty="0"/>
              <a:t>&gt;</a:t>
            </a:r>
          </a:p>
          <a:p>
            <a:endParaRPr lang="en-SG" sz="2000" dirty="0"/>
          </a:p>
          <a:p>
            <a:r>
              <a:rPr lang="en-SG" sz="2000" dirty="0"/>
              <a:t>&lt;</a:t>
            </a:r>
            <a:r>
              <a:rPr lang="en-SG" sz="2000" dirty="0" err="1"/>
              <a:t>iframe</a:t>
            </a:r>
            <a:r>
              <a:rPr lang="en-SG" sz="2000" dirty="0"/>
              <a:t> width="560" height="315" </a:t>
            </a:r>
            <a:r>
              <a:rPr lang="en-SG" sz="2000" dirty="0" err="1"/>
              <a:t>src</a:t>
            </a:r>
            <a:r>
              <a:rPr lang="en-SG" sz="2000" dirty="0"/>
              <a:t>="https://www.youtube.com/embed/oWnvMeS2m08" frameborder="0" </a:t>
            </a:r>
            <a:r>
              <a:rPr lang="en-SG" sz="2000" dirty="0" err="1"/>
              <a:t>allowfullscreen</a:t>
            </a:r>
            <a:r>
              <a:rPr lang="en-SG" sz="2000" dirty="0"/>
              <a:t>&gt;&lt;/</a:t>
            </a:r>
            <a:r>
              <a:rPr lang="en-SG" sz="2000" dirty="0" err="1"/>
              <a:t>iframe</a:t>
            </a:r>
            <a:r>
              <a:rPr lang="en-SG" sz="2000" dirty="0"/>
              <a:t>&gt;</a:t>
            </a:r>
          </a:p>
          <a:p>
            <a:endParaRPr lang="en-SG" sz="2000" dirty="0"/>
          </a:p>
        </p:txBody>
      </p:sp>
      <p:pic>
        <p:nvPicPr>
          <p:cNvPr id="4" name="Picture 3">
            <a:extLst>
              <a:ext uri="{FF2B5EF4-FFF2-40B4-BE49-F238E27FC236}">
                <a16:creationId xmlns:a16="http://schemas.microsoft.com/office/drawing/2014/main" id="{3B69E089-D335-406B-AADA-9BE0D5062719}"/>
              </a:ext>
            </a:extLst>
          </p:cNvPr>
          <p:cNvPicPr>
            <a:picLocks noChangeAspect="1"/>
          </p:cNvPicPr>
          <p:nvPr/>
        </p:nvPicPr>
        <p:blipFill>
          <a:blip r:embed="rId2"/>
          <a:stretch>
            <a:fillRect/>
          </a:stretch>
        </p:blipFill>
        <p:spPr>
          <a:xfrm>
            <a:off x="6350833" y="4339508"/>
            <a:ext cx="3602636" cy="2082774"/>
          </a:xfrm>
          <a:prstGeom prst="rect">
            <a:avLst/>
          </a:prstGeom>
        </p:spPr>
      </p:pic>
    </p:spTree>
    <p:extLst>
      <p:ext uri="{BB962C8B-B14F-4D97-AF65-F5344CB8AC3E}">
        <p14:creationId xmlns:p14="http://schemas.microsoft.com/office/powerpoint/2010/main" val="158501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30A90-EFFD-4FB6-A002-56C2D156FE4A}"/>
              </a:ext>
            </a:extLst>
          </p:cNvPr>
          <p:cNvSpPr>
            <a:spLocks noGrp="1"/>
          </p:cNvSpPr>
          <p:nvPr>
            <p:ph idx="1"/>
          </p:nvPr>
        </p:nvSpPr>
        <p:spPr>
          <a:xfrm>
            <a:off x="838200" y="1825625"/>
            <a:ext cx="8610600" cy="4103686"/>
          </a:xfrm>
        </p:spPr>
        <p:txBody>
          <a:bodyPr>
            <a:normAutofit/>
          </a:bodyPr>
          <a:lstStyle/>
          <a:p>
            <a:pPr>
              <a:lnSpc>
                <a:spcPct val="200000"/>
              </a:lnSpc>
            </a:pPr>
            <a:r>
              <a:rPr lang="en-SG" dirty="0"/>
              <a:t>Links to CSS &amp; JS (files or CDNs)</a:t>
            </a:r>
          </a:p>
          <a:p>
            <a:pPr>
              <a:lnSpc>
                <a:spcPct val="200000"/>
              </a:lnSpc>
            </a:pPr>
            <a:r>
              <a:rPr lang="en-SG" dirty="0"/>
              <a:t>Page title</a:t>
            </a:r>
          </a:p>
          <a:p>
            <a:pPr>
              <a:lnSpc>
                <a:spcPct val="200000"/>
              </a:lnSpc>
            </a:pPr>
            <a:r>
              <a:rPr lang="en-SG" dirty="0"/>
              <a:t>Metadata (for SEO)</a:t>
            </a:r>
          </a:p>
          <a:p>
            <a:pPr>
              <a:lnSpc>
                <a:spcPct val="200000"/>
              </a:lnSpc>
            </a:pPr>
            <a:r>
              <a:rPr lang="en-SG" dirty="0"/>
              <a:t>E.g. author, keywords, description, etc</a:t>
            </a:r>
          </a:p>
        </p:txBody>
      </p:sp>
      <p:sp>
        <p:nvSpPr>
          <p:cNvPr id="2" name="Title 1">
            <a:extLst>
              <a:ext uri="{FF2B5EF4-FFF2-40B4-BE49-F238E27FC236}">
                <a16:creationId xmlns:a16="http://schemas.microsoft.com/office/drawing/2014/main" id="{6C67767F-DE6C-409F-BC0F-CEE5C66913A9}"/>
              </a:ext>
            </a:extLst>
          </p:cNvPr>
          <p:cNvSpPr>
            <a:spLocks noGrp="1"/>
          </p:cNvSpPr>
          <p:nvPr>
            <p:ph type="title"/>
          </p:nvPr>
        </p:nvSpPr>
        <p:spPr/>
        <p:txBody>
          <a:bodyPr/>
          <a:lstStyle/>
          <a:p>
            <a:r>
              <a:rPr lang="en-SG"/>
              <a:t>What’s in the head?</a:t>
            </a:r>
            <a:endParaRPr lang="en-SG" dirty="0"/>
          </a:p>
        </p:txBody>
      </p:sp>
      <p:sp>
        <p:nvSpPr>
          <p:cNvPr id="5" name="Rectangle 4">
            <a:extLst>
              <a:ext uri="{FF2B5EF4-FFF2-40B4-BE49-F238E27FC236}">
                <a16:creationId xmlns:a16="http://schemas.microsoft.com/office/drawing/2014/main" id="{6AF396FD-98CB-4CC9-BC65-26657BDC885B}"/>
              </a:ext>
            </a:extLst>
          </p:cNvPr>
          <p:cNvSpPr/>
          <p:nvPr/>
        </p:nvSpPr>
        <p:spPr>
          <a:xfrm>
            <a:off x="6954715" y="1895169"/>
            <a:ext cx="4988169" cy="1384995"/>
          </a:xfrm>
          <a:prstGeom prst="rect">
            <a:avLst/>
          </a:prstGeom>
        </p:spPr>
        <p:txBody>
          <a:bodyPr wrap="square">
            <a:spAutoFit/>
          </a:bodyPr>
          <a:lstStyle/>
          <a:p>
            <a:r>
              <a:rPr lang="en-SG" sz="2800" dirty="0"/>
              <a:t>Page title example:</a:t>
            </a:r>
          </a:p>
          <a:p>
            <a:endParaRPr lang="en-SG" sz="2800" dirty="0"/>
          </a:p>
          <a:p>
            <a:r>
              <a:rPr lang="en-SG" sz="2800" dirty="0"/>
              <a:t>&lt;title&gt;YouTube&lt;/title&gt;</a:t>
            </a:r>
          </a:p>
        </p:txBody>
      </p:sp>
      <p:pic>
        <p:nvPicPr>
          <p:cNvPr id="6" name="Shape 350">
            <a:extLst>
              <a:ext uri="{FF2B5EF4-FFF2-40B4-BE49-F238E27FC236}">
                <a16:creationId xmlns:a16="http://schemas.microsoft.com/office/drawing/2014/main" id="{548C1A3F-DE3D-424A-84D3-9DAEF6111689}"/>
              </a:ext>
            </a:extLst>
          </p:cNvPr>
          <p:cNvPicPr preferRelativeResize="0"/>
          <p:nvPr/>
        </p:nvPicPr>
        <p:blipFill>
          <a:blip r:embed="rId2">
            <a:alphaModFix/>
          </a:blip>
          <a:stretch>
            <a:fillRect/>
          </a:stretch>
        </p:blipFill>
        <p:spPr>
          <a:xfrm>
            <a:off x="6964367" y="3484644"/>
            <a:ext cx="3790696" cy="516650"/>
          </a:xfrm>
          <a:prstGeom prst="rect">
            <a:avLst/>
          </a:prstGeom>
          <a:noFill/>
          <a:ln>
            <a:noFill/>
          </a:ln>
        </p:spPr>
      </p:pic>
    </p:spTree>
    <p:extLst>
      <p:ext uri="{BB962C8B-B14F-4D97-AF65-F5344CB8AC3E}">
        <p14:creationId xmlns:p14="http://schemas.microsoft.com/office/powerpoint/2010/main" val="148867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D1F4CC5-00A0-498A-BABE-73954BC5C23B}"/>
              </a:ext>
            </a:extLst>
          </p:cNvPr>
          <p:cNvSpPr>
            <a:spLocks noGrp="1"/>
          </p:cNvSpPr>
          <p:nvPr>
            <p:ph idx="1"/>
          </p:nvPr>
        </p:nvSpPr>
        <p:spPr/>
        <p:txBody>
          <a:bodyPr/>
          <a:lstStyle/>
          <a:p>
            <a:endParaRPr lang="en-SG"/>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Recap on HTML Syntax</a:t>
            </a:r>
            <a:endParaRPr lang="en-SG" dirty="0"/>
          </a:p>
        </p:txBody>
      </p:sp>
      <p:grpSp>
        <p:nvGrpSpPr>
          <p:cNvPr id="28" name="Group 27">
            <a:extLst>
              <a:ext uri="{FF2B5EF4-FFF2-40B4-BE49-F238E27FC236}">
                <a16:creationId xmlns:a16="http://schemas.microsoft.com/office/drawing/2014/main" id="{1BE42C9B-8075-4C12-B3DA-620F6F67B320}"/>
              </a:ext>
            </a:extLst>
          </p:cNvPr>
          <p:cNvGrpSpPr/>
          <p:nvPr/>
        </p:nvGrpSpPr>
        <p:grpSpPr>
          <a:xfrm>
            <a:off x="457465" y="1690688"/>
            <a:ext cx="11217947" cy="2553738"/>
            <a:chOff x="387900" y="1409700"/>
            <a:chExt cx="8368200" cy="1905000"/>
          </a:xfrm>
        </p:grpSpPr>
        <p:sp>
          <p:nvSpPr>
            <p:cNvPr id="29" name="Rectangle 28">
              <a:extLst>
                <a:ext uri="{FF2B5EF4-FFF2-40B4-BE49-F238E27FC236}">
                  <a16:creationId xmlns:a16="http://schemas.microsoft.com/office/drawing/2014/main" id="{9C916852-26D9-4C01-9FAC-F7C07A109C2C}"/>
                </a:ext>
              </a:extLst>
            </p:cNvPr>
            <p:cNvSpPr/>
            <p:nvPr/>
          </p:nvSpPr>
          <p:spPr>
            <a:xfrm>
              <a:off x="387900" y="1409700"/>
              <a:ext cx="8368200" cy="1905000"/>
            </a:xfrm>
            <a:prstGeom prst="rect">
              <a:avLst/>
            </a:prstGeom>
            <a:solidFill>
              <a:schemeClr val="bg1"/>
            </a:solidFill>
            <a:ln w="25400" cap="flat" cmpd="sng" algn="ctr">
              <a:solidFill>
                <a:srgbClr val="FFFFFF"/>
              </a:solidFill>
              <a:prstDash val="solid"/>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dirty="0">
                <a:ln>
                  <a:noFill/>
                </a:ln>
                <a:solidFill>
                  <a:srgbClr val="00517C"/>
                </a:solidFill>
                <a:effectLst/>
                <a:uLnTx/>
                <a:uFillTx/>
                <a:latin typeface="Arial"/>
                <a:ea typeface="+mn-ea"/>
                <a:cs typeface="+mn-cs"/>
                <a:sym typeface="Arial"/>
              </a:endParaRPr>
            </a:p>
          </p:txBody>
        </p:sp>
        <p:sp>
          <p:nvSpPr>
            <p:cNvPr id="30" name="Rectangle 29">
              <a:extLst>
                <a:ext uri="{FF2B5EF4-FFF2-40B4-BE49-F238E27FC236}">
                  <a16:creationId xmlns:a16="http://schemas.microsoft.com/office/drawing/2014/main" id="{37E3C17A-E40D-45DC-8D1F-1520E292ECD7}"/>
                </a:ext>
              </a:extLst>
            </p:cNvPr>
            <p:cNvSpPr/>
            <p:nvPr/>
          </p:nvSpPr>
          <p:spPr>
            <a:xfrm>
              <a:off x="387900" y="1418308"/>
              <a:ext cx="4286250" cy="1896392"/>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pic>
          <p:nvPicPr>
            <p:cNvPr id="31" name="Picture 2" descr="HTML Syntax">
              <a:extLst>
                <a:ext uri="{FF2B5EF4-FFF2-40B4-BE49-F238E27FC236}">
                  <a16:creationId xmlns:a16="http://schemas.microsoft.com/office/drawing/2014/main" id="{52D45B0C-12A3-4D27-BFB3-659661881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425" y="1490202"/>
              <a:ext cx="4286250" cy="17526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389EFDC-915E-4A66-8014-5BCDFA984DBF}"/>
                </a:ext>
              </a:extLst>
            </p:cNvPr>
            <p:cNvSpPr txBox="1"/>
            <p:nvPr/>
          </p:nvSpPr>
          <p:spPr>
            <a:xfrm>
              <a:off x="5090160" y="1490202"/>
              <a:ext cx="3665940" cy="1266575"/>
            </a:xfrm>
            <a:prstGeom prst="rect">
              <a:avLst/>
            </a:prstGeom>
            <a:noFill/>
          </p:spPr>
          <p:txBody>
            <a:bodyPr wrap="square" rtlCol="0">
              <a:spAutoFit/>
            </a:bodyPr>
            <a:lstStyle/>
            <a:p>
              <a:pPr marL="723900" marR="0" lvl="1" indent="-723900" defTabSz="914377" fontAlgn="auto">
                <a:lnSpc>
                  <a:spcPct val="200000"/>
                </a:lnSpc>
                <a:spcBef>
                  <a:spcPts val="1000"/>
                </a:spcBef>
                <a:spcAft>
                  <a:spcPts val="0"/>
                </a:spcAft>
                <a:buClrTx/>
                <a:buSzPct val="100000"/>
                <a:buFont typeface="Wingdings" panose="05000000000000000000" pitchFamily="2" charset="2"/>
                <a:buChar char="q"/>
                <a:tabLst/>
                <a:defRPr/>
              </a:pPr>
              <a:r>
                <a:rPr lang="en-SG" sz="2400" dirty="0">
                  <a:latin typeface="Calibri (Body)"/>
                  <a:sym typeface="Arial"/>
                </a:rPr>
                <a:t>Normal HTML Element</a:t>
              </a:r>
            </a:p>
            <a:p>
              <a:pPr marL="723900" marR="0" lvl="1" indent="-723900" defTabSz="914377" fontAlgn="auto">
                <a:lnSpc>
                  <a:spcPct val="200000"/>
                </a:lnSpc>
                <a:spcBef>
                  <a:spcPts val="1000"/>
                </a:spcBef>
                <a:spcAft>
                  <a:spcPts val="0"/>
                </a:spcAft>
                <a:buClrTx/>
                <a:buSzPct val="100000"/>
                <a:buFont typeface="Wingdings" panose="05000000000000000000" pitchFamily="2" charset="2"/>
                <a:buChar char="q"/>
                <a:tabLst/>
                <a:defRPr/>
              </a:pPr>
              <a:r>
                <a:rPr lang="en-SG" sz="2400" dirty="0">
                  <a:latin typeface="Calibri (Body)"/>
                  <a:sym typeface="Arial"/>
                </a:rPr>
                <a:t>Consist of Open &amp; Close Tag</a:t>
              </a:r>
            </a:p>
          </p:txBody>
        </p:sp>
      </p:grpSp>
      <p:grpSp>
        <p:nvGrpSpPr>
          <p:cNvPr id="33" name="Group 32">
            <a:extLst>
              <a:ext uri="{FF2B5EF4-FFF2-40B4-BE49-F238E27FC236}">
                <a16:creationId xmlns:a16="http://schemas.microsoft.com/office/drawing/2014/main" id="{58D7DF8C-29CA-4A53-B4A5-D17693DB67BB}"/>
              </a:ext>
            </a:extLst>
          </p:cNvPr>
          <p:cNvGrpSpPr/>
          <p:nvPr/>
        </p:nvGrpSpPr>
        <p:grpSpPr>
          <a:xfrm>
            <a:off x="457465" y="4432396"/>
            <a:ext cx="11277069" cy="2069123"/>
            <a:chOff x="387900" y="3505200"/>
            <a:chExt cx="8368200" cy="1535402"/>
          </a:xfrm>
        </p:grpSpPr>
        <p:sp>
          <p:nvSpPr>
            <p:cNvPr id="34" name="Rectangle 33">
              <a:extLst>
                <a:ext uri="{FF2B5EF4-FFF2-40B4-BE49-F238E27FC236}">
                  <a16:creationId xmlns:a16="http://schemas.microsoft.com/office/drawing/2014/main" id="{97228DF4-810F-4CE2-A3F8-51C31A2739C5}"/>
                </a:ext>
              </a:extLst>
            </p:cNvPr>
            <p:cNvSpPr/>
            <p:nvPr/>
          </p:nvSpPr>
          <p:spPr>
            <a:xfrm>
              <a:off x="387900" y="3505200"/>
              <a:ext cx="8368200" cy="1529441"/>
            </a:xfrm>
            <a:prstGeom prst="rect">
              <a:avLst/>
            </a:prstGeom>
            <a:solidFill>
              <a:schemeClr val="bg1"/>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
          <p:nvSpPr>
            <p:cNvPr id="35" name="TextBox 34">
              <a:extLst>
                <a:ext uri="{FF2B5EF4-FFF2-40B4-BE49-F238E27FC236}">
                  <a16:creationId xmlns:a16="http://schemas.microsoft.com/office/drawing/2014/main" id="{BA2DA142-4B40-49C3-B46C-7AC5BDC116E1}"/>
                </a:ext>
              </a:extLst>
            </p:cNvPr>
            <p:cNvSpPr txBox="1"/>
            <p:nvPr/>
          </p:nvSpPr>
          <p:spPr>
            <a:xfrm>
              <a:off x="5065507" y="3588883"/>
              <a:ext cx="3690593" cy="1259935"/>
            </a:xfrm>
            <a:prstGeom prst="rect">
              <a:avLst/>
            </a:prstGeom>
            <a:noFill/>
          </p:spPr>
          <p:txBody>
            <a:bodyPr wrap="square" rtlCol="0">
              <a:spAutoFit/>
            </a:bodyPr>
            <a:lstStyle/>
            <a:p>
              <a:pPr marL="723900" lvl="1" indent="-723900" defTabSz="914377">
                <a:lnSpc>
                  <a:spcPct val="200000"/>
                </a:lnSpc>
                <a:spcBef>
                  <a:spcPts val="1000"/>
                </a:spcBef>
                <a:buSzPct val="100000"/>
                <a:buFont typeface="Wingdings" panose="05000000000000000000" pitchFamily="2" charset="2"/>
                <a:buChar char="q"/>
                <a:defRPr/>
              </a:pPr>
              <a:r>
                <a:rPr lang="en-SG" sz="2400" dirty="0">
                  <a:latin typeface="Calibri (Body)"/>
                  <a:sym typeface="Arial"/>
                </a:rPr>
                <a:t>Empty Element Tag</a:t>
              </a:r>
            </a:p>
            <a:p>
              <a:pPr marL="723900" lvl="1" indent="-723900" defTabSz="914377">
                <a:lnSpc>
                  <a:spcPct val="200000"/>
                </a:lnSpc>
                <a:spcBef>
                  <a:spcPts val="1000"/>
                </a:spcBef>
                <a:buSzPct val="100000"/>
                <a:buFont typeface="Wingdings" panose="05000000000000000000" pitchFamily="2" charset="2"/>
                <a:buChar char="q"/>
                <a:defRPr/>
              </a:pPr>
              <a:r>
                <a:rPr lang="en-SG" sz="2400" dirty="0">
                  <a:latin typeface="Calibri (Body)"/>
                  <a:sym typeface="Arial"/>
                </a:rPr>
                <a:t>Consist of Open Tag </a:t>
              </a:r>
              <a:r>
                <a:rPr lang="en-SG" sz="2400" b="1" dirty="0">
                  <a:latin typeface="Calibri (Body)"/>
                  <a:sym typeface="Arial"/>
                </a:rPr>
                <a:t>ONLY</a:t>
              </a:r>
            </a:p>
          </p:txBody>
        </p:sp>
        <p:sp>
          <p:nvSpPr>
            <p:cNvPr id="36" name="Rectangle 35">
              <a:extLst>
                <a:ext uri="{FF2B5EF4-FFF2-40B4-BE49-F238E27FC236}">
                  <a16:creationId xmlns:a16="http://schemas.microsoft.com/office/drawing/2014/main" id="{97359842-3F8F-4662-AF59-E96F19EFD8A4}"/>
                </a:ext>
              </a:extLst>
            </p:cNvPr>
            <p:cNvSpPr/>
            <p:nvPr/>
          </p:nvSpPr>
          <p:spPr>
            <a:xfrm>
              <a:off x="387900" y="3505200"/>
              <a:ext cx="4286250" cy="1535402"/>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pic>
          <p:nvPicPr>
            <p:cNvPr id="37" name="Picture 4" descr="empty element">
              <a:extLst>
                <a:ext uri="{FF2B5EF4-FFF2-40B4-BE49-F238E27FC236}">
                  <a16:creationId xmlns:a16="http://schemas.microsoft.com/office/drawing/2014/main" id="{2967069C-6FDB-4A03-81E0-F8EFAE8C8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50" y="3588882"/>
              <a:ext cx="4286250" cy="1362075"/>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Rectangle 37">
            <a:extLst>
              <a:ext uri="{FF2B5EF4-FFF2-40B4-BE49-F238E27FC236}">
                <a16:creationId xmlns:a16="http://schemas.microsoft.com/office/drawing/2014/main" id="{9A1C3338-E45E-4F19-9447-2EB5FC8F049A}"/>
              </a:ext>
            </a:extLst>
          </p:cNvPr>
          <p:cNvSpPr/>
          <p:nvPr/>
        </p:nvSpPr>
        <p:spPr>
          <a:xfrm>
            <a:off x="512517" y="2064685"/>
            <a:ext cx="5645518" cy="208335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
        <p:nvSpPr>
          <p:cNvPr id="39" name="Rectangle 38">
            <a:extLst>
              <a:ext uri="{FF2B5EF4-FFF2-40B4-BE49-F238E27FC236}">
                <a16:creationId xmlns:a16="http://schemas.microsoft.com/office/drawing/2014/main" id="{8B3AF900-4885-4EE2-8090-97B685500137}"/>
              </a:ext>
            </a:extLst>
          </p:cNvPr>
          <p:cNvSpPr/>
          <p:nvPr/>
        </p:nvSpPr>
        <p:spPr>
          <a:xfrm>
            <a:off x="457465" y="4800086"/>
            <a:ext cx="5675273" cy="1580627"/>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400" b="0" i="0" u="none" strike="noStrike" kern="0" cap="none" spc="0" normalizeH="0" baseline="0" noProof="0">
              <a:ln>
                <a:noFill/>
              </a:ln>
              <a:solidFill>
                <a:srgbClr val="00517C"/>
              </a:solidFill>
              <a:effectLst/>
              <a:uLnTx/>
              <a:uFillTx/>
              <a:latin typeface="Arial"/>
              <a:ea typeface="+mn-ea"/>
              <a:cs typeface="+mn-cs"/>
              <a:sym typeface="Arial"/>
            </a:endParaRPr>
          </a:p>
        </p:txBody>
      </p:sp>
    </p:spTree>
    <p:extLst>
      <p:ext uri="{BB962C8B-B14F-4D97-AF65-F5344CB8AC3E}">
        <p14:creationId xmlns:p14="http://schemas.microsoft.com/office/powerpoint/2010/main" val="20475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9"/>
                                        </p:tgtEl>
                                      </p:cBhvr>
                                    </p:animEffect>
                                    <p:set>
                                      <p:cBhvr>
                                        <p:cTn id="10"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200" y="1825625"/>
            <a:ext cx="10515600" cy="4103686"/>
          </a:xfrm>
        </p:spPr>
        <p:txBody>
          <a:bodyPr/>
          <a:lstStyle/>
          <a:p>
            <a:pPr>
              <a:buFont typeface="+mj-lt"/>
              <a:buAutoNum type="arabicPeriod"/>
            </a:pPr>
            <a:r>
              <a:rPr lang="en-SG" dirty="0"/>
              <a:t>Modify index.html</a:t>
            </a:r>
          </a:p>
          <a:p>
            <a:pPr>
              <a:lnSpc>
                <a:spcPct val="200000"/>
              </a:lnSpc>
              <a:buFont typeface="+mj-lt"/>
              <a:buAutoNum type="arabicPeriod"/>
            </a:pPr>
            <a:r>
              <a:rPr lang="en-SG" dirty="0"/>
              <a:t>Add the following :</a:t>
            </a:r>
          </a:p>
          <a:p>
            <a:pPr lvl="1"/>
            <a:r>
              <a:rPr lang="en-SG" dirty="0"/>
              <a:t>Image</a:t>
            </a:r>
          </a:p>
          <a:p>
            <a:pPr lvl="1"/>
            <a:r>
              <a:rPr lang="en-SG" dirty="0"/>
              <a:t>Table</a:t>
            </a:r>
          </a:p>
          <a:p>
            <a:pPr lvl="1"/>
            <a:r>
              <a:rPr lang="en-SG" dirty="0"/>
              <a:t>List</a:t>
            </a:r>
          </a:p>
          <a:p>
            <a:pPr lvl="1"/>
            <a:r>
              <a:rPr lang="en-SG" dirty="0"/>
              <a:t>Header</a:t>
            </a:r>
          </a:p>
          <a:p>
            <a:pPr lvl="1"/>
            <a:r>
              <a:rPr lang="en-SG" dirty="0"/>
              <a:t>Paragraph</a:t>
            </a:r>
          </a:p>
          <a:p>
            <a:pPr lvl="1"/>
            <a:r>
              <a:rPr lang="en-SG" dirty="0"/>
              <a:t>Anchor Link &amp; Button</a:t>
            </a:r>
          </a:p>
        </p:txBody>
      </p:sp>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a:t>Exercise - HTML</a:t>
            </a:r>
            <a:endParaRPr lang="en-SG" dirty="0"/>
          </a:p>
        </p:txBody>
      </p:sp>
      <p:pic>
        <p:nvPicPr>
          <p:cNvPr id="6" name="Picture 5">
            <a:extLst>
              <a:ext uri="{FF2B5EF4-FFF2-40B4-BE49-F238E27FC236}">
                <a16:creationId xmlns:a16="http://schemas.microsoft.com/office/drawing/2014/main" id="{40C2A219-F54D-46DC-8B57-440BEF2F7EA0}"/>
              </a:ext>
            </a:extLst>
          </p:cNvPr>
          <p:cNvPicPr>
            <a:picLocks noChangeAspect="1"/>
          </p:cNvPicPr>
          <p:nvPr/>
        </p:nvPicPr>
        <p:blipFill>
          <a:blip r:embed="rId3"/>
          <a:stretch>
            <a:fillRect/>
          </a:stretch>
        </p:blipFill>
        <p:spPr>
          <a:xfrm>
            <a:off x="5705475" y="1565813"/>
            <a:ext cx="5648325" cy="4870957"/>
          </a:xfrm>
          <a:prstGeom prst="rect">
            <a:avLst/>
          </a:prstGeom>
        </p:spPr>
      </p:pic>
    </p:spTree>
    <p:extLst>
      <p:ext uri="{BB962C8B-B14F-4D97-AF65-F5344CB8AC3E}">
        <p14:creationId xmlns:p14="http://schemas.microsoft.com/office/powerpoint/2010/main" val="53378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200" y="1825625"/>
            <a:ext cx="3796592" cy="4103686"/>
          </a:xfrm>
        </p:spPr>
        <p:txBody>
          <a:bodyPr/>
          <a:lstStyle/>
          <a:p>
            <a:r>
              <a:rPr lang="en-SG" dirty="0"/>
              <a:t>Create gallery.html</a:t>
            </a:r>
          </a:p>
          <a:p>
            <a:pPr>
              <a:lnSpc>
                <a:spcPct val="250000"/>
              </a:lnSpc>
            </a:pPr>
            <a:r>
              <a:rPr lang="en-SG" dirty="0"/>
              <a:t>Link between pages</a:t>
            </a:r>
          </a:p>
          <a:p>
            <a:endParaRPr lang="en-SG" dirty="0"/>
          </a:p>
          <a:p>
            <a:endParaRPr lang="en-SG" dirty="0"/>
          </a:p>
        </p:txBody>
      </p:sp>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a:t>Exercise - HTML</a:t>
            </a:r>
            <a:endParaRPr lang="en-SG" dirty="0"/>
          </a:p>
        </p:txBody>
      </p:sp>
      <p:pic>
        <p:nvPicPr>
          <p:cNvPr id="4" name="Picture 3">
            <a:extLst>
              <a:ext uri="{FF2B5EF4-FFF2-40B4-BE49-F238E27FC236}">
                <a16:creationId xmlns:a16="http://schemas.microsoft.com/office/drawing/2014/main" id="{64C52827-6117-4242-B193-FF6F74990A7C}"/>
              </a:ext>
            </a:extLst>
          </p:cNvPr>
          <p:cNvPicPr>
            <a:picLocks noChangeAspect="1"/>
          </p:cNvPicPr>
          <p:nvPr/>
        </p:nvPicPr>
        <p:blipFill rotWithShape="1">
          <a:blip r:embed="rId3"/>
          <a:srcRect r="3841" b="3195"/>
          <a:stretch/>
        </p:blipFill>
        <p:spPr>
          <a:xfrm>
            <a:off x="4634792" y="1825625"/>
            <a:ext cx="7266922" cy="4212318"/>
          </a:xfrm>
          <a:prstGeom prst="rect">
            <a:avLst/>
          </a:prstGeom>
        </p:spPr>
      </p:pic>
    </p:spTree>
    <p:extLst>
      <p:ext uri="{BB962C8B-B14F-4D97-AF65-F5344CB8AC3E}">
        <p14:creationId xmlns:p14="http://schemas.microsoft.com/office/powerpoint/2010/main" val="296240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Bootstrap</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CSS Framework</a:t>
            </a:r>
          </a:p>
          <a:p>
            <a:r>
              <a:rPr lang="en-SG" dirty="0"/>
              <a:t>Twitter Bootstrap @ https://getbootstrap.com/docs/3.3/</a:t>
            </a:r>
          </a:p>
        </p:txBody>
      </p:sp>
      <p:pic>
        <p:nvPicPr>
          <p:cNvPr id="4" name="Picture 2" descr="http://res.cloudinary.com/dnkqgvjbd/image/upload/v1451679096/bootstrap_xfpqre.png">
            <a:extLst>
              <a:ext uri="{FF2B5EF4-FFF2-40B4-BE49-F238E27FC236}">
                <a16:creationId xmlns:a16="http://schemas.microsoft.com/office/drawing/2014/main" id="{B0B3AA44-06E5-4519-8B39-53724AE124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154"/>
          <a:stretch/>
        </p:blipFill>
        <p:spPr bwMode="auto">
          <a:xfrm>
            <a:off x="4316163" y="1528430"/>
            <a:ext cx="3546975" cy="2031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720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50000"/>
              </a:lnSpc>
            </a:pPr>
            <a:r>
              <a:rPr lang="en-SG" dirty="0"/>
              <a:t>CSS Framework</a:t>
            </a:r>
          </a:p>
          <a:p>
            <a:pPr>
              <a:lnSpc>
                <a:spcPct val="250000"/>
              </a:lnSpc>
            </a:pPr>
            <a:r>
              <a:rPr lang="en-SG" dirty="0"/>
              <a:t>A library of CSS which have been created by groups of professional</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What is Bootstrap</a:t>
            </a:r>
            <a:endParaRPr lang="en-SG" dirty="0"/>
          </a:p>
        </p:txBody>
      </p:sp>
    </p:spTree>
    <p:extLst>
      <p:ext uri="{BB962C8B-B14F-4D97-AF65-F5344CB8AC3E}">
        <p14:creationId xmlns:p14="http://schemas.microsoft.com/office/powerpoint/2010/main" val="301419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a:t>HTML</a:t>
            </a:r>
            <a:endParaRPr lang="en-SG" dirty="0"/>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a:t>Hyper Text Mark-up Language</a:t>
            </a:r>
            <a:endParaRPr lang="en-SG" dirty="0"/>
          </a:p>
        </p:txBody>
      </p:sp>
      <p:pic>
        <p:nvPicPr>
          <p:cNvPr id="6" name="Picture 5" descr="Image result">
            <a:extLst>
              <a:ext uri="{FF2B5EF4-FFF2-40B4-BE49-F238E27FC236}">
                <a16:creationId xmlns:a16="http://schemas.microsoft.com/office/drawing/2014/main" id="{5713E26E-A5A3-4503-AB7A-E06B0FAB4E99}"/>
              </a:ext>
            </a:extLst>
          </p:cNvPr>
          <p:cNvPicPr/>
          <p:nvPr/>
        </p:nvPicPr>
        <p:blipFill rotWithShape="1">
          <a:blip r:embed="rId2" cstate="print">
            <a:extLst>
              <a:ext uri="{28A0092B-C50C-407E-A947-70E740481C1C}">
                <a14:useLocalDpi xmlns:a14="http://schemas.microsoft.com/office/drawing/2010/main" val="0"/>
              </a:ext>
            </a:extLst>
          </a:blip>
          <a:srcRect t="17104" r="65172"/>
          <a:stretch/>
        </p:blipFill>
        <p:spPr bwMode="auto">
          <a:xfrm>
            <a:off x="4628950" y="417919"/>
            <a:ext cx="2911102" cy="3305049"/>
          </a:xfrm>
          <a:prstGeom prst="rect">
            <a:avLst/>
          </a:prstGeom>
          <a:noFill/>
          <a:ln>
            <a:noFill/>
          </a:ln>
        </p:spPr>
      </p:pic>
    </p:spTree>
    <p:extLst>
      <p:ext uri="{BB962C8B-B14F-4D97-AF65-F5344CB8AC3E}">
        <p14:creationId xmlns:p14="http://schemas.microsoft.com/office/powerpoint/2010/main" val="357096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92500" lnSpcReduction="10000"/>
          </a:bodyPr>
          <a:lstStyle/>
          <a:p>
            <a:pPr>
              <a:lnSpc>
                <a:spcPct val="150000"/>
              </a:lnSpc>
            </a:pPr>
            <a:r>
              <a:rPr lang="en-SG" dirty="0"/>
              <a:t>Easy to get started</a:t>
            </a:r>
          </a:p>
          <a:p>
            <a:pPr>
              <a:lnSpc>
                <a:spcPct val="150000"/>
              </a:lnSpc>
            </a:pPr>
            <a:r>
              <a:rPr lang="en-SG" b="1" dirty="0"/>
              <a:t>Great grid system</a:t>
            </a:r>
          </a:p>
          <a:p>
            <a:pPr>
              <a:lnSpc>
                <a:spcPct val="150000"/>
              </a:lnSpc>
            </a:pPr>
            <a:r>
              <a:rPr lang="en-SG" dirty="0"/>
              <a:t>Pre-define style for most HTML element</a:t>
            </a:r>
          </a:p>
          <a:p>
            <a:pPr>
              <a:lnSpc>
                <a:spcPct val="150000"/>
              </a:lnSpc>
            </a:pPr>
            <a:r>
              <a:rPr lang="en-SG" dirty="0"/>
              <a:t>Extensive list of components</a:t>
            </a:r>
          </a:p>
          <a:p>
            <a:pPr>
              <a:lnSpc>
                <a:spcPct val="150000"/>
              </a:lnSpc>
            </a:pPr>
            <a:r>
              <a:rPr lang="en-SG" dirty="0"/>
              <a:t>Bundled JavaScript plugins</a:t>
            </a:r>
          </a:p>
          <a:p>
            <a:pPr>
              <a:lnSpc>
                <a:spcPct val="150000"/>
              </a:lnSpc>
            </a:pPr>
            <a:r>
              <a:rPr lang="en-SG" dirty="0"/>
              <a:t>Good documentation</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Why use Bootstrap?</a:t>
            </a:r>
            <a:endParaRPr lang="en-SG" dirty="0"/>
          </a:p>
        </p:txBody>
      </p:sp>
    </p:spTree>
    <p:extLst>
      <p:ext uri="{BB962C8B-B14F-4D97-AF65-F5344CB8AC3E}">
        <p14:creationId xmlns:p14="http://schemas.microsoft.com/office/powerpoint/2010/main" val="5159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79C294-51A6-4F54-AA44-0624D366DEBD}"/>
              </a:ext>
            </a:extLst>
          </p:cNvPr>
          <p:cNvPicPr>
            <a:picLocks noGrp="1" noChangeAspect="1"/>
          </p:cNvPicPr>
          <p:nvPr>
            <p:ph idx="1"/>
          </p:nvPr>
        </p:nvPicPr>
        <p:blipFill rotWithShape="1">
          <a:blip r:embed="rId2"/>
          <a:stretch/>
        </p:blipFill>
        <p:spPr>
          <a:xfrm>
            <a:off x="1452803" y="2137333"/>
            <a:ext cx="9286393" cy="3886096"/>
          </a:xfrm>
          <a:prstGeom prst="rect">
            <a:avLst/>
          </a:prstGeom>
          <a:ln>
            <a:solidFill>
              <a:schemeClr val="bg1">
                <a:lumMod val="85000"/>
              </a:schemeClr>
            </a:solidFill>
          </a:ln>
        </p:spPr>
      </p:pic>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dirty="0"/>
              <a:t>Bootstrap – Grid System</a:t>
            </a:r>
          </a:p>
        </p:txBody>
      </p:sp>
      <p:sp>
        <p:nvSpPr>
          <p:cNvPr id="6" name="Rectangle 5">
            <a:extLst>
              <a:ext uri="{FF2B5EF4-FFF2-40B4-BE49-F238E27FC236}">
                <a16:creationId xmlns:a16="http://schemas.microsoft.com/office/drawing/2014/main" id="{5B57062F-EF38-4917-BA5B-1087AB437BA3}"/>
              </a:ext>
            </a:extLst>
          </p:cNvPr>
          <p:cNvSpPr/>
          <p:nvPr/>
        </p:nvSpPr>
        <p:spPr>
          <a:xfrm>
            <a:off x="762469" y="1675668"/>
            <a:ext cx="2300630" cy="461665"/>
          </a:xfrm>
          <a:prstGeom prst="rect">
            <a:avLst/>
          </a:prstGeom>
        </p:spPr>
        <p:txBody>
          <a:bodyPr wrap="none">
            <a:spAutoFit/>
          </a:bodyPr>
          <a:lstStyle/>
          <a:p>
            <a:r>
              <a:rPr lang="en-SG" sz="2400" dirty="0"/>
              <a:t># of Column = 12</a:t>
            </a:r>
          </a:p>
        </p:txBody>
      </p:sp>
    </p:spTree>
    <p:extLst>
      <p:ext uri="{BB962C8B-B14F-4D97-AF65-F5344CB8AC3E}">
        <p14:creationId xmlns:p14="http://schemas.microsoft.com/office/powerpoint/2010/main" val="3896251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a:bodyPr>
          <a:lstStyle/>
          <a:p>
            <a:pPr>
              <a:lnSpc>
                <a:spcPct val="150000"/>
              </a:lnSpc>
            </a:pPr>
            <a:r>
              <a:rPr lang="en-SG" dirty="0"/>
              <a:t>&lt;link &gt; tag to include external resources</a:t>
            </a:r>
          </a:p>
          <a:p>
            <a:pPr marL="0" indent="0">
              <a:lnSpc>
                <a:spcPct val="150000"/>
              </a:lnSpc>
              <a:buNone/>
            </a:pPr>
            <a:r>
              <a:rPr lang="en-SG" dirty="0"/>
              <a:t>Resources Link:</a:t>
            </a:r>
          </a:p>
          <a:p>
            <a:pPr marL="0" indent="0">
              <a:lnSpc>
                <a:spcPct val="110000"/>
              </a:lnSpc>
              <a:buNone/>
            </a:pPr>
            <a:r>
              <a:rPr lang="en-SG" sz="2400" dirty="0"/>
              <a:t>&lt;link </a:t>
            </a:r>
            <a:r>
              <a:rPr lang="en-SG" sz="2400" dirty="0" err="1"/>
              <a:t>rel</a:t>
            </a:r>
            <a:r>
              <a:rPr lang="en-SG" sz="2400" dirty="0"/>
              <a:t>="stylesheet" </a:t>
            </a:r>
            <a:r>
              <a:rPr lang="en-SG" sz="2400" dirty="0" err="1"/>
              <a:t>href</a:t>
            </a:r>
            <a:r>
              <a:rPr lang="en-SG" sz="2400" dirty="0"/>
              <a:t>="https://cdnjs.cloudflare.com/ajax/libs/twitter-bootstrap/3.3.7/</a:t>
            </a:r>
            <a:r>
              <a:rPr lang="en-SG" sz="2400" dirty="0" err="1"/>
              <a:t>css</a:t>
            </a:r>
            <a:r>
              <a:rPr lang="en-SG" sz="2400" dirty="0"/>
              <a:t>/bootstrap.min.css" /&gt;</a:t>
            </a:r>
          </a:p>
          <a:p>
            <a:pPr>
              <a:lnSpc>
                <a:spcPct val="150000"/>
              </a:lnSpc>
            </a:pPr>
            <a:r>
              <a:rPr lang="en-SG" dirty="0"/>
              <a:t>Add it to the head segment of the HTML</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Adding Bootstrap</a:t>
            </a:r>
            <a:endParaRPr lang="en-SG" dirty="0"/>
          </a:p>
        </p:txBody>
      </p:sp>
    </p:spTree>
    <p:extLst>
      <p:ext uri="{BB962C8B-B14F-4D97-AF65-F5344CB8AC3E}">
        <p14:creationId xmlns:p14="http://schemas.microsoft.com/office/powerpoint/2010/main" val="262495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Using the class attribute of HTML tags</a:t>
            </a:r>
          </a:p>
          <a:p>
            <a:pPr>
              <a:lnSpc>
                <a:spcPct val="200000"/>
              </a:lnSpc>
              <a:buFont typeface="+mj-lt"/>
              <a:buAutoNum type="arabicPeriod"/>
            </a:pPr>
            <a:r>
              <a:rPr lang="en-SG" dirty="0"/>
              <a:t>Lookup their documentation for class name to use</a:t>
            </a:r>
          </a:p>
          <a:p>
            <a:pPr>
              <a:lnSpc>
                <a:spcPct val="150000"/>
              </a:lnSpc>
              <a:buFont typeface="+mj-lt"/>
              <a:buAutoNum type="arabicPeriod"/>
            </a:pPr>
            <a:r>
              <a:rPr lang="en-SG" dirty="0"/>
              <a:t>Apply it to your html attributes</a:t>
            </a:r>
          </a:p>
          <a:p>
            <a:pPr>
              <a:lnSpc>
                <a:spcPct val="200000"/>
              </a:lnSpc>
            </a:pPr>
            <a:endParaRPr lang="en-SG"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How to use Bootstrap</a:t>
            </a:r>
            <a:endParaRPr lang="en-SG" dirty="0"/>
          </a:p>
        </p:txBody>
      </p:sp>
    </p:spTree>
    <p:extLst>
      <p:ext uri="{BB962C8B-B14F-4D97-AF65-F5344CB8AC3E}">
        <p14:creationId xmlns:p14="http://schemas.microsoft.com/office/powerpoint/2010/main" val="305349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marL="0" indent="0">
              <a:buNone/>
            </a:pPr>
            <a:r>
              <a:rPr lang="en-SG"/>
              <a:t>&lt;div class="container"&gt;</a:t>
            </a:r>
          </a:p>
          <a:p>
            <a:pPr marL="0" indent="0">
              <a:buNone/>
            </a:pPr>
            <a:r>
              <a:rPr lang="en-SG"/>
              <a:t>	&lt;div class="row"&gt;</a:t>
            </a:r>
          </a:p>
          <a:p>
            <a:pPr marL="0" indent="0">
              <a:buNone/>
            </a:pPr>
            <a:r>
              <a:rPr lang="en-SG"/>
              <a:t>  		&lt;div class="col-md-4"&gt;.col-md-4&lt;/div&gt;</a:t>
            </a:r>
          </a:p>
          <a:p>
            <a:pPr marL="0" indent="0">
              <a:buNone/>
            </a:pPr>
            <a:r>
              <a:rPr lang="en-SG"/>
              <a:t>  		&lt;div class="col-md-4 col-md-offset-4"&gt;.col-md-4 .col-		md-offset-4&lt;/div&gt;</a:t>
            </a:r>
          </a:p>
          <a:p>
            <a:pPr marL="0" indent="0">
              <a:buNone/>
            </a:pPr>
            <a:r>
              <a:rPr lang="en-SG"/>
              <a:t>	&lt;/div&gt;</a:t>
            </a:r>
          </a:p>
          <a:p>
            <a:pPr marL="0" indent="0">
              <a:buNone/>
            </a:pPr>
            <a:r>
              <a:rPr lang="en-SG"/>
              <a:t>&lt;/div&gt;</a:t>
            </a:r>
            <a:endParaRPr lang="en-SG"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Grid System Example</a:t>
            </a:r>
            <a:endParaRPr lang="en-SG" dirty="0"/>
          </a:p>
        </p:txBody>
      </p:sp>
      <p:pic>
        <p:nvPicPr>
          <p:cNvPr id="6" name="Picture 5">
            <a:extLst>
              <a:ext uri="{FF2B5EF4-FFF2-40B4-BE49-F238E27FC236}">
                <a16:creationId xmlns:a16="http://schemas.microsoft.com/office/drawing/2014/main" id="{2AFAACE0-FE33-488E-BD59-63CA27997732}"/>
              </a:ext>
            </a:extLst>
          </p:cNvPr>
          <p:cNvPicPr>
            <a:picLocks noChangeAspect="1"/>
          </p:cNvPicPr>
          <p:nvPr/>
        </p:nvPicPr>
        <p:blipFill>
          <a:blip r:embed="rId3"/>
          <a:stretch>
            <a:fillRect/>
          </a:stretch>
        </p:blipFill>
        <p:spPr>
          <a:xfrm>
            <a:off x="838200" y="5558772"/>
            <a:ext cx="10515600" cy="693207"/>
          </a:xfrm>
          <a:prstGeom prst="rect">
            <a:avLst/>
          </a:prstGeom>
          <a:ln>
            <a:solidFill>
              <a:schemeClr val="bg1">
                <a:lumMod val="50000"/>
              </a:schemeClr>
            </a:solidFill>
          </a:ln>
        </p:spPr>
      </p:pic>
    </p:spTree>
    <p:extLst>
      <p:ext uri="{BB962C8B-B14F-4D97-AF65-F5344CB8AC3E}">
        <p14:creationId xmlns:p14="http://schemas.microsoft.com/office/powerpoint/2010/main" val="3150276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lnSpcReduction="10000"/>
          </a:bodyPr>
          <a:lstStyle/>
          <a:p>
            <a:pPr>
              <a:lnSpc>
                <a:spcPct val="200000"/>
              </a:lnSpc>
            </a:pPr>
            <a:r>
              <a:rPr lang="en-SG" dirty="0"/>
              <a:t>Image Tag Styling</a:t>
            </a:r>
          </a:p>
          <a:p>
            <a:pPr marL="0" indent="0">
              <a:lnSpc>
                <a:spcPct val="110000"/>
              </a:lnSpc>
              <a:buNone/>
            </a:pPr>
            <a:r>
              <a:rPr lang="en-SG" dirty="0"/>
              <a:t>&lt;</a:t>
            </a:r>
            <a:r>
              <a:rPr lang="en-SG" dirty="0" err="1"/>
              <a:t>img</a:t>
            </a:r>
            <a:r>
              <a:rPr lang="en-SG" dirty="0"/>
              <a:t> </a:t>
            </a:r>
            <a:r>
              <a:rPr lang="en-SG" dirty="0" err="1"/>
              <a:t>src</a:t>
            </a:r>
            <a:r>
              <a:rPr lang="en-SG" dirty="0"/>
              <a:t>="https://source.unsplash.com/random" class="</a:t>
            </a:r>
            <a:r>
              <a:rPr lang="en-SG" dirty="0" err="1"/>
              <a:t>img</a:t>
            </a:r>
            <a:r>
              <a:rPr lang="en-SG" dirty="0"/>
              <a:t>-responsive </a:t>
            </a:r>
            <a:r>
              <a:rPr lang="en-SG" dirty="0" err="1"/>
              <a:t>img</a:t>
            </a:r>
            <a:r>
              <a:rPr lang="en-SG" dirty="0"/>
              <a:t>-rounded" /&gt;</a:t>
            </a:r>
          </a:p>
          <a:p>
            <a:pPr>
              <a:lnSpc>
                <a:spcPct val="200000"/>
              </a:lnSpc>
            </a:pPr>
            <a:r>
              <a:rPr lang="en-SG" dirty="0"/>
              <a:t>Button Styling for &lt;a&gt; (hyperlink) Tag</a:t>
            </a:r>
          </a:p>
          <a:p>
            <a:pPr marL="0" indent="0">
              <a:lnSpc>
                <a:spcPct val="120000"/>
              </a:lnSpc>
              <a:buNone/>
            </a:pPr>
            <a:r>
              <a:rPr lang="en-SG" dirty="0"/>
              <a:t>&lt;a </a:t>
            </a:r>
            <a:r>
              <a:rPr lang="en-SG" dirty="0" err="1"/>
              <a:t>href</a:t>
            </a:r>
            <a:r>
              <a:rPr lang="en-SG" dirty="0"/>
              <a:t>=“http:///www.google.com” class="</a:t>
            </a:r>
            <a:r>
              <a:rPr lang="en-SG" dirty="0" err="1"/>
              <a:t>btn</a:t>
            </a:r>
            <a:r>
              <a:rPr lang="en-SG" dirty="0"/>
              <a:t> </a:t>
            </a:r>
            <a:r>
              <a:rPr lang="en-SG" dirty="0" err="1"/>
              <a:t>btn</a:t>
            </a:r>
            <a:r>
              <a:rPr lang="en-SG" dirty="0"/>
              <a:t>-danger </a:t>
            </a:r>
            <a:r>
              <a:rPr lang="en-SG" dirty="0" err="1"/>
              <a:t>btn</a:t>
            </a:r>
            <a:r>
              <a:rPr lang="en-SG" dirty="0"/>
              <a:t>-block </a:t>
            </a:r>
            <a:r>
              <a:rPr lang="en-SG" dirty="0" err="1"/>
              <a:t>btn-lg</a:t>
            </a:r>
            <a:r>
              <a:rPr lang="en-SG" dirty="0"/>
              <a:t>“&gt;Google&lt;/a&gt;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Example of Bootstrap CSS style</a:t>
            </a:r>
            <a:endParaRPr lang="en-SG" dirty="0"/>
          </a:p>
        </p:txBody>
      </p:sp>
    </p:spTree>
    <p:extLst>
      <p:ext uri="{BB962C8B-B14F-4D97-AF65-F5344CB8AC3E}">
        <p14:creationId xmlns:p14="http://schemas.microsoft.com/office/powerpoint/2010/main" val="1649801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Addition to CSS styling, provide other reusable component</a:t>
            </a:r>
          </a:p>
          <a:p>
            <a:pPr>
              <a:lnSpc>
                <a:spcPct val="200000"/>
              </a:lnSpc>
            </a:pPr>
            <a:r>
              <a:rPr lang="en-SG" dirty="0"/>
              <a:t>Predefine style and design</a:t>
            </a:r>
          </a:p>
          <a:p>
            <a:pPr>
              <a:lnSpc>
                <a:spcPct val="200000"/>
              </a:lnSpc>
            </a:pPr>
            <a:r>
              <a:rPr lang="en-SG" dirty="0"/>
              <a:t>Save time and effort to design</a:t>
            </a:r>
          </a:p>
          <a:p>
            <a:pPr>
              <a:lnSpc>
                <a:spcPct val="200000"/>
              </a:lnSpc>
            </a:pPr>
            <a:r>
              <a:rPr lang="en-SG" dirty="0"/>
              <a:t>Example: Thumbnails, Navigation Bar, Dropdown List</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Bootstrap Component</a:t>
            </a:r>
            <a:endParaRPr lang="en-SG" dirty="0"/>
          </a:p>
        </p:txBody>
      </p:sp>
    </p:spTree>
    <p:extLst>
      <p:ext uri="{BB962C8B-B14F-4D97-AF65-F5344CB8AC3E}">
        <p14:creationId xmlns:p14="http://schemas.microsoft.com/office/powerpoint/2010/main" val="17844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77500" lnSpcReduction="20000"/>
          </a:bodyPr>
          <a:lstStyle/>
          <a:p>
            <a:pPr marL="0" indent="0">
              <a:buNone/>
            </a:pPr>
            <a:r>
              <a:rPr lang="en-SG"/>
              <a:t>&lt;div class="row"&gt;</a:t>
            </a:r>
          </a:p>
          <a:p>
            <a:pPr marL="0" indent="0">
              <a:buNone/>
            </a:pPr>
            <a:r>
              <a:rPr lang="en-SG"/>
              <a:t>	&lt;div class="col-sm-6 col-md-4"&gt;</a:t>
            </a:r>
          </a:p>
          <a:p>
            <a:pPr marL="0" indent="0">
              <a:buNone/>
            </a:pPr>
            <a:r>
              <a:rPr lang="en-SG"/>
              <a:t>		&lt;div class="thumbnail"&gt;</a:t>
            </a:r>
          </a:p>
          <a:p>
            <a:pPr marL="0" indent="0">
              <a:buNone/>
            </a:pPr>
            <a:r>
              <a:rPr lang="en-SG"/>
              <a:t>			&lt;img src="..." alt="..." /&gt;</a:t>
            </a:r>
          </a:p>
          <a:p>
            <a:pPr marL="0" indent="0">
              <a:buNone/>
            </a:pPr>
            <a:r>
              <a:rPr lang="en-SG"/>
              <a:t>			&lt;div class="caption"&gt;</a:t>
            </a:r>
          </a:p>
          <a:p>
            <a:pPr marL="0" indent="0">
              <a:buNone/>
            </a:pPr>
            <a:r>
              <a:rPr lang="en-SG"/>
              <a:t>				&lt;h3&gt;Thumbnail label&lt;/h3&gt;</a:t>
            </a:r>
          </a:p>
          <a:p>
            <a:pPr marL="0" indent="0">
              <a:buNone/>
            </a:pPr>
            <a:r>
              <a:rPr lang="en-SG"/>
              <a:t>				&lt;p&gt;...&lt;/p&gt;</a:t>
            </a:r>
          </a:p>
          <a:p>
            <a:pPr marL="0" indent="0">
              <a:buNone/>
            </a:pPr>
            <a:r>
              <a:rPr lang="en-SG"/>
              <a:t>			&lt;/div&gt;</a:t>
            </a:r>
          </a:p>
          <a:p>
            <a:pPr marL="0" indent="0">
              <a:buNone/>
            </a:pPr>
            <a:r>
              <a:rPr lang="en-SG"/>
              <a:t>		&lt;/div&gt;</a:t>
            </a:r>
          </a:p>
          <a:p>
            <a:pPr marL="0" indent="0">
              <a:buNone/>
            </a:pPr>
            <a:r>
              <a:rPr lang="en-SG"/>
              <a:t>	&lt;/div&gt;</a:t>
            </a:r>
          </a:p>
          <a:p>
            <a:pPr marL="0" indent="0">
              <a:buNone/>
            </a:pPr>
            <a:r>
              <a:rPr lang="en-SG"/>
              <a:t>&lt;/div&gt;</a:t>
            </a:r>
            <a:endParaRPr lang="en-SG"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BOOTSTRAP COMPONENTS - Thumbnail</a:t>
            </a:r>
            <a:endParaRPr lang="en-SG" dirty="0"/>
          </a:p>
        </p:txBody>
      </p:sp>
    </p:spTree>
    <p:extLst>
      <p:ext uri="{BB962C8B-B14F-4D97-AF65-F5344CB8AC3E}">
        <p14:creationId xmlns:p14="http://schemas.microsoft.com/office/powerpoint/2010/main" val="626418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200" y="1825625"/>
            <a:ext cx="4225906" cy="4103686"/>
          </a:xfrm>
        </p:spPr>
        <p:txBody>
          <a:bodyPr/>
          <a:lstStyle/>
          <a:p>
            <a:pPr>
              <a:buFont typeface="+mj-lt"/>
              <a:buAutoNum type="arabicPeriod"/>
            </a:pPr>
            <a:r>
              <a:rPr lang="en-SG"/>
              <a:t>Modify index.html</a:t>
            </a:r>
          </a:p>
          <a:p>
            <a:pPr>
              <a:buFont typeface="+mj-lt"/>
              <a:buAutoNum type="arabicPeriod"/>
            </a:pPr>
            <a:endParaRPr lang="en-SG"/>
          </a:p>
          <a:p>
            <a:pPr>
              <a:buFont typeface="+mj-lt"/>
              <a:buAutoNum type="arabicPeriod"/>
            </a:pPr>
            <a:r>
              <a:rPr lang="en-SG"/>
              <a:t>Using Bootstrap CSS</a:t>
            </a:r>
            <a:endParaRPr lang="en-SG" dirty="0"/>
          </a:p>
        </p:txBody>
      </p:sp>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a:t>Exercise - Bootstrap</a:t>
            </a:r>
            <a:endParaRPr lang="en-SG" dirty="0"/>
          </a:p>
        </p:txBody>
      </p:sp>
      <p:pic>
        <p:nvPicPr>
          <p:cNvPr id="4" name="Picture 3">
            <a:extLst>
              <a:ext uri="{FF2B5EF4-FFF2-40B4-BE49-F238E27FC236}">
                <a16:creationId xmlns:a16="http://schemas.microsoft.com/office/drawing/2014/main" id="{8C3FFCB1-0844-422E-8504-FC0A676A2143}"/>
              </a:ext>
            </a:extLst>
          </p:cNvPr>
          <p:cNvPicPr>
            <a:picLocks noChangeAspect="1"/>
          </p:cNvPicPr>
          <p:nvPr/>
        </p:nvPicPr>
        <p:blipFill>
          <a:blip r:embed="rId3"/>
          <a:stretch>
            <a:fillRect/>
          </a:stretch>
        </p:blipFill>
        <p:spPr>
          <a:xfrm>
            <a:off x="5064106" y="1565813"/>
            <a:ext cx="6710563" cy="4870957"/>
          </a:xfrm>
          <a:prstGeom prst="rect">
            <a:avLst/>
          </a:prstGeom>
        </p:spPr>
      </p:pic>
    </p:spTree>
    <p:extLst>
      <p:ext uri="{BB962C8B-B14F-4D97-AF65-F5344CB8AC3E}">
        <p14:creationId xmlns:p14="http://schemas.microsoft.com/office/powerpoint/2010/main" val="3013223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200" y="1825625"/>
            <a:ext cx="3836258" cy="4103686"/>
          </a:xfrm>
        </p:spPr>
        <p:txBody>
          <a:bodyPr/>
          <a:lstStyle/>
          <a:p>
            <a:pPr>
              <a:buFont typeface="+mj-lt"/>
              <a:buAutoNum type="arabicPeriod"/>
            </a:pPr>
            <a:r>
              <a:rPr lang="en-SG" dirty="0"/>
              <a:t>Modify gallery.html</a:t>
            </a:r>
          </a:p>
          <a:p>
            <a:pPr>
              <a:buFont typeface="+mj-lt"/>
              <a:buAutoNum type="arabicPeriod"/>
            </a:pPr>
            <a:endParaRPr lang="en-SG" dirty="0"/>
          </a:p>
          <a:p>
            <a:pPr>
              <a:buFont typeface="+mj-lt"/>
              <a:buAutoNum type="arabicPeriod"/>
            </a:pPr>
            <a:r>
              <a:rPr lang="en-SG" dirty="0"/>
              <a:t>Using Bootstrap Components [Thumbnail]</a:t>
            </a:r>
          </a:p>
        </p:txBody>
      </p:sp>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a:t>Exercise - Bootstrap</a:t>
            </a:r>
            <a:endParaRPr lang="en-SG" dirty="0"/>
          </a:p>
        </p:txBody>
      </p:sp>
      <p:pic>
        <p:nvPicPr>
          <p:cNvPr id="5" name="Picture 4">
            <a:extLst>
              <a:ext uri="{FF2B5EF4-FFF2-40B4-BE49-F238E27FC236}">
                <a16:creationId xmlns:a16="http://schemas.microsoft.com/office/drawing/2014/main" id="{58E7F029-5A0D-4988-BB47-CE4217EF8B94}"/>
              </a:ext>
            </a:extLst>
          </p:cNvPr>
          <p:cNvPicPr>
            <a:picLocks noChangeAspect="1"/>
          </p:cNvPicPr>
          <p:nvPr/>
        </p:nvPicPr>
        <p:blipFill>
          <a:blip r:embed="rId3"/>
          <a:stretch>
            <a:fillRect/>
          </a:stretch>
        </p:blipFill>
        <p:spPr>
          <a:xfrm>
            <a:off x="4674458" y="1565815"/>
            <a:ext cx="7380998" cy="4350004"/>
          </a:xfrm>
          <a:prstGeom prst="rect">
            <a:avLst/>
          </a:prstGeom>
        </p:spPr>
      </p:pic>
    </p:spTree>
    <p:extLst>
      <p:ext uri="{BB962C8B-B14F-4D97-AF65-F5344CB8AC3E}">
        <p14:creationId xmlns:p14="http://schemas.microsoft.com/office/powerpoint/2010/main" val="8263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193C3C-633A-4D37-A00C-0C963068CF8E}"/>
              </a:ext>
            </a:extLst>
          </p:cNvPr>
          <p:cNvPicPr>
            <a:picLocks noChangeAspect="1"/>
          </p:cNvPicPr>
          <p:nvPr/>
        </p:nvPicPr>
        <p:blipFill rotWithShape="1">
          <a:blip r:embed="rId2"/>
          <a:srcRect r="1617"/>
          <a:stretch/>
        </p:blipFill>
        <p:spPr>
          <a:xfrm>
            <a:off x="7741170" y="1690690"/>
            <a:ext cx="3612630" cy="4089249"/>
          </a:xfrm>
          <a:prstGeom prst="rect">
            <a:avLst/>
          </a:prstGeom>
          <a:effectLst/>
        </p:spPr>
      </p:pic>
      <p:sp>
        <p:nvSpPr>
          <p:cNvPr id="3" name="Content Placeholder 2">
            <a:extLst>
              <a:ext uri="{FF2B5EF4-FFF2-40B4-BE49-F238E27FC236}">
                <a16:creationId xmlns:a16="http://schemas.microsoft.com/office/drawing/2014/main" id="{73217CD0-D0AF-458D-9D60-C38FD01B9AC4}"/>
              </a:ext>
            </a:extLst>
          </p:cNvPr>
          <p:cNvSpPr>
            <a:spLocks noGrp="1"/>
          </p:cNvSpPr>
          <p:nvPr>
            <p:ph idx="1"/>
          </p:nvPr>
        </p:nvSpPr>
        <p:spPr>
          <a:xfrm>
            <a:off x="838200" y="1840615"/>
            <a:ext cx="6671872" cy="4103686"/>
          </a:xfrm>
        </p:spPr>
        <p:txBody>
          <a:bodyPr/>
          <a:lstStyle/>
          <a:p>
            <a:pPr>
              <a:lnSpc>
                <a:spcPct val="100000"/>
              </a:lnSpc>
              <a:spcAft>
                <a:spcPts val="2400"/>
              </a:spcAft>
            </a:pPr>
            <a:r>
              <a:rPr lang="en-SG" dirty="0"/>
              <a:t>A Mark-up Language that determine the layout, structure &amp; content of any web page</a:t>
            </a:r>
          </a:p>
          <a:p>
            <a:pPr>
              <a:lnSpc>
                <a:spcPct val="100000"/>
              </a:lnSpc>
            </a:pPr>
            <a:r>
              <a:rPr lang="en-SG" dirty="0"/>
              <a:t>Language read by browser to draw out the content</a:t>
            </a:r>
          </a:p>
          <a:p>
            <a:pPr>
              <a:lnSpc>
                <a:spcPct val="200000"/>
              </a:lnSpc>
            </a:pPr>
            <a:endParaRPr lang="en-SG" dirty="0"/>
          </a:p>
        </p:txBody>
      </p:sp>
      <p:sp>
        <p:nvSpPr>
          <p:cNvPr id="2" name="Title 1">
            <a:extLst>
              <a:ext uri="{FF2B5EF4-FFF2-40B4-BE49-F238E27FC236}">
                <a16:creationId xmlns:a16="http://schemas.microsoft.com/office/drawing/2014/main" id="{D73140F3-4C34-4184-B41C-FCDAC1D7DD0A}"/>
              </a:ext>
            </a:extLst>
          </p:cNvPr>
          <p:cNvSpPr>
            <a:spLocks noGrp="1"/>
          </p:cNvSpPr>
          <p:nvPr>
            <p:ph type="title"/>
          </p:nvPr>
        </p:nvSpPr>
        <p:spPr/>
        <p:txBody>
          <a:bodyPr/>
          <a:lstStyle/>
          <a:p>
            <a:r>
              <a:rPr lang="en-SG"/>
              <a:t>What is HTML?</a:t>
            </a:r>
            <a:endParaRPr lang="en-SG" dirty="0"/>
          </a:p>
        </p:txBody>
      </p:sp>
    </p:spTree>
    <p:extLst>
      <p:ext uri="{BB962C8B-B14F-4D97-AF65-F5344CB8AC3E}">
        <p14:creationId xmlns:p14="http://schemas.microsoft.com/office/powerpoint/2010/main" val="60503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50000"/>
              </a:lnSpc>
            </a:pPr>
            <a:r>
              <a:rPr lang="en-SG" dirty="0"/>
              <a:t>Font-Awesome is not part of Bootstrap</a:t>
            </a:r>
          </a:p>
          <a:p>
            <a:pPr>
              <a:lnSpc>
                <a:spcPct val="250000"/>
              </a:lnSpc>
            </a:pPr>
            <a:r>
              <a:rPr lang="en-SG" dirty="0"/>
              <a:t>Iconic font and CSS Framework</a:t>
            </a:r>
          </a:p>
          <a:p>
            <a:pPr>
              <a:lnSpc>
                <a:spcPct val="250000"/>
              </a:lnSpc>
            </a:pPr>
            <a:r>
              <a:rPr lang="en-SG" dirty="0"/>
              <a:t>Include customize icons to your webpages</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FONT-AWESOME ICON</a:t>
            </a:r>
            <a:endParaRPr lang="en-SG" dirty="0"/>
          </a:p>
        </p:txBody>
      </p:sp>
    </p:spTree>
    <p:extLst>
      <p:ext uri="{BB962C8B-B14F-4D97-AF65-F5344CB8AC3E}">
        <p14:creationId xmlns:p14="http://schemas.microsoft.com/office/powerpoint/2010/main" val="13487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normAutofit fontScale="92500" lnSpcReduction="10000"/>
          </a:bodyPr>
          <a:lstStyle/>
          <a:p>
            <a:pPr>
              <a:lnSpc>
                <a:spcPct val="200000"/>
              </a:lnSpc>
            </a:pPr>
            <a:r>
              <a:rPr lang="en-SG" dirty="0"/>
              <a:t>Same procedure as Bootstrap</a:t>
            </a:r>
          </a:p>
          <a:p>
            <a:pPr>
              <a:lnSpc>
                <a:spcPct val="120000"/>
              </a:lnSpc>
              <a:buFont typeface="+mj-lt"/>
              <a:buAutoNum type="arabicPeriod"/>
            </a:pPr>
            <a:r>
              <a:rPr lang="en-SG" dirty="0"/>
              <a:t>Includes the link reference to the resources</a:t>
            </a:r>
            <a:br>
              <a:rPr lang="en-SG" dirty="0"/>
            </a:br>
            <a:r>
              <a:rPr lang="en-SG" sz="2600" i="1" dirty="0"/>
              <a:t>&lt;link </a:t>
            </a:r>
            <a:r>
              <a:rPr lang="en-SG" sz="2600" i="1" dirty="0" err="1"/>
              <a:t>rel</a:t>
            </a:r>
            <a:r>
              <a:rPr lang="en-SG" sz="2600" i="1" dirty="0"/>
              <a:t>="stylesheet" </a:t>
            </a:r>
            <a:r>
              <a:rPr lang="en-SG" sz="2600" i="1" dirty="0" err="1"/>
              <a:t>href</a:t>
            </a:r>
            <a:r>
              <a:rPr lang="en-SG" sz="2600" i="1" dirty="0"/>
              <a:t>="https://cdnjs.cloudflare.com/ajax/libs/font-awesome/4.7.0/</a:t>
            </a:r>
            <a:r>
              <a:rPr lang="en-SG" sz="2600" i="1" dirty="0" err="1"/>
              <a:t>css</a:t>
            </a:r>
            <a:r>
              <a:rPr lang="en-SG" sz="2600" i="1" dirty="0"/>
              <a:t>/font-awesome.min.css" /&gt;</a:t>
            </a:r>
          </a:p>
          <a:p>
            <a:pPr>
              <a:lnSpc>
                <a:spcPct val="120000"/>
              </a:lnSpc>
              <a:buFont typeface="+mj-lt"/>
              <a:buAutoNum type="arabicPeriod"/>
            </a:pPr>
            <a:r>
              <a:rPr lang="en-SG" dirty="0"/>
              <a:t>Find your desire icon on their website</a:t>
            </a:r>
            <a:br>
              <a:rPr lang="en-SG" dirty="0"/>
            </a:br>
            <a:r>
              <a:rPr lang="en-SG" sz="2600" i="1" dirty="0"/>
              <a:t>http://fontawesome.io/icons/</a:t>
            </a:r>
            <a:endParaRPr lang="en-SG" i="1" dirty="0"/>
          </a:p>
          <a:p>
            <a:pPr>
              <a:lnSpc>
                <a:spcPct val="200000"/>
              </a:lnSpc>
              <a:buFont typeface="+mj-lt"/>
              <a:buAutoNum type="arabicPeriod"/>
            </a:pPr>
            <a:r>
              <a:rPr lang="en-SG" dirty="0"/>
              <a:t>Add to your HTML pages through class attributes</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How to use Font-Awesome?</a:t>
            </a:r>
            <a:endParaRPr lang="en-SG" dirty="0"/>
          </a:p>
        </p:txBody>
      </p:sp>
    </p:spTree>
    <p:extLst>
      <p:ext uri="{BB962C8B-B14F-4D97-AF65-F5344CB8AC3E}">
        <p14:creationId xmlns:p14="http://schemas.microsoft.com/office/powerpoint/2010/main" val="33839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150000"/>
              </a:lnSpc>
            </a:pPr>
            <a:r>
              <a:rPr lang="en-SG" dirty="0"/>
              <a:t>Adding Instagram icon </a:t>
            </a:r>
          </a:p>
          <a:p>
            <a:pPr marL="0" indent="0">
              <a:lnSpc>
                <a:spcPct val="150000"/>
              </a:lnSpc>
              <a:buNone/>
            </a:pPr>
            <a:r>
              <a:rPr lang="it-IT" dirty="0"/>
              <a:t>&lt;i class="fa fa-instagram" aria-hidden="true"&gt;&lt;/i&gt;</a:t>
            </a:r>
            <a:endParaRPr lang="en-SG" dirty="0"/>
          </a:p>
          <a:p>
            <a:pPr>
              <a:lnSpc>
                <a:spcPct val="300000"/>
              </a:lnSpc>
            </a:pPr>
            <a:r>
              <a:rPr lang="en-SG" dirty="0"/>
              <a:t>Changing the size of the icon to 5x the size</a:t>
            </a:r>
          </a:p>
          <a:p>
            <a:pPr marL="0" indent="0">
              <a:lnSpc>
                <a:spcPct val="100000"/>
              </a:lnSpc>
              <a:buNone/>
            </a:pPr>
            <a:r>
              <a:rPr lang="it-IT" dirty="0"/>
              <a:t>&lt;i class="fa fa-instagram fa-5x" aria-hidden="true"&gt;&lt;/i&gt;</a:t>
            </a:r>
            <a:endParaRPr lang="en-SG" dirty="0"/>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Example of Font-Awesome Usage</a:t>
            </a:r>
            <a:endParaRPr lang="en-SG" dirty="0"/>
          </a:p>
        </p:txBody>
      </p:sp>
    </p:spTree>
    <p:extLst>
      <p:ext uri="{BB962C8B-B14F-4D97-AF65-F5344CB8AC3E}">
        <p14:creationId xmlns:p14="http://schemas.microsoft.com/office/powerpoint/2010/main" val="4046416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7001F-2204-45B3-9812-D8F572613FE7}"/>
              </a:ext>
            </a:extLst>
          </p:cNvPr>
          <p:cNvSpPr>
            <a:spLocks noGrp="1"/>
          </p:cNvSpPr>
          <p:nvPr>
            <p:ph idx="1"/>
          </p:nvPr>
        </p:nvSpPr>
        <p:spPr>
          <a:xfrm>
            <a:off x="838200" y="1825625"/>
            <a:ext cx="4976813" cy="4103686"/>
          </a:xfrm>
        </p:spPr>
        <p:txBody>
          <a:bodyPr/>
          <a:lstStyle/>
          <a:p>
            <a:pPr>
              <a:buFont typeface="+mj-lt"/>
              <a:buAutoNum type="arabicPeriod"/>
            </a:pPr>
            <a:r>
              <a:rPr lang="en-SG" dirty="0"/>
              <a:t>Modify index.html</a:t>
            </a:r>
          </a:p>
          <a:p>
            <a:pPr>
              <a:buFont typeface="+mj-lt"/>
              <a:buAutoNum type="arabicPeriod"/>
            </a:pPr>
            <a:endParaRPr lang="en-SG" dirty="0"/>
          </a:p>
          <a:p>
            <a:pPr>
              <a:buFont typeface="+mj-lt"/>
              <a:buAutoNum type="arabicPeriod"/>
            </a:pPr>
            <a:r>
              <a:rPr lang="en-SG" dirty="0"/>
              <a:t>Include Facebook icon beside “Go to my Gallery” </a:t>
            </a:r>
          </a:p>
        </p:txBody>
      </p:sp>
      <p:sp>
        <p:nvSpPr>
          <p:cNvPr id="2" name="Title 1">
            <a:extLst>
              <a:ext uri="{FF2B5EF4-FFF2-40B4-BE49-F238E27FC236}">
                <a16:creationId xmlns:a16="http://schemas.microsoft.com/office/drawing/2014/main" id="{C936EE78-E3AF-4DE3-B42D-502120C245A7}"/>
              </a:ext>
            </a:extLst>
          </p:cNvPr>
          <p:cNvSpPr>
            <a:spLocks noGrp="1"/>
          </p:cNvSpPr>
          <p:nvPr>
            <p:ph type="title"/>
          </p:nvPr>
        </p:nvSpPr>
        <p:spPr/>
        <p:txBody>
          <a:bodyPr/>
          <a:lstStyle/>
          <a:p>
            <a:r>
              <a:rPr lang="en-SG"/>
              <a:t>Exercise – Font-Awesome</a:t>
            </a:r>
            <a:endParaRPr lang="en-SG" dirty="0"/>
          </a:p>
        </p:txBody>
      </p:sp>
      <p:pic>
        <p:nvPicPr>
          <p:cNvPr id="4" name="Picture 3">
            <a:extLst>
              <a:ext uri="{FF2B5EF4-FFF2-40B4-BE49-F238E27FC236}">
                <a16:creationId xmlns:a16="http://schemas.microsoft.com/office/drawing/2014/main" id="{B9F148A3-8F49-413E-B5FD-75BE2FBC47C3}"/>
              </a:ext>
            </a:extLst>
          </p:cNvPr>
          <p:cNvPicPr>
            <a:picLocks noChangeAspect="1"/>
          </p:cNvPicPr>
          <p:nvPr/>
        </p:nvPicPr>
        <p:blipFill>
          <a:blip r:embed="rId3"/>
          <a:stretch>
            <a:fillRect/>
          </a:stretch>
        </p:blipFill>
        <p:spPr>
          <a:xfrm>
            <a:off x="5815013" y="1560122"/>
            <a:ext cx="5329238" cy="4355697"/>
          </a:xfrm>
          <a:prstGeom prst="rect">
            <a:avLst/>
          </a:prstGeom>
        </p:spPr>
      </p:pic>
    </p:spTree>
    <p:extLst>
      <p:ext uri="{BB962C8B-B14F-4D97-AF65-F5344CB8AC3E}">
        <p14:creationId xmlns:p14="http://schemas.microsoft.com/office/powerpoint/2010/main" val="2384510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A92F-0388-4E2F-9FAD-A1AE10ED8383}"/>
              </a:ext>
            </a:extLst>
          </p:cNvPr>
          <p:cNvSpPr>
            <a:spLocks noGrp="1"/>
          </p:cNvSpPr>
          <p:nvPr>
            <p:ph type="title"/>
          </p:nvPr>
        </p:nvSpPr>
        <p:spPr/>
        <p:txBody>
          <a:bodyPr/>
          <a:lstStyle/>
          <a:p>
            <a:r>
              <a:rPr lang="en-SG" dirty="0"/>
              <a:t>GitHub</a:t>
            </a:r>
          </a:p>
        </p:txBody>
      </p:sp>
      <p:sp>
        <p:nvSpPr>
          <p:cNvPr id="3" name="Text Placeholder 2">
            <a:extLst>
              <a:ext uri="{FF2B5EF4-FFF2-40B4-BE49-F238E27FC236}">
                <a16:creationId xmlns:a16="http://schemas.microsoft.com/office/drawing/2014/main" id="{C6EAB24D-6F6B-42E6-BC8D-3D6E24F379A7}"/>
              </a:ext>
            </a:extLst>
          </p:cNvPr>
          <p:cNvSpPr>
            <a:spLocks noGrp="1"/>
          </p:cNvSpPr>
          <p:nvPr>
            <p:ph type="body" idx="1"/>
          </p:nvPr>
        </p:nvSpPr>
        <p:spPr/>
        <p:txBody>
          <a:bodyPr/>
          <a:lstStyle/>
          <a:p>
            <a:r>
              <a:rPr lang="en-SG" dirty="0"/>
              <a:t>Online Code Repository </a:t>
            </a:r>
          </a:p>
        </p:txBody>
      </p:sp>
      <p:pic>
        <p:nvPicPr>
          <p:cNvPr id="4" name="Picture 2" descr="https://git-scm.com/images/logos/downloads/Git-Logo-2Color.png">
            <a:extLst>
              <a:ext uri="{FF2B5EF4-FFF2-40B4-BE49-F238E27FC236}">
                <a16:creationId xmlns:a16="http://schemas.microsoft.com/office/drawing/2014/main" id="{8B77A618-1E5C-4FD6-9779-7A310518E8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119505" y="2038579"/>
            <a:ext cx="2628294" cy="10975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crossbrowsertesting.com/design/images/github-logo.png">
            <a:extLst>
              <a:ext uri="{FF2B5EF4-FFF2-40B4-BE49-F238E27FC236}">
                <a16:creationId xmlns:a16="http://schemas.microsoft.com/office/drawing/2014/main" id="{596719B1-8AF0-4455-BA69-E1F713D844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89651" y="1860339"/>
            <a:ext cx="4372957" cy="1454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367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Git repository hosting service</a:t>
            </a:r>
          </a:p>
          <a:p>
            <a:pPr>
              <a:lnSpc>
                <a:spcPct val="200000"/>
              </a:lnSpc>
            </a:pPr>
            <a:r>
              <a:rPr lang="en-SG" dirty="0"/>
              <a:t>Store and share your code</a:t>
            </a:r>
          </a:p>
          <a:p>
            <a:pPr>
              <a:lnSpc>
                <a:spcPct val="200000"/>
              </a:lnSpc>
            </a:pPr>
            <a:r>
              <a:rPr lang="en-SG" dirty="0"/>
              <a:t>https://github.com/</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GitHub</a:t>
            </a:r>
            <a:endParaRPr lang="en-SG" dirty="0"/>
          </a:p>
        </p:txBody>
      </p:sp>
    </p:spTree>
    <p:extLst>
      <p:ext uri="{BB962C8B-B14F-4D97-AF65-F5344CB8AC3E}">
        <p14:creationId xmlns:p14="http://schemas.microsoft.com/office/powerpoint/2010/main" val="3252814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Create an GitHub Account</a:t>
            </a:r>
          </a:p>
          <a:p>
            <a:pPr>
              <a:lnSpc>
                <a:spcPct val="200000"/>
              </a:lnSpc>
            </a:pPr>
            <a:r>
              <a:rPr lang="en-SG" dirty="0"/>
              <a:t>Create a new Repository</a:t>
            </a:r>
          </a:p>
          <a:p>
            <a:pPr>
              <a:lnSpc>
                <a:spcPct val="200000"/>
              </a:lnSpc>
            </a:pPr>
            <a:r>
              <a:rPr lang="en-SG" dirty="0"/>
              <a:t>Using Command Prompt to upload source code </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Using GitHub</a:t>
            </a:r>
            <a:endParaRPr lang="en-SG" dirty="0"/>
          </a:p>
        </p:txBody>
      </p:sp>
    </p:spTree>
    <p:extLst>
      <p:ext uri="{BB962C8B-B14F-4D97-AF65-F5344CB8AC3E}">
        <p14:creationId xmlns:p14="http://schemas.microsoft.com/office/powerpoint/2010/main" val="2553993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200000"/>
              </a:lnSpc>
            </a:pPr>
            <a:r>
              <a:rPr lang="en-SG" dirty="0"/>
              <a:t>One-time Initialize to set-up repo folder [First time]</a:t>
            </a:r>
          </a:p>
          <a:p>
            <a:r>
              <a:rPr lang="en-SG" dirty="0"/>
              <a:t>Commands</a:t>
            </a:r>
          </a:p>
          <a:p>
            <a:pPr marL="0" indent="0">
              <a:buNone/>
            </a:pPr>
            <a:r>
              <a:rPr lang="en-SG" dirty="0"/>
              <a:t>&gt;&gt; git </a:t>
            </a:r>
            <a:r>
              <a:rPr lang="en-SG" dirty="0" err="1"/>
              <a:t>init</a:t>
            </a:r>
            <a:endParaRPr lang="en-SG" dirty="0"/>
          </a:p>
          <a:p>
            <a:pPr marL="0" indent="0">
              <a:buNone/>
            </a:pPr>
            <a:r>
              <a:rPr lang="en-SG" dirty="0"/>
              <a:t>&gt;&gt; git remote add origin https://github.com/wuhuu/firstRepo.git</a:t>
            </a:r>
          </a:p>
          <a:p>
            <a:pPr marL="0" indent="0">
              <a:buNone/>
            </a:pPr>
            <a:r>
              <a:rPr lang="en-SG" dirty="0"/>
              <a:t>&gt;&gt; git add .</a:t>
            </a:r>
          </a:p>
          <a:p>
            <a:pPr marL="0" indent="0">
              <a:buNone/>
            </a:pPr>
            <a:r>
              <a:rPr lang="en-SG" dirty="0"/>
              <a:t>&gt;&gt; git commit –m “first commit”</a:t>
            </a:r>
          </a:p>
          <a:p>
            <a:pPr marL="0" indent="0">
              <a:buNone/>
            </a:pPr>
            <a:r>
              <a:rPr lang="en-SG" dirty="0"/>
              <a:t>&gt;&gt; git push –u origin master</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Linking with GitHub</a:t>
            </a:r>
            <a:endParaRPr lang="en-SG" dirty="0"/>
          </a:p>
        </p:txBody>
      </p:sp>
    </p:spTree>
    <p:extLst>
      <p:ext uri="{BB962C8B-B14F-4D97-AF65-F5344CB8AC3E}">
        <p14:creationId xmlns:p14="http://schemas.microsoft.com/office/powerpoint/2010/main" val="2784904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150000"/>
              </a:lnSpc>
            </a:pPr>
            <a:r>
              <a:rPr lang="en-SG" dirty="0"/>
              <a:t>Commands</a:t>
            </a:r>
          </a:p>
          <a:p>
            <a:pPr marL="0" indent="0">
              <a:buNone/>
            </a:pPr>
            <a:r>
              <a:rPr lang="en-SG" dirty="0"/>
              <a:t>&gt;&gt; git add . </a:t>
            </a:r>
          </a:p>
          <a:p>
            <a:pPr marL="0" indent="0">
              <a:buNone/>
            </a:pPr>
            <a:r>
              <a:rPr lang="en-SG" dirty="0"/>
              <a:t>&gt;&gt; git commit –m “short message of what its about”</a:t>
            </a:r>
          </a:p>
          <a:p>
            <a:pPr marL="0" indent="0">
              <a:buNone/>
            </a:pPr>
            <a:r>
              <a:rPr lang="en-SG" dirty="0"/>
              <a:t>&gt;&gt; git push –u origin master</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Upload to GitHub</a:t>
            </a:r>
            <a:endParaRPr lang="en-SG" dirty="0"/>
          </a:p>
        </p:txBody>
      </p:sp>
    </p:spTree>
    <p:extLst>
      <p:ext uri="{BB962C8B-B14F-4D97-AF65-F5344CB8AC3E}">
        <p14:creationId xmlns:p14="http://schemas.microsoft.com/office/powerpoint/2010/main" val="1690473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1B04-9BE1-4DA5-8A94-5473BCE29B7A}"/>
              </a:ext>
            </a:extLst>
          </p:cNvPr>
          <p:cNvSpPr>
            <a:spLocks noGrp="1"/>
          </p:cNvSpPr>
          <p:nvPr>
            <p:ph idx="1"/>
          </p:nvPr>
        </p:nvSpPr>
        <p:spPr/>
        <p:txBody>
          <a:bodyPr/>
          <a:lstStyle/>
          <a:p>
            <a:pPr>
              <a:lnSpc>
                <a:spcPct val="150000"/>
              </a:lnSpc>
            </a:pPr>
            <a:r>
              <a:rPr lang="en-SG" dirty="0"/>
              <a:t>Commands</a:t>
            </a:r>
          </a:p>
          <a:p>
            <a:pPr marL="0" indent="0">
              <a:buNone/>
            </a:pPr>
            <a:r>
              <a:rPr lang="en-SG" dirty="0"/>
              <a:t>&gt;&gt; git pull origin master</a:t>
            </a:r>
          </a:p>
        </p:txBody>
      </p:sp>
      <p:sp>
        <p:nvSpPr>
          <p:cNvPr id="2" name="Title 1">
            <a:extLst>
              <a:ext uri="{FF2B5EF4-FFF2-40B4-BE49-F238E27FC236}">
                <a16:creationId xmlns:a16="http://schemas.microsoft.com/office/drawing/2014/main" id="{243EE1BB-D864-42FA-B5B3-F1F77F66A62E}"/>
              </a:ext>
            </a:extLst>
          </p:cNvPr>
          <p:cNvSpPr>
            <a:spLocks noGrp="1"/>
          </p:cNvSpPr>
          <p:nvPr>
            <p:ph type="title"/>
          </p:nvPr>
        </p:nvSpPr>
        <p:spPr/>
        <p:txBody>
          <a:bodyPr/>
          <a:lstStyle/>
          <a:p>
            <a:r>
              <a:rPr lang="en-SG"/>
              <a:t>Get update from GitHub</a:t>
            </a:r>
            <a:endParaRPr lang="en-SG" dirty="0"/>
          </a:p>
        </p:txBody>
      </p:sp>
    </p:spTree>
    <p:extLst>
      <p:ext uri="{BB962C8B-B14F-4D97-AF65-F5344CB8AC3E}">
        <p14:creationId xmlns:p14="http://schemas.microsoft.com/office/powerpoint/2010/main" val="344848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8F9C-BBAF-43DF-B3FF-09E73FE59F61}"/>
              </a:ext>
            </a:extLst>
          </p:cNvPr>
          <p:cNvSpPr>
            <a:spLocks noGrp="1"/>
          </p:cNvSpPr>
          <p:nvPr>
            <p:ph type="title"/>
          </p:nvPr>
        </p:nvSpPr>
        <p:spPr/>
        <p:txBody>
          <a:bodyPr/>
          <a:lstStyle/>
          <a:p>
            <a:r>
              <a:rPr lang="en-SG" dirty="0"/>
              <a:t>HTML Structure</a:t>
            </a:r>
          </a:p>
        </p:txBody>
      </p:sp>
      <p:grpSp>
        <p:nvGrpSpPr>
          <p:cNvPr id="7" name="Group 6">
            <a:extLst>
              <a:ext uri="{FF2B5EF4-FFF2-40B4-BE49-F238E27FC236}">
                <a16:creationId xmlns:a16="http://schemas.microsoft.com/office/drawing/2014/main" id="{E6572C7B-5996-45C4-BBF2-3F49495F41A8}"/>
              </a:ext>
            </a:extLst>
          </p:cNvPr>
          <p:cNvGrpSpPr/>
          <p:nvPr/>
        </p:nvGrpSpPr>
        <p:grpSpPr>
          <a:xfrm>
            <a:off x="3098311" y="1591778"/>
            <a:ext cx="6239120" cy="4992973"/>
            <a:chOff x="2120900" y="1144125"/>
            <a:chExt cx="4851400" cy="3882424"/>
          </a:xfrm>
        </p:grpSpPr>
        <p:sp>
          <p:nvSpPr>
            <p:cNvPr id="8" name="Rectangle 7">
              <a:extLst>
                <a:ext uri="{FF2B5EF4-FFF2-40B4-BE49-F238E27FC236}">
                  <a16:creationId xmlns:a16="http://schemas.microsoft.com/office/drawing/2014/main" id="{71DEE008-4260-4FFC-928C-F7A73CE2860F}"/>
                </a:ext>
              </a:extLst>
            </p:cNvPr>
            <p:cNvSpPr/>
            <p:nvPr/>
          </p:nvSpPr>
          <p:spPr>
            <a:xfrm>
              <a:off x="2120900" y="1144125"/>
              <a:ext cx="4851400" cy="38824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6" descr="http://estmary.2020.madeateps.org/wp-content/uploads/sites/32/2016/01/Basic-HTML.png">
              <a:extLst>
                <a:ext uri="{FF2B5EF4-FFF2-40B4-BE49-F238E27FC236}">
                  <a16:creationId xmlns:a16="http://schemas.microsoft.com/office/drawing/2014/main" id="{55519043-F68A-4DF2-A482-0A320ABE58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10"/>
            <a:stretch/>
          </p:blipFill>
          <p:spPr bwMode="auto">
            <a:xfrm>
              <a:off x="2120900" y="1144125"/>
              <a:ext cx="4851400" cy="3882424"/>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a:extLst>
              <a:ext uri="{FF2B5EF4-FFF2-40B4-BE49-F238E27FC236}">
                <a16:creationId xmlns:a16="http://schemas.microsoft.com/office/drawing/2014/main" id="{71257B08-E69D-4077-9841-0C6722EA91DB}"/>
              </a:ext>
            </a:extLst>
          </p:cNvPr>
          <p:cNvSpPr/>
          <p:nvPr/>
        </p:nvSpPr>
        <p:spPr>
          <a:xfrm>
            <a:off x="3661018" y="2242980"/>
            <a:ext cx="5140081" cy="1113880"/>
          </a:xfrm>
          <a:prstGeom prst="rect">
            <a:avLst/>
          </a:prstGeom>
          <a:solidFill>
            <a:srgbClr val="65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18BC6999-0A9E-4075-A979-DA9CA03B6236}"/>
              </a:ext>
            </a:extLst>
          </p:cNvPr>
          <p:cNvSpPr/>
          <p:nvPr/>
        </p:nvSpPr>
        <p:spPr>
          <a:xfrm>
            <a:off x="3661019" y="3378972"/>
            <a:ext cx="5140080" cy="2566062"/>
          </a:xfrm>
          <a:prstGeom prst="rect">
            <a:avLst/>
          </a:prstGeom>
          <a:solidFill>
            <a:srgbClr val="657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7760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00FFE0-CFEB-4726-82F9-99BC9D667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880" y="3240540"/>
            <a:ext cx="1558362" cy="1558362"/>
          </a:xfrm>
          <a:prstGeom prst="rect">
            <a:avLst/>
          </a:prstGeom>
        </p:spPr>
      </p:pic>
      <p:sp>
        <p:nvSpPr>
          <p:cNvPr id="2" name="Title 1">
            <a:extLst>
              <a:ext uri="{FF2B5EF4-FFF2-40B4-BE49-F238E27FC236}">
                <a16:creationId xmlns:a16="http://schemas.microsoft.com/office/drawing/2014/main" id="{1F2327E2-D6FA-4421-AB73-1689312A8E72}"/>
              </a:ext>
            </a:extLst>
          </p:cNvPr>
          <p:cNvSpPr>
            <a:spLocks noGrp="1"/>
          </p:cNvSpPr>
          <p:nvPr>
            <p:ph type="title"/>
          </p:nvPr>
        </p:nvSpPr>
        <p:spPr/>
        <p:txBody>
          <a:bodyPr/>
          <a:lstStyle/>
          <a:p>
            <a:r>
              <a:rPr lang="en-SG" dirty="0"/>
              <a:t>Thank you! </a:t>
            </a:r>
          </a:p>
        </p:txBody>
      </p:sp>
      <p:sp>
        <p:nvSpPr>
          <p:cNvPr id="3" name="Text Placeholder 2">
            <a:extLst>
              <a:ext uri="{FF2B5EF4-FFF2-40B4-BE49-F238E27FC236}">
                <a16:creationId xmlns:a16="http://schemas.microsoft.com/office/drawing/2014/main" id="{6B391370-CCEE-43BE-A0DA-9A95A9EC9033}"/>
              </a:ext>
            </a:extLst>
          </p:cNvPr>
          <p:cNvSpPr>
            <a:spLocks noGrp="1"/>
          </p:cNvSpPr>
          <p:nvPr>
            <p:ph type="body" idx="1"/>
          </p:nvPr>
        </p:nvSpPr>
        <p:spPr/>
        <p:txBody>
          <a:bodyPr/>
          <a:lstStyle/>
          <a:p>
            <a:pPr algn="ctr"/>
            <a:r>
              <a:rPr lang="en-SG" dirty="0"/>
              <a:t>Any Questions?</a:t>
            </a:r>
          </a:p>
        </p:txBody>
      </p:sp>
      <p:pic>
        <p:nvPicPr>
          <p:cNvPr id="5" name="Graphic 4" descr="Smiling Face with No Fill">
            <a:extLst>
              <a:ext uri="{FF2B5EF4-FFF2-40B4-BE49-F238E27FC236}">
                <a16:creationId xmlns:a16="http://schemas.microsoft.com/office/drawing/2014/main" id="{71B9C618-2B23-46D1-897B-0B77C08559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72141" y="1205520"/>
            <a:ext cx="2035020" cy="2035020"/>
          </a:xfrm>
          <a:prstGeom prst="rect">
            <a:avLst/>
          </a:prstGeom>
        </p:spPr>
      </p:pic>
    </p:spTree>
    <p:extLst>
      <p:ext uri="{BB962C8B-B14F-4D97-AF65-F5344CB8AC3E}">
        <p14:creationId xmlns:p14="http://schemas.microsoft.com/office/powerpoint/2010/main" val="185084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ML Syntax">
            <a:extLst>
              <a:ext uri="{FF2B5EF4-FFF2-40B4-BE49-F238E27FC236}">
                <a16:creationId xmlns:a16="http://schemas.microsoft.com/office/drawing/2014/main" id="{0DCD9351-202A-4975-BB88-DA7EA1078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158" y="2168093"/>
            <a:ext cx="5595143" cy="22877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682C076-3479-4348-BE8D-886EFF74FA37}"/>
              </a:ext>
            </a:extLst>
          </p:cNvPr>
          <p:cNvSpPr>
            <a:spLocks noGrp="1"/>
          </p:cNvSpPr>
          <p:nvPr>
            <p:ph idx="1"/>
          </p:nvPr>
        </p:nvSpPr>
        <p:spPr/>
        <p:txBody>
          <a:bodyPr/>
          <a:lstStyle/>
          <a:p>
            <a:pPr>
              <a:lnSpc>
                <a:spcPct val="200000"/>
              </a:lnSpc>
            </a:pPr>
            <a:r>
              <a:rPr lang="en-SG" dirty="0"/>
              <a:t>Building blocks of HTML pages</a:t>
            </a:r>
          </a:p>
          <a:p>
            <a:pPr>
              <a:lnSpc>
                <a:spcPct val="200000"/>
              </a:lnSpc>
            </a:pPr>
            <a:r>
              <a:rPr lang="en-SG" dirty="0"/>
              <a:t>Represented by tags</a:t>
            </a:r>
          </a:p>
          <a:p>
            <a:pPr>
              <a:lnSpc>
                <a:spcPct val="200000"/>
              </a:lnSpc>
            </a:pPr>
            <a:r>
              <a:rPr lang="en-SG" dirty="0"/>
              <a:t>Usually consider of opening &amp; closing tag</a:t>
            </a:r>
          </a:p>
        </p:txBody>
      </p:sp>
      <p:sp>
        <p:nvSpPr>
          <p:cNvPr id="2" name="Title 1">
            <a:extLst>
              <a:ext uri="{FF2B5EF4-FFF2-40B4-BE49-F238E27FC236}">
                <a16:creationId xmlns:a16="http://schemas.microsoft.com/office/drawing/2014/main" id="{AC5DAEE5-AE60-42E3-8245-8795F3008F4D}"/>
              </a:ext>
            </a:extLst>
          </p:cNvPr>
          <p:cNvSpPr>
            <a:spLocks noGrp="1"/>
          </p:cNvSpPr>
          <p:nvPr>
            <p:ph type="title"/>
          </p:nvPr>
        </p:nvSpPr>
        <p:spPr/>
        <p:txBody>
          <a:bodyPr/>
          <a:lstStyle/>
          <a:p>
            <a:r>
              <a:rPr lang="en-SG"/>
              <a:t>HTML Element</a:t>
            </a:r>
            <a:endParaRPr lang="en-SG" dirty="0"/>
          </a:p>
        </p:txBody>
      </p:sp>
      <p:pic>
        <p:nvPicPr>
          <p:cNvPr id="4" name="Picture 3">
            <a:extLst>
              <a:ext uri="{FF2B5EF4-FFF2-40B4-BE49-F238E27FC236}">
                <a16:creationId xmlns:a16="http://schemas.microsoft.com/office/drawing/2014/main" id="{6007235C-6698-47A5-8DC8-DEF85FB2416F}"/>
              </a:ext>
            </a:extLst>
          </p:cNvPr>
          <p:cNvPicPr>
            <a:picLocks noChangeAspect="1"/>
          </p:cNvPicPr>
          <p:nvPr/>
        </p:nvPicPr>
        <p:blipFill>
          <a:blip r:embed="rId3"/>
          <a:stretch>
            <a:fillRect/>
          </a:stretch>
        </p:blipFill>
        <p:spPr>
          <a:xfrm>
            <a:off x="1680772" y="4700556"/>
            <a:ext cx="8167766" cy="1618781"/>
          </a:xfrm>
          <a:prstGeom prst="rect">
            <a:avLst/>
          </a:prstGeom>
        </p:spPr>
      </p:pic>
    </p:spTree>
    <p:extLst>
      <p:ext uri="{BB962C8B-B14F-4D97-AF65-F5344CB8AC3E}">
        <p14:creationId xmlns:p14="http://schemas.microsoft.com/office/powerpoint/2010/main" val="17049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F6AC9-E55A-4AA1-A162-51CAD4885E3C}"/>
              </a:ext>
            </a:extLst>
          </p:cNvPr>
          <p:cNvSpPr>
            <a:spLocks noGrp="1"/>
          </p:cNvSpPr>
          <p:nvPr>
            <p:ph idx="1"/>
          </p:nvPr>
        </p:nvSpPr>
        <p:spPr/>
        <p:txBody>
          <a:bodyPr/>
          <a:lstStyle/>
          <a:p>
            <a:pPr>
              <a:lnSpc>
                <a:spcPct val="200000"/>
              </a:lnSpc>
            </a:pPr>
            <a:r>
              <a:rPr lang="en-SG" dirty="0"/>
              <a:t>Create your first web pages</a:t>
            </a:r>
          </a:p>
          <a:p>
            <a:pPr>
              <a:lnSpc>
                <a:spcPct val="200000"/>
              </a:lnSpc>
            </a:pPr>
            <a:r>
              <a:rPr lang="en-SG" dirty="0"/>
              <a:t>Create a new file and name it as index.html</a:t>
            </a:r>
          </a:p>
          <a:p>
            <a:pPr>
              <a:lnSpc>
                <a:spcPct val="200000"/>
              </a:lnSpc>
            </a:pPr>
            <a:r>
              <a:rPr lang="en-SG" dirty="0"/>
              <a:t>Notices the changes of icon after renaming </a:t>
            </a:r>
          </a:p>
        </p:txBody>
      </p:sp>
      <p:sp>
        <p:nvSpPr>
          <p:cNvPr id="2" name="Title 1">
            <a:extLst>
              <a:ext uri="{FF2B5EF4-FFF2-40B4-BE49-F238E27FC236}">
                <a16:creationId xmlns:a16="http://schemas.microsoft.com/office/drawing/2014/main" id="{3908259C-E02B-454B-9382-E6767FB31BA3}"/>
              </a:ext>
            </a:extLst>
          </p:cNvPr>
          <p:cNvSpPr>
            <a:spLocks noGrp="1"/>
          </p:cNvSpPr>
          <p:nvPr>
            <p:ph type="title"/>
          </p:nvPr>
        </p:nvSpPr>
        <p:spPr/>
        <p:txBody>
          <a:bodyPr/>
          <a:lstStyle/>
          <a:p>
            <a:r>
              <a:rPr lang="en-SG" dirty="0"/>
              <a:t>Get Started on HTML</a:t>
            </a:r>
          </a:p>
        </p:txBody>
      </p:sp>
    </p:spTree>
    <p:extLst>
      <p:ext uri="{BB962C8B-B14F-4D97-AF65-F5344CB8AC3E}">
        <p14:creationId xmlns:p14="http://schemas.microsoft.com/office/powerpoint/2010/main" val="31919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1B7C7-97E5-4860-8CFA-EB9FB583E21C}"/>
              </a:ext>
            </a:extLst>
          </p:cNvPr>
          <p:cNvSpPr>
            <a:spLocks noGrp="1"/>
          </p:cNvSpPr>
          <p:nvPr>
            <p:ph idx="1"/>
          </p:nvPr>
        </p:nvSpPr>
        <p:spPr>
          <a:xfrm>
            <a:off x="838200" y="1825625"/>
            <a:ext cx="4276480" cy="4351338"/>
          </a:xfrm>
        </p:spPr>
        <p:txBody>
          <a:bodyPr>
            <a:normAutofit fontScale="92500" lnSpcReduction="10000"/>
          </a:bodyPr>
          <a:lstStyle/>
          <a:p>
            <a:pPr marL="0" indent="0">
              <a:buNone/>
            </a:pPr>
            <a:r>
              <a:rPr lang="en-SG" sz="3600" dirty="0"/>
              <a:t>&lt;html&gt;</a:t>
            </a:r>
          </a:p>
          <a:p>
            <a:pPr marL="0" indent="0">
              <a:buNone/>
            </a:pPr>
            <a:r>
              <a:rPr lang="en-SG" sz="3600" dirty="0"/>
              <a:t>	&lt;head&gt;</a:t>
            </a:r>
          </a:p>
          <a:p>
            <a:pPr marL="0" indent="0">
              <a:buNone/>
            </a:pPr>
            <a:r>
              <a:rPr lang="en-SG" sz="3600" dirty="0"/>
              <a:t>	&lt;/head&gt;</a:t>
            </a:r>
          </a:p>
          <a:p>
            <a:pPr marL="0" indent="0">
              <a:buNone/>
            </a:pPr>
            <a:endParaRPr lang="en-SG" sz="3600" dirty="0"/>
          </a:p>
          <a:p>
            <a:pPr marL="0" indent="0">
              <a:buNone/>
            </a:pPr>
            <a:r>
              <a:rPr lang="en-SG" sz="3600" dirty="0"/>
              <a:t>	&lt;body&gt;</a:t>
            </a:r>
          </a:p>
          <a:p>
            <a:pPr marL="0" indent="0">
              <a:buNone/>
            </a:pPr>
            <a:r>
              <a:rPr lang="en-SG" sz="3600" dirty="0"/>
              <a:t>		</a:t>
            </a:r>
          </a:p>
          <a:p>
            <a:pPr marL="0" indent="0">
              <a:buNone/>
            </a:pPr>
            <a:r>
              <a:rPr lang="en-SG" sz="3600" dirty="0"/>
              <a:t>	&lt;/body&gt;</a:t>
            </a:r>
          </a:p>
          <a:p>
            <a:pPr marL="0" indent="0">
              <a:buNone/>
            </a:pPr>
            <a:r>
              <a:rPr lang="en-SG" sz="3600" dirty="0"/>
              <a:t>&lt;html&gt;</a:t>
            </a:r>
          </a:p>
        </p:txBody>
      </p:sp>
      <p:sp>
        <p:nvSpPr>
          <p:cNvPr id="2" name="Title 1">
            <a:extLst>
              <a:ext uri="{FF2B5EF4-FFF2-40B4-BE49-F238E27FC236}">
                <a16:creationId xmlns:a16="http://schemas.microsoft.com/office/drawing/2014/main" id="{62475CEF-5AEF-4C73-AC11-4CC04359419A}"/>
              </a:ext>
            </a:extLst>
          </p:cNvPr>
          <p:cNvSpPr>
            <a:spLocks noGrp="1"/>
          </p:cNvSpPr>
          <p:nvPr>
            <p:ph type="title"/>
          </p:nvPr>
        </p:nvSpPr>
        <p:spPr/>
        <p:txBody>
          <a:bodyPr/>
          <a:lstStyle/>
          <a:p>
            <a:r>
              <a:rPr lang="en-SG"/>
              <a:t>Structure Tags</a:t>
            </a:r>
            <a:endParaRPr lang="en-SG" dirty="0"/>
          </a:p>
        </p:txBody>
      </p:sp>
      <p:pic>
        <p:nvPicPr>
          <p:cNvPr id="4" name="Picture 6" descr="http://estmary.2020.madeateps.org/wp-content/uploads/sites/32/2016/01/Basic-HTML.png">
            <a:extLst>
              <a:ext uri="{FF2B5EF4-FFF2-40B4-BE49-F238E27FC236}">
                <a16:creationId xmlns:a16="http://schemas.microsoft.com/office/drawing/2014/main" id="{5DD89509-3DB7-4817-BEC3-6FDDEAE53E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10"/>
          <a:stretch/>
        </p:blipFill>
        <p:spPr bwMode="auto">
          <a:xfrm>
            <a:off x="5114680" y="1504807"/>
            <a:ext cx="6239120" cy="499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76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11228-8807-4E24-A069-68A1C871A216}"/>
              </a:ext>
            </a:extLst>
          </p:cNvPr>
          <p:cNvSpPr>
            <a:spLocks noGrp="1"/>
          </p:cNvSpPr>
          <p:nvPr>
            <p:ph idx="1"/>
          </p:nvPr>
        </p:nvSpPr>
        <p:spPr/>
        <p:txBody>
          <a:bodyPr>
            <a:normAutofit fontScale="85000" lnSpcReduction="10000"/>
          </a:bodyPr>
          <a:lstStyle/>
          <a:p>
            <a:pPr>
              <a:lnSpc>
                <a:spcPct val="200000"/>
              </a:lnSpc>
            </a:pPr>
            <a:r>
              <a:rPr lang="en-SG" dirty="0"/>
              <a:t>&lt;h1&gt; This is Heading tag &lt;/h1&gt;</a:t>
            </a:r>
          </a:p>
          <a:p>
            <a:pPr>
              <a:lnSpc>
                <a:spcPct val="200000"/>
              </a:lnSpc>
            </a:pPr>
            <a:r>
              <a:rPr lang="en-SG" dirty="0"/>
              <a:t>&lt;h3&gt; This is another heading tag &lt;/h3&gt;</a:t>
            </a:r>
          </a:p>
          <a:p>
            <a:pPr>
              <a:lnSpc>
                <a:spcPct val="200000"/>
              </a:lnSpc>
            </a:pPr>
            <a:r>
              <a:rPr lang="en-SG" dirty="0"/>
              <a:t>&lt;p&gt; This is Paragraph tag &lt;/p&gt;</a:t>
            </a:r>
          </a:p>
          <a:p>
            <a:pPr>
              <a:lnSpc>
                <a:spcPct val="200000"/>
              </a:lnSpc>
            </a:pPr>
            <a:r>
              <a:rPr lang="en-SG" dirty="0"/>
              <a:t>&lt;label&gt; This is label tag &lt;/label&gt;</a:t>
            </a:r>
          </a:p>
          <a:p>
            <a:pPr>
              <a:lnSpc>
                <a:spcPct val="200000"/>
              </a:lnSpc>
            </a:pPr>
            <a:r>
              <a:rPr lang="en-SG" dirty="0"/>
              <a:t>&lt;a&gt; This is an anchor tag  &lt;/a&gt;</a:t>
            </a:r>
          </a:p>
        </p:txBody>
      </p:sp>
      <p:sp>
        <p:nvSpPr>
          <p:cNvPr id="2" name="Title 1">
            <a:extLst>
              <a:ext uri="{FF2B5EF4-FFF2-40B4-BE49-F238E27FC236}">
                <a16:creationId xmlns:a16="http://schemas.microsoft.com/office/drawing/2014/main" id="{6271BEAF-DC4B-4687-B51C-B43E0F21520D}"/>
              </a:ext>
            </a:extLst>
          </p:cNvPr>
          <p:cNvSpPr>
            <a:spLocks noGrp="1"/>
          </p:cNvSpPr>
          <p:nvPr>
            <p:ph type="title"/>
          </p:nvPr>
        </p:nvSpPr>
        <p:spPr/>
        <p:txBody>
          <a:bodyPr/>
          <a:lstStyle/>
          <a:p>
            <a:r>
              <a:rPr lang="en-SG" dirty="0"/>
              <a:t>Basic HTML Element</a:t>
            </a:r>
          </a:p>
        </p:txBody>
      </p:sp>
      <p:pic>
        <p:nvPicPr>
          <p:cNvPr id="6" name="Picture 5">
            <a:extLst>
              <a:ext uri="{FF2B5EF4-FFF2-40B4-BE49-F238E27FC236}">
                <a16:creationId xmlns:a16="http://schemas.microsoft.com/office/drawing/2014/main" id="{09B3C73F-8053-4B9E-A926-6C34048118E3}"/>
              </a:ext>
            </a:extLst>
          </p:cNvPr>
          <p:cNvPicPr>
            <a:picLocks noChangeAspect="1"/>
          </p:cNvPicPr>
          <p:nvPr/>
        </p:nvPicPr>
        <p:blipFill>
          <a:blip r:embed="rId2"/>
          <a:stretch>
            <a:fillRect/>
          </a:stretch>
        </p:blipFill>
        <p:spPr>
          <a:xfrm>
            <a:off x="5788039" y="1753055"/>
            <a:ext cx="5565761" cy="1103086"/>
          </a:xfrm>
          <a:prstGeom prst="rect">
            <a:avLst/>
          </a:prstGeom>
        </p:spPr>
      </p:pic>
      <p:pic>
        <p:nvPicPr>
          <p:cNvPr id="12" name="Picture 2" descr="HTML Syntax">
            <a:extLst>
              <a:ext uri="{FF2B5EF4-FFF2-40B4-BE49-F238E27FC236}">
                <a16:creationId xmlns:a16="http://schemas.microsoft.com/office/drawing/2014/main" id="{79110108-E97D-4A9C-A87A-69D7C1013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039" y="3500096"/>
            <a:ext cx="5565761" cy="227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14768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2582</TotalTime>
  <Words>1728</Words>
  <Application>Microsoft Office PowerPoint</Application>
  <PresentationFormat>Widescreen</PresentationFormat>
  <Paragraphs>351</Paragraphs>
  <Slides>50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Calibri (Body)</vt:lpstr>
      <vt:lpstr>Open Sans Light</vt:lpstr>
      <vt:lpstr>Roboto</vt:lpstr>
      <vt:lpstr>Adobe Gurmukhi</vt:lpstr>
      <vt:lpstr>Arial</vt:lpstr>
      <vt:lpstr>Calibri</vt:lpstr>
      <vt:lpstr>Wingdings</vt:lpstr>
      <vt:lpstr>1_Office Theme</vt:lpstr>
      <vt:lpstr>Web Development</vt:lpstr>
      <vt:lpstr>Content</vt:lpstr>
      <vt:lpstr>HTML</vt:lpstr>
      <vt:lpstr>What is HTML?</vt:lpstr>
      <vt:lpstr>HTML Structure</vt:lpstr>
      <vt:lpstr>HTML Element</vt:lpstr>
      <vt:lpstr>Get Started on HTML</vt:lpstr>
      <vt:lpstr>Structure Tags</vt:lpstr>
      <vt:lpstr>Basic HTML Element</vt:lpstr>
      <vt:lpstr>Empty HTML Element</vt:lpstr>
      <vt:lpstr>Comments Element</vt:lpstr>
      <vt:lpstr>Table Element</vt:lpstr>
      <vt:lpstr>Nesting Element</vt:lpstr>
      <vt:lpstr>Text Formatting Elements</vt:lpstr>
      <vt:lpstr>Element’s Attributes</vt:lpstr>
      <vt:lpstr>Attributes Values</vt:lpstr>
      <vt:lpstr>Element Specific Attributes </vt:lpstr>
      <vt:lpstr>More Elements specific Attributes</vt:lpstr>
      <vt:lpstr>Global Attributes</vt:lpstr>
      <vt:lpstr>Other Common Global Attributes</vt:lpstr>
      <vt:lpstr>List Element</vt:lpstr>
      <vt:lpstr>Button Element</vt:lpstr>
      <vt:lpstr>Embedded Content</vt:lpstr>
      <vt:lpstr>What’s in the head?</vt:lpstr>
      <vt:lpstr>Recap on HTML Syntax</vt:lpstr>
      <vt:lpstr>Exercise - HTML</vt:lpstr>
      <vt:lpstr>Exercise - HTML</vt:lpstr>
      <vt:lpstr>Bootstrap</vt:lpstr>
      <vt:lpstr>What is Bootstrap</vt:lpstr>
      <vt:lpstr>Why use Bootstrap?</vt:lpstr>
      <vt:lpstr>Bootstrap – Grid System</vt:lpstr>
      <vt:lpstr>Adding Bootstrap</vt:lpstr>
      <vt:lpstr>How to use Bootstrap</vt:lpstr>
      <vt:lpstr>Grid System Example</vt:lpstr>
      <vt:lpstr>Example of Bootstrap CSS style</vt:lpstr>
      <vt:lpstr>Bootstrap Component</vt:lpstr>
      <vt:lpstr>BOOTSTRAP COMPONENTS - Thumbnail</vt:lpstr>
      <vt:lpstr>Exercise - Bootstrap</vt:lpstr>
      <vt:lpstr>Exercise - Bootstrap</vt:lpstr>
      <vt:lpstr>FONT-AWESOME ICON</vt:lpstr>
      <vt:lpstr>How to use Font-Awesome?</vt:lpstr>
      <vt:lpstr>Example of Font-Awesome Usage</vt:lpstr>
      <vt:lpstr>Exercise – Font-Awesome</vt:lpstr>
      <vt:lpstr>GitHub</vt:lpstr>
      <vt:lpstr>GitHub</vt:lpstr>
      <vt:lpstr>Using GitHub</vt:lpstr>
      <vt:lpstr>Linking with GitHub</vt:lpstr>
      <vt:lpstr>Upload to GitHub</vt:lpstr>
      <vt:lpstr>Get update from GitHub</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HeartCode Workshop1</dc:title>
  <dc:creator>WU Jianhua</dc:creator>
  <cp:lastModifiedBy>WU Jianhua</cp:lastModifiedBy>
  <cp:revision>160</cp:revision>
  <dcterms:created xsi:type="dcterms:W3CDTF">2017-10-09T09:13:42Z</dcterms:created>
  <dcterms:modified xsi:type="dcterms:W3CDTF">2017-12-18T02:01:09Z</dcterms:modified>
</cp:coreProperties>
</file>