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sldIdLst>
    <p:sldId id="405" r:id="rId2"/>
    <p:sldId id="258" r:id="rId3"/>
    <p:sldId id="304" r:id="rId4"/>
    <p:sldId id="302" r:id="rId5"/>
    <p:sldId id="307" r:id="rId6"/>
    <p:sldId id="308" r:id="rId7"/>
    <p:sldId id="309" r:id="rId8"/>
    <p:sldId id="310" r:id="rId9"/>
    <p:sldId id="311" r:id="rId10"/>
    <p:sldId id="341" r:id="rId11"/>
    <p:sldId id="312" r:id="rId12"/>
    <p:sldId id="314" r:id="rId13"/>
    <p:sldId id="402" r:id="rId14"/>
    <p:sldId id="317" r:id="rId15"/>
    <p:sldId id="343" r:id="rId16"/>
    <p:sldId id="318" r:id="rId17"/>
    <p:sldId id="313" r:id="rId18"/>
    <p:sldId id="319" r:id="rId19"/>
    <p:sldId id="320" r:id="rId20"/>
    <p:sldId id="321" r:id="rId21"/>
    <p:sldId id="325" r:id="rId22"/>
    <p:sldId id="322" r:id="rId23"/>
    <p:sldId id="323" r:id="rId24"/>
    <p:sldId id="324" r:id="rId25"/>
    <p:sldId id="403" r:id="rId26"/>
    <p:sldId id="326" r:id="rId27"/>
    <p:sldId id="327" r:id="rId28"/>
    <p:sldId id="328" r:id="rId29"/>
    <p:sldId id="330" r:id="rId30"/>
    <p:sldId id="40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94280" autoAdjust="0"/>
  </p:normalViewPr>
  <p:slideViewPr>
    <p:cSldViewPr snapToGrid="0">
      <p:cViewPr varScale="1">
        <p:scale>
          <a:sx n="65" d="100"/>
          <a:sy n="65"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E0958-9C24-40C7-BD79-3C0E1D49DF60}" type="datetimeFigureOut">
              <a:rPr lang="en-SG" smtClean="0"/>
              <a:t>19/12/2017</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C499E-42D0-4A07-BC17-3E1621001A44}" type="slidenum">
              <a:rPr lang="en-SG" smtClean="0"/>
              <a:t>‹#›</a:t>
            </a:fld>
            <a:endParaRPr lang="en-SG"/>
          </a:p>
        </p:txBody>
      </p:sp>
    </p:spTree>
    <p:extLst>
      <p:ext uri="{BB962C8B-B14F-4D97-AF65-F5344CB8AC3E}">
        <p14:creationId xmlns:p14="http://schemas.microsoft.com/office/powerpoint/2010/main" val="366094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HTML is been process in a top-down approach. When it read the link tag, it will read in a top down and apply the style as it process the style sheet. Hence if two different style sheet make changing the style of the same element. The last link tag, will rewrite the previous style sheet. You could see HTML process thing step by step, hence the latest step applied will be shown to the end-user. </a:t>
            </a:r>
          </a:p>
          <a:p>
            <a:endParaRPr lang="en-SG" dirty="0"/>
          </a:p>
          <a:p>
            <a:r>
              <a:rPr lang="en-SG" dirty="0"/>
              <a:t>Order of rules within the style sheet won’t affect, as the HTML is the determine factor of which rule will be applied first. </a:t>
            </a:r>
          </a:p>
        </p:txBody>
      </p:sp>
      <p:sp>
        <p:nvSpPr>
          <p:cNvPr id="4" name="Slide Number Placeholder 3"/>
          <p:cNvSpPr>
            <a:spLocks noGrp="1"/>
          </p:cNvSpPr>
          <p:nvPr>
            <p:ph type="sldNum" sz="quarter" idx="10"/>
          </p:nvPr>
        </p:nvSpPr>
        <p:spPr/>
        <p:txBody>
          <a:bodyPr/>
          <a:lstStyle/>
          <a:p>
            <a:fld id="{AE6C499E-42D0-4A07-BC17-3E1621001A44}" type="slidenum">
              <a:rPr lang="en-SG" smtClean="0"/>
              <a:t>10</a:t>
            </a:fld>
            <a:endParaRPr lang="en-SG"/>
          </a:p>
        </p:txBody>
      </p:sp>
    </p:spTree>
    <p:extLst>
      <p:ext uri="{BB962C8B-B14F-4D97-AF65-F5344CB8AC3E}">
        <p14:creationId xmlns:p14="http://schemas.microsoft.com/office/powerpoint/2010/main" val="4031769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RGBA – Red Green Blue Alpha. </a:t>
            </a:r>
          </a:p>
          <a:p>
            <a:r>
              <a:rPr lang="en-SG" dirty="0"/>
              <a:t>Alpha refers to the gradient of the </a:t>
            </a:r>
            <a:r>
              <a:rPr lang="en-SG" dirty="0" err="1"/>
              <a:t>color</a:t>
            </a:r>
            <a:endParaRPr lang="en-SG" dirty="0"/>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More details of the </a:t>
            </a:r>
            <a:r>
              <a:rPr lang="en-SG" dirty="0" err="1"/>
              <a:t>color</a:t>
            </a:r>
            <a:r>
              <a:rPr lang="en-SG" dirty="0"/>
              <a:t> can be read from : https://developer.mozilla.org/en-US/docs/Web/CSS/color_value</a:t>
            </a:r>
          </a:p>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14</a:t>
            </a:fld>
            <a:endParaRPr lang="en-SG"/>
          </a:p>
        </p:txBody>
      </p:sp>
    </p:spTree>
    <p:extLst>
      <p:ext uri="{BB962C8B-B14F-4D97-AF65-F5344CB8AC3E}">
        <p14:creationId xmlns:p14="http://schemas.microsoft.com/office/powerpoint/2010/main" val="383622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RGBA – Red Green Blue Alpha. </a:t>
            </a:r>
          </a:p>
          <a:p>
            <a:r>
              <a:rPr lang="en-SG" dirty="0"/>
              <a:t>Alpha refers to the gradient of the </a:t>
            </a:r>
            <a:r>
              <a:rPr lang="en-SG" dirty="0" err="1"/>
              <a:t>color</a:t>
            </a:r>
            <a:endParaRPr lang="en-SG" dirty="0"/>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More details of the </a:t>
            </a:r>
            <a:r>
              <a:rPr lang="en-SG" dirty="0" err="1"/>
              <a:t>color</a:t>
            </a:r>
            <a:r>
              <a:rPr lang="en-SG" dirty="0"/>
              <a:t> can be read from : https://developer.mozilla.org/en-US/docs/Web/CSS/color_value</a:t>
            </a:r>
          </a:p>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15</a:t>
            </a:fld>
            <a:endParaRPr lang="en-SG"/>
          </a:p>
        </p:txBody>
      </p:sp>
    </p:spTree>
    <p:extLst>
      <p:ext uri="{BB962C8B-B14F-4D97-AF65-F5344CB8AC3E}">
        <p14:creationId xmlns:p14="http://schemas.microsoft.com/office/powerpoint/2010/main" val="4075771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Other ways to declare the value :</a:t>
            </a:r>
          </a:p>
          <a:p>
            <a:pPr marL="533400" marR="0" lvl="0" indent="-457200" algn="l" rtl="0">
              <a:lnSpc>
                <a:spcPct val="135714"/>
              </a:lnSpc>
              <a:spcBef>
                <a:spcPts val="0"/>
              </a:spcBef>
              <a:spcAft>
                <a:spcPts val="0"/>
              </a:spcAft>
              <a:buClr>
                <a:schemeClr val="dk1"/>
              </a:buClr>
              <a:buSzPct val="100000"/>
              <a:buFont typeface="+mj-lt"/>
              <a:buAutoNum type="arabicPeriod"/>
            </a:pPr>
            <a:r>
              <a:rPr lang="en-GB" sz="2400" dirty="0">
                <a:solidFill>
                  <a:schemeClr val="dk1"/>
                </a:solidFill>
                <a:latin typeface="Roboto Slab"/>
                <a:ea typeface="Roboto Slab"/>
                <a:cs typeface="Roboto Slab"/>
                <a:sym typeface="Roboto Slab"/>
              </a:rPr>
              <a:t>margin : 10px; </a:t>
            </a:r>
          </a:p>
          <a:p>
            <a:pPr marL="533400" marR="0" lvl="0" indent="-457200" algn="l" rtl="0">
              <a:lnSpc>
                <a:spcPct val="135714"/>
              </a:lnSpc>
              <a:spcBef>
                <a:spcPts val="0"/>
              </a:spcBef>
              <a:spcAft>
                <a:spcPts val="0"/>
              </a:spcAft>
              <a:buClr>
                <a:schemeClr val="dk1"/>
              </a:buClr>
              <a:buSzPct val="100000"/>
              <a:buFont typeface="+mj-lt"/>
              <a:buAutoNum type="arabicPeriod"/>
            </a:pPr>
            <a:r>
              <a:rPr lang="en-GB" sz="2400" dirty="0">
                <a:solidFill>
                  <a:schemeClr val="dk1"/>
                </a:solidFill>
                <a:latin typeface="Roboto Slab"/>
                <a:ea typeface="Roboto Slab"/>
                <a:cs typeface="Roboto Slab"/>
                <a:sym typeface="Roboto Slab"/>
              </a:rPr>
              <a:t>margin : 10px; 5px; (</a:t>
            </a:r>
            <a:r>
              <a:rPr lang="en-GB" sz="2400" dirty="0" err="1">
                <a:solidFill>
                  <a:schemeClr val="dk1"/>
                </a:solidFill>
                <a:latin typeface="Roboto Slab"/>
                <a:ea typeface="Roboto Slab"/>
                <a:cs typeface="Roboto Slab"/>
                <a:sym typeface="Roboto Slab"/>
              </a:rPr>
              <a:t>top&amp;bottom</a:t>
            </a:r>
            <a:r>
              <a:rPr lang="en-GB" sz="2400" dirty="0">
                <a:solidFill>
                  <a:schemeClr val="dk1"/>
                </a:solidFill>
                <a:latin typeface="Roboto Slab"/>
                <a:ea typeface="Roboto Slab"/>
                <a:cs typeface="Roboto Slab"/>
                <a:sym typeface="Roboto Slab"/>
              </a:rPr>
              <a:t>, </a:t>
            </a:r>
            <a:r>
              <a:rPr lang="en-GB" sz="2400" dirty="0" err="1">
                <a:solidFill>
                  <a:schemeClr val="dk1"/>
                </a:solidFill>
                <a:latin typeface="Roboto Slab"/>
                <a:ea typeface="Roboto Slab"/>
                <a:cs typeface="Roboto Slab"/>
                <a:sym typeface="Roboto Slab"/>
              </a:rPr>
              <a:t>right&amp;left</a:t>
            </a:r>
            <a:r>
              <a:rPr lang="en-GB" sz="2400" dirty="0">
                <a:solidFill>
                  <a:schemeClr val="dk1"/>
                </a:solidFill>
                <a:latin typeface="Roboto Slab"/>
                <a:ea typeface="Roboto Slab"/>
                <a:cs typeface="Roboto Slab"/>
                <a:sym typeface="Roboto Slab"/>
              </a:rPr>
              <a:t>)</a:t>
            </a:r>
          </a:p>
          <a:p>
            <a:pPr marL="533400" lvl="0" indent="-457200" rtl="0">
              <a:lnSpc>
                <a:spcPct val="135714"/>
              </a:lnSpc>
              <a:spcBef>
                <a:spcPts val="0"/>
              </a:spcBef>
              <a:buClr>
                <a:schemeClr val="dk1"/>
              </a:buClr>
              <a:buSzPct val="100000"/>
              <a:buFont typeface="+mj-lt"/>
              <a:buAutoNum type="arabicPeriod"/>
            </a:pPr>
            <a:r>
              <a:rPr lang="en-GB" sz="2400" dirty="0">
                <a:solidFill>
                  <a:schemeClr val="dk1"/>
                </a:solidFill>
                <a:latin typeface="Roboto Slab"/>
                <a:ea typeface="Roboto Slab"/>
                <a:cs typeface="Roboto Slab"/>
                <a:sym typeface="Roboto Slab"/>
              </a:rPr>
              <a:t>margin : 10px; 20px; 5px; (</a:t>
            </a:r>
            <a:r>
              <a:rPr lang="en-GB" sz="2400" dirty="0" err="1">
                <a:solidFill>
                  <a:schemeClr val="dk1"/>
                </a:solidFill>
                <a:latin typeface="Roboto Slab"/>
                <a:ea typeface="Roboto Slab"/>
                <a:cs typeface="Roboto Slab"/>
                <a:sym typeface="Roboto Slab"/>
              </a:rPr>
              <a:t>top,righ&amp;left,bottom</a:t>
            </a:r>
            <a:r>
              <a:rPr lang="en-GB" sz="2400" dirty="0">
                <a:solidFill>
                  <a:schemeClr val="dk1"/>
                </a:solidFill>
                <a:latin typeface="Roboto Slab"/>
                <a:ea typeface="Roboto Slab"/>
                <a:cs typeface="Roboto Slab"/>
                <a:sym typeface="Roboto Slab"/>
              </a:rPr>
              <a:t>)</a:t>
            </a:r>
          </a:p>
          <a:p>
            <a:pPr marL="533400" marR="0" lvl="0" indent="-457200" algn="l" rtl="0">
              <a:lnSpc>
                <a:spcPct val="135714"/>
              </a:lnSpc>
              <a:spcBef>
                <a:spcPts val="0"/>
              </a:spcBef>
              <a:spcAft>
                <a:spcPts val="0"/>
              </a:spcAft>
              <a:buClr>
                <a:schemeClr val="dk1"/>
              </a:buClr>
              <a:buSzPct val="100000"/>
              <a:buFont typeface="+mj-lt"/>
              <a:buAutoNum type="arabicPeriod"/>
            </a:pPr>
            <a:r>
              <a:rPr lang="en-GB" sz="2400" dirty="0">
                <a:solidFill>
                  <a:schemeClr val="dk1"/>
                </a:solidFill>
                <a:latin typeface="Roboto Slab"/>
                <a:ea typeface="Roboto Slab"/>
                <a:cs typeface="Roboto Slab"/>
                <a:sym typeface="Roboto Slab"/>
              </a:rPr>
              <a:t>margin : 10px 5px; 15px; 20px; (clockwise from the top)</a:t>
            </a:r>
          </a:p>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18</a:t>
            </a:fld>
            <a:endParaRPr lang="en-SG"/>
          </a:p>
        </p:txBody>
      </p:sp>
    </p:spTree>
    <p:extLst>
      <p:ext uri="{BB962C8B-B14F-4D97-AF65-F5344CB8AC3E}">
        <p14:creationId xmlns:p14="http://schemas.microsoft.com/office/powerpoint/2010/main" val="1308203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Border is applied to all 4 sides. </a:t>
            </a:r>
          </a:p>
          <a:p>
            <a:pPr marL="0" indent="0">
              <a:buFont typeface="Arial" panose="020B0604020202020204" pitchFamily="34" charset="0"/>
              <a:buNone/>
            </a:pPr>
            <a:r>
              <a:rPr lang="en-SG" dirty="0"/>
              <a:t>If want to customise each side, could use the following :</a:t>
            </a:r>
          </a:p>
          <a:p>
            <a:pPr marL="171450" indent="-171450">
              <a:buFont typeface="Arial" panose="020B0604020202020204" pitchFamily="34" charset="0"/>
              <a:buChar char="•"/>
            </a:pPr>
            <a:r>
              <a:rPr lang="en-SG" dirty="0"/>
              <a:t>border-top</a:t>
            </a:r>
          </a:p>
          <a:p>
            <a:pPr marL="171450" indent="-171450">
              <a:buFont typeface="Arial" panose="020B0604020202020204" pitchFamily="34" charset="0"/>
              <a:buChar char="•"/>
            </a:pPr>
            <a:r>
              <a:rPr lang="en-SG" dirty="0"/>
              <a:t>border-left</a:t>
            </a:r>
          </a:p>
          <a:p>
            <a:pPr marL="171450" indent="-171450">
              <a:buFont typeface="Arial" panose="020B0604020202020204" pitchFamily="34" charset="0"/>
              <a:buChar char="•"/>
            </a:pPr>
            <a:r>
              <a:rPr lang="en-SG" dirty="0"/>
              <a:t>border-right</a:t>
            </a:r>
          </a:p>
          <a:p>
            <a:pPr marL="171450" indent="-171450">
              <a:buFont typeface="Arial" panose="020B0604020202020204" pitchFamily="34" charset="0"/>
              <a:buChar char="•"/>
            </a:pPr>
            <a:r>
              <a:rPr lang="en-SG" dirty="0"/>
              <a:t>border-bottom</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Border-radius is for the rounded </a:t>
            </a:r>
            <a:r>
              <a:rPr lang="en-SG" sz="1200" b="0" i="0" kern="1200" dirty="0">
                <a:solidFill>
                  <a:schemeClr val="tx1"/>
                </a:solidFill>
                <a:effectLst/>
                <a:latin typeface="+mn-lt"/>
                <a:ea typeface="+mn-ea"/>
                <a:cs typeface="+mn-cs"/>
              </a:rPr>
              <a:t>corners of the boxes. </a:t>
            </a:r>
          </a:p>
          <a:p>
            <a:pPr marL="0" indent="0">
              <a:buFont typeface="Arial" panose="020B0604020202020204" pitchFamily="34" charset="0"/>
              <a:buNone/>
            </a:pPr>
            <a:r>
              <a:rPr lang="en-SG" sz="1200" b="0" i="0" kern="1200" dirty="0">
                <a:solidFill>
                  <a:schemeClr val="tx1"/>
                </a:solidFill>
                <a:effectLst/>
                <a:latin typeface="+mn-lt"/>
                <a:ea typeface="+mn-ea"/>
                <a:cs typeface="+mn-cs"/>
              </a:rPr>
              <a:t> </a:t>
            </a:r>
            <a:endParaRPr lang="en-SG" dirty="0"/>
          </a:p>
          <a:p>
            <a:pPr marL="0" indent="0">
              <a:buFont typeface="Arial" panose="020B0604020202020204" pitchFamily="34" charset="0"/>
              <a:buNone/>
            </a:pPr>
            <a:r>
              <a:rPr lang="en-SG" dirty="0"/>
              <a:t>Ways to declare border radius :</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 1st value is top left and bottom right corners,</a:t>
            </a:r>
          </a:p>
          <a:p>
            <a:pPr marL="0" indent="0">
              <a:buFont typeface="Arial" panose="020B0604020202020204" pitchFamily="34" charset="0"/>
              <a:buNone/>
            </a:pPr>
            <a:r>
              <a:rPr lang="en-SG" dirty="0"/>
              <a:t>   2nd value is top right and bottom left  */</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border-radius: 20px 10px;</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 1st value is top left corner, 2nd value is top right</a:t>
            </a:r>
          </a:p>
          <a:p>
            <a:pPr marL="0" indent="0">
              <a:buFont typeface="Arial" panose="020B0604020202020204" pitchFamily="34" charset="0"/>
              <a:buNone/>
            </a:pPr>
            <a:r>
              <a:rPr lang="en-SG" dirty="0"/>
              <a:t>   and bottom left, 3rd value is bottom right  */</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border-radius: 20px 10px 50px;</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 top left, top right, bottom right, bottom left */</a:t>
            </a:r>
          </a:p>
          <a:p>
            <a:pPr marL="0" indent="0">
              <a:buFont typeface="Arial" panose="020B0604020202020204" pitchFamily="34" charset="0"/>
              <a:buNone/>
            </a:pPr>
            <a:r>
              <a:rPr lang="en-SG" dirty="0"/>
              <a:t>border-radius: 20px 10px 50px 0;</a:t>
            </a:r>
          </a:p>
          <a:p>
            <a:pPr marL="0" indent="0">
              <a:buFont typeface="Arial" panose="020B0604020202020204" pitchFamily="34" charset="0"/>
              <a:buNone/>
            </a:pPr>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21</a:t>
            </a:fld>
            <a:endParaRPr lang="en-SG"/>
          </a:p>
        </p:txBody>
      </p:sp>
    </p:spTree>
    <p:extLst>
      <p:ext uri="{BB962C8B-B14F-4D97-AF65-F5344CB8AC3E}">
        <p14:creationId xmlns:p14="http://schemas.microsoft.com/office/powerpoint/2010/main" val="1074022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SG" dirty="0"/>
              <a:t>Example of value :</a:t>
            </a:r>
          </a:p>
          <a:p>
            <a:pPr>
              <a:lnSpc>
                <a:spcPct val="150000"/>
              </a:lnSpc>
            </a:pPr>
            <a:r>
              <a:rPr lang="en-SG" dirty="0"/>
              <a:t>Font-family : "Trebuchet MS", Helvetica, sans-serif;</a:t>
            </a:r>
          </a:p>
          <a:p>
            <a:pPr>
              <a:lnSpc>
                <a:spcPct val="150000"/>
              </a:lnSpc>
            </a:pPr>
            <a:r>
              <a:rPr lang="en-SG" dirty="0"/>
              <a:t>Font-size : % | </a:t>
            </a:r>
            <a:r>
              <a:rPr lang="en-SG" dirty="0" err="1"/>
              <a:t>px</a:t>
            </a:r>
            <a:r>
              <a:rPr lang="en-SG" dirty="0"/>
              <a:t> |medium|xx-small|x-small|small|large|x-large|xx-large|smaller|larger</a:t>
            </a:r>
          </a:p>
          <a:p>
            <a:pPr>
              <a:lnSpc>
                <a:spcPct val="150000"/>
              </a:lnSpc>
            </a:pPr>
            <a:r>
              <a:rPr lang="en-SG" dirty="0"/>
              <a:t>Font-style : </a:t>
            </a:r>
            <a:r>
              <a:rPr lang="en-SG" dirty="0" err="1"/>
              <a:t>normal|italic|oblique</a:t>
            </a:r>
            <a:endParaRPr lang="en-SG" dirty="0"/>
          </a:p>
          <a:p>
            <a:pPr>
              <a:lnSpc>
                <a:spcPct val="150000"/>
              </a:lnSpc>
            </a:pPr>
            <a:r>
              <a:rPr lang="en-SG" dirty="0"/>
              <a:t>Font-weight : 100-900 or bold</a:t>
            </a:r>
          </a:p>
          <a:p>
            <a:pPr>
              <a:lnSpc>
                <a:spcPct val="150000"/>
              </a:lnSpc>
            </a:pPr>
            <a:endParaRPr lang="en-SG" dirty="0"/>
          </a:p>
          <a:p>
            <a:pPr>
              <a:lnSpc>
                <a:spcPct val="150000"/>
              </a:lnSpc>
            </a:pPr>
            <a:r>
              <a:rPr lang="en-SG" dirty="0"/>
              <a:t>Example of single line declaration :</a:t>
            </a:r>
          </a:p>
          <a:p>
            <a:pPr>
              <a:lnSpc>
                <a:spcPct val="150000"/>
              </a:lnSpc>
            </a:pPr>
            <a:r>
              <a:rPr lang="en-SG" dirty="0"/>
              <a:t>Font: italic bold 20px Georgia, serif;</a:t>
            </a:r>
          </a:p>
          <a:p>
            <a:endParaRPr lang="en-SG" dirty="0"/>
          </a:p>
          <a:p>
            <a:r>
              <a:rPr lang="en-SG" dirty="0"/>
              <a:t>Font-family order is important, with the right being the most general font. When the 1</a:t>
            </a:r>
            <a:r>
              <a:rPr lang="en-SG" baseline="30000" dirty="0"/>
              <a:t>st</a:t>
            </a:r>
            <a:r>
              <a:rPr lang="en-SG" dirty="0"/>
              <a:t> font on the left is not supported by the client browser, it will applied the next font on the right</a:t>
            </a:r>
          </a:p>
        </p:txBody>
      </p:sp>
      <p:sp>
        <p:nvSpPr>
          <p:cNvPr id="4" name="Slide Number Placeholder 3"/>
          <p:cNvSpPr>
            <a:spLocks noGrp="1"/>
          </p:cNvSpPr>
          <p:nvPr>
            <p:ph type="sldNum" sz="quarter" idx="10"/>
          </p:nvPr>
        </p:nvSpPr>
        <p:spPr/>
        <p:txBody>
          <a:bodyPr/>
          <a:lstStyle/>
          <a:p>
            <a:fld id="{AE6C499E-42D0-4A07-BC17-3E1621001A44}" type="slidenum">
              <a:rPr lang="en-SG" smtClean="0"/>
              <a:t>22</a:t>
            </a:fld>
            <a:endParaRPr lang="en-SG"/>
          </a:p>
        </p:txBody>
      </p:sp>
    </p:spTree>
    <p:extLst>
      <p:ext uri="{BB962C8B-B14F-4D97-AF65-F5344CB8AC3E}">
        <p14:creationId xmlns:p14="http://schemas.microsoft.com/office/powerpoint/2010/main" val="1652455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24</a:t>
            </a:fld>
            <a:endParaRPr lang="en-SG"/>
          </a:p>
        </p:txBody>
      </p:sp>
    </p:spTree>
    <p:extLst>
      <p:ext uri="{BB962C8B-B14F-4D97-AF65-F5344CB8AC3E}">
        <p14:creationId xmlns:p14="http://schemas.microsoft.com/office/powerpoint/2010/main" val="3719037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25</a:t>
            </a:fld>
            <a:endParaRPr lang="en-SG"/>
          </a:p>
        </p:txBody>
      </p:sp>
    </p:spTree>
    <p:extLst>
      <p:ext uri="{BB962C8B-B14F-4D97-AF65-F5344CB8AC3E}">
        <p14:creationId xmlns:p14="http://schemas.microsoft.com/office/powerpoint/2010/main" val="443171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Transition property normally goes along with ‘:hover ‘ or ‘:before and :after’ </a:t>
            </a:r>
          </a:p>
          <a:p>
            <a:br>
              <a:rPr lang="en-SG" dirty="0"/>
            </a:br>
            <a:r>
              <a:rPr lang="en-SG" dirty="0"/>
              <a:t>The transition provide the effect of how one style (rules) applied to another style (rules), in which it created the animation effect of it. This transition will be similar to </a:t>
            </a:r>
            <a:r>
              <a:rPr lang="en-SG" dirty="0" err="1"/>
              <a:t>powerpoint</a:t>
            </a:r>
            <a:r>
              <a:rPr lang="en-SG" dirty="0"/>
              <a:t> slides transition effects. </a:t>
            </a:r>
          </a:p>
        </p:txBody>
      </p:sp>
      <p:sp>
        <p:nvSpPr>
          <p:cNvPr id="4" name="Slide Number Placeholder 3"/>
          <p:cNvSpPr>
            <a:spLocks noGrp="1"/>
          </p:cNvSpPr>
          <p:nvPr>
            <p:ph type="sldNum" sz="quarter" idx="10"/>
          </p:nvPr>
        </p:nvSpPr>
        <p:spPr/>
        <p:txBody>
          <a:bodyPr/>
          <a:lstStyle/>
          <a:p>
            <a:fld id="{AE6C499E-42D0-4A07-BC17-3E1621001A44}" type="slidenum">
              <a:rPr lang="en-SG" smtClean="0"/>
              <a:t>27</a:t>
            </a:fld>
            <a:endParaRPr lang="en-SG"/>
          </a:p>
        </p:txBody>
      </p:sp>
    </p:spTree>
    <p:extLst>
      <p:ext uri="{BB962C8B-B14F-4D97-AF65-F5344CB8AC3E}">
        <p14:creationId xmlns:p14="http://schemas.microsoft.com/office/powerpoint/2010/main" val="146095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pic>
        <p:nvPicPr>
          <p:cNvPr id="9" name="Picture 8">
            <a:extLst>
              <a:ext uri="{FF2B5EF4-FFF2-40B4-BE49-F238E27FC236}">
                <a16:creationId xmlns:a16="http://schemas.microsoft.com/office/drawing/2014/main" id="{9AD79392-DDE3-4793-A496-4CEBEBBBD6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23063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Tree>
    <p:extLst>
      <p:ext uri="{BB962C8B-B14F-4D97-AF65-F5344CB8AC3E}">
        <p14:creationId xmlns:p14="http://schemas.microsoft.com/office/powerpoint/2010/main" val="482187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723900" indent="-723900">
              <a:defRPr/>
            </a:lvl1pPr>
            <a:lvl2pPr marL="1079500" indent="-355600">
              <a:defRPr/>
            </a:lvl2pPr>
            <a:lvl3pPr marL="1435100" indent="-355600">
              <a:defRPr/>
            </a:lvl3pPr>
            <a:lvl4pPr marL="1790700" indent="-355600">
              <a:defRPr/>
            </a:lvl4pPr>
            <a:lvl5pPr marL="2159000" indent="-36830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36AD85B0-DDE1-4716-912C-662F888A8129}"/>
              </a:ext>
            </a:extLst>
          </p:cNvPr>
          <p:cNvSpPr>
            <a:spLocks noGrp="1"/>
          </p:cNvSpPr>
          <p:nvPr>
            <p:ph type="title"/>
          </p:nvPr>
        </p:nvSpPr>
        <p:spPr/>
        <p:txBody>
          <a:bodyPr/>
          <a:lstStyle/>
          <a:p>
            <a:r>
              <a:rPr lang="en-US"/>
              <a:t>Click to edit Master title style</a:t>
            </a:r>
            <a:endParaRPr lang="en-SG"/>
          </a:p>
        </p:txBody>
      </p:sp>
      <p:sp>
        <p:nvSpPr>
          <p:cNvPr id="13" name="Slide Number Placeholder 12">
            <a:extLst>
              <a:ext uri="{FF2B5EF4-FFF2-40B4-BE49-F238E27FC236}">
                <a16:creationId xmlns:a16="http://schemas.microsoft.com/office/drawing/2014/main" id="{6AD3CC41-811D-410F-9AC5-21DFD9A7DB59}"/>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6" name="Picture 15">
            <a:extLst>
              <a:ext uri="{FF2B5EF4-FFF2-40B4-BE49-F238E27FC236}">
                <a16:creationId xmlns:a16="http://schemas.microsoft.com/office/drawing/2014/main" id="{9FB8BC96-FCED-403B-999B-E2E717A973D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41755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397420"/>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7" name="Slide Number Placeholder 6">
            <a:extLst>
              <a:ext uri="{FF2B5EF4-FFF2-40B4-BE49-F238E27FC236}">
                <a16:creationId xmlns:a16="http://schemas.microsoft.com/office/drawing/2014/main" id="{76E7D23D-069C-477A-82D6-E81BBB9B4B7C}"/>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0" name="Picture 9">
            <a:extLst>
              <a:ext uri="{FF2B5EF4-FFF2-40B4-BE49-F238E27FC236}">
                <a16:creationId xmlns:a16="http://schemas.microsoft.com/office/drawing/2014/main" id="{8CE5892A-91CC-4EF8-AFAA-CD80D3FAAA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111593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7" name="Slide Number Placeholder 6">
            <a:extLst>
              <a:ext uri="{FF2B5EF4-FFF2-40B4-BE49-F238E27FC236}">
                <a16:creationId xmlns:a16="http://schemas.microsoft.com/office/drawing/2014/main" id="{76E7D23D-069C-477A-82D6-E81BBB9B4B7C}"/>
              </a:ext>
            </a:extLst>
          </p:cNvPr>
          <p:cNvSpPr>
            <a:spLocks noGrp="1"/>
          </p:cNvSpPr>
          <p:nvPr>
            <p:ph type="sldNum" sz="quarter" idx="10"/>
          </p:nvPr>
        </p:nvSpPr>
        <p:spPr/>
        <p:txBody>
          <a:bodyPr/>
          <a:lstStyle/>
          <a:p>
            <a:fld id="{F0398FA4-423D-491B-8B60-19EDEE9DFD1D}" type="slidenum">
              <a:rPr lang="en-SG" smtClean="0"/>
              <a:pPr/>
              <a:t>‹#›</a:t>
            </a:fld>
            <a:endParaRPr lang="en-SG"/>
          </a:p>
        </p:txBody>
      </p:sp>
    </p:spTree>
    <p:extLst>
      <p:ext uri="{BB962C8B-B14F-4D97-AF65-F5344CB8AC3E}">
        <p14:creationId xmlns:p14="http://schemas.microsoft.com/office/powerpoint/2010/main" val="235686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2567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2567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A0F373F5-32AF-4E99-B3CA-0B2C618D71FA}"/>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0" name="Picture 9">
            <a:extLst>
              <a:ext uri="{FF2B5EF4-FFF2-40B4-BE49-F238E27FC236}">
                <a16:creationId xmlns:a16="http://schemas.microsoft.com/office/drawing/2014/main" id="{F8AAE660-DB98-45F9-963A-08EC40F64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91835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5773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5773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a:extLst>
              <a:ext uri="{FF2B5EF4-FFF2-40B4-BE49-F238E27FC236}">
                <a16:creationId xmlns:a16="http://schemas.microsoft.com/office/drawing/2014/main" id="{C158A8D3-DD4B-4E24-AF9F-07835E5E57A3}"/>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2" name="Picture 11">
            <a:extLst>
              <a:ext uri="{FF2B5EF4-FFF2-40B4-BE49-F238E27FC236}">
                <a16:creationId xmlns:a16="http://schemas.microsoft.com/office/drawing/2014/main" id="{01E3DAD6-C859-46C2-9DBA-F1876DC2BE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1871835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C4DD5ACF-17AC-41FE-B550-206C50CC1948}"/>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9" name="Picture 8">
            <a:extLst>
              <a:ext uri="{FF2B5EF4-FFF2-40B4-BE49-F238E27FC236}">
                <a16:creationId xmlns:a16="http://schemas.microsoft.com/office/drawing/2014/main" id="{5B453809-A33D-445F-B373-510C71F653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99446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258187-DABB-4573-986E-E82980C3CD7F}"/>
              </a:ext>
            </a:extLst>
          </p:cNvPr>
          <p:cNvSpPr>
            <a:spLocks noGrp="1"/>
          </p:cNvSpPr>
          <p:nvPr>
            <p:ph type="sldNum" sz="quarter" idx="10"/>
          </p:nvPr>
        </p:nvSpPr>
        <p:spPr/>
        <p:txBody>
          <a:bodyPr/>
          <a:lstStyle/>
          <a:p>
            <a:fld id="{F0398FA4-423D-491B-8B60-19EDEE9DFD1D}" type="slidenum">
              <a:rPr lang="en-SG" smtClean="0"/>
              <a:pPr/>
              <a:t>‹#›</a:t>
            </a:fld>
            <a:endParaRPr lang="en-SG"/>
          </a:p>
        </p:txBody>
      </p:sp>
    </p:spTree>
    <p:extLst>
      <p:ext uri="{BB962C8B-B14F-4D97-AF65-F5344CB8AC3E}">
        <p14:creationId xmlns:p14="http://schemas.microsoft.com/office/powerpoint/2010/main" val="403801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E2849C-BF91-473D-B2DA-7A364A3284D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10368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36477" y="6352667"/>
            <a:ext cx="7017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0398FA4-423D-491B-8B60-19EDEE9DFD1D}" type="slidenum">
              <a:rPr lang="en-SG" smtClean="0"/>
              <a:pPr/>
              <a:t>‹#›</a:t>
            </a:fld>
            <a:endParaRPr lang="en-SG"/>
          </a:p>
        </p:txBody>
      </p:sp>
    </p:spTree>
    <p:extLst>
      <p:ext uri="{BB962C8B-B14F-4D97-AF65-F5344CB8AC3E}">
        <p14:creationId xmlns:p14="http://schemas.microsoft.com/office/powerpoint/2010/main" val="17331075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txStyles>
    <p:titleStyle>
      <a:lvl1pPr algn="ctr" defTabSz="914377" rtl="0" eaLnBrk="1" latinLnBrk="0" hangingPunct="1">
        <a:lnSpc>
          <a:spcPct val="90000"/>
        </a:lnSpc>
        <a:spcBef>
          <a:spcPct val="0"/>
        </a:spcBef>
        <a:buNone/>
        <a:defRPr sz="4400" b="1" kern="1200">
          <a:solidFill>
            <a:srgbClr val="D09C0B"/>
          </a:solidFill>
          <a:latin typeface="Open Sans Light" panose="020B0306030504020204"/>
          <a:ea typeface="+mj-ea"/>
          <a:cs typeface="+mj-cs"/>
        </a:defRPr>
      </a:lvl1pPr>
    </p:titleStyle>
    <p:bodyStyle>
      <a:lvl1pPr marL="533400" indent="-533400" algn="l" defTabSz="914377" rtl="0" eaLnBrk="1" latinLnBrk="0" hangingPunct="1">
        <a:lnSpc>
          <a:spcPct val="90000"/>
        </a:lnSpc>
        <a:spcBef>
          <a:spcPts val="1000"/>
        </a:spcBef>
        <a:buFont typeface="Wingdings" panose="05000000000000000000" pitchFamily="2" charset="2"/>
        <a:buChar char="q"/>
        <a:defRPr sz="2800" kern="1200">
          <a:solidFill>
            <a:schemeClr val="tx1"/>
          </a:solidFill>
          <a:latin typeface="Calibri (Body)"/>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Calibri (Body)"/>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libri (Body)"/>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AEA8A1-5141-49C3-BB8A-A24E6964C7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4502" y="5616827"/>
            <a:ext cx="3028871" cy="1001068"/>
          </a:xfrm>
          <a:prstGeom prst="rect">
            <a:avLst/>
          </a:prstGeom>
        </p:spPr>
      </p:pic>
      <p:pic>
        <p:nvPicPr>
          <p:cNvPr id="5" name="Picture 4">
            <a:extLst>
              <a:ext uri="{FF2B5EF4-FFF2-40B4-BE49-F238E27FC236}">
                <a16:creationId xmlns:a16="http://schemas.microsoft.com/office/drawing/2014/main" id="{E6DB6A12-DCC0-4F40-AB00-315BBF19E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053" y="5017438"/>
            <a:ext cx="1600457" cy="1600457"/>
          </a:xfrm>
          <a:prstGeom prst="rect">
            <a:avLst/>
          </a:prstGeom>
        </p:spPr>
      </p:pic>
      <p:pic>
        <p:nvPicPr>
          <p:cNvPr id="6" name="Picture 5">
            <a:extLst>
              <a:ext uri="{FF2B5EF4-FFF2-40B4-BE49-F238E27FC236}">
                <a16:creationId xmlns:a16="http://schemas.microsoft.com/office/drawing/2014/main" id="{7A6F4A52-3E12-41B4-81BC-350C2FA2F2FA}"/>
              </a:ext>
            </a:extLst>
          </p:cNvPr>
          <p:cNvPicPr>
            <a:picLocks noChangeAspect="1"/>
          </p:cNvPicPr>
          <p:nvPr/>
        </p:nvPicPr>
        <p:blipFill>
          <a:blip r:embed="rId4"/>
          <a:stretch>
            <a:fillRect/>
          </a:stretch>
        </p:blipFill>
        <p:spPr>
          <a:xfrm>
            <a:off x="4021643" y="626897"/>
            <a:ext cx="4118735" cy="3564579"/>
          </a:xfrm>
          <a:prstGeom prst="rect">
            <a:avLst/>
          </a:prstGeom>
        </p:spPr>
      </p:pic>
      <p:sp>
        <p:nvSpPr>
          <p:cNvPr id="2" name="Title 1">
            <a:extLst>
              <a:ext uri="{FF2B5EF4-FFF2-40B4-BE49-F238E27FC236}">
                <a16:creationId xmlns:a16="http://schemas.microsoft.com/office/drawing/2014/main" id="{74E0FC71-E9C8-46C6-9D94-54B2C91E72E9}"/>
              </a:ext>
            </a:extLst>
          </p:cNvPr>
          <p:cNvSpPr>
            <a:spLocks noGrp="1"/>
          </p:cNvSpPr>
          <p:nvPr>
            <p:ph type="ctrTitle"/>
          </p:nvPr>
        </p:nvSpPr>
        <p:spPr>
          <a:xfrm>
            <a:off x="1509010" y="3498308"/>
            <a:ext cx="9144000" cy="1576232"/>
          </a:xfrm>
        </p:spPr>
        <p:txBody>
          <a:bodyPr/>
          <a:lstStyle/>
          <a:p>
            <a:r>
              <a:rPr lang="en-SG" dirty="0">
                <a:cs typeface="Adobe Gurmukhi" panose="01010101010101010101" pitchFamily="50" charset="0"/>
              </a:rPr>
              <a:t>Web Development</a:t>
            </a:r>
            <a:endParaRPr lang="en-SG" dirty="0"/>
          </a:p>
        </p:txBody>
      </p:sp>
    </p:spTree>
    <p:extLst>
      <p:ext uri="{BB962C8B-B14F-4D97-AF65-F5344CB8AC3E}">
        <p14:creationId xmlns:p14="http://schemas.microsoft.com/office/powerpoint/2010/main" val="265911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8A724-F7CA-41AE-90ED-D94D906A5645}"/>
              </a:ext>
            </a:extLst>
          </p:cNvPr>
          <p:cNvSpPr>
            <a:spLocks noGrp="1"/>
          </p:cNvSpPr>
          <p:nvPr>
            <p:ph idx="1"/>
          </p:nvPr>
        </p:nvSpPr>
        <p:spPr/>
        <p:txBody>
          <a:bodyPr/>
          <a:lstStyle/>
          <a:p>
            <a:pPr>
              <a:lnSpc>
                <a:spcPct val="200000"/>
              </a:lnSpc>
            </a:pPr>
            <a:r>
              <a:rPr lang="en-SG" dirty="0"/>
              <a:t>Within style sheet, won’t affect</a:t>
            </a:r>
          </a:p>
          <a:p>
            <a:pPr>
              <a:lnSpc>
                <a:spcPct val="200000"/>
              </a:lnSpc>
            </a:pPr>
            <a:r>
              <a:rPr lang="en-SG" dirty="0"/>
              <a:t>Order of including the style sheet matters</a:t>
            </a:r>
          </a:p>
          <a:p>
            <a:pPr>
              <a:lnSpc>
                <a:spcPct val="200000"/>
              </a:lnSpc>
            </a:pPr>
            <a:r>
              <a:rPr lang="en-SG" dirty="0"/>
              <a:t>HTML will be read from top-down approach. **</a:t>
            </a:r>
          </a:p>
          <a:p>
            <a:pPr>
              <a:lnSpc>
                <a:spcPct val="200000"/>
              </a:lnSpc>
            </a:pPr>
            <a:r>
              <a:rPr lang="en-SG" dirty="0"/>
              <a:t>Latest CSS include will overwrite previous style if conflicting</a:t>
            </a:r>
          </a:p>
        </p:txBody>
      </p:sp>
      <p:sp>
        <p:nvSpPr>
          <p:cNvPr id="2" name="Title 1">
            <a:extLst>
              <a:ext uri="{FF2B5EF4-FFF2-40B4-BE49-F238E27FC236}">
                <a16:creationId xmlns:a16="http://schemas.microsoft.com/office/drawing/2014/main" id="{1F328975-542C-4079-96F4-3FC3E3BBFD5A}"/>
              </a:ext>
            </a:extLst>
          </p:cNvPr>
          <p:cNvSpPr>
            <a:spLocks noGrp="1"/>
          </p:cNvSpPr>
          <p:nvPr>
            <p:ph type="title"/>
          </p:nvPr>
        </p:nvSpPr>
        <p:spPr/>
        <p:txBody>
          <a:bodyPr/>
          <a:lstStyle/>
          <a:p>
            <a:r>
              <a:rPr lang="en-SG"/>
              <a:t>Ordering of CSS Style</a:t>
            </a:r>
            <a:endParaRPr lang="en-SG" dirty="0"/>
          </a:p>
        </p:txBody>
      </p:sp>
    </p:spTree>
    <p:extLst>
      <p:ext uri="{BB962C8B-B14F-4D97-AF65-F5344CB8AC3E}">
        <p14:creationId xmlns:p14="http://schemas.microsoft.com/office/powerpoint/2010/main" val="259146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1B677-6031-4F1E-A07E-89D9A3CC2903}"/>
              </a:ext>
            </a:extLst>
          </p:cNvPr>
          <p:cNvSpPr>
            <a:spLocks noGrp="1"/>
          </p:cNvSpPr>
          <p:nvPr>
            <p:ph idx="1"/>
          </p:nvPr>
        </p:nvSpPr>
        <p:spPr/>
        <p:txBody>
          <a:bodyPr>
            <a:normAutofit/>
          </a:bodyPr>
          <a:lstStyle/>
          <a:p>
            <a:pPr marL="0" indent="0">
              <a:buNone/>
            </a:pPr>
            <a:r>
              <a:rPr lang="en-SG" dirty="0"/>
              <a:t>&lt;div&gt; … &lt;/div&gt;</a:t>
            </a:r>
          </a:p>
          <a:p>
            <a:pPr>
              <a:lnSpc>
                <a:spcPct val="150000"/>
              </a:lnSpc>
            </a:pPr>
            <a:r>
              <a:rPr lang="en-SG" dirty="0"/>
              <a:t>Division or Section </a:t>
            </a:r>
          </a:p>
          <a:p>
            <a:r>
              <a:rPr lang="en-SG" dirty="0"/>
              <a:t>Group block elements together </a:t>
            </a:r>
          </a:p>
          <a:p>
            <a:pPr marL="0" indent="0">
              <a:lnSpc>
                <a:spcPct val="250000"/>
              </a:lnSpc>
              <a:buNone/>
            </a:pPr>
            <a:r>
              <a:rPr lang="en-SG" dirty="0"/>
              <a:t>&lt;span&gt; … &lt;/span&gt;</a:t>
            </a:r>
          </a:p>
          <a:p>
            <a:r>
              <a:rPr lang="en-SG" dirty="0"/>
              <a:t>inline container for phrasing content</a:t>
            </a:r>
          </a:p>
        </p:txBody>
      </p:sp>
      <p:sp>
        <p:nvSpPr>
          <p:cNvPr id="2" name="Title 1">
            <a:extLst>
              <a:ext uri="{FF2B5EF4-FFF2-40B4-BE49-F238E27FC236}">
                <a16:creationId xmlns:a16="http://schemas.microsoft.com/office/drawing/2014/main" id="{658E4044-AA5F-4801-AEC4-8235ABCE0851}"/>
              </a:ext>
            </a:extLst>
          </p:cNvPr>
          <p:cNvSpPr>
            <a:spLocks noGrp="1"/>
          </p:cNvSpPr>
          <p:nvPr>
            <p:ph type="title"/>
          </p:nvPr>
        </p:nvSpPr>
        <p:spPr/>
        <p:txBody>
          <a:bodyPr/>
          <a:lstStyle/>
          <a:p>
            <a:r>
              <a:rPr lang="en-SG"/>
              <a:t>HTML Element used with styling</a:t>
            </a:r>
            <a:endParaRPr lang="en-SG" dirty="0"/>
          </a:p>
        </p:txBody>
      </p:sp>
    </p:spTree>
    <p:extLst>
      <p:ext uri="{BB962C8B-B14F-4D97-AF65-F5344CB8AC3E}">
        <p14:creationId xmlns:p14="http://schemas.microsoft.com/office/powerpoint/2010/main" val="94508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BA2A7C-3259-4E43-90F5-A50F575DE452}"/>
              </a:ext>
            </a:extLst>
          </p:cNvPr>
          <p:cNvSpPr>
            <a:spLocks noGrp="1"/>
          </p:cNvSpPr>
          <p:nvPr>
            <p:ph idx="1"/>
          </p:nvPr>
        </p:nvSpPr>
        <p:spPr/>
        <p:txBody>
          <a:bodyPr/>
          <a:lstStyle/>
          <a:p>
            <a:pPr>
              <a:lnSpc>
                <a:spcPct val="200000"/>
              </a:lnSpc>
            </a:pPr>
            <a:r>
              <a:rPr lang="en-SG" dirty="0"/>
              <a:t>Similar to HTML </a:t>
            </a:r>
          </a:p>
          <a:p>
            <a:pPr>
              <a:lnSpc>
                <a:spcPct val="200000"/>
              </a:lnSpc>
            </a:pPr>
            <a:r>
              <a:rPr lang="en-SG" dirty="0"/>
              <a:t>Create a new file and name it style.css</a:t>
            </a:r>
          </a:p>
          <a:p>
            <a:pPr>
              <a:lnSpc>
                <a:spcPct val="200000"/>
              </a:lnSpc>
            </a:pPr>
            <a:r>
              <a:rPr lang="en-SG" dirty="0"/>
              <a:t>Extension end with .</a:t>
            </a:r>
            <a:r>
              <a:rPr lang="en-SG" dirty="0" err="1"/>
              <a:t>css</a:t>
            </a:r>
            <a:endParaRPr lang="en-SG" dirty="0"/>
          </a:p>
        </p:txBody>
      </p:sp>
      <p:sp>
        <p:nvSpPr>
          <p:cNvPr id="2" name="Title 1">
            <a:extLst>
              <a:ext uri="{FF2B5EF4-FFF2-40B4-BE49-F238E27FC236}">
                <a16:creationId xmlns:a16="http://schemas.microsoft.com/office/drawing/2014/main" id="{6A3D3A3D-E76C-43E0-9B33-893020E4FFA9}"/>
              </a:ext>
            </a:extLst>
          </p:cNvPr>
          <p:cNvSpPr>
            <a:spLocks noGrp="1"/>
          </p:cNvSpPr>
          <p:nvPr>
            <p:ph type="title"/>
          </p:nvPr>
        </p:nvSpPr>
        <p:spPr/>
        <p:txBody>
          <a:bodyPr/>
          <a:lstStyle/>
          <a:p>
            <a:r>
              <a:rPr lang="en-SG"/>
              <a:t>Create External Styles Sheet</a:t>
            </a:r>
            <a:endParaRPr lang="en-SG" dirty="0"/>
          </a:p>
        </p:txBody>
      </p:sp>
    </p:spTree>
    <p:extLst>
      <p:ext uri="{BB962C8B-B14F-4D97-AF65-F5344CB8AC3E}">
        <p14:creationId xmlns:p14="http://schemas.microsoft.com/office/powerpoint/2010/main" val="53404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BA2A7C-3259-4E43-90F5-A50F575DE452}"/>
              </a:ext>
            </a:extLst>
          </p:cNvPr>
          <p:cNvSpPr>
            <a:spLocks noGrp="1"/>
          </p:cNvSpPr>
          <p:nvPr>
            <p:ph idx="1"/>
          </p:nvPr>
        </p:nvSpPr>
        <p:spPr/>
        <p:txBody>
          <a:bodyPr/>
          <a:lstStyle/>
          <a:p>
            <a:pPr>
              <a:lnSpc>
                <a:spcPct val="250000"/>
              </a:lnSpc>
            </a:pPr>
            <a:r>
              <a:rPr lang="en-SG" dirty="0"/>
              <a:t>link between html with external resource</a:t>
            </a:r>
          </a:p>
          <a:p>
            <a:pPr marL="0" indent="0">
              <a:lnSpc>
                <a:spcPct val="250000"/>
              </a:lnSpc>
              <a:buNone/>
            </a:pPr>
            <a:r>
              <a:rPr lang="en-SG" dirty="0"/>
              <a:t>&lt;link </a:t>
            </a:r>
            <a:r>
              <a:rPr lang="en-SG" dirty="0" err="1"/>
              <a:t>rel</a:t>
            </a:r>
            <a:r>
              <a:rPr lang="en-SG" dirty="0"/>
              <a:t>="stylesheet" </a:t>
            </a:r>
            <a:r>
              <a:rPr lang="en-SG" dirty="0" err="1"/>
              <a:t>href</a:t>
            </a:r>
            <a:r>
              <a:rPr lang="en-SG" dirty="0"/>
              <a:t>= "assets/</a:t>
            </a:r>
            <a:r>
              <a:rPr lang="en-SG" dirty="0" err="1"/>
              <a:t>css</a:t>
            </a:r>
            <a:r>
              <a:rPr lang="en-SG" dirty="0"/>
              <a:t>/style.css"&gt;</a:t>
            </a:r>
          </a:p>
          <a:p>
            <a:pPr>
              <a:lnSpc>
                <a:spcPct val="250000"/>
              </a:lnSpc>
            </a:pPr>
            <a:endParaRPr lang="en-SG" dirty="0"/>
          </a:p>
        </p:txBody>
      </p:sp>
      <p:sp>
        <p:nvSpPr>
          <p:cNvPr id="2" name="Title 1">
            <a:extLst>
              <a:ext uri="{FF2B5EF4-FFF2-40B4-BE49-F238E27FC236}">
                <a16:creationId xmlns:a16="http://schemas.microsoft.com/office/drawing/2014/main" id="{6A3D3A3D-E76C-43E0-9B33-893020E4FFA9}"/>
              </a:ext>
            </a:extLst>
          </p:cNvPr>
          <p:cNvSpPr>
            <a:spLocks noGrp="1"/>
          </p:cNvSpPr>
          <p:nvPr>
            <p:ph type="title"/>
          </p:nvPr>
        </p:nvSpPr>
        <p:spPr/>
        <p:txBody>
          <a:bodyPr/>
          <a:lstStyle/>
          <a:p>
            <a:r>
              <a:rPr lang="en-SG"/>
              <a:t>Applying Styles Sheet to HTML</a:t>
            </a:r>
            <a:endParaRPr lang="en-SG" dirty="0"/>
          </a:p>
        </p:txBody>
      </p:sp>
    </p:spTree>
    <p:extLst>
      <p:ext uri="{BB962C8B-B14F-4D97-AF65-F5344CB8AC3E}">
        <p14:creationId xmlns:p14="http://schemas.microsoft.com/office/powerpoint/2010/main" val="160342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348E0-D6C5-4ECF-B5E4-C6C6578D8BC3}"/>
              </a:ext>
            </a:extLst>
          </p:cNvPr>
          <p:cNvSpPr>
            <a:spLocks noGrp="1"/>
          </p:cNvSpPr>
          <p:nvPr>
            <p:ph idx="1"/>
          </p:nvPr>
        </p:nvSpPr>
        <p:spPr/>
        <p:txBody>
          <a:bodyPr/>
          <a:lstStyle/>
          <a:p>
            <a:r>
              <a:rPr lang="en-SG" dirty="0"/>
              <a:t>background-</a:t>
            </a:r>
            <a:r>
              <a:rPr lang="en-SG" dirty="0" err="1"/>
              <a:t>color</a:t>
            </a:r>
            <a:r>
              <a:rPr lang="en-SG" dirty="0"/>
              <a:t>: cyan;</a:t>
            </a:r>
          </a:p>
          <a:p>
            <a:pPr>
              <a:lnSpc>
                <a:spcPct val="150000"/>
              </a:lnSpc>
            </a:pPr>
            <a:r>
              <a:rPr lang="en-SG" dirty="0" err="1"/>
              <a:t>color</a:t>
            </a:r>
            <a:r>
              <a:rPr lang="en-SG" dirty="0"/>
              <a:t>: #000; (font </a:t>
            </a:r>
            <a:r>
              <a:rPr lang="en-SG" dirty="0" err="1"/>
              <a:t>color</a:t>
            </a:r>
            <a:r>
              <a:rPr lang="en-SG" dirty="0"/>
              <a:t> only)</a:t>
            </a:r>
          </a:p>
          <a:p>
            <a:pPr marL="0" indent="0">
              <a:lnSpc>
                <a:spcPct val="200000"/>
              </a:lnSpc>
              <a:buNone/>
            </a:pPr>
            <a:r>
              <a:rPr lang="en-SG" dirty="0" err="1"/>
              <a:t>Color</a:t>
            </a:r>
            <a:r>
              <a:rPr lang="en-SG" dirty="0"/>
              <a:t> value specific by :</a:t>
            </a:r>
          </a:p>
          <a:p>
            <a:pPr>
              <a:buFont typeface="+mj-lt"/>
              <a:buAutoNum type="arabicPeriod"/>
            </a:pPr>
            <a:r>
              <a:rPr lang="en-SG" dirty="0" err="1"/>
              <a:t>color</a:t>
            </a:r>
            <a:r>
              <a:rPr lang="en-SG" dirty="0"/>
              <a:t> name</a:t>
            </a:r>
          </a:p>
          <a:p>
            <a:pPr>
              <a:buFont typeface="+mj-lt"/>
              <a:buAutoNum type="arabicPeriod"/>
            </a:pPr>
            <a:r>
              <a:rPr lang="en-SG" dirty="0"/>
              <a:t>HEX value </a:t>
            </a:r>
          </a:p>
          <a:p>
            <a:pPr>
              <a:buFont typeface="+mj-lt"/>
              <a:buAutoNum type="arabicPeriod"/>
            </a:pPr>
            <a:r>
              <a:rPr lang="en-SG" dirty="0"/>
              <a:t>RGB / RGBA value</a:t>
            </a:r>
          </a:p>
        </p:txBody>
      </p:sp>
      <p:sp>
        <p:nvSpPr>
          <p:cNvPr id="2" name="Title 1">
            <a:extLst>
              <a:ext uri="{FF2B5EF4-FFF2-40B4-BE49-F238E27FC236}">
                <a16:creationId xmlns:a16="http://schemas.microsoft.com/office/drawing/2014/main" id="{AB207DBE-10CC-4E72-AC02-05A95FD5BCAF}"/>
              </a:ext>
            </a:extLst>
          </p:cNvPr>
          <p:cNvSpPr>
            <a:spLocks noGrp="1"/>
          </p:cNvSpPr>
          <p:nvPr>
            <p:ph type="title"/>
          </p:nvPr>
        </p:nvSpPr>
        <p:spPr/>
        <p:txBody>
          <a:bodyPr/>
          <a:lstStyle/>
          <a:p>
            <a:r>
              <a:rPr lang="en-SG" dirty="0" err="1"/>
              <a:t>Color</a:t>
            </a:r>
            <a:endParaRPr lang="en-SG" dirty="0"/>
          </a:p>
        </p:txBody>
      </p:sp>
    </p:spTree>
    <p:extLst>
      <p:ext uri="{BB962C8B-B14F-4D97-AF65-F5344CB8AC3E}">
        <p14:creationId xmlns:p14="http://schemas.microsoft.com/office/powerpoint/2010/main" val="125942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348E0-D6C5-4ECF-B5E4-C6C6578D8BC3}"/>
              </a:ext>
            </a:extLst>
          </p:cNvPr>
          <p:cNvSpPr>
            <a:spLocks noGrp="1"/>
          </p:cNvSpPr>
          <p:nvPr>
            <p:ph idx="1"/>
          </p:nvPr>
        </p:nvSpPr>
        <p:spPr/>
        <p:txBody>
          <a:bodyPr/>
          <a:lstStyle/>
          <a:p>
            <a:pPr>
              <a:lnSpc>
                <a:spcPct val="150000"/>
              </a:lnSpc>
            </a:pPr>
            <a:r>
              <a:rPr lang="en-SG" dirty="0"/>
              <a:t>specifies the opacity/transparency of an element</a:t>
            </a:r>
          </a:p>
          <a:p>
            <a:pPr>
              <a:lnSpc>
                <a:spcPct val="150000"/>
              </a:lnSpc>
            </a:pPr>
            <a:r>
              <a:rPr lang="en-SG"/>
              <a:t>property </a:t>
            </a:r>
            <a:r>
              <a:rPr lang="en-SG" dirty="0"/>
              <a:t>can take a value from 0.0 - 1.0</a:t>
            </a:r>
          </a:p>
          <a:p>
            <a:pPr>
              <a:lnSpc>
                <a:spcPct val="150000"/>
              </a:lnSpc>
            </a:pPr>
            <a:r>
              <a:rPr lang="en-SG"/>
              <a:t>The </a:t>
            </a:r>
            <a:r>
              <a:rPr lang="en-SG" dirty="0"/>
              <a:t>lower value, the more transparent</a:t>
            </a:r>
          </a:p>
          <a:p>
            <a:pPr marL="0" indent="0">
              <a:lnSpc>
                <a:spcPct val="150000"/>
              </a:lnSpc>
              <a:buNone/>
            </a:pPr>
            <a:r>
              <a:rPr lang="en-SG" dirty="0"/>
              <a:t>Example : </a:t>
            </a:r>
          </a:p>
          <a:p>
            <a:pPr marL="0" indent="0">
              <a:lnSpc>
                <a:spcPct val="150000"/>
              </a:lnSpc>
              <a:buNone/>
            </a:pPr>
            <a:r>
              <a:rPr lang="en-SG" dirty="0"/>
              <a:t>opacity : 0.5;</a:t>
            </a:r>
          </a:p>
        </p:txBody>
      </p:sp>
      <p:sp>
        <p:nvSpPr>
          <p:cNvPr id="2" name="Title 1">
            <a:extLst>
              <a:ext uri="{FF2B5EF4-FFF2-40B4-BE49-F238E27FC236}">
                <a16:creationId xmlns:a16="http://schemas.microsoft.com/office/drawing/2014/main" id="{AB207DBE-10CC-4E72-AC02-05A95FD5BCAF}"/>
              </a:ext>
            </a:extLst>
          </p:cNvPr>
          <p:cNvSpPr>
            <a:spLocks noGrp="1"/>
          </p:cNvSpPr>
          <p:nvPr>
            <p:ph type="title"/>
          </p:nvPr>
        </p:nvSpPr>
        <p:spPr/>
        <p:txBody>
          <a:bodyPr/>
          <a:lstStyle/>
          <a:p>
            <a:r>
              <a:rPr lang="en-SG"/>
              <a:t>Opacity</a:t>
            </a:r>
            <a:endParaRPr lang="en-SG" dirty="0"/>
          </a:p>
        </p:txBody>
      </p:sp>
    </p:spTree>
    <p:extLst>
      <p:ext uri="{BB962C8B-B14F-4D97-AF65-F5344CB8AC3E}">
        <p14:creationId xmlns:p14="http://schemas.microsoft.com/office/powerpoint/2010/main" val="80597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BBA91-4EE3-4C97-98C7-664E1E0FE22F}"/>
              </a:ext>
            </a:extLst>
          </p:cNvPr>
          <p:cNvSpPr>
            <a:spLocks noGrp="1"/>
          </p:cNvSpPr>
          <p:nvPr>
            <p:ph idx="1"/>
          </p:nvPr>
        </p:nvSpPr>
        <p:spPr/>
        <p:txBody>
          <a:bodyPr/>
          <a:lstStyle/>
          <a:p>
            <a:pPr>
              <a:lnSpc>
                <a:spcPct val="200000"/>
              </a:lnSpc>
            </a:pPr>
            <a:r>
              <a:rPr lang="en-SG" dirty="0"/>
              <a:t>Margin </a:t>
            </a:r>
          </a:p>
          <a:p>
            <a:pPr>
              <a:lnSpc>
                <a:spcPct val="200000"/>
              </a:lnSpc>
            </a:pPr>
            <a:r>
              <a:rPr lang="en-SG" dirty="0"/>
              <a:t>Padding</a:t>
            </a:r>
          </a:p>
          <a:p>
            <a:pPr>
              <a:lnSpc>
                <a:spcPct val="200000"/>
              </a:lnSpc>
            </a:pPr>
            <a:r>
              <a:rPr lang="en-SG" dirty="0"/>
              <a:t>Position</a:t>
            </a:r>
          </a:p>
          <a:p>
            <a:pPr>
              <a:lnSpc>
                <a:spcPct val="200000"/>
              </a:lnSpc>
            </a:pPr>
            <a:r>
              <a:rPr lang="en-SG" dirty="0"/>
              <a:t>Text-align</a:t>
            </a:r>
          </a:p>
        </p:txBody>
      </p:sp>
      <p:sp>
        <p:nvSpPr>
          <p:cNvPr id="2" name="Title 1">
            <a:extLst>
              <a:ext uri="{FF2B5EF4-FFF2-40B4-BE49-F238E27FC236}">
                <a16:creationId xmlns:a16="http://schemas.microsoft.com/office/drawing/2014/main" id="{18BC6219-656B-4F44-96B9-559734AF4279}"/>
              </a:ext>
            </a:extLst>
          </p:cNvPr>
          <p:cNvSpPr>
            <a:spLocks noGrp="1"/>
          </p:cNvSpPr>
          <p:nvPr>
            <p:ph type="title"/>
          </p:nvPr>
        </p:nvSpPr>
        <p:spPr/>
        <p:txBody>
          <a:bodyPr/>
          <a:lstStyle/>
          <a:p>
            <a:r>
              <a:rPr lang="en-SG"/>
              <a:t>Layouts</a:t>
            </a:r>
            <a:endParaRPr lang="en-SG" dirty="0"/>
          </a:p>
        </p:txBody>
      </p:sp>
    </p:spTree>
    <p:extLst>
      <p:ext uri="{BB962C8B-B14F-4D97-AF65-F5344CB8AC3E}">
        <p14:creationId xmlns:p14="http://schemas.microsoft.com/office/powerpoint/2010/main" val="140528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45EA-82F3-4A76-A333-F4406494BCAB}"/>
              </a:ext>
            </a:extLst>
          </p:cNvPr>
          <p:cNvSpPr>
            <a:spLocks noGrp="1"/>
          </p:cNvSpPr>
          <p:nvPr>
            <p:ph type="title"/>
          </p:nvPr>
        </p:nvSpPr>
        <p:spPr/>
        <p:txBody>
          <a:bodyPr/>
          <a:lstStyle/>
          <a:p>
            <a:r>
              <a:rPr lang="en-GB" dirty="0"/>
              <a:t>CSS Box Model</a:t>
            </a:r>
            <a:endParaRPr lang="en-SG" dirty="0"/>
          </a:p>
        </p:txBody>
      </p:sp>
      <p:pic>
        <p:nvPicPr>
          <p:cNvPr id="25" name="Picture 4" descr="&quot;Box model - webdeveloper tools&quot;">
            <a:extLst>
              <a:ext uri="{FF2B5EF4-FFF2-40B4-BE49-F238E27FC236}">
                <a16:creationId xmlns:a16="http://schemas.microsoft.com/office/drawing/2014/main" id="{6AC4108B-0EE8-43D2-9624-C5C339DFC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6" y="1690688"/>
            <a:ext cx="6018723" cy="475835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8F18327B-3FBC-4DFE-A53C-35FBC00860BA}"/>
              </a:ext>
            </a:extLst>
          </p:cNvPr>
          <p:cNvGrpSpPr/>
          <p:nvPr/>
        </p:nvGrpSpPr>
        <p:grpSpPr>
          <a:xfrm>
            <a:off x="455102" y="1739303"/>
            <a:ext cx="5413407" cy="4549296"/>
            <a:chOff x="590549" y="1377948"/>
            <a:chExt cx="3990976" cy="3458561"/>
          </a:xfrm>
        </p:grpSpPr>
        <p:sp>
          <p:nvSpPr>
            <p:cNvPr id="27" name="Rectangle 26">
              <a:extLst>
                <a:ext uri="{FF2B5EF4-FFF2-40B4-BE49-F238E27FC236}">
                  <a16:creationId xmlns:a16="http://schemas.microsoft.com/office/drawing/2014/main" id="{9E5A01A3-B4CC-440C-99B8-4B86ECCE1014}"/>
                </a:ext>
              </a:extLst>
            </p:cNvPr>
            <p:cNvSpPr/>
            <p:nvPr/>
          </p:nvSpPr>
          <p:spPr>
            <a:xfrm>
              <a:off x="590550" y="1377948"/>
              <a:ext cx="3990975" cy="1110019"/>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28" name="Rectangle 27">
              <a:extLst>
                <a:ext uri="{FF2B5EF4-FFF2-40B4-BE49-F238E27FC236}">
                  <a16:creationId xmlns:a16="http://schemas.microsoft.com/office/drawing/2014/main" id="{9A8C7A6D-89BB-4389-B628-9EF444DF2F22}"/>
                </a:ext>
              </a:extLst>
            </p:cNvPr>
            <p:cNvSpPr/>
            <p:nvPr/>
          </p:nvSpPr>
          <p:spPr>
            <a:xfrm>
              <a:off x="590550" y="3851237"/>
              <a:ext cx="3990975" cy="985272"/>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29" name="Rectangle 28">
              <a:extLst>
                <a:ext uri="{FF2B5EF4-FFF2-40B4-BE49-F238E27FC236}">
                  <a16:creationId xmlns:a16="http://schemas.microsoft.com/office/drawing/2014/main" id="{34970576-26CB-458E-B231-13EC2225D0CF}"/>
                </a:ext>
              </a:extLst>
            </p:cNvPr>
            <p:cNvSpPr/>
            <p:nvPr/>
          </p:nvSpPr>
          <p:spPr>
            <a:xfrm>
              <a:off x="590549" y="2395706"/>
              <a:ext cx="716597" cy="1450540"/>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30" name="Rectangle 29">
              <a:extLst>
                <a:ext uri="{FF2B5EF4-FFF2-40B4-BE49-F238E27FC236}">
                  <a16:creationId xmlns:a16="http://schemas.microsoft.com/office/drawing/2014/main" id="{8480D5EC-17A9-46C1-A898-8FA1C2C100EB}"/>
                </a:ext>
              </a:extLst>
            </p:cNvPr>
            <p:cNvSpPr/>
            <p:nvPr/>
          </p:nvSpPr>
          <p:spPr>
            <a:xfrm>
              <a:off x="3829609" y="2392123"/>
              <a:ext cx="751916" cy="1472483"/>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grpSp>
      <p:grpSp>
        <p:nvGrpSpPr>
          <p:cNvPr id="31" name="Group 30">
            <a:extLst>
              <a:ext uri="{FF2B5EF4-FFF2-40B4-BE49-F238E27FC236}">
                <a16:creationId xmlns:a16="http://schemas.microsoft.com/office/drawing/2014/main" id="{99AD1CDE-83ED-4192-96AF-D03D910398BC}"/>
              </a:ext>
            </a:extLst>
          </p:cNvPr>
          <p:cNvGrpSpPr/>
          <p:nvPr/>
        </p:nvGrpSpPr>
        <p:grpSpPr>
          <a:xfrm>
            <a:off x="500603" y="1812210"/>
            <a:ext cx="5249620" cy="4417501"/>
            <a:chOff x="590549" y="1377948"/>
            <a:chExt cx="3990976" cy="3358365"/>
          </a:xfrm>
        </p:grpSpPr>
        <p:sp>
          <p:nvSpPr>
            <p:cNvPr id="32" name="Rectangle 31">
              <a:extLst>
                <a:ext uri="{FF2B5EF4-FFF2-40B4-BE49-F238E27FC236}">
                  <a16:creationId xmlns:a16="http://schemas.microsoft.com/office/drawing/2014/main" id="{211251C1-27D7-4588-8CAF-0CB4C7CD0E18}"/>
                </a:ext>
              </a:extLst>
            </p:cNvPr>
            <p:cNvSpPr/>
            <p:nvPr/>
          </p:nvSpPr>
          <p:spPr>
            <a:xfrm>
              <a:off x="590550" y="1377948"/>
              <a:ext cx="3990975" cy="1470027"/>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33" name="Rectangle 32">
              <a:extLst>
                <a:ext uri="{FF2B5EF4-FFF2-40B4-BE49-F238E27FC236}">
                  <a16:creationId xmlns:a16="http://schemas.microsoft.com/office/drawing/2014/main" id="{A5AC2E89-4916-483C-97A4-FEF5BE53E6BC}"/>
                </a:ext>
              </a:extLst>
            </p:cNvPr>
            <p:cNvSpPr/>
            <p:nvPr/>
          </p:nvSpPr>
          <p:spPr>
            <a:xfrm>
              <a:off x="590550" y="3285773"/>
              <a:ext cx="3990975" cy="1450540"/>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34" name="Rectangle 33">
              <a:extLst>
                <a:ext uri="{FF2B5EF4-FFF2-40B4-BE49-F238E27FC236}">
                  <a16:creationId xmlns:a16="http://schemas.microsoft.com/office/drawing/2014/main" id="{D2D1FEF1-CA8B-4987-8D6E-B44A69550862}"/>
                </a:ext>
              </a:extLst>
            </p:cNvPr>
            <p:cNvSpPr/>
            <p:nvPr/>
          </p:nvSpPr>
          <p:spPr>
            <a:xfrm>
              <a:off x="590549" y="2452519"/>
              <a:ext cx="1076326" cy="1412088"/>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35" name="Rectangle 34">
              <a:extLst>
                <a:ext uri="{FF2B5EF4-FFF2-40B4-BE49-F238E27FC236}">
                  <a16:creationId xmlns:a16="http://schemas.microsoft.com/office/drawing/2014/main" id="{BFAC2B00-82AE-487C-9E37-97BE5F9EDF4D}"/>
                </a:ext>
              </a:extLst>
            </p:cNvPr>
            <p:cNvSpPr/>
            <p:nvPr/>
          </p:nvSpPr>
          <p:spPr>
            <a:xfrm>
              <a:off x="3571694" y="2498094"/>
              <a:ext cx="1009831" cy="1412088"/>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grpSp>
      <p:sp>
        <p:nvSpPr>
          <p:cNvPr id="36" name="Rectangle 35">
            <a:extLst>
              <a:ext uri="{FF2B5EF4-FFF2-40B4-BE49-F238E27FC236}">
                <a16:creationId xmlns:a16="http://schemas.microsoft.com/office/drawing/2014/main" id="{1C2170E7-8E6B-4C00-9C1E-A5A23BCA1B64}"/>
              </a:ext>
            </a:extLst>
          </p:cNvPr>
          <p:cNvSpPr/>
          <p:nvPr/>
        </p:nvSpPr>
        <p:spPr>
          <a:xfrm>
            <a:off x="6240252" y="1809746"/>
            <a:ext cx="5778949" cy="4440259"/>
          </a:xfrm>
          <a:prstGeom prst="rect">
            <a:avLst/>
          </a:prstGeom>
          <a:solidFill>
            <a:srgbClr val="8BC34A">
              <a:lumMod val="20000"/>
              <a:lumOff val="80000"/>
            </a:srgb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endParaRPr kumimoji="0" lang="en-SG" sz="2000" b="0" i="0" u="none" strike="noStrike" kern="0" cap="none" spc="0" normalizeH="0" baseline="0" noProof="0" dirty="0">
              <a:ln>
                <a:noFill/>
              </a:ln>
              <a:solidFill>
                <a:srgbClr val="00517C"/>
              </a:solidFill>
              <a:effectLst/>
              <a:uLnTx/>
              <a:uFillTx/>
              <a:ea typeface="Roboto"/>
              <a:cs typeface="Roboto"/>
              <a:sym typeface="Arial"/>
            </a:endParaRPr>
          </a:p>
        </p:txBody>
      </p:sp>
      <p:sp>
        <p:nvSpPr>
          <p:cNvPr id="37" name="Rectangle 36">
            <a:extLst>
              <a:ext uri="{FF2B5EF4-FFF2-40B4-BE49-F238E27FC236}">
                <a16:creationId xmlns:a16="http://schemas.microsoft.com/office/drawing/2014/main" id="{ECDD1A96-82E7-441E-B7EE-A040619E784D}"/>
              </a:ext>
            </a:extLst>
          </p:cNvPr>
          <p:cNvSpPr/>
          <p:nvPr/>
        </p:nvSpPr>
        <p:spPr>
          <a:xfrm>
            <a:off x="6253654" y="1809746"/>
            <a:ext cx="5778950" cy="896070"/>
          </a:xfrm>
          <a:prstGeom prst="rect">
            <a:avLst/>
          </a:prstGeom>
          <a:solidFill>
            <a:srgbClr val="8BB5C0"/>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Content</a:t>
            </a:r>
            <a:r>
              <a:rPr kumimoji="0" lang="en-SG" sz="2000" b="0" i="0" u="none" strike="noStrike" kern="0" cap="none" spc="0" normalizeH="0" baseline="0" noProof="0" dirty="0">
                <a:ln>
                  <a:noFill/>
                </a:ln>
                <a:solidFill>
                  <a:srgbClr val="000000"/>
                </a:solidFill>
                <a:effectLst/>
                <a:uLnTx/>
                <a:uFillTx/>
                <a:ea typeface="Roboto"/>
                <a:cs typeface="Roboto"/>
                <a:sym typeface="Arial"/>
              </a:rPr>
              <a:t> – The content of the box, where text and images appears</a:t>
            </a:r>
          </a:p>
        </p:txBody>
      </p:sp>
      <p:sp>
        <p:nvSpPr>
          <p:cNvPr id="38" name="Rectangle 37">
            <a:extLst>
              <a:ext uri="{FF2B5EF4-FFF2-40B4-BE49-F238E27FC236}">
                <a16:creationId xmlns:a16="http://schemas.microsoft.com/office/drawing/2014/main" id="{1B738ED9-6A43-4C4B-9AC9-6B04F0030CB5}"/>
              </a:ext>
            </a:extLst>
          </p:cNvPr>
          <p:cNvSpPr/>
          <p:nvPr/>
        </p:nvSpPr>
        <p:spPr>
          <a:xfrm>
            <a:off x="6240251" y="2776542"/>
            <a:ext cx="5792353" cy="1130424"/>
          </a:xfrm>
          <a:prstGeom prst="rect">
            <a:avLst/>
          </a:prstGeom>
          <a:solidFill>
            <a:srgbClr val="C2CE89"/>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Padding</a:t>
            </a:r>
            <a:r>
              <a:rPr kumimoji="0" lang="en-SG" sz="2000" b="0" i="0" u="none" strike="noStrike" kern="0" cap="none" spc="0" normalizeH="0" baseline="0" noProof="0" dirty="0">
                <a:ln>
                  <a:noFill/>
                </a:ln>
                <a:solidFill>
                  <a:srgbClr val="000000"/>
                </a:solidFill>
                <a:effectLst/>
                <a:uLnTx/>
                <a:uFillTx/>
                <a:ea typeface="Roboto"/>
                <a:cs typeface="Roboto"/>
                <a:sym typeface="Arial"/>
              </a:rPr>
              <a:t> – Clears an area around the content. The padding is affected by the background and </a:t>
            </a:r>
            <a:r>
              <a:rPr kumimoji="0" lang="en-SG" sz="2000" b="0" i="0" u="none" strike="noStrike" kern="0" cap="none" spc="0" normalizeH="0" baseline="0" noProof="0" dirty="0" err="1">
                <a:ln>
                  <a:noFill/>
                </a:ln>
                <a:solidFill>
                  <a:srgbClr val="000000"/>
                </a:solidFill>
                <a:effectLst/>
                <a:uLnTx/>
                <a:uFillTx/>
                <a:ea typeface="Roboto"/>
                <a:cs typeface="Roboto"/>
                <a:sym typeface="Arial"/>
              </a:rPr>
              <a:t>color</a:t>
            </a:r>
            <a:r>
              <a:rPr kumimoji="0" lang="en-SG" sz="2000" b="0" i="0" u="none" strike="noStrike" kern="0" cap="none" spc="0" normalizeH="0" baseline="0" noProof="0" dirty="0">
                <a:ln>
                  <a:noFill/>
                </a:ln>
                <a:solidFill>
                  <a:srgbClr val="000000"/>
                </a:solidFill>
                <a:effectLst/>
                <a:uLnTx/>
                <a:uFillTx/>
                <a:ea typeface="Roboto"/>
                <a:cs typeface="Roboto"/>
                <a:sym typeface="Arial"/>
              </a:rPr>
              <a:t> of the box</a:t>
            </a:r>
          </a:p>
        </p:txBody>
      </p:sp>
      <p:sp>
        <p:nvSpPr>
          <p:cNvPr id="39" name="Rectangle 38">
            <a:extLst>
              <a:ext uri="{FF2B5EF4-FFF2-40B4-BE49-F238E27FC236}">
                <a16:creationId xmlns:a16="http://schemas.microsoft.com/office/drawing/2014/main" id="{E0DF2B4C-EBF8-428E-8457-F4697B845C79}"/>
              </a:ext>
            </a:extLst>
          </p:cNvPr>
          <p:cNvSpPr/>
          <p:nvPr/>
        </p:nvSpPr>
        <p:spPr>
          <a:xfrm>
            <a:off x="6240254" y="4004535"/>
            <a:ext cx="5778947" cy="1115608"/>
          </a:xfrm>
          <a:prstGeom prst="rect">
            <a:avLst/>
          </a:prstGeom>
          <a:solidFill>
            <a:srgbClr val="FDDC9A"/>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Border</a:t>
            </a:r>
            <a:r>
              <a:rPr kumimoji="0" lang="en-SG" sz="2000" b="0" i="0" u="none" strike="noStrike" kern="0" cap="none" spc="0" normalizeH="0" baseline="0" noProof="0" dirty="0">
                <a:ln>
                  <a:noFill/>
                </a:ln>
                <a:solidFill>
                  <a:srgbClr val="000000"/>
                </a:solidFill>
                <a:effectLst/>
                <a:uLnTx/>
                <a:uFillTx/>
                <a:ea typeface="Roboto"/>
                <a:cs typeface="Roboto"/>
                <a:sym typeface="Arial"/>
              </a:rPr>
              <a:t> – A border that goes around the padding and content. The border is affected by the background </a:t>
            </a:r>
            <a:r>
              <a:rPr kumimoji="0" lang="en-SG" sz="2000" b="0" i="0" u="none" strike="noStrike" kern="0" cap="none" spc="0" normalizeH="0" baseline="0" noProof="0" dirty="0" err="1">
                <a:ln>
                  <a:noFill/>
                </a:ln>
                <a:solidFill>
                  <a:srgbClr val="000000"/>
                </a:solidFill>
                <a:effectLst/>
                <a:uLnTx/>
                <a:uFillTx/>
                <a:ea typeface="Roboto"/>
                <a:cs typeface="Roboto"/>
                <a:sym typeface="Arial"/>
              </a:rPr>
              <a:t>color</a:t>
            </a:r>
            <a:r>
              <a:rPr kumimoji="0" lang="en-SG" sz="2000" b="0" i="0" u="none" strike="noStrike" kern="0" cap="none" spc="0" normalizeH="0" baseline="0" noProof="0" dirty="0">
                <a:ln>
                  <a:noFill/>
                </a:ln>
                <a:solidFill>
                  <a:srgbClr val="000000"/>
                </a:solidFill>
                <a:effectLst/>
                <a:uLnTx/>
                <a:uFillTx/>
                <a:ea typeface="Roboto"/>
                <a:cs typeface="Roboto"/>
                <a:sym typeface="Arial"/>
              </a:rPr>
              <a:t> of the box.</a:t>
            </a:r>
          </a:p>
        </p:txBody>
      </p:sp>
      <p:sp>
        <p:nvSpPr>
          <p:cNvPr id="40" name="Rectangle 39">
            <a:extLst>
              <a:ext uri="{FF2B5EF4-FFF2-40B4-BE49-F238E27FC236}">
                <a16:creationId xmlns:a16="http://schemas.microsoft.com/office/drawing/2014/main" id="{8EC944D5-C9FD-4ACD-ABA5-CF24ACFFFFF5}"/>
              </a:ext>
            </a:extLst>
          </p:cNvPr>
          <p:cNvSpPr/>
          <p:nvPr/>
        </p:nvSpPr>
        <p:spPr>
          <a:xfrm>
            <a:off x="6240251" y="5190869"/>
            <a:ext cx="5778950" cy="1059136"/>
          </a:xfrm>
          <a:prstGeom prst="rect">
            <a:avLst/>
          </a:prstGeom>
          <a:solidFill>
            <a:srgbClr val="FACD9D"/>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000" b="1" i="0" u="sng" strike="noStrike" kern="0" cap="none" spc="0" normalizeH="0" baseline="0" noProof="0" dirty="0">
                <a:ln>
                  <a:noFill/>
                </a:ln>
                <a:solidFill>
                  <a:srgbClr val="000000"/>
                </a:solidFill>
                <a:effectLst/>
                <a:uLnTx/>
                <a:uFillTx/>
                <a:ea typeface="Roboto"/>
                <a:cs typeface="Roboto"/>
                <a:sym typeface="Arial"/>
              </a:rPr>
              <a:t>Margin</a:t>
            </a:r>
            <a:r>
              <a:rPr kumimoji="0" lang="en-SG" sz="2000" b="0" i="0" u="none" strike="noStrike" kern="0" cap="none" spc="0" normalizeH="0" baseline="0" noProof="0" dirty="0">
                <a:ln>
                  <a:noFill/>
                </a:ln>
                <a:solidFill>
                  <a:srgbClr val="000000"/>
                </a:solidFill>
                <a:effectLst/>
                <a:uLnTx/>
                <a:uFillTx/>
                <a:ea typeface="Roboto"/>
                <a:cs typeface="Roboto"/>
                <a:sym typeface="Arial"/>
              </a:rPr>
              <a:t> – The empty area around the border. The margin is completely transparent, no background </a:t>
            </a:r>
            <a:r>
              <a:rPr kumimoji="0" lang="en-SG" sz="2000" b="0" i="0" u="none" strike="noStrike" kern="0" cap="none" spc="0" normalizeH="0" baseline="0" noProof="0" dirty="0" err="1">
                <a:ln>
                  <a:noFill/>
                </a:ln>
                <a:solidFill>
                  <a:srgbClr val="000000"/>
                </a:solidFill>
                <a:effectLst/>
                <a:uLnTx/>
                <a:uFillTx/>
                <a:ea typeface="Roboto"/>
                <a:cs typeface="Roboto"/>
                <a:sym typeface="Arial"/>
              </a:rPr>
              <a:t>color</a:t>
            </a:r>
            <a:endParaRPr kumimoji="0" lang="en-SG" sz="2000" b="0" i="0" u="none" strike="noStrike" kern="0" cap="none" spc="0" normalizeH="0" baseline="0" noProof="0" dirty="0">
              <a:ln>
                <a:noFill/>
              </a:ln>
              <a:solidFill>
                <a:srgbClr val="000000"/>
              </a:solidFill>
              <a:effectLst/>
              <a:uLnTx/>
              <a:uFillTx/>
              <a:ea typeface="Roboto"/>
              <a:cs typeface="Roboto"/>
              <a:sym typeface="Arial"/>
            </a:endParaRPr>
          </a:p>
        </p:txBody>
      </p:sp>
      <p:grpSp>
        <p:nvGrpSpPr>
          <p:cNvPr id="41" name="Group 40">
            <a:extLst>
              <a:ext uri="{FF2B5EF4-FFF2-40B4-BE49-F238E27FC236}">
                <a16:creationId xmlns:a16="http://schemas.microsoft.com/office/drawing/2014/main" id="{8102935A-6FA5-4EF0-9DA8-7AC31E09627E}"/>
              </a:ext>
            </a:extLst>
          </p:cNvPr>
          <p:cNvGrpSpPr/>
          <p:nvPr/>
        </p:nvGrpSpPr>
        <p:grpSpPr>
          <a:xfrm>
            <a:off x="386376" y="1690688"/>
            <a:ext cx="5363850" cy="4584556"/>
            <a:chOff x="581025" y="1377950"/>
            <a:chExt cx="4000500" cy="3358363"/>
          </a:xfrm>
        </p:grpSpPr>
        <p:sp>
          <p:nvSpPr>
            <p:cNvPr id="42" name="Rectangle 41">
              <a:extLst>
                <a:ext uri="{FF2B5EF4-FFF2-40B4-BE49-F238E27FC236}">
                  <a16:creationId xmlns:a16="http://schemas.microsoft.com/office/drawing/2014/main" id="{E2D31C6E-C1C7-4C74-BD70-4C48325C5B67}"/>
                </a:ext>
              </a:extLst>
            </p:cNvPr>
            <p:cNvSpPr/>
            <p:nvPr/>
          </p:nvSpPr>
          <p:spPr>
            <a:xfrm>
              <a:off x="590550" y="1377950"/>
              <a:ext cx="3990975" cy="64903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43" name="Rectangle 42">
              <a:extLst>
                <a:ext uri="{FF2B5EF4-FFF2-40B4-BE49-F238E27FC236}">
                  <a16:creationId xmlns:a16="http://schemas.microsoft.com/office/drawing/2014/main" id="{B8631C6C-7F9C-494C-AB02-EB419ED45085}"/>
                </a:ext>
              </a:extLst>
            </p:cNvPr>
            <p:cNvSpPr/>
            <p:nvPr/>
          </p:nvSpPr>
          <p:spPr>
            <a:xfrm>
              <a:off x="581025" y="4232313"/>
              <a:ext cx="4000498" cy="504000"/>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44" name="Rectangle 43">
              <a:extLst>
                <a:ext uri="{FF2B5EF4-FFF2-40B4-BE49-F238E27FC236}">
                  <a16:creationId xmlns:a16="http://schemas.microsoft.com/office/drawing/2014/main" id="{322C6821-F8D9-4F70-BE12-A1A156C6E39F}"/>
                </a:ext>
              </a:extLst>
            </p:cNvPr>
            <p:cNvSpPr/>
            <p:nvPr/>
          </p:nvSpPr>
          <p:spPr>
            <a:xfrm>
              <a:off x="590548" y="1845917"/>
              <a:ext cx="479769" cy="238639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sp>
          <p:nvSpPr>
            <p:cNvPr id="45" name="Rectangle 44">
              <a:extLst>
                <a:ext uri="{FF2B5EF4-FFF2-40B4-BE49-F238E27FC236}">
                  <a16:creationId xmlns:a16="http://schemas.microsoft.com/office/drawing/2014/main" id="{49C9B53A-B516-4DEF-A597-20CBD0B4A314}"/>
                </a:ext>
              </a:extLst>
            </p:cNvPr>
            <p:cNvSpPr/>
            <p:nvPr/>
          </p:nvSpPr>
          <p:spPr>
            <a:xfrm>
              <a:off x="4231709" y="1845917"/>
              <a:ext cx="349815" cy="2386395"/>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000" b="0" i="0" u="none" strike="noStrike" kern="0" cap="none" spc="0" normalizeH="0" baseline="0" noProof="0">
                <a:ln>
                  <a:noFill/>
                </a:ln>
                <a:solidFill>
                  <a:srgbClr val="00517C"/>
                </a:solidFill>
                <a:effectLst/>
                <a:uLnTx/>
                <a:uFillTx/>
                <a:ea typeface="+mn-ea"/>
                <a:cs typeface="+mn-cs"/>
                <a:sym typeface="Arial"/>
              </a:endParaRPr>
            </a:p>
          </p:txBody>
        </p:sp>
      </p:grpSp>
    </p:spTree>
    <p:extLst>
      <p:ext uri="{BB962C8B-B14F-4D97-AF65-F5344CB8AC3E}">
        <p14:creationId xmlns:p14="http://schemas.microsoft.com/office/powerpoint/2010/main" val="98941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0" presetClass="exit" presetSubtype="0" fill="hold" nodeType="withEffect">
                                  <p:stCondLst>
                                    <p:cond delay="0"/>
                                  </p:stCondLst>
                                  <p:childTnLst>
                                    <p:animEffect transition="out" filter="fade">
                                      <p:cBhvr>
                                        <p:cTn id="8" dur="500"/>
                                        <p:tgtEl>
                                          <p:spTgt spid="31"/>
                                        </p:tgtEl>
                                      </p:cBhvr>
                                    </p:animEffect>
                                    <p:set>
                                      <p:cBhvr>
                                        <p:cTn id="9" dur="1" fill="hold">
                                          <p:stCondLst>
                                            <p:cond delay="499"/>
                                          </p:stCondLst>
                                        </p:cTn>
                                        <p:tgtEl>
                                          <p:spTgt spid="3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par>
                                <p:cTn id="15" presetID="10" presetClass="exit" presetSubtype="0" fill="hold" nodeType="withEffect">
                                  <p:stCondLst>
                                    <p:cond delay="0"/>
                                  </p:stCondLst>
                                  <p:childTnLst>
                                    <p:animEffect transition="out" filter="fade">
                                      <p:cBhvr>
                                        <p:cTn id="16" dur="500"/>
                                        <p:tgtEl>
                                          <p:spTgt spid="26"/>
                                        </p:tgtEl>
                                      </p:cBhvr>
                                    </p:animEffect>
                                    <p:set>
                                      <p:cBhvr>
                                        <p:cTn id="17" dur="1" fill="hold">
                                          <p:stCondLst>
                                            <p:cond delay="499"/>
                                          </p:stCondLst>
                                        </p:cTn>
                                        <p:tgtEl>
                                          <p:spTgt spid="2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xit" presetSubtype="0" fill="hold"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28CE2-5C9A-4BC3-B620-4484AEF70E96}"/>
              </a:ext>
            </a:extLst>
          </p:cNvPr>
          <p:cNvSpPr>
            <a:spLocks noGrp="1"/>
          </p:cNvSpPr>
          <p:nvPr>
            <p:ph idx="1"/>
          </p:nvPr>
        </p:nvSpPr>
        <p:spPr/>
        <p:txBody>
          <a:bodyPr/>
          <a:lstStyle/>
          <a:p>
            <a:pPr>
              <a:lnSpc>
                <a:spcPct val="200000"/>
              </a:lnSpc>
            </a:pPr>
            <a:r>
              <a:rPr lang="en-SG" dirty="0"/>
              <a:t>Margin : space outside </a:t>
            </a:r>
          </a:p>
          <a:p>
            <a:pPr>
              <a:lnSpc>
                <a:spcPct val="200000"/>
              </a:lnSpc>
            </a:pPr>
            <a:r>
              <a:rPr lang="en-SG" dirty="0"/>
              <a:t>Padding : space inside</a:t>
            </a:r>
          </a:p>
          <a:p>
            <a:pPr>
              <a:lnSpc>
                <a:spcPct val="200000"/>
              </a:lnSpc>
            </a:pPr>
            <a:r>
              <a:rPr lang="en-SG" dirty="0"/>
              <a:t>Values declared using in </a:t>
            </a:r>
            <a:r>
              <a:rPr lang="en-SG" dirty="0" err="1"/>
              <a:t>px</a:t>
            </a:r>
            <a:r>
              <a:rPr lang="en-SG" dirty="0"/>
              <a:t>, % , or auto</a:t>
            </a:r>
          </a:p>
          <a:p>
            <a:pPr>
              <a:lnSpc>
                <a:spcPct val="200000"/>
              </a:lnSpc>
            </a:pPr>
            <a:r>
              <a:rPr lang="en-SG" dirty="0"/>
              <a:t>Value are declared for all 4 sides</a:t>
            </a:r>
          </a:p>
          <a:p>
            <a:pPr>
              <a:lnSpc>
                <a:spcPct val="200000"/>
              </a:lnSpc>
            </a:pPr>
            <a:endParaRPr lang="en-SG" dirty="0"/>
          </a:p>
        </p:txBody>
      </p:sp>
      <p:sp>
        <p:nvSpPr>
          <p:cNvPr id="2" name="Title 1">
            <a:extLst>
              <a:ext uri="{FF2B5EF4-FFF2-40B4-BE49-F238E27FC236}">
                <a16:creationId xmlns:a16="http://schemas.microsoft.com/office/drawing/2014/main" id="{C397004A-96B3-44F5-B35E-09B8808595B1}"/>
              </a:ext>
            </a:extLst>
          </p:cNvPr>
          <p:cNvSpPr>
            <a:spLocks noGrp="1"/>
          </p:cNvSpPr>
          <p:nvPr>
            <p:ph type="title"/>
          </p:nvPr>
        </p:nvSpPr>
        <p:spPr/>
        <p:txBody>
          <a:bodyPr/>
          <a:lstStyle/>
          <a:p>
            <a:r>
              <a:rPr lang="en-SG"/>
              <a:t>Layout: Margin &amp; Padding</a:t>
            </a:r>
            <a:endParaRPr lang="en-SG" dirty="0"/>
          </a:p>
        </p:txBody>
      </p:sp>
    </p:spTree>
    <p:extLst>
      <p:ext uri="{BB962C8B-B14F-4D97-AF65-F5344CB8AC3E}">
        <p14:creationId xmlns:p14="http://schemas.microsoft.com/office/powerpoint/2010/main" val="68568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39972-6CA5-4A90-8096-11A7A870EE6B}"/>
              </a:ext>
            </a:extLst>
          </p:cNvPr>
          <p:cNvSpPr>
            <a:spLocks noGrp="1"/>
          </p:cNvSpPr>
          <p:nvPr>
            <p:ph idx="1"/>
          </p:nvPr>
        </p:nvSpPr>
        <p:spPr/>
        <p:txBody>
          <a:bodyPr/>
          <a:lstStyle/>
          <a:p>
            <a:r>
              <a:rPr lang="en-SG"/>
              <a:t>Absolute</a:t>
            </a:r>
          </a:p>
          <a:p>
            <a:pPr lvl="1"/>
            <a:r>
              <a:rPr lang="en-SG"/>
              <a:t>Starts from the left hand corner of the page</a:t>
            </a:r>
          </a:p>
          <a:p>
            <a:endParaRPr lang="en-SG"/>
          </a:p>
          <a:p>
            <a:r>
              <a:rPr lang="en-SG"/>
              <a:t>Relative</a:t>
            </a:r>
          </a:p>
          <a:p>
            <a:pPr lvl="1"/>
            <a:r>
              <a:rPr lang="en-SG"/>
              <a:t>Starts from where the element currently is</a:t>
            </a:r>
          </a:p>
          <a:p>
            <a:endParaRPr lang="en-SG"/>
          </a:p>
          <a:p>
            <a:r>
              <a:rPr lang="en-SG"/>
              <a:t>Top &amp; left properties are used to move the position </a:t>
            </a:r>
            <a:endParaRPr lang="en-SG" dirty="0"/>
          </a:p>
        </p:txBody>
      </p:sp>
      <p:sp>
        <p:nvSpPr>
          <p:cNvPr id="2" name="Title 1">
            <a:extLst>
              <a:ext uri="{FF2B5EF4-FFF2-40B4-BE49-F238E27FC236}">
                <a16:creationId xmlns:a16="http://schemas.microsoft.com/office/drawing/2014/main" id="{696C0842-6192-4D31-8C75-F9D743483661}"/>
              </a:ext>
            </a:extLst>
          </p:cNvPr>
          <p:cNvSpPr>
            <a:spLocks noGrp="1"/>
          </p:cNvSpPr>
          <p:nvPr>
            <p:ph type="title"/>
          </p:nvPr>
        </p:nvSpPr>
        <p:spPr/>
        <p:txBody>
          <a:bodyPr/>
          <a:lstStyle/>
          <a:p>
            <a:r>
              <a:rPr lang="en-SG"/>
              <a:t>Layout: Position</a:t>
            </a:r>
            <a:endParaRPr lang="en-SG" dirty="0"/>
          </a:p>
        </p:txBody>
      </p:sp>
    </p:spTree>
    <p:extLst>
      <p:ext uri="{BB962C8B-B14F-4D97-AF65-F5344CB8AC3E}">
        <p14:creationId xmlns:p14="http://schemas.microsoft.com/office/powerpoint/2010/main" val="1115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6AF62-CE2A-442A-AF46-439E562EF206}"/>
              </a:ext>
            </a:extLst>
          </p:cNvPr>
          <p:cNvSpPr>
            <a:spLocks noGrp="1"/>
          </p:cNvSpPr>
          <p:nvPr>
            <p:ph idx="1"/>
          </p:nvPr>
        </p:nvSpPr>
        <p:spPr/>
        <p:txBody>
          <a:bodyPr/>
          <a:lstStyle/>
          <a:p>
            <a:pPr>
              <a:lnSpc>
                <a:spcPct val="250000"/>
              </a:lnSpc>
            </a:pPr>
            <a:r>
              <a:rPr lang="en-SG" dirty="0"/>
              <a:t>CSS</a:t>
            </a:r>
          </a:p>
        </p:txBody>
      </p:sp>
      <p:sp>
        <p:nvSpPr>
          <p:cNvPr id="2" name="Title 1">
            <a:extLst>
              <a:ext uri="{FF2B5EF4-FFF2-40B4-BE49-F238E27FC236}">
                <a16:creationId xmlns:a16="http://schemas.microsoft.com/office/drawing/2014/main" id="{080A9E22-D353-4DD3-8B1B-FCA7E86BFD5C}"/>
              </a:ext>
            </a:extLst>
          </p:cNvPr>
          <p:cNvSpPr>
            <a:spLocks noGrp="1"/>
          </p:cNvSpPr>
          <p:nvPr>
            <p:ph type="title"/>
          </p:nvPr>
        </p:nvSpPr>
        <p:spPr/>
        <p:txBody>
          <a:bodyPr/>
          <a:lstStyle/>
          <a:p>
            <a:r>
              <a:rPr lang="en-SG"/>
              <a:t>Content</a:t>
            </a:r>
            <a:endParaRPr lang="en-SG" dirty="0"/>
          </a:p>
        </p:txBody>
      </p:sp>
    </p:spTree>
    <p:extLst>
      <p:ext uri="{BB962C8B-B14F-4D97-AF65-F5344CB8AC3E}">
        <p14:creationId xmlns:p14="http://schemas.microsoft.com/office/powerpoint/2010/main" val="255748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0F60FA-88F7-4A21-80E2-BCC6A1AB673E}"/>
              </a:ext>
            </a:extLst>
          </p:cNvPr>
          <p:cNvSpPr>
            <a:spLocks noGrp="1"/>
          </p:cNvSpPr>
          <p:nvPr>
            <p:ph idx="1"/>
          </p:nvPr>
        </p:nvSpPr>
        <p:spPr/>
        <p:txBody>
          <a:bodyPr/>
          <a:lstStyle/>
          <a:p>
            <a:r>
              <a:rPr lang="en-SG"/>
              <a:t>text-align : center | left | right | justify</a:t>
            </a:r>
          </a:p>
          <a:p>
            <a:endParaRPr lang="en-SG"/>
          </a:p>
          <a:p>
            <a:r>
              <a:rPr lang="en-SG"/>
              <a:t>Same as the alignment in MS Word</a:t>
            </a:r>
          </a:p>
          <a:p>
            <a:endParaRPr lang="en-SG" dirty="0"/>
          </a:p>
        </p:txBody>
      </p:sp>
      <p:sp>
        <p:nvSpPr>
          <p:cNvPr id="2" name="Title 1">
            <a:extLst>
              <a:ext uri="{FF2B5EF4-FFF2-40B4-BE49-F238E27FC236}">
                <a16:creationId xmlns:a16="http://schemas.microsoft.com/office/drawing/2014/main" id="{AFE31E3D-2C48-47B9-A7AF-4C673E8AFC80}"/>
              </a:ext>
            </a:extLst>
          </p:cNvPr>
          <p:cNvSpPr>
            <a:spLocks noGrp="1"/>
          </p:cNvSpPr>
          <p:nvPr>
            <p:ph type="title"/>
          </p:nvPr>
        </p:nvSpPr>
        <p:spPr/>
        <p:txBody>
          <a:bodyPr/>
          <a:lstStyle/>
          <a:p>
            <a:r>
              <a:rPr lang="en-SG"/>
              <a:t>Layout: text-align</a:t>
            </a:r>
            <a:endParaRPr lang="en-SG" dirty="0"/>
          </a:p>
        </p:txBody>
      </p:sp>
    </p:spTree>
    <p:extLst>
      <p:ext uri="{BB962C8B-B14F-4D97-AF65-F5344CB8AC3E}">
        <p14:creationId xmlns:p14="http://schemas.microsoft.com/office/powerpoint/2010/main" val="394079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1BD53-FFF7-40C9-AE56-86496B5C7C9B}"/>
              </a:ext>
            </a:extLst>
          </p:cNvPr>
          <p:cNvSpPr>
            <a:spLocks noGrp="1"/>
          </p:cNvSpPr>
          <p:nvPr>
            <p:ph idx="1"/>
          </p:nvPr>
        </p:nvSpPr>
        <p:spPr/>
        <p:txBody>
          <a:bodyPr/>
          <a:lstStyle/>
          <a:p>
            <a:r>
              <a:rPr lang="en-SG"/>
              <a:t>Content size</a:t>
            </a:r>
          </a:p>
          <a:p>
            <a:r>
              <a:rPr lang="en-SG"/>
              <a:t>height | width  : % | px | auto</a:t>
            </a:r>
          </a:p>
          <a:p>
            <a:endParaRPr lang="en-SG"/>
          </a:p>
          <a:p>
            <a:r>
              <a:rPr lang="en-SG"/>
              <a:t>Content border</a:t>
            </a:r>
          </a:p>
          <a:p>
            <a:r>
              <a:rPr lang="en-SG"/>
              <a:t>border  :  size style color</a:t>
            </a:r>
          </a:p>
          <a:p>
            <a:pPr lvl="1"/>
            <a:r>
              <a:rPr lang="en-SG"/>
              <a:t>Example: border : 2px dashed yellow;</a:t>
            </a:r>
          </a:p>
          <a:p>
            <a:r>
              <a:rPr lang="en-SG"/>
              <a:t>border-radius</a:t>
            </a:r>
          </a:p>
          <a:p>
            <a:pPr lvl="1"/>
            <a:r>
              <a:rPr lang="en-SG"/>
              <a:t>Example: border-radius : 20px;</a:t>
            </a:r>
          </a:p>
          <a:p>
            <a:pPr lvl="1"/>
            <a:endParaRPr lang="en-SG" dirty="0"/>
          </a:p>
        </p:txBody>
      </p:sp>
      <p:sp>
        <p:nvSpPr>
          <p:cNvPr id="2" name="Title 1">
            <a:extLst>
              <a:ext uri="{FF2B5EF4-FFF2-40B4-BE49-F238E27FC236}">
                <a16:creationId xmlns:a16="http://schemas.microsoft.com/office/drawing/2014/main" id="{6B76EEE1-276B-4585-85EB-410D56653BC5}"/>
              </a:ext>
            </a:extLst>
          </p:cNvPr>
          <p:cNvSpPr>
            <a:spLocks noGrp="1"/>
          </p:cNvSpPr>
          <p:nvPr>
            <p:ph type="title"/>
          </p:nvPr>
        </p:nvSpPr>
        <p:spPr/>
        <p:txBody>
          <a:bodyPr/>
          <a:lstStyle/>
          <a:p>
            <a:r>
              <a:rPr lang="en-SG"/>
              <a:t>Sizing and Border</a:t>
            </a:r>
            <a:endParaRPr lang="en-SG" dirty="0"/>
          </a:p>
        </p:txBody>
      </p:sp>
    </p:spTree>
    <p:extLst>
      <p:ext uri="{BB962C8B-B14F-4D97-AF65-F5344CB8AC3E}">
        <p14:creationId xmlns:p14="http://schemas.microsoft.com/office/powerpoint/2010/main" val="1956480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C83134-07F9-47D5-94B2-72B2679D1B82}"/>
              </a:ext>
            </a:extLst>
          </p:cNvPr>
          <p:cNvSpPr>
            <a:spLocks noGrp="1"/>
          </p:cNvSpPr>
          <p:nvPr>
            <p:ph idx="1"/>
          </p:nvPr>
        </p:nvSpPr>
        <p:spPr/>
        <p:txBody>
          <a:bodyPr>
            <a:normAutofit fontScale="92500"/>
          </a:bodyPr>
          <a:lstStyle/>
          <a:p>
            <a:pPr>
              <a:lnSpc>
                <a:spcPct val="200000"/>
              </a:lnSpc>
            </a:pPr>
            <a:r>
              <a:rPr lang="en-SG" dirty="0"/>
              <a:t>Font-family  : specific the font family to use in order from left to right</a:t>
            </a:r>
          </a:p>
          <a:p>
            <a:pPr>
              <a:lnSpc>
                <a:spcPct val="200000"/>
              </a:lnSpc>
            </a:pPr>
            <a:r>
              <a:rPr lang="en-SG" dirty="0"/>
              <a:t>Font-size : side of the font</a:t>
            </a:r>
          </a:p>
          <a:p>
            <a:pPr>
              <a:lnSpc>
                <a:spcPct val="200000"/>
              </a:lnSpc>
            </a:pPr>
            <a:r>
              <a:rPr lang="en-SG" dirty="0"/>
              <a:t>Font-style : normal | italic | oblique</a:t>
            </a:r>
          </a:p>
          <a:p>
            <a:pPr>
              <a:lnSpc>
                <a:spcPct val="200000"/>
              </a:lnSpc>
            </a:pPr>
            <a:r>
              <a:rPr lang="en-SG" dirty="0"/>
              <a:t>Font-weight : thickness of the font. (bold)</a:t>
            </a:r>
          </a:p>
        </p:txBody>
      </p:sp>
      <p:sp>
        <p:nvSpPr>
          <p:cNvPr id="2" name="Title 1">
            <a:extLst>
              <a:ext uri="{FF2B5EF4-FFF2-40B4-BE49-F238E27FC236}">
                <a16:creationId xmlns:a16="http://schemas.microsoft.com/office/drawing/2014/main" id="{6474B8FA-803D-4180-962B-740E58D3982A}"/>
              </a:ext>
            </a:extLst>
          </p:cNvPr>
          <p:cNvSpPr>
            <a:spLocks noGrp="1"/>
          </p:cNvSpPr>
          <p:nvPr>
            <p:ph type="title"/>
          </p:nvPr>
        </p:nvSpPr>
        <p:spPr/>
        <p:txBody>
          <a:bodyPr/>
          <a:lstStyle/>
          <a:p>
            <a:r>
              <a:rPr lang="en-SG"/>
              <a:t>Font</a:t>
            </a:r>
            <a:endParaRPr lang="en-SG" dirty="0"/>
          </a:p>
        </p:txBody>
      </p:sp>
    </p:spTree>
    <p:extLst>
      <p:ext uri="{BB962C8B-B14F-4D97-AF65-F5344CB8AC3E}">
        <p14:creationId xmlns:p14="http://schemas.microsoft.com/office/powerpoint/2010/main" val="4071850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4CCD9-E14F-44F3-92BB-21F33C327494}"/>
              </a:ext>
            </a:extLst>
          </p:cNvPr>
          <p:cNvSpPr>
            <a:spLocks noGrp="1"/>
          </p:cNvSpPr>
          <p:nvPr>
            <p:ph idx="1"/>
          </p:nvPr>
        </p:nvSpPr>
        <p:spPr/>
        <p:txBody>
          <a:bodyPr/>
          <a:lstStyle/>
          <a:p>
            <a:pPr>
              <a:lnSpc>
                <a:spcPct val="200000"/>
              </a:lnSpc>
            </a:pPr>
            <a:r>
              <a:rPr lang="en-SG" dirty="0"/>
              <a:t>Block</a:t>
            </a:r>
          </a:p>
          <a:p>
            <a:pPr>
              <a:lnSpc>
                <a:spcPct val="200000"/>
              </a:lnSpc>
            </a:pPr>
            <a:r>
              <a:rPr lang="en-SG" dirty="0"/>
              <a:t>Inline</a:t>
            </a:r>
          </a:p>
          <a:p>
            <a:pPr>
              <a:lnSpc>
                <a:spcPct val="200000"/>
              </a:lnSpc>
            </a:pPr>
            <a:r>
              <a:rPr lang="en-SG" dirty="0"/>
              <a:t>none</a:t>
            </a:r>
          </a:p>
          <a:p>
            <a:pPr>
              <a:lnSpc>
                <a:spcPct val="200000"/>
              </a:lnSpc>
            </a:pPr>
            <a:endParaRPr lang="en-SG" dirty="0"/>
          </a:p>
        </p:txBody>
      </p:sp>
      <p:sp>
        <p:nvSpPr>
          <p:cNvPr id="2" name="Title 1">
            <a:extLst>
              <a:ext uri="{FF2B5EF4-FFF2-40B4-BE49-F238E27FC236}">
                <a16:creationId xmlns:a16="http://schemas.microsoft.com/office/drawing/2014/main" id="{0CB259DD-9251-43A3-92FF-25142EAE86BC}"/>
              </a:ext>
            </a:extLst>
          </p:cNvPr>
          <p:cNvSpPr>
            <a:spLocks noGrp="1"/>
          </p:cNvSpPr>
          <p:nvPr>
            <p:ph type="title"/>
          </p:nvPr>
        </p:nvSpPr>
        <p:spPr/>
        <p:txBody>
          <a:bodyPr/>
          <a:lstStyle/>
          <a:p>
            <a:r>
              <a:rPr lang="en-SG"/>
              <a:t>Display </a:t>
            </a:r>
            <a:endParaRPr lang="en-SG" dirty="0"/>
          </a:p>
        </p:txBody>
      </p:sp>
    </p:spTree>
    <p:extLst>
      <p:ext uri="{BB962C8B-B14F-4D97-AF65-F5344CB8AC3E}">
        <p14:creationId xmlns:p14="http://schemas.microsoft.com/office/powerpoint/2010/main" val="1924153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5AD07-33C6-406A-B62D-9088A894ED7F}"/>
              </a:ext>
            </a:extLst>
          </p:cNvPr>
          <p:cNvSpPr>
            <a:spLocks noGrp="1"/>
          </p:cNvSpPr>
          <p:nvPr>
            <p:ph idx="1"/>
          </p:nvPr>
        </p:nvSpPr>
        <p:spPr/>
        <p:txBody>
          <a:bodyPr anchor="b"/>
          <a:lstStyle/>
          <a:p>
            <a:endParaRPr lang="en-SG"/>
          </a:p>
          <a:p>
            <a:r>
              <a:rPr lang="en-SG"/>
              <a:t>How to change the style?</a:t>
            </a:r>
          </a:p>
          <a:p>
            <a:endParaRPr lang="en-SG"/>
          </a:p>
          <a:p>
            <a:r>
              <a:rPr lang="en-SG"/>
              <a:t>Use text-decoration: none;</a:t>
            </a:r>
          </a:p>
          <a:p>
            <a:endParaRPr lang="en-SG"/>
          </a:p>
          <a:p>
            <a:endParaRPr lang="en-SG" dirty="0"/>
          </a:p>
        </p:txBody>
      </p:sp>
      <p:sp>
        <p:nvSpPr>
          <p:cNvPr id="2" name="Title 1">
            <a:extLst>
              <a:ext uri="{FF2B5EF4-FFF2-40B4-BE49-F238E27FC236}">
                <a16:creationId xmlns:a16="http://schemas.microsoft.com/office/drawing/2014/main" id="{72811418-C463-4689-9DCA-6A105F6BE693}"/>
              </a:ext>
            </a:extLst>
          </p:cNvPr>
          <p:cNvSpPr>
            <a:spLocks noGrp="1"/>
          </p:cNvSpPr>
          <p:nvPr>
            <p:ph type="title"/>
          </p:nvPr>
        </p:nvSpPr>
        <p:spPr/>
        <p:txBody>
          <a:bodyPr/>
          <a:lstStyle/>
          <a:p>
            <a:r>
              <a:rPr lang="en-GB"/>
              <a:t>Property for Anchor element</a:t>
            </a:r>
            <a:endParaRPr lang="en-SG" dirty="0"/>
          </a:p>
        </p:txBody>
      </p:sp>
      <p:grpSp>
        <p:nvGrpSpPr>
          <p:cNvPr id="7" name="Group 6">
            <a:extLst>
              <a:ext uri="{FF2B5EF4-FFF2-40B4-BE49-F238E27FC236}">
                <a16:creationId xmlns:a16="http://schemas.microsoft.com/office/drawing/2014/main" id="{FCBBD62F-B50F-44DC-9637-00D301263B4D}"/>
              </a:ext>
            </a:extLst>
          </p:cNvPr>
          <p:cNvGrpSpPr/>
          <p:nvPr/>
        </p:nvGrpSpPr>
        <p:grpSpPr>
          <a:xfrm>
            <a:off x="838200" y="1825625"/>
            <a:ext cx="7988825" cy="1084050"/>
            <a:chOff x="838200" y="1825625"/>
            <a:chExt cx="7988825" cy="1084050"/>
          </a:xfrm>
        </p:grpSpPr>
        <p:pic>
          <p:nvPicPr>
            <p:cNvPr id="4" name="Shape 313">
              <a:extLst>
                <a:ext uri="{FF2B5EF4-FFF2-40B4-BE49-F238E27FC236}">
                  <a16:creationId xmlns:a16="http://schemas.microsoft.com/office/drawing/2014/main" id="{4C1AAD81-167B-428F-9724-209DE7A91751}"/>
                </a:ext>
              </a:extLst>
            </p:cNvPr>
            <p:cNvPicPr preferRelativeResize="0"/>
            <p:nvPr/>
          </p:nvPicPr>
          <p:blipFill rotWithShape="1">
            <a:blip r:embed="rId3">
              <a:alphaModFix/>
            </a:blip>
            <a:srcRect l="8045"/>
            <a:stretch/>
          </p:blipFill>
          <p:spPr>
            <a:xfrm>
              <a:off x="838200" y="1825625"/>
              <a:ext cx="3370199" cy="1084049"/>
            </a:xfrm>
            <a:prstGeom prst="rect">
              <a:avLst/>
            </a:prstGeom>
            <a:noFill/>
            <a:ln>
              <a:noFill/>
            </a:ln>
          </p:spPr>
        </p:pic>
        <p:pic>
          <p:nvPicPr>
            <p:cNvPr id="5" name="Shape 314">
              <a:extLst>
                <a:ext uri="{FF2B5EF4-FFF2-40B4-BE49-F238E27FC236}">
                  <a16:creationId xmlns:a16="http://schemas.microsoft.com/office/drawing/2014/main" id="{33084765-DFAB-4AE3-B8A4-28581D24A148}"/>
                </a:ext>
              </a:extLst>
            </p:cNvPr>
            <p:cNvPicPr preferRelativeResize="0"/>
            <p:nvPr/>
          </p:nvPicPr>
          <p:blipFill>
            <a:blip r:embed="rId4">
              <a:alphaModFix/>
            </a:blip>
            <a:stretch>
              <a:fillRect/>
            </a:stretch>
          </p:blipFill>
          <p:spPr>
            <a:xfrm>
              <a:off x="6494675" y="1825625"/>
              <a:ext cx="2332350" cy="1084050"/>
            </a:xfrm>
            <a:prstGeom prst="rect">
              <a:avLst/>
            </a:prstGeom>
            <a:noFill/>
            <a:ln>
              <a:noFill/>
            </a:ln>
          </p:spPr>
        </p:pic>
        <p:cxnSp>
          <p:nvCxnSpPr>
            <p:cNvPr id="6" name="Shape 315">
              <a:extLst>
                <a:ext uri="{FF2B5EF4-FFF2-40B4-BE49-F238E27FC236}">
                  <a16:creationId xmlns:a16="http://schemas.microsoft.com/office/drawing/2014/main" id="{8785C152-BF18-4F47-AE70-12381862622B}"/>
                </a:ext>
              </a:extLst>
            </p:cNvPr>
            <p:cNvCxnSpPr>
              <a:stCxn id="4" idx="3"/>
              <a:endCxn id="5" idx="1"/>
            </p:cNvCxnSpPr>
            <p:nvPr/>
          </p:nvCxnSpPr>
          <p:spPr>
            <a:xfrm>
              <a:off x="4208399" y="2367649"/>
              <a:ext cx="2286300" cy="0"/>
            </a:xfrm>
            <a:prstGeom prst="straightConnector1">
              <a:avLst/>
            </a:prstGeom>
            <a:ln>
              <a:headEnd type="none" w="lg" len="lg"/>
              <a:tailEnd type="triangle" w="lg" len="lg"/>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2288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7001F-2204-45B3-9812-D8F572613FE7}"/>
              </a:ext>
            </a:extLst>
          </p:cNvPr>
          <p:cNvSpPr>
            <a:spLocks noGrp="1"/>
          </p:cNvSpPr>
          <p:nvPr>
            <p:ph idx="1"/>
          </p:nvPr>
        </p:nvSpPr>
        <p:spPr/>
        <p:txBody>
          <a:bodyPr/>
          <a:lstStyle/>
          <a:p>
            <a:r>
              <a:rPr lang="en-SG"/>
              <a:t>Include the style sheet to the html pages</a:t>
            </a:r>
          </a:p>
          <a:p>
            <a:endParaRPr lang="en-SG"/>
          </a:p>
          <a:p>
            <a:r>
              <a:rPr lang="en-SG"/>
              <a:t>Modify style.css</a:t>
            </a:r>
          </a:p>
          <a:p>
            <a:endParaRPr lang="en-SG"/>
          </a:p>
          <a:p>
            <a:r>
              <a:rPr lang="en-SG"/>
              <a:t>Complete the style sheet </a:t>
            </a:r>
            <a:endParaRPr lang="en-SG" dirty="0"/>
          </a:p>
        </p:txBody>
      </p:sp>
      <p:sp>
        <p:nvSpPr>
          <p:cNvPr id="2" name="Title 1">
            <a:extLst>
              <a:ext uri="{FF2B5EF4-FFF2-40B4-BE49-F238E27FC236}">
                <a16:creationId xmlns:a16="http://schemas.microsoft.com/office/drawing/2014/main" id="{C936EE78-E3AF-4DE3-B42D-502120C245A7}"/>
              </a:ext>
            </a:extLst>
          </p:cNvPr>
          <p:cNvSpPr>
            <a:spLocks noGrp="1"/>
          </p:cNvSpPr>
          <p:nvPr>
            <p:ph type="title"/>
          </p:nvPr>
        </p:nvSpPr>
        <p:spPr/>
        <p:txBody>
          <a:bodyPr/>
          <a:lstStyle/>
          <a:p>
            <a:r>
              <a:rPr lang="en-SG"/>
              <a:t>Exercise – CSS</a:t>
            </a:r>
            <a:endParaRPr lang="en-SG" dirty="0"/>
          </a:p>
        </p:txBody>
      </p:sp>
    </p:spTree>
    <p:extLst>
      <p:ext uri="{BB962C8B-B14F-4D97-AF65-F5344CB8AC3E}">
        <p14:creationId xmlns:p14="http://schemas.microsoft.com/office/powerpoint/2010/main" val="2384510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8ACC6-93D8-4659-8DEC-DE52FB5ADAFF}"/>
              </a:ext>
            </a:extLst>
          </p:cNvPr>
          <p:cNvSpPr>
            <a:spLocks noGrp="1"/>
          </p:cNvSpPr>
          <p:nvPr>
            <p:ph idx="1"/>
          </p:nvPr>
        </p:nvSpPr>
        <p:spPr/>
        <p:txBody>
          <a:bodyPr/>
          <a:lstStyle/>
          <a:p>
            <a:r>
              <a:rPr lang="en-SG"/>
              <a:t>text-transform : lowercase | uppercase | capitalizes;</a:t>
            </a:r>
          </a:p>
          <a:p>
            <a:endParaRPr lang="en-SG" dirty="0"/>
          </a:p>
        </p:txBody>
      </p:sp>
      <p:sp>
        <p:nvSpPr>
          <p:cNvPr id="2" name="Title 1">
            <a:extLst>
              <a:ext uri="{FF2B5EF4-FFF2-40B4-BE49-F238E27FC236}">
                <a16:creationId xmlns:a16="http://schemas.microsoft.com/office/drawing/2014/main" id="{94586B2F-4091-4DA5-A746-F4D0ACCBC7B6}"/>
              </a:ext>
            </a:extLst>
          </p:cNvPr>
          <p:cNvSpPr>
            <a:spLocks noGrp="1"/>
          </p:cNvSpPr>
          <p:nvPr>
            <p:ph type="title"/>
          </p:nvPr>
        </p:nvSpPr>
        <p:spPr/>
        <p:txBody>
          <a:bodyPr/>
          <a:lstStyle/>
          <a:p>
            <a:r>
              <a:rPr lang="en-SG"/>
              <a:t>Text-Transform</a:t>
            </a:r>
            <a:endParaRPr lang="en-SG" dirty="0"/>
          </a:p>
        </p:txBody>
      </p:sp>
      <p:sp>
        <p:nvSpPr>
          <p:cNvPr id="5" name="Rectangle 4">
            <a:extLst>
              <a:ext uri="{FF2B5EF4-FFF2-40B4-BE49-F238E27FC236}">
                <a16:creationId xmlns:a16="http://schemas.microsoft.com/office/drawing/2014/main" id="{9A78F461-409A-4124-9CB5-F129F4E94941}"/>
              </a:ext>
            </a:extLst>
          </p:cNvPr>
          <p:cNvSpPr/>
          <p:nvPr/>
        </p:nvSpPr>
        <p:spPr>
          <a:xfrm>
            <a:off x="838200" y="2479431"/>
            <a:ext cx="9220200" cy="4200995"/>
          </a:xfrm>
          <a:prstGeom prst="rect">
            <a:avLst/>
          </a:prstGeom>
          <a:solidFill>
            <a:schemeClr val="accent1">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 lowercase</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mn-ea"/>
                <a:cs typeface="+mn-cs"/>
                <a:sym typeface="Arial"/>
              </a:rPr>
              <a:t>this will be transformed to lowercase. </a:t>
            </a:r>
            <a:r>
              <a:rPr kumimoji="0" lang="en-SG" sz="2400" b="0" i="0" u="none" strike="noStrike" kern="0" cap="none" spc="0" normalizeH="0" baseline="0" noProof="0" dirty="0">
                <a:ln>
                  <a:noFill/>
                </a:ln>
                <a:solidFill>
                  <a:srgbClr val="00517C"/>
                </a:solidFill>
                <a:effectLst/>
                <a:uLnTx/>
                <a:uFillTx/>
                <a:ea typeface="Roboto"/>
                <a:cs typeface="Roboto"/>
                <a:sym typeface="Arial"/>
              </a:rPr>
              <a:t>*/</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p {</a:t>
            </a:r>
            <a:r>
              <a:rPr kumimoji="0" lang="en-SG" sz="2400" b="0" i="0" u="none" strike="noStrike" kern="0" cap="none" spc="0" normalizeH="0" baseline="0" noProof="0" dirty="0">
                <a:ln>
                  <a:noFill/>
                </a:ln>
                <a:solidFill>
                  <a:srgbClr val="FF0000"/>
                </a:solidFill>
                <a:effectLst/>
                <a:uLnTx/>
                <a:uFillTx/>
                <a:ea typeface="Roboto"/>
                <a:cs typeface="Roboto"/>
                <a:sym typeface="Arial"/>
              </a:rPr>
              <a:t>text-transform</a:t>
            </a:r>
            <a:r>
              <a:rPr kumimoji="0" lang="en-SG" sz="2400" b="0" i="0" u="none" strike="noStrike" kern="0" cap="none" spc="0" normalizeH="0" baseline="0" noProof="0" dirty="0">
                <a:ln>
                  <a:noFill/>
                </a:ln>
                <a:solidFill>
                  <a:srgbClr val="00517C"/>
                </a:solidFill>
                <a:effectLst/>
                <a:uLnTx/>
                <a:uFillTx/>
                <a:ea typeface="Roboto"/>
                <a:cs typeface="Roboto"/>
                <a:sym typeface="Arial"/>
              </a:rPr>
              <a:t>: lowercase; }</a:t>
            </a:r>
          </a:p>
          <a:p>
            <a:pPr marL="0" marR="0" lvl="1" indent="0" defTabSz="914400" eaLnBrk="1" fontAlgn="auto" latinLnBrk="0" hangingPunct="1">
              <a:lnSpc>
                <a:spcPct val="100000"/>
              </a:lnSpc>
              <a:spcBef>
                <a:spcPts val="0"/>
              </a:spcBef>
              <a:spcAft>
                <a:spcPts val="0"/>
              </a:spcAft>
              <a:buClrTx/>
              <a:buSzTx/>
              <a:buFontTx/>
              <a:buNone/>
              <a:tabLst/>
              <a:defRPr/>
            </a:pPr>
            <a:endParaRPr kumimoji="0" lang="en-SG" sz="2400" b="0" i="0" u="none" strike="noStrike" kern="0" cap="none" spc="0" normalizeH="0" baseline="0" noProof="0" dirty="0">
              <a:ln>
                <a:noFill/>
              </a:ln>
              <a:solidFill>
                <a:srgbClr val="00517C"/>
              </a:solidFill>
              <a:effectLst/>
              <a:uLnTx/>
              <a:uFillTx/>
              <a:ea typeface="Roboto"/>
              <a:cs typeface="Roboto"/>
              <a:sym typeface="Arial"/>
            </a:endParaRP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 uppercase</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all" spc="0" normalizeH="0" baseline="0" noProof="0" dirty="0">
                <a:ln>
                  <a:noFill/>
                </a:ln>
                <a:solidFill>
                  <a:srgbClr val="00517C"/>
                </a:solidFill>
                <a:effectLst/>
                <a:uLnTx/>
                <a:uFillTx/>
                <a:ea typeface="+mn-ea"/>
                <a:cs typeface="+mn-cs"/>
                <a:sym typeface="Arial"/>
              </a:rPr>
              <a:t>THIS WILL BE TRANSFORMED TO UPPERCASE </a:t>
            </a:r>
            <a:r>
              <a:rPr kumimoji="0" lang="en-SG" sz="2400" b="0" i="0" u="none" strike="noStrike" kern="0" cap="none" spc="0" normalizeH="0" baseline="0" noProof="0" dirty="0">
                <a:ln>
                  <a:noFill/>
                </a:ln>
                <a:solidFill>
                  <a:srgbClr val="00517C"/>
                </a:solidFill>
                <a:effectLst/>
                <a:uLnTx/>
                <a:uFillTx/>
                <a:ea typeface="Roboto"/>
                <a:cs typeface="Roboto"/>
                <a:sym typeface="Arial"/>
              </a:rPr>
              <a:t>*/</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p {</a:t>
            </a:r>
            <a:r>
              <a:rPr kumimoji="0" lang="en-SG" sz="2400" b="0" i="0" u="none" strike="noStrike" kern="0" cap="none" spc="0" normalizeH="0" baseline="0" noProof="0" dirty="0">
                <a:ln>
                  <a:noFill/>
                </a:ln>
                <a:solidFill>
                  <a:srgbClr val="FF0000"/>
                </a:solidFill>
                <a:effectLst/>
                <a:uLnTx/>
                <a:uFillTx/>
                <a:ea typeface="Roboto"/>
                <a:cs typeface="Roboto"/>
                <a:sym typeface="Arial"/>
              </a:rPr>
              <a:t>text-transform</a:t>
            </a:r>
            <a:r>
              <a:rPr kumimoji="0" lang="en-SG" sz="2400" b="0" i="0" u="none" strike="noStrike" kern="0" cap="none" spc="0" normalizeH="0" baseline="0" noProof="0" dirty="0">
                <a:ln>
                  <a:noFill/>
                </a:ln>
                <a:solidFill>
                  <a:srgbClr val="00517C"/>
                </a:solidFill>
                <a:effectLst/>
                <a:uLnTx/>
                <a:uFillTx/>
                <a:ea typeface="Roboto"/>
                <a:cs typeface="Roboto"/>
                <a:sym typeface="Arial"/>
              </a:rPr>
              <a:t>: uppercase; }</a:t>
            </a:r>
          </a:p>
          <a:p>
            <a:pPr marL="0" marR="0" lvl="1" indent="0" defTabSz="914400" eaLnBrk="1" fontAlgn="auto" latinLnBrk="0" hangingPunct="1">
              <a:lnSpc>
                <a:spcPct val="100000"/>
              </a:lnSpc>
              <a:spcBef>
                <a:spcPts val="0"/>
              </a:spcBef>
              <a:spcAft>
                <a:spcPts val="0"/>
              </a:spcAft>
              <a:buClrTx/>
              <a:buSzTx/>
              <a:buFontTx/>
              <a:buNone/>
              <a:tabLst/>
              <a:defRPr/>
            </a:pPr>
            <a:endParaRPr kumimoji="0" lang="en-SG" sz="2400" b="0" i="0" u="none" strike="noStrike" kern="0" cap="none" spc="0" normalizeH="0" baseline="0" noProof="0" dirty="0">
              <a:ln>
                <a:noFill/>
              </a:ln>
              <a:solidFill>
                <a:srgbClr val="00517C"/>
              </a:solidFill>
              <a:effectLst/>
              <a:uLnTx/>
              <a:uFillTx/>
              <a:ea typeface="Roboto"/>
              <a:cs typeface="Roboto"/>
              <a:sym typeface="Arial"/>
            </a:endParaRP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 capitalizes</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mn-ea"/>
                <a:cs typeface="+mn-cs"/>
                <a:sym typeface="Arial"/>
              </a:rPr>
              <a:t>This Will Be Transformed To Capitalize All Words</a:t>
            </a:r>
            <a:r>
              <a:rPr kumimoji="0" lang="en-SG" sz="2400" b="0" i="0" u="none" strike="noStrike" kern="0" cap="none" spc="0" normalizeH="0" baseline="0" noProof="0" dirty="0">
                <a:ln>
                  <a:noFill/>
                </a:ln>
                <a:solidFill>
                  <a:srgbClr val="00517C"/>
                </a:solidFill>
                <a:effectLst/>
                <a:uLnTx/>
                <a:uFillTx/>
                <a:ea typeface="Roboto"/>
                <a:cs typeface="Roboto"/>
                <a:sym typeface="Arial"/>
              </a:rPr>
              <a:t> */</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p {</a:t>
            </a:r>
            <a:r>
              <a:rPr kumimoji="0" lang="en-SG" sz="2400" b="0" i="0" u="none" strike="noStrike" kern="0" cap="none" spc="0" normalizeH="0" baseline="0" noProof="0" dirty="0">
                <a:ln>
                  <a:noFill/>
                </a:ln>
                <a:solidFill>
                  <a:srgbClr val="FF0000"/>
                </a:solidFill>
                <a:effectLst/>
                <a:uLnTx/>
                <a:uFillTx/>
                <a:ea typeface="Roboto"/>
                <a:cs typeface="Roboto"/>
                <a:sym typeface="Arial"/>
              </a:rPr>
              <a:t>text-transform</a:t>
            </a:r>
            <a:r>
              <a:rPr kumimoji="0" lang="en-SG" sz="2400" b="0" i="0" u="none" strike="noStrike" kern="0" cap="none" spc="0" normalizeH="0" baseline="0" noProof="0" dirty="0">
                <a:ln>
                  <a:noFill/>
                </a:ln>
                <a:solidFill>
                  <a:srgbClr val="00517C"/>
                </a:solidFill>
                <a:effectLst/>
                <a:uLnTx/>
                <a:uFillTx/>
                <a:ea typeface="Roboto"/>
                <a:cs typeface="Roboto"/>
                <a:sym typeface="Arial"/>
              </a:rPr>
              <a:t>: capitalizes ; }</a:t>
            </a:r>
          </a:p>
        </p:txBody>
      </p:sp>
    </p:spTree>
    <p:extLst>
      <p:ext uri="{BB962C8B-B14F-4D97-AF65-F5344CB8AC3E}">
        <p14:creationId xmlns:p14="http://schemas.microsoft.com/office/powerpoint/2010/main" val="3070265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AF767B-FC76-481D-B885-ABD5676BB088}"/>
              </a:ext>
            </a:extLst>
          </p:cNvPr>
          <p:cNvSpPr>
            <a:spLocks noGrp="1"/>
          </p:cNvSpPr>
          <p:nvPr>
            <p:ph idx="1"/>
          </p:nvPr>
        </p:nvSpPr>
        <p:spPr>
          <a:xfrm>
            <a:off x="838200" y="1825625"/>
            <a:ext cx="3663462" cy="4103686"/>
          </a:xfrm>
        </p:spPr>
        <p:txBody>
          <a:bodyPr/>
          <a:lstStyle/>
          <a:p>
            <a:r>
              <a:rPr lang="en-SG" dirty="0"/>
              <a:t>:hover</a:t>
            </a:r>
          </a:p>
          <a:p>
            <a:endParaRPr lang="en-SG" dirty="0"/>
          </a:p>
          <a:p>
            <a:r>
              <a:rPr lang="en-SG" dirty="0"/>
              <a:t>transition property</a:t>
            </a:r>
          </a:p>
          <a:p>
            <a:endParaRPr lang="en-SG" dirty="0"/>
          </a:p>
          <a:p>
            <a:endParaRPr lang="en-SG" dirty="0"/>
          </a:p>
        </p:txBody>
      </p:sp>
      <p:sp>
        <p:nvSpPr>
          <p:cNvPr id="2" name="Title 1">
            <a:extLst>
              <a:ext uri="{FF2B5EF4-FFF2-40B4-BE49-F238E27FC236}">
                <a16:creationId xmlns:a16="http://schemas.microsoft.com/office/drawing/2014/main" id="{79E545C0-E1F7-4202-A15C-736B697C7AD1}"/>
              </a:ext>
            </a:extLst>
          </p:cNvPr>
          <p:cNvSpPr>
            <a:spLocks noGrp="1"/>
          </p:cNvSpPr>
          <p:nvPr>
            <p:ph type="title"/>
          </p:nvPr>
        </p:nvSpPr>
        <p:spPr/>
        <p:txBody>
          <a:bodyPr/>
          <a:lstStyle/>
          <a:p>
            <a:r>
              <a:rPr lang="en-SG"/>
              <a:t>CSS Animate Effects</a:t>
            </a:r>
            <a:endParaRPr lang="en-SG" dirty="0"/>
          </a:p>
        </p:txBody>
      </p:sp>
      <p:sp>
        <p:nvSpPr>
          <p:cNvPr id="4" name="Rectangle 3">
            <a:extLst>
              <a:ext uri="{FF2B5EF4-FFF2-40B4-BE49-F238E27FC236}">
                <a16:creationId xmlns:a16="http://schemas.microsoft.com/office/drawing/2014/main" id="{5F56D6D8-2C32-40A3-BE76-1788C9E53BB6}"/>
              </a:ext>
            </a:extLst>
          </p:cNvPr>
          <p:cNvSpPr/>
          <p:nvPr/>
        </p:nvSpPr>
        <p:spPr>
          <a:xfrm>
            <a:off x="4501662" y="1690688"/>
            <a:ext cx="7332784" cy="962220"/>
          </a:xfrm>
          <a:prstGeom prst="rect">
            <a:avLst/>
          </a:prstGeom>
          <a:solidFill>
            <a:schemeClr val="accent1">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 mouse over link */		/* selected link */</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a:hover { </a:t>
            </a:r>
            <a:r>
              <a:rPr kumimoji="0" lang="en-SG" sz="20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000" b="0" i="0" u="none" strike="noStrike" kern="0" cap="none" spc="0" normalizeH="0" baseline="0" noProof="0" dirty="0">
                <a:ln>
                  <a:noFill/>
                </a:ln>
                <a:solidFill>
                  <a:srgbClr val="00517C"/>
                </a:solidFill>
                <a:effectLst/>
                <a:uLnTx/>
                <a:uFillTx/>
                <a:ea typeface="Roboto"/>
                <a:cs typeface="Roboto"/>
                <a:sym typeface="Arial"/>
              </a:rPr>
              <a:t>: green; }		a:active { </a:t>
            </a:r>
            <a:r>
              <a:rPr kumimoji="0" lang="en-SG" sz="20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000" b="0" i="0" u="none" strike="noStrike" kern="0" cap="none" spc="0" normalizeH="0" baseline="0" noProof="0" dirty="0">
                <a:ln>
                  <a:noFill/>
                </a:ln>
                <a:solidFill>
                  <a:srgbClr val="00517C"/>
                </a:solidFill>
                <a:effectLst/>
                <a:uLnTx/>
                <a:uFillTx/>
                <a:ea typeface="Roboto"/>
                <a:cs typeface="Roboto"/>
                <a:sym typeface="Arial"/>
              </a:rPr>
              <a:t>: yellow; }</a:t>
            </a:r>
          </a:p>
        </p:txBody>
      </p:sp>
      <p:sp>
        <p:nvSpPr>
          <p:cNvPr id="5" name="Rectangle 4">
            <a:extLst>
              <a:ext uri="{FF2B5EF4-FFF2-40B4-BE49-F238E27FC236}">
                <a16:creationId xmlns:a16="http://schemas.microsoft.com/office/drawing/2014/main" id="{B848A292-AB9C-4B5D-996B-CE304D0E0F9E}"/>
              </a:ext>
            </a:extLst>
          </p:cNvPr>
          <p:cNvSpPr/>
          <p:nvPr/>
        </p:nvSpPr>
        <p:spPr>
          <a:xfrm>
            <a:off x="4501662" y="3162017"/>
            <a:ext cx="7332784" cy="2570568"/>
          </a:xfrm>
          <a:prstGeom prst="rect">
            <a:avLst/>
          </a:prstGeom>
          <a:solidFill>
            <a:schemeClr val="accent1">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div {</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    transition: &lt;property&gt; &lt;duration&gt; &lt;timing-function&gt; &lt;delay&gt;;</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div {	transition: width 0.5s ease 1s; 		}</a:t>
            </a:r>
          </a:p>
        </p:txBody>
      </p:sp>
    </p:spTree>
    <p:extLst>
      <p:ext uri="{BB962C8B-B14F-4D97-AF65-F5344CB8AC3E}">
        <p14:creationId xmlns:p14="http://schemas.microsoft.com/office/powerpoint/2010/main" val="990850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A2B15-316E-40F1-B150-12010A46672A}"/>
              </a:ext>
            </a:extLst>
          </p:cNvPr>
          <p:cNvSpPr>
            <a:spLocks noGrp="1"/>
          </p:cNvSpPr>
          <p:nvPr>
            <p:ph idx="1"/>
          </p:nvPr>
        </p:nvSpPr>
        <p:spPr>
          <a:xfrm>
            <a:off x="838200" y="1825625"/>
            <a:ext cx="2892178" cy="4103686"/>
          </a:xfrm>
        </p:spPr>
        <p:txBody>
          <a:bodyPr/>
          <a:lstStyle/>
          <a:p>
            <a:pPr>
              <a:lnSpc>
                <a:spcPct val="150000"/>
              </a:lnSpc>
            </a:pPr>
            <a:r>
              <a:rPr lang="en-SG" dirty="0"/>
              <a:t>Property</a:t>
            </a:r>
          </a:p>
          <a:p>
            <a:pPr>
              <a:lnSpc>
                <a:spcPct val="150000"/>
              </a:lnSpc>
            </a:pPr>
            <a:r>
              <a:rPr lang="en-SG" dirty="0"/>
              <a:t>Duration</a:t>
            </a:r>
          </a:p>
          <a:p>
            <a:pPr>
              <a:lnSpc>
                <a:spcPct val="150000"/>
              </a:lnSpc>
            </a:pPr>
            <a:r>
              <a:rPr lang="en-SG" dirty="0"/>
              <a:t>Delay</a:t>
            </a:r>
          </a:p>
          <a:p>
            <a:pPr>
              <a:lnSpc>
                <a:spcPct val="150000"/>
              </a:lnSpc>
            </a:pPr>
            <a:r>
              <a:rPr lang="en-SG" dirty="0"/>
              <a:t>Timing-function </a:t>
            </a:r>
          </a:p>
        </p:txBody>
      </p:sp>
      <p:sp>
        <p:nvSpPr>
          <p:cNvPr id="2" name="Title 1">
            <a:extLst>
              <a:ext uri="{FF2B5EF4-FFF2-40B4-BE49-F238E27FC236}">
                <a16:creationId xmlns:a16="http://schemas.microsoft.com/office/drawing/2014/main" id="{0027E25E-C36D-4C49-A944-DEA290F5B503}"/>
              </a:ext>
            </a:extLst>
          </p:cNvPr>
          <p:cNvSpPr>
            <a:spLocks noGrp="1"/>
          </p:cNvSpPr>
          <p:nvPr>
            <p:ph type="title"/>
          </p:nvPr>
        </p:nvSpPr>
        <p:spPr/>
        <p:txBody>
          <a:bodyPr/>
          <a:lstStyle/>
          <a:p>
            <a:r>
              <a:rPr lang="en-SG"/>
              <a:t>Transition Property</a:t>
            </a:r>
            <a:endParaRPr lang="en-SG" dirty="0"/>
          </a:p>
        </p:txBody>
      </p:sp>
      <p:sp>
        <p:nvSpPr>
          <p:cNvPr id="10" name="Rectangle 9">
            <a:extLst>
              <a:ext uri="{FF2B5EF4-FFF2-40B4-BE49-F238E27FC236}">
                <a16:creationId xmlns:a16="http://schemas.microsoft.com/office/drawing/2014/main" id="{7A3AEB5C-FD88-442F-A525-5C5323A8D98C}"/>
              </a:ext>
            </a:extLst>
          </p:cNvPr>
          <p:cNvSpPr/>
          <p:nvPr/>
        </p:nvSpPr>
        <p:spPr>
          <a:xfrm>
            <a:off x="3730378" y="1764149"/>
            <a:ext cx="8068899" cy="1009858"/>
          </a:xfrm>
          <a:prstGeom prst="rect">
            <a:avLst/>
          </a:prstGeom>
          <a:solidFill>
            <a:schemeClr val="accent1">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specify the names of CSS properties to which a transition effect should be applied. [ </a:t>
            </a:r>
            <a:r>
              <a:rPr kumimoji="0" lang="en-SG" sz="2000" b="0" i="0" u="none" strike="noStrike" kern="0" cap="none" spc="0" normalizeH="0" baseline="0" noProof="0" dirty="0">
                <a:ln>
                  <a:noFill/>
                </a:ln>
                <a:solidFill>
                  <a:srgbClr val="FF0000"/>
                </a:solidFill>
                <a:effectLst/>
                <a:uLnTx/>
                <a:uFillTx/>
                <a:ea typeface="Roboto"/>
                <a:cs typeface="Roboto"/>
                <a:sym typeface="Arial"/>
              </a:rPr>
              <a:t>all</a:t>
            </a:r>
            <a:r>
              <a:rPr kumimoji="0" lang="en-SG" sz="2000" b="0" i="0" u="none" strike="noStrike" kern="0" cap="none" spc="0" normalizeH="0" baseline="0" noProof="0" dirty="0">
                <a:ln>
                  <a:noFill/>
                </a:ln>
                <a:solidFill>
                  <a:srgbClr val="00517C"/>
                </a:solidFill>
                <a:effectLst/>
                <a:uLnTx/>
                <a:uFillTx/>
                <a:ea typeface="Roboto"/>
                <a:cs typeface="Roboto"/>
                <a:sym typeface="Arial"/>
              </a:rPr>
              <a:t> (default)  , </a:t>
            </a:r>
            <a:r>
              <a:rPr kumimoji="0" lang="en-SG" sz="2000" b="0" i="0" u="none" strike="noStrike" kern="0" cap="none" spc="0" normalizeH="0" baseline="0" noProof="0" dirty="0">
                <a:ln>
                  <a:noFill/>
                </a:ln>
                <a:solidFill>
                  <a:srgbClr val="FF0000"/>
                </a:solidFill>
                <a:effectLst/>
                <a:uLnTx/>
                <a:uFillTx/>
                <a:ea typeface="Roboto"/>
                <a:cs typeface="Roboto"/>
                <a:sym typeface="Arial"/>
              </a:rPr>
              <a:t>none</a:t>
            </a:r>
            <a:r>
              <a:rPr kumimoji="0" lang="en-SG" sz="2000" b="0" i="0" u="none" strike="noStrike" kern="0" cap="none" spc="0" normalizeH="0" baseline="0" noProof="0" dirty="0">
                <a:ln>
                  <a:noFill/>
                </a:ln>
                <a:solidFill>
                  <a:srgbClr val="00517C"/>
                </a:solidFill>
                <a:effectLst/>
                <a:uLnTx/>
                <a:uFillTx/>
                <a:ea typeface="Roboto"/>
                <a:cs typeface="Roboto"/>
                <a:sym typeface="Arial"/>
              </a:rPr>
              <a:t>,  &lt;</a:t>
            </a:r>
            <a:r>
              <a:rPr kumimoji="0" lang="en-SG" sz="2000" b="0" i="0" u="none" strike="noStrike" kern="0" cap="none" spc="0" normalizeH="0" baseline="0" noProof="0" dirty="0">
                <a:ln>
                  <a:noFill/>
                </a:ln>
                <a:solidFill>
                  <a:srgbClr val="FF0000"/>
                </a:solidFill>
                <a:effectLst/>
                <a:uLnTx/>
                <a:uFillTx/>
                <a:ea typeface="Roboto"/>
                <a:cs typeface="Roboto"/>
                <a:sym typeface="Arial"/>
              </a:rPr>
              <a:t>specific CSS property name</a:t>
            </a:r>
            <a:r>
              <a:rPr kumimoji="0" lang="en-SG" sz="2000" b="0" i="0" u="none" strike="noStrike" kern="0" cap="none" spc="0" normalizeH="0" baseline="0" noProof="0" dirty="0">
                <a:ln>
                  <a:noFill/>
                </a:ln>
                <a:solidFill>
                  <a:srgbClr val="00517C"/>
                </a:solidFill>
                <a:effectLst/>
                <a:uLnTx/>
                <a:uFillTx/>
                <a:ea typeface="Roboto"/>
                <a:cs typeface="Roboto"/>
                <a:sym typeface="Arial"/>
              </a:rPr>
              <a:t>&gt; ]</a:t>
            </a:r>
          </a:p>
        </p:txBody>
      </p:sp>
      <p:sp>
        <p:nvSpPr>
          <p:cNvPr id="11" name="Rectangle 10">
            <a:extLst>
              <a:ext uri="{FF2B5EF4-FFF2-40B4-BE49-F238E27FC236}">
                <a16:creationId xmlns:a16="http://schemas.microsoft.com/office/drawing/2014/main" id="{70A6E88D-8C00-4B64-9A0F-B7BB1368F857}"/>
              </a:ext>
            </a:extLst>
          </p:cNvPr>
          <p:cNvSpPr/>
          <p:nvPr/>
        </p:nvSpPr>
        <p:spPr>
          <a:xfrm>
            <a:off x="3730378" y="2908944"/>
            <a:ext cx="8068899" cy="1098982"/>
          </a:xfrm>
          <a:prstGeom prst="rect">
            <a:avLst/>
          </a:prstGeom>
          <a:solidFill>
            <a:schemeClr val="accent1">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 specifies the number of seconds or milliseconds a transition animation should take to complete [ </a:t>
            </a:r>
            <a:r>
              <a:rPr kumimoji="0" lang="en-SG" sz="2000" b="0" i="0" u="none" strike="noStrike" kern="0" cap="none" spc="0" normalizeH="0" baseline="0" noProof="0" dirty="0">
                <a:ln>
                  <a:noFill/>
                </a:ln>
                <a:solidFill>
                  <a:srgbClr val="FF0000"/>
                </a:solidFill>
                <a:effectLst/>
                <a:uLnTx/>
                <a:uFillTx/>
                <a:ea typeface="Roboto"/>
                <a:cs typeface="Roboto"/>
                <a:sym typeface="Arial"/>
              </a:rPr>
              <a:t>0ms</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a:ln>
                  <a:noFill/>
                </a:ln>
                <a:solidFill>
                  <a:srgbClr val="FF0000"/>
                </a:solidFill>
                <a:effectLst/>
                <a:uLnTx/>
                <a:uFillTx/>
                <a:ea typeface="Roboto"/>
                <a:cs typeface="Roboto"/>
                <a:sym typeface="Arial"/>
              </a:rPr>
              <a:t>0s</a:t>
            </a:r>
            <a:r>
              <a:rPr kumimoji="0" lang="en-SG" sz="2000" b="0" i="0" u="none" strike="noStrike" kern="0" cap="none" spc="0" normalizeH="0" baseline="0" noProof="0" dirty="0">
                <a:ln>
                  <a:noFill/>
                </a:ln>
                <a:solidFill>
                  <a:srgbClr val="00517C"/>
                </a:solidFill>
                <a:effectLst/>
                <a:uLnTx/>
                <a:uFillTx/>
                <a:ea typeface="Roboto"/>
                <a:cs typeface="Roboto"/>
                <a:sym typeface="Arial"/>
              </a:rPr>
              <a:t> (default) ]</a:t>
            </a:r>
          </a:p>
        </p:txBody>
      </p:sp>
      <p:sp>
        <p:nvSpPr>
          <p:cNvPr id="12" name="Rectangle 11">
            <a:extLst>
              <a:ext uri="{FF2B5EF4-FFF2-40B4-BE49-F238E27FC236}">
                <a16:creationId xmlns:a16="http://schemas.microsoft.com/office/drawing/2014/main" id="{C4C480DF-6762-423F-892C-AB0C397768D9}"/>
              </a:ext>
            </a:extLst>
          </p:cNvPr>
          <p:cNvSpPr/>
          <p:nvPr/>
        </p:nvSpPr>
        <p:spPr>
          <a:xfrm>
            <a:off x="3730379" y="4084333"/>
            <a:ext cx="8068898" cy="874529"/>
          </a:xfrm>
          <a:prstGeom prst="rect">
            <a:avLst/>
          </a:prstGeom>
          <a:solidFill>
            <a:schemeClr val="accent1">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specifies the amount of time to wait before the start of transition effect</a:t>
            </a:r>
          </a:p>
        </p:txBody>
      </p:sp>
      <p:sp>
        <p:nvSpPr>
          <p:cNvPr id="13" name="Rectangle 12">
            <a:extLst>
              <a:ext uri="{FF2B5EF4-FFF2-40B4-BE49-F238E27FC236}">
                <a16:creationId xmlns:a16="http://schemas.microsoft.com/office/drawing/2014/main" id="{1C5AF397-3693-4336-BF10-32EABB5D2235}"/>
              </a:ext>
            </a:extLst>
          </p:cNvPr>
          <p:cNvSpPr/>
          <p:nvPr/>
        </p:nvSpPr>
        <p:spPr>
          <a:xfrm>
            <a:off x="3730380" y="5228278"/>
            <a:ext cx="8068897" cy="1025092"/>
          </a:xfrm>
          <a:prstGeom prst="rect">
            <a:avLst/>
          </a:prstGeom>
          <a:solidFill>
            <a:schemeClr val="accent1">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Establish an acceleration curve, so the speed of the transition can vary over its duration. [ </a:t>
            </a:r>
            <a:r>
              <a:rPr kumimoji="0" lang="en-SG" sz="2000" b="0" i="0" u="none" strike="noStrike" kern="0" cap="none" spc="0" normalizeH="0" baseline="0" noProof="0" dirty="0">
                <a:ln>
                  <a:noFill/>
                </a:ln>
                <a:solidFill>
                  <a:srgbClr val="FF0000"/>
                </a:solidFill>
                <a:effectLst/>
                <a:uLnTx/>
                <a:uFillTx/>
                <a:ea typeface="Roboto"/>
                <a:cs typeface="Roboto"/>
                <a:sym typeface="Arial"/>
              </a:rPr>
              <a:t>ease</a:t>
            </a:r>
            <a:r>
              <a:rPr kumimoji="0" lang="en-SG" sz="2000" b="0" i="0" u="none" strike="noStrike" kern="0" cap="none" spc="0" normalizeH="0" baseline="0" noProof="0" dirty="0">
                <a:ln>
                  <a:noFill/>
                </a:ln>
                <a:solidFill>
                  <a:srgbClr val="00517C"/>
                </a:solidFill>
                <a:effectLst/>
                <a:uLnTx/>
                <a:uFillTx/>
                <a:ea typeface="Roboto"/>
                <a:cs typeface="Roboto"/>
                <a:sym typeface="Arial"/>
              </a:rPr>
              <a:t> (default)  , </a:t>
            </a:r>
            <a:r>
              <a:rPr kumimoji="0" lang="en-SG" sz="2000" b="0" i="0" u="none" strike="noStrike" kern="0" cap="none" spc="0" normalizeH="0" baseline="0" noProof="0" dirty="0">
                <a:ln>
                  <a:noFill/>
                </a:ln>
                <a:solidFill>
                  <a:srgbClr val="FF0000"/>
                </a:solidFill>
                <a:effectLst/>
                <a:uLnTx/>
                <a:uFillTx/>
                <a:ea typeface="Roboto"/>
                <a:cs typeface="Roboto"/>
                <a:sym typeface="Arial"/>
              </a:rPr>
              <a:t>ease-in </a:t>
            </a:r>
            <a:r>
              <a:rPr kumimoji="0" lang="en-SG" sz="2000" b="0" i="0" u="none" strike="noStrike" kern="0" cap="none" spc="0" normalizeH="0" baseline="0" noProof="0" dirty="0">
                <a:ln>
                  <a:noFill/>
                </a:ln>
                <a:solidFill>
                  <a:srgbClr val="00517C"/>
                </a:solidFill>
                <a:effectLst/>
                <a:uLnTx/>
                <a:uFillTx/>
                <a:ea typeface="Roboto"/>
                <a:cs typeface="Roboto"/>
                <a:sym typeface="Arial"/>
              </a:rPr>
              <a:t>,  </a:t>
            </a:r>
            <a:r>
              <a:rPr kumimoji="0" lang="en-SG" sz="2000" b="0" i="0" u="none" strike="noStrike" kern="0" cap="none" spc="0" normalizeH="0" baseline="0" noProof="0" dirty="0">
                <a:ln>
                  <a:noFill/>
                </a:ln>
                <a:solidFill>
                  <a:srgbClr val="FF0000"/>
                </a:solidFill>
                <a:effectLst/>
                <a:uLnTx/>
                <a:uFillTx/>
                <a:ea typeface="Roboto"/>
                <a:cs typeface="Roboto"/>
                <a:sym typeface="Arial"/>
              </a:rPr>
              <a:t>ease-out </a:t>
            </a:r>
            <a:r>
              <a:rPr kumimoji="0" lang="en-SG" sz="2000" b="0" i="0" u="none" strike="noStrike" kern="0" cap="none" spc="0" normalizeH="0" baseline="0" noProof="0" dirty="0">
                <a:ln>
                  <a:noFill/>
                </a:ln>
                <a:solidFill>
                  <a:srgbClr val="00517C"/>
                </a:solidFill>
                <a:effectLst/>
                <a:uLnTx/>
                <a:uFillTx/>
                <a:ea typeface="Roboto"/>
                <a:cs typeface="Roboto"/>
                <a:sym typeface="Arial"/>
              </a:rPr>
              <a:t>, </a:t>
            </a:r>
            <a:r>
              <a:rPr kumimoji="0" lang="en-SG" sz="2000" b="0" i="0" u="none" strike="noStrike" kern="0" cap="none" spc="0" normalizeH="0" baseline="0" noProof="0" dirty="0">
                <a:ln>
                  <a:noFill/>
                </a:ln>
                <a:solidFill>
                  <a:srgbClr val="FF0000"/>
                </a:solidFill>
                <a:effectLst/>
                <a:uLnTx/>
                <a:uFillTx/>
                <a:ea typeface="Roboto"/>
                <a:cs typeface="Roboto"/>
                <a:sym typeface="Arial"/>
              </a:rPr>
              <a:t>linear</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p>
        </p:txBody>
      </p:sp>
    </p:spTree>
    <p:extLst>
      <p:ext uri="{BB962C8B-B14F-4D97-AF65-F5344CB8AC3E}">
        <p14:creationId xmlns:p14="http://schemas.microsoft.com/office/powerpoint/2010/main" val="1966845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AB82BC-132E-4A96-BE2A-C7CC42732155}"/>
              </a:ext>
            </a:extLst>
          </p:cNvPr>
          <p:cNvSpPr>
            <a:spLocks noGrp="1"/>
          </p:cNvSpPr>
          <p:nvPr>
            <p:ph idx="1"/>
          </p:nvPr>
        </p:nvSpPr>
        <p:spPr>
          <a:xfrm>
            <a:off x="838200" y="1825625"/>
            <a:ext cx="6477000" cy="4351338"/>
          </a:xfrm>
          <a:solidFill>
            <a:schemeClr val="bg1"/>
          </a:solidFill>
        </p:spPr>
        <p:txBody>
          <a:bodyPr>
            <a:normAutofit fontScale="92500"/>
          </a:bodyPr>
          <a:lstStyle/>
          <a:p>
            <a:pPr>
              <a:lnSpc>
                <a:spcPct val="150000"/>
              </a:lnSpc>
            </a:pPr>
            <a:r>
              <a:rPr lang="fr-FR" dirty="0"/>
              <a:t>Font </a:t>
            </a:r>
            <a:r>
              <a:rPr lang="fr-FR" dirty="0" err="1"/>
              <a:t>awesome</a:t>
            </a:r>
            <a:br>
              <a:rPr lang="fr-FR" dirty="0"/>
            </a:br>
            <a:r>
              <a:rPr lang="fr-FR" dirty="0"/>
              <a:t>http://fontawesome.io/</a:t>
            </a:r>
          </a:p>
          <a:p>
            <a:pPr>
              <a:lnSpc>
                <a:spcPct val="150000"/>
              </a:lnSpc>
            </a:pPr>
            <a:r>
              <a:rPr lang="fr-FR" dirty="0"/>
              <a:t>animate.css</a:t>
            </a:r>
            <a:br>
              <a:rPr lang="fr-FR" dirty="0"/>
            </a:br>
            <a:r>
              <a:rPr lang="fr-FR" dirty="0"/>
              <a:t>https://daneden.github.io/animate.css/</a:t>
            </a:r>
          </a:p>
          <a:p>
            <a:pPr>
              <a:lnSpc>
                <a:spcPct val="150000"/>
              </a:lnSpc>
            </a:pPr>
            <a:r>
              <a:rPr lang="fr-FR" dirty="0"/>
              <a:t>wow.js</a:t>
            </a:r>
            <a:br>
              <a:rPr lang="fr-FR" dirty="0"/>
            </a:br>
            <a:r>
              <a:rPr lang="fr-FR" dirty="0"/>
              <a:t>http://mynameismatthieu.com/WOW/</a:t>
            </a:r>
          </a:p>
          <a:p>
            <a:pPr>
              <a:lnSpc>
                <a:spcPct val="150000"/>
              </a:lnSpc>
            </a:pPr>
            <a:endParaRPr lang="en-SG" dirty="0"/>
          </a:p>
        </p:txBody>
      </p:sp>
      <p:sp>
        <p:nvSpPr>
          <p:cNvPr id="2" name="Title 1">
            <a:extLst>
              <a:ext uri="{FF2B5EF4-FFF2-40B4-BE49-F238E27FC236}">
                <a16:creationId xmlns:a16="http://schemas.microsoft.com/office/drawing/2014/main" id="{240CC334-A10C-4668-994A-632FD1F9C0B6}"/>
              </a:ext>
            </a:extLst>
          </p:cNvPr>
          <p:cNvSpPr>
            <a:spLocks noGrp="1"/>
          </p:cNvSpPr>
          <p:nvPr>
            <p:ph type="title"/>
          </p:nvPr>
        </p:nvSpPr>
        <p:spPr/>
        <p:txBody>
          <a:bodyPr/>
          <a:lstStyle/>
          <a:p>
            <a:r>
              <a:rPr lang="en-GB"/>
              <a:t>Other External Library</a:t>
            </a:r>
            <a:endParaRPr lang="en-SG" dirty="0"/>
          </a:p>
        </p:txBody>
      </p:sp>
      <p:sp>
        <p:nvSpPr>
          <p:cNvPr id="4" name="Rectangle 3">
            <a:extLst>
              <a:ext uri="{FF2B5EF4-FFF2-40B4-BE49-F238E27FC236}">
                <a16:creationId xmlns:a16="http://schemas.microsoft.com/office/drawing/2014/main" id="{2215FE71-1C48-421C-A708-92A9795615FD}"/>
              </a:ext>
            </a:extLst>
          </p:cNvPr>
          <p:cNvSpPr/>
          <p:nvPr/>
        </p:nvSpPr>
        <p:spPr>
          <a:xfrm>
            <a:off x="7438292" y="1825625"/>
            <a:ext cx="4624753" cy="4351337"/>
          </a:xfrm>
          <a:prstGeom prst="rect">
            <a:avLst/>
          </a:prstGeom>
          <a:solidFill>
            <a:schemeClr val="accent1">
              <a:lumMod val="20000"/>
              <a:lumOff val="80000"/>
            </a:schemeClr>
          </a:solidFill>
          <a:ln w="25400" cap="flat" cmpd="sng" algn="ctr">
            <a:solidFill>
              <a:srgbClr val="FFFFFF"/>
            </a:solidFill>
            <a:prstDash val="solid"/>
          </a:ln>
          <a:effectLst/>
        </p:spPr>
        <p:txBody>
          <a:bodyPr rtlCol="0" anchor="ctr"/>
          <a:lstStyle/>
          <a:p>
            <a:pPr marL="285750" marR="0" lvl="1" indent="-285750" defTabSz="914400" eaLnBrk="1" fontAlgn="auto" latinLnBrk="0" hangingPunct="1">
              <a:lnSpc>
                <a:spcPct val="100000"/>
              </a:lnSpc>
              <a:spcBef>
                <a:spcPts val="0"/>
              </a:spcBef>
              <a:spcAft>
                <a:spcPts val="0"/>
              </a:spcAft>
              <a:buClrTx/>
              <a:buSzPct val="150000"/>
              <a:buFont typeface="Arial" panose="020B0604020202020204" pitchFamily="34" charset="0"/>
              <a:buChar char="•"/>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Commonly used</a:t>
            </a:r>
            <a:br>
              <a:rPr kumimoji="0" lang="en-SG" sz="2400" b="0" i="0" u="none" strike="noStrike" kern="0" cap="none" spc="0" normalizeH="0" baseline="0" noProof="0" dirty="0">
                <a:ln>
                  <a:noFill/>
                </a:ln>
                <a:solidFill>
                  <a:srgbClr val="00517C"/>
                </a:solidFill>
                <a:effectLst/>
                <a:uLnTx/>
                <a:uFillTx/>
                <a:ea typeface="Roboto"/>
                <a:cs typeface="Roboto"/>
                <a:sym typeface="Arial"/>
              </a:rPr>
            </a:br>
            <a:endParaRPr kumimoji="0" lang="en-SG" sz="2400" b="0" i="0" u="none" strike="noStrike" kern="0" cap="none" spc="0" normalizeH="0" baseline="0" noProof="0" dirty="0">
              <a:ln>
                <a:noFill/>
              </a:ln>
              <a:solidFill>
                <a:srgbClr val="00517C"/>
              </a:solidFill>
              <a:effectLst/>
              <a:uLnTx/>
              <a:uFillTx/>
              <a:ea typeface="Roboto"/>
              <a:cs typeface="Roboto"/>
              <a:sym typeface="Arial"/>
            </a:endParaRPr>
          </a:p>
          <a:p>
            <a:pPr marL="285750" marR="0" lvl="1" indent="-285750" defTabSz="914400" eaLnBrk="1" fontAlgn="auto" latinLnBrk="0" hangingPunct="1">
              <a:lnSpc>
                <a:spcPct val="100000"/>
              </a:lnSpc>
              <a:spcBef>
                <a:spcPts val="0"/>
              </a:spcBef>
              <a:spcAft>
                <a:spcPts val="0"/>
              </a:spcAft>
              <a:buClrTx/>
              <a:buSzPct val="150000"/>
              <a:buFont typeface="Arial" panose="020B0604020202020204" pitchFamily="34" charset="0"/>
              <a:buChar char="•"/>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Make use of the style and design created by others. </a:t>
            </a:r>
            <a:br>
              <a:rPr kumimoji="0" lang="en-SG" sz="2400" b="0" i="0" u="none" strike="noStrike" kern="0" cap="none" spc="0" normalizeH="0" baseline="0" noProof="0" dirty="0">
                <a:ln>
                  <a:noFill/>
                </a:ln>
                <a:solidFill>
                  <a:srgbClr val="00517C"/>
                </a:solidFill>
                <a:effectLst/>
                <a:uLnTx/>
                <a:uFillTx/>
                <a:ea typeface="Roboto"/>
                <a:cs typeface="Roboto"/>
                <a:sym typeface="Arial"/>
              </a:rPr>
            </a:br>
            <a:endParaRPr kumimoji="0" lang="en-SG" sz="2400" b="0" i="0" u="none" strike="noStrike" kern="0" cap="none" spc="0" normalizeH="0" baseline="0" noProof="0" dirty="0">
              <a:ln>
                <a:noFill/>
              </a:ln>
              <a:solidFill>
                <a:srgbClr val="00517C"/>
              </a:solidFill>
              <a:effectLst/>
              <a:uLnTx/>
              <a:uFillTx/>
              <a:ea typeface="Roboto"/>
              <a:cs typeface="Roboto"/>
              <a:sym typeface="Arial"/>
            </a:endParaRPr>
          </a:p>
          <a:p>
            <a:pPr marL="285750" marR="0" lvl="1" indent="-285750" defTabSz="914400" eaLnBrk="1" fontAlgn="auto" latinLnBrk="0" hangingPunct="1">
              <a:lnSpc>
                <a:spcPct val="100000"/>
              </a:lnSpc>
              <a:spcBef>
                <a:spcPts val="0"/>
              </a:spcBef>
              <a:spcAft>
                <a:spcPts val="0"/>
              </a:spcAft>
              <a:buClrTx/>
              <a:buSzPct val="150000"/>
              <a:buFont typeface="Arial" panose="020B0604020202020204" pitchFamily="34" charset="0"/>
              <a:buChar char="•"/>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Includes in the class attributes of the HTML elements</a:t>
            </a:r>
            <a:br>
              <a:rPr kumimoji="0" lang="en-SG" sz="2400" b="0" i="0" u="none" strike="noStrike" kern="0" cap="none" spc="0" normalizeH="0" baseline="0" noProof="0" dirty="0">
                <a:ln>
                  <a:noFill/>
                </a:ln>
                <a:solidFill>
                  <a:srgbClr val="00517C"/>
                </a:solidFill>
                <a:effectLst/>
                <a:uLnTx/>
                <a:uFillTx/>
                <a:ea typeface="Roboto"/>
                <a:cs typeface="Roboto"/>
                <a:sym typeface="Arial"/>
              </a:rPr>
            </a:br>
            <a:endParaRPr kumimoji="0" lang="en-SG" sz="2400" b="0" i="0" u="none" strike="noStrike" kern="0" cap="none" spc="0" normalizeH="0" baseline="0" noProof="0" dirty="0">
              <a:ln>
                <a:noFill/>
              </a:ln>
              <a:solidFill>
                <a:srgbClr val="00517C"/>
              </a:solidFill>
              <a:effectLst/>
              <a:uLnTx/>
              <a:uFillTx/>
              <a:ea typeface="Roboto"/>
              <a:cs typeface="Roboto"/>
              <a:sym typeface="Arial"/>
            </a:endParaRPr>
          </a:p>
          <a:p>
            <a:pPr marL="285750" marR="0" lvl="1" indent="-285750" defTabSz="914400" eaLnBrk="1" fontAlgn="auto" latinLnBrk="0" hangingPunct="1">
              <a:lnSpc>
                <a:spcPct val="100000"/>
              </a:lnSpc>
              <a:spcBef>
                <a:spcPts val="0"/>
              </a:spcBef>
              <a:spcAft>
                <a:spcPts val="0"/>
              </a:spcAft>
              <a:buClrTx/>
              <a:buSzPct val="150000"/>
              <a:buFont typeface="Arial" panose="020B0604020202020204" pitchFamily="34" charset="0"/>
              <a:buChar char="•"/>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Based on the documentation/ example given on their sites</a:t>
            </a:r>
          </a:p>
        </p:txBody>
      </p:sp>
    </p:spTree>
    <p:extLst>
      <p:ext uri="{BB962C8B-B14F-4D97-AF65-F5344CB8AC3E}">
        <p14:creationId xmlns:p14="http://schemas.microsoft.com/office/powerpoint/2010/main" val="325799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CSS</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t>Cascading Style Sheets</a:t>
            </a:r>
          </a:p>
        </p:txBody>
      </p:sp>
    </p:spTree>
    <p:extLst>
      <p:ext uri="{BB962C8B-B14F-4D97-AF65-F5344CB8AC3E}">
        <p14:creationId xmlns:p14="http://schemas.microsoft.com/office/powerpoint/2010/main" val="3690114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00FFE0-CFEB-4726-82F9-99BC9D667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9880" y="3240540"/>
            <a:ext cx="1558362" cy="1558362"/>
          </a:xfrm>
          <a:prstGeom prst="rect">
            <a:avLst/>
          </a:prstGeom>
        </p:spPr>
      </p:pic>
      <p:sp>
        <p:nvSpPr>
          <p:cNvPr id="2" name="Title 1">
            <a:extLst>
              <a:ext uri="{FF2B5EF4-FFF2-40B4-BE49-F238E27FC236}">
                <a16:creationId xmlns:a16="http://schemas.microsoft.com/office/drawing/2014/main" id="{1F2327E2-D6FA-4421-AB73-1689312A8E72}"/>
              </a:ext>
            </a:extLst>
          </p:cNvPr>
          <p:cNvSpPr>
            <a:spLocks noGrp="1"/>
          </p:cNvSpPr>
          <p:nvPr>
            <p:ph type="title"/>
          </p:nvPr>
        </p:nvSpPr>
        <p:spPr/>
        <p:txBody>
          <a:bodyPr/>
          <a:lstStyle/>
          <a:p>
            <a:r>
              <a:rPr lang="en-SG" dirty="0"/>
              <a:t>Thank you! </a:t>
            </a:r>
          </a:p>
        </p:txBody>
      </p:sp>
      <p:sp>
        <p:nvSpPr>
          <p:cNvPr id="3" name="Text Placeholder 2">
            <a:extLst>
              <a:ext uri="{FF2B5EF4-FFF2-40B4-BE49-F238E27FC236}">
                <a16:creationId xmlns:a16="http://schemas.microsoft.com/office/drawing/2014/main" id="{6B391370-CCEE-43BE-A0DA-9A95A9EC9033}"/>
              </a:ext>
            </a:extLst>
          </p:cNvPr>
          <p:cNvSpPr>
            <a:spLocks noGrp="1"/>
          </p:cNvSpPr>
          <p:nvPr>
            <p:ph type="body" idx="1"/>
          </p:nvPr>
        </p:nvSpPr>
        <p:spPr/>
        <p:txBody>
          <a:bodyPr/>
          <a:lstStyle/>
          <a:p>
            <a:pPr algn="ctr"/>
            <a:r>
              <a:rPr lang="en-SG" dirty="0"/>
              <a:t>Any Questions?</a:t>
            </a:r>
          </a:p>
        </p:txBody>
      </p:sp>
      <p:pic>
        <p:nvPicPr>
          <p:cNvPr id="5" name="Graphic 4" descr="Smiling Face with No Fill">
            <a:extLst>
              <a:ext uri="{FF2B5EF4-FFF2-40B4-BE49-F238E27FC236}">
                <a16:creationId xmlns:a16="http://schemas.microsoft.com/office/drawing/2014/main" id="{71B9C618-2B23-46D1-897B-0B77C08559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72141" y="1205520"/>
            <a:ext cx="2035020" cy="2035020"/>
          </a:xfrm>
          <a:prstGeom prst="rect">
            <a:avLst/>
          </a:prstGeom>
        </p:spPr>
      </p:pic>
    </p:spTree>
    <p:extLst>
      <p:ext uri="{BB962C8B-B14F-4D97-AF65-F5344CB8AC3E}">
        <p14:creationId xmlns:p14="http://schemas.microsoft.com/office/powerpoint/2010/main" val="185084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200000"/>
              </a:lnSpc>
            </a:pPr>
            <a:r>
              <a:rPr lang="en-SG" dirty="0"/>
              <a:t>Language for specifying how documents are presented</a:t>
            </a:r>
          </a:p>
          <a:p>
            <a:pPr>
              <a:lnSpc>
                <a:spcPct val="200000"/>
              </a:lnSpc>
            </a:pPr>
            <a:r>
              <a:rPr lang="en-SG" dirty="0"/>
              <a:t>Bring colour and design to the web page you created</a:t>
            </a:r>
          </a:p>
          <a:p>
            <a:pPr>
              <a:lnSpc>
                <a:spcPct val="200000"/>
              </a:lnSpc>
            </a:pPr>
            <a:endParaRPr lang="en-SG" dirty="0"/>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What is CSS?</a:t>
            </a:r>
            <a:endParaRPr lang="en-SG" dirty="0"/>
          </a:p>
        </p:txBody>
      </p:sp>
    </p:spTree>
    <p:extLst>
      <p:ext uri="{BB962C8B-B14F-4D97-AF65-F5344CB8AC3E}">
        <p14:creationId xmlns:p14="http://schemas.microsoft.com/office/powerpoint/2010/main" val="62977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a:bodyPr>
          <a:lstStyle/>
          <a:p>
            <a:r>
              <a:rPr lang="en-SG" dirty="0"/>
              <a:t>Web browsers apply CSS rules to the HTML</a:t>
            </a:r>
          </a:p>
          <a:p>
            <a:pPr>
              <a:lnSpc>
                <a:spcPct val="150000"/>
              </a:lnSpc>
            </a:pPr>
            <a:r>
              <a:rPr lang="en-SG" dirty="0"/>
              <a:t>CSS rules formed from </a:t>
            </a:r>
          </a:p>
          <a:p>
            <a:pPr marL="0" indent="0">
              <a:buNone/>
            </a:pPr>
            <a:r>
              <a:rPr lang="en-SG" dirty="0"/>
              <a:t>	1. Set of properties and values</a:t>
            </a:r>
          </a:p>
          <a:p>
            <a:pPr marL="0" indent="0">
              <a:buNone/>
            </a:pPr>
            <a:r>
              <a:rPr lang="en-SG" dirty="0"/>
              <a:t>		update how the content is display</a:t>
            </a:r>
          </a:p>
          <a:p>
            <a:pPr marL="0" indent="0">
              <a:buNone/>
            </a:pPr>
            <a:r>
              <a:rPr lang="en-SG" dirty="0"/>
              <a:t>	2. Selector</a:t>
            </a:r>
          </a:p>
          <a:p>
            <a:pPr marL="0" indent="0">
              <a:buNone/>
            </a:pPr>
            <a:r>
              <a:rPr lang="en-SG" dirty="0"/>
              <a:t>		select the elements to apply</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How does CSS affect HTML?</a:t>
            </a:r>
            <a:endParaRPr lang="en-SG" dirty="0"/>
          </a:p>
        </p:txBody>
      </p:sp>
    </p:spTree>
    <p:extLst>
      <p:ext uri="{BB962C8B-B14F-4D97-AF65-F5344CB8AC3E}">
        <p14:creationId xmlns:p14="http://schemas.microsoft.com/office/powerpoint/2010/main" val="404039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CSS Syntax</a:t>
            </a:r>
          </a:p>
        </p:txBody>
      </p:sp>
      <p:sp>
        <p:nvSpPr>
          <p:cNvPr id="15" name="Rectangle 14">
            <a:extLst>
              <a:ext uri="{FF2B5EF4-FFF2-40B4-BE49-F238E27FC236}">
                <a16:creationId xmlns:a16="http://schemas.microsoft.com/office/drawing/2014/main" id="{1720575C-D6F5-4E3D-9192-4623EB73E3DF}"/>
              </a:ext>
            </a:extLst>
          </p:cNvPr>
          <p:cNvSpPr/>
          <p:nvPr/>
        </p:nvSpPr>
        <p:spPr>
          <a:xfrm>
            <a:off x="1890987" y="1422402"/>
            <a:ext cx="8410026" cy="4749191"/>
          </a:xfrm>
          <a:prstGeom prst="rect">
            <a:avLst/>
          </a:prstGeom>
          <a:solidFill>
            <a:srgbClr val="000000"/>
          </a:solidFill>
          <a:ln w="25400" cap="flat" cmpd="sng" algn="ctr">
            <a:solidFill>
              <a:srgbClr val="0277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4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27" name="Rectangle 26">
            <a:extLst>
              <a:ext uri="{FF2B5EF4-FFF2-40B4-BE49-F238E27FC236}">
                <a16:creationId xmlns:a16="http://schemas.microsoft.com/office/drawing/2014/main" id="{1CE92E87-817D-4069-8B9D-A20E76DB4EF7}"/>
              </a:ext>
            </a:extLst>
          </p:cNvPr>
          <p:cNvSpPr/>
          <p:nvPr/>
        </p:nvSpPr>
        <p:spPr>
          <a:xfrm>
            <a:off x="6499735" y="3603968"/>
            <a:ext cx="1550059" cy="894142"/>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400" b="0" i="0" u="none" strike="noStrike" kern="0" cap="none" spc="0" normalizeH="0" baseline="0" noProof="0" dirty="0">
              <a:ln>
                <a:noFill/>
              </a:ln>
              <a:solidFill>
                <a:srgbClr val="FFFFFF"/>
              </a:solidFill>
              <a:effectLst/>
              <a:uLnTx/>
              <a:uFillTx/>
              <a:latin typeface="Roboto Slab" panose="020B0604020202020204" charset="0"/>
              <a:ea typeface="Roboto Slab" panose="020B0604020202020204" charset="0"/>
              <a:cs typeface="+mn-cs"/>
              <a:sym typeface="Arial"/>
            </a:endParaRPr>
          </a:p>
        </p:txBody>
      </p:sp>
      <p:sp>
        <p:nvSpPr>
          <p:cNvPr id="28" name="Rectangle 27">
            <a:extLst>
              <a:ext uri="{FF2B5EF4-FFF2-40B4-BE49-F238E27FC236}">
                <a16:creationId xmlns:a16="http://schemas.microsoft.com/office/drawing/2014/main" id="{F5D2EBF2-931F-47C7-B4E5-CCCD40694647}"/>
              </a:ext>
            </a:extLst>
          </p:cNvPr>
          <p:cNvSpPr/>
          <p:nvPr/>
        </p:nvSpPr>
        <p:spPr>
          <a:xfrm>
            <a:off x="3489611" y="3618931"/>
            <a:ext cx="2106399" cy="894140"/>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400" b="0" i="0" u="none" strike="noStrike" kern="0" cap="none" spc="0" normalizeH="0" baseline="0" noProof="0" dirty="0">
              <a:ln>
                <a:noFill/>
              </a:ln>
              <a:solidFill>
                <a:srgbClr val="FFFFFF"/>
              </a:solidFill>
              <a:effectLst/>
              <a:uLnTx/>
              <a:uFillTx/>
              <a:latin typeface="Roboto Slab" panose="020B0604020202020204" charset="0"/>
              <a:ea typeface="Roboto Slab" panose="020B0604020202020204" charset="0"/>
              <a:cs typeface="+mn-cs"/>
              <a:sym typeface="Arial"/>
            </a:endParaRPr>
          </a:p>
        </p:txBody>
      </p:sp>
      <p:sp>
        <p:nvSpPr>
          <p:cNvPr id="29" name="Rectangle 28">
            <a:extLst>
              <a:ext uri="{FF2B5EF4-FFF2-40B4-BE49-F238E27FC236}">
                <a16:creationId xmlns:a16="http://schemas.microsoft.com/office/drawing/2014/main" id="{5C4A452D-13A5-41E8-B872-515D4385F5A8}"/>
              </a:ext>
            </a:extLst>
          </p:cNvPr>
          <p:cNvSpPr/>
          <p:nvPr/>
        </p:nvSpPr>
        <p:spPr>
          <a:xfrm>
            <a:off x="2153868" y="2239309"/>
            <a:ext cx="2227233" cy="894140"/>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2400" b="0" i="0" u="none" strike="noStrike" kern="0" cap="none" spc="0" normalizeH="0" baseline="0" noProof="0" dirty="0">
              <a:ln>
                <a:noFill/>
              </a:ln>
              <a:solidFill>
                <a:srgbClr val="FFFFFF"/>
              </a:solidFill>
              <a:effectLst/>
              <a:uLnTx/>
              <a:uFillTx/>
              <a:latin typeface="Roboto Slab" panose="020B0604020202020204" charset="0"/>
              <a:ea typeface="Roboto Slab" panose="020B0604020202020204" charset="0"/>
              <a:cs typeface="+mn-cs"/>
              <a:sym typeface="Arial"/>
            </a:endParaRPr>
          </a:p>
        </p:txBody>
      </p:sp>
      <p:sp>
        <p:nvSpPr>
          <p:cNvPr id="30" name="Rectangle 29">
            <a:extLst>
              <a:ext uri="{FF2B5EF4-FFF2-40B4-BE49-F238E27FC236}">
                <a16:creationId xmlns:a16="http://schemas.microsoft.com/office/drawing/2014/main" id="{748F066B-6EB0-493D-93D8-D1AD2459D97D}"/>
              </a:ext>
            </a:extLst>
          </p:cNvPr>
          <p:cNvSpPr/>
          <p:nvPr/>
        </p:nvSpPr>
        <p:spPr>
          <a:xfrm>
            <a:off x="2153868" y="2239309"/>
            <a:ext cx="2227233" cy="894140"/>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3600" b="0" i="0" u="none" strike="noStrike" kern="0" cap="none" spc="0" normalizeH="0" baseline="0" noProof="0" dirty="0">
                <a:ln>
                  <a:noFill/>
                </a:ln>
                <a:solidFill>
                  <a:srgbClr val="FFFFFF"/>
                </a:solidFill>
                <a:effectLst/>
                <a:uLnTx/>
                <a:uFillTx/>
                <a:latin typeface="Calibri (Body)"/>
                <a:ea typeface="Roboto Slab" panose="020B0604020202020204" charset="0"/>
                <a:sym typeface="Arial"/>
              </a:rPr>
              <a:t>Selector</a:t>
            </a:r>
          </a:p>
        </p:txBody>
      </p:sp>
      <p:sp>
        <p:nvSpPr>
          <p:cNvPr id="31" name="Rectangle 30">
            <a:extLst>
              <a:ext uri="{FF2B5EF4-FFF2-40B4-BE49-F238E27FC236}">
                <a16:creationId xmlns:a16="http://schemas.microsoft.com/office/drawing/2014/main" id="{4B3FE67A-DF82-4DF4-907B-81F9238EF200}"/>
              </a:ext>
            </a:extLst>
          </p:cNvPr>
          <p:cNvSpPr/>
          <p:nvPr/>
        </p:nvSpPr>
        <p:spPr>
          <a:xfrm>
            <a:off x="3490684" y="3603970"/>
            <a:ext cx="2106399" cy="894140"/>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3600" b="0" i="0" u="none" strike="noStrike" kern="0" cap="none" spc="0" normalizeH="0" baseline="0" noProof="0" dirty="0">
                <a:ln>
                  <a:noFill/>
                </a:ln>
                <a:solidFill>
                  <a:srgbClr val="FFFFFF"/>
                </a:solidFill>
                <a:effectLst/>
                <a:uLnTx/>
                <a:uFillTx/>
                <a:latin typeface="Calibri (Body)"/>
                <a:ea typeface="Roboto Slab" panose="020B0604020202020204" charset="0"/>
                <a:sym typeface="Arial"/>
              </a:rPr>
              <a:t>Property</a:t>
            </a:r>
          </a:p>
        </p:txBody>
      </p:sp>
      <p:sp>
        <p:nvSpPr>
          <p:cNvPr id="32" name="Rectangle 31">
            <a:extLst>
              <a:ext uri="{FF2B5EF4-FFF2-40B4-BE49-F238E27FC236}">
                <a16:creationId xmlns:a16="http://schemas.microsoft.com/office/drawing/2014/main" id="{06FC6D25-49C0-4C43-9C16-27D32463C565}"/>
              </a:ext>
            </a:extLst>
          </p:cNvPr>
          <p:cNvSpPr/>
          <p:nvPr/>
        </p:nvSpPr>
        <p:spPr>
          <a:xfrm>
            <a:off x="6499735" y="3603968"/>
            <a:ext cx="1550059" cy="894142"/>
          </a:xfrm>
          <a:prstGeom prst="rect">
            <a:avLst/>
          </a:prstGeom>
          <a:solidFill>
            <a:srgbClr val="00517C">
              <a:lumMod val="75000"/>
            </a:srgbClr>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3600" b="0" i="0" u="none" strike="noStrike" kern="0" cap="none" spc="0" normalizeH="0" baseline="0" noProof="0" dirty="0">
                <a:ln>
                  <a:noFill/>
                </a:ln>
                <a:solidFill>
                  <a:srgbClr val="FFFFFF"/>
                </a:solidFill>
                <a:effectLst/>
                <a:uLnTx/>
                <a:uFillTx/>
                <a:latin typeface="Calibri (Body)"/>
                <a:ea typeface="Roboto Slab" panose="020B0604020202020204" charset="0"/>
                <a:sym typeface="Arial"/>
              </a:rPr>
              <a:t>Value</a:t>
            </a:r>
          </a:p>
        </p:txBody>
      </p:sp>
      <p:sp>
        <p:nvSpPr>
          <p:cNvPr id="33" name="TextBox 32">
            <a:extLst>
              <a:ext uri="{FF2B5EF4-FFF2-40B4-BE49-F238E27FC236}">
                <a16:creationId xmlns:a16="http://schemas.microsoft.com/office/drawing/2014/main" id="{38D6CAD7-E552-4635-9554-43D79590F55C}"/>
              </a:ext>
            </a:extLst>
          </p:cNvPr>
          <p:cNvSpPr txBox="1"/>
          <p:nvPr/>
        </p:nvSpPr>
        <p:spPr>
          <a:xfrm>
            <a:off x="4543884" y="2239309"/>
            <a:ext cx="516162" cy="825563"/>
          </a:xfrm>
          <a:prstGeom prst="rect">
            <a:avLst/>
          </a:prstGeom>
          <a:noFill/>
        </p:spPr>
        <p:txBody>
          <a:bodyPr wrap="square" rtlCol="0">
            <a:spAutoFit/>
          </a:bodyPr>
          <a:lstStyle/>
          <a:p>
            <a:r>
              <a:rPr lang="en-SG" sz="4800" kern="0" dirty="0">
                <a:solidFill>
                  <a:srgbClr val="FFFFFF"/>
                </a:solidFill>
                <a:latin typeface="Roboto Slab" panose="020B0604020202020204" charset="0"/>
                <a:ea typeface="Roboto Slab" panose="020B0604020202020204" charset="0"/>
                <a:cs typeface="Arial"/>
                <a:sym typeface="Arial"/>
              </a:rPr>
              <a:t>{</a:t>
            </a:r>
          </a:p>
        </p:txBody>
      </p:sp>
      <p:sp>
        <p:nvSpPr>
          <p:cNvPr id="34" name="TextBox 33">
            <a:extLst>
              <a:ext uri="{FF2B5EF4-FFF2-40B4-BE49-F238E27FC236}">
                <a16:creationId xmlns:a16="http://schemas.microsoft.com/office/drawing/2014/main" id="{089BFA97-7996-494C-80C3-C8DF49ABAB3B}"/>
              </a:ext>
            </a:extLst>
          </p:cNvPr>
          <p:cNvSpPr txBox="1"/>
          <p:nvPr/>
        </p:nvSpPr>
        <p:spPr>
          <a:xfrm>
            <a:off x="2972005" y="4968631"/>
            <a:ext cx="739747" cy="825563"/>
          </a:xfrm>
          <a:prstGeom prst="rect">
            <a:avLst/>
          </a:prstGeom>
          <a:noFill/>
        </p:spPr>
        <p:txBody>
          <a:bodyPr wrap="square" rtlCol="0">
            <a:spAutoFit/>
          </a:bodyPr>
          <a:lstStyle/>
          <a:p>
            <a:r>
              <a:rPr lang="en-SG" sz="4800" kern="0" dirty="0">
                <a:solidFill>
                  <a:srgbClr val="FFFFFF"/>
                </a:solidFill>
                <a:latin typeface="Roboto Slab" panose="020B0604020202020204" charset="0"/>
                <a:ea typeface="Roboto Slab" panose="020B0604020202020204" charset="0"/>
                <a:cs typeface="Arial"/>
                <a:sym typeface="Arial"/>
              </a:rPr>
              <a:t>}</a:t>
            </a:r>
          </a:p>
        </p:txBody>
      </p:sp>
      <p:sp>
        <p:nvSpPr>
          <p:cNvPr id="35" name="TextBox 34">
            <a:extLst>
              <a:ext uri="{FF2B5EF4-FFF2-40B4-BE49-F238E27FC236}">
                <a16:creationId xmlns:a16="http://schemas.microsoft.com/office/drawing/2014/main" id="{33B7F434-6BBF-4917-93B0-E2E446192CBD}"/>
              </a:ext>
            </a:extLst>
          </p:cNvPr>
          <p:cNvSpPr txBox="1"/>
          <p:nvPr/>
        </p:nvSpPr>
        <p:spPr>
          <a:xfrm>
            <a:off x="5759988" y="3603970"/>
            <a:ext cx="739747" cy="825563"/>
          </a:xfrm>
          <a:prstGeom prst="rect">
            <a:avLst/>
          </a:prstGeom>
          <a:noFill/>
        </p:spPr>
        <p:txBody>
          <a:bodyPr wrap="square" rtlCol="0">
            <a:spAutoFit/>
          </a:bodyPr>
          <a:lstStyle/>
          <a:p>
            <a:pPr algn="ctr"/>
            <a:r>
              <a:rPr lang="en-SG" sz="4800" kern="0" dirty="0">
                <a:solidFill>
                  <a:srgbClr val="FFFFFF"/>
                </a:solidFill>
                <a:latin typeface="Roboto Slab" panose="020B0604020202020204" charset="0"/>
                <a:ea typeface="Roboto Slab" panose="020B0604020202020204" charset="0"/>
                <a:cs typeface="Arial"/>
                <a:sym typeface="Arial"/>
              </a:rPr>
              <a:t>:</a:t>
            </a:r>
          </a:p>
        </p:txBody>
      </p:sp>
      <p:sp>
        <p:nvSpPr>
          <p:cNvPr id="36" name="TextBox 35">
            <a:extLst>
              <a:ext uri="{FF2B5EF4-FFF2-40B4-BE49-F238E27FC236}">
                <a16:creationId xmlns:a16="http://schemas.microsoft.com/office/drawing/2014/main" id="{CBFFC565-074B-4C65-B93A-7ED9153C6EA3}"/>
              </a:ext>
            </a:extLst>
          </p:cNvPr>
          <p:cNvSpPr txBox="1"/>
          <p:nvPr/>
        </p:nvSpPr>
        <p:spPr>
          <a:xfrm>
            <a:off x="8362834" y="3603968"/>
            <a:ext cx="739747" cy="825563"/>
          </a:xfrm>
          <a:prstGeom prst="rect">
            <a:avLst/>
          </a:prstGeom>
          <a:noFill/>
        </p:spPr>
        <p:txBody>
          <a:bodyPr wrap="square" rtlCol="0">
            <a:spAutoFit/>
          </a:bodyPr>
          <a:lstStyle/>
          <a:p>
            <a:r>
              <a:rPr lang="en-SG" sz="4800" kern="0" dirty="0">
                <a:solidFill>
                  <a:srgbClr val="FFFFFF"/>
                </a:solidFill>
                <a:latin typeface="Roboto Slab" panose="020B0604020202020204" charset="0"/>
                <a:ea typeface="Roboto Slab" panose="020B0604020202020204" charset="0"/>
                <a:cs typeface="Arial"/>
                <a:sym typeface="Arial"/>
              </a:rPr>
              <a:t>;</a:t>
            </a:r>
          </a:p>
        </p:txBody>
      </p:sp>
    </p:spTree>
    <p:extLst>
      <p:ext uri="{BB962C8B-B14F-4D97-AF65-F5344CB8AC3E}">
        <p14:creationId xmlns:p14="http://schemas.microsoft.com/office/powerpoint/2010/main" val="92748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CSS Syntax</a:t>
            </a:r>
          </a:p>
        </p:txBody>
      </p:sp>
      <p:pic>
        <p:nvPicPr>
          <p:cNvPr id="14" name="Picture 2" descr="https://lh6.googleusercontent.com/1mC7DlfQUe6gEgbvt64rKw0u6Cuj7V9vtNIFzyvc8u1spaCr1nWLLKg4aPi7KkCO5Tijf4C3JT9w8MpLO4DpGJ9OsxdgQkpyRYZaeokw04Uczo0qs6pdzLdeWiLpAFWHyrIhAaNm_os">
            <a:extLst>
              <a:ext uri="{FF2B5EF4-FFF2-40B4-BE49-F238E27FC236}">
                <a16:creationId xmlns:a16="http://schemas.microsoft.com/office/drawing/2014/main" id="{773BC1B4-AD5D-4818-82A4-BD3248020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987" y="1539171"/>
            <a:ext cx="8410026" cy="474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36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77709-881F-4B02-BB28-6F0CC6824BE1}"/>
              </a:ext>
            </a:extLst>
          </p:cNvPr>
          <p:cNvSpPr>
            <a:spLocks noGrp="1"/>
          </p:cNvSpPr>
          <p:nvPr>
            <p:ph idx="1"/>
          </p:nvPr>
        </p:nvSpPr>
        <p:spPr/>
        <p:txBody>
          <a:bodyPr/>
          <a:lstStyle/>
          <a:p>
            <a:pPr>
              <a:lnSpc>
                <a:spcPct val="250000"/>
              </a:lnSpc>
            </a:pPr>
            <a:r>
              <a:rPr lang="en-SG" dirty="0"/>
              <a:t>ELEMENT Selector</a:t>
            </a:r>
          </a:p>
          <a:p>
            <a:pPr>
              <a:lnSpc>
                <a:spcPct val="250000"/>
              </a:lnSpc>
            </a:pPr>
            <a:r>
              <a:rPr lang="en-SG" dirty="0"/>
              <a:t>CLASS Selector</a:t>
            </a:r>
          </a:p>
          <a:p>
            <a:pPr>
              <a:lnSpc>
                <a:spcPct val="250000"/>
              </a:lnSpc>
            </a:pPr>
            <a:r>
              <a:rPr lang="en-SG" dirty="0"/>
              <a:t>ID Selector</a:t>
            </a:r>
          </a:p>
        </p:txBody>
      </p:sp>
      <p:sp>
        <p:nvSpPr>
          <p:cNvPr id="2" name="Title 1">
            <a:extLst>
              <a:ext uri="{FF2B5EF4-FFF2-40B4-BE49-F238E27FC236}">
                <a16:creationId xmlns:a16="http://schemas.microsoft.com/office/drawing/2014/main" id="{838DC8D7-9DA1-4410-B64B-B5410663AF00}"/>
              </a:ext>
            </a:extLst>
          </p:cNvPr>
          <p:cNvSpPr>
            <a:spLocks noGrp="1"/>
          </p:cNvSpPr>
          <p:nvPr>
            <p:ph type="title"/>
          </p:nvPr>
        </p:nvSpPr>
        <p:spPr/>
        <p:txBody>
          <a:bodyPr/>
          <a:lstStyle/>
          <a:p>
            <a:r>
              <a:rPr lang="en-SG"/>
              <a:t>CSS Selector</a:t>
            </a:r>
            <a:endParaRPr lang="en-SG" dirty="0"/>
          </a:p>
        </p:txBody>
      </p:sp>
      <p:sp>
        <p:nvSpPr>
          <p:cNvPr id="8" name="Rectangle 7">
            <a:extLst>
              <a:ext uri="{FF2B5EF4-FFF2-40B4-BE49-F238E27FC236}">
                <a16:creationId xmlns:a16="http://schemas.microsoft.com/office/drawing/2014/main" id="{6FB1731D-8C29-49AD-9964-FBCD8AE17F82}"/>
              </a:ext>
            </a:extLst>
          </p:cNvPr>
          <p:cNvSpPr/>
          <p:nvPr/>
        </p:nvSpPr>
        <p:spPr>
          <a:xfrm>
            <a:off x="5559668" y="4024403"/>
            <a:ext cx="5459367" cy="962586"/>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Determine by hash (#) symbol in CSS file</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a:t>
            </a:r>
            <a:r>
              <a:rPr kumimoji="0" lang="en-SG" sz="2000" b="0" i="0" u="none" strike="noStrike" kern="0" cap="none" spc="0" normalizeH="0" baseline="0" noProof="0" dirty="0" err="1">
                <a:ln>
                  <a:noFill/>
                </a:ln>
                <a:solidFill>
                  <a:srgbClr val="00517C"/>
                </a:solidFill>
                <a:effectLst/>
                <a:uLnTx/>
                <a:uFillTx/>
                <a:ea typeface="Roboto"/>
                <a:cs typeface="Roboto"/>
                <a:sym typeface="Arial"/>
              </a:rPr>
              <a:t>redText</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000" b="0" i="0" u="none" strike="noStrike" kern="0" cap="none" spc="0" normalizeH="0" baseline="0" noProof="0" dirty="0">
                <a:ln>
                  <a:noFill/>
                </a:ln>
                <a:solidFill>
                  <a:srgbClr val="00517C"/>
                </a:solidFill>
                <a:effectLst/>
                <a:uLnTx/>
                <a:uFillTx/>
                <a:ea typeface="Roboto"/>
                <a:cs typeface="Roboto"/>
                <a:sym typeface="Arial"/>
              </a:rPr>
              <a:t> : red }     |    id= “</a:t>
            </a:r>
            <a:r>
              <a:rPr kumimoji="0" lang="en-SG" sz="2000" b="0" i="0" u="none" strike="noStrike" kern="0" cap="none" spc="0" normalizeH="0" baseline="0" noProof="0" dirty="0" err="1">
                <a:ln>
                  <a:noFill/>
                </a:ln>
                <a:solidFill>
                  <a:srgbClr val="00517C"/>
                </a:solidFill>
                <a:effectLst/>
                <a:uLnTx/>
                <a:uFillTx/>
                <a:ea typeface="Roboto"/>
                <a:cs typeface="Roboto"/>
                <a:sym typeface="Arial"/>
              </a:rPr>
              <a:t>redText</a:t>
            </a:r>
            <a:r>
              <a:rPr kumimoji="0" lang="en-SG" sz="2000" b="0" i="0" u="none" strike="noStrike" kern="0" cap="none" spc="0" normalizeH="0" baseline="0" noProof="0" dirty="0">
                <a:ln>
                  <a:noFill/>
                </a:ln>
                <a:solidFill>
                  <a:srgbClr val="00517C"/>
                </a:solidFill>
                <a:effectLst/>
                <a:uLnTx/>
                <a:uFillTx/>
                <a:ea typeface="Roboto"/>
                <a:cs typeface="Roboto"/>
                <a:sym typeface="Arial"/>
              </a:rPr>
              <a:t>”</a:t>
            </a:r>
          </a:p>
        </p:txBody>
      </p:sp>
      <p:sp>
        <p:nvSpPr>
          <p:cNvPr id="9" name="Rectangle 8">
            <a:extLst>
              <a:ext uri="{FF2B5EF4-FFF2-40B4-BE49-F238E27FC236}">
                <a16:creationId xmlns:a16="http://schemas.microsoft.com/office/drawing/2014/main" id="{AA273FE2-8F46-419F-B8A5-393D2F4DF689}"/>
              </a:ext>
            </a:extLst>
          </p:cNvPr>
          <p:cNvSpPr/>
          <p:nvPr/>
        </p:nvSpPr>
        <p:spPr>
          <a:xfrm>
            <a:off x="5559669" y="1825625"/>
            <a:ext cx="5459366" cy="948903"/>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sng" strike="noStrike" kern="0" cap="none" spc="0" normalizeH="0" baseline="0" noProof="0" dirty="0">
                <a:ln>
                  <a:noFill/>
                </a:ln>
                <a:solidFill>
                  <a:srgbClr val="00517C"/>
                </a:solidFill>
                <a:effectLst/>
                <a:uLnTx/>
                <a:uFillTx/>
                <a:ea typeface="Roboto"/>
                <a:cs typeface="Roboto"/>
                <a:sym typeface="Arial"/>
              </a:rPr>
              <a:t>Determine by HTML tag name</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h1 ,  h2 ,  p ,  a ,  table  ,  </a:t>
            </a:r>
            <a:r>
              <a:rPr kumimoji="0" lang="en-SG" sz="2000" b="0" i="0" u="none" strike="noStrike" kern="0" cap="none" spc="0" normalizeH="0" baseline="0" noProof="0" dirty="0" err="1">
                <a:ln>
                  <a:noFill/>
                </a:ln>
                <a:solidFill>
                  <a:srgbClr val="00517C"/>
                </a:solidFill>
                <a:effectLst/>
                <a:uLnTx/>
                <a:uFillTx/>
                <a:ea typeface="Roboto"/>
                <a:cs typeface="Roboto"/>
                <a:sym typeface="Arial"/>
              </a:rPr>
              <a:t>img</a:t>
            </a:r>
            <a:r>
              <a:rPr kumimoji="0" lang="en-SG" sz="2000" b="0" i="0" u="none" strike="noStrike" kern="0" cap="none" spc="0" normalizeH="0" baseline="0" noProof="0" dirty="0">
                <a:ln>
                  <a:noFill/>
                </a:ln>
                <a:solidFill>
                  <a:srgbClr val="00517C"/>
                </a:solidFill>
                <a:effectLst/>
                <a:uLnTx/>
                <a:uFillTx/>
                <a:ea typeface="Roboto"/>
                <a:cs typeface="Roboto"/>
                <a:sym typeface="Arial"/>
              </a:rPr>
              <a:t> </a:t>
            </a:r>
          </a:p>
        </p:txBody>
      </p:sp>
      <p:sp>
        <p:nvSpPr>
          <p:cNvPr id="10" name="Rectangle 9">
            <a:extLst>
              <a:ext uri="{FF2B5EF4-FFF2-40B4-BE49-F238E27FC236}">
                <a16:creationId xmlns:a16="http://schemas.microsoft.com/office/drawing/2014/main" id="{43A67538-95D3-470C-92DB-113C3B59E6A6}"/>
              </a:ext>
            </a:extLst>
          </p:cNvPr>
          <p:cNvSpPr/>
          <p:nvPr/>
        </p:nvSpPr>
        <p:spPr>
          <a:xfrm>
            <a:off x="5559668" y="2909465"/>
            <a:ext cx="5459367" cy="962586"/>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Determine by dot (.) symbol in CSS file</a:t>
            </a:r>
          </a:p>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a:t>
            </a:r>
            <a:r>
              <a:rPr kumimoji="0" lang="en-SG" sz="2000" b="0" i="0" u="none" strike="noStrike" kern="0" cap="none" spc="0" normalizeH="0" baseline="0" noProof="0" dirty="0" err="1">
                <a:ln>
                  <a:noFill/>
                </a:ln>
                <a:solidFill>
                  <a:srgbClr val="00517C"/>
                </a:solidFill>
                <a:effectLst/>
                <a:uLnTx/>
                <a:uFillTx/>
                <a:ea typeface="Roboto"/>
                <a:cs typeface="Roboto"/>
                <a:sym typeface="Arial"/>
              </a:rPr>
              <a:t>blueText</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000" b="0" i="0" u="none" strike="noStrike" kern="0" cap="none" spc="0" normalizeH="0" baseline="0" noProof="0" dirty="0">
                <a:ln>
                  <a:noFill/>
                </a:ln>
                <a:solidFill>
                  <a:srgbClr val="00517C"/>
                </a:solidFill>
                <a:effectLst/>
                <a:uLnTx/>
                <a:uFillTx/>
                <a:ea typeface="Roboto"/>
                <a:cs typeface="Roboto"/>
                <a:sym typeface="Arial"/>
              </a:rPr>
              <a:t> : blue }   |   class = “</a:t>
            </a:r>
            <a:r>
              <a:rPr kumimoji="0" lang="en-SG" sz="2000" b="0" i="0" u="none" strike="noStrike" kern="0" cap="none" spc="0" normalizeH="0" baseline="0" noProof="0" dirty="0" err="1">
                <a:ln>
                  <a:noFill/>
                </a:ln>
                <a:solidFill>
                  <a:srgbClr val="00517C"/>
                </a:solidFill>
                <a:effectLst/>
                <a:uLnTx/>
                <a:uFillTx/>
                <a:ea typeface="Roboto"/>
                <a:cs typeface="Roboto"/>
                <a:sym typeface="Arial"/>
              </a:rPr>
              <a:t>blueText</a:t>
            </a:r>
            <a:r>
              <a:rPr kumimoji="0" lang="en-SG" sz="2000" b="0" i="0" u="none" strike="noStrike" kern="0" cap="none" spc="0" normalizeH="0" baseline="0" noProof="0" dirty="0">
                <a:ln>
                  <a:noFill/>
                </a:ln>
                <a:solidFill>
                  <a:srgbClr val="00517C"/>
                </a:solidFill>
                <a:effectLst/>
                <a:uLnTx/>
                <a:uFillTx/>
                <a:ea typeface="Roboto"/>
                <a:cs typeface="Roboto"/>
                <a:sym typeface="Arial"/>
              </a:rPr>
              <a:t>”</a:t>
            </a:r>
          </a:p>
        </p:txBody>
      </p:sp>
      <p:sp>
        <p:nvSpPr>
          <p:cNvPr id="11" name="Rectangle 10">
            <a:extLst>
              <a:ext uri="{FF2B5EF4-FFF2-40B4-BE49-F238E27FC236}">
                <a16:creationId xmlns:a16="http://schemas.microsoft.com/office/drawing/2014/main" id="{84DD980C-1437-4941-BA7D-29B590B10E1F}"/>
              </a:ext>
            </a:extLst>
          </p:cNvPr>
          <p:cNvSpPr/>
          <p:nvPr/>
        </p:nvSpPr>
        <p:spPr>
          <a:xfrm>
            <a:off x="5559668" y="5139341"/>
            <a:ext cx="5459367" cy="650069"/>
          </a:xfrm>
          <a:prstGeom prst="rect">
            <a:avLst/>
          </a:prstGeom>
          <a:solidFill>
            <a:schemeClr val="accent5">
              <a:lumMod val="20000"/>
              <a:lumOff val="80000"/>
            </a:schemeClr>
          </a:solidFill>
          <a:ln w="25400" cap="flat" cmpd="sng" algn="ctr">
            <a:solidFill>
              <a:srgbClr val="FFFFFF"/>
            </a:solidFill>
            <a:prstDash val="solid"/>
          </a:ln>
          <a:effectLst/>
        </p:spPr>
        <p:txBody>
          <a:bodyPr rtlCol="0" anchor="t"/>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000" b="0" i="0" u="none" strike="noStrike" kern="0" cap="none" spc="0" normalizeH="0" baseline="0" noProof="0" dirty="0">
                <a:ln>
                  <a:noFill/>
                </a:ln>
                <a:solidFill>
                  <a:srgbClr val="00517C"/>
                </a:solidFill>
                <a:effectLst/>
                <a:uLnTx/>
                <a:uFillTx/>
                <a:ea typeface="Roboto"/>
                <a:cs typeface="Roboto"/>
                <a:sym typeface="Arial"/>
              </a:rPr>
              <a:t>Mix Style :  </a:t>
            </a:r>
            <a:r>
              <a:rPr kumimoji="0" lang="en-SG" sz="2000" b="0" i="0" u="none" strike="noStrike" kern="0" cap="none" spc="0" normalizeH="0" baseline="0" noProof="0" dirty="0">
                <a:ln>
                  <a:noFill/>
                </a:ln>
                <a:solidFill>
                  <a:srgbClr val="FF0000"/>
                </a:solidFill>
                <a:effectLst/>
                <a:uLnTx/>
                <a:uFillTx/>
                <a:ea typeface="Roboto"/>
                <a:cs typeface="Roboto"/>
                <a:sym typeface="Arial"/>
              </a:rPr>
              <a:t>h1</a:t>
            </a:r>
            <a:r>
              <a:rPr kumimoji="0" lang="en-SG" sz="2000" b="0" i="0" u="none" strike="noStrike" kern="0" cap="none" spc="0" normalizeH="0" baseline="0" noProof="0" dirty="0">
                <a:ln>
                  <a:noFill/>
                </a:ln>
                <a:solidFill>
                  <a:srgbClr val="00517C"/>
                </a:solidFill>
                <a:effectLst/>
                <a:uLnTx/>
                <a:uFillTx/>
                <a:ea typeface="Roboto"/>
                <a:cs typeface="Roboto"/>
                <a:sym typeface="Arial"/>
              </a:rPr>
              <a:t> # </a:t>
            </a:r>
            <a:r>
              <a:rPr kumimoji="0" lang="en-SG" sz="2000" b="0" i="0" u="none" strike="noStrike" kern="0" cap="none" spc="0" normalizeH="0" baseline="0" noProof="0" dirty="0" err="1">
                <a:ln>
                  <a:noFill/>
                </a:ln>
                <a:solidFill>
                  <a:srgbClr val="00517C"/>
                </a:solidFill>
                <a:effectLst/>
                <a:uLnTx/>
                <a:uFillTx/>
                <a:ea typeface="Roboto"/>
                <a:cs typeface="Roboto"/>
                <a:sym typeface="Arial"/>
              </a:rPr>
              <a:t>redText</a:t>
            </a:r>
            <a:r>
              <a:rPr kumimoji="0" lang="en-SG" sz="2000" b="0" i="0" u="none" strike="noStrike" kern="0" cap="none" spc="0" normalizeH="0" baseline="0" noProof="0" dirty="0">
                <a:ln>
                  <a:noFill/>
                </a:ln>
                <a:solidFill>
                  <a:srgbClr val="00517C"/>
                </a:solidFill>
                <a:effectLst/>
                <a:uLnTx/>
                <a:uFillTx/>
                <a:ea typeface="Roboto"/>
                <a:cs typeface="Roboto"/>
                <a:sym typeface="Arial"/>
              </a:rPr>
              <a:t> </a:t>
            </a:r>
          </a:p>
        </p:txBody>
      </p:sp>
    </p:spTree>
    <p:extLst>
      <p:ext uri="{BB962C8B-B14F-4D97-AF65-F5344CB8AC3E}">
        <p14:creationId xmlns:p14="http://schemas.microsoft.com/office/powerpoint/2010/main" val="237983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9E81BF-6376-4A74-8142-64BDD07F9B9A}"/>
              </a:ext>
            </a:extLst>
          </p:cNvPr>
          <p:cNvSpPr>
            <a:spLocks noGrp="1"/>
          </p:cNvSpPr>
          <p:nvPr>
            <p:ph idx="1"/>
          </p:nvPr>
        </p:nvSpPr>
        <p:spPr/>
        <p:txBody>
          <a:bodyPr/>
          <a:lstStyle/>
          <a:p>
            <a:pPr>
              <a:lnSpc>
                <a:spcPct val="250000"/>
              </a:lnSpc>
            </a:pPr>
            <a:r>
              <a:rPr lang="en-SG"/>
              <a:t>Inline Element</a:t>
            </a:r>
          </a:p>
          <a:p>
            <a:pPr>
              <a:lnSpc>
                <a:spcPct val="250000"/>
              </a:lnSpc>
            </a:pPr>
            <a:r>
              <a:rPr lang="en-SG"/>
              <a:t>In Head Section of HTML</a:t>
            </a:r>
          </a:p>
          <a:p>
            <a:pPr>
              <a:lnSpc>
                <a:spcPct val="250000"/>
              </a:lnSpc>
            </a:pPr>
            <a:r>
              <a:rPr lang="en-SG"/>
              <a:t>External CSS File</a:t>
            </a:r>
            <a:endParaRPr lang="en-SG" dirty="0"/>
          </a:p>
        </p:txBody>
      </p:sp>
      <p:sp>
        <p:nvSpPr>
          <p:cNvPr id="2" name="Title 1">
            <a:extLst>
              <a:ext uri="{FF2B5EF4-FFF2-40B4-BE49-F238E27FC236}">
                <a16:creationId xmlns:a16="http://schemas.microsoft.com/office/drawing/2014/main" id="{F0D3BC6C-3480-4270-BFE8-AAE050532426}"/>
              </a:ext>
            </a:extLst>
          </p:cNvPr>
          <p:cNvSpPr>
            <a:spLocks noGrp="1"/>
          </p:cNvSpPr>
          <p:nvPr>
            <p:ph type="title"/>
          </p:nvPr>
        </p:nvSpPr>
        <p:spPr/>
        <p:txBody>
          <a:bodyPr/>
          <a:lstStyle/>
          <a:p>
            <a:r>
              <a:rPr lang="en-SG"/>
              <a:t>Different type of CSS Style &amp; their Priority</a:t>
            </a:r>
            <a:endParaRPr lang="en-SG" dirty="0"/>
          </a:p>
        </p:txBody>
      </p:sp>
      <p:sp>
        <p:nvSpPr>
          <p:cNvPr id="7" name="Rectangle 6">
            <a:extLst>
              <a:ext uri="{FF2B5EF4-FFF2-40B4-BE49-F238E27FC236}">
                <a16:creationId xmlns:a16="http://schemas.microsoft.com/office/drawing/2014/main" id="{46686C92-1FCF-4B15-BAD8-52C1E2CC1E80}"/>
              </a:ext>
            </a:extLst>
          </p:cNvPr>
          <p:cNvSpPr/>
          <p:nvPr/>
        </p:nvSpPr>
        <p:spPr>
          <a:xfrm>
            <a:off x="5916246" y="4536530"/>
            <a:ext cx="5918200" cy="969277"/>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&lt;link </a:t>
            </a:r>
            <a:r>
              <a:rPr kumimoji="0" lang="en-SG" sz="2400" b="0" i="0" u="none" strike="noStrike" kern="0" cap="none" spc="0" normalizeH="0" baseline="0" noProof="0" dirty="0" err="1">
                <a:ln>
                  <a:noFill/>
                </a:ln>
                <a:solidFill>
                  <a:srgbClr val="00517C"/>
                </a:solidFill>
                <a:effectLst/>
                <a:uLnTx/>
                <a:uFillTx/>
                <a:ea typeface="Roboto"/>
                <a:cs typeface="Roboto"/>
                <a:sym typeface="Arial"/>
              </a:rPr>
              <a:t>rel</a:t>
            </a:r>
            <a:r>
              <a:rPr kumimoji="0" lang="en-SG" sz="2400" b="0" i="0" u="none" strike="noStrike" kern="0" cap="none" spc="0" normalizeH="0" baseline="0" noProof="0" dirty="0">
                <a:ln>
                  <a:noFill/>
                </a:ln>
                <a:solidFill>
                  <a:srgbClr val="00517C"/>
                </a:solidFill>
                <a:effectLst/>
                <a:uLnTx/>
                <a:uFillTx/>
                <a:ea typeface="Roboto"/>
                <a:cs typeface="Roboto"/>
                <a:sym typeface="Arial"/>
              </a:rPr>
              <a:t>=“stylesheet”  </a:t>
            </a:r>
            <a:r>
              <a:rPr kumimoji="0" lang="en-SG" sz="2400" b="0" i="0" u="none" strike="noStrike" kern="0" cap="none" spc="0" normalizeH="0" baseline="0" noProof="0" dirty="0" err="1">
                <a:ln>
                  <a:noFill/>
                </a:ln>
                <a:solidFill>
                  <a:srgbClr val="00517C"/>
                </a:solidFill>
                <a:effectLst/>
                <a:uLnTx/>
                <a:uFillTx/>
                <a:ea typeface="Roboto"/>
                <a:cs typeface="Roboto"/>
                <a:sym typeface="Arial"/>
              </a:rPr>
              <a:t>href</a:t>
            </a:r>
            <a:r>
              <a:rPr kumimoji="0" lang="en-SG" sz="2400" b="0" i="0" u="none" strike="noStrike" kern="0" cap="none" spc="0" normalizeH="0" baseline="0" noProof="0" dirty="0">
                <a:ln>
                  <a:noFill/>
                </a:ln>
                <a:solidFill>
                  <a:srgbClr val="00517C"/>
                </a:solidFill>
                <a:effectLst/>
                <a:uLnTx/>
                <a:uFillTx/>
                <a:ea typeface="Roboto"/>
                <a:cs typeface="Roboto"/>
                <a:sym typeface="Arial"/>
              </a:rPr>
              <a:t>=“style.css” /&gt;</a:t>
            </a:r>
          </a:p>
        </p:txBody>
      </p:sp>
      <p:sp>
        <p:nvSpPr>
          <p:cNvPr id="8" name="Rectangle 7">
            <a:extLst>
              <a:ext uri="{FF2B5EF4-FFF2-40B4-BE49-F238E27FC236}">
                <a16:creationId xmlns:a16="http://schemas.microsoft.com/office/drawing/2014/main" id="{9A81B031-E21F-4E8F-9442-FE5C66CA8E2E}"/>
              </a:ext>
            </a:extLst>
          </p:cNvPr>
          <p:cNvSpPr/>
          <p:nvPr/>
        </p:nvSpPr>
        <p:spPr>
          <a:xfrm>
            <a:off x="5916245" y="2042795"/>
            <a:ext cx="5918201" cy="764721"/>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5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&lt;h1 style = “ </a:t>
            </a:r>
            <a:r>
              <a:rPr kumimoji="0" lang="en-SG" sz="24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400" b="0" i="0" u="none" strike="noStrike" kern="0" cap="none" spc="0" normalizeH="0" baseline="0" noProof="0" dirty="0">
                <a:ln>
                  <a:noFill/>
                </a:ln>
                <a:solidFill>
                  <a:srgbClr val="00517C"/>
                </a:solidFill>
                <a:effectLst/>
                <a:uLnTx/>
                <a:uFillTx/>
                <a:ea typeface="Roboto"/>
                <a:cs typeface="Roboto"/>
                <a:sym typeface="Arial"/>
              </a:rPr>
              <a:t> : red “&gt; HELLO &lt;/h1&gt;</a:t>
            </a:r>
          </a:p>
        </p:txBody>
      </p:sp>
      <p:sp>
        <p:nvSpPr>
          <p:cNvPr id="9" name="Rectangle 8">
            <a:extLst>
              <a:ext uri="{FF2B5EF4-FFF2-40B4-BE49-F238E27FC236}">
                <a16:creationId xmlns:a16="http://schemas.microsoft.com/office/drawing/2014/main" id="{C070FE6F-30DB-461E-AB7D-31602B8C697B}"/>
              </a:ext>
            </a:extLst>
          </p:cNvPr>
          <p:cNvSpPr/>
          <p:nvPr/>
        </p:nvSpPr>
        <p:spPr>
          <a:xfrm>
            <a:off x="5916246" y="3035815"/>
            <a:ext cx="5918200" cy="1272416"/>
          </a:xfrm>
          <a:prstGeom prst="rect">
            <a:avLst/>
          </a:prstGeom>
          <a:solidFill>
            <a:schemeClr val="accent5">
              <a:lumMod val="20000"/>
              <a:lumOff val="80000"/>
            </a:schemeClr>
          </a:solidFill>
          <a:ln w="25400" cap="flat" cmpd="sng" algn="ctr">
            <a:solidFill>
              <a:srgbClr val="FFFFFF"/>
            </a:solidFill>
            <a:prstDash val="solid"/>
          </a:ln>
          <a:effectLst/>
        </p:spPr>
        <p:txBody>
          <a:bodyPr rtlCol="0" anchor="ctr"/>
          <a:lstStyle/>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&lt;style&gt;</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	h1 { </a:t>
            </a:r>
            <a:r>
              <a:rPr kumimoji="0" lang="en-SG" sz="2400" b="0" i="0" u="none" strike="noStrike" kern="0" cap="none" spc="0" normalizeH="0" baseline="0" noProof="0" dirty="0" err="1">
                <a:ln>
                  <a:noFill/>
                </a:ln>
                <a:solidFill>
                  <a:srgbClr val="00517C"/>
                </a:solidFill>
                <a:effectLst/>
                <a:uLnTx/>
                <a:uFillTx/>
                <a:ea typeface="Roboto"/>
                <a:cs typeface="Roboto"/>
                <a:sym typeface="Arial"/>
              </a:rPr>
              <a:t>color</a:t>
            </a:r>
            <a:r>
              <a:rPr kumimoji="0" lang="en-SG" sz="2400" b="0" i="0" u="none" strike="noStrike" kern="0" cap="none" spc="0" normalizeH="0" baseline="0" noProof="0" dirty="0">
                <a:ln>
                  <a:noFill/>
                </a:ln>
                <a:solidFill>
                  <a:srgbClr val="00517C"/>
                </a:solidFill>
                <a:effectLst/>
                <a:uLnTx/>
                <a:uFillTx/>
                <a:ea typeface="Roboto"/>
                <a:cs typeface="Roboto"/>
                <a:sym typeface="Arial"/>
              </a:rPr>
              <a:t> : red; }</a:t>
            </a:r>
          </a:p>
          <a:p>
            <a:pPr marL="0" marR="0" lvl="1" indent="0" defTabSz="914400" eaLnBrk="1" fontAlgn="auto" latinLnBrk="0" hangingPunct="1">
              <a:lnSpc>
                <a:spcPct val="100000"/>
              </a:lnSpc>
              <a:spcBef>
                <a:spcPts val="0"/>
              </a:spcBef>
              <a:spcAft>
                <a:spcPts val="0"/>
              </a:spcAft>
              <a:buClrTx/>
              <a:buSzTx/>
              <a:buFontTx/>
              <a:buNone/>
              <a:tabLst/>
              <a:defRPr/>
            </a:pPr>
            <a:r>
              <a:rPr kumimoji="0" lang="en-SG" sz="2400" b="0" i="0" u="none" strike="noStrike" kern="0" cap="none" spc="0" normalizeH="0" baseline="0" noProof="0" dirty="0">
                <a:ln>
                  <a:noFill/>
                </a:ln>
                <a:solidFill>
                  <a:srgbClr val="00517C"/>
                </a:solidFill>
                <a:effectLst/>
                <a:uLnTx/>
                <a:uFillTx/>
                <a:ea typeface="Roboto"/>
                <a:cs typeface="Roboto"/>
                <a:sym typeface="Arial"/>
              </a:rPr>
              <a:t>&lt;/style&gt;</a:t>
            </a:r>
          </a:p>
        </p:txBody>
      </p:sp>
    </p:spTree>
    <p:extLst>
      <p:ext uri="{BB962C8B-B14F-4D97-AF65-F5344CB8AC3E}">
        <p14:creationId xmlns:p14="http://schemas.microsoft.com/office/powerpoint/2010/main" val="323736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2579</TotalTime>
  <Words>1244</Words>
  <Application>Microsoft Office PowerPoint</Application>
  <PresentationFormat>Widescreen</PresentationFormat>
  <Paragraphs>233</Paragraphs>
  <Slides>30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Calibri (Body)</vt:lpstr>
      <vt:lpstr>Open Sans Light</vt:lpstr>
      <vt:lpstr>Roboto</vt:lpstr>
      <vt:lpstr>Roboto Slab</vt:lpstr>
      <vt:lpstr>Adobe Gurmukhi</vt:lpstr>
      <vt:lpstr>Arial</vt:lpstr>
      <vt:lpstr>Calibri</vt:lpstr>
      <vt:lpstr>Wingdings</vt:lpstr>
      <vt:lpstr>1_Office Theme</vt:lpstr>
      <vt:lpstr>Web Development</vt:lpstr>
      <vt:lpstr>Content</vt:lpstr>
      <vt:lpstr>CSS</vt:lpstr>
      <vt:lpstr>What is CSS?</vt:lpstr>
      <vt:lpstr>How does CSS affect HTML?</vt:lpstr>
      <vt:lpstr>CSS Syntax</vt:lpstr>
      <vt:lpstr>CSS Syntax</vt:lpstr>
      <vt:lpstr>CSS Selector</vt:lpstr>
      <vt:lpstr>Different type of CSS Style &amp; their Priority</vt:lpstr>
      <vt:lpstr>Ordering of CSS Style</vt:lpstr>
      <vt:lpstr>HTML Element used with styling</vt:lpstr>
      <vt:lpstr>Create External Styles Sheet</vt:lpstr>
      <vt:lpstr>Applying Styles Sheet to HTML</vt:lpstr>
      <vt:lpstr>Color</vt:lpstr>
      <vt:lpstr>Opacity</vt:lpstr>
      <vt:lpstr>Layouts</vt:lpstr>
      <vt:lpstr>CSS Box Model</vt:lpstr>
      <vt:lpstr>Layout: Margin &amp; Padding</vt:lpstr>
      <vt:lpstr>Layout: Position</vt:lpstr>
      <vt:lpstr>Layout: text-align</vt:lpstr>
      <vt:lpstr>Sizing and Border</vt:lpstr>
      <vt:lpstr>Font</vt:lpstr>
      <vt:lpstr>Display </vt:lpstr>
      <vt:lpstr>Property for Anchor element</vt:lpstr>
      <vt:lpstr>Exercise – CSS</vt:lpstr>
      <vt:lpstr>Text-Transform</vt:lpstr>
      <vt:lpstr>CSS Animate Effects</vt:lpstr>
      <vt:lpstr>Transition Property</vt:lpstr>
      <vt:lpstr>Other External Library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HeartCode Workshop1</dc:title>
  <dc:creator>WU Jianhua</dc:creator>
  <cp:lastModifiedBy>WU Jianhua</cp:lastModifiedBy>
  <cp:revision>118</cp:revision>
  <dcterms:created xsi:type="dcterms:W3CDTF">2017-10-09T09:13:42Z</dcterms:created>
  <dcterms:modified xsi:type="dcterms:W3CDTF">2017-12-19T05:32:22Z</dcterms:modified>
</cp:coreProperties>
</file>