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405" r:id="rId2"/>
    <p:sldId id="258" r:id="rId3"/>
    <p:sldId id="304" r:id="rId4"/>
    <p:sldId id="414" r:id="rId5"/>
    <p:sldId id="413" r:id="rId6"/>
    <p:sldId id="307" r:id="rId7"/>
    <p:sldId id="309" r:id="rId8"/>
    <p:sldId id="310" r:id="rId9"/>
    <p:sldId id="420" r:id="rId10"/>
    <p:sldId id="314" r:id="rId11"/>
    <p:sldId id="402" r:id="rId12"/>
    <p:sldId id="415" r:id="rId13"/>
    <p:sldId id="416" r:id="rId14"/>
    <p:sldId id="417" r:id="rId15"/>
    <p:sldId id="418" r:id="rId16"/>
    <p:sldId id="419" r:id="rId17"/>
    <p:sldId id="365" r:id="rId18"/>
    <p:sldId id="367" r:id="rId19"/>
    <p:sldId id="368" r:id="rId20"/>
    <p:sldId id="369" r:id="rId21"/>
    <p:sldId id="370" r:id="rId22"/>
    <p:sldId id="421" r:id="rId23"/>
    <p:sldId id="422" r:id="rId24"/>
    <p:sldId id="423" r:id="rId25"/>
    <p:sldId id="382" r:id="rId26"/>
    <p:sldId id="425" r:id="rId27"/>
    <p:sldId id="383" r:id="rId28"/>
    <p:sldId id="384" r:id="rId29"/>
    <p:sldId id="385" r:id="rId30"/>
    <p:sldId id="386" r:id="rId31"/>
    <p:sldId id="387" r:id="rId32"/>
    <p:sldId id="388" r:id="rId33"/>
    <p:sldId id="391" r:id="rId34"/>
    <p:sldId id="392" r:id="rId35"/>
    <p:sldId id="393" r:id="rId36"/>
    <p:sldId id="394" r:id="rId37"/>
    <p:sldId id="424" r:id="rId38"/>
    <p:sldId id="426" r:id="rId39"/>
    <p:sldId id="42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9C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94096" autoAdjust="0"/>
  </p:normalViewPr>
  <p:slideViewPr>
    <p:cSldViewPr snapToGrid="0">
      <p:cViewPr varScale="1">
        <p:scale>
          <a:sx n="64" d="100"/>
          <a:sy n="64" d="100"/>
        </p:scale>
        <p:origin x="7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E0958-9C24-40C7-BD79-3C0E1D49DF60}" type="datetimeFigureOut">
              <a:rPr lang="en-SG" smtClean="0"/>
              <a:t>20/12/2017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C499E-42D0-4A07-BC17-3E1621001A44}" type="slidenum">
              <a:rPr lang="en-SG" smtClean="0"/>
              <a:t>‹#›</a:t>
            </a:fld>
            <a:endParaRPr lang="en-SG"/>
          </a:p>
        </p:txBody>
      </p:sp>
    </p:spTree>
    <p:extLst>
      <p:ext uri="{BB962C8B-B14F-4D97-AF65-F5344CB8AC3E}">
        <p14:creationId xmlns:p14="http://schemas.microsoft.com/office/powerpoint/2010/main" val="366094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Documentation link for CSS : https://getbootstrap.com/docs/3.3/css/</a:t>
            </a:r>
          </a:p>
        </p:txBody>
      </p:sp>
      <p:sp>
        <p:nvSpPr>
          <p:cNvPr id="4" name="Slide Number Placeholder 3"/>
          <p:cNvSpPr>
            <a:spLocks noGrp="1"/>
          </p:cNvSpPr>
          <p:nvPr>
            <p:ph type="sldNum" sz="quarter" idx="10"/>
          </p:nvPr>
        </p:nvSpPr>
        <p:spPr/>
        <p:txBody>
          <a:bodyPr/>
          <a:lstStyle/>
          <a:p>
            <a:fld id="{AE6C499E-42D0-4A07-BC17-3E1621001A44}" type="slidenum">
              <a:rPr lang="en-SG" smtClean="0"/>
              <a:t>13</a:t>
            </a:fld>
            <a:endParaRPr lang="en-SG"/>
          </a:p>
        </p:txBody>
      </p:sp>
    </p:spTree>
    <p:extLst>
      <p:ext uri="{BB962C8B-B14F-4D97-AF65-F5344CB8AC3E}">
        <p14:creationId xmlns:p14="http://schemas.microsoft.com/office/powerpoint/2010/main" val="1508861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setup is to initialise the behaviour of the carousel, it is use to set the options for it. More options are added to this script. Hence, this script is needed for the carousel to function. </a:t>
            </a:r>
          </a:p>
          <a:p>
            <a:endParaRPr lang="en-SG" dirty="0"/>
          </a:p>
          <a:p>
            <a:r>
              <a:rPr lang="en-SG" dirty="0"/>
              <a:t>The data type for the object is object / </a:t>
            </a:r>
            <a:r>
              <a:rPr lang="en-SG" dirty="0" err="1"/>
              <a:t>dict</a:t>
            </a:r>
            <a:r>
              <a:rPr lang="en-SG" dirty="0"/>
              <a:t>, hence for every new property/option, it is separated by a comma</a:t>
            </a:r>
          </a:p>
          <a:p>
            <a:endParaRPr lang="en-SG" dirty="0"/>
          </a:p>
          <a:p>
            <a:r>
              <a:rPr lang="en-SG" dirty="0"/>
              <a:t>Example of including option for auto-play of the slider: </a:t>
            </a:r>
            <a:br>
              <a:rPr lang="en-SG" dirty="0"/>
            </a:br>
            <a:br>
              <a:rPr lang="en-SG" dirty="0"/>
            </a:br>
            <a:r>
              <a:rPr lang="en-SG" dirty="0"/>
              <a:t>&lt;script&gt; </a:t>
            </a:r>
          </a:p>
          <a:p>
            <a:br>
              <a:rPr lang="en-SG" dirty="0"/>
            </a:br>
            <a:r>
              <a:rPr lang="en-SG" sz="1200" b="0" kern="1200" dirty="0">
                <a:solidFill>
                  <a:schemeClr val="tx1"/>
                </a:solidFill>
                <a:effectLst/>
                <a:latin typeface="+mn-lt"/>
                <a:ea typeface="+mn-ea"/>
                <a:cs typeface="+mn-cs"/>
              </a:rPr>
              <a:t>$('.owl-carousel').</a:t>
            </a:r>
            <a:r>
              <a:rPr lang="en-SG" sz="1200" b="0" kern="1200" dirty="0" err="1">
                <a:solidFill>
                  <a:schemeClr val="tx1"/>
                </a:solidFill>
                <a:effectLst/>
                <a:latin typeface="+mn-lt"/>
                <a:ea typeface="+mn-ea"/>
                <a:cs typeface="+mn-cs"/>
              </a:rPr>
              <a:t>owlCarousel</a:t>
            </a:r>
            <a:r>
              <a:rPr lang="en-SG" sz="1200" b="0" kern="1200" dirty="0">
                <a:solidFill>
                  <a:schemeClr val="tx1"/>
                </a:solidFill>
                <a:effectLst/>
                <a:latin typeface="+mn-lt"/>
                <a:ea typeface="+mn-ea"/>
                <a:cs typeface="+mn-cs"/>
              </a:rPr>
              <a:t>({</a:t>
            </a:r>
          </a:p>
          <a:p>
            <a:pPr lvl="1"/>
            <a:r>
              <a:rPr lang="en-SG" sz="1200" b="0" kern="1200" dirty="0" err="1">
                <a:solidFill>
                  <a:schemeClr val="tx1"/>
                </a:solidFill>
                <a:effectLst/>
                <a:latin typeface="+mn-lt"/>
                <a:ea typeface="+mn-ea"/>
                <a:cs typeface="+mn-cs"/>
              </a:rPr>
              <a:t>loop:true</a:t>
            </a:r>
            <a:r>
              <a:rPr lang="en-SG" sz="1200" b="0" kern="1200" dirty="0">
                <a:solidFill>
                  <a:schemeClr val="tx1"/>
                </a:solidFill>
                <a:effectLst/>
                <a:latin typeface="+mn-lt"/>
                <a:ea typeface="+mn-ea"/>
                <a:cs typeface="+mn-cs"/>
              </a:rPr>
              <a:t>,	// this option specific whether the slides goes in a loop or stop at last item</a:t>
            </a:r>
          </a:p>
          <a:p>
            <a:pPr lvl="1"/>
            <a:r>
              <a:rPr lang="en-SG" sz="1200" b="0" kern="1200" dirty="0">
                <a:solidFill>
                  <a:schemeClr val="tx1"/>
                </a:solidFill>
                <a:effectLst/>
                <a:latin typeface="+mn-lt"/>
                <a:ea typeface="+mn-ea"/>
                <a:cs typeface="+mn-cs"/>
              </a:rPr>
              <a:t>margin:10,</a:t>
            </a:r>
          </a:p>
          <a:p>
            <a:pPr lvl="1"/>
            <a:r>
              <a:rPr lang="en-SG" sz="1200" b="0" kern="1200" dirty="0" err="1">
                <a:solidFill>
                  <a:schemeClr val="tx1"/>
                </a:solidFill>
                <a:effectLst/>
                <a:latin typeface="+mn-lt"/>
                <a:ea typeface="+mn-ea"/>
                <a:cs typeface="+mn-cs"/>
              </a:rPr>
              <a:t>nav:true</a:t>
            </a:r>
            <a:r>
              <a:rPr lang="en-SG" sz="1200" b="0" kern="1200" dirty="0">
                <a:solidFill>
                  <a:schemeClr val="tx1"/>
                </a:solidFill>
                <a:effectLst/>
                <a:latin typeface="+mn-lt"/>
                <a:ea typeface="+mn-ea"/>
                <a:cs typeface="+mn-cs"/>
              </a:rPr>
              <a:t>,	// this option set whether to display the next and previous button</a:t>
            </a:r>
          </a:p>
          <a:p>
            <a:pPr lvl="1"/>
            <a:r>
              <a:rPr lang="en-SG" sz="1200" b="0" kern="1200" dirty="0">
                <a:solidFill>
                  <a:schemeClr val="tx1"/>
                </a:solidFill>
                <a:effectLst/>
                <a:latin typeface="+mn-lt"/>
                <a:ea typeface="+mn-ea"/>
                <a:cs typeface="+mn-cs"/>
              </a:rPr>
              <a:t>responsive:{	// this will change the number of item to display</a:t>
            </a:r>
          </a:p>
          <a:p>
            <a:pPr lvl="2"/>
            <a:r>
              <a:rPr lang="en-SG" sz="1200" b="0" kern="1200" dirty="0">
                <a:solidFill>
                  <a:schemeClr val="tx1"/>
                </a:solidFill>
                <a:effectLst/>
                <a:latin typeface="+mn-lt"/>
                <a:ea typeface="+mn-ea"/>
                <a:cs typeface="+mn-cs"/>
              </a:rPr>
              <a:t>0:{	// if the width of the screen is more then 0px, it will display the number of item stated</a:t>
            </a:r>
          </a:p>
          <a:p>
            <a:pPr lvl="3"/>
            <a:r>
              <a:rPr lang="en-SG" sz="1200" b="0" kern="1200" dirty="0">
                <a:solidFill>
                  <a:schemeClr val="tx1"/>
                </a:solidFill>
                <a:effectLst/>
                <a:latin typeface="+mn-lt"/>
                <a:ea typeface="+mn-ea"/>
                <a:cs typeface="+mn-cs"/>
              </a:rPr>
              <a:t>items:1</a:t>
            </a:r>
          </a:p>
          <a:p>
            <a:pPr lvl="2"/>
            <a:r>
              <a:rPr lang="en-SG" sz="1200" b="0" kern="1200" dirty="0">
                <a:solidFill>
                  <a:schemeClr val="tx1"/>
                </a:solidFill>
                <a:effectLst/>
                <a:latin typeface="+mn-lt"/>
                <a:ea typeface="+mn-ea"/>
                <a:cs typeface="+mn-cs"/>
              </a:rPr>
              <a:t>},</a:t>
            </a:r>
          </a:p>
          <a:p>
            <a:pPr lvl="2"/>
            <a:r>
              <a:rPr lang="en-SG" sz="1200" b="0" kern="1200" dirty="0">
                <a:solidFill>
                  <a:schemeClr val="tx1"/>
                </a:solidFill>
                <a:effectLst/>
                <a:latin typeface="+mn-lt"/>
                <a:ea typeface="+mn-ea"/>
                <a:cs typeface="+mn-cs"/>
              </a:rPr>
              <a:t>600:{	// if the width of the screen is more then 600px, it will display the number of item stated</a:t>
            </a:r>
          </a:p>
          <a:p>
            <a:pPr lvl="3"/>
            <a:r>
              <a:rPr lang="en-SG" sz="1200" b="0" kern="1200" dirty="0">
                <a:solidFill>
                  <a:schemeClr val="tx1"/>
                </a:solidFill>
                <a:effectLst/>
                <a:latin typeface="+mn-lt"/>
                <a:ea typeface="+mn-ea"/>
                <a:cs typeface="+mn-cs"/>
              </a:rPr>
              <a:t>items:3</a:t>
            </a:r>
          </a:p>
          <a:p>
            <a:pPr lvl="2"/>
            <a:r>
              <a:rPr lang="en-SG" sz="1200" b="0" kern="1200" dirty="0">
                <a:solidFill>
                  <a:schemeClr val="tx1"/>
                </a:solidFill>
                <a:effectLst/>
                <a:latin typeface="+mn-lt"/>
                <a:ea typeface="+mn-ea"/>
                <a:cs typeface="+mn-cs"/>
              </a:rPr>
              <a:t>},</a:t>
            </a:r>
          </a:p>
          <a:p>
            <a:pPr lvl="2"/>
            <a:r>
              <a:rPr lang="en-SG" sz="1200" b="0" kern="1200" dirty="0">
                <a:solidFill>
                  <a:schemeClr val="tx1"/>
                </a:solidFill>
                <a:effectLst/>
                <a:latin typeface="+mn-lt"/>
                <a:ea typeface="+mn-ea"/>
                <a:cs typeface="+mn-cs"/>
              </a:rPr>
              <a:t>1000: {	// if the width of the screen is more then 1000px, I twill display the number of item stated</a:t>
            </a:r>
          </a:p>
          <a:p>
            <a:pPr lvl="3"/>
            <a:r>
              <a:rPr lang="en-SG" sz="1200" b="0" kern="1200" dirty="0">
                <a:solidFill>
                  <a:schemeClr val="tx1"/>
                </a:solidFill>
                <a:effectLst/>
                <a:latin typeface="+mn-lt"/>
                <a:ea typeface="+mn-ea"/>
                <a:cs typeface="+mn-cs"/>
              </a:rPr>
              <a:t>Item:5 </a:t>
            </a:r>
          </a:p>
          <a:p>
            <a:pPr lvl="2"/>
            <a:r>
              <a:rPr lang="en-SG" sz="1200" b="0" kern="1200" dirty="0">
                <a:solidFill>
                  <a:schemeClr val="tx1"/>
                </a:solidFill>
                <a:effectLst/>
                <a:latin typeface="+mn-lt"/>
                <a:ea typeface="+mn-ea"/>
                <a:cs typeface="+mn-cs"/>
              </a:rPr>
              <a:t>} // if you view it at full screen on laptop, it should display 5. if you resize your screen to half, it should display 3. and on mobile, it should display 1</a:t>
            </a:r>
          </a:p>
          <a:p>
            <a:pPr lvl="1"/>
            <a:r>
              <a:rPr lang="en-SG" sz="1200" b="0" kern="1200" dirty="0">
                <a:solidFill>
                  <a:schemeClr val="tx1"/>
                </a:solidFill>
                <a:effectLst/>
                <a:latin typeface="+mn-lt"/>
                <a:ea typeface="+mn-ea"/>
                <a:cs typeface="+mn-cs"/>
              </a:rPr>
              <a:t>},</a:t>
            </a:r>
          </a:p>
          <a:p>
            <a:pPr lvl="1"/>
            <a:r>
              <a:rPr lang="en-SG" sz="1200" b="0" kern="1200" dirty="0" err="1">
                <a:solidFill>
                  <a:schemeClr val="tx1"/>
                </a:solidFill>
                <a:effectLst/>
                <a:latin typeface="+mn-lt"/>
                <a:ea typeface="+mn-ea"/>
                <a:cs typeface="+mn-cs"/>
              </a:rPr>
              <a:t>autoplay:true</a:t>
            </a:r>
            <a:r>
              <a:rPr lang="en-SG" sz="1200" b="0" kern="1200" dirty="0">
                <a:solidFill>
                  <a:schemeClr val="tx1"/>
                </a:solidFill>
                <a:effectLst/>
                <a:latin typeface="+mn-lt"/>
                <a:ea typeface="+mn-ea"/>
                <a:cs typeface="+mn-cs"/>
              </a:rPr>
              <a:t>, 		// this include new option for </a:t>
            </a:r>
            <a:r>
              <a:rPr lang="en-SG" sz="1200" b="0" kern="1200" dirty="0" err="1">
                <a:solidFill>
                  <a:schemeClr val="tx1"/>
                </a:solidFill>
                <a:effectLst/>
                <a:latin typeface="+mn-lt"/>
                <a:ea typeface="+mn-ea"/>
                <a:cs typeface="+mn-cs"/>
              </a:rPr>
              <a:t>autoplay</a:t>
            </a:r>
            <a:r>
              <a:rPr lang="en-SG" sz="1200" b="0" kern="1200" dirty="0">
                <a:solidFill>
                  <a:schemeClr val="tx1"/>
                </a:solidFill>
                <a:effectLst/>
                <a:latin typeface="+mn-lt"/>
                <a:ea typeface="+mn-ea"/>
                <a:cs typeface="+mn-cs"/>
              </a:rPr>
              <a:t>. </a:t>
            </a:r>
          </a:p>
          <a:p>
            <a:pPr lvl="1"/>
            <a:r>
              <a:rPr lang="en-SG" sz="1200" b="0" kern="1200" dirty="0">
                <a:solidFill>
                  <a:schemeClr val="tx1"/>
                </a:solidFill>
                <a:effectLst/>
                <a:latin typeface="+mn-lt"/>
                <a:ea typeface="+mn-ea"/>
                <a:cs typeface="+mn-cs"/>
              </a:rPr>
              <a:t>autoplayTimeout:3000,	// additional setting to </a:t>
            </a:r>
            <a:r>
              <a:rPr lang="en-SG" sz="1200" b="0" kern="1200" dirty="0" err="1">
                <a:solidFill>
                  <a:schemeClr val="tx1"/>
                </a:solidFill>
                <a:effectLst/>
                <a:latin typeface="+mn-lt"/>
                <a:ea typeface="+mn-ea"/>
                <a:cs typeface="+mn-cs"/>
              </a:rPr>
              <a:t>autoplay</a:t>
            </a:r>
            <a:r>
              <a:rPr lang="en-SG" sz="1200" b="0" kern="1200" dirty="0">
                <a:solidFill>
                  <a:schemeClr val="tx1"/>
                </a:solidFill>
                <a:effectLst/>
                <a:latin typeface="+mn-lt"/>
                <a:ea typeface="+mn-ea"/>
                <a:cs typeface="+mn-cs"/>
              </a:rPr>
              <a:t>. Take note that each other is separated by a comma. The option name and value are separate by a :</a:t>
            </a:r>
          </a:p>
          <a:p>
            <a:pPr lvl="1"/>
            <a:r>
              <a:rPr lang="en-SG" sz="1200" b="0" kern="1200" dirty="0" err="1">
                <a:solidFill>
                  <a:schemeClr val="tx1"/>
                </a:solidFill>
                <a:effectLst/>
                <a:latin typeface="+mn-lt"/>
                <a:ea typeface="+mn-ea"/>
                <a:cs typeface="+mn-cs"/>
              </a:rPr>
              <a:t>autoplayHoverPause:false</a:t>
            </a:r>
            <a:r>
              <a:rPr lang="en-SG" sz="1200" b="0" kern="1200" dirty="0">
                <a:solidFill>
                  <a:schemeClr val="tx1"/>
                </a:solidFill>
                <a:effectLst/>
                <a:latin typeface="+mn-lt"/>
                <a:ea typeface="+mn-ea"/>
                <a:cs typeface="+mn-cs"/>
              </a:rPr>
              <a:t>	// this option set whether to pause the </a:t>
            </a:r>
            <a:r>
              <a:rPr lang="en-SG" sz="1200" b="0" kern="1200" dirty="0" err="1">
                <a:solidFill>
                  <a:schemeClr val="tx1"/>
                </a:solidFill>
                <a:effectLst/>
                <a:latin typeface="+mn-lt"/>
                <a:ea typeface="+mn-ea"/>
                <a:cs typeface="+mn-cs"/>
              </a:rPr>
              <a:t>autoplay</a:t>
            </a:r>
            <a:r>
              <a:rPr lang="en-SG" sz="1200" b="0" kern="1200" dirty="0">
                <a:solidFill>
                  <a:schemeClr val="tx1"/>
                </a:solidFill>
                <a:effectLst/>
                <a:latin typeface="+mn-lt"/>
                <a:ea typeface="+mn-ea"/>
                <a:cs typeface="+mn-cs"/>
              </a:rPr>
              <a:t> when you hover over the slider. More option can be found on their documentation, and is mentioned on next slides</a:t>
            </a:r>
          </a:p>
          <a:p>
            <a:pPr lvl="0"/>
            <a:r>
              <a:rPr lang="en-SG" sz="1200" b="0" kern="1200" dirty="0">
                <a:solidFill>
                  <a:schemeClr val="tx1"/>
                </a:solidFill>
                <a:effectLst/>
                <a:latin typeface="+mn-lt"/>
                <a:ea typeface="+mn-ea"/>
                <a:cs typeface="+mn-cs"/>
              </a:rPr>
              <a:t>})</a:t>
            </a:r>
          </a:p>
          <a:p>
            <a:br>
              <a:rPr lang="en-SG" dirty="0"/>
            </a:br>
            <a:r>
              <a:rPr lang="en-SG" dirty="0"/>
              <a:t>&lt;/script&gt;</a:t>
            </a:r>
          </a:p>
        </p:txBody>
      </p:sp>
      <p:sp>
        <p:nvSpPr>
          <p:cNvPr id="4" name="Slide Number Placeholder 3"/>
          <p:cNvSpPr>
            <a:spLocks noGrp="1"/>
          </p:cNvSpPr>
          <p:nvPr>
            <p:ph type="sldNum" sz="quarter" idx="10"/>
          </p:nvPr>
        </p:nvSpPr>
        <p:spPr/>
        <p:txBody>
          <a:bodyPr/>
          <a:lstStyle/>
          <a:p>
            <a:fld id="{122651EF-ED98-4026-B217-8D6C6C287D1E}" type="slidenum">
              <a:rPr lang="en-SG" smtClean="0"/>
              <a:t>35</a:t>
            </a:fld>
            <a:endParaRPr lang="en-SG"/>
          </a:p>
        </p:txBody>
      </p:sp>
    </p:spTree>
    <p:extLst>
      <p:ext uri="{BB962C8B-B14F-4D97-AF65-F5344CB8AC3E}">
        <p14:creationId xmlns:p14="http://schemas.microsoft.com/office/powerpoint/2010/main" val="160711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Follow the template on the HTML segment. Change the content within the &lt;div class=“item”&gt; [Change this content ]&lt;/div&gt; .</a:t>
            </a:r>
          </a:p>
          <a:p>
            <a:endParaRPr lang="en-SG" dirty="0"/>
          </a:p>
          <a:p>
            <a:r>
              <a:rPr lang="en-SG" dirty="0"/>
              <a:t>The content item within the div, is the display item. So if you want to do a simple slide, you could change the h4 tag to an image tag. And if you want to includes caption in the slider, add in other tag into the item. Such as h3 or p tag. </a:t>
            </a:r>
          </a:p>
          <a:p>
            <a:endParaRPr lang="en-SG" dirty="0"/>
          </a:p>
          <a:p>
            <a:r>
              <a:rPr lang="en-SG" dirty="0"/>
              <a:t> Example of Slider for Bootstrap thumbnail images: </a:t>
            </a:r>
          </a:p>
          <a:p>
            <a:endParaRPr lang="en-SG" dirty="0"/>
          </a:p>
          <a:p>
            <a:r>
              <a:rPr lang="en-SG" dirty="0"/>
              <a:t>&lt;div class="owl-carousel owl-theme"&gt;</a:t>
            </a:r>
          </a:p>
          <a:p>
            <a:endParaRPr lang="en-SG" dirty="0"/>
          </a:p>
          <a:p>
            <a:pPr lvl="1"/>
            <a:r>
              <a:rPr lang="en-SG" dirty="0"/>
              <a:t>&lt;div class="item"&gt;</a:t>
            </a:r>
          </a:p>
          <a:p>
            <a:pPr lvl="1"/>
            <a:r>
              <a:rPr lang="en-SG" dirty="0"/>
              <a:t>&lt;!-- content for slider are placed within the div --&gt;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start of thumbnail.--&gt;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1&lt;/h3&gt;</a:t>
            </a:r>
          </a:p>
          <a:p>
            <a:r>
              <a:rPr lang="en-SG" dirty="0"/>
              <a:t>                &lt;p&gt;Description of Photo 1&lt;/p&gt;</a:t>
            </a:r>
          </a:p>
          <a:p>
            <a:r>
              <a:rPr lang="en-SG" dirty="0"/>
              <a:t>              &lt;/div&gt;</a:t>
            </a:r>
          </a:p>
          <a:p>
            <a:r>
              <a:rPr lang="en-SG" dirty="0"/>
              <a:t>            &lt;/div&gt;</a:t>
            </a:r>
          </a:p>
          <a:p>
            <a:pPr lvl="1"/>
            <a:r>
              <a:rPr lang="en-SG" dirty="0"/>
              <a:t>&lt;!-- end thumbnail --&gt;</a:t>
            </a:r>
          </a:p>
          <a:p>
            <a:pPr lvl="1"/>
            <a:endParaRPr lang="en-SG" dirty="0"/>
          </a:p>
          <a:p>
            <a:r>
              <a:rPr lang="en-SG" dirty="0"/>
              <a:t>          &lt;/div&gt;</a:t>
            </a:r>
          </a:p>
          <a:p>
            <a:r>
              <a:rPr lang="en-SG" dirty="0"/>
              <a:t>          </a:t>
            </a:r>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2&lt;/h3&gt;</a:t>
            </a:r>
          </a:p>
          <a:p>
            <a:r>
              <a:rPr lang="en-SG" dirty="0"/>
              <a:t>                  &lt;p&gt;Description of Photo 2&lt;/p&gt;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r>
              <a:rPr lang="en-SG" dirty="0"/>
              <a:t>          </a:t>
            </a:r>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3&lt;/h3&gt;</a:t>
            </a:r>
          </a:p>
          <a:p>
            <a:r>
              <a:rPr lang="en-SG" dirty="0"/>
              <a:t>                  &lt;p&gt;Description of Photo 3&lt;/p&gt;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endParaRPr lang="en-SG" dirty="0"/>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4&lt;/h3&gt;</a:t>
            </a:r>
          </a:p>
          <a:p>
            <a:r>
              <a:rPr lang="en-SG" dirty="0"/>
              <a:t>                  &lt;p&gt;Description of Photo 4&lt;/p&gt;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endParaRPr lang="en-SG" dirty="0"/>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5&lt;/h3&gt;</a:t>
            </a:r>
          </a:p>
          <a:p>
            <a:r>
              <a:rPr lang="en-SG" dirty="0"/>
              <a:t>                  &lt;p&gt;Description of Photo 5&lt;/p&gt;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endParaRPr lang="en-SG" dirty="0"/>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6&lt;/h3&gt;</a:t>
            </a:r>
          </a:p>
          <a:p>
            <a:r>
              <a:rPr lang="en-SG" dirty="0"/>
              <a:t>                  &lt;p&gt;Description of Photo 6&lt;/p&gt;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&lt;/div&gt;</a:t>
            </a:r>
            <a:br>
              <a:rPr lang="en-SG" dirty="0"/>
            </a:br>
            <a:r>
              <a:rPr lang="en-SG" dirty="0"/>
              <a:t>&lt;!-- end of row for content --&gt;</a:t>
            </a:r>
          </a:p>
          <a:p>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36</a:t>
            </a:fld>
            <a:endParaRPr lang="en-SG"/>
          </a:p>
        </p:txBody>
      </p:sp>
    </p:spTree>
    <p:extLst>
      <p:ext uri="{BB962C8B-B14F-4D97-AF65-F5344CB8AC3E}">
        <p14:creationId xmlns:p14="http://schemas.microsoft.com/office/powerpoint/2010/main" val="949342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https://owlcarousel2.github.io/OwlCarousel2/index.html</a:t>
            </a:r>
          </a:p>
        </p:txBody>
      </p:sp>
      <p:sp>
        <p:nvSpPr>
          <p:cNvPr id="4" name="Slide Number Placeholder 3"/>
          <p:cNvSpPr>
            <a:spLocks noGrp="1"/>
          </p:cNvSpPr>
          <p:nvPr>
            <p:ph type="sldNum" sz="quarter" idx="10"/>
          </p:nvPr>
        </p:nvSpPr>
        <p:spPr/>
        <p:txBody>
          <a:bodyPr/>
          <a:lstStyle/>
          <a:p>
            <a:fld id="{122651EF-ED98-4026-B217-8D6C6C287D1E}" type="slidenum">
              <a:rPr lang="en-SG" smtClean="0"/>
              <a:t>37</a:t>
            </a:fld>
            <a:endParaRPr lang="en-SG"/>
          </a:p>
        </p:txBody>
      </p:sp>
    </p:spTree>
    <p:extLst>
      <p:ext uri="{BB962C8B-B14F-4D97-AF65-F5344CB8AC3E}">
        <p14:creationId xmlns:p14="http://schemas.microsoft.com/office/powerpoint/2010/main" val="2174246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Follow the template on the HTML segment. Change the content within the &lt;div class=“item”&gt; [Change this content ]&lt;/div&gt; .</a:t>
            </a:r>
          </a:p>
          <a:p>
            <a:endParaRPr lang="en-SG" dirty="0"/>
          </a:p>
          <a:p>
            <a:r>
              <a:rPr lang="en-SG" dirty="0"/>
              <a:t>The content item within the div, is the display item. So if you want to do a simple slide, you could change the h4 tag to an image tag. And if you want to includes caption in the slider, add in other tag into the item. Such as h3 or p tag. </a:t>
            </a:r>
          </a:p>
          <a:p>
            <a:endParaRPr lang="en-SG" dirty="0"/>
          </a:p>
          <a:p>
            <a:r>
              <a:rPr lang="en-SG" dirty="0"/>
              <a:t> Example of Slider for Bootstrap thumbnail images: </a:t>
            </a:r>
          </a:p>
          <a:p>
            <a:endParaRPr lang="en-SG" dirty="0"/>
          </a:p>
          <a:p>
            <a:r>
              <a:rPr lang="en-SG" dirty="0"/>
              <a:t>&lt;div class="owl-carousel owl-theme"&gt;</a:t>
            </a:r>
          </a:p>
          <a:p>
            <a:endParaRPr lang="en-SG" dirty="0"/>
          </a:p>
          <a:p>
            <a:pPr lvl="1"/>
            <a:r>
              <a:rPr lang="en-SG" dirty="0"/>
              <a:t>&lt;div class="item"&gt;</a:t>
            </a:r>
          </a:p>
          <a:p>
            <a:pPr lvl="1"/>
            <a:r>
              <a:rPr lang="en-SG" dirty="0"/>
              <a:t>&lt;!-- content for slider are placed within the div --&gt;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start of thumbnail.--&gt;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1&lt;/h3&gt;</a:t>
            </a:r>
          </a:p>
          <a:p>
            <a:r>
              <a:rPr lang="en-SG" dirty="0"/>
              <a:t>                &lt;p&gt;Description of Photo 1&lt;/p&gt;</a:t>
            </a:r>
          </a:p>
          <a:p>
            <a:r>
              <a:rPr lang="en-SG" dirty="0"/>
              <a:t>              &lt;/div&gt;</a:t>
            </a:r>
          </a:p>
          <a:p>
            <a:r>
              <a:rPr lang="en-SG" dirty="0"/>
              <a:t>            &lt;/div&gt;</a:t>
            </a:r>
          </a:p>
          <a:p>
            <a:pPr lvl="1"/>
            <a:r>
              <a:rPr lang="en-SG" dirty="0"/>
              <a:t>&lt;!-- end thumbnail --&gt;</a:t>
            </a:r>
          </a:p>
          <a:p>
            <a:pPr lvl="1"/>
            <a:endParaRPr lang="en-SG" dirty="0"/>
          </a:p>
          <a:p>
            <a:r>
              <a:rPr lang="en-SG" dirty="0"/>
              <a:t>          &lt;/div&gt;</a:t>
            </a:r>
          </a:p>
          <a:p>
            <a:r>
              <a:rPr lang="en-SG" dirty="0"/>
              <a:t>          </a:t>
            </a:r>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2&lt;/h3&gt;</a:t>
            </a:r>
          </a:p>
          <a:p>
            <a:r>
              <a:rPr lang="en-SG" dirty="0"/>
              <a:t>                  &lt;p&gt;Description of Photo 2&lt;/p&gt;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r>
              <a:rPr lang="en-SG" dirty="0"/>
              <a:t>          </a:t>
            </a:r>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3&lt;/h3&gt;</a:t>
            </a:r>
          </a:p>
          <a:p>
            <a:r>
              <a:rPr lang="en-SG" dirty="0"/>
              <a:t>                  &lt;p&gt;Description of Photo 3&lt;/p&gt;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endParaRPr lang="en-SG" dirty="0"/>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4&lt;/h3&gt;</a:t>
            </a:r>
          </a:p>
          <a:p>
            <a:r>
              <a:rPr lang="en-SG" dirty="0"/>
              <a:t>                  &lt;p&gt;Description of Photo 4&lt;/p&gt;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endParaRPr lang="en-SG" dirty="0"/>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5&lt;/h3&gt;</a:t>
            </a:r>
          </a:p>
          <a:p>
            <a:r>
              <a:rPr lang="en-SG" dirty="0"/>
              <a:t>                  &lt;p&gt;Description of Photo 5&lt;/p&gt;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endParaRPr lang="en-SG" dirty="0"/>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6&lt;/h3&gt;</a:t>
            </a:r>
          </a:p>
          <a:p>
            <a:r>
              <a:rPr lang="en-SG" dirty="0"/>
              <a:t>                  &lt;p&gt;Description of Photo 6&lt;/p&gt;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&lt;/div&gt;</a:t>
            </a:r>
            <a:br>
              <a:rPr lang="en-SG" dirty="0"/>
            </a:br>
            <a:r>
              <a:rPr lang="en-SG" dirty="0"/>
              <a:t>&lt;!-- end of row for content --&gt;</a:t>
            </a:r>
          </a:p>
          <a:p>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38</a:t>
            </a:fld>
            <a:endParaRPr lang="en-SG"/>
          </a:p>
        </p:txBody>
      </p:sp>
    </p:spTree>
    <p:extLst>
      <p:ext uri="{BB962C8B-B14F-4D97-AF65-F5344CB8AC3E}">
        <p14:creationId xmlns:p14="http://schemas.microsoft.com/office/powerpoint/2010/main" val="267556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does JS are placed in the body instead of the head segment?</a:t>
            </a:r>
          </a:p>
          <a:p>
            <a:r>
              <a:rPr lang="en-SG" dirty="0"/>
              <a:t>1. To Speed up the loading time of the pages, when HTML DOM are loaded. It will load the head segment first before loading the body. The white blank pages we see when we visit any browser, that the loading time for the head resources. </a:t>
            </a:r>
          </a:p>
          <a:p>
            <a:endParaRPr lang="en-SG" dirty="0"/>
          </a:p>
          <a:p>
            <a:endParaRPr lang="en-SG" dirty="0"/>
          </a:p>
          <a:p>
            <a:r>
              <a:rPr lang="en-SG" dirty="0"/>
              <a:t>Why does JS Script tend to be place at the bottom of the pages?</a:t>
            </a:r>
          </a:p>
          <a:p>
            <a:r>
              <a:rPr lang="en-SG" dirty="0"/>
              <a:t>1. HTML is execute in a top-down order approach. That includes the </a:t>
            </a:r>
            <a:r>
              <a:rPr lang="en-SG" dirty="0" err="1"/>
              <a:t>js</a:t>
            </a:r>
            <a:r>
              <a:rPr lang="en-SG" dirty="0"/>
              <a:t> scripts.</a:t>
            </a:r>
          </a:p>
          <a:p>
            <a:r>
              <a:rPr lang="en-SG" dirty="0"/>
              <a:t>2. If the script is place above the element (id=A) and </a:t>
            </a:r>
            <a:r>
              <a:rPr lang="en-SG" dirty="0" err="1"/>
              <a:t>calles</a:t>
            </a:r>
            <a:r>
              <a:rPr lang="en-SG" dirty="0"/>
              <a:t> the element(id=A) within the script then it will not work. Cause when it </a:t>
            </a:r>
            <a:r>
              <a:rPr lang="en-SG" dirty="0" err="1"/>
              <a:t>execte</a:t>
            </a:r>
            <a:r>
              <a:rPr lang="en-SG" dirty="0"/>
              <a:t> the script, it could not find the element (id=A). </a:t>
            </a:r>
          </a:p>
        </p:txBody>
      </p:sp>
      <p:sp>
        <p:nvSpPr>
          <p:cNvPr id="4" name="Slide Number Placeholder 3"/>
          <p:cNvSpPr>
            <a:spLocks noGrp="1"/>
          </p:cNvSpPr>
          <p:nvPr>
            <p:ph type="sldNum" sz="quarter" idx="10"/>
          </p:nvPr>
        </p:nvSpPr>
        <p:spPr/>
        <p:txBody>
          <a:bodyPr/>
          <a:lstStyle/>
          <a:p>
            <a:fld id="{122651EF-ED98-4026-B217-8D6C6C287D1E}" type="slidenum">
              <a:rPr lang="en-SG" smtClean="0"/>
              <a:t>19</a:t>
            </a:fld>
            <a:endParaRPr lang="en-SG"/>
          </a:p>
        </p:txBody>
      </p:sp>
    </p:spTree>
    <p:extLst>
      <p:ext uri="{BB962C8B-B14F-4D97-AF65-F5344CB8AC3E}">
        <p14:creationId xmlns:p14="http://schemas.microsoft.com/office/powerpoint/2010/main" val="3664546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a:solidFill>
                  <a:schemeClr val="tx1"/>
                </a:solidFill>
                <a:effectLst/>
                <a:latin typeface="+mn-lt"/>
                <a:ea typeface="+mn-ea"/>
                <a:cs typeface="+mn-cs"/>
              </a:rPr>
              <a:t>Do you wonder why we do not have type="text/</a:t>
            </a:r>
            <a:r>
              <a:rPr lang="en-SG" sz="1200" b="1" i="0" kern="1200" dirty="0" err="1">
                <a:solidFill>
                  <a:schemeClr val="tx1"/>
                </a:solidFill>
                <a:effectLst/>
                <a:latin typeface="+mn-lt"/>
                <a:ea typeface="+mn-ea"/>
                <a:cs typeface="+mn-cs"/>
              </a:rPr>
              <a:t>javascript</a:t>
            </a:r>
            <a:r>
              <a:rPr lang="en-SG" sz="1200" b="1" i="0" kern="1200" dirty="0">
                <a:solidFill>
                  <a:schemeClr val="tx1"/>
                </a:solidFill>
                <a:effectLst/>
                <a:latin typeface="+mn-lt"/>
                <a:ea typeface="+mn-ea"/>
                <a:cs typeface="+mn-cs"/>
              </a:rPr>
              <a:t>" inside the &lt;script&gt; tag?</a:t>
            </a:r>
            <a:br>
              <a:rPr lang="en-SG" dirty="0"/>
            </a:br>
            <a:br>
              <a:rPr lang="en-SG" dirty="0"/>
            </a:br>
            <a:r>
              <a:rPr lang="en-SG" sz="1200" b="0" i="0" kern="1200" dirty="0">
                <a:solidFill>
                  <a:schemeClr val="tx1"/>
                </a:solidFill>
                <a:effectLst/>
                <a:latin typeface="+mn-lt"/>
                <a:ea typeface="+mn-ea"/>
                <a:cs typeface="+mn-cs"/>
              </a:rPr>
              <a:t>This is not required in HTML5. JavaScript is the default scripting language in HTML5 and in all modern browsers!</a:t>
            </a:r>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20</a:t>
            </a:fld>
            <a:endParaRPr lang="en-SG"/>
          </a:p>
        </p:txBody>
      </p:sp>
    </p:spTree>
    <p:extLst>
      <p:ext uri="{BB962C8B-B14F-4D97-AF65-F5344CB8AC3E}">
        <p14:creationId xmlns:p14="http://schemas.microsoft.com/office/powerpoint/2010/main" val="416678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WOW.js is used in addition to animated.css to includes more effects. It provides effects when scrolling down. </a:t>
            </a:r>
          </a:p>
          <a:p>
            <a:endParaRPr lang="en-SG" dirty="0"/>
          </a:p>
          <a:p>
            <a:r>
              <a:rPr lang="en-SG" dirty="0"/>
              <a:t>Animated.css load and run the animation effect once the html pages is loaded. However, WOW.js run the animation effect when the screen is scroll to the item area. </a:t>
            </a:r>
          </a:p>
          <a:p>
            <a:endParaRPr lang="en-SG" dirty="0"/>
          </a:p>
          <a:p>
            <a:r>
              <a:rPr lang="en-SG" dirty="0"/>
              <a:t>WOW.js provide more setting to the animation as well, such as the duration and delay. With its advance setting</a:t>
            </a:r>
          </a:p>
        </p:txBody>
      </p:sp>
      <p:sp>
        <p:nvSpPr>
          <p:cNvPr id="4" name="Slide Number Placeholder 3"/>
          <p:cNvSpPr>
            <a:spLocks noGrp="1"/>
          </p:cNvSpPr>
          <p:nvPr>
            <p:ph type="sldNum" sz="quarter" idx="10"/>
          </p:nvPr>
        </p:nvSpPr>
        <p:spPr/>
        <p:txBody>
          <a:bodyPr/>
          <a:lstStyle/>
          <a:p>
            <a:fld id="{122651EF-ED98-4026-B217-8D6C6C287D1E}" type="slidenum">
              <a:rPr lang="en-SG" smtClean="0"/>
              <a:t>27</a:t>
            </a:fld>
            <a:endParaRPr lang="en-SG"/>
          </a:p>
        </p:txBody>
      </p:sp>
    </p:spTree>
    <p:extLst>
      <p:ext uri="{BB962C8B-B14F-4D97-AF65-F5344CB8AC3E}">
        <p14:creationId xmlns:p14="http://schemas.microsoft.com/office/powerpoint/2010/main" val="359728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Animated.css link is on previous slides</a:t>
            </a:r>
          </a:p>
        </p:txBody>
      </p:sp>
      <p:sp>
        <p:nvSpPr>
          <p:cNvPr id="4" name="Slide Number Placeholder 3"/>
          <p:cNvSpPr>
            <a:spLocks noGrp="1"/>
          </p:cNvSpPr>
          <p:nvPr>
            <p:ph type="sldNum" sz="quarter" idx="10"/>
          </p:nvPr>
        </p:nvSpPr>
        <p:spPr/>
        <p:txBody>
          <a:bodyPr/>
          <a:lstStyle/>
          <a:p>
            <a:fld id="{122651EF-ED98-4026-B217-8D6C6C287D1E}" type="slidenum">
              <a:rPr lang="en-SG" smtClean="0"/>
              <a:t>29</a:t>
            </a:fld>
            <a:endParaRPr lang="en-SG"/>
          </a:p>
        </p:txBody>
      </p:sp>
    </p:spTree>
    <p:extLst>
      <p:ext uri="{BB962C8B-B14F-4D97-AF65-F5344CB8AC3E}">
        <p14:creationId xmlns:p14="http://schemas.microsoft.com/office/powerpoint/2010/main" val="38392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31</a:t>
            </a:fld>
            <a:endParaRPr lang="en-SG"/>
          </a:p>
        </p:txBody>
      </p:sp>
    </p:spTree>
    <p:extLst>
      <p:ext uri="{BB962C8B-B14F-4D97-AF65-F5344CB8AC3E}">
        <p14:creationId xmlns:p14="http://schemas.microsoft.com/office/powerpoint/2010/main" val="426746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Documentation and more usage of smooth scroll can be found at https://github.com/galambalazs/smoothscroll-for-websites/wiki</a:t>
            </a:r>
          </a:p>
        </p:txBody>
      </p:sp>
      <p:sp>
        <p:nvSpPr>
          <p:cNvPr id="4" name="Slide Number Placeholder 3"/>
          <p:cNvSpPr>
            <a:spLocks noGrp="1"/>
          </p:cNvSpPr>
          <p:nvPr>
            <p:ph type="sldNum" sz="quarter" idx="10"/>
          </p:nvPr>
        </p:nvSpPr>
        <p:spPr/>
        <p:txBody>
          <a:bodyPr/>
          <a:lstStyle/>
          <a:p>
            <a:fld id="{122651EF-ED98-4026-B217-8D6C6C287D1E}" type="slidenum">
              <a:rPr lang="en-SG" smtClean="0"/>
              <a:t>32</a:t>
            </a:fld>
            <a:endParaRPr lang="en-SG"/>
          </a:p>
        </p:txBody>
      </p:sp>
    </p:spTree>
    <p:extLst>
      <p:ext uri="{BB962C8B-B14F-4D97-AF65-F5344CB8AC3E}">
        <p14:creationId xmlns:p14="http://schemas.microsoft.com/office/powerpoint/2010/main" val="4221230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https://owlcarousel2.github.io/OwlCarousel2/index.html</a:t>
            </a:r>
          </a:p>
        </p:txBody>
      </p:sp>
      <p:sp>
        <p:nvSpPr>
          <p:cNvPr id="4" name="Slide Number Placeholder 3"/>
          <p:cNvSpPr>
            <a:spLocks noGrp="1"/>
          </p:cNvSpPr>
          <p:nvPr>
            <p:ph type="sldNum" sz="quarter" idx="10"/>
          </p:nvPr>
        </p:nvSpPr>
        <p:spPr/>
        <p:txBody>
          <a:bodyPr/>
          <a:lstStyle/>
          <a:p>
            <a:fld id="{122651EF-ED98-4026-B217-8D6C6C287D1E}" type="slidenum">
              <a:rPr lang="en-SG" smtClean="0"/>
              <a:t>33</a:t>
            </a:fld>
            <a:endParaRPr lang="en-SG"/>
          </a:p>
        </p:txBody>
      </p:sp>
    </p:spTree>
    <p:extLst>
      <p:ext uri="{BB962C8B-B14F-4D97-AF65-F5344CB8AC3E}">
        <p14:creationId xmlns:p14="http://schemas.microsoft.com/office/powerpoint/2010/main" val="3166599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Jquery</a:t>
            </a:r>
            <a:r>
              <a:rPr lang="en-SG" dirty="0"/>
              <a:t> :</a:t>
            </a:r>
            <a:br>
              <a:rPr lang="en-SG" dirty="0"/>
            </a:br>
            <a:r>
              <a:rPr lang="en-SG" sz="1200" b="0" kern="1200" dirty="0">
                <a:solidFill>
                  <a:schemeClr val="tx1"/>
                </a:solidFill>
                <a:effectLst/>
                <a:latin typeface="+mn-lt"/>
                <a:ea typeface="+mn-ea"/>
                <a:cs typeface="+mn-cs"/>
              </a:rPr>
              <a:t>&lt;script </a:t>
            </a:r>
            <a:r>
              <a:rPr lang="en-SG" sz="1200" b="0" kern="1200" dirty="0" err="1">
                <a:solidFill>
                  <a:schemeClr val="tx1"/>
                </a:solidFill>
                <a:effectLst/>
                <a:latin typeface="+mn-lt"/>
                <a:ea typeface="+mn-ea"/>
                <a:cs typeface="+mn-cs"/>
              </a:rPr>
              <a:t>src</a:t>
            </a:r>
            <a:r>
              <a:rPr lang="en-SG" sz="1200" b="0" kern="1200" dirty="0">
                <a:solidFill>
                  <a:schemeClr val="tx1"/>
                </a:solidFill>
                <a:effectLst/>
                <a:latin typeface="+mn-lt"/>
                <a:ea typeface="+mn-ea"/>
                <a:cs typeface="+mn-cs"/>
              </a:rPr>
              <a:t>="https://cdnjs.cloudflare.com/ajax/libs/</a:t>
            </a:r>
            <a:r>
              <a:rPr lang="en-SG" sz="1200" b="0" kern="1200" dirty="0" err="1">
                <a:solidFill>
                  <a:schemeClr val="tx1"/>
                </a:solidFill>
                <a:effectLst/>
                <a:latin typeface="+mn-lt"/>
                <a:ea typeface="+mn-ea"/>
                <a:cs typeface="+mn-cs"/>
              </a:rPr>
              <a:t>jquery</a:t>
            </a:r>
            <a:r>
              <a:rPr lang="en-SG" sz="1200" b="0" kern="1200" dirty="0">
                <a:solidFill>
                  <a:schemeClr val="tx1"/>
                </a:solidFill>
                <a:effectLst/>
                <a:latin typeface="+mn-lt"/>
                <a:ea typeface="+mn-ea"/>
                <a:cs typeface="+mn-cs"/>
              </a:rPr>
              <a:t>/3.1.1/jquery.min.js"&gt;&lt;/script&gt;</a:t>
            </a:r>
          </a:p>
          <a:p>
            <a:pPr marL="0" marR="0" lvl="0" indent="0" algn="l" defTabSz="914400" rtl="0" eaLnBrk="1" fontAlgn="auto" latinLnBrk="0" hangingPunct="1">
              <a:lnSpc>
                <a:spcPct val="100000"/>
              </a:lnSpc>
              <a:spcBef>
                <a:spcPts val="0"/>
              </a:spcBef>
              <a:spcAft>
                <a:spcPts val="0"/>
              </a:spcAft>
              <a:buClrTx/>
              <a:buSzTx/>
              <a:buFontTx/>
              <a:buNone/>
              <a:tabLst/>
              <a:defRPr/>
            </a:pPr>
            <a:br>
              <a:rPr lang="en-SG" dirty="0"/>
            </a:br>
            <a:r>
              <a:rPr lang="en-SG" dirty="0"/>
              <a:t>Carousel JS :</a:t>
            </a:r>
            <a:br>
              <a:rPr lang="en-SG" dirty="0"/>
            </a:br>
            <a:r>
              <a:rPr lang="en-SG" sz="1200" b="0" kern="1200" dirty="0">
                <a:solidFill>
                  <a:schemeClr val="tx1"/>
                </a:solidFill>
                <a:effectLst/>
                <a:latin typeface="+mn-lt"/>
                <a:ea typeface="+mn-ea"/>
                <a:cs typeface="+mn-cs"/>
              </a:rPr>
              <a:t>&lt;script </a:t>
            </a:r>
            <a:r>
              <a:rPr lang="en-SG" sz="1200" b="0" kern="1200" dirty="0" err="1">
                <a:solidFill>
                  <a:schemeClr val="tx1"/>
                </a:solidFill>
                <a:effectLst/>
                <a:latin typeface="+mn-lt"/>
                <a:ea typeface="+mn-ea"/>
                <a:cs typeface="+mn-cs"/>
              </a:rPr>
              <a:t>src</a:t>
            </a:r>
            <a:r>
              <a:rPr lang="en-SG" sz="1200" b="0" kern="1200" dirty="0">
                <a:solidFill>
                  <a:schemeClr val="tx1"/>
                </a:solidFill>
                <a:effectLst/>
                <a:latin typeface="+mn-lt"/>
                <a:ea typeface="+mn-ea"/>
                <a:cs typeface="+mn-cs"/>
              </a:rPr>
              <a:t>="https://cdnjs.cloudflare.com/ajax/libs/OwlCarousel2/2.2.1/owl.carousel.js"&gt;&lt;/script&gt;</a:t>
            </a:r>
          </a:p>
          <a:p>
            <a:br>
              <a:rPr lang="en-SG" dirty="0"/>
            </a:br>
            <a:r>
              <a:rPr lang="en-SG" dirty="0"/>
              <a:t>Carousel CSS : </a:t>
            </a:r>
            <a:br>
              <a:rPr lang="en-SG" dirty="0"/>
            </a:br>
            <a:r>
              <a:rPr lang="en-SG" sz="1200" b="0" kern="1200" dirty="0">
                <a:solidFill>
                  <a:schemeClr val="tx1"/>
                </a:solidFill>
                <a:effectLst/>
                <a:latin typeface="+mn-lt"/>
                <a:ea typeface="+mn-ea"/>
                <a:cs typeface="+mn-cs"/>
              </a:rPr>
              <a:t>&lt;link </a:t>
            </a:r>
            <a:r>
              <a:rPr lang="en-SG" sz="1200" b="0" kern="1200" dirty="0" err="1">
                <a:solidFill>
                  <a:schemeClr val="tx1"/>
                </a:solidFill>
                <a:effectLst/>
                <a:latin typeface="+mn-lt"/>
                <a:ea typeface="+mn-ea"/>
                <a:cs typeface="+mn-cs"/>
              </a:rPr>
              <a:t>rel</a:t>
            </a:r>
            <a:r>
              <a:rPr lang="en-SG" sz="1200" b="0" kern="1200" dirty="0">
                <a:solidFill>
                  <a:schemeClr val="tx1"/>
                </a:solidFill>
                <a:effectLst/>
                <a:latin typeface="+mn-lt"/>
                <a:ea typeface="+mn-ea"/>
                <a:cs typeface="+mn-cs"/>
              </a:rPr>
              <a:t>="stylesheet" </a:t>
            </a:r>
            <a:r>
              <a:rPr lang="en-SG" sz="1200" b="0" kern="1200" dirty="0" err="1">
                <a:solidFill>
                  <a:schemeClr val="tx1"/>
                </a:solidFill>
                <a:effectLst/>
                <a:latin typeface="+mn-lt"/>
                <a:ea typeface="+mn-ea"/>
                <a:cs typeface="+mn-cs"/>
              </a:rPr>
              <a:t>href</a:t>
            </a:r>
            <a:r>
              <a:rPr lang="en-SG" sz="1200" b="0" kern="1200" dirty="0">
                <a:solidFill>
                  <a:schemeClr val="tx1"/>
                </a:solidFill>
                <a:effectLst/>
                <a:latin typeface="+mn-lt"/>
                <a:ea typeface="+mn-ea"/>
                <a:cs typeface="+mn-cs"/>
              </a:rPr>
              <a:t>="https://cdnjs.cloudflare.com/ajax/libs/OwlCarousel2/2.2.1/assets/owl.carousel.min.css" /&gt;</a:t>
            </a:r>
          </a:p>
          <a:p>
            <a:r>
              <a:rPr lang="en-SG" sz="1200" b="0" kern="1200" dirty="0">
                <a:solidFill>
                  <a:schemeClr val="tx1"/>
                </a:solidFill>
                <a:effectLst/>
                <a:latin typeface="+mn-lt"/>
                <a:ea typeface="+mn-ea"/>
                <a:cs typeface="+mn-cs"/>
              </a:rPr>
              <a:t>&lt;link </a:t>
            </a:r>
            <a:r>
              <a:rPr lang="en-SG" sz="1200" b="0" kern="1200" dirty="0" err="1">
                <a:solidFill>
                  <a:schemeClr val="tx1"/>
                </a:solidFill>
                <a:effectLst/>
                <a:latin typeface="+mn-lt"/>
                <a:ea typeface="+mn-ea"/>
                <a:cs typeface="+mn-cs"/>
              </a:rPr>
              <a:t>rel</a:t>
            </a:r>
            <a:r>
              <a:rPr lang="en-SG" sz="1200" b="0" kern="1200" dirty="0">
                <a:solidFill>
                  <a:schemeClr val="tx1"/>
                </a:solidFill>
                <a:effectLst/>
                <a:latin typeface="+mn-lt"/>
                <a:ea typeface="+mn-ea"/>
                <a:cs typeface="+mn-cs"/>
              </a:rPr>
              <a:t>="stylesheet" </a:t>
            </a:r>
            <a:r>
              <a:rPr lang="en-SG" sz="1200" b="0" kern="1200" dirty="0" err="1">
                <a:solidFill>
                  <a:schemeClr val="tx1"/>
                </a:solidFill>
                <a:effectLst/>
                <a:latin typeface="+mn-lt"/>
                <a:ea typeface="+mn-ea"/>
                <a:cs typeface="+mn-cs"/>
              </a:rPr>
              <a:t>href</a:t>
            </a:r>
            <a:r>
              <a:rPr lang="en-SG" sz="1200" b="0" kern="1200" dirty="0">
                <a:solidFill>
                  <a:schemeClr val="tx1"/>
                </a:solidFill>
                <a:effectLst/>
                <a:latin typeface="+mn-lt"/>
                <a:ea typeface="+mn-ea"/>
                <a:cs typeface="+mn-cs"/>
              </a:rPr>
              <a:t>="https://cdnjs.cloudflare.com/ajax/libs/OwlCarousel2/2.2.1/assets/owl.theme.default.min.css" /&gt;</a:t>
            </a:r>
          </a:p>
          <a:p>
            <a:endParaRPr lang="en-SG"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22651EF-ED98-4026-B217-8D6C6C287D1E}" type="slidenum">
              <a:rPr lang="en-SG" smtClean="0"/>
              <a:t>34</a:t>
            </a:fld>
            <a:endParaRPr lang="en-SG"/>
          </a:p>
        </p:txBody>
      </p:sp>
    </p:spTree>
    <p:extLst>
      <p:ext uri="{BB962C8B-B14F-4D97-AF65-F5344CB8AC3E}">
        <p14:creationId xmlns:p14="http://schemas.microsoft.com/office/powerpoint/2010/main" val="707900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pic>
        <p:nvPicPr>
          <p:cNvPr id="9" name="Picture 8">
            <a:extLst>
              <a:ext uri="{FF2B5EF4-FFF2-40B4-BE49-F238E27FC236}">
                <a16:creationId xmlns:a16="http://schemas.microsoft.com/office/drawing/2014/main" id="{9AD79392-DDE3-4793-A496-4CEBEBBBD6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23063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Tree>
    <p:extLst>
      <p:ext uri="{BB962C8B-B14F-4D97-AF65-F5344CB8AC3E}">
        <p14:creationId xmlns:p14="http://schemas.microsoft.com/office/powerpoint/2010/main" val="48218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723900" indent="-723900">
              <a:defRPr/>
            </a:lvl1pPr>
            <a:lvl2pPr marL="1079500" indent="-355600">
              <a:defRPr/>
            </a:lvl2pPr>
            <a:lvl3pPr marL="1435100" indent="-355600">
              <a:defRPr/>
            </a:lvl3pPr>
            <a:lvl4pPr marL="1790700" indent="-355600">
              <a:defRPr/>
            </a:lvl4pPr>
            <a:lvl5pPr marL="2159000" indent="-36830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36AD85B0-DDE1-4716-912C-662F888A8129}"/>
              </a:ext>
            </a:extLst>
          </p:cNvPr>
          <p:cNvSpPr>
            <a:spLocks noGrp="1"/>
          </p:cNvSpPr>
          <p:nvPr>
            <p:ph type="title"/>
          </p:nvPr>
        </p:nvSpPr>
        <p:spPr/>
        <p:txBody>
          <a:bodyPr/>
          <a:lstStyle/>
          <a:p>
            <a:r>
              <a:rPr lang="en-US"/>
              <a:t>Click to edit Master title style</a:t>
            </a:r>
            <a:endParaRPr lang="en-SG"/>
          </a:p>
        </p:txBody>
      </p:sp>
      <p:sp>
        <p:nvSpPr>
          <p:cNvPr id="13" name="Slide Number Placeholder 12">
            <a:extLst>
              <a:ext uri="{FF2B5EF4-FFF2-40B4-BE49-F238E27FC236}">
                <a16:creationId xmlns:a16="http://schemas.microsoft.com/office/drawing/2014/main" id="{6AD3CC41-811D-410F-9AC5-21DFD9A7DB59}"/>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6" name="Picture 15">
            <a:extLst>
              <a:ext uri="{FF2B5EF4-FFF2-40B4-BE49-F238E27FC236}">
                <a16:creationId xmlns:a16="http://schemas.microsoft.com/office/drawing/2014/main" id="{9FB8BC96-FCED-403B-999B-E2E717A973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41755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97420"/>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Slide Number Placeholder 6">
            <a:extLst>
              <a:ext uri="{FF2B5EF4-FFF2-40B4-BE49-F238E27FC236}">
                <a16:creationId xmlns:a16="http://schemas.microsoft.com/office/drawing/2014/main" id="{76E7D23D-069C-477A-82D6-E81BBB9B4B7C}"/>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0" name="Picture 9">
            <a:extLst>
              <a:ext uri="{FF2B5EF4-FFF2-40B4-BE49-F238E27FC236}">
                <a16:creationId xmlns:a16="http://schemas.microsoft.com/office/drawing/2014/main" id="{8CE5892A-91CC-4EF8-AFAA-CD80D3FAAA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111593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Slide Number Placeholder 6">
            <a:extLst>
              <a:ext uri="{FF2B5EF4-FFF2-40B4-BE49-F238E27FC236}">
                <a16:creationId xmlns:a16="http://schemas.microsoft.com/office/drawing/2014/main" id="{76E7D23D-069C-477A-82D6-E81BBB9B4B7C}"/>
              </a:ext>
            </a:extLst>
          </p:cNvPr>
          <p:cNvSpPr>
            <a:spLocks noGrp="1"/>
          </p:cNvSpPr>
          <p:nvPr>
            <p:ph type="sldNum" sz="quarter" idx="10"/>
          </p:nvPr>
        </p:nvSpPr>
        <p:spPr/>
        <p:txBody>
          <a:bodyPr/>
          <a:lstStyle/>
          <a:p>
            <a:fld id="{F0398FA4-423D-491B-8B60-19EDEE9DFD1D}" type="slidenum">
              <a:rPr lang="en-SG" smtClean="0"/>
              <a:pPr/>
              <a:t>‹#›</a:t>
            </a:fld>
            <a:endParaRPr lang="en-SG"/>
          </a:p>
        </p:txBody>
      </p:sp>
    </p:spTree>
    <p:extLst>
      <p:ext uri="{BB962C8B-B14F-4D97-AF65-F5344CB8AC3E}">
        <p14:creationId xmlns:p14="http://schemas.microsoft.com/office/powerpoint/2010/main" val="235686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2567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2567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A0F373F5-32AF-4E99-B3CA-0B2C618D71FA}"/>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0" name="Picture 9">
            <a:extLst>
              <a:ext uri="{FF2B5EF4-FFF2-40B4-BE49-F238E27FC236}">
                <a16:creationId xmlns:a16="http://schemas.microsoft.com/office/drawing/2014/main" id="{F8AAE660-DB98-45F9-963A-08EC40F64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91835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5773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5773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a:extLst>
              <a:ext uri="{FF2B5EF4-FFF2-40B4-BE49-F238E27FC236}">
                <a16:creationId xmlns:a16="http://schemas.microsoft.com/office/drawing/2014/main" id="{C158A8D3-DD4B-4E24-AF9F-07835E5E57A3}"/>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2" name="Picture 11">
            <a:extLst>
              <a:ext uri="{FF2B5EF4-FFF2-40B4-BE49-F238E27FC236}">
                <a16:creationId xmlns:a16="http://schemas.microsoft.com/office/drawing/2014/main" id="{01E3DAD6-C859-46C2-9DBA-F1876DC2BE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187183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C4DD5ACF-17AC-41FE-B550-206C50CC1948}"/>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9" name="Picture 8">
            <a:extLst>
              <a:ext uri="{FF2B5EF4-FFF2-40B4-BE49-F238E27FC236}">
                <a16:creationId xmlns:a16="http://schemas.microsoft.com/office/drawing/2014/main" id="{5B453809-A33D-445F-B373-510C71F653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99446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258187-DABB-4573-986E-E82980C3CD7F}"/>
              </a:ext>
            </a:extLst>
          </p:cNvPr>
          <p:cNvSpPr>
            <a:spLocks noGrp="1"/>
          </p:cNvSpPr>
          <p:nvPr>
            <p:ph type="sldNum" sz="quarter" idx="10"/>
          </p:nvPr>
        </p:nvSpPr>
        <p:spPr/>
        <p:txBody>
          <a:bodyPr/>
          <a:lstStyle/>
          <a:p>
            <a:fld id="{F0398FA4-423D-491B-8B60-19EDEE9DFD1D}" type="slidenum">
              <a:rPr lang="en-SG" smtClean="0"/>
              <a:pPr/>
              <a:t>‹#›</a:t>
            </a:fld>
            <a:endParaRPr lang="en-SG"/>
          </a:p>
        </p:txBody>
      </p:sp>
    </p:spTree>
    <p:extLst>
      <p:ext uri="{BB962C8B-B14F-4D97-AF65-F5344CB8AC3E}">
        <p14:creationId xmlns:p14="http://schemas.microsoft.com/office/powerpoint/2010/main" val="403801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E2849C-BF91-473D-B2DA-7A364A3284D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1036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36477" y="6352667"/>
            <a:ext cx="7017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0398FA4-423D-491B-8B60-19EDEE9DFD1D}" type="slidenum">
              <a:rPr lang="en-SG" smtClean="0"/>
              <a:pPr/>
              <a:t>‹#›</a:t>
            </a:fld>
            <a:endParaRPr lang="en-SG"/>
          </a:p>
        </p:txBody>
      </p:sp>
    </p:spTree>
    <p:extLst>
      <p:ext uri="{BB962C8B-B14F-4D97-AF65-F5344CB8AC3E}">
        <p14:creationId xmlns:p14="http://schemas.microsoft.com/office/powerpoint/2010/main" val="17331075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xStyles>
    <p:titleStyle>
      <a:lvl1pPr algn="ctr" defTabSz="914377" rtl="0" eaLnBrk="1" latinLnBrk="0" hangingPunct="1">
        <a:lnSpc>
          <a:spcPct val="90000"/>
        </a:lnSpc>
        <a:spcBef>
          <a:spcPct val="0"/>
        </a:spcBef>
        <a:buNone/>
        <a:defRPr sz="4400" b="1" kern="1200">
          <a:solidFill>
            <a:srgbClr val="D09C0B"/>
          </a:solidFill>
          <a:latin typeface="Open Sans Light" panose="020B0306030504020204"/>
          <a:ea typeface="+mj-ea"/>
          <a:cs typeface="+mj-cs"/>
        </a:defRPr>
      </a:lvl1pPr>
    </p:titleStyle>
    <p:bodyStyle>
      <a:lvl1pPr marL="533400" indent="-533400" algn="l" defTabSz="914377" rtl="0" eaLnBrk="1" latinLnBrk="0" hangingPunct="1">
        <a:lnSpc>
          <a:spcPct val="90000"/>
        </a:lnSpc>
        <a:spcBef>
          <a:spcPts val="1000"/>
        </a:spcBef>
        <a:buFont typeface="Wingdings" panose="05000000000000000000" pitchFamily="2" charset="2"/>
        <a:buChar char="q"/>
        <a:defRPr sz="2800" kern="1200">
          <a:solidFill>
            <a:schemeClr val="tx1"/>
          </a:solidFill>
          <a:latin typeface="Calibri (Body)"/>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Calibri (Body)"/>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Body)"/>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CCE98C-D756-4988-913D-45563F79C1CB}"/>
              </a:ext>
            </a:extLst>
          </p:cNvPr>
          <p:cNvSpPr>
            <a:spLocks noGrp="1"/>
          </p:cNvSpPr>
          <p:nvPr>
            <p:ph type="subTitle" idx="1"/>
          </p:nvPr>
        </p:nvSpPr>
        <p:spPr>
          <a:xfrm>
            <a:off x="1509011" y="5074540"/>
            <a:ext cx="9144000" cy="685800"/>
          </a:xfrm>
        </p:spPr>
        <p:txBody>
          <a:bodyPr/>
          <a:lstStyle/>
          <a:p>
            <a:r>
              <a:rPr lang="en-SG" dirty="0">
                <a:solidFill>
                  <a:srgbClr val="D09C0B"/>
                </a:solidFill>
              </a:rPr>
              <a:t>19</a:t>
            </a:r>
            <a:r>
              <a:rPr lang="en-SG" baseline="30000" dirty="0">
                <a:solidFill>
                  <a:srgbClr val="D09C0B"/>
                </a:solidFill>
              </a:rPr>
              <a:t>th</a:t>
            </a:r>
            <a:r>
              <a:rPr lang="en-SG" dirty="0">
                <a:solidFill>
                  <a:srgbClr val="D09C0B"/>
                </a:solidFill>
              </a:rPr>
              <a:t> December 2017</a:t>
            </a:r>
          </a:p>
        </p:txBody>
      </p:sp>
      <p:pic>
        <p:nvPicPr>
          <p:cNvPr id="4" name="Picture 3">
            <a:extLst>
              <a:ext uri="{FF2B5EF4-FFF2-40B4-BE49-F238E27FC236}">
                <a16:creationId xmlns:a16="http://schemas.microsoft.com/office/drawing/2014/main" id="{A3AEA8A1-5141-49C3-BB8A-A24E6964C7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4502" y="5616827"/>
            <a:ext cx="3028871" cy="1001068"/>
          </a:xfrm>
          <a:prstGeom prst="rect">
            <a:avLst/>
          </a:prstGeom>
        </p:spPr>
      </p:pic>
      <p:pic>
        <p:nvPicPr>
          <p:cNvPr id="5" name="Picture 4">
            <a:extLst>
              <a:ext uri="{FF2B5EF4-FFF2-40B4-BE49-F238E27FC236}">
                <a16:creationId xmlns:a16="http://schemas.microsoft.com/office/drawing/2014/main" id="{E6DB6A12-DCC0-4F40-AB00-315BBF19E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053" y="5017438"/>
            <a:ext cx="1600457" cy="1600457"/>
          </a:xfrm>
          <a:prstGeom prst="rect">
            <a:avLst/>
          </a:prstGeom>
        </p:spPr>
      </p:pic>
      <p:pic>
        <p:nvPicPr>
          <p:cNvPr id="6" name="Picture 5">
            <a:extLst>
              <a:ext uri="{FF2B5EF4-FFF2-40B4-BE49-F238E27FC236}">
                <a16:creationId xmlns:a16="http://schemas.microsoft.com/office/drawing/2014/main" id="{7A6F4A52-3E12-41B4-81BC-350C2FA2F2FA}"/>
              </a:ext>
            </a:extLst>
          </p:cNvPr>
          <p:cNvPicPr>
            <a:picLocks noChangeAspect="1"/>
          </p:cNvPicPr>
          <p:nvPr/>
        </p:nvPicPr>
        <p:blipFill>
          <a:blip r:embed="rId4"/>
          <a:stretch>
            <a:fillRect/>
          </a:stretch>
        </p:blipFill>
        <p:spPr>
          <a:xfrm>
            <a:off x="4021643" y="626897"/>
            <a:ext cx="4118735" cy="3564579"/>
          </a:xfrm>
          <a:prstGeom prst="rect">
            <a:avLst/>
          </a:prstGeom>
        </p:spPr>
      </p:pic>
      <p:sp>
        <p:nvSpPr>
          <p:cNvPr id="2" name="Title 1">
            <a:extLst>
              <a:ext uri="{FF2B5EF4-FFF2-40B4-BE49-F238E27FC236}">
                <a16:creationId xmlns:a16="http://schemas.microsoft.com/office/drawing/2014/main" id="{74E0FC71-E9C8-46C6-9D94-54B2C91E72E9}"/>
              </a:ext>
            </a:extLst>
          </p:cNvPr>
          <p:cNvSpPr>
            <a:spLocks noGrp="1"/>
          </p:cNvSpPr>
          <p:nvPr>
            <p:ph type="ctrTitle"/>
          </p:nvPr>
        </p:nvSpPr>
        <p:spPr>
          <a:xfrm>
            <a:off x="1509010" y="3498308"/>
            <a:ext cx="9144000" cy="1576232"/>
          </a:xfrm>
        </p:spPr>
        <p:txBody>
          <a:bodyPr/>
          <a:lstStyle/>
          <a:p>
            <a:r>
              <a:rPr lang="en-SG" dirty="0">
                <a:cs typeface="Adobe Gurmukhi" panose="01010101010101010101" pitchFamily="50" charset="0"/>
              </a:rPr>
              <a:t>Web Development</a:t>
            </a:r>
            <a:endParaRPr lang="en-SG" dirty="0"/>
          </a:p>
        </p:txBody>
      </p:sp>
    </p:spTree>
    <p:extLst>
      <p:ext uri="{BB962C8B-B14F-4D97-AF65-F5344CB8AC3E}">
        <p14:creationId xmlns:p14="http://schemas.microsoft.com/office/powerpoint/2010/main" val="265911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A2A7C-3259-4E43-90F5-A50F575DE452}"/>
              </a:ext>
            </a:extLst>
          </p:cNvPr>
          <p:cNvSpPr>
            <a:spLocks noGrp="1"/>
          </p:cNvSpPr>
          <p:nvPr>
            <p:ph idx="1"/>
          </p:nvPr>
        </p:nvSpPr>
        <p:spPr/>
        <p:txBody>
          <a:bodyPr/>
          <a:lstStyle/>
          <a:p>
            <a:pPr>
              <a:lnSpc>
                <a:spcPct val="200000"/>
              </a:lnSpc>
            </a:pPr>
            <a:r>
              <a:rPr lang="en-SG" dirty="0"/>
              <a:t>Similar to HTML </a:t>
            </a:r>
          </a:p>
          <a:p>
            <a:pPr>
              <a:lnSpc>
                <a:spcPct val="200000"/>
              </a:lnSpc>
            </a:pPr>
            <a:r>
              <a:rPr lang="en-SG" dirty="0"/>
              <a:t>Create a new file and name it style.css</a:t>
            </a:r>
          </a:p>
          <a:p>
            <a:pPr>
              <a:lnSpc>
                <a:spcPct val="200000"/>
              </a:lnSpc>
            </a:pPr>
            <a:r>
              <a:rPr lang="en-SG" dirty="0"/>
              <a:t>Extension end with .</a:t>
            </a:r>
            <a:r>
              <a:rPr lang="en-SG" dirty="0" err="1"/>
              <a:t>css</a:t>
            </a:r>
            <a:endParaRPr lang="en-SG" dirty="0"/>
          </a:p>
        </p:txBody>
      </p:sp>
      <p:sp>
        <p:nvSpPr>
          <p:cNvPr id="2" name="Title 1">
            <a:extLst>
              <a:ext uri="{FF2B5EF4-FFF2-40B4-BE49-F238E27FC236}">
                <a16:creationId xmlns:a16="http://schemas.microsoft.com/office/drawing/2014/main" id="{6A3D3A3D-E76C-43E0-9B33-893020E4FFA9}"/>
              </a:ext>
            </a:extLst>
          </p:cNvPr>
          <p:cNvSpPr>
            <a:spLocks noGrp="1"/>
          </p:cNvSpPr>
          <p:nvPr>
            <p:ph type="title"/>
          </p:nvPr>
        </p:nvSpPr>
        <p:spPr/>
        <p:txBody>
          <a:bodyPr/>
          <a:lstStyle/>
          <a:p>
            <a:r>
              <a:rPr lang="en-SG"/>
              <a:t>Create External Styles Sheet</a:t>
            </a:r>
            <a:endParaRPr lang="en-SG" dirty="0"/>
          </a:p>
        </p:txBody>
      </p:sp>
    </p:spTree>
    <p:extLst>
      <p:ext uri="{BB962C8B-B14F-4D97-AF65-F5344CB8AC3E}">
        <p14:creationId xmlns:p14="http://schemas.microsoft.com/office/powerpoint/2010/main" val="53404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A2A7C-3259-4E43-90F5-A50F575DE452}"/>
              </a:ext>
            </a:extLst>
          </p:cNvPr>
          <p:cNvSpPr>
            <a:spLocks noGrp="1"/>
          </p:cNvSpPr>
          <p:nvPr>
            <p:ph idx="1"/>
          </p:nvPr>
        </p:nvSpPr>
        <p:spPr/>
        <p:txBody>
          <a:bodyPr/>
          <a:lstStyle/>
          <a:p>
            <a:pPr>
              <a:lnSpc>
                <a:spcPct val="250000"/>
              </a:lnSpc>
            </a:pPr>
            <a:r>
              <a:rPr lang="en-SG" dirty="0"/>
              <a:t>link between html with external resource</a:t>
            </a:r>
          </a:p>
          <a:p>
            <a:pPr marL="0" indent="0">
              <a:lnSpc>
                <a:spcPct val="250000"/>
              </a:lnSpc>
              <a:buNone/>
            </a:pPr>
            <a:r>
              <a:rPr lang="en-SG" dirty="0"/>
              <a:t>&lt;link </a:t>
            </a:r>
            <a:r>
              <a:rPr lang="en-SG" dirty="0" err="1"/>
              <a:t>rel</a:t>
            </a:r>
            <a:r>
              <a:rPr lang="en-SG" dirty="0"/>
              <a:t>="stylesheet" </a:t>
            </a:r>
            <a:r>
              <a:rPr lang="en-SG" dirty="0" err="1"/>
              <a:t>href</a:t>
            </a:r>
            <a:r>
              <a:rPr lang="en-SG" dirty="0"/>
              <a:t>= "assets/</a:t>
            </a:r>
            <a:r>
              <a:rPr lang="en-SG" dirty="0" err="1"/>
              <a:t>css</a:t>
            </a:r>
            <a:r>
              <a:rPr lang="en-SG" dirty="0"/>
              <a:t>/style.css"&gt;</a:t>
            </a:r>
          </a:p>
          <a:p>
            <a:pPr>
              <a:lnSpc>
                <a:spcPct val="250000"/>
              </a:lnSpc>
            </a:pPr>
            <a:endParaRPr lang="en-SG" dirty="0"/>
          </a:p>
        </p:txBody>
      </p:sp>
      <p:sp>
        <p:nvSpPr>
          <p:cNvPr id="2" name="Title 1">
            <a:extLst>
              <a:ext uri="{FF2B5EF4-FFF2-40B4-BE49-F238E27FC236}">
                <a16:creationId xmlns:a16="http://schemas.microsoft.com/office/drawing/2014/main" id="{6A3D3A3D-E76C-43E0-9B33-893020E4FFA9}"/>
              </a:ext>
            </a:extLst>
          </p:cNvPr>
          <p:cNvSpPr>
            <a:spLocks noGrp="1"/>
          </p:cNvSpPr>
          <p:nvPr>
            <p:ph type="title"/>
          </p:nvPr>
        </p:nvSpPr>
        <p:spPr/>
        <p:txBody>
          <a:bodyPr/>
          <a:lstStyle/>
          <a:p>
            <a:r>
              <a:rPr lang="en-SG"/>
              <a:t>Applying Styles Sheet to HTML</a:t>
            </a:r>
            <a:endParaRPr lang="en-SG" dirty="0"/>
          </a:p>
        </p:txBody>
      </p:sp>
    </p:spTree>
    <p:extLst>
      <p:ext uri="{BB962C8B-B14F-4D97-AF65-F5344CB8AC3E}">
        <p14:creationId xmlns:p14="http://schemas.microsoft.com/office/powerpoint/2010/main" val="160342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a:bodyPr>
          <a:lstStyle/>
          <a:p>
            <a:pPr>
              <a:lnSpc>
                <a:spcPct val="150000"/>
              </a:lnSpc>
            </a:pPr>
            <a:r>
              <a:rPr lang="en-SG" dirty="0"/>
              <a:t>&lt;link &gt; tag to include external resources</a:t>
            </a:r>
          </a:p>
          <a:p>
            <a:pPr marL="0" indent="0">
              <a:lnSpc>
                <a:spcPct val="150000"/>
              </a:lnSpc>
              <a:buNone/>
            </a:pPr>
            <a:r>
              <a:rPr lang="en-SG" dirty="0"/>
              <a:t>Resources Link:</a:t>
            </a:r>
          </a:p>
          <a:p>
            <a:pPr marL="0" indent="0">
              <a:lnSpc>
                <a:spcPct val="110000"/>
              </a:lnSpc>
              <a:buNone/>
            </a:pPr>
            <a:r>
              <a:rPr lang="en-SG" sz="2400" dirty="0"/>
              <a:t>&lt;link </a:t>
            </a:r>
            <a:r>
              <a:rPr lang="en-SG" sz="2400" dirty="0" err="1"/>
              <a:t>rel</a:t>
            </a:r>
            <a:r>
              <a:rPr lang="en-SG" sz="2400" dirty="0"/>
              <a:t>="stylesheet" </a:t>
            </a:r>
            <a:r>
              <a:rPr lang="en-SG" sz="2400" dirty="0" err="1"/>
              <a:t>href</a:t>
            </a:r>
            <a:r>
              <a:rPr lang="en-SG" sz="2400" dirty="0"/>
              <a:t>="https://cdnjs.cloudflare.com/ajax/libs/twitter-bootstrap/3.3.7/</a:t>
            </a:r>
            <a:r>
              <a:rPr lang="en-SG" sz="2400" dirty="0" err="1"/>
              <a:t>css</a:t>
            </a:r>
            <a:r>
              <a:rPr lang="en-SG" sz="2400" dirty="0"/>
              <a:t>/bootstrap.min.css" /&gt;</a:t>
            </a:r>
          </a:p>
          <a:p>
            <a:pPr>
              <a:lnSpc>
                <a:spcPct val="150000"/>
              </a:lnSpc>
            </a:pPr>
            <a:r>
              <a:rPr lang="en-SG" dirty="0"/>
              <a:t>Add it to the head segment of the HTML</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Adding Bootstrap</a:t>
            </a:r>
            <a:endParaRPr lang="en-SG" dirty="0"/>
          </a:p>
        </p:txBody>
      </p:sp>
    </p:spTree>
    <p:extLst>
      <p:ext uri="{BB962C8B-B14F-4D97-AF65-F5344CB8AC3E}">
        <p14:creationId xmlns:p14="http://schemas.microsoft.com/office/powerpoint/2010/main" val="262495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00000"/>
              </a:lnSpc>
            </a:pPr>
            <a:r>
              <a:rPr lang="en-SG" dirty="0"/>
              <a:t>Using the class attribute of HTML tags</a:t>
            </a:r>
          </a:p>
          <a:p>
            <a:pPr>
              <a:lnSpc>
                <a:spcPct val="200000"/>
              </a:lnSpc>
              <a:buFont typeface="+mj-lt"/>
              <a:buAutoNum type="arabicPeriod"/>
            </a:pPr>
            <a:r>
              <a:rPr lang="en-SG" dirty="0"/>
              <a:t>Lookup their documentation for class name to use</a:t>
            </a:r>
          </a:p>
          <a:p>
            <a:pPr>
              <a:lnSpc>
                <a:spcPct val="150000"/>
              </a:lnSpc>
              <a:buFont typeface="+mj-lt"/>
              <a:buAutoNum type="arabicPeriod"/>
            </a:pPr>
            <a:r>
              <a:rPr lang="en-SG" dirty="0"/>
              <a:t>Apply it to your html attributes</a:t>
            </a:r>
          </a:p>
          <a:p>
            <a:pPr>
              <a:lnSpc>
                <a:spcPct val="200000"/>
              </a:lnSpc>
            </a:pPr>
            <a:endParaRPr lang="en-SG" dirty="0"/>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How to use Bootstrap</a:t>
            </a:r>
            <a:endParaRPr lang="en-SG" dirty="0"/>
          </a:p>
        </p:txBody>
      </p:sp>
    </p:spTree>
    <p:extLst>
      <p:ext uri="{BB962C8B-B14F-4D97-AF65-F5344CB8AC3E}">
        <p14:creationId xmlns:p14="http://schemas.microsoft.com/office/powerpoint/2010/main" val="30534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79C294-51A6-4F54-AA44-0624D366DEBD}"/>
              </a:ext>
            </a:extLst>
          </p:cNvPr>
          <p:cNvPicPr>
            <a:picLocks noGrp="1" noChangeAspect="1"/>
          </p:cNvPicPr>
          <p:nvPr>
            <p:ph idx="1"/>
          </p:nvPr>
        </p:nvPicPr>
        <p:blipFill rotWithShape="1">
          <a:blip r:embed="rId2"/>
          <a:stretch/>
        </p:blipFill>
        <p:spPr>
          <a:xfrm>
            <a:off x="1452803" y="2137333"/>
            <a:ext cx="9286393" cy="3886096"/>
          </a:xfrm>
          <a:prstGeom prst="rect">
            <a:avLst/>
          </a:prstGeom>
          <a:ln>
            <a:solidFill>
              <a:schemeClr val="bg1">
                <a:lumMod val="85000"/>
              </a:schemeClr>
            </a:solidFill>
          </a:ln>
        </p:spPr>
      </p:pic>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Bootstrap – Grid System</a:t>
            </a:r>
          </a:p>
        </p:txBody>
      </p:sp>
      <p:sp>
        <p:nvSpPr>
          <p:cNvPr id="6" name="Rectangle 5">
            <a:extLst>
              <a:ext uri="{FF2B5EF4-FFF2-40B4-BE49-F238E27FC236}">
                <a16:creationId xmlns:a16="http://schemas.microsoft.com/office/drawing/2014/main" id="{5B57062F-EF38-4917-BA5B-1087AB437BA3}"/>
              </a:ext>
            </a:extLst>
          </p:cNvPr>
          <p:cNvSpPr/>
          <p:nvPr/>
        </p:nvSpPr>
        <p:spPr>
          <a:xfrm>
            <a:off x="762469" y="1675668"/>
            <a:ext cx="2300630" cy="461665"/>
          </a:xfrm>
          <a:prstGeom prst="rect">
            <a:avLst/>
          </a:prstGeom>
        </p:spPr>
        <p:txBody>
          <a:bodyPr wrap="none">
            <a:spAutoFit/>
          </a:bodyPr>
          <a:lstStyle/>
          <a:p>
            <a:r>
              <a:rPr lang="en-SG" sz="2400" dirty="0"/>
              <a:t># of Column = 12</a:t>
            </a:r>
          </a:p>
        </p:txBody>
      </p:sp>
    </p:spTree>
    <p:extLst>
      <p:ext uri="{BB962C8B-B14F-4D97-AF65-F5344CB8AC3E}">
        <p14:creationId xmlns:p14="http://schemas.microsoft.com/office/powerpoint/2010/main" val="389625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50000"/>
              </a:lnSpc>
            </a:pPr>
            <a:r>
              <a:rPr lang="en-SG" dirty="0"/>
              <a:t>Font-Awesome is not part of Bootstrap</a:t>
            </a:r>
          </a:p>
          <a:p>
            <a:pPr>
              <a:lnSpc>
                <a:spcPct val="250000"/>
              </a:lnSpc>
            </a:pPr>
            <a:r>
              <a:rPr lang="en-SG" dirty="0"/>
              <a:t>Iconic font and CSS Framework</a:t>
            </a:r>
          </a:p>
          <a:p>
            <a:pPr>
              <a:lnSpc>
                <a:spcPct val="250000"/>
              </a:lnSpc>
            </a:pPr>
            <a:r>
              <a:rPr lang="en-SG" dirty="0"/>
              <a:t>Include customize icons to your webpages</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FONT-AWESOME ICON</a:t>
            </a:r>
            <a:endParaRPr lang="en-SG" dirty="0"/>
          </a:p>
        </p:txBody>
      </p:sp>
    </p:spTree>
    <p:extLst>
      <p:ext uri="{BB962C8B-B14F-4D97-AF65-F5344CB8AC3E}">
        <p14:creationId xmlns:p14="http://schemas.microsoft.com/office/powerpoint/2010/main" val="13487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fontScale="92500" lnSpcReduction="10000"/>
          </a:bodyPr>
          <a:lstStyle/>
          <a:p>
            <a:pPr>
              <a:lnSpc>
                <a:spcPct val="200000"/>
              </a:lnSpc>
            </a:pPr>
            <a:r>
              <a:rPr lang="en-SG" dirty="0"/>
              <a:t>Same procedure as Bootstrap</a:t>
            </a:r>
          </a:p>
          <a:p>
            <a:pPr>
              <a:lnSpc>
                <a:spcPct val="120000"/>
              </a:lnSpc>
              <a:buFont typeface="+mj-lt"/>
              <a:buAutoNum type="arabicPeriod"/>
            </a:pPr>
            <a:r>
              <a:rPr lang="en-SG" dirty="0"/>
              <a:t>Includes the link reference to the resources</a:t>
            </a:r>
            <a:br>
              <a:rPr lang="en-SG" dirty="0"/>
            </a:br>
            <a:r>
              <a:rPr lang="en-SG" sz="2600" i="1" dirty="0"/>
              <a:t>&lt;link </a:t>
            </a:r>
            <a:r>
              <a:rPr lang="en-SG" sz="2600" i="1" dirty="0" err="1"/>
              <a:t>rel</a:t>
            </a:r>
            <a:r>
              <a:rPr lang="en-SG" sz="2600" i="1" dirty="0"/>
              <a:t>="stylesheet" </a:t>
            </a:r>
            <a:r>
              <a:rPr lang="en-SG" sz="2600" i="1" dirty="0" err="1"/>
              <a:t>href</a:t>
            </a:r>
            <a:r>
              <a:rPr lang="en-SG" sz="2600" i="1" dirty="0"/>
              <a:t>="https://cdnjs.cloudflare.com/ajax/libs/font-awesome/4.7.0/</a:t>
            </a:r>
            <a:r>
              <a:rPr lang="en-SG" sz="2600" i="1" dirty="0" err="1"/>
              <a:t>css</a:t>
            </a:r>
            <a:r>
              <a:rPr lang="en-SG" sz="2600" i="1" dirty="0"/>
              <a:t>/font-awesome.min.css" /&gt;</a:t>
            </a:r>
          </a:p>
          <a:p>
            <a:pPr>
              <a:lnSpc>
                <a:spcPct val="120000"/>
              </a:lnSpc>
              <a:buFont typeface="+mj-lt"/>
              <a:buAutoNum type="arabicPeriod"/>
            </a:pPr>
            <a:r>
              <a:rPr lang="en-SG" dirty="0"/>
              <a:t>Find your desire icon on their website</a:t>
            </a:r>
            <a:br>
              <a:rPr lang="en-SG" dirty="0"/>
            </a:br>
            <a:r>
              <a:rPr lang="en-SG" sz="2600" i="1" dirty="0"/>
              <a:t>http://fontawesome.io/icons/</a:t>
            </a:r>
            <a:endParaRPr lang="en-SG" i="1" dirty="0"/>
          </a:p>
          <a:p>
            <a:pPr>
              <a:lnSpc>
                <a:spcPct val="200000"/>
              </a:lnSpc>
              <a:buFont typeface="+mj-lt"/>
              <a:buAutoNum type="arabicPeriod"/>
            </a:pPr>
            <a:r>
              <a:rPr lang="en-SG" dirty="0"/>
              <a:t>Add to your HTML pages through class attributes</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How to use Font-Awesome?</a:t>
            </a:r>
            <a:endParaRPr lang="en-SG" dirty="0"/>
          </a:p>
        </p:txBody>
      </p:sp>
    </p:spTree>
    <p:extLst>
      <p:ext uri="{BB962C8B-B14F-4D97-AF65-F5344CB8AC3E}">
        <p14:creationId xmlns:p14="http://schemas.microsoft.com/office/powerpoint/2010/main" val="33839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a:t>JS</a:t>
            </a:r>
            <a:endParaRPr lang="en-SG" dirty="0"/>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a:t>JavaScript</a:t>
            </a:r>
            <a:endParaRPr lang="en-SG" dirty="0"/>
          </a:p>
        </p:txBody>
      </p:sp>
    </p:spTree>
    <p:extLst>
      <p:ext uri="{BB962C8B-B14F-4D97-AF65-F5344CB8AC3E}">
        <p14:creationId xmlns:p14="http://schemas.microsoft.com/office/powerpoint/2010/main" val="337523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p:txBody>
          <a:bodyPr/>
          <a:lstStyle/>
          <a:p>
            <a:pPr>
              <a:lnSpc>
                <a:spcPct val="200000"/>
              </a:lnSpc>
            </a:pPr>
            <a:r>
              <a:rPr lang="en-SG" dirty="0"/>
              <a:t>To program the behaviour of web pages </a:t>
            </a:r>
          </a:p>
          <a:p>
            <a:pPr>
              <a:lnSpc>
                <a:spcPct val="200000"/>
              </a:lnSpc>
            </a:pPr>
            <a:r>
              <a:rPr lang="en-SG" dirty="0"/>
              <a:t>Add interactivity and effects to websites</a:t>
            </a: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What is JavaScript?</a:t>
            </a:r>
            <a:endParaRPr lang="en-SG" dirty="0"/>
          </a:p>
        </p:txBody>
      </p:sp>
    </p:spTree>
    <p:extLst>
      <p:ext uri="{BB962C8B-B14F-4D97-AF65-F5344CB8AC3E}">
        <p14:creationId xmlns:p14="http://schemas.microsoft.com/office/powerpoint/2010/main" val="2787286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p:txBody>
          <a:bodyPr>
            <a:normAutofit lnSpcReduction="10000"/>
          </a:bodyPr>
          <a:lstStyle/>
          <a:p>
            <a:r>
              <a:rPr lang="en-SG"/>
              <a:t>Similar to CSS</a:t>
            </a:r>
          </a:p>
          <a:p>
            <a:pPr lvl="1"/>
            <a:r>
              <a:rPr lang="en-SG"/>
              <a:t>Internal JavaScript</a:t>
            </a:r>
          </a:p>
          <a:p>
            <a:pPr lvl="1"/>
            <a:r>
              <a:rPr lang="en-SG"/>
              <a:t>External JavaScript</a:t>
            </a:r>
          </a:p>
          <a:p>
            <a:pPr lvl="1"/>
            <a:endParaRPr lang="en-SG"/>
          </a:p>
          <a:p>
            <a:r>
              <a:rPr lang="en-SG"/>
              <a:t>JavaScript are normally placed in the body segment</a:t>
            </a:r>
          </a:p>
          <a:p>
            <a:endParaRPr lang="en-SG"/>
          </a:p>
          <a:p>
            <a:r>
              <a:rPr lang="en-SG"/>
              <a:t>Normally Placed at the bottom of the pages</a:t>
            </a:r>
          </a:p>
          <a:p>
            <a:endParaRPr lang="en-SG"/>
          </a:p>
          <a:p>
            <a:r>
              <a:rPr lang="en-SG"/>
              <a:t>Order of JavaScript library matters as well</a:t>
            </a:r>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How to Includes JS?</a:t>
            </a:r>
            <a:endParaRPr lang="en-SG" dirty="0"/>
          </a:p>
        </p:txBody>
      </p:sp>
    </p:spTree>
    <p:extLst>
      <p:ext uri="{BB962C8B-B14F-4D97-AF65-F5344CB8AC3E}">
        <p14:creationId xmlns:p14="http://schemas.microsoft.com/office/powerpoint/2010/main" val="5838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6AF62-CE2A-442A-AF46-439E562EF206}"/>
              </a:ext>
            </a:extLst>
          </p:cNvPr>
          <p:cNvSpPr>
            <a:spLocks noGrp="1"/>
          </p:cNvSpPr>
          <p:nvPr>
            <p:ph idx="1"/>
          </p:nvPr>
        </p:nvSpPr>
        <p:spPr/>
        <p:txBody>
          <a:bodyPr>
            <a:normAutofit/>
          </a:bodyPr>
          <a:lstStyle/>
          <a:p>
            <a:pPr>
              <a:lnSpc>
                <a:spcPct val="250000"/>
              </a:lnSpc>
            </a:pPr>
            <a:r>
              <a:rPr lang="en-SG" dirty="0"/>
              <a:t>Recap</a:t>
            </a:r>
          </a:p>
          <a:p>
            <a:pPr>
              <a:lnSpc>
                <a:spcPct val="250000"/>
              </a:lnSpc>
            </a:pPr>
            <a:r>
              <a:rPr lang="en-SG" dirty="0"/>
              <a:t>JavaScript &amp; </a:t>
            </a:r>
            <a:r>
              <a:rPr lang="en-SG" dirty="0" err="1"/>
              <a:t>Jquery</a:t>
            </a:r>
            <a:r>
              <a:rPr lang="en-SG" dirty="0"/>
              <a:t> Plugins</a:t>
            </a:r>
          </a:p>
          <a:p>
            <a:pPr>
              <a:lnSpc>
                <a:spcPct val="250000"/>
              </a:lnSpc>
            </a:pPr>
            <a:r>
              <a:rPr lang="en-SG" dirty="0"/>
              <a:t>Git</a:t>
            </a:r>
          </a:p>
          <a:p>
            <a:pPr>
              <a:lnSpc>
                <a:spcPct val="250000"/>
              </a:lnSpc>
            </a:pPr>
            <a:endParaRPr lang="en-SG" dirty="0"/>
          </a:p>
        </p:txBody>
      </p:sp>
      <p:sp>
        <p:nvSpPr>
          <p:cNvPr id="2" name="Title 1">
            <a:extLst>
              <a:ext uri="{FF2B5EF4-FFF2-40B4-BE49-F238E27FC236}">
                <a16:creationId xmlns:a16="http://schemas.microsoft.com/office/drawing/2014/main" id="{080A9E22-D353-4DD3-8B1B-FCA7E86BFD5C}"/>
              </a:ext>
            </a:extLst>
          </p:cNvPr>
          <p:cNvSpPr>
            <a:spLocks noGrp="1"/>
          </p:cNvSpPr>
          <p:nvPr>
            <p:ph type="title"/>
          </p:nvPr>
        </p:nvSpPr>
        <p:spPr/>
        <p:txBody>
          <a:bodyPr/>
          <a:lstStyle/>
          <a:p>
            <a:r>
              <a:rPr lang="en-SG"/>
              <a:t>Content</a:t>
            </a:r>
            <a:endParaRPr lang="en-SG" dirty="0"/>
          </a:p>
        </p:txBody>
      </p:sp>
    </p:spTree>
    <p:extLst>
      <p:ext uri="{BB962C8B-B14F-4D97-AF65-F5344CB8AC3E}">
        <p14:creationId xmlns:p14="http://schemas.microsoft.com/office/powerpoint/2010/main" val="255748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p:txBody>
          <a:bodyPr/>
          <a:lstStyle/>
          <a:p>
            <a:pPr>
              <a:lnSpc>
                <a:spcPct val="150000"/>
              </a:lnSpc>
            </a:pPr>
            <a:r>
              <a:rPr lang="en-SG" dirty="0"/>
              <a:t>Written within the HTML</a:t>
            </a:r>
          </a:p>
          <a:p>
            <a:pPr>
              <a:lnSpc>
                <a:spcPct val="150000"/>
              </a:lnSpc>
            </a:pPr>
            <a:r>
              <a:rPr lang="en-SG" dirty="0"/>
              <a:t>Using &lt;script&gt; elements</a:t>
            </a:r>
          </a:p>
          <a:p>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Internal JavaScript</a:t>
            </a:r>
            <a:endParaRPr lang="en-SG" dirty="0"/>
          </a:p>
        </p:txBody>
      </p:sp>
      <p:pic>
        <p:nvPicPr>
          <p:cNvPr id="4" name="Picture 3">
            <a:extLst>
              <a:ext uri="{FF2B5EF4-FFF2-40B4-BE49-F238E27FC236}">
                <a16:creationId xmlns:a16="http://schemas.microsoft.com/office/drawing/2014/main" id="{9C3726C4-4C57-4864-9850-B7602F99A2CB}"/>
              </a:ext>
            </a:extLst>
          </p:cNvPr>
          <p:cNvPicPr>
            <a:picLocks noChangeAspect="1"/>
          </p:cNvPicPr>
          <p:nvPr/>
        </p:nvPicPr>
        <p:blipFill>
          <a:blip r:embed="rId3"/>
          <a:stretch>
            <a:fillRect/>
          </a:stretch>
        </p:blipFill>
        <p:spPr>
          <a:xfrm>
            <a:off x="1117563" y="3579385"/>
            <a:ext cx="8071804" cy="2456901"/>
          </a:xfrm>
          <a:prstGeom prst="rect">
            <a:avLst/>
          </a:prstGeom>
        </p:spPr>
      </p:pic>
    </p:spTree>
    <p:extLst>
      <p:ext uri="{BB962C8B-B14F-4D97-AF65-F5344CB8AC3E}">
        <p14:creationId xmlns:p14="http://schemas.microsoft.com/office/powerpoint/2010/main" val="229935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p:txBody>
          <a:bodyPr/>
          <a:lstStyle/>
          <a:p>
            <a:pPr>
              <a:lnSpc>
                <a:spcPct val="150000"/>
              </a:lnSpc>
            </a:pPr>
            <a:r>
              <a:rPr lang="en-SG"/>
              <a:t>Has “ .js “  filename extension. E.g. script.js</a:t>
            </a:r>
          </a:p>
          <a:p>
            <a:pPr>
              <a:lnSpc>
                <a:spcPct val="150000"/>
              </a:lnSpc>
            </a:pPr>
            <a:r>
              <a:rPr lang="en-SG"/>
              <a:t>Using &lt;script&gt; tag to include the js file</a:t>
            </a:r>
          </a:p>
          <a:p>
            <a:pPr>
              <a:lnSpc>
                <a:spcPct val="150000"/>
              </a:lnSpc>
            </a:pPr>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External JavaScript</a:t>
            </a:r>
            <a:endParaRPr lang="en-SG" dirty="0"/>
          </a:p>
        </p:txBody>
      </p:sp>
      <p:pic>
        <p:nvPicPr>
          <p:cNvPr id="4" name="Picture 3">
            <a:extLst>
              <a:ext uri="{FF2B5EF4-FFF2-40B4-BE49-F238E27FC236}">
                <a16:creationId xmlns:a16="http://schemas.microsoft.com/office/drawing/2014/main" id="{C369CA18-2CC8-4A8C-B312-3698FB8FB019}"/>
              </a:ext>
            </a:extLst>
          </p:cNvPr>
          <p:cNvPicPr>
            <a:picLocks noChangeAspect="1"/>
          </p:cNvPicPr>
          <p:nvPr/>
        </p:nvPicPr>
        <p:blipFill>
          <a:blip r:embed="rId2"/>
          <a:stretch>
            <a:fillRect/>
          </a:stretch>
        </p:blipFill>
        <p:spPr>
          <a:xfrm>
            <a:off x="1155077" y="4001294"/>
            <a:ext cx="8071804" cy="859611"/>
          </a:xfrm>
          <a:prstGeom prst="rect">
            <a:avLst/>
          </a:prstGeom>
        </p:spPr>
      </p:pic>
    </p:spTree>
    <p:extLst>
      <p:ext uri="{BB962C8B-B14F-4D97-AF65-F5344CB8AC3E}">
        <p14:creationId xmlns:p14="http://schemas.microsoft.com/office/powerpoint/2010/main" val="3414487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a:t>JQuery</a:t>
            </a:r>
            <a:endParaRPr lang="en-SG" dirty="0"/>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a:t>JavaScript Library</a:t>
            </a:r>
            <a:endParaRPr lang="en-SG" dirty="0"/>
          </a:p>
        </p:txBody>
      </p:sp>
    </p:spTree>
    <p:extLst>
      <p:ext uri="{BB962C8B-B14F-4D97-AF65-F5344CB8AC3E}">
        <p14:creationId xmlns:p14="http://schemas.microsoft.com/office/powerpoint/2010/main" val="4183037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p:txBody>
          <a:bodyPr/>
          <a:lstStyle/>
          <a:p>
            <a:r>
              <a:rPr lang="en-SG" dirty="0"/>
              <a:t>JavaScript Library</a:t>
            </a:r>
          </a:p>
          <a:p>
            <a:pPr>
              <a:lnSpc>
                <a:spcPct val="200000"/>
              </a:lnSpc>
            </a:pPr>
            <a:r>
              <a:rPr lang="en-SG" dirty="0"/>
              <a:t>Simplifies JavaScript programming</a:t>
            </a:r>
          </a:p>
          <a:p>
            <a:pPr lvl="1"/>
            <a:r>
              <a:rPr lang="en-SG" dirty="0"/>
              <a:t>"write less, do more“</a:t>
            </a:r>
          </a:p>
          <a:p>
            <a:pPr>
              <a:lnSpc>
                <a:spcPct val="200000"/>
              </a:lnSpc>
            </a:pPr>
            <a:r>
              <a:rPr lang="en-SG" dirty="0"/>
              <a:t>A lot of plugins / library extended from </a:t>
            </a:r>
            <a:r>
              <a:rPr lang="en-SG" dirty="0" err="1"/>
              <a:t>JQuery</a:t>
            </a:r>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What’s JQuery?</a:t>
            </a:r>
            <a:endParaRPr lang="en-SG" dirty="0"/>
          </a:p>
        </p:txBody>
      </p:sp>
    </p:spTree>
    <p:extLst>
      <p:ext uri="{BB962C8B-B14F-4D97-AF65-F5344CB8AC3E}">
        <p14:creationId xmlns:p14="http://schemas.microsoft.com/office/powerpoint/2010/main" val="1870497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p:txBody>
          <a:bodyPr/>
          <a:lstStyle/>
          <a:p>
            <a:r>
              <a:rPr lang="en-SG" dirty="0"/>
              <a:t>Include the following tag into the HTML</a:t>
            </a:r>
          </a:p>
          <a:p>
            <a:pPr marL="0" indent="0">
              <a:buNone/>
            </a:pPr>
            <a:br>
              <a:rPr lang="en-SG" dirty="0"/>
            </a:br>
            <a:r>
              <a:rPr lang="en-SG" sz="2000" dirty="0"/>
              <a:t>&lt;script </a:t>
            </a:r>
            <a:r>
              <a:rPr lang="en-SG" sz="2000" dirty="0" err="1"/>
              <a:t>src</a:t>
            </a:r>
            <a:r>
              <a:rPr lang="en-SG" sz="2000" dirty="0"/>
              <a:t>="https://cdnjs.cloudflare.com/ajax/libs/</a:t>
            </a:r>
            <a:r>
              <a:rPr lang="en-SG" sz="2000" dirty="0" err="1"/>
              <a:t>jquery</a:t>
            </a:r>
            <a:r>
              <a:rPr lang="en-SG" sz="2000" dirty="0"/>
              <a:t>/3.2.1/jquery.min.js"&gt;&lt;/script&gt;</a:t>
            </a: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Adding JQuery</a:t>
            </a:r>
            <a:endParaRPr lang="en-SG" dirty="0"/>
          </a:p>
        </p:txBody>
      </p:sp>
    </p:spTree>
    <p:extLst>
      <p:ext uri="{BB962C8B-B14F-4D97-AF65-F5344CB8AC3E}">
        <p14:creationId xmlns:p14="http://schemas.microsoft.com/office/powerpoint/2010/main" val="1472469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a:t>PLUGINS</a:t>
            </a:r>
            <a:endParaRPr lang="en-SG" dirty="0"/>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664802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anchor="t">
            <a:normAutofit/>
          </a:bodyPr>
          <a:lstStyle/>
          <a:p>
            <a:pPr marL="0" indent="0">
              <a:lnSpc>
                <a:spcPct val="150000"/>
              </a:lnSpc>
              <a:buNone/>
            </a:pPr>
            <a:r>
              <a:rPr lang="en-SG" sz="2400" dirty="0">
                <a:solidFill>
                  <a:sysClr val="windowText" lastClr="000000"/>
                </a:solidFill>
              </a:rPr>
              <a:t>https://cdnjs.com/</a:t>
            </a:r>
          </a:p>
          <a:p>
            <a:pPr>
              <a:lnSpc>
                <a:spcPct val="150000"/>
              </a:lnSpc>
            </a:pPr>
            <a:r>
              <a:rPr lang="en-SG" sz="2400" dirty="0">
                <a:solidFill>
                  <a:sysClr val="windowText" lastClr="000000"/>
                </a:solidFill>
              </a:rPr>
              <a:t>Online library </a:t>
            </a:r>
            <a:r>
              <a:rPr lang="en-SG" sz="2400" dirty="0"/>
              <a:t>repository</a:t>
            </a:r>
          </a:p>
          <a:p>
            <a:pPr>
              <a:lnSpc>
                <a:spcPct val="150000"/>
              </a:lnSpc>
            </a:pPr>
            <a:r>
              <a:rPr lang="en-SG" sz="2400" dirty="0">
                <a:solidFill>
                  <a:sysClr val="windowText" lastClr="000000"/>
                </a:solidFill>
              </a:rPr>
              <a:t>Reference to online rather than local copy</a:t>
            </a:r>
          </a:p>
          <a:p>
            <a:pPr>
              <a:lnSpc>
                <a:spcPct val="150000"/>
              </a:lnSpc>
            </a:pPr>
            <a:r>
              <a:rPr lang="en-SG" sz="2400" dirty="0">
                <a:solidFill>
                  <a:sysClr val="windowText" lastClr="000000"/>
                </a:solidFill>
              </a:rPr>
              <a:t>Does not have to download the libraries</a:t>
            </a: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CDNJS</a:t>
            </a:r>
          </a:p>
        </p:txBody>
      </p:sp>
    </p:spTree>
    <p:extLst>
      <p:ext uri="{BB962C8B-B14F-4D97-AF65-F5344CB8AC3E}">
        <p14:creationId xmlns:p14="http://schemas.microsoft.com/office/powerpoint/2010/main" val="3825544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p:txBody>
          <a:bodyPr/>
          <a:lstStyle/>
          <a:p>
            <a:r>
              <a:rPr lang="en-SG"/>
              <a:t>Animated.css </a:t>
            </a:r>
          </a:p>
          <a:p>
            <a:pPr lvl="1"/>
            <a:r>
              <a:rPr lang="en-SG"/>
              <a:t>CSS only Library</a:t>
            </a:r>
          </a:p>
          <a:p>
            <a:pPr lvl="1"/>
            <a:r>
              <a:rPr lang="en-SG"/>
              <a:t>https://daneden.github.io/animate.css/</a:t>
            </a:r>
          </a:p>
          <a:p>
            <a:endParaRPr lang="en-SG"/>
          </a:p>
          <a:p>
            <a:r>
              <a:rPr lang="en-SG"/>
              <a:t>WOW.js</a:t>
            </a:r>
          </a:p>
          <a:p>
            <a:pPr lvl="1"/>
            <a:r>
              <a:rPr lang="en-SG"/>
              <a:t>Add on of JavaScript to animated.css</a:t>
            </a:r>
          </a:p>
          <a:p>
            <a:pPr lvl="1"/>
            <a:r>
              <a:rPr lang="en-SG"/>
              <a:t>http://mynameismatthieu.com/WOW/</a:t>
            </a:r>
          </a:p>
          <a:p>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Animation Effects </a:t>
            </a:r>
            <a:endParaRPr lang="en-SG" dirty="0"/>
          </a:p>
        </p:txBody>
      </p:sp>
    </p:spTree>
    <p:extLst>
      <p:ext uri="{BB962C8B-B14F-4D97-AF65-F5344CB8AC3E}">
        <p14:creationId xmlns:p14="http://schemas.microsoft.com/office/powerpoint/2010/main" val="2858315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anchor="ctr">
            <a:normAutofit fontScale="85000" lnSpcReduction="20000"/>
          </a:bodyPr>
          <a:lstStyle/>
          <a:p>
            <a:pPr marL="514350" indent="-514350">
              <a:lnSpc>
                <a:spcPct val="150000"/>
              </a:lnSpc>
              <a:buFont typeface="+mj-lt"/>
              <a:buAutoNum type="arabicPeriod"/>
            </a:pPr>
            <a:r>
              <a:rPr lang="en-SG"/>
              <a:t>Include the following stylesheet (Animated.css)</a:t>
            </a:r>
            <a:br>
              <a:rPr lang="en-SG"/>
            </a:br>
            <a:r>
              <a:rPr lang="en-SG" sz="2000">
                <a:solidFill>
                  <a:srgbClr val="C00000"/>
                </a:solidFill>
              </a:rPr>
              <a:t>&lt;link rel="stylesheet“ href="https://cdnjs.cloudflare.com/ajax/libs/animate.css/3.5.2/animate.min.css"&gt;</a:t>
            </a:r>
          </a:p>
          <a:p>
            <a:pPr marL="514350" indent="-514350">
              <a:lnSpc>
                <a:spcPct val="150000"/>
              </a:lnSpc>
              <a:buFont typeface="+mj-lt"/>
              <a:buAutoNum type="arabicPeriod"/>
            </a:pPr>
            <a:r>
              <a:rPr lang="en-SG"/>
              <a:t>Add the class “animated” to the element</a:t>
            </a:r>
          </a:p>
          <a:p>
            <a:pPr marL="514350" indent="-514350">
              <a:lnSpc>
                <a:spcPct val="150000"/>
              </a:lnSpc>
              <a:buFont typeface="+mj-lt"/>
              <a:buAutoNum type="arabicPeriod"/>
            </a:pPr>
            <a:r>
              <a:rPr lang="en-SG"/>
              <a:t>Add the class “infinite” for infinite loop</a:t>
            </a:r>
          </a:p>
          <a:p>
            <a:pPr marL="514350" indent="-514350">
              <a:lnSpc>
                <a:spcPct val="150000"/>
              </a:lnSpc>
              <a:buFont typeface="+mj-lt"/>
              <a:buAutoNum type="arabicPeriod"/>
            </a:pPr>
            <a:r>
              <a:rPr lang="en-SG"/>
              <a:t>Add the class name of the effect to the same element</a:t>
            </a:r>
          </a:p>
          <a:p>
            <a:pPr lvl="1">
              <a:lnSpc>
                <a:spcPct val="150000"/>
              </a:lnSpc>
            </a:pPr>
            <a:r>
              <a:rPr lang="en-SG"/>
              <a:t>Full List of animation effect is found on their website</a:t>
            </a:r>
          </a:p>
          <a:p>
            <a:pPr marL="0" indent="0">
              <a:lnSpc>
                <a:spcPct val="150000"/>
              </a:lnSpc>
              <a:buNone/>
            </a:pPr>
            <a:r>
              <a:rPr lang="en-SG" sz="2400"/>
              <a:t>Example :</a:t>
            </a:r>
            <a:br>
              <a:rPr lang="en-SG" sz="2400"/>
            </a:br>
            <a:r>
              <a:rPr lang="en-SG" sz="2400">
                <a:solidFill>
                  <a:sysClr val="windowText" lastClr="000000"/>
                </a:solidFill>
              </a:rPr>
              <a:t>&lt;h1 class="</a:t>
            </a:r>
            <a:r>
              <a:rPr lang="en-SG" sz="2400">
                <a:solidFill>
                  <a:srgbClr val="C00000"/>
                </a:solidFill>
              </a:rPr>
              <a:t>animated infinite bounce</a:t>
            </a:r>
            <a:r>
              <a:rPr lang="en-SG" sz="2400">
                <a:solidFill>
                  <a:sysClr val="windowText" lastClr="000000"/>
                </a:solidFill>
              </a:rPr>
              <a:t>"&gt;Example&lt;/h1&gt;</a:t>
            </a:r>
            <a:endParaRPr lang="en-SG" sz="2400" dirty="0">
              <a:solidFill>
                <a:sysClr val="windowText" lastClr="000000"/>
              </a:solidFill>
            </a:endParaRP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Animated.css</a:t>
            </a:r>
            <a:endParaRPr lang="en-SG" dirty="0"/>
          </a:p>
        </p:txBody>
      </p:sp>
    </p:spTree>
    <p:extLst>
      <p:ext uri="{BB962C8B-B14F-4D97-AF65-F5344CB8AC3E}">
        <p14:creationId xmlns:p14="http://schemas.microsoft.com/office/powerpoint/2010/main" val="2707513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vert="horz" lIns="91440" tIns="45720" rIns="91440" bIns="45720" rtlCol="0" anchor="ctr">
            <a:normAutofit fontScale="85000" lnSpcReduction="20000"/>
          </a:bodyPr>
          <a:lstStyle/>
          <a:p>
            <a:pPr marL="514350" indent="-514350">
              <a:lnSpc>
                <a:spcPct val="150000"/>
              </a:lnSpc>
              <a:buFont typeface="+mj-lt"/>
              <a:buAutoNum type="arabicPeriod"/>
            </a:pPr>
            <a:r>
              <a:rPr lang="en-SG" dirty="0"/>
              <a:t>Include Animated.css &amp; WOW.js</a:t>
            </a:r>
            <a:br>
              <a:rPr lang="en-SG" dirty="0"/>
            </a:br>
            <a:r>
              <a:rPr lang="en-SG" sz="2100" dirty="0">
                <a:solidFill>
                  <a:srgbClr val="C00000"/>
                </a:solidFill>
              </a:rPr>
              <a:t>https://cdnjs.cloudflare.com/ajax/libs/wow/1.1.2/wow.min.js</a:t>
            </a:r>
            <a:endParaRPr lang="en-SG" sz="2400" dirty="0">
              <a:solidFill>
                <a:srgbClr val="C00000"/>
              </a:solidFill>
            </a:endParaRPr>
          </a:p>
          <a:p>
            <a:pPr marL="514350" indent="-514350">
              <a:lnSpc>
                <a:spcPct val="150000"/>
              </a:lnSpc>
              <a:buFont typeface="+mj-lt"/>
              <a:buAutoNum type="arabicPeriod"/>
            </a:pPr>
            <a:r>
              <a:rPr lang="en-SG" dirty="0"/>
              <a:t>Add the following script to activate WOW.js</a:t>
            </a:r>
            <a:br>
              <a:rPr lang="en-SG" dirty="0"/>
            </a:br>
            <a:r>
              <a:rPr lang="en-SG" sz="2400" dirty="0"/>
              <a:t>&lt;script&gt; </a:t>
            </a:r>
            <a:r>
              <a:rPr lang="en-SG" sz="2400" dirty="0">
                <a:solidFill>
                  <a:srgbClr val="C00000"/>
                </a:solidFill>
              </a:rPr>
              <a:t>new WOW().</a:t>
            </a:r>
            <a:r>
              <a:rPr lang="en-SG" sz="2400" dirty="0" err="1">
                <a:solidFill>
                  <a:srgbClr val="C00000"/>
                </a:solidFill>
              </a:rPr>
              <a:t>init</a:t>
            </a:r>
            <a:r>
              <a:rPr lang="en-SG" sz="2400" dirty="0">
                <a:solidFill>
                  <a:srgbClr val="C00000"/>
                </a:solidFill>
              </a:rPr>
              <a:t>(); </a:t>
            </a:r>
            <a:r>
              <a:rPr lang="en-SG" sz="2400" dirty="0"/>
              <a:t>&lt;/script&gt;</a:t>
            </a:r>
          </a:p>
          <a:p>
            <a:pPr marL="514350" indent="-514350">
              <a:lnSpc>
                <a:spcPct val="150000"/>
              </a:lnSpc>
              <a:buFont typeface="+mj-lt"/>
              <a:buAutoNum type="arabicPeriod"/>
            </a:pPr>
            <a:r>
              <a:rPr lang="en-SG" dirty="0"/>
              <a:t>Add the class “wow” to the element followed by animation effect name</a:t>
            </a:r>
          </a:p>
          <a:p>
            <a:pPr lvl="1">
              <a:lnSpc>
                <a:spcPct val="150000"/>
              </a:lnSpc>
            </a:pPr>
            <a:r>
              <a:rPr lang="en-SG" dirty="0"/>
              <a:t>Animation effect name is from Animated.css</a:t>
            </a:r>
          </a:p>
          <a:p>
            <a:pPr marL="0" indent="0">
              <a:lnSpc>
                <a:spcPct val="150000"/>
              </a:lnSpc>
              <a:buNone/>
            </a:pPr>
            <a:r>
              <a:rPr lang="en-SG" sz="2400" dirty="0"/>
              <a:t>Example</a:t>
            </a:r>
            <a:br>
              <a:rPr lang="en-SG" sz="2400" dirty="0"/>
            </a:br>
            <a:r>
              <a:rPr lang="en-SG" sz="2400" dirty="0"/>
              <a:t>&lt;h1 class="</a:t>
            </a:r>
            <a:r>
              <a:rPr lang="en-SG" sz="2400" dirty="0">
                <a:solidFill>
                  <a:srgbClr val="C00000"/>
                </a:solidFill>
              </a:rPr>
              <a:t>wow </a:t>
            </a:r>
            <a:r>
              <a:rPr lang="en-SG" sz="2400" dirty="0" err="1">
                <a:solidFill>
                  <a:srgbClr val="C00000"/>
                </a:solidFill>
              </a:rPr>
              <a:t>bounceInUp</a:t>
            </a:r>
            <a:r>
              <a:rPr lang="en-SG" sz="2400" dirty="0"/>
              <a:t>"&gt; Example &lt;/h1&gt;</a:t>
            </a: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WOW.js</a:t>
            </a:r>
          </a:p>
        </p:txBody>
      </p:sp>
    </p:spTree>
    <p:extLst>
      <p:ext uri="{BB962C8B-B14F-4D97-AF65-F5344CB8AC3E}">
        <p14:creationId xmlns:p14="http://schemas.microsoft.com/office/powerpoint/2010/main" val="150553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RECAP</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t>HTML, CSS, BOOTSTRAP, FONT AWESOME</a:t>
            </a:r>
          </a:p>
        </p:txBody>
      </p:sp>
    </p:spTree>
    <p:extLst>
      <p:ext uri="{BB962C8B-B14F-4D97-AF65-F5344CB8AC3E}">
        <p14:creationId xmlns:p14="http://schemas.microsoft.com/office/powerpoint/2010/main" val="3690114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anchor="ctr">
            <a:normAutofit fontScale="70000" lnSpcReduction="20000"/>
          </a:bodyPr>
          <a:lstStyle/>
          <a:p>
            <a:pPr>
              <a:lnSpc>
                <a:spcPct val="170000"/>
              </a:lnSpc>
            </a:pPr>
            <a:r>
              <a:rPr lang="en-SG" u="sng" dirty="0"/>
              <a:t>data-wow-duration</a:t>
            </a:r>
            <a:r>
              <a:rPr lang="en-SG" dirty="0"/>
              <a:t>: Change the animation duration</a:t>
            </a:r>
          </a:p>
          <a:p>
            <a:pPr>
              <a:lnSpc>
                <a:spcPct val="170000"/>
              </a:lnSpc>
            </a:pPr>
            <a:r>
              <a:rPr lang="en-SG" u="sng" dirty="0"/>
              <a:t>data-wow-delay</a:t>
            </a:r>
            <a:r>
              <a:rPr lang="en-SG" dirty="0"/>
              <a:t>: Delay before the animation starts</a:t>
            </a:r>
          </a:p>
          <a:p>
            <a:pPr>
              <a:lnSpc>
                <a:spcPct val="170000"/>
              </a:lnSpc>
            </a:pPr>
            <a:r>
              <a:rPr lang="en-SG" u="sng" dirty="0"/>
              <a:t>data-wow-offset</a:t>
            </a:r>
            <a:r>
              <a:rPr lang="en-SG" dirty="0"/>
              <a:t>: Distance to start the animation (related to the browser bottom)</a:t>
            </a:r>
          </a:p>
          <a:p>
            <a:pPr>
              <a:lnSpc>
                <a:spcPct val="170000"/>
              </a:lnSpc>
            </a:pPr>
            <a:r>
              <a:rPr lang="en-SG" u="sng" dirty="0"/>
              <a:t>data-wow-iteration</a:t>
            </a:r>
            <a:r>
              <a:rPr lang="en-SG" dirty="0"/>
              <a:t>: Number of times the animation is repeated</a:t>
            </a:r>
          </a:p>
          <a:p>
            <a:endParaRPr lang="en-SG" dirty="0"/>
          </a:p>
          <a:p>
            <a:pPr marL="0" indent="0">
              <a:buNone/>
            </a:pPr>
            <a:r>
              <a:rPr lang="en-SG" dirty="0"/>
              <a:t>Add the following attributes to the HTML element.</a:t>
            </a:r>
          </a:p>
          <a:p>
            <a:endParaRPr lang="en-SG" dirty="0"/>
          </a:p>
          <a:p>
            <a:pPr marL="0" indent="0">
              <a:buNone/>
            </a:pPr>
            <a:r>
              <a:rPr lang="en-SG" sz="2300" dirty="0"/>
              <a:t>Example:</a:t>
            </a:r>
          </a:p>
          <a:p>
            <a:pPr marL="0" indent="0">
              <a:buNone/>
            </a:pPr>
            <a:r>
              <a:rPr lang="en-SG" sz="2300" dirty="0"/>
              <a:t>&lt;h1 class="</a:t>
            </a:r>
            <a:r>
              <a:rPr lang="en-SG" sz="2300" dirty="0">
                <a:solidFill>
                  <a:srgbClr val="C00000"/>
                </a:solidFill>
              </a:rPr>
              <a:t>wow </a:t>
            </a:r>
            <a:r>
              <a:rPr lang="en-SG" sz="2300" dirty="0" err="1">
                <a:solidFill>
                  <a:srgbClr val="C00000"/>
                </a:solidFill>
              </a:rPr>
              <a:t>slideInLeft</a:t>
            </a:r>
            <a:r>
              <a:rPr lang="en-SG" sz="2300" dirty="0"/>
              <a:t>" </a:t>
            </a:r>
            <a:r>
              <a:rPr lang="en-SG" sz="2300" dirty="0">
                <a:solidFill>
                  <a:srgbClr val="C00000"/>
                </a:solidFill>
              </a:rPr>
              <a:t>data-wow-duration</a:t>
            </a:r>
            <a:r>
              <a:rPr lang="en-SG" sz="2300" dirty="0"/>
              <a:t>="2s" </a:t>
            </a:r>
            <a:r>
              <a:rPr lang="en-SG" sz="2300" dirty="0">
                <a:solidFill>
                  <a:srgbClr val="C00000"/>
                </a:solidFill>
              </a:rPr>
              <a:t>data-wow-delay</a:t>
            </a:r>
            <a:r>
              <a:rPr lang="en-SG" sz="2300" dirty="0"/>
              <a:t>="5s"&gt; Example &lt;/h1&gt;</a:t>
            </a: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WOW.js </a:t>
            </a:r>
            <a:r>
              <a:rPr lang="en-SG" b="1" dirty="0"/>
              <a:t>Advanced Options</a:t>
            </a:r>
            <a:endParaRPr lang="en-SG" dirty="0"/>
          </a:p>
        </p:txBody>
      </p:sp>
    </p:spTree>
    <p:extLst>
      <p:ext uri="{BB962C8B-B14F-4D97-AF65-F5344CB8AC3E}">
        <p14:creationId xmlns:p14="http://schemas.microsoft.com/office/powerpoint/2010/main" val="3347239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anchor="t"/>
          <a:lstStyle/>
          <a:p>
            <a:pPr>
              <a:lnSpc>
                <a:spcPct val="200000"/>
              </a:lnSpc>
            </a:pPr>
            <a:r>
              <a:rPr lang="en-SG" dirty="0"/>
              <a:t>Used on navigation to another link within the same page</a:t>
            </a:r>
          </a:p>
          <a:p>
            <a:pPr>
              <a:lnSpc>
                <a:spcPct val="200000"/>
              </a:lnSpc>
            </a:pPr>
            <a:r>
              <a:rPr lang="en-SG" dirty="0"/>
              <a:t>Animation of scrolling the page to the new link </a:t>
            </a:r>
          </a:p>
          <a:p>
            <a:pPr>
              <a:lnSpc>
                <a:spcPct val="200000"/>
              </a:lnSpc>
            </a:pPr>
            <a:r>
              <a:rPr lang="en-SG" dirty="0"/>
              <a:t>Default effect is jump there directly</a:t>
            </a: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Smooth Scroll</a:t>
            </a:r>
          </a:p>
        </p:txBody>
      </p:sp>
    </p:spTree>
    <p:extLst>
      <p:ext uri="{BB962C8B-B14F-4D97-AF65-F5344CB8AC3E}">
        <p14:creationId xmlns:p14="http://schemas.microsoft.com/office/powerpoint/2010/main" val="1430421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anchor="ctr">
            <a:normAutofit fontScale="85000" lnSpcReduction="10000"/>
          </a:bodyPr>
          <a:lstStyle/>
          <a:p>
            <a:pPr marL="514350" indent="-514350">
              <a:lnSpc>
                <a:spcPct val="150000"/>
              </a:lnSpc>
              <a:buFont typeface="+mj-lt"/>
              <a:buAutoNum type="arabicPeriod"/>
            </a:pPr>
            <a:r>
              <a:rPr lang="en-SG" dirty="0"/>
              <a:t>Save the JS from </a:t>
            </a:r>
            <a:br>
              <a:rPr lang="en-SG" dirty="0"/>
            </a:br>
            <a:r>
              <a:rPr lang="en-SG" dirty="0">
                <a:solidFill>
                  <a:srgbClr val="C00000"/>
                </a:solidFill>
              </a:rPr>
              <a:t>https://kryogenix.org/code/browser/smoothscroll/smoothscroll.js</a:t>
            </a:r>
          </a:p>
          <a:p>
            <a:pPr marL="514350" indent="-514350">
              <a:lnSpc>
                <a:spcPct val="150000"/>
              </a:lnSpc>
              <a:buFont typeface="+mj-lt"/>
              <a:buAutoNum type="arabicPeriod"/>
            </a:pPr>
            <a:r>
              <a:rPr lang="en-SG" dirty="0"/>
              <a:t>Include smoothscroll.js to the HTML page</a:t>
            </a:r>
          </a:p>
          <a:p>
            <a:pPr marL="514350" indent="-514350">
              <a:lnSpc>
                <a:spcPct val="150000"/>
              </a:lnSpc>
              <a:buFont typeface="+mj-lt"/>
              <a:buAutoNum type="arabicPeriod" startAt="2"/>
            </a:pPr>
            <a:r>
              <a:rPr lang="en-SG" dirty="0"/>
              <a:t>Using id and ‘#’ to navigate within same page</a:t>
            </a:r>
          </a:p>
          <a:p>
            <a:pPr marL="0" indent="0">
              <a:lnSpc>
                <a:spcPct val="150000"/>
              </a:lnSpc>
              <a:buNone/>
            </a:pPr>
            <a:r>
              <a:rPr lang="en-SG" sz="2600" dirty="0"/>
              <a:t>Example: </a:t>
            </a:r>
          </a:p>
          <a:p>
            <a:pPr marL="0" indent="0">
              <a:lnSpc>
                <a:spcPct val="150000"/>
              </a:lnSpc>
              <a:buNone/>
            </a:pPr>
            <a:r>
              <a:rPr lang="en-SG" sz="2400" dirty="0"/>
              <a:t>&lt;a </a:t>
            </a:r>
            <a:r>
              <a:rPr lang="en-SG" sz="2400" dirty="0" err="1"/>
              <a:t>href</a:t>
            </a:r>
            <a:r>
              <a:rPr lang="en-SG" sz="2400" dirty="0"/>
              <a:t>=“</a:t>
            </a:r>
            <a:r>
              <a:rPr lang="en-SG" sz="2400" dirty="0">
                <a:solidFill>
                  <a:srgbClr val="C00000"/>
                </a:solidFill>
              </a:rPr>
              <a:t>#</a:t>
            </a:r>
            <a:r>
              <a:rPr lang="en-SG" sz="2400" dirty="0" err="1">
                <a:solidFill>
                  <a:srgbClr val="C00000"/>
                </a:solidFill>
              </a:rPr>
              <a:t>aboutUs</a:t>
            </a:r>
            <a:r>
              <a:rPr lang="en-SG" sz="2400" dirty="0"/>
              <a:t>”&gt; Link to About Us &lt;/a&gt;</a:t>
            </a:r>
          </a:p>
          <a:p>
            <a:pPr marL="0" indent="0">
              <a:lnSpc>
                <a:spcPct val="150000"/>
              </a:lnSpc>
              <a:buNone/>
            </a:pPr>
            <a:r>
              <a:rPr lang="en-SG" sz="2400" dirty="0"/>
              <a:t>&lt;h1 id=“</a:t>
            </a:r>
            <a:r>
              <a:rPr lang="en-SG" sz="2400" dirty="0" err="1">
                <a:solidFill>
                  <a:srgbClr val="C00000"/>
                </a:solidFill>
              </a:rPr>
              <a:t>aboutUs</a:t>
            </a:r>
            <a:r>
              <a:rPr lang="en-SG" sz="2400" dirty="0"/>
              <a:t>”&gt; Content of About Us &lt;/h1&gt;</a:t>
            </a: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Smooth Scroll</a:t>
            </a:r>
          </a:p>
        </p:txBody>
      </p:sp>
    </p:spTree>
    <p:extLst>
      <p:ext uri="{BB962C8B-B14F-4D97-AF65-F5344CB8AC3E}">
        <p14:creationId xmlns:p14="http://schemas.microsoft.com/office/powerpoint/2010/main" val="2542979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anchor="ctr"/>
          <a:lstStyle/>
          <a:p>
            <a:pPr marL="0" indent="0">
              <a:buNone/>
            </a:pPr>
            <a:r>
              <a:rPr lang="en-SG" dirty="0"/>
              <a:t>https://owlcarousel2.github.io/OwlCarousel2/</a:t>
            </a:r>
          </a:p>
          <a:p>
            <a:endParaRPr lang="en-SG" dirty="0"/>
          </a:p>
          <a:p>
            <a:r>
              <a:rPr lang="en-SG" dirty="0"/>
              <a:t>Image Sliders Plugins</a:t>
            </a:r>
          </a:p>
          <a:p>
            <a:pPr marL="0" indent="0">
              <a:buNone/>
            </a:pPr>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Owl Carousel Slider</a:t>
            </a:r>
          </a:p>
        </p:txBody>
      </p:sp>
    </p:spTree>
    <p:extLst>
      <p:ext uri="{BB962C8B-B14F-4D97-AF65-F5344CB8AC3E}">
        <p14:creationId xmlns:p14="http://schemas.microsoft.com/office/powerpoint/2010/main" val="1913385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4"/>
            <a:ext cx="10515600" cy="4827423"/>
          </a:xfrm>
          <a:solidFill>
            <a:schemeClr val="bg1"/>
          </a:solidFill>
        </p:spPr>
        <p:txBody>
          <a:bodyPr/>
          <a:lstStyle/>
          <a:p>
            <a:pPr marL="514350" indent="-514350">
              <a:lnSpc>
                <a:spcPct val="150000"/>
              </a:lnSpc>
              <a:buFont typeface="+mj-lt"/>
              <a:buAutoNum type="arabicPeriod"/>
            </a:pPr>
            <a:r>
              <a:rPr lang="en-SG" dirty="0">
                <a:latin typeface="Ubuntu" panose="020B0504030602030204" pitchFamily="34" charset="0"/>
              </a:rPr>
              <a:t>Search the following at cdnjs.com and add those link to HTML</a:t>
            </a:r>
          </a:p>
          <a:p>
            <a:pPr lvl="1">
              <a:lnSpc>
                <a:spcPct val="150000"/>
              </a:lnSpc>
            </a:pPr>
            <a:r>
              <a:rPr lang="en-SG" dirty="0">
                <a:latin typeface="Ubuntu" panose="020B0504030602030204" pitchFamily="34" charset="0"/>
              </a:rPr>
              <a:t>JQuery</a:t>
            </a:r>
          </a:p>
          <a:p>
            <a:pPr lvl="1">
              <a:lnSpc>
                <a:spcPct val="150000"/>
              </a:lnSpc>
            </a:pPr>
            <a:endParaRPr lang="en-SG" dirty="0">
              <a:latin typeface="Ubuntu" panose="020B0504030602030204" pitchFamily="34" charset="0"/>
            </a:endParaRPr>
          </a:p>
          <a:p>
            <a:pPr lvl="1">
              <a:lnSpc>
                <a:spcPct val="150000"/>
              </a:lnSpc>
            </a:pPr>
            <a:r>
              <a:rPr lang="en-SG" dirty="0">
                <a:latin typeface="Ubuntu" panose="020B0504030602030204" pitchFamily="34" charset="0"/>
              </a:rPr>
              <a:t>OwlCarousel2</a:t>
            </a:r>
          </a:p>
          <a:p>
            <a:pPr>
              <a:lnSpc>
                <a:spcPct val="150000"/>
              </a:lnSpc>
            </a:pPr>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use Carousel Slider? </a:t>
            </a:r>
          </a:p>
        </p:txBody>
      </p:sp>
      <p:pic>
        <p:nvPicPr>
          <p:cNvPr id="5" name="Picture 4">
            <a:extLst>
              <a:ext uri="{FF2B5EF4-FFF2-40B4-BE49-F238E27FC236}">
                <a16:creationId xmlns:a16="http://schemas.microsoft.com/office/drawing/2014/main" id="{D71251BA-8F10-4FBE-A134-75275E2F7A77}"/>
              </a:ext>
            </a:extLst>
          </p:cNvPr>
          <p:cNvPicPr>
            <a:picLocks noChangeAspect="1"/>
          </p:cNvPicPr>
          <p:nvPr/>
        </p:nvPicPr>
        <p:blipFill rotWithShape="1">
          <a:blip r:embed="rId3"/>
          <a:srcRect r="17324" b="8232"/>
          <a:stretch/>
        </p:blipFill>
        <p:spPr>
          <a:xfrm>
            <a:off x="1558684" y="3134596"/>
            <a:ext cx="7559857" cy="634045"/>
          </a:xfrm>
          <a:prstGeom prst="rect">
            <a:avLst/>
          </a:prstGeom>
        </p:spPr>
      </p:pic>
      <p:pic>
        <p:nvPicPr>
          <p:cNvPr id="6" name="Picture 5">
            <a:extLst>
              <a:ext uri="{FF2B5EF4-FFF2-40B4-BE49-F238E27FC236}">
                <a16:creationId xmlns:a16="http://schemas.microsoft.com/office/drawing/2014/main" id="{D3070B19-C785-4791-9DBC-FFCFBA0710F7}"/>
              </a:ext>
            </a:extLst>
          </p:cNvPr>
          <p:cNvPicPr>
            <a:picLocks noChangeAspect="1"/>
          </p:cNvPicPr>
          <p:nvPr/>
        </p:nvPicPr>
        <p:blipFill rotWithShape="1">
          <a:blip r:embed="rId4"/>
          <a:srcRect r="1317" b="3208"/>
          <a:stretch/>
        </p:blipFill>
        <p:spPr>
          <a:xfrm>
            <a:off x="1558684" y="4349665"/>
            <a:ext cx="7698219" cy="543948"/>
          </a:xfrm>
          <a:prstGeom prst="rect">
            <a:avLst/>
          </a:prstGeom>
        </p:spPr>
      </p:pic>
      <p:pic>
        <p:nvPicPr>
          <p:cNvPr id="7" name="Picture 6">
            <a:extLst>
              <a:ext uri="{FF2B5EF4-FFF2-40B4-BE49-F238E27FC236}">
                <a16:creationId xmlns:a16="http://schemas.microsoft.com/office/drawing/2014/main" id="{AFF3DA5B-D1AA-45FA-A158-46C0760FE710}"/>
              </a:ext>
            </a:extLst>
          </p:cNvPr>
          <p:cNvPicPr>
            <a:picLocks noChangeAspect="1"/>
          </p:cNvPicPr>
          <p:nvPr/>
        </p:nvPicPr>
        <p:blipFill>
          <a:blip r:embed="rId5"/>
          <a:stretch>
            <a:fillRect/>
          </a:stretch>
        </p:blipFill>
        <p:spPr>
          <a:xfrm>
            <a:off x="1558684" y="4893612"/>
            <a:ext cx="7724775" cy="581025"/>
          </a:xfrm>
          <a:prstGeom prst="rect">
            <a:avLst/>
          </a:prstGeom>
        </p:spPr>
      </p:pic>
      <p:pic>
        <p:nvPicPr>
          <p:cNvPr id="8" name="Picture 7">
            <a:extLst>
              <a:ext uri="{FF2B5EF4-FFF2-40B4-BE49-F238E27FC236}">
                <a16:creationId xmlns:a16="http://schemas.microsoft.com/office/drawing/2014/main" id="{6D9E5C71-6D92-425C-A638-B14876E38692}"/>
              </a:ext>
            </a:extLst>
          </p:cNvPr>
          <p:cNvPicPr>
            <a:picLocks noChangeAspect="1"/>
          </p:cNvPicPr>
          <p:nvPr/>
        </p:nvPicPr>
        <p:blipFill rotWithShape="1">
          <a:blip r:embed="rId6"/>
          <a:srcRect t="1" r="15812" b="1961"/>
          <a:stretch/>
        </p:blipFill>
        <p:spPr>
          <a:xfrm>
            <a:off x="1558684" y="5495647"/>
            <a:ext cx="7698219" cy="522938"/>
          </a:xfrm>
          <a:prstGeom prst="rect">
            <a:avLst/>
          </a:prstGeom>
        </p:spPr>
      </p:pic>
    </p:spTree>
    <p:extLst>
      <p:ext uri="{BB962C8B-B14F-4D97-AF65-F5344CB8AC3E}">
        <p14:creationId xmlns:p14="http://schemas.microsoft.com/office/powerpoint/2010/main" val="4034686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4"/>
            <a:ext cx="10515600" cy="4827423"/>
          </a:xfrm>
          <a:solidFill>
            <a:schemeClr val="bg1"/>
          </a:solidFill>
        </p:spPr>
        <p:txBody>
          <a:bodyPr/>
          <a:lstStyle/>
          <a:p>
            <a:pPr marL="514350" indent="-514350">
              <a:lnSpc>
                <a:spcPct val="150000"/>
              </a:lnSpc>
              <a:buFont typeface="+mj-lt"/>
              <a:buAutoNum type="arabicPeriod" startAt="2"/>
            </a:pPr>
            <a:r>
              <a:rPr lang="en-SG" dirty="0">
                <a:latin typeface="Ubuntu" panose="020B0504030602030204" pitchFamily="34" charset="0"/>
              </a:rPr>
              <a:t>From owlcarousel2 website, Select Demos -&gt; Basic</a:t>
            </a:r>
          </a:p>
          <a:p>
            <a:pPr marL="514350" indent="-514350">
              <a:lnSpc>
                <a:spcPct val="150000"/>
              </a:lnSpc>
              <a:buFont typeface="+mj-lt"/>
              <a:buAutoNum type="arabicPeriod" startAt="2"/>
            </a:pPr>
            <a:r>
              <a:rPr lang="en-SG" dirty="0">
                <a:latin typeface="Ubuntu" panose="020B0504030602030204" pitchFamily="34" charset="0"/>
              </a:rPr>
              <a:t>Copy the ‘Setup’  over to your own script tag at HTML</a:t>
            </a:r>
          </a:p>
          <a:p>
            <a:pPr marL="514350" indent="-514350">
              <a:lnSpc>
                <a:spcPct val="150000"/>
              </a:lnSpc>
              <a:buFont typeface="+mj-lt"/>
              <a:buAutoNum type="arabicPeriod" startAt="2"/>
            </a:pPr>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use Carousel Slider? </a:t>
            </a:r>
          </a:p>
        </p:txBody>
      </p:sp>
      <p:pic>
        <p:nvPicPr>
          <p:cNvPr id="9" name="Picture 8">
            <a:extLst>
              <a:ext uri="{FF2B5EF4-FFF2-40B4-BE49-F238E27FC236}">
                <a16:creationId xmlns:a16="http://schemas.microsoft.com/office/drawing/2014/main" id="{CE01A06E-3A55-4E77-9354-CEA61B3D8E3E}"/>
              </a:ext>
            </a:extLst>
          </p:cNvPr>
          <p:cNvPicPr>
            <a:picLocks noChangeAspect="1"/>
          </p:cNvPicPr>
          <p:nvPr/>
        </p:nvPicPr>
        <p:blipFill>
          <a:blip r:embed="rId3"/>
          <a:stretch>
            <a:fillRect/>
          </a:stretch>
        </p:blipFill>
        <p:spPr>
          <a:xfrm>
            <a:off x="1457007" y="3348181"/>
            <a:ext cx="6457283" cy="3086341"/>
          </a:xfrm>
          <a:prstGeom prst="rect">
            <a:avLst/>
          </a:prstGeom>
        </p:spPr>
      </p:pic>
    </p:spTree>
    <p:extLst>
      <p:ext uri="{BB962C8B-B14F-4D97-AF65-F5344CB8AC3E}">
        <p14:creationId xmlns:p14="http://schemas.microsoft.com/office/powerpoint/2010/main" val="518765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4"/>
            <a:ext cx="6364741" cy="4827423"/>
          </a:xfrm>
          <a:solidFill>
            <a:schemeClr val="bg1"/>
          </a:solidFill>
        </p:spPr>
        <p:txBody>
          <a:bodyPr/>
          <a:lstStyle/>
          <a:p>
            <a:pPr marL="514350" indent="-514350">
              <a:lnSpc>
                <a:spcPct val="150000"/>
              </a:lnSpc>
              <a:buFont typeface="+mj-lt"/>
              <a:buAutoNum type="arabicPeriod" startAt="4"/>
            </a:pPr>
            <a:r>
              <a:rPr lang="en-SG" dirty="0">
                <a:latin typeface="Ubuntu" panose="020B0504030602030204" pitchFamily="34" charset="0"/>
              </a:rPr>
              <a:t>Copy the HTML Segment into your HTML document</a:t>
            </a:r>
          </a:p>
          <a:p>
            <a:pPr marL="514350" indent="-514350">
              <a:lnSpc>
                <a:spcPct val="150000"/>
              </a:lnSpc>
              <a:buFont typeface="+mj-lt"/>
              <a:buAutoNum type="arabicPeriod" startAt="4"/>
            </a:pPr>
            <a:r>
              <a:rPr lang="en-SG" dirty="0">
                <a:latin typeface="Ubuntu" panose="020B0504030602030204" pitchFamily="34" charset="0"/>
              </a:rPr>
              <a:t>Edit the content within the &lt;div&gt;</a:t>
            </a:r>
          </a:p>
          <a:p>
            <a:pPr marL="514350" indent="-514350">
              <a:lnSpc>
                <a:spcPct val="150000"/>
              </a:lnSpc>
              <a:buFont typeface="+mj-lt"/>
              <a:buAutoNum type="arabicPeriod" startAt="4"/>
            </a:pPr>
            <a:r>
              <a:rPr lang="en-SG" dirty="0">
                <a:latin typeface="Ubuntu" panose="020B0504030602030204" pitchFamily="34" charset="0"/>
              </a:rPr>
              <a:t>For more options, go to Docs -&gt; Options to include more setting to it</a:t>
            </a:r>
          </a:p>
          <a:p>
            <a:pPr marL="514350" indent="-514350">
              <a:lnSpc>
                <a:spcPct val="150000"/>
              </a:lnSpc>
              <a:buFont typeface="+mj-lt"/>
              <a:buAutoNum type="arabicPeriod" startAt="4"/>
            </a:pPr>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use Carousel Slider? </a:t>
            </a:r>
          </a:p>
        </p:txBody>
      </p:sp>
      <p:pic>
        <p:nvPicPr>
          <p:cNvPr id="4" name="Picture 3">
            <a:extLst>
              <a:ext uri="{FF2B5EF4-FFF2-40B4-BE49-F238E27FC236}">
                <a16:creationId xmlns:a16="http://schemas.microsoft.com/office/drawing/2014/main" id="{F1C0A588-5EA3-4998-B0A9-14DAC567CB64}"/>
              </a:ext>
            </a:extLst>
          </p:cNvPr>
          <p:cNvPicPr>
            <a:picLocks noChangeAspect="1"/>
          </p:cNvPicPr>
          <p:nvPr/>
        </p:nvPicPr>
        <p:blipFill>
          <a:blip r:embed="rId3"/>
          <a:stretch>
            <a:fillRect/>
          </a:stretch>
        </p:blipFill>
        <p:spPr>
          <a:xfrm>
            <a:off x="7202941" y="2582634"/>
            <a:ext cx="4150859" cy="3236619"/>
          </a:xfrm>
          <a:prstGeom prst="rect">
            <a:avLst/>
          </a:prstGeom>
        </p:spPr>
      </p:pic>
    </p:spTree>
    <p:extLst>
      <p:ext uri="{BB962C8B-B14F-4D97-AF65-F5344CB8AC3E}">
        <p14:creationId xmlns:p14="http://schemas.microsoft.com/office/powerpoint/2010/main" val="952218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anchor="t"/>
          <a:lstStyle/>
          <a:p>
            <a:pPr marL="0" indent="0">
              <a:lnSpc>
                <a:spcPct val="200000"/>
              </a:lnSpc>
              <a:buNone/>
            </a:pPr>
            <a:r>
              <a:rPr lang="en-SG" dirty="0"/>
              <a:t>http://lokeshdhakar.com/projects/lightbox2/</a:t>
            </a:r>
          </a:p>
          <a:p>
            <a:pPr>
              <a:lnSpc>
                <a:spcPct val="200000"/>
              </a:lnSpc>
            </a:pPr>
            <a:r>
              <a:rPr lang="en-SG" dirty="0"/>
              <a:t>Image Preview Plugins</a:t>
            </a: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Light-Box</a:t>
            </a:r>
          </a:p>
        </p:txBody>
      </p:sp>
    </p:spTree>
    <p:extLst>
      <p:ext uri="{BB962C8B-B14F-4D97-AF65-F5344CB8AC3E}">
        <p14:creationId xmlns:p14="http://schemas.microsoft.com/office/powerpoint/2010/main" val="2708383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p:txBody>
          <a:bodyPr/>
          <a:lstStyle/>
          <a:p>
            <a:pPr>
              <a:lnSpc>
                <a:spcPct val="150000"/>
              </a:lnSpc>
              <a:buFont typeface="+mj-lt"/>
              <a:buAutoNum type="arabicPeriod"/>
            </a:pPr>
            <a:r>
              <a:rPr lang="en-SG" dirty="0"/>
              <a:t>Search for the JS &amp; CSS library on CDNJS</a:t>
            </a:r>
          </a:p>
          <a:p>
            <a:pPr>
              <a:lnSpc>
                <a:spcPct val="150000"/>
              </a:lnSpc>
              <a:buFont typeface="+mj-lt"/>
              <a:buAutoNum type="arabicPeriod"/>
            </a:pPr>
            <a:r>
              <a:rPr lang="en-SG" dirty="0"/>
              <a:t>Include the resource into your HTML</a:t>
            </a:r>
          </a:p>
          <a:p>
            <a:pPr>
              <a:lnSpc>
                <a:spcPct val="150000"/>
              </a:lnSpc>
              <a:buFont typeface="+mj-lt"/>
              <a:buAutoNum type="arabicPeriod"/>
            </a:pPr>
            <a:r>
              <a:rPr lang="en-SG" dirty="0"/>
              <a:t>Add custom attributes to the anchor tag (Image Link)</a:t>
            </a:r>
          </a:p>
          <a:p>
            <a:pPr>
              <a:lnSpc>
                <a:spcPct val="150000"/>
              </a:lnSpc>
              <a:buFont typeface="+mj-lt"/>
              <a:buAutoNum type="arabicPeriod"/>
            </a:pPr>
            <a:r>
              <a:rPr lang="en-SG" dirty="0"/>
              <a:t>Custom Attributes</a:t>
            </a:r>
          </a:p>
          <a:p>
            <a:pPr lvl="1">
              <a:buFont typeface="+mj-lt"/>
              <a:buAutoNum type="arabicPeriod"/>
            </a:pPr>
            <a:r>
              <a:rPr lang="en-SG" dirty="0"/>
              <a:t> </a:t>
            </a:r>
            <a:r>
              <a:rPr lang="en-SG" dirty="0">
                <a:solidFill>
                  <a:srgbClr val="D19C0D"/>
                </a:solidFill>
              </a:rPr>
              <a:t>data-lightbox </a:t>
            </a:r>
            <a:r>
              <a:rPr lang="en-SG" dirty="0"/>
              <a:t>– Group name</a:t>
            </a:r>
          </a:p>
          <a:p>
            <a:pPr lvl="1">
              <a:buFont typeface="+mj-lt"/>
              <a:buAutoNum type="arabicPeriod"/>
            </a:pPr>
            <a:r>
              <a:rPr lang="en-SG" dirty="0"/>
              <a:t> </a:t>
            </a:r>
            <a:r>
              <a:rPr lang="en-SG" dirty="0">
                <a:solidFill>
                  <a:srgbClr val="D19C0D"/>
                </a:solidFill>
              </a:rPr>
              <a:t>data-title</a:t>
            </a:r>
            <a:r>
              <a:rPr lang="en-SG" dirty="0"/>
              <a:t> – Image Caption</a:t>
            </a:r>
            <a:r>
              <a:rPr lang="en-SG" dirty="0">
                <a:solidFill>
                  <a:srgbClr val="D19C0D"/>
                </a:solidFill>
              </a:rPr>
              <a:t> </a:t>
            </a: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How to use Light Box? </a:t>
            </a:r>
            <a:endParaRPr lang="en-SG" dirty="0"/>
          </a:p>
        </p:txBody>
      </p:sp>
    </p:spTree>
    <p:extLst>
      <p:ext uri="{BB962C8B-B14F-4D97-AF65-F5344CB8AC3E}">
        <p14:creationId xmlns:p14="http://schemas.microsoft.com/office/powerpoint/2010/main" val="3380566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Exercise</a:t>
            </a:r>
          </a:p>
        </p:txBody>
      </p:sp>
      <p:sp>
        <p:nvSpPr>
          <p:cNvPr id="5" name="Text Placeholder 4">
            <a:extLst>
              <a:ext uri="{FF2B5EF4-FFF2-40B4-BE49-F238E27FC236}">
                <a16:creationId xmlns:a16="http://schemas.microsoft.com/office/drawing/2014/main" id="{3D01844B-6CF6-4D71-8B5B-A6005E670A65}"/>
              </a:ext>
            </a:extLst>
          </p:cNvPr>
          <p:cNvSpPr>
            <a:spLocks noGrp="1"/>
          </p:cNvSpPr>
          <p:nvPr>
            <p:ph type="body" idx="1"/>
          </p:nvPr>
        </p:nvSpPr>
        <p:spPr/>
        <p:txBody>
          <a:bodyPr/>
          <a:lstStyle/>
          <a:p>
            <a:r>
              <a:rPr lang="en-SG" dirty="0"/>
              <a:t>Modify the index.html to include animation effects &amp; others</a:t>
            </a:r>
          </a:p>
        </p:txBody>
      </p:sp>
    </p:spTree>
    <p:extLst>
      <p:ext uri="{BB962C8B-B14F-4D97-AF65-F5344CB8AC3E}">
        <p14:creationId xmlns:p14="http://schemas.microsoft.com/office/powerpoint/2010/main" val="168652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1B7C7-97E5-4860-8CFA-EB9FB583E21C}"/>
              </a:ext>
            </a:extLst>
          </p:cNvPr>
          <p:cNvSpPr>
            <a:spLocks noGrp="1"/>
          </p:cNvSpPr>
          <p:nvPr>
            <p:ph idx="1"/>
          </p:nvPr>
        </p:nvSpPr>
        <p:spPr>
          <a:xfrm>
            <a:off x="838200" y="1825625"/>
            <a:ext cx="4276480" cy="4351338"/>
          </a:xfrm>
        </p:spPr>
        <p:txBody>
          <a:bodyPr>
            <a:normAutofit fontScale="92500" lnSpcReduction="10000"/>
          </a:bodyPr>
          <a:lstStyle/>
          <a:p>
            <a:pPr marL="0" indent="0">
              <a:buNone/>
            </a:pPr>
            <a:r>
              <a:rPr lang="en-SG" sz="3600" dirty="0"/>
              <a:t>&lt;html&gt;</a:t>
            </a:r>
          </a:p>
          <a:p>
            <a:pPr marL="0" indent="0">
              <a:buNone/>
            </a:pPr>
            <a:r>
              <a:rPr lang="en-SG" sz="3600" dirty="0"/>
              <a:t>	&lt;head&gt;</a:t>
            </a:r>
          </a:p>
          <a:p>
            <a:pPr marL="0" indent="0">
              <a:buNone/>
            </a:pPr>
            <a:r>
              <a:rPr lang="en-SG" sz="3600" dirty="0"/>
              <a:t>	&lt;/head&gt;</a:t>
            </a:r>
          </a:p>
          <a:p>
            <a:pPr marL="0" indent="0">
              <a:buNone/>
            </a:pPr>
            <a:endParaRPr lang="en-SG" sz="3600" dirty="0"/>
          </a:p>
          <a:p>
            <a:pPr marL="0" indent="0">
              <a:buNone/>
            </a:pPr>
            <a:r>
              <a:rPr lang="en-SG" sz="3600" dirty="0"/>
              <a:t>	&lt;body&gt;</a:t>
            </a:r>
          </a:p>
          <a:p>
            <a:pPr marL="0" indent="0">
              <a:buNone/>
            </a:pPr>
            <a:r>
              <a:rPr lang="en-SG" sz="3600" dirty="0"/>
              <a:t>		</a:t>
            </a:r>
          </a:p>
          <a:p>
            <a:pPr marL="0" indent="0">
              <a:buNone/>
            </a:pPr>
            <a:r>
              <a:rPr lang="en-SG" sz="3600" dirty="0"/>
              <a:t>	&lt;/body&gt;</a:t>
            </a:r>
          </a:p>
          <a:p>
            <a:pPr marL="0" indent="0">
              <a:buNone/>
            </a:pPr>
            <a:r>
              <a:rPr lang="en-SG" sz="3600" dirty="0"/>
              <a:t>&lt;html&gt;</a:t>
            </a:r>
          </a:p>
        </p:txBody>
      </p:sp>
      <p:sp>
        <p:nvSpPr>
          <p:cNvPr id="2" name="Title 1">
            <a:extLst>
              <a:ext uri="{FF2B5EF4-FFF2-40B4-BE49-F238E27FC236}">
                <a16:creationId xmlns:a16="http://schemas.microsoft.com/office/drawing/2014/main" id="{62475CEF-5AEF-4C73-AC11-4CC04359419A}"/>
              </a:ext>
            </a:extLst>
          </p:cNvPr>
          <p:cNvSpPr>
            <a:spLocks noGrp="1"/>
          </p:cNvSpPr>
          <p:nvPr>
            <p:ph type="title"/>
          </p:nvPr>
        </p:nvSpPr>
        <p:spPr/>
        <p:txBody>
          <a:bodyPr/>
          <a:lstStyle/>
          <a:p>
            <a:r>
              <a:rPr lang="en-SG"/>
              <a:t>Structure Tags</a:t>
            </a:r>
            <a:endParaRPr lang="en-SG" dirty="0"/>
          </a:p>
        </p:txBody>
      </p:sp>
      <p:pic>
        <p:nvPicPr>
          <p:cNvPr id="4" name="Picture 6" descr="http://estmary.2020.madeateps.org/wp-content/uploads/sites/32/2016/01/Basic-HTML.png">
            <a:extLst>
              <a:ext uri="{FF2B5EF4-FFF2-40B4-BE49-F238E27FC236}">
                <a16:creationId xmlns:a16="http://schemas.microsoft.com/office/drawing/2014/main" id="{5DD89509-3DB7-4817-BEC3-6FDDEAE53E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010"/>
          <a:stretch/>
        </p:blipFill>
        <p:spPr bwMode="auto">
          <a:xfrm>
            <a:off x="5114680" y="1504807"/>
            <a:ext cx="6239120" cy="499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76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Recap on HTML Syntax</a:t>
            </a:r>
            <a:endParaRPr lang="en-SG" dirty="0"/>
          </a:p>
        </p:txBody>
      </p:sp>
      <p:grpSp>
        <p:nvGrpSpPr>
          <p:cNvPr id="28" name="Group 27">
            <a:extLst>
              <a:ext uri="{FF2B5EF4-FFF2-40B4-BE49-F238E27FC236}">
                <a16:creationId xmlns:a16="http://schemas.microsoft.com/office/drawing/2014/main" id="{1BE42C9B-8075-4C12-B3DA-620F6F67B320}"/>
              </a:ext>
            </a:extLst>
          </p:cNvPr>
          <p:cNvGrpSpPr/>
          <p:nvPr/>
        </p:nvGrpSpPr>
        <p:grpSpPr>
          <a:xfrm>
            <a:off x="457465" y="1690688"/>
            <a:ext cx="11217947" cy="2553738"/>
            <a:chOff x="387900" y="1409700"/>
            <a:chExt cx="8368200" cy="1905000"/>
          </a:xfrm>
        </p:grpSpPr>
        <p:sp>
          <p:nvSpPr>
            <p:cNvPr id="29" name="Rectangle 28">
              <a:extLst>
                <a:ext uri="{FF2B5EF4-FFF2-40B4-BE49-F238E27FC236}">
                  <a16:creationId xmlns:a16="http://schemas.microsoft.com/office/drawing/2014/main" id="{9C916852-26D9-4C01-9FAC-F7C07A109C2C}"/>
                </a:ext>
              </a:extLst>
            </p:cNvPr>
            <p:cNvSpPr/>
            <p:nvPr/>
          </p:nvSpPr>
          <p:spPr>
            <a:xfrm>
              <a:off x="387900" y="1409700"/>
              <a:ext cx="8368200" cy="1905000"/>
            </a:xfrm>
            <a:prstGeom prst="rect">
              <a:avLst/>
            </a:prstGeom>
            <a:solidFill>
              <a:schemeClr val="bg1"/>
            </a:solidFill>
            <a:ln w="25400" cap="flat" cmpd="sng" algn="ctr">
              <a:solidFill>
                <a:srgbClr val="FFFFFF"/>
              </a:solid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dirty="0">
                <a:ln>
                  <a:noFill/>
                </a:ln>
                <a:solidFill>
                  <a:srgbClr val="00517C"/>
                </a:solidFill>
                <a:effectLst/>
                <a:uLnTx/>
                <a:uFillTx/>
                <a:latin typeface="Arial"/>
                <a:ea typeface="+mn-ea"/>
                <a:cs typeface="+mn-cs"/>
                <a:sym typeface="Arial"/>
              </a:endParaRPr>
            </a:p>
          </p:txBody>
        </p:sp>
        <p:sp>
          <p:nvSpPr>
            <p:cNvPr id="30" name="Rectangle 29">
              <a:extLst>
                <a:ext uri="{FF2B5EF4-FFF2-40B4-BE49-F238E27FC236}">
                  <a16:creationId xmlns:a16="http://schemas.microsoft.com/office/drawing/2014/main" id="{37E3C17A-E40D-45DC-8D1F-1520E292ECD7}"/>
                </a:ext>
              </a:extLst>
            </p:cNvPr>
            <p:cNvSpPr/>
            <p:nvPr/>
          </p:nvSpPr>
          <p:spPr>
            <a:xfrm>
              <a:off x="387900" y="1418308"/>
              <a:ext cx="4286250" cy="1896392"/>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pic>
          <p:nvPicPr>
            <p:cNvPr id="31" name="Picture 2" descr="HTML Syntax">
              <a:extLst>
                <a:ext uri="{FF2B5EF4-FFF2-40B4-BE49-F238E27FC236}">
                  <a16:creationId xmlns:a16="http://schemas.microsoft.com/office/drawing/2014/main" id="{52D45B0C-12A3-4D27-BFB3-659661881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25" y="1490202"/>
              <a:ext cx="4286250" cy="17526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5389EFDC-915E-4A66-8014-5BCDFA984DBF}"/>
                </a:ext>
              </a:extLst>
            </p:cNvPr>
            <p:cNvSpPr txBox="1"/>
            <p:nvPr/>
          </p:nvSpPr>
          <p:spPr>
            <a:xfrm>
              <a:off x="5090160" y="1490202"/>
              <a:ext cx="3665940" cy="1266575"/>
            </a:xfrm>
            <a:prstGeom prst="rect">
              <a:avLst/>
            </a:prstGeom>
            <a:noFill/>
          </p:spPr>
          <p:txBody>
            <a:bodyPr wrap="square" rtlCol="0">
              <a:spAutoFit/>
            </a:bodyPr>
            <a:lstStyle/>
            <a:p>
              <a:pPr marL="723900" marR="0" lvl="1" indent="-723900" defTabSz="914377" fontAlgn="auto">
                <a:lnSpc>
                  <a:spcPct val="200000"/>
                </a:lnSpc>
                <a:spcBef>
                  <a:spcPts val="1000"/>
                </a:spcBef>
                <a:spcAft>
                  <a:spcPts val="0"/>
                </a:spcAft>
                <a:buClrTx/>
                <a:buSzPct val="100000"/>
                <a:buFont typeface="Wingdings" panose="05000000000000000000" pitchFamily="2" charset="2"/>
                <a:buChar char="q"/>
                <a:tabLst/>
                <a:defRPr/>
              </a:pPr>
              <a:r>
                <a:rPr lang="en-SG" sz="2400" dirty="0">
                  <a:latin typeface="Calibri (Body)"/>
                  <a:sym typeface="Arial"/>
                </a:rPr>
                <a:t>Normal HTML Element</a:t>
              </a:r>
            </a:p>
            <a:p>
              <a:pPr marL="723900" marR="0" lvl="1" indent="-723900" defTabSz="914377" fontAlgn="auto">
                <a:lnSpc>
                  <a:spcPct val="200000"/>
                </a:lnSpc>
                <a:spcBef>
                  <a:spcPts val="1000"/>
                </a:spcBef>
                <a:spcAft>
                  <a:spcPts val="0"/>
                </a:spcAft>
                <a:buClrTx/>
                <a:buSzPct val="100000"/>
                <a:buFont typeface="Wingdings" panose="05000000000000000000" pitchFamily="2" charset="2"/>
                <a:buChar char="q"/>
                <a:tabLst/>
                <a:defRPr/>
              </a:pPr>
              <a:r>
                <a:rPr lang="en-SG" sz="2400" dirty="0">
                  <a:latin typeface="Calibri (Body)"/>
                  <a:sym typeface="Arial"/>
                </a:rPr>
                <a:t>Consist of Open &amp; Close Tag</a:t>
              </a:r>
            </a:p>
          </p:txBody>
        </p:sp>
      </p:grpSp>
      <p:grpSp>
        <p:nvGrpSpPr>
          <p:cNvPr id="33" name="Group 32">
            <a:extLst>
              <a:ext uri="{FF2B5EF4-FFF2-40B4-BE49-F238E27FC236}">
                <a16:creationId xmlns:a16="http://schemas.microsoft.com/office/drawing/2014/main" id="{58D7DF8C-29CA-4A53-B4A5-D17693DB67BB}"/>
              </a:ext>
            </a:extLst>
          </p:cNvPr>
          <p:cNvGrpSpPr/>
          <p:nvPr/>
        </p:nvGrpSpPr>
        <p:grpSpPr>
          <a:xfrm>
            <a:off x="470234" y="4244422"/>
            <a:ext cx="11277069" cy="2069123"/>
            <a:chOff x="387900" y="3505200"/>
            <a:chExt cx="8368200" cy="1535402"/>
          </a:xfrm>
        </p:grpSpPr>
        <p:sp>
          <p:nvSpPr>
            <p:cNvPr id="34" name="Rectangle 33">
              <a:extLst>
                <a:ext uri="{FF2B5EF4-FFF2-40B4-BE49-F238E27FC236}">
                  <a16:creationId xmlns:a16="http://schemas.microsoft.com/office/drawing/2014/main" id="{97228DF4-810F-4CE2-A3F8-51C31A2739C5}"/>
                </a:ext>
              </a:extLst>
            </p:cNvPr>
            <p:cNvSpPr/>
            <p:nvPr/>
          </p:nvSpPr>
          <p:spPr>
            <a:xfrm>
              <a:off x="387900" y="3505200"/>
              <a:ext cx="8368200" cy="1529441"/>
            </a:xfrm>
            <a:prstGeom prst="rect">
              <a:avLst/>
            </a:prstGeom>
            <a:solidFill>
              <a:schemeClr val="bg1"/>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sp>
          <p:nvSpPr>
            <p:cNvPr id="35" name="TextBox 34">
              <a:extLst>
                <a:ext uri="{FF2B5EF4-FFF2-40B4-BE49-F238E27FC236}">
                  <a16:creationId xmlns:a16="http://schemas.microsoft.com/office/drawing/2014/main" id="{BA2DA142-4B40-49C3-B46C-7AC5BDC116E1}"/>
                </a:ext>
              </a:extLst>
            </p:cNvPr>
            <p:cNvSpPr txBox="1"/>
            <p:nvPr/>
          </p:nvSpPr>
          <p:spPr>
            <a:xfrm>
              <a:off x="5065507" y="3588883"/>
              <a:ext cx="3690593" cy="1259935"/>
            </a:xfrm>
            <a:prstGeom prst="rect">
              <a:avLst/>
            </a:prstGeom>
            <a:noFill/>
          </p:spPr>
          <p:txBody>
            <a:bodyPr wrap="square" rtlCol="0">
              <a:spAutoFit/>
            </a:bodyPr>
            <a:lstStyle/>
            <a:p>
              <a:pPr marL="723900" lvl="1" indent="-723900" defTabSz="914377">
                <a:lnSpc>
                  <a:spcPct val="200000"/>
                </a:lnSpc>
                <a:spcBef>
                  <a:spcPts val="1000"/>
                </a:spcBef>
                <a:buSzPct val="100000"/>
                <a:buFont typeface="Wingdings" panose="05000000000000000000" pitchFamily="2" charset="2"/>
                <a:buChar char="q"/>
                <a:defRPr/>
              </a:pPr>
              <a:r>
                <a:rPr lang="en-SG" sz="2400" dirty="0">
                  <a:latin typeface="Calibri (Body)"/>
                  <a:sym typeface="Arial"/>
                </a:rPr>
                <a:t>Empty Element Tag</a:t>
              </a:r>
            </a:p>
            <a:p>
              <a:pPr marL="723900" lvl="1" indent="-723900" defTabSz="914377">
                <a:lnSpc>
                  <a:spcPct val="200000"/>
                </a:lnSpc>
                <a:spcBef>
                  <a:spcPts val="1000"/>
                </a:spcBef>
                <a:buSzPct val="100000"/>
                <a:buFont typeface="Wingdings" panose="05000000000000000000" pitchFamily="2" charset="2"/>
                <a:buChar char="q"/>
                <a:defRPr/>
              </a:pPr>
              <a:r>
                <a:rPr lang="en-SG" sz="2400" dirty="0">
                  <a:latin typeface="Calibri (Body)"/>
                  <a:sym typeface="Arial"/>
                </a:rPr>
                <a:t>Consist of Open Tag </a:t>
              </a:r>
              <a:r>
                <a:rPr lang="en-SG" sz="2400" b="1" dirty="0">
                  <a:latin typeface="Calibri (Body)"/>
                  <a:sym typeface="Arial"/>
                </a:rPr>
                <a:t>ONLY</a:t>
              </a:r>
            </a:p>
          </p:txBody>
        </p:sp>
        <p:sp>
          <p:nvSpPr>
            <p:cNvPr id="36" name="Rectangle 35">
              <a:extLst>
                <a:ext uri="{FF2B5EF4-FFF2-40B4-BE49-F238E27FC236}">
                  <a16:creationId xmlns:a16="http://schemas.microsoft.com/office/drawing/2014/main" id="{97359842-3F8F-4662-AF59-E96F19EFD8A4}"/>
                </a:ext>
              </a:extLst>
            </p:cNvPr>
            <p:cNvSpPr/>
            <p:nvPr/>
          </p:nvSpPr>
          <p:spPr>
            <a:xfrm>
              <a:off x="387900" y="3505200"/>
              <a:ext cx="4286250" cy="1535402"/>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pic>
          <p:nvPicPr>
            <p:cNvPr id="37" name="Picture 4" descr="empty element">
              <a:extLst>
                <a:ext uri="{FF2B5EF4-FFF2-40B4-BE49-F238E27FC236}">
                  <a16:creationId xmlns:a16="http://schemas.microsoft.com/office/drawing/2014/main" id="{2967069C-6FDB-4A03-81E0-F8EFAE8C8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50" y="3588882"/>
              <a:ext cx="4286250" cy="1362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4751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a:bodyPr>
          <a:lstStyle/>
          <a:p>
            <a:r>
              <a:rPr lang="en-SG" dirty="0"/>
              <a:t>Web browsers apply CSS rules to the HTML</a:t>
            </a:r>
          </a:p>
          <a:p>
            <a:pPr>
              <a:lnSpc>
                <a:spcPct val="150000"/>
              </a:lnSpc>
            </a:pPr>
            <a:r>
              <a:rPr lang="en-SG" dirty="0"/>
              <a:t>CSS rules formed from </a:t>
            </a:r>
          </a:p>
          <a:p>
            <a:pPr marL="0" indent="0">
              <a:buNone/>
            </a:pPr>
            <a:r>
              <a:rPr lang="en-SG" dirty="0"/>
              <a:t>	1. Set of properties and values</a:t>
            </a:r>
          </a:p>
          <a:p>
            <a:pPr marL="0" indent="0">
              <a:buNone/>
            </a:pPr>
            <a:r>
              <a:rPr lang="en-SG" dirty="0"/>
              <a:t>		update how the content is display</a:t>
            </a:r>
          </a:p>
          <a:p>
            <a:pPr marL="0" indent="0">
              <a:buNone/>
            </a:pPr>
            <a:r>
              <a:rPr lang="en-SG" dirty="0"/>
              <a:t>	2. Selector</a:t>
            </a:r>
          </a:p>
          <a:p>
            <a:pPr marL="0" indent="0">
              <a:buNone/>
            </a:pPr>
            <a:r>
              <a:rPr lang="en-SG" dirty="0"/>
              <a:t>		select the elements to apply</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How does CSS affect HTML?</a:t>
            </a:r>
            <a:endParaRPr lang="en-SG" dirty="0"/>
          </a:p>
        </p:txBody>
      </p:sp>
    </p:spTree>
    <p:extLst>
      <p:ext uri="{BB962C8B-B14F-4D97-AF65-F5344CB8AC3E}">
        <p14:creationId xmlns:p14="http://schemas.microsoft.com/office/powerpoint/2010/main" val="404039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CSS Syntax</a:t>
            </a:r>
          </a:p>
        </p:txBody>
      </p:sp>
      <p:pic>
        <p:nvPicPr>
          <p:cNvPr id="14" name="Picture 2" descr="https://lh6.googleusercontent.com/1mC7DlfQUe6gEgbvt64rKw0u6Cuj7V9vtNIFzyvc8u1spaCr1nWLLKg4aPi7KkCO5Tijf4C3JT9w8MpLO4DpGJ9OsxdgQkpyRYZaeokw04Uczo0qs6pdzLdeWiLpAFWHyrIhAaNm_os">
            <a:extLst>
              <a:ext uri="{FF2B5EF4-FFF2-40B4-BE49-F238E27FC236}">
                <a16:creationId xmlns:a16="http://schemas.microsoft.com/office/drawing/2014/main" id="{773BC1B4-AD5D-4818-82A4-BD3248020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987" y="1539171"/>
            <a:ext cx="8410026" cy="474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36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77709-881F-4B02-BB28-6F0CC6824BE1}"/>
              </a:ext>
            </a:extLst>
          </p:cNvPr>
          <p:cNvSpPr>
            <a:spLocks noGrp="1"/>
          </p:cNvSpPr>
          <p:nvPr>
            <p:ph idx="1"/>
          </p:nvPr>
        </p:nvSpPr>
        <p:spPr/>
        <p:txBody>
          <a:bodyPr/>
          <a:lstStyle/>
          <a:p>
            <a:pPr>
              <a:lnSpc>
                <a:spcPct val="250000"/>
              </a:lnSpc>
            </a:pPr>
            <a:r>
              <a:rPr lang="en-SG" dirty="0"/>
              <a:t>ELEMENT Selector</a:t>
            </a:r>
          </a:p>
          <a:p>
            <a:pPr>
              <a:lnSpc>
                <a:spcPct val="250000"/>
              </a:lnSpc>
            </a:pPr>
            <a:r>
              <a:rPr lang="en-SG" dirty="0"/>
              <a:t>CLASS Selector</a:t>
            </a:r>
          </a:p>
          <a:p>
            <a:pPr>
              <a:lnSpc>
                <a:spcPct val="250000"/>
              </a:lnSpc>
            </a:pPr>
            <a:r>
              <a:rPr lang="en-SG" dirty="0"/>
              <a:t>ID Selector</a:t>
            </a:r>
          </a:p>
        </p:txBody>
      </p:sp>
      <p:sp>
        <p:nvSpPr>
          <p:cNvPr id="2" name="Title 1">
            <a:extLst>
              <a:ext uri="{FF2B5EF4-FFF2-40B4-BE49-F238E27FC236}">
                <a16:creationId xmlns:a16="http://schemas.microsoft.com/office/drawing/2014/main" id="{838DC8D7-9DA1-4410-B64B-B5410663AF00}"/>
              </a:ext>
            </a:extLst>
          </p:cNvPr>
          <p:cNvSpPr>
            <a:spLocks noGrp="1"/>
          </p:cNvSpPr>
          <p:nvPr>
            <p:ph type="title"/>
          </p:nvPr>
        </p:nvSpPr>
        <p:spPr/>
        <p:txBody>
          <a:bodyPr/>
          <a:lstStyle/>
          <a:p>
            <a:r>
              <a:rPr lang="en-SG"/>
              <a:t>CSS Selector</a:t>
            </a:r>
            <a:endParaRPr lang="en-SG" dirty="0"/>
          </a:p>
        </p:txBody>
      </p:sp>
      <p:sp>
        <p:nvSpPr>
          <p:cNvPr id="8" name="Rectangle 7">
            <a:extLst>
              <a:ext uri="{FF2B5EF4-FFF2-40B4-BE49-F238E27FC236}">
                <a16:creationId xmlns:a16="http://schemas.microsoft.com/office/drawing/2014/main" id="{6FB1731D-8C29-49AD-9964-FBCD8AE17F82}"/>
              </a:ext>
            </a:extLst>
          </p:cNvPr>
          <p:cNvSpPr/>
          <p:nvPr/>
        </p:nvSpPr>
        <p:spPr>
          <a:xfrm>
            <a:off x="5559668" y="4024403"/>
            <a:ext cx="5459367" cy="96258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Determine by hash (#) symbol in CSS file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 red }     |    id= “</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a:t>
            </a:r>
          </a:p>
        </p:txBody>
      </p:sp>
      <p:sp>
        <p:nvSpPr>
          <p:cNvPr id="9" name="Rectangle 8">
            <a:extLst>
              <a:ext uri="{FF2B5EF4-FFF2-40B4-BE49-F238E27FC236}">
                <a16:creationId xmlns:a16="http://schemas.microsoft.com/office/drawing/2014/main" id="{AA273FE2-8F46-419F-B8A5-393D2F4DF689}"/>
              </a:ext>
            </a:extLst>
          </p:cNvPr>
          <p:cNvSpPr/>
          <p:nvPr/>
        </p:nvSpPr>
        <p:spPr>
          <a:xfrm>
            <a:off x="5559669" y="1825625"/>
            <a:ext cx="5459366" cy="948903"/>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sng" strike="noStrike" kern="0" cap="none" spc="0" normalizeH="0" baseline="0" noProof="0" dirty="0">
                <a:ln>
                  <a:noFill/>
                </a:ln>
                <a:solidFill>
                  <a:srgbClr val="00517C"/>
                </a:solidFill>
                <a:effectLst/>
                <a:uLnTx/>
                <a:uFillTx/>
                <a:ea typeface="Roboto"/>
                <a:cs typeface="Roboto"/>
                <a:sym typeface="Arial"/>
              </a:rPr>
              <a:t>Determine by HTML tag name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h1 ,  h2 ,  p ,  a ,  table  ,  </a:t>
            </a:r>
            <a:r>
              <a:rPr kumimoji="0" lang="en-SG" sz="2000" b="0" i="0" u="none" strike="noStrike" kern="0" cap="none" spc="0" normalizeH="0" baseline="0" noProof="0" dirty="0" err="1">
                <a:ln>
                  <a:noFill/>
                </a:ln>
                <a:solidFill>
                  <a:srgbClr val="00517C"/>
                </a:solidFill>
                <a:effectLst/>
                <a:uLnTx/>
                <a:uFillTx/>
                <a:ea typeface="Roboto"/>
                <a:cs typeface="Roboto"/>
                <a:sym typeface="Arial"/>
              </a:rPr>
              <a:t>img</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p>
        </p:txBody>
      </p:sp>
      <p:sp>
        <p:nvSpPr>
          <p:cNvPr id="10" name="Rectangle 9">
            <a:extLst>
              <a:ext uri="{FF2B5EF4-FFF2-40B4-BE49-F238E27FC236}">
                <a16:creationId xmlns:a16="http://schemas.microsoft.com/office/drawing/2014/main" id="{43A67538-95D3-470C-92DB-113C3B59E6A6}"/>
              </a:ext>
            </a:extLst>
          </p:cNvPr>
          <p:cNvSpPr/>
          <p:nvPr/>
        </p:nvSpPr>
        <p:spPr>
          <a:xfrm>
            <a:off x="5559668" y="2909465"/>
            <a:ext cx="5459367" cy="96258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Determine by dot (.) symbol in CSS file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t>
            </a:r>
            <a:r>
              <a:rPr kumimoji="0" lang="en-SG" sz="2000" b="0" i="0" u="none" strike="noStrike" kern="0" cap="none" spc="0" normalizeH="0" baseline="0" noProof="0" dirty="0" err="1">
                <a:ln>
                  <a:noFill/>
                </a:ln>
                <a:solidFill>
                  <a:srgbClr val="00517C"/>
                </a:solidFill>
                <a:effectLst/>
                <a:uLnTx/>
                <a:uFillTx/>
                <a:ea typeface="Roboto"/>
                <a:cs typeface="Roboto"/>
                <a:sym typeface="Arial"/>
              </a:rPr>
              <a:t>blueText</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 blue }   |   class = “</a:t>
            </a:r>
            <a:r>
              <a:rPr kumimoji="0" lang="en-SG" sz="2000" b="0" i="0" u="none" strike="noStrike" kern="0" cap="none" spc="0" normalizeH="0" baseline="0" noProof="0" dirty="0" err="1">
                <a:ln>
                  <a:noFill/>
                </a:ln>
                <a:solidFill>
                  <a:srgbClr val="00517C"/>
                </a:solidFill>
                <a:effectLst/>
                <a:uLnTx/>
                <a:uFillTx/>
                <a:ea typeface="Roboto"/>
                <a:cs typeface="Roboto"/>
                <a:sym typeface="Arial"/>
              </a:rPr>
              <a:t>blueText</a:t>
            </a:r>
            <a:r>
              <a:rPr kumimoji="0" lang="en-SG" sz="2000" b="0" i="0" u="none" strike="noStrike" kern="0" cap="none" spc="0" normalizeH="0" baseline="0" noProof="0" dirty="0">
                <a:ln>
                  <a:noFill/>
                </a:ln>
                <a:solidFill>
                  <a:srgbClr val="00517C"/>
                </a:solidFill>
                <a:effectLst/>
                <a:uLnTx/>
                <a:uFillTx/>
                <a:ea typeface="Roboto"/>
                <a:cs typeface="Roboto"/>
                <a:sym typeface="Arial"/>
              </a:rPr>
              <a:t>”</a:t>
            </a:r>
          </a:p>
        </p:txBody>
      </p:sp>
      <p:sp>
        <p:nvSpPr>
          <p:cNvPr id="11" name="Rectangle 10">
            <a:extLst>
              <a:ext uri="{FF2B5EF4-FFF2-40B4-BE49-F238E27FC236}">
                <a16:creationId xmlns:a16="http://schemas.microsoft.com/office/drawing/2014/main" id="{84DD980C-1437-4941-BA7D-29B590B10E1F}"/>
              </a:ext>
            </a:extLst>
          </p:cNvPr>
          <p:cNvSpPr/>
          <p:nvPr/>
        </p:nvSpPr>
        <p:spPr>
          <a:xfrm>
            <a:off x="5559668" y="5139341"/>
            <a:ext cx="5459367" cy="650069"/>
          </a:xfrm>
          <a:prstGeom prst="rect">
            <a:avLst/>
          </a:prstGeom>
          <a:solidFill>
            <a:schemeClr val="accent5">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Mix Style :  </a:t>
            </a:r>
            <a:r>
              <a:rPr kumimoji="0" lang="en-SG" sz="2000" b="0" i="0" u="none" strike="noStrike" kern="0" cap="none" spc="0" normalizeH="0" baseline="0" noProof="0" dirty="0">
                <a:ln>
                  <a:noFill/>
                </a:ln>
                <a:solidFill>
                  <a:srgbClr val="FF0000"/>
                </a:solidFill>
                <a:effectLst/>
                <a:uLnTx/>
                <a:uFillTx/>
                <a:ea typeface="Roboto"/>
                <a:cs typeface="Roboto"/>
                <a:sym typeface="Arial"/>
              </a:rPr>
              <a:t>h1</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p>
        </p:txBody>
      </p:sp>
    </p:spTree>
    <p:extLst>
      <p:ext uri="{BB962C8B-B14F-4D97-AF65-F5344CB8AC3E}">
        <p14:creationId xmlns:p14="http://schemas.microsoft.com/office/powerpoint/2010/main" val="23798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45EA-82F3-4A76-A333-F4406494BCAB}"/>
              </a:ext>
            </a:extLst>
          </p:cNvPr>
          <p:cNvSpPr>
            <a:spLocks noGrp="1"/>
          </p:cNvSpPr>
          <p:nvPr>
            <p:ph type="title"/>
          </p:nvPr>
        </p:nvSpPr>
        <p:spPr/>
        <p:txBody>
          <a:bodyPr/>
          <a:lstStyle/>
          <a:p>
            <a:r>
              <a:rPr lang="en-GB" dirty="0"/>
              <a:t>CSS Box Model</a:t>
            </a:r>
            <a:endParaRPr lang="en-SG" dirty="0"/>
          </a:p>
        </p:txBody>
      </p:sp>
      <p:pic>
        <p:nvPicPr>
          <p:cNvPr id="25" name="Picture 4" descr="&quot;Box model - webdeveloper tools&quot;">
            <a:extLst>
              <a:ext uri="{FF2B5EF4-FFF2-40B4-BE49-F238E27FC236}">
                <a16:creationId xmlns:a16="http://schemas.microsoft.com/office/drawing/2014/main" id="{6AC4108B-0EE8-43D2-9624-C5C339DFC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6" y="1690688"/>
            <a:ext cx="6018723" cy="4758358"/>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1C2170E7-8E6B-4C00-9C1E-A5A23BCA1B64}"/>
              </a:ext>
            </a:extLst>
          </p:cNvPr>
          <p:cNvSpPr/>
          <p:nvPr/>
        </p:nvSpPr>
        <p:spPr>
          <a:xfrm>
            <a:off x="6240252" y="1809746"/>
            <a:ext cx="5778949" cy="4440259"/>
          </a:xfrm>
          <a:prstGeom prst="rect">
            <a:avLst/>
          </a:prstGeom>
          <a:solidFill>
            <a:srgbClr val="8BC34A">
              <a:lumMod val="20000"/>
              <a:lumOff val="80000"/>
            </a:srgb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endParaRPr kumimoji="0" lang="en-SG" sz="2000" b="0" i="0" u="none" strike="noStrike" kern="0" cap="none" spc="0" normalizeH="0" baseline="0" noProof="0" dirty="0">
              <a:ln>
                <a:noFill/>
              </a:ln>
              <a:solidFill>
                <a:srgbClr val="00517C"/>
              </a:solidFill>
              <a:effectLst/>
              <a:uLnTx/>
              <a:uFillTx/>
              <a:ea typeface="Roboto"/>
              <a:cs typeface="Roboto"/>
              <a:sym typeface="Arial"/>
            </a:endParaRPr>
          </a:p>
        </p:txBody>
      </p:sp>
      <p:sp>
        <p:nvSpPr>
          <p:cNvPr id="37" name="Rectangle 36">
            <a:extLst>
              <a:ext uri="{FF2B5EF4-FFF2-40B4-BE49-F238E27FC236}">
                <a16:creationId xmlns:a16="http://schemas.microsoft.com/office/drawing/2014/main" id="{ECDD1A96-82E7-441E-B7EE-A040619E784D}"/>
              </a:ext>
            </a:extLst>
          </p:cNvPr>
          <p:cNvSpPr/>
          <p:nvPr/>
        </p:nvSpPr>
        <p:spPr>
          <a:xfrm>
            <a:off x="6253654" y="1809746"/>
            <a:ext cx="5778950" cy="896070"/>
          </a:xfrm>
          <a:prstGeom prst="rect">
            <a:avLst/>
          </a:prstGeom>
          <a:solidFill>
            <a:srgbClr val="8BB5C0"/>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Content</a:t>
            </a:r>
            <a:r>
              <a:rPr kumimoji="0" lang="en-SG" sz="2000" b="0" i="0" u="none" strike="noStrike" kern="0" cap="none" spc="0" normalizeH="0" baseline="0" noProof="0" dirty="0">
                <a:ln>
                  <a:noFill/>
                </a:ln>
                <a:solidFill>
                  <a:srgbClr val="000000"/>
                </a:solidFill>
                <a:effectLst/>
                <a:uLnTx/>
                <a:uFillTx/>
                <a:ea typeface="Roboto"/>
                <a:cs typeface="Roboto"/>
                <a:sym typeface="Arial"/>
              </a:rPr>
              <a:t> – The content of the box, where text and images appears</a:t>
            </a:r>
          </a:p>
        </p:txBody>
      </p:sp>
      <p:sp>
        <p:nvSpPr>
          <p:cNvPr id="38" name="Rectangle 37">
            <a:extLst>
              <a:ext uri="{FF2B5EF4-FFF2-40B4-BE49-F238E27FC236}">
                <a16:creationId xmlns:a16="http://schemas.microsoft.com/office/drawing/2014/main" id="{1B738ED9-6A43-4C4B-9AC9-6B04F0030CB5}"/>
              </a:ext>
            </a:extLst>
          </p:cNvPr>
          <p:cNvSpPr/>
          <p:nvPr/>
        </p:nvSpPr>
        <p:spPr>
          <a:xfrm>
            <a:off x="6240251" y="2776542"/>
            <a:ext cx="5792353" cy="1130424"/>
          </a:xfrm>
          <a:prstGeom prst="rect">
            <a:avLst/>
          </a:prstGeom>
          <a:solidFill>
            <a:srgbClr val="C2CE89"/>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Padding</a:t>
            </a:r>
            <a:r>
              <a:rPr kumimoji="0" lang="en-SG" sz="2000" b="0" i="0" u="none" strike="noStrike" kern="0" cap="none" spc="0" normalizeH="0" baseline="0" noProof="0" dirty="0">
                <a:ln>
                  <a:noFill/>
                </a:ln>
                <a:solidFill>
                  <a:srgbClr val="000000"/>
                </a:solidFill>
                <a:effectLst/>
                <a:uLnTx/>
                <a:uFillTx/>
                <a:ea typeface="Roboto"/>
                <a:cs typeface="Roboto"/>
                <a:sym typeface="Arial"/>
              </a:rPr>
              <a:t> – Clears an area around the content. The padding is affected by the background and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r>
              <a:rPr kumimoji="0" lang="en-SG" sz="2000" b="0" i="0" u="none" strike="noStrike" kern="0" cap="none" spc="0" normalizeH="0" baseline="0" noProof="0" dirty="0">
                <a:ln>
                  <a:noFill/>
                </a:ln>
                <a:solidFill>
                  <a:srgbClr val="000000"/>
                </a:solidFill>
                <a:effectLst/>
                <a:uLnTx/>
                <a:uFillTx/>
                <a:ea typeface="Roboto"/>
                <a:cs typeface="Roboto"/>
                <a:sym typeface="Arial"/>
              </a:rPr>
              <a:t> of the box</a:t>
            </a:r>
          </a:p>
        </p:txBody>
      </p:sp>
      <p:sp>
        <p:nvSpPr>
          <p:cNvPr id="39" name="Rectangle 38">
            <a:extLst>
              <a:ext uri="{FF2B5EF4-FFF2-40B4-BE49-F238E27FC236}">
                <a16:creationId xmlns:a16="http://schemas.microsoft.com/office/drawing/2014/main" id="{E0DF2B4C-EBF8-428E-8457-F4697B845C79}"/>
              </a:ext>
            </a:extLst>
          </p:cNvPr>
          <p:cNvSpPr/>
          <p:nvPr/>
        </p:nvSpPr>
        <p:spPr>
          <a:xfrm>
            <a:off x="6240254" y="4004535"/>
            <a:ext cx="5778947" cy="1115608"/>
          </a:xfrm>
          <a:prstGeom prst="rect">
            <a:avLst/>
          </a:prstGeom>
          <a:solidFill>
            <a:srgbClr val="FDDC9A"/>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Border</a:t>
            </a:r>
            <a:r>
              <a:rPr kumimoji="0" lang="en-SG" sz="2000" b="0" i="0" u="none" strike="noStrike" kern="0" cap="none" spc="0" normalizeH="0" baseline="0" noProof="0" dirty="0">
                <a:ln>
                  <a:noFill/>
                </a:ln>
                <a:solidFill>
                  <a:srgbClr val="000000"/>
                </a:solidFill>
                <a:effectLst/>
                <a:uLnTx/>
                <a:uFillTx/>
                <a:ea typeface="Roboto"/>
                <a:cs typeface="Roboto"/>
                <a:sym typeface="Arial"/>
              </a:rPr>
              <a:t> – A border that goes around the padding and content. The border is affected by the background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r>
              <a:rPr kumimoji="0" lang="en-SG" sz="2000" b="0" i="0" u="none" strike="noStrike" kern="0" cap="none" spc="0" normalizeH="0" baseline="0" noProof="0" dirty="0">
                <a:ln>
                  <a:noFill/>
                </a:ln>
                <a:solidFill>
                  <a:srgbClr val="000000"/>
                </a:solidFill>
                <a:effectLst/>
                <a:uLnTx/>
                <a:uFillTx/>
                <a:ea typeface="Roboto"/>
                <a:cs typeface="Roboto"/>
                <a:sym typeface="Arial"/>
              </a:rPr>
              <a:t> of the box.</a:t>
            </a:r>
          </a:p>
        </p:txBody>
      </p:sp>
      <p:sp>
        <p:nvSpPr>
          <p:cNvPr id="40" name="Rectangle 39">
            <a:extLst>
              <a:ext uri="{FF2B5EF4-FFF2-40B4-BE49-F238E27FC236}">
                <a16:creationId xmlns:a16="http://schemas.microsoft.com/office/drawing/2014/main" id="{8EC944D5-C9FD-4ACD-ABA5-CF24ACFFFFF5}"/>
              </a:ext>
            </a:extLst>
          </p:cNvPr>
          <p:cNvSpPr/>
          <p:nvPr/>
        </p:nvSpPr>
        <p:spPr>
          <a:xfrm>
            <a:off x="6240251" y="5190869"/>
            <a:ext cx="5778950" cy="1059136"/>
          </a:xfrm>
          <a:prstGeom prst="rect">
            <a:avLst/>
          </a:prstGeom>
          <a:solidFill>
            <a:srgbClr val="FACD9D"/>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Margin</a:t>
            </a:r>
            <a:r>
              <a:rPr kumimoji="0" lang="en-SG" sz="2000" b="0" i="0" u="none" strike="noStrike" kern="0" cap="none" spc="0" normalizeH="0" baseline="0" noProof="0" dirty="0">
                <a:ln>
                  <a:noFill/>
                </a:ln>
                <a:solidFill>
                  <a:srgbClr val="000000"/>
                </a:solidFill>
                <a:effectLst/>
                <a:uLnTx/>
                <a:uFillTx/>
                <a:ea typeface="Roboto"/>
                <a:cs typeface="Roboto"/>
                <a:sym typeface="Arial"/>
              </a:rPr>
              <a:t> – The empty area around the border. The margin is completely transparent, no background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endParaRPr kumimoji="0" lang="en-SG" sz="2000" b="0" i="0" u="none" strike="noStrike" kern="0" cap="none" spc="0" normalizeH="0" baseline="0" noProof="0" dirty="0">
              <a:ln>
                <a:noFill/>
              </a:ln>
              <a:solidFill>
                <a:srgbClr val="000000"/>
              </a:solidFill>
              <a:effectLst/>
              <a:uLnTx/>
              <a:uFillTx/>
              <a:ea typeface="Roboto"/>
              <a:cs typeface="Roboto"/>
              <a:sym typeface="Arial"/>
            </a:endParaRPr>
          </a:p>
        </p:txBody>
      </p:sp>
    </p:spTree>
    <p:extLst>
      <p:ext uri="{BB962C8B-B14F-4D97-AF65-F5344CB8AC3E}">
        <p14:creationId xmlns:p14="http://schemas.microsoft.com/office/powerpoint/2010/main" val="9894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3102</TotalTime>
  <Words>2500</Words>
  <Application>Microsoft Office PowerPoint</Application>
  <PresentationFormat>Widescreen</PresentationFormat>
  <Paragraphs>424</Paragraphs>
  <Slides>39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Calibri (Body)</vt:lpstr>
      <vt:lpstr>Open Sans Light</vt:lpstr>
      <vt:lpstr>Roboto</vt:lpstr>
      <vt:lpstr>Ubuntu</vt:lpstr>
      <vt:lpstr>Adobe Gurmukhi</vt:lpstr>
      <vt:lpstr>Arial</vt:lpstr>
      <vt:lpstr>Calibri</vt:lpstr>
      <vt:lpstr>Wingdings</vt:lpstr>
      <vt:lpstr>1_Office Theme</vt:lpstr>
      <vt:lpstr>Web Development</vt:lpstr>
      <vt:lpstr>Content</vt:lpstr>
      <vt:lpstr>RECAP</vt:lpstr>
      <vt:lpstr>Structure Tags</vt:lpstr>
      <vt:lpstr>Recap on HTML Syntax</vt:lpstr>
      <vt:lpstr>How does CSS affect HTML?</vt:lpstr>
      <vt:lpstr>CSS Syntax</vt:lpstr>
      <vt:lpstr>CSS Selector</vt:lpstr>
      <vt:lpstr>CSS Box Model</vt:lpstr>
      <vt:lpstr>Create External Styles Sheet</vt:lpstr>
      <vt:lpstr>Applying Styles Sheet to HTML</vt:lpstr>
      <vt:lpstr>Adding Bootstrap</vt:lpstr>
      <vt:lpstr>How to use Bootstrap</vt:lpstr>
      <vt:lpstr>Bootstrap – Grid System</vt:lpstr>
      <vt:lpstr>FONT-AWESOME ICON</vt:lpstr>
      <vt:lpstr>How to use Font-Awesome?</vt:lpstr>
      <vt:lpstr>JS</vt:lpstr>
      <vt:lpstr>What is JavaScript?</vt:lpstr>
      <vt:lpstr>How to Includes JS?</vt:lpstr>
      <vt:lpstr>Internal JavaScript</vt:lpstr>
      <vt:lpstr>External JavaScript</vt:lpstr>
      <vt:lpstr>JQuery</vt:lpstr>
      <vt:lpstr>What’s JQuery?</vt:lpstr>
      <vt:lpstr>Adding JQuery</vt:lpstr>
      <vt:lpstr>PLUGINS</vt:lpstr>
      <vt:lpstr>CDNJS</vt:lpstr>
      <vt:lpstr>Animation Effects </vt:lpstr>
      <vt:lpstr>Animated.css</vt:lpstr>
      <vt:lpstr>WOW.js</vt:lpstr>
      <vt:lpstr>WOW.js Advanced Options</vt:lpstr>
      <vt:lpstr>Smooth Scroll</vt:lpstr>
      <vt:lpstr>Smooth Scroll</vt:lpstr>
      <vt:lpstr>Owl Carousel Slider</vt:lpstr>
      <vt:lpstr>How to use Carousel Slider? </vt:lpstr>
      <vt:lpstr>How to use Carousel Slider? </vt:lpstr>
      <vt:lpstr>How to use Carousel Slider? </vt:lpstr>
      <vt:lpstr>Light-Box</vt:lpstr>
      <vt:lpstr>How to use Light Box? </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HeartCode Workshop1</dc:title>
  <dc:creator>WU Jianhua</dc:creator>
  <cp:lastModifiedBy>WU Jianhua</cp:lastModifiedBy>
  <cp:revision>125</cp:revision>
  <dcterms:created xsi:type="dcterms:W3CDTF">2017-10-09T09:13:42Z</dcterms:created>
  <dcterms:modified xsi:type="dcterms:W3CDTF">2017-12-20T01:13:13Z</dcterms:modified>
</cp:coreProperties>
</file>