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gt8w/f70UVVKbJjOzAXea1uqll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0cea3e0e4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0cea3e0e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0cea3e0e4_0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0cea3e0e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0cea3e0e4_0_2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0cea3e0e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0cea3e0e4_0_3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0cea3e0e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cea3e0e4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0cea3e0e4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cea3e0e4_0_3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cea3e0e4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0cea3e0e4_0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0cea3e0e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5971032"/>
            <a:ext cx="9144000" cy="8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-9144" y="6053328"/>
            <a:ext cx="2249400" cy="71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2359152" y="6044184"/>
            <a:ext cx="6784800" cy="7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" name="Google Shape;18;p13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rtl="0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rtl="0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2085393" y="236538"/>
            <a:ext cx="586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blipFill rotWithShape="1">
          <a:blip r:embed="rId2">
            <a:alphaModFix/>
          </a:blip>
          <a:tile algn="tl" flip="none" tx="0" sx="99997" ty="0" sy="99997"/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rtl="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0" name="Google Shape;90;p21"/>
          <p:cNvSpPr/>
          <p:nvPr/>
        </p:nvSpPr>
        <p:spPr>
          <a:xfrm>
            <a:off x="-9144" y="4572000"/>
            <a:ext cx="9144000" cy="8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" name="Google Shape;91;p21"/>
          <p:cNvSpPr/>
          <p:nvPr/>
        </p:nvSpPr>
        <p:spPr>
          <a:xfrm>
            <a:off x="-9144" y="4663440"/>
            <a:ext cx="1463100" cy="71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" name="Google Shape;92;p21"/>
          <p:cNvSpPr/>
          <p:nvPr/>
        </p:nvSpPr>
        <p:spPr>
          <a:xfrm>
            <a:off x="1545336" y="4654296"/>
            <a:ext cx="7598700" cy="7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/>
          <p:nvPr/>
        </p:nvSpPr>
        <p:spPr>
          <a:xfrm>
            <a:off x="1447800" y="0"/>
            <a:ext cx="100500" cy="686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>
            <a:off x="62484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0" y="4667249"/>
            <a:ext cx="14478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1600200" y="6248206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/>
          <p:nvPr>
            <p:ph idx="2" type="pic"/>
          </p:nvPr>
        </p:nvSpPr>
        <p:spPr>
          <a:xfrm>
            <a:off x="1560576" y="0"/>
            <a:ext cx="7583400" cy="4569000"/>
          </a:xfrm>
          <a:prstGeom prst="rect">
            <a:avLst/>
          </a:prstGeom>
          <a:solidFill>
            <a:srgbClr val="DCE5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 rot="5400000">
            <a:off x="2426148" y="-213300"/>
            <a:ext cx="4526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1" type="ftr"/>
          </p:nvPr>
        </p:nvSpPr>
        <p:spPr>
          <a:xfrm>
            <a:off x="609600" y="6248206"/>
            <a:ext cx="542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0" y="1272222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 rot="5400000">
            <a:off x="4823550" y="2339250"/>
            <a:ext cx="5516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 rot="5400000">
            <a:off x="480150" y="586650"/>
            <a:ext cx="55167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0" type="dt"/>
          </p:nvPr>
        </p:nvSpPr>
        <p:spPr>
          <a:xfrm>
            <a:off x="6553200" y="6248402"/>
            <a:ext cx="22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457201" y="6248207"/>
            <a:ext cx="557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/>
          <p:nvPr/>
        </p:nvSpPr>
        <p:spPr>
          <a:xfrm>
            <a:off x="6096318" y="0"/>
            <a:ext cx="320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" name="Google Shape;111;p23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23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 rot="5400000">
            <a:off x="5989626" y="144450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609600" y="6248206"/>
            <a:ext cx="542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0" y="1272222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/>
          <p:nvPr/>
        </p:nvSpPr>
        <p:spPr>
          <a:xfrm>
            <a:off x="0" y="5971032"/>
            <a:ext cx="9144000" cy="8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" name="Google Shape;40;p12"/>
          <p:cNvSpPr/>
          <p:nvPr/>
        </p:nvSpPr>
        <p:spPr>
          <a:xfrm>
            <a:off x="-9144" y="6053328"/>
            <a:ext cx="2249400" cy="71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2359152" y="6044184"/>
            <a:ext cx="6784800" cy="7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" name="Google Shape;42;p12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rtl="0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rtl="0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1" type="ftr"/>
          </p:nvPr>
        </p:nvSpPr>
        <p:spPr>
          <a:xfrm>
            <a:off x="2085393" y="236538"/>
            <a:ext cx="586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99997" ty="0" sy="99997"/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371600" y="2743200"/>
            <a:ext cx="71232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9" name="Google Shape;49;p15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" name="Google Shape;50;p15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" name="Google Shape;52;p15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0" y="1752600"/>
            <a:ext cx="1295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rt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rt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rt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rt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rt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rt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rt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rt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609600" y="6248206"/>
            <a:ext cx="542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0" y="1272222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6"/>
          <p:cNvSpPr txBox="1"/>
          <p:nvPr>
            <p:ph idx="11" type="ftr"/>
          </p:nvPr>
        </p:nvSpPr>
        <p:spPr>
          <a:xfrm>
            <a:off x="609600" y="6248206"/>
            <a:ext cx="542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533400" y="273050"/>
            <a:ext cx="81534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0" y="1272222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609600" y="6248206"/>
            <a:ext cx="542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3" type="body"/>
          </p:nvPr>
        </p:nvSpPr>
        <p:spPr>
          <a:xfrm>
            <a:off x="609600" y="1752600"/>
            <a:ext cx="3886200" cy="6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4" type="body"/>
          </p:nvPr>
        </p:nvSpPr>
        <p:spPr>
          <a:xfrm>
            <a:off x="4800600" y="1752600"/>
            <a:ext cx="3886200" cy="64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609600" y="6248206"/>
            <a:ext cx="542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0" y="1272222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609600" y="6248206"/>
            <a:ext cx="542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609600" y="273050"/>
            <a:ext cx="80772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609600" y="6248206"/>
            <a:ext cx="542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0" y="1272222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609600" y="6248206"/>
            <a:ext cx="542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1"/>
          <p:cNvSpPr/>
          <p:nvPr/>
        </p:nvSpPr>
        <p:spPr>
          <a:xfrm>
            <a:off x="0" y="1234440"/>
            <a:ext cx="9144000" cy="32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590550" y="1280160"/>
            <a:ext cx="8553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0" y="1272222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609600" y="6248206"/>
            <a:ext cx="542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" name="Google Shape;28;p10"/>
          <p:cNvSpPr/>
          <p:nvPr/>
        </p:nvSpPr>
        <p:spPr>
          <a:xfrm>
            <a:off x="0" y="1234440"/>
            <a:ext cx="9144000" cy="32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590550" y="1280160"/>
            <a:ext cx="8553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0" y="1272222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jpg"/><Relationship Id="rId5" Type="http://schemas.openxmlformats.org/officeDocument/2006/relationships/image" Target="../media/image13.png"/><Relationship Id="rId6" Type="http://schemas.openxmlformats.org/officeDocument/2006/relationships/image" Target="../media/image12.jp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</a:pPr>
            <a:r>
              <a:rPr lang="en-US"/>
              <a:t>CASE 1</a:t>
            </a:r>
            <a:endParaRPr/>
          </a:p>
        </p:txBody>
      </p:sp>
      <p:sp>
        <p:nvSpPr>
          <p:cNvPr id="119" name="Google Shape;119;p1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/>
              <a:t>Kelompok 1</a:t>
            </a:r>
            <a:endParaRPr/>
          </a:p>
        </p:txBody>
      </p:sp>
      <p:pic>
        <p:nvPicPr>
          <p:cNvPr id="120" name="Google Shape;12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3425" y="2"/>
            <a:ext cx="998219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0cea3e0e4_0_28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60cea3e0e4_0_280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60cea3e0e4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50" y="3429000"/>
            <a:ext cx="4701200" cy="31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60cea3e0e4_0_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900" y="1600200"/>
            <a:ext cx="3469150" cy="30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0cea3e0e4_0_30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60cea3e0e4_0_30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2. Kepolisian</a:t>
            </a:r>
            <a:endParaRPr/>
          </a:p>
        </p:txBody>
      </p:sp>
      <p:pic>
        <p:nvPicPr>
          <p:cNvPr id="200" name="Google Shape;200;g60cea3e0e4_0_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13" y="2346300"/>
            <a:ext cx="7763775" cy="4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206" name="Google Shape;206;p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Font typeface="Twentieth Century"/>
              <a:buAutoNum type="arabicPeriod"/>
            </a:pPr>
            <a:r>
              <a:rPr lang="en-US" sz="2800"/>
              <a:t>Cleaning berdasarkan Nomor Polisi yang dilihat dari gambar capture-an setiap mobil</a:t>
            </a:r>
            <a:endParaRPr sz="2800"/>
          </a:p>
          <a:p>
            <a:pPr indent="-514350" lvl="0" marL="51435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680"/>
              <a:buFont typeface="Twentieth Century"/>
              <a:buAutoNum type="arabicPeriod"/>
            </a:pPr>
            <a:r>
              <a:rPr lang="en-US" sz="2800"/>
              <a:t>Nomor Polisi terdaftar di data STNK Polisi atau tidak</a:t>
            </a:r>
            <a:endParaRPr sz="2800"/>
          </a:p>
          <a:p>
            <a:pPr indent="-514350" lvl="0" marL="51435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680"/>
              <a:buFont typeface="Twentieth Century"/>
              <a:buAutoNum type="arabicPeriod"/>
            </a:pPr>
            <a:r>
              <a:rPr lang="en-US" sz="2800"/>
              <a:t>Nomor yang terdaftar dapat digunakan lebih lanjut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0cea3e0e4_0_29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60cea3e0e4_0_29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g60cea3e0e4_0_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450" y="1800826"/>
            <a:ext cx="7293101" cy="409455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60cea3e0e4_0_292"/>
          <p:cNvSpPr/>
          <p:nvPr/>
        </p:nvSpPr>
        <p:spPr>
          <a:xfrm>
            <a:off x="3653850" y="3728800"/>
            <a:ext cx="1705200" cy="56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220" name="Google Shape;220;p7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Model : Supervised Learning</a:t>
            </a:r>
            <a:endParaRPr/>
          </a:p>
          <a:p>
            <a:pPr indent="-228600" lvl="2" marL="9144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500"/>
              <a:buChar char="■"/>
            </a:pPr>
            <a:r>
              <a:rPr lang="en-US" sz="2000"/>
              <a:t>Convolutional Neural Network</a:t>
            </a:r>
            <a:endParaRPr/>
          </a:p>
          <a:p>
            <a:pPr indent="-320040" lvl="0" marL="32004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Feature Selection</a:t>
            </a:r>
            <a:endParaRPr/>
          </a:p>
          <a:p>
            <a:pPr indent="-274320" lvl="1" marL="640080" rtl="0" algn="l">
              <a:lnSpc>
                <a:spcPct val="140000"/>
              </a:lnSpc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 sz="2400"/>
              <a:t>Gambar tampak depan</a:t>
            </a:r>
            <a:endParaRPr sz="2400"/>
          </a:p>
          <a:p>
            <a:pPr indent="-274320" lvl="1" marL="640080" rtl="0" algn="l">
              <a:lnSpc>
                <a:spcPct val="140000"/>
              </a:lnSpc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 sz="2400"/>
              <a:t>Gambar tampak samping</a:t>
            </a:r>
            <a:endParaRPr sz="2400"/>
          </a:p>
          <a:p>
            <a:pPr indent="-274320" lvl="1" marL="640080" rtl="0" algn="l">
              <a:lnSpc>
                <a:spcPct val="140000"/>
              </a:lnSpc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 sz="2400"/>
              <a:t>Gambar tampak belakang</a:t>
            </a:r>
            <a:endParaRPr sz="2400"/>
          </a:p>
          <a:p>
            <a:pPr indent="-320040" lvl="0" marL="32004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Tuning : Back Propagation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226" name="Google Shape;226;p8"/>
          <p:cNvSpPr txBox="1"/>
          <p:nvPr>
            <p:ph idx="1" type="body"/>
          </p:nvPr>
        </p:nvSpPr>
        <p:spPr>
          <a:xfrm>
            <a:off x="612650" y="2192300"/>
            <a:ext cx="81534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	Dapat mengidentifikasi nama brand dan tahun pembuatan mobil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Proposal	</a:t>
            </a:r>
            <a:endParaRPr/>
          </a:p>
        </p:txBody>
      </p:sp>
      <p:sp>
        <p:nvSpPr>
          <p:cNvPr id="232" name="Google Shape;232;p9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Latar belakang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Objectives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Metodologi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Budgeting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Timeline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Latar Belakang</a:t>
            </a:r>
            <a:endParaRPr/>
          </a:p>
        </p:txBody>
      </p:sp>
      <p:sp>
        <p:nvSpPr>
          <p:cNvPr id="126" name="Google Shape;126;p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175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Market Research</a:t>
            </a:r>
            <a:endParaRPr/>
          </a:p>
          <a:p>
            <a:pPr indent="-297180" lvl="0" marL="4572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Twentieth Century"/>
              <a:buChar char="◻"/>
            </a:pPr>
            <a:r>
              <a:rPr lang="en-US" sz="1750">
                <a:solidFill>
                  <a:srgbClr val="DD8047"/>
                </a:solidFill>
              </a:rPr>
              <a:t>¨</a:t>
            </a:r>
            <a:r>
              <a:rPr lang="en-US"/>
              <a:t>Penjualan mobil yang belum merata di Jakarta untuk setiap brand berdasarkan pendekatan demografi</a:t>
            </a:r>
            <a:endParaRPr/>
          </a:p>
          <a:p>
            <a:pPr indent="-29718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Font typeface="Twentieth Century"/>
              <a:buChar char="◻"/>
            </a:pPr>
            <a:r>
              <a:rPr lang="en-US" sz="1750">
                <a:solidFill>
                  <a:srgbClr val="DD8047"/>
                </a:solidFill>
              </a:rPr>
              <a:t>¨</a:t>
            </a:r>
            <a:r>
              <a:rPr lang="en-US"/>
              <a:t>Segmen pasar kendaraan roda empat di Jakarta yang belum teridentifikasi</a:t>
            </a:r>
            <a:endParaRPr/>
          </a:p>
          <a:p>
            <a:pPr indent="-209550" lvl="0" marL="3200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09550" lvl="0" marL="3200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612650" y="1892500"/>
            <a:ext cx="6507600" cy="4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9550" lvl="0" marL="32004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Membentuk model machine learning yang dapat mengidentifikasi brand mobil dan tahun manufaktur berdasarkan gambar.</a:t>
            </a:r>
            <a:endParaRPr/>
          </a:p>
          <a:p>
            <a:pPr indent="-209550" lvl="0" marL="32004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09550" lvl="0" marL="3200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Menganalisis hasil yang telah diperoleh untuk optimasi jumlah jenis kendaraan yang akan diproduksi perusahaan</a:t>
            </a:r>
            <a:endParaRPr/>
          </a:p>
          <a:p>
            <a:pPr indent="-209550" lvl="0" marL="32004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cea3e0e4_0_31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138" name="Google Shape;138;g60cea3e0e4_0_311"/>
          <p:cNvSpPr txBox="1"/>
          <p:nvPr>
            <p:ph idx="1" type="body"/>
          </p:nvPr>
        </p:nvSpPr>
        <p:spPr>
          <a:xfrm>
            <a:off x="1011875" y="2126500"/>
            <a:ext cx="33597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</a:rPr>
              <a:t>Business 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</a:rPr>
              <a:t>Understanding 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</a:rPr>
              <a:t>1 week</a:t>
            </a:r>
            <a:endParaRPr sz="3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</a:rPr>
              <a:t>Data 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</a:rPr>
              <a:t>Preparation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</a:rPr>
              <a:t>2 weeks</a:t>
            </a:r>
            <a:endParaRPr sz="3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t/>
            </a:r>
            <a:endParaRPr sz="4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0cea3e0e4_0_311"/>
          <p:cNvSpPr txBox="1"/>
          <p:nvPr/>
        </p:nvSpPr>
        <p:spPr>
          <a:xfrm>
            <a:off x="4237275" y="1929000"/>
            <a:ext cx="279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</a:t>
            </a:r>
            <a:endParaRPr sz="3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Understanding </a:t>
            </a:r>
            <a:endParaRPr sz="3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weeks </a:t>
            </a:r>
            <a:endParaRPr sz="3000">
              <a:solidFill>
                <a:srgbClr val="0000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g60cea3e0e4_0_311"/>
          <p:cNvSpPr txBox="1"/>
          <p:nvPr/>
        </p:nvSpPr>
        <p:spPr>
          <a:xfrm>
            <a:off x="4237275" y="4253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Modeling</a:t>
            </a:r>
            <a:endParaRPr sz="3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Evaluation</a:t>
            </a:r>
            <a:endParaRPr sz="3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 weeks</a:t>
            </a:r>
            <a:endParaRPr sz="3000">
              <a:solidFill>
                <a:srgbClr val="0000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99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+1 week</a:t>
            </a:r>
            <a:endParaRPr sz="3000">
              <a:solidFill>
                <a:srgbClr val="FF99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60cea3e0e4_0_311"/>
          <p:cNvSpPr txBox="1"/>
          <p:nvPr/>
        </p:nvSpPr>
        <p:spPr>
          <a:xfrm>
            <a:off x="7029075" y="4253475"/>
            <a:ext cx="3000000" cy="22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Presentation</a:t>
            </a:r>
            <a:endParaRPr sz="3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week</a:t>
            </a:r>
            <a:endParaRPr sz="3000">
              <a:solidFill>
                <a:srgbClr val="0000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2" name="Google Shape;142;g60cea3e0e4_0_311"/>
          <p:cNvSpPr txBox="1"/>
          <p:nvPr/>
        </p:nvSpPr>
        <p:spPr>
          <a:xfrm>
            <a:off x="318575" y="1761275"/>
            <a:ext cx="693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sz="9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3" name="Google Shape;143;g60cea3e0e4_0_311"/>
          <p:cNvSpPr txBox="1"/>
          <p:nvPr/>
        </p:nvSpPr>
        <p:spPr>
          <a:xfrm>
            <a:off x="3466475" y="1761275"/>
            <a:ext cx="693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sz="9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g60cea3e0e4_0_311"/>
          <p:cNvSpPr txBox="1"/>
          <p:nvPr/>
        </p:nvSpPr>
        <p:spPr>
          <a:xfrm>
            <a:off x="318587" y="4141050"/>
            <a:ext cx="693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sz="9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5" name="Google Shape;145;g60cea3e0e4_0_311"/>
          <p:cNvSpPr txBox="1"/>
          <p:nvPr/>
        </p:nvSpPr>
        <p:spPr>
          <a:xfrm>
            <a:off x="3504962" y="4141050"/>
            <a:ext cx="693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sz="9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6" name="Google Shape;146;g60cea3e0e4_0_311"/>
          <p:cNvSpPr txBox="1"/>
          <p:nvPr/>
        </p:nvSpPr>
        <p:spPr>
          <a:xfrm>
            <a:off x="6335787" y="4047375"/>
            <a:ext cx="693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 sz="9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0cea3e0e4_4_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Budgeting</a:t>
            </a:r>
            <a:endParaRPr/>
          </a:p>
        </p:txBody>
      </p:sp>
      <p:sp>
        <p:nvSpPr>
          <p:cNvPr id="152" name="Google Shape;152;g60cea3e0e4_4_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Char char="◻"/>
            </a:pPr>
            <a:r>
              <a:rPr lang="en-US" sz="1800"/>
              <a:t>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🞑"/>
            </a:pPr>
            <a:r>
              <a:rPr lang="en-US" sz="1800"/>
              <a:t>Jasa Raharja		IDR 1.000.000.000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🞑"/>
            </a:pPr>
            <a:r>
              <a:rPr lang="en-US" sz="1800"/>
              <a:t>Kepolisian RI		IDR    500.000.000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										TOTAL	IDR 1.500.000.000</a:t>
            </a:r>
            <a:endParaRPr sz="1800"/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Char char="◻"/>
            </a:pPr>
            <a:r>
              <a:rPr lang="en-US" sz="1800"/>
              <a:t>Tenaga Kerja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🞑"/>
            </a:pPr>
            <a:r>
              <a:rPr lang="en-US" sz="1800"/>
              <a:t>Surveyor		(2)	IDR 20.000.000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🞑"/>
            </a:pPr>
            <a:r>
              <a:rPr lang="en-US" sz="1800"/>
              <a:t>Data Engineer	(2)	IDR 20.000.000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🞑"/>
            </a:pPr>
            <a:r>
              <a:rPr lang="en-US" sz="1800"/>
              <a:t>Data Scientist	(4)	IDR 40.000.000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🞑"/>
            </a:pPr>
            <a:r>
              <a:rPr lang="en-US" sz="1800"/>
              <a:t>IT Specialist 	(4)	IDR 40.000.000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										TOTAL	IDR 1.200.000.000</a:t>
            </a:r>
            <a:endParaRPr sz="1800"/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Char char="◻"/>
            </a:pPr>
            <a:r>
              <a:rPr lang="en-US" sz="1800"/>
              <a:t>Tools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◻"/>
            </a:pPr>
            <a:r>
              <a:rPr lang="en-US" sz="1800"/>
              <a:t>Cloud AWS			IDR 100.000.000	TOTAL	IDR    100.000.000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										</a:t>
            </a:r>
            <a:r>
              <a:rPr b="1" lang="en-US" sz="1800"/>
              <a:t>SUM		IDR 2.800.000.000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0cea3e0e4_0_33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Team</a:t>
            </a:r>
            <a:endParaRPr/>
          </a:p>
        </p:txBody>
      </p:sp>
      <p:sp>
        <p:nvSpPr>
          <p:cNvPr id="158" name="Google Shape;158;g60cea3e0e4_0_335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g60cea3e0e4_0_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376" y="1741776"/>
            <a:ext cx="1871925" cy="18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60cea3e0e4_0_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675" y="1692250"/>
            <a:ext cx="2228650" cy="19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60cea3e0e4_0_3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8688" y="1639513"/>
            <a:ext cx="22002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60cea3e0e4_0_3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3788" y="3953675"/>
            <a:ext cx="2721724" cy="27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0cea3e0e4_0_3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6238" y="424296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60cea3e0e4_0_335"/>
          <p:cNvSpPr txBox="1"/>
          <p:nvPr/>
        </p:nvSpPr>
        <p:spPr>
          <a:xfrm>
            <a:off x="1016750" y="3715975"/>
            <a:ext cx="2037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Domain Expert + C Level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5" name="Google Shape;165;g60cea3e0e4_0_335"/>
          <p:cNvSpPr txBox="1"/>
          <p:nvPr/>
        </p:nvSpPr>
        <p:spPr>
          <a:xfrm>
            <a:off x="1965275" y="6386100"/>
            <a:ext cx="2037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Data Scientist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6" name="Google Shape;166;g60cea3e0e4_0_335"/>
          <p:cNvSpPr txBox="1"/>
          <p:nvPr/>
        </p:nvSpPr>
        <p:spPr>
          <a:xfrm>
            <a:off x="6626125" y="6386100"/>
            <a:ext cx="2037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Manufacturer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Business Understanding</a:t>
            </a:r>
            <a:endParaRPr/>
          </a:p>
        </p:txBody>
      </p:sp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	</a:t>
            </a:r>
            <a:r>
              <a:rPr b="1" lang="en-US"/>
              <a:t>Objectives : </a:t>
            </a:r>
            <a:endParaRPr/>
          </a:p>
          <a:p>
            <a:pPr indent="-320040" lvl="0" marL="32004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b="1" lang="en-US"/>
              <a:t>	</a:t>
            </a:r>
            <a:r>
              <a:rPr lang="en-US"/>
              <a:t>Identify the car brand and year of manufacture based on images</a:t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Data Understanding</a:t>
            </a:r>
            <a:endParaRPr/>
          </a:p>
        </p:txBody>
      </p:sp>
      <p:sp>
        <p:nvSpPr>
          <p:cNvPr id="178" name="Google Shape;178;p5"/>
          <p:cNvSpPr txBox="1"/>
          <p:nvPr>
            <p:ph idx="1" type="body"/>
          </p:nvPr>
        </p:nvSpPr>
        <p:spPr>
          <a:xfrm>
            <a:off x="495300" y="2829400"/>
            <a:ext cx="8153400" cy="3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 sz="6000"/>
              <a:t>Data collecting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cea3e0e4_0_27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60cea3e0e4_0_274"/>
          <p:cNvSpPr txBox="1"/>
          <p:nvPr>
            <p:ph idx="1" type="body"/>
          </p:nvPr>
        </p:nvSpPr>
        <p:spPr>
          <a:xfrm>
            <a:off x="612648" y="15065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Jasa marga and Dishubkominfo by CCTV jalan</a:t>
            </a:r>
            <a:endParaRPr/>
          </a:p>
        </p:txBody>
      </p:sp>
      <p:pic>
        <p:nvPicPr>
          <p:cNvPr id="185" name="Google Shape;185;g60cea3e0e4_0_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50" y="2211052"/>
            <a:ext cx="7758574" cy="43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2019-08-22T04:35:14Z</dcterms:created>
  <dc:creator>Putri Isnaeni Rizqiana</dc:creator>
</cp:coreProperties>
</file>