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61" r:id="rId10"/>
    <p:sldId id="268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ormorant Garamond" panose="020B0604020202020204" charset="0"/>
      <p:regular r:id="rId20"/>
    </p:embeddedFont>
    <p:embeddedFont>
      <p:font typeface="Cormorant Garamond Bold" panose="020B0604020202020204" charset="0"/>
      <p:regular r:id="rId21"/>
    </p:embeddedFont>
    <p:embeddedFont>
      <p:font typeface="Overpass Light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4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833539"/>
            <a:ext cx="16230600" cy="703233"/>
            <a:chOff x="0" y="0"/>
            <a:chExt cx="21640800" cy="93764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1640800" cy="41400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315321"/>
              <a:ext cx="13063310" cy="622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1A1B18"/>
                  </a:solidFill>
                  <a:latin typeface="Overpass Light"/>
                </a:rPr>
                <a:t>15 April 2020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5852433" y="476036"/>
              <a:ext cx="5788367" cy="362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99"/>
                </a:lnSpc>
                <a:spcBef>
                  <a:spcPct val="0"/>
                </a:spcBef>
              </a:pPr>
              <a:r>
                <a:rPr lang="en-US" sz="1499" spc="44">
                  <a:solidFill>
                    <a:srgbClr val="1A1B18"/>
                  </a:solidFill>
                  <a:latin typeface="Overpass Light"/>
                </a:rPr>
                <a:t>SENTRA ZAMRUD | RAPAT TERBUKA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6672463" y="5034406"/>
            <a:ext cx="955485" cy="218188"/>
            <a:chOff x="0" y="0"/>
            <a:chExt cx="1273980" cy="290918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2038412"/>
            <a:ext cx="15871885" cy="262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63"/>
              </a:lnSpc>
            </a:pPr>
            <a:r>
              <a:rPr lang="en-US" sz="10063" dirty="0" err="1">
                <a:solidFill>
                  <a:srgbClr val="1A1B18"/>
                </a:solidFill>
                <a:latin typeface="Cormorant Garamond Bold"/>
              </a:rPr>
              <a:t>Klasifikasi</a:t>
            </a:r>
            <a:r>
              <a:rPr lang="en-US" sz="10063" dirty="0">
                <a:solidFill>
                  <a:srgbClr val="1A1B18"/>
                </a:solidFill>
                <a:latin typeface="Cormorant Garamond Bold"/>
              </a:rPr>
              <a:t> </a:t>
            </a:r>
            <a:r>
              <a:rPr lang="en-US" sz="10063" dirty="0" err="1">
                <a:solidFill>
                  <a:srgbClr val="1A1B18"/>
                </a:solidFill>
                <a:latin typeface="Cormorant Garamond Bold"/>
              </a:rPr>
              <a:t>Ruangan</a:t>
            </a:r>
            <a:r>
              <a:rPr lang="en-US" sz="10063" dirty="0">
                <a:solidFill>
                  <a:srgbClr val="1A1B18"/>
                </a:solidFill>
                <a:latin typeface="Cormorant Garamond Bold"/>
              </a:rPr>
              <a:t> di Gedung </a:t>
            </a:r>
            <a:r>
              <a:rPr lang="en-US" sz="10063" dirty="0" err="1">
                <a:solidFill>
                  <a:srgbClr val="1A1B18"/>
                </a:solidFill>
                <a:latin typeface="Cormorant Garamond Bold"/>
              </a:rPr>
              <a:t>Pascasarjana</a:t>
            </a:r>
            <a:r>
              <a:rPr lang="en-US" sz="10063" dirty="0">
                <a:solidFill>
                  <a:srgbClr val="1A1B18"/>
                </a:solidFill>
                <a:latin typeface="Cormorant Garamond Bold"/>
              </a:rPr>
              <a:t> PENS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241518" y="321121"/>
              <a:ext cx="727537" cy="602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dirty="0">
                  <a:solidFill>
                    <a:srgbClr val="FAFAFA"/>
                  </a:solidFill>
                  <a:latin typeface="Cormorant Garamond Bold"/>
                </a:rPr>
                <a:t>I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541870" y="1297878"/>
            <a:ext cx="71743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1A1B18"/>
                </a:solidFill>
                <a:latin typeface="Cormorant Garamond Bold"/>
              </a:rPr>
              <a:t>RT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08058" y="4734195"/>
            <a:ext cx="15871885" cy="2747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0"/>
              </a:lnSpc>
            </a:pPr>
            <a:r>
              <a:rPr lang="en-US" sz="4300">
                <a:solidFill>
                  <a:srgbClr val="1A1B18"/>
                </a:solidFill>
                <a:latin typeface="Cormorant Garamond Bold"/>
              </a:rPr>
              <a:t>Catoer Ryando 1122800012</a:t>
            </a:r>
          </a:p>
          <a:p>
            <a:pPr algn="ctr">
              <a:lnSpc>
                <a:spcPts val="4300"/>
              </a:lnSpc>
            </a:pPr>
            <a:r>
              <a:rPr lang="en-US" sz="4300">
                <a:solidFill>
                  <a:srgbClr val="1A1B18"/>
                </a:solidFill>
                <a:latin typeface="Cormorant Garamond Bold"/>
              </a:rPr>
              <a:t>Prihantono 1122800017</a:t>
            </a:r>
          </a:p>
          <a:p>
            <a:pPr algn="ctr">
              <a:lnSpc>
                <a:spcPts val="4300"/>
              </a:lnSpc>
            </a:pPr>
            <a:r>
              <a:rPr lang="en-US" sz="4300">
                <a:solidFill>
                  <a:srgbClr val="1A1B18"/>
                </a:solidFill>
                <a:latin typeface="Cormorant Garamond Bold"/>
              </a:rPr>
              <a:t>Wilhan Jechovanda S 1122800018</a:t>
            </a:r>
          </a:p>
          <a:p>
            <a:pPr algn="ctr">
              <a:lnSpc>
                <a:spcPts val="4300"/>
              </a:lnSpc>
            </a:pPr>
            <a:r>
              <a:rPr lang="en-US" sz="4300">
                <a:solidFill>
                  <a:srgbClr val="1A1B18"/>
                </a:solidFill>
                <a:latin typeface="Cormorant Garamond Bold"/>
              </a:rPr>
              <a:t>Nur Rizky Romadhon 1223800002</a:t>
            </a:r>
          </a:p>
          <a:p>
            <a:pPr algn="ctr">
              <a:lnSpc>
                <a:spcPts val="4300"/>
              </a:lnSpc>
            </a:pPr>
            <a:endParaRPr lang="en-US" sz="4300">
              <a:solidFill>
                <a:srgbClr val="1A1B18"/>
              </a:solidFill>
              <a:latin typeface="Cormorant Garamon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rot="5400000">
            <a:off x="768820" y="8671463"/>
            <a:ext cx="955485" cy="218188"/>
            <a:chOff x="0" y="0"/>
            <a:chExt cx="1273980" cy="290918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2057400" y="4485894"/>
            <a:ext cx="13106400" cy="2393245"/>
            <a:chOff x="-115220" y="2962640"/>
            <a:chExt cx="9908907" cy="2099789"/>
          </a:xfrm>
        </p:grpSpPr>
        <p:sp>
          <p:nvSpPr>
            <p:cNvPr id="15" name="AutoShape 15"/>
            <p:cNvSpPr/>
            <p:nvPr/>
          </p:nvSpPr>
          <p:spPr>
            <a:xfrm>
              <a:off x="0" y="4103297"/>
              <a:ext cx="9793687" cy="38266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-115220" y="2962640"/>
              <a:ext cx="9793687" cy="1176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305"/>
                </a:lnSpc>
              </a:pPr>
              <a:r>
                <a:rPr lang="en-US" sz="9600" dirty="0" err="1">
                  <a:solidFill>
                    <a:srgbClr val="1A1B18"/>
                  </a:solidFill>
                  <a:latin typeface="Cormorant Garamond Bold"/>
                </a:rPr>
                <a:t>Terima</a:t>
              </a:r>
              <a:r>
                <a:rPr lang="en-US" sz="9600" dirty="0">
                  <a:solidFill>
                    <a:srgbClr val="1A1B18"/>
                  </a:solidFill>
                  <a:latin typeface="Cormorant Garamond Bold"/>
                </a:rPr>
                <a:t> Kasih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562548"/>
              <a:ext cx="9793687" cy="4998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0"/>
                </a:lnSpc>
              </a:pPr>
              <a:endParaRPr lang="en-US" sz="2368" spc="-35" dirty="0">
                <a:solidFill>
                  <a:srgbClr val="1A1B18"/>
                </a:solidFill>
                <a:latin typeface="Cormorant Garamond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37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3" name="TextBox 3"/>
          <p:cNvSpPr txBox="1"/>
          <p:nvPr/>
        </p:nvSpPr>
        <p:spPr>
          <a:xfrm>
            <a:off x="3036139" y="1114425"/>
            <a:ext cx="13267676" cy="27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92"/>
              </a:lnSpc>
            </a:pPr>
            <a:r>
              <a:rPr lang="en-US" sz="9629" dirty="0" err="1">
                <a:solidFill>
                  <a:srgbClr val="1A1B18"/>
                </a:solidFill>
                <a:latin typeface="Cormorant Garamond Bold"/>
              </a:rPr>
              <a:t>Arsitektur</a:t>
            </a:r>
            <a:r>
              <a:rPr lang="en-US" sz="9629" dirty="0">
                <a:solidFill>
                  <a:srgbClr val="1A1B18"/>
                </a:solidFill>
                <a:latin typeface="Cormorant Garamond Bold"/>
              </a:rPr>
              <a:t> VGG 16</a:t>
            </a:r>
          </a:p>
          <a:p>
            <a:pPr>
              <a:lnSpc>
                <a:spcPts val="10592"/>
              </a:lnSpc>
            </a:pPr>
            <a:endParaRPr lang="en-US" sz="9629" dirty="0">
              <a:solidFill>
                <a:srgbClr val="1A1B18"/>
              </a:solidFill>
              <a:latin typeface="Cormorant Garamond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6303815" y="1113728"/>
            <a:ext cx="955485" cy="218188"/>
            <a:chOff x="0" y="0"/>
            <a:chExt cx="1273980" cy="29091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784198" y="1039146"/>
            <a:ext cx="71743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1A1B18"/>
                </a:solidFill>
                <a:latin typeface="Cormorant Garamond Bold"/>
              </a:rPr>
              <a:t>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DED087-8776-F36C-F9CE-06620D9D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21" y="3390900"/>
            <a:ext cx="13037557" cy="431006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A78261C-C29D-AB0D-A271-5CFDE3A9525E}"/>
              </a:ext>
            </a:extLst>
          </p:cNvPr>
          <p:cNvGrpSpPr/>
          <p:nvPr/>
        </p:nvGrpSpPr>
        <p:grpSpPr>
          <a:xfrm>
            <a:off x="688948" y="1714500"/>
            <a:ext cx="907930" cy="907930"/>
            <a:chOff x="0" y="0"/>
            <a:chExt cx="1210574" cy="12105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BF8297-F1E8-BDD0-E506-20BA55BA2E75}"/>
                </a:ext>
              </a:extLst>
            </p:cNvPr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F1734740-256C-323C-16E5-CBB8B7541D2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680D49FF-315D-4826-99F7-697EB2E00137}"/>
                </a:ext>
              </a:extLst>
            </p:cNvPr>
            <p:cNvSpPr txBox="1"/>
            <p:nvPr/>
          </p:nvSpPr>
          <p:spPr>
            <a:xfrm>
              <a:off x="241517" y="321122"/>
              <a:ext cx="727536" cy="569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dirty="0">
                  <a:solidFill>
                    <a:srgbClr val="FAFAFA"/>
                  </a:solidFill>
                  <a:latin typeface="Cormorant Garamond Bold"/>
                </a:rPr>
                <a:t>II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6630" y="1114425"/>
            <a:ext cx="14780578" cy="268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50"/>
              </a:lnSpc>
            </a:pPr>
            <a:r>
              <a:rPr lang="en-US" sz="9500">
                <a:solidFill>
                  <a:srgbClr val="1A1B18"/>
                </a:solidFill>
                <a:latin typeface="Cormorant Garamond Bold"/>
              </a:rPr>
              <a:t>Klasifikasi Gambar</a:t>
            </a:r>
          </a:p>
          <a:p>
            <a:pPr algn="ctr">
              <a:lnSpc>
                <a:spcPts val="10450"/>
              </a:lnSpc>
            </a:pPr>
            <a:endParaRPr lang="en-US" sz="9500">
              <a:solidFill>
                <a:srgbClr val="1A1B18"/>
              </a:solidFill>
              <a:latin typeface="Cormorant Garamond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III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004923" y="8671463"/>
            <a:ext cx="955485" cy="218188"/>
            <a:chOff x="0" y="0"/>
            <a:chExt cx="1273980" cy="290918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6541870" y="1085626"/>
            <a:ext cx="71743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1A1B18"/>
                </a:solidFill>
                <a:latin typeface="Cormorant Garamond Bold"/>
              </a:rPr>
              <a:t>RT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355011" y="2589696"/>
            <a:ext cx="13577977" cy="5857692"/>
            <a:chOff x="0" y="0"/>
            <a:chExt cx="18103970" cy="7810256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8103970" cy="41466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2290835"/>
              <a:ext cx="18103970" cy="5519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Lift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Tangga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Koridor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Buntu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Orang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Pintu Darurat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Apar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Kelas</a:t>
              </a:r>
            </a:p>
            <a:p>
              <a:pPr>
                <a:lnSpc>
                  <a:spcPts val="3359"/>
                </a:lnSpc>
              </a:pPr>
              <a:endParaRPr lang="en-US" sz="2399">
                <a:solidFill>
                  <a:srgbClr val="1A1B18"/>
                </a:solidFill>
                <a:latin typeface="Overpass Ligh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6215"/>
              <a:ext cx="18103970" cy="62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 spc="-45">
                  <a:solidFill>
                    <a:srgbClr val="1A1B18"/>
                  </a:solidFill>
                  <a:latin typeface="Cormorant Garamond"/>
                </a:rPr>
                <a:t>DATASET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1518691"/>
              <a:ext cx="18103970" cy="41466"/>
            </a:xfrm>
            <a:prstGeom prst="rect">
              <a:avLst/>
            </a:prstGeom>
            <a:solidFill>
              <a:srgbClr val="CDA63C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51370" y="1028700"/>
            <a:ext cx="907930" cy="907930"/>
            <a:chOff x="0" y="0"/>
            <a:chExt cx="1210574" cy="12105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IV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2784687"/>
            <a:ext cx="16230600" cy="29294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7" name="TextBox 7"/>
          <p:cNvSpPr txBox="1"/>
          <p:nvPr/>
        </p:nvSpPr>
        <p:spPr>
          <a:xfrm>
            <a:off x="1028700" y="1114425"/>
            <a:ext cx="10704587" cy="1357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9500">
                <a:solidFill>
                  <a:srgbClr val="1A1B18"/>
                </a:solidFill>
                <a:latin typeface="Cormorant Garamond Bold"/>
              </a:rPr>
              <a:t>CODE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16781557" y="8671463"/>
            <a:ext cx="955485" cy="218188"/>
            <a:chOff x="0" y="0"/>
            <a:chExt cx="1273980" cy="290918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5" name="TextBox 15"/>
          <p:cNvSpPr txBox="1"/>
          <p:nvPr/>
        </p:nvSpPr>
        <p:spPr>
          <a:xfrm>
            <a:off x="1028700" y="2922196"/>
            <a:ext cx="16338504" cy="246221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# Training and testing folders</a:t>
            </a:r>
          </a:p>
          <a:p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train_path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"D:/S2/S III/Computer Vision &amp; 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Pengolahan</a:t>
            </a:r>
            <a:r>
              <a:rPr lang="en-US" sz="3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Citra/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Pratikum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/cod/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convis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/dataset/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valid_path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"D:/S2/S III/Computer Vision &amp; 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Pengolahan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Citra/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Pratikum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/cod/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convis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/dataset/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test_set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F1F0B-8EE4-D41F-B27C-CEF8561D794C}"/>
              </a:ext>
            </a:extLst>
          </p:cNvPr>
          <p:cNvSpPr txBox="1"/>
          <p:nvPr/>
        </p:nvSpPr>
        <p:spPr>
          <a:xfrm>
            <a:off x="1028700" y="5723644"/>
            <a:ext cx="160494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Menentukan</a:t>
            </a:r>
            <a:r>
              <a:rPr lang="en-US" sz="3200" dirty="0"/>
              <a:t> path (</a:t>
            </a:r>
            <a:r>
              <a:rPr lang="en-US" sz="3200" dirty="0" err="1"/>
              <a:t>jalur</a:t>
            </a:r>
            <a:r>
              <a:rPr lang="en-US" sz="3200" dirty="0"/>
              <a:t>) </a:t>
            </a:r>
            <a:r>
              <a:rPr lang="en-US" sz="3200" dirty="0" err="1"/>
              <a:t>untuk</a:t>
            </a:r>
            <a:r>
              <a:rPr lang="en-US" sz="3200" dirty="0"/>
              <a:t> folder </a:t>
            </a:r>
            <a:r>
              <a:rPr lang="en-US" sz="3200" dirty="0" err="1"/>
              <a:t>pelatihan</a:t>
            </a:r>
            <a:r>
              <a:rPr lang="en-US" sz="3200" dirty="0"/>
              <a:t> (</a:t>
            </a:r>
            <a:r>
              <a:rPr lang="en-US" sz="3200" dirty="0" err="1"/>
              <a:t>train_path</a:t>
            </a:r>
            <a:r>
              <a:rPr lang="en-US" sz="3200" dirty="0"/>
              <a:t>) dan folder </a:t>
            </a:r>
            <a:r>
              <a:rPr lang="en-US" sz="3200" dirty="0" err="1"/>
              <a:t>validasi</a:t>
            </a:r>
            <a:r>
              <a:rPr lang="en-US" sz="3200" dirty="0"/>
              <a:t> (</a:t>
            </a:r>
            <a:r>
              <a:rPr lang="en-US" sz="3200" dirty="0" err="1"/>
              <a:t>valid_path</a:t>
            </a:r>
            <a:r>
              <a:rPr lang="en-US" sz="3200" dirty="0"/>
              <a:t>).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folder di mana </a:t>
            </a:r>
            <a:r>
              <a:rPr lang="en-US" sz="3200" dirty="0" err="1"/>
              <a:t>gambar-gambar</a:t>
            </a:r>
            <a:r>
              <a:rPr lang="en-US" sz="3200" dirty="0"/>
              <a:t> </a:t>
            </a:r>
            <a:r>
              <a:rPr lang="en-US" sz="3200" dirty="0" err="1"/>
              <a:t>pelatihan</a:t>
            </a:r>
            <a:r>
              <a:rPr lang="en-US" sz="3200" dirty="0"/>
              <a:t> dan </a:t>
            </a:r>
            <a:r>
              <a:rPr lang="en-US" sz="3200" dirty="0" err="1"/>
              <a:t>validasi</a:t>
            </a:r>
            <a:r>
              <a:rPr lang="en-US" sz="3200" dirty="0"/>
              <a:t>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disimpan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5400000">
            <a:off x="16781557" y="8671463"/>
            <a:ext cx="955485" cy="218188"/>
            <a:chOff x="0" y="0"/>
            <a:chExt cx="1273980" cy="290918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098F71-DF73-5DA3-4F48-50B3C564A9C3}"/>
              </a:ext>
            </a:extLst>
          </p:cNvPr>
          <p:cNvSpPr txBox="1"/>
          <p:nvPr/>
        </p:nvSpPr>
        <p:spPr>
          <a:xfrm>
            <a:off x="533400" y="647700"/>
            <a:ext cx="16833804" cy="501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Consolas" panose="020B0609020204030204" pitchFamily="49" charset="0"/>
              </a:rPr>
              <a:t># Resize all the images to this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IMAGE_SIZE = [100, 100]</a:t>
            </a:r>
          </a:p>
          <a:p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# Training config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epochs = 12</a:t>
            </a:r>
          </a:p>
          <a:p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 = 32</a:t>
            </a:r>
          </a:p>
          <a:p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# Load pre-trained VGG16 model</a:t>
            </a:r>
          </a:p>
          <a:p>
            <a:r>
              <a:rPr lang="en-US" sz="3200" b="0" dirty="0" err="1">
                <a:effectLst/>
                <a:latin typeface="Consolas" panose="020B0609020204030204" pitchFamily="49" charset="0"/>
              </a:rPr>
              <a:t>vgg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 = VGG16(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input_shape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=IMAGE_SIZE + [3], weights='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imagenet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',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include_top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=False)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29C37-7440-C106-0036-F9B4B36A984C}"/>
              </a:ext>
            </a:extLst>
          </p:cNvPr>
          <p:cNvSpPr txBox="1"/>
          <p:nvPr/>
        </p:nvSpPr>
        <p:spPr>
          <a:xfrm>
            <a:off x="504092" y="5952585"/>
            <a:ext cx="168631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Ukuran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selama</a:t>
            </a:r>
            <a:r>
              <a:rPr lang="en-US" sz="3200" dirty="0"/>
              <a:t> </a:t>
            </a:r>
            <a:r>
              <a:rPr lang="en-US" sz="3200" dirty="0" err="1"/>
              <a:t>pelatihan</a:t>
            </a:r>
            <a:r>
              <a:rPr lang="en-US" sz="3200" dirty="0"/>
              <a:t> (100x100 </a:t>
            </a:r>
            <a:r>
              <a:rPr lang="en-US" sz="3200" dirty="0" err="1"/>
              <a:t>piksel</a:t>
            </a:r>
            <a:r>
              <a:rPr lang="en-US" sz="3200" dirty="0"/>
              <a:t>)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IMAGE_SIZE.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Memuat</a:t>
            </a:r>
            <a:r>
              <a:rPr lang="en-US" sz="3200" dirty="0"/>
              <a:t> model vgg16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dilatih</a:t>
            </a:r>
            <a:r>
              <a:rPr lang="en-US" sz="3200" dirty="0"/>
              <a:t> </a:t>
            </a:r>
            <a:r>
              <a:rPr lang="en-US" sz="3200" dirty="0" err="1"/>
              <a:t>sebelumnya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r>
              <a:rPr lang="en-US" sz="3200" dirty="0"/>
              <a:t>,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menambahkan</a:t>
            </a:r>
            <a:r>
              <a:rPr lang="en-US" sz="3200" dirty="0"/>
              <a:t> </a:t>
            </a:r>
            <a:r>
              <a:rPr lang="en-US" sz="3200" dirty="0" err="1"/>
              <a:t>lapisan</a:t>
            </a:r>
            <a:r>
              <a:rPr lang="en-US" sz="3200" dirty="0"/>
              <a:t> flatten dan dense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klasifikasi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9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5400000">
            <a:off x="16781557" y="8671463"/>
            <a:ext cx="955485" cy="218188"/>
            <a:chOff x="0" y="0"/>
            <a:chExt cx="1273980" cy="290918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098F71-DF73-5DA3-4F48-50B3C564A9C3}"/>
              </a:ext>
            </a:extLst>
          </p:cNvPr>
          <p:cNvSpPr txBox="1"/>
          <p:nvPr/>
        </p:nvSpPr>
        <p:spPr>
          <a:xfrm>
            <a:off x="533400" y="647700"/>
            <a:ext cx="16833804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Consolas" panose="020B0609020204030204" pitchFamily="49" charset="0"/>
              </a:rPr>
              <a:t># Create an instance of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ImageDataGenerator</a:t>
            </a:r>
            <a:endParaRPr lang="en-US" sz="3200" b="0" dirty="0"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gen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ImageDataGenerator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rotation_range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=20,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width_shift_range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=0.1,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height_shift_range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=0.1,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shear_range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=0.1,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zoom_range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=0.2,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horizontal_flip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=True,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vertical_flip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=True,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rescale=1./255,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preprocessing_function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preprocess_input</a:t>
            </a:r>
            <a:endParaRPr lang="en-US" sz="3200" b="0" dirty="0"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863445B-F408-4BF1-C2A6-28D003D6D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010858"/>
            <a:ext cx="168338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Membuat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instance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dari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imagedatagenerator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melakukan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augmentasi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pada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gambar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pelatihan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termasuk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rotasi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pergeseran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pemotongan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flip horizontal dan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vertikal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dan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normalisasi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252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5400000">
            <a:off x="16781557" y="8671463"/>
            <a:ext cx="955485" cy="218188"/>
            <a:chOff x="0" y="0"/>
            <a:chExt cx="1273980" cy="290918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098F71-DF73-5DA3-4F48-50B3C564A9C3}"/>
              </a:ext>
            </a:extLst>
          </p:cNvPr>
          <p:cNvSpPr txBox="1"/>
          <p:nvPr/>
        </p:nvSpPr>
        <p:spPr>
          <a:xfrm>
            <a:off x="533400" y="647700"/>
            <a:ext cx="16833804" cy="698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Consolas" panose="020B0609020204030204" pitchFamily="49" charset="0"/>
              </a:rPr>
              <a:t># Create generators for training and validation</a:t>
            </a:r>
          </a:p>
          <a:p>
            <a:r>
              <a:rPr lang="en-US" sz="3200" b="0" dirty="0" err="1">
                <a:effectLst/>
                <a:latin typeface="Consolas" panose="020B0609020204030204" pitchFamily="49" charset="0"/>
              </a:rPr>
              <a:t>train_generator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gen.flow_from_directory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train_path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target_size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=IMAGE_SIZE,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shuffle=True,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 err="1">
                <a:effectLst/>
                <a:latin typeface="Consolas" panose="020B0609020204030204" pitchFamily="49" charset="0"/>
              </a:rPr>
              <a:t>valid_generator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gen.flow_from_directory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valid_path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target_size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=IMAGE_SIZE,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shuffle=False,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25BDC6-C6F7-2053-14B2-174A4C59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962892"/>
            <a:ext cx="168338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Membuat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generator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pelatihan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validasi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menggunakan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imagedatagenerator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menghasilkan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batch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gambar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augmentasi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yang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dapat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digunakan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selama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pelatihan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34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838200" y="1028700"/>
            <a:ext cx="907930" cy="907930"/>
            <a:chOff x="0" y="0"/>
            <a:chExt cx="1210574" cy="121057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V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17" name="TextBox 17"/>
          <p:cNvSpPr txBox="1"/>
          <p:nvPr/>
        </p:nvSpPr>
        <p:spPr>
          <a:xfrm>
            <a:off x="885825" y="4934935"/>
            <a:ext cx="81268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800">
                <a:solidFill>
                  <a:srgbClr val="1A1B18"/>
                </a:solidFill>
                <a:latin typeface="Cormorant Garamond Bold"/>
              </a:rPr>
              <a:t>RT</a:t>
            </a:r>
          </a:p>
        </p:txBody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D4502AA7-8ACF-0EC6-7355-20053D66C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60" y="4760076"/>
            <a:ext cx="5852172" cy="43891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8334C4-7D8E-E66B-E7A0-71F60B489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33" y="703370"/>
            <a:ext cx="5852172" cy="43891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3F5F411-A3E5-4D88-156C-1C01E45859A8}"/>
              </a:ext>
            </a:extLst>
          </p:cNvPr>
          <p:cNvSpPr txBox="1"/>
          <p:nvPr/>
        </p:nvSpPr>
        <p:spPr>
          <a:xfrm>
            <a:off x="8495762" y="495300"/>
            <a:ext cx="9763661" cy="944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Epoch 1/12</a:t>
            </a:r>
          </a:p>
          <a:p>
            <a:r>
              <a:rPr lang="en-US" sz="1600" dirty="0"/>
              <a:t>182/182 [==============================] - 213s 1s/step - loss: 0.5526 - accuracy: 0.8228 - </a:t>
            </a:r>
            <a:r>
              <a:rPr lang="en-US" sz="1600" dirty="0" err="1"/>
              <a:t>val_loss</a:t>
            </a:r>
            <a:r>
              <a:rPr lang="en-US" sz="1600" dirty="0"/>
              <a:t>: 0.3939 - </a:t>
            </a:r>
            <a:r>
              <a:rPr lang="en-US" sz="1600" dirty="0" err="1"/>
              <a:t>val_accuracy</a:t>
            </a:r>
            <a:r>
              <a:rPr lang="en-US" sz="1600" dirty="0"/>
              <a:t>: 0.8746</a:t>
            </a:r>
          </a:p>
          <a:p>
            <a:r>
              <a:rPr lang="en-US" sz="1600" dirty="0"/>
              <a:t>Epoch 2/12</a:t>
            </a:r>
          </a:p>
          <a:p>
            <a:r>
              <a:rPr lang="en-US" sz="1600" dirty="0"/>
              <a:t>182/182 [==============================] - 135s 742ms/step - loss: 0.1862 - accuracy: 0.9483 - </a:t>
            </a:r>
            <a:r>
              <a:rPr lang="en-US" sz="1600" dirty="0" err="1"/>
              <a:t>val_loss</a:t>
            </a:r>
            <a:r>
              <a:rPr lang="en-US" sz="1600" dirty="0"/>
              <a:t>: 0.2203 - </a:t>
            </a:r>
            <a:r>
              <a:rPr lang="en-US" sz="1600" dirty="0" err="1"/>
              <a:t>val_accuracy</a:t>
            </a:r>
            <a:r>
              <a:rPr lang="en-US" sz="1600" dirty="0"/>
              <a:t>: 0.9273</a:t>
            </a:r>
          </a:p>
          <a:p>
            <a:r>
              <a:rPr lang="en-US" sz="1600" dirty="0"/>
              <a:t>Epoch 3/12</a:t>
            </a:r>
          </a:p>
          <a:p>
            <a:r>
              <a:rPr lang="en-US" sz="1600" dirty="0"/>
              <a:t>182/182 [==============================] - 138s 758ms/step - loss: 0.1081 - accuracy: 0.9742 - </a:t>
            </a:r>
            <a:r>
              <a:rPr lang="en-US" sz="1600" dirty="0" err="1"/>
              <a:t>val_loss</a:t>
            </a:r>
            <a:r>
              <a:rPr lang="en-US" sz="1600" dirty="0"/>
              <a:t>: 0.3159 - </a:t>
            </a:r>
            <a:r>
              <a:rPr lang="en-US" sz="1600" dirty="0" err="1"/>
              <a:t>val_accuracy</a:t>
            </a:r>
            <a:r>
              <a:rPr lang="en-US" sz="1600" dirty="0"/>
              <a:t>: 0.8793</a:t>
            </a:r>
          </a:p>
          <a:p>
            <a:r>
              <a:rPr lang="en-US" sz="1600" dirty="0"/>
              <a:t>Epoch 4/12</a:t>
            </a:r>
          </a:p>
          <a:p>
            <a:r>
              <a:rPr lang="en-US" sz="1600" dirty="0"/>
              <a:t>182/182 [==============================] - 134s 737ms/step - loss: 0.0860 - accuracy: 0.9762 - </a:t>
            </a:r>
            <a:r>
              <a:rPr lang="en-US" sz="1600" dirty="0" err="1"/>
              <a:t>val_loss</a:t>
            </a:r>
            <a:r>
              <a:rPr lang="en-US" sz="1600" dirty="0"/>
              <a:t>: 0.2867 - </a:t>
            </a:r>
            <a:r>
              <a:rPr lang="en-US" sz="1600" dirty="0" err="1"/>
              <a:t>val_accuracy</a:t>
            </a:r>
            <a:r>
              <a:rPr lang="en-US" sz="1600" dirty="0"/>
              <a:t>: 0.8875</a:t>
            </a:r>
          </a:p>
          <a:p>
            <a:r>
              <a:rPr lang="en-US" sz="1600" dirty="0"/>
              <a:t>Epoch 5/12</a:t>
            </a:r>
          </a:p>
          <a:p>
            <a:r>
              <a:rPr lang="en-US" sz="1600" dirty="0"/>
              <a:t>182/182 [==============================] - 130s 715ms/step - loss: 0.0687 - accuracy: 0.9836 - </a:t>
            </a:r>
            <a:r>
              <a:rPr lang="en-US" sz="1600" dirty="0" err="1"/>
              <a:t>val_loss</a:t>
            </a:r>
            <a:r>
              <a:rPr lang="en-US" sz="1600" dirty="0"/>
              <a:t>: 0.3916 - </a:t>
            </a:r>
            <a:r>
              <a:rPr lang="en-US" sz="1600" dirty="0" err="1"/>
              <a:t>val_accuracy</a:t>
            </a:r>
            <a:r>
              <a:rPr lang="en-US" sz="1600" dirty="0"/>
              <a:t>: 0.8520</a:t>
            </a:r>
          </a:p>
          <a:p>
            <a:r>
              <a:rPr lang="en-US" sz="1600" dirty="0"/>
              <a:t>Epoch 6/12</a:t>
            </a:r>
          </a:p>
          <a:p>
            <a:r>
              <a:rPr lang="en-US" sz="1600" dirty="0"/>
              <a:t>182/182 [==============================] - 127s 697ms/step - loss: 0.0507 - accuracy: 0.9861 - </a:t>
            </a:r>
            <a:r>
              <a:rPr lang="en-US" sz="1600" dirty="0" err="1"/>
              <a:t>val_loss</a:t>
            </a:r>
            <a:r>
              <a:rPr lang="en-US" sz="1600" dirty="0"/>
              <a:t>: 0.3418 - </a:t>
            </a:r>
            <a:r>
              <a:rPr lang="en-US" sz="1600" dirty="0" err="1"/>
              <a:t>val_accuracy</a:t>
            </a:r>
            <a:r>
              <a:rPr lang="en-US" sz="1600" dirty="0"/>
              <a:t>: 0.8699</a:t>
            </a:r>
          </a:p>
          <a:p>
            <a:r>
              <a:rPr lang="en-US" sz="1600" dirty="0"/>
              <a:t>Epoch 7/12</a:t>
            </a:r>
          </a:p>
          <a:p>
            <a:r>
              <a:rPr lang="en-US" sz="1600" dirty="0"/>
              <a:t>182/182 [==============================] - 129s 708ms/step - loss: 0.0465 - accuracy: 0.9883 - </a:t>
            </a:r>
            <a:r>
              <a:rPr lang="en-US" sz="1600" dirty="0" err="1"/>
              <a:t>val_loss</a:t>
            </a:r>
            <a:r>
              <a:rPr lang="en-US" sz="1600" dirty="0"/>
              <a:t>: 0.1698 - </a:t>
            </a:r>
            <a:r>
              <a:rPr lang="en-US" sz="1600" dirty="0" err="1"/>
              <a:t>val_accuracy</a:t>
            </a:r>
            <a:r>
              <a:rPr lang="en-US" sz="1600" dirty="0"/>
              <a:t>: 0.9449</a:t>
            </a:r>
          </a:p>
          <a:p>
            <a:r>
              <a:rPr lang="en-US" sz="1600" dirty="0"/>
              <a:t>Epoch 8/12</a:t>
            </a:r>
          </a:p>
          <a:p>
            <a:r>
              <a:rPr lang="en-US" sz="1600" dirty="0"/>
              <a:t>182/182 [==============================] - 126s 695ms/step - loss: 0.0406 - accuracy: 0.9902 - </a:t>
            </a:r>
            <a:r>
              <a:rPr lang="en-US" sz="1600" dirty="0" err="1"/>
              <a:t>val_loss</a:t>
            </a:r>
            <a:r>
              <a:rPr lang="en-US" sz="1600" dirty="0"/>
              <a:t>: 0.1726 - </a:t>
            </a:r>
            <a:r>
              <a:rPr lang="en-US" sz="1600" dirty="0" err="1"/>
              <a:t>val_accuracy</a:t>
            </a:r>
            <a:r>
              <a:rPr lang="en-US" sz="1600" dirty="0"/>
              <a:t>: 0.9410</a:t>
            </a:r>
          </a:p>
          <a:p>
            <a:r>
              <a:rPr lang="en-US" sz="1600" dirty="0"/>
              <a:t>Epoch 9/12</a:t>
            </a:r>
          </a:p>
          <a:p>
            <a:r>
              <a:rPr lang="en-US" sz="1600" dirty="0"/>
              <a:t>182/182 [==============================] - 130s 713ms/step - loss: 0.0389 - accuracy: 0.9907 - </a:t>
            </a:r>
            <a:r>
              <a:rPr lang="en-US" sz="1600" dirty="0" err="1"/>
              <a:t>val_loss</a:t>
            </a:r>
            <a:r>
              <a:rPr lang="en-US" sz="1600" dirty="0"/>
              <a:t>: 0.1464 - </a:t>
            </a:r>
            <a:r>
              <a:rPr lang="en-US" sz="1600" dirty="0" err="1"/>
              <a:t>val_accuracy</a:t>
            </a:r>
            <a:r>
              <a:rPr lang="en-US" sz="1600" dirty="0"/>
              <a:t>: 0.9469</a:t>
            </a:r>
          </a:p>
          <a:p>
            <a:r>
              <a:rPr lang="en-US" sz="1600" dirty="0"/>
              <a:t>Epoch 10/12</a:t>
            </a:r>
          </a:p>
          <a:p>
            <a:r>
              <a:rPr lang="en-US" sz="1600" dirty="0"/>
              <a:t>182/182 [==============================] - 130s 716ms/step - loss: 0.0325 - accuracy: 0.9919 - </a:t>
            </a:r>
            <a:r>
              <a:rPr lang="en-US" sz="1600" dirty="0" err="1"/>
              <a:t>val_loss</a:t>
            </a:r>
            <a:r>
              <a:rPr lang="en-US" sz="1600" dirty="0"/>
              <a:t>: 0.1382 - </a:t>
            </a:r>
            <a:r>
              <a:rPr lang="en-US" sz="1600" dirty="0" err="1"/>
              <a:t>val_accuracy</a:t>
            </a:r>
            <a:r>
              <a:rPr lang="en-US" sz="1600" dirty="0"/>
              <a:t>: 0.9480</a:t>
            </a:r>
          </a:p>
          <a:p>
            <a:r>
              <a:rPr lang="en-US" sz="1600" dirty="0"/>
              <a:t>Epoch 11/12</a:t>
            </a:r>
          </a:p>
          <a:p>
            <a:r>
              <a:rPr lang="en-US" sz="1600" dirty="0"/>
              <a:t>182/182 [==============================] - 127s 697ms/step - loss: 0.0325 - accuracy: 0.9923 - </a:t>
            </a:r>
            <a:r>
              <a:rPr lang="en-US" sz="1600" dirty="0" err="1"/>
              <a:t>val_loss</a:t>
            </a:r>
            <a:r>
              <a:rPr lang="en-US" sz="1600" dirty="0"/>
              <a:t>: 0.1717 - </a:t>
            </a:r>
            <a:r>
              <a:rPr lang="en-US" sz="1600" dirty="0" err="1"/>
              <a:t>val_accuracy</a:t>
            </a:r>
            <a:r>
              <a:rPr lang="en-US" sz="1600" dirty="0"/>
              <a:t>: 0.9449</a:t>
            </a:r>
          </a:p>
          <a:p>
            <a:r>
              <a:rPr lang="en-US" sz="1600" dirty="0"/>
              <a:t>Epoch 12/12</a:t>
            </a:r>
          </a:p>
          <a:p>
            <a:r>
              <a:rPr lang="en-US" sz="1600" dirty="0"/>
              <a:t>182/182 [==============================] - 120s 659ms/step - loss: 0.0276 - accuracy: 0.9935 - </a:t>
            </a:r>
            <a:r>
              <a:rPr lang="en-US" sz="1600" dirty="0" err="1"/>
              <a:t>val_loss</a:t>
            </a:r>
            <a:r>
              <a:rPr lang="en-US" sz="1600" dirty="0"/>
              <a:t>: 0.1554 - </a:t>
            </a:r>
            <a:r>
              <a:rPr lang="en-US" sz="1600" dirty="0" err="1"/>
              <a:t>val_accuracy</a:t>
            </a:r>
            <a:r>
              <a:rPr lang="en-US" sz="1600" dirty="0"/>
              <a:t>: 0.9449</a:t>
            </a:r>
          </a:p>
          <a:p>
            <a:r>
              <a:rPr lang="en-US" sz="1600" dirty="0"/>
              <a:t>Final training accuracy = 0.9934561848640442</a:t>
            </a:r>
          </a:p>
          <a:p>
            <a:r>
              <a:rPr lang="en-US" sz="1600" dirty="0"/>
              <a:t>Final validation accuracy = 0.9449218511581421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936628" y="1712393"/>
            <a:ext cx="15322672" cy="1345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1"/>
              </a:lnSpc>
            </a:pPr>
            <a:r>
              <a:rPr lang="en-US" sz="9456" dirty="0">
                <a:solidFill>
                  <a:srgbClr val="1A1B18"/>
                </a:solidFill>
                <a:latin typeface="Cormorant Garamond Bold"/>
              </a:rPr>
              <a:t>HASIL KLASIFIKASI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028700" y="8545513"/>
            <a:ext cx="16230600" cy="45719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15" name="Group 15"/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VI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 rot="-10800000">
            <a:off x="2773338" y="1373571"/>
            <a:ext cx="955485" cy="218188"/>
            <a:chOff x="0" y="0"/>
            <a:chExt cx="1273980" cy="290918"/>
          </a:xfrm>
        </p:grpSpPr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CDD243-3659-0D89-7548-FFFABB8E44BC}"/>
              </a:ext>
            </a:extLst>
          </p:cNvPr>
          <p:cNvSpPr txBox="1"/>
          <p:nvPr/>
        </p:nvSpPr>
        <p:spPr>
          <a:xfrm>
            <a:off x="1028700" y="3228675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1/1 [==============================] - 0s 161ms/step</a:t>
            </a:r>
          </a:p>
          <a:p>
            <a:r>
              <a:rPr lang="en-US" dirty="0"/>
              <a:t>Image: apar.jpeg, Predicted Class: apar</a:t>
            </a:r>
          </a:p>
          <a:p>
            <a:r>
              <a:rPr lang="en-US" dirty="0"/>
              <a:t>1/1 [==============================] - 0s 31ms/step</a:t>
            </a:r>
          </a:p>
          <a:p>
            <a:r>
              <a:rPr lang="en-US" dirty="0"/>
              <a:t>Image: koridor1.jpg, Predicted Class: </a:t>
            </a:r>
            <a:r>
              <a:rPr lang="en-US" dirty="0" err="1"/>
              <a:t>koridor</a:t>
            </a:r>
            <a:endParaRPr lang="en-US" dirty="0"/>
          </a:p>
          <a:p>
            <a:r>
              <a:rPr lang="en-US" dirty="0"/>
              <a:t>1/1 [==============================] - 0s 32ms/step</a:t>
            </a:r>
          </a:p>
          <a:p>
            <a:r>
              <a:rPr lang="en-US" dirty="0"/>
              <a:t>Image: koridor2.jpeg, Predicted Class: </a:t>
            </a:r>
            <a:r>
              <a:rPr lang="en-US" dirty="0" err="1"/>
              <a:t>koridor</a:t>
            </a:r>
            <a:endParaRPr lang="en-US" dirty="0"/>
          </a:p>
          <a:p>
            <a:r>
              <a:rPr lang="en-US" dirty="0"/>
              <a:t>1/1 [==============================] - 0s 35ms/step</a:t>
            </a:r>
          </a:p>
          <a:p>
            <a:r>
              <a:rPr lang="en-US" dirty="0"/>
              <a:t>Image: lift1.jpg, Predicted Class: lift</a:t>
            </a:r>
          </a:p>
          <a:p>
            <a:r>
              <a:rPr lang="en-US" dirty="0"/>
              <a:t>1/1 [==============================] - 0s 37ms/step</a:t>
            </a:r>
          </a:p>
          <a:p>
            <a:r>
              <a:rPr lang="en-US" dirty="0"/>
              <a:t>Image: lift2.jpg, Predicted Class: lift</a:t>
            </a:r>
          </a:p>
          <a:p>
            <a:r>
              <a:rPr lang="en-US" dirty="0"/>
              <a:t>1/1 [==============================] - 0s 38ms/step</a:t>
            </a:r>
          </a:p>
          <a:p>
            <a:r>
              <a:rPr lang="en-US" dirty="0"/>
              <a:t>Image: lift3.jpeg, Predicted Class: lift</a:t>
            </a:r>
          </a:p>
          <a:p>
            <a:r>
              <a:rPr lang="en-US" dirty="0"/>
              <a:t>1/1 [==============================] - 0s 37ms/step</a:t>
            </a:r>
          </a:p>
          <a:p>
            <a:r>
              <a:rPr lang="en-US" dirty="0"/>
              <a:t>Image: lift3.jpg, Predicted Class: lift</a:t>
            </a:r>
          </a:p>
          <a:p>
            <a:r>
              <a:rPr lang="en-US" dirty="0"/>
              <a:t>1/1 [==============================] - 0s 31ms/step</a:t>
            </a:r>
          </a:p>
          <a:p>
            <a:r>
              <a:rPr lang="en-US" dirty="0"/>
              <a:t>Image: orang1.jpg, Predicted Class: orang</a:t>
            </a:r>
          </a:p>
          <a:p>
            <a:r>
              <a:rPr lang="en-US" dirty="0"/>
              <a:t>1/1 [==============================] - 0s 39ms/step</a:t>
            </a:r>
          </a:p>
          <a:p>
            <a:r>
              <a:rPr lang="en-US" dirty="0"/>
              <a:t>Image: pintu_darurat.jpg, Predicted Class: </a:t>
            </a:r>
            <a:r>
              <a:rPr lang="en-US" dirty="0" err="1"/>
              <a:t>pintu_ruang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986</Words>
  <Application>Microsoft Office PowerPoint</Application>
  <PresentationFormat>Custom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Cormorant Garamond Bold</vt:lpstr>
      <vt:lpstr>Overpass Light</vt:lpstr>
      <vt:lpstr>Cormorant Garamond</vt:lpstr>
      <vt:lpstr>Consolas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Rapat Perusahaan Elegan Minimalis Putih, Hitam, dan Beige Samar</dc:title>
  <cp:lastModifiedBy>catoer ryando</cp:lastModifiedBy>
  <cp:revision>2</cp:revision>
  <dcterms:created xsi:type="dcterms:W3CDTF">2006-08-16T00:00:00Z</dcterms:created>
  <dcterms:modified xsi:type="dcterms:W3CDTF">2023-12-06T04:46:54Z</dcterms:modified>
  <dc:identifier>DAF2LKmVJ0c</dc:identifier>
</cp:coreProperties>
</file>