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imo" charset="1" panose="020B0604020202020204"/>
      <p:regular r:id="rId18"/>
    </p:embeddedFont>
    <p:embeddedFont>
      <p:font typeface="Open Sans 1" charset="1" panose="00000000000000000000"/>
      <p:regular r:id="rId19"/>
    </p:embeddedFont>
    <p:embeddedFont>
      <p:font typeface="Arimo Italics" charset="1" panose="020B0604020202090204"/>
      <p:regular r:id="rId22"/>
    </p:embeddedFont>
    <p:embeddedFont>
      <p:font typeface="Open Sans 2" charset="1" panose="020B0606030504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notesSlides/notesSlide3.xml" Type="http://schemas.openxmlformats.org/officeDocument/2006/relationships/notesSlide"/><Relationship Id="rId22" Target="fonts/font22.fntdata" Type="http://schemas.openxmlformats.org/officeDocument/2006/relationships/font"/><Relationship Id="rId23" Target="notesSlides/notesSlide4.xml" Type="http://schemas.openxmlformats.org/officeDocument/2006/relationships/notesSlide"/><Relationship Id="rId24" Target="fonts/font24.fntdata" Type="http://schemas.openxmlformats.org/officeDocument/2006/relationships/font"/><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notesSlides/notesSlide3.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0.png" Type="http://schemas.openxmlformats.org/officeDocument/2006/relationships/image"/><Relationship Id="rId4" Target="../media/image21.svg" Type="http://schemas.openxmlformats.org/officeDocument/2006/relationships/image"/><Relationship Id="rId5"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0.png" Type="http://schemas.openxmlformats.org/officeDocument/2006/relationships/image"/><Relationship Id="rId4" Target="../media/image21.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0">
            <a:off x="9418026" y="914400"/>
            <a:ext cx="8458200" cy="8458200"/>
            <a:chOff x="0" y="0"/>
            <a:chExt cx="11277600" cy="11277600"/>
          </a:xfrm>
        </p:grpSpPr>
        <p:sp>
          <p:nvSpPr>
            <p:cNvPr name="Freeform 3" id="3"/>
            <p:cNvSpPr/>
            <p:nvPr/>
          </p:nvSpPr>
          <p:spPr>
            <a:xfrm flipH="false" flipV="false" rot="0">
              <a:off x="0" y="0"/>
              <a:ext cx="11277600" cy="11277600"/>
            </a:xfrm>
            <a:custGeom>
              <a:avLst/>
              <a:gdLst/>
              <a:ahLst/>
              <a:cxnLst/>
              <a:rect r="r" b="b" t="t" l="l"/>
              <a:pathLst>
                <a:path h="11277600" w="11277600">
                  <a:moveTo>
                    <a:pt x="0" y="5638800"/>
                  </a:moveTo>
                  <a:cubicBezTo>
                    <a:pt x="0" y="2524633"/>
                    <a:pt x="2524633" y="0"/>
                    <a:pt x="5638800" y="0"/>
                  </a:cubicBezTo>
                  <a:cubicBezTo>
                    <a:pt x="8752967" y="0"/>
                    <a:pt x="11277600" y="2524633"/>
                    <a:pt x="11277600" y="5638800"/>
                  </a:cubicBezTo>
                  <a:cubicBezTo>
                    <a:pt x="11277600" y="8752967"/>
                    <a:pt x="8752967" y="11277600"/>
                    <a:pt x="5638800" y="11277600"/>
                  </a:cubicBezTo>
                  <a:cubicBezTo>
                    <a:pt x="2524633" y="11277600"/>
                    <a:pt x="0" y="8752967"/>
                    <a:pt x="0" y="5638800"/>
                  </a:cubicBezTo>
                  <a:close/>
                </a:path>
              </a:pathLst>
            </a:custGeom>
            <a:solidFill>
              <a:srgbClr val="FF521C">
                <a:alpha val="1569"/>
              </a:srgbClr>
            </a:solidFill>
          </p:spPr>
        </p:sp>
      </p:grpSp>
      <p:grpSp>
        <p:nvGrpSpPr>
          <p:cNvPr name="Group 4" id="4"/>
          <p:cNvGrpSpPr/>
          <p:nvPr/>
        </p:nvGrpSpPr>
        <p:grpSpPr>
          <a:xfrm rot="0">
            <a:off x="15363050" y="881050"/>
            <a:ext cx="2190600" cy="2135400"/>
            <a:chOff x="0" y="0"/>
            <a:chExt cx="2920800" cy="2847200"/>
          </a:xfrm>
        </p:grpSpPr>
        <p:sp>
          <p:nvSpPr>
            <p:cNvPr name="Freeform 5" id="5"/>
            <p:cNvSpPr/>
            <p:nvPr/>
          </p:nvSpPr>
          <p:spPr>
            <a:xfrm flipH="false" flipV="false" rot="0">
              <a:off x="0" y="0"/>
              <a:ext cx="2920873" cy="2847213"/>
            </a:xfrm>
            <a:custGeom>
              <a:avLst/>
              <a:gdLst/>
              <a:ahLst/>
              <a:cxnLst/>
              <a:rect r="r" b="b" t="t" l="l"/>
              <a:pathLst>
                <a:path h="2847213" w="2920873">
                  <a:moveTo>
                    <a:pt x="0" y="1831086"/>
                  </a:moveTo>
                  <a:lnTo>
                    <a:pt x="898652" y="1369568"/>
                  </a:lnTo>
                  <a:lnTo>
                    <a:pt x="289306" y="563880"/>
                  </a:lnTo>
                  <a:lnTo>
                    <a:pt x="1210437" y="978662"/>
                  </a:lnTo>
                  <a:lnTo>
                    <a:pt x="1460373" y="0"/>
                  </a:lnTo>
                  <a:lnTo>
                    <a:pt x="1710436" y="978662"/>
                  </a:lnTo>
                  <a:lnTo>
                    <a:pt x="2631567" y="563880"/>
                  </a:lnTo>
                  <a:lnTo>
                    <a:pt x="2022221" y="1369568"/>
                  </a:lnTo>
                  <a:lnTo>
                    <a:pt x="2920873" y="1831086"/>
                  </a:lnTo>
                  <a:lnTo>
                    <a:pt x="1910969" y="1856994"/>
                  </a:lnTo>
                  <a:lnTo>
                    <a:pt x="2110359" y="2847213"/>
                  </a:lnTo>
                  <a:lnTo>
                    <a:pt x="1460373" y="2073910"/>
                  </a:lnTo>
                  <a:lnTo>
                    <a:pt x="810387" y="2847213"/>
                  </a:lnTo>
                  <a:lnTo>
                    <a:pt x="1009777" y="1856994"/>
                  </a:lnTo>
                  <a:close/>
                </a:path>
              </a:pathLst>
            </a:custGeom>
            <a:solidFill>
              <a:srgbClr val="4D5D89"/>
            </a:solidFill>
          </p:spPr>
        </p:sp>
      </p:grpSp>
      <p:grpSp>
        <p:nvGrpSpPr>
          <p:cNvPr name="Group 6" id="6"/>
          <p:cNvGrpSpPr/>
          <p:nvPr/>
        </p:nvGrpSpPr>
        <p:grpSpPr>
          <a:xfrm rot="0">
            <a:off x="9505500" y="636450"/>
            <a:ext cx="1130700" cy="1130700"/>
            <a:chOff x="0" y="0"/>
            <a:chExt cx="1507600" cy="1507600"/>
          </a:xfrm>
        </p:grpSpPr>
        <p:sp>
          <p:nvSpPr>
            <p:cNvPr name="Freeform 7" id="7"/>
            <p:cNvSpPr/>
            <p:nvPr/>
          </p:nvSpPr>
          <p:spPr>
            <a:xfrm flipH="false" flipV="false" rot="0">
              <a:off x="0" y="0"/>
              <a:ext cx="1507490" cy="1507617"/>
            </a:xfrm>
            <a:custGeom>
              <a:avLst/>
              <a:gdLst/>
              <a:ahLst/>
              <a:cxnLst/>
              <a:rect r="r" b="b" t="t" l="l"/>
              <a:pathLst>
                <a:path h="1507617" w="1507490">
                  <a:moveTo>
                    <a:pt x="0" y="753745"/>
                  </a:moveTo>
                  <a:cubicBezTo>
                    <a:pt x="0" y="337439"/>
                    <a:pt x="337439" y="0"/>
                    <a:pt x="753745" y="0"/>
                  </a:cubicBezTo>
                  <a:lnTo>
                    <a:pt x="753745" y="25400"/>
                  </a:lnTo>
                  <a:lnTo>
                    <a:pt x="753745" y="0"/>
                  </a:lnTo>
                  <a:cubicBezTo>
                    <a:pt x="1170051" y="0"/>
                    <a:pt x="1507490" y="337439"/>
                    <a:pt x="1507490" y="753745"/>
                  </a:cubicBezTo>
                  <a:lnTo>
                    <a:pt x="1482090" y="753745"/>
                  </a:lnTo>
                  <a:lnTo>
                    <a:pt x="1507490" y="753745"/>
                  </a:lnTo>
                  <a:cubicBezTo>
                    <a:pt x="1507490" y="1170051"/>
                    <a:pt x="1170051" y="1507490"/>
                    <a:pt x="753745" y="1507490"/>
                  </a:cubicBezTo>
                  <a:lnTo>
                    <a:pt x="753745" y="1482090"/>
                  </a:lnTo>
                  <a:lnTo>
                    <a:pt x="753745" y="1507490"/>
                  </a:lnTo>
                  <a:cubicBezTo>
                    <a:pt x="337439" y="1507617"/>
                    <a:pt x="0" y="1170051"/>
                    <a:pt x="0" y="753745"/>
                  </a:cubicBezTo>
                  <a:lnTo>
                    <a:pt x="25400" y="753745"/>
                  </a:lnTo>
                  <a:lnTo>
                    <a:pt x="50800" y="753745"/>
                  </a:lnTo>
                  <a:lnTo>
                    <a:pt x="25400" y="753745"/>
                  </a:lnTo>
                  <a:lnTo>
                    <a:pt x="0" y="753745"/>
                  </a:lnTo>
                  <a:moveTo>
                    <a:pt x="50800" y="753745"/>
                  </a:moveTo>
                  <a:cubicBezTo>
                    <a:pt x="50800" y="767715"/>
                    <a:pt x="39370" y="779145"/>
                    <a:pt x="25400" y="779145"/>
                  </a:cubicBezTo>
                  <a:cubicBezTo>
                    <a:pt x="11430" y="779145"/>
                    <a:pt x="0" y="767715"/>
                    <a:pt x="0" y="753745"/>
                  </a:cubicBezTo>
                  <a:cubicBezTo>
                    <a:pt x="0" y="739775"/>
                    <a:pt x="11430" y="728345"/>
                    <a:pt x="25400" y="728345"/>
                  </a:cubicBezTo>
                  <a:cubicBezTo>
                    <a:pt x="39370" y="728345"/>
                    <a:pt x="50800" y="739775"/>
                    <a:pt x="50800" y="753745"/>
                  </a:cubicBezTo>
                  <a:cubicBezTo>
                    <a:pt x="50800" y="1141984"/>
                    <a:pt x="365506" y="1456690"/>
                    <a:pt x="753745" y="1456690"/>
                  </a:cubicBezTo>
                  <a:cubicBezTo>
                    <a:pt x="1141984" y="1456690"/>
                    <a:pt x="1456690" y="1141984"/>
                    <a:pt x="1456690" y="753745"/>
                  </a:cubicBezTo>
                  <a:cubicBezTo>
                    <a:pt x="1456690" y="365506"/>
                    <a:pt x="1142111" y="50800"/>
                    <a:pt x="753745" y="50800"/>
                  </a:cubicBezTo>
                  <a:lnTo>
                    <a:pt x="753745" y="25400"/>
                  </a:lnTo>
                  <a:lnTo>
                    <a:pt x="753745" y="50800"/>
                  </a:lnTo>
                  <a:cubicBezTo>
                    <a:pt x="365506" y="50800"/>
                    <a:pt x="50800" y="365506"/>
                    <a:pt x="50800" y="753745"/>
                  </a:cubicBezTo>
                  <a:close/>
                </a:path>
              </a:pathLst>
            </a:custGeom>
            <a:solidFill>
              <a:srgbClr val="010101"/>
            </a:solidFill>
          </p:spPr>
        </p:sp>
      </p:grpSp>
      <p:grpSp>
        <p:nvGrpSpPr>
          <p:cNvPr name="Group 8" id="8"/>
          <p:cNvGrpSpPr/>
          <p:nvPr/>
        </p:nvGrpSpPr>
        <p:grpSpPr>
          <a:xfrm rot="0">
            <a:off x="9418048" y="8452614"/>
            <a:ext cx="1305600" cy="1272000"/>
            <a:chOff x="0" y="0"/>
            <a:chExt cx="1740800" cy="1696000"/>
          </a:xfrm>
        </p:grpSpPr>
        <p:sp>
          <p:nvSpPr>
            <p:cNvPr name="Freeform 9" id="9"/>
            <p:cNvSpPr/>
            <p:nvPr/>
          </p:nvSpPr>
          <p:spPr>
            <a:xfrm flipH="false" flipV="false" rot="0">
              <a:off x="0" y="0"/>
              <a:ext cx="1740789" cy="1696085"/>
            </a:xfrm>
            <a:custGeom>
              <a:avLst/>
              <a:gdLst/>
              <a:ahLst/>
              <a:cxnLst/>
              <a:rect r="r" b="b" t="t" l="l"/>
              <a:pathLst>
                <a:path h="1696085" w="1740789">
                  <a:moveTo>
                    <a:pt x="0" y="1090676"/>
                  </a:moveTo>
                  <a:lnTo>
                    <a:pt x="535559" y="815848"/>
                  </a:lnTo>
                  <a:lnTo>
                    <a:pt x="172339" y="335915"/>
                  </a:lnTo>
                  <a:lnTo>
                    <a:pt x="721360" y="582930"/>
                  </a:lnTo>
                  <a:lnTo>
                    <a:pt x="870458" y="0"/>
                  </a:lnTo>
                  <a:lnTo>
                    <a:pt x="1019429" y="582930"/>
                  </a:lnTo>
                  <a:lnTo>
                    <a:pt x="1568450" y="335915"/>
                  </a:lnTo>
                  <a:lnTo>
                    <a:pt x="1205230" y="815848"/>
                  </a:lnTo>
                  <a:lnTo>
                    <a:pt x="1740789" y="1090803"/>
                  </a:lnTo>
                  <a:lnTo>
                    <a:pt x="1138936" y="1106170"/>
                  </a:lnTo>
                  <a:lnTo>
                    <a:pt x="1257808" y="1696085"/>
                  </a:lnTo>
                  <a:lnTo>
                    <a:pt x="870458" y="1235456"/>
                  </a:lnTo>
                  <a:lnTo>
                    <a:pt x="483108" y="1696085"/>
                  </a:lnTo>
                  <a:lnTo>
                    <a:pt x="601853" y="1106170"/>
                  </a:lnTo>
                  <a:close/>
                </a:path>
              </a:pathLst>
            </a:custGeom>
            <a:solidFill>
              <a:srgbClr val="FF521C"/>
            </a:solidFill>
          </p:spPr>
        </p:sp>
      </p:grpSp>
      <p:grpSp>
        <p:nvGrpSpPr>
          <p:cNvPr name="Group 10" id="10"/>
          <p:cNvGrpSpPr/>
          <p:nvPr/>
        </p:nvGrpSpPr>
        <p:grpSpPr>
          <a:xfrm rot="-1655978">
            <a:off x="16497446" y="8431798"/>
            <a:ext cx="1226988" cy="1066246"/>
            <a:chOff x="0" y="0"/>
            <a:chExt cx="1635984" cy="1421661"/>
          </a:xfrm>
        </p:grpSpPr>
        <p:sp>
          <p:nvSpPr>
            <p:cNvPr name="Freeform 11" id="11"/>
            <p:cNvSpPr/>
            <p:nvPr/>
          </p:nvSpPr>
          <p:spPr>
            <a:xfrm flipH="false" flipV="false" rot="0">
              <a:off x="-1143" y="0"/>
              <a:ext cx="1638300" cy="1421638"/>
            </a:xfrm>
            <a:custGeom>
              <a:avLst/>
              <a:gdLst/>
              <a:ahLst/>
              <a:cxnLst/>
              <a:rect r="r" b="b" t="t" l="l"/>
              <a:pathLst>
                <a:path h="1421638" w="1638300">
                  <a:moveTo>
                    <a:pt x="4572" y="1383538"/>
                  </a:moveTo>
                  <a:lnTo>
                    <a:pt x="797179" y="12700"/>
                  </a:lnTo>
                  <a:cubicBezTo>
                    <a:pt x="801751" y="4826"/>
                    <a:pt x="810133" y="0"/>
                    <a:pt x="819150" y="0"/>
                  </a:cubicBezTo>
                  <a:cubicBezTo>
                    <a:pt x="828167" y="0"/>
                    <a:pt x="836549" y="4826"/>
                    <a:pt x="841121" y="12700"/>
                  </a:cubicBezTo>
                  <a:lnTo>
                    <a:pt x="1633728" y="1383538"/>
                  </a:lnTo>
                  <a:cubicBezTo>
                    <a:pt x="1638300" y="1391412"/>
                    <a:pt x="1638300" y="1401064"/>
                    <a:pt x="1633728" y="1408938"/>
                  </a:cubicBezTo>
                  <a:cubicBezTo>
                    <a:pt x="1629156" y="1416812"/>
                    <a:pt x="1620774" y="1421638"/>
                    <a:pt x="1611757" y="1421638"/>
                  </a:cubicBezTo>
                  <a:lnTo>
                    <a:pt x="26543" y="1421638"/>
                  </a:lnTo>
                  <a:cubicBezTo>
                    <a:pt x="17526" y="1421638"/>
                    <a:pt x="9017" y="1416812"/>
                    <a:pt x="4572" y="1408938"/>
                  </a:cubicBezTo>
                  <a:cubicBezTo>
                    <a:pt x="127" y="1401064"/>
                    <a:pt x="0" y="1391412"/>
                    <a:pt x="4572" y="1383538"/>
                  </a:cubicBezTo>
                  <a:moveTo>
                    <a:pt x="48514" y="1408938"/>
                  </a:moveTo>
                  <a:lnTo>
                    <a:pt x="26543" y="1396238"/>
                  </a:lnTo>
                  <a:lnTo>
                    <a:pt x="26543" y="1370838"/>
                  </a:lnTo>
                  <a:lnTo>
                    <a:pt x="1611757" y="1370838"/>
                  </a:lnTo>
                  <a:lnTo>
                    <a:pt x="1611757" y="1396238"/>
                  </a:lnTo>
                  <a:lnTo>
                    <a:pt x="1589786" y="1408938"/>
                  </a:lnTo>
                  <a:lnTo>
                    <a:pt x="797179" y="38100"/>
                  </a:lnTo>
                  <a:lnTo>
                    <a:pt x="819150" y="25400"/>
                  </a:lnTo>
                  <a:lnTo>
                    <a:pt x="841121" y="38100"/>
                  </a:lnTo>
                  <a:lnTo>
                    <a:pt x="48514" y="1408938"/>
                  </a:lnTo>
                  <a:close/>
                </a:path>
              </a:pathLst>
            </a:custGeom>
            <a:solidFill>
              <a:srgbClr val="010101"/>
            </a:solidFill>
          </p:spPr>
        </p:sp>
      </p:grpSp>
      <p:grpSp>
        <p:nvGrpSpPr>
          <p:cNvPr name="Group 12" id="12"/>
          <p:cNvGrpSpPr/>
          <p:nvPr/>
        </p:nvGrpSpPr>
        <p:grpSpPr>
          <a:xfrm rot="0">
            <a:off x="1425150" y="7264956"/>
            <a:ext cx="7674000" cy="898200"/>
            <a:chOff x="0" y="0"/>
            <a:chExt cx="10232000" cy="1197600"/>
          </a:xfrm>
        </p:grpSpPr>
        <p:sp>
          <p:nvSpPr>
            <p:cNvPr name="Freeform 13" id="13"/>
            <p:cNvSpPr/>
            <p:nvPr/>
          </p:nvSpPr>
          <p:spPr>
            <a:xfrm flipH="false" flipV="false" rot="0">
              <a:off x="0" y="0"/>
              <a:ext cx="10232010" cy="1197610"/>
            </a:xfrm>
            <a:custGeom>
              <a:avLst/>
              <a:gdLst/>
              <a:ahLst/>
              <a:cxnLst/>
              <a:rect r="r" b="b" t="t" l="l"/>
              <a:pathLst>
                <a:path h="1197610" w="10232010">
                  <a:moveTo>
                    <a:pt x="0" y="598805"/>
                  </a:moveTo>
                  <a:cubicBezTo>
                    <a:pt x="0" y="268097"/>
                    <a:pt x="268097" y="0"/>
                    <a:pt x="598805" y="0"/>
                  </a:cubicBezTo>
                  <a:lnTo>
                    <a:pt x="9633204" y="0"/>
                  </a:lnTo>
                  <a:cubicBezTo>
                    <a:pt x="9963912" y="0"/>
                    <a:pt x="10232010" y="268097"/>
                    <a:pt x="10232010" y="598805"/>
                  </a:cubicBezTo>
                  <a:cubicBezTo>
                    <a:pt x="10232010" y="929513"/>
                    <a:pt x="9963912" y="1197610"/>
                    <a:pt x="9633204" y="1197610"/>
                  </a:cubicBezTo>
                  <a:lnTo>
                    <a:pt x="598805" y="1197610"/>
                  </a:lnTo>
                  <a:cubicBezTo>
                    <a:pt x="268097" y="1197610"/>
                    <a:pt x="0" y="929513"/>
                    <a:pt x="0" y="598805"/>
                  </a:cubicBezTo>
                  <a:close/>
                </a:path>
              </a:pathLst>
            </a:custGeom>
            <a:solidFill>
              <a:srgbClr val="4D5D89"/>
            </a:solidFill>
          </p:spPr>
        </p:sp>
      </p:grpSp>
      <p:sp>
        <p:nvSpPr>
          <p:cNvPr name="TextBox 14" id="14"/>
          <p:cNvSpPr txBox="true"/>
          <p:nvPr/>
        </p:nvSpPr>
        <p:spPr>
          <a:xfrm rot="0">
            <a:off x="1028700" y="3257875"/>
            <a:ext cx="8115300" cy="2802475"/>
          </a:xfrm>
          <a:prstGeom prst="rect">
            <a:avLst/>
          </a:prstGeom>
        </p:spPr>
        <p:txBody>
          <a:bodyPr anchor="t" rtlCol="false" tIns="0" lIns="0" bIns="0" rIns="0">
            <a:spAutoFit/>
          </a:bodyPr>
          <a:lstStyle/>
          <a:p>
            <a:pPr algn="ctr">
              <a:lnSpc>
                <a:spcPts val="5444"/>
              </a:lnSpc>
            </a:pPr>
            <a:r>
              <a:rPr lang="en-US" sz="5041">
                <a:solidFill>
                  <a:srgbClr val="FF521C"/>
                </a:solidFill>
                <a:latin typeface="Arimo"/>
                <a:ea typeface="Arimo"/>
                <a:cs typeface="Arimo"/>
                <a:sym typeface="Arimo"/>
              </a:rPr>
              <a:t>Analisis Penjualan Supermarket dengan Metode Klasifikasi menggunakan Model KNN </a:t>
            </a:r>
          </a:p>
        </p:txBody>
      </p:sp>
      <p:sp>
        <p:nvSpPr>
          <p:cNvPr name="TextBox 15" id="15"/>
          <p:cNvSpPr txBox="true"/>
          <p:nvPr/>
        </p:nvSpPr>
        <p:spPr>
          <a:xfrm rot="0">
            <a:off x="1670475" y="7395957"/>
            <a:ext cx="7183350" cy="457200"/>
          </a:xfrm>
          <a:prstGeom prst="rect">
            <a:avLst/>
          </a:prstGeom>
        </p:spPr>
        <p:txBody>
          <a:bodyPr anchor="t" rtlCol="false" tIns="0" lIns="0" bIns="0" rIns="0">
            <a:spAutoFit/>
          </a:bodyPr>
          <a:lstStyle/>
          <a:p>
            <a:pPr algn="ctr">
              <a:lnSpc>
                <a:spcPts val="3600"/>
              </a:lnSpc>
            </a:pPr>
            <a:r>
              <a:rPr lang="en-US" sz="3000">
                <a:solidFill>
                  <a:srgbClr val="FFFFFF"/>
                </a:solidFill>
                <a:latin typeface="Open Sans 1"/>
                <a:ea typeface="Open Sans 1"/>
                <a:cs typeface="Open Sans 1"/>
                <a:sym typeface="Open Sans 1"/>
              </a:rPr>
              <a:t>Nur Rohmah Risqiani</a:t>
            </a:r>
          </a:p>
        </p:txBody>
      </p:sp>
      <p:sp>
        <p:nvSpPr>
          <p:cNvPr name="AutoShape 16" id="16"/>
          <p:cNvSpPr/>
          <p:nvPr/>
        </p:nvSpPr>
        <p:spPr>
          <a:xfrm rot="29564">
            <a:off x="3047018" y="6720331"/>
            <a:ext cx="4430264" cy="0"/>
          </a:xfrm>
          <a:prstGeom prst="line">
            <a:avLst/>
          </a:prstGeom>
          <a:ln cap="rnd" w="19050">
            <a:solidFill>
              <a:srgbClr val="010101"/>
            </a:solidFill>
            <a:prstDash val="solid"/>
            <a:headEnd type="none" len="sm" w="sm"/>
            <a:tailEnd type="none" len="sm" w="sm"/>
          </a:ln>
        </p:spPr>
      </p:sp>
      <p:sp>
        <p:nvSpPr>
          <p:cNvPr name="Freeform 17" id="17"/>
          <p:cNvSpPr/>
          <p:nvPr/>
        </p:nvSpPr>
        <p:spPr>
          <a:xfrm flipH="false" flipV="false" rot="0">
            <a:off x="10931744" y="2051398"/>
            <a:ext cx="6303554" cy="8960208"/>
          </a:xfrm>
          <a:custGeom>
            <a:avLst/>
            <a:gdLst/>
            <a:ahLst/>
            <a:cxnLst/>
            <a:rect r="r" b="b" t="t" l="l"/>
            <a:pathLst>
              <a:path h="8960208" w="6303554">
                <a:moveTo>
                  <a:pt x="0" y="0"/>
                </a:moveTo>
                <a:lnTo>
                  <a:pt x="6303554" y="0"/>
                </a:lnTo>
                <a:lnTo>
                  <a:pt x="6303554" y="8960208"/>
                </a:lnTo>
                <a:lnTo>
                  <a:pt x="0" y="89602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8" id="18"/>
          <p:cNvSpPr/>
          <p:nvPr/>
        </p:nvSpPr>
        <p:spPr>
          <a:xfrm rot="5623953">
            <a:off x="10830397" y="8897825"/>
            <a:ext cx="3043807" cy="0"/>
          </a:xfrm>
          <a:prstGeom prst="line">
            <a:avLst/>
          </a:prstGeom>
          <a:ln cap="rnd" w="19050">
            <a:solidFill>
              <a:srgbClr val="010101"/>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0">
            <a:off x="1530546" y="914400"/>
            <a:ext cx="8458200" cy="8458200"/>
            <a:chOff x="0" y="0"/>
            <a:chExt cx="11277600" cy="11277600"/>
          </a:xfrm>
        </p:grpSpPr>
        <p:sp>
          <p:nvSpPr>
            <p:cNvPr name="Freeform 3" id="3"/>
            <p:cNvSpPr/>
            <p:nvPr/>
          </p:nvSpPr>
          <p:spPr>
            <a:xfrm flipH="false" flipV="false" rot="0">
              <a:off x="0" y="0"/>
              <a:ext cx="11277600" cy="11277600"/>
            </a:xfrm>
            <a:custGeom>
              <a:avLst/>
              <a:gdLst/>
              <a:ahLst/>
              <a:cxnLst/>
              <a:rect r="r" b="b" t="t" l="l"/>
              <a:pathLst>
                <a:path h="11277600" w="11277600">
                  <a:moveTo>
                    <a:pt x="11277600" y="5638800"/>
                  </a:moveTo>
                  <a:cubicBezTo>
                    <a:pt x="11277600" y="2524633"/>
                    <a:pt x="8752967" y="0"/>
                    <a:pt x="5638800" y="0"/>
                  </a:cubicBezTo>
                  <a:cubicBezTo>
                    <a:pt x="2524633" y="0"/>
                    <a:pt x="0" y="2524633"/>
                    <a:pt x="0" y="5638800"/>
                  </a:cubicBezTo>
                  <a:cubicBezTo>
                    <a:pt x="0" y="8752967"/>
                    <a:pt x="2524633" y="11277600"/>
                    <a:pt x="5638800" y="11277600"/>
                  </a:cubicBezTo>
                  <a:cubicBezTo>
                    <a:pt x="8752967" y="11277600"/>
                    <a:pt x="11277600" y="8752967"/>
                    <a:pt x="11277600" y="5638800"/>
                  </a:cubicBezTo>
                  <a:close/>
                </a:path>
              </a:pathLst>
            </a:custGeom>
            <a:solidFill>
              <a:srgbClr val="FF521C">
                <a:alpha val="1569"/>
              </a:srgbClr>
            </a:solidFill>
          </p:spPr>
        </p:sp>
      </p:grpSp>
      <p:grpSp>
        <p:nvGrpSpPr>
          <p:cNvPr name="Group 4" id="4"/>
          <p:cNvGrpSpPr/>
          <p:nvPr/>
        </p:nvGrpSpPr>
        <p:grpSpPr>
          <a:xfrm rot="0">
            <a:off x="976822" y="2102500"/>
            <a:ext cx="2228700" cy="2173500"/>
            <a:chOff x="0" y="0"/>
            <a:chExt cx="2971600" cy="2898000"/>
          </a:xfrm>
        </p:grpSpPr>
        <p:sp>
          <p:nvSpPr>
            <p:cNvPr name="Freeform 5" id="5"/>
            <p:cNvSpPr/>
            <p:nvPr/>
          </p:nvSpPr>
          <p:spPr>
            <a:xfrm flipH="false" flipV="false" rot="0">
              <a:off x="-1905" y="0"/>
              <a:ext cx="2975610" cy="2900553"/>
            </a:xfrm>
            <a:custGeom>
              <a:avLst/>
              <a:gdLst/>
              <a:ahLst/>
              <a:cxnLst/>
              <a:rect r="r" b="b" t="t" l="l"/>
              <a:pathLst>
                <a:path h="2900553" w="2975610">
                  <a:moveTo>
                    <a:pt x="2936494" y="1879092"/>
                  </a:moveTo>
                  <a:lnTo>
                    <a:pt x="2037842" y="1417574"/>
                  </a:lnTo>
                  <a:cubicBezTo>
                    <a:pt x="2031111" y="1414145"/>
                    <a:pt x="2026412" y="1407922"/>
                    <a:pt x="2024634" y="1400683"/>
                  </a:cubicBezTo>
                  <a:cubicBezTo>
                    <a:pt x="2022856" y="1393444"/>
                    <a:pt x="2024634" y="1385697"/>
                    <a:pt x="2029079" y="1379728"/>
                  </a:cubicBezTo>
                  <a:lnTo>
                    <a:pt x="2638552" y="574040"/>
                  </a:lnTo>
                  <a:lnTo>
                    <a:pt x="2658872" y="589407"/>
                  </a:lnTo>
                  <a:lnTo>
                    <a:pt x="2669286" y="612521"/>
                  </a:lnTo>
                  <a:lnTo>
                    <a:pt x="1748155" y="1027303"/>
                  </a:lnTo>
                  <a:cubicBezTo>
                    <a:pt x="1741297" y="1030351"/>
                    <a:pt x="1733423" y="1030224"/>
                    <a:pt x="1726692" y="1027049"/>
                  </a:cubicBezTo>
                  <a:cubicBezTo>
                    <a:pt x="1719961" y="1023874"/>
                    <a:pt x="1715008" y="1017778"/>
                    <a:pt x="1713103" y="1010412"/>
                  </a:cubicBezTo>
                  <a:lnTo>
                    <a:pt x="1463040" y="31623"/>
                  </a:lnTo>
                  <a:lnTo>
                    <a:pt x="1487678" y="25400"/>
                  </a:lnTo>
                  <a:lnTo>
                    <a:pt x="1512316" y="31623"/>
                  </a:lnTo>
                  <a:lnTo>
                    <a:pt x="1262253" y="1010412"/>
                  </a:lnTo>
                  <a:cubicBezTo>
                    <a:pt x="1260348" y="1017651"/>
                    <a:pt x="1255395" y="1023747"/>
                    <a:pt x="1248664" y="1027049"/>
                  </a:cubicBezTo>
                  <a:cubicBezTo>
                    <a:pt x="1241933" y="1030351"/>
                    <a:pt x="1234059" y="1030351"/>
                    <a:pt x="1227201" y="1027303"/>
                  </a:cubicBezTo>
                  <a:lnTo>
                    <a:pt x="306070" y="612521"/>
                  </a:lnTo>
                  <a:lnTo>
                    <a:pt x="316484" y="589407"/>
                  </a:lnTo>
                  <a:lnTo>
                    <a:pt x="336804" y="574040"/>
                  </a:lnTo>
                  <a:lnTo>
                    <a:pt x="946150" y="1379728"/>
                  </a:lnTo>
                  <a:cubicBezTo>
                    <a:pt x="950722" y="1385697"/>
                    <a:pt x="952373" y="1393444"/>
                    <a:pt x="950595" y="1400683"/>
                  </a:cubicBezTo>
                  <a:cubicBezTo>
                    <a:pt x="948817" y="1407922"/>
                    <a:pt x="944118" y="1414145"/>
                    <a:pt x="937387" y="1417574"/>
                  </a:cubicBezTo>
                  <a:lnTo>
                    <a:pt x="38862" y="1879092"/>
                  </a:lnTo>
                  <a:lnTo>
                    <a:pt x="27305" y="1856486"/>
                  </a:lnTo>
                  <a:lnTo>
                    <a:pt x="27940" y="1831086"/>
                  </a:lnTo>
                  <a:lnTo>
                    <a:pt x="1037844" y="1856994"/>
                  </a:lnTo>
                  <a:cubicBezTo>
                    <a:pt x="1045337" y="1857248"/>
                    <a:pt x="1052322" y="1860677"/>
                    <a:pt x="1057021" y="1866519"/>
                  </a:cubicBezTo>
                  <a:cubicBezTo>
                    <a:pt x="1061720" y="1872361"/>
                    <a:pt x="1063498" y="1879981"/>
                    <a:pt x="1062101" y="1887347"/>
                  </a:cubicBezTo>
                  <a:lnTo>
                    <a:pt x="862711" y="2877566"/>
                  </a:lnTo>
                  <a:lnTo>
                    <a:pt x="837819" y="2872613"/>
                  </a:lnTo>
                  <a:lnTo>
                    <a:pt x="818388" y="2856230"/>
                  </a:lnTo>
                  <a:lnTo>
                    <a:pt x="1468374" y="2082927"/>
                  </a:lnTo>
                  <a:cubicBezTo>
                    <a:pt x="1473200" y="2077212"/>
                    <a:pt x="1480312" y="2073910"/>
                    <a:pt x="1487805" y="2073910"/>
                  </a:cubicBezTo>
                  <a:cubicBezTo>
                    <a:pt x="1495298" y="2073910"/>
                    <a:pt x="1502410" y="2077212"/>
                    <a:pt x="1507236" y="2082927"/>
                  </a:cubicBezTo>
                  <a:lnTo>
                    <a:pt x="2157095" y="2856230"/>
                  </a:lnTo>
                  <a:lnTo>
                    <a:pt x="2137664" y="2872613"/>
                  </a:lnTo>
                  <a:lnTo>
                    <a:pt x="2112772" y="2877566"/>
                  </a:lnTo>
                  <a:lnTo>
                    <a:pt x="1913382" y="1887347"/>
                  </a:lnTo>
                  <a:cubicBezTo>
                    <a:pt x="1911858" y="1879981"/>
                    <a:pt x="1913763" y="1872361"/>
                    <a:pt x="1918462" y="1866519"/>
                  </a:cubicBezTo>
                  <a:cubicBezTo>
                    <a:pt x="1923161" y="1860677"/>
                    <a:pt x="1930146" y="1857121"/>
                    <a:pt x="1937639" y="1856994"/>
                  </a:cubicBezTo>
                  <a:lnTo>
                    <a:pt x="2947543" y="1831086"/>
                  </a:lnTo>
                  <a:lnTo>
                    <a:pt x="2948178" y="1856486"/>
                  </a:lnTo>
                  <a:lnTo>
                    <a:pt x="2936621" y="1879092"/>
                  </a:lnTo>
                  <a:moveTo>
                    <a:pt x="2959862" y="1833880"/>
                  </a:moveTo>
                  <a:cubicBezTo>
                    <a:pt x="2970149" y="1839214"/>
                    <a:pt x="2975610" y="1850771"/>
                    <a:pt x="2973070" y="1862074"/>
                  </a:cubicBezTo>
                  <a:cubicBezTo>
                    <a:pt x="2970530" y="1873377"/>
                    <a:pt x="2960624" y="1881505"/>
                    <a:pt x="2948940" y="1881759"/>
                  </a:cubicBezTo>
                  <a:lnTo>
                    <a:pt x="1939036" y="1907667"/>
                  </a:lnTo>
                  <a:lnTo>
                    <a:pt x="1938401" y="1882267"/>
                  </a:lnTo>
                  <a:lnTo>
                    <a:pt x="1963293" y="1877314"/>
                  </a:lnTo>
                  <a:lnTo>
                    <a:pt x="2162683" y="2867533"/>
                  </a:lnTo>
                  <a:cubicBezTo>
                    <a:pt x="2164969" y="2878963"/>
                    <a:pt x="2159254" y="2890393"/>
                    <a:pt x="2148840" y="2895473"/>
                  </a:cubicBezTo>
                  <a:cubicBezTo>
                    <a:pt x="2138426" y="2900553"/>
                    <a:pt x="2125853" y="2897759"/>
                    <a:pt x="2118360" y="2888869"/>
                  </a:cubicBezTo>
                  <a:lnTo>
                    <a:pt x="1468374" y="2115566"/>
                  </a:lnTo>
                  <a:lnTo>
                    <a:pt x="1487805" y="2099183"/>
                  </a:lnTo>
                  <a:lnTo>
                    <a:pt x="1507236" y="2115566"/>
                  </a:lnTo>
                  <a:lnTo>
                    <a:pt x="857250" y="2888869"/>
                  </a:lnTo>
                  <a:cubicBezTo>
                    <a:pt x="849757" y="2897759"/>
                    <a:pt x="837184" y="2900426"/>
                    <a:pt x="826770" y="2895473"/>
                  </a:cubicBezTo>
                  <a:cubicBezTo>
                    <a:pt x="816356" y="2890520"/>
                    <a:pt x="810641" y="2878963"/>
                    <a:pt x="812927" y="2867533"/>
                  </a:cubicBezTo>
                  <a:lnTo>
                    <a:pt x="1012317" y="1877314"/>
                  </a:lnTo>
                  <a:lnTo>
                    <a:pt x="1037209" y="1882267"/>
                  </a:lnTo>
                  <a:lnTo>
                    <a:pt x="1036574" y="1907667"/>
                  </a:lnTo>
                  <a:lnTo>
                    <a:pt x="26670" y="1881759"/>
                  </a:lnTo>
                  <a:cubicBezTo>
                    <a:pt x="15113" y="1881505"/>
                    <a:pt x="5080" y="1873377"/>
                    <a:pt x="2540" y="1862074"/>
                  </a:cubicBezTo>
                  <a:cubicBezTo>
                    <a:pt x="0" y="1850771"/>
                    <a:pt x="5334" y="1839087"/>
                    <a:pt x="15748" y="1833880"/>
                  </a:cubicBezTo>
                  <a:lnTo>
                    <a:pt x="914400" y="1372362"/>
                  </a:lnTo>
                  <a:lnTo>
                    <a:pt x="925957" y="1394968"/>
                  </a:lnTo>
                  <a:lnTo>
                    <a:pt x="905637" y="1410335"/>
                  </a:lnTo>
                  <a:lnTo>
                    <a:pt x="296291" y="604647"/>
                  </a:lnTo>
                  <a:cubicBezTo>
                    <a:pt x="289306" y="595376"/>
                    <a:pt x="289433" y="582549"/>
                    <a:pt x="296672" y="573532"/>
                  </a:cubicBezTo>
                  <a:cubicBezTo>
                    <a:pt x="303911" y="564515"/>
                    <a:pt x="316357" y="561467"/>
                    <a:pt x="326898" y="566166"/>
                  </a:cubicBezTo>
                  <a:lnTo>
                    <a:pt x="1248156" y="980948"/>
                  </a:lnTo>
                  <a:lnTo>
                    <a:pt x="1237742" y="1004062"/>
                  </a:lnTo>
                  <a:lnTo>
                    <a:pt x="1213104" y="997839"/>
                  </a:lnTo>
                  <a:lnTo>
                    <a:pt x="1463040" y="19177"/>
                  </a:lnTo>
                  <a:cubicBezTo>
                    <a:pt x="1465961" y="7874"/>
                    <a:pt x="1476121" y="0"/>
                    <a:pt x="1487678" y="0"/>
                  </a:cubicBezTo>
                  <a:cubicBezTo>
                    <a:pt x="1499235" y="0"/>
                    <a:pt x="1509395" y="7874"/>
                    <a:pt x="1512316" y="19177"/>
                  </a:cubicBezTo>
                  <a:lnTo>
                    <a:pt x="1762379" y="997839"/>
                  </a:lnTo>
                  <a:lnTo>
                    <a:pt x="1737741" y="1004062"/>
                  </a:lnTo>
                  <a:lnTo>
                    <a:pt x="1727327" y="980948"/>
                  </a:lnTo>
                  <a:lnTo>
                    <a:pt x="2648458" y="566166"/>
                  </a:lnTo>
                  <a:cubicBezTo>
                    <a:pt x="2658999" y="561340"/>
                    <a:pt x="2671572" y="564388"/>
                    <a:pt x="2678684" y="573532"/>
                  </a:cubicBezTo>
                  <a:cubicBezTo>
                    <a:pt x="2685796" y="582676"/>
                    <a:pt x="2686050" y="595376"/>
                    <a:pt x="2679065" y="604647"/>
                  </a:cubicBezTo>
                  <a:lnTo>
                    <a:pt x="2069719" y="1410335"/>
                  </a:lnTo>
                  <a:lnTo>
                    <a:pt x="2049399" y="1394968"/>
                  </a:lnTo>
                  <a:lnTo>
                    <a:pt x="2060956" y="1372362"/>
                  </a:lnTo>
                  <a:lnTo>
                    <a:pt x="2959735" y="1833880"/>
                  </a:lnTo>
                  <a:close/>
                </a:path>
              </a:pathLst>
            </a:custGeom>
            <a:solidFill>
              <a:srgbClr val="010101"/>
            </a:solidFill>
          </p:spPr>
        </p:sp>
      </p:grpSp>
      <p:grpSp>
        <p:nvGrpSpPr>
          <p:cNvPr name="Group 6" id="6"/>
          <p:cNvGrpSpPr/>
          <p:nvPr/>
        </p:nvGrpSpPr>
        <p:grpSpPr>
          <a:xfrm rot="3150124">
            <a:off x="710492" y="7422992"/>
            <a:ext cx="919616" cy="919616"/>
            <a:chOff x="0" y="0"/>
            <a:chExt cx="1226155" cy="1226155"/>
          </a:xfrm>
        </p:grpSpPr>
        <p:sp>
          <p:nvSpPr>
            <p:cNvPr name="Freeform 7" id="7"/>
            <p:cNvSpPr/>
            <p:nvPr/>
          </p:nvSpPr>
          <p:spPr>
            <a:xfrm flipH="false" flipV="false" rot="0">
              <a:off x="0" y="0"/>
              <a:ext cx="1226185" cy="1226185"/>
            </a:xfrm>
            <a:custGeom>
              <a:avLst/>
              <a:gdLst/>
              <a:ahLst/>
              <a:cxnLst/>
              <a:rect r="r" b="b" t="t" l="l"/>
              <a:pathLst>
                <a:path h="1226185" w="1226185">
                  <a:moveTo>
                    <a:pt x="1226185" y="0"/>
                  </a:moveTo>
                  <a:lnTo>
                    <a:pt x="0" y="0"/>
                  </a:lnTo>
                  <a:lnTo>
                    <a:pt x="0" y="1226185"/>
                  </a:lnTo>
                  <a:lnTo>
                    <a:pt x="1226185" y="1226185"/>
                  </a:lnTo>
                  <a:close/>
                </a:path>
              </a:pathLst>
            </a:custGeom>
            <a:solidFill>
              <a:srgbClr val="FF521C"/>
            </a:solidFill>
          </p:spPr>
        </p:sp>
      </p:grpSp>
      <p:sp>
        <p:nvSpPr>
          <p:cNvPr name="TextBox 8" id="8"/>
          <p:cNvSpPr txBox="true"/>
          <p:nvPr/>
        </p:nvSpPr>
        <p:spPr>
          <a:xfrm rot="0">
            <a:off x="10345636" y="3775771"/>
            <a:ext cx="7676340" cy="4896925"/>
          </a:xfrm>
          <a:prstGeom prst="rect">
            <a:avLst/>
          </a:prstGeom>
        </p:spPr>
        <p:txBody>
          <a:bodyPr anchor="t" rtlCol="false" tIns="0" lIns="0" bIns="0" rIns="0">
            <a:spAutoFit/>
          </a:bodyPr>
          <a:lstStyle/>
          <a:p>
            <a:pPr algn="just">
              <a:lnSpc>
                <a:spcPts val="3271"/>
              </a:lnSpc>
            </a:pPr>
            <a:r>
              <a:rPr lang="en-US" sz="2726">
                <a:solidFill>
                  <a:srgbClr val="162D3B"/>
                </a:solidFill>
                <a:latin typeface="Open Sans 1"/>
                <a:ea typeface="Open Sans 1"/>
                <a:cs typeface="Open Sans 1"/>
                <a:sym typeface="Open Sans 1"/>
              </a:rPr>
              <a:t>Halo! Saya mahasiswi jurusan Informatika di Universitas Sultan Ageng Tirtayasa. Keahlian yang saya minati yaitu seputar mengolah informasi dan data, dengan kata lain saya memiliki ketertarikan yang besar dengan bidang Data Science dan Data Analyst. Dalam mengolah berbagai macam data, saya menggunakan bahasa pemrograman Python ataupun SQL dengan tools yang digunakan untuk proses pemrograman yaitu Google Colab, Jupyter Notebook, Tableau, Power BI, MySQL, SQLYog, dan Microsoft Office. </a:t>
            </a:r>
          </a:p>
        </p:txBody>
      </p:sp>
      <p:grpSp>
        <p:nvGrpSpPr>
          <p:cNvPr name="Group 9" id="9"/>
          <p:cNvGrpSpPr/>
          <p:nvPr/>
        </p:nvGrpSpPr>
        <p:grpSpPr>
          <a:xfrm rot="0">
            <a:off x="5302692" y="914394"/>
            <a:ext cx="2492960" cy="2018988"/>
            <a:chOff x="0" y="0"/>
            <a:chExt cx="3323947" cy="2691984"/>
          </a:xfrm>
        </p:grpSpPr>
        <p:sp>
          <p:nvSpPr>
            <p:cNvPr name="Freeform 10" id="10"/>
            <p:cNvSpPr/>
            <p:nvPr/>
          </p:nvSpPr>
          <p:spPr>
            <a:xfrm flipH="false" flipV="false" rot="0">
              <a:off x="254" y="0"/>
              <a:ext cx="3323463" cy="2692019"/>
            </a:xfrm>
            <a:custGeom>
              <a:avLst/>
              <a:gdLst/>
              <a:ahLst/>
              <a:cxnLst/>
              <a:rect r="r" b="b" t="t" l="l"/>
              <a:pathLst>
                <a:path h="2692019" w="3323463">
                  <a:moveTo>
                    <a:pt x="1004189" y="0"/>
                  </a:moveTo>
                  <a:cubicBezTo>
                    <a:pt x="451866" y="0"/>
                    <a:pt x="0" y="451866"/>
                    <a:pt x="0" y="1004443"/>
                  </a:cubicBezTo>
                  <a:cubicBezTo>
                    <a:pt x="0" y="1556004"/>
                    <a:pt x="450342" y="2007362"/>
                    <a:pt x="1001649" y="2008505"/>
                  </a:cubicBezTo>
                  <a:lnTo>
                    <a:pt x="1001649" y="2692019"/>
                  </a:lnTo>
                  <a:lnTo>
                    <a:pt x="1992249" y="2008759"/>
                  </a:lnTo>
                  <a:lnTo>
                    <a:pt x="2319274" y="2008759"/>
                  </a:lnTo>
                  <a:cubicBezTo>
                    <a:pt x="2871597" y="2008759"/>
                    <a:pt x="3323463" y="1556639"/>
                    <a:pt x="3323463" y="1004570"/>
                  </a:cubicBezTo>
                  <a:cubicBezTo>
                    <a:pt x="3323463" y="451866"/>
                    <a:pt x="2871597" y="0"/>
                    <a:pt x="2319274" y="0"/>
                  </a:cubicBezTo>
                  <a:close/>
                </a:path>
              </a:pathLst>
            </a:custGeom>
            <a:solidFill>
              <a:srgbClr val="FFFFFF"/>
            </a:solidFill>
          </p:spPr>
        </p:sp>
      </p:grpSp>
      <p:sp>
        <p:nvSpPr>
          <p:cNvPr name="AutoShape 11" id="11"/>
          <p:cNvSpPr/>
          <p:nvPr/>
        </p:nvSpPr>
        <p:spPr>
          <a:xfrm rot="113291">
            <a:off x="5681924" y="1362675"/>
            <a:ext cx="1734492" cy="0"/>
          </a:xfrm>
          <a:prstGeom prst="line">
            <a:avLst/>
          </a:prstGeom>
          <a:ln cap="rnd" w="19050">
            <a:solidFill>
              <a:srgbClr val="4D5D89"/>
            </a:solidFill>
            <a:prstDash val="solid"/>
            <a:headEnd type="none" len="sm" w="sm"/>
            <a:tailEnd type="none" len="sm" w="sm"/>
          </a:ln>
        </p:spPr>
      </p:sp>
      <p:sp>
        <p:nvSpPr>
          <p:cNvPr name="AutoShape 12" id="12"/>
          <p:cNvSpPr/>
          <p:nvPr/>
        </p:nvSpPr>
        <p:spPr>
          <a:xfrm rot="113291">
            <a:off x="5681924" y="1667475"/>
            <a:ext cx="1734492" cy="0"/>
          </a:xfrm>
          <a:prstGeom prst="line">
            <a:avLst/>
          </a:prstGeom>
          <a:ln cap="rnd" w="19050">
            <a:solidFill>
              <a:srgbClr val="4D5D89"/>
            </a:solidFill>
            <a:prstDash val="solid"/>
            <a:headEnd type="none" len="sm" w="sm"/>
            <a:tailEnd type="none" len="sm" w="sm"/>
          </a:ln>
        </p:spPr>
      </p:sp>
      <p:sp>
        <p:nvSpPr>
          <p:cNvPr name="AutoShape 13" id="13"/>
          <p:cNvSpPr/>
          <p:nvPr/>
        </p:nvSpPr>
        <p:spPr>
          <a:xfrm rot="113291">
            <a:off x="5681924" y="1972275"/>
            <a:ext cx="1734492" cy="0"/>
          </a:xfrm>
          <a:prstGeom prst="line">
            <a:avLst/>
          </a:prstGeom>
          <a:ln cap="rnd" w="19050">
            <a:solidFill>
              <a:srgbClr val="4D5D89"/>
            </a:solidFill>
            <a:prstDash val="solid"/>
            <a:headEnd type="none" len="sm" w="sm"/>
            <a:tailEnd type="none" len="sm" w="sm"/>
          </a:ln>
        </p:spPr>
      </p:sp>
      <p:sp>
        <p:nvSpPr>
          <p:cNvPr name="Freeform 14" id="14"/>
          <p:cNvSpPr/>
          <p:nvPr/>
        </p:nvSpPr>
        <p:spPr>
          <a:xfrm flipH="false" flipV="false" rot="0">
            <a:off x="9211861" y="1181350"/>
            <a:ext cx="1549168" cy="7623621"/>
          </a:xfrm>
          <a:custGeom>
            <a:avLst/>
            <a:gdLst/>
            <a:ahLst/>
            <a:cxnLst/>
            <a:rect r="r" b="b" t="t" l="l"/>
            <a:pathLst>
              <a:path h="7623621" w="1549168">
                <a:moveTo>
                  <a:pt x="0" y="0"/>
                </a:moveTo>
                <a:lnTo>
                  <a:pt x="1549168" y="0"/>
                </a:lnTo>
                <a:lnTo>
                  <a:pt x="1549168" y="7623621"/>
                </a:lnTo>
                <a:lnTo>
                  <a:pt x="0" y="76236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a:grpSpLocks noChangeAspect="true"/>
          </p:cNvGrpSpPr>
          <p:nvPr/>
        </p:nvGrpSpPr>
        <p:grpSpPr>
          <a:xfrm rot="0">
            <a:off x="2928452" y="2553295"/>
            <a:ext cx="5730959" cy="5730959"/>
            <a:chOff x="0" y="0"/>
            <a:chExt cx="14840029" cy="14840029"/>
          </a:xfrm>
        </p:grpSpPr>
        <p:sp>
          <p:nvSpPr>
            <p:cNvPr name="Freeform 16" id="1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17" id="1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8" id="1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25382" r="223" b="-25382"/>
              </a:stretch>
            </a:blipFill>
          </p:spPr>
        </p:sp>
      </p:grpSp>
      <p:sp>
        <p:nvSpPr>
          <p:cNvPr name="TextBox 19" id="19"/>
          <p:cNvSpPr txBox="true"/>
          <p:nvPr/>
        </p:nvSpPr>
        <p:spPr>
          <a:xfrm rot="0">
            <a:off x="11315665" y="780732"/>
            <a:ext cx="5943635" cy="2152650"/>
          </a:xfrm>
          <a:prstGeom prst="rect">
            <a:avLst/>
          </a:prstGeom>
        </p:spPr>
        <p:txBody>
          <a:bodyPr anchor="t" rtlCol="false" tIns="0" lIns="0" bIns="0" rIns="0">
            <a:spAutoFit/>
          </a:bodyPr>
          <a:lstStyle/>
          <a:p>
            <a:pPr algn="l">
              <a:lnSpc>
                <a:spcPts val="8400"/>
              </a:lnSpc>
            </a:pPr>
            <a:r>
              <a:rPr lang="en-US" sz="7000">
                <a:solidFill>
                  <a:srgbClr val="FF521C"/>
                </a:solidFill>
                <a:latin typeface="Arimo"/>
                <a:ea typeface="Arimo"/>
                <a:cs typeface="Arimo"/>
                <a:sym typeface="Arimo"/>
              </a:rPr>
              <a:t>Nur Rohmah Risqiani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0">
            <a:off x="-4601474" y="914400"/>
            <a:ext cx="8458200" cy="8458200"/>
            <a:chOff x="0" y="0"/>
            <a:chExt cx="11277600" cy="11277600"/>
          </a:xfrm>
        </p:grpSpPr>
        <p:sp>
          <p:nvSpPr>
            <p:cNvPr name="Freeform 3" id="3"/>
            <p:cNvSpPr/>
            <p:nvPr/>
          </p:nvSpPr>
          <p:spPr>
            <a:xfrm flipH="false" flipV="false" rot="0">
              <a:off x="0" y="0"/>
              <a:ext cx="11277600" cy="11277600"/>
            </a:xfrm>
            <a:custGeom>
              <a:avLst/>
              <a:gdLst/>
              <a:ahLst/>
              <a:cxnLst/>
              <a:rect r="r" b="b" t="t" l="l"/>
              <a:pathLst>
                <a:path h="11277600" w="11277600">
                  <a:moveTo>
                    <a:pt x="0" y="5638800"/>
                  </a:moveTo>
                  <a:cubicBezTo>
                    <a:pt x="0" y="2524633"/>
                    <a:pt x="2524633" y="0"/>
                    <a:pt x="5638800" y="0"/>
                  </a:cubicBezTo>
                  <a:cubicBezTo>
                    <a:pt x="8752967" y="0"/>
                    <a:pt x="11277600" y="2524633"/>
                    <a:pt x="11277600" y="5638800"/>
                  </a:cubicBezTo>
                  <a:cubicBezTo>
                    <a:pt x="11277600" y="8752967"/>
                    <a:pt x="8752967" y="11277600"/>
                    <a:pt x="5638800" y="11277600"/>
                  </a:cubicBezTo>
                  <a:cubicBezTo>
                    <a:pt x="2524633" y="11277600"/>
                    <a:pt x="0" y="8752967"/>
                    <a:pt x="0" y="5638800"/>
                  </a:cubicBezTo>
                  <a:close/>
                </a:path>
              </a:pathLst>
            </a:custGeom>
            <a:solidFill>
              <a:srgbClr val="FF521C">
                <a:alpha val="1569"/>
              </a:srgbClr>
            </a:solidFill>
          </p:spPr>
        </p:sp>
      </p:grpSp>
      <p:grpSp>
        <p:nvGrpSpPr>
          <p:cNvPr name="Group 4" id="4"/>
          <p:cNvGrpSpPr/>
          <p:nvPr/>
        </p:nvGrpSpPr>
        <p:grpSpPr>
          <a:xfrm rot="0">
            <a:off x="14431276" y="914400"/>
            <a:ext cx="8458200" cy="8458200"/>
            <a:chOff x="0" y="0"/>
            <a:chExt cx="11277600" cy="11277600"/>
          </a:xfrm>
        </p:grpSpPr>
        <p:sp>
          <p:nvSpPr>
            <p:cNvPr name="Freeform 5" id="5"/>
            <p:cNvSpPr/>
            <p:nvPr/>
          </p:nvSpPr>
          <p:spPr>
            <a:xfrm flipH="false" flipV="false" rot="0">
              <a:off x="0" y="0"/>
              <a:ext cx="11277600" cy="11277600"/>
            </a:xfrm>
            <a:custGeom>
              <a:avLst/>
              <a:gdLst/>
              <a:ahLst/>
              <a:cxnLst/>
              <a:rect r="r" b="b" t="t" l="l"/>
              <a:pathLst>
                <a:path h="11277600" w="11277600">
                  <a:moveTo>
                    <a:pt x="0" y="5638800"/>
                  </a:moveTo>
                  <a:cubicBezTo>
                    <a:pt x="0" y="2524633"/>
                    <a:pt x="2524633" y="0"/>
                    <a:pt x="5638800" y="0"/>
                  </a:cubicBezTo>
                  <a:cubicBezTo>
                    <a:pt x="8752967" y="0"/>
                    <a:pt x="11277600" y="2524633"/>
                    <a:pt x="11277600" y="5638800"/>
                  </a:cubicBezTo>
                  <a:cubicBezTo>
                    <a:pt x="11277600" y="8752967"/>
                    <a:pt x="8752967" y="11277600"/>
                    <a:pt x="5638800" y="11277600"/>
                  </a:cubicBezTo>
                  <a:cubicBezTo>
                    <a:pt x="2524633" y="11277600"/>
                    <a:pt x="0" y="8752967"/>
                    <a:pt x="0" y="5638800"/>
                  </a:cubicBezTo>
                  <a:close/>
                </a:path>
              </a:pathLst>
            </a:custGeom>
            <a:solidFill>
              <a:srgbClr val="FF521C">
                <a:alpha val="1569"/>
              </a:srgbClr>
            </a:solidFill>
          </p:spPr>
        </p:sp>
      </p:grpSp>
      <p:grpSp>
        <p:nvGrpSpPr>
          <p:cNvPr name="Group 6" id="6"/>
          <p:cNvGrpSpPr/>
          <p:nvPr/>
        </p:nvGrpSpPr>
        <p:grpSpPr>
          <a:xfrm rot="0">
            <a:off x="359664" y="2346900"/>
            <a:ext cx="1668600" cy="1624800"/>
            <a:chOff x="0" y="0"/>
            <a:chExt cx="2224800" cy="2166400"/>
          </a:xfrm>
        </p:grpSpPr>
        <p:sp>
          <p:nvSpPr>
            <p:cNvPr name="Freeform 7" id="7"/>
            <p:cNvSpPr/>
            <p:nvPr/>
          </p:nvSpPr>
          <p:spPr>
            <a:xfrm flipH="false" flipV="false" rot="0">
              <a:off x="0" y="0"/>
              <a:ext cx="2224786" cy="2166366"/>
            </a:xfrm>
            <a:custGeom>
              <a:avLst/>
              <a:gdLst/>
              <a:ahLst/>
              <a:cxnLst/>
              <a:rect r="r" b="b" t="t" l="l"/>
              <a:pathLst>
                <a:path h="2166366" w="2224786">
                  <a:moveTo>
                    <a:pt x="2224786" y="1393190"/>
                  </a:moveTo>
                  <a:lnTo>
                    <a:pt x="1540256" y="1042035"/>
                  </a:lnTo>
                  <a:lnTo>
                    <a:pt x="2004441" y="429006"/>
                  </a:lnTo>
                  <a:lnTo>
                    <a:pt x="1302766" y="744601"/>
                  </a:lnTo>
                  <a:lnTo>
                    <a:pt x="1112393" y="0"/>
                  </a:lnTo>
                  <a:lnTo>
                    <a:pt x="922020" y="744728"/>
                  </a:lnTo>
                  <a:lnTo>
                    <a:pt x="220345" y="429133"/>
                  </a:lnTo>
                  <a:lnTo>
                    <a:pt x="684530" y="1042035"/>
                  </a:lnTo>
                  <a:lnTo>
                    <a:pt x="0" y="1393190"/>
                  </a:lnTo>
                  <a:lnTo>
                    <a:pt x="769239" y="1412875"/>
                  </a:lnTo>
                  <a:lnTo>
                    <a:pt x="617347" y="2166366"/>
                  </a:lnTo>
                  <a:lnTo>
                    <a:pt x="1112393" y="1577975"/>
                  </a:lnTo>
                  <a:lnTo>
                    <a:pt x="1607439" y="2166366"/>
                  </a:lnTo>
                  <a:lnTo>
                    <a:pt x="1455547" y="1412875"/>
                  </a:lnTo>
                  <a:close/>
                </a:path>
              </a:pathLst>
            </a:custGeom>
            <a:solidFill>
              <a:srgbClr val="4D5D89"/>
            </a:solidFill>
          </p:spPr>
        </p:sp>
      </p:grpSp>
      <p:grpSp>
        <p:nvGrpSpPr>
          <p:cNvPr name="Group 8" id="8"/>
          <p:cNvGrpSpPr/>
          <p:nvPr/>
        </p:nvGrpSpPr>
        <p:grpSpPr>
          <a:xfrm rot="0">
            <a:off x="15936070" y="646700"/>
            <a:ext cx="1668600" cy="1624800"/>
            <a:chOff x="0" y="0"/>
            <a:chExt cx="2224800" cy="2166400"/>
          </a:xfrm>
        </p:grpSpPr>
        <p:sp>
          <p:nvSpPr>
            <p:cNvPr name="Freeform 9" id="9"/>
            <p:cNvSpPr/>
            <p:nvPr/>
          </p:nvSpPr>
          <p:spPr>
            <a:xfrm flipH="false" flipV="false" rot="0">
              <a:off x="0" y="0"/>
              <a:ext cx="2224786" cy="2166366"/>
            </a:xfrm>
            <a:custGeom>
              <a:avLst/>
              <a:gdLst/>
              <a:ahLst/>
              <a:cxnLst/>
              <a:rect r="r" b="b" t="t" l="l"/>
              <a:pathLst>
                <a:path h="2166366" w="2224786">
                  <a:moveTo>
                    <a:pt x="2224786" y="1393190"/>
                  </a:moveTo>
                  <a:lnTo>
                    <a:pt x="1540256" y="1042035"/>
                  </a:lnTo>
                  <a:lnTo>
                    <a:pt x="2004441" y="429006"/>
                  </a:lnTo>
                  <a:lnTo>
                    <a:pt x="1302766" y="744601"/>
                  </a:lnTo>
                  <a:lnTo>
                    <a:pt x="1112393" y="0"/>
                  </a:lnTo>
                  <a:lnTo>
                    <a:pt x="922020" y="744728"/>
                  </a:lnTo>
                  <a:lnTo>
                    <a:pt x="220345" y="429133"/>
                  </a:lnTo>
                  <a:lnTo>
                    <a:pt x="684530" y="1042035"/>
                  </a:lnTo>
                  <a:lnTo>
                    <a:pt x="0" y="1393190"/>
                  </a:lnTo>
                  <a:lnTo>
                    <a:pt x="769239" y="1412875"/>
                  </a:lnTo>
                  <a:lnTo>
                    <a:pt x="617347" y="2166366"/>
                  </a:lnTo>
                  <a:lnTo>
                    <a:pt x="1112393" y="1577975"/>
                  </a:lnTo>
                  <a:lnTo>
                    <a:pt x="1607439" y="2166366"/>
                  </a:lnTo>
                  <a:lnTo>
                    <a:pt x="1455547" y="1412875"/>
                  </a:lnTo>
                  <a:close/>
                </a:path>
              </a:pathLst>
            </a:custGeom>
            <a:solidFill>
              <a:srgbClr val="FF521C"/>
            </a:solidFill>
          </p:spPr>
        </p:sp>
      </p:grpSp>
      <p:grpSp>
        <p:nvGrpSpPr>
          <p:cNvPr name="Group 10" id="10"/>
          <p:cNvGrpSpPr/>
          <p:nvPr/>
        </p:nvGrpSpPr>
        <p:grpSpPr>
          <a:xfrm rot="0">
            <a:off x="6765000" y="1735500"/>
            <a:ext cx="4544400" cy="2780400"/>
            <a:chOff x="0" y="0"/>
            <a:chExt cx="6059200" cy="3707200"/>
          </a:xfrm>
        </p:grpSpPr>
        <p:sp>
          <p:nvSpPr>
            <p:cNvPr name="Freeform 11" id="11"/>
            <p:cNvSpPr/>
            <p:nvPr/>
          </p:nvSpPr>
          <p:spPr>
            <a:xfrm flipH="false" flipV="false" rot="0">
              <a:off x="0" y="0"/>
              <a:ext cx="6059170" cy="3707257"/>
            </a:xfrm>
            <a:custGeom>
              <a:avLst/>
              <a:gdLst/>
              <a:ahLst/>
              <a:cxnLst/>
              <a:rect r="r" b="b" t="t" l="l"/>
              <a:pathLst>
                <a:path h="3707257" w="6059170">
                  <a:moveTo>
                    <a:pt x="0" y="1615186"/>
                  </a:moveTo>
                  <a:cubicBezTo>
                    <a:pt x="0" y="723138"/>
                    <a:pt x="723138" y="0"/>
                    <a:pt x="1615186" y="0"/>
                  </a:cubicBezTo>
                  <a:lnTo>
                    <a:pt x="4443984" y="0"/>
                  </a:lnTo>
                  <a:cubicBezTo>
                    <a:pt x="5336032" y="0"/>
                    <a:pt x="6059170" y="723138"/>
                    <a:pt x="6059170" y="1615186"/>
                  </a:cubicBezTo>
                  <a:lnTo>
                    <a:pt x="6059170" y="2091944"/>
                  </a:lnTo>
                  <a:cubicBezTo>
                    <a:pt x="6059170" y="2983992"/>
                    <a:pt x="5336032" y="3707130"/>
                    <a:pt x="4443984" y="3707130"/>
                  </a:cubicBezTo>
                  <a:lnTo>
                    <a:pt x="1615186" y="3707130"/>
                  </a:lnTo>
                  <a:cubicBezTo>
                    <a:pt x="723138" y="3707257"/>
                    <a:pt x="0" y="2983992"/>
                    <a:pt x="0" y="2092071"/>
                  </a:cubicBezTo>
                  <a:close/>
                </a:path>
              </a:pathLst>
            </a:custGeom>
            <a:solidFill>
              <a:srgbClr val="4D5D89"/>
            </a:solidFill>
          </p:spPr>
        </p:sp>
      </p:grpSp>
      <p:sp>
        <p:nvSpPr>
          <p:cNvPr name="TextBox 12" id="12"/>
          <p:cNvSpPr txBox="true"/>
          <p:nvPr/>
        </p:nvSpPr>
        <p:spPr>
          <a:xfrm rot="0">
            <a:off x="5234025" y="4855875"/>
            <a:ext cx="7819950" cy="2476500"/>
          </a:xfrm>
          <a:prstGeom prst="rect">
            <a:avLst/>
          </a:prstGeom>
        </p:spPr>
        <p:txBody>
          <a:bodyPr anchor="t" rtlCol="false" tIns="0" lIns="0" bIns="0" rIns="0">
            <a:spAutoFit/>
          </a:bodyPr>
          <a:lstStyle/>
          <a:p>
            <a:pPr algn="ctr">
              <a:lnSpc>
                <a:spcPts val="9600"/>
              </a:lnSpc>
            </a:pPr>
            <a:r>
              <a:rPr lang="en-US" sz="8000" i="true">
                <a:solidFill>
                  <a:srgbClr val="596A28"/>
                </a:solidFill>
                <a:latin typeface="Arimo Italics"/>
                <a:ea typeface="Arimo Italics"/>
                <a:cs typeface="Arimo Italics"/>
                <a:sym typeface="Arimo Italics"/>
              </a:rPr>
              <a:t>Penjualan Supermarket</a:t>
            </a:r>
          </a:p>
        </p:txBody>
      </p:sp>
      <p:sp>
        <p:nvSpPr>
          <p:cNvPr name="TextBox 13" id="13"/>
          <p:cNvSpPr txBox="true"/>
          <p:nvPr/>
        </p:nvSpPr>
        <p:spPr>
          <a:xfrm rot="0">
            <a:off x="7202925" y="1608500"/>
            <a:ext cx="3564150" cy="2271825"/>
          </a:xfrm>
          <a:prstGeom prst="rect">
            <a:avLst/>
          </a:prstGeom>
        </p:spPr>
        <p:txBody>
          <a:bodyPr anchor="t" rtlCol="false" tIns="0" lIns="0" bIns="0" rIns="0">
            <a:spAutoFit/>
          </a:bodyPr>
          <a:lstStyle/>
          <a:p>
            <a:pPr algn="ctr">
              <a:lnSpc>
                <a:spcPts val="21600"/>
              </a:lnSpc>
            </a:pPr>
            <a:r>
              <a:rPr lang="en-US" sz="18000">
                <a:solidFill>
                  <a:srgbClr val="FFFFFF"/>
                </a:solidFill>
                <a:latin typeface="Arimo"/>
                <a:ea typeface="Arimo"/>
                <a:cs typeface="Arimo"/>
                <a:sym typeface="Arimo"/>
              </a:rPr>
              <a:t>01</a:t>
            </a:r>
          </a:p>
        </p:txBody>
      </p:sp>
      <p:sp>
        <p:nvSpPr>
          <p:cNvPr name="AutoShape 14" id="14"/>
          <p:cNvSpPr/>
          <p:nvPr/>
        </p:nvSpPr>
        <p:spPr>
          <a:xfrm rot="27959">
            <a:off x="6801673" y="7662231"/>
            <a:ext cx="4684655" cy="0"/>
          </a:xfrm>
          <a:prstGeom prst="line">
            <a:avLst/>
          </a:prstGeom>
          <a:ln cap="rnd" w="19050">
            <a:solidFill>
              <a:srgbClr val="010101"/>
            </a:solidFill>
            <a:prstDash val="solid"/>
            <a:headEnd type="none" len="sm" w="sm"/>
            <a:tailEnd type="none" len="sm" w="sm"/>
          </a:ln>
        </p:spPr>
      </p:sp>
      <p:sp>
        <p:nvSpPr>
          <p:cNvPr name="Freeform 15" id="15"/>
          <p:cNvSpPr/>
          <p:nvPr/>
        </p:nvSpPr>
        <p:spPr>
          <a:xfrm flipH="false" flipV="false" rot="0">
            <a:off x="13313946" y="2616252"/>
            <a:ext cx="4057826" cy="10198828"/>
          </a:xfrm>
          <a:custGeom>
            <a:avLst/>
            <a:gdLst/>
            <a:ahLst/>
            <a:cxnLst/>
            <a:rect r="r" b="b" t="t" l="l"/>
            <a:pathLst>
              <a:path h="10198828" w="4057826">
                <a:moveTo>
                  <a:pt x="0" y="0"/>
                </a:moveTo>
                <a:lnTo>
                  <a:pt x="4057826" y="0"/>
                </a:lnTo>
                <a:lnTo>
                  <a:pt x="4057826" y="10198828"/>
                </a:lnTo>
                <a:lnTo>
                  <a:pt x="0" y="101988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2935610" y="893650"/>
            <a:ext cx="10114648" cy="3102475"/>
          </a:xfrm>
          <a:custGeom>
            <a:avLst/>
            <a:gdLst/>
            <a:ahLst/>
            <a:cxnLst/>
            <a:rect r="r" b="b" t="t" l="l"/>
            <a:pathLst>
              <a:path h="3102475" w="10114648">
                <a:moveTo>
                  <a:pt x="0" y="0"/>
                </a:moveTo>
                <a:lnTo>
                  <a:pt x="10114648" y="0"/>
                </a:lnTo>
                <a:lnTo>
                  <a:pt x="10114648" y="3102475"/>
                </a:lnTo>
                <a:lnTo>
                  <a:pt x="0" y="31024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3313926" y="1371618"/>
            <a:ext cx="1868430" cy="1513196"/>
          </a:xfrm>
          <a:custGeom>
            <a:avLst/>
            <a:gdLst/>
            <a:ahLst/>
            <a:cxnLst/>
            <a:rect r="r" b="b" t="t" l="l"/>
            <a:pathLst>
              <a:path h="1513196" w="1868430">
                <a:moveTo>
                  <a:pt x="0" y="0"/>
                </a:moveTo>
                <a:lnTo>
                  <a:pt x="1868430" y="0"/>
                </a:lnTo>
                <a:lnTo>
                  <a:pt x="1868430" y="1513196"/>
                </a:lnTo>
                <a:lnTo>
                  <a:pt x="0" y="15131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359612" y="1595462"/>
            <a:ext cx="5982849" cy="10619774"/>
          </a:xfrm>
          <a:custGeom>
            <a:avLst/>
            <a:gdLst/>
            <a:ahLst/>
            <a:cxnLst/>
            <a:rect r="r" b="b" t="t" l="l"/>
            <a:pathLst>
              <a:path h="10619774" w="5982849">
                <a:moveTo>
                  <a:pt x="0" y="0"/>
                </a:moveTo>
                <a:lnTo>
                  <a:pt x="5982849" y="0"/>
                </a:lnTo>
                <a:lnTo>
                  <a:pt x="5982849" y="10619774"/>
                </a:lnTo>
                <a:lnTo>
                  <a:pt x="0" y="1061977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19" id="19"/>
          <p:cNvSpPr/>
          <p:nvPr/>
        </p:nvSpPr>
        <p:spPr>
          <a:xfrm rot="7073836">
            <a:off x="5451378" y="3129250"/>
            <a:ext cx="89445" cy="0"/>
          </a:xfrm>
          <a:prstGeom prst="line">
            <a:avLst/>
          </a:prstGeom>
          <a:ln cap="rnd" w="9525">
            <a:solidFill>
              <a:srgbClr val="010101"/>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3330440">
            <a:off x="17026612" y="1429398"/>
            <a:ext cx="596460" cy="596460"/>
            <a:chOff x="0" y="0"/>
            <a:chExt cx="795280" cy="795280"/>
          </a:xfrm>
        </p:grpSpPr>
        <p:sp>
          <p:nvSpPr>
            <p:cNvPr name="Freeform 3" id="3"/>
            <p:cNvSpPr/>
            <p:nvPr/>
          </p:nvSpPr>
          <p:spPr>
            <a:xfrm flipH="false" flipV="false" rot="0">
              <a:off x="0" y="0"/>
              <a:ext cx="795274" cy="795274"/>
            </a:xfrm>
            <a:custGeom>
              <a:avLst/>
              <a:gdLst/>
              <a:ahLst/>
              <a:cxnLst/>
              <a:rect r="r" b="b" t="t" l="l"/>
              <a:pathLst>
                <a:path h="795274" w="795274">
                  <a:moveTo>
                    <a:pt x="769874" y="50800"/>
                  </a:moveTo>
                  <a:lnTo>
                    <a:pt x="25400" y="50800"/>
                  </a:lnTo>
                  <a:lnTo>
                    <a:pt x="25400" y="25400"/>
                  </a:lnTo>
                  <a:lnTo>
                    <a:pt x="50800" y="25400"/>
                  </a:lnTo>
                  <a:lnTo>
                    <a:pt x="50800" y="769874"/>
                  </a:lnTo>
                  <a:lnTo>
                    <a:pt x="25400" y="769874"/>
                  </a:lnTo>
                  <a:lnTo>
                    <a:pt x="25400" y="744474"/>
                  </a:lnTo>
                  <a:lnTo>
                    <a:pt x="769874" y="744474"/>
                  </a:lnTo>
                  <a:lnTo>
                    <a:pt x="769874" y="769874"/>
                  </a:lnTo>
                  <a:lnTo>
                    <a:pt x="744474" y="769874"/>
                  </a:lnTo>
                  <a:lnTo>
                    <a:pt x="744474" y="25400"/>
                  </a:lnTo>
                  <a:lnTo>
                    <a:pt x="769874" y="25400"/>
                  </a:lnTo>
                  <a:lnTo>
                    <a:pt x="769874" y="50800"/>
                  </a:lnTo>
                  <a:moveTo>
                    <a:pt x="769874" y="0"/>
                  </a:moveTo>
                  <a:cubicBezTo>
                    <a:pt x="783844" y="0"/>
                    <a:pt x="795274" y="11430"/>
                    <a:pt x="795274" y="25400"/>
                  </a:cubicBezTo>
                  <a:lnTo>
                    <a:pt x="795274" y="769874"/>
                  </a:lnTo>
                  <a:cubicBezTo>
                    <a:pt x="795274" y="783844"/>
                    <a:pt x="783844" y="795274"/>
                    <a:pt x="769874" y="795274"/>
                  </a:cubicBezTo>
                  <a:lnTo>
                    <a:pt x="25400" y="795274"/>
                  </a:lnTo>
                  <a:cubicBezTo>
                    <a:pt x="11430" y="795274"/>
                    <a:pt x="0" y="783844"/>
                    <a:pt x="0" y="769874"/>
                  </a:cubicBezTo>
                  <a:lnTo>
                    <a:pt x="0" y="25400"/>
                  </a:lnTo>
                  <a:cubicBezTo>
                    <a:pt x="0" y="11430"/>
                    <a:pt x="11430" y="0"/>
                    <a:pt x="25400" y="0"/>
                  </a:cubicBezTo>
                  <a:lnTo>
                    <a:pt x="769874" y="0"/>
                  </a:lnTo>
                  <a:close/>
                </a:path>
              </a:pathLst>
            </a:custGeom>
            <a:solidFill>
              <a:srgbClr val="010101"/>
            </a:solidFill>
          </p:spPr>
        </p:sp>
      </p:grpSp>
      <p:grpSp>
        <p:nvGrpSpPr>
          <p:cNvPr name="Group 4" id="4"/>
          <p:cNvGrpSpPr/>
          <p:nvPr/>
        </p:nvGrpSpPr>
        <p:grpSpPr>
          <a:xfrm rot="-812534">
            <a:off x="507464" y="1282416"/>
            <a:ext cx="776386" cy="671320"/>
            <a:chOff x="0" y="0"/>
            <a:chExt cx="1035181" cy="895093"/>
          </a:xfrm>
        </p:grpSpPr>
        <p:sp>
          <p:nvSpPr>
            <p:cNvPr name="Freeform 5" id="5"/>
            <p:cNvSpPr/>
            <p:nvPr/>
          </p:nvSpPr>
          <p:spPr>
            <a:xfrm flipH="false" flipV="false" rot="0">
              <a:off x="0" y="0"/>
              <a:ext cx="1035177" cy="895096"/>
            </a:xfrm>
            <a:custGeom>
              <a:avLst/>
              <a:gdLst/>
              <a:ahLst/>
              <a:cxnLst/>
              <a:rect r="r" b="b" t="t" l="l"/>
              <a:pathLst>
                <a:path h="895096" w="1035177">
                  <a:moveTo>
                    <a:pt x="1035177" y="895096"/>
                  </a:moveTo>
                  <a:lnTo>
                    <a:pt x="517652" y="0"/>
                  </a:lnTo>
                  <a:lnTo>
                    <a:pt x="0" y="895096"/>
                  </a:lnTo>
                  <a:close/>
                </a:path>
              </a:pathLst>
            </a:custGeom>
            <a:solidFill>
              <a:srgbClr val="4D5D89"/>
            </a:solidFill>
          </p:spPr>
        </p:sp>
      </p:grpSp>
      <p:sp>
        <p:nvSpPr>
          <p:cNvPr name="TextBox 6" id="6"/>
          <p:cNvSpPr txBox="true"/>
          <p:nvPr/>
        </p:nvSpPr>
        <p:spPr>
          <a:xfrm rot="0">
            <a:off x="1531425" y="838800"/>
            <a:ext cx="15225150" cy="1095375"/>
          </a:xfrm>
          <a:prstGeom prst="rect">
            <a:avLst/>
          </a:prstGeom>
        </p:spPr>
        <p:txBody>
          <a:bodyPr anchor="t" rtlCol="false" tIns="0" lIns="0" bIns="0" rIns="0">
            <a:spAutoFit/>
          </a:bodyPr>
          <a:lstStyle/>
          <a:p>
            <a:pPr algn="ctr">
              <a:lnSpc>
                <a:spcPts val="8400"/>
              </a:lnSpc>
            </a:pPr>
            <a:r>
              <a:rPr lang="en-US" sz="7000">
                <a:solidFill>
                  <a:srgbClr val="FF521C"/>
                </a:solidFill>
                <a:latin typeface="Arimo"/>
                <a:ea typeface="Arimo"/>
                <a:cs typeface="Arimo"/>
                <a:sym typeface="Arimo"/>
              </a:rPr>
              <a:t>Dataset</a:t>
            </a:r>
          </a:p>
        </p:txBody>
      </p:sp>
      <p:sp>
        <p:nvSpPr>
          <p:cNvPr name="Freeform 7" id="7"/>
          <p:cNvSpPr/>
          <p:nvPr/>
        </p:nvSpPr>
        <p:spPr>
          <a:xfrm flipH="false" flipV="false" rot="0">
            <a:off x="1128350" y="662752"/>
            <a:ext cx="15943300" cy="814500"/>
          </a:xfrm>
          <a:custGeom>
            <a:avLst/>
            <a:gdLst/>
            <a:ahLst/>
            <a:cxnLst/>
            <a:rect r="r" b="b" t="t" l="l"/>
            <a:pathLst>
              <a:path h="814500" w="15943300">
                <a:moveTo>
                  <a:pt x="0" y="0"/>
                </a:moveTo>
                <a:lnTo>
                  <a:pt x="15943300" y="0"/>
                </a:lnTo>
                <a:lnTo>
                  <a:pt x="15943300" y="814500"/>
                </a:lnTo>
                <a:lnTo>
                  <a:pt x="0" y="8145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95657" y="2478582"/>
            <a:ext cx="9712906" cy="5567153"/>
          </a:xfrm>
          <a:custGeom>
            <a:avLst/>
            <a:gdLst/>
            <a:ahLst/>
            <a:cxnLst/>
            <a:rect r="r" b="b" t="t" l="l"/>
            <a:pathLst>
              <a:path h="5567153" w="9712906">
                <a:moveTo>
                  <a:pt x="0" y="0"/>
                </a:moveTo>
                <a:lnTo>
                  <a:pt x="9712906" y="0"/>
                </a:lnTo>
                <a:lnTo>
                  <a:pt x="9712906" y="5567154"/>
                </a:lnTo>
                <a:lnTo>
                  <a:pt x="0" y="5567154"/>
                </a:lnTo>
                <a:lnTo>
                  <a:pt x="0" y="0"/>
                </a:lnTo>
                <a:close/>
              </a:path>
            </a:pathLst>
          </a:custGeom>
          <a:blipFill>
            <a:blip r:embed="rId5"/>
            <a:stretch>
              <a:fillRect l="0" t="0" r="0" b="0"/>
            </a:stretch>
          </a:blipFill>
        </p:spPr>
      </p:sp>
      <p:sp>
        <p:nvSpPr>
          <p:cNvPr name="Freeform 9" id="9"/>
          <p:cNvSpPr/>
          <p:nvPr/>
        </p:nvSpPr>
        <p:spPr>
          <a:xfrm flipH="false" flipV="false" rot="0">
            <a:off x="895657" y="8588661"/>
            <a:ext cx="11301259" cy="1073620"/>
          </a:xfrm>
          <a:custGeom>
            <a:avLst/>
            <a:gdLst/>
            <a:ahLst/>
            <a:cxnLst/>
            <a:rect r="r" b="b" t="t" l="l"/>
            <a:pathLst>
              <a:path h="1073620" w="11301259">
                <a:moveTo>
                  <a:pt x="0" y="0"/>
                </a:moveTo>
                <a:lnTo>
                  <a:pt x="11301259" y="0"/>
                </a:lnTo>
                <a:lnTo>
                  <a:pt x="11301259" y="1073619"/>
                </a:lnTo>
                <a:lnTo>
                  <a:pt x="0" y="1073619"/>
                </a:lnTo>
                <a:lnTo>
                  <a:pt x="0" y="0"/>
                </a:lnTo>
                <a:close/>
              </a:path>
            </a:pathLst>
          </a:custGeom>
          <a:blipFill>
            <a:blip r:embed="rId6"/>
            <a:stretch>
              <a:fillRect l="0" t="0" r="0" b="0"/>
            </a:stretch>
          </a:blipFill>
        </p:spPr>
      </p:sp>
      <p:grpSp>
        <p:nvGrpSpPr>
          <p:cNvPr name="Group 10" id="10"/>
          <p:cNvGrpSpPr/>
          <p:nvPr/>
        </p:nvGrpSpPr>
        <p:grpSpPr>
          <a:xfrm rot="0">
            <a:off x="8001000" y="4000500"/>
            <a:ext cx="2286000" cy="2286000"/>
            <a:chOff x="0" y="0"/>
            <a:chExt cx="3048000" cy="3048000"/>
          </a:xfrm>
        </p:grpSpPr>
        <p:sp>
          <p:nvSpPr>
            <p:cNvPr name="Freeform 11" id="11"/>
            <p:cNvSpPr/>
            <p:nvPr/>
          </p:nvSpPr>
          <p:spPr>
            <a:xfrm flipH="false" flipV="false" rot="0">
              <a:off x="0" y="0"/>
              <a:ext cx="3048000" cy="2946400"/>
            </a:xfrm>
            <a:custGeom>
              <a:avLst/>
              <a:gdLst/>
              <a:ahLst/>
              <a:cxnLst/>
              <a:rect r="r" b="b" t="t" l="l"/>
              <a:pathLst>
                <a:path h="2946400" w="3048000">
                  <a:moveTo>
                    <a:pt x="0" y="0"/>
                  </a:moveTo>
                  <a:lnTo>
                    <a:pt x="3048000" y="0"/>
                  </a:lnTo>
                  <a:lnTo>
                    <a:pt x="3048000" y="2946400"/>
                  </a:lnTo>
                  <a:lnTo>
                    <a:pt x="0" y="2946400"/>
                  </a:lnTo>
                  <a:close/>
                </a:path>
              </a:pathLst>
            </a:custGeom>
            <a:solidFill>
              <a:srgbClr val="FDF9B4"/>
            </a:solidFill>
          </p:spPr>
        </p:sp>
        <p:sp>
          <p:nvSpPr>
            <p:cNvPr name="Freeform 12" id="12"/>
            <p:cNvSpPr/>
            <p:nvPr/>
          </p:nvSpPr>
          <p:spPr>
            <a:xfrm flipH="false" flipV="false" rot="0">
              <a:off x="0" y="0"/>
              <a:ext cx="3048000" cy="3048000"/>
            </a:xfrm>
            <a:custGeom>
              <a:avLst/>
              <a:gdLst/>
              <a:ahLst/>
              <a:cxnLst/>
              <a:rect r="r" b="b" t="t" l="l"/>
              <a:pathLst>
                <a:path h="3048000" w="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name="TextBox 13" id="13"/>
            <p:cNvSpPr txBox="true"/>
            <p:nvPr/>
          </p:nvSpPr>
          <p:spPr>
            <a:xfrm>
              <a:off x="0" y="-28575"/>
              <a:ext cx="3048000" cy="2517775"/>
            </a:xfrm>
            <a:prstGeom prst="rect">
              <a:avLst/>
            </a:prstGeom>
          </p:spPr>
          <p:txBody>
            <a:bodyPr anchor="t" rtlCol="false" tIns="203200" lIns="203200" bIns="203200" rIns="203200"/>
            <a:lstStyle/>
            <a:p>
              <a:pPr algn="l">
                <a:lnSpc>
                  <a:spcPts val="1960"/>
                </a:lnSpc>
              </a:pPr>
              <a:r>
                <a:rPr lang="en-US" sz="1400">
                  <a:solidFill>
                    <a:srgbClr val="000000"/>
                  </a:solidFill>
                  <a:latin typeface="Open Sans 2"/>
                  <a:ea typeface="Open Sans 2"/>
                  <a:cs typeface="Open Sans 2"/>
                  <a:sym typeface="Open Sans 2"/>
                </a:rPr>
                <a:t>our</a:t>
              </a:r>
            </a:p>
          </p:txBody>
        </p:sp>
      </p:grpSp>
      <p:sp>
        <p:nvSpPr>
          <p:cNvPr name="TextBox 14" id="14"/>
          <p:cNvSpPr txBox="true"/>
          <p:nvPr/>
        </p:nvSpPr>
        <p:spPr>
          <a:xfrm rot="0">
            <a:off x="11017006" y="3048000"/>
            <a:ext cx="6722524" cy="4191000"/>
          </a:xfrm>
          <a:prstGeom prst="rect">
            <a:avLst/>
          </a:prstGeom>
        </p:spPr>
        <p:txBody>
          <a:bodyPr anchor="t" rtlCol="false" tIns="0" lIns="0" bIns="0" rIns="0">
            <a:spAutoFit/>
          </a:bodyPr>
          <a:lstStyle/>
          <a:p>
            <a:pPr algn="just">
              <a:lnSpc>
                <a:spcPts val="3359"/>
              </a:lnSpc>
            </a:pPr>
            <a:r>
              <a:rPr lang="en-US" sz="2799">
                <a:solidFill>
                  <a:srgbClr val="162D3B"/>
                </a:solidFill>
                <a:latin typeface="Open Sans 1"/>
                <a:ea typeface="Open Sans 1"/>
                <a:cs typeface="Open Sans 1"/>
                <a:sym typeface="Open Sans 1"/>
              </a:rPr>
              <a:t>Data yang digunakan berisi informasi  mengenai Invoice ID, Branch, City, Customer Type, Gender, Product Line, Unit Price, Quantity, Tax, Total, Date, Time, Payment, COGS, gross margin %, gross income, dan Rating. Dalam proses klasifikasi, kolom atau data yang digunakan dalam proses klasifikasi yaitu Gender, Product Line, Gross income dengan target kolomnya yaitu Total. </a:t>
            </a:r>
          </a:p>
        </p:txBody>
      </p:sp>
      <p:sp>
        <p:nvSpPr>
          <p:cNvPr name="TextBox 15" id="15"/>
          <p:cNvSpPr txBox="true"/>
          <p:nvPr/>
        </p:nvSpPr>
        <p:spPr>
          <a:xfrm rot="0">
            <a:off x="13065942" y="8343900"/>
            <a:ext cx="4258900" cy="871417"/>
          </a:xfrm>
          <a:prstGeom prst="rect">
            <a:avLst/>
          </a:prstGeom>
        </p:spPr>
        <p:txBody>
          <a:bodyPr anchor="t" rtlCol="false" tIns="0" lIns="0" bIns="0" rIns="0">
            <a:spAutoFit/>
          </a:bodyPr>
          <a:lstStyle/>
          <a:p>
            <a:pPr algn="just">
              <a:lnSpc>
                <a:spcPts val="2303"/>
              </a:lnSpc>
            </a:pPr>
            <a:r>
              <a:rPr lang="en-US" sz="1919">
                <a:solidFill>
                  <a:srgbClr val="162D3B"/>
                </a:solidFill>
                <a:latin typeface="Open Sans 1"/>
                <a:ea typeface="Open Sans 1"/>
                <a:cs typeface="Open Sans 1"/>
                <a:sym typeface="Open Sans 1"/>
              </a:rPr>
              <a:t>Source dataset : Kaagle (https://www.kaggle.com/datasets/aungpyaeap/supermarket-sales)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3330440">
            <a:off x="17026612" y="1429398"/>
            <a:ext cx="596460" cy="596460"/>
            <a:chOff x="0" y="0"/>
            <a:chExt cx="795280" cy="795280"/>
          </a:xfrm>
        </p:grpSpPr>
        <p:sp>
          <p:nvSpPr>
            <p:cNvPr name="Freeform 3" id="3"/>
            <p:cNvSpPr/>
            <p:nvPr/>
          </p:nvSpPr>
          <p:spPr>
            <a:xfrm flipH="false" flipV="false" rot="0">
              <a:off x="0" y="0"/>
              <a:ext cx="795274" cy="795274"/>
            </a:xfrm>
            <a:custGeom>
              <a:avLst/>
              <a:gdLst/>
              <a:ahLst/>
              <a:cxnLst/>
              <a:rect r="r" b="b" t="t" l="l"/>
              <a:pathLst>
                <a:path h="795274" w="795274">
                  <a:moveTo>
                    <a:pt x="769874" y="50800"/>
                  </a:moveTo>
                  <a:lnTo>
                    <a:pt x="25400" y="50800"/>
                  </a:lnTo>
                  <a:lnTo>
                    <a:pt x="25400" y="25400"/>
                  </a:lnTo>
                  <a:lnTo>
                    <a:pt x="50800" y="25400"/>
                  </a:lnTo>
                  <a:lnTo>
                    <a:pt x="50800" y="769874"/>
                  </a:lnTo>
                  <a:lnTo>
                    <a:pt x="25400" y="769874"/>
                  </a:lnTo>
                  <a:lnTo>
                    <a:pt x="25400" y="744474"/>
                  </a:lnTo>
                  <a:lnTo>
                    <a:pt x="769874" y="744474"/>
                  </a:lnTo>
                  <a:lnTo>
                    <a:pt x="769874" y="769874"/>
                  </a:lnTo>
                  <a:lnTo>
                    <a:pt x="744474" y="769874"/>
                  </a:lnTo>
                  <a:lnTo>
                    <a:pt x="744474" y="25400"/>
                  </a:lnTo>
                  <a:lnTo>
                    <a:pt x="769874" y="25400"/>
                  </a:lnTo>
                  <a:lnTo>
                    <a:pt x="769874" y="50800"/>
                  </a:lnTo>
                  <a:moveTo>
                    <a:pt x="769874" y="0"/>
                  </a:moveTo>
                  <a:cubicBezTo>
                    <a:pt x="783844" y="0"/>
                    <a:pt x="795274" y="11430"/>
                    <a:pt x="795274" y="25400"/>
                  </a:cubicBezTo>
                  <a:lnTo>
                    <a:pt x="795274" y="769874"/>
                  </a:lnTo>
                  <a:cubicBezTo>
                    <a:pt x="795274" y="783844"/>
                    <a:pt x="783844" y="795274"/>
                    <a:pt x="769874" y="795274"/>
                  </a:cubicBezTo>
                  <a:lnTo>
                    <a:pt x="25400" y="795274"/>
                  </a:lnTo>
                  <a:cubicBezTo>
                    <a:pt x="11430" y="795274"/>
                    <a:pt x="0" y="783844"/>
                    <a:pt x="0" y="769874"/>
                  </a:cubicBezTo>
                  <a:lnTo>
                    <a:pt x="0" y="25400"/>
                  </a:lnTo>
                  <a:cubicBezTo>
                    <a:pt x="0" y="11430"/>
                    <a:pt x="11430" y="0"/>
                    <a:pt x="25400" y="0"/>
                  </a:cubicBezTo>
                  <a:lnTo>
                    <a:pt x="769874" y="0"/>
                  </a:lnTo>
                  <a:close/>
                </a:path>
              </a:pathLst>
            </a:custGeom>
            <a:solidFill>
              <a:srgbClr val="010101"/>
            </a:solidFill>
          </p:spPr>
        </p:sp>
      </p:grpSp>
      <p:grpSp>
        <p:nvGrpSpPr>
          <p:cNvPr name="Group 4" id="4"/>
          <p:cNvGrpSpPr/>
          <p:nvPr/>
        </p:nvGrpSpPr>
        <p:grpSpPr>
          <a:xfrm rot="-812534">
            <a:off x="507464" y="1282416"/>
            <a:ext cx="776386" cy="671320"/>
            <a:chOff x="0" y="0"/>
            <a:chExt cx="1035181" cy="895093"/>
          </a:xfrm>
        </p:grpSpPr>
        <p:sp>
          <p:nvSpPr>
            <p:cNvPr name="Freeform 5" id="5"/>
            <p:cNvSpPr/>
            <p:nvPr/>
          </p:nvSpPr>
          <p:spPr>
            <a:xfrm flipH="false" flipV="false" rot="0">
              <a:off x="0" y="0"/>
              <a:ext cx="1035177" cy="895096"/>
            </a:xfrm>
            <a:custGeom>
              <a:avLst/>
              <a:gdLst/>
              <a:ahLst/>
              <a:cxnLst/>
              <a:rect r="r" b="b" t="t" l="l"/>
              <a:pathLst>
                <a:path h="895096" w="1035177">
                  <a:moveTo>
                    <a:pt x="1035177" y="895096"/>
                  </a:moveTo>
                  <a:lnTo>
                    <a:pt x="517652" y="0"/>
                  </a:lnTo>
                  <a:lnTo>
                    <a:pt x="0" y="895096"/>
                  </a:lnTo>
                  <a:close/>
                </a:path>
              </a:pathLst>
            </a:custGeom>
            <a:solidFill>
              <a:srgbClr val="4D5D89"/>
            </a:solidFill>
          </p:spPr>
        </p:sp>
      </p:grpSp>
      <p:sp>
        <p:nvSpPr>
          <p:cNvPr name="TextBox 6" id="6"/>
          <p:cNvSpPr txBox="true"/>
          <p:nvPr/>
        </p:nvSpPr>
        <p:spPr>
          <a:xfrm rot="0">
            <a:off x="1531425" y="838800"/>
            <a:ext cx="15225150" cy="1095375"/>
          </a:xfrm>
          <a:prstGeom prst="rect">
            <a:avLst/>
          </a:prstGeom>
        </p:spPr>
        <p:txBody>
          <a:bodyPr anchor="t" rtlCol="false" tIns="0" lIns="0" bIns="0" rIns="0">
            <a:spAutoFit/>
          </a:bodyPr>
          <a:lstStyle/>
          <a:p>
            <a:pPr algn="ctr">
              <a:lnSpc>
                <a:spcPts val="8400"/>
              </a:lnSpc>
            </a:pPr>
            <a:r>
              <a:rPr lang="en-US" sz="7000">
                <a:solidFill>
                  <a:srgbClr val="FF521C"/>
                </a:solidFill>
                <a:latin typeface="Arimo"/>
                <a:ea typeface="Arimo"/>
                <a:cs typeface="Arimo"/>
                <a:sym typeface="Arimo"/>
              </a:rPr>
              <a:t>Dataset</a:t>
            </a:r>
          </a:p>
        </p:txBody>
      </p:sp>
      <p:sp>
        <p:nvSpPr>
          <p:cNvPr name="Freeform 7" id="7"/>
          <p:cNvSpPr/>
          <p:nvPr/>
        </p:nvSpPr>
        <p:spPr>
          <a:xfrm flipH="false" flipV="false" rot="0">
            <a:off x="1128350" y="662752"/>
            <a:ext cx="15943300" cy="814500"/>
          </a:xfrm>
          <a:custGeom>
            <a:avLst/>
            <a:gdLst/>
            <a:ahLst/>
            <a:cxnLst/>
            <a:rect r="r" b="b" t="t" l="l"/>
            <a:pathLst>
              <a:path h="814500" w="15943300">
                <a:moveTo>
                  <a:pt x="0" y="0"/>
                </a:moveTo>
                <a:lnTo>
                  <a:pt x="15943300" y="0"/>
                </a:lnTo>
                <a:lnTo>
                  <a:pt x="15943300" y="814500"/>
                </a:lnTo>
                <a:lnTo>
                  <a:pt x="0" y="8145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2598996"/>
            <a:ext cx="3208067" cy="3525424"/>
          </a:xfrm>
          <a:custGeom>
            <a:avLst/>
            <a:gdLst/>
            <a:ahLst/>
            <a:cxnLst/>
            <a:rect r="r" b="b" t="t" l="l"/>
            <a:pathLst>
              <a:path h="3525424" w="3208067">
                <a:moveTo>
                  <a:pt x="0" y="0"/>
                </a:moveTo>
                <a:lnTo>
                  <a:pt x="3208067" y="0"/>
                </a:lnTo>
                <a:lnTo>
                  <a:pt x="3208067" y="3525424"/>
                </a:lnTo>
                <a:lnTo>
                  <a:pt x="0" y="3525424"/>
                </a:lnTo>
                <a:lnTo>
                  <a:pt x="0" y="0"/>
                </a:lnTo>
                <a:close/>
              </a:path>
            </a:pathLst>
          </a:custGeom>
          <a:blipFill>
            <a:blip r:embed="rId5"/>
            <a:stretch>
              <a:fillRect l="0" t="0" r="0" b="0"/>
            </a:stretch>
          </a:blipFill>
        </p:spPr>
      </p:sp>
      <p:sp>
        <p:nvSpPr>
          <p:cNvPr name="Freeform 9" id="9"/>
          <p:cNvSpPr/>
          <p:nvPr/>
        </p:nvSpPr>
        <p:spPr>
          <a:xfrm flipH="false" flipV="false" rot="0">
            <a:off x="6023583" y="2523538"/>
            <a:ext cx="11301259" cy="3574023"/>
          </a:xfrm>
          <a:custGeom>
            <a:avLst/>
            <a:gdLst/>
            <a:ahLst/>
            <a:cxnLst/>
            <a:rect r="r" b="b" t="t" l="l"/>
            <a:pathLst>
              <a:path h="3574023" w="11301259">
                <a:moveTo>
                  <a:pt x="0" y="0"/>
                </a:moveTo>
                <a:lnTo>
                  <a:pt x="11301259" y="0"/>
                </a:lnTo>
                <a:lnTo>
                  <a:pt x="11301259" y="3574023"/>
                </a:lnTo>
                <a:lnTo>
                  <a:pt x="0" y="3574023"/>
                </a:lnTo>
                <a:lnTo>
                  <a:pt x="0" y="0"/>
                </a:lnTo>
                <a:close/>
              </a:path>
            </a:pathLst>
          </a:custGeom>
          <a:blipFill>
            <a:blip r:embed="rId6"/>
            <a:stretch>
              <a:fillRect l="0" t="0" r="0" b="0"/>
            </a:stretch>
          </a:blipFill>
        </p:spPr>
      </p:sp>
      <p:sp>
        <p:nvSpPr>
          <p:cNvPr name="TextBox 10" id="10"/>
          <p:cNvSpPr txBox="true"/>
          <p:nvPr/>
        </p:nvSpPr>
        <p:spPr>
          <a:xfrm rot="0">
            <a:off x="884728" y="6791170"/>
            <a:ext cx="4282821" cy="2095500"/>
          </a:xfrm>
          <a:prstGeom prst="rect">
            <a:avLst/>
          </a:prstGeom>
        </p:spPr>
        <p:txBody>
          <a:bodyPr anchor="t" rtlCol="false" tIns="0" lIns="0" bIns="0" rIns="0">
            <a:spAutoFit/>
          </a:bodyPr>
          <a:lstStyle/>
          <a:p>
            <a:pPr algn="just">
              <a:lnSpc>
                <a:spcPts val="3359"/>
              </a:lnSpc>
            </a:pPr>
            <a:r>
              <a:rPr lang="en-US" sz="2799">
                <a:solidFill>
                  <a:srgbClr val="162D3B"/>
                </a:solidFill>
                <a:latin typeface="Open Sans 1"/>
                <a:ea typeface="Open Sans 1"/>
                <a:cs typeface="Open Sans 1"/>
                <a:sym typeface="Open Sans 1"/>
              </a:rPr>
              <a:t>Memeriksa data apakah terdapat nilai null, hasilnya adalah dataset tidak terdapat nilai null didalamnya. </a:t>
            </a:r>
          </a:p>
        </p:txBody>
      </p:sp>
      <p:sp>
        <p:nvSpPr>
          <p:cNvPr name="TextBox 11" id="11"/>
          <p:cNvSpPr txBox="true"/>
          <p:nvPr/>
        </p:nvSpPr>
        <p:spPr>
          <a:xfrm rot="0">
            <a:off x="7145631" y="6581620"/>
            <a:ext cx="9057163" cy="2514600"/>
          </a:xfrm>
          <a:prstGeom prst="rect">
            <a:avLst/>
          </a:prstGeom>
        </p:spPr>
        <p:txBody>
          <a:bodyPr anchor="t" rtlCol="false" tIns="0" lIns="0" bIns="0" rIns="0">
            <a:spAutoFit/>
          </a:bodyPr>
          <a:lstStyle/>
          <a:p>
            <a:pPr algn="just">
              <a:lnSpc>
                <a:spcPts val="3359"/>
              </a:lnSpc>
            </a:pPr>
            <a:r>
              <a:rPr lang="en-US" sz="2799">
                <a:solidFill>
                  <a:srgbClr val="162D3B"/>
                </a:solidFill>
                <a:latin typeface="Open Sans 1"/>
                <a:ea typeface="Open Sans 1"/>
                <a:cs typeface="Open Sans 1"/>
                <a:sym typeface="Open Sans 1"/>
              </a:rPr>
              <a:t>Kolom yang bertipe kategori, diubah atau dikonversi ke numerik, seperti kolom gender, product line, dan Total. Khusus kolom total, dilakukan pemrograman yang dapat membagi dataset menjadi 3 jenis, yaitu low, medium, dan high, hal tersebut digunakan untuk proses klasifikasi nanti.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3330440">
            <a:off x="529928" y="1494448"/>
            <a:ext cx="596460" cy="596460"/>
            <a:chOff x="0" y="0"/>
            <a:chExt cx="795280" cy="795280"/>
          </a:xfrm>
        </p:grpSpPr>
        <p:sp>
          <p:nvSpPr>
            <p:cNvPr name="Freeform 3" id="3"/>
            <p:cNvSpPr/>
            <p:nvPr/>
          </p:nvSpPr>
          <p:spPr>
            <a:xfrm flipH="false" flipV="false" rot="0">
              <a:off x="0" y="0"/>
              <a:ext cx="795274" cy="795274"/>
            </a:xfrm>
            <a:custGeom>
              <a:avLst/>
              <a:gdLst/>
              <a:ahLst/>
              <a:cxnLst/>
              <a:rect r="r" b="b" t="t" l="l"/>
              <a:pathLst>
                <a:path h="795274" w="795274">
                  <a:moveTo>
                    <a:pt x="25400" y="0"/>
                  </a:moveTo>
                  <a:lnTo>
                    <a:pt x="769874" y="0"/>
                  </a:lnTo>
                  <a:cubicBezTo>
                    <a:pt x="783844" y="0"/>
                    <a:pt x="795274" y="11430"/>
                    <a:pt x="795274" y="25400"/>
                  </a:cubicBezTo>
                  <a:lnTo>
                    <a:pt x="795274" y="769874"/>
                  </a:lnTo>
                  <a:cubicBezTo>
                    <a:pt x="795274" y="783844"/>
                    <a:pt x="783844" y="795274"/>
                    <a:pt x="769874" y="795274"/>
                  </a:cubicBezTo>
                  <a:lnTo>
                    <a:pt x="25400" y="795274"/>
                  </a:lnTo>
                  <a:cubicBezTo>
                    <a:pt x="11430" y="795274"/>
                    <a:pt x="0" y="783844"/>
                    <a:pt x="0" y="769874"/>
                  </a:cubicBezTo>
                  <a:lnTo>
                    <a:pt x="0" y="25400"/>
                  </a:lnTo>
                  <a:cubicBezTo>
                    <a:pt x="0" y="11430"/>
                    <a:pt x="11430" y="0"/>
                    <a:pt x="25400" y="0"/>
                  </a:cubicBezTo>
                  <a:moveTo>
                    <a:pt x="25400" y="50800"/>
                  </a:moveTo>
                  <a:lnTo>
                    <a:pt x="25400" y="25400"/>
                  </a:lnTo>
                  <a:lnTo>
                    <a:pt x="50800" y="25400"/>
                  </a:lnTo>
                  <a:lnTo>
                    <a:pt x="50800" y="769874"/>
                  </a:lnTo>
                  <a:lnTo>
                    <a:pt x="25400" y="769874"/>
                  </a:lnTo>
                  <a:lnTo>
                    <a:pt x="25400" y="744474"/>
                  </a:lnTo>
                  <a:lnTo>
                    <a:pt x="769874" y="744474"/>
                  </a:lnTo>
                  <a:lnTo>
                    <a:pt x="769874" y="769874"/>
                  </a:lnTo>
                  <a:lnTo>
                    <a:pt x="744474" y="769874"/>
                  </a:lnTo>
                  <a:lnTo>
                    <a:pt x="744474" y="25400"/>
                  </a:lnTo>
                  <a:lnTo>
                    <a:pt x="769874" y="25400"/>
                  </a:lnTo>
                  <a:lnTo>
                    <a:pt x="769874" y="50800"/>
                  </a:lnTo>
                  <a:lnTo>
                    <a:pt x="25400" y="50800"/>
                  </a:lnTo>
                  <a:close/>
                </a:path>
              </a:pathLst>
            </a:custGeom>
            <a:solidFill>
              <a:srgbClr val="010101"/>
            </a:solidFill>
          </p:spPr>
        </p:sp>
      </p:grpSp>
      <p:grpSp>
        <p:nvGrpSpPr>
          <p:cNvPr name="Group 4" id="4"/>
          <p:cNvGrpSpPr/>
          <p:nvPr/>
        </p:nvGrpSpPr>
        <p:grpSpPr>
          <a:xfrm rot="812534">
            <a:off x="17004150" y="1282416"/>
            <a:ext cx="776386" cy="671320"/>
            <a:chOff x="0" y="0"/>
            <a:chExt cx="1035181" cy="895093"/>
          </a:xfrm>
        </p:grpSpPr>
        <p:sp>
          <p:nvSpPr>
            <p:cNvPr name="Freeform 5" id="5"/>
            <p:cNvSpPr/>
            <p:nvPr/>
          </p:nvSpPr>
          <p:spPr>
            <a:xfrm flipH="false" flipV="false" rot="0">
              <a:off x="0" y="0"/>
              <a:ext cx="1035177" cy="895096"/>
            </a:xfrm>
            <a:custGeom>
              <a:avLst/>
              <a:gdLst/>
              <a:ahLst/>
              <a:cxnLst/>
              <a:rect r="r" b="b" t="t" l="l"/>
              <a:pathLst>
                <a:path h="895096" w="1035177">
                  <a:moveTo>
                    <a:pt x="0" y="895096"/>
                  </a:moveTo>
                  <a:lnTo>
                    <a:pt x="517652" y="0"/>
                  </a:lnTo>
                  <a:lnTo>
                    <a:pt x="1035177" y="895096"/>
                  </a:lnTo>
                  <a:close/>
                </a:path>
              </a:pathLst>
            </a:custGeom>
            <a:solidFill>
              <a:srgbClr val="4D5D89"/>
            </a:solidFill>
          </p:spPr>
        </p:sp>
      </p:grpSp>
      <p:sp>
        <p:nvSpPr>
          <p:cNvPr name="Freeform 6" id="6"/>
          <p:cNvSpPr/>
          <p:nvPr/>
        </p:nvSpPr>
        <p:spPr>
          <a:xfrm flipH="false" flipV="false" rot="0">
            <a:off x="1048600" y="586700"/>
            <a:ext cx="16111050" cy="966600"/>
          </a:xfrm>
          <a:custGeom>
            <a:avLst/>
            <a:gdLst/>
            <a:ahLst/>
            <a:cxnLst/>
            <a:rect r="r" b="b" t="t" l="l"/>
            <a:pathLst>
              <a:path h="966600" w="16111050">
                <a:moveTo>
                  <a:pt x="0" y="0"/>
                </a:moveTo>
                <a:lnTo>
                  <a:pt x="16111050" y="0"/>
                </a:lnTo>
                <a:lnTo>
                  <a:pt x="16111050" y="966600"/>
                </a:lnTo>
                <a:lnTo>
                  <a:pt x="0" y="966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438966" y="1792678"/>
            <a:ext cx="11301259" cy="5636503"/>
          </a:xfrm>
          <a:custGeom>
            <a:avLst/>
            <a:gdLst/>
            <a:ahLst/>
            <a:cxnLst/>
            <a:rect r="r" b="b" t="t" l="l"/>
            <a:pathLst>
              <a:path h="5636503" w="11301259">
                <a:moveTo>
                  <a:pt x="0" y="0"/>
                </a:moveTo>
                <a:lnTo>
                  <a:pt x="11301259" y="0"/>
                </a:lnTo>
                <a:lnTo>
                  <a:pt x="11301259" y="5636503"/>
                </a:lnTo>
                <a:lnTo>
                  <a:pt x="0" y="5636503"/>
                </a:lnTo>
                <a:lnTo>
                  <a:pt x="0" y="0"/>
                </a:lnTo>
                <a:close/>
              </a:path>
            </a:pathLst>
          </a:custGeom>
          <a:blipFill>
            <a:blip r:embed="rId5"/>
            <a:stretch>
              <a:fillRect l="0" t="0" r="0" b="0"/>
            </a:stretch>
          </a:blipFill>
        </p:spPr>
      </p:sp>
      <p:sp>
        <p:nvSpPr>
          <p:cNvPr name="TextBox 8" id="8"/>
          <p:cNvSpPr txBox="true"/>
          <p:nvPr/>
        </p:nvSpPr>
        <p:spPr>
          <a:xfrm rot="0">
            <a:off x="3763684" y="7848281"/>
            <a:ext cx="10651822" cy="1676400"/>
          </a:xfrm>
          <a:prstGeom prst="rect">
            <a:avLst/>
          </a:prstGeom>
        </p:spPr>
        <p:txBody>
          <a:bodyPr anchor="t" rtlCol="false" tIns="0" lIns="0" bIns="0" rIns="0">
            <a:spAutoFit/>
          </a:bodyPr>
          <a:lstStyle/>
          <a:p>
            <a:pPr algn="ctr">
              <a:lnSpc>
                <a:spcPts val="3359"/>
              </a:lnSpc>
            </a:pPr>
            <a:r>
              <a:rPr lang="en-US" sz="2799">
                <a:solidFill>
                  <a:srgbClr val="162D3B"/>
                </a:solidFill>
                <a:latin typeface="Open Sans 1"/>
                <a:ea typeface="Open Sans 1"/>
                <a:cs typeface="Open Sans 1"/>
                <a:sym typeface="Open Sans 1"/>
              </a:rPr>
              <a:t>Data dibagi menjadi 2 jenis yaitu data latih dan data uji dengan besaran data uji yaitu 25%, sedangkan data latih yaitu 75%. Model gradient Boosting digunakan dalam pemrograman ini untuk meningkatkan nilai dari akurasi ML. </a:t>
            </a:r>
          </a:p>
        </p:txBody>
      </p:sp>
      <p:sp>
        <p:nvSpPr>
          <p:cNvPr name="TextBox 9" id="9"/>
          <p:cNvSpPr txBox="true"/>
          <p:nvPr/>
        </p:nvSpPr>
        <p:spPr>
          <a:xfrm rot="0">
            <a:off x="1531425" y="282614"/>
            <a:ext cx="15225150" cy="1095375"/>
          </a:xfrm>
          <a:prstGeom prst="rect">
            <a:avLst/>
          </a:prstGeom>
        </p:spPr>
        <p:txBody>
          <a:bodyPr anchor="t" rtlCol="false" tIns="0" lIns="0" bIns="0" rIns="0">
            <a:spAutoFit/>
          </a:bodyPr>
          <a:lstStyle/>
          <a:p>
            <a:pPr algn="ctr">
              <a:lnSpc>
                <a:spcPts val="8400"/>
              </a:lnSpc>
            </a:pPr>
            <a:r>
              <a:rPr lang="en-US" sz="7000">
                <a:solidFill>
                  <a:srgbClr val="FF521C"/>
                </a:solidFill>
                <a:latin typeface="Arimo"/>
                <a:ea typeface="Arimo"/>
                <a:cs typeface="Arimo"/>
                <a:sym typeface="Arimo"/>
              </a:rPr>
              <a:t>Klasifikasi KNN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3330440">
            <a:off x="529928" y="1494448"/>
            <a:ext cx="596460" cy="596460"/>
            <a:chOff x="0" y="0"/>
            <a:chExt cx="795280" cy="795280"/>
          </a:xfrm>
        </p:grpSpPr>
        <p:sp>
          <p:nvSpPr>
            <p:cNvPr name="Freeform 3" id="3"/>
            <p:cNvSpPr/>
            <p:nvPr/>
          </p:nvSpPr>
          <p:spPr>
            <a:xfrm flipH="false" flipV="false" rot="0">
              <a:off x="0" y="0"/>
              <a:ext cx="795274" cy="795274"/>
            </a:xfrm>
            <a:custGeom>
              <a:avLst/>
              <a:gdLst/>
              <a:ahLst/>
              <a:cxnLst/>
              <a:rect r="r" b="b" t="t" l="l"/>
              <a:pathLst>
                <a:path h="795274" w="795274">
                  <a:moveTo>
                    <a:pt x="25400" y="0"/>
                  </a:moveTo>
                  <a:lnTo>
                    <a:pt x="769874" y="0"/>
                  </a:lnTo>
                  <a:cubicBezTo>
                    <a:pt x="783844" y="0"/>
                    <a:pt x="795274" y="11430"/>
                    <a:pt x="795274" y="25400"/>
                  </a:cubicBezTo>
                  <a:lnTo>
                    <a:pt x="795274" y="769874"/>
                  </a:lnTo>
                  <a:cubicBezTo>
                    <a:pt x="795274" y="783844"/>
                    <a:pt x="783844" y="795274"/>
                    <a:pt x="769874" y="795274"/>
                  </a:cubicBezTo>
                  <a:lnTo>
                    <a:pt x="25400" y="795274"/>
                  </a:lnTo>
                  <a:cubicBezTo>
                    <a:pt x="11430" y="795274"/>
                    <a:pt x="0" y="783844"/>
                    <a:pt x="0" y="769874"/>
                  </a:cubicBezTo>
                  <a:lnTo>
                    <a:pt x="0" y="25400"/>
                  </a:lnTo>
                  <a:cubicBezTo>
                    <a:pt x="0" y="11430"/>
                    <a:pt x="11430" y="0"/>
                    <a:pt x="25400" y="0"/>
                  </a:cubicBezTo>
                  <a:moveTo>
                    <a:pt x="25400" y="50800"/>
                  </a:moveTo>
                  <a:lnTo>
                    <a:pt x="25400" y="25400"/>
                  </a:lnTo>
                  <a:lnTo>
                    <a:pt x="50800" y="25400"/>
                  </a:lnTo>
                  <a:lnTo>
                    <a:pt x="50800" y="769874"/>
                  </a:lnTo>
                  <a:lnTo>
                    <a:pt x="25400" y="769874"/>
                  </a:lnTo>
                  <a:lnTo>
                    <a:pt x="25400" y="744474"/>
                  </a:lnTo>
                  <a:lnTo>
                    <a:pt x="769874" y="744474"/>
                  </a:lnTo>
                  <a:lnTo>
                    <a:pt x="769874" y="769874"/>
                  </a:lnTo>
                  <a:lnTo>
                    <a:pt x="744474" y="769874"/>
                  </a:lnTo>
                  <a:lnTo>
                    <a:pt x="744474" y="25400"/>
                  </a:lnTo>
                  <a:lnTo>
                    <a:pt x="769874" y="25400"/>
                  </a:lnTo>
                  <a:lnTo>
                    <a:pt x="769874" y="50800"/>
                  </a:lnTo>
                  <a:lnTo>
                    <a:pt x="25400" y="50800"/>
                  </a:lnTo>
                  <a:close/>
                </a:path>
              </a:pathLst>
            </a:custGeom>
            <a:solidFill>
              <a:srgbClr val="010101"/>
            </a:solidFill>
          </p:spPr>
        </p:sp>
      </p:grpSp>
      <p:grpSp>
        <p:nvGrpSpPr>
          <p:cNvPr name="Group 4" id="4"/>
          <p:cNvGrpSpPr/>
          <p:nvPr/>
        </p:nvGrpSpPr>
        <p:grpSpPr>
          <a:xfrm rot="812534">
            <a:off x="17004150" y="1282416"/>
            <a:ext cx="776386" cy="671320"/>
            <a:chOff x="0" y="0"/>
            <a:chExt cx="1035181" cy="895093"/>
          </a:xfrm>
        </p:grpSpPr>
        <p:sp>
          <p:nvSpPr>
            <p:cNvPr name="Freeform 5" id="5"/>
            <p:cNvSpPr/>
            <p:nvPr/>
          </p:nvSpPr>
          <p:spPr>
            <a:xfrm flipH="false" flipV="false" rot="0">
              <a:off x="0" y="0"/>
              <a:ext cx="1035177" cy="895096"/>
            </a:xfrm>
            <a:custGeom>
              <a:avLst/>
              <a:gdLst/>
              <a:ahLst/>
              <a:cxnLst/>
              <a:rect r="r" b="b" t="t" l="l"/>
              <a:pathLst>
                <a:path h="895096" w="1035177">
                  <a:moveTo>
                    <a:pt x="0" y="895096"/>
                  </a:moveTo>
                  <a:lnTo>
                    <a:pt x="517652" y="0"/>
                  </a:lnTo>
                  <a:lnTo>
                    <a:pt x="1035177" y="895096"/>
                  </a:lnTo>
                  <a:close/>
                </a:path>
              </a:pathLst>
            </a:custGeom>
            <a:solidFill>
              <a:srgbClr val="4D5D89"/>
            </a:solidFill>
          </p:spPr>
        </p:sp>
      </p:grpSp>
      <p:sp>
        <p:nvSpPr>
          <p:cNvPr name="Freeform 6" id="6"/>
          <p:cNvSpPr/>
          <p:nvPr/>
        </p:nvSpPr>
        <p:spPr>
          <a:xfrm flipH="false" flipV="false" rot="0">
            <a:off x="1048600" y="586700"/>
            <a:ext cx="16111050" cy="966600"/>
          </a:xfrm>
          <a:custGeom>
            <a:avLst/>
            <a:gdLst/>
            <a:ahLst/>
            <a:cxnLst/>
            <a:rect r="r" b="b" t="t" l="l"/>
            <a:pathLst>
              <a:path h="966600" w="16111050">
                <a:moveTo>
                  <a:pt x="0" y="0"/>
                </a:moveTo>
                <a:lnTo>
                  <a:pt x="16111050" y="0"/>
                </a:lnTo>
                <a:lnTo>
                  <a:pt x="16111050" y="966600"/>
                </a:lnTo>
                <a:lnTo>
                  <a:pt x="0" y="966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603636" y="2460716"/>
            <a:ext cx="10811870" cy="4480148"/>
          </a:xfrm>
          <a:custGeom>
            <a:avLst/>
            <a:gdLst/>
            <a:ahLst/>
            <a:cxnLst/>
            <a:rect r="r" b="b" t="t" l="l"/>
            <a:pathLst>
              <a:path h="4480148" w="10811870">
                <a:moveTo>
                  <a:pt x="0" y="0"/>
                </a:moveTo>
                <a:lnTo>
                  <a:pt x="10811870" y="0"/>
                </a:lnTo>
                <a:lnTo>
                  <a:pt x="10811870" y="4480149"/>
                </a:lnTo>
                <a:lnTo>
                  <a:pt x="0" y="4480149"/>
                </a:lnTo>
                <a:lnTo>
                  <a:pt x="0" y="0"/>
                </a:lnTo>
                <a:close/>
              </a:path>
            </a:pathLst>
          </a:custGeom>
          <a:blipFill>
            <a:blip r:embed="rId5"/>
            <a:stretch>
              <a:fillRect l="0" t="0" r="0" b="0"/>
            </a:stretch>
          </a:blipFill>
        </p:spPr>
      </p:sp>
      <p:sp>
        <p:nvSpPr>
          <p:cNvPr name="TextBox 8" id="8"/>
          <p:cNvSpPr txBox="true"/>
          <p:nvPr/>
        </p:nvSpPr>
        <p:spPr>
          <a:xfrm rot="0">
            <a:off x="3763684" y="7848281"/>
            <a:ext cx="10651822" cy="1676400"/>
          </a:xfrm>
          <a:prstGeom prst="rect">
            <a:avLst/>
          </a:prstGeom>
        </p:spPr>
        <p:txBody>
          <a:bodyPr anchor="t" rtlCol="false" tIns="0" lIns="0" bIns="0" rIns="0">
            <a:spAutoFit/>
          </a:bodyPr>
          <a:lstStyle/>
          <a:p>
            <a:pPr algn="ctr">
              <a:lnSpc>
                <a:spcPts val="3359"/>
              </a:lnSpc>
            </a:pPr>
            <a:r>
              <a:rPr lang="en-US" sz="2799">
                <a:solidFill>
                  <a:srgbClr val="162D3B"/>
                </a:solidFill>
                <a:latin typeface="Open Sans 1"/>
                <a:ea typeface="Open Sans 1"/>
                <a:cs typeface="Open Sans 1"/>
                <a:sym typeface="Open Sans 1"/>
              </a:rPr>
              <a:t>Berdasarkan confusion matrix serta nilai akurasi yaitu sebesar 99%, maa model ML yang digunakan untuk proses klasifikasi berjalan dengan baik dalam proses pengolahan dataset penjualan supermarket.</a:t>
            </a:r>
          </a:p>
        </p:txBody>
      </p:sp>
      <p:sp>
        <p:nvSpPr>
          <p:cNvPr name="TextBox 9" id="9"/>
          <p:cNvSpPr txBox="true"/>
          <p:nvPr/>
        </p:nvSpPr>
        <p:spPr>
          <a:xfrm rot="0">
            <a:off x="1531425" y="811252"/>
            <a:ext cx="15225150" cy="1095375"/>
          </a:xfrm>
          <a:prstGeom prst="rect">
            <a:avLst/>
          </a:prstGeom>
        </p:spPr>
        <p:txBody>
          <a:bodyPr anchor="t" rtlCol="false" tIns="0" lIns="0" bIns="0" rIns="0">
            <a:spAutoFit/>
          </a:bodyPr>
          <a:lstStyle/>
          <a:p>
            <a:pPr algn="ctr">
              <a:lnSpc>
                <a:spcPts val="8400"/>
              </a:lnSpc>
            </a:pPr>
            <a:r>
              <a:rPr lang="en-US" sz="7000">
                <a:solidFill>
                  <a:srgbClr val="FF521C"/>
                </a:solidFill>
                <a:latin typeface="Arimo"/>
                <a:ea typeface="Arimo"/>
                <a:cs typeface="Arimo"/>
                <a:sym typeface="Arimo"/>
              </a:rPr>
              <a:t>Akurasi Klasifikasi Model KNN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3330440">
            <a:off x="529928" y="1494448"/>
            <a:ext cx="596460" cy="596460"/>
            <a:chOff x="0" y="0"/>
            <a:chExt cx="795280" cy="795280"/>
          </a:xfrm>
        </p:grpSpPr>
        <p:sp>
          <p:nvSpPr>
            <p:cNvPr name="Freeform 3" id="3"/>
            <p:cNvSpPr/>
            <p:nvPr/>
          </p:nvSpPr>
          <p:spPr>
            <a:xfrm flipH="false" flipV="false" rot="0">
              <a:off x="0" y="0"/>
              <a:ext cx="795274" cy="795274"/>
            </a:xfrm>
            <a:custGeom>
              <a:avLst/>
              <a:gdLst/>
              <a:ahLst/>
              <a:cxnLst/>
              <a:rect r="r" b="b" t="t" l="l"/>
              <a:pathLst>
                <a:path h="795274" w="795274">
                  <a:moveTo>
                    <a:pt x="25400" y="0"/>
                  </a:moveTo>
                  <a:lnTo>
                    <a:pt x="769874" y="0"/>
                  </a:lnTo>
                  <a:cubicBezTo>
                    <a:pt x="783844" y="0"/>
                    <a:pt x="795274" y="11430"/>
                    <a:pt x="795274" y="25400"/>
                  </a:cubicBezTo>
                  <a:lnTo>
                    <a:pt x="795274" y="769874"/>
                  </a:lnTo>
                  <a:cubicBezTo>
                    <a:pt x="795274" y="783844"/>
                    <a:pt x="783844" y="795274"/>
                    <a:pt x="769874" y="795274"/>
                  </a:cubicBezTo>
                  <a:lnTo>
                    <a:pt x="25400" y="795274"/>
                  </a:lnTo>
                  <a:cubicBezTo>
                    <a:pt x="11430" y="795274"/>
                    <a:pt x="0" y="783844"/>
                    <a:pt x="0" y="769874"/>
                  </a:cubicBezTo>
                  <a:lnTo>
                    <a:pt x="0" y="25400"/>
                  </a:lnTo>
                  <a:cubicBezTo>
                    <a:pt x="0" y="11430"/>
                    <a:pt x="11430" y="0"/>
                    <a:pt x="25400" y="0"/>
                  </a:cubicBezTo>
                  <a:moveTo>
                    <a:pt x="25400" y="50800"/>
                  </a:moveTo>
                  <a:lnTo>
                    <a:pt x="25400" y="25400"/>
                  </a:lnTo>
                  <a:lnTo>
                    <a:pt x="50800" y="25400"/>
                  </a:lnTo>
                  <a:lnTo>
                    <a:pt x="50800" y="769874"/>
                  </a:lnTo>
                  <a:lnTo>
                    <a:pt x="25400" y="769874"/>
                  </a:lnTo>
                  <a:lnTo>
                    <a:pt x="25400" y="744474"/>
                  </a:lnTo>
                  <a:lnTo>
                    <a:pt x="769874" y="744474"/>
                  </a:lnTo>
                  <a:lnTo>
                    <a:pt x="769874" y="769874"/>
                  </a:lnTo>
                  <a:lnTo>
                    <a:pt x="744474" y="769874"/>
                  </a:lnTo>
                  <a:lnTo>
                    <a:pt x="744474" y="25400"/>
                  </a:lnTo>
                  <a:lnTo>
                    <a:pt x="769874" y="25400"/>
                  </a:lnTo>
                  <a:lnTo>
                    <a:pt x="769874" y="50800"/>
                  </a:lnTo>
                  <a:lnTo>
                    <a:pt x="25400" y="50800"/>
                  </a:lnTo>
                  <a:close/>
                </a:path>
              </a:pathLst>
            </a:custGeom>
            <a:solidFill>
              <a:srgbClr val="010101"/>
            </a:solidFill>
          </p:spPr>
        </p:sp>
      </p:grpSp>
      <p:grpSp>
        <p:nvGrpSpPr>
          <p:cNvPr name="Group 4" id="4"/>
          <p:cNvGrpSpPr/>
          <p:nvPr/>
        </p:nvGrpSpPr>
        <p:grpSpPr>
          <a:xfrm rot="812534">
            <a:off x="17004150" y="1282416"/>
            <a:ext cx="776386" cy="671320"/>
            <a:chOff x="0" y="0"/>
            <a:chExt cx="1035181" cy="895093"/>
          </a:xfrm>
        </p:grpSpPr>
        <p:sp>
          <p:nvSpPr>
            <p:cNvPr name="Freeform 5" id="5"/>
            <p:cNvSpPr/>
            <p:nvPr/>
          </p:nvSpPr>
          <p:spPr>
            <a:xfrm flipH="false" flipV="false" rot="0">
              <a:off x="0" y="0"/>
              <a:ext cx="1035177" cy="895096"/>
            </a:xfrm>
            <a:custGeom>
              <a:avLst/>
              <a:gdLst/>
              <a:ahLst/>
              <a:cxnLst/>
              <a:rect r="r" b="b" t="t" l="l"/>
              <a:pathLst>
                <a:path h="895096" w="1035177">
                  <a:moveTo>
                    <a:pt x="0" y="895096"/>
                  </a:moveTo>
                  <a:lnTo>
                    <a:pt x="517652" y="0"/>
                  </a:lnTo>
                  <a:lnTo>
                    <a:pt x="1035177" y="895096"/>
                  </a:lnTo>
                  <a:close/>
                </a:path>
              </a:pathLst>
            </a:custGeom>
            <a:solidFill>
              <a:srgbClr val="4D5D89"/>
            </a:solidFill>
          </p:spPr>
        </p:sp>
      </p:grpSp>
      <p:sp>
        <p:nvSpPr>
          <p:cNvPr name="Freeform 6" id="6"/>
          <p:cNvSpPr/>
          <p:nvPr/>
        </p:nvSpPr>
        <p:spPr>
          <a:xfrm flipH="false" flipV="false" rot="0">
            <a:off x="1048600" y="586700"/>
            <a:ext cx="16111050" cy="966600"/>
          </a:xfrm>
          <a:custGeom>
            <a:avLst/>
            <a:gdLst/>
            <a:ahLst/>
            <a:cxnLst/>
            <a:rect r="r" b="b" t="t" l="l"/>
            <a:pathLst>
              <a:path h="966600" w="16111050">
                <a:moveTo>
                  <a:pt x="0" y="0"/>
                </a:moveTo>
                <a:lnTo>
                  <a:pt x="16111050" y="0"/>
                </a:lnTo>
                <a:lnTo>
                  <a:pt x="16111050" y="966600"/>
                </a:lnTo>
                <a:lnTo>
                  <a:pt x="0" y="966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87936" y="1553300"/>
            <a:ext cx="6382776" cy="5135946"/>
          </a:xfrm>
          <a:custGeom>
            <a:avLst/>
            <a:gdLst/>
            <a:ahLst/>
            <a:cxnLst/>
            <a:rect r="r" b="b" t="t" l="l"/>
            <a:pathLst>
              <a:path h="5135946" w="6382776">
                <a:moveTo>
                  <a:pt x="0" y="0"/>
                </a:moveTo>
                <a:lnTo>
                  <a:pt x="6382776" y="0"/>
                </a:lnTo>
                <a:lnTo>
                  <a:pt x="6382776" y="5135946"/>
                </a:lnTo>
                <a:lnTo>
                  <a:pt x="0" y="5135946"/>
                </a:lnTo>
                <a:lnTo>
                  <a:pt x="0" y="0"/>
                </a:lnTo>
                <a:close/>
              </a:path>
            </a:pathLst>
          </a:custGeom>
          <a:blipFill>
            <a:blip r:embed="rId5"/>
            <a:stretch>
              <a:fillRect l="0" t="0" r="0" b="0"/>
            </a:stretch>
          </a:blipFill>
        </p:spPr>
      </p:sp>
      <p:sp>
        <p:nvSpPr>
          <p:cNvPr name="Freeform 8" id="8"/>
          <p:cNvSpPr/>
          <p:nvPr/>
        </p:nvSpPr>
        <p:spPr>
          <a:xfrm flipH="false" flipV="false" rot="0">
            <a:off x="10115802" y="1553300"/>
            <a:ext cx="5841075" cy="5189450"/>
          </a:xfrm>
          <a:custGeom>
            <a:avLst/>
            <a:gdLst/>
            <a:ahLst/>
            <a:cxnLst/>
            <a:rect r="r" b="b" t="t" l="l"/>
            <a:pathLst>
              <a:path h="5189450" w="5841075">
                <a:moveTo>
                  <a:pt x="0" y="0"/>
                </a:moveTo>
                <a:lnTo>
                  <a:pt x="5841075" y="0"/>
                </a:lnTo>
                <a:lnTo>
                  <a:pt x="5841075" y="5189450"/>
                </a:lnTo>
                <a:lnTo>
                  <a:pt x="0" y="5189450"/>
                </a:lnTo>
                <a:lnTo>
                  <a:pt x="0" y="0"/>
                </a:lnTo>
                <a:close/>
              </a:path>
            </a:pathLst>
          </a:custGeom>
          <a:blipFill>
            <a:blip r:embed="rId6"/>
            <a:stretch>
              <a:fillRect l="0" t="0" r="0" b="0"/>
            </a:stretch>
          </a:blipFill>
        </p:spPr>
      </p:sp>
      <p:sp>
        <p:nvSpPr>
          <p:cNvPr name="TextBox 9" id="9"/>
          <p:cNvSpPr txBox="true"/>
          <p:nvPr/>
        </p:nvSpPr>
        <p:spPr>
          <a:xfrm rot="0">
            <a:off x="3544801" y="7581900"/>
            <a:ext cx="10651822" cy="1676400"/>
          </a:xfrm>
          <a:prstGeom prst="rect">
            <a:avLst/>
          </a:prstGeom>
        </p:spPr>
        <p:txBody>
          <a:bodyPr anchor="t" rtlCol="false" tIns="0" lIns="0" bIns="0" rIns="0">
            <a:spAutoFit/>
          </a:bodyPr>
          <a:lstStyle/>
          <a:p>
            <a:pPr algn="ctr">
              <a:lnSpc>
                <a:spcPts val="3359"/>
              </a:lnSpc>
            </a:pPr>
            <a:r>
              <a:rPr lang="en-US" sz="2799">
                <a:solidFill>
                  <a:srgbClr val="162D3B"/>
                </a:solidFill>
                <a:latin typeface="Open Sans 1"/>
                <a:ea typeface="Open Sans 1"/>
                <a:cs typeface="Open Sans 1"/>
                <a:sym typeface="Open Sans 1"/>
              </a:rPr>
              <a:t>Menunjukkan bahwa Gender dengan andil terbanyak dalam proses penjualan supermarket ini yaitu female (1) dan untuk product line atau produk dengan jenis terbanyak yang terjual adalah food and beverages. </a:t>
            </a:r>
          </a:p>
        </p:txBody>
      </p:sp>
      <p:sp>
        <p:nvSpPr>
          <p:cNvPr name="TextBox 10" id="10"/>
          <p:cNvSpPr txBox="true"/>
          <p:nvPr/>
        </p:nvSpPr>
        <p:spPr>
          <a:xfrm rot="0">
            <a:off x="1531425" y="282614"/>
            <a:ext cx="15225150" cy="1095375"/>
          </a:xfrm>
          <a:prstGeom prst="rect">
            <a:avLst/>
          </a:prstGeom>
        </p:spPr>
        <p:txBody>
          <a:bodyPr anchor="t" rtlCol="false" tIns="0" lIns="0" bIns="0" rIns="0">
            <a:spAutoFit/>
          </a:bodyPr>
          <a:lstStyle/>
          <a:p>
            <a:pPr algn="ctr">
              <a:lnSpc>
                <a:spcPts val="8400"/>
              </a:lnSpc>
            </a:pPr>
            <a:r>
              <a:rPr lang="en-US" sz="7000">
                <a:solidFill>
                  <a:srgbClr val="FF521C"/>
                </a:solidFill>
                <a:latin typeface="Arimo"/>
                <a:ea typeface="Arimo"/>
                <a:cs typeface="Arimo"/>
                <a:sym typeface="Arimo"/>
              </a:rPr>
              <a:t>Visualisasi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0D3"/>
        </a:solidFill>
      </p:bgPr>
    </p:bg>
    <p:spTree>
      <p:nvGrpSpPr>
        <p:cNvPr id="1" name=""/>
        <p:cNvGrpSpPr/>
        <p:nvPr/>
      </p:nvGrpSpPr>
      <p:grpSpPr>
        <a:xfrm>
          <a:off x="0" y="0"/>
          <a:ext cx="0" cy="0"/>
          <a:chOff x="0" y="0"/>
          <a:chExt cx="0" cy="0"/>
        </a:xfrm>
      </p:grpSpPr>
      <p:grpSp>
        <p:nvGrpSpPr>
          <p:cNvPr name="Group 2" id="2"/>
          <p:cNvGrpSpPr/>
          <p:nvPr/>
        </p:nvGrpSpPr>
        <p:grpSpPr>
          <a:xfrm rot="0">
            <a:off x="9314000" y="914400"/>
            <a:ext cx="8458200" cy="8458200"/>
            <a:chOff x="0" y="0"/>
            <a:chExt cx="11277600" cy="11277600"/>
          </a:xfrm>
        </p:grpSpPr>
        <p:sp>
          <p:nvSpPr>
            <p:cNvPr name="Freeform 3" id="3"/>
            <p:cNvSpPr/>
            <p:nvPr/>
          </p:nvSpPr>
          <p:spPr>
            <a:xfrm flipH="false" flipV="false" rot="0">
              <a:off x="0" y="0"/>
              <a:ext cx="11277600" cy="11277600"/>
            </a:xfrm>
            <a:custGeom>
              <a:avLst/>
              <a:gdLst/>
              <a:ahLst/>
              <a:cxnLst/>
              <a:rect r="r" b="b" t="t" l="l"/>
              <a:pathLst>
                <a:path h="11277600" w="11277600">
                  <a:moveTo>
                    <a:pt x="11277600" y="5638800"/>
                  </a:moveTo>
                  <a:cubicBezTo>
                    <a:pt x="11277600" y="2524633"/>
                    <a:pt x="8752967" y="0"/>
                    <a:pt x="5638800" y="0"/>
                  </a:cubicBezTo>
                  <a:cubicBezTo>
                    <a:pt x="2524633" y="0"/>
                    <a:pt x="0" y="2524633"/>
                    <a:pt x="0" y="5638800"/>
                  </a:cubicBezTo>
                  <a:cubicBezTo>
                    <a:pt x="0" y="8752967"/>
                    <a:pt x="2524633" y="11277600"/>
                    <a:pt x="5638800" y="11277600"/>
                  </a:cubicBezTo>
                  <a:cubicBezTo>
                    <a:pt x="8752967" y="11277600"/>
                    <a:pt x="11277600" y="8752967"/>
                    <a:pt x="11277600" y="5638800"/>
                  </a:cubicBezTo>
                  <a:close/>
                </a:path>
              </a:pathLst>
            </a:custGeom>
            <a:solidFill>
              <a:srgbClr val="FF521C">
                <a:alpha val="1569"/>
              </a:srgbClr>
            </a:solidFill>
          </p:spPr>
        </p:sp>
      </p:grpSp>
      <p:grpSp>
        <p:nvGrpSpPr>
          <p:cNvPr name="Group 4" id="4"/>
          <p:cNvGrpSpPr/>
          <p:nvPr/>
        </p:nvGrpSpPr>
        <p:grpSpPr>
          <a:xfrm rot="0">
            <a:off x="12791300" y="200700"/>
            <a:ext cx="2315400" cy="2257200"/>
            <a:chOff x="0" y="0"/>
            <a:chExt cx="3087200" cy="3009600"/>
          </a:xfrm>
        </p:grpSpPr>
        <p:sp>
          <p:nvSpPr>
            <p:cNvPr name="Freeform 5" id="5"/>
            <p:cNvSpPr/>
            <p:nvPr/>
          </p:nvSpPr>
          <p:spPr>
            <a:xfrm flipH="false" flipV="false" rot="0">
              <a:off x="0" y="0"/>
              <a:ext cx="3087116" cy="3009646"/>
            </a:xfrm>
            <a:custGeom>
              <a:avLst/>
              <a:gdLst/>
              <a:ahLst/>
              <a:cxnLst/>
              <a:rect r="r" b="b" t="t" l="l"/>
              <a:pathLst>
                <a:path h="3009646" w="3087116">
                  <a:moveTo>
                    <a:pt x="0" y="1935480"/>
                  </a:moveTo>
                  <a:lnTo>
                    <a:pt x="949833" y="1447673"/>
                  </a:lnTo>
                  <a:lnTo>
                    <a:pt x="305689" y="596138"/>
                  </a:lnTo>
                  <a:lnTo>
                    <a:pt x="1279271" y="1034542"/>
                  </a:lnTo>
                  <a:lnTo>
                    <a:pt x="1543558" y="0"/>
                  </a:lnTo>
                  <a:lnTo>
                    <a:pt x="1807845" y="1034542"/>
                  </a:lnTo>
                  <a:lnTo>
                    <a:pt x="2781427" y="596138"/>
                  </a:lnTo>
                  <a:lnTo>
                    <a:pt x="2137283" y="1447673"/>
                  </a:lnTo>
                  <a:lnTo>
                    <a:pt x="3087116" y="1935480"/>
                  </a:lnTo>
                  <a:lnTo>
                    <a:pt x="2019681" y="1962912"/>
                  </a:lnTo>
                  <a:lnTo>
                    <a:pt x="2230501" y="3009646"/>
                  </a:lnTo>
                  <a:lnTo>
                    <a:pt x="1543558" y="2192274"/>
                  </a:lnTo>
                  <a:lnTo>
                    <a:pt x="856615" y="3009646"/>
                  </a:lnTo>
                  <a:lnTo>
                    <a:pt x="1067435" y="1962912"/>
                  </a:lnTo>
                  <a:close/>
                </a:path>
              </a:pathLst>
            </a:custGeom>
            <a:solidFill>
              <a:srgbClr val="4D5D89"/>
            </a:solidFill>
          </p:spPr>
        </p:sp>
      </p:grpSp>
      <p:grpSp>
        <p:nvGrpSpPr>
          <p:cNvPr name="Group 6" id="6"/>
          <p:cNvGrpSpPr/>
          <p:nvPr/>
        </p:nvGrpSpPr>
        <p:grpSpPr>
          <a:xfrm rot="-2315254">
            <a:off x="16663448" y="3871274"/>
            <a:ext cx="1227114" cy="1066036"/>
            <a:chOff x="0" y="0"/>
            <a:chExt cx="1636152" cy="1421381"/>
          </a:xfrm>
        </p:grpSpPr>
        <p:sp>
          <p:nvSpPr>
            <p:cNvPr name="Freeform 7" id="7"/>
            <p:cNvSpPr/>
            <p:nvPr/>
          </p:nvSpPr>
          <p:spPr>
            <a:xfrm flipH="false" flipV="false" rot="0">
              <a:off x="-1143" y="0"/>
              <a:ext cx="1638427" cy="1421384"/>
            </a:xfrm>
            <a:custGeom>
              <a:avLst/>
              <a:gdLst/>
              <a:ahLst/>
              <a:cxnLst/>
              <a:rect r="r" b="b" t="t" l="l"/>
              <a:pathLst>
                <a:path h="1421384" w="1638427">
                  <a:moveTo>
                    <a:pt x="4572" y="1383284"/>
                  </a:moveTo>
                  <a:lnTo>
                    <a:pt x="797179" y="12700"/>
                  </a:lnTo>
                  <a:cubicBezTo>
                    <a:pt x="801751" y="4826"/>
                    <a:pt x="810133" y="0"/>
                    <a:pt x="819150" y="0"/>
                  </a:cubicBezTo>
                  <a:cubicBezTo>
                    <a:pt x="828167" y="0"/>
                    <a:pt x="836549" y="4826"/>
                    <a:pt x="841121" y="12700"/>
                  </a:cubicBezTo>
                  <a:lnTo>
                    <a:pt x="1633855" y="1383284"/>
                  </a:lnTo>
                  <a:cubicBezTo>
                    <a:pt x="1638427" y="1391158"/>
                    <a:pt x="1638427" y="1400810"/>
                    <a:pt x="1633855" y="1408684"/>
                  </a:cubicBezTo>
                  <a:cubicBezTo>
                    <a:pt x="1629283" y="1416558"/>
                    <a:pt x="1620901" y="1421384"/>
                    <a:pt x="1611884" y="1421384"/>
                  </a:cubicBezTo>
                  <a:lnTo>
                    <a:pt x="26543" y="1421384"/>
                  </a:lnTo>
                  <a:cubicBezTo>
                    <a:pt x="17526" y="1421384"/>
                    <a:pt x="9017" y="1416558"/>
                    <a:pt x="4572" y="1408684"/>
                  </a:cubicBezTo>
                  <a:cubicBezTo>
                    <a:pt x="127" y="1400810"/>
                    <a:pt x="0" y="1391158"/>
                    <a:pt x="4572" y="1383284"/>
                  </a:cubicBezTo>
                  <a:moveTo>
                    <a:pt x="48514" y="1408684"/>
                  </a:moveTo>
                  <a:lnTo>
                    <a:pt x="26543" y="1395984"/>
                  </a:lnTo>
                  <a:lnTo>
                    <a:pt x="26543" y="1370584"/>
                  </a:lnTo>
                  <a:lnTo>
                    <a:pt x="1611884" y="1370584"/>
                  </a:lnTo>
                  <a:lnTo>
                    <a:pt x="1611884" y="1395984"/>
                  </a:lnTo>
                  <a:lnTo>
                    <a:pt x="1589913" y="1408684"/>
                  </a:lnTo>
                  <a:lnTo>
                    <a:pt x="797179" y="38100"/>
                  </a:lnTo>
                  <a:lnTo>
                    <a:pt x="819150" y="25400"/>
                  </a:lnTo>
                  <a:lnTo>
                    <a:pt x="841121" y="38100"/>
                  </a:lnTo>
                  <a:lnTo>
                    <a:pt x="48514" y="1408684"/>
                  </a:lnTo>
                  <a:close/>
                </a:path>
              </a:pathLst>
            </a:custGeom>
            <a:solidFill>
              <a:srgbClr val="010101"/>
            </a:solidFill>
          </p:spPr>
        </p:sp>
      </p:grpSp>
      <p:sp>
        <p:nvSpPr>
          <p:cNvPr name="TextBox 8" id="8"/>
          <p:cNvSpPr txBox="true"/>
          <p:nvPr/>
        </p:nvSpPr>
        <p:spPr>
          <a:xfrm rot="0">
            <a:off x="1028700" y="4347142"/>
            <a:ext cx="7444350" cy="4000500"/>
          </a:xfrm>
          <a:prstGeom prst="rect">
            <a:avLst/>
          </a:prstGeom>
        </p:spPr>
        <p:txBody>
          <a:bodyPr anchor="t" rtlCol="false" tIns="0" lIns="0" bIns="0" rIns="0">
            <a:spAutoFit/>
          </a:bodyPr>
          <a:lstStyle/>
          <a:p>
            <a:pPr algn="ctr">
              <a:lnSpc>
                <a:spcPts val="15600"/>
              </a:lnSpc>
            </a:pPr>
            <a:r>
              <a:rPr lang="en-US" sz="13000">
                <a:solidFill>
                  <a:srgbClr val="FF521C"/>
                </a:solidFill>
                <a:latin typeface="Arimo"/>
                <a:ea typeface="Arimo"/>
                <a:cs typeface="Arimo"/>
                <a:sym typeface="Arimo"/>
              </a:rPr>
              <a:t>Thank You!</a:t>
            </a:r>
          </a:p>
        </p:txBody>
      </p:sp>
      <p:sp>
        <p:nvSpPr>
          <p:cNvPr name="Freeform 9" id="9"/>
          <p:cNvSpPr/>
          <p:nvPr/>
        </p:nvSpPr>
        <p:spPr>
          <a:xfrm flipH="false" flipV="false" rot="0">
            <a:off x="10097426" y="2953282"/>
            <a:ext cx="6918874" cy="7406718"/>
          </a:xfrm>
          <a:custGeom>
            <a:avLst/>
            <a:gdLst/>
            <a:ahLst/>
            <a:cxnLst/>
            <a:rect r="r" b="b" t="t" l="l"/>
            <a:pathLst>
              <a:path h="7406718" w="6918874">
                <a:moveTo>
                  <a:pt x="0" y="0"/>
                </a:moveTo>
                <a:lnTo>
                  <a:pt x="6918874" y="0"/>
                </a:lnTo>
                <a:lnTo>
                  <a:pt x="6918874" y="7406718"/>
                </a:lnTo>
                <a:lnTo>
                  <a:pt x="0" y="7406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404548" y="1708600"/>
            <a:ext cx="1532502" cy="8030114"/>
          </a:xfrm>
          <a:custGeom>
            <a:avLst/>
            <a:gdLst/>
            <a:ahLst/>
            <a:cxnLst/>
            <a:rect r="r" b="b" t="t" l="l"/>
            <a:pathLst>
              <a:path h="8030114" w="1532502">
                <a:moveTo>
                  <a:pt x="0" y="0"/>
                </a:moveTo>
                <a:lnTo>
                  <a:pt x="1532502" y="0"/>
                </a:lnTo>
                <a:lnTo>
                  <a:pt x="1532502" y="8030114"/>
                </a:lnTo>
                <a:lnTo>
                  <a:pt x="0" y="8030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DAGdriYMMEM</dc:identifier>
  <dcterms:modified xsi:type="dcterms:W3CDTF">2011-08-01T06:04:30Z</dcterms:modified>
  <cp:revision>1</cp:revision>
  <dc:title>Salinan Customer Loyalty Business Plan by Slidesgo.pptx</dc:title>
</cp:coreProperties>
</file>