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96" r:id="rId5"/>
    <p:sldId id="354" r:id="rId6"/>
    <p:sldId id="266" r:id="rId7"/>
    <p:sldId id="355" r:id="rId8"/>
    <p:sldId id="343" r:id="rId9"/>
    <p:sldId id="368" r:id="rId10"/>
    <p:sldId id="358" r:id="rId11"/>
    <p:sldId id="366" r:id="rId12"/>
    <p:sldId id="369" r:id="rId13"/>
    <p:sldId id="363" r:id="rId14"/>
    <p:sldId id="364" r:id="rId15"/>
    <p:sldId id="365" r:id="rId16"/>
    <p:sldId id="356" r:id="rId17"/>
    <p:sldId id="367" r:id="rId18"/>
    <p:sldId id="35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296"/>
            <p14:sldId id="354"/>
          </p14:sldIdLst>
        </p14:section>
        <p14:section name="Section divider examples" id="{A9F40A45-B498-491F-B229-1F4185ACF804}">
          <p14:sldIdLst/>
        </p14:section>
        <p14:section name="Content slide examples" id="{C335665F-6942-4633-9A59-9BC53EDA1E36}">
          <p14:sldIdLst>
            <p14:sldId id="266"/>
            <p14:sldId id="355"/>
            <p14:sldId id="343"/>
            <p14:sldId id="368"/>
            <p14:sldId id="358"/>
            <p14:sldId id="366"/>
            <p14:sldId id="369"/>
            <p14:sldId id="363"/>
            <p14:sldId id="364"/>
            <p14:sldId id="365"/>
            <p14:sldId id="356"/>
            <p14:sldId id="367"/>
            <p14:sldId id="357"/>
          </p14:sldIdLst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3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566C-53C2-495B-AB09-FB963677FBC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7EE6-F7FE-45B9-AE64-447923B752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F831CF1-4D94-409F-82CE-22B21A5E6E2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138DC-2E91-497C-AA8C-AB2731576A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9E12-82E6-4A7B-A4EA-B7EBB886FDA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CB18A7F-13E9-4220-9450-D65CC24C3D0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E867-226F-488A-A8C5-1FA9BFED95E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F0E0-252D-49C1-B228-814B72EC1B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6EA0650-802C-4FDD-B5A4-6C182345E0D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E6FA45-B87D-4010-B3A6-50390CDC2036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1C212-8B21-4C54-AA4C-AE65DBACFD84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4A41-AE1D-4ED0-AEF0-A719667139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BA0FB-750F-41F2-A36F-F10D631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5A837B-28FB-46DA-A9E1-BBD52F8F50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814393-A477-4161-9DFD-00CCDF9D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78C572D-D458-4A76-90DF-0E44EED2893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6ABE35-6A9F-4EFF-A45E-6FBDF564DF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FCF4C-BF6B-4DD2-AD05-1E27B9CAC8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8E481-807E-4A42-B3B9-E7CC3CAB467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FD7E5F-AF3A-4FA5-9F37-A1A07B14A8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55B0-6CCC-412F-B2AB-95EE559FA9C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5E2E-B58E-47DE-99A6-C28BFE3B8D6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357AF-6031-4E46-92DB-3BF352FFDD4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D135-77B2-4CBD-8873-E996A6018B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A4AE36-551D-47A6-9ED4-90DAB2CE5EC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6CA7D-7F0B-41E6-8974-77DD6EFDE0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FE2F-EA43-4D55-AD7B-6D2BE532877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C2A080-C529-4EE2-8C9B-66DE497971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7A206-6C55-484E-AF32-1E74F136687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F61A-F918-432B-B0D2-A3DA25E887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2A893A-4FC2-4BA5-BD11-65DA030F847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E893-1B46-478C-82DE-373CE5E96C1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5B4D7-8923-4103-941B-9DB281917809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1F10-2744-46D6-9860-2213E0F322D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93E9F-9185-457C-AF55-43D1692644E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B548-1FC6-4BEE-85E0-F39502BAE5C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849C-95A8-476C-B86E-8FADE9EDEF8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2844-40EF-4283-B20C-E51DF85DE8DF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37BA-76DF-41D7-97E2-6799C05FB045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263A-F6D1-4212-95F4-A97D0AE0FD8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1440906-C2CB-48C3-B0F0-9372D82C370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0599F3-5A4D-4FBE-AAE6-3CADF5732E7D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36D8-D9C8-4061-966A-40D5A7E0D3DE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807CD7-8FE5-4E51-8390-2E27D2E32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1239-0A43-4E5F-BE3C-558FCA5484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D723E3B-CD32-4134-A639-8045735CC6D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8E7D-513C-4E47-9B34-D9704218DC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20E87-44DC-45B8-BBEC-944BF19139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ED8EF41-C8D4-472A-94FA-1EECD819C4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C080C0-D198-40BF-822E-6333F0D85D2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3DB136-9367-4F71-BB12-00E767B8BD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F0C6-094C-4FEF-9DE0-E0F01A8659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87ABC-802F-4347-9119-8F1A3E59CC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365B-6E6B-42D0-A788-DC291B18D38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C246-178A-4E59-B0DB-2113C4E2C28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69732029-D892-4E9C-B651-A09B118D54F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/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A8D3-6058-41A2-8F04-78E76A485F4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078F-A59C-436D-84D4-8FAB180FE56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477001B-4C2C-4282-B6EE-0D4B7017E475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/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6AE46-0FE8-4DAD-A388-14C49AA3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F10E-CDE8-468B-A64E-68FFDBFED8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5ECF0F6-A697-4552-8206-D23F12C34FA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B2E7-0785-45A4-8430-CC38AACA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A0C7-A599-44BD-BEAF-471E29286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6B77894-8DA1-4830-AE7C-61E323D7C3B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B6FD-908B-48B9-BD48-646C8677A0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E2F3-EB7C-4364-AD0E-3830F23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72DFBB2-51AA-4D40-BFE2-0053D472B9F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58B6-3034-43C2-AB7C-A09935ED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4913F-768B-49A5-BA02-72CED2D46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B439C2-A664-4428-9625-B6371A5FC0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EF03CC-8DC0-420F-B0FE-3B42860532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5882D-D1BF-4DE0-8753-4109C2A3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9FDF-87FF-4486-9033-65EA82B69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5AB957F-03D6-48C8-8F91-1AE64BEA36C5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4610099"/>
            <a:ext cx="4953000" cy="1474215"/>
          </a:xfrm>
        </p:spPr>
        <p:txBody>
          <a:bodyPr>
            <a:normAutofit/>
          </a:bodyPr>
          <a:lstStyle/>
          <a:p>
            <a:r>
              <a:rPr lang="en-GB" dirty="0"/>
              <a:t>Apache Atlas</a:t>
            </a:r>
            <a:endParaRPr lang="en-US" dirty="0"/>
          </a:p>
        </p:txBody>
      </p:sp>
      <p:pic>
        <p:nvPicPr>
          <p:cNvPr id="6" name="Picture Placeholder 5" descr="A purple arrow on a black background&#10;&#10;Description automatically generated">
            <a:extLst>
              <a:ext uri="{FF2B5EF4-FFF2-40B4-BE49-F238E27FC236}">
                <a16:creationId xmlns:a16="http://schemas.microsoft.com/office/drawing/2014/main" id="{034A850B-1B6F-838E-25B2-16D230E653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19" r="2419"/>
          <a:stretch/>
        </p:blipFill>
        <p:spPr>
          <a:xfrm>
            <a:off x="6858249" y="381000"/>
            <a:ext cx="4952501" cy="5703315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1000"/>
            <a:ext cx="4952999" cy="3915092"/>
          </a:xfrm>
        </p:spPr>
        <p:txBody>
          <a:bodyPr anchor="b">
            <a:normAutofit/>
          </a:bodyPr>
          <a:lstStyle/>
          <a:p>
            <a:r>
              <a:rPr lang="en-GB" dirty="0"/>
              <a:t>User Manual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Lineage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lineage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E4FE-7D66-70DB-82F2-8C66A4FC44D2}"/>
              </a:ext>
            </a:extLst>
          </p:cNvPr>
          <p:cNvSpPr txBox="1"/>
          <p:nvPr/>
        </p:nvSpPr>
        <p:spPr>
          <a:xfrm>
            <a:off x="8909497" y="1797950"/>
            <a:ext cx="2575249" cy="3430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Lineage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and intuitive UI to view lineage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data as it moves through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various processes 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can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affects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evolvong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 data for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data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DS_SIAMM_PERSONAFISICA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DS_SIAMM_DC_BENEFECIARIO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found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common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DS_SIAMM_DC_PARTE_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PROCEDIMENTO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fter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join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previews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9" name="Content Placeholder 8" descr="A screenshot of a computer screen">
            <a:extLst>
              <a:ext uri="{FF2B5EF4-FFF2-40B4-BE49-F238E27FC236}">
                <a16:creationId xmlns:a16="http://schemas.microsoft.com/office/drawing/2014/main" id="{23844B79-1CF7-236F-CF58-90E8CD2B4B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2432" y="1803927"/>
            <a:ext cx="8114727" cy="436245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4EE5B2-997D-3A52-A902-3BDD6D36226F}"/>
              </a:ext>
            </a:extLst>
          </p:cNvPr>
          <p:cNvCxnSpPr>
            <a:cxnSpLocks/>
          </p:cNvCxnSpPr>
          <p:nvPr/>
        </p:nvCxnSpPr>
        <p:spPr>
          <a:xfrm flipV="1">
            <a:off x="1707502" y="2034073"/>
            <a:ext cx="7511143" cy="11476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relationship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E4FE-7D66-70DB-82F2-8C66A4FC44D2}"/>
              </a:ext>
            </a:extLst>
          </p:cNvPr>
          <p:cNvSpPr txBox="1"/>
          <p:nvPr/>
        </p:nvSpPr>
        <p:spPr>
          <a:xfrm>
            <a:off x="9197420" y="1044138"/>
            <a:ext cx="2575249" cy="16524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b="1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field –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between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or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proccess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te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decribes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datasets relate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each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other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during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alterations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system.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990E014-5776-1892-081F-EA10417DAA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943691"/>
            <a:ext cx="8816420" cy="436245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0F1036-09F0-6172-C3F7-559573662865}"/>
              </a:ext>
            </a:extLst>
          </p:cNvPr>
          <p:cNvCxnSpPr/>
          <p:nvPr/>
        </p:nvCxnSpPr>
        <p:spPr>
          <a:xfrm flipV="1">
            <a:off x="2593910" y="1943691"/>
            <a:ext cx="6438123" cy="14853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62B707-A21A-AA9B-0053-C5E203EE6791}"/>
              </a:ext>
            </a:extLst>
          </p:cNvPr>
          <p:cNvCxnSpPr/>
          <p:nvPr/>
        </p:nvCxnSpPr>
        <p:spPr>
          <a:xfrm flipV="1">
            <a:off x="1184988" y="3486906"/>
            <a:ext cx="7847045" cy="3079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4F6AA88-D72E-7604-B257-4691F51C3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661" y="4060734"/>
            <a:ext cx="1798237" cy="2034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B6C612-A4F3-BED8-3574-2CDD7801FF0A}"/>
              </a:ext>
            </a:extLst>
          </p:cNvPr>
          <p:cNvSpPr txBox="1"/>
          <p:nvPr/>
        </p:nvSpPr>
        <p:spPr>
          <a:xfrm>
            <a:off x="9197420" y="3048243"/>
            <a:ext cx="2575249" cy="1262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chose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can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graphical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representation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the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Relationship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between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1516AA-0337-3562-7040-23895F8369A6}"/>
              </a:ext>
            </a:extLst>
          </p:cNvPr>
          <p:cNvCxnSpPr/>
          <p:nvPr/>
        </p:nvCxnSpPr>
        <p:spPr>
          <a:xfrm>
            <a:off x="1184988" y="3965510"/>
            <a:ext cx="8400938" cy="11290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4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classification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9E4FE-7D66-70DB-82F2-8C66A4FC44D2}"/>
              </a:ext>
            </a:extLst>
          </p:cNvPr>
          <p:cNvSpPr txBox="1"/>
          <p:nvPr/>
        </p:nvSpPr>
        <p:spPr>
          <a:xfrm>
            <a:off x="9072624" y="2150752"/>
            <a:ext cx="2575249" cy="1133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helps describe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tables/columns content,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status, </a:t>
            </a:r>
          </a:p>
          <a:p>
            <a:pPr algn="ctr" defTabSz="228600"/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 other business-driven value.</a:t>
            </a:r>
          </a:p>
          <a:p>
            <a:pPr algn="ctr" defTabSz="228600"/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4B6D1BB-530D-331A-36D5-6C24FDC4822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39086" y="2006143"/>
            <a:ext cx="8653385" cy="436245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793E-610C-51AF-01B1-D8F7BEC8FFAD}"/>
              </a:ext>
            </a:extLst>
          </p:cNvPr>
          <p:cNvCxnSpPr>
            <a:cxnSpLocks/>
          </p:cNvCxnSpPr>
          <p:nvPr/>
        </p:nvCxnSpPr>
        <p:spPr>
          <a:xfrm flipV="1">
            <a:off x="3023118" y="2717571"/>
            <a:ext cx="5869353" cy="7835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9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audit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4A053DC-1CDB-D290-8E88-FE11A8043A4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73308"/>
            <a:ext cx="7346750" cy="43624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75420-38D2-668B-630A-E965BA6C1586}"/>
              </a:ext>
            </a:extLst>
          </p:cNvPr>
          <p:cNvSpPr txBox="1"/>
          <p:nvPr/>
        </p:nvSpPr>
        <p:spPr>
          <a:xfrm>
            <a:off x="8929396" y="1181100"/>
            <a:ext cx="2575249" cy="12642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Audit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show the last updates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alterations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were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uplied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the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tabe/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clicking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on one of the fields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can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2C03F-67C3-696B-A74E-8E7DAF574557}"/>
              </a:ext>
            </a:extLst>
          </p:cNvPr>
          <p:cNvCxnSpPr/>
          <p:nvPr/>
        </p:nvCxnSpPr>
        <p:spPr>
          <a:xfrm flipV="1">
            <a:off x="3433665" y="1873308"/>
            <a:ext cx="5402425" cy="9165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6F14BC-770C-5CB1-66A8-35A86DC77566}"/>
              </a:ext>
            </a:extLst>
          </p:cNvPr>
          <p:cNvSpPr txBox="1"/>
          <p:nvPr/>
        </p:nvSpPr>
        <p:spPr>
          <a:xfrm>
            <a:off x="8929396" y="2919101"/>
            <a:ext cx="2575249" cy="916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Timestamp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alterations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done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C95B6A-FA82-BAE9-4B49-146331B5C32F}"/>
              </a:ext>
            </a:extLst>
          </p:cNvPr>
          <p:cNvCxnSpPr>
            <a:cxnSpLocks/>
          </p:cNvCxnSpPr>
          <p:nvPr/>
        </p:nvCxnSpPr>
        <p:spPr>
          <a:xfrm flipV="1">
            <a:off x="2939143" y="3182809"/>
            <a:ext cx="5896947" cy="2461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C43B22-35F5-69A2-F793-7E18398F8C7B}"/>
              </a:ext>
            </a:extLst>
          </p:cNvPr>
          <p:cNvCxnSpPr/>
          <p:nvPr/>
        </p:nvCxnSpPr>
        <p:spPr>
          <a:xfrm>
            <a:off x="6259443" y="3683266"/>
            <a:ext cx="2505270" cy="11849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5AB18D-6468-350A-2C15-B681EF372048}"/>
              </a:ext>
            </a:extLst>
          </p:cNvPr>
          <p:cNvSpPr txBox="1"/>
          <p:nvPr/>
        </p:nvSpPr>
        <p:spPr>
          <a:xfrm>
            <a:off x="8929396" y="4368856"/>
            <a:ext cx="2575249" cy="109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Actions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show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alterations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the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29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audit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75420-38D2-668B-630A-E965BA6C1586}"/>
              </a:ext>
            </a:extLst>
          </p:cNvPr>
          <p:cNvSpPr txBox="1"/>
          <p:nvPr/>
        </p:nvSpPr>
        <p:spPr>
          <a:xfrm>
            <a:off x="8909497" y="2020721"/>
            <a:ext cx="2575249" cy="18108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endParaRPr lang="it-IT" sz="1200" b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field inside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with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its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and 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64A9551-0B75-9627-D9B1-549CCBCB2F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3894" y="1672936"/>
            <a:ext cx="7719428" cy="4362450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715103-3578-B0DF-0D36-9C5DCC32BD05}"/>
              </a:ext>
            </a:extLst>
          </p:cNvPr>
          <p:cNvCxnSpPr/>
          <p:nvPr/>
        </p:nvCxnSpPr>
        <p:spPr>
          <a:xfrm flipV="1">
            <a:off x="4142792" y="2463282"/>
            <a:ext cx="4674637" cy="6064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2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Data Administration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78DBF-7887-87E2-77F5-F2EBC4A9A58B}"/>
              </a:ext>
            </a:extLst>
          </p:cNvPr>
          <p:cNvSpPr txBox="1"/>
          <p:nvPr/>
        </p:nvSpPr>
        <p:spPr>
          <a:xfrm>
            <a:off x="8584164" y="1800808"/>
            <a:ext cx="3063710" cy="4362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b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Administration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information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ll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busi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ness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metadata with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the system.</a:t>
            </a:r>
          </a:p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name of the business metadata</a:t>
            </a:r>
          </a:p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the name of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system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business metadata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belongs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 the field to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Manually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business metadata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CFCAF2-C359-20DA-E85D-1491D4B97A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1000" y="1800808"/>
            <a:ext cx="7086491" cy="436245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481EE0-047D-0312-4ADA-F13289269204}"/>
              </a:ext>
            </a:extLst>
          </p:cNvPr>
          <p:cNvCxnSpPr>
            <a:cxnSpLocks/>
          </p:cNvCxnSpPr>
          <p:nvPr/>
        </p:nvCxnSpPr>
        <p:spPr>
          <a:xfrm flipV="1">
            <a:off x="7343192" y="2099388"/>
            <a:ext cx="2192694" cy="1866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C75286-630A-55A8-712F-FD8992E14813}"/>
              </a:ext>
            </a:extLst>
          </p:cNvPr>
          <p:cNvCxnSpPr>
            <a:cxnSpLocks/>
          </p:cNvCxnSpPr>
          <p:nvPr/>
        </p:nvCxnSpPr>
        <p:spPr>
          <a:xfrm flipV="1">
            <a:off x="1147665" y="3032449"/>
            <a:ext cx="7436499" cy="1866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973623-8AC8-005E-02B1-C785CB19B8A9}"/>
              </a:ext>
            </a:extLst>
          </p:cNvPr>
          <p:cNvCxnSpPr/>
          <p:nvPr/>
        </p:nvCxnSpPr>
        <p:spPr>
          <a:xfrm flipV="1">
            <a:off x="4553339" y="3429000"/>
            <a:ext cx="4030825" cy="5831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9F21C9-9E76-B4FC-EA60-F3C22D94A0B9}"/>
              </a:ext>
            </a:extLst>
          </p:cNvPr>
          <p:cNvCxnSpPr/>
          <p:nvPr/>
        </p:nvCxnSpPr>
        <p:spPr>
          <a:xfrm flipV="1">
            <a:off x="6839339" y="4002833"/>
            <a:ext cx="1866122" cy="6531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6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Explanation of Apache Atlas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main steps of uploading metadata and managing it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305434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r>
              <a:rPr lang="en-US" dirty="0"/>
              <a:t>Each slide represents explanation of existing and created fields in Atlas </a:t>
            </a:r>
          </a:p>
        </p:txBody>
      </p:sp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Instructions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US" dirty="0"/>
              <a:t>Main camps - properties</a:t>
            </a:r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GB" dirty="0"/>
              <a:t>User-defined Properties</a:t>
            </a:r>
            <a:endParaRPr lang="en-US" dirty="0"/>
          </a:p>
        </p:txBody>
      </p:sp>
      <p:sp>
        <p:nvSpPr>
          <p:cNvPr id="8" name="Text Placeholder 7" descr="Agenda Item 4">
            <a:extLst>
              <a:ext uri="{FF2B5EF4-FFF2-40B4-BE49-F238E27FC236}">
                <a16:creationId xmlns:a16="http://schemas.microsoft.com/office/drawing/2014/main" id="{500B9542-3140-4DAC-81AA-3DECE8BBA0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66971" y="3186234"/>
            <a:ext cx="2953039" cy="485340"/>
          </a:xfrm>
        </p:spPr>
        <p:txBody>
          <a:bodyPr/>
          <a:lstStyle/>
          <a:p>
            <a:r>
              <a:rPr lang="en-GB" dirty="0"/>
              <a:t>Business Metadata</a:t>
            </a:r>
            <a:endParaRPr lang="en-US" dirty="0"/>
          </a:p>
        </p:txBody>
      </p:sp>
      <p:sp>
        <p:nvSpPr>
          <p:cNvPr id="9" name="Text Placeholder 8" descr="Agenda Item 5">
            <a:extLst>
              <a:ext uri="{FF2B5EF4-FFF2-40B4-BE49-F238E27FC236}">
                <a16:creationId xmlns:a16="http://schemas.microsoft.com/office/drawing/2014/main" id="{B9C70C9F-B466-4D01-A087-327C9CEBA3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66971" y="3791112"/>
            <a:ext cx="2953039" cy="485340"/>
          </a:xfrm>
        </p:spPr>
        <p:txBody>
          <a:bodyPr/>
          <a:lstStyle/>
          <a:p>
            <a:r>
              <a:rPr lang="en-US" dirty="0"/>
              <a:t>Lineage</a:t>
            </a:r>
          </a:p>
        </p:txBody>
      </p:sp>
      <p:sp>
        <p:nvSpPr>
          <p:cNvPr id="10" name="Text Placeholder 9" descr="Agenda Item 6">
            <a:extLst>
              <a:ext uri="{FF2B5EF4-FFF2-40B4-BE49-F238E27FC236}">
                <a16:creationId xmlns:a16="http://schemas.microsoft.com/office/drawing/2014/main" id="{957E685F-2D7B-47FC-B5C9-F7D7083B14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66971" y="4395990"/>
            <a:ext cx="2953039" cy="485340"/>
          </a:xfrm>
        </p:spPr>
        <p:txBody>
          <a:bodyPr/>
          <a:lstStyle/>
          <a:p>
            <a:r>
              <a:rPr lang="en-GB" dirty="0"/>
              <a:t>Relationship</a:t>
            </a:r>
            <a:endParaRPr lang="en-US" dirty="0"/>
          </a:p>
        </p:txBody>
      </p:sp>
      <p:sp>
        <p:nvSpPr>
          <p:cNvPr id="11" name="Text Placeholder 10" descr="Agenda Item 7">
            <a:extLst>
              <a:ext uri="{FF2B5EF4-FFF2-40B4-BE49-F238E27FC236}">
                <a16:creationId xmlns:a16="http://schemas.microsoft.com/office/drawing/2014/main" id="{DE400299-0FDB-4390-ADDE-CF5AEED5DC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66971" y="5000868"/>
            <a:ext cx="2953039" cy="485340"/>
          </a:xfrm>
        </p:spPr>
        <p:txBody>
          <a:bodyPr/>
          <a:lstStyle/>
          <a:p>
            <a:r>
              <a:rPr lang="en-GB" dirty="0"/>
              <a:t>Classification</a:t>
            </a:r>
            <a:endParaRPr lang="en-US" dirty="0"/>
          </a:p>
        </p:txBody>
      </p:sp>
      <p:sp>
        <p:nvSpPr>
          <p:cNvPr id="12" name="Text Placeholder 11" descr="Agenda Item 8">
            <a:extLst>
              <a:ext uri="{FF2B5EF4-FFF2-40B4-BE49-F238E27FC236}">
                <a16:creationId xmlns:a16="http://schemas.microsoft.com/office/drawing/2014/main" id="{C7F17630-7ADA-42EA-951E-085406AFC1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6971" y="5605747"/>
            <a:ext cx="2953039" cy="485340"/>
          </a:xfrm>
        </p:spPr>
        <p:txBody>
          <a:bodyPr/>
          <a:lstStyle/>
          <a:p>
            <a:r>
              <a:rPr lang="en-GB" dirty="0"/>
              <a:t>Audit</a:t>
            </a:r>
            <a:endParaRPr lang="en-US" dirty="0"/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6" name="Text Placeholder 15" descr="No. 4">
            <a:extLst>
              <a:ext uri="{FF2B5EF4-FFF2-40B4-BE49-F238E27FC236}">
                <a16:creationId xmlns:a16="http://schemas.microsoft.com/office/drawing/2014/main" id="{E9921B81-A763-4EA2-AC60-D1AEB3C65E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26242" y="3186234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17" name="Text Placeholder 16" descr="No. 5">
            <a:extLst>
              <a:ext uri="{FF2B5EF4-FFF2-40B4-BE49-F238E27FC236}">
                <a16:creationId xmlns:a16="http://schemas.microsoft.com/office/drawing/2014/main" id="{C4FFBA75-22E6-402C-AEB3-C41D3882CC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26242" y="3791112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18" name="Text Placeholder 17" descr="No. 6">
            <a:extLst>
              <a:ext uri="{FF2B5EF4-FFF2-40B4-BE49-F238E27FC236}">
                <a16:creationId xmlns:a16="http://schemas.microsoft.com/office/drawing/2014/main" id="{4280AB87-8516-4AC1-804E-704DD95DF30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6242" y="4395990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19" name="Text Placeholder 18" descr="No. 7">
            <a:extLst>
              <a:ext uri="{FF2B5EF4-FFF2-40B4-BE49-F238E27FC236}">
                <a16:creationId xmlns:a16="http://schemas.microsoft.com/office/drawing/2014/main" id="{4D3DC6CF-9870-44CD-80AD-B6718190843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26242" y="5000868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0" name="Text Placeholder 19" descr="No. 8">
            <a:extLst>
              <a:ext uri="{FF2B5EF4-FFF2-40B4-BE49-F238E27FC236}">
                <a16:creationId xmlns:a16="http://schemas.microsoft.com/office/drawing/2014/main" id="{51CE8229-7B4F-4140-BEAF-4B7A3B2F54B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26242" y="5605747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21" name="Text Placeholder 20" descr="Agenda Item 9">
            <a:extLst>
              <a:ext uri="{FF2B5EF4-FFF2-40B4-BE49-F238E27FC236}">
                <a16:creationId xmlns:a16="http://schemas.microsoft.com/office/drawing/2014/main" id="{C0A49B54-BC4A-476F-A603-5BE17A7A85B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57959" y="1371600"/>
            <a:ext cx="2953039" cy="485340"/>
          </a:xfrm>
        </p:spPr>
        <p:txBody>
          <a:bodyPr/>
          <a:lstStyle/>
          <a:p>
            <a:r>
              <a:rPr lang="en-GB" dirty="0"/>
              <a:t>Schema</a:t>
            </a:r>
            <a:endParaRPr lang="en-US" dirty="0"/>
          </a:p>
        </p:txBody>
      </p:sp>
      <p:sp>
        <p:nvSpPr>
          <p:cNvPr id="22" name="Text Placeholder 21" descr="Agenda Item 10">
            <a:extLst>
              <a:ext uri="{FF2B5EF4-FFF2-40B4-BE49-F238E27FC236}">
                <a16:creationId xmlns:a16="http://schemas.microsoft.com/office/drawing/2014/main" id="{A42A74CC-88B3-4A8B-B104-A4EA5745FD2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57959" y="1976478"/>
            <a:ext cx="2953039" cy="485340"/>
          </a:xfrm>
        </p:spPr>
        <p:txBody>
          <a:bodyPr/>
          <a:lstStyle/>
          <a:p>
            <a:r>
              <a:rPr lang="en-GB" dirty="0"/>
              <a:t>Business Data Administration</a:t>
            </a:r>
            <a:endParaRPr lang="en-US" dirty="0"/>
          </a:p>
        </p:txBody>
      </p:sp>
      <p:sp>
        <p:nvSpPr>
          <p:cNvPr id="29" name="Text Placeholder 28" descr="No. 9">
            <a:extLst>
              <a:ext uri="{FF2B5EF4-FFF2-40B4-BE49-F238E27FC236}">
                <a16:creationId xmlns:a16="http://schemas.microsoft.com/office/drawing/2014/main" id="{A4B967A4-9715-47F7-AE1B-2992B282E40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17230" y="1371600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30" name="Text Placeholder 29" descr="No. 10">
            <a:extLst>
              <a:ext uri="{FF2B5EF4-FFF2-40B4-BE49-F238E27FC236}">
                <a16:creationId xmlns:a16="http://schemas.microsoft.com/office/drawing/2014/main" id="{9A0A48D4-B010-41A9-B158-77F3D8729AF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317230" y="1976478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camps of tables/columns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A1F7860-32E8-F962-2DF3-46CC23F6E6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06030" y="1873308"/>
            <a:ext cx="9179940" cy="43624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851BE9-2873-B0BF-7DFF-2CCEE39ABAC9}"/>
              </a:ext>
            </a:extLst>
          </p:cNvPr>
          <p:cNvSpPr txBox="1"/>
          <p:nvPr/>
        </p:nvSpPr>
        <p:spPr>
          <a:xfrm>
            <a:off x="171752" y="2821771"/>
            <a:ext cx="1150430" cy="124857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 defTabSz="180000"/>
            <a:endParaRPr lang="it-IT" sz="1200" u="sng" noProof="0" dirty="0"/>
          </a:p>
          <a:p>
            <a:pPr algn="ctr" defTabSz="180000"/>
            <a:r>
              <a:rPr lang="it-IT" sz="1200" b="1" u="sng" noProof="0" dirty="0" err="1"/>
              <a:t>Search</a:t>
            </a:r>
            <a:r>
              <a:rPr lang="it-IT" sz="1200" u="sng" noProof="0" dirty="0"/>
              <a:t> </a:t>
            </a:r>
            <a:r>
              <a:rPr lang="it-IT" sz="1200" u="sng" dirty="0"/>
              <a:t>field</a:t>
            </a:r>
          </a:p>
          <a:p>
            <a:pPr algn="ctr" defTabSz="180000"/>
            <a:r>
              <a:rPr lang="it-IT" sz="1200" u="sng" dirty="0"/>
              <a:t>u</a:t>
            </a:r>
            <a:r>
              <a:rPr lang="it-IT" sz="1200" u="sng" noProof="0" dirty="0"/>
              <a:t>sed to </a:t>
            </a:r>
          </a:p>
          <a:p>
            <a:pPr algn="ctr" defTabSz="180000"/>
            <a:r>
              <a:rPr lang="it-IT" sz="1200" u="sng" noProof="0" dirty="0" err="1"/>
              <a:t>specify</a:t>
            </a:r>
            <a:r>
              <a:rPr lang="it-IT" sz="1200" u="sng" noProof="0" dirty="0"/>
              <a:t> filters</a:t>
            </a:r>
          </a:p>
          <a:p>
            <a:pPr algn="ctr" defTabSz="180000"/>
            <a:r>
              <a:rPr lang="it-IT" sz="1200" u="sng" dirty="0"/>
              <a:t>and </a:t>
            </a:r>
            <a:r>
              <a:rPr lang="it-IT" sz="1200" u="sng" dirty="0" err="1"/>
              <a:t>find</a:t>
            </a:r>
            <a:r>
              <a:rPr lang="it-IT" sz="1200" u="sng" dirty="0"/>
              <a:t> </a:t>
            </a:r>
            <a:r>
              <a:rPr lang="it-IT" sz="1200" u="sng" dirty="0" err="1"/>
              <a:t>certain</a:t>
            </a:r>
            <a:endParaRPr lang="it-IT" sz="1200" u="sng" dirty="0"/>
          </a:p>
          <a:p>
            <a:pPr algn="ctr" defTabSz="180000"/>
            <a:r>
              <a:rPr lang="it-IT" sz="1200" u="sng" noProof="0" dirty="0" err="1"/>
              <a:t>entitities</a:t>
            </a:r>
            <a:endParaRPr lang="it-IT" sz="1200" u="sng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A90841-0195-C635-E0C3-C0ACB40837F2}"/>
              </a:ext>
            </a:extLst>
          </p:cNvPr>
          <p:cNvCxnSpPr/>
          <p:nvPr/>
        </p:nvCxnSpPr>
        <p:spPr>
          <a:xfrm flipV="1">
            <a:off x="3949612" y="1044139"/>
            <a:ext cx="3284375" cy="12936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19E4FE-7D66-70DB-82F2-8C66A4FC44D2}"/>
              </a:ext>
            </a:extLst>
          </p:cNvPr>
          <p:cNvSpPr txBox="1"/>
          <p:nvPr/>
        </p:nvSpPr>
        <p:spPr>
          <a:xfrm>
            <a:off x="7380513" y="551859"/>
            <a:ext cx="2575249" cy="9845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information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metadata,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both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technical and business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189B0-DBEF-6776-76B8-D268CBD9299C}"/>
              </a:ext>
            </a:extLst>
          </p:cNvPr>
          <p:cNvSpPr txBox="1"/>
          <p:nvPr/>
        </p:nvSpPr>
        <p:spPr>
          <a:xfrm>
            <a:off x="10893315" y="3050780"/>
            <a:ext cx="1157689" cy="141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Technical</a:t>
            </a: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echnical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metadata </a:t>
            </a:r>
          </a:p>
          <a:p>
            <a:pPr algn="ctr" defTabSz="228600"/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system</a:t>
            </a:r>
          </a:p>
          <a:p>
            <a:pPr algn="ctr" defTabSz="228600"/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4E0FC9-B8A9-70C8-0517-C2D2767F671F}"/>
              </a:ext>
            </a:extLst>
          </p:cNvPr>
          <p:cNvCxnSpPr/>
          <p:nvPr/>
        </p:nvCxnSpPr>
        <p:spPr>
          <a:xfrm flipV="1">
            <a:off x="8639800" y="1889629"/>
            <a:ext cx="2230017" cy="9832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C3036E-BF91-C4B0-A0C7-30B6136CD02C}"/>
              </a:ext>
            </a:extLst>
          </p:cNvPr>
          <p:cNvSpPr txBox="1"/>
          <p:nvPr/>
        </p:nvSpPr>
        <p:spPr>
          <a:xfrm>
            <a:off x="10893315" y="1044140"/>
            <a:ext cx="1145422" cy="14195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User-</a:t>
            </a:r>
            <a:r>
              <a:rPr lang="it-IT" sz="1200" b="1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defined</a:t>
            </a:r>
            <a:endParaRPr lang="it-IT" sz="1200" b="1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Thecnical</a:t>
            </a:r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metadata</a:t>
            </a:r>
          </a:p>
          <a:p>
            <a:pPr algn="ctr" defTabSz="228600"/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reated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5D5148-0854-B779-39FD-EDECA6F71102}"/>
              </a:ext>
            </a:extLst>
          </p:cNvPr>
          <p:cNvCxnSpPr/>
          <p:nvPr/>
        </p:nvCxnSpPr>
        <p:spPr>
          <a:xfrm flipH="1">
            <a:off x="779623" y="2387639"/>
            <a:ext cx="927532" cy="3588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B7F49B-2246-FA38-0C11-0876AE09A681}"/>
              </a:ext>
            </a:extLst>
          </p:cNvPr>
          <p:cNvSpPr txBox="1"/>
          <p:nvPr/>
        </p:nvSpPr>
        <p:spPr>
          <a:xfrm>
            <a:off x="171752" y="4774616"/>
            <a:ext cx="1126933" cy="1007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/>
            <a:endParaRPr lang="it-IT" sz="1200" u="sng" noProof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Serach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</a:t>
            </a:r>
            <a:r>
              <a:rPr lang="it-IT" sz="1200" u="sng" noProof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/>
            <a:r>
              <a:rPr lang="it-IT" sz="1200" u="sng" noProof="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EF84D8-8A35-CB41-93A6-C3D6C1EFBD25}"/>
              </a:ext>
            </a:extLst>
          </p:cNvPr>
          <p:cNvCxnSpPr>
            <a:cxnSpLocks/>
          </p:cNvCxnSpPr>
          <p:nvPr/>
        </p:nvCxnSpPr>
        <p:spPr>
          <a:xfrm flipH="1">
            <a:off x="1391560" y="2443292"/>
            <a:ext cx="1204166" cy="249371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02CFA8-9F42-A4FF-E847-2D9139697BAF}"/>
              </a:ext>
            </a:extLst>
          </p:cNvPr>
          <p:cNvCxnSpPr/>
          <p:nvPr/>
        </p:nvCxnSpPr>
        <p:spPr>
          <a:xfrm flipV="1">
            <a:off x="6764694" y="3429000"/>
            <a:ext cx="4105123" cy="1143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9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C9C0454-19AC-66A0-984A-5B33D370B6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57869" y="1873308"/>
            <a:ext cx="7810547" cy="436245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B1317-B861-30C6-0FD2-762CB6B6A9A7}"/>
              </a:ext>
            </a:extLst>
          </p:cNvPr>
          <p:cNvSpPr txBox="1"/>
          <p:nvPr/>
        </p:nvSpPr>
        <p:spPr>
          <a:xfrm>
            <a:off x="8408471" y="1689633"/>
            <a:ext cx="3649413" cy="37407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Technical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field with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thechnical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metadata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already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the system.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the list of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inside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the short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textual name of the dataset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qualidiedName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unique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id f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/dataset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typeName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atlas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field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to access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columns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click.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2E4740-EDD9-B158-4F7E-D97013E9785E}"/>
              </a:ext>
            </a:extLst>
          </p:cNvPr>
          <p:cNvCxnSpPr>
            <a:cxnSpLocks/>
          </p:cNvCxnSpPr>
          <p:nvPr/>
        </p:nvCxnSpPr>
        <p:spPr>
          <a:xfrm flipV="1">
            <a:off x="2160231" y="2034073"/>
            <a:ext cx="6937116" cy="57577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properties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501284-CDC2-6FF2-96A7-E7C6859820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71304" y="1632671"/>
            <a:ext cx="4467691" cy="44975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D8CD9-E8B6-A07F-10D9-210FAA882D02}"/>
              </a:ext>
            </a:extLst>
          </p:cNvPr>
          <p:cNvSpPr txBox="1"/>
          <p:nvPr/>
        </p:nvSpPr>
        <p:spPr>
          <a:xfrm>
            <a:off x="6167535" y="1181100"/>
            <a:ext cx="5153161" cy="4949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endParaRPr lang="it-IT" sz="1200" b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User-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defined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field with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thechnical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metadata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the user and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system.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sistemaSorgente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of the source system from which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dataset originates, coming from the previous level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dataStore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data store containing the dataset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schemaTarget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 of the reference data store that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contains the dataset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primaryAndForeignKey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Primary and secondary keys of the dataset;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allows to be evaluated with N/A in case you do not want to make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list of values explicit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695CF-F0E3-FE9A-BD56-2EF0D640692B}"/>
              </a:ext>
            </a:extLst>
          </p:cNvPr>
          <p:cNvCxnSpPr>
            <a:cxnSpLocks/>
          </p:cNvCxnSpPr>
          <p:nvPr/>
        </p:nvCxnSpPr>
        <p:spPr>
          <a:xfrm flipV="1">
            <a:off x="3426545" y="1530220"/>
            <a:ext cx="3953969" cy="3469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4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User-defined properties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E501284-CDC2-6FF2-96A7-E7C68598207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1672936"/>
            <a:ext cx="4538714" cy="4422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D8CD9-E8B6-A07F-10D9-210FAA882D02}"/>
              </a:ext>
            </a:extLst>
          </p:cNvPr>
          <p:cNvSpPr txBox="1"/>
          <p:nvPr/>
        </p:nvSpPr>
        <p:spPr>
          <a:xfrm>
            <a:off x="6307494" y="1181100"/>
            <a:ext cx="4970106" cy="4914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endParaRPr lang="it-IT" sz="1200" b="1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User-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defined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layerApplicativo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 the application layer in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the dataset in question is located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chiaveDiPartizionamento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Indicate the field(s) on which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dataset partition is applied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frequenzaAggionamento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 frequency of the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that populates the dataset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sizing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Indicates the sizing of the dataset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dataCreation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Entity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date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updateDate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 of last modification on the entity</a:t>
            </a: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695CF-F0E3-FE9A-BD56-2EF0D640692B}"/>
              </a:ext>
            </a:extLst>
          </p:cNvPr>
          <p:cNvCxnSpPr>
            <a:cxnSpLocks/>
          </p:cNvCxnSpPr>
          <p:nvPr/>
        </p:nvCxnSpPr>
        <p:spPr>
          <a:xfrm flipV="1">
            <a:off x="3569614" y="1530220"/>
            <a:ext cx="3950859" cy="3893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0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Metadata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A835B2-E901-48D4-F4BA-5097A3F6EF1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0186" y="1753508"/>
            <a:ext cx="3812330" cy="4362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B278F-52CF-5869-9D69-692299F5DE14}"/>
              </a:ext>
            </a:extLst>
          </p:cNvPr>
          <p:cNvSpPr txBox="1"/>
          <p:nvPr/>
        </p:nvSpPr>
        <p:spPr>
          <a:xfrm>
            <a:off x="5504744" y="1753508"/>
            <a:ext cx="5987070" cy="4362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Metadata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field with business metadata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specified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the user and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inserted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system.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rows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Nome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entita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 Business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of the business entity that will be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associated with the dataset as a vocabulary term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Domino/Area di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referimento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 of the area to which the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present in the dataset belongs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Categoria di Business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 of the business entity that will be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associated with the dataset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Note: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that enables backward and forward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analyzes (input, output, job)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</a:p>
          <a:p>
            <a:pPr algn="ctr" defTabSz="228600">
              <a:lnSpc>
                <a:spcPct val="150000"/>
              </a:lnSpc>
            </a:pPr>
            <a:endParaRPr lang="it-IT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1FFA5-A718-B61C-DF5C-A90CC54AF28D}"/>
              </a:ext>
            </a:extLst>
          </p:cNvPr>
          <p:cNvCxnSpPr>
            <a:cxnSpLocks/>
          </p:cNvCxnSpPr>
          <p:nvPr/>
        </p:nvCxnSpPr>
        <p:spPr>
          <a:xfrm flipV="1">
            <a:off x="3153746" y="1931437"/>
            <a:ext cx="3582956" cy="786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54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4E0-63A1-4567-B6F2-13D91D4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Metadata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2300-58C0-4AD1-A120-CA2E3F403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994"/>
            <a:ext cx="11430000" cy="384048"/>
          </a:xfrm>
        </p:spPr>
        <p:txBody>
          <a:bodyPr/>
          <a:lstStyle/>
          <a:p>
            <a:r>
              <a:rPr lang="en-US" dirty="0"/>
              <a:t>Explanation of fields in user interface - 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5B86-5413-41E1-B92A-FA9387F41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7A835B2-E901-48D4-F4BA-5097A3F6EF1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00186" y="1753508"/>
            <a:ext cx="3812330" cy="4362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B278F-52CF-5869-9D69-692299F5DE14}"/>
              </a:ext>
            </a:extLst>
          </p:cNvPr>
          <p:cNvSpPr txBox="1"/>
          <p:nvPr/>
        </p:nvSpPr>
        <p:spPr>
          <a:xfrm>
            <a:off x="5514392" y="1753508"/>
            <a:ext cx="5977422" cy="4362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noAutofit/>
          </a:bodyPr>
          <a:lstStyle/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Metadata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Dati Sensibili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Information used to highlight the presence of sensitive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or data to be pseudonymized in the dataset: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information identifying the QID data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(name, surname, municipality of birth, state of birth, date of birth)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data falling into particular categories, i.e. 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those that reveal email, telephone number, tax code, notes and descriptions</a:t>
            </a:r>
          </a:p>
          <a:p>
            <a:pPr algn="ctr" defTabSz="228600">
              <a:lnSpc>
                <a:spcPct val="150000"/>
              </a:lnSpc>
            </a:pP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Descrizione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entita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 business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Description of the associated business entity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Profondita</a:t>
            </a: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Storica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Indicates the historical depth contained in the dataset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Storicazione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Management of historical data versioning</a:t>
            </a:r>
          </a:p>
          <a:p>
            <a:pPr algn="ctr" defTabSz="228600">
              <a:lnSpc>
                <a:spcPct val="150000"/>
              </a:lnSpc>
            </a:pPr>
            <a:endParaRPr lang="en-US" sz="1200" u="sn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defTabSz="228600">
              <a:lnSpc>
                <a:spcPct val="150000"/>
              </a:lnSpc>
            </a:pPr>
            <a:r>
              <a:rPr lang="it-IT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it-IT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Owner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1200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responsable</a:t>
            </a:r>
            <a:r>
              <a:rPr lang="it-IT" sz="1200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for data governance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1FFA5-A718-B61C-DF5C-A90CC54AF28D}"/>
              </a:ext>
            </a:extLst>
          </p:cNvPr>
          <p:cNvCxnSpPr>
            <a:cxnSpLocks/>
          </p:cNvCxnSpPr>
          <p:nvPr/>
        </p:nvCxnSpPr>
        <p:spPr>
          <a:xfrm flipV="1">
            <a:off x="2500604" y="1931437"/>
            <a:ext cx="4488025" cy="1306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2FBF4F2E-F087-4272-92B7-EBFC9338E4E0}" vid="{7D8D2FDC-5BB6-426F-B842-14018C48757E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C13DE77D473564C8160177E9C20968E" ma:contentTypeVersion="14" ma:contentTypeDescription="Создание документа." ma:contentTypeScope="" ma:versionID="9ca26cad67985b650ba7ea02cfe7dd52">
  <xsd:schema xmlns:xsd="http://www.w3.org/2001/XMLSchema" xmlns:xs="http://www.w3.org/2001/XMLSchema" xmlns:p="http://schemas.microsoft.com/office/2006/metadata/properties" xmlns:ns2="438cc39d-9e68-451c-a302-12d7eaa5ec89" xmlns:ns3="83b3c278-bc94-4531-b63f-bd6770ca5f24" targetNamespace="http://schemas.microsoft.com/office/2006/metadata/properties" ma:root="true" ma:fieldsID="e47a12c6359df1a19d021548bd0f7379" ns2:_="" ns3:_="">
    <xsd:import namespace="438cc39d-9e68-451c-a302-12d7eaa5ec89"/>
    <xsd:import namespace="83b3c278-bc94-4531-b63f-bd6770ca5f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cc39d-9e68-451c-a302-12d7eaa5e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3c278-bc94-4531-b63f-bd6770ca5f2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f4075f8-0c32-4622-b0e7-db0f93799e57}" ma:internalName="TaxCatchAll" ma:showField="CatchAllData" ma:web="83b3c278-bc94-4531-b63f-bd6770ca5f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8cc39d-9e68-451c-a302-12d7eaa5ec89">
      <Terms xmlns="http://schemas.microsoft.com/office/infopath/2007/PartnerControls"/>
    </lcf76f155ced4ddcb4097134ff3c332f>
    <TaxCatchAll xmlns="83b3c278-bc94-4531-b63f-bd6770ca5f24" xsi:nil="true"/>
  </documentManagement>
</p:properties>
</file>

<file path=customXml/itemProps1.xml><?xml version="1.0" encoding="utf-8"?>
<ds:datastoreItem xmlns:ds="http://schemas.openxmlformats.org/officeDocument/2006/customXml" ds:itemID="{D1B16C10-508E-466A-924D-D7B9EEFF205F}"/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User_manual</Template>
  <TotalTime>1986</TotalTime>
  <Words>940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Graphik</vt:lpstr>
      <vt:lpstr>GT Sectra Fine Rg</vt:lpstr>
      <vt:lpstr>System Font</vt:lpstr>
      <vt:lpstr>Accenture 2020</vt:lpstr>
      <vt:lpstr>User Manual</vt:lpstr>
      <vt:lpstr>Explanation of Apache Atlas System</vt:lpstr>
      <vt:lpstr>Instructions</vt:lpstr>
      <vt:lpstr>Main camps of tables/columns</vt:lpstr>
      <vt:lpstr>Properties</vt:lpstr>
      <vt:lpstr>User-defined properties </vt:lpstr>
      <vt:lpstr>User-defined properties </vt:lpstr>
      <vt:lpstr>Business Metadata</vt:lpstr>
      <vt:lpstr>Business Metadata</vt:lpstr>
      <vt:lpstr>Lineage</vt:lpstr>
      <vt:lpstr>Relationship</vt:lpstr>
      <vt:lpstr>Classification</vt:lpstr>
      <vt:lpstr>Audit</vt:lpstr>
      <vt:lpstr>Schema</vt:lpstr>
      <vt:lpstr>Business Data Administration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subject>Accenture PowerPoint Template 16x9 Graphik</dc:subject>
  <dc:creator>Myrzashova, Nursaule</dc:creator>
  <cp:lastModifiedBy>Myrzashova, Nursaule</cp:lastModifiedBy>
  <cp:revision>7</cp:revision>
  <cp:lastPrinted>2020-11-17T04:05:48Z</cp:lastPrinted>
  <dcterms:created xsi:type="dcterms:W3CDTF">2023-11-28T09:07:37Z</dcterms:created>
  <dcterms:modified xsi:type="dcterms:W3CDTF">2023-12-12T09:58:07Z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0x0101002C13DE77D473564C8160177E9C20968E</vt:lpwstr>
  </property>
</Properties>
</file>