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0266e659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0266e659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0266e659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0266e659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0266e659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0266e659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0266e659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0266e659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0266e659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0266e659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0266e65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0266e65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0266e65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0266e65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0266e65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0266e65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0266e65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0266e65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0266e65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0266e65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0266e659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0266e65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0266e659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0266e659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МУЗЫКА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ОПРОС НЕСКОЛЬКИХ ЛЮДЕЙ НА ИХ ОТНОШЕНИЯ К МУЗЫКЕ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129250" y="4065250"/>
            <a:ext cx="41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by:Нурсейит Халилов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0" y="0"/>
            <a:ext cx="3000000" cy="3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Когда была выпущена ваша любимая песня </a:t>
            </a:r>
            <a:r>
              <a:rPr lang="ru" sz="9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7 ответов</a:t>
            </a:r>
            <a:endParaRPr sz="9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февр. 2004 г.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9400" marR="1270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0EBF8"/>
                </a:highlight>
                <a:latin typeface="Roboto"/>
                <a:ea typeface="Roboto"/>
                <a:cs typeface="Roboto"/>
                <a:sym typeface="Roboto"/>
              </a:rPr>
              <a:t>14</a:t>
            </a:r>
            <a:endParaRPr sz="1000">
              <a:solidFill>
                <a:schemeClr val="dk1"/>
              </a:solidFill>
              <a:highlight>
                <a:srgbClr val="F0EB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окт. 2005 г.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9400" marR="1270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0EBF8"/>
                </a:highlight>
                <a:latin typeface="Roboto"/>
                <a:ea typeface="Roboto"/>
                <a:cs typeface="Roboto"/>
                <a:sym typeface="Roboto"/>
              </a:rPr>
              <a:t>30</a:t>
            </a:r>
            <a:endParaRPr sz="1000">
              <a:solidFill>
                <a:schemeClr val="dk1"/>
              </a:solidFill>
              <a:highlight>
                <a:srgbClr val="F0EB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февр. 2008 г.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9400" marR="1270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0EBF8"/>
                </a:highlight>
                <a:latin typeface="Roboto"/>
                <a:ea typeface="Roboto"/>
                <a:cs typeface="Roboto"/>
                <a:sym typeface="Roboto"/>
              </a:rPr>
              <a:t>10</a:t>
            </a:r>
            <a:endParaRPr sz="1000">
              <a:solidFill>
                <a:schemeClr val="dk1"/>
              </a:solidFill>
              <a:highlight>
                <a:srgbClr val="F0EB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авг. 2012 г.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9400" marR="1270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0EBF8"/>
                </a:highlight>
                <a:latin typeface="Roboto"/>
                <a:ea typeface="Roboto"/>
                <a:cs typeface="Roboto"/>
                <a:sym typeface="Roboto"/>
              </a:rPr>
              <a:t>28</a:t>
            </a:r>
            <a:endParaRPr sz="1000">
              <a:solidFill>
                <a:schemeClr val="dk1"/>
              </a:solidFill>
              <a:highlight>
                <a:srgbClr val="F0EB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окт. 2023 г.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9400" marR="1270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0EBF8"/>
                </a:highlight>
                <a:latin typeface="Roboto"/>
                <a:ea typeface="Roboto"/>
                <a:cs typeface="Roboto"/>
                <a:sym typeface="Roboto"/>
              </a:rPr>
              <a:t>13</a:t>
            </a:r>
            <a:endParaRPr sz="1000">
              <a:solidFill>
                <a:schemeClr val="dk1"/>
              </a:solidFill>
              <a:highlight>
                <a:srgbClr val="F0EB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дек. 2023 г.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9400" marR="1270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0EBF8"/>
                </a:highlight>
                <a:latin typeface="Roboto"/>
                <a:ea typeface="Roboto"/>
                <a:cs typeface="Roboto"/>
                <a:sym typeface="Roboto"/>
              </a:rPr>
              <a:t>31</a:t>
            </a:r>
            <a:endParaRPr sz="1000">
              <a:solidFill>
                <a:schemeClr val="dk1"/>
              </a:solidFill>
              <a:highlight>
                <a:srgbClr val="F0EB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янв. 2025 г.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9400" marR="12700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0EBF8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solidFill>
                <a:schemeClr val="dk1"/>
              </a:solidFill>
              <a:highlight>
                <a:srgbClr val="F0EB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0" y="0"/>
            <a:ext cx="30000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3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Сколько часов в день у вас уходит на прослушивание музыки </a:t>
            </a:r>
            <a:r>
              <a:rPr lang="ru" sz="9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9 ответов</a:t>
            </a:r>
            <a:endParaRPr sz="9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9400" marR="1270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0EBF8"/>
                </a:highlight>
                <a:latin typeface="Roboto"/>
                <a:ea typeface="Roboto"/>
                <a:cs typeface="Roboto"/>
                <a:sym typeface="Roboto"/>
              </a:rPr>
              <a:t>00:24:12</a:t>
            </a:r>
            <a:endParaRPr sz="1000">
              <a:solidFill>
                <a:schemeClr val="dk1"/>
              </a:solidFill>
              <a:highlight>
                <a:srgbClr val="F0EB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79400" marR="1270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0EB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79400" marR="1270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0EBF8"/>
                </a:highlight>
                <a:latin typeface="Roboto"/>
                <a:ea typeface="Roboto"/>
                <a:cs typeface="Roboto"/>
                <a:sym typeface="Roboto"/>
              </a:rPr>
              <a:t>00:30:00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9400" marR="1270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0EBF8"/>
                </a:highlight>
                <a:latin typeface="Roboto"/>
                <a:ea typeface="Roboto"/>
                <a:cs typeface="Roboto"/>
                <a:sym typeface="Roboto"/>
              </a:rPr>
              <a:t>01:01:01</a:t>
            </a:r>
            <a:endParaRPr sz="1000">
              <a:solidFill>
                <a:schemeClr val="dk1"/>
              </a:solidFill>
              <a:highlight>
                <a:srgbClr val="F0EB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79400" marR="1270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0EB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79400" marR="1270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0EBF8"/>
                </a:highlight>
                <a:latin typeface="Roboto"/>
                <a:ea typeface="Roboto"/>
                <a:cs typeface="Roboto"/>
                <a:sym typeface="Roboto"/>
              </a:rPr>
              <a:t>01:30:00</a:t>
            </a:r>
            <a:endParaRPr sz="1000">
              <a:solidFill>
                <a:schemeClr val="dk1"/>
              </a:solidFill>
              <a:highlight>
                <a:srgbClr val="F0EB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9400" marR="1270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0EBF8"/>
                </a:highlight>
                <a:latin typeface="Roboto"/>
                <a:ea typeface="Roboto"/>
                <a:cs typeface="Roboto"/>
                <a:sym typeface="Roboto"/>
              </a:rPr>
              <a:t>02:30:15</a:t>
            </a:r>
            <a:endParaRPr sz="1000">
              <a:solidFill>
                <a:schemeClr val="dk1"/>
              </a:solidFill>
              <a:highlight>
                <a:srgbClr val="F0EB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9400" marR="1270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0EBF8"/>
                </a:highlight>
                <a:latin typeface="Roboto"/>
                <a:ea typeface="Roboto"/>
                <a:cs typeface="Roboto"/>
                <a:sym typeface="Roboto"/>
              </a:rPr>
              <a:t>03:00:00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ru" sz="1000">
                <a:solidFill>
                  <a:schemeClr val="dk1"/>
                </a:solidFill>
                <a:highlight>
                  <a:srgbClr val="F0EBF8"/>
                </a:highlight>
                <a:latin typeface="Roboto"/>
                <a:ea typeface="Roboto"/>
                <a:cs typeface="Roboto"/>
                <a:sym typeface="Roboto"/>
              </a:rPr>
              <a:t>05:15:00 </a:t>
            </a:r>
            <a:endParaRPr sz="1000">
              <a:solidFill>
                <a:schemeClr val="dk1"/>
              </a:solidFill>
              <a:highlight>
                <a:srgbClr val="F0EB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0EB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79400" marR="1270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0EBF8"/>
                </a:highlight>
                <a:latin typeface="Roboto"/>
                <a:ea typeface="Roboto"/>
                <a:cs typeface="Roboto"/>
                <a:sym typeface="Roboto"/>
              </a:rPr>
              <a:t>05:30:55</a:t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9400" marR="127000" rtl="0" algn="l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0EBF8"/>
                </a:highlight>
                <a:latin typeface="Roboto"/>
                <a:ea typeface="Roboto"/>
                <a:cs typeface="Roboto"/>
                <a:sym typeface="Roboto"/>
              </a:rPr>
              <a:t>10:10:20</a:t>
            </a:r>
            <a:endParaRPr sz="1000">
              <a:solidFill>
                <a:schemeClr val="dk1"/>
              </a:solidFill>
              <a:highlight>
                <a:srgbClr val="F0EB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Влияет ли музыка на ваше настроение. Количество ответов: 12 ответов." id="111" name="Google Shape;111;p24" title="Влияет ли музыка на ваше настроение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Как вы относитесь к живым концертам ?. Количество ответов: 12 ответов." id="116" name="Google Shape;116;p25" title="Как вы относитесь к живым концертам 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57637" l="28651" r="28647" t="17377"/>
          <a:stretch/>
        </p:blipFill>
        <p:spPr>
          <a:xfrm>
            <a:off x="239376" y="939825"/>
            <a:ext cx="7813627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Какой жанр музыки вам нравится больше всего?. Количество ответов: 12 ответов." id="66" name="Google Shape;66;p15" title="Какой жанр музыки вам нравится больше всего?"/>
          <p:cNvPicPr preferRelativeResize="0"/>
          <p:nvPr/>
        </p:nvPicPr>
        <p:blipFill rotWithShape="1">
          <a:blip r:embed="rId3">
            <a:alphaModFix/>
          </a:blip>
          <a:srcRect b="-2649" l="-400" r="399" t="2649"/>
          <a:stretch/>
        </p:blipFill>
        <p:spPr>
          <a:xfrm>
            <a:off x="0" y="49977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Где вы обычно слушаете музыку?. Количество ответов: 12 ответов." id="71" name="Google Shape;71;p16" title="Где вы обычно слушаете музыку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Какой ваш любимый исполнитель ?. Количество ответов: 11 ответов." id="76" name="Google Shape;76;p17" title="Какой ваш любимый исполнитель 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00" y="166975"/>
            <a:ext cx="8839204" cy="4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Как часто вы слушаете музыку ?. Количество ответов: 12 ответов." id="81" name="Google Shape;81;p18" title="Как часто вы слушаете музыку 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Каким способом вы обычно слушаете музыку ?. Количество ответов: 12 ответов." id="86" name="Google Shape;86;p19" title="Каким способом вы обычно слушаете музыку 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На каком языке вы чаще всего слушаете музыку?. Количество ответов: 12 ответов." id="91" name="Google Shape;91;p20" title="На каком языке вы чаще всего слушаете музыку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Считаете ли вы что музыка плохо влияет на человека. Количество ответов: 11 ответов." id="96" name="Google Shape;96;p21" title="Считаете ли вы что музыка плохо влияет на человек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