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300" r:id="rId9"/>
    <p:sldId id="301" r:id="rId10"/>
    <p:sldId id="262" r:id="rId11"/>
    <p:sldId id="263" r:id="rId12"/>
    <p:sldId id="264" r:id="rId13"/>
    <p:sldId id="265" r:id="rId14"/>
    <p:sldId id="266" r:id="rId15"/>
    <p:sldId id="303" r:id="rId16"/>
    <p:sldId id="304" r:id="rId17"/>
    <p:sldId id="305" r:id="rId18"/>
    <p:sldId id="267" r:id="rId19"/>
    <p:sldId id="268" r:id="rId20"/>
    <p:sldId id="269" r:id="rId21"/>
    <p:sldId id="306" r:id="rId22"/>
    <p:sldId id="270" r:id="rId23"/>
    <p:sldId id="272" r:id="rId24"/>
    <p:sldId id="308" r:id="rId25"/>
    <p:sldId id="307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</p:sldIdLst>
  <p:sldSz cx="9144000" cy="5143500" type="screen16x9"/>
  <p:notesSz cx="6858000" cy="9144000"/>
  <p:defaultTextStyle>
    <a:lvl1pPr>
      <a:defRPr sz="1400">
        <a:latin typeface="+mj-lt"/>
        <a:ea typeface="+mj-ea"/>
        <a:cs typeface="+mj-cs"/>
        <a:sym typeface="Avenir Roman"/>
      </a:defRPr>
    </a:lvl1pPr>
    <a:lvl2pPr>
      <a:defRPr sz="1400">
        <a:latin typeface="+mj-lt"/>
        <a:ea typeface="+mj-ea"/>
        <a:cs typeface="+mj-cs"/>
        <a:sym typeface="Avenir Roman"/>
      </a:defRPr>
    </a:lvl2pPr>
    <a:lvl3pPr>
      <a:defRPr sz="1400">
        <a:latin typeface="+mj-lt"/>
        <a:ea typeface="+mj-ea"/>
        <a:cs typeface="+mj-cs"/>
        <a:sym typeface="Avenir Roman"/>
      </a:defRPr>
    </a:lvl3pPr>
    <a:lvl4pPr>
      <a:defRPr sz="1400">
        <a:latin typeface="+mj-lt"/>
        <a:ea typeface="+mj-ea"/>
        <a:cs typeface="+mj-cs"/>
        <a:sym typeface="Avenir Roman"/>
      </a:defRPr>
    </a:lvl4pPr>
    <a:lvl5pPr>
      <a:defRPr sz="1400">
        <a:latin typeface="+mj-lt"/>
        <a:ea typeface="+mj-ea"/>
        <a:cs typeface="+mj-cs"/>
        <a:sym typeface="Avenir Roman"/>
      </a:defRPr>
    </a:lvl5pPr>
    <a:lvl6pPr>
      <a:defRPr sz="1400">
        <a:latin typeface="+mj-lt"/>
        <a:ea typeface="+mj-ea"/>
        <a:cs typeface="+mj-cs"/>
        <a:sym typeface="Avenir Roman"/>
      </a:defRPr>
    </a:lvl6pPr>
    <a:lvl7pPr>
      <a:defRPr sz="1400">
        <a:latin typeface="+mj-lt"/>
        <a:ea typeface="+mj-ea"/>
        <a:cs typeface="+mj-cs"/>
        <a:sym typeface="Avenir Roman"/>
      </a:defRPr>
    </a:lvl7pPr>
    <a:lvl8pPr>
      <a:defRPr sz="1400">
        <a:latin typeface="+mj-lt"/>
        <a:ea typeface="+mj-ea"/>
        <a:cs typeface="+mj-cs"/>
        <a:sym typeface="Avenir Roman"/>
      </a:defRPr>
    </a:lvl8pPr>
    <a:lvl9pPr>
      <a:defRPr sz="1400">
        <a:latin typeface="+mj-lt"/>
        <a:ea typeface="+mj-ea"/>
        <a:cs typeface="+mj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0208005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59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85800" y="749864"/>
            <a:ext cx="7772400" cy="21647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85800" y="2914650"/>
            <a:ext cx="7677602" cy="222885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74089" y="-293115"/>
            <a:ext cx="7591499" cy="5715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 rot="5400000">
            <a:off x="-5418953" y="-8961495"/>
            <a:ext cx="3729002" cy="78994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 rot="5400000">
            <a:off x="5761349" y="-818102"/>
            <a:ext cx="4579202" cy="21861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 rot="5400000">
            <a:off x="-5101789" y="-7156751"/>
            <a:ext cx="4579202" cy="641350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396875" y="0"/>
            <a:ext cx="8747099" cy="914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396875" y="0"/>
            <a:ext cx="8747099" cy="914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85800" y="1486430"/>
            <a:ext cx="7772400" cy="135362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685800" y="2840053"/>
            <a:ext cx="7772400" cy="230344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3305175"/>
            <a:ext cx="7772401" cy="1838326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0"/>
            <a:ext cx="7772401" cy="330503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374089" y="106716"/>
            <a:ext cx="7591499" cy="91484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638175" y="1021554"/>
            <a:ext cx="3871799" cy="41219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457200" y="192630"/>
            <a:ext cx="8229600" cy="88409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457200" y="1076724"/>
            <a:ext cx="4040100" cy="5543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357762" y="0"/>
            <a:ext cx="7591499" cy="123910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3008399" cy="107628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3575050" y="204785"/>
            <a:ext cx="5111699" cy="493871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399" cy="4251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7897813" y="-20242"/>
            <a:ext cx="1309801" cy="27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Carnegie Mellon</a:t>
            </a:r>
          </a:p>
        </p:txBody>
      </p:sp>
      <p:sp>
        <p:nvSpPr>
          <p:cNvPr id="4" name="Shape 4"/>
          <p:cNvSpPr/>
          <p:nvPr/>
        </p:nvSpPr>
        <p:spPr>
          <a:xfrm>
            <a:off x="8830842" y="4958834"/>
            <a:ext cx="313202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 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7015" y="203459"/>
            <a:ext cx="7592102" cy="818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96875" y="1021554"/>
            <a:ext cx="7896301" cy="4121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2400">
          <a:latin typeface="Arial"/>
          <a:ea typeface="Arial"/>
          <a:cs typeface="Arial"/>
          <a:sym typeface="Arial"/>
        </a:defRPr>
      </a:lvl1pPr>
      <a:lvl2pPr>
        <a:defRPr sz="2400">
          <a:latin typeface="Arial"/>
          <a:ea typeface="Arial"/>
          <a:cs typeface="Arial"/>
          <a:sym typeface="Arial"/>
        </a:defRPr>
      </a:lvl2pPr>
      <a:lvl3pPr>
        <a:defRPr sz="2400">
          <a:latin typeface="Arial"/>
          <a:ea typeface="Arial"/>
          <a:cs typeface="Arial"/>
          <a:sym typeface="Arial"/>
        </a:defRPr>
      </a:lvl3pPr>
      <a:lvl4pPr>
        <a:defRPr sz="2400">
          <a:latin typeface="Arial"/>
          <a:ea typeface="Arial"/>
          <a:cs typeface="Arial"/>
          <a:sym typeface="Arial"/>
        </a:defRPr>
      </a:lvl4pPr>
      <a:lvl5pPr>
        <a:defRPr sz="2400">
          <a:latin typeface="Arial"/>
          <a:ea typeface="Arial"/>
          <a:cs typeface="Arial"/>
          <a:sym typeface="Arial"/>
        </a:defRPr>
      </a:lvl5pPr>
      <a:lvl6pPr>
        <a:defRPr sz="2400">
          <a:latin typeface="Arial"/>
          <a:ea typeface="Arial"/>
          <a:cs typeface="Arial"/>
          <a:sym typeface="Arial"/>
        </a:defRPr>
      </a:lvl6pPr>
      <a:lvl7pPr>
        <a:defRPr sz="2400">
          <a:latin typeface="Arial"/>
          <a:ea typeface="Arial"/>
          <a:cs typeface="Arial"/>
          <a:sym typeface="Arial"/>
        </a:defRPr>
      </a:lvl7pPr>
      <a:lvl8pPr>
        <a:defRPr sz="2400">
          <a:latin typeface="Arial"/>
          <a:ea typeface="Arial"/>
          <a:cs typeface="Arial"/>
          <a:sym typeface="Arial"/>
        </a:defRPr>
      </a:lvl8pPr>
      <a:lvl9pPr>
        <a:defRPr sz="24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ndrew.cmu.edu/course/15-123-kesden/index/lecture_index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1281006"/>
            <a:ext cx="7772400" cy="11025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19062" indent="-119062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 algn="ctr">
              <a:defRPr sz="1800"/>
            </a:pPr>
            <a:r>
              <a:rPr sz="4000" b="1" dirty="0"/>
              <a:t>C Boot Camp 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685798" y="2914649"/>
            <a:ext cx="7772399" cy="1693210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lvl="0">
              <a:defRPr sz="1800"/>
            </a:pPr>
            <a:endParaRPr lang="en-US" altLang="ko-KR" sz="1400" dirty="0"/>
          </a:p>
          <a:p>
            <a:pPr lvl="0">
              <a:defRPr sz="1800"/>
            </a:pPr>
            <a:r>
              <a:rPr lang="en-US" altLang="ko-KR" sz="1400" dirty="0"/>
              <a:t>	</a:t>
            </a:r>
          </a:p>
          <a:p>
            <a:pPr lvl="0">
              <a:defRPr sz="1800"/>
            </a:pPr>
            <a:endParaRPr lang="en-US" altLang="ko-KR" sz="1400" dirty="0"/>
          </a:p>
          <a:p>
            <a:pPr lvl="0">
              <a:defRPr sz="1800"/>
            </a:pPr>
            <a:endParaRPr lang="en-US" altLang="ko-KR" sz="1400" dirty="0"/>
          </a:p>
          <a:p>
            <a:pPr lvl="0" algn="just">
              <a:defRPr sz="1800"/>
            </a:pPr>
            <a:r>
              <a:rPr lang="en-US" altLang="ko-KR" sz="1400" dirty="0"/>
              <a:t>						</a:t>
            </a:r>
            <a:r>
              <a:rPr lang="en-US" altLang="ko-KR" sz="2000" b="1" dirty="0"/>
              <a:t>8</a:t>
            </a:r>
            <a:r>
              <a:rPr sz="2000" b="1" dirty="0"/>
              <a:t> </a:t>
            </a:r>
            <a:r>
              <a:rPr lang="en-US" sz="2000" b="1" dirty="0"/>
              <a:t>April</a:t>
            </a:r>
            <a:r>
              <a:rPr sz="2000" b="1" dirty="0"/>
              <a:t> 201</a:t>
            </a:r>
            <a:r>
              <a:rPr lang="en-US" altLang="ko-KR" sz="2000" b="1" dirty="0"/>
              <a:t>9</a:t>
            </a:r>
          </a:p>
          <a:p>
            <a:pPr lvl="0" algn="r">
              <a:defRPr sz="1800"/>
            </a:pPr>
            <a:endParaRPr lang="en-US" sz="2000" b="1" dirty="0"/>
          </a:p>
          <a:p>
            <a:pPr lvl="0" algn="r">
              <a:defRPr sz="1800"/>
            </a:pPr>
            <a:r>
              <a:rPr lang="en-US" sz="2000" b="1" dirty="0"/>
              <a:t>				</a:t>
            </a:r>
            <a:r>
              <a:rPr lang="en-US" sz="2000" b="1" dirty="0" err="1"/>
              <a:t>Minsu</a:t>
            </a:r>
            <a:r>
              <a:rPr lang="en-US" sz="2000" b="1" dirty="0"/>
              <a:t> Kang</a:t>
            </a:r>
            <a:endParaRPr sz="20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Pointer Arithmetic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Can add/subtract from an address to get a new address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Only perform when absolutely necessary (</a:t>
            </a:r>
            <a:r>
              <a:rPr lang="en-US" dirty="0"/>
              <a:t>i.e.,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dirty="0"/>
              <a:t>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Result depends on the pointer type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dirty="0"/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2200" dirty="0"/>
              <a:t>, where </a:t>
            </a:r>
            <a:r>
              <a:rPr sz="22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200" dirty="0"/>
              <a:t> is a pointer </a:t>
            </a:r>
            <a:r>
              <a:rPr sz="2200" dirty="0">
                <a:latin typeface="Courier New"/>
                <a:ea typeface="Courier New"/>
                <a:cs typeface="Courier New"/>
                <a:sym typeface="Courier New"/>
              </a:rPr>
              <a:t>= 0x100</a:t>
            </a:r>
            <a:r>
              <a:rPr sz="2200" dirty="0"/>
              <a:t>, </a:t>
            </a:r>
            <a:r>
              <a:rPr sz="22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200" dirty="0"/>
              <a:t> is an </a:t>
            </a:r>
            <a:r>
              <a:rPr sz="22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2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(</a:t>
            </a:r>
            <a:r>
              <a:rPr sz="2200" i="1" dirty="0"/>
              <a:t>x86-64</a:t>
            </a:r>
            <a:r>
              <a:rPr dirty="0"/>
              <a:t>)</a:t>
            </a:r>
            <a:endParaRPr sz="2200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 A</a:t>
            </a:r>
            <a:r>
              <a:rPr sz="1600" dirty="0"/>
              <a:t>: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+ 4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char* A</a:t>
            </a:r>
            <a:r>
              <a:rPr sz="1600" dirty="0"/>
              <a:t>: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A+i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(char)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600" dirty="0">
              <a:latin typeface="American Typewriter"/>
              <a:ea typeface="American Typewriter"/>
              <a:cs typeface="American Typewriter"/>
              <a:sym typeface="American Typewriter"/>
            </a:endParaRP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** A</a:t>
            </a:r>
            <a:r>
              <a:rPr sz="1600" dirty="0"/>
              <a:t>: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A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*) *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= 0x100 + 8 *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base_address</a:t>
            </a:r>
            <a:r>
              <a:rPr lang="en-US" altLang="ko-KR" sz="1600" dirty="0">
                <a:latin typeface="Courier New"/>
                <a:ea typeface="Courier New"/>
                <a:cs typeface="Courier New"/>
                <a:sym typeface="Courier New"/>
              </a:rPr>
              <a:t>(A) + </a:t>
            </a:r>
            <a:r>
              <a:rPr lang="en-US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data_size</a:t>
            </a:r>
            <a:r>
              <a:rPr lang="en-US" altLang="ko-KR"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altLang="ko-KR" sz="1600" dirty="0">
                <a:latin typeface="Courier New"/>
                <a:ea typeface="Courier New"/>
                <a:cs typeface="Courier New"/>
                <a:sym typeface="Courier New"/>
              </a:rPr>
              <a:t>..) * index(</a:t>
            </a:r>
            <a:r>
              <a:rPr lang="en-US" altLang="ko-KR"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altLang="ko-KR" sz="16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Rule of thumb: </a:t>
            </a:r>
            <a:r>
              <a:rPr sz="2200" dirty="0">
                <a:solidFill>
                  <a:srgbClr val="FF0000"/>
                </a:solidFill>
              </a:rPr>
              <a:t>cast pointer explicitly to avoid confusion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/>
              <a:t>Prefer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(char*)(A)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/>
              <a:t> vs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A +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1600" dirty="0"/>
              <a:t>, even if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char* A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>
                <a:solidFill>
                  <a:srgbClr val="FF0000"/>
                </a:solidFill>
              </a:rPr>
              <a:t>Absolutely do this in macros</a:t>
            </a:r>
            <a:r>
              <a:rPr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1600" dirty="0">
                <a:solidFill>
                  <a:srgbClr val="FF0000"/>
                </a:solidFill>
              </a:rPr>
              <a:t>i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  <a:r>
              <a:rPr sz="1600" dirty="0">
                <a:solidFill>
                  <a:srgbClr val="FF0000"/>
                </a:solidFill>
              </a:rPr>
              <a:t>e</a:t>
            </a:r>
            <a:r>
              <a:rPr lang="en-US" sz="1600" dirty="0">
                <a:solidFill>
                  <a:srgbClr val="FF0000"/>
                </a:solidFill>
              </a:rPr>
              <a:t>.,</a:t>
            </a:r>
            <a:r>
              <a:rPr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6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Structs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371823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200" dirty="0"/>
              <a:t>Collection</a:t>
            </a:r>
            <a:r>
              <a:rPr sz="2200" dirty="0"/>
              <a:t> of </a:t>
            </a:r>
            <a:r>
              <a:rPr lang="en-US" sz="2200" dirty="0"/>
              <a:t>values</a:t>
            </a:r>
            <a:r>
              <a:rPr sz="2200" dirty="0"/>
              <a:t> placed under one name in a </a:t>
            </a:r>
            <a:r>
              <a:rPr lang="en-US" sz="2200" dirty="0"/>
              <a:t>single </a:t>
            </a:r>
            <a:r>
              <a:rPr sz="2200" dirty="0"/>
              <a:t>block of memory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Can </a:t>
            </a:r>
            <a:r>
              <a:rPr lang="en-US" dirty="0"/>
              <a:t>put</a:t>
            </a:r>
            <a:r>
              <a:rPr dirty="0"/>
              <a:t> structs, arrays in other structs</a:t>
            </a:r>
            <a:endParaRPr lang="en-US" altLang="ko-KR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Given </a:t>
            </a:r>
            <a:r>
              <a:rPr sz="2200" b="1" dirty="0">
                <a:solidFill>
                  <a:srgbClr val="FF0000"/>
                </a:solidFill>
              </a:rPr>
              <a:t>a struct </a:t>
            </a:r>
            <a:r>
              <a:rPr sz="2200" b="1" i="1" dirty="0">
                <a:solidFill>
                  <a:srgbClr val="FF0000"/>
                </a:solidFill>
              </a:rPr>
              <a:t>instance</a:t>
            </a:r>
            <a:r>
              <a:rPr sz="2200" dirty="0"/>
              <a:t>, access the fields using the </a:t>
            </a:r>
            <a:r>
              <a:rPr sz="2200" b="1" dirty="0"/>
              <a:t>‘</a:t>
            </a:r>
            <a:r>
              <a:rPr sz="2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sz="2200" b="1" dirty="0"/>
              <a:t>’</a:t>
            </a:r>
            <a:r>
              <a:rPr sz="2200" dirty="0"/>
              <a:t> operator</a:t>
            </a:r>
            <a:endParaRPr lang="en-US" altLang="ko-KR" sz="2200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sz="2200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Given </a:t>
            </a:r>
            <a:r>
              <a:rPr sz="2200" b="1" dirty="0">
                <a:solidFill>
                  <a:srgbClr val="FF0000"/>
                </a:solidFill>
              </a:rPr>
              <a:t>a </a:t>
            </a:r>
            <a:r>
              <a:rPr sz="2200" b="1" dirty="0" err="1">
                <a:solidFill>
                  <a:srgbClr val="FF0000"/>
                </a:solidFill>
              </a:rPr>
              <a:t>struct</a:t>
            </a:r>
            <a:r>
              <a:rPr sz="2200" b="1" dirty="0">
                <a:solidFill>
                  <a:srgbClr val="FF0000"/>
                </a:solidFill>
              </a:rPr>
              <a:t> </a:t>
            </a:r>
            <a:r>
              <a:rPr sz="2200" b="1" i="1" dirty="0">
                <a:solidFill>
                  <a:srgbClr val="FF0000"/>
                </a:solidFill>
              </a:rPr>
              <a:t>pointer</a:t>
            </a:r>
            <a:r>
              <a:rPr sz="2200" dirty="0"/>
              <a:t>, access the fields using the ‘</a:t>
            </a:r>
            <a:r>
              <a:rPr sz="2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2200" dirty="0"/>
              <a:t>’ operator</a:t>
            </a:r>
          </a:p>
        </p:txBody>
      </p:sp>
      <p:sp>
        <p:nvSpPr>
          <p:cNvPr id="77" name="Shape 77"/>
          <p:cNvSpPr/>
          <p:nvPr/>
        </p:nvSpPr>
        <p:spPr>
          <a:xfrm>
            <a:off x="525140" y="3516672"/>
            <a:ext cx="1846081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struct foo_s {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int a;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char b;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78" name="Shape 78"/>
          <p:cNvSpPr/>
          <p:nvPr/>
        </p:nvSpPr>
        <p:spPr>
          <a:xfrm>
            <a:off x="2584782" y="3516672"/>
            <a:ext cx="3136569" cy="95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struct bar_s {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char ar[10];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foo_s baz; </a:t>
            </a:r>
          </a:p>
          <a:p>
            <a:pPr lvl="0">
              <a:defRPr sz="1800"/>
            </a:pP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</p:txBody>
      </p:sp>
      <p:sp>
        <p:nvSpPr>
          <p:cNvPr id="79" name="Shape 79"/>
          <p:cNvSpPr/>
          <p:nvPr/>
        </p:nvSpPr>
        <p:spPr>
          <a:xfrm>
            <a:off x="4782511" y="3516672"/>
            <a:ext cx="4150227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bar_s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biz; //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bar_s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instance</a:t>
            </a:r>
          </a:p>
          <a:p>
            <a:pPr lvl="0">
              <a:defRPr sz="1800"/>
            </a:pPr>
            <a:r>
              <a:rPr sz="1500" b="1" dirty="0" err="1">
                <a:latin typeface="Courier New"/>
                <a:ea typeface="Courier New"/>
                <a:cs typeface="Courier New"/>
                <a:sym typeface="Courier New"/>
              </a:rPr>
              <a:t>biz.ar</a:t>
            </a: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[0] = ‘a’; </a:t>
            </a:r>
          </a:p>
          <a:p>
            <a:pPr lvl="0">
              <a:defRPr sz="1800"/>
            </a:pPr>
            <a:r>
              <a:rPr sz="1500" b="1" dirty="0" err="1">
                <a:latin typeface="Courier New"/>
                <a:ea typeface="Courier New"/>
                <a:cs typeface="Courier New"/>
                <a:sym typeface="Courier New"/>
              </a:rPr>
              <a:t>biz.baz.a</a:t>
            </a: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 = 42;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bar_s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boz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= &amp;biz; //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bar_s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b="1" dirty="0" err="1">
                <a:latin typeface="Courier New"/>
                <a:ea typeface="Courier New"/>
                <a:cs typeface="Courier New"/>
                <a:sym typeface="Courier New"/>
              </a:rPr>
              <a:t>boz</a:t>
            </a: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sz="1500" b="1" dirty="0" err="1">
                <a:latin typeface="Courier New"/>
                <a:ea typeface="Courier New"/>
                <a:cs typeface="Courier New"/>
                <a:sym typeface="Courier New"/>
              </a:rPr>
              <a:t>baz.b</a:t>
            </a: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 = ‘b’;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Arrays/Strings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Arrays: </a:t>
            </a:r>
            <a:r>
              <a:rPr sz="2200" dirty="0">
                <a:solidFill>
                  <a:srgbClr val="FF0000"/>
                </a:solidFill>
              </a:rPr>
              <a:t>fixed-size</a:t>
            </a:r>
            <a:r>
              <a:rPr sz="2200" dirty="0"/>
              <a:t> collection of elements of the same type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Can allocate on the stack or on the heap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A[10]; // A is array of 10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int’s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on the stack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* A =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(10,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)); // A is array of 10 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int’s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on the heap</a:t>
            </a:r>
            <a:br>
              <a:rPr sz="16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Strings: Null-character (‘\0’) terminated character arrays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Null-character tells us where the string ends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All standard C library functions on strings assume null-termination.  </a:t>
            </a:r>
          </a:p>
        </p:txBody>
      </p:sp>
      <p:sp>
        <p:nvSpPr>
          <p:cNvPr id="83" name="Shape 83"/>
          <p:cNvSpPr/>
          <p:nvPr/>
        </p:nvSpPr>
        <p:spPr>
          <a:xfrm>
            <a:off x="-4878" y="4361100"/>
            <a:ext cx="915375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 lvl="0">
              <a:defRPr sz="1800" b="0"/>
            </a:pPr>
            <a:endParaRPr sz="2400" b="1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Casting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Can cast a variable to a different type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Integer Type Casting: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signed &lt;-&gt; unsigned: change interpretation of most significant bit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smaller signed -&gt; larger signed: sign-extend (duplicate the sign bit)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smaller unsigned -&gt; larger unsigned: zero-extend (duplicate 0)</a:t>
            </a:r>
            <a:endParaRPr sz="2200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Cautions: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cast explicitly, out of practice</a:t>
            </a:r>
            <a:r>
              <a:rPr lang="en-US" dirty="0"/>
              <a:t>. C will cast operations involving different types implicitly, often leading to errors</a:t>
            </a:r>
            <a:endParaRPr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>
                <a:solidFill>
                  <a:schemeClr val="tx1"/>
                </a:solidFill>
              </a:rPr>
              <a:t>never cast to a smaller type; will truncate (lose) data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>
                <a:solidFill>
                  <a:srgbClr val="FF0000"/>
                </a:solidFill>
              </a:rPr>
              <a:t>never cast a pointer to a larger type and dereference it</a:t>
            </a:r>
            <a:r>
              <a:rPr lang="en-US" dirty="0">
                <a:solidFill>
                  <a:srgbClr val="FF0000"/>
                </a:solidFill>
              </a:rPr>
              <a:t>, this accesses memory with undefined contents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-4878" y="4244064"/>
            <a:ext cx="915375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b="1"/>
            </a:lvl1pPr>
          </a:lstStyle>
          <a:p>
            <a:pPr lvl="0">
              <a:defRPr sz="1800" b="0"/>
            </a:pPr>
            <a:endParaRPr sz="2400" b="1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Malloc, Free, Calloc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396874" y="898260"/>
            <a:ext cx="7896301" cy="4135667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/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dirty="0"/>
              <a:t>Handle dynamic memory</a:t>
            </a:r>
            <a:endParaRPr lang="en-US" altLang="ko-KR" sz="2002" dirty="0"/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void* malloc (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allocate block of memory of 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638" dirty="0"/>
              <a:t> bytes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does not initialize memory</a:t>
            </a:r>
            <a:endParaRPr lang="en-US" altLang="ko-KR" sz="1638" dirty="0"/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sz="1638" dirty="0"/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allocate block of memory for array of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sz="1638" dirty="0"/>
              <a:t> elements, each 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638" dirty="0"/>
              <a:t> bytes long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initializes memory to zero values</a:t>
            </a:r>
            <a:endParaRPr lang="en-US" altLang="ko-KR" sz="1638" dirty="0"/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sz="1638" dirty="0"/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void free(void* 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frees memory block, previously allocated by </a:t>
            </a:r>
            <a:r>
              <a:rPr sz="1638" dirty="0" err="1"/>
              <a:t>malloc</a:t>
            </a:r>
            <a:r>
              <a:rPr sz="1638" dirty="0"/>
              <a:t>, </a:t>
            </a:r>
            <a:r>
              <a:rPr sz="1638" dirty="0" err="1"/>
              <a:t>calloc</a:t>
            </a:r>
            <a:r>
              <a:rPr sz="1638" dirty="0"/>
              <a:t>, </a:t>
            </a:r>
            <a:r>
              <a:rPr sz="1638" dirty="0" err="1"/>
              <a:t>realloc</a:t>
            </a:r>
            <a:r>
              <a:rPr sz="1638" dirty="0"/>
              <a:t>, pointed by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endParaRPr lang="en-US" sz="1638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638" dirty="0">
                <a:latin typeface="+mj-lt"/>
                <a:ea typeface="Courier New"/>
                <a:cs typeface="Courier New"/>
                <a:sym typeface="Courier New"/>
              </a:rPr>
              <a:t>use exactly once for each pointer you allocate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sz="1638" dirty="0">
              <a:latin typeface="+mj-lt"/>
              <a:ea typeface="Courier New"/>
              <a:cs typeface="Courier New"/>
              <a:sym typeface="Courier New"/>
            </a:endParaRPr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2002" i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002" dirty="0"/>
              <a:t>argument</a:t>
            </a:r>
            <a:r>
              <a:rPr sz="2002" i="1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i="1" dirty="0"/>
              <a:t>should </a:t>
            </a:r>
            <a:r>
              <a:rPr sz="1638" dirty="0"/>
              <a:t>be computed using the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38" dirty="0"/>
              <a:t> operator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 err="1"/>
              <a:t>sizeof</a:t>
            </a:r>
            <a:r>
              <a:rPr sz="1638" dirty="0"/>
              <a:t>: </a:t>
            </a:r>
            <a:r>
              <a:rPr lang="en-US" sz="1638" dirty="0"/>
              <a:t>takes a type and gives you its size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638" dirty="0"/>
              <a:t>e.</a:t>
            </a:r>
            <a:r>
              <a:rPr sz="1638" dirty="0"/>
              <a:t>g</a:t>
            </a:r>
            <a:r>
              <a:rPr lang="en-US" sz="1638" dirty="0"/>
              <a:t>.,</a:t>
            </a:r>
            <a:r>
              <a:rPr sz="1638" dirty="0"/>
              <a:t>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*)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 dirty="0"/>
              <a:t>Malloc</a:t>
            </a:r>
            <a:r>
              <a:rPr lang="en-US" altLang="ko-KR" sz="2400" dirty="0"/>
              <a:t> Function</a:t>
            </a:r>
            <a:endParaRPr sz="2400" dirty="0"/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401237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void* malloc (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allocate block of memory of 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638" dirty="0"/>
              <a:t> bytes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does not initialize memory</a:t>
            </a:r>
            <a:endParaRPr lang="en-US" altLang="ko-KR" sz="1638" dirty="0"/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altLang="ko-KR" sz="1638" dirty="0"/>
              <a:t>&lt;datatype&gt;* &lt;</a:t>
            </a:r>
            <a:r>
              <a:rPr lang="en-US" altLang="ko-KR" sz="1638" dirty="0" err="1"/>
              <a:t>var</a:t>
            </a:r>
            <a:r>
              <a:rPr lang="en-US" altLang="ko-KR" sz="1638" dirty="0"/>
              <a:t> name&gt; = (&lt;datatype&gt;*)malloc(</a:t>
            </a:r>
            <a:r>
              <a:rPr lang="en-US" altLang="ko-KR" sz="1638" dirty="0" err="1"/>
              <a:t>sizeof</a:t>
            </a:r>
            <a:r>
              <a:rPr lang="en-US" altLang="ko-KR" sz="1638" dirty="0"/>
              <a:t>(&lt;datatype&gt;)*N);</a:t>
            </a:r>
          </a:p>
          <a:p>
            <a:pPr marL="554736" lvl="1" defTabSz="832104">
              <a:buClr>
                <a:srgbClr val="990000"/>
              </a:buClr>
              <a:buSzPct val="50000"/>
              <a:defRPr sz="1800"/>
            </a:pPr>
            <a:endParaRPr lang="ko-KR" altLang="en-US" sz="1638" dirty="0"/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Examples</a:t>
            </a:r>
          </a:p>
          <a:p>
            <a:pPr marL="127127" lvl="0" defTabSz="832104">
              <a:buClr>
                <a:srgbClr val="990000"/>
              </a:buClr>
              <a:buSzPct val="58332"/>
              <a:defRPr sz="1800"/>
            </a:pP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*)malloc(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) * 3);</a:t>
            </a:r>
          </a:p>
          <a:p>
            <a:pPr marL="127127" lvl="0" defTabSz="832104">
              <a:buClr>
                <a:srgbClr val="990000"/>
              </a:buClr>
              <a:buSzPct val="58332"/>
              <a:defRPr sz="1800"/>
            </a:pPr>
            <a:endParaRPr lang="en" sz="163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1AC613-7BF7-A142-94D9-BC5E6EE8AC1F}"/>
              </a:ext>
            </a:extLst>
          </p:cNvPr>
          <p:cNvSpPr/>
          <p:nvPr/>
        </p:nvSpPr>
        <p:spPr>
          <a:xfrm>
            <a:off x="2097740" y="3514165"/>
            <a:ext cx="1712259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01E0DE-71E2-414B-BE5A-A489ED80F46D}"/>
              </a:ext>
            </a:extLst>
          </p:cNvPr>
          <p:cNvSpPr/>
          <p:nvPr/>
        </p:nvSpPr>
        <p:spPr>
          <a:xfrm>
            <a:off x="3809999" y="3514165"/>
            <a:ext cx="1712259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79204F-21E7-6946-96A5-55DAD5EF940B}"/>
              </a:ext>
            </a:extLst>
          </p:cNvPr>
          <p:cNvSpPr/>
          <p:nvPr/>
        </p:nvSpPr>
        <p:spPr>
          <a:xfrm>
            <a:off x="5522258" y="3514165"/>
            <a:ext cx="1712259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C57D75C-D167-F148-BE95-66FD349A83A3}"/>
              </a:ext>
            </a:extLst>
          </p:cNvPr>
          <p:cNvCxnSpPr>
            <a:cxnSpLocks/>
          </p:cNvCxnSpPr>
          <p:nvPr/>
        </p:nvCxnSpPr>
        <p:spPr>
          <a:xfrm>
            <a:off x="1559859" y="3263153"/>
            <a:ext cx="510986" cy="18826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액자 8">
            <a:extLst>
              <a:ext uri="{FF2B5EF4-FFF2-40B4-BE49-F238E27FC236}">
                <a16:creationId xmlns:a16="http://schemas.microsoft.com/office/drawing/2014/main" id="{6BCFE4EC-11DD-D74D-9E9E-55D767873061}"/>
              </a:ext>
            </a:extLst>
          </p:cNvPr>
          <p:cNvSpPr/>
          <p:nvPr/>
        </p:nvSpPr>
        <p:spPr>
          <a:xfrm>
            <a:off x="2052916" y="3451413"/>
            <a:ext cx="1819837" cy="1048870"/>
          </a:xfrm>
          <a:prstGeom prst="frame">
            <a:avLst>
              <a:gd name="adj1" fmla="val 6336"/>
            </a:avLst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E409A-1E31-BA40-95EF-1448FA1E4A1C}"/>
              </a:ext>
            </a:extLst>
          </p:cNvPr>
          <p:cNvSpPr txBox="1"/>
          <p:nvPr/>
        </p:nvSpPr>
        <p:spPr>
          <a:xfrm>
            <a:off x="1137696" y="3027740"/>
            <a:ext cx="4221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ptr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43812-0BE4-1148-8803-E4409304C9E5}"/>
              </a:ext>
            </a:extLst>
          </p:cNvPr>
          <p:cNvSpPr txBox="1"/>
          <p:nvPr/>
        </p:nvSpPr>
        <p:spPr>
          <a:xfrm>
            <a:off x="2859533" y="4581448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0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395E4-3628-A14B-B6A5-04E023CECC9F}"/>
              </a:ext>
            </a:extLst>
          </p:cNvPr>
          <p:cNvSpPr txBox="1"/>
          <p:nvPr/>
        </p:nvSpPr>
        <p:spPr>
          <a:xfrm>
            <a:off x="4562827" y="4577359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1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C4F9A-5295-1443-AB74-78276A39012D}"/>
              </a:ext>
            </a:extLst>
          </p:cNvPr>
          <p:cNvSpPr txBox="1"/>
          <p:nvPr/>
        </p:nvSpPr>
        <p:spPr>
          <a:xfrm>
            <a:off x="6275086" y="4577358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00B050"/>
                </a:solidFill>
              </a:rPr>
              <a:t>2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venir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D3357-F7EC-2346-8F10-98CFD99B1F9F}"/>
              </a:ext>
            </a:extLst>
          </p:cNvPr>
          <p:cNvSpPr txBox="1"/>
          <p:nvPr/>
        </p:nvSpPr>
        <p:spPr>
          <a:xfrm>
            <a:off x="2577247" y="3066170"/>
            <a:ext cx="75324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4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F28DC-8DC5-FA43-BC24-50390C460F7F}"/>
              </a:ext>
            </a:extLst>
          </p:cNvPr>
          <p:cNvSpPr txBox="1"/>
          <p:nvPr/>
        </p:nvSpPr>
        <p:spPr>
          <a:xfrm>
            <a:off x="4289505" y="3066170"/>
            <a:ext cx="75324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4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90125-88CA-FF4A-ACD9-E46E197D0215}"/>
              </a:ext>
            </a:extLst>
          </p:cNvPr>
          <p:cNvSpPr txBox="1"/>
          <p:nvPr/>
        </p:nvSpPr>
        <p:spPr>
          <a:xfrm>
            <a:off x="6001764" y="3109266"/>
            <a:ext cx="75324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4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9703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lang="en-US" sz="2400" dirty="0" err="1"/>
              <a:t>C</a:t>
            </a:r>
            <a:r>
              <a:rPr sz="2400" dirty="0" err="1"/>
              <a:t>alloc</a:t>
            </a:r>
            <a:r>
              <a:rPr lang="en-US" altLang="ko-KR" sz="2400" dirty="0"/>
              <a:t> Function</a:t>
            </a:r>
            <a:endParaRPr sz="2400" dirty="0"/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401237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" altLang="ko-KR" sz="2002" u="sng" dirty="0"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lang="en" altLang="ko-KR" sz="2002" u="sng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lang="en" altLang="ko-KR" sz="2002" u="sng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altLang="ko-KR"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" altLang="ko-KR" sz="2002" u="sng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altLang="ko-KR" sz="2002" u="sng" dirty="0" err="1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altLang="ko-KR" sz="2002" u="sng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altLang="ko-KR"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lang="en" altLang="ko-KR" sz="2002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" altLang="ko-KR" sz="1638" dirty="0"/>
              <a:t>allocate block of memory for array of </a:t>
            </a:r>
            <a:r>
              <a:rPr lang="en" altLang="ko-KR" sz="1638" dirty="0" err="1"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" altLang="ko-KR" sz="1638" dirty="0"/>
              <a:t> elements, each </a:t>
            </a:r>
            <a:r>
              <a:rPr lang="en" altLang="ko-KR" sz="1638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altLang="ko-KR" sz="1638" dirty="0"/>
              <a:t> bytes long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" altLang="ko-KR" sz="1638" dirty="0"/>
              <a:t>initializes memory to zero values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altLang="ko-KR" sz="1638" dirty="0"/>
              <a:t>&lt;datatype&gt;* &lt;</a:t>
            </a:r>
            <a:r>
              <a:rPr lang="en-US" altLang="ko-KR" sz="1638" dirty="0" err="1"/>
              <a:t>var</a:t>
            </a:r>
            <a:r>
              <a:rPr lang="en-US" altLang="ko-KR" sz="1638" dirty="0"/>
              <a:t> name&gt; = (&lt;datatype&gt;*)</a:t>
            </a:r>
            <a:r>
              <a:rPr lang="en-US" altLang="ko-KR" sz="1638" dirty="0" err="1"/>
              <a:t>calloc</a:t>
            </a:r>
            <a:r>
              <a:rPr lang="en-US" altLang="ko-KR" sz="1638" dirty="0"/>
              <a:t>(N, </a:t>
            </a:r>
            <a:r>
              <a:rPr lang="en-US" altLang="ko-KR" sz="1638" dirty="0" err="1"/>
              <a:t>sizeof</a:t>
            </a:r>
            <a:r>
              <a:rPr lang="en-US" altLang="ko-KR" sz="1638" dirty="0"/>
              <a:t>(&lt;datatype&gt;));</a:t>
            </a:r>
          </a:p>
          <a:p>
            <a:pPr marL="554736" lvl="1" defTabSz="832104">
              <a:buClr>
                <a:srgbClr val="990000"/>
              </a:buClr>
              <a:buSzPct val="50000"/>
              <a:defRPr sz="1800"/>
            </a:pPr>
            <a:endParaRPr lang="ko-KR" altLang="en-US" sz="1638" dirty="0"/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Examples</a:t>
            </a:r>
          </a:p>
          <a:p>
            <a:pPr marL="127127" lvl="0" defTabSz="832104">
              <a:buClr>
                <a:srgbClr val="990000"/>
              </a:buClr>
              <a:buSzPct val="58332"/>
              <a:defRPr sz="1800"/>
            </a:pP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calloc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(3, 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marL="127127" lvl="0" defTabSz="832104">
              <a:buClr>
                <a:srgbClr val="990000"/>
              </a:buClr>
              <a:buSzPct val="58332"/>
              <a:defRPr sz="1800"/>
            </a:pPr>
            <a:endParaRPr lang="en" sz="163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1AC613-7BF7-A142-94D9-BC5E6EE8AC1F}"/>
              </a:ext>
            </a:extLst>
          </p:cNvPr>
          <p:cNvSpPr/>
          <p:nvPr/>
        </p:nvSpPr>
        <p:spPr>
          <a:xfrm>
            <a:off x="2097740" y="3514165"/>
            <a:ext cx="1712259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01E0DE-71E2-414B-BE5A-A489ED80F46D}"/>
              </a:ext>
            </a:extLst>
          </p:cNvPr>
          <p:cNvSpPr/>
          <p:nvPr/>
        </p:nvSpPr>
        <p:spPr>
          <a:xfrm>
            <a:off x="3809999" y="3514165"/>
            <a:ext cx="1712259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79204F-21E7-6946-96A5-55DAD5EF940B}"/>
              </a:ext>
            </a:extLst>
          </p:cNvPr>
          <p:cNvSpPr/>
          <p:nvPr/>
        </p:nvSpPr>
        <p:spPr>
          <a:xfrm>
            <a:off x="5522258" y="3514165"/>
            <a:ext cx="1712259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C57D75C-D167-F148-BE95-66FD349A83A3}"/>
              </a:ext>
            </a:extLst>
          </p:cNvPr>
          <p:cNvCxnSpPr>
            <a:cxnSpLocks/>
          </p:cNvCxnSpPr>
          <p:nvPr/>
        </p:nvCxnSpPr>
        <p:spPr>
          <a:xfrm>
            <a:off x="1559859" y="3263153"/>
            <a:ext cx="510986" cy="18826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액자 8">
            <a:extLst>
              <a:ext uri="{FF2B5EF4-FFF2-40B4-BE49-F238E27FC236}">
                <a16:creationId xmlns:a16="http://schemas.microsoft.com/office/drawing/2014/main" id="{6BCFE4EC-11DD-D74D-9E9E-55D767873061}"/>
              </a:ext>
            </a:extLst>
          </p:cNvPr>
          <p:cNvSpPr/>
          <p:nvPr/>
        </p:nvSpPr>
        <p:spPr>
          <a:xfrm>
            <a:off x="2052916" y="3451413"/>
            <a:ext cx="1819837" cy="1048870"/>
          </a:xfrm>
          <a:prstGeom prst="frame">
            <a:avLst>
              <a:gd name="adj1" fmla="val 6336"/>
            </a:avLst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E409A-1E31-BA40-95EF-1448FA1E4A1C}"/>
              </a:ext>
            </a:extLst>
          </p:cNvPr>
          <p:cNvSpPr txBox="1"/>
          <p:nvPr/>
        </p:nvSpPr>
        <p:spPr>
          <a:xfrm>
            <a:off x="1137696" y="3027740"/>
            <a:ext cx="4221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ptr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43812-0BE4-1148-8803-E4409304C9E5}"/>
              </a:ext>
            </a:extLst>
          </p:cNvPr>
          <p:cNvSpPr txBox="1"/>
          <p:nvPr/>
        </p:nvSpPr>
        <p:spPr>
          <a:xfrm>
            <a:off x="2859533" y="4581448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0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395E4-3628-A14B-B6A5-04E023CECC9F}"/>
              </a:ext>
            </a:extLst>
          </p:cNvPr>
          <p:cNvSpPr txBox="1"/>
          <p:nvPr/>
        </p:nvSpPr>
        <p:spPr>
          <a:xfrm>
            <a:off x="4562827" y="4577359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1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5C4F9A-5295-1443-AB74-78276A39012D}"/>
              </a:ext>
            </a:extLst>
          </p:cNvPr>
          <p:cNvSpPr txBox="1"/>
          <p:nvPr/>
        </p:nvSpPr>
        <p:spPr>
          <a:xfrm>
            <a:off x="6275086" y="4577358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00B050"/>
                </a:solidFill>
              </a:rPr>
              <a:t>2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venir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D3357-F7EC-2346-8F10-98CFD99B1F9F}"/>
              </a:ext>
            </a:extLst>
          </p:cNvPr>
          <p:cNvSpPr txBox="1"/>
          <p:nvPr/>
        </p:nvSpPr>
        <p:spPr>
          <a:xfrm>
            <a:off x="2577247" y="3066170"/>
            <a:ext cx="75324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4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F28DC-8DC5-FA43-BC24-50390C460F7F}"/>
              </a:ext>
            </a:extLst>
          </p:cNvPr>
          <p:cNvSpPr txBox="1"/>
          <p:nvPr/>
        </p:nvSpPr>
        <p:spPr>
          <a:xfrm>
            <a:off x="4289505" y="3066170"/>
            <a:ext cx="75324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4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90125-88CA-FF4A-ACD9-E46E197D0215}"/>
              </a:ext>
            </a:extLst>
          </p:cNvPr>
          <p:cNvSpPr txBox="1"/>
          <p:nvPr/>
        </p:nvSpPr>
        <p:spPr>
          <a:xfrm>
            <a:off x="6001764" y="3109266"/>
            <a:ext cx="75324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4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86545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lang="en-US" sz="2400" dirty="0"/>
              <a:t>Free</a:t>
            </a:r>
            <a:r>
              <a:rPr lang="en-US" altLang="ko-KR" sz="2400" dirty="0"/>
              <a:t> Function</a:t>
            </a:r>
            <a:endParaRPr sz="2400" dirty="0"/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401237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" altLang="ko-KR" sz="2002" u="sng" dirty="0">
                <a:latin typeface="Courier New"/>
                <a:ea typeface="Courier New"/>
                <a:cs typeface="Courier New"/>
                <a:sym typeface="Courier New"/>
              </a:rPr>
              <a:t>void free(void* </a:t>
            </a:r>
            <a:r>
              <a:rPr lang="en" altLang="ko-KR" sz="2002" u="sng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" altLang="ko-KR" sz="2002" u="sng" dirty="0"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" altLang="ko-KR" sz="1638" dirty="0"/>
              <a:t>frees memory block, previously allocated by malloc, </a:t>
            </a:r>
            <a:r>
              <a:rPr lang="en" altLang="ko-KR" sz="1638" dirty="0" err="1"/>
              <a:t>calloc</a:t>
            </a:r>
            <a:r>
              <a:rPr lang="en" altLang="ko-KR" sz="1638" dirty="0"/>
              <a:t>, </a:t>
            </a:r>
            <a:r>
              <a:rPr lang="en" altLang="ko-KR" sz="1638" dirty="0" err="1"/>
              <a:t>realloc</a:t>
            </a:r>
            <a:r>
              <a:rPr lang="en" altLang="ko-KR" sz="1638" dirty="0"/>
              <a:t>, pointed by </a:t>
            </a:r>
            <a:r>
              <a:rPr lang="en" altLang="ko-KR" sz="1638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endParaRPr lang="en" altLang="ko-KR" sz="1638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" altLang="ko-KR" sz="1638" dirty="0">
                <a:ea typeface="Courier New"/>
                <a:cs typeface="Courier New"/>
                <a:sym typeface="Courier New"/>
              </a:rPr>
              <a:t>use exactly once for each pointer you allocate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altLang="ko-KR" sz="1638" dirty="0"/>
              <a:t>free(&lt;</a:t>
            </a:r>
            <a:r>
              <a:rPr lang="en-US" altLang="ko-KR" sz="1638" dirty="0" err="1"/>
              <a:t>pointer_name</a:t>
            </a:r>
            <a:r>
              <a:rPr lang="en-US" altLang="ko-KR" sz="1638" dirty="0"/>
              <a:t>&gt;);</a:t>
            </a:r>
          </a:p>
          <a:p>
            <a:pPr marL="554736" lvl="1" defTabSz="832104">
              <a:buClr>
                <a:srgbClr val="990000"/>
              </a:buClr>
              <a:buSzPct val="50000"/>
              <a:defRPr sz="1800"/>
            </a:pPr>
            <a:endParaRPr lang="ko-KR" altLang="en-US" sz="1638" dirty="0"/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Examples</a:t>
            </a:r>
          </a:p>
          <a:p>
            <a:pPr marL="127127" lvl="0" defTabSz="832104">
              <a:buClr>
                <a:srgbClr val="990000"/>
              </a:buClr>
              <a:buSzPct val="58332"/>
              <a:defRPr sz="1800"/>
            </a:pP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	free(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127127" lvl="0" defTabSz="832104">
              <a:buClr>
                <a:srgbClr val="990000"/>
              </a:buClr>
              <a:buSzPct val="58332"/>
              <a:defRPr sz="1800"/>
            </a:pPr>
            <a:endParaRPr lang="en" sz="163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40B3E6-EB02-D549-9619-63C246CF37C1}"/>
              </a:ext>
            </a:extLst>
          </p:cNvPr>
          <p:cNvGrpSpPr/>
          <p:nvPr/>
        </p:nvGrpSpPr>
        <p:grpSpPr>
          <a:xfrm>
            <a:off x="101039" y="3173383"/>
            <a:ext cx="6096821" cy="1484297"/>
            <a:chOff x="396874" y="3219602"/>
            <a:chExt cx="6096821" cy="148429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1AC613-7BF7-A142-94D9-BC5E6EE8AC1F}"/>
                </a:ext>
              </a:extLst>
            </p:cNvPr>
            <p:cNvSpPr/>
            <p:nvPr/>
          </p:nvSpPr>
          <p:spPr>
            <a:xfrm>
              <a:off x="1356918" y="3717781"/>
              <a:ext cx="1712259" cy="9144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01E0DE-71E2-414B-BE5A-A489ED80F46D}"/>
                </a:ext>
              </a:extLst>
            </p:cNvPr>
            <p:cNvSpPr/>
            <p:nvPr/>
          </p:nvSpPr>
          <p:spPr>
            <a:xfrm>
              <a:off x="3069177" y="3717781"/>
              <a:ext cx="1712259" cy="9144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79204F-21E7-6946-96A5-55DAD5EF940B}"/>
                </a:ext>
              </a:extLst>
            </p:cNvPr>
            <p:cNvSpPr/>
            <p:nvPr/>
          </p:nvSpPr>
          <p:spPr>
            <a:xfrm>
              <a:off x="4781436" y="3717781"/>
              <a:ext cx="1712259" cy="9144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CC99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BC57D75C-D167-F148-BE95-66FD349A83A3}"/>
                </a:ext>
              </a:extLst>
            </p:cNvPr>
            <p:cNvCxnSpPr>
              <a:cxnSpLocks/>
            </p:cNvCxnSpPr>
            <p:nvPr/>
          </p:nvCxnSpPr>
          <p:spPr>
            <a:xfrm>
              <a:off x="819037" y="3466769"/>
              <a:ext cx="510986" cy="18826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6BCFE4EC-11DD-D74D-9E9E-55D767873061}"/>
                </a:ext>
              </a:extLst>
            </p:cNvPr>
            <p:cNvSpPr/>
            <p:nvPr/>
          </p:nvSpPr>
          <p:spPr>
            <a:xfrm>
              <a:off x="1312094" y="3655029"/>
              <a:ext cx="1819837" cy="1048870"/>
            </a:xfrm>
            <a:prstGeom prst="frame">
              <a:avLst>
                <a:gd name="adj1" fmla="val 6336"/>
              </a:avLst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2E409A-1E31-BA40-95EF-1448FA1E4A1C}"/>
                </a:ext>
              </a:extLst>
            </p:cNvPr>
            <p:cNvSpPr txBox="1"/>
            <p:nvPr/>
          </p:nvSpPr>
          <p:spPr>
            <a:xfrm>
              <a:off x="396874" y="3293468"/>
              <a:ext cx="422163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Avenir Roman"/>
                </a:rPr>
                <a:t>ptr</a:t>
              </a:r>
              <a:endPara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3D3357-F7EC-2346-8F10-98CFD99B1F9F}"/>
                </a:ext>
              </a:extLst>
            </p:cNvPr>
            <p:cNvSpPr txBox="1"/>
            <p:nvPr/>
          </p:nvSpPr>
          <p:spPr>
            <a:xfrm>
              <a:off x="1848638" y="3227176"/>
              <a:ext cx="75324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+mj-lt"/>
                  <a:ea typeface="+mj-ea"/>
                  <a:cs typeface="+mj-cs"/>
                  <a:sym typeface="Avenir Roman"/>
                </a:rPr>
                <a:t>4 bytes</a:t>
              </a:r>
              <a:endPara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4F28DC-8DC5-FA43-BC24-50390C460F7F}"/>
                </a:ext>
              </a:extLst>
            </p:cNvPr>
            <p:cNvSpPr txBox="1"/>
            <p:nvPr/>
          </p:nvSpPr>
          <p:spPr>
            <a:xfrm>
              <a:off x="3776444" y="3222173"/>
              <a:ext cx="75324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+mj-lt"/>
                  <a:ea typeface="+mj-ea"/>
                  <a:cs typeface="+mj-cs"/>
                  <a:sym typeface="Avenir Roman"/>
                </a:rPr>
                <a:t>4 bytes</a:t>
              </a:r>
              <a:endPara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390125-88CA-FF4A-ACD9-E46E197D0215}"/>
                </a:ext>
              </a:extLst>
            </p:cNvPr>
            <p:cNvSpPr txBox="1"/>
            <p:nvPr/>
          </p:nvSpPr>
          <p:spPr>
            <a:xfrm>
              <a:off x="5260942" y="3219602"/>
              <a:ext cx="753244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Tx/>
                  <a:latin typeface="+mj-lt"/>
                  <a:ea typeface="+mj-ea"/>
                  <a:cs typeface="+mj-cs"/>
                  <a:sym typeface="Avenir Roman"/>
                </a:rPr>
                <a:t>4 bytes</a:t>
              </a:r>
              <a:endParaRPr kumimoji="0" lang="ko-KR" altLang="en-US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0F74C45-019D-0D4C-8CAB-F6FA3D2A10F9}"/>
              </a:ext>
            </a:extLst>
          </p:cNvPr>
          <p:cNvSpPr txBox="1"/>
          <p:nvPr/>
        </p:nvSpPr>
        <p:spPr>
          <a:xfrm>
            <a:off x="1917212" y="4754107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0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1C7D30-5964-7744-AF9C-C28316F72058}"/>
              </a:ext>
            </a:extLst>
          </p:cNvPr>
          <p:cNvSpPr txBox="1"/>
          <p:nvPr/>
        </p:nvSpPr>
        <p:spPr>
          <a:xfrm>
            <a:off x="3620506" y="4750018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1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DD6F0-F28C-F245-81CF-307AFC8D06A4}"/>
              </a:ext>
            </a:extLst>
          </p:cNvPr>
          <p:cNvSpPr txBox="1"/>
          <p:nvPr/>
        </p:nvSpPr>
        <p:spPr>
          <a:xfrm>
            <a:off x="5332765" y="4750017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00B050"/>
                </a:solidFill>
              </a:rPr>
              <a:t>2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venir Rom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E5CEF-34C1-C248-BBB5-0B6F397C1AAE}"/>
              </a:ext>
            </a:extLst>
          </p:cNvPr>
          <p:cNvSpPr txBox="1"/>
          <p:nvPr/>
        </p:nvSpPr>
        <p:spPr>
          <a:xfrm>
            <a:off x="8025557" y="3247249"/>
            <a:ext cx="4221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ptr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EC46ECC-DDCD-FF44-9AF9-60CCEB8E15D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8236638" y="3555022"/>
            <a:ext cx="1" cy="40459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C7DAAE83-8715-8046-B2EE-D2CE1145B3FB}"/>
              </a:ext>
            </a:extLst>
          </p:cNvPr>
          <p:cNvSpPr/>
          <p:nvPr/>
        </p:nvSpPr>
        <p:spPr>
          <a:xfrm>
            <a:off x="6733155" y="3878930"/>
            <a:ext cx="484094" cy="307587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2BA636-0C85-C942-9CE1-06DDA9EE474A}"/>
              </a:ext>
            </a:extLst>
          </p:cNvPr>
          <p:cNvSpPr/>
          <p:nvPr/>
        </p:nvSpPr>
        <p:spPr>
          <a:xfrm>
            <a:off x="6668066" y="3401135"/>
            <a:ext cx="6142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467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Memory Management Rules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8370608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altLang="ko-KR" sz="2200" dirty="0"/>
              <a:t>If you dynamically allocate memory blocks, </a:t>
            </a:r>
          </a:p>
          <a:p>
            <a:pPr marL="139700" lvl="0">
              <a:buClr>
                <a:srgbClr val="990000"/>
              </a:buClr>
              <a:buSzPct val="58332"/>
              <a:defRPr sz="1800"/>
            </a:pPr>
            <a:r>
              <a:rPr lang="en-US" altLang="ko-KR" sz="2200" dirty="0"/>
              <a:t>	         they will be placed on the </a:t>
            </a:r>
            <a:r>
              <a:rPr lang="en-US" altLang="ko-KR" sz="2200" b="1" dirty="0">
                <a:solidFill>
                  <a:srgbClr val="FF0000"/>
                </a:solidFill>
              </a:rPr>
              <a:t>‘heap’ area</a:t>
            </a:r>
            <a:r>
              <a:rPr lang="en-US" altLang="ko-KR" sz="2200" dirty="0"/>
              <a:t> of the memory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lang="en-US" altLang="ko-KR" sz="2200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altLang="ko-KR" sz="2200" dirty="0"/>
              <a:t>Do</a:t>
            </a:r>
            <a:r>
              <a:rPr lang="ko-KR" altLang="en-US" sz="2200" dirty="0"/>
              <a:t> </a:t>
            </a:r>
            <a:r>
              <a:rPr lang="en-US" altLang="ko-KR" sz="2200" dirty="0"/>
              <a:t>not</a:t>
            </a:r>
            <a:r>
              <a:rPr lang="ko-KR" altLang="en-US" sz="2200" dirty="0"/>
              <a:t> </a:t>
            </a:r>
            <a:r>
              <a:rPr lang="en-US" altLang="ko-KR" sz="2200" dirty="0"/>
              <a:t>forget</a:t>
            </a:r>
            <a:r>
              <a:rPr lang="ko-KR" altLang="en-US" sz="2200" dirty="0"/>
              <a:t> </a:t>
            </a:r>
            <a:r>
              <a:rPr lang="en-US" altLang="ko-KR" sz="2200" dirty="0"/>
              <a:t>to</a:t>
            </a:r>
            <a:r>
              <a:rPr lang="ko-KR" altLang="en-US" sz="2200" dirty="0"/>
              <a:t> </a:t>
            </a:r>
            <a:r>
              <a:rPr lang="en-US" altLang="ko-KR" sz="2200" dirty="0"/>
              <a:t>deallocate</a:t>
            </a:r>
            <a:r>
              <a:rPr lang="ko-KR" altLang="en-US" sz="2200" dirty="0"/>
              <a:t> </a:t>
            </a:r>
            <a:r>
              <a:rPr lang="en-US" altLang="ko-KR" sz="2200" dirty="0"/>
              <a:t>malloced</a:t>
            </a:r>
            <a:r>
              <a:rPr lang="ko-KR" altLang="en-US" sz="2200" dirty="0"/>
              <a:t> </a:t>
            </a:r>
            <a:r>
              <a:rPr lang="en-US" altLang="ko-KR" sz="2200" dirty="0"/>
              <a:t>memory!!!!</a:t>
            </a:r>
          </a:p>
          <a:p>
            <a:pPr marL="139700" lvl="0">
              <a:buClr>
                <a:srgbClr val="990000"/>
              </a:buClr>
              <a:buSzPct val="58332"/>
              <a:defRPr sz="1800"/>
            </a:pPr>
            <a:endParaRPr lang="en" sz="500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altLang="ko-KR" dirty="0"/>
              <a:t>(property of heap area)</a:t>
            </a:r>
          </a:p>
          <a:p>
            <a:pPr marL="609600" lvl="1">
              <a:buClr>
                <a:srgbClr val="990000"/>
              </a:buClr>
              <a:buSzPct val="50000"/>
              <a:defRPr sz="1800"/>
            </a:pPr>
            <a:r>
              <a:rPr lang="en-US" altLang="ko-KR" dirty="0"/>
              <a:t>	       </a:t>
            </a:r>
            <a:r>
              <a:rPr lang="en-US" altLang="ko-KR" b="1" dirty="0">
                <a:solidFill>
                  <a:srgbClr val="FF0000"/>
                </a:solidFill>
              </a:rPr>
              <a:t>Malloced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block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will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not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be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deallocated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until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program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terminates!</a:t>
            </a:r>
          </a:p>
          <a:p>
            <a:pPr marL="609600" lvl="1">
              <a:buClr>
                <a:srgbClr val="990000"/>
              </a:buClr>
              <a:buSzPct val="50000"/>
              <a:defRPr sz="1800"/>
            </a:pPr>
            <a:r>
              <a:rPr lang="en-US" altLang="ko-KR" dirty="0"/>
              <a:t>     	: Main reason of memory leak</a:t>
            </a:r>
          </a:p>
          <a:p>
            <a:pPr marL="609600" lvl="1">
              <a:buClr>
                <a:srgbClr val="990000"/>
              </a:buClr>
              <a:buSzPct val="50000"/>
              <a:defRPr sz="1800"/>
            </a:pPr>
            <a:endParaRPr lang="en" altLang="ko-KR" sz="500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" altLang="ko-KR" dirty="0"/>
              <a:t>Use free function to deallocate malloced block</a:t>
            </a:r>
          </a:p>
          <a:p>
            <a:pPr marL="609600" lvl="1">
              <a:buClr>
                <a:srgbClr val="990000"/>
              </a:buClr>
              <a:buSzPct val="50000"/>
              <a:defRPr sz="1800"/>
            </a:pPr>
            <a:endParaRPr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Free a </a:t>
            </a:r>
            <a:r>
              <a:rPr sz="2200" dirty="0" err="1"/>
              <a:t>malloc</a:t>
            </a:r>
            <a:r>
              <a:rPr lang="en-US" sz="2200" dirty="0" err="1"/>
              <a:t>e</a:t>
            </a:r>
            <a:r>
              <a:rPr sz="2200" dirty="0" err="1"/>
              <a:t>d</a:t>
            </a:r>
            <a:r>
              <a:rPr sz="2200" dirty="0"/>
              <a:t> block </a:t>
            </a:r>
            <a:r>
              <a:rPr lang="en-US" sz="2200" dirty="0"/>
              <a:t>exactly</a:t>
            </a:r>
            <a:r>
              <a:rPr sz="2200" dirty="0"/>
              <a:t> once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Should not dereference a freed memory block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Stack Vs Heap Allocation 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5037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200" dirty="0"/>
              <a:t>Local variables and function arguments </a:t>
            </a:r>
            <a:r>
              <a:rPr sz="2200" dirty="0"/>
              <a:t>are placed </a:t>
            </a:r>
            <a:r>
              <a:rPr sz="2200" dirty="0">
                <a:solidFill>
                  <a:srgbClr val="FF0000"/>
                </a:solidFill>
              </a:rPr>
              <a:t>on the </a:t>
            </a:r>
            <a:r>
              <a:rPr sz="2200" i="1" dirty="0">
                <a:solidFill>
                  <a:srgbClr val="FF0000"/>
                </a:solidFill>
              </a:rPr>
              <a:t>stack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deallocated after the variable leaves scope</a:t>
            </a:r>
            <a:endParaRPr i="1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i="1" dirty="0"/>
              <a:t>do not</a:t>
            </a:r>
            <a:r>
              <a:rPr dirty="0"/>
              <a:t> return a pointer to a stack-allocated variable!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i="1" dirty="0"/>
              <a:t>do not </a:t>
            </a:r>
            <a:r>
              <a:rPr dirty="0"/>
              <a:t>reference the address of a variable outside its scope!</a:t>
            </a:r>
            <a:endParaRPr i="1"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Memory blocks allocated by calls to </a:t>
            </a:r>
            <a:r>
              <a:rPr sz="2200" dirty="0" err="1"/>
              <a:t>malloc</a:t>
            </a:r>
            <a:r>
              <a:rPr sz="2200" dirty="0"/>
              <a:t>/</a:t>
            </a:r>
            <a:r>
              <a:rPr sz="2200" dirty="0" err="1"/>
              <a:t>calloc</a:t>
            </a:r>
            <a:r>
              <a:rPr sz="2200" dirty="0"/>
              <a:t> are placed </a:t>
            </a:r>
            <a:r>
              <a:rPr sz="2200" dirty="0">
                <a:solidFill>
                  <a:srgbClr val="FF0000"/>
                </a:solidFill>
              </a:rPr>
              <a:t>on the </a:t>
            </a:r>
            <a:r>
              <a:rPr sz="2200" i="1" dirty="0">
                <a:solidFill>
                  <a:srgbClr val="FF0000"/>
                </a:solidFill>
              </a:rPr>
              <a:t>heap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 err="1"/>
              <a:t>Globals</a:t>
            </a:r>
            <a:r>
              <a:rPr sz="2200" dirty="0"/>
              <a:t>, constants are placed elsewhere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Example: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// a is a pointer on the </a:t>
            </a:r>
            <a:r>
              <a:rPr i="1" dirty="0"/>
              <a:t>stack </a:t>
            </a:r>
            <a:r>
              <a:rPr dirty="0"/>
              <a:t>to a memory block on the </a:t>
            </a:r>
            <a:r>
              <a:rPr i="1" dirty="0"/>
              <a:t>heap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 err="1"/>
              <a:t>int</a:t>
            </a:r>
            <a:r>
              <a:rPr dirty="0"/>
              <a:t>* a = </a:t>
            </a:r>
            <a:r>
              <a:rPr dirty="0" err="1"/>
              <a:t>malloc</a:t>
            </a:r>
            <a:r>
              <a:rPr dirty="0"/>
              <a:t>(</a:t>
            </a:r>
            <a:r>
              <a:rPr dirty="0" err="1"/>
              <a:t>sizeof</a:t>
            </a:r>
            <a:r>
              <a:rPr dirty="0"/>
              <a:t>(</a:t>
            </a:r>
            <a:r>
              <a:rPr dirty="0" err="1"/>
              <a:t>int</a:t>
            </a:r>
            <a:r>
              <a:rPr dirty="0"/>
              <a:t>));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lang="en-US" sz="2400" dirty="0"/>
              <a:t>About this recitation..</a:t>
            </a:r>
            <a:endParaRPr sz="2400" dirty="0"/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139700" lvl="0" algn="just">
              <a:buClr>
                <a:srgbClr val="990000"/>
              </a:buClr>
              <a:buSzPct val="58332"/>
              <a:defRPr sz="1800"/>
            </a:pPr>
            <a:endParaRPr lang="en-US" dirty="0"/>
          </a:p>
          <a:p>
            <a:pPr marL="527755" lvl="0" indent="-388055" algn="just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dirty="0"/>
              <a:t>Because each of you has different level about C language, </a:t>
            </a:r>
          </a:p>
          <a:p>
            <a:pPr marL="139700" lvl="0" algn="just">
              <a:buClr>
                <a:srgbClr val="990000"/>
              </a:buClr>
              <a:buSzPct val="58332"/>
              <a:defRPr sz="1800"/>
            </a:pPr>
            <a:r>
              <a:rPr lang="en-US" dirty="0"/>
              <a:t>		   we do not specifically cover all concepts of C-language.</a:t>
            </a:r>
          </a:p>
          <a:p>
            <a:pPr marL="527755" lvl="0" indent="-388055" algn="just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lang="en-US" altLang="ko-KR" dirty="0"/>
          </a:p>
          <a:p>
            <a:pPr marL="527755" lvl="0" indent="-388055" algn="just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lang="en-US" altLang="ko-KR" dirty="0"/>
          </a:p>
          <a:p>
            <a:pPr marL="527755" lvl="0" indent="-388055" algn="just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dirty="0"/>
              <a:t>If you are curious about details of them, I will teach you after recitation.</a:t>
            </a:r>
          </a:p>
          <a:p>
            <a:pPr marL="527755" lvl="0" indent="-388055" algn="just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lang="en-US" altLang="ko-KR" dirty="0"/>
          </a:p>
          <a:p>
            <a:pPr marL="527755" lvl="0" indent="-388055" algn="just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lang="en-US" altLang="ko-KR" dirty="0"/>
          </a:p>
          <a:p>
            <a:pPr marL="527755" lvl="0" indent="-388055" algn="just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dirty="0">
                <a:solidFill>
                  <a:schemeClr val="tx1"/>
                </a:solidFill>
              </a:rPr>
              <a:t>Rather, we focus on the differences between C++ and C (dynamic memory allocation and some features), and some built-in library functions for your assignments.</a:t>
            </a:r>
          </a:p>
        </p:txBody>
      </p:sp>
    </p:spTree>
    <p:extLst>
      <p:ext uri="{BB962C8B-B14F-4D97-AF65-F5344CB8AC3E}">
        <p14:creationId xmlns:p14="http://schemas.microsoft.com/office/powerpoint/2010/main" val="321654581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Typedefs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0547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Creates an </a:t>
            </a:r>
            <a:r>
              <a:rPr sz="2200" i="1" dirty="0"/>
              <a:t>alias </a:t>
            </a:r>
            <a:r>
              <a:rPr sz="2200" dirty="0"/>
              <a:t>type name</a:t>
            </a:r>
            <a:r>
              <a:rPr sz="2200" i="1" dirty="0"/>
              <a:t> </a:t>
            </a:r>
            <a:r>
              <a:rPr sz="2200" dirty="0"/>
              <a:t>for a different type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Useful to simplify names of complex data types</a:t>
            </a:r>
          </a:p>
        </p:txBody>
      </p:sp>
      <p:sp>
        <p:nvSpPr>
          <p:cNvPr id="101" name="Shape 101"/>
          <p:cNvSpPr/>
          <p:nvPr/>
        </p:nvSpPr>
        <p:spPr>
          <a:xfrm>
            <a:off x="485848" y="1878330"/>
            <a:ext cx="630191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altLang="ko-KR"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 y;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typedef struct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node; </a:t>
            </a: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node foo; // struct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type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FC4309-98FC-3546-A99F-7B4EA48B78E9}"/>
              </a:ext>
            </a:extLst>
          </p:cNvPr>
          <p:cNvSpPr/>
          <p:nvPr/>
        </p:nvSpPr>
        <p:spPr>
          <a:xfrm>
            <a:off x="5237860" y="2048944"/>
            <a:ext cx="205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Definition of structure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9CF35512-2033-CC41-9A8E-7686A33A6C05}"/>
              </a:ext>
            </a:extLst>
          </p:cNvPr>
          <p:cNvSpPr/>
          <p:nvPr/>
        </p:nvSpPr>
        <p:spPr>
          <a:xfrm>
            <a:off x="357016" y="1755035"/>
            <a:ext cx="2269644" cy="1122635"/>
          </a:xfrm>
          <a:prstGeom prst="frame">
            <a:avLst>
              <a:gd name="adj1" fmla="val 5289"/>
            </a:avLst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E61BB1A-6484-FA4F-A06C-40A0C0C86B3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626660" y="2178425"/>
            <a:ext cx="2611200" cy="13792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Typedefs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0547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Creates an </a:t>
            </a:r>
            <a:r>
              <a:rPr sz="2200" i="1" dirty="0"/>
              <a:t>alias </a:t>
            </a:r>
            <a:r>
              <a:rPr sz="2200" dirty="0"/>
              <a:t>type name</a:t>
            </a:r>
            <a:r>
              <a:rPr sz="2200" i="1" dirty="0"/>
              <a:t> </a:t>
            </a:r>
            <a:r>
              <a:rPr sz="2200" dirty="0"/>
              <a:t>for a different type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Useful to simplify names of complex data types</a:t>
            </a:r>
          </a:p>
        </p:txBody>
      </p:sp>
      <p:sp>
        <p:nvSpPr>
          <p:cNvPr id="101" name="Shape 101"/>
          <p:cNvSpPr/>
          <p:nvPr/>
        </p:nvSpPr>
        <p:spPr>
          <a:xfrm>
            <a:off x="485848" y="1878330"/>
            <a:ext cx="6301915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x; </a:t>
            </a: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altLang="ko-KR"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 y;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typedef struct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node; </a:t>
            </a: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node foo; // struct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type</a:t>
            </a: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FC4309-98FC-3546-A99F-7B4EA48B78E9}"/>
              </a:ext>
            </a:extLst>
          </p:cNvPr>
          <p:cNvSpPr/>
          <p:nvPr/>
        </p:nvSpPr>
        <p:spPr>
          <a:xfrm>
            <a:off x="5760077" y="3032492"/>
            <a:ext cx="2619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struct </a:t>
            </a:r>
            <a:r>
              <a:rPr lang="en-US" altLang="ko-KR" dirty="0" err="1">
                <a:solidFill>
                  <a:srgbClr val="FF0000"/>
                </a:solidFill>
              </a:rPr>
              <a:t>list_node</a:t>
            </a:r>
            <a:r>
              <a:rPr lang="en-US" altLang="ko-KR" dirty="0">
                <a:solidFill>
                  <a:srgbClr val="FF0000"/>
                </a:solidFill>
              </a:rPr>
              <a:t>*   &lt;=&gt;   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9CF35512-2033-CC41-9A8E-7686A33A6C05}"/>
              </a:ext>
            </a:extLst>
          </p:cNvPr>
          <p:cNvSpPr/>
          <p:nvPr/>
        </p:nvSpPr>
        <p:spPr>
          <a:xfrm>
            <a:off x="310345" y="2940424"/>
            <a:ext cx="4127184" cy="833717"/>
          </a:xfrm>
          <a:prstGeom prst="frame">
            <a:avLst>
              <a:gd name="adj1" fmla="val 5289"/>
            </a:avLst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E61BB1A-6484-FA4F-A06C-40A0C0C86B3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437529" y="3186383"/>
            <a:ext cx="1322548" cy="17090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0951419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Macros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671904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90812" lvl="0" indent="-360891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 dirty="0"/>
              <a:t>Fragment of code given a name; replace occurrence of name with contents of macro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No function call overhead, type neutral</a:t>
            </a:r>
          </a:p>
          <a:p>
            <a:pPr marL="425195" lvl="0" indent="-295275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 dirty="0"/>
              <a:t>Uses: 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b="1" dirty="0">
                <a:solidFill>
                  <a:srgbClr val="FF0000"/>
                </a:solidFill>
              </a:rPr>
              <a:t>defining constants</a:t>
            </a:r>
            <a:r>
              <a:rPr sz="1488" dirty="0"/>
              <a:t> (INT_MAX, ARRAY_SIZE)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defining simple operations (MAX(a, b))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488" dirty="0"/>
              <a:t>122-style </a:t>
            </a:r>
            <a:r>
              <a:rPr sz="1488" dirty="0"/>
              <a:t>contracts  (REQUIRES, ENSURES)</a:t>
            </a:r>
          </a:p>
          <a:p>
            <a:pPr marL="425195" lvl="0" indent="-295275" defTabSz="85039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46" dirty="0"/>
              <a:t>Warnings: 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Use parentheses around arguments/expressions, to avoid problems after substitution</a:t>
            </a:r>
          </a:p>
          <a:p>
            <a:pPr marL="850391" lvl="1" indent="-283463" defTabSz="85039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88" dirty="0"/>
              <a:t>Do not pass expressions with side effects as arguments to macros</a:t>
            </a:r>
          </a:p>
        </p:txBody>
      </p:sp>
      <p:sp>
        <p:nvSpPr>
          <p:cNvPr id="105" name="Shape 105"/>
          <p:cNvSpPr/>
          <p:nvPr/>
        </p:nvSpPr>
        <p:spPr>
          <a:xfrm>
            <a:off x="525140" y="3816753"/>
            <a:ext cx="5420454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#define INT_MAX 0x7FFFFFFFF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#define MAX(A, B) ((A) &gt; (B) ? (A) : (B))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#define REQUIRES(COND) assert(COND)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#define WORD_SIZE 4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#define NEXT_WORD(a) ((char*)(a) + WORD_SIZE)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 dirty="0"/>
              <a:t>Generic Types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8231809" cy="210712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06645" lvl="0" indent="-372533" defTabSz="87782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12" dirty="0"/>
              <a:t>void* type is C’s provision for generic types</a:t>
            </a:r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 dirty="0"/>
              <a:t>Raw pointer to some memory location (unknown type)</a:t>
            </a:r>
            <a:endParaRPr lang="en-US" altLang="ko-KR" sz="1727" dirty="0"/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727" dirty="0">
                <a:solidFill>
                  <a:srgbClr val="FF0000"/>
                </a:solidFill>
              </a:rPr>
              <a:t>Can point a variable with any data type</a:t>
            </a:r>
            <a:r>
              <a:rPr lang="en-US" sz="1727" dirty="0"/>
              <a:t> but c</a:t>
            </a:r>
            <a:r>
              <a:rPr sz="1727" dirty="0"/>
              <a:t>an’t dereference a </a:t>
            </a:r>
            <a:r>
              <a:rPr sz="1727" dirty="0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endParaRPr sz="1727" dirty="0"/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27" b="1" dirty="0">
                <a:solidFill>
                  <a:srgbClr val="FF0000"/>
                </a:solidFill>
              </a:rPr>
              <a:t>Must cast void* to another type</a:t>
            </a:r>
            <a:r>
              <a:rPr sz="1727" dirty="0"/>
              <a:t> in order to dereference it</a:t>
            </a:r>
            <a:endParaRPr lang="en-US" altLang="ko-KR" sz="1727" dirty="0"/>
          </a:p>
          <a:p>
            <a:pPr marL="877823" lvl="1" indent="-292607" defTabSz="877823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sz="1727" dirty="0"/>
          </a:p>
          <a:p>
            <a:pPr marL="506645" lvl="0" indent="-372533" defTabSz="87782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12" dirty="0"/>
              <a:t>Can cast back and forth between </a:t>
            </a:r>
            <a:r>
              <a:rPr sz="2112" dirty="0"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sz="2112" dirty="0"/>
              <a:t> and other pointer types</a:t>
            </a:r>
          </a:p>
        </p:txBody>
      </p:sp>
      <p:sp>
        <p:nvSpPr>
          <p:cNvPr id="113" name="Shape 113"/>
          <p:cNvSpPr/>
          <p:nvPr/>
        </p:nvSpPr>
        <p:spPr>
          <a:xfrm>
            <a:off x="515317" y="3030605"/>
            <a:ext cx="3258744" cy="160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// stack implementation: </a:t>
            </a:r>
          </a:p>
          <a:p>
            <a:pPr lvl="0">
              <a:defRPr sz="1800"/>
            </a:pPr>
            <a:endParaRPr sz="15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typedef void* </a:t>
            </a:r>
            <a:r>
              <a:rPr sz="1500" b="1" dirty="0" err="1"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sz="1500" b="1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stack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stack_new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void push(stack S,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e); 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pop(stack S); </a:t>
            </a:r>
          </a:p>
        </p:txBody>
      </p:sp>
      <p:sp>
        <p:nvSpPr>
          <p:cNvPr id="114" name="Shape 114"/>
          <p:cNvSpPr/>
          <p:nvPr/>
        </p:nvSpPr>
        <p:spPr>
          <a:xfrm>
            <a:off x="4934965" y="2900795"/>
            <a:ext cx="3258743" cy="225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// stack usage: </a:t>
            </a: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x = 42;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y = 54;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stack S =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stack_new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push(S, &amp;x);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push(S, &amp;y); 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a = *(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*)pop(S); 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b = *(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*)pop(S);</a:t>
            </a:r>
          </a:p>
          <a:p>
            <a:pPr lvl="0">
              <a:defRPr sz="1800"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lang="en-US" sz="2400" dirty="0"/>
              <a:t>Generic TYPES – Malloc function with void *</a:t>
            </a:r>
            <a:endParaRPr sz="2400" dirty="0"/>
          </a:p>
        </p:txBody>
      </p:sp>
      <p:sp>
        <p:nvSpPr>
          <p:cNvPr id="8" name="Shape 90">
            <a:extLst>
              <a:ext uri="{FF2B5EF4-FFF2-40B4-BE49-F238E27FC236}">
                <a16:creationId xmlns:a16="http://schemas.microsoft.com/office/drawing/2014/main" id="{6516F327-298F-FD48-868E-61946162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401237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b="1" u="sng" dirty="0"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malloc (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554736" lvl="1" defTabSz="832104">
              <a:buClr>
                <a:srgbClr val="990000"/>
              </a:buClr>
              <a:buSzPct val="50000"/>
              <a:defRPr sz="1800"/>
            </a:pPr>
            <a:endParaRPr lang="en-US" altLang="ko-KR" sz="1638" dirty="0"/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altLang="ko-KR" sz="1638" dirty="0"/>
              <a:t>Examples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lang="en-US" altLang="ko-KR" sz="500" dirty="0"/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lang="ko-KR" altLang="en-US" sz="500" dirty="0"/>
          </a:p>
          <a:p>
            <a:pPr marL="127127" lvl="0" defTabSz="832104">
              <a:buClr>
                <a:srgbClr val="990000"/>
              </a:buClr>
              <a:buSzPct val="58332"/>
              <a:defRPr sz="1800"/>
            </a:pP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		void* 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 = (void*)malloc(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) * 3);</a:t>
            </a:r>
          </a:p>
          <a:p>
            <a:pPr marL="127127" lvl="0" defTabSz="832104">
              <a:buClr>
                <a:srgbClr val="990000"/>
              </a:buClr>
              <a:buSzPct val="58332"/>
              <a:defRPr sz="1800"/>
            </a:pPr>
            <a:endParaRPr lang="en" sz="163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88A510-2EFD-E248-8613-B71581910434}"/>
              </a:ext>
            </a:extLst>
          </p:cNvPr>
          <p:cNvSpPr/>
          <p:nvPr/>
        </p:nvSpPr>
        <p:spPr>
          <a:xfrm>
            <a:off x="2016153" y="3266479"/>
            <a:ext cx="5052517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812562-22A0-2349-971B-90CC2EB625BC}"/>
              </a:ext>
            </a:extLst>
          </p:cNvPr>
          <p:cNvSpPr txBox="1"/>
          <p:nvPr/>
        </p:nvSpPr>
        <p:spPr>
          <a:xfrm>
            <a:off x="4110099" y="2798796"/>
            <a:ext cx="86462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12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F82DBE-C911-2D48-98AA-9EAE5FFF13AF}"/>
              </a:ext>
            </a:extLst>
          </p:cNvPr>
          <p:cNvSpPr/>
          <p:nvPr/>
        </p:nvSpPr>
        <p:spPr>
          <a:xfrm>
            <a:off x="3190852" y="4484192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Courier New"/>
                <a:ea typeface="Courier New"/>
                <a:cs typeface="Courier New"/>
                <a:sym typeface="Courier New"/>
              </a:rPr>
              <a:t>malloc(</a:t>
            </a:r>
            <a:r>
              <a:rPr lang="en" altLang="ko-KR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altLang="ko-KR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altLang="ko-KR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altLang="ko-KR" dirty="0">
                <a:latin typeface="Courier New"/>
                <a:ea typeface="Courier New"/>
                <a:cs typeface="Courier New"/>
                <a:sym typeface="Courier New"/>
              </a:rPr>
              <a:t>) * 3);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B0E0D-0E6C-3B48-893E-A9925A173F3F}"/>
              </a:ext>
            </a:extLst>
          </p:cNvPr>
          <p:cNvSpPr txBox="1"/>
          <p:nvPr/>
        </p:nvSpPr>
        <p:spPr>
          <a:xfrm>
            <a:off x="1098923" y="2630683"/>
            <a:ext cx="864624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ptr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1A6B4CD-C237-814B-B471-8B4FBE0F9470}"/>
              </a:ext>
            </a:extLst>
          </p:cNvPr>
          <p:cNvCxnSpPr>
            <a:stCxn id="21" idx="2"/>
          </p:cNvCxnSpPr>
          <p:nvPr/>
        </p:nvCxnSpPr>
        <p:spPr>
          <a:xfrm>
            <a:off x="1531235" y="2969233"/>
            <a:ext cx="484918" cy="29724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C2D161-6EB0-2F49-811C-73013F00987B}"/>
              </a:ext>
            </a:extLst>
          </p:cNvPr>
          <p:cNvSpPr txBox="1"/>
          <p:nvPr/>
        </p:nvSpPr>
        <p:spPr>
          <a:xfrm>
            <a:off x="4439207" y="3569792"/>
            <a:ext cx="2064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?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0F0764B0-12B6-794D-B3E0-3DCECD3B723A}"/>
              </a:ext>
            </a:extLst>
          </p:cNvPr>
          <p:cNvSpPr/>
          <p:nvPr/>
        </p:nvSpPr>
        <p:spPr>
          <a:xfrm>
            <a:off x="2012575" y="3254209"/>
            <a:ext cx="5118849" cy="991242"/>
          </a:xfrm>
          <a:prstGeom prst="frame">
            <a:avLst>
              <a:gd name="adj1" fmla="val 6336"/>
            </a:avLst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17498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lang="en-US" sz="2400" dirty="0"/>
              <a:t>Generic TYPES - Malloc function with typecasting</a:t>
            </a:r>
            <a:endParaRPr sz="2400" dirty="0"/>
          </a:p>
        </p:txBody>
      </p:sp>
      <p:sp>
        <p:nvSpPr>
          <p:cNvPr id="8" name="Shape 90">
            <a:extLst>
              <a:ext uri="{FF2B5EF4-FFF2-40B4-BE49-F238E27FC236}">
                <a16:creationId xmlns:a16="http://schemas.microsoft.com/office/drawing/2014/main" id="{6516F327-298F-FD48-868E-61946162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401237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2" b="1" u="sng" dirty="0">
                <a:latin typeface="Courier New"/>
                <a:ea typeface="Courier New"/>
                <a:cs typeface="Courier New"/>
                <a:sym typeface="Courier New"/>
              </a:rPr>
              <a:t>void* 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malloc (</a:t>
            </a:r>
            <a:r>
              <a:rPr sz="2002" u="sng" dirty="0" err="1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2002" u="sng" dirty="0">
                <a:latin typeface="Courier New"/>
                <a:ea typeface="Courier New"/>
                <a:cs typeface="Courier New"/>
                <a:sym typeface="Courier New"/>
              </a:rPr>
              <a:t> size): 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allocate block of memory of </a:t>
            </a:r>
            <a:r>
              <a:rPr sz="1638" dirty="0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sz="1638" dirty="0"/>
              <a:t> bytes</a:t>
            </a:r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38" dirty="0"/>
              <a:t>does not initialize memory</a:t>
            </a:r>
            <a:endParaRPr lang="en-US" altLang="ko-KR" sz="1638" dirty="0"/>
          </a:p>
          <a:p>
            <a:pPr marL="832104" lvl="1" indent="-277368" defTabSz="832104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altLang="ko-KR" sz="1638" dirty="0"/>
              <a:t>&lt;datatype&gt;* &lt;</a:t>
            </a:r>
            <a:r>
              <a:rPr lang="en-US" altLang="ko-KR" sz="1638" dirty="0" err="1"/>
              <a:t>var</a:t>
            </a:r>
            <a:r>
              <a:rPr lang="en-US" altLang="ko-KR" sz="1638" dirty="0"/>
              <a:t> name&gt; = (&lt;datatype&gt;*)malloc(</a:t>
            </a:r>
            <a:r>
              <a:rPr lang="en-US" altLang="ko-KR" sz="1638" dirty="0" err="1"/>
              <a:t>sizeof</a:t>
            </a:r>
            <a:r>
              <a:rPr lang="en-US" altLang="ko-KR" sz="1638" dirty="0"/>
              <a:t>(&lt;datatype&gt;)*N);</a:t>
            </a:r>
          </a:p>
          <a:p>
            <a:pPr marL="554736" lvl="1" defTabSz="832104">
              <a:buClr>
                <a:srgbClr val="990000"/>
              </a:buClr>
              <a:buSzPct val="50000"/>
              <a:defRPr sz="1800"/>
            </a:pPr>
            <a:endParaRPr lang="ko-KR" altLang="en-US" sz="1638" dirty="0"/>
          </a:p>
          <a:p>
            <a:pPr marL="480257" lvl="0" indent="-353130" defTabSz="832104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Examples</a:t>
            </a:r>
          </a:p>
          <a:p>
            <a:pPr marL="127127" lvl="0" defTabSz="832104">
              <a:buClr>
                <a:srgbClr val="990000"/>
              </a:buClr>
              <a:buSzPct val="58332"/>
              <a:defRPr sz="1800"/>
            </a:pP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*)malloc(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38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38" dirty="0">
                <a:latin typeface="Courier New"/>
                <a:ea typeface="Courier New"/>
                <a:cs typeface="Courier New"/>
                <a:sym typeface="Courier New"/>
              </a:rPr>
              <a:t>) * 3);</a:t>
            </a:r>
          </a:p>
          <a:p>
            <a:pPr marL="127127" lvl="0" defTabSz="832104">
              <a:buClr>
                <a:srgbClr val="990000"/>
              </a:buClr>
              <a:buSzPct val="58332"/>
              <a:defRPr sz="1800"/>
            </a:pPr>
            <a:endParaRPr lang="en" sz="1638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CB8FE-C8F6-084B-B0C4-88B8A4D9034A}"/>
              </a:ext>
            </a:extLst>
          </p:cNvPr>
          <p:cNvSpPr/>
          <p:nvPr/>
        </p:nvSpPr>
        <p:spPr>
          <a:xfrm>
            <a:off x="3829375" y="3412741"/>
            <a:ext cx="1712259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BE01C3-2E26-F649-84F2-1980A0F63A9C}"/>
              </a:ext>
            </a:extLst>
          </p:cNvPr>
          <p:cNvSpPr/>
          <p:nvPr/>
        </p:nvSpPr>
        <p:spPr>
          <a:xfrm>
            <a:off x="5541634" y="3412741"/>
            <a:ext cx="1712259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90A8B0-4A93-9242-915F-965EC54C7E7C}"/>
              </a:ext>
            </a:extLst>
          </p:cNvPr>
          <p:cNvSpPr/>
          <p:nvPr/>
        </p:nvSpPr>
        <p:spPr>
          <a:xfrm>
            <a:off x="7253893" y="3412741"/>
            <a:ext cx="1712259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A56852-E12E-A14D-9427-B44D92F4624A}"/>
              </a:ext>
            </a:extLst>
          </p:cNvPr>
          <p:cNvCxnSpPr>
            <a:cxnSpLocks/>
          </p:cNvCxnSpPr>
          <p:nvPr/>
        </p:nvCxnSpPr>
        <p:spPr>
          <a:xfrm>
            <a:off x="3593255" y="3161728"/>
            <a:ext cx="191296" cy="16984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액자 12">
            <a:extLst>
              <a:ext uri="{FF2B5EF4-FFF2-40B4-BE49-F238E27FC236}">
                <a16:creationId xmlns:a16="http://schemas.microsoft.com/office/drawing/2014/main" id="{42ABE02C-5EA7-E446-88A8-D32EC03E69A0}"/>
              </a:ext>
            </a:extLst>
          </p:cNvPr>
          <p:cNvSpPr/>
          <p:nvPr/>
        </p:nvSpPr>
        <p:spPr>
          <a:xfrm>
            <a:off x="3784551" y="3349989"/>
            <a:ext cx="1819837" cy="1048870"/>
          </a:xfrm>
          <a:prstGeom prst="frame">
            <a:avLst>
              <a:gd name="adj1" fmla="val 6336"/>
            </a:avLst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94D50-7D8E-D045-9053-76C91360E1FA}"/>
              </a:ext>
            </a:extLst>
          </p:cNvPr>
          <p:cNvSpPr txBox="1"/>
          <p:nvPr/>
        </p:nvSpPr>
        <p:spPr>
          <a:xfrm>
            <a:off x="3300046" y="2918922"/>
            <a:ext cx="4221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ptr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EA0D-21CF-C641-8502-5AEE81D942C6}"/>
              </a:ext>
            </a:extLst>
          </p:cNvPr>
          <p:cNvSpPr txBox="1"/>
          <p:nvPr/>
        </p:nvSpPr>
        <p:spPr>
          <a:xfrm>
            <a:off x="4591168" y="4480024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0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978DF-A176-604F-82AD-0B626A02B2E1}"/>
              </a:ext>
            </a:extLst>
          </p:cNvPr>
          <p:cNvSpPr txBox="1"/>
          <p:nvPr/>
        </p:nvSpPr>
        <p:spPr>
          <a:xfrm>
            <a:off x="6294462" y="4475935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1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A8EF1-D162-F141-82BB-1D312C318F10}"/>
              </a:ext>
            </a:extLst>
          </p:cNvPr>
          <p:cNvSpPr txBox="1"/>
          <p:nvPr/>
        </p:nvSpPr>
        <p:spPr>
          <a:xfrm>
            <a:off x="8006721" y="4475934"/>
            <a:ext cx="20660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00B050"/>
                </a:solidFill>
              </a:rPr>
              <a:t>2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venir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FF85B-BD66-3848-B891-445F3F3B021B}"/>
              </a:ext>
            </a:extLst>
          </p:cNvPr>
          <p:cNvSpPr txBox="1"/>
          <p:nvPr/>
        </p:nvSpPr>
        <p:spPr>
          <a:xfrm>
            <a:off x="4308882" y="2964746"/>
            <a:ext cx="75324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4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5FF960-4C45-1343-B7D4-309E0383AD12}"/>
              </a:ext>
            </a:extLst>
          </p:cNvPr>
          <p:cNvSpPr txBox="1"/>
          <p:nvPr/>
        </p:nvSpPr>
        <p:spPr>
          <a:xfrm>
            <a:off x="6021140" y="2964746"/>
            <a:ext cx="75324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4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7594A3-2614-AD44-9240-75D28E4A16C7}"/>
              </a:ext>
            </a:extLst>
          </p:cNvPr>
          <p:cNvSpPr txBox="1"/>
          <p:nvPr/>
        </p:nvSpPr>
        <p:spPr>
          <a:xfrm>
            <a:off x="7733399" y="3007842"/>
            <a:ext cx="75324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4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88A510-2EFD-E248-8613-B71581910434}"/>
              </a:ext>
            </a:extLst>
          </p:cNvPr>
          <p:cNvSpPr/>
          <p:nvPr/>
        </p:nvSpPr>
        <p:spPr>
          <a:xfrm>
            <a:off x="263553" y="3561684"/>
            <a:ext cx="2477220" cy="91440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812562-22A0-2349-971B-90CC2EB625BC}"/>
              </a:ext>
            </a:extLst>
          </p:cNvPr>
          <p:cNvSpPr txBox="1"/>
          <p:nvPr/>
        </p:nvSpPr>
        <p:spPr>
          <a:xfrm>
            <a:off x="1069851" y="3130617"/>
            <a:ext cx="86462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12 bytes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F82DBE-C911-2D48-98AA-9EAE5FFF13AF}"/>
              </a:ext>
            </a:extLst>
          </p:cNvPr>
          <p:cNvSpPr/>
          <p:nvPr/>
        </p:nvSpPr>
        <p:spPr>
          <a:xfrm>
            <a:off x="121015" y="4757526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Courier New"/>
                <a:ea typeface="Courier New"/>
                <a:cs typeface="Courier New"/>
                <a:sym typeface="Courier New"/>
              </a:rPr>
              <a:t>malloc(</a:t>
            </a:r>
            <a:r>
              <a:rPr lang="en" altLang="ko-KR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altLang="ko-KR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altLang="ko-KR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altLang="ko-KR" dirty="0">
                <a:latin typeface="Courier New"/>
                <a:ea typeface="Courier New"/>
                <a:cs typeface="Courier New"/>
                <a:sym typeface="Courier New"/>
              </a:rPr>
              <a:t>) * 3);</a:t>
            </a:r>
            <a:endParaRPr lang="ko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02FC4E99-88E0-9C4F-A713-854A4E92AC62}"/>
              </a:ext>
            </a:extLst>
          </p:cNvPr>
          <p:cNvSpPr/>
          <p:nvPr/>
        </p:nvSpPr>
        <p:spPr>
          <a:xfrm>
            <a:off x="2973926" y="3767940"/>
            <a:ext cx="536015" cy="265503"/>
          </a:xfrm>
          <a:prstGeom prst="rightArrow">
            <a:avLst/>
          </a:prstGeom>
          <a:solidFill>
            <a:srgbClr val="00B0F0"/>
          </a:solidFill>
          <a:ln w="25400" cap="flat">
            <a:solidFill>
              <a:srgbClr val="00B0F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10DD03-81CA-F14D-93A5-C9DE3AEEA5D9}"/>
              </a:ext>
            </a:extLst>
          </p:cNvPr>
          <p:cNvSpPr/>
          <p:nvPr/>
        </p:nvSpPr>
        <p:spPr>
          <a:xfrm>
            <a:off x="4533309" y="4788902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Courier New"/>
                <a:ea typeface="Courier New"/>
                <a:cs typeface="Courier New"/>
                <a:sym typeface="Courier New"/>
              </a:rPr>
              <a:t>After being pointed with </a:t>
            </a:r>
            <a:r>
              <a:rPr lang="en" altLang="ko-KR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altLang="ko-KR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altLang="ko-KR" dirty="0" err="1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endParaRPr lang="ko-KR" altLang="en-US" dirty="0"/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722DFBE9-0EC4-DA43-BF20-727D9E3B188F}"/>
              </a:ext>
            </a:extLst>
          </p:cNvPr>
          <p:cNvSpPr/>
          <p:nvPr/>
        </p:nvSpPr>
        <p:spPr>
          <a:xfrm>
            <a:off x="2554941" y="2548392"/>
            <a:ext cx="824753" cy="307777"/>
          </a:xfrm>
          <a:prstGeom prst="frame">
            <a:avLst>
              <a:gd name="adj1" fmla="val 6336"/>
            </a:avLst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4ED595-287D-EE43-B2AB-53673DE47B82}"/>
              </a:ext>
            </a:extLst>
          </p:cNvPr>
          <p:cNvSpPr txBox="1"/>
          <p:nvPr/>
        </p:nvSpPr>
        <p:spPr>
          <a:xfrm>
            <a:off x="2434051" y="2226420"/>
            <a:ext cx="1066531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typecasting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900704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Header Files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20547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Includes C declarations and macro definitions to be shared across multiple files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/>
              <a:t>Only include function prototypes/macros; no implementation code!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Usage: #include &lt;</a:t>
            </a:r>
            <a:r>
              <a:rPr sz="2200" dirty="0" err="1"/>
              <a:t>header.h</a:t>
            </a:r>
            <a:r>
              <a:rPr sz="2200" dirty="0"/>
              <a:t>&gt;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lib</a:t>
            </a:r>
            <a:r>
              <a:rPr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z="1600" dirty="0"/>
              <a:t> for </a:t>
            </a:r>
            <a:r>
              <a:rPr sz="1600" dirty="0">
                <a:solidFill>
                  <a:srgbClr val="FF0000"/>
                </a:solidFill>
              </a:rPr>
              <a:t>standard libraries</a:t>
            </a:r>
            <a:r>
              <a:rPr sz="1600" dirty="0"/>
              <a:t> (</a:t>
            </a:r>
            <a:r>
              <a:rPr sz="1600" dirty="0" err="1"/>
              <a:t>eg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 #include &lt;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string.h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z="1600" dirty="0"/>
              <a:t>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sz="1600" dirty="0"/>
              <a:t> for </a:t>
            </a:r>
            <a:r>
              <a:rPr sz="1600" dirty="0">
                <a:solidFill>
                  <a:srgbClr val="FF0000"/>
                </a:solidFill>
              </a:rPr>
              <a:t>your source files</a:t>
            </a:r>
            <a:r>
              <a:rPr sz="1600" dirty="0"/>
              <a:t> (</a:t>
            </a:r>
            <a:r>
              <a:rPr sz="1600" dirty="0" err="1"/>
              <a:t>eg</a:t>
            </a:r>
            <a:r>
              <a:rPr sz="1600" dirty="0"/>
              <a:t> 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#include “</a:t>
            </a:r>
            <a:r>
              <a:rPr sz="1600" dirty="0" err="1">
                <a:latin typeface="Courier New"/>
                <a:ea typeface="Courier New"/>
                <a:cs typeface="Courier New"/>
                <a:sym typeface="Courier New"/>
              </a:rPr>
              <a:t>header.h</a:t>
            </a:r>
            <a:r>
              <a:rPr sz="1600" dirty="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sz="1600" dirty="0"/>
              <a:t>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00" dirty="0"/>
              <a:t>Never include .c files (bad practice)</a:t>
            </a:r>
          </a:p>
        </p:txBody>
      </p:sp>
      <p:sp>
        <p:nvSpPr>
          <p:cNvPr id="118" name="Shape 118"/>
          <p:cNvSpPr/>
          <p:nvPr/>
        </p:nvSpPr>
        <p:spPr>
          <a:xfrm>
            <a:off x="96588" y="3199629"/>
            <a:ext cx="2872847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sz="12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list.h</a:t>
            </a:r>
            <a:endParaRPr sz="12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 data; </a:t>
            </a: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   struct 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* next; </a:t>
            </a:r>
          </a:p>
          <a:p>
            <a:pPr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altLang="ko-KR" sz="1200" b="1" dirty="0">
                <a:latin typeface="Courier New"/>
                <a:ea typeface="Courier New"/>
                <a:cs typeface="Courier New"/>
                <a:sym typeface="Courier New"/>
              </a:rPr>
              <a:t> typedef struct </a:t>
            </a:r>
            <a:r>
              <a:rPr lang="en" altLang="ko-KR" sz="1200" b="1" dirty="0" err="1">
                <a:latin typeface="Courier New"/>
                <a:ea typeface="Courier New"/>
                <a:cs typeface="Courier New"/>
                <a:sym typeface="Courier New"/>
              </a:rPr>
              <a:t>list_node</a:t>
            </a:r>
            <a:r>
              <a:rPr lang="en" altLang="ko-KR" sz="1200" b="1" dirty="0">
                <a:latin typeface="Courier New"/>
                <a:ea typeface="Courier New"/>
                <a:cs typeface="Courier New"/>
                <a:sym typeface="Courier New"/>
              </a:rPr>
              <a:t>* node;</a:t>
            </a:r>
            <a:br>
              <a:rPr lang="en" altLang="ko-KR" sz="1200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" altLang="ko-KR"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node </a:t>
            </a:r>
            <a:r>
              <a:rPr sz="1200" b="1" dirty="0" err="1">
                <a:latin typeface="Courier New"/>
                <a:ea typeface="Courier New"/>
                <a:cs typeface="Courier New"/>
                <a:sym typeface="Courier New"/>
              </a:rPr>
              <a:t>new_list</a:t>
            </a: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(); </a:t>
            </a:r>
          </a:p>
          <a:p>
            <a:pPr lvl="0">
              <a:defRPr sz="1800"/>
            </a:pP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sz="1200" b="1" dirty="0" err="1">
                <a:latin typeface="Courier New"/>
                <a:ea typeface="Courier New"/>
                <a:cs typeface="Courier New"/>
                <a:sym typeface="Courier New"/>
              </a:rPr>
              <a:t>add_node</a:t>
            </a: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 e, node l); </a:t>
            </a:r>
          </a:p>
        </p:txBody>
      </p:sp>
      <p:sp>
        <p:nvSpPr>
          <p:cNvPr id="119" name="Shape 119"/>
          <p:cNvSpPr/>
          <p:nvPr/>
        </p:nvSpPr>
        <p:spPr>
          <a:xfrm>
            <a:off x="3107909" y="3199629"/>
            <a:ext cx="2872847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sz="12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list.c</a:t>
            </a:r>
            <a:endParaRPr sz="12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#include “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list.h</a:t>
            </a: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pPr lvl="0">
              <a:defRPr sz="1800"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node </a:t>
            </a:r>
            <a:r>
              <a:rPr sz="1200" b="1" dirty="0" err="1">
                <a:latin typeface="Courier New"/>
                <a:ea typeface="Courier New"/>
                <a:cs typeface="Courier New"/>
                <a:sym typeface="Courier New"/>
              </a:rPr>
              <a:t>new_list</a:t>
            </a: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() { </a:t>
            </a:r>
          </a:p>
          <a:p>
            <a:pPr lvl="0">
              <a:defRPr sz="1800"/>
            </a:pP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   // implementation</a:t>
            </a:r>
          </a:p>
          <a:p>
            <a:pPr lvl="0">
              <a:defRPr sz="1800"/>
            </a:pP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defRPr sz="1800"/>
            </a:pP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sz="1200" b="1" dirty="0" err="1">
                <a:latin typeface="Courier New"/>
                <a:ea typeface="Courier New"/>
                <a:cs typeface="Courier New"/>
                <a:sym typeface="Courier New"/>
              </a:rPr>
              <a:t>add_node</a:t>
            </a: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2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 e, node l) {</a:t>
            </a:r>
          </a:p>
          <a:p>
            <a:pPr lvl="0">
              <a:defRPr sz="1800"/>
            </a:pP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   // implementation</a:t>
            </a:r>
          </a:p>
          <a:p>
            <a:pPr lvl="0">
              <a:defRPr sz="1800"/>
            </a:pP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20" name="Shape 120"/>
          <p:cNvSpPr/>
          <p:nvPr/>
        </p:nvSpPr>
        <p:spPr>
          <a:xfrm>
            <a:off x="6055731" y="3199629"/>
            <a:ext cx="3015211" cy="1874918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stacks.h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#include “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list.h</a:t>
            </a: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stack_head</a:t>
            </a: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node top; </a:t>
            </a:r>
          </a:p>
          <a:p>
            <a:pPr lvl="0">
              <a:defRPr sz="1800"/>
            </a:pPr>
            <a:r>
              <a:rPr sz="1200" b="1" dirty="0">
                <a:latin typeface="Courier New"/>
                <a:ea typeface="Courier New"/>
                <a:cs typeface="Courier New"/>
                <a:sym typeface="Courier New"/>
              </a:rPr>
              <a:t>   node bottom;</a:t>
            </a: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}; </a:t>
            </a: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typedef struct 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stack_head</a:t>
            </a: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* stack</a:t>
            </a:r>
          </a:p>
          <a:p>
            <a:pPr lvl="0">
              <a:defRPr sz="1800"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stack 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new_stack</a:t>
            </a: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(); </a:t>
            </a: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void push(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 e, stack S);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Header Guards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73375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527755" indent="-388055">
              <a:buClr>
                <a:srgbClr val="990000"/>
              </a:buClr>
              <a:buSzPct val="58332"/>
              <a:buFont typeface="Trebuchet MS"/>
              <a:buChar char="■"/>
              <a:defRPr sz="2200"/>
            </a:lvl1pPr>
          </a:lstStyle>
          <a:p>
            <a:pPr lvl="0">
              <a:defRPr sz="1800"/>
            </a:pPr>
            <a:r>
              <a:rPr sz="2200"/>
              <a:t>Double-inclusion problem: include same header file twice</a:t>
            </a:r>
          </a:p>
        </p:txBody>
      </p:sp>
      <p:sp>
        <p:nvSpPr>
          <p:cNvPr id="124" name="Shape 124"/>
          <p:cNvSpPr/>
          <p:nvPr/>
        </p:nvSpPr>
        <p:spPr>
          <a:xfrm>
            <a:off x="396874" y="2694119"/>
            <a:ext cx="7896301" cy="7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527755" indent="-388055">
              <a:buClr>
                <a:srgbClr val="990000"/>
              </a:buClr>
              <a:buSzPct val="58332"/>
              <a:buFont typeface="Trebuchet MS"/>
              <a:buChar char="■"/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200" dirty="0"/>
              <a:t>Solution: header guard </a:t>
            </a:r>
            <a:r>
              <a:rPr sz="2200" dirty="0">
                <a:solidFill>
                  <a:srgbClr val="FF0000"/>
                </a:solidFill>
              </a:rPr>
              <a:t>ensures single inclusion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57155" y="1467853"/>
            <a:ext cx="2872847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1200"/>
              <a:t>//grandfather.h</a:t>
            </a:r>
          </a:p>
        </p:txBody>
      </p:sp>
      <p:sp>
        <p:nvSpPr>
          <p:cNvPr id="126" name="Shape 126"/>
          <p:cNvSpPr/>
          <p:nvPr/>
        </p:nvSpPr>
        <p:spPr>
          <a:xfrm>
            <a:off x="3135577" y="1467853"/>
            <a:ext cx="2872846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//father.h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27" name="Shape 127"/>
          <p:cNvSpPr/>
          <p:nvPr/>
        </p:nvSpPr>
        <p:spPr>
          <a:xfrm>
            <a:off x="6213998" y="1467853"/>
            <a:ext cx="2872847" cy="558802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//child.h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“father.h”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28" name="Shape 128"/>
          <p:cNvSpPr/>
          <p:nvPr/>
        </p:nvSpPr>
        <p:spPr>
          <a:xfrm>
            <a:off x="57155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grandfather.h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sz="1200" dirty="0" err="1">
                <a:latin typeface="Courier New"/>
                <a:ea typeface="Courier New"/>
                <a:cs typeface="Courier New"/>
                <a:sym typeface="Courier New"/>
              </a:rPr>
              <a:t>ifndef</a:t>
            </a: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 GRANDFATHER_H</a:t>
            </a: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#define GRANDFATHER_H</a:t>
            </a:r>
          </a:p>
          <a:p>
            <a:pPr lvl="0">
              <a:defRPr sz="1800"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 dirty="0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29" name="Shape 129"/>
          <p:cNvSpPr/>
          <p:nvPr/>
        </p:nvSpPr>
        <p:spPr>
          <a:xfrm>
            <a:off x="3261619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//father.h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#ifndef FATHER_H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#define FATHER_H</a:t>
            </a: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#endif</a:t>
            </a:r>
          </a:p>
        </p:txBody>
      </p:sp>
      <p:sp>
        <p:nvSpPr>
          <p:cNvPr id="130" name="Shape 130"/>
          <p:cNvSpPr/>
          <p:nvPr/>
        </p:nvSpPr>
        <p:spPr>
          <a:xfrm>
            <a:off x="6213998" y="3329259"/>
            <a:ext cx="2872847" cy="1212797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//child.h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“father.h”</a:t>
            </a:r>
          </a:p>
          <a:p>
            <a:pPr lvl="0">
              <a:defRPr sz="1800"/>
            </a:pPr>
            <a:r>
              <a:rPr sz="1200">
                <a:latin typeface="Courier New"/>
                <a:ea typeface="Courier New"/>
                <a:cs typeface="Courier New"/>
                <a:sym typeface="Courier New"/>
              </a:rPr>
              <a:t>#include “grandfather.h”</a:t>
            </a:r>
          </a:p>
        </p:txBody>
      </p:sp>
      <p:sp>
        <p:nvSpPr>
          <p:cNvPr id="131" name="Shape 131"/>
          <p:cNvSpPr/>
          <p:nvPr/>
        </p:nvSpPr>
        <p:spPr>
          <a:xfrm>
            <a:off x="396874" y="4637148"/>
            <a:ext cx="7896301" cy="7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dirty="0"/>
              <a:t>Okay: </a:t>
            </a:r>
            <a:r>
              <a:rPr dirty="0" err="1"/>
              <a:t>child.h</a:t>
            </a:r>
            <a:r>
              <a:rPr dirty="0"/>
              <a:t> only includes </a:t>
            </a:r>
            <a:r>
              <a:rPr dirty="0" err="1"/>
              <a:t>grandfather.h</a:t>
            </a:r>
            <a:r>
              <a:rPr dirty="0"/>
              <a:t> once</a:t>
            </a:r>
          </a:p>
        </p:txBody>
      </p:sp>
      <p:sp>
        <p:nvSpPr>
          <p:cNvPr id="132" name="Shape 132"/>
          <p:cNvSpPr/>
          <p:nvPr/>
        </p:nvSpPr>
        <p:spPr>
          <a:xfrm>
            <a:off x="396874" y="2079312"/>
            <a:ext cx="7896301" cy="73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Error: child.h includes grandfather.h twice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Odds and Ends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40944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Prefix vs Postfix increment/decrement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a++</a:t>
            </a:r>
            <a:r>
              <a:rPr dirty="0"/>
              <a:t>: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dirty="0"/>
              <a:t> in the expression, then increment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++a</a:t>
            </a:r>
            <a:r>
              <a:rPr dirty="0"/>
              <a:t>: increment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dirty="0"/>
              <a:t>, then 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dirty="0"/>
              <a:t> in the expression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Switch Statements: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remember break statements after every case, unless you want fall through (may be desirable in some cases)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should probably use a default case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Variable/function modifiers: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global variables: defined outside functions, seen by all files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static variables/functions: seen only in file it’s declared in</a:t>
            </a:r>
            <a:endParaRPr lang="en-US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dirty="0"/>
              <a:t>Refer to K&amp;R for other modifiers and their meanings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 Libraries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000"/>
              <a:t>Agenda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396874" y="1021555"/>
            <a:ext cx="7896301" cy="3729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 Basics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 Libraries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Debugging Tools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Version Control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Compilation</a:t>
            </a:r>
          </a:p>
          <a:p>
            <a:pPr marL="563033" lvl="0" indent="-423333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400"/>
              <a:t>Demo</a:t>
            </a:r>
          </a:p>
        </p:txBody>
      </p:sp>
      <p:pic>
        <p:nvPicPr>
          <p:cNvPr id="5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6954" y="1053416"/>
            <a:ext cx="3410107" cy="2832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 dirty="0" err="1"/>
              <a:t>string.h</a:t>
            </a:r>
            <a:r>
              <a:rPr sz="2400" dirty="0"/>
              <a:t>: Common String/Array Methods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396874" y="1034254"/>
            <a:ext cx="5758829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2200" dirty="0"/>
              <a:t>One</a:t>
            </a:r>
            <a:r>
              <a:rPr sz="2200" dirty="0"/>
              <a:t> the most useful librar</a:t>
            </a:r>
            <a:r>
              <a:rPr lang="en-US" sz="2200" dirty="0"/>
              <a:t>ies</a:t>
            </a:r>
            <a:r>
              <a:rPr sz="2200" dirty="0"/>
              <a:t> available to you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Used heavily in shell/proxy labs</a:t>
            </a: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Important usage details regarding arguments: </a:t>
            </a:r>
            <a:endParaRPr sz="2200" i="1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prefixes: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dirty="0"/>
              <a:t> -&gt; strings,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dirty="0"/>
              <a:t> -&gt; arbitrary memory blocks. 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all strings are ‘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/0</a:t>
            </a:r>
            <a:r>
              <a:rPr dirty="0"/>
              <a:t>’ terminated!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dirty="0"/>
              <a:t> is large enough to store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dirty="0"/>
              <a:t>!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dirty="0"/>
              <a:t> actually contains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dirty="0"/>
              <a:t> bytes!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ensure that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dirty="0"/>
              <a:t> don’t overlap!</a:t>
            </a:r>
          </a:p>
        </p:txBody>
      </p:sp>
      <p:pic>
        <p:nvPicPr>
          <p:cNvPr id="141" name="pasted-image.png"/>
          <p:cNvPicPr/>
          <p:nvPr/>
        </p:nvPicPr>
        <p:blipFill>
          <a:blip r:embed="rId2">
            <a:extLst/>
          </a:blip>
          <a:srcRect l="25278" t="51733" r="50360" b="1354"/>
          <a:stretch>
            <a:fillRect/>
          </a:stretch>
        </p:blipFill>
        <p:spPr>
          <a:xfrm>
            <a:off x="6208369" y="890136"/>
            <a:ext cx="2501841" cy="3086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string.h: Common String/Array Methods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396874" y="1034254"/>
            <a:ext cx="7896301" cy="372900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02336" lvl="0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Copying</a:t>
            </a:r>
            <a:r>
              <a:rPr sz="1936"/>
              <a:t>: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void* memcpy (void* dest, void* src, size_t n):</a:t>
            </a:r>
            <a:r>
              <a:rPr sz="1584"/>
              <a:t> copy n bytes of src into dest, return dest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char* strcpy(char* dest, char* src):</a:t>
            </a:r>
            <a:r>
              <a:rPr sz="1584"/>
              <a:t> copy src string into dest, return dest</a:t>
            </a:r>
          </a:p>
          <a:p>
            <a:pPr marL="402336" lvl="0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Concatenation</a:t>
            </a:r>
            <a:r>
              <a:rPr sz="1936"/>
              <a:t>: 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char * strcat (char * dest, char* src):</a:t>
            </a:r>
            <a:r>
              <a:rPr sz="1584"/>
              <a:t> append copy of src to end of dest, return dest</a:t>
            </a:r>
          </a:p>
          <a:p>
            <a:pPr marL="402336" lvl="0" indent="-2794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36" u="sng"/>
              <a:t>Comparison</a:t>
            </a:r>
            <a:r>
              <a:rPr sz="1936"/>
              <a:t>: </a:t>
            </a:r>
          </a:p>
          <a:p>
            <a:pPr marL="804672" lvl="1" indent="-268223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84">
                <a:latin typeface="Courier New"/>
                <a:ea typeface="Courier New"/>
                <a:cs typeface="Courier New"/>
                <a:sym typeface="Courier New"/>
              </a:rPr>
              <a:t>int strcmp (char * str1, char * str2):</a:t>
            </a:r>
            <a:r>
              <a:rPr sz="1584"/>
              <a:t> compare str1, str2 by character (based on ASCII value of each character, then string length), return comparison result</a:t>
            </a:r>
            <a:br>
              <a:rPr sz="1584"/>
            </a:br>
            <a:r>
              <a:rPr sz="1584"/>
              <a:t>str1 &lt; str2: -1, </a:t>
            </a:r>
            <a:br>
              <a:rPr sz="1584"/>
            </a:br>
            <a:r>
              <a:rPr sz="1584"/>
              <a:t>str1 == str2: 0, </a:t>
            </a:r>
            <a:br>
              <a:rPr sz="1584"/>
            </a:br>
            <a:r>
              <a:rPr sz="1584"/>
              <a:t>str1 &gt; str2: 1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905255">
              <a:defRPr sz="2376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376"/>
              <a:t>string.h: Common String/Array Methods (Continued)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2627" lvl="0" indent="-314325" defTabSz="9052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78" u="sng"/>
              <a:t>Searching</a:t>
            </a:r>
            <a:r>
              <a:rPr sz="2178"/>
              <a:t>: 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char* strstr (char * str1, char * str2)</a:t>
            </a:r>
            <a:r>
              <a:rPr sz="1782"/>
              <a:t>: return pointer to </a:t>
            </a:r>
            <a:r>
              <a:rPr sz="1782" i="1"/>
              <a:t>first </a:t>
            </a:r>
            <a:r>
              <a:rPr sz="1782"/>
              <a:t>occurrence of str2 in str1, else NULL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char* strtok (char * str, char * delimiters)</a:t>
            </a:r>
            <a:r>
              <a:rPr sz="1782"/>
              <a:t>: tokenize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sz="1782"/>
              <a:t> according to delimiter characters provided in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delimiters</a:t>
            </a:r>
            <a:r>
              <a:rPr sz="1782"/>
              <a:t>, return the next token per successive stroke call, using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str = NULL</a:t>
            </a:r>
          </a:p>
          <a:p>
            <a:pPr marL="452627" lvl="0" indent="-314325" defTabSz="9052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78" u="sng"/>
              <a:t>Other</a:t>
            </a:r>
            <a:r>
              <a:rPr sz="2178"/>
              <a:t>: 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size_t strlen ( const char * str ): </a:t>
            </a:r>
            <a:r>
              <a:rPr sz="1782"/>
              <a:t>returns length of the string (up to, but not including the ‘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\0</a:t>
            </a:r>
            <a:r>
              <a:rPr sz="1782"/>
              <a:t>’ character)</a:t>
            </a:r>
          </a:p>
          <a:p>
            <a:pPr marL="905255" lvl="1" indent="-301752" defTabSz="905255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void * memset (void* ptr, int val, size_t n )</a:t>
            </a:r>
            <a:r>
              <a:rPr sz="1782"/>
              <a:t>: set first n bytes of memory block addressed by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sz="1782"/>
              <a:t> to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sz="1782"/>
              <a:t> (use this for </a:t>
            </a:r>
            <a:r>
              <a:rPr sz="1782" i="1"/>
              <a:t>setting bytes only;</a:t>
            </a:r>
            <a:r>
              <a:rPr sz="1782"/>
              <a:t> don’t use to set </a:t>
            </a:r>
            <a:r>
              <a:rPr sz="1782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782"/>
              <a:t> arrays or anything else!)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stdlib.h: General Purpose Functions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Dynamic memory allocation: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malloc, calloc, free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String conversion: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int atoi(char* str)</a:t>
            </a:r>
            <a:r>
              <a:rPr sz="1403"/>
              <a:t>: parse string into integral value (return 0 if not parsed)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System Calls: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void exit(int status)</a:t>
            </a:r>
            <a:r>
              <a:rPr sz="1403"/>
              <a:t>: terminate calling process, return </a:t>
            </a: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sz="1403"/>
              <a:t> to parent process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void abort()</a:t>
            </a:r>
            <a:r>
              <a:rPr sz="1403"/>
              <a:t>: aborts process abnormally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Searching/Sorting: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/>
              <a:t>provide array, array size, element size, comparator (function pointer)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bsearch: </a:t>
            </a:r>
            <a:r>
              <a:rPr sz="1403"/>
              <a:t>returns pointer to matching element in the array</a:t>
            </a:r>
            <a:endParaRPr sz="1403">
              <a:latin typeface="Courier New"/>
              <a:ea typeface="Courier New"/>
              <a:cs typeface="Courier New"/>
              <a:sym typeface="Courier New"/>
            </a:endParaRP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qsort: </a:t>
            </a:r>
            <a:r>
              <a:rPr sz="1403"/>
              <a:t>sorts the array destructively</a:t>
            </a:r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Integer arithmetic: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int abs(int n)</a:t>
            </a:r>
            <a:r>
              <a:rPr sz="1403"/>
              <a:t>: returns absolute value of </a:t>
            </a: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403"/>
          </a:p>
          <a:p>
            <a:pPr marL="411649" lvl="0" indent="-302683" defTabSz="71323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6" u="sng"/>
              <a:t>Types</a:t>
            </a:r>
            <a:r>
              <a:rPr sz="1403" u="sng"/>
              <a:t>: </a:t>
            </a:r>
          </a:p>
          <a:p>
            <a:pPr marL="713231" lvl="1" indent="-237743" defTabSz="71323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03"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1403"/>
              <a:t>: unsigned integral type (store size of </a:t>
            </a:r>
            <a:r>
              <a:rPr sz="1403" i="1"/>
              <a:t>any </a:t>
            </a:r>
            <a:r>
              <a:rPr sz="1403"/>
              <a:t>object)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stdio.h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3911163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Another really useful library.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Used heavily in cache/shell/proxy labs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/>
              <a:t>Used for: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argument parsing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file handling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t>input/output </a:t>
            </a:r>
          </a:p>
        </p:txBody>
      </p:sp>
      <p:pic>
        <p:nvPicPr>
          <p:cNvPr id="15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204" y="1053418"/>
            <a:ext cx="4307081" cy="2640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stdio.h: Common I/O Methods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FILE*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(char* filename, char* mode)</a:t>
            </a:r>
            <a:r>
              <a:rPr dirty="0"/>
              <a:t>: open the file with specified filename in specified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dirty="0"/>
              <a:t> (read, write, append, </a:t>
            </a:r>
            <a:r>
              <a:rPr dirty="0" err="1"/>
              <a:t>etc</a:t>
            </a:r>
            <a:r>
              <a:rPr dirty="0"/>
              <a:t>), associate it with stream identified by returned file pointer</a:t>
            </a:r>
            <a:endParaRPr lang="en-US" altLang="ko-KR" dirty="0"/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dirty="0"/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(FILE* stream, char* format, ...)</a:t>
            </a:r>
            <a:r>
              <a:rPr dirty="0"/>
              <a:t>: read data from 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dirty="0"/>
              <a:t>, store it according to the parameter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dirty="0"/>
              <a:t> at the memory locations pointed at by additional arguments.</a:t>
            </a:r>
            <a:endParaRPr lang="en-US" altLang="ko-KR" dirty="0"/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dirty="0"/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(FILE* stream):</a:t>
            </a:r>
            <a:r>
              <a:rPr dirty="0"/>
              <a:t> close the file associated with 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endParaRPr lang="en-US" altLang="ko-KR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(FILE* stream, char* format, ... ):</a:t>
            </a:r>
            <a:r>
              <a:rPr dirty="0"/>
              <a:t> write the C string pointed at by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dirty="0"/>
              <a:t> to the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stream</a:t>
            </a:r>
            <a:r>
              <a:rPr dirty="0"/>
              <a:t>, using any additional arguments to fill in format specifiers. 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 dirty="0" err="1">
                <a:solidFill>
                  <a:srgbClr val="FF0000"/>
                </a:solidFill>
              </a:rPr>
              <a:t>Getopt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357016" y="925542"/>
            <a:ext cx="3835653" cy="3953858"/>
          </a:xfrm>
          <a:prstGeom prst="rect">
            <a:avLst/>
          </a:prstGeom>
        </p:spPr>
        <p:txBody>
          <a:bodyPr lIns="0" tIns="0" rIns="0" bIns="0">
            <a:normAutofit fontScale="92500" lnSpcReduction="20000"/>
          </a:bodyPr>
          <a:lstStyle/>
          <a:p>
            <a:pPr marL="382219" lvl="0" indent="-265429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lang="en-US" altLang="ko-KR" sz="1710" dirty="0"/>
          </a:p>
          <a:p>
            <a:pPr marL="382219" lvl="0" indent="-265429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710" dirty="0"/>
              <a:t>Need to include</a:t>
            </a:r>
            <a:r>
              <a:rPr sz="171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710" dirty="0" err="1">
                <a:latin typeface="Courier New"/>
                <a:ea typeface="Courier New"/>
                <a:cs typeface="Courier New"/>
                <a:sym typeface="Courier New"/>
              </a:rPr>
              <a:t>getopt.h</a:t>
            </a:r>
            <a:r>
              <a:rPr sz="1710" dirty="0"/>
              <a:t> and </a:t>
            </a:r>
            <a:r>
              <a:rPr sz="1710" dirty="0" err="1"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sz="1710" dirty="0"/>
              <a:t> to use</a:t>
            </a:r>
            <a:endParaRPr lang="en-US" altLang="ko-KR" sz="1710" dirty="0"/>
          </a:p>
          <a:p>
            <a:pPr marL="382219" lvl="0" indent="-265429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sz="1710" dirty="0"/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b="1" dirty="0"/>
              <a:t>Used to parse command-line arguments.</a:t>
            </a:r>
            <a:endParaRPr lang="en-US" altLang="ko-KR" sz="1804" b="1" dirty="0"/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sz="1804" b="1" dirty="0"/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Typically called in a loop to retrieve arguments</a:t>
            </a:r>
            <a:endParaRPr lang="en-US" altLang="ko-KR" sz="1804" dirty="0"/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sz="1804" dirty="0"/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Switch statement used to handle options</a:t>
            </a:r>
          </a:p>
          <a:p>
            <a:pPr marL="721969" lvl="1" indent="-212343" defTabSz="76443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25" dirty="0"/>
              <a:t>colon indicates required argument</a:t>
            </a:r>
          </a:p>
          <a:p>
            <a:pPr marL="721969" lvl="1" indent="-212343" defTabSz="76443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425" dirty="0" err="1">
                <a:latin typeface="Courier New"/>
                <a:ea typeface="Courier New"/>
                <a:cs typeface="Courier New"/>
                <a:sym typeface="Courier New"/>
              </a:rPr>
              <a:t>optarg</a:t>
            </a:r>
            <a:r>
              <a:rPr sz="1425" dirty="0"/>
              <a:t> is set to value of option argument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lang="en-US" altLang="ko-KR" sz="1804" dirty="0"/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804" dirty="0"/>
              <a:t>Returns -1 when no more arguments present</a:t>
            </a:r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lang="en-US" sz="1804" dirty="0"/>
          </a:p>
          <a:p>
            <a:pPr marL="396965" lvl="0" indent="-280176" defTabSz="76443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lang="en-US" sz="1804" b="1" dirty="0"/>
              <a:t>Very </a:t>
            </a:r>
            <a:r>
              <a:rPr sz="1804" b="1" dirty="0"/>
              <a:t>useful for Cache lab!</a:t>
            </a:r>
          </a:p>
        </p:txBody>
      </p:sp>
      <p:sp>
        <p:nvSpPr>
          <p:cNvPr id="161" name="Shape 161"/>
          <p:cNvSpPr/>
          <p:nvPr/>
        </p:nvSpPr>
        <p:spPr>
          <a:xfrm>
            <a:off x="4384182" y="1186081"/>
            <a:ext cx="4759818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Code)</a:t>
            </a:r>
          </a:p>
          <a:p>
            <a:pPr lvl="2">
              <a:defRPr sz="1800"/>
            </a:pP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</a:t>
            </a:r>
            <a:r>
              <a:rPr sz="160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int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main(</a:t>
            </a:r>
            <a:r>
              <a:rPr sz="160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int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</a:t>
            </a:r>
            <a:r>
              <a:rPr sz="160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argc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, char** </a:t>
            </a:r>
            <a:r>
              <a:rPr sz="160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argv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){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</a:t>
            </a:r>
            <a:r>
              <a:rPr sz="160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int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opt, x;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/* looping over arguments */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while(-1 != (opt = </a:t>
            </a:r>
            <a:r>
              <a:rPr sz="1600" dirty="0" err="1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getopt</a:t>
            </a:r>
            <a:r>
              <a:rPr sz="1600" dirty="0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(</a:t>
            </a:r>
            <a:r>
              <a:rPr sz="1600" dirty="0" err="1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argc</a:t>
            </a:r>
            <a:r>
              <a:rPr sz="1600" dirty="0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, </a:t>
            </a:r>
            <a:r>
              <a:rPr sz="1600" dirty="0" err="1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argv</a:t>
            </a:r>
            <a:r>
              <a:rPr sz="1600" dirty="0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, “x:")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)){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switch(opt) { 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case 'x':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	    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x = </a:t>
            </a:r>
            <a:r>
              <a:rPr sz="160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atoi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(</a:t>
            </a:r>
            <a:r>
              <a:rPr sz="1600" dirty="0" err="1">
                <a:solidFill>
                  <a:srgbClr val="FF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rPr>
              <a:t>optarg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);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	    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break;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default: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	     </a:t>
            </a:r>
            <a:r>
              <a:rPr sz="160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printf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(“wrong argument\n");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   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	    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break;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}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  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</a:t>
            </a: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}</a:t>
            </a:r>
          </a:p>
          <a:p>
            <a:pPr lvl="2">
              <a:defRPr sz="1800"/>
            </a:pPr>
            <a:r>
              <a:rPr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} 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   </a:t>
            </a:r>
            <a:endParaRPr sz="1600" dirty="0"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  <p:sp>
        <p:nvSpPr>
          <p:cNvPr id="5" name="Shape 161">
            <a:extLst>
              <a:ext uri="{FF2B5EF4-FFF2-40B4-BE49-F238E27FC236}">
                <a16:creationId xmlns:a16="http://schemas.microsoft.com/office/drawing/2014/main" id="{9CC12F18-C59D-4749-A324-FBBB72D13831}"/>
              </a:ext>
            </a:extLst>
          </p:cNvPr>
          <p:cNvSpPr/>
          <p:nvPr/>
        </p:nvSpPr>
        <p:spPr>
          <a:xfrm>
            <a:off x="4384182" y="549727"/>
            <a:ext cx="407894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Command)</a:t>
            </a:r>
          </a:p>
          <a:p>
            <a:pPr lvl="0">
              <a:defRPr sz="1800"/>
            </a:pP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	./&lt;</a:t>
            </a:r>
            <a:r>
              <a:rPr lang="en-US" altLang="ko-KR" sz="1600" dirty="0" err="1">
                <a:latin typeface="American Typewriter"/>
                <a:ea typeface="American Typewriter"/>
                <a:cs typeface="American Typewriter"/>
                <a:sym typeface="American Typewriter"/>
              </a:rPr>
              <a:t>binaryfilename</a:t>
            </a:r>
            <a:r>
              <a:rPr lang="en-US" altLang="ko-KR" sz="1600" dirty="0">
                <a:latin typeface="American Typewriter"/>
                <a:ea typeface="American Typewriter"/>
                <a:cs typeface="American Typewriter"/>
                <a:sym typeface="American Typewriter"/>
              </a:rPr>
              <a:t>&gt;      </a:t>
            </a:r>
            <a:r>
              <a:rPr lang="en-US" altLang="ko-KR" sz="1600" b="1" dirty="0">
                <a:latin typeface="American Typewriter"/>
                <a:ea typeface="American Typewriter"/>
                <a:cs typeface="American Typewriter"/>
                <a:sym typeface="American Typewriter"/>
              </a:rPr>
              <a:t>-x 10</a:t>
            </a:r>
            <a:endParaRPr sz="1600" b="1" dirty="0">
              <a:latin typeface="American Typewriter"/>
              <a:ea typeface="American Typewriter"/>
              <a:cs typeface="American Typewriter"/>
              <a:sym typeface="American Typewriter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CD780D-7740-9A41-9B4A-B43DB9C3AF30}"/>
              </a:ext>
            </a:extLst>
          </p:cNvPr>
          <p:cNvSpPr/>
          <p:nvPr/>
        </p:nvSpPr>
        <p:spPr>
          <a:xfrm>
            <a:off x="6395240" y="3139845"/>
            <a:ext cx="73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merican Typewriter"/>
                <a:sym typeface="American Typewriter"/>
              </a:rPr>
              <a:t>char *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Note about Library Functions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These functions can return error codes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dirty="0"/>
              <a:t> could fail</a:t>
            </a:r>
            <a:r>
              <a:rPr lang="en-US" altLang="ko-KR" dirty="0"/>
              <a:t>		-&gt;        exception handling needed!</a:t>
            </a:r>
            <a:endParaRPr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a file couldn’t be opened</a:t>
            </a:r>
            <a:r>
              <a:rPr lang="en-US" altLang="ko-KR" dirty="0"/>
              <a:t>    -&gt;        exception handling needed!</a:t>
            </a:r>
            <a:endParaRPr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a string may be incorrectly parsed</a:t>
            </a:r>
            <a:endParaRPr lang="en-US" altLang="ko-KR" dirty="0"/>
          </a:p>
          <a:p>
            <a:pPr marL="609600" lvl="1">
              <a:buClr>
                <a:srgbClr val="990000"/>
              </a:buClr>
              <a:buSzPct val="50000"/>
              <a:defRPr sz="1800"/>
            </a:pPr>
            <a:endParaRPr dirty="0"/>
          </a:p>
          <a:p>
            <a:pPr marL="457200" lvl="0" indent="-31750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Remember to check for the error cases and handle the errors accordingly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may have to terminate the program (</a:t>
            </a:r>
            <a:r>
              <a:rPr dirty="0" err="1"/>
              <a:t>eg</a:t>
            </a:r>
            <a:r>
              <a:rPr dirty="0"/>
              <a:t>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dirty="0"/>
              <a:t> fails)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may be able to recover (user entered bad input)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Debugging</a:t>
            </a:r>
          </a:p>
        </p:txBody>
      </p:sp>
      <p:sp>
        <p:nvSpPr>
          <p:cNvPr id="182" name="Shape 182"/>
          <p:cNvSpPr/>
          <p:nvPr/>
        </p:nvSpPr>
        <p:spPr>
          <a:xfrm>
            <a:off x="-29103" y="3230754"/>
            <a:ext cx="9144001" cy="52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GDB, Valgrind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GDB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440505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57199" lvl="0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No longer stepping through assembly! 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Use the step/next commands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break on line numbers, functions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Use list to display code at line-numbers and functions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Use print with variables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dirty="0"/>
          </a:p>
          <a:p>
            <a:pPr marL="457199" lvl="0" indent="-317499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Use </a:t>
            </a:r>
            <a:r>
              <a:rPr sz="2200" dirty="0" err="1"/>
              <a:t>gdbtui</a:t>
            </a:r>
            <a:endParaRPr sz="2200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Nice display for viewing source/executing commands</a:t>
            </a:r>
          </a:p>
        </p:txBody>
      </p:sp>
      <p:pic>
        <p:nvPicPr>
          <p:cNvPr id="186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0473" y="959906"/>
            <a:ext cx="2658141" cy="3620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 Basics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Valgrind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4844835" cy="3729003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 dirty="0"/>
              <a:t>Find memory errors, detect memory leaks</a:t>
            </a:r>
          </a:p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 dirty="0"/>
              <a:t>Common errors: 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 dirty="0"/>
              <a:t>Illegal read/write errors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 dirty="0"/>
              <a:t>Use of uninitialized values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 dirty="0"/>
              <a:t>Illegal frees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 dirty="0"/>
              <a:t>Overlapping source/destination addresses</a:t>
            </a:r>
          </a:p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 dirty="0"/>
              <a:t>Typical solutions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 dirty="0"/>
              <a:t>Did you allocate enough memory?  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 dirty="0"/>
              <a:t>Did you accidentally free stack variables/something twice?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 dirty="0"/>
              <a:t>Did you initialize all your variables?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 dirty="0"/>
              <a:t>Did use something that you just </a:t>
            </a:r>
            <a:r>
              <a:rPr sz="1500" dirty="0" err="1"/>
              <a:t>free’d</a:t>
            </a:r>
            <a:r>
              <a:rPr sz="1500" dirty="0"/>
              <a:t>?  </a:t>
            </a:r>
          </a:p>
          <a:p>
            <a:pPr marL="364236" lvl="0" indent="-241300" defTabSz="804672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 dirty="0"/>
              <a:t>--leak-check=full</a:t>
            </a:r>
          </a:p>
          <a:p>
            <a:pPr marL="759968" lvl="1" indent="-223519" defTabSz="804672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500" dirty="0" err="1"/>
              <a:t>Memcheck</a:t>
            </a:r>
            <a:r>
              <a:rPr sz="1500" dirty="0"/>
              <a:t> gives details for each definitely/possibly lost memory block (where it was allocated</a:t>
            </a:r>
          </a:p>
        </p:txBody>
      </p:sp>
      <p:pic>
        <p:nvPicPr>
          <p:cNvPr id="190" name="pasted-image.png"/>
          <p:cNvPicPr/>
          <p:nvPr/>
        </p:nvPicPr>
        <p:blipFill>
          <a:blip r:embed="rId2">
            <a:extLst/>
          </a:blip>
          <a:srcRect r="19427"/>
          <a:stretch>
            <a:fillRect/>
          </a:stretch>
        </p:blipFill>
        <p:spPr>
          <a:xfrm>
            <a:off x="5340810" y="852712"/>
            <a:ext cx="3534649" cy="3728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-29103" y="2379766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Compilation</a:t>
            </a:r>
          </a:p>
        </p:txBody>
      </p:sp>
      <p:sp>
        <p:nvSpPr>
          <p:cNvPr id="193" name="Shape 193"/>
          <p:cNvSpPr/>
          <p:nvPr/>
        </p:nvSpPr>
        <p:spPr>
          <a:xfrm>
            <a:off x="-29103" y="3230754"/>
            <a:ext cx="9144001" cy="52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GCC, Make Files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GCC </a:t>
            </a:r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67853" lvl="0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 dirty="0"/>
              <a:t>Used to compile C/C++ projects 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List the files that will be compiled to form an executable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Specify options via flags</a:t>
            </a:r>
          </a:p>
          <a:p>
            <a:pPr marL="467853" lvl="0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 dirty="0"/>
              <a:t>Important Flags: 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-g: produce debug information (</a:t>
            </a:r>
            <a:r>
              <a:rPr sz="1700" dirty="0">
                <a:latin typeface="Arial Bold"/>
                <a:ea typeface="Arial Bold"/>
                <a:cs typeface="Arial Bold"/>
                <a:sym typeface="Arial Bold"/>
              </a:rPr>
              <a:t>important</a:t>
            </a:r>
            <a:r>
              <a:rPr sz="1700" dirty="0"/>
              <a:t>; used by GDB/</a:t>
            </a:r>
            <a:r>
              <a:rPr sz="1700" dirty="0" err="1"/>
              <a:t>valgrind</a:t>
            </a:r>
            <a:r>
              <a:rPr sz="1700" dirty="0"/>
              <a:t>)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</a:t>
            </a:r>
            <a:r>
              <a:rPr sz="1700" dirty="0" err="1"/>
              <a:t>Werror</a:t>
            </a:r>
            <a:r>
              <a:rPr sz="1700" dirty="0"/>
              <a:t>: treat all warnings as errors (this is our </a:t>
            </a:r>
            <a:r>
              <a:rPr sz="1700" dirty="0">
                <a:latin typeface="Arial Bold"/>
                <a:ea typeface="Arial Bold"/>
                <a:cs typeface="Arial Bold"/>
                <a:sym typeface="Arial Bold"/>
              </a:rPr>
              <a:t>default</a:t>
            </a:r>
            <a:r>
              <a:rPr sz="1700" dirty="0"/>
              <a:t>)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-Wall/-</a:t>
            </a:r>
            <a:r>
              <a:rPr sz="1700" dirty="0" err="1"/>
              <a:t>Wextra</a:t>
            </a:r>
            <a:r>
              <a:rPr sz="1700" dirty="0"/>
              <a:t>: enable all construction warnings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-pedantic: indicate all mandatory diagnostics listed in C-standard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700" dirty="0"/>
              <a:t>-O0/</a:t>
            </a:r>
            <a:r>
              <a:rPr sz="1700" dirty="0"/>
              <a:t>-O1/-O2: optimization levels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/>
              <a:t>-o &lt;filename&gt;: name output binary file ‘filename’</a:t>
            </a:r>
          </a:p>
          <a:p>
            <a:pPr marL="868680" lvl="1" indent="-289558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sz="1700" dirty="0"/>
          </a:p>
          <a:p>
            <a:pPr marL="467853" lvl="0" indent="-335138" defTabSz="868680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00" dirty="0"/>
              <a:t>Example: </a:t>
            </a:r>
          </a:p>
          <a:p>
            <a:pPr marL="852593" lvl="1" indent="-273472" defTabSz="86868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00" dirty="0" err="1"/>
              <a:t>gcc</a:t>
            </a:r>
            <a:r>
              <a:rPr sz="1700" dirty="0"/>
              <a:t> -g -</a:t>
            </a:r>
            <a:r>
              <a:rPr sz="1700" dirty="0" err="1"/>
              <a:t>Werror</a:t>
            </a:r>
            <a:r>
              <a:rPr sz="1700" dirty="0"/>
              <a:t> -Wall -</a:t>
            </a:r>
            <a:r>
              <a:rPr sz="1700" dirty="0" err="1"/>
              <a:t>Wextra</a:t>
            </a:r>
            <a:r>
              <a:rPr sz="1700" dirty="0"/>
              <a:t> -pedantic </a:t>
            </a:r>
            <a:r>
              <a:rPr sz="1700" dirty="0" err="1"/>
              <a:t>foo.c</a:t>
            </a:r>
            <a:r>
              <a:rPr sz="1700" dirty="0"/>
              <a:t> </a:t>
            </a:r>
            <a:r>
              <a:rPr sz="1700" dirty="0" err="1"/>
              <a:t>bar.c</a:t>
            </a:r>
            <a:r>
              <a:rPr sz="1700" dirty="0"/>
              <a:t> -o </a:t>
            </a:r>
            <a:r>
              <a:rPr sz="1700" dirty="0" err="1"/>
              <a:t>baz</a:t>
            </a:r>
            <a:endParaRPr sz="1700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Make Files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3993840" cy="33650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Command-line compilation becomes inefficient </a:t>
            </a:r>
            <a:r>
              <a:rPr sz="2200" b="1" dirty="0">
                <a:solidFill>
                  <a:srgbClr val="FF0000"/>
                </a:solidFill>
              </a:rPr>
              <a:t>when compiling many files together</a:t>
            </a:r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Solution: use make-files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Single operation to compile files together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Only recompiles updated files</a:t>
            </a:r>
          </a:p>
        </p:txBody>
      </p:sp>
      <p:sp>
        <p:nvSpPr>
          <p:cNvPr id="200" name="Shape 200"/>
          <p:cNvSpPr/>
          <p:nvPr/>
        </p:nvSpPr>
        <p:spPr>
          <a:xfrm>
            <a:off x="4389930" y="1053416"/>
            <a:ext cx="4673435" cy="288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#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Makefile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for the malloc lab driver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#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CC =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gcc</a:t>
            </a: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CFLAGS = -Wall -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Wextra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-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Werror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-O2 -g -DDRIVER -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std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=gnu99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OBJS =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mdriver.o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mm.o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memlib.o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fsecs.o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fcyc.o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clock.o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ftimer.o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all: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mdriver</a:t>
            </a: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mdriver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: $(OBJS)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	$(CC) $(CFLAGS) -o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mdriver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$(OBJS)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mdriver.o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mdriver.c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fsecs.h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fcyc.h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clock.h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memlib.h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config.h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mm.h</a:t>
            </a: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memlib.o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memlib.c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memlib.h</a:t>
            </a: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mm.o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mm.c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mm.h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memlib.h</a:t>
            </a: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fsecs.o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fsecs.c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fsecs.h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config.h</a:t>
            </a: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fcyc.o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fcyc.c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fcyc.h</a:t>
            </a: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ftimer.o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ftimer.c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ftimer.h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config.h</a:t>
            </a: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clock.o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: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clock.c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clock.h</a:t>
            </a: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clean:</a:t>
            </a:r>
          </a:p>
          <a:p>
            <a:pPr lvl="0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	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rm</a:t>
            </a:r>
            <a:r>
              <a:rPr sz="900" dirty="0">
                <a:latin typeface="Menlo Regular"/>
                <a:ea typeface="Menlo Regular"/>
                <a:cs typeface="Menlo Regular"/>
                <a:sym typeface="Menlo Regular"/>
              </a:rPr>
              <a:t> -f *~ *.o </a:t>
            </a:r>
            <a:r>
              <a:rPr sz="900" dirty="0" err="1">
                <a:latin typeface="Menlo Regular"/>
                <a:ea typeface="Menlo Regular"/>
                <a:cs typeface="Menlo Regular"/>
                <a:sym typeface="Menlo Regular"/>
              </a:rPr>
              <a:t>mdriver</a:t>
            </a:r>
            <a:endParaRPr sz="900" dirty="0">
              <a:latin typeface="Menlo Regular"/>
              <a:ea typeface="Menlo Regular"/>
              <a:cs typeface="Menlo Regular"/>
              <a:sym typeface="Menlo Regular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Make File Rules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396873" y="1021554"/>
            <a:ext cx="4841116" cy="3764516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/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Comments start with a ‘#’, Commands start with a TAB.</a:t>
            </a:r>
          </a:p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Common Make File Format: </a:t>
            </a:r>
          </a:p>
          <a:p>
            <a:pPr marL="690880" lvl="1" indent="-142240" defTabSz="82295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200"/>
              <a:t>target: source(s) </a:t>
            </a:r>
            <a:br>
              <a:rPr sz="1200"/>
            </a:br>
            <a:r>
              <a:rPr sz="1200"/>
              <a:t>TAB: command</a:t>
            </a:r>
            <a:br>
              <a:rPr sz="1200"/>
            </a:br>
            <a:r>
              <a:rPr sz="1200"/>
              <a:t>TAB: command</a:t>
            </a:r>
            <a:endParaRPr sz="1600"/>
          </a:p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Macros: similar to C-macros, find and replace:</a:t>
            </a:r>
          </a:p>
          <a:p>
            <a:pPr marL="690880" lvl="1" indent="-142240" defTabSz="822958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200"/>
              <a:t>CC    = gcc </a:t>
            </a:r>
            <a:br>
              <a:rPr sz="1200"/>
            </a:br>
            <a:r>
              <a:rPr sz="1200"/>
              <a:t>CCOPT = -g -DDEBUG -DPRINT </a:t>
            </a:r>
            <a:br>
              <a:rPr sz="1200"/>
            </a:br>
            <a:r>
              <a:rPr sz="1200"/>
              <a:t>foo.o: foo.c foo.h</a:t>
            </a:r>
            <a:br>
              <a:rPr sz="1200"/>
            </a:br>
            <a:r>
              <a:rPr sz="1200"/>
              <a:t>       $(CC) $(CCOPT) -c foo.c</a:t>
            </a:r>
          </a:p>
          <a:p>
            <a:pPr marL="427354" lvl="0" indent="-301625" defTabSz="822958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1900"/>
              <a:t>See </a:t>
            </a:r>
            <a:r>
              <a:rPr sz="1900">
                <a:hlinkClick r:id="rId2"/>
              </a:rPr>
              <a:t>http://www.andrew.cmu.edu/course/15-123-kesden/index/lecture_index.html</a:t>
            </a:r>
            <a:r>
              <a:rPr sz="1900"/>
              <a:t> for more details</a:t>
            </a:r>
          </a:p>
        </p:txBody>
      </p:sp>
      <p:pic>
        <p:nvPicPr>
          <p:cNvPr id="204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6748" y="1523198"/>
            <a:ext cx="3284842" cy="1765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-1" y="1484673"/>
            <a:ext cx="9144001" cy="81809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Questions?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 Basics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396874" y="1021554"/>
            <a:ext cx="7896301" cy="372900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The </a:t>
            </a:r>
            <a:r>
              <a:rPr sz="2200" i="1" dirty="0"/>
              <a:t>minimum </a:t>
            </a:r>
            <a:r>
              <a:rPr sz="2200" dirty="0"/>
              <a:t>you must know to do well in this class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You have seen these concepts before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Make sure you remember them.  </a:t>
            </a:r>
            <a:endParaRPr lang="en-US" altLang="ko-KR" dirty="0"/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endParaRPr dirty="0"/>
          </a:p>
          <a:p>
            <a:pPr marL="527755" lvl="0" indent="-388055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200" dirty="0"/>
              <a:t>Summary: 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Pointers/Arrays/Structs/Casting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Memory Management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Function pointers/Generic Types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/>
              <a:t>Strings</a:t>
            </a:r>
          </a:p>
          <a:p>
            <a:pPr marL="914400" lvl="1" indent="-304800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dirty="0" err="1"/>
              <a:t>GrabBag</a:t>
            </a:r>
            <a:r>
              <a:rPr dirty="0"/>
              <a:t> (Macros, typedefs, header guards/files, </a:t>
            </a:r>
            <a:r>
              <a:rPr dirty="0" err="1"/>
              <a:t>etc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Pointers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396874" y="983454"/>
            <a:ext cx="7896301" cy="397402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Stores address of a value in memory</a:t>
            </a:r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64" dirty="0" err="1"/>
              <a:t>eg</a:t>
            </a:r>
            <a:r>
              <a:rPr sz="1764" dirty="0"/>
              <a:t> </a:t>
            </a:r>
            <a:r>
              <a:rPr sz="1764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764" dirty="0">
                <a:latin typeface="Courier New"/>
                <a:ea typeface="Courier New"/>
                <a:cs typeface="Courier New"/>
                <a:sym typeface="Courier New"/>
              </a:rPr>
              <a:t>*, char*, </a:t>
            </a:r>
            <a:r>
              <a:rPr sz="1764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764" dirty="0"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sz="1764" dirty="0"/>
              <a:t>, </a:t>
            </a:r>
            <a:r>
              <a:rPr sz="1764" dirty="0" err="1"/>
              <a:t>etc</a:t>
            </a:r>
            <a:endParaRPr sz="1764" dirty="0"/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764" dirty="0"/>
              <a:t>Access the value by dereferencing (</a:t>
            </a:r>
            <a:r>
              <a:rPr sz="1764" dirty="0">
                <a:latin typeface="Courier New"/>
                <a:ea typeface="Courier New"/>
                <a:cs typeface="Courier New"/>
                <a:sym typeface="Courier New"/>
              </a:rPr>
              <a:t>*a</a:t>
            </a:r>
            <a:r>
              <a:rPr sz="1764" dirty="0"/>
              <a:t>); can be used to read value or write value to given address</a:t>
            </a:r>
          </a:p>
          <a:p>
            <a:pPr marL="896111" lvl="1" indent="-298704" defTabSz="896111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lang="en-US" sz="1764" dirty="0">
                <a:solidFill>
                  <a:srgbClr val="FF0000"/>
                </a:solidFill>
              </a:rPr>
              <a:t>d</a:t>
            </a:r>
            <a:r>
              <a:rPr sz="1764" dirty="0">
                <a:solidFill>
                  <a:srgbClr val="FF0000"/>
                </a:solidFill>
              </a:rPr>
              <a:t>ereferenc</a:t>
            </a:r>
            <a:r>
              <a:rPr lang="en-US" sz="1764" dirty="0">
                <a:solidFill>
                  <a:srgbClr val="FF0000"/>
                </a:solidFill>
              </a:rPr>
              <a:t>ing</a:t>
            </a:r>
            <a:r>
              <a:rPr sz="1764" dirty="0">
                <a:solidFill>
                  <a:srgbClr val="FF0000"/>
                </a:solidFill>
              </a:rPr>
              <a:t> </a:t>
            </a:r>
            <a:r>
              <a:rPr sz="1764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1764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64" dirty="0">
                <a:solidFill>
                  <a:srgbClr val="FF0000"/>
                </a:solidFill>
                <a:latin typeface="+mj-lt"/>
                <a:ea typeface="Courier New"/>
                <a:cs typeface="Courier New"/>
                <a:sym typeface="Courier New"/>
              </a:rPr>
              <a:t>causes a runtime error</a:t>
            </a:r>
          </a:p>
          <a:p>
            <a:pPr marL="597407" lvl="1" defTabSz="896111">
              <a:buClr>
                <a:srgbClr val="990000"/>
              </a:buClr>
              <a:buSzPct val="50000"/>
              <a:defRPr sz="1800"/>
            </a:pPr>
            <a:endParaRPr sz="1764" dirty="0">
              <a:latin typeface="+mj-lt"/>
            </a:endParaRPr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Pointer to type </a:t>
            </a:r>
            <a:r>
              <a:rPr sz="2156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sz="2156" dirty="0"/>
              <a:t> references a block of </a:t>
            </a:r>
            <a:r>
              <a:rPr sz="2156" dirty="0" err="1"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2156" dirty="0"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r>
              <a:rPr sz="2156" dirty="0"/>
              <a:t> bytes</a:t>
            </a:r>
            <a:endParaRPr lang="en-US" altLang="ko-KR" sz="2156" dirty="0"/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sz="2156" dirty="0"/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Get the address of a value in memory with the ‘</a:t>
            </a:r>
            <a:r>
              <a:rPr sz="2156" dirty="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sz="2156" dirty="0"/>
              <a:t>’ operator</a:t>
            </a:r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endParaRPr lang="en-US" altLang="ko-KR" sz="2156" dirty="0"/>
          </a:p>
          <a:p>
            <a:pPr marL="517200" lvl="0" indent="-380294" defTabSz="896111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156" dirty="0"/>
              <a:t>Can alias pointers to same address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396874" y="210217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Call by Value vs Call by Reference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396874" y="983454"/>
            <a:ext cx="7896301" cy="26230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u="sng" dirty="0"/>
              <a:t>Call-by-value</a:t>
            </a:r>
            <a:r>
              <a:rPr sz="2024" dirty="0"/>
              <a:t>: Changes made to arguments passed to a function </a:t>
            </a:r>
            <a:r>
              <a:rPr sz="2024" i="1" dirty="0">
                <a:solidFill>
                  <a:schemeClr val="tx1"/>
                </a:solidFill>
              </a:rPr>
              <a:t>aren’t </a:t>
            </a:r>
            <a:r>
              <a:rPr sz="2024" dirty="0">
                <a:solidFill>
                  <a:schemeClr val="tx1"/>
                </a:solidFill>
              </a:rPr>
              <a:t>reflected </a:t>
            </a:r>
            <a:r>
              <a:rPr sz="2024" dirty="0"/>
              <a:t>in the calling function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u="sng" dirty="0"/>
              <a:t>Call-by-reference</a:t>
            </a:r>
            <a:r>
              <a:rPr sz="2024" dirty="0"/>
              <a:t>: Changes made to arguments passed to a function</a:t>
            </a:r>
            <a:r>
              <a:rPr sz="2024" dirty="0">
                <a:solidFill>
                  <a:schemeClr val="tx1"/>
                </a:solidFill>
              </a:rPr>
              <a:t> </a:t>
            </a:r>
            <a:r>
              <a:rPr sz="2024" i="1" dirty="0">
                <a:solidFill>
                  <a:schemeClr val="tx1"/>
                </a:solidFill>
              </a:rPr>
              <a:t>are</a:t>
            </a:r>
            <a:r>
              <a:rPr sz="2024" dirty="0">
                <a:solidFill>
                  <a:schemeClr val="tx1"/>
                </a:solidFill>
              </a:rPr>
              <a:t> reflected </a:t>
            </a:r>
            <a:r>
              <a:rPr sz="2024" dirty="0"/>
              <a:t>in the calling function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dirty="0"/>
              <a:t>C is a </a:t>
            </a:r>
            <a:r>
              <a:rPr sz="2024" i="1" dirty="0"/>
              <a:t>call-by-value </a:t>
            </a:r>
            <a:r>
              <a:rPr sz="2024" dirty="0"/>
              <a:t>language</a:t>
            </a:r>
          </a:p>
          <a:p>
            <a:pPr marL="485535" lvl="0" indent="-357011" defTabSz="841247">
              <a:buClr>
                <a:srgbClr val="990000"/>
              </a:buClr>
              <a:buSzPct val="58332"/>
              <a:buFont typeface="Trebuchet MS"/>
              <a:buChar char="■"/>
              <a:defRPr sz="1800"/>
            </a:pPr>
            <a:r>
              <a:rPr sz="2024" dirty="0">
                <a:solidFill>
                  <a:srgbClr val="FF0000"/>
                </a:solidFill>
              </a:rPr>
              <a:t>To </a:t>
            </a:r>
            <a:r>
              <a:rPr lang="en-US" sz="2024" dirty="0">
                <a:solidFill>
                  <a:srgbClr val="FF0000"/>
                </a:solidFill>
              </a:rPr>
              <a:t>cause</a:t>
            </a:r>
            <a:r>
              <a:rPr sz="2024" dirty="0">
                <a:solidFill>
                  <a:srgbClr val="FF0000"/>
                </a:solidFill>
              </a:rPr>
              <a:t> changes to </a:t>
            </a:r>
            <a:r>
              <a:rPr lang="en-US" sz="2024" dirty="0">
                <a:solidFill>
                  <a:srgbClr val="FF0000"/>
                </a:solidFill>
              </a:rPr>
              <a:t>values</a:t>
            </a:r>
            <a:r>
              <a:rPr sz="2024" dirty="0">
                <a:solidFill>
                  <a:srgbClr val="FF0000"/>
                </a:solidFill>
              </a:rPr>
              <a:t> outside the function, use pointers </a:t>
            </a:r>
          </a:p>
          <a:p>
            <a:pPr marL="841247" lvl="1" indent="-280415" defTabSz="841247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56" dirty="0"/>
              <a:t>Do </a:t>
            </a:r>
            <a:r>
              <a:rPr sz="1656" i="1" dirty="0"/>
              <a:t>not </a:t>
            </a:r>
            <a:r>
              <a:rPr sz="1656" dirty="0"/>
              <a:t>assign the pointer to a different value (that won’t be reflected!)</a:t>
            </a:r>
          </a:p>
          <a:p>
            <a:pPr marL="841247" lvl="1" indent="-280415" defTabSz="841247">
              <a:buClr>
                <a:srgbClr val="990000"/>
              </a:buClr>
              <a:buSzPct val="50000"/>
              <a:buFont typeface="Trebuchet MS"/>
              <a:buChar char="■"/>
              <a:defRPr sz="1800"/>
            </a:pPr>
            <a:r>
              <a:rPr sz="1656" dirty="0"/>
              <a:t>Instead, </a:t>
            </a:r>
            <a:r>
              <a:rPr sz="1656" i="1" dirty="0"/>
              <a:t>dereference the pointer</a:t>
            </a:r>
            <a:r>
              <a:rPr sz="1656" dirty="0"/>
              <a:t> and assign a value to that address</a:t>
            </a:r>
          </a:p>
        </p:txBody>
      </p:sp>
      <p:sp>
        <p:nvSpPr>
          <p:cNvPr id="68" name="Shape 68"/>
          <p:cNvSpPr/>
          <p:nvPr/>
        </p:nvSpPr>
        <p:spPr>
          <a:xfrm>
            <a:off x="529155" y="3691661"/>
            <a:ext cx="4150228" cy="117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void swap(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a,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b) {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temp = *a;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  *a = *b;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  *b = temp;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9" name="Shape 69"/>
          <p:cNvSpPr/>
          <p:nvPr/>
        </p:nvSpPr>
        <p:spPr>
          <a:xfrm>
            <a:off x="4673759" y="3691661"/>
            <a:ext cx="4150227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x = 42; 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 y = 54; </a:t>
            </a: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swap(&amp;x, &amp;y); 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(“%d\n”, x); // 54</a:t>
            </a:r>
          </a:p>
          <a:p>
            <a:pPr lvl="0">
              <a:defRPr sz="1800"/>
            </a:pP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(“%d\n”, y); // 42</a:t>
            </a: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Call by Value vs Call by Reference</a:t>
            </a:r>
          </a:p>
        </p:txBody>
      </p:sp>
      <p:sp>
        <p:nvSpPr>
          <p:cNvPr id="8" name="Shape 68">
            <a:extLst>
              <a:ext uri="{FF2B5EF4-FFF2-40B4-BE49-F238E27FC236}">
                <a16:creationId xmlns:a16="http://schemas.microsoft.com/office/drawing/2014/main" id="{68E8CA8D-9517-3F4E-B096-B0D6AE866E28}"/>
              </a:ext>
            </a:extLst>
          </p:cNvPr>
          <p:cNvSpPr/>
          <p:nvPr/>
        </p:nvSpPr>
        <p:spPr>
          <a:xfrm>
            <a:off x="618803" y="1011214"/>
            <a:ext cx="4150228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" name="Shape 69">
            <a:extLst>
              <a:ext uri="{FF2B5EF4-FFF2-40B4-BE49-F238E27FC236}">
                <a16:creationId xmlns:a16="http://schemas.microsoft.com/office/drawing/2014/main" id="{53A5C222-6436-BC49-B072-1D65D6ECE731}"/>
              </a:ext>
            </a:extLst>
          </p:cNvPr>
          <p:cNvSpPr/>
          <p:nvPr/>
        </p:nvSpPr>
        <p:spPr>
          <a:xfrm>
            <a:off x="5289178" y="1011214"/>
            <a:ext cx="2814918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variable = 0;</a:t>
            </a:r>
          </a:p>
          <a:p>
            <a:pPr lvl="0">
              <a:defRPr sz="1800"/>
            </a:pPr>
            <a:endParaRPr lang="en-US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(&amp;variable);</a:t>
            </a: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	   ...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0F884A5-41EC-AA45-8879-7C5483080DF2}"/>
              </a:ext>
            </a:extLst>
          </p:cNvPr>
          <p:cNvSpPr/>
          <p:nvPr/>
        </p:nvSpPr>
        <p:spPr>
          <a:xfrm>
            <a:off x="430306" y="2724428"/>
            <a:ext cx="4141694" cy="156882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FFDF8-D91E-3A4F-869E-FDE28165E677}"/>
              </a:ext>
            </a:extLst>
          </p:cNvPr>
          <p:cNvSpPr txBox="1"/>
          <p:nvPr/>
        </p:nvSpPr>
        <p:spPr>
          <a:xfrm>
            <a:off x="357016" y="2373684"/>
            <a:ext cx="75460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func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E163B20-3839-AF4A-86FB-B2112B7C0646}"/>
              </a:ext>
            </a:extLst>
          </p:cNvPr>
          <p:cNvSpPr/>
          <p:nvPr/>
        </p:nvSpPr>
        <p:spPr>
          <a:xfrm>
            <a:off x="4769031" y="2724428"/>
            <a:ext cx="3944663" cy="156882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9AD67-21A3-764A-972E-1D9612FB3B01}"/>
              </a:ext>
            </a:extLst>
          </p:cNvPr>
          <p:cNvSpPr txBox="1"/>
          <p:nvPr/>
        </p:nvSpPr>
        <p:spPr>
          <a:xfrm>
            <a:off x="4769031" y="2373684"/>
            <a:ext cx="75460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main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CFDBE1C-8140-3047-AA4D-84B524A63678}"/>
              </a:ext>
            </a:extLst>
          </p:cNvPr>
          <p:cNvSpPr/>
          <p:nvPr/>
        </p:nvSpPr>
        <p:spPr>
          <a:xfrm>
            <a:off x="5460100" y="3322212"/>
            <a:ext cx="1138518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0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3D8A9-922F-A04B-913F-CE2EF44EF438}"/>
              </a:ext>
            </a:extLst>
          </p:cNvPr>
          <p:cNvSpPr txBox="1"/>
          <p:nvPr/>
        </p:nvSpPr>
        <p:spPr>
          <a:xfrm>
            <a:off x="4959679" y="2933944"/>
            <a:ext cx="151582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000000"/>
                </a:solidFill>
              </a:rPr>
              <a:t>v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ariable </a:t>
            </a:r>
            <a:r>
              <a:rPr kumimoji="0" lang="en-US" altLang="ko-KR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(0x020)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EFE2-3F3A-E84D-828F-5C24F82D2D00}"/>
              </a:ext>
            </a:extLst>
          </p:cNvPr>
          <p:cNvSpPr txBox="1"/>
          <p:nvPr/>
        </p:nvSpPr>
        <p:spPr>
          <a:xfrm>
            <a:off x="7081925" y="3354953"/>
            <a:ext cx="151582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000000"/>
                </a:solidFill>
              </a:rPr>
              <a:t>c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all </a:t>
            </a:r>
            <a:r>
              <a:rPr kumimoji="0" lang="en-US" altLang="ko-KR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func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 </a:t>
            </a:r>
            <a:r>
              <a:rPr kumimoji="0" lang="en-US" altLang="ko-KR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(0x020)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9D3741C-5E47-0848-8606-0EB9AF2C3046}"/>
              </a:ext>
            </a:extLst>
          </p:cNvPr>
          <p:cNvSpPr/>
          <p:nvPr/>
        </p:nvSpPr>
        <p:spPr>
          <a:xfrm>
            <a:off x="852241" y="3340905"/>
            <a:ext cx="1138518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0x020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C1F869-22D3-5848-BAD6-00217CBFD233}"/>
              </a:ext>
            </a:extLst>
          </p:cNvPr>
          <p:cNvSpPr txBox="1"/>
          <p:nvPr/>
        </p:nvSpPr>
        <p:spPr>
          <a:xfrm>
            <a:off x="618803" y="2933944"/>
            <a:ext cx="151582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var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 </a:t>
            </a:r>
            <a:r>
              <a:rPr kumimoji="0" lang="en-US" altLang="ko-KR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(0x090)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9788B249-D79B-BF47-9F65-5B27C391C45D}"/>
              </a:ext>
            </a:extLst>
          </p:cNvPr>
          <p:cNvCxnSpPr>
            <a:stCxn id="16" idx="2"/>
            <a:endCxn id="17" idx="2"/>
          </p:cNvCxnSpPr>
          <p:nvPr/>
        </p:nvCxnSpPr>
        <p:spPr>
          <a:xfrm rot="5400000">
            <a:off x="4621322" y="462904"/>
            <a:ext cx="18693" cy="6418336"/>
          </a:xfrm>
          <a:prstGeom prst="curvedConnector3">
            <a:avLst>
              <a:gd name="adj1" fmla="val 4248328"/>
            </a:avLst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B83B81-329A-1F44-A3EB-C98ED98EEED7}"/>
              </a:ext>
            </a:extLst>
          </p:cNvPr>
          <p:cNvSpPr txBox="1"/>
          <p:nvPr/>
        </p:nvSpPr>
        <p:spPr>
          <a:xfrm>
            <a:off x="2254528" y="4643994"/>
            <a:ext cx="463494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FF0000"/>
                </a:solidFill>
              </a:rPr>
              <a:t>Address 0x020 passed to pointer variable </a:t>
            </a:r>
            <a:r>
              <a:rPr lang="en-US" altLang="ko-KR" b="1" dirty="0" err="1">
                <a:solidFill>
                  <a:srgbClr val="FF0000"/>
                </a:solidFill>
              </a:rPr>
              <a:t>var</a:t>
            </a:r>
            <a:r>
              <a:rPr lang="en-US" altLang="ko-KR" b="1" dirty="0">
                <a:solidFill>
                  <a:srgbClr val="FF0000"/>
                </a:solidFill>
              </a:rPr>
              <a:t> in ‘</a:t>
            </a:r>
            <a:r>
              <a:rPr lang="en-US" altLang="ko-KR" b="1" dirty="0" err="1">
                <a:solidFill>
                  <a:srgbClr val="FF0000"/>
                </a:solidFill>
              </a:rPr>
              <a:t>func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2225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357016" y="326758"/>
            <a:ext cx="7592101" cy="5715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400"/>
              <a:t>Call by Value vs Call by Reference</a:t>
            </a:r>
          </a:p>
        </p:txBody>
      </p:sp>
      <p:sp>
        <p:nvSpPr>
          <p:cNvPr id="8" name="Shape 68">
            <a:extLst>
              <a:ext uri="{FF2B5EF4-FFF2-40B4-BE49-F238E27FC236}">
                <a16:creationId xmlns:a16="http://schemas.microsoft.com/office/drawing/2014/main" id="{68E8CA8D-9517-3F4E-B096-B0D6AE866E28}"/>
              </a:ext>
            </a:extLst>
          </p:cNvPr>
          <p:cNvSpPr/>
          <p:nvPr/>
        </p:nvSpPr>
        <p:spPr>
          <a:xfrm>
            <a:off x="618803" y="1011214"/>
            <a:ext cx="4150228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15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" name="Shape 69">
            <a:extLst>
              <a:ext uri="{FF2B5EF4-FFF2-40B4-BE49-F238E27FC236}">
                <a16:creationId xmlns:a16="http://schemas.microsoft.com/office/drawing/2014/main" id="{53A5C222-6436-BC49-B072-1D65D6ECE731}"/>
              </a:ext>
            </a:extLst>
          </p:cNvPr>
          <p:cNvSpPr/>
          <p:nvPr/>
        </p:nvSpPr>
        <p:spPr>
          <a:xfrm>
            <a:off x="5289178" y="1011214"/>
            <a:ext cx="2814918" cy="1154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variable = 0;</a:t>
            </a:r>
          </a:p>
          <a:p>
            <a:pPr lvl="0">
              <a:defRPr sz="1800"/>
            </a:pPr>
            <a:endParaRPr lang="en-US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(&amp;variable);</a:t>
            </a:r>
          </a:p>
          <a:p>
            <a:pPr lvl="0">
              <a:defRPr sz="1800"/>
            </a:pPr>
            <a:endParaRPr lang="en-US" altLang="ko-KR"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altLang="ko-KR" sz="1500" dirty="0">
                <a:latin typeface="Courier New"/>
                <a:ea typeface="Courier New"/>
                <a:cs typeface="Courier New"/>
                <a:sym typeface="Courier New"/>
              </a:rPr>
              <a:t>	   ...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0F884A5-41EC-AA45-8879-7C5483080DF2}"/>
              </a:ext>
            </a:extLst>
          </p:cNvPr>
          <p:cNvSpPr/>
          <p:nvPr/>
        </p:nvSpPr>
        <p:spPr>
          <a:xfrm>
            <a:off x="430306" y="2724428"/>
            <a:ext cx="4141694" cy="156882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FFDF8-D91E-3A4F-869E-FDE28165E677}"/>
              </a:ext>
            </a:extLst>
          </p:cNvPr>
          <p:cNvSpPr txBox="1"/>
          <p:nvPr/>
        </p:nvSpPr>
        <p:spPr>
          <a:xfrm>
            <a:off x="357016" y="2373684"/>
            <a:ext cx="75460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func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E163B20-3839-AF4A-86FB-B2112B7C0646}"/>
              </a:ext>
            </a:extLst>
          </p:cNvPr>
          <p:cNvSpPr/>
          <p:nvPr/>
        </p:nvSpPr>
        <p:spPr>
          <a:xfrm>
            <a:off x="4769031" y="2724428"/>
            <a:ext cx="3944663" cy="156882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9AD67-21A3-764A-972E-1D9612FB3B01}"/>
              </a:ext>
            </a:extLst>
          </p:cNvPr>
          <p:cNvSpPr txBox="1"/>
          <p:nvPr/>
        </p:nvSpPr>
        <p:spPr>
          <a:xfrm>
            <a:off x="4769031" y="2373684"/>
            <a:ext cx="75460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main</a:t>
            </a:r>
            <a:endParaRPr kumimoji="0" lang="ko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CFDBE1C-8140-3047-AA4D-84B524A63678}"/>
              </a:ext>
            </a:extLst>
          </p:cNvPr>
          <p:cNvSpPr/>
          <p:nvPr/>
        </p:nvSpPr>
        <p:spPr>
          <a:xfrm>
            <a:off x="5460100" y="3322212"/>
            <a:ext cx="1138518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0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3D8A9-922F-A04B-913F-CE2EF44EF438}"/>
              </a:ext>
            </a:extLst>
          </p:cNvPr>
          <p:cNvSpPr txBox="1"/>
          <p:nvPr/>
        </p:nvSpPr>
        <p:spPr>
          <a:xfrm>
            <a:off x="4959679" y="2933944"/>
            <a:ext cx="151582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000000"/>
                </a:solidFill>
              </a:rPr>
              <a:t>v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ariable </a:t>
            </a:r>
            <a:r>
              <a:rPr kumimoji="0" lang="en-US" altLang="ko-KR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(0x020)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EFE2-3F3A-E84D-828F-5C24F82D2D00}"/>
              </a:ext>
            </a:extLst>
          </p:cNvPr>
          <p:cNvSpPr txBox="1"/>
          <p:nvPr/>
        </p:nvSpPr>
        <p:spPr>
          <a:xfrm>
            <a:off x="7081925" y="3354953"/>
            <a:ext cx="151582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000000"/>
                </a:solidFill>
              </a:rPr>
              <a:t>c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all </a:t>
            </a:r>
            <a:r>
              <a:rPr kumimoji="0" lang="en-US" altLang="ko-KR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func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 </a:t>
            </a:r>
            <a:r>
              <a:rPr kumimoji="0" lang="en-US" altLang="ko-KR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(0x020)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9D3741C-5E47-0848-8606-0EB9AF2C3046}"/>
              </a:ext>
            </a:extLst>
          </p:cNvPr>
          <p:cNvSpPr/>
          <p:nvPr/>
        </p:nvSpPr>
        <p:spPr>
          <a:xfrm>
            <a:off x="852241" y="3340905"/>
            <a:ext cx="1138518" cy="34051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rgbClr val="00CC99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0x020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C1F869-22D3-5848-BAD6-00217CBFD233}"/>
              </a:ext>
            </a:extLst>
          </p:cNvPr>
          <p:cNvSpPr txBox="1"/>
          <p:nvPr/>
        </p:nvSpPr>
        <p:spPr>
          <a:xfrm>
            <a:off x="618803" y="2933944"/>
            <a:ext cx="151582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var</a:t>
            </a:r>
            <a:r>
              <a:rPr kumimoji="0" lang="en-US" altLang="ko-KR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 </a:t>
            </a:r>
            <a:r>
              <a:rPr kumimoji="0" lang="en-US" altLang="ko-KR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venir Roman"/>
              </a:rPr>
              <a:t>(0x090)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venir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B83B81-329A-1F44-A3EB-C98ED98EEED7}"/>
              </a:ext>
            </a:extLst>
          </p:cNvPr>
          <p:cNvSpPr txBox="1"/>
          <p:nvPr/>
        </p:nvSpPr>
        <p:spPr>
          <a:xfrm>
            <a:off x="905435" y="4432035"/>
            <a:ext cx="7333130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FF0000"/>
                </a:solidFill>
              </a:rPr>
              <a:t>Using ‘</a:t>
            </a:r>
            <a:r>
              <a:rPr lang="en-US" altLang="ko-KR" b="1" dirty="0" err="1">
                <a:solidFill>
                  <a:srgbClr val="FF0000"/>
                </a:solidFill>
              </a:rPr>
              <a:t>var</a:t>
            </a:r>
            <a:r>
              <a:rPr lang="en-US" altLang="ko-KR" b="1" dirty="0">
                <a:solidFill>
                  <a:srgbClr val="FF0000"/>
                </a:solidFill>
              </a:rPr>
              <a:t>’ pointer in function </a:t>
            </a:r>
            <a:r>
              <a:rPr lang="en-US" altLang="ko-KR" b="1" dirty="0" err="1">
                <a:solidFill>
                  <a:srgbClr val="FF0000"/>
                </a:solidFill>
              </a:rPr>
              <a:t>func</a:t>
            </a:r>
            <a:r>
              <a:rPr lang="en-US" altLang="ko-KR" b="1" dirty="0">
                <a:solidFill>
                  <a:srgbClr val="FF0000"/>
                </a:solidFill>
              </a:rPr>
              <a:t>, we can access ‘variable’ in the main, 				so that we can freely modify value of the ‘variable’.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venir Roman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AB04D0-9944-5C44-B8C7-9380D4B51DDE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376714" y="3241717"/>
            <a:ext cx="4083386" cy="25075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518946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3319</Words>
  <Application>Microsoft Macintosh PowerPoint</Application>
  <PresentationFormat>화면 슬라이드 쇼(16:9)</PresentationFormat>
  <Paragraphs>585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Arial Bold</vt:lpstr>
      <vt:lpstr>Times New Roman Bold</vt:lpstr>
      <vt:lpstr>American Typewriter</vt:lpstr>
      <vt:lpstr>Arial</vt:lpstr>
      <vt:lpstr>Avenir Roman</vt:lpstr>
      <vt:lpstr>Courier New</vt:lpstr>
      <vt:lpstr>Menlo Regular</vt:lpstr>
      <vt:lpstr>Times New Roman</vt:lpstr>
      <vt:lpstr>Trebuchet MS</vt:lpstr>
      <vt:lpstr>Default</vt:lpstr>
      <vt:lpstr>C Boot Camp </vt:lpstr>
      <vt:lpstr>About this recitation..</vt:lpstr>
      <vt:lpstr>Agenda</vt:lpstr>
      <vt:lpstr>C Basics</vt:lpstr>
      <vt:lpstr>C Basics</vt:lpstr>
      <vt:lpstr>Pointers</vt:lpstr>
      <vt:lpstr>Call by Value vs Call by Reference</vt:lpstr>
      <vt:lpstr>Call by Value vs Call by Reference</vt:lpstr>
      <vt:lpstr>Call by Value vs Call by Reference</vt:lpstr>
      <vt:lpstr>Pointer Arithmetic</vt:lpstr>
      <vt:lpstr>Structs</vt:lpstr>
      <vt:lpstr>Arrays/Strings</vt:lpstr>
      <vt:lpstr>Casting</vt:lpstr>
      <vt:lpstr>Malloc, Free, Calloc</vt:lpstr>
      <vt:lpstr>Malloc Function</vt:lpstr>
      <vt:lpstr>Calloc Function</vt:lpstr>
      <vt:lpstr>Free Function</vt:lpstr>
      <vt:lpstr>Memory Management Rules</vt:lpstr>
      <vt:lpstr>Stack Vs Heap Allocation </vt:lpstr>
      <vt:lpstr>Typedefs</vt:lpstr>
      <vt:lpstr>Typedefs</vt:lpstr>
      <vt:lpstr>Macros</vt:lpstr>
      <vt:lpstr>Generic Types</vt:lpstr>
      <vt:lpstr>Generic TYPES – Malloc function with void *</vt:lpstr>
      <vt:lpstr>Generic TYPES - Malloc function with typecasting</vt:lpstr>
      <vt:lpstr>Header Files</vt:lpstr>
      <vt:lpstr>Header Guards</vt:lpstr>
      <vt:lpstr>Odds and Ends</vt:lpstr>
      <vt:lpstr>C Libraries</vt:lpstr>
      <vt:lpstr>string.h: Common String/Array Methods</vt:lpstr>
      <vt:lpstr>string.h: Common String/Array Methods</vt:lpstr>
      <vt:lpstr>string.h: Common String/Array Methods (Continued)</vt:lpstr>
      <vt:lpstr>stdlib.h: General Purpose Functions</vt:lpstr>
      <vt:lpstr>stdio.h</vt:lpstr>
      <vt:lpstr>stdio.h: Common I/O Methods</vt:lpstr>
      <vt:lpstr>Getopt</vt:lpstr>
      <vt:lpstr>Note about Library Functions</vt:lpstr>
      <vt:lpstr>Debugging</vt:lpstr>
      <vt:lpstr>GDB</vt:lpstr>
      <vt:lpstr>Valgrind</vt:lpstr>
      <vt:lpstr>Compilation</vt:lpstr>
      <vt:lpstr>GCC </vt:lpstr>
      <vt:lpstr>Make Files</vt:lpstr>
      <vt:lpstr>Make File Rules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Boot Camp </dc:title>
  <cp:lastModifiedBy>강민수</cp:lastModifiedBy>
  <cp:revision>154</cp:revision>
  <dcterms:modified xsi:type="dcterms:W3CDTF">2019-04-07T12:33:07Z</dcterms:modified>
</cp:coreProperties>
</file>