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188" d="100"/>
          <a:sy n="188" d="100"/>
        </p:scale>
        <p:origin x="12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453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78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86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42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71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14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69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91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1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65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00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16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58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90429F-2992-494D-B27B-64132A73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shhee@units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isher@units.ac.k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2e/docs/gdbnotes-x86-64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971550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/>
              <a:t>Recitation2: Bomb Lab</a:t>
            </a:r>
            <a:endParaRPr lang="en" sz="2800" b="1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733200" y="23431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CSE251, Spring 2019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/>
              <a:t>Sehoon</a:t>
            </a:r>
            <a:r>
              <a:rPr lang="en-US" sz="2000" dirty="0"/>
              <a:t> Kim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sshhee@unist.ac.kr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example2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7147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It seems that some function named “sum_6_numbers()” is called,</a:t>
            </a:r>
          </a:p>
          <a:p>
            <a:pPr marL="596900" lvl="1" indent="0">
              <a:buNone/>
            </a:pPr>
            <a:r>
              <a:rPr lang="en-US" altLang="ko-KR" sz="1800" dirty="0"/>
              <a:t>   with 6 arguments.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Then, let’s find what this function does.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3D23A-2764-412C-B0A2-0C766EFB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70" y="873800"/>
            <a:ext cx="1533666" cy="2612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2EEE7E-7FDF-41BA-B62D-1513A6B3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1" y="895349"/>
            <a:ext cx="6861319" cy="28639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A94D-94D2-4C01-B7F8-9F93D9B8D049}"/>
              </a:ext>
            </a:extLst>
          </p:cNvPr>
          <p:cNvSpPr/>
          <p:nvPr/>
        </p:nvSpPr>
        <p:spPr>
          <a:xfrm>
            <a:off x="4445425" y="2171375"/>
            <a:ext cx="1066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61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example2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7147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As the name implies, it returns sum of 6 input numbers.</a:t>
            </a:r>
          </a:p>
          <a:p>
            <a:pPr marL="596900" lvl="1" indent="0">
              <a:buNone/>
            </a:pPr>
            <a:r>
              <a:rPr lang="en-US" altLang="ko-KR" sz="1800" dirty="0"/>
              <a:t>   </a:t>
            </a:r>
            <a:r>
              <a:rPr lang="en-US" altLang="ko-KR" sz="1600" dirty="0"/>
              <a:t>(Unfortunately, function names in our  bombs are </a:t>
            </a:r>
            <a:r>
              <a:rPr lang="en-US" altLang="ko-KR" sz="1600" u="sng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kind enough to allow conjecture.)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3D23A-2764-412C-B0A2-0C766EFB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70" y="873800"/>
            <a:ext cx="1533666" cy="2612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97B263-DF57-4900-A316-566D3903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17" y="1320263"/>
            <a:ext cx="5780520" cy="1398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59885D-CBEE-413A-ADD8-244E30CF446B}"/>
              </a:ext>
            </a:extLst>
          </p:cNvPr>
          <p:cNvSpPr txBox="1"/>
          <p:nvPr/>
        </p:nvSpPr>
        <p:spPr>
          <a:xfrm>
            <a:off x="4495800" y="1044773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sum_6_numbers (a, b, c, d, e, f)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4296-0537-41A4-9ED3-5D6E7F7E4789}"/>
              </a:ext>
            </a:extLst>
          </p:cNvPr>
          <p:cNvSpPr txBox="1"/>
          <p:nvPr/>
        </p:nvSpPr>
        <p:spPr>
          <a:xfrm>
            <a:off x="8305800" y="1457166"/>
            <a:ext cx="2840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a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b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3A65-D7B7-4B07-8869-6D25761F173F}"/>
              </a:ext>
            </a:extLst>
          </p:cNvPr>
          <p:cNvSpPr txBox="1"/>
          <p:nvPr/>
        </p:nvSpPr>
        <p:spPr>
          <a:xfrm>
            <a:off x="5187806" y="1408162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 err="1">
                <a:solidFill>
                  <a:srgbClr val="FF0000"/>
                </a:solidFill>
              </a:rPr>
              <a:t>edi</a:t>
            </a:r>
            <a:r>
              <a:rPr lang="en-US" altLang="ko-KR" dirty="0">
                <a:solidFill>
                  <a:srgbClr val="FF0000"/>
                </a:solidFill>
              </a:rPr>
              <a:t> &lt;= a + 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5B176-238D-46D3-B6DB-8365430A073C}"/>
              </a:ext>
            </a:extLst>
          </p:cNvPr>
          <p:cNvSpPr txBox="1"/>
          <p:nvPr/>
        </p:nvSpPr>
        <p:spPr>
          <a:xfrm>
            <a:off x="5172909" y="160924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 err="1">
                <a:solidFill>
                  <a:srgbClr val="FF0000"/>
                </a:solidFill>
              </a:rPr>
              <a:t>edx</a:t>
            </a:r>
            <a:r>
              <a:rPr lang="en-US" altLang="ko-KR" dirty="0">
                <a:solidFill>
                  <a:srgbClr val="FF0000"/>
                </a:solidFill>
              </a:rPr>
              <a:t> &lt;= c + (a + b)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103AC-CA8F-4F82-8557-D120A53A901C}"/>
              </a:ext>
            </a:extLst>
          </p:cNvPr>
          <p:cNvSpPr txBox="1"/>
          <p:nvPr/>
        </p:nvSpPr>
        <p:spPr>
          <a:xfrm>
            <a:off x="5172909" y="1791282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 err="1">
                <a:solidFill>
                  <a:srgbClr val="FF0000"/>
                </a:solidFill>
              </a:rPr>
              <a:t>ecx</a:t>
            </a:r>
            <a:r>
              <a:rPr lang="en-US" altLang="ko-KR" dirty="0">
                <a:solidFill>
                  <a:srgbClr val="FF0000"/>
                </a:solidFill>
              </a:rPr>
              <a:t> &lt;= d + (a + b + c)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DAC3F-5E95-41DF-8528-30488A96E2D4}"/>
              </a:ext>
            </a:extLst>
          </p:cNvPr>
          <p:cNvSpPr txBox="1"/>
          <p:nvPr/>
        </p:nvSpPr>
        <p:spPr>
          <a:xfrm>
            <a:off x="5172909" y="1963235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%r8d &lt;= e + (a + b + c + 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38439-2F62-4A89-9956-D8AFD622F55A}"/>
              </a:ext>
            </a:extLst>
          </p:cNvPr>
          <p:cNvSpPr txBox="1"/>
          <p:nvPr/>
        </p:nvSpPr>
        <p:spPr>
          <a:xfrm>
            <a:off x="4318509" y="2327640"/>
            <a:ext cx="278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 err="1">
                <a:solidFill>
                  <a:srgbClr val="FF0000"/>
                </a:solidFill>
              </a:rPr>
              <a:t>eax</a:t>
            </a:r>
            <a:r>
              <a:rPr lang="en-US" altLang="ko-KR" dirty="0">
                <a:solidFill>
                  <a:srgbClr val="FF0000"/>
                </a:solidFill>
              </a:rPr>
              <a:t> &lt;= (a + b + c + d + e) + 1*f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3E63E-430E-48A9-89DE-0A0BECA6D19A}"/>
              </a:ext>
            </a:extLst>
          </p:cNvPr>
          <p:cNvSpPr txBox="1"/>
          <p:nvPr/>
        </p:nvSpPr>
        <p:spPr>
          <a:xfrm>
            <a:off x="4322050" y="2564380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return (a + b + c + d + e + f)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571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6" grpId="0"/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example2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7147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Each argument for sum_6_numbers() and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() can be got in the same way.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Compare the </a:t>
            </a:r>
            <a:r>
              <a:rPr lang="en-US" altLang="ko-KR" sz="1800" dirty="0" err="1"/>
              <a:t>ouput</a:t>
            </a:r>
            <a:r>
              <a:rPr lang="en-US" altLang="ko-KR" sz="1800" dirty="0"/>
              <a:t> of ex2 and your conjecture.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3D23A-2764-412C-B0A2-0C766EFB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70" y="873800"/>
            <a:ext cx="1533666" cy="2612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2EEE7E-7FDF-41BA-B62D-1513A6B3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1" y="895349"/>
            <a:ext cx="6861319" cy="28639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F2A52E-05E0-4C82-BA08-45AE24D1E055}"/>
              </a:ext>
            </a:extLst>
          </p:cNvPr>
          <p:cNvSpPr/>
          <p:nvPr/>
        </p:nvSpPr>
        <p:spPr>
          <a:xfrm>
            <a:off x="4953000" y="1200150"/>
            <a:ext cx="457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0CF0A-7B5A-4A9F-AD40-5F27C5DD90E6}"/>
              </a:ext>
            </a:extLst>
          </p:cNvPr>
          <p:cNvSpPr/>
          <p:nvPr/>
        </p:nvSpPr>
        <p:spPr>
          <a:xfrm>
            <a:off x="4597829" y="2628575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7290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example3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228600" y="9715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Try by yourself!</a:t>
            </a:r>
            <a:endParaRPr lang="en-US" altLang="ko-KR" sz="1800" b="1" i="1" dirty="0"/>
          </a:p>
        </p:txBody>
      </p:sp>
    </p:spTree>
    <p:extLst>
      <p:ext uri="{BB962C8B-B14F-4D97-AF65-F5344CB8AC3E}">
        <p14:creationId xmlns:p14="http://schemas.microsoft.com/office/powerpoint/2010/main" val="68783427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/>
              <a:t>Hints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228600" y="9715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Main process can be found in </a:t>
            </a:r>
            <a:r>
              <a:rPr lang="en-US" altLang="ko-KR" sz="1800" b="1" i="1" dirty="0" err="1"/>
              <a:t>bomb.c</a:t>
            </a:r>
            <a:endParaRPr lang="en-US" altLang="ko-KR" sz="1800" b="1" i="1" dirty="0"/>
          </a:p>
          <a:p>
            <a:pPr marL="596900" lvl="1" indent="0">
              <a:buNone/>
            </a:pPr>
            <a:endParaRPr lang="en-US" altLang="ko-KR" sz="1800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But each function is hidden, so you must go deep in to assembly code to identify.</a:t>
            </a:r>
          </a:p>
          <a:p>
            <a:pPr marL="596900" lvl="1" indent="0">
              <a:buNone/>
            </a:pP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Do not input any word without identifying as you might lose your points.</a:t>
            </a:r>
          </a:p>
          <a:p>
            <a:pPr marL="596900" lvl="1" indent="0">
              <a:buNone/>
            </a:pPr>
            <a:r>
              <a:rPr lang="en-US" altLang="ko-KR" sz="1800" dirty="0"/>
              <a:t>   Do not use brute force neither.</a:t>
            </a:r>
          </a:p>
          <a:p>
            <a:pPr marL="596900" lvl="1" indent="0">
              <a:buNone/>
            </a:pP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If you have trouble with Python variables when using </a:t>
            </a:r>
            <a:r>
              <a:rPr lang="en-US" altLang="ko-KR" sz="1800" dirty="0" err="1"/>
              <a:t>gdb</a:t>
            </a:r>
            <a:r>
              <a:rPr lang="en-US" altLang="ko-KR" sz="1800" dirty="0"/>
              <a:t>, please refer to</a:t>
            </a:r>
          </a:p>
          <a:p>
            <a:pPr marL="5969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600" dirty="0"/>
              <a:t> https://class.unicss.org/cse251-2019-spring/cse251-2019-spring/issues/28#note_392</a:t>
            </a:r>
          </a:p>
          <a:p>
            <a:pPr marL="596900" lvl="1" indent="0">
              <a:buNone/>
            </a:pPr>
            <a:r>
              <a:rPr lang="en-US" altLang="ko-KR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3847667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/>
              <a:t>Lab info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Due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Mar 27 (Wed), 11:59PM</a:t>
            </a:r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dirty="0"/>
              <a:t>TA’s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altLang="ko-KR" sz="1800" dirty="0" err="1"/>
              <a:t>Sehoon</a:t>
            </a:r>
            <a:r>
              <a:rPr lang="en-US" altLang="ko-KR" sz="1800" dirty="0"/>
              <a:t> Kim (</a:t>
            </a:r>
            <a:r>
              <a:rPr lang="en-US" altLang="ko-KR" sz="1800" dirty="0">
                <a:hlinkClick r:id="rId3"/>
              </a:rPr>
              <a:t>sshhee@unist.ac.kr</a:t>
            </a:r>
            <a:r>
              <a:rPr lang="en-US" altLang="ko-KR" sz="1800" dirty="0"/>
              <a:t>, Tue 14:30~15:30 @106-605)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altLang="ko-KR" sz="1800" dirty="0" err="1"/>
              <a:t>Anvar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Alisheri</a:t>
            </a:r>
            <a:r>
              <a:rPr lang="en-US" altLang="ko-KR" sz="1800" dirty="0"/>
              <a:t> (</a:t>
            </a:r>
            <a:r>
              <a:rPr lang="en-US" altLang="ko-KR" sz="1800" dirty="0">
                <a:hlinkClick r:id="rId4"/>
              </a:rPr>
              <a:t>alisher@unist.ac.kr</a:t>
            </a:r>
            <a:r>
              <a:rPr lang="en-US" altLang="ko-KR" sz="1800" dirty="0"/>
              <a:t>, Thu 19:30~20:30 @106-709)</a:t>
            </a:r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dirty="0"/>
              <a:t>We’ll cover: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Introduction for bomb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objdump</a:t>
            </a:r>
            <a:r>
              <a:rPr lang="en-US" altLang="ko-KR" sz="1800" dirty="0"/>
              <a:t> / GDB tutorial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/>
              <a:t>Bomb Lab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dirty="0"/>
              <a:t>What to do?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Defuse a bomb by typing passwords for each phase.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BE059B-849E-48CB-BFA5-787EED44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57350"/>
            <a:ext cx="5434013" cy="3070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73A9F-0C04-456F-AE66-13BAD70F4502}"/>
              </a:ext>
            </a:extLst>
          </p:cNvPr>
          <p:cNvSpPr txBox="1"/>
          <p:nvPr/>
        </p:nvSpPr>
        <p:spPr>
          <a:xfrm>
            <a:off x="6477000" y="3192382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This is not a coding assignment, instead you have to decode a binary file.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59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/>
              <a:t>Bomb Lab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dirty="0"/>
              <a:t>How to do?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Get an assembly code from binary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Use a debugger to identify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One of those options is </a:t>
            </a:r>
            <a:r>
              <a:rPr lang="en-US" altLang="ko-KR" sz="1800" dirty="0" err="1"/>
              <a:t>objdump</a:t>
            </a:r>
            <a:r>
              <a:rPr lang="en-US" altLang="ko-KR" sz="1800" dirty="0"/>
              <a:t>/GDB.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4861512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2400" b="1" dirty="0" err="1"/>
              <a:t>objdump</a:t>
            </a:r>
            <a:r>
              <a:rPr lang="en-US" altLang="ko-KR" sz="2400" b="1" dirty="0"/>
              <a:t>/GDB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dirty="0"/>
              <a:t>How to use?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There are lots of documents on internet.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One of them is</a:t>
            </a:r>
          </a:p>
          <a:p>
            <a:pPr marL="596900" lvl="1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hlinkClick r:id="rId3"/>
              </a:rPr>
              <a:t>http://csapp.cs.cmu.edu/2e/docs/gdbnotes-x86-64.pdf</a:t>
            </a:r>
            <a:endParaRPr lang="en-US" altLang="ko-KR" sz="1800" dirty="0"/>
          </a:p>
          <a:p>
            <a:pPr marL="596900" lvl="1" indent="0">
              <a:buNone/>
            </a:pPr>
            <a:r>
              <a:rPr lang="en-US" altLang="ko-KR" sz="1800" dirty="0"/>
              <a:t>    ,which is able to be found in lab2 description.</a:t>
            </a:r>
          </a:p>
        </p:txBody>
      </p:sp>
    </p:spTree>
    <p:extLst>
      <p:ext uri="{BB962C8B-B14F-4D97-AF65-F5344CB8AC3E}">
        <p14:creationId xmlns:p14="http://schemas.microsoft.com/office/powerpoint/2010/main" val="359463907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example1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2575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There are 3 unknown binary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“$ </a:t>
            </a:r>
            <a:r>
              <a:rPr lang="en-US" altLang="ko-KR" sz="1800" dirty="0" err="1"/>
              <a:t>objdump</a:t>
            </a:r>
            <a:r>
              <a:rPr lang="en-US" altLang="ko-KR" sz="1800" dirty="0"/>
              <a:t> –d ex1” command generates an assembly code for ex1.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You can store it as a file by redirection.</a:t>
            </a:r>
          </a:p>
          <a:p>
            <a:pPr marL="596900" lvl="1" indent="0">
              <a:buNone/>
            </a:pPr>
            <a:r>
              <a:rPr lang="en-US" altLang="ko-KR" sz="1800" dirty="0"/>
              <a:t>      ex) $ </a:t>
            </a:r>
            <a:r>
              <a:rPr lang="en-US" altLang="ko-KR" sz="1800" dirty="0" err="1"/>
              <a:t>objdump</a:t>
            </a:r>
            <a:r>
              <a:rPr lang="en-US" altLang="ko-KR" sz="1800" dirty="0"/>
              <a:t> –d ex1 &gt; ex1_assembly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6468B9-FAB0-4BC9-95DD-DAEA8D9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279968"/>
            <a:ext cx="5386388" cy="1977582"/>
          </a:xfrm>
          <a:prstGeom prst="rect">
            <a:avLst/>
          </a:prstGeom>
        </p:spPr>
      </p:pic>
      <p:sp>
        <p:nvSpPr>
          <p:cNvPr id="5" name="Shape 69">
            <a:extLst>
              <a:ext uri="{FF2B5EF4-FFF2-40B4-BE49-F238E27FC236}">
                <a16:creationId xmlns:a16="http://schemas.microsoft.com/office/drawing/2014/main" id="{79CE1FFD-E717-49EA-AC18-0D17DD5EB75A}"/>
              </a:ext>
            </a:extLst>
          </p:cNvPr>
          <p:cNvSpPr txBox="1">
            <a:spLocks/>
          </p:cNvSpPr>
          <p:nvPr/>
        </p:nvSpPr>
        <p:spPr>
          <a:xfrm>
            <a:off x="-328612" y="830207"/>
            <a:ext cx="8991600" cy="52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Purpose</a:t>
            </a:r>
            <a:r>
              <a:rPr lang="en-US" altLang="ko-KR" sz="1800" dirty="0"/>
              <a:t>: To predict outputs of sample programs by analyzing assembly codes.</a:t>
            </a:r>
          </a:p>
        </p:txBody>
      </p:sp>
    </p:spTree>
    <p:extLst>
      <p:ext uri="{BB962C8B-B14F-4D97-AF65-F5344CB8AC3E}">
        <p14:creationId xmlns:p14="http://schemas.microsoft.com/office/powerpoint/2010/main" val="70636936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example1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7147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We are interested in main().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72DC44-B7F7-4D76-A1A9-80CB06A7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73800"/>
            <a:ext cx="7391400" cy="27261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B8AA49-0ED8-4174-A2CD-4669F16DB583}"/>
              </a:ext>
            </a:extLst>
          </p:cNvPr>
          <p:cNvSpPr/>
          <p:nvPr/>
        </p:nvSpPr>
        <p:spPr>
          <a:xfrm>
            <a:off x="4625340" y="1535272"/>
            <a:ext cx="50292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6BDAAF-7CB2-49D7-91B9-3C7024EA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34" y="985526"/>
            <a:ext cx="3114675" cy="27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CBB4A-5A78-4051-B413-64A486FFB8EC}"/>
              </a:ext>
            </a:extLst>
          </p:cNvPr>
          <p:cNvSpPr txBox="1"/>
          <p:nvPr/>
        </p:nvSpPr>
        <p:spPr>
          <a:xfrm>
            <a:off x="5428448" y="120015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Which accepts an C-string and returns an integer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B268E1-D682-4CCF-B62E-CC1E5935F2CE}"/>
              </a:ext>
            </a:extLst>
          </p:cNvPr>
          <p:cNvSpPr/>
          <p:nvPr/>
        </p:nvSpPr>
        <p:spPr>
          <a:xfrm>
            <a:off x="4038600" y="1352550"/>
            <a:ext cx="1089660" cy="182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4B2-47EA-4A92-8358-F2D049F4C3A1}"/>
              </a:ext>
            </a:extLst>
          </p:cNvPr>
          <p:cNvSpPr txBox="1"/>
          <p:nvPr/>
        </p:nvSpPr>
        <p:spPr>
          <a:xfrm>
            <a:off x="2590800" y="82242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Then it must be an 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9DE67-AD6E-4FAD-9C95-A40A5BCDE1E7}"/>
              </a:ext>
            </a:extLst>
          </p:cNvPr>
          <p:cNvSpPr txBox="1"/>
          <p:nvPr/>
        </p:nvSpPr>
        <p:spPr>
          <a:xfrm>
            <a:off x="5715000" y="1979261"/>
            <a:ext cx="264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What is the input string??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-&gt; Identify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GDB!!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3D23A-2764-412C-B0A2-0C766EFB6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432" y="873800"/>
            <a:ext cx="1177803" cy="20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1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example1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228600" y="898258"/>
            <a:ext cx="8991600" cy="5304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How</a:t>
            </a:r>
            <a:r>
              <a:rPr lang="ko-KR" altLang="en-US" sz="1800" dirty="0"/>
              <a:t> </a:t>
            </a:r>
            <a:r>
              <a:rPr lang="en-US" altLang="ko-KR" sz="1800" dirty="0"/>
              <a:t>can</a:t>
            </a:r>
            <a:r>
              <a:rPr lang="ko-KR" altLang="en-US" sz="1800" dirty="0"/>
              <a:t> </a:t>
            </a:r>
            <a:r>
              <a:rPr lang="en-US" altLang="ko-KR" sz="1800" dirty="0"/>
              <a:t>I</a:t>
            </a:r>
            <a:r>
              <a:rPr lang="ko-KR" altLang="en-US" sz="1800" dirty="0"/>
              <a:t> </a:t>
            </a:r>
            <a:r>
              <a:rPr lang="en-US" altLang="ko-KR" sz="1800" dirty="0"/>
              <a:t>identify</a:t>
            </a:r>
            <a:r>
              <a:rPr lang="ko-KR" altLang="en-US" sz="1800" dirty="0"/>
              <a:t> </a:t>
            </a:r>
            <a:r>
              <a:rPr lang="en-US" altLang="ko-KR" sz="1800" dirty="0"/>
              <a:t>C-string</a:t>
            </a:r>
            <a:r>
              <a:rPr lang="ko-KR" altLang="en-US" sz="1800" dirty="0"/>
              <a:t> </a:t>
            </a:r>
            <a:r>
              <a:rPr lang="en-US" altLang="ko-KR" sz="1800" dirty="0"/>
              <a:t>by</a:t>
            </a:r>
            <a:r>
              <a:rPr lang="ko-KR" altLang="en-US" sz="1800" dirty="0"/>
              <a:t> </a:t>
            </a:r>
            <a:r>
              <a:rPr lang="en-US" altLang="ko-KR" sz="1800" dirty="0" err="1"/>
              <a:t>gdb</a:t>
            </a:r>
            <a:r>
              <a:rPr lang="en-US" altLang="ko-KR" sz="18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C16AD-3EAE-4547-9C40-D9B95467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1428750"/>
            <a:ext cx="8067675" cy="76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BBA42-55D2-4ADE-9256-FF158EEBB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4" y="2114550"/>
            <a:ext cx="6562725" cy="2589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8FD24-DD07-4CDE-BBAE-270833AA6040}"/>
              </a:ext>
            </a:extLst>
          </p:cNvPr>
          <p:cNvSpPr txBox="1"/>
          <p:nvPr/>
        </p:nvSpPr>
        <p:spPr>
          <a:xfrm>
            <a:off x="4572000" y="1087269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Can be found in the link of slide 4.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41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example1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7147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 Then predict the output of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() by identifying remaining arguments.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72DC44-B7F7-4D76-A1A9-80CB06A7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73800"/>
            <a:ext cx="7391400" cy="27261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B8AA49-0ED8-4174-A2CD-4669F16DB583}"/>
              </a:ext>
            </a:extLst>
          </p:cNvPr>
          <p:cNvSpPr/>
          <p:nvPr/>
        </p:nvSpPr>
        <p:spPr>
          <a:xfrm>
            <a:off x="4625340" y="1535272"/>
            <a:ext cx="50292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3D23A-2764-412C-B0A2-0C766EFB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432" y="873800"/>
            <a:ext cx="1177803" cy="200619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6C2760-54B1-4001-99E2-6CD19C9927CC}"/>
              </a:ext>
            </a:extLst>
          </p:cNvPr>
          <p:cNvCxnSpPr/>
          <p:nvPr/>
        </p:nvCxnSpPr>
        <p:spPr>
          <a:xfrm>
            <a:off x="4038600" y="1852355"/>
            <a:ext cx="26670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4C5496-836C-4540-B4E2-6278EC20B728}"/>
              </a:ext>
            </a:extLst>
          </p:cNvPr>
          <p:cNvSpPr txBox="1"/>
          <p:nvPr/>
        </p:nvSpPr>
        <p:spPr>
          <a:xfrm>
            <a:off x="5372100" y="1975243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Return value is stored in 0x601070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99D214-6497-4C99-8B6C-AD37ABC7E6B4}"/>
              </a:ext>
            </a:extLst>
          </p:cNvPr>
          <p:cNvCxnSpPr/>
          <p:nvPr/>
        </p:nvCxnSpPr>
        <p:spPr>
          <a:xfrm>
            <a:off x="4038600" y="2174365"/>
            <a:ext cx="6858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C7978-A242-4D26-AECD-348A1A36A25B}"/>
              </a:ext>
            </a:extLst>
          </p:cNvPr>
          <p:cNvSpPr txBox="1"/>
          <p:nvPr/>
        </p:nvSpPr>
        <p:spPr>
          <a:xfrm>
            <a:off x="5372100" y="2177438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and is used as 3</a:t>
            </a:r>
            <a:r>
              <a:rPr lang="en-US" altLang="ko-KR" sz="1100" baseline="30000" dirty="0">
                <a:solidFill>
                  <a:srgbClr val="FF0000"/>
                </a:solidFill>
              </a:rPr>
              <a:t>rd</a:t>
            </a:r>
            <a:r>
              <a:rPr lang="en-US" altLang="ko-KR" sz="1100" dirty="0">
                <a:solidFill>
                  <a:srgbClr val="FF0000"/>
                </a:solidFill>
              </a:rPr>
              <a:t> argument of </a:t>
            </a:r>
            <a:r>
              <a:rPr lang="en-US" altLang="ko-KR" sz="1100" dirty="0" err="1">
                <a:solidFill>
                  <a:srgbClr val="FF0000"/>
                </a:solidFill>
              </a:rPr>
              <a:t>printf</a:t>
            </a:r>
            <a:r>
              <a:rPr lang="en-US" altLang="ko-KR" sz="1100" dirty="0">
                <a:solidFill>
                  <a:srgbClr val="FF0000"/>
                </a:solidFill>
              </a:rPr>
              <a:t>().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BEEE5F-AA85-4963-AC16-A02D30C2AB19}"/>
              </a:ext>
            </a:extLst>
          </p:cNvPr>
          <p:cNvSpPr/>
          <p:nvPr/>
        </p:nvSpPr>
        <p:spPr>
          <a:xfrm>
            <a:off x="4602401" y="2641396"/>
            <a:ext cx="556260" cy="189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7F516C-C3EF-44C6-9AE9-F963FB9F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469047"/>
            <a:ext cx="2298393" cy="3148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B5DDAD-2CA7-42A2-8CEE-9C835C2B7E56}"/>
              </a:ext>
            </a:extLst>
          </p:cNvPr>
          <p:cNvSpPr txBox="1"/>
          <p:nvPr/>
        </p:nvSpPr>
        <p:spPr>
          <a:xfrm>
            <a:off x="5372100" y="2761013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So it is </a:t>
            </a: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printf</a:t>
            </a:r>
            <a:r>
              <a:rPr lang="en-US" altLang="ko-KR" sz="1100" dirty="0">
                <a:solidFill>
                  <a:srgbClr val="FF0000"/>
                </a:solidFill>
              </a:rPr>
              <a:t> (“%s %d\n”, “Welcome to CSE251!”, 18)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5123BA0-1253-4DCD-A5E7-4ABC7053F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3235969"/>
            <a:ext cx="3114675" cy="4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0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617</Words>
  <Application>Microsoft Office PowerPoint</Application>
  <PresentationFormat>화면 슬라이드 쇼(16:9)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template2007</vt:lpstr>
      <vt:lpstr>Recitation2: Bomb Lab</vt:lpstr>
      <vt:lpstr>Lab info</vt:lpstr>
      <vt:lpstr>Bomb Lab</vt:lpstr>
      <vt:lpstr>Bomb Lab</vt:lpstr>
      <vt:lpstr>objdump/GDB</vt:lpstr>
      <vt:lpstr>objdump/GDB – example1</vt:lpstr>
      <vt:lpstr>objdump/GDB – example1</vt:lpstr>
      <vt:lpstr>objdump/GDB – example1</vt:lpstr>
      <vt:lpstr>objdump/GDB – example1</vt:lpstr>
      <vt:lpstr>objdump/GDB – example2</vt:lpstr>
      <vt:lpstr>objdump/GDB – example2</vt:lpstr>
      <vt:lpstr>objdump/GDB – example2</vt:lpstr>
      <vt:lpstr>objdump/GDB – example3</vt:lpstr>
      <vt:lpstr>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cp:lastModifiedBy>세훈</cp:lastModifiedBy>
  <cp:revision>68</cp:revision>
  <dcterms:modified xsi:type="dcterms:W3CDTF">2019-03-20T07:21:56Z</dcterms:modified>
</cp:coreProperties>
</file>