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21"/>
  </p:notesMasterIdLst>
  <p:sldIdLst>
    <p:sldId id="279" r:id="rId2"/>
    <p:sldId id="270" r:id="rId3"/>
    <p:sldId id="257" r:id="rId4"/>
    <p:sldId id="945" r:id="rId5"/>
    <p:sldId id="258" r:id="rId6"/>
    <p:sldId id="259" r:id="rId7"/>
    <p:sldId id="1072" r:id="rId8"/>
    <p:sldId id="1074" r:id="rId9"/>
    <p:sldId id="1075" r:id="rId10"/>
    <p:sldId id="1076" r:id="rId11"/>
    <p:sldId id="265" r:id="rId12"/>
    <p:sldId id="260" r:id="rId13"/>
    <p:sldId id="276" r:id="rId14"/>
    <p:sldId id="271" r:id="rId15"/>
    <p:sldId id="275" r:id="rId16"/>
    <p:sldId id="1078" r:id="rId17"/>
    <p:sldId id="272" r:id="rId18"/>
    <p:sldId id="266" r:id="rId19"/>
    <p:sldId id="269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6995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8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65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5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58333"/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3950"/>
            <a:ext cx="7772400" cy="1102500"/>
          </a:xfrm>
        </p:spPr>
        <p:txBody>
          <a:bodyPr/>
          <a:lstStyle/>
          <a:p>
            <a:r>
              <a:rPr lang="en" altLang="ko-KR" b="1" dirty="0"/>
              <a:t>Attack Lab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0710"/>
            <a:ext cx="5758119" cy="1771650"/>
          </a:xfrm>
        </p:spPr>
        <p:txBody>
          <a:bodyPr/>
          <a:lstStyle/>
          <a:p>
            <a:r>
              <a:rPr lang="en-US" altLang="ko-KR" sz="1400" dirty="0"/>
              <a:t>CSE251, Spring 2019</a:t>
            </a:r>
          </a:p>
          <a:p>
            <a:r>
              <a:rPr lang="en-US" sz="1400" dirty="0"/>
              <a:t>Recitation 1: Wed, March 13</a:t>
            </a:r>
            <a:r>
              <a:rPr lang="en-US" sz="1400" baseline="30000" dirty="0"/>
              <a:t>th</a:t>
            </a:r>
            <a:r>
              <a:rPr lang="en-US" sz="1400" dirty="0"/>
              <a:t>, 2019</a:t>
            </a:r>
          </a:p>
          <a:p>
            <a:r>
              <a:rPr lang="en-US" sz="1400" dirty="0" err="1"/>
              <a:t>Changmin</a:t>
            </a:r>
            <a:r>
              <a:rPr lang="en-US" sz="1400" dirty="0"/>
              <a:t> Yi</a:t>
            </a:r>
          </a:p>
          <a:p>
            <a:r>
              <a:rPr lang="en-US" sz="1400" dirty="0"/>
              <a:t>ulistar93@unist.ac.kr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i="1" dirty="0"/>
              <a:t>Reference : CMU 15-213: Intro to Computer Systems Fall 2015</a:t>
            </a:r>
            <a:br>
              <a:rPr lang="en-US" sz="1400" i="1" dirty="0"/>
            </a:br>
            <a:r>
              <a:rPr lang="en-US" sz="1400" i="1" dirty="0"/>
              <a:t>                      </a:t>
            </a:r>
            <a:r>
              <a:rPr lang="en-US" altLang="ko-KR" sz="1400" i="1" dirty="0"/>
              <a:t>Recitation 3 - </a:t>
            </a:r>
            <a:r>
              <a:rPr lang="en-US" altLang="ko-KR" sz="1400" i="1" dirty="0" err="1"/>
              <a:t>Dhruven</a:t>
            </a:r>
            <a:r>
              <a:rPr lang="en-US" altLang="ko-KR" sz="1400" i="1" dirty="0"/>
              <a:t> Shah, Ben </a:t>
            </a:r>
            <a:r>
              <a:rPr lang="en-US" altLang="ko-KR" sz="1400" i="1" dirty="0" err="1"/>
              <a:t>Spinelli</a:t>
            </a:r>
            <a:endParaRPr lang="en-US" altLang="ko-KR" sz="1400" i="1" dirty="0"/>
          </a:p>
        </p:txBody>
      </p:sp>
    </p:spTree>
    <p:extLst>
      <p:ext uri="{BB962C8B-B14F-4D97-AF65-F5344CB8AC3E}">
        <p14:creationId xmlns:p14="http://schemas.microsoft.com/office/powerpoint/2010/main" val="192392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925A9-9EB5-46FF-94A9-B44FB04E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60740-7DB0-4876-AB44-9BA66C9BB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B78B2-DD86-483F-AD1C-C2505613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16" y="0"/>
            <a:ext cx="68733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Attack Lab Overview: Phases 1-3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buClr>
                <a:srgbClr val="990000"/>
              </a:buClr>
              <a:buSzPct val="58333"/>
              <a:buNone/>
            </a:pPr>
            <a:r>
              <a:rPr lang="en" dirty="0"/>
              <a:t>Overview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Exploit x86-64 by overwriting the stack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Overflow a buffer, overwrite return address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sym typeface="Wingdings" panose="05000000000000000000" pitchFamily="2" charset="2"/>
              </a:rPr>
              <a:t>Execute injected code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endParaRPr lang="en" dirty="0">
              <a:sym typeface="Wingdings" panose="05000000000000000000" pitchFamily="2" charset="2"/>
            </a:endParaRPr>
          </a:p>
          <a:p>
            <a:pPr marL="139700" lvl="0" indent="0" rtl="0">
              <a:spcBef>
                <a:spcPts val="0"/>
              </a:spcBef>
              <a:buClr>
                <a:srgbClr val="990000"/>
              </a:buClr>
              <a:buSzPct val="58333"/>
              <a:buNone/>
            </a:pPr>
            <a:r>
              <a:rPr lang="en" dirty="0">
                <a:sym typeface="Wingdings" panose="05000000000000000000" pitchFamily="2" charset="2"/>
              </a:rPr>
              <a:t>Key Advice</a:t>
            </a:r>
            <a:endParaRPr lang="en"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Brush up on your x86-64 conventions!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>
                <a:solidFill>
                  <a:srgbClr val="C00000"/>
                </a:solidFill>
              </a:rPr>
              <a:t>Use objdump –d </a:t>
            </a:r>
            <a:r>
              <a:rPr lang="en" dirty="0"/>
              <a:t>to determine relevant offsets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>
                <a:solidFill>
                  <a:srgbClr val="C00000"/>
                </a:solidFill>
              </a:rPr>
              <a:t>Use GDB </a:t>
            </a:r>
            <a:r>
              <a:rPr lang="en" dirty="0"/>
              <a:t>to determine stack addresses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b="1" dirty="0" err="1"/>
              <a:t>objdump</a:t>
            </a:r>
            <a:r>
              <a:rPr lang="en-US" altLang="ko-KR" sz="2400" b="1" dirty="0"/>
              <a:t>/GDB – example1 / </a:t>
            </a:r>
            <a:r>
              <a:rPr lang="en-US" altLang="ko-KR" sz="2400" b="1" dirty="0" err="1"/>
              <a:t>reci</a:t>
            </a:r>
            <a:r>
              <a:rPr lang="en-US" altLang="ko-KR" sz="2400" b="1" dirty="0"/>
              <a:t> 2</a:t>
            </a:r>
            <a:endParaRPr lang="en" sz="2400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304800" y="3257550"/>
            <a:ext cx="89916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There are 3 unknown binary 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“$ </a:t>
            </a:r>
            <a:r>
              <a:rPr lang="en-US" altLang="ko-KR" sz="1800" dirty="0" err="1"/>
              <a:t>objdump</a:t>
            </a:r>
            <a:r>
              <a:rPr lang="en-US" altLang="ko-KR" sz="1800" dirty="0"/>
              <a:t> –d ex1” command generates an assembly code for ex1.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You can store it as a file by redirection.</a:t>
            </a:r>
          </a:p>
          <a:p>
            <a:pPr marL="596900" lvl="1" indent="0">
              <a:buNone/>
            </a:pPr>
            <a:r>
              <a:rPr lang="en-US" altLang="ko-KR" sz="1800" dirty="0"/>
              <a:t>      ex) $ </a:t>
            </a:r>
            <a:r>
              <a:rPr lang="en-US" altLang="ko-KR" sz="1800" dirty="0" err="1"/>
              <a:t>objdump</a:t>
            </a:r>
            <a:r>
              <a:rPr lang="en-US" altLang="ko-KR" sz="1800" dirty="0"/>
              <a:t> –d ex1 &gt; ex1_assembly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6468B9-FAB0-4BC9-95DD-DAEA8D9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279968"/>
            <a:ext cx="5386388" cy="1977582"/>
          </a:xfrm>
          <a:prstGeom prst="rect">
            <a:avLst/>
          </a:prstGeom>
        </p:spPr>
      </p:pic>
      <p:sp>
        <p:nvSpPr>
          <p:cNvPr id="5" name="Shape 69">
            <a:extLst>
              <a:ext uri="{FF2B5EF4-FFF2-40B4-BE49-F238E27FC236}">
                <a16:creationId xmlns:a16="http://schemas.microsoft.com/office/drawing/2014/main" id="{79CE1FFD-E717-49EA-AC18-0D17DD5EB75A}"/>
              </a:ext>
            </a:extLst>
          </p:cNvPr>
          <p:cNvSpPr txBox="1">
            <a:spLocks/>
          </p:cNvSpPr>
          <p:nvPr/>
        </p:nvSpPr>
        <p:spPr>
          <a:xfrm>
            <a:off x="-328612" y="830207"/>
            <a:ext cx="8991600" cy="52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Purpose</a:t>
            </a:r>
            <a:r>
              <a:rPr lang="en-US" altLang="ko-KR" sz="1800" dirty="0"/>
              <a:t>: To predict outputs of sample programs by analyzing assembly codes.</a:t>
            </a:r>
          </a:p>
        </p:txBody>
      </p:sp>
    </p:spTree>
    <p:extLst>
      <p:ext uri="{BB962C8B-B14F-4D97-AF65-F5344CB8AC3E}">
        <p14:creationId xmlns:p14="http://schemas.microsoft.com/office/powerpoint/2010/main" val="70636936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3858559" cy="3729000"/>
          </a:xfrm>
        </p:spPr>
        <p:txBody>
          <a:bodyPr/>
          <a:lstStyle/>
          <a:p>
            <a:r>
              <a:rPr lang="en-US" dirty="0"/>
              <a:t>Exploit </a:t>
            </a:r>
            <a:r>
              <a:rPr lang="en-US" i="1" dirty="0" err="1"/>
              <a:t>strcpy</a:t>
            </a:r>
            <a:r>
              <a:rPr lang="en-US" i="1" dirty="0"/>
              <a:t> vulnerability </a:t>
            </a:r>
            <a:r>
              <a:rPr lang="en-US" dirty="0"/>
              <a:t>to overwrite important info on stack</a:t>
            </a:r>
          </a:p>
          <a:p>
            <a:r>
              <a:rPr lang="en-US" dirty="0"/>
              <a:t>When this function returns, where will it begin executing?</a:t>
            </a:r>
          </a:p>
          <a:p>
            <a:pPr lvl="1"/>
            <a:r>
              <a:rPr lang="en-US" dirty="0"/>
              <a:t> Recall </a:t>
            </a:r>
          </a:p>
          <a:p>
            <a:pPr marL="596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ret: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pop %rip</a:t>
            </a:r>
            <a:endParaRPr lang="en-US" dirty="0"/>
          </a:p>
          <a:p>
            <a:r>
              <a:rPr lang="en-US" dirty="0"/>
              <a:t>What if we want to inject new code to execute?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48828"/>
              </p:ext>
            </p:extLst>
          </p:nvPr>
        </p:nvGraphicFramePr>
        <p:xfrm>
          <a:off x="5903259" y="1458823"/>
          <a:ext cx="2819400" cy="3187204"/>
        </p:xfrm>
        <a:graphic>
          <a:graphicData uri="http://schemas.openxmlformats.org/drawingml/2006/table">
            <a:tbl>
              <a:tblPr firstRow="1" bandRow="1"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0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2">
                <a:tc>
                  <a:txBody>
                    <a:bodyPr/>
                    <a:lstStyle/>
                    <a:p>
                      <a:r>
                        <a:rPr lang="en-US" b="1" dirty="0"/>
                        <a:t>0xAABBCCDD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594">
                <a:tc>
                  <a:txBody>
                    <a:bodyPr/>
                    <a:lstStyle/>
                    <a:p>
                      <a:r>
                        <a:rPr lang="en-US" b="1" dirty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0xFFFFFFFF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0xFFFFFFFF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912659" y="44767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43400" y="4307473"/>
            <a:ext cx="76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buf</a:t>
            </a:r>
            <a:endParaRPr lang="en-US" sz="1600" b="1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5112684" y="2050330"/>
            <a:ext cx="790575" cy="61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2350585"/>
            <a:ext cx="13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Old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427879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Lab Overview: Phases 4-5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1" indent="0">
              <a:buNone/>
            </a:pPr>
            <a:r>
              <a:rPr lang="en-US" dirty="0"/>
              <a:t>Overview</a:t>
            </a:r>
          </a:p>
          <a:p>
            <a:r>
              <a:rPr lang="en-US" dirty="0"/>
              <a:t>Utilize return-oriented programming to execute arbitrary code</a:t>
            </a:r>
          </a:p>
          <a:p>
            <a:pPr lvl="1"/>
            <a:r>
              <a:rPr lang="en-US" dirty="0"/>
              <a:t> Useful when stack is </a:t>
            </a:r>
            <a:r>
              <a:rPr lang="en-US" b="1" dirty="0">
                <a:solidFill>
                  <a:srgbClr val="FF0000"/>
                </a:solidFill>
              </a:rPr>
              <a:t>non-executable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randomized</a:t>
            </a:r>
          </a:p>
          <a:p>
            <a:r>
              <a:rPr lang="en-US" dirty="0"/>
              <a:t>Find </a:t>
            </a:r>
            <a:r>
              <a:rPr lang="en-US" b="1" dirty="0"/>
              <a:t>gadgets</a:t>
            </a:r>
            <a:r>
              <a:rPr lang="en-US" dirty="0"/>
              <a:t>, string together to form injected code</a:t>
            </a:r>
          </a:p>
          <a:p>
            <a:endParaRPr lang="en-US" dirty="0"/>
          </a:p>
          <a:p>
            <a:pPr marL="91441" indent="0">
              <a:buNone/>
            </a:pPr>
            <a:r>
              <a:rPr lang="en-US" dirty="0"/>
              <a:t>Key Advice</a:t>
            </a:r>
          </a:p>
          <a:p>
            <a:r>
              <a:rPr lang="en-US" dirty="0"/>
              <a:t>Use mixture of pop &amp; </a:t>
            </a:r>
            <a:r>
              <a:rPr lang="en-US" dirty="0" err="1"/>
              <a:t>mov</a:t>
            </a:r>
            <a:r>
              <a:rPr lang="en-US" dirty="0"/>
              <a:t> instructions + constants to perform specific task</a:t>
            </a:r>
          </a:p>
        </p:txBody>
      </p:sp>
    </p:spTree>
    <p:extLst>
      <p:ext uri="{BB962C8B-B14F-4D97-AF65-F5344CB8AC3E}">
        <p14:creationId xmlns:p14="http://schemas.microsoft.com/office/powerpoint/2010/main" val="420025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Example: Solution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49330"/>
              </p:ext>
            </p:extLst>
          </p:nvPr>
        </p:nvGraphicFramePr>
        <p:xfrm>
          <a:off x="5867400" y="742950"/>
          <a:ext cx="2819400" cy="3733800"/>
        </p:xfrm>
        <a:graphic>
          <a:graphicData uri="http://schemas.openxmlformats.org/drawingml/2006/table">
            <a:tbl>
              <a:tblPr firstRow="1" bandRow="1"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687">
                <a:tc>
                  <a:txBody>
                    <a:bodyPr/>
                    <a:lstStyle/>
                    <a:p>
                      <a:r>
                        <a:rPr lang="en-US" b="1" dirty="0"/>
                        <a:t>Next</a:t>
                      </a:r>
                      <a:r>
                        <a:rPr lang="en-US" b="1" baseline="0" dirty="0"/>
                        <a:t> address in ROP chain….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87">
                <a:tc>
                  <a:txBody>
                    <a:bodyPr/>
                    <a:lstStyle/>
                    <a:p>
                      <a:r>
                        <a:rPr lang="en-US" b="1" dirty="0"/>
                        <a:t>Address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687">
                <a:tc>
                  <a:txBody>
                    <a:bodyPr/>
                    <a:lstStyle/>
                    <a:p>
                      <a:r>
                        <a:rPr lang="en-US" b="1" dirty="0"/>
                        <a:t>0xBBBBBBBB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687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  <a:r>
                        <a:rPr lang="en-US" b="1" baseline="0" dirty="0"/>
                        <a:t> 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052">
                <a:tc>
                  <a:txBody>
                    <a:bodyPr/>
                    <a:lstStyle/>
                    <a:p>
                      <a:r>
                        <a:rPr lang="en-US" b="1" dirty="0"/>
                        <a:t>0xFF</a:t>
                      </a:r>
                      <a:r>
                        <a:rPr lang="en-US" b="1" baseline="0" dirty="0"/>
                        <a:t>FFFFFF</a:t>
                      </a:r>
                    </a:p>
                    <a:p>
                      <a:r>
                        <a:rPr lang="en-US" b="1" baseline="0" dirty="0"/>
                        <a:t>0xFFFFFFFF </a:t>
                      </a:r>
                    </a:p>
                    <a:p>
                      <a:r>
                        <a:rPr lang="en-US" b="1" baseline="0" dirty="0"/>
                        <a:t>0xFFFFFFFF</a:t>
                      </a:r>
                      <a:endParaRPr lang="en-US" b="1" dirty="0"/>
                    </a:p>
                    <a:p>
                      <a:r>
                        <a:rPr lang="en-US" b="1" baseline="0" dirty="0"/>
                        <a:t>0xFFFFFFFF</a:t>
                      </a:r>
                      <a:endParaRPr lang="en-US" b="1" dirty="0"/>
                    </a:p>
                    <a:p>
                      <a:r>
                        <a:rPr lang="en-US" b="1" baseline="0" dirty="0"/>
                        <a:t>0xFFFFFFFF</a:t>
                      </a:r>
                    </a:p>
                    <a:p>
                      <a:r>
                        <a:rPr lang="en-US" b="1" baseline="0" dirty="0"/>
                        <a:t>0xFFFFFFFF</a:t>
                      </a:r>
                    </a:p>
                    <a:p>
                      <a:r>
                        <a:rPr lang="en-US" b="1" baseline="0" dirty="0"/>
                        <a:t>0xFFFFFFFF</a:t>
                      </a:r>
                    </a:p>
                    <a:p>
                      <a:r>
                        <a:rPr lang="en-US" b="1" baseline="0" dirty="0"/>
                        <a:t>0xFFFFFFFF</a:t>
                      </a:r>
                    </a:p>
                    <a:p>
                      <a:r>
                        <a:rPr lang="en-US" b="1" baseline="0" dirty="0"/>
                        <a:t>0xFFFFFFFF</a:t>
                      </a:r>
                    </a:p>
                    <a:p>
                      <a:r>
                        <a:rPr lang="en-US" b="1" baseline="0" dirty="0"/>
                        <a:t>0xFFFFFFFF   (filler…..)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58589" y="1047750"/>
            <a:ext cx="6705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en-US" sz="2000" b="1" kern="1200" dirty="0">
                <a:latin typeface="+mj-lt"/>
                <a:ea typeface="+mn-ea"/>
              </a:rPr>
              <a:t>Gadgets:</a:t>
            </a:r>
          </a:p>
          <a:p>
            <a:pPr lvl="0" defTabSz="457200">
              <a:spcBef>
                <a:spcPct val="20000"/>
              </a:spcBef>
            </a:pPr>
            <a:r>
              <a:rPr lang="en-US" sz="2000" kern="1200" dirty="0">
                <a:latin typeface="+mj-lt"/>
                <a:ea typeface="+mn-ea"/>
              </a:rPr>
              <a:t>Address 1: </a:t>
            </a:r>
            <a:r>
              <a:rPr lang="en-US" sz="2000" kern="1200" dirty="0" err="1">
                <a:latin typeface="+mj-lt"/>
                <a:ea typeface="+mn-ea"/>
              </a:rPr>
              <a:t>mov</a:t>
            </a:r>
            <a:r>
              <a:rPr lang="en-US" sz="2000" kern="1200" dirty="0">
                <a:latin typeface="+mj-lt"/>
                <a:ea typeface="+mn-ea"/>
              </a:rPr>
              <a:t> %</a:t>
            </a:r>
            <a:r>
              <a:rPr lang="en-US" sz="2000" kern="1200" dirty="0" err="1">
                <a:latin typeface="+mj-lt"/>
                <a:ea typeface="+mn-ea"/>
              </a:rPr>
              <a:t>rbx</a:t>
            </a:r>
            <a:r>
              <a:rPr lang="en-US" sz="2000" kern="1200" dirty="0">
                <a:latin typeface="+mj-lt"/>
                <a:ea typeface="+mn-ea"/>
              </a:rPr>
              <a:t>, %</a:t>
            </a:r>
            <a:r>
              <a:rPr lang="en-US" sz="2000" kern="1200" dirty="0" err="1">
                <a:latin typeface="+mj-lt"/>
                <a:ea typeface="+mn-ea"/>
              </a:rPr>
              <a:t>rax</a:t>
            </a:r>
            <a:r>
              <a:rPr lang="en-US" sz="2000" kern="1200" dirty="0">
                <a:latin typeface="+mj-lt"/>
                <a:ea typeface="+mn-ea"/>
              </a:rPr>
              <a:t>; ret</a:t>
            </a:r>
          </a:p>
          <a:p>
            <a:pPr lvl="0" defTabSz="457200">
              <a:spcBef>
                <a:spcPct val="20000"/>
              </a:spcBef>
            </a:pPr>
            <a:r>
              <a:rPr lang="en-US" sz="2000" kern="1200" dirty="0">
                <a:latin typeface="+mj-lt"/>
                <a:ea typeface="+mn-ea"/>
              </a:rPr>
              <a:t>Address 2: pop %</a:t>
            </a:r>
            <a:r>
              <a:rPr lang="en-US" sz="2000" kern="1200" dirty="0" err="1">
                <a:latin typeface="+mj-lt"/>
                <a:ea typeface="+mn-ea"/>
              </a:rPr>
              <a:t>rbx</a:t>
            </a:r>
            <a:r>
              <a:rPr lang="en-US" sz="2000" kern="1200" dirty="0">
                <a:latin typeface="+mj-lt"/>
                <a:ea typeface="+mn-ea"/>
              </a:rPr>
              <a:t>; ret</a:t>
            </a: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5112684" y="2050330"/>
            <a:ext cx="790575" cy="61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2350585"/>
            <a:ext cx="13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Old Return address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12659" y="43243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5434" y="4155073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 err="1"/>
              <a:t>buf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48236" y="2637369"/>
            <a:ext cx="3211607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cs typeface="Consolas"/>
              </a:rPr>
              <a:t>void foo(char *input){</a:t>
            </a:r>
          </a:p>
          <a:p>
            <a:r>
              <a:rPr lang="en-US" sz="1800" dirty="0">
                <a:latin typeface="Consolas"/>
                <a:cs typeface="Consolas"/>
              </a:rPr>
              <a:t>   char </a:t>
            </a:r>
            <a:r>
              <a:rPr lang="en-US" sz="1800" dirty="0" err="1">
                <a:latin typeface="Consolas"/>
                <a:cs typeface="Consolas"/>
              </a:rPr>
              <a:t>buf</a:t>
            </a:r>
            <a:r>
              <a:rPr lang="en-US" sz="1800" dirty="0">
                <a:latin typeface="Consolas"/>
                <a:cs typeface="Consolas"/>
              </a:rPr>
              <a:t>[32]; </a:t>
            </a:r>
          </a:p>
          <a:p>
            <a:r>
              <a:rPr lang="en-US" sz="1800" dirty="0">
                <a:latin typeface="Consolas"/>
                <a:cs typeface="Consolas"/>
              </a:rPr>
              <a:t>   ...</a:t>
            </a:r>
          </a:p>
          <a:p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strcpy</a:t>
            </a:r>
            <a:r>
              <a:rPr lang="en-US" sz="1800" dirty="0">
                <a:latin typeface="Consolas"/>
                <a:cs typeface="Consolas"/>
              </a:rPr>
              <a:t> (</a:t>
            </a:r>
            <a:r>
              <a:rPr lang="en-US" sz="1800" dirty="0" err="1">
                <a:latin typeface="Consolas"/>
                <a:cs typeface="Consolas"/>
              </a:rPr>
              <a:t>buf</a:t>
            </a:r>
            <a:r>
              <a:rPr lang="en-US" sz="1800" dirty="0">
                <a:latin typeface="Consolas"/>
                <a:cs typeface="Consolas"/>
              </a:rPr>
              <a:t>, input);</a:t>
            </a:r>
          </a:p>
          <a:p>
            <a:r>
              <a:rPr lang="en-US" sz="1800" dirty="0">
                <a:latin typeface="Consolas"/>
                <a:cs typeface="Consolas"/>
              </a:rPr>
              <a:t>   return;</a:t>
            </a:r>
          </a:p>
          <a:p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4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6269-8EE8-45F8-BA33-F3172ADD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Gadget example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C8713-9D12-4842-AA3B-42ECD288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81150"/>
            <a:ext cx="2787750" cy="8073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9AB49-A1DC-4E7C-ADF2-9B2EA5F5F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</a:t>
            </a:r>
            <a:r>
              <a:rPr lang="en-US" altLang="ko-KR" dirty="0" err="1"/>
              <a:t>rtarget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C1EEFC-01A3-47E4-81EB-FFBE0A09D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65768"/>
            <a:ext cx="6053401" cy="6777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DDF9A4-9293-4F8A-8A43-4036BAC9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040" y="3105150"/>
            <a:ext cx="5775551" cy="18818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1EB625-2DB4-47E4-8630-4B4232BD783E}"/>
              </a:ext>
            </a:extLst>
          </p:cNvPr>
          <p:cNvSpPr/>
          <p:nvPr/>
        </p:nvSpPr>
        <p:spPr>
          <a:xfrm>
            <a:off x="2895600" y="2532674"/>
            <a:ext cx="838200" cy="18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AEF419-2FF6-4BC4-8BB0-557CCEAE52AD}"/>
              </a:ext>
            </a:extLst>
          </p:cNvPr>
          <p:cNvCxnSpPr>
            <a:cxnSpLocks/>
          </p:cNvCxnSpPr>
          <p:nvPr/>
        </p:nvCxnSpPr>
        <p:spPr>
          <a:xfrm flipV="1">
            <a:off x="2895600" y="2755052"/>
            <a:ext cx="0" cy="13100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CDCA7D-96FD-4F28-850D-29CF73014998}"/>
              </a:ext>
            </a:extLst>
          </p:cNvPr>
          <p:cNvSpPr txBox="1"/>
          <p:nvPr/>
        </p:nvSpPr>
        <p:spPr>
          <a:xfrm>
            <a:off x="2784089" y="283927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400f18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94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/>
            <a:r>
              <a:rPr lang="en-US" b="1" dirty="0" err="1">
                <a:ea typeface="Courier New"/>
                <a:cs typeface="Courier New"/>
                <a:sym typeface="Courier New"/>
              </a:rPr>
              <a:t>objdump</a:t>
            </a:r>
            <a:r>
              <a:rPr lang="en-US" b="1" dirty="0">
                <a:ea typeface="Courier New"/>
                <a:cs typeface="Courier New"/>
                <a:sym typeface="Courier New"/>
              </a:rPr>
              <a:t> –d </a:t>
            </a:r>
          </a:p>
          <a:p>
            <a:pPr marL="882650" lvl="1" indent="-342900"/>
            <a:r>
              <a:rPr lang="en-US" dirty="0">
                <a:ea typeface="Courier New"/>
                <a:cs typeface="Courier New"/>
                <a:sym typeface="Courier New"/>
              </a:rPr>
              <a:t>View byte code and assembly instructions, determine stack offsets</a:t>
            </a:r>
          </a:p>
          <a:p>
            <a:pPr marL="482600" indent="-342900"/>
            <a:r>
              <a:rPr lang="en-US" b="1" dirty="0">
                <a:ea typeface="Courier New"/>
                <a:cs typeface="Courier New"/>
                <a:sym typeface="Courier New"/>
              </a:rPr>
              <a:t>./hex2raw</a:t>
            </a:r>
          </a:p>
          <a:p>
            <a:pPr marL="882650" lvl="1" indent="-342900"/>
            <a:r>
              <a:rPr lang="en" dirty="0"/>
              <a:t>Pass raw ASCII strings to targets</a:t>
            </a:r>
          </a:p>
          <a:p>
            <a:pPr marL="482600" indent="-342900"/>
            <a:r>
              <a:rPr lang="en-US" b="1" dirty="0" err="1"/>
              <a:t>gdb</a:t>
            </a:r>
            <a:endParaRPr lang="en-US" b="1" dirty="0"/>
          </a:p>
          <a:p>
            <a:pPr marL="882650" lvl="1" indent="-342900"/>
            <a:r>
              <a:rPr lang="en" dirty="0"/>
              <a:t>Step through execution, determine stack addresses</a:t>
            </a:r>
          </a:p>
          <a:p>
            <a:pPr marL="482600" indent="-342900"/>
            <a:r>
              <a:rPr lang="en-US" b="1" dirty="0" err="1"/>
              <a:t>gcc</a:t>
            </a:r>
            <a:r>
              <a:rPr lang="en" b="1" dirty="0"/>
              <a:t> –c</a:t>
            </a:r>
          </a:p>
          <a:p>
            <a:pPr marL="882650" lvl="1" indent="-342900"/>
            <a:r>
              <a:rPr lang="en" dirty="0"/>
              <a:t>Generate object file from assembly language file</a:t>
            </a:r>
          </a:p>
          <a:p>
            <a:pPr marL="482600" indent="-342900"/>
            <a:endParaRPr lang="en" dirty="0"/>
          </a:p>
          <a:p>
            <a:pPr marL="882650" lvl="1" indent="-342900"/>
            <a:endParaRPr lang="en-US" dirty="0"/>
          </a:p>
          <a:p>
            <a:pPr marL="882650" lvl="1" indent="-342900"/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2035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More Tips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+mj-lt"/>
                <a:ea typeface="Courier New"/>
                <a:cs typeface="Courier New"/>
                <a:sym typeface="Courier New"/>
              </a:rPr>
              <a:t>Draw stack diagrams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+mj-lt"/>
                <a:ea typeface="Courier New"/>
                <a:cs typeface="Courier New"/>
                <a:sym typeface="Courier New"/>
              </a:rPr>
              <a:t>Memo </a:t>
            </a: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what data is assigned register </a:t>
            </a:r>
            <a:endParaRPr lang="en" dirty="0">
              <a:latin typeface="+mj-lt"/>
              <a:ea typeface="Courier New"/>
              <a:cs typeface="Courier New"/>
              <a:sym typeface="Courier New"/>
            </a:endParaRP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+mj-lt"/>
                <a:ea typeface="Courier New"/>
                <a:cs typeface="Courier New"/>
                <a:sym typeface="Courier New"/>
              </a:rPr>
              <a:t>Be careful of byte ordering (little endian)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review</a:t>
            </a:r>
          </a:p>
          <a:p>
            <a:r>
              <a:rPr lang="en-US" dirty="0"/>
              <a:t>Attack lab overview</a:t>
            </a:r>
          </a:p>
          <a:p>
            <a:pPr lvl="1"/>
            <a:r>
              <a:rPr lang="en-US" dirty="0"/>
              <a:t> Phases 1-3: Buffer overflow attacks</a:t>
            </a:r>
          </a:p>
          <a:p>
            <a:pPr lvl="1"/>
            <a:r>
              <a:rPr lang="en-US" dirty="0"/>
              <a:t> Phases 4-5: ROP attacks</a:t>
            </a:r>
          </a:p>
        </p:txBody>
      </p:sp>
    </p:spTree>
    <p:extLst>
      <p:ext uri="{BB962C8B-B14F-4D97-AF65-F5344CB8AC3E}">
        <p14:creationId xmlns:p14="http://schemas.microsoft.com/office/powerpoint/2010/main" val="345327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Typo in pdf, </a:t>
            </a:r>
            <a:br>
              <a:rPr lang="en-US" dirty="0"/>
            </a:br>
            <a:r>
              <a:rPr lang="en-US" dirty="0"/>
              <a:t>Due date is </a:t>
            </a:r>
            <a:r>
              <a:rPr lang="en-US" b="1" dirty="0"/>
              <a:t>Apr 8. Monday.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7278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0764" y="228600"/>
            <a:ext cx="5694070" cy="5715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Stack</a:t>
            </a:r>
          </a:p>
          <a:p>
            <a:pPr lvl="1"/>
            <a:r>
              <a:rPr lang="en-US" sz="1800" dirty="0"/>
              <a:t>Runtime stack (8MB limit)</a:t>
            </a:r>
          </a:p>
          <a:p>
            <a:pPr lvl="1"/>
            <a:r>
              <a:rPr lang="en-US" sz="1800" dirty="0"/>
              <a:t>E. </a:t>
            </a:r>
            <a:r>
              <a:rPr lang="en-US" sz="1800" dirty="0" err="1"/>
              <a:t>g</a:t>
            </a:r>
            <a:r>
              <a:rPr lang="en-US" sz="1800" dirty="0"/>
              <a:t>., local variables</a:t>
            </a:r>
          </a:p>
          <a:p>
            <a:r>
              <a:rPr lang="en-US" sz="1800" dirty="0"/>
              <a:t>Heap</a:t>
            </a:r>
          </a:p>
          <a:p>
            <a:pPr lvl="1"/>
            <a:r>
              <a:rPr lang="en-US" sz="1800" dirty="0"/>
              <a:t>Dynamically allocated as needed</a:t>
            </a:r>
          </a:p>
          <a:p>
            <a:pPr lvl="1"/>
            <a:r>
              <a:rPr lang="en-US" sz="1800" dirty="0"/>
              <a:t>When call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/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Data</a:t>
            </a:r>
          </a:p>
          <a:p>
            <a:pPr lvl="1"/>
            <a:r>
              <a:rPr lang="en-US" sz="1800" dirty="0"/>
              <a:t>Statically allocated data</a:t>
            </a:r>
          </a:p>
          <a:p>
            <a:pPr lvl="1"/>
            <a:r>
              <a:rPr lang="en-US" sz="1800" dirty="0"/>
              <a:t>E.g., global </a:t>
            </a:r>
            <a:r>
              <a:rPr lang="en-US" sz="1800" dirty="0" err="1"/>
              <a:t>vars</a:t>
            </a:r>
            <a:r>
              <a:rPr lang="en-US" sz="1800" dirty="0"/>
              <a:t>, </a:t>
            </a:r>
            <a:r>
              <a:rPr lang="en-US" sz="1400" dirty="0">
                <a:latin typeface="Courier New"/>
                <a:cs typeface="Courier New"/>
              </a:rPr>
              <a:t>static</a:t>
            </a:r>
            <a:r>
              <a:rPr lang="en-US" sz="1800" dirty="0"/>
              <a:t> </a:t>
            </a:r>
            <a:r>
              <a:rPr lang="en-US" sz="1800" dirty="0" err="1"/>
              <a:t>vars</a:t>
            </a:r>
            <a:r>
              <a:rPr lang="en-US" sz="1800" dirty="0"/>
              <a:t>, string constants</a:t>
            </a:r>
          </a:p>
          <a:p>
            <a:r>
              <a:rPr lang="en-US" sz="1800" dirty="0"/>
              <a:t>Text  / Shared Libraries</a:t>
            </a:r>
          </a:p>
          <a:p>
            <a:pPr lvl="1"/>
            <a:r>
              <a:rPr lang="en-US" sz="1800" dirty="0"/>
              <a:t>Executable machine instructions</a:t>
            </a:r>
          </a:p>
          <a:p>
            <a:pPr lvl="1"/>
            <a:r>
              <a:rPr lang="en-US" sz="1800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038600" y="4627185"/>
            <a:ext cx="1600200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350" dirty="0">
                <a:latin typeface="Calibri" pitchFamily="34" charset="0"/>
              </a:rPr>
              <a:t>Hex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5105400" y="685800"/>
            <a:ext cx="1851790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35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6147352" y="4809351"/>
            <a:ext cx="809838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350" dirty="0">
                <a:latin typeface="Courier New" pitchFamily="49" charset="0"/>
              </a:rPr>
              <a:t>000000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957189" y="800100"/>
            <a:ext cx="1085850" cy="416998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050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957189" y="1257300"/>
            <a:ext cx="1085850" cy="285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957189" y="4512885"/>
            <a:ext cx="1085850" cy="2286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35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957189" y="4284285"/>
            <a:ext cx="1085850" cy="2286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35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957189" y="3829050"/>
            <a:ext cx="1085850" cy="455235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35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6147352" y="4627185"/>
            <a:ext cx="809838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350" dirty="0">
                <a:latin typeface="Courier New" pitchFamily="49" charset="0"/>
              </a:rPr>
              <a:t>400000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00114" y="1543050"/>
            <a:ext cx="0" cy="3429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34290" rIns="34290" anchor="ctr">
            <a:spAutoFit/>
          </a:bodyPr>
          <a:lstStyle/>
          <a:p>
            <a:endParaRPr lang="en-US" sz="1050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00114" y="3657600"/>
            <a:ext cx="0" cy="171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34290" rIns="34290" anchor="ctr">
            <a:spAutoFit/>
          </a:bodyPr>
          <a:lstStyle/>
          <a:p>
            <a:endParaRPr lang="en-US" sz="1050"/>
          </a:p>
        </p:txBody>
      </p:sp>
      <p:sp>
        <p:nvSpPr>
          <p:cNvPr id="16" name="Right Arrow 15"/>
          <p:cNvSpPr/>
          <p:nvPr/>
        </p:nvSpPr>
        <p:spPr bwMode="auto">
          <a:xfrm>
            <a:off x="5699889" y="4586704"/>
            <a:ext cx="457200" cy="3429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sz="1050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957189" y="2113360"/>
            <a:ext cx="1085850" cy="119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087093" y="1257300"/>
            <a:ext cx="171450" cy="856060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35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37112" y="1547812"/>
            <a:ext cx="51488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8MB</a:t>
            </a:r>
            <a:endParaRPr lang="en-US" sz="1050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91705" y="228600"/>
            <a:ext cx="1486304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3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957189" y="800100"/>
            <a:ext cx="1085850" cy="457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35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350" dirty="0">
                <a:latin typeface="Calibri" pitchFamily="34" charset="0"/>
              </a:rPr>
              <a:t>Libraries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105400" y="1151751"/>
            <a:ext cx="1851790" cy="30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350" dirty="0">
                <a:latin typeface="Courier New" pitchFamily="49" charset="0"/>
              </a:rPr>
              <a:t>00007FFFF0000000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" dirty="0"/>
              <a:t>86-64: Register Conventions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96874" y="1021556"/>
            <a:ext cx="6994526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Arguments passed in registers: </a:t>
            </a:r>
          </a:p>
          <a:p>
            <a:pPr marL="539750" lvl="1" indent="0">
              <a:buSzPct val="58333"/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%rdi, %rsi, %rdx, %rcx, %r8, %r9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Return value: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%rax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Callee-saved: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%rbx, %r12, %r13, %r14, %rbp, %rsp</a:t>
            </a:r>
          </a:p>
          <a:p>
            <a:pPr marL="457200" indent="-317500"/>
            <a:r>
              <a:rPr lang="en" dirty="0"/>
              <a:t>Caller-saved: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%rdi, %rsi, %rdx, %rcx, %r8, %r9</a:t>
            </a:r>
            <a:r>
              <a:rPr lang="en" dirty="0">
                <a:latin typeface="Courier New"/>
                <a:cs typeface="Courier New"/>
                <a:sym typeface="Courier New"/>
              </a:rPr>
              <a:t>, %rax, %r10, %r11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Stack pointer: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%rsp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Instruction pointer: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%rip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" dirty="0"/>
              <a:t>86-64: The Stack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Grows </a:t>
            </a:r>
            <a:r>
              <a:rPr lang="en" b="1" dirty="0"/>
              <a:t>downward</a:t>
            </a:r>
            <a:r>
              <a:rPr lang="en" dirty="0"/>
              <a:t> towards </a:t>
            </a:r>
            <a:r>
              <a:rPr lang="en" b="1" dirty="0"/>
              <a:t>lower</a:t>
            </a:r>
            <a:r>
              <a:rPr lang="en" dirty="0"/>
              <a:t> memory addresses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lang="en" dirty="0"/>
              <a:t> points to </a:t>
            </a:r>
            <a:r>
              <a:rPr lang="en" b="1" dirty="0"/>
              <a:t>top</a:t>
            </a:r>
            <a:r>
              <a:rPr lang="en" dirty="0"/>
              <a:t> of stack</a:t>
            </a:r>
          </a:p>
          <a:p>
            <a:pPr marL="0" indent="0" rtl="0">
              <a:spcBef>
                <a:spcPts val="0"/>
              </a:spcBef>
              <a:buNone/>
            </a:pPr>
            <a:endParaRPr lang="en-US" dirty="0"/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push %reg</a:t>
            </a:r>
            <a:r>
              <a:rPr lang="en" dirty="0"/>
              <a:t>: subtract  8 from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lang="en" dirty="0"/>
              <a:t>, put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dirty="0"/>
              <a:t>	val in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%reg</a:t>
            </a:r>
            <a:r>
              <a:rPr lang="en" dirty="0"/>
              <a:t> at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(%rsp)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pop %reg</a:t>
            </a:r>
            <a:r>
              <a:rPr lang="en" dirty="0"/>
              <a:t>: put val at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(%rsp)</a:t>
            </a:r>
            <a:r>
              <a:rPr lang="en" dirty="0"/>
              <a:t> in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%reg</a:t>
            </a:r>
            <a:r>
              <a:rPr lang="en" dirty="0"/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	add 8 to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%rsp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3886201" y="1669672"/>
            <a:ext cx="4987590" cy="3080363"/>
            <a:chOff x="3996211" y="1573537"/>
            <a:chExt cx="4191864" cy="3080363"/>
          </a:xfrm>
        </p:grpSpPr>
        <p:sp>
          <p:nvSpPr>
            <p:cNvPr id="82" name="Shape 82"/>
            <p:cNvSpPr/>
            <p:nvPr/>
          </p:nvSpPr>
          <p:spPr>
            <a:xfrm>
              <a:off x="6469750" y="1960525"/>
              <a:ext cx="1479299" cy="23064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69750" y="19605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469750" y="22488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469750" y="25371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469750" y="28254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469750" y="31137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469750" y="34020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469750" y="36903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469750" y="3978625"/>
              <a:ext cx="1479299" cy="2883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5217025" y="3834925"/>
              <a:ext cx="1013700" cy="43199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2000" dirty="0">
                  <a:latin typeface="Courier New"/>
                  <a:ea typeface="Courier New"/>
                  <a:cs typeface="Courier New"/>
                  <a:sym typeface="Courier New"/>
                </a:rPr>
                <a:t>%rsp</a:t>
              </a:r>
            </a:p>
          </p:txBody>
        </p:sp>
        <p:cxnSp>
          <p:nvCxnSpPr>
            <p:cNvPr id="92" name="Shape 92"/>
            <p:cNvCxnSpPr>
              <a:endCxn id="90" idx="1"/>
            </p:cNvCxnSpPr>
            <p:nvPr/>
          </p:nvCxnSpPr>
          <p:spPr>
            <a:xfrm rot="10800000" flipH="1">
              <a:off x="5973850" y="4122775"/>
              <a:ext cx="495900" cy="60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8188075" y="1966225"/>
              <a:ext cx="0" cy="2294999"/>
            </a:xfrm>
            <a:prstGeom prst="straightConnector1">
              <a:avLst/>
            </a:prstGeom>
            <a:noFill/>
            <a:ln w="38100" cap="flat">
              <a:solidFill>
                <a:srgbClr val="980000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94" name="Shape 94"/>
            <p:cNvSpPr txBox="1"/>
            <p:nvPr/>
          </p:nvSpPr>
          <p:spPr>
            <a:xfrm>
              <a:off x="6469750" y="4365600"/>
              <a:ext cx="1479299" cy="28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800" b="1"/>
                <a:t>Top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6469750" y="1573537"/>
              <a:ext cx="1479299" cy="28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800" b="1"/>
                <a:t>Bottom</a:t>
              </a:r>
            </a:p>
          </p:txBody>
        </p:sp>
        <p:cxnSp>
          <p:nvCxnSpPr>
            <p:cNvPr id="96" name="Shape 96"/>
            <p:cNvCxnSpPr/>
            <p:nvPr/>
          </p:nvCxnSpPr>
          <p:spPr>
            <a:xfrm rot="10800000" flipH="1">
              <a:off x="5973850" y="2101674"/>
              <a:ext cx="495899" cy="60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7" name="Shape 97"/>
            <p:cNvSpPr txBox="1"/>
            <p:nvPr/>
          </p:nvSpPr>
          <p:spPr>
            <a:xfrm>
              <a:off x="3996211" y="1816825"/>
              <a:ext cx="2049375" cy="43199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2000" dirty="0">
                  <a:latin typeface="Courier New"/>
                  <a:ea typeface="Courier New"/>
                  <a:cs typeface="Courier New"/>
                  <a:sym typeface="Courier New"/>
                </a:rPr>
                <a:t>0x7fffffffffff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405" y="338949"/>
            <a:ext cx="5422118" cy="429815"/>
          </a:xfrm>
        </p:spPr>
        <p:txBody>
          <a:bodyPr/>
          <a:lstStyle/>
          <a:p>
            <a:pPr eaLnBrk="1" hangingPunct="1"/>
            <a:r>
              <a:rPr lang="en-US" sz="2400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257800" y="914400"/>
            <a:ext cx="1951434" cy="9906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2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2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429000" y="914400"/>
            <a:ext cx="1828800" cy="117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2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2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2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2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2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2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1543050" y="1877615"/>
            <a:ext cx="1347788" cy="4562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3357562" y="3611112"/>
            <a:ext cx="338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50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667126" y="3481333"/>
            <a:ext cx="60144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itchFamily="49" charset="0"/>
              </a:rPr>
              <a:t>%</a:t>
            </a:r>
            <a:r>
              <a:rPr lang="en-US" sz="1350" dirty="0" err="1">
                <a:latin typeface="Courier New" pitchFamily="49" charset="0"/>
              </a:rPr>
              <a:t>rsp</a:t>
            </a:r>
            <a:endParaRPr lang="en-US" sz="135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1543050" y="1020365"/>
            <a:ext cx="1347788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for </a:t>
            </a:r>
            <a:r>
              <a:rPr lang="en-US" sz="1350" dirty="0" err="1">
                <a:latin typeface="Courier New" pitchFamily="49" charset="0"/>
                <a:cs typeface="+mn-cs"/>
              </a:rPr>
              <a:t>call_echo</a:t>
            </a:r>
            <a:endParaRPr lang="en-US" sz="135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43050" y="3486150"/>
            <a:ext cx="1347788" cy="2286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890838" y="3486150"/>
            <a:ext cx="49725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dirty="0" err="1">
                <a:latin typeface="Courier New" pitchFamily="49" charset="0"/>
              </a:rPr>
              <a:t>buf</a:t>
            </a:r>
            <a:endParaRPr lang="en-US" sz="135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85900" y="742950"/>
            <a:ext cx="133882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35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1543050" y="2334816"/>
            <a:ext cx="1347788" cy="1148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350" dirty="0">
                <a:latin typeface="Calibri" pitchFamily="34" charset="0"/>
              </a:rPr>
              <a:t>20 bytes unused</a:t>
            </a:r>
            <a:endParaRPr lang="en-US" sz="135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695700" y="2583011"/>
            <a:ext cx="3538864" cy="89832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35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35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35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35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5213" y="2277835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alibri" pitchFamily="34" charset="0"/>
              </a:rPr>
              <a:t>call_echo</a:t>
            </a:r>
            <a:r>
              <a:rPr lang="en-US" sz="1050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43050" y="2108467"/>
            <a:ext cx="1347788" cy="2286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46656" y="1861122"/>
            <a:ext cx="1347788" cy="2286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936093" y="3771900"/>
            <a:ext cx="394335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1114425" algn="l"/>
              </a:tabLst>
              <a:defRPr/>
            </a:pP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2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2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2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342900" algn="l"/>
                <a:tab pos="1114425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2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342900" algn="l"/>
                <a:tab pos="1114425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2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543050" y="3252734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3050" y="3019317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43050" y="2785901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43050" y="2552484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43050" y="2319068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79998" y="4719250"/>
            <a:ext cx="3305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936094" y="4457700"/>
            <a:ext cx="2664607" cy="2519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1114425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200" dirty="0">
                <a:latin typeface="Courier New" pitchFamily="49" charset="0"/>
                <a:ea typeface="MS Mincho" pitchFamily="49" charset="-128"/>
              </a:rPr>
              <a:t>”</a:t>
            </a:r>
            <a:endParaRPr lang="en-US" sz="12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034" y="338949"/>
            <a:ext cx="5422118" cy="429815"/>
          </a:xfrm>
        </p:spPr>
        <p:txBody>
          <a:bodyPr/>
          <a:lstStyle/>
          <a:p>
            <a:pPr eaLnBrk="1" hangingPunct="1"/>
            <a:r>
              <a:rPr lang="en-US" sz="2400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257800" y="914400"/>
            <a:ext cx="1951434" cy="9906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2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2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429000" y="914400"/>
            <a:ext cx="1828800" cy="117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2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2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2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2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2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2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1543050" y="1877615"/>
            <a:ext cx="1347788" cy="4562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3357562" y="3611112"/>
            <a:ext cx="338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50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667126" y="3481333"/>
            <a:ext cx="60144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itchFamily="49" charset="0"/>
              </a:rPr>
              <a:t>%</a:t>
            </a:r>
            <a:r>
              <a:rPr lang="en-US" sz="1350" dirty="0" err="1">
                <a:latin typeface="Courier New" pitchFamily="49" charset="0"/>
              </a:rPr>
              <a:t>rsp</a:t>
            </a:r>
            <a:endParaRPr lang="en-US" sz="135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1543050" y="1020365"/>
            <a:ext cx="1347788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for </a:t>
            </a:r>
            <a:r>
              <a:rPr lang="en-US" sz="1350" dirty="0" err="1">
                <a:latin typeface="Courier New" pitchFamily="49" charset="0"/>
                <a:cs typeface="+mn-cs"/>
              </a:rPr>
              <a:t>call_echo</a:t>
            </a:r>
            <a:endParaRPr lang="en-US" sz="135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43050" y="3486150"/>
            <a:ext cx="1347788" cy="2286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890838" y="3486150"/>
            <a:ext cx="49725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dirty="0" err="1">
                <a:latin typeface="Courier New" pitchFamily="49" charset="0"/>
              </a:rPr>
              <a:t>buf</a:t>
            </a:r>
            <a:endParaRPr lang="en-US" sz="135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85900" y="742950"/>
            <a:ext cx="133882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35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1543050" y="2334816"/>
            <a:ext cx="1347788" cy="1148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350" dirty="0">
                <a:latin typeface="Calibri" pitchFamily="34" charset="0"/>
              </a:rPr>
              <a:t>20 bytes unused</a:t>
            </a:r>
            <a:endParaRPr lang="en-US" sz="135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695700" y="2583011"/>
            <a:ext cx="3538864" cy="89832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35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35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35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35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5213" y="2277835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alibri" pitchFamily="34" charset="0"/>
              </a:rPr>
              <a:t>call_echo</a:t>
            </a:r>
            <a:r>
              <a:rPr lang="en-US" sz="1050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42423" y="1882287"/>
            <a:ext cx="1347788" cy="2286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936093" y="3771900"/>
            <a:ext cx="394335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1114425" algn="l"/>
              </a:tabLst>
              <a:defRPr/>
            </a:pP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2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2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2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342900" algn="l"/>
                <a:tab pos="1114425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2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</a:p>
          <a:p>
            <a:pPr eaLnBrk="0" hangingPunct="0">
              <a:tabLst>
                <a:tab pos="342900" algn="l"/>
                <a:tab pos="1114425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543050" y="3252734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3050" y="3019317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43050" y="2785901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43050" y="2552484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43050" y="2319068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43050" y="2114550"/>
            <a:ext cx="1347788" cy="2286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034" y="338949"/>
            <a:ext cx="5422118" cy="429815"/>
          </a:xfrm>
        </p:spPr>
        <p:txBody>
          <a:bodyPr/>
          <a:lstStyle/>
          <a:p>
            <a:pPr eaLnBrk="1" hangingPunct="1"/>
            <a:r>
              <a:rPr lang="en-US" sz="2400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257800" y="914400"/>
            <a:ext cx="1951434" cy="9906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2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2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342900" algn="l"/>
                <a:tab pos="2359819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429000" y="914400"/>
            <a:ext cx="1828800" cy="117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2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2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2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2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2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2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200" dirty="0">
                <a:latin typeface="Courier New" pitchFamily="49" charset="0"/>
                <a:ea typeface="MS Mincho" pitchFamily="49" charset="-128"/>
              </a:rPr>
            </a:br>
            <a:r>
              <a:rPr lang="en-US" sz="12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1543050" y="1877615"/>
            <a:ext cx="1347788" cy="4562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3357562" y="3611112"/>
            <a:ext cx="338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50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667126" y="3481333"/>
            <a:ext cx="60144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dirty="0">
                <a:latin typeface="Courier New" pitchFamily="49" charset="0"/>
              </a:rPr>
              <a:t>%</a:t>
            </a:r>
            <a:r>
              <a:rPr lang="en-US" sz="1350" dirty="0" err="1">
                <a:latin typeface="Courier New" pitchFamily="49" charset="0"/>
              </a:rPr>
              <a:t>rsp</a:t>
            </a:r>
            <a:endParaRPr lang="en-US" sz="135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1543050" y="1020365"/>
            <a:ext cx="1347788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350" dirty="0">
                <a:latin typeface="Calibri" pitchFamily="34" charset="0"/>
                <a:cs typeface="+mn-cs"/>
              </a:rPr>
              <a:t>for </a:t>
            </a:r>
            <a:r>
              <a:rPr lang="en-US" sz="1350" dirty="0" err="1">
                <a:latin typeface="Courier New" pitchFamily="49" charset="0"/>
                <a:cs typeface="+mn-cs"/>
              </a:rPr>
              <a:t>call_echo</a:t>
            </a:r>
            <a:endParaRPr lang="en-US" sz="135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43050" y="3486150"/>
            <a:ext cx="1347788" cy="2286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890838" y="3486150"/>
            <a:ext cx="49725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dirty="0" err="1">
                <a:latin typeface="Courier New" pitchFamily="49" charset="0"/>
              </a:rPr>
              <a:t>buf</a:t>
            </a:r>
            <a:endParaRPr lang="en-US" sz="135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85900" y="742950"/>
            <a:ext cx="133882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35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1543050" y="2334816"/>
            <a:ext cx="1347788" cy="1148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350" dirty="0">
                <a:latin typeface="Calibri" pitchFamily="34" charset="0"/>
              </a:rPr>
              <a:t>20 bytes unused</a:t>
            </a:r>
            <a:endParaRPr lang="en-US" sz="135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695700" y="2583011"/>
            <a:ext cx="3538864" cy="89832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35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35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35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35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342900" algn="l"/>
                <a:tab pos="1114425" algn="l"/>
              </a:tabLst>
            </a:pPr>
            <a:r>
              <a:rPr lang="en-US" sz="135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5213" y="2277835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alibri" pitchFamily="34" charset="0"/>
              </a:rPr>
              <a:t>call_echo</a:t>
            </a:r>
            <a:r>
              <a:rPr lang="en-US" sz="1050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42423" y="1882287"/>
            <a:ext cx="1347788" cy="2286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936093" y="3771900"/>
            <a:ext cx="394335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67865" tIns="33338" rIns="67865" bIns="33338">
            <a:spAutoFit/>
          </a:bodyPr>
          <a:lstStyle/>
          <a:p>
            <a:pPr eaLnBrk="0" hangingPunct="0">
              <a:tabLst>
                <a:tab pos="342900" algn="l"/>
                <a:tab pos="1114425" algn="l"/>
              </a:tabLst>
              <a:defRPr/>
            </a:pPr>
            <a:r>
              <a:rPr lang="en-US" sz="12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2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2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2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342900" algn="l"/>
                <a:tab pos="1114425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2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342900" algn="l"/>
                <a:tab pos="1114425" algn="l"/>
              </a:tabLst>
              <a:defRPr/>
            </a:pPr>
            <a:r>
              <a:rPr lang="en-US" sz="12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543050" y="3252734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3050" y="3019317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43050" y="2785901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43050" y="2552484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43050" y="2319068"/>
            <a:ext cx="1347788" cy="2286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43050" y="2114550"/>
            <a:ext cx="1347788" cy="2286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7821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926</Words>
  <Application>Microsoft Office PowerPoint</Application>
  <PresentationFormat>화면 슬라이드 쇼(16:9)</PresentationFormat>
  <Paragraphs>320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Times New Roman</vt:lpstr>
      <vt:lpstr>Wingdings</vt:lpstr>
      <vt:lpstr>template2007</vt:lpstr>
      <vt:lpstr>Attack Lab</vt:lpstr>
      <vt:lpstr>Agenda</vt:lpstr>
      <vt:lpstr>Notices</vt:lpstr>
      <vt:lpstr>x86-64 Linux Memory Layout</vt:lpstr>
      <vt:lpstr>x86-64: Register Conventions</vt:lpstr>
      <vt:lpstr>x86-64: The Stack</vt:lpstr>
      <vt:lpstr>Buffer Overflow Stack Example #1</vt:lpstr>
      <vt:lpstr>Buffer Overflow Stack Example #2</vt:lpstr>
      <vt:lpstr>Buffer Overflow Stack Example #2</vt:lpstr>
      <vt:lpstr>PowerPoint 프레젠테이션</vt:lpstr>
      <vt:lpstr>Attack Lab Overview: Phases 1-3</vt:lpstr>
      <vt:lpstr>objdump/GDB – example1 / reci 2</vt:lpstr>
      <vt:lpstr>Buffer Overflows</vt:lpstr>
      <vt:lpstr>Attack Lab Overview: Phases 4-5</vt:lpstr>
      <vt:lpstr>ROP Example: Solution</vt:lpstr>
      <vt:lpstr>Gadget example</vt:lpstr>
      <vt:lpstr>Tools</vt:lpstr>
      <vt:lpstr>More Tips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Attack Lab</dc:title>
  <cp:lastModifiedBy> 이창민</cp:lastModifiedBy>
  <cp:revision>45</cp:revision>
  <dcterms:modified xsi:type="dcterms:W3CDTF">2019-04-01T10:41:53Z</dcterms:modified>
</cp:coreProperties>
</file>