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61"/>
  </p:notesMasterIdLst>
  <p:handoutMasterIdLst>
    <p:handoutMasterId r:id="rId62"/>
  </p:handoutMasterIdLst>
  <p:sldIdLst>
    <p:sldId id="3825" r:id="rId5"/>
    <p:sldId id="3826" r:id="rId6"/>
    <p:sldId id="3883" r:id="rId7"/>
    <p:sldId id="3884" r:id="rId8"/>
    <p:sldId id="3827" r:id="rId9"/>
    <p:sldId id="3835" r:id="rId10"/>
    <p:sldId id="3836" r:id="rId11"/>
    <p:sldId id="3837" r:id="rId12"/>
    <p:sldId id="3838" r:id="rId13"/>
    <p:sldId id="3839" r:id="rId14"/>
    <p:sldId id="3840" r:id="rId15"/>
    <p:sldId id="3841" r:id="rId16"/>
    <p:sldId id="3842" r:id="rId17"/>
    <p:sldId id="3791" r:id="rId18"/>
    <p:sldId id="3843" r:id="rId19"/>
    <p:sldId id="3844" r:id="rId20"/>
    <p:sldId id="3845" r:id="rId21"/>
    <p:sldId id="3846" r:id="rId22"/>
    <p:sldId id="3847" r:id="rId23"/>
    <p:sldId id="3848" r:id="rId24"/>
    <p:sldId id="3830" r:id="rId25"/>
    <p:sldId id="3849" r:id="rId26"/>
    <p:sldId id="3850" r:id="rId27"/>
    <p:sldId id="3851" r:id="rId28"/>
    <p:sldId id="3852" r:id="rId29"/>
    <p:sldId id="3853" r:id="rId30"/>
    <p:sldId id="3854" r:id="rId31"/>
    <p:sldId id="3855" r:id="rId32"/>
    <p:sldId id="3856" r:id="rId33"/>
    <p:sldId id="3857" r:id="rId34"/>
    <p:sldId id="3858" r:id="rId35"/>
    <p:sldId id="3859" r:id="rId36"/>
    <p:sldId id="3860" r:id="rId37"/>
    <p:sldId id="3861" r:id="rId38"/>
    <p:sldId id="3862" r:id="rId39"/>
    <p:sldId id="3863" r:id="rId40"/>
    <p:sldId id="3864" r:id="rId41"/>
    <p:sldId id="3865" r:id="rId42"/>
    <p:sldId id="3866" r:id="rId43"/>
    <p:sldId id="3867" r:id="rId44"/>
    <p:sldId id="3868" r:id="rId45"/>
    <p:sldId id="3869" r:id="rId46"/>
    <p:sldId id="3870" r:id="rId47"/>
    <p:sldId id="3871" r:id="rId48"/>
    <p:sldId id="3872" r:id="rId49"/>
    <p:sldId id="3873" r:id="rId50"/>
    <p:sldId id="3874" r:id="rId51"/>
    <p:sldId id="3875" r:id="rId52"/>
    <p:sldId id="3876" r:id="rId53"/>
    <p:sldId id="3877" r:id="rId54"/>
    <p:sldId id="3878" r:id="rId55"/>
    <p:sldId id="3879" r:id="rId56"/>
    <p:sldId id="3880" r:id="rId57"/>
    <p:sldId id="3881" r:id="rId58"/>
    <p:sldId id="3882" r:id="rId59"/>
    <p:sldId id="3834" r:id="rId6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EAF"/>
    <a:srgbClr val="FF9514"/>
    <a:srgbClr val="C097F8"/>
    <a:srgbClr val="4E91F0"/>
    <a:srgbClr val="FFFFFF"/>
    <a:srgbClr val="2CC3B4"/>
    <a:srgbClr val="EC8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C9F98CD2-ED1D-4B96-BCFF-760B8CAA4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6014D22-622D-4DB3-93B1-1416373817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7745D-1CCA-46F8-BC2F-B1B1CF930DB8}" type="datetime1">
              <a:rPr lang="tr-TR" smtClean="0"/>
              <a:t>13.03.2023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B2FF1CD-A939-4F4D-9094-DDE05D0B21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1DB1086-8184-46D7-92A4-9F1C38B619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B4CAA-D5A5-4041-A58B-975F44B1871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92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E20826-8112-4B3D-A7D9-405BB5A4F67F}" type="datetime1">
              <a:rPr lang="tr-TR" noProof="0" smtClean="0"/>
              <a:t>13.03.2023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64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690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270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38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06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547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4617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548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0004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49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77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130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542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497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8681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487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2522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9535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126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258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664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99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261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27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9852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6927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967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3863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769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269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231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256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920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909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406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7169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523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647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0598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209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0815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0307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6446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81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749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0040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6088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17909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9814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7472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68100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96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02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57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32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rbest 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rbest Biçim: Şekil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rbest Biçim: Şekil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erbest Biçim: Şekil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Yay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 3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erbest Biçim: Şekil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rbest Biçim: Şekil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etin Yer Tutucusu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3" name="İçerik Yer Tutucusu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rta boy resim içeren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sim Yer Tutucusu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1" name="Resim Yer Tutucusu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Yay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rbest Form: Şekil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erbest Biçim: Şekil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rbest Biçim: Şekil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erbest Biçim: Şekil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erbest Biçim: Şekil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rbest Form: Şekil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rbest Biçim: Şekil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rbest Form: Şekil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rbest Biçim: Şekil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Yay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 2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sim Yer Tutucusu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1" name="Resim Yer Tutucusu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Yay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rbest Biçim: Şekil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rbest Biçim: Şekil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rbest Biçim: Şekil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alıntı slaydı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sim Yer Tutucusu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Başlık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Tarih Yer Tutucusu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/>
              <a:t>03.09.20XX</a:t>
            </a:r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/>
              <a:t>Sunu Başlığı</a:t>
            </a:r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/>
              <a:pPr>
                <a:defRPr/>
              </a:pPr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rbest Biçim: Şekil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rbest Biçim: Şekil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erbest Biçim: Şekil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rbest Biçim: Şekil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tr-TR" noProof="0">
                <a:solidFill>
                  <a:prstClr val="black">
                    <a:tint val="75000"/>
                  </a:prstClr>
                </a:solidFill>
              </a:rPr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tr-T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r-T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tr-TR" b="1" dirty="0" err="1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Flappy</a:t>
            </a:r>
            <a:r>
              <a:rPr lang="tr-TR" b="1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tr-TR" b="1" dirty="0" err="1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Bird</a:t>
            </a:r>
            <a:r>
              <a:rPr lang="tr-TR" b="1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Oyunu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b="1" spc="50" dirty="0">
                <a:ln w="0"/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Nursena AYDIN</a:t>
            </a:r>
          </a:p>
          <a:p>
            <a:pPr rtl="0"/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95C8694-17D3-6A22-3A0C-048998D38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28234">
            <a:off x="4090236" y="1651510"/>
            <a:ext cx="1065740" cy="106574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DBA99ED-77F6-BCD5-CB2F-17165870F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18886">
            <a:off x="2406621" y="5164144"/>
            <a:ext cx="1122792" cy="114808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942F804-D5EF-65EE-0337-34613FC814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00749">
            <a:off x="8162929" y="215351"/>
            <a:ext cx="849458" cy="8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545486" y="497668"/>
            <a:ext cx="69320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Geçme Metodu 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F118F48-B055-C82C-1739-95627F959CC9}"/>
              </a:ext>
            </a:extLst>
          </p:cNvPr>
          <p:cNvSpPr/>
          <p:nvPr/>
        </p:nvSpPr>
        <p:spPr>
          <a:xfrm>
            <a:off x="7340837" y="4127619"/>
            <a:ext cx="1469876" cy="1273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AABF1A9-029D-5E30-4045-E46BF8FD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2" y="2521009"/>
            <a:ext cx="10490886" cy="210226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3663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545486" y="497668"/>
            <a:ext cx="1001711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5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x-Ekseninde Hareket Metodu 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F118F48-B055-C82C-1739-95627F959CC9}"/>
              </a:ext>
            </a:extLst>
          </p:cNvPr>
          <p:cNvSpPr/>
          <p:nvPr/>
        </p:nvSpPr>
        <p:spPr>
          <a:xfrm>
            <a:off x="7340837" y="4127619"/>
            <a:ext cx="1469876" cy="1273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70B4CD8-416F-529D-531C-B44673965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0" y="1876771"/>
            <a:ext cx="9686062" cy="3820038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4923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381931" y="238127"/>
            <a:ext cx="121214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Direction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Enum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(Yönlerin Bulunduğu Sabitlerin  Sınıfı) 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A3F12A0-D884-BD8B-5FF9-E73FAB188A79}"/>
              </a:ext>
            </a:extLst>
          </p:cNvPr>
          <p:cNvSpPr txBox="1"/>
          <p:nvPr/>
        </p:nvSpPr>
        <p:spPr>
          <a:xfrm>
            <a:off x="237836" y="1619275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000" b="1" dirty="0"/>
              <a:t>İçindeki Sabitler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05F7B18-CEF8-654B-78C1-35323C26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8672" y="2290739"/>
            <a:ext cx="8159870" cy="36058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4882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75A563F-1C17-7005-2488-778279BA33B9}"/>
              </a:ext>
            </a:extLst>
          </p:cNvPr>
          <p:cNvSpPr/>
          <p:nvPr/>
        </p:nvSpPr>
        <p:spPr>
          <a:xfrm>
            <a:off x="651581" y="2215426"/>
            <a:ext cx="434304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Kullanılacak</a:t>
            </a:r>
          </a:p>
          <a:p>
            <a:pPr algn="ctr"/>
            <a:r>
              <a:rPr lang="tr-TR" sz="5400" b="1" cap="none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Resimler</a:t>
            </a:r>
          </a:p>
          <a:p>
            <a:pPr algn="ctr"/>
            <a:r>
              <a:rPr lang="tr-TR" sz="5400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(Varlıklar)</a:t>
            </a:r>
            <a:endParaRPr lang="tr-TR" sz="5400" b="1" cap="none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tr-TR" sz="5400" b="1" cap="none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B371BD42-8C92-DE63-A31C-78CDC61AD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29" y="2002790"/>
            <a:ext cx="4978174" cy="3330983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308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59FA14C-7699-82BC-94CD-B8AFC6BD16AD}"/>
              </a:ext>
            </a:extLst>
          </p:cNvPr>
          <p:cNvSpPr/>
          <p:nvPr/>
        </p:nvSpPr>
        <p:spPr>
          <a:xfrm>
            <a:off x="-1747451" y="45467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background.png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(Arka Plan) </a:t>
            </a:r>
          </a:p>
        </p:txBody>
      </p: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D164F296-32E6-E56A-E199-E751C5E43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1468" y="1979018"/>
            <a:ext cx="5786525" cy="3622431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59FA14C-7699-82BC-94CD-B8AFC6BD16AD}"/>
              </a:ext>
            </a:extLst>
          </p:cNvPr>
          <p:cNvSpPr/>
          <p:nvPr/>
        </p:nvSpPr>
        <p:spPr>
          <a:xfrm>
            <a:off x="-1747451" y="45467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bottom_pipe.png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(Alt Boru)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E90A615-2EC5-E878-0145-60AA8B5C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flipH="1">
            <a:off x="5402288" y="2433819"/>
            <a:ext cx="693712" cy="3228428"/>
          </a:xfrm>
        </p:spPr>
      </p:pic>
    </p:spTree>
    <p:extLst>
      <p:ext uri="{BB962C8B-B14F-4D97-AF65-F5344CB8AC3E}">
        <p14:creationId xmlns:p14="http://schemas.microsoft.com/office/powerpoint/2010/main" val="384417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59FA14C-7699-82BC-94CD-B8AFC6BD16AD}"/>
              </a:ext>
            </a:extLst>
          </p:cNvPr>
          <p:cNvSpPr/>
          <p:nvPr/>
        </p:nvSpPr>
        <p:spPr>
          <a:xfrm>
            <a:off x="-1747451" y="45467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top_pipe.png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(Üst Boru)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E90A615-2EC5-E878-0145-60AA8B5C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0800000" flipH="1">
            <a:off x="5402288" y="1814786"/>
            <a:ext cx="693712" cy="3228428"/>
          </a:xfrm>
        </p:spPr>
      </p:pic>
    </p:spTree>
    <p:extLst>
      <p:ext uri="{BB962C8B-B14F-4D97-AF65-F5344CB8AC3E}">
        <p14:creationId xmlns:p14="http://schemas.microsoft.com/office/powerpoint/2010/main" val="354241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59FA14C-7699-82BC-94CD-B8AFC6BD16AD}"/>
              </a:ext>
            </a:extLst>
          </p:cNvPr>
          <p:cNvSpPr/>
          <p:nvPr/>
        </p:nvSpPr>
        <p:spPr>
          <a:xfrm>
            <a:off x="63765" y="338388"/>
            <a:ext cx="1180006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flappy_sprite_sheet.png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tr-TR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Flappy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Bird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Tümleşik Resim) </a:t>
            </a:r>
          </a:p>
        </p:txBody>
      </p:sp>
      <p:pic>
        <p:nvPicPr>
          <p:cNvPr id="1026" name="Picture 2" descr="Pixel Art Flappy Bird Game Minecraft Color, PNG, 1200x480px, Pixel Art,  Brand, Color, Flappy Bird, Game">
            <a:extLst>
              <a:ext uri="{FF2B5EF4-FFF2-40B4-BE49-F238E27FC236}">
                <a16:creationId xmlns:a16="http://schemas.microsoft.com/office/drawing/2014/main" id="{B45EA4A2-DC9D-FF58-60D7-710E2731B8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60" y="1784938"/>
            <a:ext cx="5466278" cy="218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6D006F6-8EA9-513C-8EF3-2379247BD6A1}"/>
              </a:ext>
            </a:extLst>
          </p:cNvPr>
          <p:cNvSpPr txBox="1"/>
          <p:nvPr/>
        </p:nvSpPr>
        <p:spPr>
          <a:xfrm>
            <a:off x="2141292" y="3859823"/>
            <a:ext cx="81336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i="0" dirty="0" err="1">
                <a:solidFill>
                  <a:srgbClr val="212121"/>
                </a:solidFill>
                <a:effectLst/>
              </a:rPr>
              <a:t>Sprite</a:t>
            </a:r>
            <a:r>
              <a:rPr lang="tr-TR" b="1" i="0" dirty="0">
                <a:solidFill>
                  <a:srgbClr val="212121"/>
                </a:solidFill>
                <a:effectLst/>
              </a:rPr>
              <a:t> </a:t>
            </a:r>
            <a:r>
              <a:rPr lang="tr-TR" b="1" i="0" dirty="0" err="1">
                <a:solidFill>
                  <a:srgbClr val="212121"/>
                </a:solidFill>
                <a:effectLst/>
              </a:rPr>
              <a:t>Sheet</a:t>
            </a:r>
            <a:r>
              <a:rPr lang="tr-TR" b="1" i="0" dirty="0">
                <a:solidFill>
                  <a:srgbClr val="212121"/>
                </a:solidFill>
                <a:effectLst/>
              </a:rPr>
              <a:t> </a:t>
            </a:r>
            <a:r>
              <a:rPr lang="tr-TR" i="0" dirty="0">
                <a:solidFill>
                  <a:srgbClr val="212121"/>
                </a:solidFill>
                <a:effectLst/>
              </a:rPr>
              <a:t>(Tümleşik Resim), resimlerin birbirinin peşi sıra dizilmeleri ve resimde yer alan nesnenin, her karede farklı pozisyonunun kullanılması ile oluşturulmuş dizi serisidir.</a:t>
            </a:r>
          </a:p>
          <a:p>
            <a:endParaRPr lang="tr-TR" i="0" dirty="0">
              <a:solidFill>
                <a:srgbClr val="21212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i="0" dirty="0">
                <a:solidFill>
                  <a:srgbClr val="212121"/>
                </a:solidFill>
                <a:effectLst/>
              </a:rPr>
              <a:t>Özellikle 2D modellemelerde animasyon oluşturmak için kullanılan </a:t>
            </a:r>
            <a:r>
              <a:rPr lang="tr-TR" i="0" dirty="0" err="1">
                <a:solidFill>
                  <a:srgbClr val="212121"/>
                </a:solidFill>
                <a:effectLst/>
              </a:rPr>
              <a:t>Sprite</a:t>
            </a:r>
            <a:r>
              <a:rPr lang="tr-TR" i="0" dirty="0">
                <a:solidFill>
                  <a:srgbClr val="212121"/>
                </a:solidFill>
                <a:effectLst/>
              </a:rPr>
              <a:t> </a:t>
            </a:r>
            <a:r>
              <a:rPr lang="tr-TR" i="0" dirty="0" err="1">
                <a:solidFill>
                  <a:srgbClr val="212121"/>
                </a:solidFill>
                <a:effectLst/>
              </a:rPr>
              <a:t>Sheet</a:t>
            </a:r>
            <a:r>
              <a:rPr lang="tr-TR" i="0" dirty="0">
                <a:solidFill>
                  <a:srgbClr val="212121"/>
                </a:solidFill>
                <a:effectLst/>
              </a:rPr>
              <a:t> (Tümleşik Resim) özelliği birçok alanda da kullanılan animasyon sistemlerden birisidir.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79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59FA14C-7699-82BC-94CD-B8AFC6BD16AD}"/>
              </a:ext>
            </a:extLst>
          </p:cNvPr>
          <p:cNvSpPr/>
          <p:nvPr/>
        </p:nvSpPr>
        <p:spPr>
          <a:xfrm>
            <a:off x="-3031128" y="516222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floor.png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(Zemin) </a:t>
            </a:r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A580A644-31B0-E4A0-B249-E18DCB15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2451" y="3759995"/>
            <a:ext cx="7507097" cy="893702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746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59FA14C-7699-82BC-94CD-B8AFC6BD16AD}"/>
              </a:ext>
            </a:extLst>
          </p:cNvPr>
          <p:cNvSpPr/>
          <p:nvPr/>
        </p:nvSpPr>
        <p:spPr>
          <a:xfrm>
            <a:off x="-364375" y="419013"/>
            <a:ext cx="1292074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tap_to_start_the_game.png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(Oyunu Başlatmak İçin Dokunun)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AFE8160-6AFC-34FF-6DD1-B7EC57BBC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9009" y="2738458"/>
            <a:ext cx="2253980" cy="2253980"/>
          </a:xfrm>
        </p:spPr>
      </p:pic>
    </p:spTree>
    <p:extLst>
      <p:ext uri="{BB962C8B-B14F-4D97-AF65-F5344CB8AC3E}">
        <p14:creationId xmlns:p14="http://schemas.microsoft.com/office/powerpoint/2010/main" val="421805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E272AFC-F9EB-1296-1D49-A5B7DABC1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3667" y="2362332"/>
            <a:ext cx="4755608" cy="2127508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75A563F-1C17-7005-2488-778279BA33B9}"/>
              </a:ext>
            </a:extLst>
          </p:cNvPr>
          <p:cNvSpPr/>
          <p:nvPr/>
        </p:nvSpPr>
        <p:spPr>
          <a:xfrm>
            <a:off x="1367697" y="2856239"/>
            <a:ext cx="2842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 err="1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Classlar</a:t>
            </a:r>
            <a:endParaRPr lang="tr-TR" sz="5400" b="1" cap="none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D181726-2B5C-9F87-552B-5F0073F5CB7B}"/>
              </a:ext>
            </a:extLst>
          </p:cNvPr>
          <p:cNvSpPr/>
          <p:nvPr/>
        </p:nvSpPr>
        <p:spPr>
          <a:xfrm>
            <a:off x="6743700" y="3429000"/>
            <a:ext cx="2092569" cy="189034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318635" y="35212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Oyun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Sınıfı) 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550E401-9616-D3D5-6A92-F0F3E04BA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7" y="2158571"/>
            <a:ext cx="10447904" cy="206510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93878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A1DC280-9F03-DEEF-C367-37E4360E2C4E}"/>
              </a:ext>
            </a:extLst>
          </p:cNvPr>
          <p:cNvSpPr/>
          <p:nvPr/>
        </p:nvSpPr>
        <p:spPr>
          <a:xfrm>
            <a:off x="500237" y="309591"/>
            <a:ext cx="6115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dirty="0" err="1">
                <a:ln/>
                <a:solidFill>
                  <a:schemeClr val="accent4"/>
                </a:solidFill>
              </a:rPr>
              <a:t>Runnable</a:t>
            </a:r>
            <a:r>
              <a:rPr lang="tr-TR" sz="5400" dirty="0">
                <a:ln/>
                <a:solidFill>
                  <a:schemeClr val="accent4"/>
                </a:solidFill>
              </a:rPr>
              <a:t> </a:t>
            </a:r>
            <a:r>
              <a:rPr lang="tr-TR" sz="5400" dirty="0" err="1">
                <a:ln/>
                <a:solidFill>
                  <a:schemeClr val="accent4"/>
                </a:solidFill>
              </a:rPr>
              <a:t>İnterface</a:t>
            </a:r>
            <a:endParaRPr lang="tr-TR" sz="5400" cap="none" spc="0" dirty="0">
              <a:ln/>
              <a:solidFill>
                <a:schemeClr val="accent4"/>
              </a:solidFill>
            </a:endParaRP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E021C1AB-D153-F0CB-851B-0B6DC8A9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04" y="1635273"/>
            <a:ext cx="11271191" cy="4456157"/>
          </a:xfrm>
        </p:spPr>
        <p:txBody>
          <a:bodyPr>
            <a:normAutofit fontScale="92500"/>
          </a:bodyPr>
          <a:lstStyle/>
          <a:p>
            <a:pPr algn="l"/>
            <a:r>
              <a:rPr lang="tr-TR" b="0" i="0" dirty="0">
                <a:solidFill>
                  <a:srgbClr val="212529"/>
                </a:solidFill>
                <a:effectLst/>
              </a:rPr>
              <a:t>Her bir işlemin altında çalışan alt işlemlere </a:t>
            </a:r>
            <a:r>
              <a:rPr lang="tr-TR" b="1" i="0" dirty="0" err="1">
                <a:solidFill>
                  <a:srgbClr val="212529"/>
                </a:solidFill>
                <a:effectLst/>
              </a:rPr>
              <a:t>thread</a:t>
            </a:r>
            <a:r>
              <a:rPr lang="tr-TR" b="0" i="0" dirty="0">
                <a:solidFill>
                  <a:srgbClr val="212529"/>
                </a:solidFill>
                <a:effectLst/>
              </a:rPr>
              <a:t> adı verilir.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</a:rPr>
              <a:t>Aynı anda birden fazla işlem yapmayı sağlayan yapıya </a:t>
            </a:r>
            <a:r>
              <a:rPr lang="tr-TR" b="1" i="0" dirty="0" err="1">
                <a:solidFill>
                  <a:srgbClr val="212529"/>
                </a:solidFill>
                <a:effectLst/>
              </a:rPr>
              <a:t>thread</a:t>
            </a:r>
            <a:r>
              <a:rPr lang="tr-TR" b="0" i="0" dirty="0">
                <a:solidFill>
                  <a:srgbClr val="212529"/>
                </a:solidFill>
                <a:effectLst/>
              </a:rPr>
              <a:t> denir.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</a:rPr>
              <a:t>Bu yapı sayesinde işlemler birbirlerini beklemeden kendi işlemini yapar.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</a:rPr>
              <a:t>Kullanıcı bir form üzerinden web isteği başlattığında web isteği cevap verene kadar kullanıcı form üzerinde işlem yapamayacaktır.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</a:rPr>
              <a:t>Benzer şekilde ağ programlama işlemleri sırasında karşı taraftan bir cevap beklenmeye alındığında program üzerinde işlem yapılmayacaktır.</a:t>
            </a:r>
          </a:p>
          <a:p>
            <a:pPr algn="l"/>
            <a:r>
              <a:rPr lang="tr-TR" b="0" i="0" dirty="0">
                <a:solidFill>
                  <a:srgbClr val="212529"/>
                </a:solidFill>
                <a:effectLst/>
              </a:rPr>
              <a:t>Bu ve bunun gibi durumlarda </a:t>
            </a:r>
            <a:r>
              <a:rPr lang="tr-TR" b="0" i="0" dirty="0" err="1">
                <a:solidFill>
                  <a:srgbClr val="212529"/>
                </a:solidFill>
                <a:effectLst/>
              </a:rPr>
              <a:t>thread</a:t>
            </a:r>
            <a:r>
              <a:rPr lang="tr-TR" b="0" i="0" dirty="0">
                <a:solidFill>
                  <a:srgbClr val="212529"/>
                </a:solidFill>
                <a:effectLst/>
              </a:rPr>
              <a:t> yapısının kullanımı iyi bir kullanıcı deneyimi için faydalı olacaktır.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A1DC280-9F03-DEEF-C367-37E4360E2C4E}"/>
              </a:ext>
            </a:extLst>
          </p:cNvPr>
          <p:cNvSpPr/>
          <p:nvPr/>
        </p:nvSpPr>
        <p:spPr>
          <a:xfrm>
            <a:off x="500237" y="309591"/>
            <a:ext cx="6115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dirty="0" err="1">
                <a:ln/>
                <a:solidFill>
                  <a:schemeClr val="accent4"/>
                </a:solidFill>
              </a:rPr>
              <a:t>Runnable</a:t>
            </a:r>
            <a:r>
              <a:rPr lang="tr-TR" sz="5400" dirty="0">
                <a:ln/>
                <a:solidFill>
                  <a:schemeClr val="accent4"/>
                </a:solidFill>
              </a:rPr>
              <a:t> </a:t>
            </a:r>
            <a:r>
              <a:rPr lang="tr-TR" sz="5400" dirty="0" err="1">
                <a:ln/>
                <a:solidFill>
                  <a:schemeClr val="accent4"/>
                </a:solidFill>
              </a:rPr>
              <a:t>İnterface</a:t>
            </a:r>
            <a:endParaRPr lang="tr-TR" sz="5400" cap="none" spc="0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C4CEE9F-EA68-1983-EC69-8F21382FC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37" y="1902537"/>
            <a:ext cx="11245554" cy="4207706"/>
          </a:xfrm>
        </p:spPr>
        <p:txBody>
          <a:bodyPr>
            <a:normAutofit/>
          </a:bodyPr>
          <a:lstStyle/>
          <a:p>
            <a:pPr algn="l"/>
            <a:r>
              <a:rPr lang="tr-TR" sz="2400" b="0" i="0" dirty="0" err="1">
                <a:solidFill>
                  <a:srgbClr val="212529"/>
                </a:solidFill>
                <a:effectLst/>
              </a:rPr>
              <a:t>Thread</a:t>
            </a:r>
            <a:r>
              <a:rPr lang="tr-TR" sz="2400" b="0" i="0" dirty="0">
                <a:solidFill>
                  <a:srgbClr val="212529"/>
                </a:solidFill>
                <a:effectLst/>
              </a:rPr>
              <a:t> kullanımı için </a:t>
            </a:r>
            <a:r>
              <a:rPr lang="tr-TR" sz="2400" b="1" i="0" dirty="0" err="1">
                <a:solidFill>
                  <a:srgbClr val="212529"/>
                </a:solidFill>
                <a:effectLst/>
              </a:rPr>
              <a:t>Thread</a:t>
            </a:r>
            <a:r>
              <a:rPr lang="tr-TR" sz="2400" b="0" i="0" dirty="0">
                <a:solidFill>
                  <a:srgbClr val="212529"/>
                </a:solidFill>
                <a:effectLst/>
              </a:rPr>
              <a:t> sınıfını kalıtım almak(</a:t>
            </a:r>
            <a:r>
              <a:rPr lang="tr-TR" sz="2400" b="0" i="0" dirty="0" err="1">
                <a:solidFill>
                  <a:srgbClr val="212529"/>
                </a:solidFill>
                <a:effectLst/>
              </a:rPr>
              <a:t>extends</a:t>
            </a:r>
            <a:r>
              <a:rPr lang="tr-TR" sz="2400" b="0" i="0" dirty="0">
                <a:solidFill>
                  <a:srgbClr val="212529"/>
                </a:solidFill>
                <a:effectLst/>
              </a:rPr>
              <a:t>) veya </a:t>
            </a:r>
            <a:r>
              <a:rPr lang="tr-TR" sz="2400" b="1" i="0" dirty="0" err="1">
                <a:solidFill>
                  <a:srgbClr val="212529"/>
                </a:solidFill>
                <a:effectLst/>
              </a:rPr>
              <a:t>Runnable</a:t>
            </a:r>
            <a:r>
              <a:rPr lang="tr-TR" sz="2400" b="0" i="0" dirty="0">
                <a:solidFill>
                  <a:srgbClr val="212529"/>
                </a:solidFill>
                <a:effectLst/>
              </a:rPr>
              <a:t> arayüzünü uygulamak(</a:t>
            </a:r>
            <a:r>
              <a:rPr lang="tr-TR" sz="2400" b="0" i="0" dirty="0" err="1">
                <a:solidFill>
                  <a:srgbClr val="212529"/>
                </a:solidFill>
                <a:effectLst/>
              </a:rPr>
              <a:t>implements</a:t>
            </a:r>
            <a:r>
              <a:rPr lang="tr-TR" sz="2400" b="0" i="0" dirty="0">
                <a:solidFill>
                  <a:srgbClr val="212529"/>
                </a:solidFill>
                <a:effectLst/>
              </a:rPr>
              <a:t>) olmak üzere iki yöntem kullanılır.</a:t>
            </a:r>
          </a:p>
          <a:p>
            <a:pPr marL="0" indent="0" algn="l">
              <a:buNone/>
            </a:pPr>
            <a:endParaRPr lang="tr-TR" sz="2400" b="0" i="0" dirty="0">
              <a:solidFill>
                <a:srgbClr val="212529"/>
              </a:solidFill>
              <a:effectLst/>
            </a:endParaRPr>
          </a:p>
          <a:p>
            <a:pPr algn="l"/>
            <a:r>
              <a:rPr lang="tr-TR" sz="2400" b="0" i="0" dirty="0" err="1">
                <a:solidFill>
                  <a:srgbClr val="212529"/>
                </a:solidFill>
                <a:effectLst/>
              </a:rPr>
              <a:t>Thread</a:t>
            </a:r>
            <a:r>
              <a:rPr lang="tr-TR" sz="2400" b="0" i="0" dirty="0">
                <a:solidFill>
                  <a:srgbClr val="212529"/>
                </a:solidFill>
                <a:effectLst/>
              </a:rPr>
              <a:t> sınıfının kullanımı için </a:t>
            </a:r>
            <a:r>
              <a:rPr lang="tr-TR" sz="2400" b="0" i="0" dirty="0" err="1">
                <a:solidFill>
                  <a:srgbClr val="212529"/>
                </a:solidFill>
                <a:effectLst/>
              </a:rPr>
              <a:t>Thread</a:t>
            </a:r>
            <a:r>
              <a:rPr lang="tr-TR" sz="2400" b="0" i="0" dirty="0">
                <a:solidFill>
                  <a:srgbClr val="212529"/>
                </a:solidFill>
                <a:effectLst/>
              </a:rPr>
              <a:t> sınıfı kalıtım alındıktan sonra </a:t>
            </a:r>
            <a:r>
              <a:rPr lang="tr-TR" sz="2400" b="1" i="0" dirty="0" err="1">
                <a:solidFill>
                  <a:srgbClr val="212529"/>
                </a:solidFill>
                <a:effectLst/>
              </a:rPr>
              <a:t>run</a:t>
            </a:r>
            <a:r>
              <a:rPr lang="tr-TR" sz="2400" b="0" i="0" dirty="0">
                <a:solidFill>
                  <a:srgbClr val="212529"/>
                </a:solidFill>
                <a:effectLst/>
              </a:rPr>
              <a:t> metodu ezilir(</a:t>
            </a:r>
            <a:r>
              <a:rPr lang="tr-TR" sz="2400" b="0" i="0" dirty="0" err="1">
                <a:solidFill>
                  <a:srgbClr val="212529"/>
                </a:solidFill>
                <a:effectLst/>
              </a:rPr>
              <a:t>override</a:t>
            </a:r>
            <a:r>
              <a:rPr lang="tr-TR" sz="2400" b="0" i="0" dirty="0">
                <a:solidFill>
                  <a:srgbClr val="212529"/>
                </a:solidFill>
                <a:effectLst/>
              </a:rPr>
              <a:t>) ve gerekli komutlar yazılır.</a:t>
            </a:r>
          </a:p>
          <a:p>
            <a:pPr marL="0" indent="0" algn="l">
              <a:buNone/>
            </a:pPr>
            <a:endParaRPr lang="tr-TR" sz="2400" b="0" i="0" dirty="0">
              <a:solidFill>
                <a:srgbClr val="212529"/>
              </a:solidFill>
              <a:effectLst/>
            </a:endParaRPr>
          </a:p>
          <a:p>
            <a:r>
              <a:rPr lang="tr-TR" sz="2400" dirty="0"/>
              <a:t>Kısacası Game sınıfına </a:t>
            </a:r>
            <a:r>
              <a:rPr lang="tr-TR" sz="2400" dirty="0" err="1"/>
              <a:t>Runnable</a:t>
            </a:r>
            <a:r>
              <a:rPr lang="tr-TR" sz="2400" dirty="0"/>
              <a:t> </a:t>
            </a:r>
            <a:r>
              <a:rPr lang="tr-TR" sz="2400" dirty="0" err="1"/>
              <a:t>interface’inin</a:t>
            </a:r>
            <a:r>
              <a:rPr lang="tr-TR" sz="2400" dirty="0"/>
              <a:t> </a:t>
            </a:r>
            <a:r>
              <a:rPr lang="tr-TR" sz="2400" dirty="0" err="1"/>
              <a:t>implemente</a:t>
            </a:r>
            <a:r>
              <a:rPr lang="tr-TR" sz="2400" dirty="0"/>
              <a:t> edilmesinin sebebi </a:t>
            </a:r>
            <a:r>
              <a:rPr lang="tr-TR" sz="2400" dirty="0" err="1"/>
              <a:t>Thread</a:t>
            </a:r>
            <a:r>
              <a:rPr lang="tr-TR" sz="2400" dirty="0"/>
              <a:t> kullanımı için ikinci seçeneği kullanmak istememiz.</a:t>
            </a:r>
          </a:p>
        </p:txBody>
      </p:sp>
    </p:spTree>
    <p:extLst>
      <p:ext uri="{BB962C8B-B14F-4D97-AF65-F5344CB8AC3E}">
        <p14:creationId xmlns:p14="http://schemas.microsoft.com/office/powerpoint/2010/main" val="82760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FA1DC280-9F03-DEEF-C367-37E4360E2C4E}"/>
              </a:ext>
            </a:extLst>
          </p:cNvPr>
          <p:cNvSpPr/>
          <p:nvPr/>
        </p:nvSpPr>
        <p:spPr>
          <a:xfrm>
            <a:off x="456143" y="211409"/>
            <a:ext cx="775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5400" dirty="0" err="1">
                <a:ln/>
                <a:solidFill>
                  <a:schemeClr val="accent4"/>
                </a:solidFill>
              </a:rPr>
              <a:t>MouseListener</a:t>
            </a:r>
            <a:r>
              <a:rPr lang="tr-TR" sz="5400" dirty="0">
                <a:ln/>
                <a:solidFill>
                  <a:schemeClr val="accent4"/>
                </a:solidFill>
              </a:rPr>
              <a:t> </a:t>
            </a:r>
            <a:r>
              <a:rPr lang="tr-TR" sz="5400" dirty="0" err="1">
                <a:ln/>
                <a:solidFill>
                  <a:schemeClr val="accent4"/>
                </a:solidFill>
              </a:rPr>
              <a:t>İnterface</a:t>
            </a:r>
            <a:endParaRPr lang="tr-TR" sz="5400" cap="none" spc="0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B23E787-B30C-EF11-DE32-0E204601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40" y="1372296"/>
            <a:ext cx="10515600" cy="3859213"/>
          </a:xfrm>
        </p:spPr>
        <p:txBody>
          <a:bodyPr/>
          <a:lstStyle/>
          <a:p>
            <a:r>
              <a:rPr lang="tr-TR" b="1" dirty="0" err="1">
                <a:solidFill>
                  <a:srgbClr val="4E91F0"/>
                </a:solidFill>
              </a:rPr>
              <a:t>MouseListener</a:t>
            </a:r>
            <a:r>
              <a:rPr lang="tr-TR" b="1" dirty="0">
                <a:solidFill>
                  <a:srgbClr val="4E91F0"/>
                </a:solidFill>
              </a:rPr>
              <a:t>: </a:t>
            </a:r>
            <a:r>
              <a:rPr lang="tr-TR" dirty="0" err="1"/>
              <a:t>MouseEvent’i</a:t>
            </a:r>
            <a:r>
              <a:rPr lang="tr-TR" dirty="0"/>
              <a:t> algılar (dinler) ve gereğini yapacak metodu çağırır</a:t>
            </a:r>
          </a:p>
          <a:p>
            <a:r>
              <a:rPr lang="tr-TR" b="1" dirty="0" err="1">
                <a:solidFill>
                  <a:srgbClr val="FF9514"/>
                </a:solidFill>
              </a:rPr>
              <a:t>MouseEvent</a:t>
            </a:r>
            <a:r>
              <a:rPr lang="tr-TR" b="1" dirty="0">
                <a:solidFill>
                  <a:srgbClr val="FF9514"/>
                </a:solidFill>
              </a:rPr>
              <a:t> :  </a:t>
            </a:r>
            <a:r>
              <a:rPr lang="tr-TR" dirty="0"/>
              <a:t>Farenin hareketi, tıklama, sürükleme, </a:t>
            </a:r>
            <a:r>
              <a:rPr lang="tr-TR" dirty="0" err="1"/>
              <a:t>bırkma</a:t>
            </a:r>
            <a:endParaRPr lang="tr-TR" dirty="0"/>
          </a:p>
          <a:p>
            <a:r>
              <a:rPr lang="tr-TR" b="1" dirty="0" err="1">
                <a:solidFill>
                  <a:srgbClr val="C097F8"/>
                </a:solidFill>
              </a:rPr>
              <a:t>MouseListener</a:t>
            </a:r>
            <a:r>
              <a:rPr lang="tr-TR" b="1" dirty="0">
                <a:solidFill>
                  <a:srgbClr val="C097F8"/>
                </a:solidFill>
              </a:rPr>
              <a:t> </a:t>
            </a:r>
            <a:r>
              <a:rPr lang="tr-TR" b="1" dirty="0" err="1">
                <a:solidFill>
                  <a:srgbClr val="C097F8"/>
                </a:solidFill>
              </a:rPr>
              <a:t>interface</a:t>
            </a:r>
            <a:r>
              <a:rPr lang="tr-TR" b="1" dirty="0">
                <a:solidFill>
                  <a:srgbClr val="C097F8"/>
                </a:solidFill>
              </a:rPr>
              <a:t> </a:t>
            </a:r>
            <a:r>
              <a:rPr lang="tr-TR" b="1" dirty="0" err="1">
                <a:solidFill>
                  <a:srgbClr val="C097F8"/>
                </a:solidFill>
              </a:rPr>
              <a:t>metodları</a:t>
            </a:r>
            <a:r>
              <a:rPr lang="tr-TR" b="1" dirty="0">
                <a:solidFill>
                  <a:srgbClr val="C097F8"/>
                </a:solidFill>
              </a:rPr>
              <a:t>: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350B3B89-2D6D-4072-F326-196ED5576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71" y="3301903"/>
            <a:ext cx="6409857" cy="30544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9559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D181726-2B5C-9F87-552B-5F0073F5CB7B}"/>
              </a:ext>
            </a:extLst>
          </p:cNvPr>
          <p:cNvSpPr/>
          <p:nvPr/>
        </p:nvSpPr>
        <p:spPr>
          <a:xfrm>
            <a:off x="6743700" y="3429000"/>
            <a:ext cx="2092569" cy="189034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318635" y="35212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Oyun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Sınıfı)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6F16772-219C-0E56-7961-DA90AF860C2A}"/>
              </a:ext>
            </a:extLst>
          </p:cNvPr>
          <p:cNvSpPr txBox="1"/>
          <p:nvPr/>
        </p:nvSpPr>
        <p:spPr>
          <a:xfrm>
            <a:off x="308175" y="1338599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000" b="1" dirty="0"/>
              <a:t>İçindeki Özellikler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497614C-1C2D-543B-0124-CE454F480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15" y="2042487"/>
            <a:ext cx="7532354" cy="424816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5324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D181726-2B5C-9F87-552B-5F0073F5CB7B}"/>
              </a:ext>
            </a:extLst>
          </p:cNvPr>
          <p:cNvSpPr/>
          <p:nvPr/>
        </p:nvSpPr>
        <p:spPr>
          <a:xfrm>
            <a:off x="6743700" y="3429000"/>
            <a:ext cx="2092569" cy="189034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318635" y="35212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Oyun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Sınıfı)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6F16772-219C-0E56-7961-DA90AF860C2A}"/>
              </a:ext>
            </a:extLst>
          </p:cNvPr>
          <p:cNvSpPr txBox="1"/>
          <p:nvPr/>
        </p:nvSpPr>
        <p:spPr>
          <a:xfrm>
            <a:off x="308175" y="1338599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000" b="1" dirty="0"/>
              <a:t>İçindeki Özellikler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863D6F7-78D9-5339-C247-26F820D91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2" y="2158571"/>
            <a:ext cx="8556662" cy="3869727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9557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D181726-2B5C-9F87-552B-5F0073F5CB7B}"/>
              </a:ext>
            </a:extLst>
          </p:cNvPr>
          <p:cNvSpPr/>
          <p:nvPr/>
        </p:nvSpPr>
        <p:spPr>
          <a:xfrm>
            <a:off x="6743700" y="3429000"/>
            <a:ext cx="2092569" cy="189034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318635" y="35212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Oyun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Sınıfı)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6F16772-219C-0E56-7961-DA90AF860C2A}"/>
              </a:ext>
            </a:extLst>
          </p:cNvPr>
          <p:cNvSpPr txBox="1"/>
          <p:nvPr/>
        </p:nvSpPr>
        <p:spPr>
          <a:xfrm>
            <a:off x="308175" y="1338599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000" b="1" dirty="0"/>
              <a:t>İçindeki Özellikler</a:t>
            </a:r>
          </a:p>
        </p:txBody>
      </p:sp>
      <p:pic>
        <p:nvPicPr>
          <p:cNvPr id="7" name="İçerik Yer Tutucusu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071107A-B163-8CCF-E1A2-429E9BFA7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4" y="2158571"/>
            <a:ext cx="7120525" cy="3948014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3976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D181726-2B5C-9F87-552B-5F0073F5CB7B}"/>
              </a:ext>
            </a:extLst>
          </p:cNvPr>
          <p:cNvSpPr/>
          <p:nvPr/>
        </p:nvSpPr>
        <p:spPr>
          <a:xfrm>
            <a:off x="6743700" y="3429000"/>
            <a:ext cx="2092569" cy="189034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318635" y="35212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Oyun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Sınıfı)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6F16772-219C-0E56-7961-DA90AF860C2A}"/>
              </a:ext>
            </a:extLst>
          </p:cNvPr>
          <p:cNvSpPr txBox="1"/>
          <p:nvPr/>
        </p:nvSpPr>
        <p:spPr>
          <a:xfrm>
            <a:off x="308175" y="1338599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000" b="1" dirty="0"/>
              <a:t>İçindeki Özellikler</a:t>
            </a:r>
          </a:p>
        </p:txBody>
      </p:sp>
      <p:pic>
        <p:nvPicPr>
          <p:cNvPr id="6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275CF5F-AA47-95AD-9AA3-875811777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96" y="2233563"/>
            <a:ext cx="7431173" cy="374344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944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D181726-2B5C-9F87-552B-5F0073F5CB7B}"/>
              </a:ext>
            </a:extLst>
          </p:cNvPr>
          <p:cNvSpPr/>
          <p:nvPr/>
        </p:nvSpPr>
        <p:spPr>
          <a:xfrm>
            <a:off x="6743700" y="3429000"/>
            <a:ext cx="2092569" cy="189034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318635" y="35212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Oyun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Sınıfı)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6F16772-219C-0E56-7961-DA90AF860C2A}"/>
              </a:ext>
            </a:extLst>
          </p:cNvPr>
          <p:cNvSpPr txBox="1"/>
          <p:nvPr/>
        </p:nvSpPr>
        <p:spPr>
          <a:xfrm>
            <a:off x="308175" y="1338599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000" b="1" dirty="0"/>
              <a:t>İçindeki </a:t>
            </a:r>
            <a:r>
              <a:rPr lang="tr-TR" sz="2000" b="1" dirty="0" err="1"/>
              <a:t>Metodlar</a:t>
            </a:r>
            <a:endParaRPr lang="tr-TR" sz="2000" b="1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EA84079-F9CD-2F99-6D28-B60DCE7C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99" y="2153330"/>
            <a:ext cx="6547104" cy="4352544"/>
          </a:xfrm>
        </p:spPr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</a:t>
            </a:r>
            <a:r>
              <a:rPr lang="tr-TR" dirty="0" err="1">
                <a:solidFill>
                  <a:srgbClr val="C097F8"/>
                </a:solidFill>
              </a:rPr>
              <a:t>constructorı</a:t>
            </a:r>
            <a:endParaRPr lang="tr-TR" dirty="0">
              <a:solidFill>
                <a:srgbClr val="C097F8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tr-TR" dirty="0">
              <a:solidFill>
                <a:srgbClr val="C097F8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main metodu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>
              <a:solidFill>
                <a:srgbClr val="C097F8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</a:t>
            </a:r>
            <a:r>
              <a:rPr lang="tr-TR" dirty="0" err="1">
                <a:solidFill>
                  <a:srgbClr val="C097F8"/>
                </a:solidFill>
              </a:rPr>
              <a:t>override</a:t>
            </a:r>
            <a:r>
              <a:rPr lang="tr-TR" dirty="0">
                <a:solidFill>
                  <a:srgbClr val="C097F8"/>
                </a:solidFill>
              </a:rPr>
              <a:t> edilen </a:t>
            </a:r>
            <a:r>
              <a:rPr lang="tr-TR" dirty="0" err="1">
                <a:solidFill>
                  <a:srgbClr val="C097F8"/>
                </a:solidFill>
              </a:rPr>
              <a:t>addNotify</a:t>
            </a:r>
            <a:r>
              <a:rPr lang="tr-TR" dirty="0">
                <a:solidFill>
                  <a:srgbClr val="C097F8"/>
                </a:solidFill>
              </a:rPr>
              <a:t> metodu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>
              <a:solidFill>
                <a:srgbClr val="C097F8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başlatma metodu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>
              <a:solidFill>
                <a:srgbClr val="C097F8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engellerin konumunu belirleyen metodu </a:t>
            </a: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834B94C-0E5A-36A8-57D2-0A960623D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64" y="2218761"/>
            <a:ext cx="2172609" cy="39905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2724534-58AA-1009-FD8A-243F94725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64" y="2944942"/>
            <a:ext cx="4748408" cy="3827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02792F2-202F-28DC-841E-E427E8373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68" y="3713181"/>
            <a:ext cx="2761936" cy="66592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5B34110-F402-2835-3245-35C11EC4D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38" y="4533918"/>
            <a:ext cx="2815725" cy="4648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2DBB85A-0C2B-D77E-B443-57F2ACDD9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67" y="5411397"/>
            <a:ext cx="3773314" cy="3112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484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D181726-2B5C-9F87-552B-5F0073F5CB7B}"/>
              </a:ext>
            </a:extLst>
          </p:cNvPr>
          <p:cNvSpPr/>
          <p:nvPr/>
        </p:nvSpPr>
        <p:spPr>
          <a:xfrm>
            <a:off x="6743700" y="3429000"/>
            <a:ext cx="2092569" cy="189034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318635" y="35212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Oyun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Sınıfı)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6F16772-219C-0E56-7961-DA90AF860C2A}"/>
              </a:ext>
            </a:extLst>
          </p:cNvPr>
          <p:cNvSpPr txBox="1"/>
          <p:nvPr/>
        </p:nvSpPr>
        <p:spPr>
          <a:xfrm>
            <a:off x="308175" y="1338599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000" b="1" dirty="0"/>
              <a:t>İçindeki </a:t>
            </a:r>
            <a:r>
              <a:rPr lang="tr-TR" sz="2000" b="1" dirty="0" err="1"/>
              <a:t>Metodlar</a:t>
            </a:r>
            <a:endParaRPr lang="tr-TR" sz="2000" b="1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8865020-4EAE-3792-D5FE-622AA61F98A2}"/>
              </a:ext>
            </a:extLst>
          </p:cNvPr>
          <p:cNvSpPr txBox="1"/>
          <p:nvPr/>
        </p:nvSpPr>
        <p:spPr>
          <a:xfrm>
            <a:off x="0" y="1955741"/>
            <a:ext cx="8214213" cy="4195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tr-TR" sz="2000" dirty="0">
                <a:solidFill>
                  <a:srgbClr val="C097F8"/>
                </a:solidFill>
              </a:rPr>
              <a:t>Sınıfın kuşun konumunu belirleyen metodu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6"/>
            </a:pPr>
            <a:endParaRPr lang="tr-TR" sz="2000" dirty="0">
              <a:solidFill>
                <a:srgbClr val="C097F8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tr-TR" sz="2000" dirty="0">
                <a:solidFill>
                  <a:srgbClr val="C097F8"/>
                </a:solidFill>
              </a:rPr>
              <a:t>Sınıfın güncelleme metodu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6"/>
            </a:pPr>
            <a:endParaRPr lang="tr-TR" sz="2000" dirty="0">
              <a:solidFill>
                <a:srgbClr val="C097F8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tr-TR" sz="2000" dirty="0">
                <a:solidFill>
                  <a:srgbClr val="C097F8"/>
                </a:solidFill>
              </a:rPr>
              <a:t>Sınıfın oyun bitti metodu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6"/>
            </a:pPr>
            <a:endParaRPr lang="tr-TR" sz="2000" dirty="0">
              <a:solidFill>
                <a:srgbClr val="C097F8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tr-TR" sz="2000" dirty="0">
                <a:solidFill>
                  <a:srgbClr val="C097F8"/>
                </a:solidFill>
              </a:rPr>
              <a:t>Sınıfın çizim metodu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6"/>
            </a:pPr>
            <a:endParaRPr lang="tr-TR" sz="2000" dirty="0">
              <a:solidFill>
                <a:srgbClr val="C097F8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tr-TR" sz="2000" dirty="0">
                <a:solidFill>
                  <a:srgbClr val="C097F8"/>
                </a:solidFill>
              </a:rPr>
              <a:t>Sınıfın </a:t>
            </a:r>
            <a:r>
              <a:rPr lang="tr-TR" sz="2000" dirty="0" err="1">
                <a:solidFill>
                  <a:srgbClr val="C097F8"/>
                </a:solidFill>
              </a:rPr>
              <a:t>override</a:t>
            </a:r>
            <a:r>
              <a:rPr lang="tr-TR" sz="2000" dirty="0">
                <a:solidFill>
                  <a:srgbClr val="C097F8"/>
                </a:solidFill>
              </a:rPr>
              <a:t> edilen </a:t>
            </a:r>
            <a:r>
              <a:rPr lang="tr-TR" sz="2000" dirty="0" err="1">
                <a:solidFill>
                  <a:srgbClr val="C097F8"/>
                </a:solidFill>
              </a:rPr>
              <a:t>run</a:t>
            </a:r>
            <a:r>
              <a:rPr lang="tr-TR" sz="2000" dirty="0">
                <a:solidFill>
                  <a:srgbClr val="C097F8"/>
                </a:solidFill>
              </a:rPr>
              <a:t> metodu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EBB7C764-D044-D3EE-CBCA-2DB7DE1A4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47" y="2092441"/>
            <a:ext cx="3174975" cy="3618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CA9CD55C-6C72-4571-DADA-5B6B41AF2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92" y="2974275"/>
            <a:ext cx="1912468" cy="36181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09238AE1-4E43-680E-00E4-A3DF51806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21" y="3895284"/>
            <a:ext cx="2871214" cy="36181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02AFDCA7-F80A-3F32-FD85-BADA7755D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33" y="4827992"/>
            <a:ext cx="2268072" cy="39829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2" name="Resim 21" descr="metin içeren bir resim&#10;&#10;Açıklama otomatik olarak oluşturuldu">
            <a:extLst>
              <a:ext uri="{FF2B5EF4-FFF2-40B4-BE49-F238E27FC236}">
                <a16:creationId xmlns:a16="http://schemas.microsoft.com/office/drawing/2014/main" id="{ECE0282D-7DBD-0B1A-0D92-8C05C44098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34" y="5673067"/>
            <a:ext cx="1676666" cy="54693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8647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59FA14C-7699-82BC-94CD-B8AFC6BD16AD}"/>
              </a:ext>
            </a:extLst>
          </p:cNvPr>
          <p:cNvSpPr/>
          <p:nvPr/>
        </p:nvSpPr>
        <p:spPr>
          <a:xfrm>
            <a:off x="-1817869" y="136525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Flappy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Bird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UML Diyagramı</a:t>
            </a:r>
            <a:endParaRPr lang="tr-TR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4C74027-899D-BE87-30B0-8B19DFB0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5" y="1169735"/>
            <a:ext cx="4870573" cy="43732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27DDC3B-7444-925F-C141-7AFE59093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2127110"/>
            <a:ext cx="5045766" cy="20052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2982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D181726-2B5C-9F87-552B-5F0073F5CB7B}"/>
              </a:ext>
            </a:extLst>
          </p:cNvPr>
          <p:cNvSpPr/>
          <p:nvPr/>
        </p:nvSpPr>
        <p:spPr>
          <a:xfrm>
            <a:off x="6743700" y="3429000"/>
            <a:ext cx="2092569" cy="189034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318635" y="352126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Oyun 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Sınıfı) 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6F16772-219C-0E56-7961-DA90AF860C2A}"/>
              </a:ext>
            </a:extLst>
          </p:cNvPr>
          <p:cNvSpPr txBox="1"/>
          <p:nvPr/>
        </p:nvSpPr>
        <p:spPr>
          <a:xfrm>
            <a:off x="308175" y="1338599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000" b="1" dirty="0"/>
              <a:t>İçindeki </a:t>
            </a:r>
            <a:r>
              <a:rPr lang="tr-TR" sz="2000" b="1" dirty="0" err="1"/>
              <a:t>Metodlar</a:t>
            </a:r>
            <a:endParaRPr lang="tr-TR" sz="2000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EBDDB2B-B763-5116-F42B-7548DE75CC43}"/>
              </a:ext>
            </a:extLst>
          </p:cNvPr>
          <p:cNvSpPr txBox="1"/>
          <p:nvPr/>
        </p:nvSpPr>
        <p:spPr>
          <a:xfrm>
            <a:off x="171449" y="2033059"/>
            <a:ext cx="7258050" cy="378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tr-TR" dirty="0">
                <a:solidFill>
                  <a:srgbClr val="C097F8"/>
                </a:solidFill>
              </a:rPr>
              <a:t>Sınıfın </a:t>
            </a:r>
            <a:r>
              <a:rPr lang="tr-TR" dirty="0" err="1">
                <a:solidFill>
                  <a:srgbClr val="C097F8"/>
                </a:solidFill>
              </a:rPr>
              <a:t>override</a:t>
            </a:r>
            <a:r>
              <a:rPr lang="tr-TR" dirty="0">
                <a:solidFill>
                  <a:srgbClr val="C097F8"/>
                </a:solidFill>
              </a:rPr>
              <a:t> edilen </a:t>
            </a:r>
            <a:r>
              <a:rPr lang="tr-TR" dirty="0" err="1">
                <a:solidFill>
                  <a:srgbClr val="C097F8"/>
                </a:solidFill>
              </a:rPr>
              <a:t>mouseClicked</a:t>
            </a:r>
            <a:r>
              <a:rPr lang="tr-TR" dirty="0">
                <a:solidFill>
                  <a:srgbClr val="C097F8"/>
                </a:solidFill>
              </a:rPr>
              <a:t> metodu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endParaRPr lang="tr-TR" dirty="0">
              <a:solidFill>
                <a:srgbClr val="C097F8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tr-TR" dirty="0">
                <a:solidFill>
                  <a:srgbClr val="C097F8"/>
                </a:solidFill>
              </a:rPr>
              <a:t>Sınıfın </a:t>
            </a:r>
            <a:r>
              <a:rPr lang="tr-TR" dirty="0" err="1">
                <a:solidFill>
                  <a:srgbClr val="C097F8"/>
                </a:solidFill>
              </a:rPr>
              <a:t>override</a:t>
            </a:r>
            <a:r>
              <a:rPr lang="tr-TR" dirty="0">
                <a:solidFill>
                  <a:srgbClr val="C097F8"/>
                </a:solidFill>
              </a:rPr>
              <a:t> edilen </a:t>
            </a:r>
            <a:r>
              <a:rPr lang="tr-TR" dirty="0" err="1">
                <a:solidFill>
                  <a:srgbClr val="C097F8"/>
                </a:solidFill>
              </a:rPr>
              <a:t>mousePressed</a:t>
            </a:r>
            <a:r>
              <a:rPr lang="tr-TR" dirty="0">
                <a:solidFill>
                  <a:srgbClr val="C097F8"/>
                </a:solidFill>
              </a:rPr>
              <a:t> metodu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endParaRPr lang="tr-TR" dirty="0">
              <a:solidFill>
                <a:srgbClr val="C097F8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tr-TR" dirty="0">
                <a:solidFill>
                  <a:srgbClr val="C097F8"/>
                </a:solidFill>
              </a:rPr>
              <a:t>Sınıfın </a:t>
            </a:r>
            <a:r>
              <a:rPr lang="tr-TR" dirty="0" err="1">
                <a:solidFill>
                  <a:srgbClr val="C097F8"/>
                </a:solidFill>
              </a:rPr>
              <a:t>override</a:t>
            </a:r>
            <a:r>
              <a:rPr lang="tr-TR" dirty="0">
                <a:solidFill>
                  <a:srgbClr val="C097F8"/>
                </a:solidFill>
              </a:rPr>
              <a:t> edilen </a:t>
            </a:r>
            <a:r>
              <a:rPr lang="tr-TR" dirty="0" err="1">
                <a:solidFill>
                  <a:srgbClr val="C097F8"/>
                </a:solidFill>
              </a:rPr>
              <a:t>mouseReleased</a:t>
            </a:r>
            <a:r>
              <a:rPr lang="tr-TR" dirty="0">
                <a:solidFill>
                  <a:srgbClr val="C097F8"/>
                </a:solidFill>
              </a:rPr>
              <a:t> metodu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endParaRPr lang="tr-TR" dirty="0">
              <a:solidFill>
                <a:srgbClr val="C097F8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tr-TR" dirty="0">
                <a:solidFill>
                  <a:srgbClr val="C097F8"/>
                </a:solidFill>
              </a:rPr>
              <a:t>Sınıfın </a:t>
            </a:r>
            <a:r>
              <a:rPr lang="tr-TR" dirty="0" err="1">
                <a:solidFill>
                  <a:srgbClr val="C097F8"/>
                </a:solidFill>
              </a:rPr>
              <a:t>override</a:t>
            </a:r>
            <a:r>
              <a:rPr lang="tr-TR" dirty="0">
                <a:solidFill>
                  <a:srgbClr val="C097F8"/>
                </a:solidFill>
              </a:rPr>
              <a:t> edilen </a:t>
            </a:r>
            <a:r>
              <a:rPr lang="tr-TR" dirty="0" err="1">
                <a:solidFill>
                  <a:srgbClr val="C097F8"/>
                </a:solidFill>
              </a:rPr>
              <a:t>mouseEntered</a:t>
            </a:r>
            <a:r>
              <a:rPr lang="tr-TR" dirty="0">
                <a:solidFill>
                  <a:srgbClr val="C097F8"/>
                </a:solidFill>
              </a:rPr>
              <a:t> metodu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endParaRPr lang="tr-TR" dirty="0">
              <a:solidFill>
                <a:srgbClr val="C097F8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tr-TR" dirty="0">
                <a:solidFill>
                  <a:srgbClr val="C097F8"/>
                </a:solidFill>
              </a:rPr>
              <a:t>Sınıfın </a:t>
            </a:r>
            <a:r>
              <a:rPr lang="tr-TR" dirty="0" err="1">
                <a:solidFill>
                  <a:srgbClr val="C097F8"/>
                </a:solidFill>
              </a:rPr>
              <a:t>override</a:t>
            </a:r>
            <a:r>
              <a:rPr lang="tr-TR" dirty="0">
                <a:solidFill>
                  <a:srgbClr val="C097F8"/>
                </a:solidFill>
              </a:rPr>
              <a:t> edilen </a:t>
            </a:r>
            <a:r>
              <a:rPr lang="tr-TR" dirty="0" err="1">
                <a:solidFill>
                  <a:srgbClr val="C097F8"/>
                </a:solidFill>
              </a:rPr>
              <a:t>mouseExited</a:t>
            </a:r>
            <a:r>
              <a:rPr lang="tr-TR" dirty="0">
                <a:solidFill>
                  <a:srgbClr val="C097F8"/>
                </a:solidFill>
              </a:rPr>
              <a:t> metodu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F917FC3-5A2D-7334-A229-AFCA62125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0017"/>
            <a:ext cx="3017782" cy="4648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BF741B2-72B9-3E2C-53BF-00DD74346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30212"/>
            <a:ext cx="2994920" cy="48010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1A5998E1-7574-16CE-CB1B-AEE837364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60308"/>
            <a:ext cx="3162574" cy="45724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630A115F-7AF3-C75F-A105-0ABED6B77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11898"/>
            <a:ext cx="3139712" cy="54106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F00D8D16-C732-42BB-9876-9CF42AFF0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32499"/>
            <a:ext cx="2987299" cy="4724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6142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222190" y="437395"/>
            <a:ext cx="63067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</a:t>
            </a:r>
            <a:r>
              <a:rPr lang="tr-TR" sz="4400" b="0" cap="none" spc="0" dirty="0" err="1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Constructorı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12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6D2F550-8A26-4A07-A536-EA263570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2" y="2944958"/>
            <a:ext cx="10727069" cy="2068857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3863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222190" y="437395"/>
            <a:ext cx="63067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 Metodu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F44BC24-935A-44DC-A168-0C6A640B0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64" y="1574209"/>
            <a:ext cx="8204747" cy="4634744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05623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222190" y="437395"/>
            <a:ext cx="7990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</a:t>
            </a:r>
            <a:r>
              <a:rPr lang="tr-TR" sz="4400" b="0" cap="none" spc="0" dirty="0" err="1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addNotify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Metodu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B1F9974-6CD7-5321-50FD-EDE8FA70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11" y="1611954"/>
            <a:ext cx="8975309" cy="4012609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56220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222190" y="437395"/>
            <a:ext cx="7990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Başlatma 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CE97E94-8FC0-84BF-57AA-AE320375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9" y="1958109"/>
            <a:ext cx="10846724" cy="4462496"/>
          </a:xfrm>
          <a:effectLst>
            <a:softEdge rad="31750"/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5E1E541-8FF8-304E-7032-DA80FA09D3D6}"/>
              </a:ext>
            </a:extLst>
          </p:cNvPr>
          <p:cNvSpPr txBox="1"/>
          <p:nvPr/>
        </p:nvSpPr>
        <p:spPr>
          <a:xfrm>
            <a:off x="709301" y="1397806"/>
            <a:ext cx="667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Try-catch</a:t>
            </a:r>
            <a:r>
              <a:rPr lang="tr-TR" dirty="0"/>
              <a:t> başlangıcı</a:t>
            </a:r>
          </a:p>
        </p:txBody>
      </p:sp>
    </p:spTree>
    <p:extLst>
      <p:ext uri="{BB962C8B-B14F-4D97-AF65-F5344CB8AC3E}">
        <p14:creationId xmlns:p14="http://schemas.microsoft.com/office/powerpoint/2010/main" val="1411703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222190" y="437395"/>
            <a:ext cx="7990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Başlatma Metodu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9F1FA3C-E808-1642-4E96-20F743507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51" y="1492318"/>
            <a:ext cx="9407555" cy="475444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56525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222190" y="437395"/>
            <a:ext cx="7990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Başlatma 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86F7318-E0D9-E30E-CD0F-BFB28D4D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97" y="1595898"/>
            <a:ext cx="8604250" cy="4760452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71306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222190" y="437395"/>
            <a:ext cx="79903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Başlatma Metodu 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9178B54A-DA0B-3E0E-929B-8A5507ED8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388" y="2035955"/>
            <a:ext cx="10833408" cy="352356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207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546933" y="166061"/>
            <a:ext cx="1241704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5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Engellerin Konumunu Belirleyen Metodu </a:t>
            </a:r>
          </a:p>
        </p:txBody>
      </p:sp>
      <p:pic>
        <p:nvPicPr>
          <p:cNvPr id="5" name="İçerik Yer Tutucusu 7" descr="metin içeren bir resim&#10;&#10;Açıklama otomatik olarak oluşturuldu">
            <a:extLst>
              <a:ext uri="{FF2B5EF4-FFF2-40B4-BE49-F238E27FC236}">
                <a16:creationId xmlns:a16="http://schemas.microsoft.com/office/drawing/2014/main" id="{0A3DBF72-CAAA-5DEC-F689-D224D88B3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2" y="2484581"/>
            <a:ext cx="11394053" cy="2999799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74420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02252" y="240841"/>
            <a:ext cx="1259650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6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Kuşun Konumunu Belirleyen Metodu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5CDA66A-0461-42F6-7E27-6F014B630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09" y="1655327"/>
            <a:ext cx="8797595" cy="4140045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244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59FA14C-7699-82BC-94CD-B8AFC6BD16AD}"/>
              </a:ext>
            </a:extLst>
          </p:cNvPr>
          <p:cNvSpPr/>
          <p:nvPr/>
        </p:nvSpPr>
        <p:spPr>
          <a:xfrm>
            <a:off x="-1817869" y="136525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Flappy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Bird</a:t>
            </a:r>
            <a:r>
              <a:rPr lang="tr-TR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UML Diyagramı</a:t>
            </a:r>
            <a:endParaRPr lang="tr-TR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40FB37E-5C5C-C3B3-3479-C4A4E4C2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58" y="988890"/>
            <a:ext cx="3578165" cy="5869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C5E7BFB-F1AB-C23B-09CF-7EF2BEA53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688" y="1521428"/>
            <a:ext cx="5033820" cy="45540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672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689415" y="293187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Güncelleme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733C2B6-EF6A-3835-0028-1B023ED24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6" y="1598065"/>
            <a:ext cx="9469335" cy="4107534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30241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689415" y="293187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Güncelleme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2A38251-28BB-8252-647A-296188FF2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75" y="1717705"/>
            <a:ext cx="10229821" cy="4024572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75647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689415" y="293187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Güncelleme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73BF332-F78C-7A72-050B-31A854212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71" y="1410676"/>
            <a:ext cx="9005904" cy="4945674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13550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689415" y="293187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Güncelleme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D0C96BC-3B3B-902A-5BE0-E39206245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7" y="1991170"/>
            <a:ext cx="10305009" cy="3351699"/>
          </a:xfrm>
          <a:effectLst>
            <a:softEdge rad="31750"/>
          </a:effec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0AB50DE-49B3-C2C1-56CD-994FAE5CC9F7}"/>
              </a:ext>
            </a:extLst>
          </p:cNvPr>
          <p:cNvSpPr txBox="1"/>
          <p:nvPr/>
        </p:nvSpPr>
        <p:spPr>
          <a:xfrm>
            <a:off x="777667" y="1330465"/>
            <a:ext cx="667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Try-catch</a:t>
            </a:r>
            <a:r>
              <a:rPr lang="tr-TR" dirty="0"/>
              <a:t> bitişi</a:t>
            </a:r>
          </a:p>
        </p:txBody>
      </p:sp>
    </p:spTree>
    <p:extLst>
      <p:ext uri="{BB962C8B-B14F-4D97-AF65-F5344CB8AC3E}">
        <p14:creationId xmlns:p14="http://schemas.microsoft.com/office/powerpoint/2010/main" val="2032398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1039793" y="276110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8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Oyun Bitti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090CC87-0826-C2EF-3F78-566E0747B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2" y="2041387"/>
            <a:ext cx="9834844" cy="3109079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38100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1415808" y="450782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9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Çizim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796A030-233E-CBFA-3579-74C43ECF9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19" y="1483028"/>
            <a:ext cx="7883281" cy="5055884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72307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1415808" y="450782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9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Çizim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94301FA-53DF-445D-2012-AC56C3E4D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48" y="1586401"/>
            <a:ext cx="8489952" cy="4601697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43630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1415808" y="450782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9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Çizim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853BFFC-98C7-F72F-AA19-2425F7D2F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63" y="1486685"/>
            <a:ext cx="8185506" cy="4768837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2001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1415808" y="450782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9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Çizim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67DE214-7299-2A10-777B-C68574FFB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6" y="2341548"/>
            <a:ext cx="9781034" cy="2786641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4097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1653200" y="450782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10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Sınıfın Run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7ECCE48-B171-C43B-7EF7-E7C76FD8E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562"/>
            <a:ext cx="8974015" cy="469516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28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0" y="275214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Obstacle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(Engellerin [boruların] Sınıfı) </a:t>
            </a:r>
          </a:p>
        </p:txBody>
      </p:sp>
      <p:pic>
        <p:nvPicPr>
          <p:cNvPr id="17" name="İçerik Yer Tutucusu 16">
            <a:extLst>
              <a:ext uri="{FF2B5EF4-FFF2-40B4-BE49-F238E27FC236}">
                <a16:creationId xmlns:a16="http://schemas.microsoft.com/office/drawing/2014/main" id="{563A262C-921A-1D0D-A509-EEC9F85D7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204" y="2766877"/>
            <a:ext cx="9038359" cy="227125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9A3F12A0-D884-BD8B-5FF9-E73FAB188A79}"/>
              </a:ext>
            </a:extLst>
          </p:cNvPr>
          <p:cNvSpPr txBox="1"/>
          <p:nvPr/>
        </p:nvSpPr>
        <p:spPr>
          <a:xfrm>
            <a:off x="237836" y="1619275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tr-TR" sz="2000" b="1" dirty="0"/>
              <a:t>İçindeki Özellikler ve Değerler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F2DFA4D7-ABC9-7E4F-A80E-2AF2ACF13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91" y="4689089"/>
            <a:ext cx="961817" cy="2168911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3C4B60C8-AA2C-0CBE-D6C2-06FD6C32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5045" y="1044655"/>
            <a:ext cx="957155" cy="24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1653200" y="450782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10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Sınıfın Run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7ECCE48-B171-C43B-7EF7-E7C76FD8E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562"/>
            <a:ext cx="8974015" cy="469516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69736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33A633DA-704C-B1CE-03B1-3D3400B229B5}"/>
              </a:ext>
            </a:extLst>
          </p:cNvPr>
          <p:cNvSpPr/>
          <p:nvPr/>
        </p:nvSpPr>
        <p:spPr>
          <a:xfrm>
            <a:off x="6998677" y="2998177"/>
            <a:ext cx="1899139" cy="199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451585" y="405587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11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Sınıfın </a:t>
            </a:r>
            <a:r>
              <a:rPr lang="tr-TR" sz="4400" b="0" cap="none" spc="0" dirty="0" err="1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mouseClicked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B6A6DCA0-2028-C902-2741-25B49E125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1" y="2863247"/>
            <a:ext cx="10617690" cy="1175937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63252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33A633DA-704C-B1CE-03B1-3D3400B229B5}"/>
              </a:ext>
            </a:extLst>
          </p:cNvPr>
          <p:cNvSpPr/>
          <p:nvPr/>
        </p:nvSpPr>
        <p:spPr>
          <a:xfrm>
            <a:off x="6998677" y="2998177"/>
            <a:ext cx="1899139" cy="199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451585" y="405587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12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Sınıfın </a:t>
            </a:r>
            <a:r>
              <a:rPr lang="tr-TR" sz="4400" b="0" cap="none" spc="0" dirty="0" err="1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mousePressed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39BD1D7-2698-5221-CAAB-F9B52D8AD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6" y="2575674"/>
            <a:ext cx="9729196" cy="190697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21195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33A633DA-704C-B1CE-03B1-3D3400B229B5}"/>
              </a:ext>
            </a:extLst>
          </p:cNvPr>
          <p:cNvSpPr/>
          <p:nvPr/>
        </p:nvSpPr>
        <p:spPr>
          <a:xfrm>
            <a:off x="6998677" y="2998177"/>
            <a:ext cx="1899139" cy="199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73383" y="443425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13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Sınıfın </a:t>
            </a:r>
            <a:r>
              <a:rPr lang="tr-TR" sz="4400" b="0" cap="none" spc="0" dirty="0" err="1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mouseReleased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7320A31-6F9C-6E58-D14D-D86DEE8E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2" y="2575674"/>
            <a:ext cx="10176676" cy="2152055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46119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33A633DA-704C-B1CE-03B1-3D3400B229B5}"/>
              </a:ext>
            </a:extLst>
          </p:cNvPr>
          <p:cNvSpPr/>
          <p:nvPr/>
        </p:nvSpPr>
        <p:spPr>
          <a:xfrm>
            <a:off x="6998677" y="2998177"/>
            <a:ext cx="1899139" cy="199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273383" y="443425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14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Sınıfın </a:t>
            </a:r>
            <a:r>
              <a:rPr lang="tr-TR" sz="4400" b="0" cap="none" spc="0" dirty="0" err="1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mouseEntered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76CC575-715C-AF06-0916-47FB82A6C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23" y="2461006"/>
            <a:ext cx="8788779" cy="211954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67621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33A633DA-704C-B1CE-03B1-3D3400B229B5}"/>
              </a:ext>
            </a:extLst>
          </p:cNvPr>
          <p:cNvSpPr/>
          <p:nvPr/>
        </p:nvSpPr>
        <p:spPr>
          <a:xfrm>
            <a:off x="6998677" y="2998177"/>
            <a:ext cx="1899139" cy="199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-495574" y="418943"/>
            <a:ext cx="10263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15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Sınıfın </a:t>
            </a:r>
            <a:r>
              <a:rPr lang="tr-TR" sz="4400" b="0" cap="none" spc="0" dirty="0" err="1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mouseExited</a:t>
            </a:r>
            <a:r>
              <a:rPr lang="tr-TR" sz="440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Metodu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FE42823-2D18-B124-0C3C-E76830A31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85" y="2752432"/>
            <a:ext cx="7340277" cy="163831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26566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tr-TR" smtClean="0"/>
              <a:pPr lvl="0" rtl="0"/>
              <a:t>56</a:t>
            </a:fld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0C17B54-8D07-9CC3-D8C4-0845F72F8700}"/>
              </a:ext>
            </a:extLst>
          </p:cNvPr>
          <p:cNvSpPr/>
          <p:nvPr/>
        </p:nvSpPr>
        <p:spPr>
          <a:xfrm>
            <a:off x="743363" y="2591319"/>
            <a:ext cx="4535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cap="none" spc="50" dirty="0">
                <a:ln w="0">
                  <a:solidFill>
                    <a:schemeClr val="tx2">
                      <a:lumMod val="25000"/>
                      <a:lumOff val="75000"/>
                    </a:schemeClr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kdörtgen 20">
            <a:extLst>
              <a:ext uri="{FF2B5EF4-FFF2-40B4-BE49-F238E27FC236}">
                <a16:creationId xmlns:a16="http://schemas.microsoft.com/office/drawing/2014/main" id="{8BE40276-6E20-EEFD-ABAB-A3171F3C62D6}"/>
              </a:ext>
            </a:extLst>
          </p:cNvPr>
          <p:cNvSpPr/>
          <p:nvPr/>
        </p:nvSpPr>
        <p:spPr>
          <a:xfrm>
            <a:off x="7147863" y="3815657"/>
            <a:ext cx="1909973" cy="1363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0B0966C3-8252-7952-CD36-9913A7DB7C7B}"/>
              </a:ext>
            </a:extLst>
          </p:cNvPr>
          <p:cNvSpPr/>
          <p:nvPr/>
        </p:nvSpPr>
        <p:spPr>
          <a:xfrm>
            <a:off x="9721079" y="1288350"/>
            <a:ext cx="1632721" cy="96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0" y="275214"/>
            <a:ext cx="118000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Obstacle</a:t>
            </a:r>
            <a:r>
              <a:rPr lang="tr-T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Class (Engellerin [boruların] Sınıfı) 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A3F12A0-D884-BD8B-5FF9-E73FAB188A79}"/>
              </a:ext>
            </a:extLst>
          </p:cNvPr>
          <p:cNvSpPr txBox="1"/>
          <p:nvPr/>
        </p:nvSpPr>
        <p:spPr>
          <a:xfrm>
            <a:off x="237836" y="1425515"/>
            <a:ext cx="6687128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b="1" dirty="0"/>
              <a:t>İçindeki </a:t>
            </a:r>
            <a:r>
              <a:rPr lang="tr-TR" sz="2000" b="1" dirty="0" err="1"/>
              <a:t>Metodlar</a:t>
            </a:r>
            <a:endParaRPr lang="tr-TR" sz="2000" b="1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7C8E2E40-401B-8EDA-7DB3-216EA00D2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2003806"/>
            <a:ext cx="5806440" cy="4352544"/>
          </a:xfrm>
        </p:spPr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</a:t>
            </a:r>
            <a:r>
              <a:rPr lang="tr-TR" dirty="0" err="1">
                <a:solidFill>
                  <a:srgbClr val="C097F8"/>
                </a:solidFill>
              </a:rPr>
              <a:t>constructorı</a:t>
            </a:r>
            <a:endParaRPr lang="tr-TR" dirty="0">
              <a:solidFill>
                <a:srgbClr val="C097F8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tr-TR" dirty="0">
              <a:solidFill>
                <a:srgbClr val="C097F8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reset metodu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>
              <a:solidFill>
                <a:srgbClr val="C097F8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kesişme metodu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>
              <a:solidFill>
                <a:srgbClr val="C097F8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geçme metodu</a:t>
            </a:r>
          </a:p>
          <a:p>
            <a:pPr marL="914400" lvl="1" indent="-457200">
              <a:buFont typeface="+mj-lt"/>
              <a:buAutoNum type="arabicPeriod"/>
            </a:pPr>
            <a:endParaRPr lang="tr-TR" dirty="0">
              <a:solidFill>
                <a:srgbClr val="C097F8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tr-TR" dirty="0">
                <a:solidFill>
                  <a:srgbClr val="C097F8"/>
                </a:solidFill>
              </a:rPr>
              <a:t>Sınıfın x ekseninde hareket metodu </a:t>
            </a:r>
          </a:p>
          <a:p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96C4E86-E1A9-9FF0-33CE-03F59E4FB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61" y="2052170"/>
            <a:ext cx="7860070" cy="45648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9CD4DEB-6A9A-5B43-8094-BD0C15383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62220"/>
            <a:ext cx="6078923" cy="46583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2733AAC-10E8-7AE4-7402-896461336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28" y="3603637"/>
            <a:ext cx="7363824" cy="45648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089BFFA-2408-3CE2-04FF-33CF93E469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28" y="4430583"/>
            <a:ext cx="6953737" cy="45648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4988ADBB-36F4-004F-5042-4B79D5F7BE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06" y="5204244"/>
            <a:ext cx="4880031" cy="4564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2905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222190" y="437395"/>
            <a:ext cx="630679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</a:t>
            </a:r>
            <a:r>
              <a:rPr lang="tr-TR" sz="4400" b="0" cap="none" spc="0" dirty="0" err="1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Constructorı</a:t>
            </a: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AC849AA-5DAA-CD9C-26C9-1301981F3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8" y="1861017"/>
            <a:ext cx="10443312" cy="3456432"/>
          </a:xfrm>
          <a:effectLst>
            <a:softEdge rad="31750"/>
          </a:effectLst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0B2CA5C1-288E-8E87-8CC2-1256A272F178}"/>
              </a:ext>
            </a:extLst>
          </p:cNvPr>
          <p:cNvCxnSpPr/>
          <p:nvPr/>
        </p:nvCxnSpPr>
        <p:spPr>
          <a:xfrm>
            <a:off x="9234442" y="5676685"/>
            <a:ext cx="2495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4346B0ED-0A71-115F-2671-DF122A23B57E}"/>
              </a:ext>
            </a:extLst>
          </p:cNvPr>
          <p:cNvCxnSpPr>
            <a:cxnSpLocks/>
          </p:cNvCxnSpPr>
          <p:nvPr/>
        </p:nvCxnSpPr>
        <p:spPr>
          <a:xfrm flipH="1" flipV="1">
            <a:off x="9419599" y="3749448"/>
            <a:ext cx="7123" cy="2087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0845F44-A31A-E881-FF30-529FFF29FB2E}"/>
              </a:ext>
            </a:extLst>
          </p:cNvPr>
          <p:cNvSpPr txBox="1"/>
          <p:nvPr/>
        </p:nvSpPr>
        <p:spPr>
          <a:xfrm>
            <a:off x="9461616" y="3564782"/>
            <a:ext cx="3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2CC3B4"/>
                </a:solidFill>
              </a:rPr>
              <a:t>y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8EE8E9D-AFF2-99CF-CA87-595848C77077}"/>
              </a:ext>
            </a:extLst>
          </p:cNvPr>
          <p:cNvSpPr txBox="1"/>
          <p:nvPr/>
        </p:nvSpPr>
        <p:spPr>
          <a:xfrm>
            <a:off x="11579551" y="5317449"/>
            <a:ext cx="3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2CC3B4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2377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178016" y="429247"/>
            <a:ext cx="69320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Reset Metodu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AD92EA3-4782-D233-21A7-C4FC4CA19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654" y="1877637"/>
            <a:ext cx="10241418" cy="371325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4060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tr-T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tr-TR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E5ACDDF-703A-3D25-D8CE-595A64CE1F67}"/>
              </a:ext>
            </a:extLst>
          </p:cNvPr>
          <p:cNvSpPr/>
          <p:nvPr/>
        </p:nvSpPr>
        <p:spPr>
          <a:xfrm>
            <a:off x="545486" y="497668"/>
            <a:ext cx="693208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tr-TR" sz="4400" b="0" cap="none" spc="0" dirty="0">
                <a:ln w="0"/>
                <a:solidFill>
                  <a:srgbClr val="C097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Sınıfın Kesişme Metodu 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F118F48-B055-C82C-1739-95627F959CC9}"/>
              </a:ext>
            </a:extLst>
          </p:cNvPr>
          <p:cNvSpPr/>
          <p:nvPr/>
        </p:nvSpPr>
        <p:spPr>
          <a:xfrm>
            <a:off x="7340837" y="4127619"/>
            <a:ext cx="1469876" cy="1273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59299C7-4EB6-8AEB-D8D0-A3007BE56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6" y="2657743"/>
            <a:ext cx="10049806" cy="2196270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4929428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7_TF78504181_Win32" id="{0DE342E5-BC75-4B54-8C0B-01224F091F06}" vid="{4DFE5CFD-78B2-4A33-BCE2-0ABA17E2115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{2F0FCB9F-443B-4990-872E-25569A062D88}tf78504181_win32</Template>
  <TotalTime>840</TotalTime>
  <Words>698</Words>
  <Application>Microsoft Office PowerPoint</Application>
  <PresentationFormat>Geniş ekran</PresentationFormat>
  <Paragraphs>237</Paragraphs>
  <Slides>56</Slides>
  <Notes>56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56</vt:i4>
      </vt:variant>
    </vt:vector>
  </HeadingPairs>
  <TitlesOfParts>
    <vt:vector size="61" baseType="lpstr">
      <vt:lpstr>Arial</vt:lpstr>
      <vt:lpstr>Avenir Next LT Pro</vt:lpstr>
      <vt:lpstr>Calibri</vt:lpstr>
      <vt:lpstr>Wingdings</vt:lpstr>
      <vt:lpstr>ShapesVTI</vt:lpstr>
      <vt:lpstr>Flappy Bird Oyunu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Oyunu </dc:title>
  <dc:creator>Nursena AYDIN</dc:creator>
  <cp:lastModifiedBy>Nursena AYDIN</cp:lastModifiedBy>
  <cp:revision>50</cp:revision>
  <dcterms:created xsi:type="dcterms:W3CDTF">2022-12-18T11:54:39Z</dcterms:created>
  <dcterms:modified xsi:type="dcterms:W3CDTF">2023-03-13T07:31:21Z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