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492" r:id="rId6"/>
    <p:sldId id="495" r:id="rId7"/>
    <p:sldId id="498" r:id="rId8"/>
    <p:sldId id="496" r:id="rId9"/>
    <p:sldId id="483" r:id="rId10"/>
    <p:sldId id="387" r:id="rId11"/>
  </p:sldIdLst>
  <p:sldSz cx="9144000" cy="5143500" type="screen16x9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5465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mer KORKUT" initials="ÖK" lastIdx="13" clrIdx="0">
    <p:extLst>
      <p:ext uri="{19B8F6BF-5375-455C-9EA6-DF929625EA0E}">
        <p15:presenceInfo xmlns:p15="http://schemas.microsoft.com/office/powerpoint/2012/main" userId="S-1-5-21-291126801-2364308664-903132962-183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1BA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1" autoAdjust="0"/>
    <p:restoredTop sz="94680" autoAdjust="0"/>
  </p:normalViewPr>
  <p:slideViewPr>
    <p:cSldViewPr showGuides="1">
      <p:cViewPr varScale="1">
        <p:scale>
          <a:sx n="110" d="100"/>
          <a:sy n="110" d="100"/>
        </p:scale>
        <p:origin x="907" y="67"/>
      </p:cViewPr>
      <p:guideLst>
        <p:guide orient="horz" pos="713"/>
        <p:guide pos="5465"/>
        <p:guide pos="295"/>
      </p:guideLst>
    </p:cSldViewPr>
  </p:slideViewPr>
  <p:outlineViewPr>
    <p:cViewPr>
      <p:scale>
        <a:sx n="33" d="100"/>
        <a:sy n="33" d="100"/>
      </p:scale>
      <p:origin x="0" y="719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0"/>
    </p:cViewPr>
  </p:sorterViewPr>
  <p:notesViewPr>
    <p:cSldViewPr showGuides="1">
      <p:cViewPr varScale="1">
        <p:scale>
          <a:sx n="90" d="100"/>
          <a:sy n="90" d="100"/>
        </p:scale>
        <p:origin x="1968" y="5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2950-10C4-47E6-AD21-821AC471D55E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4769-E68D-4409-BC99-8DAB2188A1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735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3C75-A2A1-4E43-A688-F6A52AFACEFD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7B030-A217-4D7F-9360-9827D995B5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1603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744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754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44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31840" y="458797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Başlık Yer Tutucusu 1"/>
          <p:cNvSpPr>
            <a:spLocks noGrp="1"/>
          </p:cNvSpPr>
          <p:nvPr>
            <p:ph type="title"/>
          </p:nvPr>
        </p:nvSpPr>
        <p:spPr>
          <a:xfrm>
            <a:off x="4788024" y="2355726"/>
            <a:ext cx="3380263" cy="1008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2800"/>
              </a:lnSpc>
              <a:defRPr sz="2800"/>
            </a:lvl1pPr>
          </a:lstStyle>
          <a:p>
            <a:r>
              <a:rPr lang="tr-TR" dirty="0" smtClean="0"/>
              <a:t>ASIL BAŞLIK STİLİ İÇİN TIKLATIN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606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 gövde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Başlık Yer Tutucusu 1"/>
          <p:cNvSpPr>
            <a:spLocks noGrp="1"/>
          </p:cNvSpPr>
          <p:nvPr>
            <p:ph type="title"/>
          </p:nvPr>
        </p:nvSpPr>
        <p:spPr>
          <a:xfrm>
            <a:off x="684000" y="266400"/>
            <a:ext cx="7920000" cy="504000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>
            <a:lvl1pPr>
              <a:lnSpc>
                <a:spcPts val="2300"/>
              </a:lnSpc>
              <a:defRPr>
                <a:solidFill>
                  <a:srgbClr val="009A46"/>
                </a:solidFill>
              </a:defRPr>
            </a:lvl1pPr>
          </a:lstStyle>
          <a:p>
            <a:r>
              <a:rPr lang="tr-TR" dirty="0" smtClean="0"/>
              <a:t>ASIL BAŞLIK STİLİ İÇİN TIKLATIN</a:t>
            </a:r>
            <a:endParaRPr lang="tr-TR" dirty="0"/>
          </a:p>
        </p:txBody>
      </p:sp>
      <p:sp>
        <p:nvSpPr>
          <p:cNvPr id="8" name="Metin Yer Tutucusu 2"/>
          <p:cNvSpPr>
            <a:spLocks noGrp="1"/>
          </p:cNvSpPr>
          <p:nvPr>
            <p:ph idx="1"/>
          </p:nvPr>
        </p:nvSpPr>
        <p:spPr>
          <a:xfrm>
            <a:off x="468312" y="1131888"/>
            <a:ext cx="8218487" cy="34162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spcAft>
                <a:spcPts val="600"/>
              </a:spcAft>
              <a:buClr>
                <a:srgbClr val="00B050"/>
              </a:buClr>
              <a:buSzPct val="70000"/>
              <a:buFont typeface="Wingdings 3" panose="05040102010807070707" pitchFamily="18" charset="2"/>
              <a:buNone/>
              <a:defRPr b="0">
                <a:solidFill>
                  <a:schemeClr val="tx2">
                    <a:lumMod val="50000"/>
                  </a:schemeClr>
                </a:solidFill>
              </a:defRPr>
            </a:lvl1pPr>
            <a:lvl2pPr marL="432000" indent="-216000">
              <a:buClr>
                <a:srgbClr val="00B050"/>
              </a:buClr>
              <a:buSzPct val="90000"/>
              <a:buFont typeface="Wingdings 3" panose="05040102010807070707" pitchFamily="18" charset="2"/>
              <a:buChar char=""/>
              <a:defRPr/>
            </a:lvl2pPr>
            <a:lvl3pPr marL="648000" indent="-216000">
              <a:buClr>
                <a:srgbClr val="00B050"/>
              </a:buClr>
              <a:buSzPct val="90000"/>
              <a:buFont typeface="Wingdings 3" panose="05040102010807070707" pitchFamily="18" charset="2"/>
              <a:buChar char=""/>
              <a:defRPr/>
            </a:lvl3pPr>
            <a:lvl4pPr marL="864000" indent="-216000">
              <a:buClr>
                <a:srgbClr val="00B050"/>
              </a:buClr>
              <a:buSzPct val="90000"/>
              <a:buFont typeface="Wingdings 3" panose="05040102010807070707" pitchFamily="18" charset="2"/>
              <a:buChar char=""/>
              <a:defRPr/>
            </a:lvl4pPr>
            <a:lvl5pPr marL="1080000" indent="-216000">
              <a:buClr>
                <a:srgbClr val="00B050"/>
              </a:buClr>
              <a:buSzPct val="90000"/>
              <a:buFont typeface="Wingdings 3" panose="05040102010807070707" pitchFamily="18" charset="2"/>
              <a:buChar char=""/>
              <a:defRPr/>
            </a:lvl5pPr>
          </a:lstStyle>
          <a:p>
            <a:pPr lvl="0"/>
            <a:r>
              <a:rPr lang="tr-TR" dirty="0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960815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 gövde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31888"/>
            <a:ext cx="8229600" cy="3416263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ts val="18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32000" indent="-216000">
              <a:lnSpc>
                <a:spcPts val="18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648000" indent="-216000">
              <a:lnSpc>
                <a:spcPts val="18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864000" indent="-216000">
              <a:lnSpc>
                <a:spcPts val="18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080000" indent="-216000">
              <a:lnSpc>
                <a:spcPts val="18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7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Başlık Yer Tutucusu 1"/>
          <p:cNvSpPr>
            <a:spLocks noGrp="1"/>
          </p:cNvSpPr>
          <p:nvPr>
            <p:ph type="title"/>
          </p:nvPr>
        </p:nvSpPr>
        <p:spPr>
          <a:xfrm>
            <a:off x="684000" y="266400"/>
            <a:ext cx="7920000" cy="504000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>
            <a:lvl1pPr>
              <a:lnSpc>
                <a:spcPts val="2300"/>
              </a:lnSpc>
              <a:defRPr>
                <a:solidFill>
                  <a:srgbClr val="009A46"/>
                </a:solidFill>
              </a:defRPr>
            </a:lvl1pPr>
          </a:lstStyle>
          <a:p>
            <a:r>
              <a:rPr lang="tr-TR" dirty="0" smtClean="0"/>
              <a:t>ASIL BAŞLIK STİLİ İÇİN TIKLATIN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97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 gövde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31888"/>
            <a:ext cx="8229600" cy="3416263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1pPr>
            <a:lvl2pPr marL="432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2pPr>
            <a:lvl3pPr marL="648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3pPr>
            <a:lvl4pPr marL="864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4pPr>
            <a:lvl5pPr marL="1080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7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Başlık Yer Tutucusu 1"/>
          <p:cNvSpPr>
            <a:spLocks noGrp="1"/>
          </p:cNvSpPr>
          <p:nvPr>
            <p:ph type="title"/>
          </p:nvPr>
        </p:nvSpPr>
        <p:spPr>
          <a:xfrm>
            <a:off x="684000" y="266400"/>
            <a:ext cx="7920000" cy="504000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>
            <a:lvl1pPr>
              <a:lnSpc>
                <a:spcPts val="2300"/>
              </a:lnSpc>
              <a:defRPr>
                <a:solidFill>
                  <a:srgbClr val="009A46"/>
                </a:solidFill>
              </a:defRPr>
            </a:lvl1pPr>
          </a:lstStyle>
          <a:p>
            <a:r>
              <a:rPr lang="tr-TR" dirty="0" smtClean="0"/>
              <a:t>ASIL BAŞLIK STİLİ İÇİN TIKLATIN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432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i sütun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31888"/>
            <a:ext cx="8229600" cy="3416263"/>
          </a:xfrm>
          <a:prstGeom prst="rect">
            <a:avLst/>
          </a:prstGeom>
        </p:spPr>
        <p:txBody>
          <a:bodyPr lIns="0" tIns="0" rIns="0" bIns="0" numCol="2" spcCol="108000"/>
          <a:lstStyle>
            <a:lvl1pPr marL="216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  <a:lvl2pPr marL="432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2pPr>
            <a:lvl3pPr marL="648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3pPr>
            <a:lvl4pPr marL="864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4pPr>
            <a:lvl5pPr marL="1080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7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Başlık Yer Tutucusu 1"/>
          <p:cNvSpPr>
            <a:spLocks noGrp="1"/>
          </p:cNvSpPr>
          <p:nvPr>
            <p:ph type="title"/>
          </p:nvPr>
        </p:nvSpPr>
        <p:spPr>
          <a:xfrm>
            <a:off x="684000" y="266400"/>
            <a:ext cx="7920000" cy="504000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>
            <a:lvl1pPr>
              <a:lnSpc>
                <a:spcPts val="2300"/>
              </a:lnSpc>
              <a:defRPr>
                <a:solidFill>
                  <a:srgbClr val="009A46"/>
                </a:solidFill>
              </a:defRPr>
            </a:lvl1pPr>
          </a:lstStyle>
          <a:p>
            <a:r>
              <a:rPr lang="tr-TR" dirty="0" smtClean="0"/>
              <a:t>ASIL BAŞLIK STİLİ İÇİN TIKLATIN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743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ve ana gövde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Başlık Yer Tutucusu 1"/>
          <p:cNvSpPr>
            <a:spLocks noGrp="1"/>
          </p:cNvSpPr>
          <p:nvPr>
            <p:ph type="title"/>
          </p:nvPr>
        </p:nvSpPr>
        <p:spPr>
          <a:xfrm>
            <a:off x="684000" y="266400"/>
            <a:ext cx="7920000" cy="504000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>
            <a:lvl1pPr>
              <a:lnSpc>
                <a:spcPts val="2300"/>
              </a:lnSpc>
              <a:defRPr>
                <a:solidFill>
                  <a:srgbClr val="009A46"/>
                </a:solidFill>
              </a:defRPr>
            </a:lvl1pPr>
          </a:lstStyle>
          <a:p>
            <a:r>
              <a:rPr lang="tr-TR" dirty="0" smtClean="0"/>
              <a:t>ASIL BAŞLIK STİLİ İÇİN TIKLATIN</a:t>
            </a:r>
            <a:endParaRPr lang="tr-TR" dirty="0"/>
          </a:p>
        </p:txBody>
      </p:sp>
      <p:sp>
        <p:nvSpPr>
          <p:cNvPr id="10" name="İçerik Yer Tutucusu 2"/>
          <p:cNvSpPr>
            <a:spLocks noGrp="1"/>
          </p:cNvSpPr>
          <p:nvPr>
            <p:ph idx="1"/>
          </p:nvPr>
        </p:nvSpPr>
        <p:spPr>
          <a:xfrm>
            <a:off x="4499992" y="1131889"/>
            <a:ext cx="4042792" cy="3240062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1pPr>
            <a:lvl2pPr marL="432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2pPr>
            <a:lvl3pPr marL="648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3pPr>
            <a:lvl4pPr marL="864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4pPr>
            <a:lvl5pPr marL="1080000" indent="-216000">
              <a:lnSpc>
                <a:spcPts val="1500"/>
              </a:lnSpc>
              <a:spcAft>
                <a:spcPts val="6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3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11" name="Resim Yer Tutucusu 2"/>
          <p:cNvSpPr>
            <a:spLocks noGrp="1"/>
          </p:cNvSpPr>
          <p:nvPr>
            <p:ph type="pic" idx="12"/>
          </p:nvPr>
        </p:nvSpPr>
        <p:spPr>
          <a:xfrm>
            <a:off x="468313" y="1131888"/>
            <a:ext cx="3815655" cy="3262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626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1131887"/>
            <a:ext cx="5486400" cy="24137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Başlık Yer Tutucusu 1"/>
          <p:cNvSpPr txBox="1">
            <a:spLocks/>
          </p:cNvSpPr>
          <p:nvPr userDrawn="1"/>
        </p:nvSpPr>
        <p:spPr>
          <a:xfrm>
            <a:off x="684000" y="266400"/>
            <a:ext cx="7920000" cy="504000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b="1" kern="1200">
                <a:solidFill>
                  <a:srgbClr val="009A4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tr-TR" dirty="0" smtClean="0"/>
              <a:t>ASIL BAŞLIK STİLİ İÇİN TIKLATIN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602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5" y="4572206"/>
            <a:ext cx="1088671" cy="416557"/>
          </a:xfrm>
          <a:prstGeom prst="rect">
            <a:avLst/>
          </a:prstGeom>
        </p:spPr>
      </p:pic>
      <p:sp>
        <p:nvSpPr>
          <p:cNvPr id="5" name="Dikdörtgen 4"/>
          <p:cNvSpPr/>
          <p:nvPr userDrawn="1"/>
        </p:nvSpPr>
        <p:spPr>
          <a:xfrm>
            <a:off x="468313" y="267525"/>
            <a:ext cx="36000" cy="504000"/>
          </a:xfrm>
          <a:prstGeom prst="rect">
            <a:avLst/>
          </a:prstGeom>
          <a:solidFill>
            <a:srgbClr val="1BA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kış Çizelgesi: Birleştir 12"/>
          <p:cNvSpPr/>
          <p:nvPr userDrawn="1"/>
        </p:nvSpPr>
        <p:spPr>
          <a:xfrm>
            <a:off x="8109766" y="4659982"/>
            <a:ext cx="409111" cy="262192"/>
          </a:xfrm>
          <a:prstGeom prst="flowChartMerge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 bwMode="auto">
          <a:xfrm>
            <a:off x="8206309" y="4671216"/>
            <a:ext cx="216024" cy="159784"/>
          </a:xfrm>
          <a:custGeom>
            <a:avLst/>
            <a:gdLst>
              <a:gd name="connsiteX0" fmla="*/ 0 w 395849"/>
              <a:gd name="connsiteY0" fmla="*/ 0 h 288031"/>
              <a:gd name="connsiteX1" fmla="*/ 395849 w 395849"/>
              <a:gd name="connsiteY1" fmla="*/ 0 h 288031"/>
              <a:gd name="connsiteX2" fmla="*/ 395849 w 395849"/>
              <a:gd name="connsiteY2" fmla="*/ 288031 h 288031"/>
              <a:gd name="connsiteX3" fmla="*/ 0 w 395849"/>
              <a:gd name="connsiteY3" fmla="*/ 288031 h 288031"/>
              <a:gd name="connsiteX4" fmla="*/ 0 w 395849"/>
              <a:gd name="connsiteY4" fmla="*/ 0 h 288031"/>
              <a:gd name="connsiteX0" fmla="*/ 0 w 395849"/>
              <a:gd name="connsiteY0" fmla="*/ 0 h 288031"/>
              <a:gd name="connsiteX1" fmla="*/ 395849 w 395849"/>
              <a:gd name="connsiteY1" fmla="*/ 0 h 288031"/>
              <a:gd name="connsiteX2" fmla="*/ 395849 w 395849"/>
              <a:gd name="connsiteY2" fmla="*/ 288031 h 288031"/>
              <a:gd name="connsiteX3" fmla="*/ 0 w 395849"/>
              <a:gd name="connsiteY3" fmla="*/ 288031 h 288031"/>
              <a:gd name="connsiteX4" fmla="*/ 0 w 395849"/>
              <a:gd name="connsiteY4" fmla="*/ 0 h 288031"/>
              <a:gd name="connsiteX0" fmla="*/ 8039 w 403888"/>
              <a:gd name="connsiteY0" fmla="*/ 0 h 290877"/>
              <a:gd name="connsiteX1" fmla="*/ 403888 w 403888"/>
              <a:gd name="connsiteY1" fmla="*/ 0 h 290877"/>
              <a:gd name="connsiteX2" fmla="*/ 403888 w 403888"/>
              <a:gd name="connsiteY2" fmla="*/ 288031 h 290877"/>
              <a:gd name="connsiteX3" fmla="*/ 8039 w 403888"/>
              <a:gd name="connsiteY3" fmla="*/ 288031 h 290877"/>
              <a:gd name="connsiteX4" fmla="*/ 0 w 403888"/>
              <a:gd name="connsiteY4" fmla="*/ 290877 h 290877"/>
              <a:gd name="connsiteX5" fmla="*/ 8039 w 403888"/>
              <a:gd name="connsiteY5" fmla="*/ 0 h 290877"/>
              <a:gd name="connsiteX0" fmla="*/ 48144 w 443993"/>
              <a:gd name="connsiteY0" fmla="*/ 0 h 379109"/>
              <a:gd name="connsiteX1" fmla="*/ 443993 w 443993"/>
              <a:gd name="connsiteY1" fmla="*/ 0 h 379109"/>
              <a:gd name="connsiteX2" fmla="*/ 443993 w 443993"/>
              <a:gd name="connsiteY2" fmla="*/ 288031 h 379109"/>
              <a:gd name="connsiteX3" fmla="*/ 48144 w 443993"/>
              <a:gd name="connsiteY3" fmla="*/ 288031 h 379109"/>
              <a:gd name="connsiteX4" fmla="*/ 0 w 443993"/>
              <a:gd name="connsiteY4" fmla="*/ 379109 h 379109"/>
              <a:gd name="connsiteX5" fmla="*/ 48144 w 443993"/>
              <a:gd name="connsiteY5" fmla="*/ 0 h 379109"/>
              <a:gd name="connsiteX0" fmla="*/ 48144 w 443993"/>
              <a:gd name="connsiteY0" fmla="*/ 0 h 380273"/>
              <a:gd name="connsiteX1" fmla="*/ 443993 w 443993"/>
              <a:gd name="connsiteY1" fmla="*/ 0 h 380273"/>
              <a:gd name="connsiteX2" fmla="*/ 443993 w 443993"/>
              <a:gd name="connsiteY2" fmla="*/ 288031 h 380273"/>
              <a:gd name="connsiteX3" fmla="*/ 260702 w 443993"/>
              <a:gd name="connsiteY3" fmla="*/ 380273 h 380273"/>
              <a:gd name="connsiteX4" fmla="*/ 0 w 443993"/>
              <a:gd name="connsiteY4" fmla="*/ 379109 h 380273"/>
              <a:gd name="connsiteX5" fmla="*/ 48144 w 443993"/>
              <a:gd name="connsiteY5" fmla="*/ 0 h 380273"/>
              <a:gd name="connsiteX0" fmla="*/ 18 w 395867"/>
              <a:gd name="connsiteY0" fmla="*/ 0 h 380273"/>
              <a:gd name="connsiteX1" fmla="*/ 395867 w 395867"/>
              <a:gd name="connsiteY1" fmla="*/ 0 h 380273"/>
              <a:gd name="connsiteX2" fmla="*/ 395867 w 395867"/>
              <a:gd name="connsiteY2" fmla="*/ 288031 h 380273"/>
              <a:gd name="connsiteX3" fmla="*/ 212576 w 395867"/>
              <a:gd name="connsiteY3" fmla="*/ 380273 h 380273"/>
              <a:gd name="connsiteX4" fmla="*/ 0 w 395867"/>
              <a:gd name="connsiteY4" fmla="*/ 294888 h 380273"/>
              <a:gd name="connsiteX5" fmla="*/ 18 w 395867"/>
              <a:gd name="connsiteY5" fmla="*/ 0 h 380273"/>
              <a:gd name="connsiteX0" fmla="*/ 18 w 395867"/>
              <a:gd name="connsiteY0" fmla="*/ 0 h 380273"/>
              <a:gd name="connsiteX1" fmla="*/ 395867 w 395867"/>
              <a:gd name="connsiteY1" fmla="*/ 0 h 380273"/>
              <a:gd name="connsiteX2" fmla="*/ 395867 w 395867"/>
              <a:gd name="connsiteY2" fmla="*/ 288031 h 380273"/>
              <a:gd name="connsiteX3" fmla="*/ 200545 w 395867"/>
              <a:gd name="connsiteY3" fmla="*/ 380273 h 380273"/>
              <a:gd name="connsiteX4" fmla="*/ 0 w 395867"/>
              <a:gd name="connsiteY4" fmla="*/ 294888 h 380273"/>
              <a:gd name="connsiteX5" fmla="*/ 18 w 395867"/>
              <a:gd name="connsiteY5" fmla="*/ 0 h 38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867" h="380273">
                <a:moveTo>
                  <a:pt x="18" y="0"/>
                </a:moveTo>
                <a:lnTo>
                  <a:pt x="395867" y="0"/>
                </a:lnTo>
                <a:lnTo>
                  <a:pt x="395867" y="288031"/>
                </a:lnTo>
                <a:lnTo>
                  <a:pt x="200545" y="380273"/>
                </a:lnTo>
                <a:lnTo>
                  <a:pt x="0" y="294888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defRPr/>
            </a:pPr>
            <a:fld id="{BA800EAB-3E1C-4552-A81D-A51D618F36A4}" type="slidenum">
              <a:rPr lang="tr-TR" altLang="tr-TR" sz="900" b="0" spc="0" baseline="0" smtClean="0">
                <a:solidFill>
                  <a:schemeClr val="bg1"/>
                </a:solidFill>
              </a:rPr>
              <a:pPr algn="ctr" eaLnBrk="1" hangingPunct="1">
                <a:lnSpc>
                  <a:spcPts val="1100"/>
                </a:lnSpc>
                <a:defRPr/>
              </a:pPr>
              <a:t>‹#›</a:t>
            </a:fld>
            <a:r>
              <a:rPr lang="tr-TR" altLang="tr-TR" sz="700" b="0" spc="0" baseline="0" dirty="0" smtClean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4" name="Akış Çizelgesi: Birleştir 13"/>
          <p:cNvSpPr/>
          <p:nvPr userDrawn="1"/>
        </p:nvSpPr>
        <p:spPr>
          <a:xfrm flipV="1">
            <a:off x="8339353" y="4659982"/>
            <a:ext cx="409111" cy="258163"/>
          </a:xfrm>
          <a:prstGeom prst="flowChartMerge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900" dirty="0"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 bwMode="auto">
          <a:xfrm>
            <a:off x="8435896" y="4751108"/>
            <a:ext cx="216024" cy="159784"/>
          </a:xfrm>
          <a:custGeom>
            <a:avLst/>
            <a:gdLst>
              <a:gd name="connsiteX0" fmla="*/ 0 w 395849"/>
              <a:gd name="connsiteY0" fmla="*/ 0 h 288031"/>
              <a:gd name="connsiteX1" fmla="*/ 395849 w 395849"/>
              <a:gd name="connsiteY1" fmla="*/ 0 h 288031"/>
              <a:gd name="connsiteX2" fmla="*/ 395849 w 395849"/>
              <a:gd name="connsiteY2" fmla="*/ 288031 h 288031"/>
              <a:gd name="connsiteX3" fmla="*/ 0 w 395849"/>
              <a:gd name="connsiteY3" fmla="*/ 288031 h 288031"/>
              <a:gd name="connsiteX4" fmla="*/ 0 w 395849"/>
              <a:gd name="connsiteY4" fmla="*/ 0 h 288031"/>
              <a:gd name="connsiteX0" fmla="*/ 0 w 395849"/>
              <a:gd name="connsiteY0" fmla="*/ 0 h 288031"/>
              <a:gd name="connsiteX1" fmla="*/ 395849 w 395849"/>
              <a:gd name="connsiteY1" fmla="*/ 0 h 288031"/>
              <a:gd name="connsiteX2" fmla="*/ 395849 w 395849"/>
              <a:gd name="connsiteY2" fmla="*/ 288031 h 288031"/>
              <a:gd name="connsiteX3" fmla="*/ 0 w 395849"/>
              <a:gd name="connsiteY3" fmla="*/ 288031 h 288031"/>
              <a:gd name="connsiteX4" fmla="*/ 0 w 395849"/>
              <a:gd name="connsiteY4" fmla="*/ 0 h 288031"/>
              <a:gd name="connsiteX0" fmla="*/ 8039 w 403888"/>
              <a:gd name="connsiteY0" fmla="*/ 0 h 290877"/>
              <a:gd name="connsiteX1" fmla="*/ 403888 w 403888"/>
              <a:gd name="connsiteY1" fmla="*/ 0 h 290877"/>
              <a:gd name="connsiteX2" fmla="*/ 403888 w 403888"/>
              <a:gd name="connsiteY2" fmla="*/ 288031 h 290877"/>
              <a:gd name="connsiteX3" fmla="*/ 8039 w 403888"/>
              <a:gd name="connsiteY3" fmla="*/ 288031 h 290877"/>
              <a:gd name="connsiteX4" fmla="*/ 0 w 403888"/>
              <a:gd name="connsiteY4" fmla="*/ 290877 h 290877"/>
              <a:gd name="connsiteX5" fmla="*/ 8039 w 403888"/>
              <a:gd name="connsiteY5" fmla="*/ 0 h 290877"/>
              <a:gd name="connsiteX0" fmla="*/ 48144 w 443993"/>
              <a:gd name="connsiteY0" fmla="*/ 0 h 379109"/>
              <a:gd name="connsiteX1" fmla="*/ 443993 w 443993"/>
              <a:gd name="connsiteY1" fmla="*/ 0 h 379109"/>
              <a:gd name="connsiteX2" fmla="*/ 443993 w 443993"/>
              <a:gd name="connsiteY2" fmla="*/ 288031 h 379109"/>
              <a:gd name="connsiteX3" fmla="*/ 48144 w 443993"/>
              <a:gd name="connsiteY3" fmla="*/ 288031 h 379109"/>
              <a:gd name="connsiteX4" fmla="*/ 0 w 443993"/>
              <a:gd name="connsiteY4" fmla="*/ 379109 h 379109"/>
              <a:gd name="connsiteX5" fmla="*/ 48144 w 443993"/>
              <a:gd name="connsiteY5" fmla="*/ 0 h 379109"/>
              <a:gd name="connsiteX0" fmla="*/ 48144 w 443993"/>
              <a:gd name="connsiteY0" fmla="*/ 0 h 380273"/>
              <a:gd name="connsiteX1" fmla="*/ 443993 w 443993"/>
              <a:gd name="connsiteY1" fmla="*/ 0 h 380273"/>
              <a:gd name="connsiteX2" fmla="*/ 443993 w 443993"/>
              <a:gd name="connsiteY2" fmla="*/ 288031 h 380273"/>
              <a:gd name="connsiteX3" fmla="*/ 260702 w 443993"/>
              <a:gd name="connsiteY3" fmla="*/ 380273 h 380273"/>
              <a:gd name="connsiteX4" fmla="*/ 0 w 443993"/>
              <a:gd name="connsiteY4" fmla="*/ 379109 h 380273"/>
              <a:gd name="connsiteX5" fmla="*/ 48144 w 443993"/>
              <a:gd name="connsiteY5" fmla="*/ 0 h 380273"/>
              <a:gd name="connsiteX0" fmla="*/ 18 w 395867"/>
              <a:gd name="connsiteY0" fmla="*/ 0 h 380273"/>
              <a:gd name="connsiteX1" fmla="*/ 395867 w 395867"/>
              <a:gd name="connsiteY1" fmla="*/ 0 h 380273"/>
              <a:gd name="connsiteX2" fmla="*/ 395867 w 395867"/>
              <a:gd name="connsiteY2" fmla="*/ 288031 h 380273"/>
              <a:gd name="connsiteX3" fmla="*/ 212576 w 395867"/>
              <a:gd name="connsiteY3" fmla="*/ 380273 h 380273"/>
              <a:gd name="connsiteX4" fmla="*/ 0 w 395867"/>
              <a:gd name="connsiteY4" fmla="*/ 294888 h 380273"/>
              <a:gd name="connsiteX5" fmla="*/ 18 w 395867"/>
              <a:gd name="connsiteY5" fmla="*/ 0 h 380273"/>
              <a:gd name="connsiteX0" fmla="*/ 18 w 395867"/>
              <a:gd name="connsiteY0" fmla="*/ 0 h 380273"/>
              <a:gd name="connsiteX1" fmla="*/ 395867 w 395867"/>
              <a:gd name="connsiteY1" fmla="*/ 0 h 380273"/>
              <a:gd name="connsiteX2" fmla="*/ 395867 w 395867"/>
              <a:gd name="connsiteY2" fmla="*/ 288031 h 380273"/>
              <a:gd name="connsiteX3" fmla="*/ 200545 w 395867"/>
              <a:gd name="connsiteY3" fmla="*/ 380273 h 380273"/>
              <a:gd name="connsiteX4" fmla="*/ 0 w 395867"/>
              <a:gd name="connsiteY4" fmla="*/ 294888 h 380273"/>
              <a:gd name="connsiteX5" fmla="*/ 18 w 395867"/>
              <a:gd name="connsiteY5" fmla="*/ 0 h 38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867" h="380273">
                <a:moveTo>
                  <a:pt x="18" y="0"/>
                </a:moveTo>
                <a:lnTo>
                  <a:pt x="395867" y="0"/>
                </a:lnTo>
                <a:lnTo>
                  <a:pt x="395867" y="288031"/>
                </a:lnTo>
                <a:lnTo>
                  <a:pt x="200545" y="380273"/>
                </a:lnTo>
                <a:lnTo>
                  <a:pt x="0" y="294888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  <a:extLst/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defRPr/>
            </a:pPr>
            <a:r>
              <a:rPr lang="tr-TR" altLang="tr-TR" sz="900" b="0" spc="0" baseline="0" dirty="0" smtClean="0">
                <a:solidFill>
                  <a:schemeClr val="bg1"/>
                </a:solidFill>
              </a:rPr>
              <a:t>23</a:t>
            </a:r>
            <a:endParaRPr lang="tr-TR" altLang="tr-TR" sz="700" b="0" spc="0" baseline="0" dirty="0" smtClean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 userDrawn="1"/>
        </p:nvSpPr>
        <p:spPr>
          <a:xfrm>
            <a:off x="3995936" y="475475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1" u="sng" kern="0" dirty="0" smtClean="0">
                <a:solidFill>
                  <a:srgbClr val="FF0000"/>
                </a:solidFill>
                <a:sym typeface="Calibri"/>
              </a:rPr>
              <a:t>TASNİF DIŞI</a:t>
            </a:r>
          </a:p>
        </p:txBody>
      </p:sp>
      <p:sp>
        <p:nvSpPr>
          <p:cNvPr id="3" name="Dikdörtgen 2"/>
          <p:cNvSpPr/>
          <p:nvPr userDrawn="1"/>
        </p:nvSpPr>
        <p:spPr>
          <a:xfrm>
            <a:off x="3995936" y="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1" u="sng" kern="0" dirty="0" smtClean="0">
                <a:solidFill>
                  <a:srgbClr val="FF0000"/>
                </a:solidFill>
                <a:sym typeface="Calibri"/>
              </a:rPr>
              <a:t>TASNİF DIŞI</a:t>
            </a:r>
          </a:p>
        </p:txBody>
      </p:sp>
    </p:spTree>
    <p:extLst>
      <p:ext uri="{BB962C8B-B14F-4D97-AF65-F5344CB8AC3E}">
        <p14:creationId xmlns:p14="http://schemas.microsoft.com/office/powerpoint/2010/main" val="320262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0" r:id="rId4"/>
    <p:sldLayoutId id="2147483658" r:id="rId5"/>
    <p:sldLayoutId id="2147483652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80000" algn="l" defTabSz="914400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39"/>
            <a:ext cx="9144000" cy="5143500"/>
          </a:xfrm>
          <a:prstGeom prst="rect">
            <a:avLst/>
          </a:prstGeom>
        </p:spPr>
      </p:pic>
      <p:sp>
        <p:nvSpPr>
          <p:cNvPr id="30" name="Başlık 29"/>
          <p:cNvSpPr>
            <a:spLocks noGrp="1"/>
          </p:cNvSpPr>
          <p:nvPr>
            <p:ph type="title"/>
          </p:nvPr>
        </p:nvSpPr>
        <p:spPr>
          <a:xfrm>
            <a:off x="4788024" y="2110635"/>
            <a:ext cx="2520280" cy="1037179"/>
          </a:xfrm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tr-TR" sz="2400" dirty="0" smtClean="0">
                <a:solidFill>
                  <a:prstClr val="white"/>
                </a:solidFill>
              </a:rPr>
              <a:t>STAJ DÖNEMİ DEĞERLENDİRME SUNUMU</a:t>
            </a:r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31" name="Resim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72808"/>
            <a:ext cx="2775209" cy="1175006"/>
          </a:xfrm>
          <a:prstGeom prst="rect">
            <a:avLst/>
          </a:prstGeom>
        </p:spPr>
      </p:pic>
      <p:sp>
        <p:nvSpPr>
          <p:cNvPr id="5" name="Shape 6"/>
          <p:cNvSpPr/>
          <p:nvPr/>
        </p:nvSpPr>
        <p:spPr>
          <a:xfrm>
            <a:off x="3507747" y="4443958"/>
            <a:ext cx="2128505" cy="2923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 defTabSz="303610">
              <a:defRPr sz="1800"/>
            </a:pPr>
            <a:r>
              <a:rPr lang="tr-TR" sz="1900" b="1" kern="0" dirty="0" smtClean="0">
                <a:solidFill>
                  <a:srgbClr val="FFFFFF"/>
                </a:solidFill>
                <a:sym typeface="Calibri"/>
              </a:rPr>
              <a:t>2020</a:t>
            </a:r>
            <a:endParaRPr lang="tr-TR" sz="1900" b="1" kern="0" dirty="0">
              <a:solidFill>
                <a:srgbClr val="FFFFFF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8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770400"/>
            <a:ext cx="7056784" cy="3489421"/>
          </a:xfrm>
        </p:spPr>
        <p:txBody>
          <a:bodyPr/>
          <a:lstStyle/>
          <a:p>
            <a:endParaRPr lang="tr-TR" altLang="tr-TR" b="1" dirty="0" smtClean="0"/>
          </a:p>
          <a:p>
            <a:r>
              <a:rPr lang="tr-TR" altLang="tr-TR" b="1" dirty="0" smtClean="0"/>
              <a:t>Adı </a:t>
            </a:r>
            <a:r>
              <a:rPr lang="tr-TR" altLang="tr-TR" b="1" dirty="0"/>
              <a:t>Soyadı</a:t>
            </a:r>
            <a:r>
              <a:rPr lang="tr-TR" altLang="tr-TR" b="1" dirty="0" smtClean="0"/>
              <a:t>: Nursena Kurubaş</a:t>
            </a:r>
            <a:endParaRPr lang="tr-TR" altLang="tr-TR" b="1" dirty="0"/>
          </a:p>
          <a:p>
            <a:r>
              <a:rPr lang="tr-TR" altLang="tr-TR" b="1" dirty="0"/>
              <a:t>Okul </a:t>
            </a:r>
            <a:r>
              <a:rPr lang="tr-TR" altLang="tr-TR" b="1" dirty="0" smtClean="0"/>
              <a:t>: Bilkent Üniversitesi</a:t>
            </a:r>
            <a:endParaRPr lang="tr-TR" altLang="tr-TR" b="1" dirty="0"/>
          </a:p>
          <a:p>
            <a:r>
              <a:rPr lang="tr-TR" altLang="tr-TR" b="1" dirty="0"/>
              <a:t>Bölüm: </a:t>
            </a:r>
            <a:r>
              <a:rPr lang="tr-TR" altLang="tr-TR" b="1" dirty="0" smtClean="0"/>
              <a:t>Bilgisayar Mühendisliği</a:t>
            </a:r>
            <a:endParaRPr lang="tr-TR" altLang="tr-TR" b="1" dirty="0"/>
          </a:p>
          <a:p>
            <a:r>
              <a:rPr lang="tr-TR" altLang="tr-TR" b="1" dirty="0"/>
              <a:t>Sınıf :  </a:t>
            </a:r>
            <a:r>
              <a:rPr lang="tr-TR" altLang="tr-TR" b="1" dirty="0" smtClean="0"/>
              <a:t>4. Sınıf</a:t>
            </a:r>
            <a:endParaRPr lang="tr-TR" altLang="tr-TR" b="1" dirty="0"/>
          </a:p>
          <a:p>
            <a:r>
              <a:rPr lang="tr-TR" altLang="tr-TR" b="1" dirty="0"/>
              <a:t>Staj </a:t>
            </a:r>
            <a:r>
              <a:rPr lang="tr-TR" altLang="tr-TR" b="1" dirty="0" smtClean="0"/>
              <a:t>Yapılan </a:t>
            </a:r>
            <a:r>
              <a:rPr lang="tr-TR" altLang="tr-TR" b="1" dirty="0"/>
              <a:t>Müdürlük/Direktörlük: </a:t>
            </a:r>
            <a:r>
              <a:rPr lang="tr-TR" altLang="tr-TR" b="1" dirty="0" smtClean="0"/>
              <a:t>Komuta Kontrol Sistemleri</a:t>
            </a:r>
            <a:endParaRPr lang="tr-TR" altLang="tr-TR" b="1" dirty="0"/>
          </a:p>
          <a:p>
            <a:r>
              <a:rPr lang="tr-TR" altLang="tr-TR" b="1" dirty="0"/>
              <a:t>Staj </a:t>
            </a:r>
            <a:r>
              <a:rPr lang="tr-TR" altLang="tr-TR" b="1" dirty="0" smtClean="0"/>
              <a:t>Yapılan Proje</a:t>
            </a:r>
            <a:r>
              <a:rPr lang="tr-TR" altLang="tr-TR" b="1" dirty="0"/>
              <a:t>:  </a:t>
            </a:r>
            <a:r>
              <a:rPr lang="tr-TR" altLang="tr-TR" b="1" dirty="0" err="1" smtClean="0"/>
              <a:t>FocusFlite</a:t>
            </a:r>
            <a:r>
              <a:rPr lang="tr-TR" altLang="tr-TR" b="1" dirty="0" smtClean="0"/>
              <a:t> Yan Proje</a:t>
            </a:r>
            <a:endParaRPr lang="tr-TR" altLang="tr-TR" b="1" dirty="0"/>
          </a:p>
          <a:p>
            <a:r>
              <a:rPr lang="tr-TR" altLang="tr-TR" b="1" dirty="0"/>
              <a:t>Staj Başlangıç-Bitiş Tarihi</a:t>
            </a:r>
            <a:r>
              <a:rPr lang="tr-TR" altLang="tr-TR" b="1" dirty="0" smtClean="0"/>
              <a:t>: 10.08.2020 – 10.09.2020</a:t>
            </a:r>
            <a:endParaRPr lang="tr-TR" altLang="tr-TR" b="1" dirty="0"/>
          </a:p>
          <a:p>
            <a:r>
              <a:rPr lang="tr-TR" altLang="tr-TR" b="1" dirty="0"/>
              <a:t>Rehber Personel Adı:  </a:t>
            </a:r>
            <a:r>
              <a:rPr lang="tr-TR" altLang="tr-TR" b="1" dirty="0" smtClean="0"/>
              <a:t>Tahsin Alp Yanar</a:t>
            </a:r>
            <a:endParaRPr lang="tr-TR" altLang="tr-TR" b="1" dirty="0"/>
          </a:p>
          <a:p>
            <a:endParaRPr lang="tr-TR" dirty="0" smtClean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STAJYER BİLGİLERİ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3168351"/>
          </a:xfrm>
        </p:spPr>
        <p:txBody>
          <a:bodyPr numCol="1"/>
          <a:lstStyle/>
          <a:p>
            <a:pPr marL="180000" lvl="0" indent="-180000">
              <a:lnSpc>
                <a:spcPct val="150000"/>
              </a:lnSpc>
            </a:pPr>
            <a:r>
              <a:rPr lang="tr-TR" sz="1800" dirty="0" smtClean="0"/>
              <a:t>Cross-platform araç takibi uygulaması için teknoloji araştırması</a:t>
            </a:r>
          </a:p>
          <a:p>
            <a:pPr marL="180000" lvl="0" indent="-180000">
              <a:lnSpc>
                <a:spcPct val="150000"/>
              </a:lnSpc>
            </a:pPr>
            <a:r>
              <a:rPr lang="tr-TR" sz="1800" dirty="0" smtClean="0"/>
              <a:t>En uygun teknolojilerin seçimiyle beraber proje için </a:t>
            </a:r>
            <a:r>
              <a:rPr lang="tr-TR" sz="1800" dirty="0" err="1" smtClean="0"/>
              <a:t>demo</a:t>
            </a:r>
            <a:r>
              <a:rPr lang="tr-TR" sz="1800" dirty="0" smtClean="0"/>
              <a:t> uygulama geliştirme</a:t>
            </a:r>
          </a:p>
          <a:p>
            <a:pPr marL="180000" indent="-180000">
              <a:lnSpc>
                <a:spcPct val="150000"/>
              </a:lnSpc>
            </a:pPr>
            <a:r>
              <a:rPr lang="tr-TR" sz="1800" dirty="0"/>
              <a:t>Projenin </a:t>
            </a:r>
            <a:r>
              <a:rPr lang="tr-TR" sz="1800" dirty="0" err="1"/>
              <a:t>ürünleştirilmesi</a:t>
            </a:r>
            <a:r>
              <a:rPr lang="tr-TR" sz="1800" dirty="0"/>
              <a:t> hakkında araştırmalar </a:t>
            </a:r>
            <a:r>
              <a:rPr lang="tr-TR" sz="1800" dirty="0" smtClean="0"/>
              <a:t>yapma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STAJ DÖNEMİNDE YAPILAN İŞLER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6669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2591990"/>
          </a:xfrm>
        </p:spPr>
        <p:txBody>
          <a:bodyPr/>
          <a:lstStyle/>
          <a:p>
            <a:r>
              <a:rPr lang="tr-TR" sz="1600" b="1" dirty="0"/>
              <a:t>Demo uygulamasının özellikleri</a:t>
            </a:r>
            <a:r>
              <a:rPr lang="tr-TR" sz="1600" b="1" dirty="0" smtClean="0"/>
              <a:t>:</a:t>
            </a:r>
          </a:p>
          <a:p>
            <a:pPr marL="180000" lvl="0" indent="-180000">
              <a:lnSpc>
                <a:spcPct val="150000"/>
              </a:lnSpc>
            </a:pPr>
            <a:r>
              <a:rPr lang="tr-TR" sz="1600" dirty="0"/>
              <a:t>Çok sayıda araçtan gelen konum verisini harita üzerinde canlı olarak kullanıcıya sunma</a:t>
            </a:r>
          </a:p>
          <a:p>
            <a:pPr marL="180000" lvl="0" indent="-180000">
              <a:lnSpc>
                <a:spcPct val="150000"/>
              </a:lnSpc>
            </a:pPr>
            <a:r>
              <a:rPr lang="tr-TR" sz="1600" dirty="0"/>
              <a:t>Araç hakkında detaylı veri gösterme</a:t>
            </a:r>
          </a:p>
          <a:p>
            <a:pPr marL="180000" lvl="0" indent="-180000">
              <a:lnSpc>
                <a:spcPct val="150000"/>
              </a:lnSpc>
            </a:pPr>
            <a:r>
              <a:rPr lang="tr-TR" sz="1600" dirty="0"/>
              <a:t>Kullanıcıdan araca komut gönderme (Tek-yönlü haberleşme sistemi)</a:t>
            </a:r>
          </a:p>
          <a:p>
            <a:pPr marL="180000" lvl="0" indent="-180000">
              <a:lnSpc>
                <a:spcPct val="150000"/>
              </a:lnSpc>
            </a:pPr>
            <a:r>
              <a:rPr lang="tr-TR" sz="1600" dirty="0"/>
              <a:t>Veri göndermeyi durduran araçları saptama</a:t>
            </a:r>
          </a:p>
          <a:p>
            <a:pPr marL="180000" lvl="0" indent="-180000">
              <a:lnSpc>
                <a:spcPct val="150000"/>
              </a:lnSpc>
            </a:pPr>
            <a:r>
              <a:rPr lang="tr-TR" sz="1600" dirty="0"/>
              <a:t>(Tamamlanmadı) Çarpışma riski için alarm verme</a:t>
            </a:r>
          </a:p>
          <a:p>
            <a:endParaRPr lang="tr-TR" sz="1600" b="1" dirty="0"/>
          </a:p>
          <a:p>
            <a:endParaRPr lang="tr-TR" sz="16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STAJ DÖNEMİNDE YAPILAN İŞLER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0761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131888"/>
            <a:ext cx="7067128" cy="34162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tr-TR" sz="1600" b="1" dirty="0" smtClean="0"/>
              <a:t>Demo uygulamasının teknik detayları: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Önyüz için kullanılan teknolojiler: </a:t>
            </a:r>
            <a:r>
              <a:rPr lang="tr-TR" sz="1600" dirty="0" err="1" smtClean="0"/>
              <a:t>Felgo</a:t>
            </a:r>
            <a:r>
              <a:rPr lang="tr-TR" sz="1600" dirty="0" smtClean="0"/>
              <a:t>, </a:t>
            </a:r>
            <a:r>
              <a:rPr lang="tr-TR" sz="1600" dirty="0" err="1" smtClean="0"/>
              <a:t>Qt</a:t>
            </a:r>
            <a:r>
              <a:rPr lang="tr-TR" sz="1600" dirty="0" smtClean="0"/>
              <a:t> </a:t>
            </a:r>
            <a:r>
              <a:rPr lang="tr-TR" sz="1600" dirty="0" err="1" smtClean="0"/>
              <a:t>Creator</a:t>
            </a:r>
            <a:r>
              <a:rPr lang="tr-TR" sz="1600" dirty="0" smtClean="0"/>
              <a:t>, QML ve </a:t>
            </a:r>
            <a:r>
              <a:rPr lang="tr-TR" sz="1600" dirty="0" err="1" smtClean="0"/>
              <a:t>JavaScript</a:t>
            </a:r>
            <a:endParaRPr lang="tr-TR" sz="1600" dirty="0" smtClean="0"/>
          </a:p>
          <a:p>
            <a:pPr>
              <a:lnSpc>
                <a:spcPct val="150000"/>
              </a:lnSpc>
            </a:pPr>
            <a:r>
              <a:rPr lang="tr-TR" sz="1600" dirty="0" smtClean="0"/>
              <a:t>Server </a:t>
            </a:r>
            <a:r>
              <a:rPr lang="tr-TR" sz="1600" dirty="0"/>
              <a:t>için kullanılan teknolojiler </a:t>
            </a:r>
            <a:r>
              <a:rPr lang="tr-TR" sz="1600" dirty="0" smtClean="0"/>
              <a:t>: </a:t>
            </a:r>
            <a:r>
              <a:rPr lang="tr-TR" sz="1600" dirty="0" err="1" smtClean="0"/>
              <a:t>VSCode</a:t>
            </a:r>
            <a:r>
              <a:rPr lang="tr-TR" sz="1600" dirty="0" smtClean="0"/>
              <a:t>, </a:t>
            </a:r>
            <a:r>
              <a:rPr lang="tr-TR" sz="1600" dirty="0" err="1" smtClean="0"/>
              <a:t>NodeJS</a:t>
            </a:r>
            <a:r>
              <a:rPr lang="tr-T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Server ilk aşama: </a:t>
            </a:r>
            <a:r>
              <a:rPr lang="tr-TR" sz="1600" dirty="0" err="1" smtClean="0"/>
              <a:t>MongoDB</a:t>
            </a:r>
            <a:r>
              <a:rPr lang="tr-TR" sz="1600" dirty="0" smtClean="0"/>
              <a:t>, POSTMAN.</a:t>
            </a:r>
          </a:p>
          <a:p>
            <a:pPr>
              <a:lnSpc>
                <a:spcPct val="150000"/>
              </a:lnSpc>
            </a:pPr>
            <a:r>
              <a:rPr lang="tr-TR" sz="1600" dirty="0" smtClean="0"/>
              <a:t>İlerleyen aşamalar:  C++ veri üreten </a:t>
            </a:r>
            <a:r>
              <a:rPr lang="tr-TR" sz="1600" dirty="0" err="1" smtClean="0"/>
              <a:t>demo</a:t>
            </a:r>
            <a:r>
              <a:rPr lang="tr-TR" sz="1600" dirty="0" smtClean="0"/>
              <a:t> kod (İsmail Bey)</a:t>
            </a:r>
          </a:p>
          <a:p>
            <a:endParaRPr lang="tr-TR" sz="16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STAJ DÖNEMİNDE YAPILAN İŞLER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681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150000"/>
              </a:lnSpc>
            </a:pPr>
            <a:r>
              <a:rPr lang="tr-TR" sz="1800" dirty="0" smtClean="0"/>
              <a:t>Sıfırdan server ve </a:t>
            </a:r>
            <a:r>
              <a:rPr lang="tr-TR" sz="1800" dirty="0" err="1" smtClean="0"/>
              <a:t>veritabanı</a:t>
            </a:r>
            <a:r>
              <a:rPr lang="tr-TR" sz="1800" dirty="0" smtClean="0"/>
              <a:t> kurulumu 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Gereksinimlere uygun teknoloji araştırması.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Cross-platform bir uygulama geliştirme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/>
              <a:t>Qt</a:t>
            </a:r>
            <a:r>
              <a:rPr lang="tr-TR" sz="1800" dirty="0" smtClean="0"/>
              <a:t> ve QML teknolojileriyle tanışma ve QML ile sıfırdan </a:t>
            </a:r>
            <a:r>
              <a:rPr lang="tr-TR" sz="1800" dirty="0" err="1" smtClean="0"/>
              <a:t>arayüz</a:t>
            </a:r>
            <a:r>
              <a:rPr lang="tr-TR" sz="1800" dirty="0" smtClean="0"/>
              <a:t> geliştirme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Savunma sanayii ve komuta kontrol sistemleri projelerine dair bilgi ve deneyim</a:t>
            </a:r>
          </a:p>
          <a:p>
            <a:pPr>
              <a:lnSpc>
                <a:spcPct val="150000"/>
              </a:lnSpc>
            </a:pPr>
            <a:endParaRPr lang="tr-TR" sz="180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/>
              <a:t>STAJ SONU NELER ÖĞRENDİM?</a:t>
            </a:r>
          </a:p>
        </p:txBody>
      </p:sp>
    </p:spTree>
    <p:extLst>
      <p:ext uri="{BB962C8B-B14F-4D97-AF65-F5344CB8AC3E}">
        <p14:creationId xmlns:p14="http://schemas.microsoft.com/office/powerpoint/2010/main" val="12280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55576" y="4095726"/>
            <a:ext cx="3672408" cy="636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>
              <a:lnSpc>
                <a:spcPts val="1000"/>
              </a:lnSpc>
            </a:pPr>
            <a:r>
              <a:rPr lang="tr-TR" sz="800" dirty="0">
                <a:solidFill>
                  <a:srgbClr val="404040"/>
                </a:solidFill>
              </a:rPr>
              <a:t>Bu doküman ve içerdiği tüm bilgiler </a:t>
            </a:r>
            <a:r>
              <a:rPr lang="tr-TR" sz="800" dirty="0" smtClean="0">
                <a:solidFill>
                  <a:srgbClr val="404040"/>
                </a:solidFill>
              </a:rPr>
              <a:t>STM’nin </a:t>
            </a:r>
            <a:r>
              <a:rPr lang="tr-TR" sz="800" dirty="0">
                <a:solidFill>
                  <a:srgbClr val="404040"/>
                </a:solidFill>
              </a:rPr>
              <a:t>fikri mülkiyetidir. Bu dokümanın dağıtımı veya sunumu ile bu haklar ortadan kalkmış olmaz. </a:t>
            </a:r>
            <a:r>
              <a:rPr lang="tr-TR" sz="800" dirty="0" smtClean="0">
                <a:solidFill>
                  <a:srgbClr val="404040"/>
                </a:solidFill>
              </a:rPr>
              <a:t>STM’nin </a:t>
            </a:r>
            <a:r>
              <a:rPr lang="tr-TR" sz="800" dirty="0">
                <a:solidFill>
                  <a:srgbClr val="404040"/>
                </a:solidFill>
              </a:rPr>
              <a:t>yazılı izni olmadan bu dokümanın ve içerdiği bilgilerin üçüncü kişilere aktarımı, çoğaltımı ve dağıtımı yapılamaz. Bu doküman ve içeriği hazırlanma amacının dışında kullanılamaz.</a:t>
            </a:r>
          </a:p>
          <a:p>
            <a:pPr algn="r">
              <a:lnSpc>
                <a:spcPts val="1000"/>
              </a:lnSpc>
            </a:pPr>
            <a:endParaRPr lang="tr-TR" sz="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716016" y="4095726"/>
            <a:ext cx="3744416" cy="636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00" dirty="0"/>
              <a:t>This document and all information contained herein is the sole property </a:t>
            </a:r>
            <a:r>
              <a:rPr lang="en-US" sz="800"/>
              <a:t>of </a:t>
            </a:r>
            <a:r>
              <a:rPr lang="en-US" sz="800" smtClean="0"/>
              <a:t>STM </a:t>
            </a:r>
            <a:r>
              <a:rPr lang="en-US" sz="800" dirty="0"/>
              <a:t>No intellectual property rights are granted by the delivery of this document or disclosure of its content. This document shall not be reproduced or disclosed to a third party without the express written consent of STM </a:t>
            </a:r>
            <a:r>
              <a:rPr lang="en-US" sz="800" dirty="0" smtClean="0"/>
              <a:t> </a:t>
            </a:r>
            <a:r>
              <a:rPr lang="en-US" sz="800" dirty="0"/>
              <a:t>This document and its content shall not be used for any other purpose other than for which it is supplied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-1" y="1779662"/>
            <a:ext cx="9144000" cy="1949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tr-TR" sz="1000" dirty="0">
                <a:solidFill>
                  <a:schemeClr val="bg1"/>
                </a:solidFill>
              </a:rPr>
              <a:t>STM Savunma Teknolojileri Mühendislik ve Ticaret A.Ş. </a:t>
            </a:r>
          </a:p>
          <a:p>
            <a:pPr algn="ctr">
              <a:lnSpc>
                <a:spcPts val="1200"/>
              </a:lnSpc>
            </a:pPr>
            <a:r>
              <a:rPr lang="tr-TR" sz="1000" dirty="0">
                <a:solidFill>
                  <a:schemeClr val="bg1"/>
                </a:solidFill>
              </a:rPr>
              <a:t>Mustafa Kemal Mahallesi 2151.Cadde No:3/A 06530 </a:t>
            </a:r>
          </a:p>
          <a:p>
            <a:pPr algn="ctr">
              <a:lnSpc>
                <a:spcPts val="1200"/>
              </a:lnSpc>
            </a:pPr>
            <a:r>
              <a:rPr lang="tr-TR" sz="1000" dirty="0">
                <a:solidFill>
                  <a:schemeClr val="bg1"/>
                </a:solidFill>
              </a:rPr>
              <a:t>Çankaya / Ankara / TÜRKİYE</a:t>
            </a:r>
            <a:br>
              <a:rPr lang="tr-TR" sz="1000" dirty="0">
                <a:solidFill>
                  <a:schemeClr val="bg1"/>
                </a:solidFill>
              </a:rPr>
            </a:br>
            <a:r>
              <a:rPr lang="tr-TR" sz="1000" dirty="0">
                <a:solidFill>
                  <a:schemeClr val="bg1"/>
                </a:solidFill>
              </a:rPr>
              <a:t/>
            </a:r>
            <a:br>
              <a:rPr lang="tr-TR" sz="1000" dirty="0">
                <a:solidFill>
                  <a:schemeClr val="bg1"/>
                </a:solidFill>
              </a:rPr>
            </a:br>
            <a:endParaRPr lang="tr-TR" sz="1000" dirty="0">
              <a:solidFill>
                <a:schemeClr val="bg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tr-TR" sz="1000" b="1" dirty="0">
                <a:solidFill>
                  <a:schemeClr val="bg1"/>
                </a:solidFill>
              </a:rPr>
              <a:t>t</a:t>
            </a:r>
            <a:r>
              <a:rPr lang="tr-TR" sz="1000" dirty="0">
                <a:solidFill>
                  <a:schemeClr val="bg1"/>
                </a:solidFill>
              </a:rPr>
              <a:t> : 0 312 266 35 50   </a:t>
            </a:r>
            <a:r>
              <a:rPr lang="tr-TR" sz="1000" b="1" dirty="0">
                <a:solidFill>
                  <a:schemeClr val="bg1"/>
                </a:solidFill>
              </a:rPr>
              <a:t>f</a:t>
            </a:r>
            <a:r>
              <a:rPr lang="tr-TR" sz="1000" dirty="0">
                <a:solidFill>
                  <a:schemeClr val="bg1"/>
                </a:solidFill>
              </a:rPr>
              <a:t> : 0 312 266 35 51 </a:t>
            </a:r>
          </a:p>
          <a:p>
            <a:pPr algn="ctr">
              <a:lnSpc>
                <a:spcPts val="1200"/>
              </a:lnSpc>
            </a:pPr>
            <a:endParaRPr lang="tr-TR" sz="1000" dirty="0">
              <a:solidFill>
                <a:schemeClr val="bg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tr-TR" sz="1000" dirty="0" smtClean="0">
                <a:solidFill>
                  <a:srgbClr val="00B050"/>
                </a:solidFill>
              </a:rPr>
              <a:t>www.stm.com.tr</a:t>
            </a:r>
            <a:endParaRPr lang="tr-TR" sz="1000" dirty="0">
              <a:solidFill>
                <a:srgbClr val="00B050"/>
              </a:solidFill>
            </a:endParaRPr>
          </a:p>
          <a:p>
            <a:pPr algn="ctr">
              <a:lnSpc>
                <a:spcPts val="1600"/>
              </a:lnSpc>
            </a:pPr>
            <a:endParaRPr lang="tr-TR" sz="1400" dirty="0" smtClean="0">
              <a:solidFill>
                <a:schemeClr val="bg1"/>
              </a:solidFill>
            </a:endParaRPr>
          </a:p>
          <a:p>
            <a:pPr algn="ctr">
              <a:lnSpc>
                <a:spcPts val="1600"/>
              </a:lnSpc>
            </a:pPr>
            <a:endParaRPr lang="tr-TR" sz="1400" dirty="0">
              <a:solidFill>
                <a:schemeClr val="bg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tr-TR" sz="900" dirty="0">
                <a:solidFill>
                  <a:schemeClr val="bg1"/>
                </a:solidFill>
              </a:rPr>
              <a:t>© </a:t>
            </a:r>
            <a:r>
              <a:rPr lang="tr-TR" sz="900">
                <a:solidFill>
                  <a:schemeClr val="bg1"/>
                </a:solidFill>
              </a:rPr>
              <a:t>STM </a:t>
            </a:r>
            <a:r>
              <a:rPr lang="tr-TR" sz="900" smtClean="0">
                <a:solidFill>
                  <a:schemeClr val="bg1"/>
                </a:solidFill>
              </a:rPr>
              <a:t>2016</a:t>
            </a:r>
            <a:endParaRPr lang="tr-TR" sz="900" dirty="0">
              <a:solidFill>
                <a:schemeClr val="bg1"/>
              </a:solidFill>
            </a:endParaRPr>
          </a:p>
          <a:p>
            <a:pPr algn="ctr">
              <a:lnSpc>
                <a:spcPts val="1200"/>
              </a:lnSpc>
            </a:pPr>
            <a:r>
              <a:rPr lang="tr-TR" sz="900" dirty="0" err="1">
                <a:solidFill>
                  <a:schemeClr val="bg1"/>
                </a:solidFill>
              </a:rPr>
              <a:t>All</a:t>
            </a:r>
            <a:r>
              <a:rPr lang="tr-TR" sz="900" dirty="0">
                <a:solidFill>
                  <a:schemeClr val="bg1"/>
                </a:solidFill>
              </a:rPr>
              <a:t> </a:t>
            </a:r>
            <a:r>
              <a:rPr lang="tr-TR" sz="900" dirty="0" err="1">
                <a:solidFill>
                  <a:schemeClr val="bg1"/>
                </a:solidFill>
              </a:rPr>
              <a:t>Rights</a:t>
            </a:r>
            <a:r>
              <a:rPr lang="tr-TR" sz="900" dirty="0">
                <a:solidFill>
                  <a:schemeClr val="bg1"/>
                </a:solidFill>
              </a:rPr>
              <a:t> </a:t>
            </a:r>
            <a:r>
              <a:rPr lang="tr-TR" sz="900" dirty="0" err="1">
                <a:solidFill>
                  <a:schemeClr val="bg1"/>
                </a:solidFill>
              </a:rPr>
              <a:t>Reserved</a:t>
            </a:r>
            <a:endParaRPr lang="tr-TR" sz="900" dirty="0">
              <a:solidFill>
                <a:schemeClr val="bg1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25" y="483518"/>
            <a:ext cx="2789548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2B0D35A145EC479FED01ABF047FF31" ma:contentTypeVersion="0" ma:contentTypeDescription="Create a new document." ma:contentTypeScope="" ma:versionID="7b1fddf65cfcd283d6b14d8ee27253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329E16-BE8D-4A7B-B454-B065C5048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F89114-3B33-4124-8737-54B4FB17C2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7470DD-1A6E-49D9-AB39-1DAEDFCD7F47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7390</TotalTime>
  <Words>389</Words>
  <Application>Microsoft Office PowerPoint</Application>
  <PresentationFormat>Ekran Gösterisi (16:9)</PresentationFormat>
  <Paragraphs>47</Paragraphs>
  <Slides>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Ofis Teması</vt:lpstr>
      <vt:lpstr>STAJ DÖNEMİ DEĞERLENDİRME SUNUMU</vt:lpstr>
      <vt:lpstr>STAJYER BİLGİLERİ</vt:lpstr>
      <vt:lpstr>STAJ DÖNEMİNDE YAPILAN İŞLER</vt:lpstr>
      <vt:lpstr>STAJ DÖNEMİNDE YAPILAN İŞLER</vt:lpstr>
      <vt:lpstr>STAJ DÖNEMİNDE YAPILAN İŞLER</vt:lpstr>
      <vt:lpstr>STAJ SONU NELER ÖĞRENDİM?</vt:lpstr>
      <vt:lpstr>PowerPoint Sunusu</vt:lpstr>
    </vt:vector>
  </TitlesOfParts>
  <Company>By NeC ® 2010 | Katilimsiz.Com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admin</dc:creator>
  <cp:lastModifiedBy>Nursena Kurubaş</cp:lastModifiedBy>
  <cp:revision>413</cp:revision>
  <dcterms:created xsi:type="dcterms:W3CDTF">2015-10-24T19:40:34Z</dcterms:created>
  <dcterms:modified xsi:type="dcterms:W3CDTF">2020-09-09T11:18:26Z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0x010100262B0D35A145EC479FED01ABF047FF31</vt:lpwstr>
  </property>
</Properties>
</file>