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9"/>
  </p:notesMasterIdLst>
  <p:sldIdLst>
    <p:sldId id="256" r:id="rId2"/>
    <p:sldId id="257" r:id="rId3"/>
    <p:sldId id="263" r:id="rId4"/>
    <p:sldId id="258"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1" clrIdx="0">
    <p:extLst>
      <p:ext uri="{19B8F6BF-5375-455C-9EA6-DF929625EA0E}">
        <p15:presenceInfo xmlns:p15="http://schemas.microsoft.com/office/powerpoint/2012/main" userId="658c1f57f27ddf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94C"/>
    <a:srgbClr val="42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67" d="100"/>
          <a:sy n="67" d="100"/>
        </p:scale>
        <p:origin x="60" y="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01T18:03:23.052"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B075C-AB76-4200-B79A-DD26C325EC61}" type="datetimeFigureOut">
              <a:rPr lang="tr-TR" smtClean="0"/>
              <a:t>9.01.2025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08766-FF4A-4062-9019-3EA97CBF0C59}" type="slidenum">
              <a:rPr lang="tr-TR" smtClean="0"/>
              <a:t>‹#›</a:t>
            </a:fld>
            <a:endParaRPr lang="tr-TR"/>
          </a:p>
        </p:txBody>
      </p:sp>
    </p:spTree>
    <p:extLst>
      <p:ext uri="{BB962C8B-B14F-4D97-AF65-F5344CB8AC3E}">
        <p14:creationId xmlns:p14="http://schemas.microsoft.com/office/powerpoint/2010/main" val="161414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008766-FF4A-4062-9019-3EA97CBF0C59}" type="slidenum">
              <a:rPr lang="tr-TR" smtClean="0"/>
              <a:t>6</a:t>
            </a:fld>
            <a:endParaRPr lang="tr-TR"/>
          </a:p>
        </p:txBody>
      </p:sp>
    </p:spTree>
    <p:extLst>
      <p:ext uri="{BB962C8B-B14F-4D97-AF65-F5344CB8AC3E}">
        <p14:creationId xmlns:p14="http://schemas.microsoft.com/office/powerpoint/2010/main" val="297859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C77AF3D-B84E-4216-AE10-03F13B6F8971}" type="datetimeFigureOut">
              <a:rPr lang="tr-TR" smtClean="0"/>
              <a:t>8.01.2025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8464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77AF3D-B84E-4216-AE10-03F13B6F8971}" type="datetimeFigureOut">
              <a:rPr lang="tr-TR" smtClean="0"/>
              <a:t>8.01.2025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35634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77AF3D-B84E-4216-AE10-03F13B6F8971}" type="datetimeFigureOut">
              <a:rPr lang="tr-TR" smtClean="0"/>
              <a:t>8.01.2025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128799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77AF3D-B84E-4216-AE10-03F13B6F8971}" type="datetimeFigureOut">
              <a:rPr lang="tr-TR" smtClean="0"/>
              <a:t>8.01.2025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396290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77AF3D-B84E-4216-AE10-03F13B6F8971}" type="datetimeFigureOut">
              <a:rPr lang="tr-TR" smtClean="0"/>
              <a:t>8.01.2025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314570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C77AF3D-B84E-4216-AE10-03F13B6F8971}" type="datetimeFigureOut">
              <a:rPr lang="tr-TR" smtClean="0"/>
              <a:t>8.01.2025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903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C77AF3D-B84E-4216-AE10-03F13B6F8971}" type="datetimeFigureOut">
              <a:rPr lang="tr-TR" smtClean="0"/>
              <a:t>8.01.2025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5259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C77AF3D-B84E-4216-AE10-03F13B6F8971}" type="datetimeFigureOut">
              <a:rPr lang="tr-TR" smtClean="0"/>
              <a:t>8.01.2025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47696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7AF3D-B84E-4216-AE10-03F13B6F8971}" type="datetimeFigureOut">
              <a:rPr lang="tr-TR" smtClean="0"/>
              <a:t>8.01.2025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70829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C77AF3D-B84E-4216-AE10-03F13B6F8971}" type="datetimeFigureOut">
              <a:rPr lang="tr-TR" smtClean="0"/>
              <a:t>8.01.2025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304761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C77AF3D-B84E-4216-AE10-03F13B6F8971}" type="datetimeFigureOut">
              <a:rPr lang="tr-TR" smtClean="0"/>
              <a:t>8.01.2025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0C692C-35E4-45E0-B314-68F09E6E3FB2}" type="slidenum">
              <a:rPr lang="tr-TR" smtClean="0"/>
              <a:t>‹#›</a:t>
            </a:fld>
            <a:endParaRPr lang="tr-TR"/>
          </a:p>
        </p:txBody>
      </p:sp>
    </p:spTree>
    <p:extLst>
      <p:ext uri="{BB962C8B-B14F-4D97-AF65-F5344CB8AC3E}">
        <p14:creationId xmlns:p14="http://schemas.microsoft.com/office/powerpoint/2010/main" val="201737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7AF3D-B84E-4216-AE10-03F13B6F8971}" type="datetimeFigureOut">
              <a:rPr lang="tr-TR" smtClean="0"/>
              <a:t>8.01.2025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C692C-35E4-45E0-B314-68F09E6E3FB2}" type="slidenum">
              <a:rPr lang="tr-TR" smtClean="0"/>
              <a:t>‹#›</a:t>
            </a:fld>
            <a:endParaRPr lang="tr-TR"/>
          </a:p>
        </p:txBody>
      </p:sp>
    </p:spTree>
    <p:extLst>
      <p:ext uri="{BB962C8B-B14F-4D97-AF65-F5344CB8AC3E}">
        <p14:creationId xmlns:p14="http://schemas.microsoft.com/office/powerpoint/2010/main" val="19981347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2" y="-95988"/>
            <a:ext cx="12668251" cy="6953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38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sp>
        <p:nvSpPr>
          <p:cNvPr id="4" name="Metin kutusu 3"/>
          <p:cNvSpPr txBox="1"/>
          <p:nvPr/>
        </p:nvSpPr>
        <p:spPr>
          <a:xfrm>
            <a:off x="330200" y="419100"/>
            <a:ext cx="6756400" cy="5262979"/>
          </a:xfrm>
          <a:prstGeom prst="rect">
            <a:avLst/>
          </a:prstGeom>
          <a:noFill/>
        </p:spPr>
        <p:txBody>
          <a:bodyPr wrap="square" rtlCol="0">
            <a:spAutoFit/>
          </a:bodyPr>
          <a:lstStyle/>
          <a:p>
            <a:r>
              <a:rPr lang="tr-TR" sz="3000" b="1" dirty="0" smtClean="0">
                <a:solidFill>
                  <a:schemeClr val="bg1">
                    <a:lumMod val="95000"/>
                  </a:schemeClr>
                </a:solidFill>
              </a:rPr>
              <a:t>Proje Amacı:</a:t>
            </a:r>
            <a:r>
              <a:rPr lang="tr-TR" sz="2800" dirty="0" smtClean="0">
                <a:solidFill>
                  <a:schemeClr val="bg1">
                    <a:lumMod val="95000"/>
                  </a:schemeClr>
                </a:solidFill>
              </a:rPr>
              <a:t/>
            </a:r>
            <a:br>
              <a:rPr lang="tr-TR" sz="2800" dirty="0" smtClean="0">
                <a:solidFill>
                  <a:schemeClr val="bg1">
                    <a:lumMod val="95000"/>
                  </a:schemeClr>
                </a:solidFill>
              </a:rPr>
            </a:br>
            <a:r>
              <a:rPr lang="tr-TR" sz="2800" dirty="0" smtClean="0">
                <a:solidFill>
                  <a:schemeClr val="bg1">
                    <a:lumMod val="95000"/>
                  </a:schemeClr>
                </a:solidFill>
              </a:rPr>
              <a:t>Bu projenin amacı, organizasyonlardaki çalışan bilgilerini ve izin taleplerini kolayca yönetebilen bir yazılım sistemi geliştirmektir. Çalışanların kişisel ve iş hayatlarına dair veriler saklanırken, yöneticilerin çalışanları takip etmesi ve etkileşime geçmesi sağlanacaktır.</a:t>
            </a:r>
          </a:p>
          <a:p>
            <a:r>
              <a:rPr lang="tr-TR" sz="2800" dirty="0" smtClean="0">
                <a:solidFill>
                  <a:schemeClr val="bg1">
                    <a:lumMod val="95000"/>
                  </a:schemeClr>
                </a:solidFill>
              </a:rPr>
              <a:t>Ayrıca, çalışanların izin kullanımı ve kalan izin günleri gibi bilgiler üzerinde kontrol sahibi olmalarını sağlayarak, verimli bir izin yönetim sistemi sunulacaktır.</a:t>
            </a:r>
            <a:endParaRPr lang="tr-TR" sz="2800" dirty="0">
              <a:solidFill>
                <a:schemeClr val="bg1">
                  <a:lumMod val="95000"/>
                </a:schemeClr>
              </a:solidFill>
            </a:endParaRP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309" y="599202"/>
            <a:ext cx="4591691" cy="6258798"/>
          </a:xfrm>
          <a:prstGeom prst="rect">
            <a:avLst/>
          </a:prstGeom>
        </p:spPr>
      </p:pic>
    </p:spTree>
    <p:extLst>
      <p:ext uri="{BB962C8B-B14F-4D97-AF65-F5344CB8AC3E}">
        <p14:creationId xmlns:p14="http://schemas.microsoft.com/office/powerpoint/2010/main" val="27817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sp>
        <p:nvSpPr>
          <p:cNvPr id="4" name="Unvan 1"/>
          <p:cNvSpPr>
            <a:spLocks noGrp="1"/>
          </p:cNvSpPr>
          <p:nvPr>
            <p:ph type="title"/>
          </p:nvPr>
        </p:nvSpPr>
        <p:spPr>
          <a:xfrm>
            <a:off x="485775" y="2698750"/>
            <a:ext cx="8496300" cy="1325563"/>
          </a:xfrm>
          <a:ln>
            <a:noFill/>
          </a:ln>
        </p:spPr>
        <p:txBody>
          <a:bodyPr>
            <a:noAutofit/>
          </a:bodyPr>
          <a:lstStyle/>
          <a:p>
            <a:r>
              <a:rPr lang="tr-TR" sz="1600" dirty="0">
                <a:solidFill>
                  <a:schemeClr val="bg1"/>
                </a:solidFill>
                <a:latin typeface="+mn-lt"/>
              </a:rPr>
              <a:t>Akış Diyagramı Adımları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1.Uygulama </a:t>
            </a:r>
            <a:r>
              <a:rPr lang="tr-TR" sz="1600" dirty="0">
                <a:solidFill>
                  <a:schemeClr val="bg1"/>
                </a:solidFill>
                <a:latin typeface="+mn-lt"/>
              </a:rPr>
              <a:t>başlar, kullanıcıya hoş geldiniz mesajı gösterilir.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2.Çalışanlar </a:t>
            </a:r>
            <a:r>
              <a:rPr lang="tr-TR" sz="1600" dirty="0">
                <a:solidFill>
                  <a:schemeClr val="bg1"/>
                </a:solidFill>
                <a:latin typeface="+mn-lt"/>
              </a:rPr>
              <a:t>Tanımlanır ve Sisteme Eklenir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•Programda </a:t>
            </a:r>
            <a:r>
              <a:rPr lang="tr-TR" sz="1600" dirty="0">
                <a:solidFill>
                  <a:schemeClr val="bg1"/>
                </a:solidFill>
                <a:latin typeface="+mn-lt"/>
              </a:rPr>
              <a:t>önceden belirlenmiş birkaç çalışan nesnesi oluşturulur.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•Bu </a:t>
            </a:r>
            <a:r>
              <a:rPr lang="tr-TR" sz="1600" dirty="0">
                <a:solidFill>
                  <a:schemeClr val="bg1"/>
                </a:solidFill>
                <a:latin typeface="+mn-lt"/>
              </a:rPr>
              <a:t>çalışanlar </a:t>
            </a:r>
            <a:r>
              <a:rPr lang="tr-TR" sz="1600" dirty="0" err="1">
                <a:solidFill>
                  <a:schemeClr val="bg1"/>
                </a:solidFill>
                <a:latin typeface="+mn-lt"/>
              </a:rPr>
              <a:t>CalisanYonetici</a:t>
            </a:r>
            <a:r>
              <a:rPr lang="tr-TR" sz="1600" dirty="0">
                <a:solidFill>
                  <a:schemeClr val="bg1"/>
                </a:solidFill>
                <a:latin typeface="+mn-lt"/>
              </a:rPr>
              <a:t> sınıfına eklenir.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3.Kullanıcıdan </a:t>
            </a:r>
            <a:r>
              <a:rPr lang="tr-TR" sz="1600" dirty="0">
                <a:solidFill>
                  <a:schemeClr val="bg1"/>
                </a:solidFill>
                <a:latin typeface="+mn-lt"/>
              </a:rPr>
              <a:t>Giriş Bilgileri Alınır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•Kullanıcı </a:t>
            </a:r>
            <a:r>
              <a:rPr lang="tr-TR" sz="1600" dirty="0">
                <a:solidFill>
                  <a:schemeClr val="bg1"/>
                </a:solidFill>
                <a:latin typeface="+mn-lt"/>
              </a:rPr>
              <a:t>adı, soyadı ve şifresi alınarak giriş yapılması istenir.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4.Giriş </a:t>
            </a:r>
            <a:r>
              <a:rPr lang="tr-TR" sz="1600" dirty="0">
                <a:solidFill>
                  <a:schemeClr val="bg1"/>
                </a:solidFill>
                <a:latin typeface="+mn-lt"/>
              </a:rPr>
              <a:t>Bilgileri Kontrol Edilir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•Girişteki </a:t>
            </a:r>
            <a:r>
              <a:rPr lang="tr-TR" sz="1600" dirty="0">
                <a:solidFill>
                  <a:schemeClr val="bg1"/>
                </a:solidFill>
                <a:latin typeface="+mn-lt"/>
              </a:rPr>
              <a:t>ad ve </a:t>
            </a:r>
            <a:r>
              <a:rPr lang="tr-TR" sz="1600" dirty="0" err="1">
                <a:solidFill>
                  <a:schemeClr val="bg1"/>
                </a:solidFill>
                <a:latin typeface="+mn-lt"/>
              </a:rPr>
              <a:t>soyad</a:t>
            </a:r>
            <a:r>
              <a:rPr lang="tr-TR" sz="1600" dirty="0">
                <a:solidFill>
                  <a:schemeClr val="bg1"/>
                </a:solidFill>
                <a:latin typeface="+mn-lt"/>
              </a:rPr>
              <a:t>, sisteme eklenmiş çalışanlarla karşılaştırılır.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•Eğer </a:t>
            </a:r>
            <a:r>
              <a:rPr lang="tr-TR" sz="1600" dirty="0">
                <a:solidFill>
                  <a:schemeClr val="bg1"/>
                </a:solidFill>
                <a:latin typeface="+mn-lt"/>
              </a:rPr>
              <a:t>eşleşen bir çalışan varsa, şifre doğrulanır.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•Eğer </a:t>
            </a:r>
            <a:r>
              <a:rPr lang="tr-TR" sz="1600" dirty="0">
                <a:solidFill>
                  <a:schemeClr val="bg1"/>
                </a:solidFill>
                <a:latin typeface="+mn-lt"/>
              </a:rPr>
              <a:t>şifre doğruysa, kullanıcı başarılı bir şekilde sisteme giriş yapar.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•Eğer </a:t>
            </a:r>
            <a:r>
              <a:rPr lang="tr-TR" sz="1600" dirty="0">
                <a:solidFill>
                  <a:schemeClr val="bg1"/>
                </a:solidFill>
                <a:latin typeface="+mn-lt"/>
              </a:rPr>
              <a:t>şifre yanlışsa, hata mesajı verilir ve işlem sonlanır.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•Eğer </a:t>
            </a:r>
            <a:r>
              <a:rPr lang="tr-TR" sz="1600" dirty="0">
                <a:solidFill>
                  <a:schemeClr val="bg1"/>
                </a:solidFill>
                <a:latin typeface="+mn-lt"/>
              </a:rPr>
              <a:t>çalışan bulunamazsa, hata mesajı verilir ve işlem sonlanır.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5.Yönetici </a:t>
            </a:r>
            <a:r>
              <a:rPr lang="tr-TR" sz="1600" dirty="0">
                <a:solidFill>
                  <a:schemeClr val="bg1"/>
                </a:solidFill>
                <a:latin typeface="+mn-lt"/>
              </a:rPr>
              <a:t>Mi?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•Giriş </a:t>
            </a:r>
            <a:r>
              <a:rPr lang="tr-TR" sz="1600" dirty="0">
                <a:solidFill>
                  <a:schemeClr val="bg1"/>
                </a:solidFill>
                <a:latin typeface="+mn-lt"/>
              </a:rPr>
              <a:t>yapan kişi bir yönetici ise, yönetici işlemleri gösterilir: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•Çalışan </a:t>
            </a:r>
            <a:r>
              <a:rPr lang="tr-TR" sz="1600" dirty="0">
                <a:solidFill>
                  <a:schemeClr val="bg1"/>
                </a:solidFill>
                <a:latin typeface="+mn-lt"/>
              </a:rPr>
              <a:t>ekleme.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•Çalışan </a:t>
            </a:r>
            <a:r>
              <a:rPr lang="tr-TR" sz="1600" dirty="0">
                <a:solidFill>
                  <a:schemeClr val="bg1"/>
                </a:solidFill>
                <a:latin typeface="+mn-lt"/>
              </a:rPr>
              <a:t>çıkarma.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•İzin </a:t>
            </a:r>
            <a:r>
              <a:rPr lang="tr-TR" sz="1600" dirty="0">
                <a:solidFill>
                  <a:schemeClr val="bg1"/>
                </a:solidFill>
                <a:latin typeface="+mn-lt"/>
              </a:rPr>
              <a:t>talebi.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•Yönetici </a:t>
            </a:r>
            <a:r>
              <a:rPr lang="tr-TR" sz="1600" dirty="0">
                <a:solidFill>
                  <a:schemeClr val="bg1"/>
                </a:solidFill>
                <a:latin typeface="+mn-lt"/>
              </a:rPr>
              <a:t>işlemlerinde seçim yapılır ve ilgili işlem gerçekleştirilir.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•Çalışan </a:t>
            </a:r>
            <a:r>
              <a:rPr lang="tr-TR" sz="1600" dirty="0">
                <a:solidFill>
                  <a:schemeClr val="bg1"/>
                </a:solidFill>
                <a:latin typeface="+mn-lt"/>
              </a:rPr>
              <a:t>ekleme işlemi: Yeni çalışanın adı, soyadı, TC Kimlik No’su, şifresi alınır. Eğer onaylanırsa, çalışan sisteme eklenir.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•Çalışan </a:t>
            </a:r>
            <a:r>
              <a:rPr lang="tr-TR" sz="1600" dirty="0">
                <a:solidFill>
                  <a:schemeClr val="bg1"/>
                </a:solidFill>
                <a:latin typeface="+mn-lt"/>
              </a:rPr>
              <a:t>çıkarma işlemi: Çalışanın TC Kimlik No’su alınır. Onay verilirse, çalışan listeden çıkarılır.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•İzin </a:t>
            </a:r>
            <a:r>
              <a:rPr lang="tr-TR" sz="1600" dirty="0">
                <a:solidFill>
                  <a:schemeClr val="bg1"/>
                </a:solidFill>
                <a:latin typeface="+mn-lt"/>
              </a:rPr>
              <a:t>talebi işlemi: Yöneticiye izin talebi yapılır ve onaylanırsa çalışan izin kullanır.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6.Çalışan </a:t>
            </a:r>
            <a:r>
              <a:rPr lang="tr-TR" sz="1600" dirty="0">
                <a:solidFill>
                  <a:schemeClr val="bg1"/>
                </a:solidFill>
                <a:latin typeface="+mn-lt"/>
              </a:rPr>
              <a:t>İzin Talebi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•Eğer </a:t>
            </a:r>
            <a:r>
              <a:rPr lang="tr-TR" sz="1600" dirty="0">
                <a:solidFill>
                  <a:schemeClr val="bg1"/>
                </a:solidFill>
                <a:latin typeface="+mn-lt"/>
              </a:rPr>
              <a:t>kullanıcı yönetici değilse, çalışan izin talebinde bulunur.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•Çalışan</a:t>
            </a:r>
            <a:r>
              <a:rPr lang="tr-TR" sz="1600" dirty="0">
                <a:solidFill>
                  <a:schemeClr val="bg1"/>
                </a:solidFill>
                <a:latin typeface="+mn-lt"/>
              </a:rPr>
              <a:t>, kaç gün izin kullanmak istediğini girer. Bu talep yöneticinin onayına sunulur.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•Yöneticinin </a:t>
            </a:r>
            <a:r>
              <a:rPr lang="tr-TR" sz="1600" dirty="0">
                <a:solidFill>
                  <a:schemeClr val="bg1"/>
                </a:solidFill>
                <a:latin typeface="+mn-lt"/>
              </a:rPr>
              <a:t>adı, soyadı ve şifresi istenerek yönetici doğrulaması yapılır.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•Yöneticinin </a:t>
            </a:r>
            <a:r>
              <a:rPr lang="tr-TR" sz="1600" dirty="0">
                <a:solidFill>
                  <a:schemeClr val="bg1"/>
                </a:solidFill>
                <a:latin typeface="+mn-lt"/>
              </a:rPr>
              <a:t>onayı alınırsa, çalışan izin kullanabilir.	</a:t>
            </a:r>
            <a:r>
              <a:rPr lang="tr-TR" sz="1600" dirty="0" smtClean="0">
                <a:solidFill>
                  <a:schemeClr val="bg1"/>
                </a:solidFill>
                <a:latin typeface="+mn-lt"/>
              </a:rPr>
              <a:t/>
            </a:r>
            <a:br>
              <a:rPr lang="tr-TR" sz="1600" dirty="0" smtClean="0">
                <a:solidFill>
                  <a:schemeClr val="bg1"/>
                </a:solidFill>
                <a:latin typeface="+mn-lt"/>
              </a:rPr>
            </a:br>
            <a:r>
              <a:rPr lang="tr-TR" sz="1600" dirty="0" smtClean="0">
                <a:solidFill>
                  <a:schemeClr val="bg1"/>
                </a:solidFill>
                <a:latin typeface="+mn-lt"/>
              </a:rPr>
              <a:t>7.İşlem </a:t>
            </a:r>
            <a:r>
              <a:rPr lang="tr-TR" sz="1600" dirty="0">
                <a:solidFill>
                  <a:schemeClr val="bg1"/>
                </a:solidFill>
                <a:latin typeface="+mn-lt"/>
              </a:rPr>
              <a:t>tamamlandıktan sonra, iyi dilekler ve hoşça kal mesajı gösterilir.</a:t>
            </a:r>
          </a:p>
        </p:txBody>
      </p:sp>
    </p:spTree>
    <p:extLst>
      <p:ext uri="{BB962C8B-B14F-4D97-AF65-F5344CB8AC3E}">
        <p14:creationId xmlns:p14="http://schemas.microsoft.com/office/powerpoint/2010/main" val="235914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sp>
        <p:nvSpPr>
          <p:cNvPr id="4" name="Metin kutusu 3"/>
          <p:cNvSpPr txBox="1"/>
          <p:nvPr/>
        </p:nvSpPr>
        <p:spPr>
          <a:xfrm>
            <a:off x="368300" y="165100"/>
            <a:ext cx="8572500" cy="6001643"/>
          </a:xfrm>
          <a:prstGeom prst="rect">
            <a:avLst/>
          </a:prstGeom>
          <a:noFill/>
        </p:spPr>
        <p:txBody>
          <a:bodyPr wrap="square" rtlCol="0">
            <a:spAutoFit/>
          </a:bodyPr>
          <a:lstStyle/>
          <a:p>
            <a:r>
              <a:rPr lang="tr-TR" sz="2800" b="1" dirty="0" smtClean="0">
                <a:solidFill>
                  <a:schemeClr val="bg1">
                    <a:lumMod val="95000"/>
                  </a:schemeClr>
                </a:solidFill>
              </a:rPr>
              <a:t>Sistemin Bileşenleri</a:t>
            </a:r>
            <a:r>
              <a:rPr lang="tr-TR" sz="2800" dirty="0" smtClean="0">
                <a:solidFill>
                  <a:schemeClr val="bg1">
                    <a:lumMod val="95000"/>
                  </a:schemeClr>
                </a:solidFill>
              </a:rPr>
              <a:t>:</a:t>
            </a:r>
          </a:p>
          <a:p>
            <a:r>
              <a:rPr lang="tr-TR" sz="2600" b="1" dirty="0" err="1" smtClean="0">
                <a:solidFill>
                  <a:schemeClr val="bg1">
                    <a:lumMod val="95000"/>
                  </a:schemeClr>
                </a:solidFill>
              </a:rPr>
              <a:t>Calisan</a:t>
            </a:r>
            <a:r>
              <a:rPr lang="tr-TR" sz="2600" b="1" dirty="0" smtClean="0">
                <a:solidFill>
                  <a:schemeClr val="bg1">
                    <a:lumMod val="95000"/>
                  </a:schemeClr>
                </a:solidFill>
              </a:rPr>
              <a:t> Sınıfı</a:t>
            </a:r>
            <a:r>
              <a:rPr lang="tr-TR" sz="2600" dirty="0" smtClean="0">
                <a:solidFill>
                  <a:schemeClr val="bg1">
                    <a:lumMod val="95000"/>
                  </a:schemeClr>
                </a:solidFill>
              </a:rPr>
              <a:t>: </a:t>
            </a:r>
            <a:r>
              <a:rPr lang="tr-TR" sz="2500" dirty="0" smtClean="0">
                <a:solidFill>
                  <a:schemeClr val="bg1">
                    <a:lumMod val="95000"/>
                  </a:schemeClr>
                </a:solidFill>
              </a:rPr>
              <a:t>Çalışan bilgileri (ad, </a:t>
            </a:r>
            <a:r>
              <a:rPr lang="tr-TR" sz="2500" dirty="0" err="1" smtClean="0">
                <a:solidFill>
                  <a:schemeClr val="bg1">
                    <a:lumMod val="95000"/>
                  </a:schemeClr>
                </a:solidFill>
              </a:rPr>
              <a:t>soyad</a:t>
            </a:r>
            <a:r>
              <a:rPr lang="tr-TR" sz="2500" dirty="0" smtClean="0">
                <a:solidFill>
                  <a:schemeClr val="bg1">
                    <a:lumMod val="95000"/>
                  </a:schemeClr>
                </a:solidFill>
              </a:rPr>
              <a:t>, departman, izin günleri vb.) saklar.</a:t>
            </a:r>
          </a:p>
          <a:p>
            <a:r>
              <a:rPr lang="tr-TR" sz="2600" b="1" dirty="0" err="1" smtClean="0">
                <a:solidFill>
                  <a:schemeClr val="bg1">
                    <a:lumMod val="95000"/>
                  </a:schemeClr>
                </a:solidFill>
              </a:rPr>
              <a:t>CalisanYonetici</a:t>
            </a:r>
            <a:r>
              <a:rPr lang="tr-TR" sz="2600" b="1" dirty="0" smtClean="0">
                <a:solidFill>
                  <a:schemeClr val="bg1">
                    <a:lumMod val="95000"/>
                  </a:schemeClr>
                </a:solidFill>
              </a:rPr>
              <a:t> Sınıfı</a:t>
            </a:r>
            <a:r>
              <a:rPr lang="tr-TR" sz="2600" dirty="0" smtClean="0">
                <a:solidFill>
                  <a:schemeClr val="bg1">
                    <a:lumMod val="95000"/>
                  </a:schemeClr>
                </a:solidFill>
              </a:rPr>
              <a:t>: </a:t>
            </a:r>
            <a:r>
              <a:rPr lang="tr-TR" sz="2500" dirty="0" smtClean="0">
                <a:solidFill>
                  <a:schemeClr val="bg1">
                    <a:lumMod val="95000"/>
                  </a:schemeClr>
                </a:solidFill>
              </a:rPr>
              <a:t>Çalışanları ekler ve yönetir.</a:t>
            </a:r>
          </a:p>
          <a:p>
            <a:r>
              <a:rPr lang="tr-TR" sz="2600" b="1" dirty="0" smtClean="0">
                <a:solidFill>
                  <a:schemeClr val="bg1">
                    <a:lumMod val="95000"/>
                  </a:schemeClr>
                </a:solidFill>
              </a:rPr>
              <a:t>Şifre Doğrulama</a:t>
            </a:r>
            <a:r>
              <a:rPr lang="tr-TR" sz="2600" dirty="0" smtClean="0">
                <a:solidFill>
                  <a:schemeClr val="bg1">
                    <a:lumMod val="95000"/>
                  </a:schemeClr>
                </a:solidFill>
              </a:rPr>
              <a:t>: </a:t>
            </a:r>
            <a:r>
              <a:rPr lang="tr-TR" sz="2500" dirty="0" smtClean="0">
                <a:solidFill>
                  <a:schemeClr val="bg1">
                    <a:lumMod val="95000"/>
                  </a:schemeClr>
                </a:solidFill>
              </a:rPr>
              <a:t>Güvenli giriş sağlar.</a:t>
            </a:r>
          </a:p>
          <a:p>
            <a:r>
              <a:rPr lang="tr-TR" sz="2600" b="1" dirty="0" smtClean="0">
                <a:solidFill>
                  <a:schemeClr val="bg1">
                    <a:lumMod val="95000"/>
                  </a:schemeClr>
                </a:solidFill>
              </a:rPr>
              <a:t>Ana Fonksiyonlar</a:t>
            </a:r>
            <a:r>
              <a:rPr lang="tr-TR" sz="2600" dirty="0" smtClean="0">
                <a:solidFill>
                  <a:schemeClr val="bg1">
                    <a:lumMod val="95000"/>
                  </a:schemeClr>
                </a:solidFill>
              </a:rPr>
              <a:t>:</a:t>
            </a:r>
          </a:p>
          <a:p>
            <a:r>
              <a:rPr lang="tr-TR" sz="2500" dirty="0" smtClean="0">
                <a:solidFill>
                  <a:schemeClr val="bg1">
                    <a:lumMod val="95000"/>
                  </a:schemeClr>
                </a:solidFill>
              </a:rPr>
              <a:t>Çalışan bilgilerini ekler.</a:t>
            </a:r>
          </a:p>
          <a:p>
            <a:r>
              <a:rPr lang="tr-TR" sz="2500" dirty="0" smtClean="0">
                <a:solidFill>
                  <a:schemeClr val="bg1">
                    <a:lumMod val="95000"/>
                  </a:schemeClr>
                </a:solidFill>
              </a:rPr>
              <a:t>İzin talepleri yönetilir.</a:t>
            </a:r>
          </a:p>
          <a:p>
            <a:r>
              <a:rPr lang="tr-TR" sz="2500" dirty="0" smtClean="0">
                <a:solidFill>
                  <a:schemeClr val="bg1">
                    <a:lumMod val="95000"/>
                  </a:schemeClr>
                </a:solidFill>
              </a:rPr>
              <a:t>Giriş ve şifre doğrulama yapılır.</a:t>
            </a:r>
          </a:p>
          <a:p>
            <a:r>
              <a:rPr lang="tr-TR" sz="2600" b="1" dirty="0" smtClean="0">
                <a:solidFill>
                  <a:schemeClr val="bg1">
                    <a:lumMod val="95000"/>
                  </a:schemeClr>
                </a:solidFill>
              </a:rPr>
              <a:t>Kullanıcı Etkileşimi</a:t>
            </a:r>
            <a:r>
              <a:rPr lang="tr-TR" sz="2600" dirty="0" smtClean="0">
                <a:solidFill>
                  <a:schemeClr val="bg1">
                    <a:lumMod val="95000"/>
                  </a:schemeClr>
                </a:solidFill>
              </a:rPr>
              <a:t>:</a:t>
            </a:r>
          </a:p>
          <a:p>
            <a:r>
              <a:rPr lang="tr-TR" sz="2500" dirty="0" smtClean="0">
                <a:solidFill>
                  <a:schemeClr val="bg1">
                    <a:lumMod val="95000"/>
                  </a:schemeClr>
                </a:solidFill>
              </a:rPr>
              <a:t>Çalışanlar kendi bilgilerini görüntüler ve izin talep eder.</a:t>
            </a:r>
          </a:p>
          <a:p>
            <a:r>
              <a:rPr lang="tr-TR" sz="2500" dirty="0" smtClean="0">
                <a:solidFill>
                  <a:schemeClr val="bg1">
                    <a:lumMod val="95000"/>
                  </a:schemeClr>
                </a:solidFill>
              </a:rPr>
              <a:t>Yönetici çalışanları listeleyip yönetebilir.</a:t>
            </a:r>
          </a:p>
          <a:p>
            <a:r>
              <a:rPr lang="tr-TR" sz="2600" b="1" dirty="0" smtClean="0">
                <a:solidFill>
                  <a:schemeClr val="bg1">
                    <a:lumMod val="95000"/>
                  </a:schemeClr>
                </a:solidFill>
              </a:rPr>
              <a:t>Hata Kontrolleri ve Güvenlik</a:t>
            </a:r>
            <a:r>
              <a:rPr lang="tr-TR" sz="2600" dirty="0" smtClean="0">
                <a:solidFill>
                  <a:schemeClr val="bg1">
                    <a:lumMod val="95000"/>
                  </a:schemeClr>
                </a:solidFill>
              </a:rPr>
              <a:t>:</a:t>
            </a:r>
          </a:p>
          <a:p>
            <a:r>
              <a:rPr lang="tr-TR" sz="2500" dirty="0" smtClean="0">
                <a:solidFill>
                  <a:schemeClr val="bg1">
                    <a:lumMod val="95000"/>
                  </a:schemeClr>
                </a:solidFill>
              </a:rPr>
              <a:t>Veri doğrulama ve şifre güvenliği sağlanır.</a:t>
            </a:r>
          </a:p>
          <a:p>
            <a:r>
              <a:rPr lang="tr-TR" sz="2500" dirty="0" smtClean="0">
                <a:solidFill>
                  <a:schemeClr val="bg1">
                    <a:lumMod val="95000"/>
                  </a:schemeClr>
                </a:solidFill>
              </a:rPr>
              <a:t>Kullanıcıya anlaşılır hata mesajları gösterilir.</a:t>
            </a:r>
            <a:endParaRPr lang="tr-TR" sz="2500" dirty="0">
              <a:solidFill>
                <a:schemeClr val="bg1">
                  <a:lumMod val="95000"/>
                </a:schemeClr>
              </a:solidFill>
            </a:endParaRPr>
          </a:p>
        </p:txBody>
      </p:sp>
    </p:spTree>
    <p:extLst>
      <p:ext uri="{BB962C8B-B14F-4D97-AF65-F5344CB8AC3E}">
        <p14:creationId xmlns:p14="http://schemas.microsoft.com/office/powerpoint/2010/main" val="187424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0" y="-140630"/>
            <a:ext cx="12069081" cy="6922294"/>
          </a:xfrm>
          <a:prstGeom prst="rect">
            <a:avLst/>
          </a:prstGeom>
        </p:spPr>
      </p:pic>
      <p:sp>
        <p:nvSpPr>
          <p:cNvPr id="3" name="Metin kutusu 2"/>
          <p:cNvSpPr txBox="1"/>
          <p:nvPr/>
        </p:nvSpPr>
        <p:spPr>
          <a:xfrm flipV="1">
            <a:off x="6243637" y="3616745"/>
            <a:ext cx="220683" cy="47997"/>
          </a:xfrm>
          <a:prstGeom prst="rect">
            <a:avLst/>
          </a:prstGeom>
          <a:noFill/>
        </p:spPr>
        <p:txBody>
          <a:bodyPr wrap="square" rtlCol="0">
            <a:spAutoFit/>
          </a:bodyPr>
          <a:lstStyle/>
          <a:p>
            <a:endParaRPr lang="tr-TR" sz="2500" dirty="0"/>
          </a:p>
        </p:txBody>
      </p:sp>
      <p:sp>
        <p:nvSpPr>
          <p:cNvPr id="4" name="Rectangle 1"/>
          <p:cNvSpPr>
            <a:spLocks noChangeArrowheads="1"/>
          </p:cNvSpPr>
          <p:nvPr/>
        </p:nvSpPr>
        <p:spPr bwMode="auto">
          <a:xfrm>
            <a:off x="5350668" y="3212581"/>
            <a:ext cx="39076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bg1"/>
                </a:solidFill>
                <a:effectLst/>
              </a:rPr>
              <a:t>Boran Kuzum, İK Uzmanı olarak 4 gün izin talep etmiş ve yönetici onayına ihtiyaç </a:t>
            </a:r>
            <a:r>
              <a:rPr kumimoji="0" lang="tr-TR" sz="1600" b="0" i="0" u="none" strike="noStrike" cap="none" normalizeH="0" baseline="0" dirty="0" smtClean="0">
                <a:ln>
                  <a:noFill/>
                </a:ln>
                <a:solidFill>
                  <a:schemeClr val="bg1"/>
                </a:solidFill>
                <a:effectLst/>
              </a:rPr>
              <a:t>duymuştur</a:t>
            </a:r>
            <a:r>
              <a:rPr kumimoji="0" lang="tr-TR" b="0" i="0" u="none" strike="noStrike" cap="none" normalizeH="0" baseline="0" dirty="0" smtClean="0">
                <a:ln>
                  <a:noFill/>
                </a:ln>
                <a:solidFill>
                  <a:schemeClr val="bg1"/>
                </a:solidFill>
                <a:effectLst/>
              </a:rPr>
              <a:t>. Kodda </a:t>
            </a:r>
            <a:r>
              <a:rPr kumimoji="0" lang="tr-TR" b="0" i="0" u="none" strike="noStrike" cap="none" normalizeH="0" baseline="0" dirty="0" err="1" smtClean="0">
                <a:ln>
                  <a:noFill/>
                </a:ln>
                <a:solidFill>
                  <a:schemeClr val="bg1"/>
                </a:solidFill>
                <a:effectLst/>
              </a:rPr>
              <a:t>if</a:t>
            </a:r>
            <a:r>
              <a:rPr kumimoji="0" lang="tr-TR" b="0" i="0" u="none" strike="noStrike" cap="none" normalizeH="0" baseline="0" dirty="0" smtClean="0">
                <a:ln>
                  <a:noFill/>
                </a:ln>
                <a:solidFill>
                  <a:schemeClr val="bg1"/>
                </a:solidFill>
                <a:effectLst/>
              </a:rPr>
              <a:t>-else yapısı kullanılarak yönetici onayı kontrol edilmiş, yönetici </a:t>
            </a:r>
            <a:r>
              <a:rPr kumimoji="0" lang="tr-TR" b="0" i="0" u="none" strike="noStrike" cap="none" normalizeH="0" baseline="0" dirty="0" err="1" smtClean="0">
                <a:ln>
                  <a:noFill/>
                </a:ln>
                <a:solidFill>
                  <a:schemeClr val="bg1"/>
                </a:solidFill>
                <a:effectLst/>
              </a:rPr>
              <a:t>Nursena</a:t>
            </a:r>
            <a:r>
              <a:rPr kumimoji="0" lang="tr-TR" b="0" i="0" u="none" strike="noStrike" cap="none" normalizeH="0" baseline="0" dirty="0" smtClean="0">
                <a:ln>
                  <a:noFill/>
                </a:ln>
                <a:solidFill>
                  <a:schemeClr val="bg1"/>
                </a:solidFill>
                <a:effectLst/>
              </a:rPr>
              <a:t> Yağcı'nın "evet" diyerek talebi onaylamasıyla Boran'ın kalan izin günleri 14 olarak güncellenmiştir. Süreç, kullanıcıdan alınan bilgilerle başlayıp, yöneticinin onayıyla tamamlanmış ve </a:t>
            </a:r>
            <a:r>
              <a:rPr kumimoji="0" lang="tr-TR" b="0" i="0" u="none" strike="noStrike" cap="none" normalizeH="0" baseline="0" dirty="0" err="1" smtClean="0">
                <a:ln>
                  <a:noFill/>
                </a:ln>
                <a:solidFill>
                  <a:schemeClr val="bg1"/>
                </a:solidFill>
                <a:effectLst/>
              </a:rPr>
              <a:t>Console.WriteLine</a:t>
            </a:r>
            <a:r>
              <a:rPr kumimoji="0" lang="tr-TR" b="0" i="0" u="none" strike="noStrike" cap="none" normalizeH="0" baseline="0" dirty="0" smtClean="0">
                <a:ln>
                  <a:noFill/>
                </a:ln>
                <a:solidFill>
                  <a:schemeClr val="bg1"/>
                </a:solidFill>
                <a:effectLst/>
              </a:rPr>
              <a:t>() fonksiyonlarıyla detaylı bir şekilde ekrana yazdırılmıştır. </a:t>
            </a:r>
          </a:p>
        </p:txBody>
      </p:sp>
      <p:sp>
        <p:nvSpPr>
          <p:cNvPr id="6" name="Rectangle 2"/>
          <p:cNvSpPr>
            <a:spLocks noChangeArrowheads="1"/>
          </p:cNvSpPr>
          <p:nvPr/>
        </p:nvSpPr>
        <p:spPr bwMode="auto">
          <a:xfrm>
            <a:off x="7158650" y="51584"/>
            <a:ext cx="4585676" cy="1323439"/>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bg1"/>
                </a:solidFill>
                <a:effectLst/>
              </a:rPr>
              <a:t>Yönetici olarak sisteme giriş yaptıktan sonra, kendi bilgileri ekrana yazdırılmıştır. </a:t>
            </a:r>
            <a:r>
              <a:rPr kumimoji="0" lang="tr-TR" sz="1600" b="1" i="0" u="none" strike="noStrike" cap="none" normalizeH="0" baseline="0" dirty="0" err="1" smtClean="0">
                <a:ln>
                  <a:noFill/>
                </a:ln>
                <a:solidFill>
                  <a:schemeClr val="bg1"/>
                </a:solidFill>
                <a:effectLst/>
              </a:rPr>
              <a:t>Console.WriteLine</a:t>
            </a:r>
            <a:r>
              <a:rPr kumimoji="0" lang="tr-TR" sz="1600" b="1" i="0" u="none" strike="noStrike" cap="none" normalizeH="0" baseline="0" dirty="0" smtClean="0">
                <a:ln>
                  <a:noFill/>
                </a:ln>
                <a:solidFill>
                  <a:schemeClr val="bg1"/>
                </a:solidFill>
                <a:effectLst/>
              </a:rPr>
              <a:t>()</a:t>
            </a:r>
            <a:r>
              <a:rPr kumimoji="0" lang="tr-TR" sz="1600" b="0" i="0" u="none" strike="noStrike" cap="none" normalizeH="0" baseline="0" dirty="0" smtClean="0">
                <a:ln>
                  <a:noFill/>
                </a:ln>
                <a:solidFill>
                  <a:schemeClr val="bg1"/>
                </a:solidFill>
                <a:effectLst/>
              </a:rPr>
              <a:t> fonksiyonu kullanılarak ad, yaş, departman, pozisyon ve yönetici olup olmadığı gibi bilgiler görüntülenmiştir. </a:t>
            </a:r>
          </a:p>
        </p:txBody>
      </p:sp>
    </p:spTree>
    <p:extLst>
      <p:ext uri="{BB962C8B-B14F-4D97-AF65-F5344CB8AC3E}">
        <p14:creationId xmlns:p14="http://schemas.microsoft.com/office/powerpoint/2010/main" val="380423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0" y="200026"/>
            <a:ext cx="12192000" cy="6736556"/>
          </a:xfrm>
          <a:prstGeom prst="rect">
            <a:avLst/>
          </a:prstGeom>
        </p:spPr>
      </p:pic>
      <p:sp>
        <p:nvSpPr>
          <p:cNvPr id="6" name="Rectangle 1"/>
          <p:cNvSpPr>
            <a:spLocks noChangeArrowheads="1"/>
          </p:cNvSpPr>
          <p:nvPr/>
        </p:nvSpPr>
        <p:spPr bwMode="auto">
          <a:xfrm>
            <a:off x="6686551" y="331566"/>
            <a:ext cx="3671887" cy="32932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err="1" smtClean="0">
                <a:ln>
                  <a:noFill/>
                </a:ln>
                <a:solidFill>
                  <a:schemeClr val="bg1"/>
                </a:solidFill>
                <a:effectLst/>
              </a:rPr>
              <a:t>Nursena</a:t>
            </a:r>
            <a:r>
              <a:rPr kumimoji="0" lang="tr-TR" sz="1600" b="0" i="0" u="none" strike="noStrike" cap="none" normalizeH="0" baseline="0" dirty="0" smtClean="0">
                <a:ln>
                  <a:noFill/>
                </a:ln>
                <a:solidFill>
                  <a:schemeClr val="bg1"/>
                </a:solidFill>
                <a:effectLst/>
              </a:rPr>
              <a:t> Yağcı, Pazarlama departmanında Yönetici olarak sisteme giriş yaptıktan sonra </a:t>
            </a:r>
            <a:r>
              <a:rPr kumimoji="0" lang="tr-TR" sz="1600" b="1" i="0" u="none" strike="noStrike" cap="none" normalizeH="0" baseline="0" dirty="0" err="1" smtClean="0">
                <a:ln>
                  <a:noFill/>
                </a:ln>
                <a:solidFill>
                  <a:schemeClr val="bg1"/>
                </a:solidFill>
                <a:effectLst/>
              </a:rPr>
              <a:t>CalisanCikar</a:t>
            </a:r>
            <a:r>
              <a:rPr kumimoji="0" lang="tr-TR" sz="1600" b="0" i="0" u="none" strike="noStrike" cap="none" normalizeH="0" baseline="0" dirty="0" smtClean="0">
                <a:ln>
                  <a:noFill/>
                </a:ln>
                <a:solidFill>
                  <a:schemeClr val="bg1"/>
                </a:solidFill>
                <a:effectLst/>
              </a:rPr>
              <a:t> metodunu kullanarak bir çalışanın TC kimlik numarasını girip onay vererek sistemden çıkarmıştır. Çıkarma işlemi başarılı bir şekilde gerçekleştirilmiş ve ekrana “Çalışan başarıyla çıkarıldı.” mesajı yazdırılmıştır. </a:t>
            </a:r>
            <a:r>
              <a:rPr kumimoji="0" lang="tr-TR" sz="1600" b="0" i="0" u="none" strike="noStrike" cap="none" normalizeH="0" baseline="0" dirty="0" err="1" smtClean="0">
                <a:ln>
                  <a:noFill/>
                </a:ln>
                <a:solidFill>
                  <a:schemeClr val="bg1"/>
                </a:solidFill>
                <a:effectLst/>
              </a:rPr>
              <a:t>Kapsülleme</a:t>
            </a:r>
            <a:r>
              <a:rPr kumimoji="0" lang="tr-TR" sz="1600" b="0" i="0" u="none" strike="noStrike" cap="none" normalizeH="0" baseline="0" dirty="0" smtClean="0">
                <a:ln>
                  <a:noFill/>
                </a:ln>
                <a:solidFill>
                  <a:schemeClr val="bg1"/>
                </a:solidFill>
                <a:effectLst/>
              </a:rPr>
              <a:t> ilkesine uygun olarak, çalışan bilgileri yalnızca </a:t>
            </a:r>
            <a:r>
              <a:rPr kumimoji="0" lang="tr-TR" sz="1600" b="1" i="0" u="none" strike="noStrike" cap="none" normalizeH="0" baseline="0" dirty="0" err="1" smtClean="0">
                <a:ln>
                  <a:noFill/>
                </a:ln>
                <a:solidFill>
                  <a:schemeClr val="bg1"/>
                </a:solidFill>
                <a:effectLst/>
              </a:rPr>
              <a:t>public</a:t>
            </a:r>
            <a:r>
              <a:rPr kumimoji="0" lang="tr-TR" sz="1600" b="1" i="0" u="none" strike="noStrike" cap="none" normalizeH="0" baseline="0" dirty="0" smtClean="0">
                <a:ln>
                  <a:noFill/>
                </a:ln>
                <a:solidFill>
                  <a:schemeClr val="bg1"/>
                </a:solidFill>
                <a:effectLst/>
              </a:rPr>
              <a:t> </a:t>
            </a:r>
            <a:r>
              <a:rPr kumimoji="0" lang="tr-TR" sz="1600" b="1" i="0" u="none" strike="noStrike" cap="none" normalizeH="0" baseline="0" dirty="0" err="1" smtClean="0">
                <a:ln>
                  <a:noFill/>
                </a:ln>
                <a:solidFill>
                  <a:schemeClr val="bg1"/>
                </a:solidFill>
                <a:effectLst/>
              </a:rPr>
              <a:t>getter</a:t>
            </a:r>
            <a:r>
              <a:rPr kumimoji="0" lang="tr-TR" sz="1600" b="0" i="0" u="none" strike="noStrike" cap="none" normalizeH="0" baseline="0" dirty="0" smtClean="0">
                <a:ln>
                  <a:noFill/>
                </a:ln>
                <a:solidFill>
                  <a:schemeClr val="bg1"/>
                </a:solidFill>
                <a:effectLst/>
              </a:rPr>
              <a:t> </a:t>
            </a:r>
            <a:r>
              <a:rPr kumimoji="0" lang="tr-TR" sz="1600" b="0" i="0" u="none" strike="noStrike" cap="none" normalizeH="0" baseline="0" dirty="0" err="1" smtClean="0">
                <a:ln>
                  <a:noFill/>
                </a:ln>
                <a:solidFill>
                  <a:schemeClr val="bg1"/>
                </a:solidFill>
                <a:effectLst/>
              </a:rPr>
              <a:t>metodlarıyla</a:t>
            </a:r>
            <a:r>
              <a:rPr kumimoji="0" lang="tr-TR" sz="1600" b="0" i="0" u="none" strike="noStrike" cap="none" normalizeH="0" baseline="0" dirty="0" smtClean="0">
                <a:ln>
                  <a:noFill/>
                </a:ln>
                <a:solidFill>
                  <a:schemeClr val="bg1"/>
                </a:solidFill>
                <a:effectLst/>
              </a:rPr>
              <a:t> erişilmiş, işlem </a:t>
            </a:r>
            <a:r>
              <a:rPr kumimoji="0" lang="tr-TR" sz="1600" b="1" i="0" u="none" strike="noStrike" cap="none" normalizeH="0" baseline="0" dirty="0" err="1" smtClean="0">
                <a:ln>
                  <a:noFill/>
                </a:ln>
                <a:solidFill>
                  <a:schemeClr val="bg1"/>
                </a:solidFill>
                <a:effectLst/>
              </a:rPr>
              <a:t>Console.WriteLine</a:t>
            </a:r>
            <a:r>
              <a:rPr kumimoji="0" lang="tr-TR" sz="1600" b="1" i="0" u="none" strike="noStrike" cap="none" normalizeH="0" baseline="0" dirty="0" smtClean="0">
                <a:ln>
                  <a:noFill/>
                </a:ln>
                <a:solidFill>
                  <a:schemeClr val="bg1"/>
                </a:solidFill>
                <a:effectLst/>
              </a:rPr>
              <a:t>()</a:t>
            </a:r>
            <a:r>
              <a:rPr kumimoji="0" lang="tr-TR" sz="1600" b="0" i="0" u="none" strike="noStrike" cap="none" normalizeH="0" baseline="0" dirty="0" smtClean="0">
                <a:ln>
                  <a:noFill/>
                </a:ln>
                <a:solidFill>
                  <a:schemeClr val="bg1"/>
                </a:solidFill>
                <a:effectLst/>
              </a:rPr>
              <a:t> ve </a:t>
            </a:r>
            <a:r>
              <a:rPr kumimoji="0" lang="tr-TR" sz="1600" b="1" i="0" u="none" strike="noStrike" cap="none" normalizeH="0" baseline="0" dirty="0" err="1" smtClean="0">
                <a:ln>
                  <a:noFill/>
                </a:ln>
                <a:solidFill>
                  <a:schemeClr val="bg1"/>
                </a:solidFill>
                <a:effectLst/>
              </a:rPr>
              <a:t>ToString</a:t>
            </a:r>
            <a:r>
              <a:rPr kumimoji="0" lang="tr-TR" sz="1600" b="1" i="0" u="none" strike="noStrike" cap="none" normalizeH="0" baseline="0" dirty="0" smtClean="0">
                <a:ln>
                  <a:noFill/>
                </a:ln>
                <a:solidFill>
                  <a:schemeClr val="bg1"/>
                </a:solidFill>
                <a:effectLst/>
              </a:rPr>
              <a:t>()</a:t>
            </a:r>
            <a:r>
              <a:rPr kumimoji="0" lang="tr-TR" sz="1600" b="0" i="0" u="none" strike="noStrike" cap="none" normalizeH="0" baseline="0" dirty="0" smtClean="0">
                <a:ln>
                  <a:noFill/>
                </a:ln>
                <a:solidFill>
                  <a:schemeClr val="bg1"/>
                </a:solidFill>
                <a:effectLst/>
              </a:rPr>
              <a:t> </a:t>
            </a:r>
            <a:r>
              <a:rPr kumimoji="0" lang="tr-TR" sz="1600" b="0" i="0" u="none" strike="noStrike" cap="none" normalizeH="0" baseline="0" dirty="0" err="1" smtClean="0">
                <a:ln>
                  <a:noFill/>
                </a:ln>
                <a:solidFill>
                  <a:schemeClr val="bg1"/>
                </a:solidFill>
                <a:effectLst/>
              </a:rPr>
              <a:t>metodlarıyla</a:t>
            </a:r>
            <a:r>
              <a:rPr kumimoji="0" lang="tr-TR" sz="1600" b="0" i="0" u="none" strike="noStrike" cap="none" normalizeH="0" baseline="0" dirty="0" smtClean="0">
                <a:ln>
                  <a:noFill/>
                </a:ln>
                <a:solidFill>
                  <a:schemeClr val="bg1"/>
                </a:solidFill>
                <a:effectLst/>
              </a:rPr>
              <a:t> kullanıcıya güvenli bir şekilde sunulmuştur. </a:t>
            </a:r>
          </a:p>
        </p:txBody>
      </p:sp>
      <p:sp>
        <p:nvSpPr>
          <p:cNvPr id="7" name="Rectangle 2"/>
          <p:cNvSpPr>
            <a:spLocks noChangeArrowheads="1"/>
          </p:cNvSpPr>
          <p:nvPr/>
        </p:nvSpPr>
        <p:spPr bwMode="auto">
          <a:xfrm>
            <a:off x="7308058" y="4709353"/>
            <a:ext cx="4979194" cy="20621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bg1"/>
                </a:solidFill>
                <a:effectLst/>
              </a:rPr>
              <a:t>Nehir Saygılı, Mühendislik departmanında Kıdemli Mühendis olarak sisteme giriş yaptıktan sonra </a:t>
            </a:r>
            <a:r>
              <a:rPr kumimoji="0" lang="tr-TR" sz="1600" b="1" i="0" u="none" strike="noStrike" cap="none" normalizeH="0" baseline="0" dirty="0" smtClean="0">
                <a:ln>
                  <a:noFill/>
                </a:ln>
                <a:solidFill>
                  <a:schemeClr val="bg1"/>
                </a:solidFill>
                <a:effectLst/>
              </a:rPr>
              <a:t>İzin talebi</a:t>
            </a:r>
            <a:r>
              <a:rPr kumimoji="0" lang="tr-TR" sz="1600" b="0" i="0" u="none" strike="noStrike" cap="none" normalizeH="0" baseline="0" dirty="0" smtClean="0">
                <a:ln>
                  <a:noFill/>
                </a:ln>
                <a:solidFill>
                  <a:schemeClr val="bg1"/>
                </a:solidFill>
                <a:effectLst/>
              </a:rPr>
              <a:t> seçeneğini seçmiştir. İzin talebi süreci başlatılarak, çalışanın izin kullanma durumu sorgulanmış ve </a:t>
            </a:r>
            <a:r>
              <a:rPr kumimoji="0" lang="tr-TR" sz="1600" b="1" i="0" u="none" strike="noStrike" cap="none" normalizeH="0" baseline="0" dirty="0" err="1" smtClean="0">
                <a:ln>
                  <a:noFill/>
                </a:ln>
                <a:solidFill>
                  <a:schemeClr val="bg1"/>
                </a:solidFill>
                <a:effectLst/>
              </a:rPr>
              <a:t>IzinKullan</a:t>
            </a:r>
            <a:r>
              <a:rPr kumimoji="0" lang="tr-TR" sz="1600" b="0" i="0" u="none" strike="noStrike" cap="none" normalizeH="0" baseline="0" dirty="0" smtClean="0">
                <a:ln>
                  <a:noFill/>
                </a:ln>
                <a:solidFill>
                  <a:schemeClr val="bg1"/>
                </a:solidFill>
                <a:effectLst/>
              </a:rPr>
              <a:t> metodu kullanılarak talep onaylanmıştır. </a:t>
            </a:r>
            <a:r>
              <a:rPr kumimoji="0" lang="tr-TR" sz="1600" b="0" i="0" u="none" strike="noStrike" cap="none" normalizeH="0" baseline="0" dirty="0" err="1" smtClean="0">
                <a:ln>
                  <a:noFill/>
                </a:ln>
                <a:solidFill>
                  <a:schemeClr val="bg1"/>
                </a:solidFill>
                <a:effectLst/>
              </a:rPr>
              <a:t>Kapsülleme</a:t>
            </a:r>
            <a:r>
              <a:rPr kumimoji="0" lang="tr-TR" sz="1600" b="0" i="0" u="none" strike="noStrike" cap="none" normalizeH="0" baseline="0" dirty="0" smtClean="0">
                <a:ln>
                  <a:noFill/>
                </a:ln>
                <a:solidFill>
                  <a:schemeClr val="bg1"/>
                </a:solidFill>
                <a:effectLst/>
              </a:rPr>
              <a:t> ilkesine uygun olarak, çalışan bilgileri sadece </a:t>
            </a:r>
            <a:r>
              <a:rPr kumimoji="0" lang="tr-TR" sz="1600" b="1" i="0" u="none" strike="noStrike" cap="none" normalizeH="0" baseline="0" dirty="0" err="1" smtClean="0">
                <a:ln>
                  <a:noFill/>
                </a:ln>
                <a:solidFill>
                  <a:schemeClr val="bg1"/>
                </a:solidFill>
                <a:effectLst/>
              </a:rPr>
              <a:t>public</a:t>
            </a:r>
            <a:r>
              <a:rPr kumimoji="0" lang="tr-TR" sz="1600" b="1" i="0" u="none" strike="noStrike" cap="none" normalizeH="0" baseline="0" dirty="0" smtClean="0">
                <a:ln>
                  <a:noFill/>
                </a:ln>
                <a:solidFill>
                  <a:schemeClr val="bg1"/>
                </a:solidFill>
                <a:effectLst/>
              </a:rPr>
              <a:t> </a:t>
            </a:r>
            <a:r>
              <a:rPr kumimoji="0" lang="tr-TR" sz="1600" b="1" i="0" u="none" strike="noStrike" cap="none" normalizeH="0" baseline="0" dirty="0" err="1" smtClean="0">
                <a:ln>
                  <a:noFill/>
                </a:ln>
                <a:solidFill>
                  <a:schemeClr val="bg1"/>
                </a:solidFill>
                <a:effectLst/>
              </a:rPr>
              <a:t>getter</a:t>
            </a:r>
            <a:r>
              <a:rPr kumimoji="0" lang="tr-TR" sz="1600" b="0" i="0" u="none" strike="noStrike" cap="none" normalizeH="0" baseline="0" dirty="0" smtClean="0">
                <a:ln>
                  <a:noFill/>
                </a:ln>
                <a:solidFill>
                  <a:schemeClr val="bg1"/>
                </a:solidFill>
                <a:effectLst/>
              </a:rPr>
              <a:t> </a:t>
            </a:r>
            <a:r>
              <a:rPr kumimoji="0" lang="tr-TR" sz="1600" b="0" i="0" u="none" strike="noStrike" cap="none" normalizeH="0" baseline="0" dirty="0" err="1" smtClean="0">
                <a:ln>
                  <a:noFill/>
                </a:ln>
                <a:solidFill>
                  <a:schemeClr val="bg1"/>
                </a:solidFill>
                <a:effectLst/>
              </a:rPr>
              <a:t>metodlarıyla</a:t>
            </a:r>
            <a:r>
              <a:rPr kumimoji="0" lang="tr-TR" sz="1600" b="0" i="0" u="none" strike="noStrike" cap="none" normalizeH="0" baseline="0" dirty="0" smtClean="0">
                <a:ln>
                  <a:noFill/>
                </a:ln>
                <a:solidFill>
                  <a:schemeClr val="bg1"/>
                </a:solidFill>
                <a:effectLst/>
              </a:rPr>
              <a:t> erişilmiş ve işlem detayları </a:t>
            </a:r>
            <a:r>
              <a:rPr kumimoji="0" lang="tr-TR" sz="1600" b="1" i="0" u="none" strike="noStrike" cap="none" normalizeH="0" baseline="0" dirty="0" err="1" smtClean="0">
                <a:ln>
                  <a:noFill/>
                </a:ln>
                <a:solidFill>
                  <a:schemeClr val="bg1"/>
                </a:solidFill>
                <a:effectLst/>
              </a:rPr>
              <a:t>Console.WriteLine</a:t>
            </a:r>
            <a:r>
              <a:rPr kumimoji="0" lang="tr-TR" sz="1600" b="1" i="0" u="none" strike="noStrike" cap="none" normalizeH="0" baseline="0" dirty="0" smtClean="0">
                <a:ln>
                  <a:noFill/>
                </a:ln>
                <a:solidFill>
                  <a:schemeClr val="bg1"/>
                </a:solidFill>
                <a:effectLst/>
              </a:rPr>
              <a:t>()</a:t>
            </a:r>
            <a:r>
              <a:rPr kumimoji="0" lang="tr-TR" sz="1600" b="0" i="0" u="none" strike="noStrike" cap="none" normalizeH="0" baseline="0" dirty="0" smtClean="0">
                <a:ln>
                  <a:noFill/>
                </a:ln>
                <a:solidFill>
                  <a:schemeClr val="bg1"/>
                </a:solidFill>
                <a:effectLst/>
              </a:rPr>
              <a:t> ile ekrana yazdırılmıştır. </a:t>
            </a:r>
          </a:p>
        </p:txBody>
      </p:sp>
    </p:spTree>
    <p:extLst>
      <p:ext uri="{BB962C8B-B14F-4D97-AF65-F5344CB8AC3E}">
        <p14:creationId xmlns:p14="http://schemas.microsoft.com/office/powerpoint/2010/main" val="217230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94C"/>
        </a:solidFill>
        <a:effectLst/>
      </p:bgPr>
    </p:bg>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0"/>
            <a:ext cx="12192000" cy="6858000"/>
          </a:xfrm>
          <a:prstGeom prst="rect">
            <a:avLst/>
          </a:prstGeom>
        </p:spPr>
      </p:pic>
      <p:sp>
        <p:nvSpPr>
          <p:cNvPr id="5" name="Rectangle 1"/>
          <p:cNvSpPr>
            <a:spLocks noChangeArrowheads="1"/>
          </p:cNvSpPr>
          <p:nvPr/>
        </p:nvSpPr>
        <p:spPr bwMode="auto">
          <a:xfrm rot="10800000" flipV="1">
            <a:off x="8296275" y="489303"/>
            <a:ext cx="3790948" cy="32932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bg1"/>
                </a:solidFill>
                <a:effectLst/>
              </a:rPr>
              <a:t>Nehir Saygılı, Mühendislik departmanında Kıdemli Mühendis olarak sisteme giriş yaptıktan sonra </a:t>
            </a:r>
            <a:r>
              <a:rPr kumimoji="0" lang="tr-TR" sz="1600" b="1" i="0" u="none" strike="noStrike" cap="none" normalizeH="0" baseline="0" dirty="0" smtClean="0">
                <a:ln>
                  <a:noFill/>
                </a:ln>
                <a:solidFill>
                  <a:schemeClr val="bg1"/>
                </a:solidFill>
                <a:effectLst/>
              </a:rPr>
              <a:t>İzin talebi</a:t>
            </a:r>
            <a:r>
              <a:rPr kumimoji="0" lang="tr-TR" sz="1600" b="0" i="0" u="none" strike="noStrike" cap="none" normalizeH="0" baseline="0" dirty="0" smtClean="0">
                <a:ln>
                  <a:noFill/>
                </a:ln>
                <a:solidFill>
                  <a:schemeClr val="bg1"/>
                </a:solidFill>
                <a:effectLst/>
              </a:rPr>
              <a:t> seçeneğini seçmiştir. Yönetici olarak izin talep etmiş ve </a:t>
            </a:r>
            <a:r>
              <a:rPr kumimoji="0" lang="tr-TR" sz="1600" b="1" i="0" u="none" strike="noStrike" cap="none" normalizeH="0" baseline="0" dirty="0" err="1" smtClean="0">
                <a:ln>
                  <a:noFill/>
                </a:ln>
                <a:solidFill>
                  <a:schemeClr val="bg1"/>
                </a:solidFill>
                <a:effectLst/>
              </a:rPr>
              <a:t>İzinKullan</a:t>
            </a:r>
            <a:r>
              <a:rPr kumimoji="0" lang="tr-TR" sz="1600" b="0" i="0" u="none" strike="noStrike" cap="none" normalizeH="0" baseline="0" dirty="0" smtClean="0">
                <a:ln>
                  <a:noFill/>
                </a:ln>
                <a:solidFill>
                  <a:schemeClr val="bg1"/>
                </a:solidFill>
                <a:effectLst/>
              </a:rPr>
              <a:t> metodu kullanılarak 11 gün izin talebi onaylanmıştır. İzin talebi onaylandıktan sonra kalan izin günleri güncellenmiş ve ekrana "İzin talebiniz onaylandı." mesajı yazdırılmıştır. </a:t>
            </a:r>
            <a:r>
              <a:rPr kumimoji="0" lang="tr-TR" sz="1600" b="0" i="0" u="none" strike="noStrike" cap="none" normalizeH="0" baseline="0" dirty="0" err="1" smtClean="0">
                <a:ln>
                  <a:noFill/>
                </a:ln>
                <a:solidFill>
                  <a:schemeClr val="bg1"/>
                </a:solidFill>
                <a:effectLst/>
              </a:rPr>
              <a:t>Kapsülleme</a:t>
            </a:r>
            <a:r>
              <a:rPr kumimoji="0" lang="tr-TR" sz="1600" b="0" i="0" u="none" strike="noStrike" cap="none" normalizeH="0" baseline="0" dirty="0" smtClean="0">
                <a:ln>
                  <a:noFill/>
                </a:ln>
                <a:solidFill>
                  <a:schemeClr val="bg1"/>
                </a:solidFill>
                <a:effectLst/>
              </a:rPr>
              <a:t> ilkesine uygun olarak, çalışan bilgileri </a:t>
            </a:r>
            <a:r>
              <a:rPr kumimoji="0" lang="tr-TR" sz="1600" b="1" i="0" u="none" strike="noStrike" cap="none" normalizeH="0" baseline="0" dirty="0" err="1" smtClean="0">
                <a:ln>
                  <a:noFill/>
                </a:ln>
                <a:solidFill>
                  <a:schemeClr val="bg1"/>
                </a:solidFill>
                <a:effectLst/>
              </a:rPr>
              <a:t>public</a:t>
            </a:r>
            <a:r>
              <a:rPr kumimoji="0" lang="tr-TR" sz="1600" b="1" i="0" u="none" strike="noStrike" cap="none" normalizeH="0" baseline="0" dirty="0" smtClean="0">
                <a:ln>
                  <a:noFill/>
                </a:ln>
                <a:solidFill>
                  <a:schemeClr val="bg1"/>
                </a:solidFill>
                <a:effectLst/>
              </a:rPr>
              <a:t> </a:t>
            </a:r>
            <a:r>
              <a:rPr kumimoji="0" lang="tr-TR" sz="1600" b="1" i="0" u="none" strike="noStrike" cap="none" normalizeH="0" baseline="0" dirty="0" err="1" smtClean="0">
                <a:ln>
                  <a:noFill/>
                </a:ln>
                <a:solidFill>
                  <a:schemeClr val="bg1"/>
                </a:solidFill>
                <a:effectLst/>
              </a:rPr>
              <a:t>getter</a:t>
            </a:r>
            <a:r>
              <a:rPr kumimoji="0" lang="tr-TR" sz="1600" b="0" i="0" u="none" strike="noStrike" cap="none" normalizeH="0" baseline="0" dirty="0" smtClean="0">
                <a:ln>
                  <a:noFill/>
                </a:ln>
                <a:solidFill>
                  <a:schemeClr val="bg1"/>
                </a:solidFill>
                <a:effectLst/>
              </a:rPr>
              <a:t> </a:t>
            </a:r>
            <a:r>
              <a:rPr kumimoji="0" lang="tr-TR" sz="1600" b="0" i="0" u="none" strike="noStrike" cap="none" normalizeH="0" baseline="0" dirty="0" err="1" smtClean="0">
                <a:ln>
                  <a:noFill/>
                </a:ln>
                <a:solidFill>
                  <a:schemeClr val="bg1"/>
                </a:solidFill>
                <a:effectLst/>
              </a:rPr>
              <a:t>metodlarıyla</a:t>
            </a:r>
            <a:r>
              <a:rPr kumimoji="0" lang="tr-TR" sz="1600" b="0" i="0" u="none" strike="noStrike" cap="none" normalizeH="0" baseline="0" dirty="0" smtClean="0">
                <a:ln>
                  <a:noFill/>
                </a:ln>
                <a:solidFill>
                  <a:schemeClr val="bg1"/>
                </a:solidFill>
                <a:effectLst/>
              </a:rPr>
              <a:t> erişilmiş ve tüm işlem detayları </a:t>
            </a:r>
            <a:r>
              <a:rPr kumimoji="0" lang="tr-TR" sz="1600" b="1" i="0" u="none" strike="noStrike" cap="none" normalizeH="0" baseline="0" dirty="0" err="1" smtClean="0">
                <a:ln>
                  <a:noFill/>
                </a:ln>
                <a:solidFill>
                  <a:schemeClr val="bg1"/>
                </a:solidFill>
                <a:effectLst/>
              </a:rPr>
              <a:t>Console.WriteLine</a:t>
            </a:r>
            <a:r>
              <a:rPr kumimoji="0" lang="tr-TR" sz="1600" b="1" i="0" u="none" strike="noStrike" cap="none" normalizeH="0" baseline="0" dirty="0" smtClean="0">
                <a:ln>
                  <a:noFill/>
                </a:ln>
                <a:solidFill>
                  <a:schemeClr val="bg1"/>
                </a:solidFill>
                <a:effectLst/>
              </a:rPr>
              <a:t>()</a:t>
            </a:r>
            <a:r>
              <a:rPr kumimoji="0" lang="tr-TR" sz="1600" b="0" i="0" u="none" strike="noStrike" cap="none" normalizeH="0" baseline="0" dirty="0" smtClean="0">
                <a:ln>
                  <a:noFill/>
                </a:ln>
                <a:solidFill>
                  <a:schemeClr val="bg1"/>
                </a:solidFill>
                <a:effectLst/>
              </a:rPr>
              <a:t> ile kullanıcıya sunulmuştur. </a:t>
            </a:r>
          </a:p>
        </p:txBody>
      </p:sp>
    </p:spTree>
    <p:extLst>
      <p:ext uri="{BB962C8B-B14F-4D97-AF65-F5344CB8AC3E}">
        <p14:creationId xmlns:p14="http://schemas.microsoft.com/office/powerpoint/2010/main" val="2297154611"/>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382</Words>
  <Application>Microsoft Office PowerPoint</Application>
  <PresentationFormat>Geniş ekran</PresentationFormat>
  <Paragraphs>23</Paragraphs>
  <Slides>7</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Theme</vt:lpstr>
      <vt:lpstr>PowerPoint Sunusu</vt:lpstr>
      <vt:lpstr>PowerPoint Sunusu</vt:lpstr>
      <vt:lpstr>Akış Diyagramı Adımları  1.Uygulama başlar, kullanıcıya hoş geldiniz mesajı gösterilir.  2.Çalışanlar Tanımlanır ve Sisteme Eklenir  •Programda önceden belirlenmiş birkaç çalışan nesnesi oluşturulur.  •Bu çalışanlar CalisanYonetici sınıfına eklenir.  3.Kullanıcıdan Giriş Bilgileri Alınır  •Kullanıcı adı, soyadı ve şifresi alınarak giriş yapılması istenir.  4.Giriş Bilgileri Kontrol Edilir  •Girişteki ad ve soyad, sisteme eklenmiş çalışanlarla karşılaştırılır.  •Eğer eşleşen bir çalışan varsa, şifre doğrulanır.  •Eğer şifre doğruysa, kullanıcı başarılı bir şekilde sisteme giriş yapar.  •Eğer şifre yanlışsa, hata mesajı verilir ve işlem sonlanır.  •Eğer çalışan bulunamazsa, hata mesajı verilir ve işlem sonlanır.  5.Yönetici Mi?  •Giriş yapan kişi bir yönetici ise, yönetici işlemleri gösterilir:  •Çalışan ekleme.  •Çalışan çıkarma.  •İzin talebi.  •Yönetici işlemlerinde seçim yapılır ve ilgili işlem gerçekleştirilir.  •Çalışan ekleme işlemi: Yeni çalışanın adı, soyadı, TC Kimlik No’su, şifresi alınır. Eğer onaylanırsa, çalışan sisteme eklenir.  •Çalışan çıkarma işlemi: Çalışanın TC Kimlik No’su alınır. Onay verilirse, çalışan listeden çıkarılır.  •İzin talebi işlemi: Yöneticiye izin talebi yapılır ve onaylanırsa çalışan izin kullanır.  6.Çalışan İzin Talebi  •Eğer kullanıcı yönetici değilse, çalışan izin talebinde bulunur.  •Çalışan, kaç gün izin kullanmak istediğini girer. Bu talep yöneticinin onayına sunulur.  •Yöneticinin adı, soyadı ve şifresi istenerek yönetici doğrulaması yapılır.  •Yöneticinin onayı alınırsa, çalışan izin kullanabilir.  7.İşlem tamamlandıktan sonra, iyi dilekler ve hoşça kal mesajı gösterilir.</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Huawei</dc:creator>
  <cp:lastModifiedBy>Huawei</cp:lastModifiedBy>
  <cp:revision>10</cp:revision>
  <dcterms:created xsi:type="dcterms:W3CDTF">2025-01-01T15:00:10Z</dcterms:created>
  <dcterms:modified xsi:type="dcterms:W3CDTF">2025-01-08T21:37:28Z</dcterms:modified>
</cp:coreProperties>
</file>