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sldIdLst>
    <p:sldId id="256" r:id="rId2"/>
    <p:sldId id="259" r:id="rId3"/>
    <p:sldId id="260" r:id="rId4"/>
    <p:sldId id="261" r:id="rId5"/>
    <p:sldId id="262" r:id="rId6"/>
    <p:sldId id="268" r:id="rId7"/>
    <p:sldId id="263" r:id="rId8"/>
    <p:sldId id="264" r:id="rId9"/>
    <p:sldId id="265" r:id="rId10"/>
    <p:sldId id="266" r:id="rId11"/>
    <p:sldId id="267" r:id="rId12"/>
    <p:sldId id="269" r:id="rId13"/>
    <p:sldId id="270" r:id="rId14"/>
    <p:sldId id="276" r:id="rId15"/>
    <p:sldId id="271" r:id="rId16"/>
    <p:sldId id="277" r:id="rId17"/>
    <p:sldId id="278" r:id="rId18"/>
    <p:sldId id="279" r:id="rId19"/>
    <p:sldId id="280" r:id="rId20"/>
    <p:sldId id="272" r:id="rId21"/>
    <p:sldId id="273" r:id="rId22"/>
    <p:sldId id="274" r:id="rId23"/>
    <p:sldId id="275" r:id="rId24"/>
    <p:sldId id="281" r:id="rId2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838200" y="1122363"/>
            <a:ext cx="9829800" cy="2387600"/>
          </a:xfrm>
        </p:spPr>
        <p:txBody>
          <a:bodyPr anchor="b">
            <a:normAutofit/>
          </a:bodyPr>
          <a:lstStyle>
            <a:lvl1pPr algn="l">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838200" y="3602038"/>
            <a:ext cx="98298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838200" y="136525"/>
            <a:ext cx="2743200" cy="365125"/>
          </a:xfrm>
        </p:spPr>
        <p:txBody>
          <a:bodyPr/>
          <a:lstStyle>
            <a:lvl1pPr algn="l">
              <a:defRPr/>
            </a:lvl1pPr>
          </a:lstStyle>
          <a:p>
            <a:fld id="{9549D6DC-E1CB-4874-BF52-C3407230D20E}" type="datetime1">
              <a:rPr lang="en-US" smtClean="0"/>
              <a:t>5/8/2022</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838200"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66788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F7701D81-C4B9-4A87-89A7-22E29E6C9200}" type="datetime1">
              <a:rPr lang="en-US" smtClean="0"/>
              <a:t>5/8/2022</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248598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8724900" y="731520"/>
            <a:ext cx="2628900" cy="537807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838200" y="731520"/>
            <a:ext cx="7734300" cy="53780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EE307718-69F7-427E-95A3-C1246AF46913}" type="datetime1">
              <a:rPr lang="en-US" smtClean="0"/>
              <a:t>5/8/2022</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839506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p:txBody>
          <a:bodyPr/>
          <a:lstStyle/>
          <a:p>
            <a:fld id="{48913E51-B7F7-4C24-B8E3-5471755DC0E0}" type="datetime1">
              <a:rPr lang="en-US" smtClean="0"/>
              <a:t>5/8/2022</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2312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831850" y="1709738"/>
            <a:ext cx="10515600" cy="2852737"/>
          </a:xfrm>
        </p:spPr>
        <p:txBody>
          <a:bodyPr anchor="b">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831850" y="4589463"/>
            <a:ext cx="10515600" cy="1500187"/>
          </a:xfrm>
        </p:spPr>
        <p:txBody>
          <a:bodyPr>
            <a:normAutofit/>
          </a:bodyPr>
          <a:lstStyle>
            <a:lvl1pPr marL="0" indent="0">
              <a:buNone/>
              <a:defRPr sz="2000">
                <a:solidFill>
                  <a:schemeClr val="tx2">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DA91A59F-D956-4598-A3C1-AE72A5387751}" type="datetime1">
              <a:rPr lang="en-US" smtClean="0"/>
              <a:t>5/8/2022</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273BAE12-D270-459D-897B-6833652BB167}" type="slidenum">
              <a:rPr lang="en-US" smtClean="0"/>
              <a:t>‹#›</a:t>
            </a:fld>
            <a:endParaRPr lang="en-US" dirty="0"/>
          </a:p>
        </p:txBody>
      </p:sp>
    </p:spTree>
    <p:extLst>
      <p:ext uri="{BB962C8B-B14F-4D97-AF65-F5344CB8AC3E}">
        <p14:creationId xmlns:p14="http://schemas.microsoft.com/office/powerpoint/2010/main" val="3183806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838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6172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D70BBD69-7BD3-4731-8064-242619E92CBE}" type="datetime1">
              <a:rPr lang="en-US" smtClean="0"/>
              <a:t>5/8/2022</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221396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839788" y="73152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839788" y="2149131"/>
            <a:ext cx="5157787"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839788" y="2910625"/>
            <a:ext cx="5157787"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6172200" y="2149131"/>
            <a:ext cx="5183188"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6172200" y="2910625"/>
            <a:ext cx="5183188"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38BD77D9-239F-488B-9358-023C46BC7084}" type="datetime1">
              <a:rPr lang="en-US" smtClean="0"/>
              <a:t>5/8/2022</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815997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838200" y="731520"/>
            <a:ext cx="1051560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1EE61C24-7140-4FDE-92F3-654C6E2D3C1C}" type="datetime1">
              <a:rPr lang="en-US" smtClean="0"/>
              <a:t>5/8/2022</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01827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DC4D6ACF-ECB9-4B5F-A429-08B8AC75E8EF}" type="datetime1">
              <a:rPr lang="en-US" smtClean="0"/>
              <a:t>5/8/2022</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900012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839788" y="731520"/>
            <a:ext cx="3932237" cy="2346326"/>
          </a:xfrm>
        </p:spPr>
        <p:txBody>
          <a:bodyPr anchor="b">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731521"/>
            <a:ext cx="6172200" cy="512953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839788" y="3429000"/>
            <a:ext cx="3932237"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788B429B-EE2A-486A-BDB9-0C848B4FAFDD}" type="datetime1">
              <a:rPr lang="en-US" smtClean="0"/>
              <a:t>5/8/2022</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438437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839788" y="731520"/>
            <a:ext cx="3932237" cy="2341564"/>
          </a:xfrm>
        </p:spPr>
        <p:txBody>
          <a:bodyPr anchor="b">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687257"/>
            <a:ext cx="6172200" cy="51737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839788"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8DA5FE4A-CB8D-40AB-BFFC-AAF37EA071CB}" type="datetime1">
              <a:rPr lang="en-US" smtClean="0"/>
              <a:t>5/8/2022</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414335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p:nvPr/>
        </p:nvGrpSpPr>
        <p:grpSpPr>
          <a:xfrm>
            <a:off x="572" y="-1"/>
            <a:ext cx="12192000" cy="6857996"/>
            <a:chOff x="572" y="-1"/>
            <a:chExt cx="12192000" cy="6857996"/>
          </a:xfrm>
        </p:grpSpPr>
        <p:cxnSp>
          <p:nvCxnSpPr>
            <p:cNvPr id="9" name="Straight Connector 8">
              <a:extLst>
                <a:ext uri="{FF2B5EF4-FFF2-40B4-BE49-F238E27FC236}">
                  <a16:creationId xmlns:a16="http://schemas.microsoft.com/office/drawing/2014/main" id="{D3DD55E4-EA4F-4874-8B5B-6E0EAF4BBFC4}"/>
                </a:ext>
              </a:extLst>
            </p:cNvPr>
            <p:cNvCxnSpPr>
              <a:cxnSpLocks/>
            </p:cNvCxnSpPr>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950BAF-7673-4138-AEA2-DE7D368CC357}"/>
                </a:ext>
              </a:extLst>
            </p:cNvPr>
            <p:cNvCxnSpPr>
              <a:cxnSpLocks/>
            </p:cNvCxnSpPr>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E3E2B5-EA1C-415A-941A-843C7EA148E1}"/>
                </a:ext>
              </a:extLst>
            </p:cNvPr>
            <p:cNvCxnSpPr>
              <a:cxnSpLocks/>
            </p:cNvCxnSpPr>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7FA3A6-E398-4576-B6B8-3328028D84B2}"/>
                </a:ext>
              </a:extLst>
            </p:cNvPr>
            <p:cNvCxnSpPr>
              <a:cxnSpLocks/>
            </p:cNvCxnSpPr>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Graphic 33">
              <a:extLst>
                <a:ext uri="{FF2B5EF4-FFF2-40B4-BE49-F238E27FC236}">
                  <a16:creationId xmlns:a16="http://schemas.microsoft.com/office/drawing/2014/main" id="{EFB597D7-65E0-476A-B9EB-3AA6ED33884C}"/>
                </a:ext>
              </a:extLst>
            </p:cNvPr>
            <p:cNvSpPr/>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4" name="Graphic 33">
              <a:extLst>
                <a:ext uri="{FF2B5EF4-FFF2-40B4-BE49-F238E27FC236}">
                  <a16:creationId xmlns:a16="http://schemas.microsoft.com/office/drawing/2014/main" id="{11AA060A-BE0E-4687-8F9E-0E2955D9796D}"/>
                </a:ext>
              </a:extLst>
            </p:cNvPr>
            <p:cNvSpPr/>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838200" y="727323"/>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838200" y="2189408"/>
            <a:ext cx="10515600" cy="3821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838200" y="136525"/>
            <a:ext cx="2743200"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fld id="{C0517C94-3B1E-4991-BED3-41F8B0158A00}" type="datetime1">
              <a:rPr lang="en-US" smtClean="0"/>
              <a:t>5/8/2022</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838200" y="6356350"/>
            <a:ext cx="3450659"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563467" y="3246434"/>
            <a:ext cx="628533" cy="365125"/>
          </a:xfrm>
          <a:prstGeom prst="rect">
            <a:avLst/>
          </a:prstGeom>
        </p:spPr>
        <p:txBody>
          <a:bodyPr vert="horz" lIns="91440" tIns="45720" rIns="91440" bIns="45720" rtlCol="0" anchor="ctr"/>
          <a:lstStyle>
            <a:lvl1pPr algn="ctr">
              <a:defRPr sz="1100" cap="all" spc="150" baseline="0">
                <a:solidFill>
                  <a:schemeClr val="tx2">
                    <a:lumMod val="60000"/>
                    <a:lumOff val="40000"/>
                  </a:schemeClr>
                </a:solidFill>
              </a:defRPr>
            </a:lvl1p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4059178763"/>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795" r:id="rId6"/>
    <p:sldLayoutId id="2147483791" r:id="rId7"/>
    <p:sldLayoutId id="2147483792" r:id="rId8"/>
    <p:sldLayoutId id="2147483793" r:id="rId9"/>
    <p:sldLayoutId id="2147483794" r:id="rId10"/>
    <p:sldLayoutId id="2147483796" r:id="rId11"/>
  </p:sldLayoutIdLst>
  <p:hf sldNum="0" hdr="0" ftr="0" dt="0"/>
  <p:txStyles>
    <p:title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 Id="rId4" Type="http://schemas.openxmlformats.org/officeDocument/2006/relationships/image" Target="../media/image6.tm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23">
            <a:extLst>
              <a:ext uri="{FF2B5EF4-FFF2-40B4-BE49-F238E27FC236}">
                <a16:creationId xmlns:a16="http://schemas.microsoft.com/office/drawing/2014/main" id="{A38827F1-3359-44F6-9009-43AE2B17F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25">
            <a:extLst>
              <a:ext uri="{FF2B5EF4-FFF2-40B4-BE49-F238E27FC236}">
                <a16:creationId xmlns:a16="http://schemas.microsoft.com/office/drawing/2014/main" id="{17AFAD67-5350-4773-886F-D6DD7E66D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7346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ağlı çizgilerden ve noktalardan oluşan bir ağ">
            <a:extLst>
              <a:ext uri="{FF2B5EF4-FFF2-40B4-BE49-F238E27FC236}">
                <a16:creationId xmlns:a16="http://schemas.microsoft.com/office/drawing/2014/main" id="{B6FE92AE-7CA5-CFB4-98F1-DEA81A6119F3}"/>
              </a:ext>
            </a:extLst>
          </p:cNvPr>
          <p:cNvPicPr>
            <a:picLocks noChangeAspect="1"/>
          </p:cNvPicPr>
          <p:nvPr/>
        </p:nvPicPr>
        <p:blipFill rotWithShape="1">
          <a:blip r:embed="rId2">
            <a:alphaModFix amt="40000"/>
          </a:blip>
          <a:srcRect t="40555" r="-2" b="3057"/>
          <a:stretch/>
        </p:blipFill>
        <p:spPr>
          <a:xfrm>
            <a:off x="20" y="-1"/>
            <a:ext cx="12189789" cy="6873457"/>
          </a:xfrm>
          <a:prstGeom prst="rect">
            <a:avLst/>
          </a:prstGeom>
          <a:ln w="12700">
            <a:noFill/>
          </a:ln>
        </p:spPr>
      </p:pic>
      <p:grpSp>
        <p:nvGrpSpPr>
          <p:cNvPr id="63" name="Group 27">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
            <a:ext cx="12192000" cy="6857996"/>
            <a:chOff x="572" y="-1"/>
            <a:chExt cx="12192000" cy="6857996"/>
          </a:xfrm>
        </p:grpSpPr>
        <p:cxnSp>
          <p:nvCxnSpPr>
            <p:cNvPr id="29" name="Straight Connector 28">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3"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4"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Başlık 1">
            <a:extLst>
              <a:ext uri="{FF2B5EF4-FFF2-40B4-BE49-F238E27FC236}">
                <a16:creationId xmlns:a16="http://schemas.microsoft.com/office/drawing/2014/main" id="{9C4791A2-9EF7-6EA4-82E2-CCA82C1ED44C}"/>
              </a:ext>
            </a:extLst>
          </p:cNvPr>
          <p:cNvSpPr>
            <a:spLocks noGrp="1"/>
          </p:cNvSpPr>
          <p:nvPr>
            <p:ph type="ctrTitle"/>
          </p:nvPr>
        </p:nvSpPr>
        <p:spPr>
          <a:xfrm>
            <a:off x="841248" y="3429000"/>
            <a:ext cx="7151357" cy="2387600"/>
          </a:xfrm>
        </p:spPr>
        <p:txBody>
          <a:bodyPr anchor="t">
            <a:normAutofit/>
          </a:bodyPr>
          <a:lstStyle/>
          <a:p>
            <a:r>
              <a:rPr lang="tr-TR" dirty="0">
                <a:solidFill>
                  <a:srgbClr val="FFFFFF"/>
                </a:solidFill>
              </a:rPr>
              <a:t>Maximum </a:t>
            </a:r>
            <a:r>
              <a:rPr lang="tr-TR" dirty="0" err="1">
                <a:solidFill>
                  <a:srgbClr val="FFFFFF"/>
                </a:solidFill>
              </a:rPr>
              <a:t>independent</a:t>
            </a:r>
            <a:br>
              <a:rPr lang="tr-TR" dirty="0">
                <a:solidFill>
                  <a:srgbClr val="FFFFFF"/>
                </a:solidFill>
              </a:rPr>
            </a:br>
            <a:r>
              <a:rPr lang="tr-TR" dirty="0">
                <a:solidFill>
                  <a:srgbClr val="FFFFFF"/>
                </a:solidFill>
              </a:rPr>
              <a:t>set problem</a:t>
            </a:r>
          </a:p>
        </p:txBody>
      </p:sp>
      <p:sp>
        <p:nvSpPr>
          <p:cNvPr id="3" name="Alt Başlık 2">
            <a:extLst>
              <a:ext uri="{FF2B5EF4-FFF2-40B4-BE49-F238E27FC236}">
                <a16:creationId xmlns:a16="http://schemas.microsoft.com/office/drawing/2014/main" id="{D7D4A2B3-10C6-831F-9012-372B8D140BC2}"/>
              </a:ext>
            </a:extLst>
          </p:cNvPr>
          <p:cNvSpPr>
            <a:spLocks noGrp="1"/>
          </p:cNvSpPr>
          <p:nvPr>
            <p:ph type="subTitle" idx="1"/>
          </p:nvPr>
        </p:nvSpPr>
        <p:spPr>
          <a:xfrm>
            <a:off x="841248" y="1040986"/>
            <a:ext cx="7151357" cy="2272483"/>
          </a:xfrm>
        </p:spPr>
        <p:txBody>
          <a:bodyPr anchor="b">
            <a:normAutofit/>
          </a:bodyPr>
          <a:lstStyle/>
          <a:p>
            <a:endParaRPr lang="tr-TR" dirty="0">
              <a:solidFill>
                <a:srgbClr val="FFFFFF"/>
              </a:solidFill>
            </a:endParaRPr>
          </a:p>
        </p:txBody>
      </p:sp>
    </p:spTree>
    <p:extLst>
      <p:ext uri="{BB962C8B-B14F-4D97-AF65-F5344CB8AC3E}">
        <p14:creationId xmlns:p14="http://schemas.microsoft.com/office/powerpoint/2010/main" val="20775470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7843A6-EAAC-75EC-C52D-DF2C3F79AF54}"/>
              </a:ext>
            </a:extLst>
          </p:cNvPr>
          <p:cNvSpPr>
            <a:spLocks noGrp="1"/>
          </p:cNvSpPr>
          <p:nvPr>
            <p:ph type="title"/>
          </p:nvPr>
        </p:nvSpPr>
        <p:spPr/>
        <p:txBody>
          <a:bodyPr/>
          <a:lstStyle/>
          <a:p>
            <a:r>
              <a:rPr lang="tr-TR" dirty="0"/>
              <a:t>Cross-</a:t>
            </a:r>
            <a:r>
              <a:rPr lang="tr-TR" dirty="0" err="1"/>
              <a:t>Over</a:t>
            </a:r>
            <a:endParaRPr lang="tr-TR" dirty="0"/>
          </a:p>
        </p:txBody>
      </p:sp>
      <p:sp>
        <p:nvSpPr>
          <p:cNvPr id="3" name="İçerik Yer Tutucusu 2">
            <a:extLst>
              <a:ext uri="{FF2B5EF4-FFF2-40B4-BE49-F238E27FC236}">
                <a16:creationId xmlns:a16="http://schemas.microsoft.com/office/drawing/2014/main" id="{AF02C42C-0127-505F-A173-BDEB2C140F7F}"/>
              </a:ext>
            </a:extLst>
          </p:cNvPr>
          <p:cNvSpPr>
            <a:spLocks noGrp="1"/>
          </p:cNvSpPr>
          <p:nvPr>
            <p:ph idx="1"/>
          </p:nvPr>
        </p:nvSpPr>
        <p:spPr/>
        <p:txBody>
          <a:bodyPr/>
          <a:lstStyle/>
          <a:p>
            <a:r>
              <a:rPr lang="tr-TR" dirty="0">
                <a:solidFill>
                  <a:schemeClr val="tx1"/>
                </a:solidFill>
              </a:rPr>
              <a:t>S1 = {1,0,1,0,0,0,0,0}   =&gt; F(S1) = 2    (Uygunluk kontrolü)</a:t>
            </a:r>
          </a:p>
          <a:p>
            <a:r>
              <a:rPr lang="tr-TR" dirty="0">
                <a:solidFill>
                  <a:schemeClr val="tx1"/>
                </a:solidFill>
              </a:rPr>
              <a:t>S2 = {1,0,0,0,1,0,0,0}   =&gt; F(S2) = 2    </a:t>
            </a:r>
          </a:p>
          <a:p>
            <a:r>
              <a:rPr lang="tr-TR" dirty="0">
                <a:solidFill>
                  <a:schemeClr val="tx1"/>
                </a:solidFill>
              </a:rPr>
              <a:t>S1 ve S2 kümelerini ele alalım. </a:t>
            </a:r>
            <a:r>
              <a:rPr lang="tr-TR" dirty="0" err="1">
                <a:solidFill>
                  <a:schemeClr val="tx1"/>
                </a:solidFill>
              </a:rPr>
              <a:t>Krossing-over</a:t>
            </a:r>
            <a:r>
              <a:rPr lang="tr-TR" dirty="0">
                <a:solidFill>
                  <a:schemeClr val="tx1"/>
                </a:solidFill>
              </a:rPr>
              <a:t> olacak bu iki kümenin nereden başlayacağını ise 4.node’dan sonra olarak belirleyelim. S1 kümesinin ilk 4 elemanı ile S2 kümesinin son 4 elemanını </a:t>
            </a:r>
          </a:p>
          <a:p>
            <a:pPr marL="0" indent="0">
              <a:buNone/>
            </a:pPr>
            <a:r>
              <a:rPr lang="tr-TR" dirty="0">
                <a:solidFill>
                  <a:schemeClr val="tx1"/>
                </a:solidFill>
              </a:rPr>
              <a:t>    alınca oluşan küme: S3 = {1,0,1,0,1,0,0,0}  =&gt; F(S3) = 3</a:t>
            </a:r>
          </a:p>
          <a:p>
            <a:pPr marL="0" indent="0">
              <a:buNone/>
            </a:pPr>
            <a:r>
              <a:rPr lang="tr-TR" dirty="0">
                <a:solidFill>
                  <a:schemeClr val="tx1"/>
                </a:solidFill>
              </a:rPr>
              <a:t>    </a:t>
            </a:r>
            <a:r>
              <a:rPr lang="tr-TR" dirty="0" err="1">
                <a:solidFill>
                  <a:schemeClr val="tx1"/>
                </a:solidFill>
              </a:rPr>
              <a:t>Krossing-over</a:t>
            </a:r>
            <a:r>
              <a:rPr lang="tr-TR" dirty="0">
                <a:solidFill>
                  <a:schemeClr val="tx1"/>
                </a:solidFill>
              </a:rPr>
              <a:t> sonucunda oluşan kümeyi uygunluk kontrolünden geçirdikten sonra gördük ki hem hiçbir </a:t>
            </a:r>
            <a:r>
              <a:rPr lang="tr-TR" dirty="0" err="1">
                <a:solidFill>
                  <a:schemeClr val="tx1"/>
                </a:solidFill>
              </a:rPr>
              <a:t>node</a:t>
            </a:r>
            <a:r>
              <a:rPr lang="tr-TR" dirty="0">
                <a:solidFill>
                  <a:schemeClr val="tx1"/>
                </a:solidFill>
              </a:rPr>
              <a:t> birbiriyle komşu değil hem de ilk kümenin eleman sayısından daha fazla. Bu yüzden bu çözümü de olası çözümler arasına alabiliriz.</a:t>
            </a:r>
          </a:p>
          <a:p>
            <a:pPr marL="0" indent="0">
              <a:buNone/>
            </a:pPr>
            <a:endParaRPr lang="tr-TR" dirty="0">
              <a:solidFill>
                <a:schemeClr val="tx1"/>
              </a:solidFill>
            </a:endParaRPr>
          </a:p>
        </p:txBody>
      </p:sp>
    </p:spTree>
    <p:extLst>
      <p:ext uri="{BB962C8B-B14F-4D97-AF65-F5344CB8AC3E}">
        <p14:creationId xmlns:p14="http://schemas.microsoft.com/office/powerpoint/2010/main" val="3373060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EDFFEB-1DB2-40AF-91FF-8B46A4C47B7A}"/>
              </a:ext>
            </a:extLst>
          </p:cNvPr>
          <p:cNvSpPr>
            <a:spLocks noGrp="1"/>
          </p:cNvSpPr>
          <p:nvPr>
            <p:ph type="title"/>
          </p:nvPr>
        </p:nvSpPr>
        <p:spPr/>
        <p:txBody>
          <a:bodyPr/>
          <a:lstStyle/>
          <a:p>
            <a:r>
              <a:rPr lang="tr-TR" dirty="0"/>
              <a:t>Mutasyon</a:t>
            </a:r>
          </a:p>
        </p:txBody>
      </p:sp>
      <p:sp>
        <p:nvSpPr>
          <p:cNvPr id="3" name="İçerik Yer Tutucusu 2">
            <a:extLst>
              <a:ext uri="{FF2B5EF4-FFF2-40B4-BE49-F238E27FC236}">
                <a16:creationId xmlns:a16="http://schemas.microsoft.com/office/drawing/2014/main" id="{8161F5B3-49D2-B1D8-5618-D718CF0A8809}"/>
              </a:ext>
            </a:extLst>
          </p:cNvPr>
          <p:cNvSpPr>
            <a:spLocks noGrp="1"/>
          </p:cNvSpPr>
          <p:nvPr>
            <p:ph idx="1"/>
          </p:nvPr>
        </p:nvSpPr>
        <p:spPr/>
        <p:txBody>
          <a:bodyPr/>
          <a:lstStyle/>
          <a:p>
            <a:pPr marL="0" indent="0">
              <a:buNone/>
            </a:pPr>
            <a:r>
              <a:rPr lang="tr-TR" dirty="0">
                <a:solidFill>
                  <a:schemeClr val="tx1"/>
                </a:solidFill>
              </a:rPr>
              <a:t>S1 = {0,1,0,0,0,0,0,1}  =&gt; F(S1) = 2  (Uygunluk kontrolü)</a:t>
            </a:r>
          </a:p>
          <a:p>
            <a:pPr marL="0" indent="0">
              <a:buNone/>
            </a:pPr>
            <a:r>
              <a:rPr lang="tr-TR" dirty="0">
                <a:solidFill>
                  <a:schemeClr val="tx1"/>
                </a:solidFill>
              </a:rPr>
              <a:t>kümesinin bir elemanını mutasyon işleminden geçirelim ve bu </a:t>
            </a:r>
            <a:r>
              <a:rPr lang="tr-TR" dirty="0" err="1">
                <a:solidFill>
                  <a:schemeClr val="tx1"/>
                </a:solidFill>
              </a:rPr>
              <a:t>node’u</a:t>
            </a:r>
            <a:r>
              <a:rPr lang="tr-TR" dirty="0">
                <a:solidFill>
                  <a:schemeClr val="tx1"/>
                </a:solidFill>
              </a:rPr>
              <a:t> rastgele bir değer seçerek 3.node yapalım.  3.node 0 olduğundan mutasyon işleminden sonra 1 olarak değişecektir. </a:t>
            </a:r>
          </a:p>
          <a:p>
            <a:pPr marL="0" indent="0">
              <a:buNone/>
            </a:pPr>
            <a:r>
              <a:rPr lang="tr-TR" dirty="0">
                <a:solidFill>
                  <a:schemeClr val="tx1"/>
                </a:solidFill>
              </a:rPr>
              <a:t>S2 = {0,1,1,0,0,0,0,1}  =&gt; F(S2) = 3 oldu. Fakat UYGUNLUK KONTROLÜNDEN GEÇEMEZ. Bu yüzden </a:t>
            </a:r>
          </a:p>
          <a:p>
            <a:pPr marL="0" indent="0">
              <a:buNone/>
            </a:pPr>
            <a:r>
              <a:rPr lang="tr-TR" dirty="0">
                <a:solidFill>
                  <a:schemeClr val="tx1"/>
                </a:solidFill>
              </a:rPr>
              <a:t>Bu mutasyon işleminden sonra S2 kümesini uygun çözümler arasına alamayız. </a:t>
            </a:r>
          </a:p>
          <a:p>
            <a:pPr marL="0" indent="0">
              <a:buNone/>
            </a:pPr>
            <a:r>
              <a:rPr lang="tr-TR" dirty="0">
                <a:solidFill>
                  <a:schemeClr val="tx1"/>
                </a:solidFill>
              </a:rPr>
              <a:t>S1 kümesinde mutasyon işlemini bu sefer de 4.node olarak belirlediğimizi düşünelim ve bu işlem sonucunda 4.node 0 iken 1 olarak değişecektir. Oluşan kümeyi S3 olarak ifade edelim:</a:t>
            </a:r>
          </a:p>
          <a:p>
            <a:pPr marL="0" indent="0">
              <a:buNone/>
            </a:pPr>
            <a:r>
              <a:rPr lang="tr-TR" dirty="0">
                <a:solidFill>
                  <a:schemeClr val="tx1"/>
                </a:solidFill>
              </a:rPr>
              <a:t>S3 = {0,1,0,1,0,0,0,1}   =&gt; F(S3) = 3 olur. 2,4,8 arasında bağlantı olmadığından S3 kümesi uygun çözümler arasına alınır.</a:t>
            </a:r>
          </a:p>
          <a:p>
            <a:pPr marL="0" indent="0">
              <a:buNone/>
            </a:pPr>
            <a:endParaRPr lang="tr-TR" dirty="0">
              <a:solidFill>
                <a:schemeClr val="tx1"/>
              </a:solidFill>
            </a:endParaRPr>
          </a:p>
        </p:txBody>
      </p:sp>
    </p:spTree>
    <p:extLst>
      <p:ext uri="{BB962C8B-B14F-4D97-AF65-F5344CB8AC3E}">
        <p14:creationId xmlns:p14="http://schemas.microsoft.com/office/powerpoint/2010/main" val="3455136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47177B-DBC7-6218-8074-2532877AA176}"/>
              </a:ext>
            </a:extLst>
          </p:cNvPr>
          <p:cNvSpPr>
            <a:spLocks noGrp="1"/>
          </p:cNvSpPr>
          <p:nvPr>
            <p:ph type="title"/>
          </p:nvPr>
        </p:nvSpPr>
        <p:spPr/>
        <p:txBody>
          <a:bodyPr/>
          <a:lstStyle/>
          <a:p>
            <a:r>
              <a:rPr lang="tr-TR" dirty="0"/>
              <a:t>Uygunluk Kontrolü</a:t>
            </a:r>
          </a:p>
        </p:txBody>
      </p:sp>
      <p:sp>
        <p:nvSpPr>
          <p:cNvPr id="3" name="İçerik Yer Tutucusu 2">
            <a:extLst>
              <a:ext uri="{FF2B5EF4-FFF2-40B4-BE49-F238E27FC236}">
                <a16:creationId xmlns:a16="http://schemas.microsoft.com/office/drawing/2014/main" id="{0F3F22B8-780E-4205-CFAB-65C2C69983C5}"/>
              </a:ext>
            </a:extLst>
          </p:cNvPr>
          <p:cNvSpPr>
            <a:spLocks noGrp="1"/>
          </p:cNvSpPr>
          <p:nvPr>
            <p:ph idx="1"/>
          </p:nvPr>
        </p:nvSpPr>
        <p:spPr/>
        <p:txBody>
          <a:bodyPr/>
          <a:lstStyle/>
          <a:p>
            <a:r>
              <a:rPr lang="tr-TR" dirty="0">
                <a:solidFill>
                  <a:schemeClr val="tx1"/>
                </a:solidFill>
              </a:rPr>
              <a:t>Biz tüm uygun, geçerli kümeleri bulduktan sonra, bu kümeler arasında maksimum sayıda </a:t>
            </a:r>
            <a:r>
              <a:rPr lang="tr-TR" dirty="0" err="1">
                <a:solidFill>
                  <a:schemeClr val="tx1"/>
                </a:solidFill>
              </a:rPr>
              <a:t>node</a:t>
            </a:r>
            <a:r>
              <a:rPr lang="tr-TR" dirty="0">
                <a:solidFill>
                  <a:schemeClr val="tx1"/>
                </a:solidFill>
              </a:rPr>
              <a:t> bulunan kümeleri bulmalıyız. Bu yüzden de geçerli alt kümeler arasında gezinip 1’leri toplayarak maksimum sayıda </a:t>
            </a:r>
            <a:r>
              <a:rPr lang="tr-TR" dirty="0" err="1">
                <a:solidFill>
                  <a:schemeClr val="tx1"/>
                </a:solidFill>
              </a:rPr>
              <a:t>node’u</a:t>
            </a:r>
            <a:r>
              <a:rPr lang="tr-TR" dirty="0">
                <a:solidFill>
                  <a:schemeClr val="tx1"/>
                </a:solidFill>
              </a:rPr>
              <a:t> bulunan tüm kümeleri bulabiliriz.</a:t>
            </a:r>
          </a:p>
          <a:p>
            <a:r>
              <a:rPr lang="tr-TR" dirty="0">
                <a:solidFill>
                  <a:schemeClr val="tx1"/>
                </a:solidFill>
              </a:rPr>
              <a:t>Maximum </a:t>
            </a:r>
            <a:r>
              <a:rPr lang="tr-TR" dirty="0" err="1">
                <a:solidFill>
                  <a:schemeClr val="tx1"/>
                </a:solidFill>
              </a:rPr>
              <a:t>independent</a:t>
            </a:r>
            <a:r>
              <a:rPr lang="tr-TR" dirty="0">
                <a:solidFill>
                  <a:schemeClr val="tx1"/>
                </a:solidFill>
              </a:rPr>
              <a:t> </a:t>
            </a:r>
            <a:r>
              <a:rPr lang="tr-TR" dirty="0" err="1">
                <a:solidFill>
                  <a:schemeClr val="tx1"/>
                </a:solidFill>
              </a:rPr>
              <a:t>set’teki</a:t>
            </a:r>
            <a:r>
              <a:rPr lang="tr-TR" dirty="0">
                <a:solidFill>
                  <a:schemeClr val="tx1"/>
                </a:solidFill>
              </a:rPr>
              <a:t> amaç maksimum </a:t>
            </a:r>
            <a:r>
              <a:rPr lang="tr-TR" dirty="0" err="1">
                <a:solidFill>
                  <a:schemeClr val="tx1"/>
                </a:solidFill>
              </a:rPr>
              <a:t>node’lu</a:t>
            </a:r>
            <a:r>
              <a:rPr lang="tr-TR" dirty="0">
                <a:solidFill>
                  <a:schemeClr val="tx1"/>
                </a:solidFill>
              </a:rPr>
              <a:t> kümeleri </a:t>
            </a:r>
            <a:r>
              <a:rPr lang="tr-TR" dirty="0" err="1">
                <a:solidFill>
                  <a:schemeClr val="tx1"/>
                </a:solidFill>
              </a:rPr>
              <a:t>kulmak</a:t>
            </a:r>
            <a:r>
              <a:rPr lang="tr-TR" dirty="0">
                <a:solidFill>
                  <a:schemeClr val="tx1"/>
                </a:solidFill>
              </a:rPr>
              <a:t> olduğundan bunu bulduktan sonra işlem tamamlanacaktır. Maximum </a:t>
            </a:r>
            <a:r>
              <a:rPr lang="tr-TR" dirty="0" err="1">
                <a:solidFill>
                  <a:schemeClr val="tx1"/>
                </a:solidFill>
              </a:rPr>
              <a:t>independent</a:t>
            </a:r>
            <a:r>
              <a:rPr lang="tr-TR" dirty="0">
                <a:solidFill>
                  <a:schemeClr val="tx1"/>
                </a:solidFill>
              </a:rPr>
              <a:t> set problemine uyan örnek bir kümeyi gösterelim:</a:t>
            </a:r>
          </a:p>
          <a:p>
            <a:r>
              <a:rPr lang="tr-TR" dirty="0">
                <a:solidFill>
                  <a:schemeClr val="tx1"/>
                </a:solidFill>
              </a:rPr>
              <a:t>S1 = {1,0,1,0,1,0,1,1}  =&gt; F(S1) = 5 </a:t>
            </a:r>
          </a:p>
          <a:p>
            <a:r>
              <a:rPr lang="tr-TR" dirty="0">
                <a:solidFill>
                  <a:schemeClr val="tx1"/>
                </a:solidFill>
              </a:rPr>
              <a:t>Bizim ele aldığımız </a:t>
            </a:r>
            <a:r>
              <a:rPr lang="tr-TR" dirty="0" err="1">
                <a:solidFill>
                  <a:schemeClr val="tx1"/>
                </a:solidFill>
              </a:rPr>
              <a:t>graf</a:t>
            </a:r>
            <a:r>
              <a:rPr lang="tr-TR" dirty="0">
                <a:solidFill>
                  <a:schemeClr val="tx1"/>
                </a:solidFill>
              </a:rPr>
              <a:t> için bu örnek sonucunda bu küme ve eleman sayısı dönecektir. Bu işlemlerin yapıldığı kodlar ise bir sonraki sayfada gösterilmiştir.</a:t>
            </a:r>
          </a:p>
        </p:txBody>
      </p:sp>
    </p:spTree>
    <p:extLst>
      <p:ext uri="{BB962C8B-B14F-4D97-AF65-F5344CB8AC3E}">
        <p14:creationId xmlns:p14="http://schemas.microsoft.com/office/powerpoint/2010/main" val="334284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02F344-FB65-06BB-7FA5-2DD391EAECD9}"/>
              </a:ext>
            </a:extLst>
          </p:cNvPr>
          <p:cNvSpPr>
            <a:spLocks noGrp="1"/>
          </p:cNvSpPr>
          <p:nvPr>
            <p:ph type="title"/>
          </p:nvPr>
        </p:nvSpPr>
        <p:spPr/>
        <p:txBody>
          <a:bodyPr/>
          <a:lstStyle/>
          <a:p>
            <a:r>
              <a:rPr lang="tr-TR" dirty="0"/>
              <a:t>Kodlar(</a:t>
            </a:r>
            <a:r>
              <a:rPr lang="tr-TR" dirty="0" err="1"/>
              <a:t>Javascript</a:t>
            </a:r>
            <a:r>
              <a:rPr lang="tr-TR" dirty="0"/>
              <a:t> ile yazıldı)</a:t>
            </a:r>
          </a:p>
        </p:txBody>
      </p:sp>
      <p:pic>
        <p:nvPicPr>
          <p:cNvPr id="4" name="İçerik Yer Tutucusu 3" descr="metin içeren bir resim&#10;&#10;Açıklama otomatik olarak oluşturuldu">
            <a:extLst>
              <a:ext uri="{FF2B5EF4-FFF2-40B4-BE49-F238E27FC236}">
                <a16:creationId xmlns:a16="http://schemas.microsoft.com/office/drawing/2014/main" id="{CA7D85AD-9DAC-E8AB-2889-E3F2A03CE4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9940" y="2373698"/>
            <a:ext cx="4906060" cy="1276528"/>
          </a:xfrm>
          <a:prstGeom prst="rect">
            <a:avLst/>
          </a:prstGeom>
        </p:spPr>
      </p:pic>
      <p:pic>
        <p:nvPicPr>
          <p:cNvPr id="5" name="Resim 4" descr="metin içeren bir resim&#10;&#10;Açıklama otomatik olarak oluşturuldu">
            <a:extLst>
              <a:ext uri="{FF2B5EF4-FFF2-40B4-BE49-F238E27FC236}">
                <a16:creationId xmlns:a16="http://schemas.microsoft.com/office/drawing/2014/main" id="{F219B3BA-D647-D5DF-698C-17149C6454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9940" y="4181167"/>
            <a:ext cx="4925060" cy="914400"/>
          </a:xfrm>
          <a:prstGeom prst="rect">
            <a:avLst/>
          </a:prstGeom>
        </p:spPr>
      </p:pic>
      <p:pic>
        <p:nvPicPr>
          <p:cNvPr id="6" name="Resim 5" descr="metin, elektronik eşyalar, klavye içeren bir resim&#10;&#10;Açıklama otomatik olarak oluşturuldu">
            <a:extLst>
              <a:ext uri="{FF2B5EF4-FFF2-40B4-BE49-F238E27FC236}">
                <a16:creationId xmlns:a16="http://schemas.microsoft.com/office/drawing/2014/main" id="{4330940F-63FF-F735-E256-04C1F22304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1433" y="2373698"/>
            <a:ext cx="3414844" cy="3109451"/>
          </a:xfrm>
          <a:prstGeom prst="rect">
            <a:avLst/>
          </a:prstGeom>
        </p:spPr>
      </p:pic>
    </p:spTree>
    <p:extLst>
      <p:ext uri="{BB962C8B-B14F-4D97-AF65-F5344CB8AC3E}">
        <p14:creationId xmlns:p14="http://schemas.microsoft.com/office/powerpoint/2010/main" val="1807030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D85017-FDA7-4A64-AECE-21D808B2B90B}"/>
              </a:ext>
            </a:extLst>
          </p:cNvPr>
          <p:cNvSpPr>
            <a:spLocks noGrp="1"/>
          </p:cNvSpPr>
          <p:nvPr>
            <p:ph type="title"/>
          </p:nvPr>
        </p:nvSpPr>
        <p:spPr/>
        <p:txBody>
          <a:bodyPr/>
          <a:lstStyle/>
          <a:p>
            <a:r>
              <a:rPr lang="tr-TR" dirty="0"/>
              <a:t>Kodların açıklamaları</a:t>
            </a:r>
          </a:p>
        </p:txBody>
      </p:sp>
      <p:sp>
        <p:nvSpPr>
          <p:cNvPr id="3" name="İçerik Yer Tutucusu 2">
            <a:extLst>
              <a:ext uri="{FF2B5EF4-FFF2-40B4-BE49-F238E27FC236}">
                <a16:creationId xmlns:a16="http://schemas.microsoft.com/office/drawing/2014/main" id="{A7C46ED5-1FFB-0F21-A4AE-873ABCFD4B5E}"/>
              </a:ext>
            </a:extLst>
          </p:cNvPr>
          <p:cNvSpPr>
            <a:spLocks noGrp="1"/>
          </p:cNvSpPr>
          <p:nvPr>
            <p:ph idx="1"/>
          </p:nvPr>
        </p:nvSpPr>
        <p:spPr/>
        <p:txBody>
          <a:bodyPr/>
          <a:lstStyle/>
          <a:p>
            <a:r>
              <a:rPr lang="tr-TR" dirty="0">
                <a:solidFill>
                  <a:schemeClr val="tx1"/>
                </a:solidFill>
              </a:rPr>
              <a:t>İlk adımda gerekli kütüphaneler eklendi.</a:t>
            </a:r>
          </a:p>
          <a:p>
            <a:r>
              <a:rPr lang="tr-TR" dirty="0">
                <a:solidFill>
                  <a:schemeClr val="tx1"/>
                </a:solidFill>
              </a:rPr>
              <a:t>Dosyadan bitişiklik matrisi okundu.</a:t>
            </a:r>
          </a:p>
          <a:p>
            <a:r>
              <a:rPr lang="tr-TR" dirty="0">
                <a:solidFill>
                  <a:schemeClr val="tx1"/>
                </a:solidFill>
              </a:rPr>
              <a:t>Bir alt kümenin eleman sayısını belirleyecek olan, aynı zamanda </a:t>
            </a:r>
            <a:r>
              <a:rPr lang="tr-TR" dirty="0" err="1">
                <a:solidFill>
                  <a:schemeClr val="tx1"/>
                </a:solidFill>
              </a:rPr>
              <a:t>graftaki</a:t>
            </a:r>
            <a:r>
              <a:rPr lang="tr-TR" dirty="0">
                <a:solidFill>
                  <a:schemeClr val="tx1"/>
                </a:solidFill>
              </a:rPr>
              <a:t> </a:t>
            </a:r>
            <a:r>
              <a:rPr lang="tr-TR" dirty="0" err="1">
                <a:solidFill>
                  <a:schemeClr val="tx1"/>
                </a:solidFill>
              </a:rPr>
              <a:t>node</a:t>
            </a:r>
            <a:r>
              <a:rPr lang="tr-TR" dirty="0">
                <a:solidFill>
                  <a:schemeClr val="tx1"/>
                </a:solidFill>
              </a:rPr>
              <a:t> sayısını da belirten bir değişken oluşturuldu.</a:t>
            </a:r>
          </a:p>
          <a:p>
            <a:r>
              <a:rPr lang="tr-TR" dirty="0" err="1">
                <a:solidFill>
                  <a:schemeClr val="tx1"/>
                </a:solidFill>
              </a:rPr>
              <a:t>IsConnected</a:t>
            </a:r>
            <a:r>
              <a:rPr lang="tr-TR" dirty="0">
                <a:solidFill>
                  <a:schemeClr val="tx1"/>
                </a:solidFill>
              </a:rPr>
              <a:t>(</a:t>
            </a:r>
            <a:r>
              <a:rPr lang="tr-TR" dirty="0" err="1">
                <a:solidFill>
                  <a:schemeClr val="tx1"/>
                </a:solidFill>
              </a:rPr>
              <a:t>x,y</a:t>
            </a:r>
            <a:r>
              <a:rPr lang="tr-TR" dirty="0">
                <a:solidFill>
                  <a:schemeClr val="tx1"/>
                </a:solidFill>
              </a:rPr>
              <a:t>) fonksiyonu ile iki </a:t>
            </a:r>
            <a:r>
              <a:rPr lang="tr-TR" dirty="0" err="1">
                <a:solidFill>
                  <a:schemeClr val="tx1"/>
                </a:solidFill>
              </a:rPr>
              <a:t>node’un</a:t>
            </a:r>
            <a:r>
              <a:rPr lang="tr-TR" dirty="0">
                <a:solidFill>
                  <a:schemeClr val="tx1"/>
                </a:solidFill>
              </a:rPr>
              <a:t> birbiriyle bağlantılı olup olmadığı belirleniyor. Bitişiklik matrisi satır </a:t>
            </a:r>
            <a:r>
              <a:rPr lang="tr-TR" dirty="0" err="1">
                <a:solidFill>
                  <a:schemeClr val="tx1"/>
                </a:solidFill>
              </a:rPr>
              <a:t>satır</a:t>
            </a:r>
            <a:r>
              <a:rPr lang="tr-TR" dirty="0">
                <a:solidFill>
                  <a:schemeClr val="tx1"/>
                </a:solidFill>
              </a:rPr>
              <a:t> okunup (satırlara </a:t>
            </a:r>
            <a:r>
              <a:rPr lang="tr-TR" dirty="0" err="1">
                <a:solidFill>
                  <a:schemeClr val="tx1"/>
                </a:solidFill>
              </a:rPr>
              <a:t>split</a:t>
            </a:r>
            <a:r>
              <a:rPr lang="tr-TR" dirty="0">
                <a:solidFill>
                  <a:schemeClr val="tx1"/>
                </a:solidFill>
              </a:rPr>
              <a:t> edip) ilk </a:t>
            </a:r>
            <a:r>
              <a:rPr lang="tr-TR" dirty="0" err="1">
                <a:solidFill>
                  <a:schemeClr val="tx1"/>
                </a:solidFill>
              </a:rPr>
              <a:t>node’u</a:t>
            </a:r>
            <a:r>
              <a:rPr lang="tr-TR" dirty="0">
                <a:solidFill>
                  <a:schemeClr val="tx1"/>
                </a:solidFill>
              </a:rPr>
              <a:t> 1 azaltarak ( çünkü </a:t>
            </a:r>
            <a:r>
              <a:rPr lang="tr-TR" dirty="0" err="1">
                <a:solidFill>
                  <a:schemeClr val="tx1"/>
                </a:solidFill>
              </a:rPr>
              <a:t>index</a:t>
            </a:r>
            <a:r>
              <a:rPr lang="tr-TR" dirty="0">
                <a:solidFill>
                  <a:schemeClr val="tx1"/>
                </a:solidFill>
              </a:rPr>
              <a:t> sayıları </a:t>
            </a:r>
            <a:r>
              <a:rPr lang="tr-TR" dirty="0" err="1">
                <a:solidFill>
                  <a:schemeClr val="tx1"/>
                </a:solidFill>
              </a:rPr>
              <a:t>JS’de</a:t>
            </a:r>
            <a:r>
              <a:rPr lang="tr-TR" dirty="0">
                <a:solidFill>
                  <a:schemeClr val="tx1"/>
                </a:solidFill>
              </a:rPr>
              <a:t> bir eksik olarak ifade edilir 1. </a:t>
            </a:r>
            <a:r>
              <a:rPr lang="tr-TR" dirty="0" err="1">
                <a:solidFill>
                  <a:schemeClr val="tx1"/>
                </a:solidFill>
              </a:rPr>
              <a:t>node</a:t>
            </a:r>
            <a:r>
              <a:rPr lang="tr-TR" dirty="0">
                <a:solidFill>
                  <a:schemeClr val="tx1"/>
                </a:solidFill>
              </a:rPr>
              <a:t> ise 0. eleman olarak alınır), </a:t>
            </a:r>
            <a:r>
              <a:rPr lang="tr-TR" dirty="0" err="1">
                <a:solidFill>
                  <a:schemeClr val="tx1"/>
                </a:solidFill>
              </a:rPr>
              <a:t>trim</a:t>
            </a:r>
            <a:r>
              <a:rPr lang="tr-TR" dirty="0">
                <a:solidFill>
                  <a:schemeClr val="tx1"/>
                </a:solidFill>
              </a:rPr>
              <a:t>() ile de sondaki boşlukları (eğer varsa) siliyoruz. Bitişiklik matrisinde her elemanın arasında boşluk olduğundan </a:t>
            </a:r>
            <a:r>
              <a:rPr lang="tr-TR" dirty="0" err="1">
                <a:solidFill>
                  <a:schemeClr val="tx1"/>
                </a:solidFill>
              </a:rPr>
              <a:t>split</a:t>
            </a:r>
            <a:r>
              <a:rPr lang="tr-TR" dirty="0">
                <a:solidFill>
                  <a:schemeClr val="tx1"/>
                </a:solidFill>
              </a:rPr>
              <a:t>() fonksiyonu ile boşlukları baz alarak </a:t>
            </a:r>
            <a:r>
              <a:rPr lang="tr-TR" dirty="0" err="1">
                <a:solidFill>
                  <a:schemeClr val="tx1"/>
                </a:solidFill>
              </a:rPr>
              <a:t>array’e</a:t>
            </a:r>
            <a:r>
              <a:rPr lang="tr-TR" dirty="0">
                <a:solidFill>
                  <a:schemeClr val="tx1"/>
                </a:solidFill>
              </a:rPr>
              <a:t> alıyoruz. İkinci parametre olarak verilen y parametresini de bir azaltıyoruz (</a:t>
            </a:r>
            <a:r>
              <a:rPr lang="tr-TR" dirty="0" err="1">
                <a:solidFill>
                  <a:schemeClr val="tx1"/>
                </a:solidFill>
              </a:rPr>
              <a:t>index</a:t>
            </a:r>
            <a:r>
              <a:rPr lang="tr-TR" dirty="0">
                <a:solidFill>
                  <a:schemeClr val="tx1"/>
                </a:solidFill>
              </a:rPr>
              <a:t> numarasından dolayı) . Bunu sonucunda 1’e eşitse bu iki </a:t>
            </a:r>
            <a:r>
              <a:rPr lang="tr-TR" dirty="0" err="1">
                <a:solidFill>
                  <a:schemeClr val="tx1"/>
                </a:solidFill>
              </a:rPr>
              <a:t>node</a:t>
            </a:r>
            <a:r>
              <a:rPr lang="tr-TR" dirty="0">
                <a:solidFill>
                  <a:schemeClr val="tx1"/>
                </a:solidFill>
              </a:rPr>
              <a:t> birbirine bağlıdır anlamında oluyor.</a:t>
            </a:r>
          </a:p>
          <a:p>
            <a:endParaRPr lang="tr-TR" dirty="0">
              <a:solidFill>
                <a:schemeClr val="tx1"/>
              </a:solidFill>
            </a:endParaRPr>
          </a:p>
        </p:txBody>
      </p:sp>
    </p:spTree>
    <p:extLst>
      <p:ext uri="{BB962C8B-B14F-4D97-AF65-F5344CB8AC3E}">
        <p14:creationId xmlns:p14="http://schemas.microsoft.com/office/powerpoint/2010/main" val="4158238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FB685A-62C7-9544-0F8D-BE55C5289157}"/>
              </a:ext>
            </a:extLst>
          </p:cNvPr>
          <p:cNvSpPr>
            <a:spLocks noGrp="1"/>
          </p:cNvSpPr>
          <p:nvPr>
            <p:ph type="title"/>
          </p:nvPr>
        </p:nvSpPr>
        <p:spPr/>
        <p:txBody>
          <a:bodyPr/>
          <a:lstStyle/>
          <a:p>
            <a:r>
              <a:rPr lang="tr-TR" dirty="0"/>
              <a:t>Tüm kümeleri dönen fonksiyon</a:t>
            </a:r>
          </a:p>
        </p:txBody>
      </p:sp>
      <p:pic>
        <p:nvPicPr>
          <p:cNvPr id="4" name="İçerik Yer Tutucusu 3" descr="metin içeren bir resim&#10;&#10;Açıklama otomatik olarak oluşturuldu">
            <a:extLst>
              <a:ext uri="{FF2B5EF4-FFF2-40B4-BE49-F238E27FC236}">
                <a16:creationId xmlns:a16="http://schemas.microsoft.com/office/drawing/2014/main" id="{606FF7CB-67DD-FC2D-24E3-07683E79ED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7839" y="2189163"/>
            <a:ext cx="6476321" cy="3822700"/>
          </a:xfrm>
          <a:prstGeom prst="rect">
            <a:avLst/>
          </a:prstGeom>
        </p:spPr>
      </p:pic>
    </p:spTree>
    <p:extLst>
      <p:ext uri="{BB962C8B-B14F-4D97-AF65-F5344CB8AC3E}">
        <p14:creationId xmlns:p14="http://schemas.microsoft.com/office/powerpoint/2010/main" val="189920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14E621-F86A-03EF-5943-85703F31E8B5}"/>
              </a:ext>
            </a:extLst>
          </p:cNvPr>
          <p:cNvSpPr>
            <a:spLocks noGrp="1"/>
          </p:cNvSpPr>
          <p:nvPr>
            <p:ph type="title"/>
          </p:nvPr>
        </p:nvSpPr>
        <p:spPr/>
        <p:txBody>
          <a:bodyPr/>
          <a:lstStyle/>
          <a:p>
            <a:r>
              <a:rPr lang="tr-TR" dirty="0"/>
              <a:t>Kodların açıklamaları</a:t>
            </a:r>
          </a:p>
        </p:txBody>
      </p:sp>
      <p:sp>
        <p:nvSpPr>
          <p:cNvPr id="3" name="İçerik Yer Tutucusu 2">
            <a:extLst>
              <a:ext uri="{FF2B5EF4-FFF2-40B4-BE49-F238E27FC236}">
                <a16:creationId xmlns:a16="http://schemas.microsoft.com/office/drawing/2014/main" id="{B701E168-4333-1587-B9FB-9A725C130DAE}"/>
              </a:ext>
            </a:extLst>
          </p:cNvPr>
          <p:cNvSpPr>
            <a:spLocks noGrp="1"/>
          </p:cNvSpPr>
          <p:nvPr>
            <p:ph idx="1"/>
          </p:nvPr>
        </p:nvSpPr>
        <p:spPr/>
        <p:txBody>
          <a:bodyPr/>
          <a:lstStyle/>
          <a:p>
            <a:r>
              <a:rPr lang="tr-TR" dirty="0" err="1">
                <a:solidFill>
                  <a:schemeClr val="tx1"/>
                </a:solidFill>
              </a:rPr>
              <a:t>AllSubsets</a:t>
            </a:r>
            <a:r>
              <a:rPr lang="tr-TR" dirty="0">
                <a:solidFill>
                  <a:schemeClr val="tx1"/>
                </a:solidFill>
              </a:rPr>
              <a:t>() fonksiyonu ile ilk başta boş bir </a:t>
            </a:r>
            <a:r>
              <a:rPr lang="tr-TR" dirty="0" err="1">
                <a:solidFill>
                  <a:schemeClr val="tx1"/>
                </a:solidFill>
              </a:rPr>
              <a:t>string</a:t>
            </a:r>
            <a:r>
              <a:rPr lang="tr-TR" dirty="0">
                <a:solidFill>
                  <a:schemeClr val="tx1"/>
                </a:solidFill>
              </a:rPr>
              <a:t> oluşturulup döngü ile bu örnek için 8 kere döner ve her seferinde </a:t>
            </a:r>
            <a:r>
              <a:rPr lang="tr-TR" dirty="0" err="1">
                <a:solidFill>
                  <a:schemeClr val="tx1"/>
                </a:solidFill>
              </a:rPr>
              <a:t>stringe</a:t>
            </a:r>
            <a:r>
              <a:rPr lang="tr-TR" dirty="0">
                <a:solidFill>
                  <a:schemeClr val="tx1"/>
                </a:solidFill>
              </a:rPr>
              <a:t> 1 eklenir. Bu şekilde ‘11111111’ oluşur. Bu </a:t>
            </a:r>
            <a:r>
              <a:rPr lang="tr-TR" dirty="0" err="1">
                <a:solidFill>
                  <a:schemeClr val="tx1"/>
                </a:solidFill>
              </a:rPr>
              <a:t>stringi</a:t>
            </a:r>
            <a:r>
              <a:rPr lang="tr-TR" dirty="0">
                <a:solidFill>
                  <a:schemeClr val="tx1"/>
                </a:solidFill>
              </a:rPr>
              <a:t> </a:t>
            </a:r>
            <a:r>
              <a:rPr lang="tr-TR" dirty="0" err="1">
                <a:solidFill>
                  <a:schemeClr val="tx1"/>
                </a:solidFill>
              </a:rPr>
              <a:t>ParseInt</a:t>
            </a:r>
            <a:r>
              <a:rPr lang="tr-TR" dirty="0">
                <a:solidFill>
                  <a:schemeClr val="tx1"/>
                </a:solidFill>
              </a:rPr>
              <a:t>() fonksiyonu ile </a:t>
            </a:r>
            <a:r>
              <a:rPr lang="tr-TR" dirty="0" err="1">
                <a:solidFill>
                  <a:schemeClr val="tx1"/>
                </a:solidFill>
              </a:rPr>
              <a:t>integer</a:t>
            </a:r>
            <a:r>
              <a:rPr lang="tr-TR" dirty="0">
                <a:solidFill>
                  <a:schemeClr val="tx1"/>
                </a:solidFill>
              </a:rPr>
              <a:t>’ a yani 255’e dönüştürüyoruz. Yine döngüyle bu sayıya kadar gezip tüm sayıları </a:t>
            </a:r>
            <a:r>
              <a:rPr lang="tr-TR" dirty="0" err="1">
                <a:solidFill>
                  <a:schemeClr val="tx1"/>
                </a:solidFill>
              </a:rPr>
              <a:t>binary’e</a:t>
            </a:r>
            <a:r>
              <a:rPr lang="tr-TR" dirty="0">
                <a:solidFill>
                  <a:schemeClr val="tx1"/>
                </a:solidFill>
              </a:rPr>
              <a:t> dönüştürüyoruz. Fakat 1 için ‘1’, 2 için ’10’ yazacağından </a:t>
            </a:r>
            <a:r>
              <a:rPr lang="tr-TR" dirty="0" err="1">
                <a:solidFill>
                  <a:schemeClr val="tx1"/>
                </a:solidFill>
              </a:rPr>
              <a:t>stringin</a:t>
            </a:r>
            <a:r>
              <a:rPr lang="tr-TR" dirty="0">
                <a:solidFill>
                  <a:schemeClr val="tx1"/>
                </a:solidFill>
              </a:rPr>
              <a:t> soluna ‘0’ </a:t>
            </a:r>
            <a:r>
              <a:rPr lang="tr-TR" dirty="0" err="1">
                <a:solidFill>
                  <a:schemeClr val="tx1"/>
                </a:solidFill>
              </a:rPr>
              <a:t>ları</a:t>
            </a:r>
            <a:r>
              <a:rPr lang="tr-TR" dirty="0">
                <a:solidFill>
                  <a:schemeClr val="tx1"/>
                </a:solidFill>
              </a:rPr>
              <a:t> eklemeliyiz. Bizim istediğimiz format ‘00000001’ şeklinde olmalıdır. Tüm karakterleri birbirinden ayırarak bir diziye atıyoruz. {0,0,0,0,0,0,0,1} bu şekilde bir elaman olacaktır. Döngü içinde tüm </a:t>
            </a:r>
            <a:r>
              <a:rPr lang="tr-TR" dirty="0" err="1">
                <a:solidFill>
                  <a:schemeClr val="tx1"/>
                </a:solidFill>
              </a:rPr>
              <a:t>array’leri</a:t>
            </a:r>
            <a:r>
              <a:rPr lang="tr-TR" dirty="0">
                <a:solidFill>
                  <a:schemeClr val="tx1"/>
                </a:solidFill>
              </a:rPr>
              <a:t> bütün </a:t>
            </a:r>
            <a:r>
              <a:rPr lang="tr-TR" dirty="0" err="1">
                <a:solidFill>
                  <a:schemeClr val="tx1"/>
                </a:solidFill>
              </a:rPr>
              <a:t>arraylerin</a:t>
            </a:r>
            <a:r>
              <a:rPr lang="tr-TR" dirty="0">
                <a:solidFill>
                  <a:schemeClr val="tx1"/>
                </a:solidFill>
              </a:rPr>
              <a:t> toplandığı </a:t>
            </a:r>
            <a:r>
              <a:rPr lang="tr-TR" dirty="0" err="1">
                <a:solidFill>
                  <a:schemeClr val="tx1"/>
                </a:solidFill>
              </a:rPr>
              <a:t>arr</a:t>
            </a:r>
            <a:r>
              <a:rPr lang="tr-TR" dirty="0">
                <a:solidFill>
                  <a:schemeClr val="tx1"/>
                </a:solidFill>
              </a:rPr>
              <a:t> değişkenine atıyoruz.</a:t>
            </a:r>
          </a:p>
        </p:txBody>
      </p:sp>
    </p:spTree>
    <p:extLst>
      <p:ext uri="{BB962C8B-B14F-4D97-AF65-F5344CB8AC3E}">
        <p14:creationId xmlns:p14="http://schemas.microsoft.com/office/powerpoint/2010/main" val="1862666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9F6962-B98E-A69A-3DA6-0F99D45691DB}"/>
              </a:ext>
            </a:extLst>
          </p:cNvPr>
          <p:cNvSpPr>
            <a:spLocks noGrp="1"/>
          </p:cNvSpPr>
          <p:nvPr>
            <p:ph type="title"/>
          </p:nvPr>
        </p:nvSpPr>
        <p:spPr/>
        <p:txBody>
          <a:bodyPr/>
          <a:lstStyle/>
          <a:p>
            <a:r>
              <a:rPr lang="tr-TR" dirty="0" err="1"/>
              <a:t>Krossing</a:t>
            </a:r>
            <a:r>
              <a:rPr lang="tr-TR" dirty="0"/>
              <a:t> </a:t>
            </a:r>
            <a:r>
              <a:rPr lang="tr-TR" dirty="0" err="1"/>
              <a:t>over</a:t>
            </a:r>
            <a:r>
              <a:rPr lang="tr-TR" dirty="0"/>
              <a:t> ve Mutasyon fonksiyonları</a:t>
            </a:r>
          </a:p>
        </p:txBody>
      </p:sp>
      <p:pic>
        <p:nvPicPr>
          <p:cNvPr id="4" name="İçerik Yer Tutucusu 3">
            <a:extLst>
              <a:ext uri="{FF2B5EF4-FFF2-40B4-BE49-F238E27FC236}">
                <a16:creationId xmlns:a16="http://schemas.microsoft.com/office/drawing/2014/main" id="{EBA64A99-C12D-0D55-19DE-36F1597DB4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9394" y="2052886"/>
            <a:ext cx="4663988" cy="3822700"/>
          </a:xfrm>
          <a:prstGeom prst="rect">
            <a:avLst/>
          </a:prstGeom>
        </p:spPr>
      </p:pic>
      <p:pic>
        <p:nvPicPr>
          <p:cNvPr id="5" name="Resim 4" descr="metin içeren bir resim&#10;&#10;Açıklama otomatik olarak oluşturuldu">
            <a:extLst>
              <a:ext uri="{FF2B5EF4-FFF2-40B4-BE49-F238E27FC236}">
                <a16:creationId xmlns:a16="http://schemas.microsoft.com/office/drawing/2014/main" id="{18879B41-14E9-B6C3-B633-815D3C6C02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052886"/>
            <a:ext cx="5132184" cy="3822700"/>
          </a:xfrm>
          <a:prstGeom prst="rect">
            <a:avLst/>
          </a:prstGeom>
        </p:spPr>
      </p:pic>
    </p:spTree>
    <p:extLst>
      <p:ext uri="{BB962C8B-B14F-4D97-AF65-F5344CB8AC3E}">
        <p14:creationId xmlns:p14="http://schemas.microsoft.com/office/powerpoint/2010/main" val="3568287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FE25BB6-0F41-87B5-8331-C7BDB746A2CB}"/>
              </a:ext>
            </a:extLst>
          </p:cNvPr>
          <p:cNvSpPr>
            <a:spLocks noGrp="1"/>
          </p:cNvSpPr>
          <p:nvPr>
            <p:ph type="title"/>
          </p:nvPr>
        </p:nvSpPr>
        <p:spPr/>
        <p:txBody>
          <a:bodyPr/>
          <a:lstStyle/>
          <a:p>
            <a:r>
              <a:rPr lang="tr-TR" dirty="0" err="1"/>
              <a:t>Kross-Over</a:t>
            </a:r>
            <a:r>
              <a:rPr lang="tr-TR" dirty="0"/>
              <a:t> Fonksiyonunun Çıktısı</a:t>
            </a:r>
          </a:p>
        </p:txBody>
      </p:sp>
      <p:pic>
        <p:nvPicPr>
          <p:cNvPr id="4" name="İçerik Yer Tutucusu 3">
            <a:extLst>
              <a:ext uri="{FF2B5EF4-FFF2-40B4-BE49-F238E27FC236}">
                <a16:creationId xmlns:a16="http://schemas.microsoft.com/office/drawing/2014/main" id="{7ED5E485-0100-5DD8-124C-0155FBE8EA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13980" y="1789748"/>
            <a:ext cx="4639820" cy="3822700"/>
          </a:xfrm>
          <a:prstGeom prst="rect">
            <a:avLst/>
          </a:prstGeom>
        </p:spPr>
      </p:pic>
      <p:pic>
        <p:nvPicPr>
          <p:cNvPr id="5" name="Resim 4" descr="metin içeren bir resim&#10;&#10;Açıklama otomatik olarak oluşturuldu">
            <a:extLst>
              <a:ext uri="{FF2B5EF4-FFF2-40B4-BE49-F238E27FC236}">
                <a16:creationId xmlns:a16="http://schemas.microsoft.com/office/drawing/2014/main" id="{1903A38D-B495-2E6F-BAE5-2D1191DBF7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147" y="2902268"/>
            <a:ext cx="5760720" cy="798830"/>
          </a:xfrm>
          <a:prstGeom prst="rect">
            <a:avLst/>
          </a:prstGeom>
        </p:spPr>
      </p:pic>
    </p:spTree>
    <p:extLst>
      <p:ext uri="{BB962C8B-B14F-4D97-AF65-F5344CB8AC3E}">
        <p14:creationId xmlns:p14="http://schemas.microsoft.com/office/powerpoint/2010/main" val="2980144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 name="Group 35">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37" name="Straight Connector 36">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1"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42"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useBgFill="1">
        <p:nvSpPr>
          <p:cNvPr id="44" name="Rectangle 43">
            <a:extLst>
              <a:ext uri="{FF2B5EF4-FFF2-40B4-BE49-F238E27FC236}">
                <a16:creationId xmlns:a16="http://schemas.microsoft.com/office/drawing/2014/main" id="{51B63EEE-B5E3-42ED-90DF-2948123C70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7" y="4738"/>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00DC7BE8-B819-4865-ACAD-6EE9C9721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8" name="Group 47">
            <a:extLst>
              <a:ext uri="{FF2B5EF4-FFF2-40B4-BE49-F238E27FC236}">
                <a16:creationId xmlns:a16="http://schemas.microsoft.com/office/drawing/2014/main" id="{8D46BA8A-FB3F-4193-BF16-7579FB4617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0"/>
            <a:ext cx="12192000" cy="6868702"/>
            <a:chOff x="572" y="0"/>
            <a:chExt cx="12192000" cy="6868702"/>
          </a:xfrm>
        </p:grpSpPr>
        <p:cxnSp>
          <p:nvCxnSpPr>
            <p:cNvPr id="49" name="Straight Connector 48">
              <a:extLst>
                <a:ext uri="{FF2B5EF4-FFF2-40B4-BE49-F238E27FC236}">
                  <a16:creationId xmlns:a16="http://schemas.microsoft.com/office/drawing/2014/main" id="{FE717950-671C-4648-A67E-18875C669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7916045" y="10791"/>
              <a:ext cx="0" cy="6857911"/>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50D160BF-4A80-488D-AC83-69898324C31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 y="0"/>
              <a:ext cx="12192000" cy="6857912"/>
              <a:chOff x="572" y="0"/>
              <a:chExt cx="12192000" cy="6857912"/>
            </a:xfrm>
          </p:grpSpPr>
          <p:cxnSp>
            <p:nvCxnSpPr>
              <p:cNvPr id="51" name="Straight Connector 50">
                <a:extLst>
                  <a:ext uri="{FF2B5EF4-FFF2-40B4-BE49-F238E27FC236}">
                    <a16:creationId xmlns:a16="http://schemas.microsoft.com/office/drawing/2014/main" id="{875C1CBA-F07B-4EA5-84E0-F0E7FE2A74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DAF5606-761C-4BB9-BFE5-B3C30972E1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33FB6D0-4D1C-4F17-AEFA-4823918FDE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7F580A3-FE4A-475B-A8F4-47450B6F7E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pSp>
      <p:sp>
        <p:nvSpPr>
          <p:cNvPr id="2" name="Başlık 1">
            <a:extLst>
              <a:ext uri="{FF2B5EF4-FFF2-40B4-BE49-F238E27FC236}">
                <a16:creationId xmlns:a16="http://schemas.microsoft.com/office/drawing/2014/main" id="{2F728436-C69B-C82B-FECA-5B0E528A3A37}"/>
              </a:ext>
            </a:extLst>
          </p:cNvPr>
          <p:cNvSpPr>
            <a:spLocks noGrp="1"/>
          </p:cNvSpPr>
          <p:nvPr>
            <p:ph type="title"/>
          </p:nvPr>
        </p:nvSpPr>
        <p:spPr>
          <a:xfrm>
            <a:off x="946151" y="1289050"/>
            <a:ext cx="6322988" cy="2538535"/>
          </a:xfrm>
        </p:spPr>
        <p:txBody>
          <a:bodyPr vert="horz" lIns="91440" tIns="45720" rIns="91440" bIns="45720" rtlCol="0" anchor="b">
            <a:normAutofit/>
          </a:bodyPr>
          <a:lstStyle/>
          <a:p>
            <a:r>
              <a:rPr lang="en-US" sz="5200"/>
              <a:t>Mutasyon fonskiyonunun çıktısı</a:t>
            </a:r>
          </a:p>
        </p:txBody>
      </p:sp>
      <p:pic>
        <p:nvPicPr>
          <p:cNvPr id="5" name="Resim 4" descr="metin içeren bir resim&#10;&#10;Açıklama otomatik olarak oluşturuldu">
            <a:extLst>
              <a:ext uri="{FF2B5EF4-FFF2-40B4-BE49-F238E27FC236}">
                <a16:creationId xmlns:a16="http://schemas.microsoft.com/office/drawing/2014/main" id="{C0C865BD-E3E6-F42D-0F41-89F17FCAC2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5603" y="595024"/>
            <a:ext cx="4656435" cy="5689443"/>
          </a:xfrm>
          <a:prstGeom prst="rect">
            <a:avLst/>
          </a:prstGeom>
        </p:spPr>
      </p:pic>
      <p:pic>
        <p:nvPicPr>
          <p:cNvPr id="4" name="İçerik Yer Tutucusu 3" descr="metin içeren bir resim&#10;&#10;Açıklama otomatik olarak oluşturuldu">
            <a:extLst>
              <a:ext uri="{FF2B5EF4-FFF2-40B4-BE49-F238E27FC236}">
                <a16:creationId xmlns:a16="http://schemas.microsoft.com/office/drawing/2014/main" id="{2B53CCAA-761B-EDC2-D90F-783C22E9E72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37394" y="3827585"/>
            <a:ext cx="5763544" cy="958728"/>
          </a:xfrm>
          <a:prstGeom prst="rect">
            <a:avLst/>
          </a:prstGeom>
        </p:spPr>
      </p:pic>
    </p:spTree>
    <p:extLst>
      <p:ext uri="{BB962C8B-B14F-4D97-AF65-F5344CB8AC3E}">
        <p14:creationId xmlns:p14="http://schemas.microsoft.com/office/powerpoint/2010/main" val="704939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4D3BA1-9BF0-D515-A557-0EA80BFCA67A}"/>
              </a:ext>
            </a:extLst>
          </p:cNvPr>
          <p:cNvSpPr>
            <a:spLocks noGrp="1"/>
          </p:cNvSpPr>
          <p:nvPr>
            <p:ph type="title"/>
          </p:nvPr>
        </p:nvSpPr>
        <p:spPr/>
        <p:txBody>
          <a:bodyPr/>
          <a:lstStyle/>
          <a:p>
            <a:r>
              <a:rPr lang="tr-TR" dirty="0"/>
              <a:t>Problemin Tanımı</a:t>
            </a:r>
          </a:p>
        </p:txBody>
      </p:sp>
      <p:sp>
        <p:nvSpPr>
          <p:cNvPr id="3" name="İçerik Yer Tutucusu 2">
            <a:extLst>
              <a:ext uri="{FF2B5EF4-FFF2-40B4-BE49-F238E27FC236}">
                <a16:creationId xmlns:a16="http://schemas.microsoft.com/office/drawing/2014/main" id="{6B5BE483-5FAE-C91C-0882-FE9D7D9D08BE}"/>
              </a:ext>
            </a:extLst>
          </p:cNvPr>
          <p:cNvSpPr>
            <a:spLocks noGrp="1"/>
          </p:cNvSpPr>
          <p:nvPr>
            <p:ph idx="1"/>
          </p:nvPr>
        </p:nvSpPr>
        <p:spPr/>
        <p:txBody>
          <a:bodyPr>
            <a:normAutofit/>
          </a:bodyPr>
          <a:lstStyle/>
          <a:p>
            <a:r>
              <a:rPr lang="tr-TR" dirty="0">
                <a:solidFill>
                  <a:schemeClr val="tx1"/>
                </a:solidFill>
              </a:rPr>
              <a:t>MIS, gerçek hayatta karşılığı olan bir problem olduğu için Endüstri &amp; Sistem Mühendisleri ve Bilgisayar Bilimcileri için büyük önem taşımaktadır.</a:t>
            </a:r>
          </a:p>
          <a:p>
            <a:r>
              <a:rPr lang="tr-TR" dirty="0">
                <a:solidFill>
                  <a:schemeClr val="tx1"/>
                </a:solidFill>
              </a:rPr>
              <a:t>Maksimum Bağımsız küme, Grafik Teorisinden Bağımsız kümenin gelişmekte olan bir konusudur. Grafik Teorisinde, bağımsız küme, onaylanmış grafiğe göre bitişikliği olmayan bir köşe kümesi olarak tanımlanır.</a:t>
            </a:r>
          </a:p>
          <a:p>
            <a:r>
              <a:rPr lang="tr-TR" dirty="0">
                <a:solidFill>
                  <a:schemeClr val="tx1"/>
                </a:solidFill>
              </a:rPr>
              <a:t>Maksimum bağımsız küme, başka bir tepe noktası eklemeye çalışırsanız bağımsızlığını bozacak bir kümedir. Bir maksimum bağımsız küme, başka hiçbir maksimal bağımsız kümenin içinde daha fazla köşesi olmayan bir maksimal bağımsız kümedir.</a:t>
            </a:r>
          </a:p>
        </p:txBody>
      </p:sp>
    </p:spTree>
    <p:extLst>
      <p:ext uri="{BB962C8B-B14F-4D97-AF65-F5344CB8AC3E}">
        <p14:creationId xmlns:p14="http://schemas.microsoft.com/office/powerpoint/2010/main" val="1194206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DB6550-973D-8E93-AD93-D6DEEC5AC8E8}"/>
              </a:ext>
            </a:extLst>
          </p:cNvPr>
          <p:cNvSpPr>
            <a:spLocks noGrp="1"/>
          </p:cNvSpPr>
          <p:nvPr>
            <p:ph type="title"/>
          </p:nvPr>
        </p:nvSpPr>
        <p:spPr/>
        <p:txBody>
          <a:bodyPr/>
          <a:lstStyle/>
          <a:p>
            <a:r>
              <a:rPr lang="tr-TR" dirty="0"/>
              <a:t>Geçerli alt kümeleri bulan fonksiyonlar</a:t>
            </a:r>
          </a:p>
        </p:txBody>
      </p:sp>
      <p:pic>
        <p:nvPicPr>
          <p:cNvPr id="4" name="İçerik Yer Tutucusu 3" descr="metin içeren bir resim&#10;&#10;Açıklama otomatik olarak oluşturuldu">
            <a:extLst>
              <a:ext uri="{FF2B5EF4-FFF2-40B4-BE49-F238E27FC236}">
                <a16:creationId xmlns:a16="http://schemas.microsoft.com/office/drawing/2014/main" id="{8646FF8F-B20C-7A2C-6678-E55E4F3B65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7060" y="2261585"/>
            <a:ext cx="3467584" cy="2543530"/>
          </a:xfrm>
          <a:prstGeom prst="rect">
            <a:avLst/>
          </a:prstGeom>
        </p:spPr>
      </p:pic>
      <p:pic>
        <p:nvPicPr>
          <p:cNvPr id="5" name="Resim 4" descr="metin içeren bir resim&#10;&#10;Açıklama otomatik olarak oluşturuldu">
            <a:extLst>
              <a:ext uri="{FF2B5EF4-FFF2-40B4-BE49-F238E27FC236}">
                <a16:creationId xmlns:a16="http://schemas.microsoft.com/office/drawing/2014/main" id="{C9DE0DE7-9759-5840-089A-41E9BF99BE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0820" y="2261585"/>
            <a:ext cx="3800475" cy="2362200"/>
          </a:xfrm>
          <a:prstGeom prst="rect">
            <a:avLst/>
          </a:prstGeom>
        </p:spPr>
      </p:pic>
    </p:spTree>
    <p:extLst>
      <p:ext uri="{BB962C8B-B14F-4D97-AF65-F5344CB8AC3E}">
        <p14:creationId xmlns:p14="http://schemas.microsoft.com/office/powerpoint/2010/main" val="3986873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B54A6F-0A7A-F849-13C8-8E5D240F037B}"/>
              </a:ext>
            </a:extLst>
          </p:cNvPr>
          <p:cNvSpPr>
            <a:spLocks noGrp="1"/>
          </p:cNvSpPr>
          <p:nvPr>
            <p:ph type="title"/>
          </p:nvPr>
        </p:nvSpPr>
        <p:spPr>
          <a:xfrm>
            <a:off x="8273844" y="663677"/>
            <a:ext cx="3362633" cy="4719483"/>
          </a:xfrm>
        </p:spPr>
        <p:txBody>
          <a:bodyPr>
            <a:normAutofit/>
          </a:bodyPr>
          <a:lstStyle/>
          <a:p>
            <a:r>
              <a:rPr lang="tr-TR" dirty="0"/>
              <a:t>Tüm geçerli </a:t>
            </a:r>
            <a:br>
              <a:rPr lang="tr-TR" dirty="0"/>
            </a:br>
            <a:r>
              <a:rPr lang="tr-TR" dirty="0"/>
              <a:t>alt kümelerin çıktı görüntüsü</a:t>
            </a:r>
          </a:p>
        </p:txBody>
      </p:sp>
      <p:pic>
        <p:nvPicPr>
          <p:cNvPr id="4" name="İçerik Yer Tutucusu 3">
            <a:extLst>
              <a:ext uri="{FF2B5EF4-FFF2-40B4-BE49-F238E27FC236}">
                <a16:creationId xmlns:a16="http://schemas.microsoft.com/office/drawing/2014/main" id="{C6660CD4-B5A4-C5F8-58C8-7CD931860A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4426" y="529618"/>
            <a:ext cx="5132439" cy="5723698"/>
          </a:xfrm>
          <a:prstGeom prst="rect">
            <a:avLst/>
          </a:prstGeom>
        </p:spPr>
      </p:pic>
    </p:spTree>
    <p:extLst>
      <p:ext uri="{BB962C8B-B14F-4D97-AF65-F5344CB8AC3E}">
        <p14:creationId xmlns:p14="http://schemas.microsoft.com/office/powerpoint/2010/main" val="246606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2881E3-414D-6E92-8DA9-67F031C2671E}"/>
              </a:ext>
            </a:extLst>
          </p:cNvPr>
          <p:cNvSpPr>
            <a:spLocks noGrp="1"/>
          </p:cNvSpPr>
          <p:nvPr>
            <p:ph type="title"/>
          </p:nvPr>
        </p:nvSpPr>
        <p:spPr>
          <a:xfrm>
            <a:off x="8937522" y="727323"/>
            <a:ext cx="2416277" cy="5284540"/>
          </a:xfrm>
        </p:spPr>
        <p:txBody>
          <a:bodyPr>
            <a:normAutofit fontScale="90000"/>
          </a:bodyPr>
          <a:lstStyle/>
          <a:p>
            <a:r>
              <a:rPr lang="tr-TR" dirty="0"/>
              <a:t>Maksimum </a:t>
            </a:r>
            <a:r>
              <a:rPr lang="tr-TR" dirty="0" err="1"/>
              <a:t>node</a:t>
            </a:r>
            <a:r>
              <a:rPr lang="tr-TR" dirty="0"/>
              <a:t> sayısını ve kümeyi bulan fonksiyonun yapısı</a:t>
            </a:r>
          </a:p>
        </p:txBody>
      </p:sp>
      <p:pic>
        <p:nvPicPr>
          <p:cNvPr id="4" name="İçerik Yer Tutucusu 3" descr="metin içeren bir resim&#10;&#10;Açıklama otomatik olarak oluşturuldu">
            <a:extLst>
              <a:ext uri="{FF2B5EF4-FFF2-40B4-BE49-F238E27FC236}">
                <a16:creationId xmlns:a16="http://schemas.microsoft.com/office/drawing/2014/main" id="{4EC77FAF-D28F-3DC3-2A0B-FD9B7B7394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6537" y="727323"/>
            <a:ext cx="7377986" cy="5284540"/>
          </a:xfrm>
          <a:prstGeom prst="rect">
            <a:avLst/>
          </a:prstGeom>
        </p:spPr>
      </p:pic>
    </p:spTree>
    <p:extLst>
      <p:ext uri="{BB962C8B-B14F-4D97-AF65-F5344CB8AC3E}">
        <p14:creationId xmlns:p14="http://schemas.microsoft.com/office/powerpoint/2010/main" val="3276631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FE0DFA-E0D3-F5F0-5A86-E24F40940A1B}"/>
              </a:ext>
            </a:extLst>
          </p:cNvPr>
          <p:cNvSpPr>
            <a:spLocks noGrp="1"/>
          </p:cNvSpPr>
          <p:nvPr>
            <p:ph type="title"/>
          </p:nvPr>
        </p:nvSpPr>
        <p:spPr/>
        <p:txBody>
          <a:bodyPr/>
          <a:lstStyle/>
          <a:p>
            <a:r>
              <a:rPr lang="tr-TR" dirty="0"/>
              <a:t>İşlem adımı ve çıktısı:</a:t>
            </a:r>
          </a:p>
        </p:txBody>
      </p:sp>
      <p:pic>
        <p:nvPicPr>
          <p:cNvPr id="4" name="İçerik Yer Tutucusu 3">
            <a:extLst>
              <a:ext uri="{FF2B5EF4-FFF2-40B4-BE49-F238E27FC236}">
                <a16:creationId xmlns:a16="http://schemas.microsoft.com/office/drawing/2014/main" id="{EAF01700-AABC-FAFC-A024-4E22DF2234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2362" y="2373772"/>
            <a:ext cx="5529926" cy="1739877"/>
          </a:xfrm>
          <a:prstGeom prst="rect">
            <a:avLst/>
          </a:prstGeom>
        </p:spPr>
      </p:pic>
      <p:pic>
        <p:nvPicPr>
          <p:cNvPr id="5" name="Resim 4">
            <a:extLst>
              <a:ext uri="{FF2B5EF4-FFF2-40B4-BE49-F238E27FC236}">
                <a16:creationId xmlns:a16="http://schemas.microsoft.com/office/drawing/2014/main" id="{CBE6B8BD-D966-AD2F-2E24-5C1BB3E8B0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8089" y="2857500"/>
            <a:ext cx="3900486" cy="571500"/>
          </a:xfrm>
          <a:prstGeom prst="rect">
            <a:avLst/>
          </a:prstGeom>
        </p:spPr>
      </p:pic>
    </p:spTree>
    <p:extLst>
      <p:ext uri="{BB962C8B-B14F-4D97-AF65-F5344CB8AC3E}">
        <p14:creationId xmlns:p14="http://schemas.microsoft.com/office/powerpoint/2010/main" val="2432644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670F5EF-F090-840F-E7FD-BEF184A54A54}"/>
              </a:ext>
            </a:extLst>
          </p:cNvPr>
          <p:cNvSpPr>
            <a:spLocks noGrp="1"/>
          </p:cNvSpPr>
          <p:nvPr>
            <p:ph type="title"/>
          </p:nvPr>
        </p:nvSpPr>
        <p:spPr/>
        <p:txBody>
          <a:bodyPr>
            <a:normAutofit/>
          </a:bodyPr>
          <a:lstStyle/>
          <a:p>
            <a:r>
              <a:rPr lang="tr-TR" dirty="0"/>
              <a:t>Hazırlayan:</a:t>
            </a:r>
          </a:p>
        </p:txBody>
      </p:sp>
      <p:sp>
        <p:nvSpPr>
          <p:cNvPr id="3" name="İçerik Yer Tutucusu 2">
            <a:extLst>
              <a:ext uri="{FF2B5EF4-FFF2-40B4-BE49-F238E27FC236}">
                <a16:creationId xmlns:a16="http://schemas.microsoft.com/office/drawing/2014/main" id="{F9F354F3-D638-6A94-6BEA-8BEEB0C4FCE0}"/>
              </a:ext>
            </a:extLst>
          </p:cNvPr>
          <p:cNvSpPr>
            <a:spLocks noGrp="1"/>
          </p:cNvSpPr>
          <p:nvPr>
            <p:ph idx="1"/>
          </p:nvPr>
        </p:nvSpPr>
        <p:spPr/>
        <p:txBody>
          <a:bodyPr/>
          <a:lstStyle/>
          <a:p>
            <a:r>
              <a:rPr lang="tr-TR" dirty="0"/>
              <a:t>NUR ŞENKARA </a:t>
            </a:r>
          </a:p>
          <a:p>
            <a:r>
              <a:rPr lang="tr-TR" dirty="0"/>
              <a:t>İZMİR BAKIRÇAY ÜNİVERSİTESİ BİLGİSAYAR MÜHENDİSLİĞİ BÖLÜMÜ 4/4</a:t>
            </a:r>
          </a:p>
          <a:p>
            <a:r>
              <a:rPr lang="tr-TR" dirty="0"/>
              <a:t>ÇİZGE TEORİSİ DERSİ</a:t>
            </a:r>
          </a:p>
          <a:p>
            <a:endParaRPr lang="tr-TR" dirty="0"/>
          </a:p>
          <a:p>
            <a:endParaRPr lang="tr-TR" dirty="0"/>
          </a:p>
          <a:p>
            <a:endParaRPr lang="tr-TR" dirty="0"/>
          </a:p>
          <a:p>
            <a:r>
              <a:rPr lang="tr-TR" dirty="0"/>
              <a:t>DİNLEDİĞİNİZ İÇİN ÇOK TEŞEKKÜR EDERİM…</a:t>
            </a:r>
          </a:p>
        </p:txBody>
      </p:sp>
    </p:spTree>
    <p:extLst>
      <p:ext uri="{BB962C8B-B14F-4D97-AF65-F5344CB8AC3E}">
        <p14:creationId xmlns:p14="http://schemas.microsoft.com/office/powerpoint/2010/main" val="958781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CACDAD-4B88-A681-157C-5B11162FDC30}"/>
              </a:ext>
            </a:extLst>
          </p:cNvPr>
          <p:cNvSpPr>
            <a:spLocks noGrp="1"/>
          </p:cNvSpPr>
          <p:nvPr>
            <p:ph type="title"/>
          </p:nvPr>
        </p:nvSpPr>
        <p:spPr/>
        <p:txBody>
          <a:bodyPr/>
          <a:lstStyle/>
          <a:p>
            <a:r>
              <a:rPr lang="tr-TR" dirty="0"/>
              <a:t>Problemin Tanımı</a:t>
            </a:r>
          </a:p>
        </p:txBody>
      </p:sp>
      <p:sp>
        <p:nvSpPr>
          <p:cNvPr id="3" name="İçerik Yer Tutucusu 2">
            <a:extLst>
              <a:ext uri="{FF2B5EF4-FFF2-40B4-BE49-F238E27FC236}">
                <a16:creationId xmlns:a16="http://schemas.microsoft.com/office/drawing/2014/main" id="{96BBF9C4-3867-2804-7502-0FF758F8F404}"/>
              </a:ext>
            </a:extLst>
          </p:cNvPr>
          <p:cNvSpPr>
            <a:spLocks noGrp="1"/>
          </p:cNvSpPr>
          <p:nvPr>
            <p:ph idx="1"/>
          </p:nvPr>
        </p:nvSpPr>
        <p:spPr/>
        <p:txBody>
          <a:bodyPr/>
          <a:lstStyle/>
          <a:p>
            <a:r>
              <a:rPr lang="tr-TR" dirty="0" err="1">
                <a:solidFill>
                  <a:schemeClr val="tx1"/>
                </a:solidFill>
              </a:rPr>
              <a:t>Butenko</a:t>
            </a:r>
            <a:r>
              <a:rPr lang="tr-TR" dirty="0">
                <a:solidFill>
                  <a:schemeClr val="tx1"/>
                </a:solidFill>
              </a:rPr>
              <a:t> , </a:t>
            </a:r>
            <a:r>
              <a:rPr lang="tr-TR" dirty="0" err="1">
                <a:solidFill>
                  <a:schemeClr val="tx1"/>
                </a:solidFill>
              </a:rPr>
              <a:t>MIS'i</a:t>
            </a:r>
            <a:r>
              <a:rPr lang="tr-TR" dirty="0">
                <a:solidFill>
                  <a:schemeClr val="tx1"/>
                </a:solidFill>
              </a:rPr>
              <a:t> “Yönlenmemiş bir Grafik G = (V, E) verildiğinde, bağımsız bir küme U ⊆ V düğümlerinin bir alt kümesidir, öyle ki U'daki hiçbir iki düğüm bitişik değildir. Bağımsızlığı ihlal etmeden hiçbir düğüm eklenemiyorsa, bağımsız bir küme maksimumdur. Bağımsız bir maksimum </a:t>
            </a:r>
            <a:r>
              <a:rPr lang="tr-TR" dirty="0" err="1">
                <a:solidFill>
                  <a:schemeClr val="tx1"/>
                </a:solidFill>
              </a:rPr>
              <a:t>kardinalite</a:t>
            </a:r>
            <a:r>
              <a:rPr lang="tr-TR" dirty="0">
                <a:solidFill>
                  <a:schemeClr val="tx1"/>
                </a:solidFill>
              </a:rPr>
              <a:t> kümesine maksimum denir.</a:t>
            </a:r>
          </a:p>
          <a:p>
            <a:r>
              <a:rPr lang="tr-TR" dirty="0" err="1">
                <a:solidFill>
                  <a:schemeClr val="tx1"/>
                </a:solidFill>
              </a:rPr>
              <a:t>Graf</a:t>
            </a:r>
            <a:r>
              <a:rPr lang="tr-TR" dirty="0">
                <a:solidFill>
                  <a:schemeClr val="tx1"/>
                </a:solidFill>
              </a:rPr>
              <a:t> teorisindeki Maksimum Bağımsız Küme (MIS) problemi bulma görevi bağımsız bir kümenin bir köşe kümesi olduğu bir grafikteki en büyük bağımsız küme iki köşe bitişik olmayacak şekildedir. Şu anda maksimum bağımsız kümeleri bulmak için bilinen verimli bir algoritma yok.</a:t>
            </a:r>
          </a:p>
          <a:p>
            <a:endParaRPr lang="tr-TR" dirty="0">
              <a:solidFill>
                <a:schemeClr val="tx1"/>
              </a:solidFill>
            </a:endParaRPr>
          </a:p>
          <a:p>
            <a:endParaRPr lang="tr-TR" dirty="0"/>
          </a:p>
        </p:txBody>
      </p:sp>
    </p:spTree>
    <p:extLst>
      <p:ext uri="{BB962C8B-B14F-4D97-AF65-F5344CB8AC3E}">
        <p14:creationId xmlns:p14="http://schemas.microsoft.com/office/powerpoint/2010/main" val="2211046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9D2FB6-55EF-9026-295E-DB37D5A0AFA0}"/>
              </a:ext>
            </a:extLst>
          </p:cNvPr>
          <p:cNvSpPr>
            <a:spLocks noGrp="1"/>
          </p:cNvSpPr>
          <p:nvPr>
            <p:ph type="title"/>
          </p:nvPr>
        </p:nvSpPr>
        <p:spPr/>
        <p:txBody>
          <a:bodyPr/>
          <a:lstStyle/>
          <a:p>
            <a:r>
              <a:rPr lang="tr-TR" dirty="0"/>
              <a:t>Gerçek Hayat Uygulamaları</a:t>
            </a:r>
          </a:p>
        </p:txBody>
      </p:sp>
      <p:sp>
        <p:nvSpPr>
          <p:cNvPr id="3" name="İçerik Yer Tutucusu 2">
            <a:extLst>
              <a:ext uri="{FF2B5EF4-FFF2-40B4-BE49-F238E27FC236}">
                <a16:creationId xmlns:a16="http://schemas.microsoft.com/office/drawing/2014/main" id="{5752D1A6-FA20-6F56-8C30-519DB406D4DE}"/>
              </a:ext>
            </a:extLst>
          </p:cNvPr>
          <p:cNvSpPr>
            <a:spLocks noGrp="1"/>
          </p:cNvSpPr>
          <p:nvPr>
            <p:ph idx="1"/>
          </p:nvPr>
        </p:nvSpPr>
        <p:spPr/>
        <p:txBody>
          <a:bodyPr/>
          <a:lstStyle/>
          <a:p>
            <a:r>
              <a:rPr lang="tr-TR" dirty="0">
                <a:solidFill>
                  <a:schemeClr val="tx1"/>
                </a:solidFill>
              </a:rPr>
              <a:t>MIS, gerçek hayatta Bilgisayar Bilimlerinde ve/veya çeşitli Mühendislik türlerinde daha karmaşık soruları çözmek için kullanılır. Bu soruların örnekleri, tıp gibi alanlar için çalışma sürelerinin planlanmasını içerebilir. Başka bir gerçek yaşam örneği, DNA dizilmesidir.</a:t>
            </a:r>
          </a:p>
          <a:p>
            <a:endParaRPr lang="tr-TR" dirty="0">
              <a:solidFill>
                <a:schemeClr val="tx1"/>
              </a:solidFill>
            </a:endParaRPr>
          </a:p>
        </p:txBody>
      </p:sp>
    </p:spTree>
    <p:extLst>
      <p:ext uri="{BB962C8B-B14F-4D97-AF65-F5344CB8AC3E}">
        <p14:creationId xmlns:p14="http://schemas.microsoft.com/office/powerpoint/2010/main" val="2782543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09506CB-6C55-99DD-9A59-6C71BB96F5F5}"/>
              </a:ext>
            </a:extLst>
          </p:cNvPr>
          <p:cNvSpPr>
            <a:spLocks noGrp="1"/>
          </p:cNvSpPr>
          <p:nvPr>
            <p:ph type="title"/>
          </p:nvPr>
        </p:nvSpPr>
        <p:spPr/>
        <p:txBody>
          <a:bodyPr/>
          <a:lstStyle/>
          <a:p>
            <a:r>
              <a:rPr lang="tr-TR" dirty="0"/>
              <a:t>Bir örnek üzerinde gösterim</a:t>
            </a:r>
          </a:p>
        </p:txBody>
      </p:sp>
      <p:pic>
        <p:nvPicPr>
          <p:cNvPr id="5" name="İçerik Yer Tutucusu 4">
            <a:extLst>
              <a:ext uri="{FF2B5EF4-FFF2-40B4-BE49-F238E27FC236}">
                <a16:creationId xmlns:a16="http://schemas.microsoft.com/office/drawing/2014/main" id="{0048C6B5-0116-2CC7-B092-5D4D303B72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6429" y="727323"/>
            <a:ext cx="10879142" cy="5555489"/>
          </a:xfrm>
        </p:spPr>
      </p:pic>
    </p:spTree>
    <p:extLst>
      <p:ext uri="{BB962C8B-B14F-4D97-AF65-F5344CB8AC3E}">
        <p14:creationId xmlns:p14="http://schemas.microsoft.com/office/powerpoint/2010/main" val="3351325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172405-AC58-7250-1DCA-3724116A15F1}"/>
              </a:ext>
            </a:extLst>
          </p:cNvPr>
          <p:cNvSpPr>
            <a:spLocks noGrp="1"/>
          </p:cNvSpPr>
          <p:nvPr>
            <p:ph type="title"/>
          </p:nvPr>
        </p:nvSpPr>
        <p:spPr/>
        <p:txBody>
          <a:bodyPr/>
          <a:lstStyle/>
          <a:p>
            <a:r>
              <a:rPr lang="tr-TR" dirty="0"/>
              <a:t>Bitişiklik Matrisi</a:t>
            </a:r>
          </a:p>
        </p:txBody>
      </p:sp>
      <p:pic>
        <p:nvPicPr>
          <p:cNvPr id="5" name="İçerik Yer Tutucusu 4">
            <a:extLst>
              <a:ext uri="{FF2B5EF4-FFF2-40B4-BE49-F238E27FC236}">
                <a16:creationId xmlns:a16="http://schemas.microsoft.com/office/drawing/2014/main" id="{9B6AF7B5-21D2-C142-692E-72F98BD3B9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0755" y="2189163"/>
            <a:ext cx="9350489" cy="3822700"/>
          </a:xfrm>
        </p:spPr>
      </p:pic>
    </p:spTree>
    <p:extLst>
      <p:ext uri="{BB962C8B-B14F-4D97-AF65-F5344CB8AC3E}">
        <p14:creationId xmlns:p14="http://schemas.microsoft.com/office/powerpoint/2010/main" val="3030707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2F53F1-B423-6D10-E8A4-33C3AF0D4BB1}"/>
              </a:ext>
            </a:extLst>
          </p:cNvPr>
          <p:cNvSpPr>
            <a:spLocks noGrp="1"/>
          </p:cNvSpPr>
          <p:nvPr>
            <p:ph type="title"/>
          </p:nvPr>
        </p:nvSpPr>
        <p:spPr/>
        <p:txBody>
          <a:bodyPr/>
          <a:lstStyle/>
          <a:p>
            <a:r>
              <a:rPr lang="tr-TR" dirty="0"/>
              <a:t>Genetik Algoritma Yaklaşımı</a:t>
            </a:r>
          </a:p>
        </p:txBody>
      </p:sp>
      <p:sp>
        <p:nvSpPr>
          <p:cNvPr id="3" name="İçerik Yer Tutucusu 2">
            <a:extLst>
              <a:ext uri="{FF2B5EF4-FFF2-40B4-BE49-F238E27FC236}">
                <a16:creationId xmlns:a16="http://schemas.microsoft.com/office/drawing/2014/main" id="{02A45DD8-AF9E-8C85-D7E9-89C693F43ED6}"/>
              </a:ext>
            </a:extLst>
          </p:cNvPr>
          <p:cNvSpPr>
            <a:spLocks noGrp="1"/>
          </p:cNvSpPr>
          <p:nvPr>
            <p:ph idx="1"/>
          </p:nvPr>
        </p:nvSpPr>
        <p:spPr/>
        <p:txBody>
          <a:bodyPr>
            <a:normAutofit fontScale="92500"/>
          </a:bodyPr>
          <a:lstStyle/>
          <a:p>
            <a:r>
              <a:rPr lang="tr-TR" dirty="0"/>
              <a:t>Başlangıç popülasyonu nasıl oluşturuldu?</a:t>
            </a:r>
          </a:p>
          <a:p>
            <a:r>
              <a:rPr lang="tr-TR" dirty="0">
                <a:solidFill>
                  <a:schemeClr val="tx1"/>
                </a:solidFill>
              </a:rPr>
              <a:t>Tüm çözümler ele alındı. Tüm çözümlerin eleman sayısı </a:t>
            </a:r>
            <a:r>
              <a:rPr lang="tr-TR" dirty="0" err="1">
                <a:solidFill>
                  <a:schemeClr val="tx1"/>
                </a:solidFill>
              </a:rPr>
              <a:t>node</a:t>
            </a:r>
            <a:r>
              <a:rPr lang="tr-TR" dirty="0">
                <a:solidFill>
                  <a:schemeClr val="tx1"/>
                </a:solidFill>
              </a:rPr>
              <a:t> sayısına karşılık gelen 8’dir.</a:t>
            </a:r>
          </a:p>
          <a:p>
            <a:r>
              <a:rPr lang="tr-TR" dirty="0">
                <a:solidFill>
                  <a:schemeClr val="tx1"/>
                </a:solidFill>
              </a:rPr>
              <a:t>İlk önce tüm olası çözümleri ele aldım. 8 elemanlı bir kümenin alabileceği tüm ihtimalleri hesapladım. Birkaç örnek gösterelim:</a:t>
            </a:r>
          </a:p>
          <a:p>
            <a:r>
              <a:rPr lang="tr-TR" dirty="0">
                <a:solidFill>
                  <a:schemeClr val="tx1"/>
                </a:solidFill>
              </a:rPr>
              <a:t>S1 = {1,0,0,0,0,0,0,0}	S6 = {0,0,0,0,0,1,0,0}</a:t>
            </a:r>
          </a:p>
          <a:p>
            <a:r>
              <a:rPr lang="tr-TR" dirty="0">
                <a:solidFill>
                  <a:schemeClr val="tx1"/>
                </a:solidFill>
              </a:rPr>
              <a:t>S2 = {0,1,0,0,0,0,0,0}	S7 = {0,0,0,0,0,0,1,0}</a:t>
            </a:r>
          </a:p>
          <a:p>
            <a:r>
              <a:rPr lang="tr-TR" dirty="0">
                <a:solidFill>
                  <a:schemeClr val="tx1"/>
                </a:solidFill>
              </a:rPr>
              <a:t>S3 = {0,0,1,0,0,0,0,0}	S8 = {0,0,0,0,0,0,0,1}</a:t>
            </a:r>
          </a:p>
          <a:p>
            <a:r>
              <a:rPr lang="tr-TR" dirty="0">
                <a:solidFill>
                  <a:schemeClr val="tx1"/>
                </a:solidFill>
              </a:rPr>
              <a:t>S4 = {0,0,0,1,0,0,0,0}	S9 = {1,1,0,0,0,0,0,0} Örneğin bu küme bizim problemimiz için doğru bir </a:t>
            </a:r>
          </a:p>
          <a:p>
            <a:r>
              <a:rPr lang="tr-TR" dirty="0">
                <a:solidFill>
                  <a:schemeClr val="tx1"/>
                </a:solidFill>
              </a:rPr>
              <a:t>S5 = {0,0,0,0,1,0,0,0}	çözüm değil. Ama daha sonra yazdığım fonksiyonla bu olmayanları eleyeceğiz. Bu adımda probleme uyan ve uymayan tüm çözümleri listeliyoruz.(8 elemanlı her bir küme)</a:t>
            </a:r>
          </a:p>
        </p:txBody>
      </p:sp>
    </p:spTree>
    <p:extLst>
      <p:ext uri="{BB962C8B-B14F-4D97-AF65-F5344CB8AC3E}">
        <p14:creationId xmlns:p14="http://schemas.microsoft.com/office/powerpoint/2010/main" val="2692805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9C03B2-A808-52C1-7097-D15198806273}"/>
              </a:ext>
            </a:extLst>
          </p:cNvPr>
          <p:cNvSpPr>
            <a:spLocks noGrp="1"/>
          </p:cNvSpPr>
          <p:nvPr>
            <p:ph type="title"/>
          </p:nvPr>
        </p:nvSpPr>
        <p:spPr/>
        <p:txBody>
          <a:bodyPr/>
          <a:lstStyle/>
          <a:p>
            <a:r>
              <a:rPr lang="tr-TR" dirty="0"/>
              <a:t>Genetik Algoritma Yaklaşımı</a:t>
            </a:r>
          </a:p>
        </p:txBody>
      </p:sp>
      <p:sp>
        <p:nvSpPr>
          <p:cNvPr id="3" name="İçerik Yer Tutucusu 2">
            <a:extLst>
              <a:ext uri="{FF2B5EF4-FFF2-40B4-BE49-F238E27FC236}">
                <a16:creationId xmlns:a16="http://schemas.microsoft.com/office/drawing/2014/main" id="{C9D03FB9-4BC0-4642-229A-A2F9BED95DFC}"/>
              </a:ext>
            </a:extLst>
          </p:cNvPr>
          <p:cNvSpPr>
            <a:spLocks noGrp="1"/>
          </p:cNvSpPr>
          <p:nvPr>
            <p:ph idx="1"/>
          </p:nvPr>
        </p:nvSpPr>
        <p:spPr/>
        <p:txBody>
          <a:bodyPr/>
          <a:lstStyle/>
          <a:p>
            <a:r>
              <a:rPr lang="tr-TR" dirty="0">
                <a:solidFill>
                  <a:schemeClr val="tx1"/>
                </a:solidFill>
              </a:rPr>
              <a:t>Tüm çözümleri listeledikten sonra bitişiklik matrisini oluşturup, </a:t>
            </a:r>
            <a:r>
              <a:rPr lang="tr-TR" dirty="0" err="1">
                <a:solidFill>
                  <a:schemeClr val="tx1"/>
                </a:solidFill>
              </a:rPr>
              <a:t>nodeların</a:t>
            </a:r>
            <a:r>
              <a:rPr lang="tr-TR" dirty="0">
                <a:solidFill>
                  <a:schemeClr val="tx1"/>
                </a:solidFill>
              </a:rPr>
              <a:t> birbirine bağlı olup olmasına göre problemimize uyan tüm çözümleri listeliyoruz. Bunun için de ayrı bir fonksiyon yazıldı ve örnek kümeler şu şekilde gösterilebilir:</a:t>
            </a:r>
          </a:p>
          <a:p>
            <a:r>
              <a:rPr lang="tr-TR" dirty="0">
                <a:solidFill>
                  <a:schemeClr val="tx1"/>
                </a:solidFill>
              </a:rPr>
              <a:t>S1 = {1,0,1,0,0,0,0,0} =&gt; 1. ve 3.node komşu değil, uygun çözümdür fakat maksimum eleman değildir. Biz bu adımda sadece tüm uygun çözümleri ele alıyoruz. En son adımda maksimumu bulacağız.</a:t>
            </a:r>
          </a:p>
          <a:p>
            <a:r>
              <a:rPr lang="tr-TR" dirty="0">
                <a:solidFill>
                  <a:schemeClr val="tx1"/>
                </a:solidFill>
              </a:rPr>
              <a:t>S2 = {1,0,0,1,0,0,0,0} =&gt; 1. ve 4. </a:t>
            </a:r>
            <a:r>
              <a:rPr lang="tr-TR" dirty="0" err="1">
                <a:solidFill>
                  <a:schemeClr val="tx1"/>
                </a:solidFill>
              </a:rPr>
              <a:t>node</a:t>
            </a:r>
            <a:r>
              <a:rPr lang="tr-TR" dirty="0">
                <a:solidFill>
                  <a:schemeClr val="tx1"/>
                </a:solidFill>
              </a:rPr>
              <a:t> da komşu değil, uygun bir çözümdür.</a:t>
            </a:r>
          </a:p>
          <a:p>
            <a:r>
              <a:rPr lang="tr-TR" dirty="0">
                <a:solidFill>
                  <a:schemeClr val="tx1"/>
                </a:solidFill>
              </a:rPr>
              <a:t>S3 = {1,0,0,1,0,1,0,0} =&gt; 1,4,6 </a:t>
            </a:r>
            <a:r>
              <a:rPr lang="tr-TR" dirty="0" err="1">
                <a:solidFill>
                  <a:schemeClr val="tx1"/>
                </a:solidFill>
              </a:rPr>
              <a:t>nodelar</a:t>
            </a:r>
            <a:r>
              <a:rPr lang="tr-TR" dirty="0">
                <a:solidFill>
                  <a:schemeClr val="tx1"/>
                </a:solidFill>
              </a:rPr>
              <a:t> da birbirine komşu olmadığından uygun çözümler arasına alınabilir.</a:t>
            </a:r>
          </a:p>
          <a:p>
            <a:pPr marL="0" indent="0">
              <a:buNone/>
            </a:pPr>
            <a:endParaRPr lang="tr-TR" dirty="0">
              <a:solidFill>
                <a:schemeClr val="tx1"/>
              </a:solidFill>
            </a:endParaRPr>
          </a:p>
        </p:txBody>
      </p:sp>
    </p:spTree>
    <p:extLst>
      <p:ext uri="{BB962C8B-B14F-4D97-AF65-F5344CB8AC3E}">
        <p14:creationId xmlns:p14="http://schemas.microsoft.com/office/powerpoint/2010/main" val="2274961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8E484A-8556-932C-9692-BAF34DF0D440}"/>
              </a:ext>
            </a:extLst>
          </p:cNvPr>
          <p:cNvSpPr>
            <a:spLocks noGrp="1"/>
          </p:cNvSpPr>
          <p:nvPr>
            <p:ph type="title"/>
          </p:nvPr>
        </p:nvSpPr>
        <p:spPr/>
        <p:txBody>
          <a:bodyPr/>
          <a:lstStyle/>
          <a:p>
            <a:r>
              <a:rPr lang="tr-TR" dirty="0"/>
              <a:t>Genetik Algoritma Yaklaşımı</a:t>
            </a:r>
          </a:p>
        </p:txBody>
      </p:sp>
      <p:sp>
        <p:nvSpPr>
          <p:cNvPr id="3" name="İçerik Yer Tutucusu 2">
            <a:extLst>
              <a:ext uri="{FF2B5EF4-FFF2-40B4-BE49-F238E27FC236}">
                <a16:creationId xmlns:a16="http://schemas.microsoft.com/office/drawing/2014/main" id="{DDA07E57-D865-669A-A632-39B484480A67}"/>
              </a:ext>
            </a:extLst>
          </p:cNvPr>
          <p:cNvSpPr>
            <a:spLocks noGrp="1"/>
          </p:cNvSpPr>
          <p:nvPr>
            <p:ph idx="1"/>
          </p:nvPr>
        </p:nvSpPr>
        <p:spPr/>
        <p:txBody>
          <a:bodyPr/>
          <a:lstStyle/>
          <a:p>
            <a:pPr marL="0" indent="0">
              <a:buNone/>
            </a:pPr>
            <a:r>
              <a:rPr lang="tr-TR" dirty="0">
                <a:solidFill>
                  <a:schemeClr val="tx1"/>
                </a:solidFill>
              </a:rPr>
              <a:t>Geçerli olmayan bir S kümesine örnek verecek olursak;</a:t>
            </a:r>
          </a:p>
          <a:p>
            <a:pPr marL="0" indent="0">
              <a:buNone/>
            </a:pPr>
            <a:r>
              <a:rPr lang="tr-TR" dirty="0">
                <a:solidFill>
                  <a:schemeClr val="tx1"/>
                </a:solidFill>
              </a:rPr>
              <a:t>S1 = {0,1,0,1,0,0,1,0} =&gt; Bu örnekte 2. ve 4.nodelar arasında bağlantı yokken, 2 ile 6 arasında bağlantı olduğundan bu çözüm bizim için uygun olmayan çözümler arasındadır. Bu yüzden bu adımda bizim yazdığımız fonksiyon bu çözümleri elemiş olmalıdır.</a:t>
            </a:r>
          </a:p>
          <a:p>
            <a:pPr marL="0" indent="0">
              <a:buNone/>
            </a:pPr>
            <a:endParaRPr lang="tr-TR" dirty="0">
              <a:solidFill>
                <a:schemeClr val="tx1"/>
              </a:solidFill>
            </a:endParaRPr>
          </a:p>
        </p:txBody>
      </p:sp>
    </p:spTree>
    <p:extLst>
      <p:ext uri="{BB962C8B-B14F-4D97-AF65-F5344CB8AC3E}">
        <p14:creationId xmlns:p14="http://schemas.microsoft.com/office/powerpoint/2010/main" val="487279043"/>
      </p:ext>
    </p:extLst>
  </p:cSld>
  <p:clrMapOvr>
    <a:masterClrMapping/>
  </p:clrMapOvr>
</p:sld>
</file>

<file path=ppt/theme/theme1.xml><?xml version="1.0" encoding="utf-8"?>
<a:theme xmlns:a="http://schemas.openxmlformats.org/drawingml/2006/main" name="ArchVTI">
  <a:themeElements>
    <a:clrScheme name="Custom 42">
      <a:dk1>
        <a:sysClr val="windowText" lastClr="000000"/>
      </a:dk1>
      <a:lt1>
        <a:sysClr val="window" lastClr="FFFFFF"/>
      </a:lt1>
      <a:dk2>
        <a:srgbClr val="642626"/>
      </a:dk2>
      <a:lt2>
        <a:srgbClr val="F3F0E9"/>
      </a:lt2>
      <a:accent1>
        <a:srgbClr val="556D6F"/>
      </a:accent1>
      <a:accent2>
        <a:srgbClr val="C05050"/>
      </a:accent2>
      <a:accent3>
        <a:srgbClr val="BF873A"/>
      </a:accent3>
      <a:accent4>
        <a:srgbClr val="D8897E"/>
      </a:accent4>
      <a:accent5>
        <a:srgbClr val="A4976B"/>
      </a:accent5>
      <a:accent6>
        <a:srgbClr val="D49D8C"/>
      </a:accent6>
      <a:hlink>
        <a:srgbClr val="D13D6E"/>
      </a:hlink>
      <a:folHlink>
        <a:srgbClr val="6C9D92"/>
      </a:folHlink>
    </a:clrScheme>
    <a:fontScheme name="Custom 16">
      <a:majorFont>
        <a:latin typeface="Footlight MT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VTI" id="{23FE938F-4DF0-4C94-8546-C2AC6D26660D}" vid="{62E62DA1-385F-4EE3-8841-58A87FAE2068}"/>
    </a:ext>
  </a:extLst>
</a:theme>
</file>

<file path=docProps/app.xml><?xml version="1.0" encoding="utf-8"?>
<Properties xmlns="http://schemas.openxmlformats.org/officeDocument/2006/extended-properties" xmlns:vt="http://schemas.openxmlformats.org/officeDocument/2006/docPropsVTypes">
  <TotalTime>2194</TotalTime>
  <Words>1215</Words>
  <Application>Microsoft Office PowerPoint</Application>
  <PresentationFormat>Geniş ekran</PresentationFormat>
  <Paragraphs>71</Paragraphs>
  <Slides>24</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24</vt:i4>
      </vt:variant>
    </vt:vector>
  </HeadingPairs>
  <TitlesOfParts>
    <vt:vector size="28" baseType="lpstr">
      <vt:lpstr>Arial</vt:lpstr>
      <vt:lpstr>Avenir Next LT Pro</vt:lpstr>
      <vt:lpstr>Footlight MT Light</vt:lpstr>
      <vt:lpstr>ArchVTI</vt:lpstr>
      <vt:lpstr>Maximum independent set problem</vt:lpstr>
      <vt:lpstr>Problemin Tanımı</vt:lpstr>
      <vt:lpstr>Problemin Tanımı</vt:lpstr>
      <vt:lpstr>Gerçek Hayat Uygulamaları</vt:lpstr>
      <vt:lpstr>Bir örnek üzerinde gösterim</vt:lpstr>
      <vt:lpstr>Bitişiklik Matrisi</vt:lpstr>
      <vt:lpstr>Genetik Algoritma Yaklaşımı</vt:lpstr>
      <vt:lpstr>Genetik Algoritma Yaklaşımı</vt:lpstr>
      <vt:lpstr>Genetik Algoritma Yaklaşımı</vt:lpstr>
      <vt:lpstr>Cross-Over</vt:lpstr>
      <vt:lpstr>Mutasyon</vt:lpstr>
      <vt:lpstr>Uygunluk Kontrolü</vt:lpstr>
      <vt:lpstr>Kodlar(Javascript ile yazıldı)</vt:lpstr>
      <vt:lpstr>Kodların açıklamaları</vt:lpstr>
      <vt:lpstr>Tüm kümeleri dönen fonksiyon</vt:lpstr>
      <vt:lpstr>Kodların açıklamaları</vt:lpstr>
      <vt:lpstr>Krossing over ve Mutasyon fonksiyonları</vt:lpstr>
      <vt:lpstr>Kross-Over Fonksiyonunun Çıktısı</vt:lpstr>
      <vt:lpstr>Mutasyon fonskiyonunun çıktısı</vt:lpstr>
      <vt:lpstr>Geçerli alt kümeleri bulan fonksiyonlar</vt:lpstr>
      <vt:lpstr>Tüm geçerli  alt kümelerin çıktı görüntüsü</vt:lpstr>
      <vt:lpstr>Maksimum node sayısını ve kümeyi bulan fonksiyonun yapısı</vt:lpstr>
      <vt:lpstr>İşlem adımı ve çıktısı:</vt:lpstr>
      <vt:lpstr>Hazırlayan: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Maximum independent set problem</dc:title>
  <dc:creator>Nur</dc:creator>
  <cp:lastModifiedBy>Nur</cp:lastModifiedBy>
  <cp:revision>15</cp:revision>
  <dcterms:created xsi:type="dcterms:W3CDTF">2022-05-06T08:04:36Z</dcterms:created>
  <dcterms:modified xsi:type="dcterms:W3CDTF">2022-05-08T07:48:51Z</dcterms:modified>
</cp:coreProperties>
</file>