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0" r:id="rId4"/>
    <p:sldId id="261" r:id="rId5"/>
    <p:sldId id="262" r:id="rId6"/>
    <p:sldId id="257"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fin kaçar" userId="7c97a118356cc231" providerId="LiveId" clId="{FED9FFFE-B8D3-465F-AAB8-8715CAEF435A}"/>
    <pc:docChg chg="addSld modSld">
      <pc:chgData name="berfin kaçar" userId="7c97a118356cc231" providerId="LiveId" clId="{FED9FFFE-B8D3-465F-AAB8-8715CAEF435A}" dt="2021-12-31T11:52:57.983" v="20" actId="207"/>
      <pc:docMkLst>
        <pc:docMk/>
      </pc:docMkLst>
      <pc:sldChg chg="modSp new mod">
        <pc:chgData name="berfin kaçar" userId="7c97a118356cc231" providerId="LiveId" clId="{FED9FFFE-B8D3-465F-AAB8-8715CAEF435A}" dt="2021-12-31T11:52:57.983" v="20" actId="207"/>
        <pc:sldMkLst>
          <pc:docMk/>
          <pc:sldMk cId="4091554393" sldId="307"/>
        </pc:sldMkLst>
        <pc:spChg chg="mod">
          <ac:chgData name="berfin kaçar" userId="7c97a118356cc231" providerId="LiveId" clId="{FED9FFFE-B8D3-465F-AAB8-8715CAEF435A}" dt="2021-12-31T11:52:01.474" v="9" actId="20577"/>
          <ac:spMkLst>
            <pc:docMk/>
            <pc:sldMk cId="4091554393" sldId="307"/>
            <ac:spMk id="2" creationId="{0D3B138D-C1D6-4132-80DA-388C5E986F44}"/>
          </ac:spMkLst>
        </pc:spChg>
        <pc:spChg chg="mod">
          <ac:chgData name="berfin kaçar" userId="7c97a118356cc231" providerId="LiveId" clId="{FED9FFFE-B8D3-465F-AAB8-8715CAEF435A}" dt="2021-12-31T11:52:57.983" v="20" actId="207"/>
          <ac:spMkLst>
            <pc:docMk/>
            <pc:sldMk cId="4091554393" sldId="307"/>
            <ac:spMk id="3" creationId="{9F07A950-AB29-485E-AA29-F6F59C13256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12/31/2021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12/31/2021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1CF131DD-A141-4471-BCF9-C6073EDD7E20}" type="datetimeFigureOut">
              <a:rPr lang="en-US" dirty="0"/>
              <a:t>12/31/2021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12/31/2021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12/31/2021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ata-flair.training/blogs/python-based-project-image-caption-generator-cnn/" TargetMode="External"/><Relationship Id="rId2" Type="http://schemas.openxmlformats.org/officeDocument/2006/relationships/hyperlink" Target="https://blog.clairvoyantsoft.com/image-caption-generator-535b8e9a66ac" TargetMode="External"/><Relationship Id="rId1" Type="http://schemas.openxmlformats.org/officeDocument/2006/relationships/slideLayout" Target="../slideLayouts/slideLayout2.xml"/><Relationship Id="rId4" Type="http://schemas.openxmlformats.org/officeDocument/2006/relationships/hyperlink" Target="https://blog.clairvoyantsoft.com/image-caption-generator-535b8e9a66ac?gi=d35b672894f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88E6D-FEAE-4C59-8139-0F30B61ECE92}"/>
              </a:ext>
            </a:extLst>
          </p:cNvPr>
          <p:cNvSpPr>
            <a:spLocks noGrp="1"/>
          </p:cNvSpPr>
          <p:nvPr>
            <p:ph type="ctrTitle"/>
          </p:nvPr>
        </p:nvSpPr>
        <p:spPr/>
        <p:txBody>
          <a:bodyPr/>
          <a:lstStyle/>
          <a:p>
            <a:r>
              <a:rPr lang="tr-TR" dirty="0"/>
              <a:t>Image </a:t>
            </a:r>
            <a:r>
              <a:rPr lang="tr-TR" dirty="0" err="1"/>
              <a:t>captıon</a:t>
            </a:r>
            <a:r>
              <a:rPr lang="tr-TR" dirty="0"/>
              <a:t> </a:t>
            </a:r>
            <a:r>
              <a:rPr lang="tr-TR" dirty="0" err="1"/>
              <a:t>generatıon</a:t>
            </a:r>
            <a:endParaRPr lang="tr-TR" dirty="0"/>
          </a:p>
        </p:txBody>
      </p:sp>
      <p:sp>
        <p:nvSpPr>
          <p:cNvPr id="3" name="Alt Başlık 2">
            <a:extLst>
              <a:ext uri="{FF2B5EF4-FFF2-40B4-BE49-F238E27FC236}">
                <a16:creationId xmlns:a16="http://schemas.microsoft.com/office/drawing/2014/main" id="{830901AA-E903-45AB-A881-250F70EF6BEE}"/>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3923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9266C2-6F10-45B1-95E2-A07D0E6EF646}"/>
              </a:ext>
            </a:extLst>
          </p:cNvPr>
          <p:cNvSpPr>
            <a:spLocks noGrp="1"/>
          </p:cNvSpPr>
          <p:nvPr>
            <p:ph type="title"/>
          </p:nvPr>
        </p:nvSpPr>
        <p:spPr>
          <a:xfrm>
            <a:off x="8560024" y="1175118"/>
            <a:ext cx="3238829" cy="3520029"/>
          </a:xfrm>
        </p:spPr>
        <p:txBody>
          <a:bodyPr vert="horz" lIns="91440" tIns="45720" rIns="91440" bIns="45720" rtlCol="0" anchor="ctr">
            <a:normAutofit/>
          </a:bodyPr>
          <a:lstStyle/>
          <a:p>
            <a:pPr algn="ctr">
              <a:lnSpc>
                <a:spcPct val="83000"/>
              </a:lnSpc>
            </a:pPr>
            <a:r>
              <a:rPr lang="it-IT" cap="all" spc="-100" dirty="0">
                <a:solidFill>
                  <a:srgbClr val="FFFFFF"/>
                </a:solidFill>
              </a:rPr>
              <a:t>2. Veri temizl</a:t>
            </a:r>
            <a:r>
              <a:rPr lang="tr-TR" cap="all" spc="-100" dirty="0">
                <a:solidFill>
                  <a:srgbClr val="FFFFFF"/>
                </a:solidFill>
              </a:rPr>
              <a:t>İ</a:t>
            </a:r>
            <a:r>
              <a:rPr lang="it-IT" cap="all" spc="-100" dirty="0">
                <a:solidFill>
                  <a:srgbClr val="FFFFFF"/>
                </a:solidFill>
              </a:rPr>
              <a:t>ğ</a:t>
            </a:r>
            <a:r>
              <a:rPr lang="tr-TR" cap="all" spc="-100" dirty="0">
                <a:solidFill>
                  <a:srgbClr val="FFFFFF"/>
                </a:solidFill>
              </a:rPr>
              <a:t>İ</a:t>
            </a:r>
            <a:r>
              <a:rPr lang="it-IT" cap="all" spc="-100" dirty="0">
                <a:solidFill>
                  <a:srgbClr val="FFFFFF"/>
                </a:solidFill>
              </a:rPr>
              <a:t>n</a:t>
            </a:r>
            <a:r>
              <a:rPr lang="tr-TR" cap="all" spc="-100" dirty="0">
                <a:solidFill>
                  <a:srgbClr val="FFFFFF"/>
                </a:solidFill>
              </a:rPr>
              <a:t>İ</a:t>
            </a:r>
            <a:r>
              <a:rPr lang="it-IT" cap="all" spc="-100" dirty="0">
                <a:solidFill>
                  <a:srgbClr val="FFFFFF"/>
                </a:solidFill>
              </a:rPr>
              <a:t> alma ve gerçekleşt</a:t>
            </a:r>
            <a:r>
              <a:rPr lang="tr-TR" cap="all" spc="-100" dirty="0">
                <a:solidFill>
                  <a:srgbClr val="FFFFFF"/>
                </a:solidFill>
              </a:rPr>
              <a:t>İ</a:t>
            </a:r>
            <a:r>
              <a:rPr lang="it-IT" cap="all" spc="-100" dirty="0">
                <a:solidFill>
                  <a:srgbClr val="FFFFFF"/>
                </a:solidFill>
              </a:rPr>
              <a:t>rme</a:t>
            </a:r>
            <a:endParaRPr lang="en-US" cap="all" spc="-100" dirty="0">
              <a:solidFill>
                <a:srgbClr val="FFFFFF"/>
              </a:solidFill>
            </a:endParaRPr>
          </a:p>
        </p:txBody>
      </p:sp>
      <p:sp useBgFill="1">
        <p:nvSpPr>
          <p:cNvPr id="26" name="Rectangle 25">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6" name="Resim 5" descr="metin içeren bir resim&#10;&#10;Açıklama otomatik olarak oluşturuldu">
            <a:extLst>
              <a:ext uri="{FF2B5EF4-FFF2-40B4-BE49-F238E27FC236}">
                <a16:creationId xmlns:a16="http://schemas.microsoft.com/office/drawing/2014/main" id="{3F5D0FDB-D760-4CF1-94C8-C12A498883D8}"/>
              </a:ext>
            </a:extLst>
          </p:cNvPr>
          <p:cNvPicPr>
            <a:picLocks noChangeAspect="1"/>
          </p:cNvPicPr>
          <p:nvPr/>
        </p:nvPicPr>
        <p:blipFill>
          <a:blip r:embed="rId3"/>
          <a:stretch>
            <a:fillRect/>
          </a:stretch>
        </p:blipFill>
        <p:spPr>
          <a:xfrm>
            <a:off x="643192" y="731519"/>
            <a:ext cx="7268258" cy="5247249"/>
          </a:xfrm>
          <a:prstGeom prst="rect">
            <a:avLst/>
          </a:prstGeom>
        </p:spPr>
      </p:pic>
      <p:cxnSp>
        <p:nvCxnSpPr>
          <p:cNvPr id="34" name="Straight Connector 33">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2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999FE9C-D8F9-4F9B-B95B-608C3EF6B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Resim Yer Tutucusu 12" descr="metin içeren bir resim&#10;&#10;Açıklama otomatik olarak oluşturuldu">
            <a:extLst>
              <a:ext uri="{FF2B5EF4-FFF2-40B4-BE49-F238E27FC236}">
                <a16:creationId xmlns:a16="http://schemas.microsoft.com/office/drawing/2014/main" id="{4B605069-19EF-4581-99C8-93CE4B64340F}"/>
              </a:ext>
            </a:extLst>
          </p:cNvPr>
          <p:cNvPicPr>
            <a:picLocks noGrp="1" noChangeAspect="1"/>
          </p:cNvPicPr>
          <p:nvPr>
            <p:ph type="pic" idx="1"/>
          </p:nvPr>
        </p:nvPicPr>
        <p:blipFill>
          <a:blip r:embed="rId2"/>
          <a:srcRect l="16442" r="16442"/>
          <a:stretch>
            <a:fillRect/>
          </a:stretch>
        </p:blipFill>
        <p:spPr>
          <a:xfrm>
            <a:off x="4667497" y="773002"/>
            <a:ext cx="6875886" cy="5148000"/>
          </a:xfrm>
          <a:prstGeom prst="rect">
            <a:avLst/>
          </a:prstGeom>
        </p:spPr>
      </p:pic>
      <p:sp>
        <p:nvSpPr>
          <p:cNvPr id="24" name="Rectangle 23">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5E5F410-CF71-402B-9EA9-DC7636562D2C}"/>
              </a:ext>
            </a:extLst>
          </p:cNvPr>
          <p:cNvSpPr>
            <a:spLocks noGrp="1"/>
          </p:cNvSpPr>
          <p:nvPr>
            <p:ph type="title"/>
          </p:nvPr>
        </p:nvSpPr>
        <p:spPr>
          <a:xfrm>
            <a:off x="643433" y="643464"/>
            <a:ext cx="2888344" cy="1428737"/>
          </a:xfrm>
        </p:spPr>
        <p:txBody>
          <a:bodyPr vert="horz" lIns="91440" tIns="45720" rIns="91440" bIns="45720" rtlCol="0" anchor="ctr">
            <a:normAutofit/>
          </a:bodyPr>
          <a:lstStyle/>
          <a:p>
            <a:endParaRPr lang="en-US" sz="3200" dirty="0"/>
          </a:p>
        </p:txBody>
      </p:sp>
      <p:sp>
        <p:nvSpPr>
          <p:cNvPr id="4" name="Metin Yer Tutucusu 3">
            <a:extLst>
              <a:ext uri="{FF2B5EF4-FFF2-40B4-BE49-F238E27FC236}">
                <a16:creationId xmlns:a16="http://schemas.microsoft.com/office/drawing/2014/main" id="{BF31C3EF-8906-48F4-AFCC-AEB63E7943D3}"/>
              </a:ext>
            </a:extLst>
          </p:cNvPr>
          <p:cNvSpPr>
            <a:spLocks noGrp="1"/>
          </p:cNvSpPr>
          <p:nvPr>
            <p:ph type="body" sz="half" idx="2"/>
          </p:nvPr>
        </p:nvSpPr>
        <p:spPr>
          <a:xfrm>
            <a:off x="643337" y="2184036"/>
            <a:ext cx="2888439" cy="3869634"/>
          </a:xfrm>
        </p:spPr>
        <p:txBody>
          <a:bodyPr vert="horz" lIns="91440" tIns="45720" rIns="91440" bIns="45720" rtlCol="0">
            <a:normAutofit/>
          </a:bodyPr>
          <a:lstStyle/>
          <a:p>
            <a:pPr indent="-182880">
              <a:lnSpc>
                <a:spcPct val="100000"/>
              </a:lnSpc>
              <a:buFont typeface="Garamond" pitchFamily="18" charset="0"/>
              <a:buChar char="◦"/>
            </a:pPr>
            <a:r>
              <a:rPr lang="en-US" sz="1800" dirty="0" err="1">
                <a:latin typeface="inherit"/>
              </a:rPr>
              <a:t>Dosyamızın</a:t>
            </a:r>
            <a:r>
              <a:rPr lang="en-US" sz="1800" dirty="0">
                <a:latin typeface="inherit"/>
              </a:rPr>
              <a:t> </a:t>
            </a:r>
            <a:r>
              <a:rPr lang="en-US" sz="1800" dirty="0" err="1">
                <a:latin typeface="inherit"/>
              </a:rPr>
              <a:t>formatı</a:t>
            </a:r>
            <a:r>
              <a:rPr lang="en-US" sz="1800" dirty="0">
                <a:latin typeface="inherit"/>
              </a:rPr>
              <a:t>, yeni </a:t>
            </a:r>
            <a:r>
              <a:rPr lang="en-US" sz="1800" dirty="0" err="1">
                <a:latin typeface="inherit"/>
              </a:rPr>
              <a:t>bir</a:t>
            </a:r>
            <a:r>
              <a:rPr lang="en-US" sz="1800" dirty="0">
                <a:latin typeface="inherit"/>
              </a:rPr>
              <a:t> </a:t>
            </a:r>
            <a:r>
              <a:rPr lang="en-US" sz="1800" dirty="0" err="1">
                <a:latin typeface="inherit"/>
              </a:rPr>
              <a:t>satırla</a:t>
            </a:r>
            <a:r>
              <a:rPr lang="en-US" sz="1800" dirty="0">
                <a:latin typeface="inherit"/>
              </a:rPr>
              <a:t> (“\n”) </a:t>
            </a:r>
            <a:r>
              <a:rPr lang="en-US" sz="1800" dirty="0" err="1">
                <a:latin typeface="inherit"/>
              </a:rPr>
              <a:t>ayrılmış</a:t>
            </a:r>
            <a:r>
              <a:rPr lang="en-US" sz="1800" dirty="0">
                <a:latin typeface="inherit"/>
              </a:rPr>
              <a:t> </a:t>
            </a:r>
            <a:r>
              <a:rPr lang="en-US" sz="1800" dirty="0" err="1">
                <a:latin typeface="inherit"/>
              </a:rPr>
              <a:t>resim</a:t>
            </a:r>
            <a:r>
              <a:rPr lang="en-US" sz="1800" dirty="0">
                <a:latin typeface="inherit"/>
              </a:rPr>
              <a:t> </a:t>
            </a:r>
            <a:r>
              <a:rPr lang="en-US" sz="1800" dirty="0" err="1">
                <a:latin typeface="inherit"/>
              </a:rPr>
              <a:t>ve</a:t>
            </a:r>
            <a:r>
              <a:rPr lang="en-US" sz="1800" dirty="0">
                <a:latin typeface="inherit"/>
              </a:rPr>
              <a:t> </a:t>
            </a:r>
            <a:r>
              <a:rPr lang="en-US" sz="1800" dirty="0" err="1">
                <a:latin typeface="inherit"/>
              </a:rPr>
              <a:t>başlık</a:t>
            </a:r>
            <a:r>
              <a:rPr lang="en-US" sz="1800" dirty="0">
                <a:latin typeface="inherit"/>
              </a:rPr>
              <a:t> </a:t>
            </a:r>
            <a:r>
              <a:rPr lang="en-US" sz="1800" dirty="0" err="1">
                <a:latin typeface="inherit"/>
              </a:rPr>
              <a:t>şeklindedir</a:t>
            </a:r>
            <a:r>
              <a:rPr lang="en-US" sz="1800" dirty="0">
                <a:latin typeface="inherit"/>
              </a:rPr>
              <a:t>.</a:t>
            </a:r>
          </a:p>
          <a:p>
            <a:pPr indent="-182880">
              <a:lnSpc>
                <a:spcPct val="100000"/>
              </a:lnSpc>
              <a:buFont typeface="Garamond" pitchFamily="18" charset="0"/>
              <a:buChar char="◦"/>
            </a:pPr>
            <a:endParaRPr lang="en-US" sz="1800" dirty="0">
              <a:latin typeface="inherit"/>
            </a:endParaRPr>
          </a:p>
          <a:p>
            <a:pPr indent="-182880">
              <a:lnSpc>
                <a:spcPct val="100000"/>
              </a:lnSpc>
              <a:buFont typeface="Garamond" pitchFamily="18" charset="0"/>
              <a:buChar char="◦"/>
            </a:pPr>
            <a:r>
              <a:rPr lang="en-US" sz="1800" dirty="0">
                <a:latin typeface="inherit"/>
              </a:rPr>
              <a:t>Her </a:t>
            </a:r>
            <a:r>
              <a:rPr lang="en-US" sz="1800" dirty="0" err="1">
                <a:latin typeface="inherit"/>
              </a:rPr>
              <a:t>görüntünün</a:t>
            </a:r>
            <a:r>
              <a:rPr lang="en-US" sz="1800" dirty="0">
                <a:latin typeface="inherit"/>
              </a:rPr>
              <a:t> 5 </a:t>
            </a:r>
            <a:r>
              <a:rPr lang="en-US" sz="1800" dirty="0" err="1">
                <a:latin typeface="inherit"/>
              </a:rPr>
              <a:t>başlığı</a:t>
            </a:r>
            <a:r>
              <a:rPr lang="en-US" sz="1800" dirty="0">
                <a:latin typeface="inherit"/>
              </a:rPr>
              <a:t> </a:t>
            </a:r>
            <a:r>
              <a:rPr lang="en-US" sz="1800" dirty="0" err="1">
                <a:latin typeface="inherit"/>
              </a:rPr>
              <a:t>vardır</a:t>
            </a:r>
            <a:r>
              <a:rPr lang="en-US" sz="1800" dirty="0">
                <a:latin typeface="inherit"/>
              </a:rPr>
              <a:t> </a:t>
            </a:r>
            <a:r>
              <a:rPr lang="en-US" sz="1800" dirty="0" err="1">
                <a:latin typeface="inherit"/>
              </a:rPr>
              <a:t>ve</a:t>
            </a:r>
            <a:r>
              <a:rPr lang="en-US" sz="1800" dirty="0">
                <a:latin typeface="inherit"/>
              </a:rPr>
              <a:t> her </a:t>
            </a:r>
            <a:r>
              <a:rPr lang="en-US" sz="1800" dirty="0" err="1">
                <a:latin typeface="inherit"/>
              </a:rPr>
              <a:t>başlık</a:t>
            </a:r>
            <a:r>
              <a:rPr lang="en-US" sz="1800" dirty="0">
                <a:latin typeface="inherit"/>
              </a:rPr>
              <a:t> </a:t>
            </a:r>
            <a:r>
              <a:rPr lang="en-US" sz="1800" dirty="0" err="1">
                <a:latin typeface="inherit"/>
              </a:rPr>
              <a:t>için</a:t>
            </a:r>
            <a:r>
              <a:rPr lang="en-US" sz="1800" dirty="0">
                <a:latin typeface="inherit"/>
              </a:rPr>
              <a:t> #(0 </a:t>
            </a:r>
            <a:r>
              <a:rPr lang="en-US" sz="1800" dirty="0" err="1">
                <a:latin typeface="inherit"/>
              </a:rPr>
              <a:t>ila</a:t>
            </a:r>
            <a:r>
              <a:rPr lang="en-US" sz="1800" dirty="0">
                <a:latin typeface="inherit"/>
              </a:rPr>
              <a:t> 5) </a:t>
            </a:r>
            <a:r>
              <a:rPr lang="en-US" sz="1800" dirty="0" err="1">
                <a:latin typeface="inherit"/>
              </a:rPr>
              <a:t>numarasının</a:t>
            </a:r>
            <a:r>
              <a:rPr lang="en-US" sz="1800" dirty="0">
                <a:latin typeface="inherit"/>
              </a:rPr>
              <a:t> </a:t>
            </a:r>
            <a:r>
              <a:rPr lang="en-US" sz="1800" dirty="0" err="1">
                <a:latin typeface="inherit"/>
              </a:rPr>
              <a:t>atandığını</a:t>
            </a:r>
            <a:r>
              <a:rPr lang="en-US" sz="1800" dirty="0">
                <a:latin typeface="inherit"/>
              </a:rPr>
              <a:t> </a:t>
            </a:r>
            <a:r>
              <a:rPr lang="en-US" sz="1800" dirty="0" err="1">
                <a:latin typeface="inherit"/>
              </a:rPr>
              <a:t>görebiliriz</a:t>
            </a:r>
            <a:r>
              <a:rPr lang="en-US" sz="1800" dirty="0">
                <a:latin typeface="inherit"/>
              </a:rPr>
              <a:t>.</a:t>
            </a:r>
          </a:p>
          <a:p>
            <a:pPr>
              <a:lnSpc>
                <a:spcPct val="100000"/>
              </a:lnSpc>
            </a:pPr>
            <a:endParaRPr lang="en-US" sz="1600" dirty="0"/>
          </a:p>
        </p:txBody>
      </p:sp>
    </p:spTree>
    <p:extLst>
      <p:ext uri="{BB962C8B-B14F-4D97-AF65-F5344CB8AC3E}">
        <p14:creationId xmlns:p14="http://schemas.microsoft.com/office/powerpoint/2010/main" val="386759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CA4A85-83BA-40D8-A346-4C07DF4934DA}"/>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161D9E19-BA39-4908-9269-D45864B1C62A}"/>
              </a:ext>
            </a:extLst>
          </p:cNvPr>
          <p:cNvSpPr>
            <a:spLocks noGrp="1"/>
          </p:cNvSpPr>
          <p:nvPr>
            <p:ph idx="1"/>
          </p:nvPr>
        </p:nvSpPr>
        <p:spPr>
          <a:xfrm>
            <a:off x="1066800" y="2103120"/>
            <a:ext cx="4378657" cy="3931920"/>
          </a:xfrm>
        </p:spPr>
        <p:txBody>
          <a:bodyPr>
            <a:normAutofit/>
          </a:bodyPr>
          <a:lstStyle/>
          <a:p>
            <a:r>
              <a:rPr lang="tr-TR" dirty="0">
                <a:latin typeface="inherit"/>
              </a:rPr>
              <a:t>5 fonksiyon tanımlayacağız:</a:t>
            </a:r>
          </a:p>
          <a:p>
            <a:r>
              <a:rPr lang="tr-TR" dirty="0">
                <a:latin typeface="inherit"/>
              </a:rPr>
              <a:t>1)  </a:t>
            </a:r>
            <a:r>
              <a:rPr lang="tr-TR" dirty="0" err="1">
                <a:latin typeface="inherit"/>
              </a:rPr>
              <a:t>load_doc</a:t>
            </a:r>
            <a:r>
              <a:rPr lang="tr-TR" dirty="0">
                <a:latin typeface="inherit"/>
              </a:rPr>
              <a:t>(</a:t>
            </a:r>
            <a:r>
              <a:rPr lang="tr-TR" dirty="0" err="1">
                <a:latin typeface="inherit"/>
              </a:rPr>
              <a:t>filename</a:t>
            </a:r>
            <a:r>
              <a:rPr lang="tr-TR" dirty="0">
                <a:latin typeface="inherit"/>
              </a:rPr>
              <a:t>):</a:t>
            </a:r>
          </a:p>
          <a:p>
            <a:pPr marL="0" indent="0">
              <a:buNone/>
            </a:pPr>
            <a:r>
              <a:rPr lang="tr-TR" dirty="0">
                <a:latin typeface="inherit"/>
              </a:rPr>
              <a:t>Belge dosyasını yüklemek ve dosyanın içindekileri bir dizgeye okumak için kullanılır.</a:t>
            </a:r>
          </a:p>
        </p:txBody>
      </p:sp>
      <p:pic>
        <p:nvPicPr>
          <p:cNvPr id="5" name="Resim 4" descr="metin içeren bir resim&#10;&#10;Açıklama otomatik olarak oluşturuldu">
            <a:extLst>
              <a:ext uri="{FF2B5EF4-FFF2-40B4-BE49-F238E27FC236}">
                <a16:creationId xmlns:a16="http://schemas.microsoft.com/office/drawing/2014/main" id="{58CFE730-AA3C-4373-AB8A-4B66BBC53D97}"/>
              </a:ext>
            </a:extLst>
          </p:cNvPr>
          <p:cNvPicPr>
            <a:picLocks noChangeAspect="1"/>
          </p:cNvPicPr>
          <p:nvPr/>
        </p:nvPicPr>
        <p:blipFill>
          <a:blip r:embed="rId2"/>
          <a:stretch>
            <a:fillRect/>
          </a:stretch>
        </p:blipFill>
        <p:spPr>
          <a:xfrm>
            <a:off x="5814956" y="2103119"/>
            <a:ext cx="4612154" cy="2740688"/>
          </a:xfrm>
          <a:prstGeom prst="rect">
            <a:avLst/>
          </a:prstGeom>
        </p:spPr>
      </p:pic>
    </p:spTree>
    <p:extLst>
      <p:ext uri="{BB962C8B-B14F-4D97-AF65-F5344CB8AC3E}">
        <p14:creationId xmlns:p14="http://schemas.microsoft.com/office/powerpoint/2010/main" val="25492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7FAA40-AC82-449B-A37B-CB992EEF5EB2}"/>
              </a:ext>
            </a:extLst>
          </p:cNvPr>
          <p:cNvSpPr>
            <a:spLocks noGrp="1"/>
          </p:cNvSpPr>
          <p:nvPr>
            <p:ph type="title"/>
          </p:nvPr>
        </p:nvSpPr>
        <p:spPr/>
        <p:txBody>
          <a:bodyPr/>
          <a:lstStyle/>
          <a:p>
            <a:endParaRPr lang="tr-TR"/>
          </a:p>
        </p:txBody>
      </p:sp>
      <p:pic>
        <p:nvPicPr>
          <p:cNvPr id="6" name="İçerik Yer Tutucusu 5" descr="metin içeren bir resim&#10;&#10;Açıklama otomatik olarak oluşturuldu">
            <a:extLst>
              <a:ext uri="{FF2B5EF4-FFF2-40B4-BE49-F238E27FC236}">
                <a16:creationId xmlns:a16="http://schemas.microsoft.com/office/drawing/2014/main" id="{41617F39-AD2F-4D21-83BE-99E730223193}"/>
              </a:ext>
            </a:extLst>
          </p:cNvPr>
          <p:cNvPicPr>
            <a:picLocks noGrp="1" noChangeAspect="1"/>
          </p:cNvPicPr>
          <p:nvPr>
            <p:ph idx="1"/>
          </p:nvPr>
        </p:nvPicPr>
        <p:blipFill>
          <a:blip r:embed="rId2"/>
          <a:stretch>
            <a:fillRect/>
          </a:stretch>
        </p:blipFill>
        <p:spPr>
          <a:xfrm>
            <a:off x="915856" y="1386348"/>
            <a:ext cx="7530994" cy="3893575"/>
          </a:xfrm>
        </p:spPr>
      </p:pic>
      <p:sp>
        <p:nvSpPr>
          <p:cNvPr id="4" name="Metin Yer Tutucusu 3">
            <a:extLst>
              <a:ext uri="{FF2B5EF4-FFF2-40B4-BE49-F238E27FC236}">
                <a16:creationId xmlns:a16="http://schemas.microsoft.com/office/drawing/2014/main" id="{D82A9974-35A3-4B25-8EBA-40C1BCE8B35E}"/>
              </a:ext>
            </a:extLst>
          </p:cNvPr>
          <p:cNvSpPr>
            <a:spLocks noGrp="1"/>
          </p:cNvSpPr>
          <p:nvPr>
            <p:ph type="body" sz="half" idx="2"/>
          </p:nvPr>
        </p:nvSpPr>
        <p:spPr/>
        <p:txBody>
          <a:bodyPr>
            <a:normAutofit/>
          </a:bodyPr>
          <a:lstStyle/>
          <a:p>
            <a:r>
              <a:rPr lang="tr-TR" sz="1800" dirty="0" err="1">
                <a:latin typeface="inherit"/>
              </a:rPr>
              <a:t>all_img_captions</a:t>
            </a:r>
            <a:r>
              <a:rPr lang="tr-TR" sz="1800" dirty="0">
                <a:latin typeface="inherit"/>
              </a:rPr>
              <a:t>(</a:t>
            </a:r>
          </a:p>
          <a:p>
            <a:r>
              <a:rPr lang="tr-TR" sz="1800" dirty="0" err="1">
                <a:latin typeface="inherit"/>
              </a:rPr>
              <a:t>filename</a:t>
            </a:r>
            <a:r>
              <a:rPr lang="tr-TR" sz="1800" dirty="0">
                <a:latin typeface="inherit"/>
              </a:rPr>
              <a:t>) :</a:t>
            </a:r>
          </a:p>
          <a:p>
            <a:r>
              <a:rPr lang="tr-TR" sz="1800" dirty="0">
                <a:latin typeface="inherit"/>
              </a:rPr>
              <a:t> Bu işlev, görüntüleri 5 başlık listesiyle eşleyen bir açıklama sözlüğü oluşturur. Açıklama sözlüğü şuna benzer:</a:t>
            </a:r>
          </a:p>
        </p:txBody>
      </p:sp>
    </p:spTree>
    <p:extLst>
      <p:ext uri="{BB962C8B-B14F-4D97-AF65-F5344CB8AC3E}">
        <p14:creationId xmlns:p14="http://schemas.microsoft.com/office/powerpoint/2010/main" val="1084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194D43-F876-4822-AA9E-FDE9A3918C75}"/>
              </a:ext>
            </a:extLst>
          </p:cNvPr>
          <p:cNvSpPr>
            <a:spLocks noGrp="1"/>
          </p:cNvSpPr>
          <p:nvPr>
            <p:ph type="title"/>
          </p:nvPr>
        </p:nvSpPr>
        <p:spPr/>
        <p:txBody>
          <a:bodyPr/>
          <a:lstStyle/>
          <a:p>
            <a:endParaRPr lang="tr-TR"/>
          </a:p>
        </p:txBody>
      </p:sp>
      <p:pic>
        <p:nvPicPr>
          <p:cNvPr id="4" name="Resim 3" descr="metin içeren bir resim&#10;&#10;Açıklama otomatik olarak oluşturuldu">
            <a:extLst>
              <a:ext uri="{FF2B5EF4-FFF2-40B4-BE49-F238E27FC236}">
                <a16:creationId xmlns:a16="http://schemas.microsoft.com/office/drawing/2014/main" id="{774A4615-C9F6-4946-A87F-468E931F92B1}"/>
              </a:ext>
            </a:extLst>
          </p:cNvPr>
          <p:cNvPicPr>
            <a:picLocks noChangeAspect="1"/>
          </p:cNvPicPr>
          <p:nvPr/>
        </p:nvPicPr>
        <p:blipFill>
          <a:blip r:embed="rId2"/>
          <a:stretch>
            <a:fillRect/>
          </a:stretch>
        </p:blipFill>
        <p:spPr>
          <a:xfrm>
            <a:off x="914400" y="471948"/>
            <a:ext cx="10487289" cy="5766620"/>
          </a:xfrm>
          <a:prstGeom prst="rect">
            <a:avLst/>
          </a:prstGeom>
        </p:spPr>
      </p:pic>
    </p:spTree>
    <p:extLst>
      <p:ext uri="{BB962C8B-B14F-4D97-AF65-F5344CB8AC3E}">
        <p14:creationId xmlns:p14="http://schemas.microsoft.com/office/powerpoint/2010/main" val="3687109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EBA5B7-0771-43BC-9656-F2F4FAE404DF}"/>
              </a:ext>
            </a:extLst>
          </p:cNvPr>
          <p:cNvSpPr>
            <a:spLocks noGrp="1"/>
          </p:cNvSpPr>
          <p:nvPr>
            <p:ph type="title"/>
          </p:nvPr>
        </p:nvSpPr>
        <p:spPr>
          <a:xfrm>
            <a:off x="7557246" y="642593"/>
            <a:ext cx="3567953" cy="5395135"/>
          </a:xfrm>
        </p:spPr>
        <p:txBody>
          <a:bodyPr>
            <a:normAutofit/>
          </a:bodyPr>
          <a:lstStyle/>
          <a:p>
            <a:br>
              <a:rPr lang="tr-TR" sz="1600" dirty="0"/>
            </a:br>
            <a:r>
              <a:rPr lang="tr-TR" sz="1800" dirty="0" err="1">
                <a:latin typeface="inherit"/>
              </a:rPr>
              <a:t>cleaning_text</a:t>
            </a:r>
            <a:r>
              <a:rPr lang="tr-TR" sz="1800" dirty="0">
                <a:latin typeface="inherit"/>
              </a:rPr>
              <a:t>(</a:t>
            </a:r>
            <a:r>
              <a:rPr lang="tr-TR" sz="1800" dirty="0" err="1">
                <a:latin typeface="inherit"/>
              </a:rPr>
              <a:t>descriptions</a:t>
            </a:r>
            <a:r>
              <a:rPr lang="tr-TR" sz="1800" dirty="0">
                <a:latin typeface="inherit"/>
              </a:rPr>
              <a:t>) </a:t>
            </a:r>
            <a:br>
              <a:rPr lang="tr-TR" sz="1800" dirty="0">
                <a:latin typeface="inherit"/>
              </a:rPr>
            </a:br>
            <a:r>
              <a:rPr lang="tr-TR" sz="1800" dirty="0">
                <a:latin typeface="inherit"/>
              </a:rPr>
              <a:t>– Bu işlev tüm açıklamaları alır ve veri temizliğini gerçekleştirir. Bu, </a:t>
            </a:r>
            <a:r>
              <a:rPr lang="tr-TR" sz="1800" dirty="0" err="1">
                <a:latin typeface="inherit"/>
              </a:rPr>
              <a:t>metinsel</a:t>
            </a:r>
            <a:r>
              <a:rPr lang="tr-TR" sz="1800" dirty="0">
                <a:latin typeface="inherit"/>
              </a:rPr>
              <a:t> verilerle çalışırken önemli bir adımdır, amacımıza göre metin üzerinde ne tür bir temizlik yapmak istediğimize karar veririz. Bizim durumumuzda noktalama işaretlerini kaldıracağız, tüm metni küçük harfe dönüştüreceğiz ve sayı içeren kelimeleri kaldıracağız.</a:t>
            </a:r>
            <a:br>
              <a:rPr lang="tr-TR" sz="1800" dirty="0">
                <a:latin typeface="inherit"/>
              </a:rPr>
            </a:br>
            <a:r>
              <a:rPr lang="tr-TR" sz="1800" dirty="0">
                <a:latin typeface="inherit"/>
              </a:rPr>
              <a:t>Böylece, </a:t>
            </a:r>
            <a:r>
              <a:rPr lang="en-US" sz="1800" b="0" i="0" dirty="0">
                <a:solidFill>
                  <a:srgbClr val="444444"/>
                </a:solidFill>
                <a:effectLst/>
                <a:latin typeface="inherit"/>
              </a:rPr>
              <a:t> “A man riding on a three-wheeled wheelchair” </a:t>
            </a:r>
            <a:r>
              <a:rPr lang="tr-TR" sz="1800" b="0" i="0" dirty="0">
                <a:solidFill>
                  <a:srgbClr val="444444"/>
                </a:solidFill>
                <a:effectLst/>
                <a:latin typeface="inherit"/>
              </a:rPr>
              <a:t> -&gt;  </a:t>
            </a:r>
            <a:r>
              <a:rPr lang="en-US" sz="1800" b="0" i="0" dirty="0">
                <a:solidFill>
                  <a:srgbClr val="444444"/>
                </a:solidFill>
                <a:effectLst/>
                <a:latin typeface="inherit"/>
              </a:rPr>
              <a:t>“man riding on three wheeled wheelchair”</a:t>
            </a:r>
            <a:r>
              <a:rPr lang="tr-TR" sz="1800" b="0" i="0" dirty="0">
                <a:solidFill>
                  <a:srgbClr val="444444"/>
                </a:solidFill>
                <a:effectLst/>
                <a:latin typeface="inherit"/>
              </a:rPr>
              <a:t> dönüşecektir.</a:t>
            </a:r>
            <a:endParaRPr lang="tr-TR" sz="1800" dirty="0">
              <a:latin typeface="inherit"/>
            </a:endParaRPr>
          </a:p>
        </p:txBody>
      </p:sp>
      <p:pic>
        <p:nvPicPr>
          <p:cNvPr id="5" name="Resim 4" descr="metin içeren bir resim&#10;&#10;Açıklama otomatik olarak oluşturuldu">
            <a:extLst>
              <a:ext uri="{FF2B5EF4-FFF2-40B4-BE49-F238E27FC236}">
                <a16:creationId xmlns:a16="http://schemas.microsoft.com/office/drawing/2014/main" id="{C45B9AA8-4895-4349-BB24-82738C34F54F}"/>
              </a:ext>
            </a:extLst>
          </p:cNvPr>
          <p:cNvPicPr>
            <a:picLocks noChangeAspect="1"/>
          </p:cNvPicPr>
          <p:nvPr/>
        </p:nvPicPr>
        <p:blipFill>
          <a:blip r:embed="rId2"/>
          <a:stretch>
            <a:fillRect/>
          </a:stretch>
        </p:blipFill>
        <p:spPr>
          <a:xfrm>
            <a:off x="927513" y="642594"/>
            <a:ext cx="6233652" cy="5843953"/>
          </a:xfrm>
          <a:prstGeom prst="rect">
            <a:avLst/>
          </a:prstGeom>
        </p:spPr>
      </p:pic>
    </p:spTree>
    <p:extLst>
      <p:ext uri="{BB962C8B-B14F-4D97-AF65-F5344CB8AC3E}">
        <p14:creationId xmlns:p14="http://schemas.microsoft.com/office/powerpoint/2010/main" val="148494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D1761F-209D-4EF1-B69D-FDD11DCECC30}"/>
              </a:ext>
            </a:extLst>
          </p:cNvPr>
          <p:cNvSpPr>
            <a:spLocks noGrp="1"/>
          </p:cNvSpPr>
          <p:nvPr>
            <p:ph type="title"/>
          </p:nvPr>
        </p:nvSpPr>
        <p:spPr>
          <a:xfrm>
            <a:off x="6736080" y="1106827"/>
            <a:ext cx="4358640" cy="4155556"/>
          </a:xfrm>
        </p:spPr>
        <p:txBody>
          <a:bodyPr>
            <a:normAutofit/>
          </a:bodyPr>
          <a:lstStyle/>
          <a:p>
            <a:r>
              <a:rPr lang="tr-TR" sz="1800" dirty="0" err="1">
                <a:latin typeface="inherit"/>
              </a:rPr>
              <a:t>text_vocabulary</a:t>
            </a:r>
            <a:r>
              <a:rPr lang="tr-TR" sz="1800" dirty="0">
                <a:latin typeface="inherit"/>
              </a:rPr>
              <a:t>( </a:t>
            </a:r>
            <a:r>
              <a:rPr lang="tr-TR" sz="1800" dirty="0" err="1">
                <a:latin typeface="inherit"/>
              </a:rPr>
              <a:t>descriptions</a:t>
            </a:r>
            <a:r>
              <a:rPr lang="tr-TR" sz="1800" dirty="0">
                <a:latin typeface="inherit"/>
              </a:rPr>
              <a:t> ) :</a:t>
            </a:r>
            <a:br>
              <a:rPr lang="tr-TR" sz="1800" dirty="0">
                <a:latin typeface="inherit"/>
              </a:rPr>
            </a:br>
            <a:r>
              <a:rPr lang="tr-TR" sz="1800" dirty="0">
                <a:latin typeface="inherit"/>
              </a:rPr>
              <a:t> Bu, tüm benzersiz kelimeleri ayıracak ve tüm açıklamalardan kelime dağarcığı oluşturacak basit bir işlevdir.</a:t>
            </a:r>
          </a:p>
        </p:txBody>
      </p:sp>
      <p:pic>
        <p:nvPicPr>
          <p:cNvPr id="4" name="Resim 3" descr="metin içeren bir resim&#10;&#10;Açıklama otomatik olarak oluşturuldu">
            <a:extLst>
              <a:ext uri="{FF2B5EF4-FFF2-40B4-BE49-F238E27FC236}">
                <a16:creationId xmlns:a16="http://schemas.microsoft.com/office/drawing/2014/main" id="{2BF96CD8-9160-4B48-A4C5-1FA449C696F8}"/>
              </a:ext>
            </a:extLst>
          </p:cNvPr>
          <p:cNvPicPr>
            <a:picLocks noChangeAspect="1"/>
          </p:cNvPicPr>
          <p:nvPr/>
        </p:nvPicPr>
        <p:blipFill>
          <a:blip r:embed="rId2"/>
          <a:stretch>
            <a:fillRect/>
          </a:stretch>
        </p:blipFill>
        <p:spPr>
          <a:xfrm>
            <a:off x="941294" y="1819728"/>
            <a:ext cx="5284693" cy="2729753"/>
          </a:xfrm>
          <a:prstGeom prst="rect">
            <a:avLst/>
          </a:prstGeom>
        </p:spPr>
      </p:pic>
    </p:spTree>
    <p:extLst>
      <p:ext uri="{BB962C8B-B14F-4D97-AF65-F5344CB8AC3E}">
        <p14:creationId xmlns:p14="http://schemas.microsoft.com/office/powerpoint/2010/main" val="1923806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8CAB6-5632-4EEF-9D13-ECD48E12268D}"/>
              </a:ext>
            </a:extLst>
          </p:cNvPr>
          <p:cNvSpPr>
            <a:spLocks noGrp="1"/>
          </p:cNvSpPr>
          <p:nvPr>
            <p:ph type="title"/>
          </p:nvPr>
        </p:nvSpPr>
        <p:spPr>
          <a:xfrm>
            <a:off x="6339842" y="1331899"/>
            <a:ext cx="5029200" cy="3437048"/>
          </a:xfrm>
        </p:spPr>
        <p:txBody>
          <a:bodyPr>
            <a:normAutofit/>
          </a:bodyPr>
          <a:lstStyle/>
          <a:p>
            <a:r>
              <a:rPr lang="tr-TR" sz="1800" dirty="0" err="1"/>
              <a:t>save_descriptions</a:t>
            </a:r>
            <a:r>
              <a:rPr lang="tr-TR" sz="1800" dirty="0"/>
              <a:t>(</a:t>
            </a:r>
            <a:r>
              <a:rPr lang="tr-TR" sz="1800" dirty="0" err="1"/>
              <a:t>descriptions</a:t>
            </a:r>
            <a:r>
              <a:rPr lang="tr-TR" sz="1800" dirty="0"/>
              <a:t>, </a:t>
            </a:r>
            <a:r>
              <a:rPr lang="tr-TR" sz="1800" dirty="0" err="1"/>
              <a:t>filename</a:t>
            </a:r>
            <a:r>
              <a:rPr lang="tr-TR" sz="1800" dirty="0"/>
              <a:t>) </a:t>
            </a:r>
            <a:br>
              <a:rPr lang="tr-TR" sz="1800" dirty="0"/>
            </a:br>
            <a:br>
              <a:rPr lang="tr-TR" sz="1800" dirty="0"/>
            </a:br>
            <a:r>
              <a:rPr lang="tr-TR" sz="1800" dirty="0"/>
              <a:t>Bu fonksiyon, önceden işlenmiş tüm açıklamaların bir listesini oluşturacak ve bunları bir dosyada saklayacaktır. Tüm altyazıları saklamak için bir descriptions.txt dosyası oluşturacağız. </a:t>
            </a:r>
          </a:p>
        </p:txBody>
      </p:sp>
      <p:pic>
        <p:nvPicPr>
          <p:cNvPr id="4" name="Resim 3" descr="metin içeren bir resim&#10;&#10;Açıklama otomatik olarak oluşturuldu">
            <a:extLst>
              <a:ext uri="{FF2B5EF4-FFF2-40B4-BE49-F238E27FC236}">
                <a16:creationId xmlns:a16="http://schemas.microsoft.com/office/drawing/2014/main" id="{5068B90F-3002-4BD5-A170-90B6575BABCC}"/>
              </a:ext>
            </a:extLst>
          </p:cNvPr>
          <p:cNvPicPr>
            <a:picLocks noChangeAspect="1"/>
          </p:cNvPicPr>
          <p:nvPr/>
        </p:nvPicPr>
        <p:blipFill>
          <a:blip r:embed="rId2"/>
          <a:stretch>
            <a:fillRect/>
          </a:stretch>
        </p:blipFill>
        <p:spPr>
          <a:xfrm>
            <a:off x="1066800" y="1331899"/>
            <a:ext cx="4785360" cy="3437048"/>
          </a:xfrm>
          <a:prstGeom prst="rect">
            <a:avLst/>
          </a:prstGeom>
        </p:spPr>
      </p:pic>
    </p:spTree>
    <p:extLst>
      <p:ext uri="{BB962C8B-B14F-4D97-AF65-F5344CB8AC3E}">
        <p14:creationId xmlns:p14="http://schemas.microsoft.com/office/powerpoint/2010/main" val="238184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D2AD4D-1184-4AE5-89D0-DC0ADAC80594}"/>
              </a:ext>
            </a:extLst>
          </p:cNvPr>
          <p:cNvSpPr>
            <a:spLocks noGrp="1"/>
          </p:cNvSpPr>
          <p:nvPr>
            <p:ph type="title"/>
          </p:nvPr>
        </p:nvSpPr>
        <p:spPr>
          <a:xfrm>
            <a:off x="8285870" y="2181568"/>
            <a:ext cx="2839329" cy="3086532"/>
          </a:xfrm>
        </p:spPr>
        <p:txBody>
          <a:bodyPr>
            <a:normAutofit/>
          </a:bodyPr>
          <a:lstStyle/>
          <a:p>
            <a:r>
              <a:rPr lang="tr-TR" sz="1800" dirty="0"/>
              <a:t>Açıklamaları kaydedince bu şekilde görünecek.</a:t>
            </a:r>
          </a:p>
        </p:txBody>
      </p:sp>
      <p:pic>
        <p:nvPicPr>
          <p:cNvPr id="4" name="Resim 3" descr="metin içeren bir resim&#10;&#10;Açıklama otomatik olarak oluşturuldu">
            <a:extLst>
              <a:ext uri="{FF2B5EF4-FFF2-40B4-BE49-F238E27FC236}">
                <a16:creationId xmlns:a16="http://schemas.microsoft.com/office/drawing/2014/main" id="{14BFD3BE-97D0-4927-8D65-79B41506BC4B}"/>
              </a:ext>
            </a:extLst>
          </p:cNvPr>
          <p:cNvPicPr>
            <a:picLocks noChangeAspect="1"/>
          </p:cNvPicPr>
          <p:nvPr/>
        </p:nvPicPr>
        <p:blipFill>
          <a:blip r:embed="rId2"/>
          <a:stretch>
            <a:fillRect/>
          </a:stretch>
        </p:blipFill>
        <p:spPr>
          <a:xfrm>
            <a:off x="1066800" y="2181569"/>
            <a:ext cx="6954220" cy="3086531"/>
          </a:xfrm>
          <a:prstGeom prst="rect">
            <a:avLst/>
          </a:prstGeom>
        </p:spPr>
      </p:pic>
    </p:spTree>
    <p:extLst>
      <p:ext uri="{BB962C8B-B14F-4D97-AF65-F5344CB8AC3E}">
        <p14:creationId xmlns:p14="http://schemas.microsoft.com/office/powerpoint/2010/main" val="212325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6A63F0-ACCF-43D6-9C8E-CC29C27326FB}"/>
              </a:ext>
            </a:extLst>
          </p:cNvPr>
          <p:cNvSpPr>
            <a:spLocks noGrp="1"/>
          </p:cNvSpPr>
          <p:nvPr>
            <p:ph type="title"/>
          </p:nvPr>
        </p:nvSpPr>
        <p:spPr/>
        <p:txBody>
          <a:bodyPr>
            <a:normAutofit/>
          </a:bodyPr>
          <a:lstStyle/>
          <a:p>
            <a:r>
              <a:rPr lang="tr-TR" sz="2800" dirty="0"/>
              <a:t>3. Özellik vektörünün tüm görüntülerden çıkarılması</a:t>
            </a:r>
          </a:p>
        </p:txBody>
      </p:sp>
      <p:sp>
        <p:nvSpPr>
          <p:cNvPr id="3" name="İçerik Yer Tutucusu 2">
            <a:extLst>
              <a:ext uri="{FF2B5EF4-FFF2-40B4-BE49-F238E27FC236}">
                <a16:creationId xmlns:a16="http://schemas.microsoft.com/office/drawing/2014/main" id="{4C0C067D-8761-4227-87AA-1600490BA946}"/>
              </a:ext>
            </a:extLst>
          </p:cNvPr>
          <p:cNvSpPr>
            <a:spLocks noGrp="1"/>
          </p:cNvSpPr>
          <p:nvPr>
            <p:ph idx="1"/>
          </p:nvPr>
        </p:nvSpPr>
        <p:spPr/>
        <p:txBody>
          <a:bodyPr/>
          <a:lstStyle/>
          <a:p>
            <a:r>
              <a:rPr lang="tr-TR" dirty="0"/>
              <a:t>Bu tekniğe transfer öğrenme de denir, her şeyi kendi başımıza yapmak zorunda değiliz, önceden eğitilmiş modeli büyük veri kümeleri üzerinde eğitilmiş ve bu modellerden öznitelikleri çıkararak görevlerimiz için kullanıyoruz. Sınıflandırma için 1000 farklı sınıfa sahip </a:t>
            </a:r>
            <a:r>
              <a:rPr lang="tr-TR" dirty="0" err="1"/>
              <a:t>ImageNet</a:t>
            </a:r>
            <a:r>
              <a:rPr lang="tr-TR" dirty="0"/>
              <a:t> veri seti üzerinde eğitilmiş </a:t>
            </a:r>
            <a:r>
              <a:rPr lang="tr-TR" dirty="0" err="1"/>
              <a:t>Xception</a:t>
            </a:r>
            <a:r>
              <a:rPr lang="tr-TR" dirty="0"/>
              <a:t> modelini kullanıyoruz. Bu modeli doğrudan </a:t>
            </a:r>
            <a:r>
              <a:rPr lang="tr-TR" dirty="0" err="1"/>
              <a:t>keras.applications</a:t>
            </a:r>
            <a:r>
              <a:rPr lang="tr-TR" dirty="0"/>
              <a:t> dosyasından içe aktarabiliriz. Ağırlıklar otomatik olarak indirildiğinden internete bağlı olduğunuzdan emin olunuz. </a:t>
            </a:r>
            <a:r>
              <a:rPr lang="tr-TR" dirty="0" err="1"/>
              <a:t>Xception</a:t>
            </a:r>
            <a:r>
              <a:rPr lang="tr-TR" dirty="0"/>
              <a:t> modeli başlangıçta </a:t>
            </a:r>
            <a:r>
              <a:rPr lang="tr-TR" dirty="0" err="1"/>
              <a:t>ImageNet</a:t>
            </a:r>
            <a:r>
              <a:rPr lang="tr-TR" dirty="0"/>
              <a:t> için oluşturulduğundan, modelimizle entegrasyon için çok az değişiklik yapacağız. Dikkat edilmesi gereken bir şey, </a:t>
            </a:r>
            <a:r>
              <a:rPr lang="tr-TR" dirty="0" err="1"/>
              <a:t>Xception</a:t>
            </a:r>
            <a:r>
              <a:rPr lang="tr-TR" dirty="0"/>
              <a:t> modelinin girdi olarak 299*299*3 görüntü boyutunu almasıdır. Son sınıflandırma katmanını kaldıracağız ve 2048 öznitelik vektörünü alacağız.</a:t>
            </a:r>
          </a:p>
        </p:txBody>
      </p:sp>
    </p:spTree>
    <p:extLst>
      <p:ext uri="{BB962C8B-B14F-4D97-AF65-F5344CB8AC3E}">
        <p14:creationId xmlns:p14="http://schemas.microsoft.com/office/powerpoint/2010/main" val="298252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5EC22-4180-4799-AC1F-375F5BF8D4C0}"/>
              </a:ext>
            </a:extLst>
          </p:cNvPr>
          <p:cNvSpPr>
            <a:spLocks noGrp="1"/>
          </p:cNvSpPr>
          <p:nvPr>
            <p:ph type="title"/>
          </p:nvPr>
        </p:nvSpPr>
        <p:spPr/>
        <p:txBody>
          <a:bodyPr/>
          <a:lstStyle/>
          <a:p>
            <a:r>
              <a:rPr lang="tr-TR" dirty="0"/>
              <a:t>CNN Nedir?</a:t>
            </a:r>
          </a:p>
        </p:txBody>
      </p:sp>
      <p:pic>
        <p:nvPicPr>
          <p:cNvPr id="5" name="İçerik Yer Tutucusu 4">
            <a:extLst>
              <a:ext uri="{FF2B5EF4-FFF2-40B4-BE49-F238E27FC236}">
                <a16:creationId xmlns:a16="http://schemas.microsoft.com/office/drawing/2014/main" id="{D33BD3F7-BE6B-466F-B683-0AA81236AA05}"/>
              </a:ext>
            </a:extLst>
          </p:cNvPr>
          <p:cNvPicPr>
            <a:picLocks noGrp="1" noChangeAspect="1"/>
          </p:cNvPicPr>
          <p:nvPr>
            <p:ph idx="1"/>
          </p:nvPr>
        </p:nvPicPr>
        <p:blipFill>
          <a:blip r:embed="rId2"/>
          <a:stretch>
            <a:fillRect/>
          </a:stretch>
        </p:blipFill>
        <p:spPr>
          <a:xfrm>
            <a:off x="975162" y="2236763"/>
            <a:ext cx="10180055" cy="3643532"/>
          </a:xfrm>
        </p:spPr>
      </p:pic>
    </p:spTree>
    <p:extLst>
      <p:ext uri="{BB962C8B-B14F-4D97-AF65-F5344CB8AC3E}">
        <p14:creationId xmlns:p14="http://schemas.microsoft.com/office/powerpoint/2010/main" val="296173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1C2BE-5C6B-41F1-AA4F-47252A5A0AB8}"/>
              </a:ext>
            </a:extLst>
          </p:cNvPr>
          <p:cNvSpPr>
            <a:spLocks noGrp="1"/>
          </p:cNvSpPr>
          <p:nvPr>
            <p:ph type="title"/>
          </p:nvPr>
        </p:nvSpPr>
        <p:spPr>
          <a:xfrm>
            <a:off x="1066800" y="2823882"/>
            <a:ext cx="4836459" cy="2237344"/>
          </a:xfrm>
        </p:spPr>
        <p:txBody>
          <a:bodyPr>
            <a:normAutofit/>
          </a:bodyPr>
          <a:lstStyle/>
          <a:p>
            <a:br>
              <a:rPr lang="tr-TR" sz="1800" dirty="0"/>
            </a:br>
            <a:r>
              <a:rPr lang="tr-TR" sz="1800" dirty="0" err="1"/>
              <a:t>extract_features</a:t>
            </a:r>
            <a:r>
              <a:rPr lang="tr-TR" sz="1800" dirty="0"/>
              <a:t>() işlevi, </a:t>
            </a:r>
            <a:br>
              <a:rPr lang="tr-TR" sz="1800" dirty="0"/>
            </a:br>
            <a:r>
              <a:rPr lang="tr-TR" sz="1800" dirty="0"/>
              <a:t>tüm görüntüler için özellikleri çıkaracak ve görüntü adlarını ilgili özellik dizileriyle eşleştireceğiz. Ardından, özellikler sözlüğünü bir “</a:t>
            </a:r>
            <a:r>
              <a:rPr lang="tr-TR" sz="1800" dirty="0" err="1"/>
              <a:t>features.p</a:t>
            </a:r>
            <a:r>
              <a:rPr lang="tr-TR" sz="1800" dirty="0"/>
              <a:t>” </a:t>
            </a:r>
            <a:r>
              <a:rPr lang="tr-TR" sz="1800" dirty="0" err="1"/>
              <a:t>pickle</a:t>
            </a:r>
            <a:r>
              <a:rPr lang="tr-TR" sz="1800" dirty="0"/>
              <a:t> dosyasına atacağız.</a:t>
            </a:r>
          </a:p>
        </p:txBody>
      </p:sp>
      <p:pic>
        <p:nvPicPr>
          <p:cNvPr id="5" name="İçerik Yer Tutucusu 4">
            <a:extLst>
              <a:ext uri="{FF2B5EF4-FFF2-40B4-BE49-F238E27FC236}">
                <a16:creationId xmlns:a16="http://schemas.microsoft.com/office/drawing/2014/main" id="{0E750287-63CC-43AF-BC27-7FA61031E600}"/>
              </a:ext>
            </a:extLst>
          </p:cNvPr>
          <p:cNvPicPr>
            <a:picLocks noGrp="1" noChangeAspect="1"/>
          </p:cNvPicPr>
          <p:nvPr>
            <p:ph idx="1"/>
          </p:nvPr>
        </p:nvPicPr>
        <p:blipFill>
          <a:blip r:embed="rId2"/>
          <a:stretch>
            <a:fillRect/>
          </a:stretch>
        </p:blipFill>
        <p:spPr>
          <a:xfrm>
            <a:off x="1066800" y="2079161"/>
            <a:ext cx="4391638" cy="381053"/>
          </a:xfrm>
        </p:spPr>
      </p:pic>
      <p:pic>
        <p:nvPicPr>
          <p:cNvPr id="8" name="Resim 7" descr="metin içeren bir resim&#10;&#10;Açıklama otomatik olarak oluşturuldu">
            <a:extLst>
              <a:ext uri="{FF2B5EF4-FFF2-40B4-BE49-F238E27FC236}">
                <a16:creationId xmlns:a16="http://schemas.microsoft.com/office/drawing/2014/main" id="{A279F994-D2A0-40CE-8878-CB8184EFB082}"/>
              </a:ext>
            </a:extLst>
          </p:cNvPr>
          <p:cNvPicPr>
            <a:picLocks noChangeAspect="1"/>
          </p:cNvPicPr>
          <p:nvPr/>
        </p:nvPicPr>
        <p:blipFill>
          <a:blip r:embed="rId3"/>
          <a:stretch>
            <a:fillRect/>
          </a:stretch>
        </p:blipFill>
        <p:spPr>
          <a:xfrm>
            <a:off x="6096000" y="1207669"/>
            <a:ext cx="5529119" cy="4442662"/>
          </a:xfrm>
          <a:prstGeom prst="rect">
            <a:avLst/>
          </a:prstGeom>
        </p:spPr>
      </p:pic>
    </p:spTree>
    <p:extLst>
      <p:ext uri="{BB962C8B-B14F-4D97-AF65-F5344CB8AC3E}">
        <p14:creationId xmlns:p14="http://schemas.microsoft.com/office/powerpoint/2010/main" val="20499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6A488-2F9A-4EEA-AE32-B86C67963F09}"/>
              </a:ext>
            </a:extLst>
          </p:cNvPr>
          <p:cNvSpPr>
            <a:spLocks noGrp="1"/>
          </p:cNvSpPr>
          <p:nvPr>
            <p:ph type="title"/>
          </p:nvPr>
        </p:nvSpPr>
        <p:spPr>
          <a:xfrm>
            <a:off x="1702191" y="642594"/>
            <a:ext cx="9059594" cy="1371600"/>
          </a:xfrm>
        </p:spPr>
        <p:txBody>
          <a:bodyPr>
            <a:normAutofit/>
          </a:bodyPr>
          <a:lstStyle/>
          <a:p>
            <a:br>
              <a:rPr lang="tr-TR" sz="2000" dirty="0"/>
            </a:br>
            <a:r>
              <a:rPr lang="tr-TR" sz="2000" dirty="0"/>
              <a:t>Bu işlem, sisteminize bağlı olarak çok zaman alabilir. </a:t>
            </a:r>
          </a:p>
        </p:txBody>
      </p:sp>
      <p:pic>
        <p:nvPicPr>
          <p:cNvPr id="4" name="Resim 3" descr="metin içeren bir resim&#10;&#10;Açıklama otomatik olarak oluşturuldu">
            <a:extLst>
              <a:ext uri="{FF2B5EF4-FFF2-40B4-BE49-F238E27FC236}">
                <a16:creationId xmlns:a16="http://schemas.microsoft.com/office/drawing/2014/main" id="{B6D6065A-6ED6-4695-8320-932E0ABB9ADA}"/>
              </a:ext>
            </a:extLst>
          </p:cNvPr>
          <p:cNvPicPr>
            <a:picLocks noChangeAspect="1"/>
          </p:cNvPicPr>
          <p:nvPr/>
        </p:nvPicPr>
        <p:blipFill>
          <a:blip r:embed="rId2"/>
          <a:stretch>
            <a:fillRect/>
          </a:stretch>
        </p:blipFill>
        <p:spPr>
          <a:xfrm>
            <a:off x="1702191" y="2208628"/>
            <a:ext cx="9059593" cy="3601329"/>
          </a:xfrm>
          <a:prstGeom prst="rect">
            <a:avLst/>
          </a:prstGeom>
        </p:spPr>
      </p:pic>
    </p:spTree>
    <p:extLst>
      <p:ext uri="{BB962C8B-B14F-4D97-AF65-F5344CB8AC3E}">
        <p14:creationId xmlns:p14="http://schemas.microsoft.com/office/powerpoint/2010/main" val="1988260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E85AE6-0A4A-4FE1-9005-F3AE7142D5B3}"/>
              </a:ext>
            </a:extLst>
          </p:cNvPr>
          <p:cNvSpPr>
            <a:spLocks noGrp="1"/>
          </p:cNvSpPr>
          <p:nvPr>
            <p:ph type="title"/>
          </p:nvPr>
        </p:nvSpPr>
        <p:spPr/>
        <p:txBody>
          <a:bodyPr>
            <a:normAutofit fontScale="90000"/>
          </a:bodyPr>
          <a:lstStyle/>
          <a:p>
            <a:r>
              <a:rPr lang="it-IT" dirty="0"/>
              <a:t>4. Modeli eğitmek için veri seti yükleme</a:t>
            </a:r>
            <a:r>
              <a:rPr lang="tr-TR" dirty="0"/>
              <a:t> adımı</a:t>
            </a:r>
          </a:p>
        </p:txBody>
      </p:sp>
      <p:sp>
        <p:nvSpPr>
          <p:cNvPr id="3" name="İçerik Yer Tutucusu 2">
            <a:extLst>
              <a:ext uri="{FF2B5EF4-FFF2-40B4-BE49-F238E27FC236}">
                <a16:creationId xmlns:a16="http://schemas.microsoft.com/office/drawing/2014/main" id="{96D08CD6-847D-485E-B9DB-1EF7BFD6B6C3}"/>
              </a:ext>
            </a:extLst>
          </p:cNvPr>
          <p:cNvSpPr>
            <a:spLocks noGrp="1"/>
          </p:cNvSpPr>
          <p:nvPr>
            <p:ph idx="1"/>
          </p:nvPr>
        </p:nvSpPr>
        <p:spPr/>
        <p:txBody>
          <a:bodyPr/>
          <a:lstStyle/>
          <a:p>
            <a:endParaRPr lang="tr-TR" dirty="0"/>
          </a:p>
          <a:p>
            <a:r>
              <a:rPr lang="tr-TR" dirty="0"/>
              <a:t>Flickr_8k_test klasörümüzde eğitim için kullanacağımız 6000 resim adının listesini içeren Flickr_8k.trainImages.txt dosyamız bulunmaktadır.</a:t>
            </a:r>
          </a:p>
          <a:p>
            <a:endParaRPr lang="tr-TR" dirty="0"/>
          </a:p>
          <a:p>
            <a:r>
              <a:rPr lang="tr-TR" dirty="0"/>
              <a:t>Eğitim veri setini yüklemek için daha fazla fonksiyona ihtiyacımız var:</a:t>
            </a:r>
          </a:p>
        </p:txBody>
      </p:sp>
    </p:spTree>
    <p:extLst>
      <p:ext uri="{BB962C8B-B14F-4D97-AF65-F5344CB8AC3E}">
        <p14:creationId xmlns:p14="http://schemas.microsoft.com/office/powerpoint/2010/main" val="1955341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FE0A5F-E211-4A90-95C4-895331BD6F44}"/>
              </a:ext>
            </a:extLst>
          </p:cNvPr>
          <p:cNvSpPr>
            <a:spLocks noGrp="1"/>
          </p:cNvSpPr>
          <p:nvPr>
            <p:ph type="title"/>
          </p:nvPr>
        </p:nvSpPr>
        <p:spPr>
          <a:xfrm>
            <a:off x="4965896" y="4529797"/>
            <a:ext cx="6159304" cy="1519310"/>
          </a:xfrm>
        </p:spPr>
        <p:txBody>
          <a:bodyPr>
            <a:normAutofit fontScale="90000"/>
          </a:bodyPr>
          <a:lstStyle/>
          <a:p>
            <a:r>
              <a:rPr lang="tr-TR" sz="1800" dirty="0" err="1"/>
              <a:t>load_clean_descriptions</a:t>
            </a:r>
            <a:r>
              <a:rPr lang="tr-TR" sz="1800" dirty="0"/>
              <a:t>( </a:t>
            </a:r>
            <a:r>
              <a:rPr lang="tr-TR" sz="1800" dirty="0" err="1"/>
              <a:t>filename</a:t>
            </a:r>
            <a:r>
              <a:rPr lang="tr-TR" sz="1800" dirty="0"/>
              <a:t>, </a:t>
            </a:r>
            <a:r>
              <a:rPr lang="tr-TR" sz="1800" dirty="0" err="1"/>
              <a:t>photos</a:t>
            </a:r>
            <a:r>
              <a:rPr lang="tr-TR" sz="1800" dirty="0"/>
              <a:t> ) – Bu işlev, fotoğraf listesinden her fotoğraf için başlıklar içeren bir sözlük oluşturur. Ayrıca her başlık için &lt;start&gt; ve &lt;</a:t>
            </a:r>
            <a:r>
              <a:rPr lang="tr-TR" sz="1800" dirty="0" err="1"/>
              <a:t>end</a:t>
            </a:r>
            <a:r>
              <a:rPr lang="tr-TR" sz="1800" dirty="0"/>
              <a:t>&gt; tanımlayıcısını ekleriz. LSTM modelimizin başlığın başlangıcını ve sonunu belirleyebilmesi için buna ihtiyacımız var.</a:t>
            </a:r>
          </a:p>
        </p:txBody>
      </p:sp>
      <p:sp>
        <p:nvSpPr>
          <p:cNvPr id="3" name="İçerik Yer Tutucusu 2">
            <a:extLst>
              <a:ext uri="{FF2B5EF4-FFF2-40B4-BE49-F238E27FC236}">
                <a16:creationId xmlns:a16="http://schemas.microsoft.com/office/drawing/2014/main" id="{63D8486D-CFFB-4FF8-A0B9-5B5B19B45A62}"/>
              </a:ext>
            </a:extLst>
          </p:cNvPr>
          <p:cNvSpPr>
            <a:spLocks noGrp="1"/>
          </p:cNvSpPr>
          <p:nvPr>
            <p:ph idx="1"/>
          </p:nvPr>
        </p:nvSpPr>
        <p:spPr>
          <a:xfrm>
            <a:off x="1066799" y="3249637"/>
            <a:ext cx="3364523" cy="1913206"/>
          </a:xfrm>
        </p:spPr>
        <p:txBody>
          <a:bodyPr/>
          <a:lstStyle/>
          <a:p>
            <a:r>
              <a:rPr lang="tr-TR" dirty="0" err="1"/>
              <a:t>load_photos</a:t>
            </a:r>
            <a:r>
              <a:rPr lang="tr-TR" dirty="0"/>
              <a:t>( </a:t>
            </a:r>
            <a:r>
              <a:rPr lang="tr-TR" dirty="0" err="1"/>
              <a:t>filename</a:t>
            </a:r>
            <a:r>
              <a:rPr lang="tr-TR" dirty="0"/>
              <a:t> ) </a:t>
            </a:r>
          </a:p>
          <a:p>
            <a:pPr marL="0" indent="0">
              <a:buNone/>
            </a:pPr>
            <a:r>
              <a:rPr lang="tr-TR" dirty="0"/>
              <a:t> Bu, metin dosyasını bir dizgede yükler ve görüntü adlarının listesini döndürür.</a:t>
            </a:r>
          </a:p>
          <a:p>
            <a:endParaRPr lang="tr-TR" dirty="0"/>
          </a:p>
        </p:txBody>
      </p:sp>
      <p:pic>
        <p:nvPicPr>
          <p:cNvPr id="5" name="Resim 4" descr="metin içeren bir resim&#10;&#10;Açıklama otomatik olarak oluşturuldu">
            <a:extLst>
              <a:ext uri="{FF2B5EF4-FFF2-40B4-BE49-F238E27FC236}">
                <a16:creationId xmlns:a16="http://schemas.microsoft.com/office/drawing/2014/main" id="{6DC98708-B8BF-41E1-8BFD-E74EB80BE121}"/>
              </a:ext>
            </a:extLst>
          </p:cNvPr>
          <p:cNvPicPr>
            <a:picLocks noChangeAspect="1"/>
          </p:cNvPicPr>
          <p:nvPr/>
        </p:nvPicPr>
        <p:blipFill>
          <a:blip r:embed="rId2"/>
          <a:stretch>
            <a:fillRect/>
          </a:stretch>
        </p:blipFill>
        <p:spPr>
          <a:xfrm>
            <a:off x="961674" y="970671"/>
            <a:ext cx="3469649" cy="2067951"/>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35C5BC3E-3ADA-432C-93E3-3A14D6699D71}"/>
              </a:ext>
            </a:extLst>
          </p:cNvPr>
          <p:cNvPicPr>
            <a:picLocks noChangeAspect="1"/>
          </p:cNvPicPr>
          <p:nvPr/>
        </p:nvPicPr>
        <p:blipFill>
          <a:blip r:embed="rId3"/>
          <a:stretch>
            <a:fillRect/>
          </a:stretch>
        </p:blipFill>
        <p:spPr>
          <a:xfrm>
            <a:off x="4965896" y="691024"/>
            <a:ext cx="6264430" cy="3698096"/>
          </a:xfrm>
          <a:prstGeom prst="rect">
            <a:avLst/>
          </a:prstGeom>
        </p:spPr>
      </p:pic>
    </p:spTree>
    <p:extLst>
      <p:ext uri="{BB962C8B-B14F-4D97-AF65-F5344CB8AC3E}">
        <p14:creationId xmlns:p14="http://schemas.microsoft.com/office/powerpoint/2010/main" val="14148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6DAAA0-B0EB-41F3-94FD-E0315A4FD207}"/>
              </a:ext>
            </a:extLst>
          </p:cNvPr>
          <p:cNvSpPr>
            <a:spLocks noGrp="1"/>
          </p:cNvSpPr>
          <p:nvPr>
            <p:ph idx="1"/>
          </p:nvPr>
        </p:nvSpPr>
        <p:spPr>
          <a:xfrm>
            <a:off x="1066800" y="2103120"/>
            <a:ext cx="3330388" cy="3931920"/>
          </a:xfrm>
        </p:spPr>
        <p:txBody>
          <a:bodyPr/>
          <a:lstStyle/>
          <a:p>
            <a:endParaRPr lang="tr-TR" dirty="0"/>
          </a:p>
          <a:p>
            <a:r>
              <a:rPr lang="tr-TR" dirty="0" err="1"/>
              <a:t>load_features</a:t>
            </a:r>
            <a:r>
              <a:rPr lang="tr-TR" dirty="0"/>
              <a:t>(</a:t>
            </a:r>
            <a:r>
              <a:rPr lang="tr-TR" dirty="0" err="1"/>
              <a:t>photos</a:t>
            </a:r>
            <a:r>
              <a:rPr lang="tr-TR" dirty="0"/>
              <a:t>) :</a:t>
            </a:r>
          </a:p>
          <a:p>
            <a:pPr marL="0" indent="0">
              <a:buNone/>
            </a:pPr>
            <a:r>
              <a:rPr lang="tr-TR" dirty="0"/>
              <a:t> Bu fonksiyon bize daha önce </a:t>
            </a:r>
            <a:r>
              <a:rPr lang="tr-TR" dirty="0" err="1"/>
              <a:t>Xception</a:t>
            </a:r>
            <a:r>
              <a:rPr lang="tr-TR" dirty="0"/>
              <a:t> modelinden çıkarmış olduğumuz görüntü isimleri ve onların özellik vektörü için bir sözlük verecektir.</a:t>
            </a:r>
          </a:p>
        </p:txBody>
      </p:sp>
      <p:pic>
        <p:nvPicPr>
          <p:cNvPr id="5" name="Resim 4" descr="metin içeren bir resim&#10;&#10;Açıklama otomatik olarak oluşturuldu">
            <a:extLst>
              <a:ext uri="{FF2B5EF4-FFF2-40B4-BE49-F238E27FC236}">
                <a16:creationId xmlns:a16="http://schemas.microsoft.com/office/drawing/2014/main" id="{255F7857-3B97-4204-86EB-B72C92F15A2D}"/>
              </a:ext>
            </a:extLst>
          </p:cNvPr>
          <p:cNvPicPr>
            <a:picLocks noChangeAspect="1"/>
          </p:cNvPicPr>
          <p:nvPr/>
        </p:nvPicPr>
        <p:blipFill>
          <a:blip r:embed="rId2"/>
          <a:stretch>
            <a:fillRect/>
          </a:stretch>
        </p:blipFill>
        <p:spPr>
          <a:xfrm>
            <a:off x="5217458" y="2225918"/>
            <a:ext cx="5907740" cy="2500827"/>
          </a:xfrm>
          <a:prstGeom prst="rect">
            <a:avLst/>
          </a:prstGeom>
        </p:spPr>
      </p:pic>
    </p:spTree>
    <p:extLst>
      <p:ext uri="{BB962C8B-B14F-4D97-AF65-F5344CB8AC3E}">
        <p14:creationId xmlns:p14="http://schemas.microsoft.com/office/powerpoint/2010/main" val="74709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974D8-3164-404A-A591-520A2C9CBFA7}"/>
              </a:ext>
            </a:extLst>
          </p:cNvPr>
          <p:cNvSpPr>
            <a:spLocks noGrp="1"/>
          </p:cNvSpPr>
          <p:nvPr>
            <p:ph type="title"/>
          </p:nvPr>
        </p:nvSpPr>
        <p:spPr>
          <a:xfrm>
            <a:off x="6935372" y="2318614"/>
            <a:ext cx="4189828" cy="2225252"/>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AB69E610-C79F-4079-8863-FB23DFD20D8D}"/>
              </a:ext>
            </a:extLst>
          </p:cNvPr>
          <p:cNvPicPr>
            <a:picLocks noGrp="1" noChangeAspect="1"/>
          </p:cNvPicPr>
          <p:nvPr>
            <p:ph idx="1"/>
          </p:nvPr>
        </p:nvPicPr>
        <p:blipFill>
          <a:blip r:embed="rId2"/>
          <a:stretch>
            <a:fillRect/>
          </a:stretch>
        </p:blipFill>
        <p:spPr>
          <a:xfrm>
            <a:off x="1066800" y="2318612"/>
            <a:ext cx="5239481" cy="2225251"/>
          </a:xfrm>
        </p:spPr>
      </p:pic>
    </p:spTree>
    <p:extLst>
      <p:ext uri="{BB962C8B-B14F-4D97-AF65-F5344CB8AC3E}">
        <p14:creationId xmlns:p14="http://schemas.microsoft.com/office/powerpoint/2010/main" val="412203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1E511F-0F10-4021-8A4B-FF344B1F63EA}"/>
              </a:ext>
            </a:extLst>
          </p:cNvPr>
          <p:cNvSpPr>
            <a:spLocks noGrp="1"/>
          </p:cNvSpPr>
          <p:nvPr>
            <p:ph type="title"/>
          </p:nvPr>
        </p:nvSpPr>
        <p:spPr/>
        <p:txBody>
          <a:bodyPr>
            <a:normAutofit/>
          </a:bodyPr>
          <a:lstStyle/>
          <a:p>
            <a:r>
              <a:rPr lang="tr-TR" sz="4400" dirty="0"/>
              <a:t>5. Kelime </a:t>
            </a:r>
            <a:r>
              <a:rPr lang="tr-TR" sz="4300" dirty="0"/>
              <a:t>dağarcığını</a:t>
            </a:r>
            <a:r>
              <a:rPr lang="tr-TR" sz="4400" dirty="0"/>
              <a:t> belirleme</a:t>
            </a:r>
            <a:br>
              <a:rPr lang="tr-TR" sz="2400" dirty="0"/>
            </a:br>
            <a:endParaRPr lang="tr-TR" sz="2400" dirty="0"/>
          </a:p>
        </p:txBody>
      </p:sp>
      <p:sp>
        <p:nvSpPr>
          <p:cNvPr id="3" name="İçerik Yer Tutucusu 2">
            <a:extLst>
              <a:ext uri="{FF2B5EF4-FFF2-40B4-BE49-F238E27FC236}">
                <a16:creationId xmlns:a16="http://schemas.microsoft.com/office/drawing/2014/main" id="{D1888FBE-ABB7-45C5-BE19-CFF249B7044E}"/>
              </a:ext>
            </a:extLst>
          </p:cNvPr>
          <p:cNvSpPr>
            <a:spLocks noGrp="1"/>
          </p:cNvSpPr>
          <p:nvPr>
            <p:ph idx="1"/>
          </p:nvPr>
        </p:nvSpPr>
        <p:spPr>
          <a:xfrm>
            <a:off x="1066800" y="2014194"/>
            <a:ext cx="10058400" cy="4020846"/>
          </a:xfrm>
        </p:spPr>
        <p:txBody>
          <a:bodyPr/>
          <a:lstStyle/>
          <a:p>
            <a:endParaRPr lang="tr-TR" dirty="0"/>
          </a:p>
          <a:p>
            <a:pPr marL="0" indent="0">
              <a:buNone/>
            </a:pPr>
            <a:endParaRPr lang="tr-TR" dirty="0"/>
          </a:p>
          <a:p>
            <a:r>
              <a:rPr lang="tr-TR" dirty="0"/>
              <a:t>Bilgisayarlar İngilizce kelimeleri anlamıyor, bilgisayarlar için onları sayılarla temsil etmemiz gerekecek. Böylece, kelime dağarcığının her bir kelimesini benzersiz bir indeks değeri ile eşleştireceğiz. </a:t>
            </a:r>
            <a:r>
              <a:rPr lang="tr-TR" dirty="0" err="1"/>
              <a:t>Keras</a:t>
            </a:r>
            <a:r>
              <a:rPr lang="tr-TR" dirty="0"/>
              <a:t> kütüphanesi bize kelime dağarcığımızdan </a:t>
            </a:r>
            <a:r>
              <a:rPr lang="tr-TR" dirty="0" err="1"/>
              <a:t>token’lar</a:t>
            </a:r>
            <a:r>
              <a:rPr lang="tr-TR" dirty="0"/>
              <a:t> oluşturmak ve bunları bir “</a:t>
            </a:r>
            <a:r>
              <a:rPr lang="tr-TR" dirty="0" err="1"/>
              <a:t>tokenizer.p</a:t>
            </a:r>
            <a:r>
              <a:rPr lang="tr-TR" dirty="0"/>
              <a:t>” </a:t>
            </a:r>
            <a:r>
              <a:rPr lang="tr-TR" dirty="0" err="1"/>
              <a:t>pickle</a:t>
            </a:r>
            <a:r>
              <a:rPr lang="tr-TR" dirty="0"/>
              <a:t> dosyasına kaydetmek için kullanacağımız </a:t>
            </a:r>
            <a:r>
              <a:rPr lang="tr-TR" dirty="0" err="1"/>
              <a:t>tokenizer</a:t>
            </a:r>
            <a:r>
              <a:rPr lang="tr-TR" dirty="0"/>
              <a:t> fonksiyonunu sağlar.</a:t>
            </a:r>
          </a:p>
        </p:txBody>
      </p:sp>
    </p:spTree>
    <p:extLst>
      <p:ext uri="{BB962C8B-B14F-4D97-AF65-F5344CB8AC3E}">
        <p14:creationId xmlns:p14="http://schemas.microsoft.com/office/powerpoint/2010/main" val="159681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4BDE1E32-487E-493C-BF87-494D470F08B4}"/>
              </a:ext>
            </a:extLst>
          </p:cNvPr>
          <p:cNvPicPr>
            <a:picLocks noGrp="1" noChangeAspect="1"/>
          </p:cNvPicPr>
          <p:nvPr>
            <p:ph idx="1"/>
          </p:nvPr>
        </p:nvPicPr>
        <p:blipFill>
          <a:blip r:embed="rId2"/>
          <a:stretch>
            <a:fillRect/>
          </a:stretch>
        </p:blipFill>
        <p:spPr>
          <a:xfrm>
            <a:off x="1561513" y="642594"/>
            <a:ext cx="8201465" cy="5828544"/>
          </a:xfrm>
        </p:spPr>
      </p:pic>
    </p:spTree>
    <p:extLst>
      <p:ext uri="{BB962C8B-B14F-4D97-AF65-F5344CB8AC3E}">
        <p14:creationId xmlns:p14="http://schemas.microsoft.com/office/powerpoint/2010/main" val="3370266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159BFB-4012-46E7-AE4F-4F79980ECC08}"/>
              </a:ext>
            </a:extLst>
          </p:cNvPr>
          <p:cNvSpPr>
            <a:spLocks noGrp="1"/>
          </p:cNvSpPr>
          <p:nvPr>
            <p:ph type="title"/>
          </p:nvPr>
        </p:nvSpPr>
        <p:spPr>
          <a:xfrm>
            <a:off x="5903258" y="1344706"/>
            <a:ext cx="5221941" cy="4208928"/>
          </a:xfrm>
        </p:spPr>
        <p:txBody>
          <a:bodyPr/>
          <a:lstStyle/>
          <a:p>
            <a:endParaRPr lang="tr-TR" dirty="0"/>
          </a:p>
        </p:txBody>
      </p:sp>
      <p:sp>
        <p:nvSpPr>
          <p:cNvPr id="3" name="İçerik Yer Tutucusu 2">
            <a:extLst>
              <a:ext uri="{FF2B5EF4-FFF2-40B4-BE49-F238E27FC236}">
                <a16:creationId xmlns:a16="http://schemas.microsoft.com/office/drawing/2014/main" id="{4B3228A8-266D-4623-85F6-B4BCEA22D51E}"/>
              </a:ext>
            </a:extLst>
          </p:cNvPr>
          <p:cNvSpPr>
            <a:spLocks noGrp="1"/>
          </p:cNvSpPr>
          <p:nvPr>
            <p:ph idx="1"/>
          </p:nvPr>
        </p:nvSpPr>
        <p:spPr>
          <a:xfrm>
            <a:off x="1066800" y="2658794"/>
            <a:ext cx="4419600" cy="2894840"/>
          </a:xfrm>
        </p:spPr>
        <p:txBody>
          <a:bodyPr>
            <a:normAutofit/>
          </a:bodyPr>
          <a:lstStyle/>
          <a:p>
            <a:r>
              <a:rPr lang="tr-TR" dirty="0"/>
              <a:t>Kelime dağarcığımız 7577 kelime içermektedir.</a:t>
            </a:r>
          </a:p>
          <a:p>
            <a:endParaRPr lang="tr-TR" dirty="0"/>
          </a:p>
          <a:p>
            <a:r>
              <a:rPr lang="tr-TR" dirty="0"/>
              <a:t>Açıklamaların maksimum uzunluğunu hesaplıyoruz. Bu, model yapısı parametrelerine karar vermek için önemlidir. Açıklamanın </a:t>
            </a:r>
            <a:r>
              <a:rPr lang="tr-TR" dirty="0" err="1"/>
              <a:t>max_length</a:t>
            </a:r>
            <a:r>
              <a:rPr lang="tr-TR" dirty="0"/>
              <a:t> 32'dir.</a:t>
            </a:r>
          </a:p>
        </p:txBody>
      </p:sp>
      <p:pic>
        <p:nvPicPr>
          <p:cNvPr id="5" name="Resim 4" descr="metin içeren bir resim&#10;&#10;Açıklama otomatik olarak oluşturuldu">
            <a:extLst>
              <a:ext uri="{FF2B5EF4-FFF2-40B4-BE49-F238E27FC236}">
                <a16:creationId xmlns:a16="http://schemas.microsoft.com/office/drawing/2014/main" id="{A6EBC1F6-385B-4844-ADE2-CF32883B0A26}"/>
              </a:ext>
            </a:extLst>
          </p:cNvPr>
          <p:cNvPicPr>
            <a:picLocks noChangeAspect="1"/>
          </p:cNvPicPr>
          <p:nvPr/>
        </p:nvPicPr>
        <p:blipFill>
          <a:blip r:embed="rId2"/>
          <a:stretch>
            <a:fillRect/>
          </a:stretch>
        </p:blipFill>
        <p:spPr>
          <a:xfrm>
            <a:off x="5903257" y="1344706"/>
            <a:ext cx="5221941" cy="4208928"/>
          </a:xfrm>
          <a:prstGeom prst="rect">
            <a:avLst/>
          </a:prstGeom>
        </p:spPr>
      </p:pic>
    </p:spTree>
    <p:extLst>
      <p:ext uri="{BB962C8B-B14F-4D97-AF65-F5344CB8AC3E}">
        <p14:creationId xmlns:p14="http://schemas.microsoft.com/office/powerpoint/2010/main" val="2403600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FA0AA0-4E3A-406D-B978-093A038B64E1}"/>
              </a:ext>
            </a:extLst>
          </p:cNvPr>
          <p:cNvSpPr>
            <a:spLocks noGrp="1"/>
          </p:cNvSpPr>
          <p:nvPr>
            <p:ph type="title"/>
          </p:nvPr>
        </p:nvSpPr>
        <p:spPr/>
        <p:txBody>
          <a:bodyPr>
            <a:normAutofit/>
          </a:bodyPr>
          <a:lstStyle/>
          <a:p>
            <a:r>
              <a:rPr lang="tr-TR" dirty="0"/>
              <a:t>6. Veri oluşturucu oluşturun</a:t>
            </a:r>
          </a:p>
        </p:txBody>
      </p:sp>
      <p:sp>
        <p:nvSpPr>
          <p:cNvPr id="3" name="İçerik Yer Tutucusu 2">
            <a:extLst>
              <a:ext uri="{FF2B5EF4-FFF2-40B4-BE49-F238E27FC236}">
                <a16:creationId xmlns:a16="http://schemas.microsoft.com/office/drawing/2014/main" id="{6D5D6F7A-D728-4DF9-B6C2-0CCEC925AB9D}"/>
              </a:ext>
            </a:extLst>
          </p:cNvPr>
          <p:cNvSpPr>
            <a:spLocks noGrp="1"/>
          </p:cNvSpPr>
          <p:nvPr>
            <p:ph idx="1"/>
          </p:nvPr>
        </p:nvSpPr>
        <p:spPr/>
        <p:txBody>
          <a:bodyPr/>
          <a:lstStyle/>
          <a:p>
            <a:endParaRPr lang="tr-TR" dirty="0"/>
          </a:p>
          <a:p>
            <a:r>
              <a:rPr lang="tr-TR" dirty="0"/>
              <a:t>Önce modelimizin girdi ve çıktısının nasıl görüneceğini görelim. Bu görevi denetimli öğrenme görevine dönüştürmek için eğitim için modele girdi ve çıktı sağlamamız gerekir. Modelimizi 6000 görüntü üzerinde eğitmemiz gerekiyor ve her görüntü 2048 uzunlukta özellik vektörü içerecek ve başlık da sayılarla temsil edilecek. 6000 görüntü için bu miktarda verinin hafızada tutulması mümkün değildir, bu nedenle toplu iş verecek bir </a:t>
            </a:r>
            <a:r>
              <a:rPr lang="tr-TR" dirty="0" err="1"/>
              <a:t>generator</a:t>
            </a:r>
            <a:r>
              <a:rPr lang="tr-TR" dirty="0"/>
              <a:t> yöntemi kullanacağız.</a:t>
            </a:r>
          </a:p>
          <a:p>
            <a:endParaRPr lang="tr-TR" dirty="0"/>
          </a:p>
          <a:p>
            <a:r>
              <a:rPr lang="tr-TR" dirty="0" err="1"/>
              <a:t>Generator</a:t>
            </a:r>
            <a:r>
              <a:rPr lang="tr-TR" dirty="0"/>
              <a:t> giriş ve çıkış sırasını verecektir.</a:t>
            </a:r>
          </a:p>
        </p:txBody>
      </p:sp>
    </p:spTree>
    <p:extLst>
      <p:ext uri="{BB962C8B-B14F-4D97-AF65-F5344CB8AC3E}">
        <p14:creationId xmlns:p14="http://schemas.microsoft.com/office/powerpoint/2010/main" val="85149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EE228-E754-45CF-AC08-EBCC98DD3EF0}"/>
              </a:ext>
            </a:extLst>
          </p:cNvPr>
          <p:cNvSpPr>
            <a:spLocks noGrp="1"/>
          </p:cNvSpPr>
          <p:nvPr>
            <p:ph type="title"/>
          </p:nvPr>
        </p:nvSpPr>
        <p:spPr/>
        <p:txBody>
          <a:bodyPr/>
          <a:lstStyle/>
          <a:p>
            <a:r>
              <a:rPr lang="tr-TR" dirty="0"/>
              <a:t>CNN</a:t>
            </a:r>
          </a:p>
        </p:txBody>
      </p:sp>
      <p:sp>
        <p:nvSpPr>
          <p:cNvPr id="3" name="İçerik Yer Tutucusu 2">
            <a:extLst>
              <a:ext uri="{FF2B5EF4-FFF2-40B4-BE49-F238E27FC236}">
                <a16:creationId xmlns:a16="http://schemas.microsoft.com/office/drawing/2014/main" id="{E5F30FE2-2E0F-4084-ABDA-AE0951F81107}"/>
              </a:ext>
            </a:extLst>
          </p:cNvPr>
          <p:cNvSpPr>
            <a:spLocks noGrp="1"/>
          </p:cNvSpPr>
          <p:nvPr>
            <p:ph idx="1"/>
          </p:nvPr>
        </p:nvSpPr>
        <p:spPr/>
        <p:txBody>
          <a:bodyPr/>
          <a:lstStyle/>
          <a:p>
            <a:r>
              <a:rPr lang="tr-TR" dirty="0" err="1">
                <a:latin typeface="inherit"/>
              </a:rPr>
              <a:t>Konvolüsyonel</a:t>
            </a:r>
            <a:r>
              <a:rPr lang="tr-TR" dirty="0">
                <a:latin typeface="inherit"/>
              </a:rPr>
              <a:t> Sinir ağları, 2  boyutlu matris gibi giriş şekline sahip verileri işleyebilen özel derin sinir ağlarıdır. </a:t>
            </a:r>
          </a:p>
          <a:p>
            <a:r>
              <a:rPr lang="tr-TR" dirty="0">
                <a:latin typeface="inherit"/>
              </a:rPr>
              <a:t>Görüntüler kolayca 2 boyutlu matris olarak temsil edilir ve CNN, görüntülerle çalışırken çok kullanışlıdır.</a:t>
            </a:r>
          </a:p>
          <a:p>
            <a:r>
              <a:rPr lang="tr-TR" dirty="0">
                <a:latin typeface="inherit"/>
              </a:rPr>
              <a:t>Görüntüden önemli özellikleri çıkarmak için görüntüleri soldan sağa ve yukarıdan aşağıya tarar ve görüntüleri sınıflandırmak için özelliği birleştirir. </a:t>
            </a:r>
          </a:p>
          <a:p>
            <a:r>
              <a:rPr lang="tr-TR" dirty="0">
                <a:latin typeface="inherit"/>
              </a:rPr>
              <a:t>Çevrilmiş, döndürülmüş, ölçeklendirilmiş ve perspektifte değişen görüntüleri işleyebilir.</a:t>
            </a:r>
          </a:p>
          <a:p>
            <a:endParaRPr lang="tr-TR" dirty="0">
              <a:latin typeface="inherit"/>
            </a:endParaRPr>
          </a:p>
        </p:txBody>
      </p:sp>
    </p:spTree>
    <p:extLst>
      <p:ext uri="{BB962C8B-B14F-4D97-AF65-F5344CB8AC3E}">
        <p14:creationId xmlns:p14="http://schemas.microsoft.com/office/powerpoint/2010/main" val="3508832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70508E-201B-4B99-938A-A13C721E0CFF}"/>
              </a:ext>
            </a:extLst>
          </p:cNvPr>
          <p:cNvSpPr>
            <a:spLocks noGrp="1"/>
          </p:cNvSpPr>
          <p:nvPr>
            <p:ph idx="1"/>
          </p:nvPr>
        </p:nvSpPr>
        <p:spPr>
          <a:xfrm>
            <a:off x="1769633" y="1282896"/>
            <a:ext cx="9113520" cy="3362178"/>
          </a:xfrm>
        </p:spPr>
        <p:txBody>
          <a:bodyPr/>
          <a:lstStyle/>
          <a:p>
            <a:r>
              <a:rPr lang="tr-TR" dirty="0"/>
              <a:t>Örneğin;</a:t>
            </a:r>
          </a:p>
          <a:p>
            <a:pPr marL="0" indent="0">
              <a:buNone/>
            </a:pPr>
            <a:r>
              <a:rPr lang="tr-TR" dirty="0"/>
              <a:t>Modelimizin girdisi [x1, x2] ve çıktısı y olacaktır; burada x1 bu görüntünün 2048 özellik vektörüdür, x2 giriş metni dizisidir ve y, modelin tahmin etmesi gereken çıktı metni dizisidir.</a:t>
            </a:r>
          </a:p>
          <a:p>
            <a:pPr marL="0" indent="0">
              <a:buNone/>
            </a:pPr>
            <a:endParaRPr lang="tr-TR" dirty="0"/>
          </a:p>
          <a:p>
            <a:endParaRPr lang="tr-TR" dirty="0"/>
          </a:p>
        </p:txBody>
      </p:sp>
      <p:pic>
        <p:nvPicPr>
          <p:cNvPr id="6" name="Resim 5">
            <a:extLst>
              <a:ext uri="{FF2B5EF4-FFF2-40B4-BE49-F238E27FC236}">
                <a16:creationId xmlns:a16="http://schemas.microsoft.com/office/drawing/2014/main" id="{2B9C1780-295D-44A4-A707-122100E32EBD}"/>
              </a:ext>
            </a:extLst>
          </p:cNvPr>
          <p:cNvPicPr>
            <a:picLocks noChangeAspect="1"/>
          </p:cNvPicPr>
          <p:nvPr/>
        </p:nvPicPr>
        <p:blipFill>
          <a:blip r:embed="rId2"/>
          <a:stretch>
            <a:fillRect/>
          </a:stretch>
        </p:blipFill>
        <p:spPr>
          <a:xfrm>
            <a:off x="2595074" y="3107785"/>
            <a:ext cx="7001852" cy="2467319"/>
          </a:xfrm>
          <a:prstGeom prst="rect">
            <a:avLst/>
          </a:prstGeom>
        </p:spPr>
      </p:pic>
    </p:spTree>
    <p:extLst>
      <p:ext uri="{BB962C8B-B14F-4D97-AF65-F5344CB8AC3E}">
        <p14:creationId xmlns:p14="http://schemas.microsoft.com/office/powerpoint/2010/main" val="1106690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2F0232-1AA3-4E09-B917-4FD863076D86}"/>
              </a:ext>
            </a:extLst>
          </p:cNvPr>
          <p:cNvSpPr>
            <a:spLocks noGrp="1"/>
          </p:cNvSpPr>
          <p:nvPr>
            <p:ph type="title"/>
          </p:nvPr>
        </p:nvSpPr>
        <p:spPr>
          <a:xfrm>
            <a:off x="8468750" y="998805"/>
            <a:ext cx="2656449" cy="5036233"/>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4F6A5F72-33C8-41A9-87D1-A5F67C268147}"/>
              </a:ext>
            </a:extLst>
          </p:cNvPr>
          <p:cNvPicPr>
            <a:picLocks noGrp="1" noChangeAspect="1"/>
          </p:cNvPicPr>
          <p:nvPr>
            <p:ph idx="1"/>
          </p:nvPr>
        </p:nvPicPr>
        <p:blipFill>
          <a:blip r:embed="rId2"/>
          <a:stretch>
            <a:fillRect/>
          </a:stretch>
        </p:blipFill>
        <p:spPr>
          <a:xfrm>
            <a:off x="1066800" y="998806"/>
            <a:ext cx="7078394" cy="5036233"/>
          </a:xfrm>
        </p:spPr>
      </p:pic>
    </p:spTree>
    <p:extLst>
      <p:ext uri="{BB962C8B-B14F-4D97-AF65-F5344CB8AC3E}">
        <p14:creationId xmlns:p14="http://schemas.microsoft.com/office/powerpoint/2010/main" val="151852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D0472-4453-4B08-9E82-F2B7FBF9D664}"/>
              </a:ext>
            </a:extLst>
          </p:cNvPr>
          <p:cNvSpPr>
            <a:spLocks noGrp="1"/>
          </p:cNvSpPr>
          <p:nvPr>
            <p:ph type="title"/>
          </p:nvPr>
        </p:nvSpPr>
        <p:spPr>
          <a:xfrm>
            <a:off x="7976382" y="642594"/>
            <a:ext cx="3148818" cy="5339336"/>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0691AA51-95E6-47A2-ADB7-EA1564039E24}"/>
              </a:ext>
            </a:extLst>
          </p:cNvPr>
          <p:cNvPicPr>
            <a:picLocks noGrp="1" noChangeAspect="1"/>
          </p:cNvPicPr>
          <p:nvPr>
            <p:ph idx="1"/>
          </p:nvPr>
        </p:nvPicPr>
        <p:blipFill>
          <a:blip r:embed="rId2"/>
          <a:stretch>
            <a:fillRect/>
          </a:stretch>
        </p:blipFill>
        <p:spPr>
          <a:xfrm>
            <a:off x="1066800" y="642594"/>
            <a:ext cx="6234332" cy="5339336"/>
          </a:xfrm>
        </p:spPr>
      </p:pic>
    </p:spTree>
    <p:extLst>
      <p:ext uri="{BB962C8B-B14F-4D97-AF65-F5344CB8AC3E}">
        <p14:creationId xmlns:p14="http://schemas.microsoft.com/office/powerpoint/2010/main" val="2466146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0A6A4A-681D-4599-A0F5-359F2D0D2DAD}"/>
              </a:ext>
            </a:extLst>
          </p:cNvPr>
          <p:cNvSpPr>
            <a:spLocks noGrp="1"/>
          </p:cNvSpPr>
          <p:nvPr>
            <p:ph type="title"/>
          </p:nvPr>
        </p:nvSpPr>
        <p:spPr>
          <a:xfrm>
            <a:off x="1066800" y="642594"/>
            <a:ext cx="8460790" cy="1371600"/>
          </a:xfrm>
        </p:spPr>
        <p:txBody>
          <a:bodyPr>
            <a:normAutofit/>
          </a:bodyPr>
          <a:lstStyle/>
          <a:p>
            <a:r>
              <a:rPr lang="tr-TR" sz="2400" dirty="0"/>
              <a:t>Modelin girdilerinin ve çıktısının boyutlarını kontrol edebiliriz.</a:t>
            </a:r>
          </a:p>
        </p:txBody>
      </p:sp>
      <p:pic>
        <p:nvPicPr>
          <p:cNvPr id="5" name="İçerik Yer Tutucusu 4" descr="metin içeren bir resim&#10;&#10;Açıklama otomatik olarak oluşturuldu">
            <a:extLst>
              <a:ext uri="{FF2B5EF4-FFF2-40B4-BE49-F238E27FC236}">
                <a16:creationId xmlns:a16="http://schemas.microsoft.com/office/drawing/2014/main" id="{210A1DDC-4ECD-4E7D-A609-82609FB8A052}"/>
              </a:ext>
            </a:extLst>
          </p:cNvPr>
          <p:cNvPicPr>
            <a:picLocks noGrp="1" noChangeAspect="1"/>
          </p:cNvPicPr>
          <p:nvPr>
            <p:ph idx="1"/>
          </p:nvPr>
        </p:nvPicPr>
        <p:blipFill>
          <a:blip r:embed="rId2"/>
          <a:stretch>
            <a:fillRect/>
          </a:stretch>
        </p:blipFill>
        <p:spPr>
          <a:xfrm>
            <a:off x="964564" y="2400155"/>
            <a:ext cx="8460790" cy="2443651"/>
          </a:xfrm>
        </p:spPr>
      </p:pic>
    </p:spTree>
    <p:extLst>
      <p:ext uri="{BB962C8B-B14F-4D97-AF65-F5344CB8AC3E}">
        <p14:creationId xmlns:p14="http://schemas.microsoft.com/office/powerpoint/2010/main" val="255608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F3C39-A84B-4ADB-A9CD-8BFB171DC4EE}"/>
              </a:ext>
            </a:extLst>
          </p:cNvPr>
          <p:cNvSpPr>
            <a:spLocks noGrp="1"/>
          </p:cNvSpPr>
          <p:nvPr>
            <p:ph type="title"/>
          </p:nvPr>
        </p:nvSpPr>
        <p:spPr/>
        <p:txBody>
          <a:bodyPr/>
          <a:lstStyle/>
          <a:p>
            <a:r>
              <a:rPr lang="tr-TR" dirty="0"/>
              <a:t>CNN-RNN Modelini Tanımlama</a:t>
            </a:r>
          </a:p>
        </p:txBody>
      </p:sp>
      <p:sp>
        <p:nvSpPr>
          <p:cNvPr id="3" name="İçerik Yer Tutucusu 2">
            <a:extLst>
              <a:ext uri="{FF2B5EF4-FFF2-40B4-BE49-F238E27FC236}">
                <a16:creationId xmlns:a16="http://schemas.microsoft.com/office/drawing/2014/main" id="{DDC3F732-CC15-4F70-858A-A67D23D81D63}"/>
              </a:ext>
            </a:extLst>
          </p:cNvPr>
          <p:cNvSpPr>
            <a:spLocks noGrp="1"/>
          </p:cNvSpPr>
          <p:nvPr>
            <p:ph idx="1"/>
          </p:nvPr>
        </p:nvSpPr>
        <p:spPr/>
        <p:txBody>
          <a:bodyPr/>
          <a:lstStyle/>
          <a:p>
            <a:r>
              <a:rPr lang="tr-TR" dirty="0"/>
              <a:t>Modelin yapısını tanımlamak için </a:t>
            </a:r>
            <a:r>
              <a:rPr lang="tr-TR" dirty="0" err="1"/>
              <a:t>Functional</a:t>
            </a:r>
            <a:r>
              <a:rPr lang="tr-TR" dirty="0"/>
              <a:t> </a:t>
            </a:r>
            <a:r>
              <a:rPr lang="tr-TR" dirty="0" err="1"/>
              <a:t>API'den</a:t>
            </a:r>
            <a:r>
              <a:rPr lang="tr-TR" dirty="0"/>
              <a:t> </a:t>
            </a:r>
            <a:r>
              <a:rPr lang="tr-TR" dirty="0" err="1"/>
              <a:t>Keras</a:t>
            </a:r>
            <a:r>
              <a:rPr lang="tr-TR" dirty="0"/>
              <a:t> Modelini kullanacağız. Üç ana bölümden oluşacaktır:</a:t>
            </a:r>
          </a:p>
          <a:p>
            <a:endParaRPr lang="tr-TR" dirty="0"/>
          </a:p>
          <a:p>
            <a:r>
              <a:rPr lang="tr-TR" dirty="0" err="1"/>
              <a:t>Feature</a:t>
            </a:r>
            <a:r>
              <a:rPr lang="tr-TR" dirty="0"/>
              <a:t> </a:t>
            </a:r>
            <a:r>
              <a:rPr lang="tr-TR" dirty="0" err="1"/>
              <a:t>Extractor</a:t>
            </a:r>
            <a:r>
              <a:rPr lang="tr-TR" dirty="0"/>
              <a:t> (Özellik Çıkarıcı) : Görüntüden çıkarılan özelliğin boyutu 2048, yoğun bir katmanla boyutları 256 düğüme indireceğiz.</a:t>
            </a:r>
          </a:p>
          <a:p>
            <a:r>
              <a:rPr lang="tr-TR" dirty="0" err="1"/>
              <a:t>Sequence</a:t>
            </a:r>
            <a:r>
              <a:rPr lang="tr-TR" dirty="0"/>
              <a:t> </a:t>
            </a:r>
            <a:r>
              <a:rPr lang="tr-TR" dirty="0" err="1"/>
              <a:t>Processor</a:t>
            </a:r>
            <a:r>
              <a:rPr lang="tr-TR" dirty="0"/>
              <a:t>:  Bir gömme katmanı, metin girişini ve ardından LSTM katmanını işleyecektir.</a:t>
            </a:r>
          </a:p>
          <a:p>
            <a:r>
              <a:rPr lang="tr-TR" dirty="0" err="1"/>
              <a:t>Decoder</a:t>
            </a:r>
            <a:r>
              <a:rPr lang="tr-TR" dirty="0"/>
              <a:t> (Kod Çözücü) : Yukarıdaki iki katmanın çıktısını birleştirerek, son tahmini yapmak için yoğun katman tarafından işleyeceğiz. Son katman, kelime dağarcığımıza eşit sayıda düğüm içerecektir.</a:t>
            </a:r>
          </a:p>
        </p:txBody>
      </p:sp>
    </p:spTree>
    <p:extLst>
      <p:ext uri="{BB962C8B-B14F-4D97-AF65-F5344CB8AC3E}">
        <p14:creationId xmlns:p14="http://schemas.microsoft.com/office/powerpoint/2010/main" val="3891696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0482DB-09F0-4E3C-8BF2-6333134698E1}"/>
              </a:ext>
            </a:extLst>
          </p:cNvPr>
          <p:cNvSpPr>
            <a:spLocks noGrp="1"/>
          </p:cNvSpPr>
          <p:nvPr>
            <p:ph type="title"/>
          </p:nvPr>
        </p:nvSpPr>
        <p:spPr>
          <a:xfrm>
            <a:off x="8510954" y="618978"/>
            <a:ext cx="2614245" cy="5500468"/>
          </a:xfrm>
        </p:spPr>
        <p:txBody>
          <a:bodyPr/>
          <a:lstStyle/>
          <a:p>
            <a:endParaRPr lang="tr-TR" dirty="0"/>
          </a:p>
        </p:txBody>
      </p:sp>
      <p:pic>
        <p:nvPicPr>
          <p:cNvPr id="5" name="İçerik Yer Tutucusu 4">
            <a:extLst>
              <a:ext uri="{FF2B5EF4-FFF2-40B4-BE49-F238E27FC236}">
                <a16:creationId xmlns:a16="http://schemas.microsoft.com/office/drawing/2014/main" id="{BD7424C2-82AB-45B2-B105-A43FB191D651}"/>
              </a:ext>
            </a:extLst>
          </p:cNvPr>
          <p:cNvPicPr>
            <a:picLocks noGrp="1" noChangeAspect="1"/>
          </p:cNvPicPr>
          <p:nvPr>
            <p:ph idx="1"/>
          </p:nvPr>
        </p:nvPicPr>
        <p:blipFill>
          <a:blip r:embed="rId2"/>
          <a:stretch>
            <a:fillRect/>
          </a:stretch>
        </p:blipFill>
        <p:spPr>
          <a:xfrm>
            <a:off x="799512" y="618978"/>
            <a:ext cx="7534722" cy="5500468"/>
          </a:xfrm>
        </p:spPr>
      </p:pic>
    </p:spTree>
    <p:extLst>
      <p:ext uri="{BB962C8B-B14F-4D97-AF65-F5344CB8AC3E}">
        <p14:creationId xmlns:p14="http://schemas.microsoft.com/office/powerpoint/2010/main" val="689523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DC84A9-4293-425F-9B71-BC311BCD1064}"/>
              </a:ext>
            </a:extLst>
          </p:cNvPr>
          <p:cNvSpPr>
            <a:spLocks noGrp="1"/>
          </p:cNvSpPr>
          <p:nvPr>
            <p:ph type="title"/>
          </p:nvPr>
        </p:nvSpPr>
        <p:spPr>
          <a:xfrm>
            <a:off x="7526215" y="1280160"/>
            <a:ext cx="3598985" cy="4935246"/>
          </a:xfrm>
        </p:spPr>
        <p:txBody>
          <a:bodyPr/>
          <a:lstStyle/>
          <a:p>
            <a:endParaRPr lang="tr-TR" dirty="0"/>
          </a:p>
        </p:txBody>
      </p:sp>
      <p:pic>
        <p:nvPicPr>
          <p:cNvPr id="5" name="İçerik Yer Tutucusu 4">
            <a:extLst>
              <a:ext uri="{FF2B5EF4-FFF2-40B4-BE49-F238E27FC236}">
                <a16:creationId xmlns:a16="http://schemas.microsoft.com/office/drawing/2014/main" id="{556EB9FB-F9E1-4383-AD6C-446ED5174A38}"/>
              </a:ext>
            </a:extLst>
          </p:cNvPr>
          <p:cNvPicPr>
            <a:picLocks noGrp="1" noChangeAspect="1"/>
          </p:cNvPicPr>
          <p:nvPr>
            <p:ph idx="1"/>
          </p:nvPr>
        </p:nvPicPr>
        <p:blipFill>
          <a:blip r:embed="rId2"/>
          <a:stretch>
            <a:fillRect/>
          </a:stretch>
        </p:blipFill>
        <p:spPr>
          <a:xfrm>
            <a:off x="1066800" y="1280161"/>
            <a:ext cx="6129911" cy="4935246"/>
          </a:xfrm>
        </p:spPr>
      </p:pic>
    </p:spTree>
    <p:extLst>
      <p:ext uri="{BB962C8B-B14F-4D97-AF65-F5344CB8AC3E}">
        <p14:creationId xmlns:p14="http://schemas.microsoft.com/office/powerpoint/2010/main" val="83581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07A401-C5F0-4EA6-8311-B7DF74B237B3}"/>
              </a:ext>
            </a:extLst>
          </p:cNvPr>
          <p:cNvSpPr>
            <a:spLocks noGrp="1"/>
          </p:cNvSpPr>
          <p:nvPr>
            <p:ph type="title"/>
          </p:nvPr>
        </p:nvSpPr>
        <p:spPr>
          <a:xfrm>
            <a:off x="7737231" y="1519311"/>
            <a:ext cx="3981158" cy="3052689"/>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37F4DAEC-E40E-4002-ADAF-A6B6CBFCD6BE}"/>
              </a:ext>
            </a:extLst>
          </p:cNvPr>
          <p:cNvPicPr>
            <a:picLocks noGrp="1" noChangeAspect="1"/>
          </p:cNvPicPr>
          <p:nvPr>
            <p:ph idx="1"/>
          </p:nvPr>
        </p:nvPicPr>
        <p:blipFill>
          <a:blip r:embed="rId2"/>
          <a:stretch>
            <a:fillRect/>
          </a:stretch>
        </p:blipFill>
        <p:spPr>
          <a:xfrm>
            <a:off x="1066800" y="642594"/>
            <a:ext cx="5221458" cy="876717"/>
          </a:xfrm>
        </p:spPr>
      </p:pic>
      <p:pic>
        <p:nvPicPr>
          <p:cNvPr id="7" name="Resim 6" descr="metin içeren bir resim&#10;&#10;Açıklama otomatik olarak oluşturuldu">
            <a:extLst>
              <a:ext uri="{FF2B5EF4-FFF2-40B4-BE49-F238E27FC236}">
                <a16:creationId xmlns:a16="http://schemas.microsoft.com/office/drawing/2014/main" id="{209F0481-83EE-47CC-9A67-66D1F6BE5B04}"/>
              </a:ext>
            </a:extLst>
          </p:cNvPr>
          <p:cNvPicPr>
            <a:picLocks noChangeAspect="1"/>
          </p:cNvPicPr>
          <p:nvPr/>
        </p:nvPicPr>
        <p:blipFill>
          <a:blip r:embed="rId3"/>
          <a:stretch>
            <a:fillRect/>
          </a:stretch>
        </p:blipFill>
        <p:spPr>
          <a:xfrm>
            <a:off x="1066800" y="1748595"/>
            <a:ext cx="5868219" cy="3839111"/>
          </a:xfrm>
          <a:prstGeom prst="rect">
            <a:avLst/>
          </a:prstGeom>
        </p:spPr>
      </p:pic>
      <p:pic>
        <p:nvPicPr>
          <p:cNvPr id="9" name="Resim 8">
            <a:extLst>
              <a:ext uri="{FF2B5EF4-FFF2-40B4-BE49-F238E27FC236}">
                <a16:creationId xmlns:a16="http://schemas.microsoft.com/office/drawing/2014/main" id="{1D8D15E2-4DBE-4E18-9655-FBF635C1D8F9}"/>
              </a:ext>
            </a:extLst>
          </p:cNvPr>
          <p:cNvPicPr>
            <a:picLocks noChangeAspect="1"/>
          </p:cNvPicPr>
          <p:nvPr/>
        </p:nvPicPr>
        <p:blipFill>
          <a:blip r:embed="rId4"/>
          <a:stretch>
            <a:fillRect/>
          </a:stretch>
        </p:blipFill>
        <p:spPr>
          <a:xfrm>
            <a:off x="7146387" y="5329236"/>
            <a:ext cx="4706007" cy="1066949"/>
          </a:xfrm>
          <a:prstGeom prst="rect">
            <a:avLst/>
          </a:prstGeom>
        </p:spPr>
      </p:pic>
    </p:spTree>
    <p:extLst>
      <p:ext uri="{BB962C8B-B14F-4D97-AF65-F5344CB8AC3E}">
        <p14:creationId xmlns:p14="http://schemas.microsoft.com/office/powerpoint/2010/main" val="1630961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4004B3-7648-4B01-ADD7-D29683ACBBFC}"/>
              </a:ext>
            </a:extLst>
          </p:cNvPr>
          <p:cNvSpPr>
            <a:spLocks noGrp="1"/>
          </p:cNvSpPr>
          <p:nvPr>
            <p:ph type="title"/>
          </p:nvPr>
        </p:nvSpPr>
        <p:spPr/>
        <p:txBody>
          <a:bodyPr/>
          <a:lstStyle/>
          <a:p>
            <a:r>
              <a:rPr lang="tr-TR"/>
              <a:t>Modeli Eğitmek(Training Model)</a:t>
            </a:r>
            <a:endParaRPr lang="tr-TR" dirty="0"/>
          </a:p>
        </p:txBody>
      </p:sp>
      <p:sp>
        <p:nvSpPr>
          <p:cNvPr id="3" name="İçerik Yer Tutucusu 2">
            <a:extLst>
              <a:ext uri="{FF2B5EF4-FFF2-40B4-BE49-F238E27FC236}">
                <a16:creationId xmlns:a16="http://schemas.microsoft.com/office/drawing/2014/main" id="{1354050E-0371-4DAA-8CD9-EB4EF31E9F03}"/>
              </a:ext>
            </a:extLst>
          </p:cNvPr>
          <p:cNvSpPr>
            <a:spLocks noGrp="1"/>
          </p:cNvSpPr>
          <p:nvPr>
            <p:ph idx="1"/>
          </p:nvPr>
        </p:nvSpPr>
        <p:spPr/>
        <p:txBody>
          <a:bodyPr/>
          <a:lstStyle/>
          <a:p>
            <a:r>
              <a:rPr lang="tr-TR" dirty="0"/>
              <a:t>8. Modeli eğitmek</a:t>
            </a:r>
          </a:p>
          <a:p>
            <a:endParaRPr lang="tr-TR" dirty="0"/>
          </a:p>
          <a:p>
            <a:r>
              <a:rPr lang="tr-TR" dirty="0"/>
              <a:t>Modeli eğitmek için, giriş ve çıkış dizilerini toplu halde üreterek ve </a:t>
            </a:r>
            <a:r>
              <a:rPr lang="tr-TR" dirty="0" err="1"/>
              <a:t>model.fit_generator</a:t>
            </a:r>
            <a:r>
              <a:rPr lang="tr-TR" dirty="0"/>
              <a:t>() yöntemini kullanarak modele sığdırarak 6000 eğitim görüntüsünü kullanacağız. Modeli de modeller klasörümüze kaydediyoruz. Bu, sistem yeteneğinize bağlı olarak biraz zaman alacaktır.</a:t>
            </a:r>
          </a:p>
        </p:txBody>
      </p:sp>
    </p:spTree>
    <p:extLst>
      <p:ext uri="{BB962C8B-B14F-4D97-AF65-F5344CB8AC3E}">
        <p14:creationId xmlns:p14="http://schemas.microsoft.com/office/powerpoint/2010/main" val="602886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543FE8-B3DF-438A-8563-52BC591E9A2A}"/>
              </a:ext>
            </a:extLst>
          </p:cNvPr>
          <p:cNvSpPr>
            <a:spLocks noGrp="1"/>
          </p:cNvSpPr>
          <p:nvPr>
            <p:ph type="title"/>
          </p:nvPr>
        </p:nvSpPr>
        <p:spPr>
          <a:xfrm>
            <a:off x="8328074" y="844062"/>
            <a:ext cx="2797126" cy="4912526"/>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6201C971-E0A5-4DEF-9645-413AEC26A227}"/>
              </a:ext>
            </a:extLst>
          </p:cNvPr>
          <p:cNvPicPr>
            <a:picLocks noGrp="1" noChangeAspect="1"/>
          </p:cNvPicPr>
          <p:nvPr>
            <p:ph idx="1"/>
          </p:nvPr>
        </p:nvPicPr>
        <p:blipFill>
          <a:blip r:embed="rId2"/>
          <a:stretch>
            <a:fillRect/>
          </a:stretch>
        </p:blipFill>
        <p:spPr>
          <a:xfrm>
            <a:off x="1066800" y="844062"/>
            <a:ext cx="6614160" cy="4912526"/>
          </a:xfrm>
        </p:spPr>
      </p:pic>
    </p:spTree>
    <p:extLst>
      <p:ext uri="{BB962C8B-B14F-4D97-AF65-F5344CB8AC3E}">
        <p14:creationId xmlns:p14="http://schemas.microsoft.com/office/powerpoint/2010/main" val="36902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8C3C88-3167-4991-88DE-27D184B3D55D}"/>
              </a:ext>
            </a:extLst>
          </p:cNvPr>
          <p:cNvSpPr>
            <a:spLocks noGrp="1"/>
          </p:cNvSpPr>
          <p:nvPr>
            <p:ph type="title"/>
          </p:nvPr>
        </p:nvSpPr>
        <p:spPr/>
        <p:txBody>
          <a:bodyPr/>
          <a:lstStyle/>
          <a:p>
            <a:r>
              <a:rPr lang="tr-TR" dirty="0"/>
              <a:t>LSTM Nedir?</a:t>
            </a:r>
          </a:p>
        </p:txBody>
      </p:sp>
      <p:sp>
        <p:nvSpPr>
          <p:cNvPr id="3" name="İçerik Yer Tutucusu 2">
            <a:extLst>
              <a:ext uri="{FF2B5EF4-FFF2-40B4-BE49-F238E27FC236}">
                <a16:creationId xmlns:a16="http://schemas.microsoft.com/office/drawing/2014/main" id="{E90BDB10-46ED-491D-90AA-309282A97E89}"/>
              </a:ext>
            </a:extLst>
          </p:cNvPr>
          <p:cNvSpPr>
            <a:spLocks noGrp="1"/>
          </p:cNvSpPr>
          <p:nvPr>
            <p:ph idx="1"/>
          </p:nvPr>
        </p:nvSpPr>
        <p:spPr/>
        <p:txBody>
          <a:bodyPr/>
          <a:lstStyle/>
          <a:p>
            <a:endParaRPr lang="tr-TR" dirty="0"/>
          </a:p>
          <a:p>
            <a:r>
              <a:rPr lang="tr-TR" dirty="0"/>
              <a:t>LSTM, uzun kısa süreli bellek anlamına gelir, dizi tahmin problemleri için çok uygun olan bir tür </a:t>
            </a:r>
            <a:r>
              <a:rPr lang="tr-TR" dirty="0" err="1"/>
              <a:t>RNN'dir</a:t>
            </a:r>
            <a:r>
              <a:rPr lang="tr-TR" dirty="0"/>
              <a:t> (tekrarlayan sinir ağı). Önceki metne dayanarak, bir sonraki kelimenin ne olacağını tahmin edebiliriz. </a:t>
            </a:r>
          </a:p>
          <a:p>
            <a:r>
              <a:rPr lang="tr-TR" dirty="0"/>
              <a:t>Kısa süreli belleğe sahip olan </a:t>
            </a:r>
            <a:r>
              <a:rPr lang="tr-TR" dirty="0" err="1"/>
              <a:t>RNN'nin</a:t>
            </a:r>
            <a:r>
              <a:rPr lang="tr-TR" dirty="0"/>
              <a:t> sınırlamalarını aşarak geleneksel </a:t>
            </a:r>
            <a:r>
              <a:rPr lang="tr-TR" dirty="0" err="1"/>
              <a:t>RNN'den</a:t>
            </a:r>
            <a:r>
              <a:rPr lang="tr-TR" dirty="0"/>
              <a:t> etkili olduğunu kanıtlamıştır. LSTM, girdilerin işlenmesi boyunca ilgili bilgileri yürütebilir ve bir unutma kapısı ile ilgili olmayan bilgileri atar.</a:t>
            </a:r>
          </a:p>
        </p:txBody>
      </p:sp>
    </p:spTree>
    <p:extLst>
      <p:ext uri="{BB962C8B-B14F-4D97-AF65-F5344CB8AC3E}">
        <p14:creationId xmlns:p14="http://schemas.microsoft.com/office/powerpoint/2010/main" val="3694155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EEB2A0-70CC-498F-8E3C-A800EA80E634}"/>
              </a:ext>
            </a:extLst>
          </p:cNvPr>
          <p:cNvSpPr>
            <a:spLocks noGrp="1"/>
          </p:cNvSpPr>
          <p:nvPr>
            <p:ph type="title"/>
          </p:nvPr>
        </p:nvSpPr>
        <p:spPr/>
        <p:txBody>
          <a:bodyPr/>
          <a:lstStyle/>
          <a:p>
            <a:r>
              <a:rPr lang="tr-TR" dirty="0"/>
              <a:t>Modeli Test Etme(</a:t>
            </a:r>
            <a:r>
              <a:rPr lang="tr-TR" dirty="0" err="1"/>
              <a:t>Testing</a:t>
            </a:r>
            <a:r>
              <a:rPr lang="tr-TR" dirty="0"/>
              <a:t> model)</a:t>
            </a:r>
          </a:p>
        </p:txBody>
      </p:sp>
      <p:sp>
        <p:nvSpPr>
          <p:cNvPr id="3" name="İçerik Yer Tutucusu 2">
            <a:extLst>
              <a:ext uri="{FF2B5EF4-FFF2-40B4-BE49-F238E27FC236}">
                <a16:creationId xmlns:a16="http://schemas.microsoft.com/office/drawing/2014/main" id="{295BF270-0390-417E-A7FA-9A5F778977CE}"/>
              </a:ext>
            </a:extLst>
          </p:cNvPr>
          <p:cNvSpPr>
            <a:spLocks noGrp="1"/>
          </p:cNvSpPr>
          <p:nvPr>
            <p:ph idx="1"/>
          </p:nvPr>
        </p:nvSpPr>
        <p:spPr/>
        <p:txBody>
          <a:bodyPr/>
          <a:lstStyle/>
          <a:p>
            <a:r>
              <a:rPr lang="tr-TR" dirty="0"/>
              <a:t>9. Modeli test etme</a:t>
            </a:r>
          </a:p>
          <a:p>
            <a:endParaRPr lang="tr-TR" dirty="0"/>
          </a:p>
          <a:p>
            <a:r>
              <a:rPr lang="tr-TR" dirty="0"/>
              <a:t>Model eğitildi, şimdi modeli yükleyecek ve tahminler üretecek ayrı bir test_caption_generator.py dosyası oluşturacağız. Tahminler, dizin değerlerinin maksimum uzunluğunu içerir, bu nedenle sözcükleri dizin değerlerinden almak için aynı </a:t>
            </a:r>
            <a:r>
              <a:rPr lang="tr-TR" dirty="0" err="1"/>
              <a:t>tokenizer.p</a:t>
            </a:r>
            <a:r>
              <a:rPr lang="tr-TR" dirty="0"/>
              <a:t> </a:t>
            </a:r>
            <a:r>
              <a:rPr lang="tr-TR" dirty="0" err="1"/>
              <a:t>pickle</a:t>
            </a:r>
            <a:r>
              <a:rPr lang="tr-TR" dirty="0"/>
              <a:t> dosyasını kullanacağız.</a:t>
            </a:r>
          </a:p>
        </p:txBody>
      </p:sp>
    </p:spTree>
    <p:extLst>
      <p:ext uri="{BB962C8B-B14F-4D97-AF65-F5344CB8AC3E}">
        <p14:creationId xmlns:p14="http://schemas.microsoft.com/office/powerpoint/2010/main" val="698166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96904-46E0-419D-B22B-E84214776A96}"/>
              </a:ext>
            </a:extLst>
          </p:cNvPr>
          <p:cNvSpPr>
            <a:spLocks noGrp="1"/>
          </p:cNvSpPr>
          <p:nvPr>
            <p:ph type="title"/>
          </p:nvPr>
        </p:nvSpPr>
        <p:spPr>
          <a:xfrm>
            <a:off x="8609428" y="1955409"/>
            <a:ext cx="2515772" cy="4259997"/>
          </a:xfrm>
        </p:spPr>
        <p:txBody>
          <a:bodyPr/>
          <a:lstStyle/>
          <a:p>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59A67D7D-8686-48F6-A59E-073195A25277}"/>
              </a:ext>
            </a:extLst>
          </p:cNvPr>
          <p:cNvPicPr>
            <a:picLocks noGrp="1" noChangeAspect="1"/>
          </p:cNvPicPr>
          <p:nvPr>
            <p:ph idx="1"/>
          </p:nvPr>
        </p:nvPicPr>
        <p:blipFill>
          <a:blip r:embed="rId2"/>
          <a:stretch>
            <a:fillRect/>
          </a:stretch>
        </p:blipFill>
        <p:spPr>
          <a:xfrm>
            <a:off x="1066800" y="2295548"/>
            <a:ext cx="6684498" cy="3919858"/>
          </a:xfrm>
        </p:spPr>
      </p:pic>
    </p:spTree>
    <p:extLst>
      <p:ext uri="{BB962C8B-B14F-4D97-AF65-F5344CB8AC3E}">
        <p14:creationId xmlns:p14="http://schemas.microsoft.com/office/powerpoint/2010/main" val="2309097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DCA059-1276-48B6-8AEA-520CD80C160E}"/>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B6F961A2-7A95-48DD-9D41-3C8A7130322B}"/>
              </a:ext>
            </a:extLst>
          </p:cNvPr>
          <p:cNvPicPr>
            <a:picLocks noGrp="1" noChangeAspect="1"/>
          </p:cNvPicPr>
          <p:nvPr>
            <p:ph idx="1"/>
          </p:nvPr>
        </p:nvPicPr>
        <p:blipFill>
          <a:blip r:embed="rId2"/>
          <a:stretch>
            <a:fillRect/>
          </a:stretch>
        </p:blipFill>
        <p:spPr>
          <a:xfrm>
            <a:off x="1066799" y="642595"/>
            <a:ext cx="6459415" cy="5572812"/>
          </a:xfrm>
        </p:spPr>
      </p:pic>
    </p:spTree>
    <p:extLst>
      <p:ext uri="{BB962C8B-B14F-4D97-AF65-F5344CB8AC3E}">
        <p14:creationId xmlns:p14="http://schemas.microsoft.com/office/powerpoint/2010/main" val="3481044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E719D8-7F41-4E83-B745-542E9ADAF32B}"/>
              </a:ext>
            </a:extLst>
          </p:cNvPr>
          <p:cNvSpPr>
            <a:spLocks noGrp="1"/>
          </p:cNvSpPr>
          <p:nvPr>
            <p:ph type="title"/>
          </p:nvPr>
        </p:nvSpPr>
        <p:spPr/>
        <p:txBody>
          <a:bodyPr/>
          <a:lstStyle/>
          <a:p>
            <a:endParaRPr lang="tr-TR"/>
          </a:p>
        </p:txBody>
      </p:sp>
      <p:pic>
        <p:nvPicPr>
          <p:cNvPr id="4" name="İçerik Yer Tutucusu 3" descr="metin içeren bir resim&#10;&#10;Açıklama otomatik olarak oluşturuldu">
            <a:extLst>
              <a:ext uri="{FF2B5EF4-FFF2-40B4-BE49-F238E27FC236}">
                <a16:creationId xmlns:a16="http://schemas.microsoft.com/office/drawing/2014/main" id="{B4AF7D36-F466-429E-ADE2-B6978216D9EA}"/>
              </a:ext>
            </a:extLst>
          </p:cNvPr>
          <p:cNvPicPr>
            <a:picLocks noGrp="1" noChangeAspect="1"/>
          </p:cNvPicPr>
          <p:nvPr>
            <p:ph idx="1"/>
          </p:nvPr>
        </p:nvPicPr>
        <p:blipFill>
          <a:blip r:embed="rId2"/>
          <a:stretch>
            <a:fillRect/>
          </a:stretch>
        </p:blipFill>
        <p:spPr>
          <a:xfrm>
            <a:off x="1066800" y="2261001"/>
            <a:ext cx="5439534" cy="2829320"/>
          </a:xfrm>
          <a:prstGeom prst="rect">
            <a:avLst/>
          </a:prstGeom>
        </p:spPr>
      </p:pic>
    </p:spTree>
    <p:extLst>
      <p:ext uri="{BB962C8B-B14F-4D97-AF65-F5344CB8AC3E}">
        <p14:creationId xmlns:p14="http://schemas.microsoft.com/office/powerpoint/2010/main" val="837424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BB5463-6253-49A0-B1E1-78C578EF5031}"/>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6CE2CB17-1465-4DFE-9642-18AA256D45CD}"/>
              </a:ext>
            </a:extLst>
          </p:cNvPr>
          <p:cNvPicPr>
            <a:picLocks noGrp="1" noChangeAspect="1"/>
          </p:cNvPicPr>
          <p:nvPr>
            <p:ph idx="1"/>
          </p:nvPr>
        </p:nvPicPr>
        <p:blipFill>
          <a:blip r:embed="rId2"/>
          <a:stretch>
            <a:fillRect/>
          </a:stretch>
        </p:blipFill>
        <p:spPr>
          <a:xfrm>
            <a:off x="1066800" y="2299550"/>
            <a:ext cx="5601482" cy="2695951"/>
          </a:xfrm>
        </p:spPr>
      </p:pic>
    </p:spTree>
    <p:extLst>
      <p:ext uri="{BB962C8B-B14F-4D97-AF65-F5344CB8AC3E}">
        <p14:creationId xmlns:p14="http://schemas.microsoft.com/office/powerpoint/2010/main" val="408514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261C0-CDAD-4BB1-A446-F07B456D76C7}"/>
              </a:ext>
            </a:extLst>
          </p:cNvPr>
          <p:cNvSpPr>
            <a:spLocks noGrp="1"/>
          </p:cNvSpPr>
          <p:nvPr>
            <p:ph type="title"/>
          </p:nvPr>
        </p:nvSpPr>
        <p:spPr/>
        <p:txBody>
          <a:bodyPr/>
          <a:lstStyle/>
          <a:p>
            <a:r>
              <a:rPr lang="tr-TR" dirty="0" err="1"/>
              <a:t>Results</a:t>
            </a:r>
            <a:endParaRPr lang="tr-TR" dirty="0"/>
          </a:p>
        </p:txBody>
      </p:sp>
      <p:pic>
        <p:nvPicPr>
          <p:cNvPr id="5" name="İçerik Yer Tutucusu 4">
            <a:extLst>
              <a:ext uri="{FF2B5EF4-FFF2-40B4-BE49-F238E27FC236}">
                <a16:creationId xmlns:a16="http://schemas.microsoft.com/office/drawing/2014/main" id="{E8A0B0E9-33B4-47C8-9040-B67CCD043C93}"/>
              </a:ext>
            </a:extLst>
          </p:cNvPr>
          <p:cNvPicPr>
            <a:picLocks noGrp="1" noChangeAspect="1"/>
          </p:cNvPicPr>
          <p:nvPr>
            <p:ph idx="1"/>
          </p:nvPr>
        </p:nvPicPr>
        <p:blipFill>
          <a:blip r:embed="rId2"/>
          <a:stretch>
            <a:fillRect/>
          </a:stretch>
        </p:blipFill>
        <p:spPr>
          <a:xfrm>
            <a:off x="950603" y="1701133"/>
            <a:ext cx="10317619" cy="4514273"/>
          </a:xfrm>
        </p:spPr>
      </p:pic>
    </p:spTree>
    <p:extLst>
      <p:ext uri="{BB962C8B-B14F-4D97-AF65-F5344CB8AC3E}">
        <p14:creationId xmlns:p14="http://schemas.microsoft.com/office/powerpoint/2010/main" val="1867630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C2859-67C2-4C8E-9527-95F9502F43C0}"/>
              </a:ext>
            </a:extLst>
          </p:cNvPr>
          <p:cNvSpPr>
            <a:spLocks noGrp="1"/>
          </p:cNvSpPr>
          <p:nvPr>
            <p:ph type="title"/>
          </p:nvPr>
        </p:nvSpPr>
        <p:spPr>
          <a:xfrm>
            <a:off x="1066800" y="642594"/>
            <a:ext cx="10058400" cy="1073664"/>
          </a:xfrm>
        </p:spPr>
        <p:txBody>
          <a:bodyPr/>
          <a:lstStyle/>
          <a:p>
            <a:r>
              <a:rPr lang="tr-TR" dirty="0" err="1"/>
              <a:t>Results</a:t>
            </a:r>
            <a:endParaRPr lang="tr-TR" dirty="0"/>
          </a:p>
        </p:txBody>
      </p:sp>
      <p:pic>
        <p:nvPicPr>
          <p:cNvPr id="5" name="İçerik Yer Tutucusu 4">
            <a:extLst>
              <a:ext uri="{FF2B5EF4-FFF2-40B4-BE49-F238E27FC236}">
                <a16:creationId xmlns:a16="http://schemas.microsoft.com/office/drawing/2014/main" id="{58887BEB-E031-4C7C-AD3F-B79E66FBED16}"/>
              </a:ext>
            </a:extLst>
          </p:cNvPr>
          <p:cNvPicPr>
            <a:picLocks noGrp="1" noChangeAspect="1"/>
          </p:cNvPicPr>
          <p:nvPr>
            <p:ph idx="1"/>
          </p:nvPr>
        </p:nvPicPr>
        <p:blipFill>
          <a:blip r:embed="rId2"/>
          <a:stretch>
            <a:fillRect/>
          </a:stretch>
        </p:blipFill>
        <p:spPr>
          <a:xfrm>
            <a:off x="490360" y="1828800"/>
            <a:ext cx="10973849" cy="4386606"/>
          </a:xfrm>
        </p:spPr>
      </p:pic>
    </p:spTree>
    <p:extLst>
      <p:ext uri="{BB962C8B-B14F-4D97-AF65-F5344CB8AC3E}">
        <p14:creationId xmlns:p14="http://schemas.microsoft.com/office/powerpoint/2010/main" val="515247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151E52-F96B-45F1-807F-EBB4D8DED38B}"/>
              </a:ext>
            </a:extLst>
          </p:cNvPr>
          <p:cNvSpPr>
            <a:spLocks noGrp="1"/>
          </p:cNvSpPr>
          <p:nvPr>
            <p:ph type="title"/>
          </p:nvPr>
        </p:nvSpPr>
        <p:spPr>
          <a:xfrm>
            <a:off x="1066800" y="642594"/>
            <a:ext cx="10058400" cy="975191"/>
          </a:xfrm>
        </p:spPr>
        <p:txBody>
          <a:bodyPr/>
          <a:lstStyle/>
          <a:p>
            <a:r>
              <a:rPr lang="tr-TR" dirty="0" err="1"/>
              <a:t>Results</a:t>
            </a:r>
            <a:endParaRPr lang="tr-TR" dirty="0"/>
          </a:p>
        </p:txBody>
      </p:sp>
      <p:pic>
        <p:nvPicPr>
          <p:cNvPr id="5" name="İçerik Yer Tutucusu 4">
            <a:extLst>
              <a:ext uri="{FF2B5EF4-FFF2-40B4-BE49-F238E27FC236}">
                <a16:creationId xmlns:a16="http://schemas.microsoft.com/office/drawing/2014/main" id="{8DA5318D-71E9-494E-9D55-77912DB741B4}"/>
              </a:ext>
            </a:extLst>
          </p:cNvPr>
          <p:cNvPicPr>
            <a:picLocks noGrp="1" noChangeAspect="1"/>
          </p:cNvPicPr>
          <p:nvPr>
            <p:ph idx="1"/>
          </p:nvPr>
        </p:nvPicPr>
        <p:blipFill>
          <a:blip r:embed="rId2"/>
          <a:stretch>
            <a:fillRect/>
          </a:stretch>
        </p:blipFill>
        <p:spPr>
          <a:xfrm>
            <a:off x="1057692" y="1463040"/>
            <a:ext cx="10168326" cy="4699291"/>
          </a:xfrm>
        </p:spPr>
      </p:pic>
    </p:spTree>
    <p:extLst>
      <p:ext uri="{BB962C8B-B14F-4D97-AF65-F5344CB8AC3E}">
        <p14:creationId xmlns:p14="http://schemas.microsoft.com/office/powerpoint/2010/main" val="65375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3B744A-F39C-4844-9C3E-2E06BBC173D8}"/>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ABDEAC21-A539-4B61-935B-CEEA7A5493F3}"/>
              </a:ext>
            </a:extLst>
          </p:cNvPr>
          <p:cNvSpPr>
            <a:spLocks noGrp="1"/>
          </p:cNvSpPr>
          <p:nvPr>
            <p:ph idx="1"/>
          </p:nvPr>
        </p:nvSpPr>
        <p:spPr/>
        <p:txBody>
          <a:bodyPr/>
          <a:lstStyle/>
          <a:p>
            <a:endParaRPr lang="tr-TR" dirty="0"/>
          </a:p>
          <a:p>
            <a:r>
              <a:rPr lang="tr-TR" dirty="0"/>
              <a:t>Bu gelişmiş </a:t>
            </a:r>
            <a:r>
              <a:rPr lang="tr-TR" dirty="0" err="1"/>
              <a:t>Python</a:t>
            </a:r>
            <a:r>
              <a:rPr lang="tr-TR" dirty="0"/>
              <a:t> projesinde, bir resim yazısı oluşturucu oluşturarak bir CNN-RNN modeli uyguladık. Unutulmaması gereken bazı önemli noktalar, modelimizin verilere bağlı olmasıdır, bu nedenle kelime dağarcığının dışında kalan kelimeleri tahmin edemez. 8000 görüntüden oluşan küçük bir veri seti kullandık. Üretim düzeyindeki modeller için, daha iyi doğruluk modelleri üretebilen 100.000 görüntüden daha büyük veri kümeleri üzerinde eğitim almamız gerekiyor.</a:t>
            </a:r>
          </a:p>
        </p:txBody>
      </p:sp>
    </p:spTree>
    <p:extLst>
      <p:ext uri="{BB962C8B-B14F-4D97-AF65-F5344CB8AC3E}">
        <p14:creationId xmlns:p14="http://schemas.microsoft.com/office/powerpoint/2010/main" val="3114608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3B138D-C1D6-4132-80DA-388C5E986F44}"/>
              </a:ext>
            </a:extLst>
          </p:cNvPr>
          <p:cNvSpPr>
            <a:spLocks noGrp="1"/>
          </p:cNvSpPr>
          <p:nvPr>
            <p:ph type="title"/>
          </p:nvPr>
        </p:nvSpPr>
        <p:spPr>
          <a:xfrm>
            <a:off x="1066800" y="731520"/>
            <a:ext cx="10058400" cy="1371600"/>
          </a:xfrm>
        </p:spPr>
        <p:txBody>
          <a:bodyPr/>
          <a:lstStyle/>
          <a:p>
            <a:r>
              <a:rPr lang="tr-TR" dirty="0"/>
              <a:t>KAYNAKÇA</a:t>
            </a:r>
          </a:p>
        </p:txBody>
      </p:sp>
      <p:sp>
        <p:nvSpPr>
          <p:cNvPr id="3" name="İçerik Yer Tutucusu 2">
            <a:extLst>
              <a:ext uri="{FF2B5EF4-FFF2-40B4-BE49-F238E27FC236}">
                <a16:creationId xmlns:a16="http://schemas.microsoft.com/office/drawing/2014/main" id="{9F07A950-AB29-485E-AA29-F6F59C13256E}"/>
              </a:ext>
            </a:extLst>
          </p:cNvPr>
          <p:cNvSpPr>
            <a:spLocks noGrp="1"/>
          </p:cNvSpPr>
          <p:nvPr>
            <p:ph idx="1"/>
          </p:nvPr>
        </p:nvSpPr>
        <p:spPr/>
        <p:txBody>
          <a:bodyPr/>
          <a:lstStyle/>
          <a:p>
            <a:r>
              <a:rPr lang="tr-TR" dirty="0">
                <a:latin typeface="+mj-lt"/>
                <a:hlinkClick r:id="rId2">
                  <a:extLst>
                    <a:ext uri="{A12FA001-AC4F-418D-AE19-62706E023703}">
                      <ahyp:hlinkClr xmlns:ahyp="http://schemas.microsoft.com/office/drawing/2018/hyperlinkcolor" val="tx"/>
                    </a:ext>
                  </a:extLst>
                </a:hlinkClick>
              </a:rPr>
              <a:t>https://blog.clairvoyantsoft.com/image-caption-generator-535b8e9a66ac</a:t>
            </a:r>
            <a:endParaRPr lang="tr-TR" dirty="0">
              <a:latin typeface="+mj-lt"/>
            </a:endParaRPr>
          </a:p>
          <a:p>
            <a:endParaRPr lang="tr-TR" dirty="0">
              <a:latin typeface="+mj-lt"/>
            </a:endParaRPr>
          </a:p>
          <a:p>
            <a:pPr>
              <a:lnSpc>
                <a:spcPct val="115000"/>
              </a:lnSpc>
            </a:pPr>
            <a:r>
              <a:rPr lang="tr-TR" sz="1800" u="sng" dirty="0">
                <a:effectLst/>
                <a:latin typeface="+mj-lt"/>
                <a:ea typeface="Arial" panose="020B0604020202020204" pitchFamily="34" charset="0"/>
                <a:hlinkClick r:id="rId3">
                  <a:extLst>
                    <a:ext uri="{A12FA001-AC4F-418D-AE19-62706E023703}">
                      <ahyp:hlinkClr xmlns:ahyp="http://schemas.microsoft.com/office/drawing/2018/hyperlinkcolor" val="tx"/>
                    </a:ext>
                  </a:extLst>
                </a:hlinkClick>
              </a:rPr>
              <a:t>https://data-flair.training/blogs/python-based-project-image-caption-generator-cnn/</a:t>
            </a:r>
            <a:endParaRPr lang="tr-TR" sz="1800" dirty="0">
              <a:effectLst/>
              <a:latin typeface="+mj-lt"/>
              <a:ea typeface="Arial" panose="020B0604020202020204" pitchFamily="34" charset="0"/>
            </a:endParaRPr>
          </a:p>
          <a:p>
            <a:pPr>
              <a:lnSpc>
                <a:spcPct val="115000"/>
              </a:lnSpc>
            </a:pPr>
            <a:r>
              <a:rPr lang="tr-TR" sz="1800" u="sng" dirty="0">
                <a:effectLst/>
                <a:latin typeface="+mj-lt"/>
                <a:ea typeface="Arial" panose="020B0604020202020204" pitchFamily="34" charset="0"/>
                <a:hlinkClick r:id="rId4">
                  <a:extLst>
                    <a:ext uri="{A12FA001-AC4F-418D-AE19-62706E023703}">
                      <ahyp:hlinkClr xmlns:ahyp="http://schemas.microsoft.com/office/drawing/2018/hyperlinkcolor" val="tx"/>
                    </a:ext>
                  </a:extLst>
                </a:hlinkClick>
              </a:rPr>
              <a:t>https://blog.clairvoyantsoft.com/image-caption-generator-535b8e9a66ac?gi=d35b672894f2</a:t>
            </a:r>
            <a:endParaRPr lang="tr-TR" sz="1800" dirty="0">
              <a:effectLst/>
              <a:latin typeface="+mj-lt"/>
              <a:ea typeface="Arial" panose="020B0604020202020204" pitchFamily="34" charset="0"/>
            </a:endParaRPr>
          </a:p>
          <a:p>
            <a:pPr>
              <a:lnSpc>
                <a:spcPct val="115000"/>
              </a:lnSpc>
            </a:pPr>
            <a:endParaRPr lang="tr-TR" sz="1800" dirty="0">
              <a:effectLst/>
              <a:latin typeface="+mj-lt"/>
              <a:ea typeface="Arial" panose="020B0604020202020204" pitchFamily="34" charset="0"/>
            </a:endParaRPr>
          </a:p>
          <a:p>
            <a:endParaRPr lang="tr-TR" dirty="0"/>
          </a:p>
        </p:txBody>
      </p:sp>
    </p:spTree>
    <p:extLst>
      <p:ext uri="{BB962C8B-B14F-4D97-AF65-F5344CB8AC3E}">
        <p14:creationId xmlns:p14="http://schemas.microsoft.com/office/powerpoint/2010/main" val="409155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saat içeren bir resim&#10;&#10;Açıklama otomatik olarak oluşturuldu">
            <a:extLst>
              <a:ext uri="{FF2B5EF4-FFF2-40B4-BE49-F238E27FC236}">
                <a16:creationId xmlns:a16="http://schemas.microsoft.com/office/drawing/2014/main" id="{0329B7A6-8196-4995-A265-93758E74F9F5}"/>
              </a:ext>
            </a:extLst>
          </p:cNvPr>
          <p:cNvPicPr>
            <a:picLocks noChangeAspect="1"/>
          </p:cNvPicPr>
          <p:nvPr/>
        </p:nvPicPr>
        <p:blipFill>
          <a:blip r:embed="rId2"/>
          <a:stretch>
            <a:fillRect/>
          </a:stretch>
        </p:blipFill>
        <p:spPr>
          <a:xfrm>
            <a:off x="4667497" y="1336148"/>
            <a:ext cx="6880072" cy="4024841"/>
          </a:xfrm>
          <a:prstGeom prst="rect">
            <a:avLst/>
          </a:prstGeom>
        </p:spPr>
      </p:pic>
      <p:sp>
        <p:nvSpPr>
          <p:cNvPr id="16" name="Rectangle 15">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D44A8D98-AB5F-4FDC-87A9-03A391E7ADD6}"/>
              </a:ext>
            </a:extLst>
          </p:cNvPr>
          <p:cNvSpPr>
            <a:spLocks noGrp="1"/>
          </p:cNvSpPr>
          <p:nvPr>
            <p:ph type="title"/>
          </p:nvPr>
        </p:nvSpPr>
        <p:spPr>
          <a:xfrm>
            <a:off x="643433" y="643464"/>
            <a:ext cx="2888344" cy="1428737"/>
          </a:xfrm>
        </p:spPr>
        <p:txBody>
          <a:bodyPr>
            <a:normAutofit/>
          </a:bodyPr>
          <a:lstStyle/>
          <a:p>
            <a:r>
              <a:rPr lang="tr-TR" sz="3200">
                <a:solidFill>
                  <a:srgbClr val="FFFFFF"/>
                </a:solidFill>
              </a:rPr>
              <a:t>LSTM Hücre Yapısı</a:t>
            </a:r>
          </a:p>
        </p:txBody>
      </p:sp>
      <p:sp>
        <p:nvSpPr>
          <p:cNvPr id="9" name="Content Placeholder 8">
            <a:extLst>
              <a:ext uri="{FF2B5EF4-FFF2-40B4-BE49-F238E27FC236}">
                <a16:creationId xmlns:a16="http://schemas.microsoft.com/office/drawing/2014/main" id="{A1DD2F2E-7A13-4A70-B71A-24331454205C}"/>
              </a:ext>
            </a:extLst>
          </p:cNvPr>
          <p:cNvSpPr>
            <a:spLocks noGrp="1"/>
          </p:cNvSpPr>
          <p:nvPr>
            <p:ph idx="1"/>
          </p:nvPr>
        </p:nvSpPr>
        <p:spPr>
          <a:xfrm>
            <a:off x="643337" y="2184036"/>
            <a:ext cx="2888439" cy="3869634"/>
          </a:xfrm>
        </p:spPr>
        <p:txBody>
          <a:bodyPr>
            <a:normAutofit/>
          </a:bodyPr>
          <a:lstStyle/>
          <a:p>
            <a:endParaRPr lang="en-US" sz="1600">
              <a:solidFill>
                <a:srgbClr val="FFFFFF"/>
              </a:solidFill>
            </a:endParaRPr>
          </a:p>
        </p:txBody>
      </p:sp>
    </p:spTree>
    <p:extLst>
      <p:ext uri="{BB962C8B-B14F-4D97-AF65-F5344CB8AC3E}">
        <p14:creationId xmlns:p14="http://schemas.microsoft.com/office/powerpoint/2010/main" val="1268904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374195-27CF-409B-B548-D2BB59EE0D73}"/>
              </a:ext>
            </a:extLst>
          </p:cNvPr>
          <p:cNvSpPr>
            <a:spLocks noGrp="1"/>
          </p:cNvSpPr>
          <p:nvPr>
            <p:ph type="ctrTitle"/>
          </p:nvPr>
        </p:nvSpPr>
        <p:spPr/>
        <p:txBody>
          <a:bodyPr/>
          <a:lstStyle/>
          <a:p>
            <a:r>
              <a:rPr lang="tr-TR" sz="3600" dirty="0"/>
              <a:t>Hazırlayanlar:</a:t>
            </a:r>
            <a:br>
              <a:rPr lang="tr-TR" sz="3600" dirty="0"/>
            </a:br>
            <a:r>
              <a:rPr lang="tr-TR" sz="3600" dirty="0"/>
              <a:t>Nur Şenkara</a:t>
            </a:r>
            <a:br>
              <a:rPr lang="tr-TR" sz="3600" dirty="0"/>
            </a:br>
            <a:r>
              <a:rPr lang="tr-TR" sz="3600" dirty="0" err="1"/>
              <a:t>berfin</a:t>
            </a:r>
            <a:r>
              <a:rPr lang="tr-TR" sz="3600" dirty="0"/>
              <a:t> kaçar</a:t>
            </a:r>
          </a:p>
        </p:txBody>
      </p:sp>
      <p:sp>
        <p:nvSpPr>
          <p:cNvPr id="3" name="Alt Başlık 2">
            <a:extLst>
              <a:ext uri="{FF2B5EF4-FFF2-40B4-BE49-F238E27FC236}">
                <a16:creationId xmlns:a16="http://schemas.microsoft.com/office/drawing/2014/main" id="{B8FE68AB-C49A-4632-87B9-1077D6489183}"/>
              </a:ext>
            </a:extLst>
          </p:cNvPr>
          <p:cNvSpPr>
            <a:spLocks noGrp="1"/>
          </p:cNvSpPr>
          <p:nvPr>
            <p:ph type="subTitle" idx="1"/>
          </p:nvPr>
        </p:nvSpPr>
        <p:spPr/>
        <p:txBody>
          <a:bodyPr/>
          <a:lstStyle/>
          <a:p>
            <a:r>
              <a:rPr lang="tr-TR" b="1" dirty="0"/>
              <a:t>Dinlediğiniz için çok teşekkürler…</a:t>
            </a:r>
          </a:p>
        </p:txBody>
      </p:sp>
    </p:spTree>
    <p:extLst>
      <p:ext uri="{BB962C8B-B14F-4D97-AF65-F5344CB8AC3E}">
        <p14:creationId xmlns:p14="http://schemas.microsoft.com/office/powerpoint/2010/main" val="42092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58C9D57D-CAD8-467F-AAD7-C2C3AD3650C8}"/>
              </a:ext>
            </a:extLst>
          </p:cNvPr>
          <p:cNvSpPr>
            <a:spLocks noGrp="1"/>
          </p:cNvSpPr>
          <p:nvPr>
            <p:ph type="title"/>
          </p:nvPr>
        </p:nvSpPr>
        <p:spPr>
          <a:xfrm>
            <a:off x="3844616" y="881210"/>
            <a:ext cx="7417925" cy="1517035"/>
          </a:xfrm>
        </p:spPr>
        <p:txBody>
          <a:bodyPr>
            <a:normAutofit/>
          </a:bodyPr>
          <a:lstStyle/>
          <a:p>
            <a:r>
              <a:rPr lang="tr-TR">
                <a:solidFill>
                  <a:schemeClr val="tx1">
                    <a:lumMod val="75000"/>
                    <a:lumOff val="25000"/>
                  </a:schemeClr>
                </a:solidFill>
              </a:rPr>
              <a:t>Image Caption Generator Model</a:t>
            </a:r>
          </a:p>
        </p:txBody>
      </p:sp>
      <p:sp>
        <p:nvSpPr>
          <p:cNvPr id="4" name="Rectangle 1">
            <a:extLst>
              <a:ext uri="{FF2B5EF4-FFF2-40B4-BE49-F238E27FC236}">
                <a16:creationId xmlns:a16="http://schemas.microsoft.com/office/drawing/2014/main" id="{202F0791-031E-4FD3-A31E-58B79FC5093D}"/>
              </a:ext>
            </a:extLst>
          </p:cNvPr>
          <p:cNvSpPr>
            <a:spLocks noGrp="1" noChangeArrowheads="1"/>
          </p:cNvSpPr>
          <p:nvPr>
            <p:ph idx="1"/>
          </p:nvPr>
        </p:nvSpPr>
        <p:spPr bwMode="auto">
          <a:xfrm>
            <a:off x="3844616" y="2626840"/>
            <a:ext cx="7245103" cy="313177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457" rIns="0" bIns="-17457"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tr-TR" altLang="tr-TR">
                <a:solidFill>
                  <a:schemeClr val="tx1">
                    <a:lumMod val="75000"/>
                    <a:lumOff val="25000"/>
                  </a:schemeClr>
                </a:solidFill>
                <a:latin typeface="inherit"/>
              </a:rPr>
              <a:t>Resim Yazıcı Oluşturucu Modeli</a:t>
            </a:r>
          </a:p>
          <a:p>
            <a:pPr marL="0" marR="0" lvl="0" indent="0" defTabSz="914400" rtl="0" eaLnBrk="0" fontAlgn="base" latinLnBrk="0" hangingPunct="0">
              <a:spcBef>
                <a:spcPct val="0"/>
              </a:spcBef>
              <a:spcAft>
                <a:spcPts val="600"/>
              </a:spcAft>
              <a:buClrTx/>
              <a:buSzTx/>
              <a:buFontTx/>
              <a:buNone/>
              <a:tabLst/>
            </a:pPr>
            <a:r>
              <a:rPr lang="tr-TR" altLang="tr-TR">
                <a:solidFill>
                  <a:schemeClr val="tx1">
                    <a:lumMod val="75000"/>
                    <a:lumOff val="25000"/>
                  </a:schemeClr>
                </a:solidFill>
                <a:latin typeface="inherit"/>
              </a:rPr>
              <a:t>Image Caption Generator Model yapmak için şu mimarileri birleştireceğiz:</a:t>
            </a:r>
          </a:p>
          <a:p>
            <a:pPr marL="0" marR="0" lvl="0" indent="0" defTabSz="914400" rtl="0" eaLnBrk="0" fontAlgn="base" latinLnBrk="0" hangingPunct="0">
              <a:spcBef>
                <a:spcPct val="0"/>
              </a:spcBef>
              <a:spcAft>
                <a:spcPts val="600"/>
              </a:spcAft>
              <a:buClrTx/>
              <a:buSzTx/>
              <a:buFontTx/>
              <a:buNone/>
              <a:tabLst/>
            </a:pPr>
            <a:r>
              <a:rPr kumimoji="0" lang="tr-TR" altLang="tr-TR" b="0" i="0" u="none" strike="noStrike" cap="none" normalizeH="0" baseline="0">
                <a:ln>
                  <a:noFill/>
                </a:ln>
                <a:solidFill>
                  <a:schemeClr val="tx1">
                    <a:lumMod val="75000"/>
                    <a:lumOff val="25000"/>
                  </a:schemeClr>
                </a:solidFill>
                <a:effectLst/>
                <a:latin typeface="inherit"/>
              </a:rPr>
              <a:t>CNN:</a:t>
            </a:r>
          </a:p>
          <a:p>
            <a:pPr marL="0" marR="0" lvl="0" indent="0" defTabSz="914400" rtl="0" eaLnBrk="0" fontAlgn="base" latinLnBrk="0" hangingPunct="0">
              <a:spcBef>
                <a:spcPct val="0"/>
              </a:spcBef>
              <a:spcAft>
                <a:spcPts val="600"/>
              </a:spcAft>
              <a:buClrTx/>
              <a:buSzTx/>
              <a:buFontTx/>
              <a:buNone/>
              <a:tabLst/>
            </a:pPr>
            <a:r>
              <a:rPr kumimoji="0" lang="tr-TR" altLang="tr-TR" b="0" i="0" u="none" strike="noStrike" cap="none" normalizeH="0" baseline="0">
                <a:ln>
                  <a:noFill/>
                </a:ln>
                <a:solidFill>
                  <a:schemeClr val="tx1">
                    <a:lumMod val="75000"/>
                    <a:lumOff val="25000"/>
                  </a:schemeClr>
                </a:solidFill>
                <a:effectLst/>
                <a:latin typeface="inherit"/>
              </a:rPr>
              <a:t>Görüntüden öznitelik çıkarmak için CNN kullanılır. </a:t>
            </a:r>
          </a:p>
          <a:p>
            <a:pPr marL="0" marR="0" lvl="0" indent="0" defTabSz="914400" rtl="0" eaLnBrk="0" fontAlgn="base" latinLnBrk="0" hangingPunct="0">
              <a:spcBef>
                <a:spcPct val="0"/>
              </a:spcBef>
              <a:spcAft>
                <a:spcPts val="600"/>
              </a:spcAft>
              <a:buClrTx/>
              <a:buSzTx/>
              <a:buFontTx/>
              <a:buNone/>
              <a:tabLst/>
            </a:pPr>
            <a:r>
              <a:rPr kumimoji="0" lang="tr-TR" altLang="tr-TR" b="0" i="0" u="none" strike="noStrike" cap="none" normalizeH="0" baseline="0">
                <a:ln>
                  <a:noFill/>
                </a:ln>
                <a:solidFill>
                  <a:schemeClr val="tx1">
                    <a:lumMod val="75000"/>
                    <a:lumOff val="25000"/>
                  </a:schemeClr>
                </a:solidFill>
                <a:effectLst/>
                <a:latin typeface="inherit"/>
              </a:rPr>
              <a:t>Önceden eğitilmiş Xception modelini kullanacağız.</a:t>
            </a:r>
          </a:p>
          <a:p>
            <a:pPr marL="0" marR="0" lvl="0" indent="0" defTabSz="914400" rtl="0" eaLnBrk="0" fontAlgn="base" latinLnBrk="0" hangingPunct="0">
              <a:spcBef>
                <a:spcPct val="0"/>
              </a:spcBef>
              <a:spcAft>
                <a:spcPts val="600"/>
              </a:spcAft>
              <a:buClrTx/>
              <a:buSzTx/>
              <a:buFontTx/>
              <a:buNone/>
              <a:tabLst/>
            </a:pPr>
            <a:r>
              <a:rPr lang="tr-TR" altLang="tr-TR">
                <a:solidFill>
                  <a:schemeClr val="tx1">
                    <a:lumMod val="75000"/>
                    <a:lumOff val="25000"/>
                  </a:schemeClr>
                </a:solidFill>
                <a:latin typeface="inherit"/>
              </a:rPr>
              <a:t>LSTM:</a:t>
            </a:r>
          </a:p>
          <a:p>
            <a:pPr marL="0" marR="0" lvl="0" indent="0" defTabSz="914400" rtl="0" eaLnBrk="0" fontAlgn="base" latinLnBrk="0" hangingPunct="0">
              <a:spcBef>
                <a:spcPct val="0"/>
              </a:spcBef>
              <a:spcAft>
                <a:spcPts val="600"/>
              </a:spcAft>
              <a:buClrTx/>
              <a:buSzTx/>
              <a:buFontTx/>
              <a:buNone/>
              <a:tabLst/>
            </a:pPr>
            <a:r>
              <a:rPr lang="tr-TR" altLang="tr-TR">
                <a:solidFill>
                  <a:schemeClr val="tx1">
                    <a:lumMod val="75000"/>
                    <a:lumOff val="25000"/>
                  </a:schemeClr>
                </a:solidFill>
                <a:latin typeface="inherit"/>
              </a:rPr>
              <a:t>Görüntünün bir tanımını oluşturmak için CNN’den gelen bilgileri kullanacaktır.</a:t>
            </a:r>
            <a:endParaRPr kumimoji="0" lang="tr-TR" altLang="tr-TR" b="0" i="0" u="none" strike="noStrike" cap="none" normalizeH="0" baseline="0">
              <a:ln>
                <a:noFill/>
              </a:ln>
              <a:solidFill>
                <a:schemeClr val="tx1">
                  <a:lumMod val="75000"/>
                  <a:lumOff val="25000"/>
                </a:schemeClr>
              </a:solidFill>
              <a:effectLst/>
            </a:endParaRPr>
          </a:p>
          <a:p>
            <a:pPr marL="0" marR="0" lvl="0" indent="0" defTabSz="914400" rtl="0" eaLnBrk="0" fontAlgn="base" latinLnBrk="0" hangingPunct="0">
              <a:spcBef>
                <a:spcPct val="0"/>
              </a:spcBef>
              <a:spcAft>
                <a:spcPts val="600"/>
              </a:spcAft>
              <a:buClrTx/>
              <a:buSzTx/>
              <a:buFontTx/>
              <a:buNone/>
              <a:tabLst/>
            </a:pPr>
            <a:endParaRPr kumimoji="0" lang="tr-TR" altLang="tr-TR" b="0" i="0" u="none" strike="noStrike" cap="none" normalizeH="0" baseline="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119146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E738BB2-1F18-4BAC-AC40-8AD6103672EE}"/>
              </a:ext>
            </a:extLst>
          </p:cNvPr>
          <p:cNvPicPr>
            <a:picLocks noChangeAspect="1"/>
          </p:cNvPicPr>
          <p:nvPr/>
        </p:nvPicPr>
        <p:blipFill>
          <a:blip r:embed="rId2"/>
          <a:stretch>
            <a:fillRect/>
          </a:stretch>
        </p:blipFill>
        <p:spPr>
          <a:xfrm>
            <a:off x="4667497" y="1499550"/>
            <a:ext cx="6880072" cy="3698038"/>
          </a:xfrm>
          <a:prstGeom prst="rect">
            <a:avLst/>
          </a:prstGeom>
        </p:spPr>
      </p:pic>
      <p:sp>
        <p:nvSpPr>
          <p:cNvPr id="16" name="Rectangle 15">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B4F28B3C-1591-4763-86CB-3916EA39882D}"/>
              </a:ext>
            </a:extLst>
          </p:cNvPr>
          <p:cNvSpPr>
            <a:spLocks noGrp="1"/>
          </p:cNvSpPr>
          <p:nvPr>
            <p:ph type="title"/>
          </p:nvPr>
        </p:nvSpPr>
        <p:spPr>
          <a:xfrm>
            <a:off x="643433" y="643464"/>
            <a:ext cx="2888344" cy="1428737"/>
          </a:xfrm>
        </p:spPr>
        <p:txBody>
          <a:bodyPr>
            <a:normAutofit/>
          </a:bodyPr>
          <a:lstStyle/>
          <a:p>
            <a:endParaRPr lang="tr-TR" sz="3200">
              <a:solidFill>
                <a:srgbClr val="FFFFFF"/>
              </a:solidFill>
            </a:endParaRPr>
          </a:p>
        </p:txBody>
      </p:sp>
      <p:sp>
        <p:nvSpPr>
          <p:cNvPr id="9" name="Content Placeholder 8">
            <a:extLst>
              <a:ext uri="{FF2B5EF4-FFF2-40B4-BE49-F238E27FC236}">
                <a16:creationId xmlns:a16="http://schemas.microsoft.com/office/drawing/2014/main" id="{219B68C4-496A-4018-B5AA-1E45E6C0AF76}"/>
              </a:ext>
            </a:extLst>
          </p:cNvPr>
          <p:cNvSpPr>
            <a:spLocks noGrp="1"/>
          </p:cNvSpPr>
          <p:nvPr>
            <p:ph idx="1"/>
          </p:nvPr>
        </p:nvSpPr>
        <p:spPr>
          <a:xfrm>
            <a:off x="643337" y="2184036"/>
            <a:ext cx="2888439" cy="3869634"/>
          </a:xfrm>
        </p:spPr>
        <p:txBody>
          <a:bodyPr>
            <a:normAutofit/>
          </a:bodyPr>
          <a:lstStyle/>
          <a:p>
            <a:endParaRPr lang="en-US" sz="1600">
              <a:solidFill>
                <a:srgbClr val="FFFFFF"/>
              </a:solidFill>
            </a:endParaRPr>
          </a:p>
        </p:txBody>
      </p:sp>
    </p:spTree>
    <p:extLst>
      <p:ext uri="{BB962C8B-B14F-4D97-AF65-F5344CB8AC3E}">
        <p14:creationId xmlns:p14="http://schemas.microsoft.com/office/powerpoint/2010/main" val="284793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Başlık 1">
            <a:extLst>
              <a:ext uri="{FF2B5EF4-FFF2-40B4-BE49-F238E27FC236}">
                <a16:creationId xmlns:a16="http://schemas.microsoft.com/office/drawing/2014/main" id="{070C4436-B4B6-4BD2-B69F-A84DE61F2131}"/>
              </a:ext>
            </a:extLst>
          </p:cNvPr>
          <p:cNvSpPr>
            <a:spLocks noGrp="1"/>
          </p:cNvSpPr>
          <p:nvPr>
            <p:ph type="title"/>
          </p:nvPr>
        </p:nvSpPr>
        <p:spPr>
          <a:xfrm>
            <a:off x="3844616" y="881210"/>
            <a:ext cx="7417925" cy="1517035"/>
          </a:xfrm>
        </p:spPr>
        <p:txBody>
          <a:bodyPr>
            <a:normAutofit/>
          </a:bodyPr>
          <a:lstStyle/>
          <a:p>
            <a:r>
              <a:rPr lang="tr-TR">
                <a:solidFill>
                  <a:schemeClr val="tx1">
                    <a:lumMod val="75000"/>
                    <a:lumOff val="25000"/>
                  </a:schemeClr>
                </a:solidFill>
              </a:rPr>
              <a:t>Python Tabanlı Projeyi Oluşturma</a:t>
            </a:r>
          </a:p>
        </p:txBody>
      </p:sp>
      <p:sp>
        <p:nvSpPr>
          <p:cNvPr id="3" name="İçerik Yer Tutucusu 2">
            <a:extLst>
              <a:ext uri="{FF2B5EF4-FFF2-40B4-BE49-F238E27FC236}">
                <a16:creationId xmlns:a16="http://schemas.microsoft.com/office/drawing/2014/main" id="{10287DD6-3E5D-496E-BDE3-23BBDFD8A46C}"/>
              </a:ext>
            </a:extLst>
          </p:cNvPr>
          <p:cNvSpPr>
            <a:spLocks noGrp="1"/>
          </p:cNvSpPr>
          <p:nvPr>
            <p:ph idx="1"/>
          </p:nvPr>
        </p:nvSpPr>
        <p:spPr>
          <a:xfrm>
            <a:off x="3844616" y="2626840"/>
            <a:ext cx="7245103" cy="3131777"/>
          </a:xfrm>
        </p:spPr>
        <p:txBody>
          <a:bodyPr>
            <a:normAutofit/>
          </a:bodyPr>
          <a:lstStyle/>
          <a:p>
            <a:r>
              <a:rPr lang="tr-TR">
                <a:solidFill>
                  <a:schemeClr val="tx1">
                    <a:lumMod val="75000"/>
                    <a:lumOff val="25000"/>
                  </a:schemeClr>
                </a:solidFill>
              </a:rPr>
              <a:t>Proje klasörünüzün konsoluna JupyterLab yazarak Jupyter Notebook sunucusunu başlatarak başlayalım. Kodunuzu çalıştırabileceğiniz etkileşimli Python not defterini açacaktır. Bir Python3 not defteri oluşturun ve adlandırın.</a:t>
            </a:r>
          </a:p>
        </p:txBody>
      </p:sp>
    </p:spTree>
    <p:extLst>
      <p:ext uri="{BB962C8B-B14F-4D97-AF65-F5344CB8AC3E}">
        <p14:creationId xmlns:p14="http://schemas.microsoft.com/office/powerpoint/2010/main" val="130287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0" name="Rectangle 59">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62" name="Rectangle 61">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4" name="Group 63">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65" name="Straight Connector 64">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BA7F34-ED0A-420C-A22A-52318DBEA4B6}"/>
              </a:ext>
            </a:extLst>
          </p:cNvPr>
          <p:cNvSpPr>
            <a:spLocks noGrp="1"/>
          </p:cNvSpPr>
          <p:nvPr>
            <p:ph type="title"/>
          </p:nvPr>
        </p:nvSpPr>
        <p:spPr>
          <a:xfrm>
            <a:off x="8560024" y="1559768"/>
            <a:ext cx="3238829" cy="3135379"/>
          </a:xfrm>
        </p:spPr>
        <p:txBody>
          <a:bodyPr vert="horz" lIns="91440" tIns="45720" rIns="91440" bIns="45720" rtlCol="0" anchor="ctr">
            <a:normAutofit fontScale="90000"/>
          </a:bodyPr>
          <a:lstStyle/>
          <a:p>
            <a:pPr algn="ctr">
              <a:lnSpc>
                <a:spcPct val="83000"/>
              </a:lnSpc>
            </a:pPr>
            <a:r>
              <a:rPr lang="en-US" sz="4000" cap="all" spc="-100" dirty="0">
                <a:solidFill>
                  <a:srgbClr val="FFFFFF"/>
                </a:solidFill>
              </a:rPr>
              <a:t>1. İlk </a:t>
            </a:r>
            <a:r>
              <a:rPr lang="en-US" sz="4000" cap="all" spc="-100" dirty="0" err="1">
                <a:solidFill>
                  <a:srgbClr val="FFFFFF"/>
                </a:solidFill>
              </a:rPr>
              <a:t>olarak</a:t>
            </a:r>
            <a:r>
              <a:rPr lang="en-US" sz="4000" cap="all" spc="-100" dirty="0">
                <a:solidFill>
                  <a:srgbClr val="FFFFFF"/>
                </a:solidFill>
              </a:rPr>
              <a:t>, </a:t>
            </a:r>
            <a:r>
              <a:rPr lang="en-US" sz="4000" cap="all" spc="-100" dirty="0" err="1">
                <a:solidFill>
                  <a:srgbClr val="FFFFFF"/>
                </a:solidFill>
              </a:rPr>
              <a:t>gerekli</a:t>
            </a:r>
            <a:r>
              <a:rPr lang="en-US" sz="4000" cap="all" spc="-100" dirty="0">
                <a:solidFill>
                  <a:srgbClr val="FFFFFF"/>
                </a:solidFill>
              </a:rPr>
              <a:t> </a:t>
            </a:r>
            <a:r>
              <a:rPr lang="en-US" sz="4000" cap="all" spc="-100" dirty="0" err="1">
                <a:solidFill>
                  <a:srgbClr val="FFFFFF"/>
                </a:solidFill>
              </a:rPr>
              <a:t>tüm</a:t>
            </a:r>
            <a:r>
              <a:rPr lang="en-US" sz="4000" cap="all" spc="-100" dirty="0">
                <a:solidFill>
                  <a:srgbClr val="FFFFFF"/>
                </a:solidFill>
              </a:rPr>
              <a:t> </a:t>
            </a:r>
            <a:r>
              <a:rPr lang="en-US" sz="4000" cap="all" spc="-100" dirty="0" err="1">
                <a:solidFill>
                  <a:srgbClr val="FFFFFF"/>
                </a:solidFill>
              </a:rPr>
              <a:t>paketleri</a:t>
            </a:r>
            <a:r>
              <a:rPr lang="en-US" sz="4000" cap="all" spc="-100" dirty="0">
                <a:solidFill>
                  <a:srgbClr val="FFFFFF"/>
                </a:solidFill>
              </a:rPr>
              <a:t> </a:t>
            </a:r>
            <a:r>
              <a:rPr lang="tr-TR" sz="4000" cap="all" spc="-100" dirty="0">
                <a:solidFill>
                  <a:srgbClr val="FFFFFF"/>
                </a:solidFill>
              </a:rPr>
              <a:t>İ</a:t>
            </a:r>
            <a:r>
              <a:rPr lang="en-US" sz="4000" cap="all" spc="-100" dirty="0" err="1">
                <a:solidFill>
                  <a:srgbClr val="FFFFFF"/>
                </a:solidFill>
              </a:rPr>
              <a:t>çe</a:t>
            </a:r>
            <a:r>
              <a:rPr lang="en-US" sz="4000" cap="all" spc="-100" dirty="0">
                <a:solidFill>
                  <a:srgbClr val="FFFFFF"/>
                </a:solidFill>
              </a:rPr>
              <a:t> </a:t>
            </a:r>
            <a:r>
              <a:rPr lang="en-US" sz="4000" cap="all" spc="-100" dirty="0" err="1">
                <a:solidFill>
                  <a:srgbClr val="FFFFFF"/>
                </a:solidFill>
              </a:rPr>
              <a:t>aktarıyoruz</a:t>
            </a:r>
            <a:br>
              <a:rPr lang="en-US" cap="all" spc="-100" dirty="0">
                <a:solidFill>
                  <a:srgbClr val="FFFFFF"/>
                </a:solidFill>
              </a:rPr>
            </a:br>
            <a:endParaRPr lang="en-US" cap="all" spc="-100" dirty="0">
              <a:solidFill>
                <a:srgbClr val="FFFFFF"/>
              </a:solidFill>
            </a:endParaRPr>
          </a:p>
        </p:txBody>
      </p:sp>
      <p:sp useBgFill="1">
        <p:nvSpPr>
          <p:cNvPr id="71" name="Rectangle 70">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E8671266-5AE8-421F-A3CD-B6148B7199FB}"/>
              </a:ext>
            </a:extLst>
          </p:cNvPr>
          <p:cNvPicPr>
            <a:picLocks noChangeAspect="1"/>
          </p:cNvPicPr>
          <p:nvPr/>
        </p:nvPicPr>
        <p:blipFill>
          <a:blip r:embed="rId3"/>
          <a:stretch>
            <a:fillRect/>
          </a:stretch>
        </p:blipFill>
        <p:spPr>
          <a:xfrm>
            <a:off x="450087" y="748843"/>
            <a:ext cx="7470023" cy="5345723"/>
          </a:xfrm>
          <a:prstGeom prst="rect">
            <a:avLst/>
          </a:prstGeom>
        </p:spPr>
      </p:pic>
      <p:cxnSp>
        <p:nvCxnSpPr>
          <p:cNvPr id="79" name="Straight Connector 78">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776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TM03457510[[fn=Sabun]]</Template>
  <TotalTime>1687</TotalTime>
  <Words>1302</Words>
  <Application>Microsoft Office PowerPoint</Application>
  <PresentationFormat>Geniş ekran</PresentationFormat>
  <Paragraphs>94</Paragraphs>
  <Slides>50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50</vt:i4>
      </vt:variant>
    </vt:vector>
  </HeadingPairs>
  <TitlesOfParts>
    <vt:vector size="55" baseType="lpstr">
      <vt:lpstr>Arial</vt:lpstr>
      <vt:lpstr>Century Gothic</vt:lpstr>
      <vt:lpstr>Garamond</vt:lpstr>
      <vt:lpstr>inherit</vt:lpstr>
      <vt:lpstr>Sabun</vt:lpstr>
      <vt:lpstr>Image captıon generatıon</vt:lpstr>
      <vt:lpstr>CNN Nedir?</vt:lpstr>
      <vt:lpstr>CNN</vt:lpstr>
      <vt:lpstr>LSTM Nedir?</vt:lpstr>
      <vt:lpstr>LSTM Hücre Yapısı</vt:lpstr>
      <vt:lpstr>Image Caption Generator Model</vt:lpstr>
      <vt:lpstr>PowerPoint Sunusu</vt:lpstr>
      <vt:lpstr>Python Tabanlı Projeyi Oluşturma</vt:lpstr>
      <vt:lpstr>1. İlk olarak, gerekli tüm paketleri İçe aktarıyoruz </vt:lpstr>
      <vt:lpstr>2. Veri temizlİğİnİ alma ve gerçekleştİrme</vt:lpstr>
      <vt:lpstr>PowerPoint Sunusu</vt:lpstr>
      <vt:lpstr>PowerPoint Sunusu</vt:lpstr>
      <vt:lpstr>PowerPoint Sunusu</vt:lpstr>
      <vt:lpstr>PowerPoint Sunusu</vt:lpstr>
      <vt:lpstr> cleaning_text(descriptions)  – Bu işlev tüm açıklamaları alır ve veri temizliğini gerçekleştirir. Bu, metinsel verilerle çalışırken önemli bir adımdır, amacımıza göre metin üzerinde ne tür bir temizlik yapmak istediğimize karar veririz. Bizim durumumuzda noktalama işaretlerini kaldıracağız, tüm metni küçük harfe dönüştüreceğiz ve sayı içeren kelimeleri kaldıracağız. Böylece,  “A man riding on a three-wheeled wheelchair”  -&gt;  “man riding on three wheeled wheelchair” dönüşecektir.</vt:lpstr>
      <vt:lpstr>text_vocabulary( descriptions ) :  Bu, tüm benzersiz kelimeleri ayıracak ve tüm açıklamalardan kelime dağarcığı oluşturacak basit bir işlevdir.</vt:lpstr>
      <vt:lpstr>save_descriptions(descriptions, filename)   Bu fonksiyon, önceden işlenmiş tüm açıklamaların bir listesini oluşturacak ve bunları bir dosyada saklayacaktır. Tüm altyazıları saklamak için bir descriptions.txt dosyası oluşturacağız. </vt:lpstr>
      <vt:lpstr>Açıklamaları kaydedince bu şekilde görünecek.</vt:lpstr>
      <vt:lpstr>3. Özellik vektörünün tüm görüntülerden çıkarılması</vt:lpstr>
      <vt:lpstr> extract_features() işlevi,  tüm görüntüler için özellikleri çıkaracak ve görüntü adlarını ilgili özellik dizileriyle eşleştireceğiz. Ardından, özellikler sözlüğünü bir “features.p” pickle dosyasına atacağız.</vt:lpstr>
      <vt:lpstr> Bu işlem, sisteminize bağlı olarak çok zaman alabilir. </vt:lpstr>
      <vt:lpstr>4. Modeli eğitmek için veri seti yükleme adımı</vt:lpstr>
      <vt:lpstr>load_clean_descriptions( filename, photos ) – Bu işlev, fotoğraf listesinden her fotoğraf için başlıklar içeren bir sözlük oluşturur. Ayrıca her başlık için &lt;start&gt; ve &lt;end&gt; tanımlayıcısını ekleriz. LSTM modelimizin başlığın başlangıcını ve sonunu belirleyebilmesi için buna ihtiyacımız var.</vt:lpstr>
      <vt:lpstr>PowerPoint Sunusu</vt:lpstr>
      <vt:lpstr>PowerPoint Sunusu</vt:lpstr>
      <vt:lpstr>5. Kelime dağarcığını belirleme </vt:lpstr>
      <vt:lpstr>PowerPoint Sunusu</vt:lpstr>
      <vt:lpstr>PowerPoint Sunusu</vt:lpstr>
      <vt:lpstr>6. Veri oluşturucu oluşturun</vt:lpstr>
      <vt:lpstr>PowerPoint Sunusu</vt:lpstr>
      <vt:lpstr>PowerPoint Sunusu</vt:lpstr>
      <vt:lpstr>PowerPoint Sunusu</vt:lpstr>
      <vt:lpstr>Modelin girdilerinin ve çıktısının boyutlarını kontrol edebiliriz.</vt:lpstr>
      <vt:lpstr>CNN-RNN Modelini Tanımlama</vt:lpstr>
      <vt:lpstr>PowerPoint Sunusu</vt:lpstr>
      <vt:lpstr>PowerPoint Sunusu</vt:lpstr>
      <vt:lpstr>PowerPoint Sunusu</vt:lpstr>
      <vt:lpstr>Modeli Eğitmek(Training Model)</vt:lpstr>
      <vt:lpstr>PowerPoint Sunusu</vt:lpstr>
      <vt:lpstr>Modeli Test Etme(Testing model)</vt:lpstr>
      <vt:lpstr>PowerPoint Sunusu</vt:lpstr>
      <vt:lpstr>PowerPoint Sunusu</vt:lpstr>
      <vt:lpstr>PowerPoint Sunusu</vt:lpstr>
      <vt:lpstr>PowerPoint Sunusu</vt:lpstr>
      <vt:lpstr>Results</vt:lpstr>
      <vt:lpstr>Results</vt:lpstr>
      <vt:lpstr>Results</vt:lpstr>
      <vt:lpstr>Özet</vt:lpstr>
      <vt:lpstr>KAYNAKÇA</vt:lpstr>
      <vt:lpstr>Hazırlayanlar: Nur Şenkara berfin kaçar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captıon generatıon</dc:title>
  <dc:creator>Nur</dc:creator>
  <cp:lastModifiedBy>berfin kaçar</cp:lastModifiedBy>
  <cp:revision>1</cp:revision>
  <dcterms:created xsi:type="dcterms:W3CDTF">2021-12-26T21:16:51Z</dcterms:created>
  <dcterms:modified xsi:type="dcterms:W3CDTF">2021-12-31T11:53:03Z</dcterms:modified>
</cp:coreProperties>
</file>