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22" d="100"/>
          <a:sy n="122" d="100"/>
        </p:scale>
        <p:origin x="-7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615DC7-8D66-4838-A51E-BD9AB49B0009}" type="datetimeFigureOut">
              <a:rPr lang="tr-TR" smtClean="0"/>
              <a:t>5.04.2022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0F76EE-4B24-4DD2-8AF3-6875B3747DE7}"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6 İkizkenar Üçgen"/>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Başlık"/>
          <p:cNvSpPr>
            <a:spLocks noGrp="1"/>
          </p:cNvSpPr>
          <p:nvPr>
            <p:ph type="ctrTitle"/>
          </p:nvPr>
        </p:nvSpPr>
        <p:spPr>
          <a:xfrm>
            <a:off x="540544" y="776288"/>
            <a:ext cx="8062912" cy="1470025"/>
          </a:xfrm>
        </p:spPr>
        <p:txBody>
          <a:bodyPr anchor="b">
            <a:normAutofit/>
          </a:bodyPr>
          <a:lstStyle>
            <a:lvl1pPr algn="r">
              <a:defRPr sz="4400"/>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1371600" y="6012656"/>
            <a:ext cx="5791200" cy="365125"/>
          </a:xfrm>
        </p:spPr>
        <p:txBody>
          <a:bodyPr tIns="0" bIns="0" anchor="t"/>
          <a:lstStyle>
            <a:lvl1pPr algn="r">
              <a:defRPr sz="1000"/>
            </a:lvl1pPr>
          </a:lstStyle>
          <a:p>
            <a:fld id="{D9F75050-0E15-4C5B-92B0-66D068882F1F}" type="datetimeFigureOut">
              <a:rPr lang="tr-TR" smtClean="0"/>
              <a:pPr/>
              <a:t>5.04.2022</a:t>
            </a:fld>
            <a:endParaRPr lang="tr-TR"/>
          </a:p>
        </p:txBody>
      </p:sp>
      <p:sp>
        <p:nvSpPr>
          <p:cNvPr id="17" name="16 Altbilgi Yer Tutucusu"/>
          <p:cNvSpPr>
            <a:spLocks noGrp="1"/>
          </p:cNvSpPr>
          <p:nvPr>
            <p:ph type="ftr" sz="quarter" idx="11"/>
          </p:nvPr>
        </p:nvSpPr>
        <p:spPr>
          <a:xfrm>
            <a:off x="1371600" y="5650704"/>
            <a:ext cx="5791200" cy="365125"/>
          </a:xfrm>
        </p:spPr>
        <p:txBody>
          <a:bodyPr tIns="0" bIns="0" anchor="b"/>
          <a:lstStyle>
            <a:lvl1pPr algn="r">
              <a:defRPr sz="1100"/>
            </a:lvl1pPr>
          </a:lstStyle>
          <a:p>
            <a:endParaRPr lang="tr-TR"/>
          </a:p>
        </p:txBody>
      </p:sp>
      <p:sp>
        <p:nvSpPr>
          <p:cNvPr id="29" name="28 Slayt Numarası Yer Tutucusu"/>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5.04.2022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81800" y="381000"/>
            <a:ext cx="1905000" cy="5486400"/>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381000"/>
            <a:ext cx="6248400" cy="5486400"/>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D9F75050-0E15-4C5B-92B0-66D068882F1F}" type="datetimeFigureOut">
              <a:rPr lang="tr-TR" smtClean="0"/>
              <a:pPr/>
              <a:t>5.04.2022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7494"/>
            <a:ext cx="8229600" cy="1399032"/>
          </a:xfrm>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a:xfrm>
            <a:off x="457200" y="1882808"/>
            <a:ext cx="8229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a:xfrm>
            <a:off x="4791456" y="6480048"/>
            <a:ext cx="2133600" cy="301752"/>
          </a:xfrm>
        </p:spPr>
        <p:txBody>
          <a:bodyPr/>
          <a:lstStyle/>
          <a:p>
            <a:fld id="{D9F75050-0E15-4C5B-92B0-66D068882F1F}" type="datetimeFigureOut">
              <a:rPr lang="tr-TR" smtClean="0"/>
              <a:pPr/>
              <a:t>5.04.2022</a:t>
            </a:fld>
            <a:endParaRPr lang="tr-TR"/>
          </a:p>
        </p:txBody>
      </p:sp>
      <p:sp>
        <p:nvSpPr>
          <p:cNvPr id="5" name="4 Altbilgi Yer Tutucusu"/>
          <p:cNvSpPr>
            <a:spLocks noGrp="1"/>
          </p:cNvSpPr>
          <p:nvPr>
            <p:ph type="ftr" sz="quarter" idx="11"/>
          </p:nvPr>
        </p:nvSpPr>
        <p:spPr>
          <a:xfrm>
            <a:off x="457200" y="6480969"/>
            <a:ext cx="4260056" cy="300831"/>
          </a:xfrm>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1"/>
      </p:bgRef>
    </p:bg>
    <p:spTree>
      <p:nvGrpSpPr>
        <p:cNvPr id="1" name=""/>
        <p:cNvGrpSpPr/>
        <p:nvPr/>
      </p:nvGrpSpPr>
      <p:grpSpPr>
        <a:xfrm>
          <a:off x="0" y="0"/>
          <a:ext cx="0" cy="0"/>
          <a:chOff x="0" y="0"/>
          <a:chExt cx="0" cy="0"/>
        </a:xfrm>
      </p:grpSpPr>
      <p:sp>
        <p:nvSpPr>
          <p:cNvPr id="9" name="8 Dik Üçgen"/>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7 İkizkenar Üçgen"/>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3 Veri Yer Tutucusu"/>
          <p:cNvSpPr>
            <a:spLocks noGrp="1"/>
          </p:cNvSpPr>
          <p:nvPr>
            <p:ph type="dt" sz="half" idx="10"/>
          </p:nvPr>
        </p:nvSpPr>
        <p:spPr>
          <a:xfrm>
            <a:off x="6955632" y="6477000"/>
            <a:ext cx="2133600" cy="304800"/>
          </a:xfrm>
        </p:spPr>
        <p:txBody>
          <a:bodyPr/>
          <a:lstStyle/>
          <a:p>
            <a:fld id="{D9F75050-0E15-4C5B-92B0-66D068882F1F}" type="datetimeFigureOut">
              <a:rPr lang="tr-TR" smtClean="0"/>
              <a:pPr/>
              <a:t>5.04.2022</a:t>
            </a:fld>
            <a:endParaRPr lang="tr-TR"/>
          </a:p>
        </p:txBody>
      </p:sp>
      <p:sp>
        <p:nvSpPr>
          <p:cNvPr id="5" name="4 Altbilgi Yer Tutucusu"/>
          <p:cNvSpPr>
            <a:spLocks noGrp="1"/>
          </p:cNvSpPr>
          <p:nvPr>
            <p:ph type="ftr" sz="quarter" idx="11"/>
          </p:nvPr>
        </p:nvSpPr>
        <p:spPr>
          <a:xfrm>
            <a:off x="2619376" y="6480969"/>
            <a:ext cx="4260056" cy="300831"/>
          </a:xfrm>
        </p:spPr>
        <p:txBody>
          <a:bodyPr/>
          <a:lstStyle/>
          <a:p>
            <a:endParaRPr lang="tr-TR"/>
          </a:p>
        </p:txBody>
      </p:sp>
      <p:sp>
        <p:nvSpPr>
          <p:cNvPr id="6" name="5 Slayt Numarası Yer Tutucusu"/>
          <p:cNvSpPr>
            <a:spLocks noGrp="1"/>
          </p:cNvSpPr>
          <p:nvPr>
            <p:ph type="sldNum" sz="quarter" idx="12"/>
          </p:nvPr>
        </p:nvSpPr>
        <p:spPr>
          <a:xfrm>
            <a:off x="8451056" y="809624"/>
            <a:ext cx="502920" cy="300831"/>
          </a:xfrm>
        </p:spPr>
        <p:txBody>
          <a:bodyPr/>
          <a:lstStyle/>
          <a:p>
            <a:fld id="{B1DEFA8C-F947-479F-BE07-76B6B3F80BF1}" type="slidenum">
              <a:rPr lang="tr-TR" smtClean="0"/>
              <a:pPr/>
              <a:t>‹#›</a:t>
            </a:fld>
            <a:endParaRPr lang="tr-TR"/>
          </a:p>
        </p:txBody>
      </p:sp>
      <p:cxnSp>
        <p:nvCxnSpPr>
          <p:cNvPr id="11" name="10 Düz Bağlayıcı"/>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9 Düz Bağlayıcı"/>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1 Başlık"/>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marL="0" algn="l">
              <a:defRPr/>
            </a:lvl1p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a:xfrm>
            <a:off x="4791456" y="6480969"/>
            <a:ext cx="2133600" cy="301752"/>
          </a:xfrm>
        </p:spPr>
        <p:txBody>
          <a:bodyPr/>
          <a:lstStyle/>
          <a:p>
            <a:fld id="{D9F75050-0E15-4C5B-92B0-66D068882F1F}" type="datetimeFigureOut">
              <a:rPr lang="tr-TR" smtClean="0"/>
              <a:pPr/>
              <a:t>5.04.2022</a:t>
            </a:fld>
            <a:endParaRPr lang="tr-TR"/>
          </a:p>
        </p:txBody>
      </p:sp>
      <p:sp>
        <p:nvSpPr>
          <p:cNvPr id="6" name="5 Altbilgi Yer Tutucusu"/>
          <p:cNvSpPr>
            <a:spLocks noGrp="1"/>
          </p:cNvSpPr>
          <p:nvPr>
            <p:ph type="ftr" sz="quarter" idx="11"/>
          </p:nvPr>
        </p:nvSpPr>
        <p:spPr>
          <a:xfrm>
            <a:off x="457200" y="6480969"/>
            <a:ext cx="4260056" cy="301752"/>
          </a:xfrm>
        </p:spPr>
        <p:txBody>
          <a:bodyPr/>
          <a:lstStyle/>
          <a:p>
            <a:endParaRPr lang="tr-TR"/>
          </a:p>
        </p:txBody>
      </p:sp>
      <p:sp>
        <p:nvSpPr>
          <p:cNvPr id="7" name="6 Slayt Numarası Yer Tutucusu"/>
          <p:cNvSpPr>
            <a:spLocks noGrp="1"/>
          </p:cNvSpPr>
          <p:nvPr>
            <p:ph type="sldNum" sz="quarter" idx="12"/>
          </p:nvPr>
        </p:nvSpPr>
        <p:spPr>
          <a:xfrm>
            <a:off x="7589520" y="6480969"/>
            <a:ext cx="502920" cy="301752"/>
          </a:xfrm>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a:xfrm>
            <a:off x="4791456" y="6480969"/>
            <a:ext cx="2130552" cy="301752"/>
          </a:xfrm>
        </p:spPr>
        <p:txBody>
          <a:bodyPr/>
          <a:lstStyle/>
          <a:p>
            <a:fld id="{D9F75050-0E15-4C5B-92B0-66D068882F1F}" type="datetimeFigureOut">
              <a:rPr lang="tr-TR" smtClean="0"/>
              <a:pPr/>
              <a:t>5.04.2022</a:t>
            </a:fld>
            <a:endParaRPr lang="tr-TR"/>
          </a:p>
        </p:txBody>
      </p:sp>
      <p:sp>
        <p:nvSpPr>
          <p:cNvPr id="8" name="7 Altbilgi Yer Tutucusu"/>
          <p:cNvSpPr>
            <a:spLocks noGrp="1"/>
          </p:cNvSpPr>
          <p:nvPr>
            <p:ph type="ftr" sz="quarter" idx="11"/>
          </p:nvPr>
        </p:nvSpPr>
        <p:spPr>
          <a:xfrm>
            <a:off x="457200" y="6480969"/>
            <a:ext cx="4261104" cy="301752"/>
          </a:xfrm>
        </p:spPr>
        <p:txBody>
          <a:bodyPr/>
          <a:lstStyle/>
          <a:p>
            <a:endParaRPr lang="tr-TR"/>
          </a:p>
        </p:txBody>
      </p:sp>
      <p:sp>
        <p:nvSpPr>
          <p:cNvPr id="9" name="8 Slayt Numarası Yer Tutucusu"/>
          <p:cNvSpPr>
            <a:spLocks noGrp="1"/>
          </p:cNvSpPr>
          <p:nvPr>
            <p:ph type="sldNum" sz="quarter" idx="12"/>
          </p:nvPr>
        </p:nvSpPr>
        <p:spPr>
          <a:xfrm>
            <a:off x="7589520" y="6483096"/>
            <a:ext cx="502920" cy="301752"/>
          </a:xfrm>
        </p:spPr>
        <p:txBody>
          <a:bodyPr/>
          <a:lstStyle>
            <a:lvl1pPr algn="ctr">
              <a:defRPr/>
            </a:lvl1p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b="0"/>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D9F75050-0E15-4C5B-92B0-66D068882F1F}" type="datetimeFigureOut">
              <a:rPr lang="tr-TR" smtClean="0"/>
              <a:pPr/>
              <a:t>5.04.2022</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a:xfrm>
            <a:off x="4791456" y="6480969"/>
            <a:ext cx="2133600" cy="301752"/>
          </a:xfrm>
        </p:spPr>
        <p:txBody>
          <a:bodyPr/>
          <a:lstStyle/>
          <a:p>
            <a:fld id="{D9F75050-0E15-4C5B-92B0-66D068882F1F}" type="datetimeFigureOut">
              <a:rPr lang="tr-TR" smtClean="0"/>
              <a:pPr/>
              <a:t>5.04.2022</a:t>
            </a:fld>
            <a:endParaRPr lang="tr-TR"/>
          </a:p>
        </p:txBody>
      </p:sp>
      <p:sp>
        <p:nvSpPr>
          <p:cNvPr id="3" name="2 Altbilgi Yer Tutucusu"/>
          <p:cNvSpPr>
            <a:spLocks noGrp="1"/>
          </p:cNvSpPr>
          <p:nvPr>
            <p:ph type="ftr" sz="quarter" idx="11"/>
          </p:nvPr>
        </p:nvSpPr>
        <p:spPr>
          <a:xfrm>
            <a:off x="457200" y="6481890"/>
            <a:ext cx="4260056" cy="300831"/>
          </a:xfrm>
        </p:spPr>
        <p:txBody>
          <a:bodyPr/>
          <a:lstStyle/>
          <a:p>
            <a:endParaRPr lang="tr-TR"/>
          </a:p>
        </p:txBody>
      </p:sp>
      <p:sp>
        <p:nvSpPr>
          <p:cNvPr id="4" name="3 Slayt Numarası Yer Tutucusu"/>
          <p:cNvSpPr>
            <a:spLocks noGrp="1"/>
          </p:cNvSpPr>
          <p:nvPr>
            <p:ph type="sldNum" sz="quarter" idx="12"/>
          </p:nvPr>
        </p:nvSpPr>
        <p:spPr>
          <a:xfrm>
            <a:off x="7589520" y="6480969"/>
            <a:ext cx="502920" cy="301752"/>
          </a:xfrm>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a:xfrm>
            <a:off x="6278976" y="6556248"/>
            <a:ext cx="2133600" cy="301752"/>
          </a:xfrm>
        </p:spPr>
        <p:txBody>
          <a:bodyPr/>
          <a:lstStyle>
            <a:lvl1pPr>
              <a:defRPr sz="900"/>
            </a:lvl1pPr>
          </a:lstStyle>
          <a:p>
            <a:fld id="{D9F75050-0E15-4C5B-92B0-66D068882F1F}" type="datetimeFigureOut">
              <a:rPr lang="tr-TR" smtClean="0"/>
              <a:pPr/>
              <a:t>5.04.2022</a:t>
            </a:fld>
            <a:endParaRPr lang="tr-TR"/>
          </a:p>
        </p:txBody>
      </p:sp>
      <p:sp>
        <p:nvSpPr>
          <p:cNvPr id="6" name="5 Altbilgi Yer Tutucusu"/>
          <p:cNvSpPr>
            <a:spLocks noGrp="1"/>
          </p:cNvSpPr>
          <p:nvPr>
            <p:ph type="ftr" sz="quarter" idx="11"/>
          </p:nvPr>
        </p:nvSpPr>
        <p:spPr>
          <a:xfrm>
            <a:off x="1135856" y="6556248"/>
            <a:ext cx="5143120" cy="301752"/>
          </a:xfrm>
        </p:spPr>
        <p:txBody>
          <a:bodyPr/>
          <a:lstStyle>
            <a:lvl1pPr>
              <a:defRPr sz="900"/>
            </a:lvl1pPr>
          </a:lstStyle>
          <a:p>
            <a:endParaRPr lang="tr-TR"/>
          </a:p>
        </p:txBody>
      </p:sp>
      <p:sp>
        <p:nvSpPr>
          <p:cNvPr id="7" name="6 Slayt Numarası Yer Tutucusu"/>
          <p:cNvSpPr>
            <a:spLocks noGrp="1"/>
          </p:cNvSpPr>
          <p:nvPr>
            <p:ph type="sldNum" sz="quarter" idx="12"/>
          </p:nvPr>
        </p:nvSpPr>
        <p:spPr>
          <a:xfrm>
            <a:off x="8410576" y="6556248"/>
            <a:ext cx="502920" cy="301752"/>
          </a:xfrm>
        </p:spPr>
        <p:txBody>
          <a:bodyPr/>
          <a:lstStyle>
            <a:lvl1pPr>
              <a:defRPr sz="900"/>
            </a:lvl1p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2">
        <a:schemeClr val="bg1"/>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a:xfrm>
            <a:off x="6108192" y="6556248"/>
            <a:ext cx="2103120" cy="301752"/>
          </a:xfrm>
        </p:spPr>
        <p:txBody>
          <a:bodyPr/>
          <a:lstStyle>
            <a:lvl1pPr>
              <a:defRPr sz="900"/>
            </a:lvl1pPr>
          </a:lstStyle>
          <a:p>
            <a:fld id="{D9F75050-0E15-4C5B-92B0-66D068882F1F}" type="datetimeFigureOut">
              <a:rPr lang="tr-TR" smtClean="0"/>
              <a:pPr/>
              <a:t>5.04.2022</a:t>
            </a:fld>
            <a:endParaRPr lang="tr-TR"/>
          </a:p>
        </p:txBody>
      </p:sp>
      <p:sp>
        <p:nvSpPr>
          <p:cNvPr id="6" name="5 Altbilgi Yer Tutucusu"/>
          <p:cNvSpPr>
            <a:spLocks noGrp="1"/>
          </p:cNvSpPr>
          <p:nvPr>
            <p:ph type="ftr" sz="quarter" idx="11"/>
          </p:nvPr>
        </p:nvSpPr>
        <p:spPr>
          <a:xfrm>
            <a:off x="1170432" y="6557169"/>
            <a:ext cx="4948072" cy="301752"/>
          </a:xfrm>
        </p:spPr>
        <p:txBody>
          <a:bodyPr/>
          <a:lstStyle>
            <a:lvl1pPr>
              <a:defRPr sz="900"/>
            </a:lvl1pPr>
          </a:lstStyle>
          <a:p>
            <a:endParaRPr lang="tr-TR"/>
          </a:p>
        </p:txBody>
      </p:sp>
      <p:sp>
        <p:nvSpPr>
          <p:cNvPr id="7" name="6 Slayt Numarası Yer Tutucusu"/>
          <p:cNvSpPr>
            <a:spLocks noGrp="1"/>
          </p:cNvSpPr>
          <p:nvPr>
            <p:ph type="sldNum" sz="quarter" idx="12"/>
          </p:nvPr>
        </p:nvSpPr>
        <p:spPr>
          <a:xfrm>
            <a:off x="8217192" y="6556248"/>
            <a:ext cx="365760" cy="301752"/>
          </a:xfrm>
        </p:spPr>
        <p:txBody>
          <a:bodyPr/>
          <a:lstStyle>
            <a:lvl1pPr algn="ctr">
              <a:defRPr sz="900"/>
            </a:lvl1p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10 Dik Üçgen"/>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7 Düz Bağlayıcı"/>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8 Düz Bağlayıcı"/>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21 Başlık Yer Tutucusu"/>
          <p:cNvSpPr>
            <a:spLocks noGrp="1"/>
          </p:cNvSpPr>
          <p:nvPr>
            <p:ph type="title"/>
          </p:nvPr>
        </p:nvSpPr>
        <p:spPr>
          <a:xfrm>
            <a:off x="457200" y="267494"/>
            <a:ext cx="8229600" cy="1399032"/>
          </a:xfrm>
          <a:prstGeom prst="rect">
            <a:avLst/>
          </a:prstGeom>
        </p:spPr>
        <p:txBody>
          <a:bodyPr vert="horz" anchor="ctr">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D9F75050-0E15-4C5B-92B0-66D068882F1F}" type="datetimeFigureOut">
              <a:rPr lang="tr-TR" smtClean="0"/>
              <a:pPr/>
              <a:t>5.04.2022</a:t>
            </a:fld>
            <a:endParaRPr lang="tr-TR"/>
          </a:p>
        </p:txBody>
      </p:sp>
      <p:sp>
        <p:nvSpPr>
          <p:cNvPr id="3" name="2 Altbilgi Yer Tutucusu"/>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tr-TR"/>
          </a:p>
        </p:txBody>
      </p:sp>
      <p:sp>
        <p:nvSpPr>
          <p:cNvPr id="23" name="22 Slayt Numarası Yer Tutucusu"/>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1DEFA8C-F947-479F-BE07-76B6B3F80BF1}" type="slidenum">
              <a:rPr lang="tr-TR" smtClean="0"/>
              <a:pPr/>
              <a:t>‹#›</a:t>
            </a:fld>
            <a:endParaRPr lang="tr-T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540544" y="776288"/>
            <a:ext cx="8174860" cy="2009770"/>
          </a:xfrm>
        </p:spPr>
        <p:txBody>
          <a:bodyPr>
            <a:normAutofit fontScale="90000"/>
          </a:bodyPr>
          <a:lstStyle/>
          <a:p>
            <a:r>
              <a:rPr lang="tr-TR" dirty="0" smtClean="0"/>
              <a:t>PYTHON İLE FİLM YORUMLARINDA DUYGU ANALİZİ</a:t>
            </a:r>
            <a:endParaRPr lang="tr-TR" dirty="0"/>
          </a:p>
        </p:txBody>
      </p:sp>
      <p:sp>
        <p:nvSpPr>
          <p:cNvPr id="3" name="2 Alt Başlık"/>
          <p:cNvSpPr>
            <a:spLocks noGrp="1"/>
          </p:cNvSpPr>
          <p:nvPr>
            <p:ph type="subTitle" idx="1"/>
          </p:nvPr>
        </p:nvSpPr>
        <p:spPr>
          <a:xfrm>
            <a:off x="540544" y="2928934"/>
            <a:ext cx="8062912" cy="1857388"/>
          </a:xfrm>
        </p:spPr>
        <p:txBody>
          <a:bodyPr/>
          <a:lstStyle/>
          <a:p>
            <a:r>
              <a:rPr lang="tr-TR" dirty="0" smtClean="0"/>
              <a:t>Hazırlayan:</a:t>
            </a:r>
          </a:p>
          <a:p>
            <a:r>
              <a:rPr lang="tr-TR" dirty="0" smtClean="0"/>
              <a:t>180601034 Nur </a:t>
            </a:r>
            <a:r>
              <a:rPr lang="tr-TR" dirty="0" err="1" smtClean="0"/>
              <a:t>Şenkara</a:t>
            </a:r>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sz="2400" dirty="0" smtClean="0"/>
              <a:t>Öncelikle </a:t>
            </a:r>
            <a:r>
              <a:rPr lang="tr-TR" sz="2400" b="1" dirty="0" err="1" smtClean="0"/>
              <a:t>comments</a:t>
            </a:r>
            <a:r>
              <a:rPr lang="tr-TR" sz="2400" b="1" dirty="0" smtClean="0"/>
              <a:t> </a:t>
            </a:r>
            <a:r>
              <a:rPr lang="tr-TR" sz="2400" dirty="0" smtClean="0"/>
              <a:t>adlı bir fonksiyon oluşturuyorum. Bu fonksiyon istediğimiz değişken içerisindeki gözlemlerin başından 23, sonundan 24 karakter kaldıracak. Ardından bu fonksiyonu </a:t>
            </a:r>
            <a:r>
              <a:rPr lang="tr-TR" sz="2400" b="1" dirty="0" err="1" smtClean="0"/>
              <a:t>comment</a:t>
            </a:r>
            <a:r>
              <a:rPr lang="tr-TR" sz="2400" b="1" dirty="0" smtClean="0"/>
              <a:t> </a:t>
            </a:r>
            <a:r>
              <a:rPr lang="tr-TR" sz="2400" dirty="0" smtClean="0"/>
              <a:t>değişkenindeki gözlemlere </a:t>
            </a:r>
            <a:r>
              <a:rPr lang="tr-TR" sz="2400" b="1" dirty="0" err="1" smtClean="0"/>
              <a:t>apply</a:t>
            </a:r>
            <a:r>
              <a:rPr lang="tr-TR" sz="2400" b="1" dirty="0" smtClean="0"/>
              <a:t> </a:t>
            </a:r>
            <a:r>
              <a:rPr lang="tr-TR" sz="2400" dirty="0" smtClean="0"/>
              <a:t>modülü ile tek tek uyguluyorum ve tekrar aynı değişken içerisine atıyorum.</a:t>
            </a:r>
          </a:p>
          <a:p>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err="1" smtClean="0"/>
              <a:t>Comments</a:t>
            </a:r>
            <a:r>
              <a:rPr lang="tr-TR" dirty="0" smtClean="0"/>
              <a:t> özniteliğini temizleme </a:t>
            </a:r>
            <a:endParaRPr lang="tr-TR" dirty="0"/>
          </a:p>
        </p:txBody>
      </p:sp>
      <p:sp>
        <p:nvSpPr>
          <p:cNvPr id="3" name="2 İçerik Yer Tutucusu"/>
          <p:cNvSpPr>
            <a:spLocks noGrp="1"/>
          </p:cNvSpPr>
          <p:nvPr>
            <p:ph idx="1"/>
          </p:nvPr>
        </p:nvSpPr>
        <p:spPr/>
        <p:txBody>
          <a:bodyPr/>
          <a:lstStyle/>
          <a:p>
            <a:endParaRPr lang="tr-TR" dirty="0"/>
          </a:p>
        </p:txBody>
      </p:sp>
      <p:pic>
        <p:nvPicPr>
          <p:cNvPr id="2050" name="Picture 2" descr="C:\Users\gokha\OneDrive\Resimler\Ekran Görüntüleri\2022-04-05 (19).png"/>
          <p:cNvPicPr>
            <a:picLocks noChangeAspect="1" noChangeArrowheads="1"/>
          </p:cNvPicPr>
          <p:nvPr/>
        </p:nvPicPr>
        <p:blipFill>
          <a:blip r:embed="rId2"/>
          <a:srcRect/>
          <a:stretch>
            <a:fillRect/>
          </a:stretch>
        </p:blipFill>
        <p:spPr bwMode="auto">
          <a:xfrm>
            <a:off x="571472" y="2428868"/>
            <a:ext cx="8012113" cy="311467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Points</a:t>
            </a:r>
            <a:r>
              <a:rPr lang="tr-TR" dirty="0" smtClean="0"/>
              <a:t> Özniteliği</a:t>
            </a:r>
            <a:endParaRPr lang="tr-TR" dirty="0"/>
          </a:p>
        </p:txBody>
      </p:sp>
      <p:sp>
        <p:nvSpPr>
          <p:cNvPr id="3" name="2 İçerik Yer Tutucusu"/>
          <p:cNvSpPr>
            <a:spLocks noGrp="1"/>
          </p:cNvSpPr>
          <p:nvPr>
            <p:ph idx="1"/>
          </p:nvPr>
        </p:nvSpPr>
        <p:spPr/>
        <p:txBody>
          <a:bodyPr>
            <a:normAutofit fontScale="92500" lnSpcReduction="10000"/>
          </a:bodyPr>
          <a:lstStyle/>
          <a:p>
            <a:r>
              <a:rPr lang="tr-TR" sz="2800" dirty="0" smtClean="0"/>
              <a:t>Filmlere 1–5 arası puanlandırma yapılmıştır. Bizim duygu sınıflandırmamız pozitif ve negatif olarak ayrılacağı için bunu ikili sınıflandırmaya dönüştürmem gerekiyor. Fakat ondan önce bir sorun daha mevcut, veri içerisinde numaralar virgül ile ayrılmış. Biz sadece ilk karakteri alacağız ve ardından </a:t>
            </a:r>
            <a:r>
              <a:rPr lang="tr-TR" sz="2800" b="1" dirty="0" err="1" smtClean="0"/>
              <a:t>float</a:t>
            </a:r>
            <a:r>
              <a:rPr lang="tr-TR" sz="2800" b="1" dirty="0" smtClean="0"/>
              <a:t> </a:t>
            </a:r>
            <a:r>
              <a:rPr lang="tr-TR" sz="2800" dirty="0" smtClean="0"/>
              <a:t>tipine dönüştüreceğiz.</a:t>
            </a:r>
          </a:p>
          <a:p>
            <a:r>
              <a:rPr lang="tr-TR" sz="2800" dirty="0" smtClean="0"/>
              <a:t>Bir önceki kodda yaptığımıza benzer </a:t>
            </a:r>
            <a:r>
              <a:rPr lang="tr-TR" sz="2800" b="1" dirty="0" err="1" smtClean="0"/>
              <a:t>floatize</a:t>
            </a:r>
            <a:r>
              <a:rPr lang="tr-TR" sz="2800" b="1" dirty="0" smtClean="0"/>
              <a:t> </a:t>
            </a:r>
            <a:r>
              <a:rPr lang="tr-TR" sz="2800" dirty="0" smtClean="0"/>
              <a:t>fonksiyonu oluşturuyoruz ve </a:t>
            </a:r>
            <a:r>
              <a:rPr lang="tr-TR" sz="2800" b="1" dirty="0" err="1" smtClean="0"/>
              <a:t>point</a:t>
            </a:r>
            <a:r>
              <a:rPr lang="tr-TR" sz="2800" b="1" dirty="0" smtClean="0"/>
              <a:t> </a:t>
            </a:r>
            <a:r>
              <a:rPr lang="tr-TR" sz="2800" dirty="0" smtClean="0"/>
              <a:t>içerisindeki gözlemleri </a:t>
            </a:r>
            <a:r>
              <a:rPr lang="tr-TR" sz="2800" b="1" dirty="0" err="1" smtClean="0"/>
              <a:t>apply</a:t>
            </a:r>
            <a:r>
              <a:rPr lang="tr-TR" sz="2800" b="1" dirty="0" smtClean="0"/>
              <a:t> </a:t>
            </a:r>
            <a:r>
              <a:rPr lang="tr-TR" sz="2800" dirty="0" smtClean="0"/>
              <a:t>modülünü kullanarak düzeltiyoruz.</a:t>
            </a:r>
          </a:p>
          <a:p>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Virgülden sonraki rakamları silme adımı</a:t>
            </a:r>
            <a:endParaRPr lang="tr-TR" dirty="0"/>
          </a:p>
        </p:txBody>
      </p:sp>
      <p:sp>
        <p:nvSpPr>
          <p:cNvPr id="3" name="2 İçerik Yer Tutucusu"/>
          <p:cNvSpPr>
            <a:spLocks noGrp="1"/>
          </p:cNvSpPr>
          <p:nvPr>
            <p:ph idx="1"/>
          </p:nvPr>
        </p:nvSpPr>
        <p:spPr/>
        <p:txBody>
          <a:bodyPr/>
          <a:lstStyle/>
          <a:p>
            <a:endParaRPr lang="tr-TR" dirty="0"/>
          </a:p>
        </p:txBody>
      </p:sp>
      <p:pic>
        <p:nvPicPr>
          <p:cNvPr id="3074" name="Picture 2" descr="C:\Users\gokha\OneDrive\Resimler\Ekran Görüntüleri\2022-04-05 (20).png"/>
          <p:cNvPicPr>
            <a:picLocks noChangeAspect="1" noChangeArrowheads="1"/>
          </p:cNvPicPr>
          <p:nvPr/>
        </p:nvPicPr>
        <p:blipFill>
          <a:blip r:embed="rId2"/>
          <a:srcRect/>
          <a:stretch>
            <a:fillRect/>
          </a:stretch>
        </p:blipFill>
        <p:spPr bwMode="auto">
          <a:xfrm>
            <a:off x="500035" y="2643182"/>
            <a:ext cx="8072493" cy="2600325"/>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sz="2400" dirty="0" smtClean="0"/>
              <a:t>Düzelttiğimiz puanları, </a:t>
            </a:r>
            <a:r>
              <a:rPr lang="tr-TR" sz="2400" b="1" dirty="0" smtClean="0"/>
              <a:t>0 </a:t>
            </a:r>
            <a:r>
              <a:rPr lang="tr-TR" sz="2400" dirty="0" smtClean="0"/>
              <a:t>ve </a:t>
            </a:r>
            <a:r>
              <a:rPr lang="tr-TR" sz="2400" b="1" dirty="0" smtClean="0"/>
              <a:t>1 </a:t>
            </a:r>
            <a:r>
              <a:rPr lang="tr-TR" sz="2400" dirty="0" smtClean="0"/>
              <a:t>olarak sınıflandıracağız. </a:t>
            </a:r>
            <a:r>
              <a:rPr lang="tr-TR" sz="2400" b="1" dirty="0" smtClean="0"/>
              <a:t>3 </a:t>
            </a:r>
            <a:r>
              <a:rPr lang="tr-TR" sz="2400" dirty="0" smtClean="0"/>
              <a:t>puanı bizim için </a:t>
            </a:r>
            <a:r>
              <a:rPr lang="tr-TR" sz="2400" b="1" dirty="0" smtClean="0"/>
              <a:t>nötr </a:t>
            </a:r>
            <a:r>
              <a:rPr lang="tr-TR" sz="2400" dirty="0" smtClean="0"/>
              <a:t>oluyor. Ne </a:t>
            </a:r>
            <a:r>
              <a:rPr lang="tr-TR" sz="2400" b="1" dirty="0" smtClean="0"/>
              <a:t>pozitif </a:t>
            </a:r>
            <a:r>
              <a:rPr lang="tr-TR" sz="2400" dirty="0" smtClean="0"/>
              <a:t>ne de </a:t>
            </a:r>
            <a:r>
              <a:rPr lang="tr-TR" sz="2400" b="1" dirty="0" smtClean="0"/>
              <a:t>negatif </a:t>
            </a:r>
            <a:r>
              <a:rPr lang="tr-TR" sz="2400" dirty="0" smtClean="0"/>
              <a:t>diyebiliyoruz. Bu satırları veriden çıkaracağız. Ardından 3'ten küçüklere </a:t>
            </a:r>
            <a:r>
              <a:rPr lang="tr-TR" sz="2400" b="1" dirty="0" smtClean="0"/>
              <a:t>0 (negatif)</a:t>
            </a:r>
            <a:r>
              <a:rPr lang="tr-TR" sz="2400" dirty="0" smtClean="0"/>
              <a:t>, 3'ten büyüklere </a:t>
            </a:r>
            <a:r>
              <a:rPr lang="tr-TR" sz="2400" b="1" dirty="0" smtClean="0"/>
              <a:t>1 (pozitif)</a:t>
            </a:r>
            <a:r>
              <a:rPr lang="tr-TR" sz="2400" dirty="0" smtClean="0"/>
              <a:t> diye atama yapacağız.</a:t>
            </a:r>
          </a:p>
          <a:p>
            <a:endParaRPr lang="tr-TR" dirty="0"/>
          </a:p>
        </p:txBody>
      </p:sp>
      <p:pic>
        <p:nvPicPr>
          <p:cNvPr id="4098" name="Picture 2" descr="C:\Users\gokha\OneDrive\Resimler\Ekran Görüntüleri\2022-04-05 (22).png"/>
          <p:cNvPicPr>
            <a:picLocks noChangeAspect="1" noChangeArrowheads="1"/>
          </p:cNvPicPr>
          <p:nvPr/>
        </p:nvPicPr>
        <p:blipFill>
          <a:blip r:embed="rId2"/>
          <a:srcRect/>
          <a:stretch>
            <a:fillRect/>
          </a:stretch>
        </p:blipFill>
        <p:spPr bwMode="auto">
          <a:xfrm>
            <a:off x="2143108" y="4214818"/>
            <a:ext cx="4286280" cy="215817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endParaRPr lang="tr-TR" dirty="0"/>
          </a:p>
        </p:txBody>
      </p:sp>
      <p:pic>
        <p:nvPicPr>
          <p:cNvPr id="5122" name="Picture 2" descr="C:\Users\gokha\OneDrive\Resimler\Ekran Görüntüleri\2022-04-05 (23).png"/>
          <p:cNvPicPr>
            <a:picLocks noChangeAspect="1" noChangeArrowheads="1"/>
          </p:cNvPicPr>
          <p:nvPr/>
        </p:nvPicPr>
        <p:blipFill>
          <a:blip r:embed="rId2"/>
          <a:srcRect/>
          <a:stretch>
            <a:fillRect/>
          </a:stretch>
        </p:blipFill>
        <p:spPr bwMode="auto">
          <a:xfrm>
            <a:off x="500034" y="2857496"/>
            <a:ext cx="8164513" cy="20955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r>
              <a:rPr lang="tr-TR" sz="2400" dirty="0" smtClean="0"/>
              <a:t>Veri içerisinden sildiğimiz satırlar olduğu için </a:t>
            </a:r>
            <a:r>
              <a:rPr lang="tr-TR" sz="2400" dirty="0" err="1" smtClean="0"/>
              <a:t>index</a:t>
            </a:r>
            <a:r>
              <a:rPr lang="tr-TR" sz="2400" dirty="0" smtClean="0"/>
              <a:t> yapısı bozuldu. </a:t>
            </a:r>
            <a:r>
              <a:rPr lang="tr-TR" sz="2400" dirty="0" err="1" smtClean="0"/>
              <a:t>İndexleri</a:t>
            </a:r>
            <a:r>
              <a:rPr lang="tr-TR" sz="2400" dirty="0" smtClean="0"/>
              <a:t> </a:t>
            </a:r>
            <a:r>
              <a:rPr lang="tr-TR" sz="2400" dirty="0" err="1" smtClean="0"/>
              <a:t>resetliyoruz</a:t>
            </a:r>
            <a:r>
              <a:rPr lang="tr-TR" sz="2400" dirty="0" smtClean="0"/>
              <a:t>.</a:t>
            </a:r>
            <a:endParaRPr lang="tr-TR" sz="2400" dirty="0"/>
          </a:p>
        </p:txBody>
      </p:sp>
      <p:pic>
        <p:nvPicPr>
          <p:cNvPr id="6146" name="Picture 2" descr="C:\Users\gokha\OneDrive\Resimler\Ekran Görüntüleri\2022-04-05 (24).png"/>
          <p:cNvPicPr>
            <a:picLocks noChangeAspect="1" noChangeArrowheads="1"/>
          </p:cNvPicPr>
          <p:nvPr/>
        </p:nvPicPr>
        <p:blipFill>
          <a:blip r:embed="rId2"/>
          <a:srcRect/>
          <a:stretch>
            <a:fillRect/>
          </a:stretch>
        </p:blipFill>
        <p:spPr bwMode="auto">
          <a:xfrm>
            <a:off x="642910" y="3214686"/>
            <a:ext cx="7930366" cy="2652712"/>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Veri Önişleme Aşamaları</a:t>
            </a:r>
            <a:endParaRPr lang="tr-TR" dirty="0"/>
          </a:p>
        </p:txBody>
      </p:sp>
      <p:sp>
        <p:nvSpPr>
          <p:cNvPr id="3" name="2 İçerik Yer Tutucusu"/>
          <p:cNvSpPr>
            <a:spLocks noGrp="1"/>
          </p:cNvSpPr>
          <p:nvPr>
            <p:ph idx="1"/>
          </p:nvPr>
        </p:nvSpPr>
        <p:spPr/>
        <p:txBody>
          <a:bodyPr/>
          <a:lstStyle/>
          <a:p>
            <a:r>
              <a:rPr lang="tr-TR" sz="2400" dirty="0" smtClean="0"/>
              <a:t>Yorumların ön işlemlerine geçiş yapıyoruz. İlk önce </a:t>
            </a:r>
            <a:r>
              <a:rPr lang="tr-TR" sz="2400" b="1" dirty="0" err="1" smtClean="0"/>
              <a:t>comments</a:t>
            </a:r>
            <a:r>
              <a:rPr lang="tr-TR" sz="2400" b="1" dirty="0" smtClean="0"/>
              <a:t> </a:t>
            </a:r>
            <a:r>
              <a:rPr lang="tr-TR" sz="2400" dirty="0" smtClean="0"/>
              <a:t>altındaki bütün karakterleri küçültüyoruz. Bunu </a:t>
            </a:r>
            <a:r>
              <a:rPr lang="tr-TR" sz="2400" b="1" dirty="0" err="1" smtClean="0"/>
              <a:t>lower</a:t>
            </a:r>
            <a:r>
              <a:rPr lang="tr-TR" sz="2400" dirty="0" smtClean="0"/>
              <a:t> modülü ile gerçekleştireceğiz. </a:t>
            </a:r>
            <a:r>
              <a:rPr lang="tr-TR" sz="2400" b="1" dirty="0" err="1" smtClean="0"/>
              <a:t>Apply</a:t>
            </a:r>
            <a:r>
              <a:rPr lang="tr-TR" sz="2400" dirty="0" smtClean="0"/>
              <a:t> modülü ile tüm veri içerisine uyguluyoruz.</a:t>
            </a:r>
          </a:p>
          <a:p>
            <a:pPr>
              <a:buNone/>
            </a:pPr>
            <a:r>
              <a:rPr lang="tr-TR" dirty="0" smtClean="0"/>
              <a:t/>
            </a:r>
            <a:br>
              <a:rPr lang="tr-TR" dirty="0" smtClean="0"/>
            </a:br>
            <a:endParaRPr lang="tr-T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Küçük harflere dönüştürme</a:t>
            </a:r>
            <a:endParaRPr lang="tr-TR" dirty="0"/>
          </a:p>
        </p:txBody>
      </p:sp>
      <p:sp>
        <p:nvSpPr>
          <p:cNvPr id="3" name="2 İçerik Yer Tutucusu"/>
          <p:cNvSpPr>
            <a:spLocks noGrp="1"/>
          </p:cNvSpPr>
          <p:nvPr>
            <p:ph idx="1"/>
          </p:nvPr>
        </p:nvSpPr>
        <p:spPr/>
        <p:txBody>
          <a:bodyPr/>
          <a:lstStyle/>
          <a:p>
            <a:r>
              <a:rPr lang="tr-TR" dirty="0" smtClean="0"/>
              <a:t>Bütün metni küçük harflere dönüştürmek, standartlaştırmak için yapılmaktadır.</a:t>
            </a:r>
            <a:endParaRPr lang="tr-TR" dirty="0"/>
          </a:p>
        </p:txBody>
      </p:sp>
      <p:pic>
        <p:nvPicPr>
          <p:cNvPr id="7170" name="Picture 2" descr="C:\Users\gokha\OneDrive\Resimler\Ekran Görüntüleri\2022-04-05 (25).png"/>
          <p:cNvPicPr>
            <a:picLocks noChangeAspect="1" noChangeArrowheads="1"/>
          </p:cNvPicPr>
          <p:nvPr/>
        </p:nvPicPr>
        <p:blipFill>
          <a:blip r:embed="rId2"/>
          <a:srcRect/>
          <a:stretch>
            <a:fillRect/>
          </a:stretch>
        </p:blipFill>
        <p:spPr bwMode="auto">
          <a:xfrm>
            <a:off x="642910" y="3286124"/>
            <a:ext cx="7945438" cy="239077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Noktalama işaretlerinin kaldırılması</a:t>
            </a:r>
            <a:endParaRPr lang="tr-TR" dirty="0"/>
          </a:p>
        </p:txBody>
      </p:sp>
      <p:sp>
        <p:nvSpPr>
          <p:cNvPr id="3" name="2 İçerik Yer Tutucusu"/>
          <p:cNvSpPr>
            <a:spLocks noGrp="1"/>
          </p:cNvSpPr>
          <p:nvPr>
            <p:ph idx="1"/>
          </p:nvPr>
        </p:nvSpPr>
        <p:spPr/>
        <p:txBody>
          <a:bodyPr>
            <a:normAutofit fontScale="77500" lnSpcReduction="20000"/>
          </a:bodyPr>
          <a:lstStyle/>
          <a:p>
            <a:r>
              <a:rPr lang="tr-TR" dirty="0" smtClean="0"/>
              <a:t>Şimdi ise noktalama işaretlerini kaldıracağız. </a:t>
            </a:r>
            <a:r>
              <a:rPr lang="tr-TR" b="1" dirty="0" err="1" smtClean="0"/>
              <a:t>remove</a:t>
            </a:r>
            <a:r>
              <a:rPr lang="tr-TR" b="1" dirty="0" smtClean="0"/>
              <a:t>_</a:t>
            </a:r>
            <a:r>
              <a:rPr lang="tr-TR" b="1" dirty="0" err="1" smtClean="0"/>
              <a:t>punctuation</a:t>
            </a:r>
            <a:r>
              <a:rPr lang="tr-TR" dirty="0" smtClean="0"/>
              <a:t> adlı bir fonksiyon yazıyoruz. Bu fonksiyon yorumlar içerisinde dolanacak ve eğer gezindiği karakter noktalama işareti değil ise bunu </a:t>
            </a:r>
            <a:r>
              <a:rPr lang="tr-TR" b="1" dirty="0" err="1" smtClean="0"/>
              <a:t>word</a:t>
            </a:r>
            <a:r>
              <a:rPr lang="tr-TR" b="1" dirty="0" smtClean="0"/>
              <a:t>_</a:t>
            </a:r>
            <a:r>
              <a:rPr lang="tr-TR" b="1" dirty="0" err="1" smtClean="0"/>
              <a:t>wo</a:t>
            </a:r>
            <a:r>
              <a:rPr lang="tr-TR" b="1" dirty="0" smtClean="0"/>
              <a:t>_</a:t>
            </a:r>
            <a:r>
              <a:rPr lang="tr-TR" b="1" dirty="0" err="1" smtClean="0"/>
              <a:t>punc</a:t>
            </a:r>
            <a:r>
              <a:rPr lang="tr-TR" dirty="0" smtClean="0"/>
              <a:t> değişkenine atacak. Ardından da biz bu </a:t>
            </a:r>
            <a:r>
              <a:rPr lang="tr-TR" b="1" dirty="0" err="1" smtClean="0"/>
              <a:t>apply</a:t>
            </a:r>
            <a:r>
              <a:rPr lang="tr-TR" dirty="0" smtClean="0"/>
              <a:t> modülü ile bunu veriye uygulayacağız ve bize veriyi noktalama işaretleri kaldırılmış bir şekilde verecek. Fakat bunu tek başına yaptığımızda içerisinde hala kalkmamış olan </a:t>
            </a:r>
            <a:r>
              <a:rPr lang="tr-TR" b="1" dirty="0" smtClean="0"/>
              <a:t>“\n”</a:t>
            </a:r>
            <a:r>
              <a:rPr lang="tr-TR" dirty="0" smtClean="0"/>
              <a:t> ve </a:t>
            </a:r>
            <a:r>
              <a:rPr lang="tr-TR" b="1" dirty="0" smtClean="0"/>
              <a:t>“\r”</a:t>
            </a:r>
            <a:r>
              <a:rPr lang="tr-TR" dirty="0" smtClean="0"/>
              <a:t> karakterleri yer alıyor. Bunu da kendimiz </a:t>
            </a:r>
            <a:r>
              <a:rPr lang="tr-TR" dirty="0" err="1" smtClean="0"/>
              <a:t>manuel</a:t>
            </a:r>
            <a:r>
              <a:rPr lang="tr-TR" dirty="0" smtClean="0"/>
              <a:t> olarak değiştiriyoruz.</a:t>
            </a:r>
          </a:p>
          <a:p>
            <a:r>
              <a:rPr lang="tr-TR" dirty="0" smtClean="0"/>
              <a:t/>
            </a:r>
            <a:br>
              <a:rPr lang="tr-TR" dirty="0" smtClean="0"/>
            </a:b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Duygu Analizi</a:t>
            </a:r>
            <a:endParaRPr lang="tr-TR" dirty="0"/>
          </a:p>
        </p:txBody>
      </p:sp>
      <p:sp>
        <p:nvSpPr>
          <p:cNvPr id="3" name="2 İçerik Yer Tutucusu"/>
          <p:cNvSpPr>
            <a:spLocks noGrp="1"/>
          </p:cNvSpPr>
          <p:nvPr>
            <p:ph idx="1"/>
          </p:nvPr>
        </p:nvSpPr>
        <p:spPr/>
        <p:txBody>
          <a:bodyPr>
            <a:normAutofit/>
          </a:bodyPr>
          <a:lstStyle/>
          <a:p>
            <a:r>
              <a:rPr lang="tr-TR" sz="2400" dirty="0" smtClean="0"/>
              <a:t>Duygu Analizi asıl olarak, insani duyguları makineye öğretmeyi amaçlamaktadır. Çoğunlukla pozitif, negatif ve nötr olarak sınıflandırma yapılır. Fakat başka birçok çeşitleri de mevcuttur. </a:t>
            </a:r>
            <a:r>
              <a:rPr lang="tr-TR" sz="2400" dirty="0" smtClean="0"/>
              <a:t>Örneğin</a:t>
            </a:r>
            <a:r>
              <a:rPr lang="tr-TR" sz="2400" dirty="0" smtClean="0"/>
              <a:t> mutlu, üzgün, şaşkın, kızgın vb. şeklinde de sınıflandırma yapılabilir.</a:t>
            </a:r>
            <a:endParaRPr lang="tr-T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8194" name="Picture 2" descr="C:\Users\gokha\OneDrive\Resimler\Ekran Görüntüleri\2022-04-05 (26).png"/>
          <p:cNvPicPr>
            <a:picLocks noChangeAspect="1" noChangeArrowheads="1"/>
          </p:cNvPicPr>
          <p:nvPr/>
        </p:nvPicPr>
        <p:blipFill>
          <a:blip r:embed="rId2"/>
          <a:srcRect/>
          <a:stretch>
            <a:fillRect/>
          </a:stretch>
        </p:blipFill>
        <p:spPr bwMode="auto">
          <a:xfrm>
            <a:off x="571472" y="2071678"/>
            <a:ext cx="8135938" cy="405765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r>
              <a:rPr lang="tr-TR" sz="2400" dirty="0" smtClean="0"/>
              <a:t>Sırada </a:t>
            </a:r>
            <a:r>
              <a:rPr lang="tr-TR" sz="2400" dirty="0" err="1" smtClean="0"/>
              <a:t>numerik</a:t>
            </a:r>
            <a:r>
              <a:rPr lang="tr-TR" sz="2400" dirty="0" smtClean="0"/>
              <a:t> karakterleri kaldırmamız gerekiyor. Bunun içinde </a:t>
            </a:r>
            <a:r>
              <a:rPr lang="tr-TR" sz="2400" b="1" dirty="0" err="1" smtClean="0"/>
              <a:t>remove</a:t>
            </a:r>
            <a:r>
              <a:rPr lang="tr-TR" sz="2400" b="1" dirty="0" smtClean="0"/>
              <a:t>_</a:t>
            </a:r>
            <a:r>
              <a:rPr lang="tr-TR" sz="2400" b="1" dirty="0" err="1" smtClean="0"/>
              <a:t>numeric</a:t>
            </a:r>
            <a:r>
              <a:rPr lang="tr-TR" sz="2400" dirty="0" smtClean="0"/>
              <a:t> isimli bir fonksiyon yazıyoruz. Bu fonksiyon da yorumlar içerisinde dolanacak ve </a:t>
            </a:r>
            <a:r>
              <a:rPr lang="tr-TR" sz="2400" dirty="0" err="1" smtClean="0"/>
              <a:t>numerik</a:t>
            </a:r>
            <a:r>
              <a:rPr lang="tr-TR" sz="2400" dirty="0" smtClean="0"/>
              <a:t> olmayan her şeyi </a:t>
            </a:r>
            <a:r>
              <a:rPr lang="tr-TR" sz="2400" b="1" dirty="0" err="1" smtClean="0"/>
              <a:t>output</a:t>
            </a:r>
            <a:r>
              <a:rPr lang="tr-TR" sz="2400" dirty="0" smtClean="0"/>
              <a:t> değişkeninin içerisine atacak. Ardından bize de </a:t>
            </a:r>
            <a:r>
              <a:rPr lang="tr-TR" sz="2400" dirty="0" err="1" smtClean="0"/>
              <a:t>numerik</a:t>
            </a:r>
            <a:r>
              <a:rPr lang="tr-TR" sz="2400" dirty="0" smtClean="0"/>
              <a:t> karakterler kaldırılmış olarak bir çıktı verecek.</a:t>
            </a:r>
            <a:endParaRPr lang="tr-TR"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Kodlama görüntüsü:</a:t>
            </a:r>
          </a:p>
          <a:p>
            <a:endParaRPr lang="tr-TR" dirty="0"/>
          </a:p>
        </p:txBody>
      </p:sp>
      <p:pic>
        <p:nvPicPr>
          <p:cNvPr id="9218" name="Picture 2" descr="C:\Users\gokha\OneDrive\Resimler\Ekran Görüntüleri\2022-04-05 (27).png"/>
          <p:cNvPicPr>
            <a:picLocks noChangeAspect="1" noChangeArrowheads="1"/>
          </p:cNvPicPr>
          <p:nvPr/>
        </p:nvPicPr>
        <p:blipFill>
          <a:blip r:embed="rId2"/>
          <a:srcRect/>
          <a:stretch>
            <a:fillRect/>
          </a:stretch>
        </p:blipFill>
        <p:spPr bwMode="auto">
          <a:xfrm>
            <a:off x="500034" y="2714620"/>
            <a:ext cx="8088312" cy="32385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r>
              <a:rPr lang="tr-TR" sz="2200" dirty="0" smtClean="0"/>
              <a:t>Artık modeli kurmak için girişimlerde bulunabiliriz. Etiketleri (</a:t>
            </a:r>
            <a:r>
              <a:rPr lang="tr-TR" sz="2200" dirty="0" err="1" smtClean="0"/>
              <a:t>points</a:t>
            </a:r>
            <a:r>
              <a:rPr lang="tr-TR" sz="2200" dirty="0" smtClean="0"/>
              <a:t>) ve yorumları (</a:t>
            </a:r>
            <a:r>
              <a:rPr lang="tr-TR" sz="2200" dirty="0" err="1" smtClean="0"/>
              <a:t>comments</a:t>
            </a:r>
            <a:r>
              <a:rPr lang="tr-TR" sz="2200" dirty="0" smtClean="0"/>
              <a:t>) ayırarak listeler içerisine alıyoruz.</a:t>
            </a:r>
          </a:p>
          <a:p>
            <a:r>
              <a:rPr lang="tr-TR" sz="2200" dirty="0" smtClean="0"/>
              <a:t>Elimizdeki verilerin </a:t>
            </a:r>
            <a:r>
              <a:rPr lang="tr-TR" sz="2200" b="1" dirty="0" smtClean="0"/>
              <a:t>%80</a:t>
            </a:r>
            <a:r>
              <a:rPr lang="tr-TR" sz="2200" dirty="0" smtClean="0"/>
              <a:t>'i ile modeli kurup, </a:t>
            </a:r>
            <a:r>
              <a:rPr lang="tr-TR" sz="2200" b="1" dirty="0" smtClean="0"/>
              <a:t>%20</a:t>
            </a:r>
            <a:r>
              <a:rPr lang="tr-TR" sz="2200" dirty="0" smtClean="0"/>
              <a:t>'si ile modelimizi test edeceğiz. Bu sebepten dolayı öncelikle verinin boyutunun %80'inini alarak </a:t>
            </a:r>
            <a:r>
              <a:rPr lang="tr-TR" sz="2200" b="1" dirty="0" err="1" smtClean="0"/>
              <a:t>cutoff</a:t>
            </a:r>
            <a:r>
              <a:rPr lang="tr-TR" sz="2200" b="1" dirty="0" smtClean="0"/>
              <a:t> </a:t>
            </a:r>
            <a:r>
              <a:rPr lang="tr-TR" sz="2200" dirty="0" smtClean="0"/>
              <a:t>değişkenine atıyoruz. Ardından da </a:t>
            </a:r>
            <a:r>
              <a:rPr lang="tr-TR" sz="2200" b="1" dirty="0" err="1" smtClean="0"/>
              <a:t>cutoff</a:t>
            </a:r>
            <a:r>
              <a:rPr lang="tr-TR" sz="2200" b="1" dirty="0" smtClean="0"/>
              <a:t> </a:t>
            </a:r>
            <a:r>
              <a:rPr lang="tr-TR" sz="2200" dirty="0" smtClean="0"/>
              <a:t>değişkenine göre oluşturduğumuz </a:t>
            </a:r>
            <a:r>
              <a:rPr lang="tr-TR" sz="2200" b="1" dirty="0" err="1" smtClean="0"/>
              <a:t>target</a:t>
            </a:r>
            <a:r>
              <a:rPr lang="tr-TR" sz="2200" b="1" dirty="0" smtClean="0"/>
              <a:t> </a:t>
            </a:r>
            <a:r>
              <a:rPr lang="tr-TR" sz="2200" dirty="0" smtClean="0"/>
              <a:t>ve </a:t>
            </a:r>
            <a:r>
              <a:rPr lang="tr-TR" sz="2200" b="1" dirty="0" smtClean="0"/>
              <a:t>data </a:t>
            </a:r>
            <a:r>
              <a:rPr lang="tr-TR" sz="2200" dirty="0" smtClean="0"/>
              <a:t>listelerini, </a:t>
            </a:r>
            <a:r>
              <a:rPr lang="tr-TR" sz="2200" b="1" dirty="0" err="1" smtClean="0"/>
              <a:t>train</a:t>
            </a:r>
            <a:r>
              <a:rPr lang="tr-TR" sz="2200" b="1" dirty="0" smtClean="0"/>
              <a:t> </a:t>
            </a:r>
            <a:r>
              <a:rPr lang="tr-TR" sz="2200" dirty="0" smtClean="0"/>
              <a:t>ve </a:t>
            </a:r>
            <a:r>
              <a:rPr lang="tr-TR" sz="2200" b="1" dirty="0" smtClean="0"/>
              <a:t>test </a:t>
            </a:r>
            <a:r>
              <a:rPr lang="tr-TR" sz="2200" dirty="0" smtClean="0"/>
              <a:t>olarak ayırıyoruz.</a:t>
            </a:r>
          </a:p>
          <a:p>
            <a:endParaRPr lang="tr-T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Veri setini eğitim ve test kümesi olarak ayırma işlemi:</a:t>
            </a:r>
            <a:endParaRPr lang="tr-TR" dirty="0"/>
          </a:p>
        </p:txBody>
      </p:sp>
      <p:pic>
        <p:nvPicPr>
          <p:cNvPr id="10242" name="Picture 2" descr="C:\Users\gokha\OneDrive\Resimler\Ekran Görüntüleri\2022-04-05 (28).png"/>
          <p:cNvPicPr>
            <a:picLocks noChangeAspect="1" noChangeArrowheads="1"/>
          </p:cNvPicPr>
          <p:nvPr/>
        </p:nvPicPr>
        <p:blipFill>
          <a:blip r:embed="rId2"/>
          <a:srcRect/>
          <a:stretch>
            <a:fillRect/>
          </a:stretch>
        </p:blipFill>
        <p:spPr bwMode="auto">
          <a:xfrm>
            <a:off x="642910" y="3143248"/>
            <a:ext cx="8078788" cy="165735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Tokenlaştırma</a:t>
            </a:r>
            <a:r>
              <a:rPr lang="tr-TR" dirty="0" smtClean="0"/>
              <a:t> (</a:t>
            </a:r>
            <a:r>
              <a:rPr lang="tr-TR" dirty="0" err="1" smtClean="0"/>
              <a:t>Tokenization</a:t>
            </a:r>
            <a:r>
              <a:rPr lang="tr-TR" dirty="0" smtClean="0"/>
              <a:t>)</a:t>
            </a:r>
            <a:endParaRPr lang="tr-TR" dirty="0"/>
          </a:p>
        </p:txBody>
      </p:sp>
      <p:sp>
        <p:nvSpPr>
          <p:cNvPr id="3" name="2 İçerik Yer Tutucusu"/>
          <p:cNvSpPr>
            <a:spLocks noGrp="1"/>
          </p:cNvSpPr>
          <p:nvPr>
            <p:ph idx="1"/>
          </p:nvPr>
        </p:nvSpPr>
        <p:spPr/>
        <p:txBody>
          <a:bodyPr>
            <a:normAutofit/>
          </a:bodyPr>
          <a:lstStyle/>
          <a:p>
            <a:r>
              <a:rPr lang="tr-TR" sz="2400" dirty="0" smtClean="0"/>
              <a:t>Artık elimizdekileri </a:t>
            </a:r>
            <a:r>
              <a:rPr lang="tr-TR" sz="2400" dirty="0" err="1" smtClean="0"/>
              <a:t>tokenleştirebiliriz</a:t>
            </a:r>
            <a:r>
              <a:rPr lang="tr-TR" sz="2400" dirty="0" smtClean="0"/>
              <a:t>. </a:t>
            </a:r>
            <a:r>
              <a:rPr lang="tr-TR" sz="2400" dirty="0" err="1" smtClean="0"/>
              <a:t>Tokenleştirme</a:t>
            </a:r>
            <a:r>
              <a:rPr lang="tr-TR" sz="2400" dirty="0" smtClean="0"/>
              <a:t> işlemi yapılırken her yorum kelimelere ayrılacak. Kelime haznesindeki her kelimeye karşılık farklı bir sayı gelecek. İlk önce kelime </a:t>
            </a:r>
            <a:r>
              <a:rPr lang="tr-TR" sz="2400" dirty="0" smtClean="0"/>
              <a:t>haznemizde </a:t>
            </a:r>
            <a:r>
              <a:rPr lang="tr-TR" sz="2400" dirty="0" smtClean="0"/>
              <a:t>en fazla kaç tane kelime oluşsun bunu belirleyeceğiz. Bunun için </a:t>
            </a:r>
            <a:r>
              <a:rPr lang="tr-TR" sz="2400" b="1" dirty="0" err="1" smtClean="0"/>
              <a:t>num</a:t>
            </a:r>
            <a:r>
              <a:rPr lang="tr-TR" sz="2400" b="1" dirty="0" smtClean="0"/>
              <a:t>_</a:t>
            </a:r>
            <a:r>
              <a:rPr lang="tr-TR" sz="2400" b="1" dirty="0" err="1" smtClean="0"/>
              <a:t>words</a:t>
            </a:r>
            <a:r>
              <a:rPr lang="tr-TR" sz="2400" dirty="0" smtClean="0"/>
              <a:t> değişkenine </a:t>
            </a:r>
            <a:r>
              <a:rPr lang="tr-TR" sz="2400" b="1" dirty="0" smtClean="0"/>
              <a:t>10.000</a:t>
            </a:r>
            <a:r>
              <a:rPr lang="tr-TR" sz="2400" dirty="0" smtClean="0"/>
              <a:t> değerini veriyoruz. Bununla beraber en sık geçen </a:t>
            </a:r>
            <a:r>
              <a:rPr lang="tr-TR" sz="2400" b="1" dirty="0" smtClean="0"/>
              <a:t>10.000</a:t>
            </a:r>
            <a:r>
              <a:rPr lang="tr-TR" sz="2400" dirty="0" smtClean="0"/>
              <a:t> kelimeyi alacağız. Duygu Analizi yapacağımız için veri içerisindeki tüm kelimeleri almamıza gerek yok. </a:t>
            </a:r>
            <a:r>
              <a:rPr lang="tr-TR" sz="2400" dirty="0" err="1" smtClean="0"/>
              <a:t>Tokenleştirme</a:t>
            </a:r>
            <a:r>
              <a:rPr lang="tr-TR" sz="2400" dirty="0" smtClean="0"/>
              <a:t> işlemini </a:t>
            </a:r>
            <a:r>
              <a:rPr lang="tr-TR" sz="2400" b="1" dirty="0" smtClean="0"/>
              <a:t>“</a:t>
            </a:r>
            <a:r>
              <a:rPr lang="tr-TR" sz="2400" b="1" dirty="0" err="1" smtClean="0"/>
              <a:t>keras</a:t>
            </a:r>
            <a:r>
              <a:rPr lang="tr-TR" sz="2400" b="1" dirty="0" smtClean="0"/>
              <a:t>”</a:t>
            </a:r>
            <a:r>
              <a:rPr lang="tr-TR" sz="2400" dirty="0" smtClean="0"/>
              <a:t> kullanarak gerçekleştiriyoruz</a:t>
            </a:r>
            <a:r>
              <a:rPr lang="tr-TR" sz="2400" dirty="0" smtClean="0"/>
              <a:t>.</a:t>
            </a:r>
            <a:endParaRPr lang="tr-TR" sz="24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endParaRPr lang="tr-TR" dirty="0" smtClean="0"/>
          </a:p>
          <a:p>
            <a:endParaRPr lang="tr-TR" dirty="0" smtClean="0"/>
          </a:p>
          <a:p>
            <a:endParaRPr lang="tr-TR" b="1" dirty="0" smtClean="0"/>
          </a:p>
          <a:p>
            <a:pPr>
              <a:buNone/>
            </a:pPr>
            <a:endParaRPr lang="tr-TR" b="1" dirty="0" smtClean="0"/>
          </a:p>
          <a:p>
            <a:r>
              <a:rPr lang="tr-TR" b="1" dirty="0" err="1" smtClean="0"/>
              <a:t>Tokenizer</a:t>
            </a:r>
            <a:r>
              <a:rPr lang="tr-TR" b="1" dirty="0" smtClean="0"/>
              <a:t> </a:t>
            </a:r>
            <a:r>
              <a:rPr lang="tr-TR" dirty="0" smtClean="0"/>
              <a:t>tanımladığımıza göre elimizdeki veriyi </a:t>
            </a:r>
            <a:r>
              <a:rPr lang="tr-TR" dirty="0" err="1" smtClean="0"/>
              <a:t>tokenleştirebiliriz</a:t>
            </a:r>
            <a:r>
              <a:rPr lang="tr-TR" dirty="0" smtClean="0"/>
              <a:t>.</a:t>
            </a:r>
            <a:endParaRPr lang="tr-TR" dirty="0" smtClean="0"/>
          </a:p>
        </p:txBody>
      </p:sp>
      <p:pic>
        <p:nvPicPr>
          <p:cNvPr id="11266" name="Picture 2" descr="C:\Users\gokha\OneDrive\Resimler\Ekran Görüntüleri\2022-04-05 (29).png"/>
          <p:cNvPicPr>
            <a:picLocks noChangeAspect="1" noChangeArrowheads="1"/>
          </p:cNvPicPr>
          <p:nvPr/>
        </p:nvPicPr>
        <p:blipFill>
          <a:blip r:embed="rId2"/>
          <a:srcRect/>
          <a:stretch>
            <a:fillRect/>
          </a:stretch>
        </p:blipFill>
        <p:spPr bwMode="auto">
          <a:xfrm>
            <a:off x="785786" y="2285992"/>
            <a:ext cx="7643866" cy="104775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r>
              <a:rPr lang="tr-TR" sz="2400" b="1" dirty="0" err="1" smtClean="0"/>
              <a:t>Train</a:t>
            </a:r>
            <a:r>
              <a:rPr lang="tr-TR" sz="2400" b="1" dirty="0" smtClean="0"/>
              <a:t> </a:t>
            </a:r>
            <a:r>
              <a:rPr lang="tr-TR" sz="2400" dirty="0" smtClean="0"/>
              <a:t>ve </a:t>
            </a:r>
            <a:r>
              <a:rPr lang="tr-TR" sz="2400" b="1" dirty="0" smtClean="0"/>
              <a:t>test </a:t>
            </a:r>
            <a:r>
              <a:rPr lang="tr-TR" sz="2400" dirty="0" smtClean="0"/>
              <a:t>verisindeki tüm yorumları </a:t>
            </a:r>
            <a:r>
              <a:rPr lang="tr-TR" sz="2400" b="1" dirty="0" err="1" smtClean="0"/>
              <a:t>tokenler</a:t>
            </a:r>
            <a:r>
              <a:rPr lang="tr-TR" sz="2400" b="1" dirty="0" smtClean="0"/>
              <a:t> </a:t>
            </a:r>
            <a:r>
              <a:rPr lang="tr-TR" sz="2400" dirty="0" smtClean="0"/>
              <a:t>halinde bir değişken içerisinde saklayalım. Ardından da </a:t>
            </a:r>
            <a:r>
              <a:rPr lang="tr-TR" sz="2400" b="1" dirty="0" smtClean="0"/>
              <a:t>1000</a:t>
            </a:r>
            <a:r>
              <a:rPr lang="tr-TR" sz="2400" dirty="0" smtClean="0"/>
              <a:t>. satırın nasıl gözüktüğünü kontrol edelim</a:t>
            </a:r>
            <a:r>
              <a:rPr lang="tr-TR" sz="2400" dirty="0" smtClean="0"/>
              <a:t>.</a:t>
            </a:r>
          </a:p>
          <a:p>
            <a:endParaRPr lang="tr-TR" sz="2400" dirty="0"/>
          </a:p>
        </p:txBody>
      </p:sp>
      <p:pic>
        <p:nvPicPr>
          <p:cNvPr id="12290" name="Picture 2" descr="C:\Users\gokha\OneDrive\Resimler\Ekran Görüntüleri\2022-04-05 (30).png"/>
          <p:cNvPicPr>
            <a:picLocks noChangeAspect="1" noChangeArrowheads="1"/>
          </p:cNvPicPr>
          <p:nvPr/>
        </p:nvPicPr>
        <p:blipFill>
          <a:blip r:embed="rId2"/>
          <a:srcRect/>
          <a:stretch>
            <a:fillRect/>
          </a:stretch>
        </p:blipFill>
        <p:spPr bwMode="auto">
          <a:xfrm>
            <a:off x="642910" y="3786190"/>
            <a:ext cx="8021638" cy="208597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fontScale="70000" lnSpcReduction="20000"/>
          </a:bodyPr>
          <a:lstStyle/>
          <a:p>
            <a:r>
              <a:rPr lang="tr-TR" dirty="0" smtClean="0"/>
              <a:t>Kelime haznesini sınırlandırdığımız için her kelimeye karşılık bir </a:t>
            </a:r>
            <a:r>
              <a:rPr lang="tr-TR" b="1" dirty="0" err="1" smtClean="0"/>
              <a:t>token</a:t>
            </a:r>
            <a:r>
              <a:rPr lang="tr-TR" b="1" dirty="0" smtClean="0"/>
              <a:t> </a:t>
            </a:r>
            <a:r>
              <a:rPr lang="tr-TR" dirty="0" smtClean="0"/>
              <a:t>bulunmayacak. Eğer kelime haznesinde değilse o kelime, yok </a:t>
            </a:r>
            <a:r>
              <a:rPr lang="tr-TR" dirty="0" smtClean="0"/>
              <a:t>sayılacak</a:t>
            </a:r>
            <a:r>
              <a:rPr lang="tr-TR" dirty="0" smtClean="0"/>
              <a:t>.</a:t>
            </a:r>
          </a:p>
          <a:p>
            <a:r>
              <a:rPr lang="tr-TR" dirty="0" smtClean="0"/>
              <a:t>Sinir ağlarında genellikle </a:t>
            </a:r>
            <a:r>
              <a:rPr lang="tr-TR" b="1" dirty="0" smtClean="0"/>
              <a:t>RNN </a:t>
            </a:r>
            <a:r>
              <a:rPr lang="tr-TR" dirty="0" smtClean="0"/>
              <a:t>ile oluşturduğumuz modellere belli boyutlarda </a:t>
            </a:r>
            <a:r>
              <a:rPr lang="tr-TR" dirty="0" err="1" smtClean="0"/>
              <a:t>inputlar</a:t>
            </a:r>
            <a:r>
              <a:rPr lang="tr-TR" dirty="0" smtClean="0"/>
              <a:t> veririz. Bizim verideki yorumlar hepsi farklı sayılardaki kelimelerden oluşmaktadır. Farklı sayılardaki kelimeleri </a:t>
            </a:r>
            <a:r>
              <a:rPr lang="tr-TR" b="1" dirty="0" smtClean="0"/>
              <a:t>RNN </a:t>
            </a:r>
            <a:r>
              <a:rPr lang="tr-TR" dirty="0" smtClean="0"/>
              <a:t>içerisine </a:t>
            </a:r>
            <a:r>
              <a:rPr lang="tr-TR" dirty="0" err="1" smtClean="0"/>
              <a:t>input</a:t>
            </a:r>
            <a:r>
              <a:rPr lang="tr-TR" dirty="0" smtClean="0"/>
              <a:t> olarak veremeyiz. Tüm yorumları aynı boyuta getirmemiz gerekir. Eğer yorum belirlediğimiz boyuttan düşük boyutta olursa </a:t>
            </a:r>
            <a:r>
              <a:rPr lang="tr-TR" b="1" dirty="0" smtClean="0"/>
              <a:t>0 </a:t>
            </a:r>
            <a:r>
              <a:rPr lang="tr-TR" dirty="0" smtClean="0"/>
              <a:t>eklenecek. Eğer yorum belirlediğimiz boyuttan yüksekse belirli kısımları silerek kendi belirlediğimiz boyuta getireceğiz.</a:t>
            </a:r>
          </a:p>
          <a:p>
            <a:r>
              <a:rPr lang="tr-TR" dirty="0" smtClean="0"/>
              <a:t>Öncelikle </a:t>
            </a:r>
            <a:r>
              <a:rPr lang="tr-TR" dirty="0" err="1" smtClean="0"/>
              <a:t>for</a:t>
            </a:r>
            <a:r>
              <a:rPr lang="tr-TR" dirty="0" smtClean="0"/>
              <a:t> döngüsü oluşturup veri setimizdeki her yorumun üzerinden tek tek geçeceğiz ve </a:t>
            </a:r>
            <a:r>
              <a:rPr lang="tr-TR" dirty="0" err="1" smtClean="0"/>
              <a:t>token</a:t>
            </a:r>
            <a:r>
              <a:rPr lang="tr-TR" dirty="0" smtClean="0"/>
              <a:t> sayısını alacağız. Liste üzerinde işlem yapmayı kolaylaştırmak amacıyla da listeyi </a:t>
            </a:r>
            <a:r>
              <a:rPr lang="tr-TR" b="1" dirty="0" err="1" smtClean="0"/>
              <a:t>numpy</a:t>
            </a:r>
            <a:r>
              <a:rPr lang="tr-TR" b="1" dirty="0" smtClean="0"/>
              <a:t> </a:t>
            </a:r>
            <a:r>
              <a:rPr lang="tr-TR" b="1" dirty="0" err="1" smtClean="0"/>
              <a:t>array</a:t>
            </a:r>
            <a:r>
              <a:rPr lang="tr-TR" dirty="0" err="1" smtClean="0"/>
              <a:t>’e</a:t>
            </a:r>
            <a:r>
              <a:rPr lang="tr-TR" dirty="0" smtClean="0"/>
              <a:t> dönüştüreceğiz.</a:t>
            </a:r>
          </a:p>
          <a:p>
            <a:endParaRPr lang="tr-T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dirty="0" smtClean="0"/>
          </a:p>
          <a:p>
            <a:endParaRPr lang="tr-TR" dirty="0" smtClean="0"/>
          </a:p>
          <a:p>
            <a:endParaRPr lang="tr-TR" dirty="0" smtClean="0"/>
          </a:p>
          <a:p>
            <a:r>
              <a:rPr lang="tr-TR" sz="2000" dirty="0" smtClean="0"/>
              <a:t>Ortalama olarak bir yorumda kaç tane </a:t>
            </a:r>
            <a:r>
              <a:rPr lang="tr-TR" sz="2000" dirty="0" err="1" smtClean="0"/>
              <a:t>token</a:t>
            </a:r>
            <a:r>
              <a:rPr lang="tr-TR" sz="2000" dirty="0" smtClean="0"/>
              <a:t> olduğuna bakalım.</a:t>
            </a:r>
          </a:p>
          <a:p>
            <a:endParaRPr lang="tr-TR" sz="2400" dirty="0" smtClean="0"/>
          </a:p>
          <a:p>
            <a:endParaRPr lang="tr-TR" dirty="0" smtClean="0"/>
          </a:p>
          <a:p>
            <a:r>
              <a:rPr lang="tr-TR" sz="2000" dirty="0" smtClean="0"/>
              <a:t>En fazla </a:t>
            </a:r>
            <a:r>
              <a:rPr lang="tr-TR" sz="2000" dirty="0" err="1" smtClean="0"/>
              <a:t>token</a:t>
            </a:r>
            <a:r>
              <a:rPr lang="tr-TR" sz="2000" dirty="0" smtClean="0"/>
              <a:t> bulunan yorumun </a:t>
            </a:r>
            <a:r>
              <a:rPr lang="tr-TR" sz="2000" dirty="0" err="1" smtClean="0"/>
              <a:t>token</a:t>
            </a:r>
            <a:r>
              <a:rPr lang="tr-TR" sz="2000" dirty="0" smtClean="0"/>
              <a:t> sayısına bakalım.</a:t>
            </a:r>
            <a:endParaRPr lang="tr-TR" sz="2000" dirty="0"/>
          </a:p>
        </p:txBody>
      </p:sp>
      <p:pic>
        <p:nvPicPr>
          <p:cNvPr id="13314" name="Picture 2" descr="C:\Users\gokha\OneDrive\Resimler\Ekran Görüntüleri\2022-04-05 (31).png"/>
          <p:cNvPicPr>
            <a:picLocks noChangeAspect="1" noChangeArrowheads="1"/>
          </p:cNvPicPr>
          <p:nvPr/>
        </p:nvPicPr>
        <p:blipFill>
          <a:blip r:embed="rId2"/>
          <a:srcRect/>
          <a:stretch>
            <a:fillRect/>
          </a:stretch>
        </p:blipFill>
        <p:spPr bwMode="auto">
          <a:xfrm>
            <a:off x="642910" y="1928802"/>
            <a:ext cx="8040687" cy="1171575"/>
          </a:xfrm>
          <a:prstGeom prst="rect">
            <a:avLst/>
          </a:prstGeom>
          <a:noFill/>
        </p:spPr>
      </p:pic>
      <p:pic>
        <p:nvPicPr>
          <p:cNvPr id="13315" name="Picture 3" descr="C:\Users\gokha\OneDrive\Resimler\Ekran Görüntüleri\2022-04-05 (32).png"/>
          <p:cNvPicPr>
            <a:picLocks noChangeAspect="1" noChangeArrowheads="1"/>
          </p:cNvPicPr>
          <p:nvPr/>
        </p:nvPicPr>
        <p:blipFill>
          <a:blip r:embed="rId3"/>
          <a:srcRect/>
          <a:stretch>
            <a:fillRect/>
          </a:stretch>
        </p:blipFill>
        <p:spPr bwMode="auto">
          <a:xfrm>
            <a:off x="2143108" y="4143380"/>
            <a:ext cx="3000395" cy="857255"/>
          </a:xfrm>
          <a:prstGeom prst="rect">
            <a:avLst/>
          </a:prstGeom>
          <a:noFill/>
        </p:spPr>
      </p:pic>
      <p:pic>
        <p:nvPicPr>
          <p:cNvPr id="13317" name="Picture 5" descr="C:\Users\gokha\OneDrive\Resimler\Ekran Görüntüleri\2022-04-05 (33).png"/>
          <p:cNvPicPr>
            <a:picLocks noChangeAspect="1" noChangeArrowheads="1"/>
          </p:cNvPicPr>
          <p:nvPr/>
        </p:nvPicPr>
        <p:blipFill>
          <a:blip r:embed="rId4"/>
          <a:srcRect/>
          <a:stretch>
            <a:fillRect/>
          </a:stretch>
        </p:blipFill>
        <p:spPr bwMode="auto">
          <a:xfrm>
            <a:off x="2071670" y="5572140"/>
            <a:ext cx="3028950" cy="8382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Son gelişmeler</a:t>
            </a:r>
            <a:endParaRPr lang="tr-TR" dirty="0"/>
          </a:p>
        </p:txBody>
      </p:sp>
      <p:sp>
        <p:nvSpPr>
          <p:cNvPr id="3" name="2 İçerik Yer Tutucusu"/>
          <p:cNvSpPr>
            <a:spLocks noGrp="1"/>
          </p:cNvSpPr>
          <p:nvPr>
            <p:ph idx="1"/>
          </p:nvPr>
        </p:nvSpPr>
        <p:spPr/>
        <p:txBody>
          <a:bodyPr>
            <a:normAutofit fontScale="85000" lnSpcReduction="20000"/>
          </a:bodyPr>
          <a:lstStyle/>
          <a:p>
            <a:r>
              <a:rPr lang="tr-TR" dirty="0" smtClean="0"/>
              <a:t>Son zamanlarda çok fazla önem kazanan bir alan oldu. Özellikle </a:t>
            </a:r>
            <a:r>
              <a:rPr lang="tr-TR" dirty="0" err="1" smtClean="0"/>
              <a:t>pandemi</a:t>
            </a:r>
            <a:r>
              <a:rPr lang="tr-TR" dirty="0" smtClean="0"/>
              <a:t> süreci içerisinde yorumların önemi kat kat arttı. İnsanlar sosyal medya, film/dizi platformları, e-ticaret vb. sitelerde oldukça fazla vakit geçirmeye başladı. Bunlardan birisi için duygu analizi örneği verecek olursak; e-ticaret sitelerinde herhangi bir ürünün alışverişinden sonra yapılan yorumlar alıcının o ürün hakkındaki duygularını, tutumunu belirlemeye fayda sağlar. Bu sayede satıcı müşteri tutumunu tespit edip yapılması gereken herhangi bir şey varsa yapmak ya da düzeltilmesi gereken herhangi bir durum varsa düzeltmek konusunda girişimlerde bulunur. </a:t>
            </a:r>
            <a:endParaRPr lang="tr-T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r>
              <a:rPr lang="tr-TR" sz="2000" dirty="0" smtClean="0"/>
              <a:t>Şimdi yorumların boyutlarını eşitleyeceğiz. Bunun için kendimiz bir boyut belirliyoruz. Kendimiz değer verebiliriz, en yüksek </a:t>
            </a:r>
            <a:r>
              <a:rPr lang="tr-TR" sz="2000" dirty="0" err="1" smtClean="0"/>
              <a:t>tokenli</a:t>
            </a:r>
            <a:r>
              <a:rPr lang="tr-TR" sz="2000" dirty="0" smtClean="0"/>
              <a:t> yorumun boyutunu kullanabiliriz ya da ortalamayı alabiliriz. Biz ise ortalamayı alıp 2 standart sapma ekleyerek elde edeceğiz</a:t>
            </a:r>
            <a:r>
              <a:rPr lang="tr-TR" sz="2000" dirty="0" smtClean="0"/>
              <a:t>.</a:t>
            </a:r>
          </a:p>
          <a:p>
            <a:endParaRPr lang="tr-TR" sz="2000" dirty="0"/>
          </a:p>
        </p:txBody>
      </p:sp>
      <p:pic>
        <p:nvPicPr>
          <p:cNvPr id="14338" name="Picture 2" descr="C:\Users\gokha\OneDrive\Resimler\Ekran Görüntüleri\2022-04-05 (34).png"/>
          <p:cNvPicPr>
            <a:picLocks noChangeAspect="1" noChangeArrowheads="1"/>
          </p:cNvPicPr>
          <p:nvPr/>
        </p:nvPicPr>
        <p:blipFill>
          <a:blip r:embed="rId2"/>
          <a:srcRect/>
          <a:stretch>
            <a:fillRect/>
          </a:stretch>
        </p:blipFill>
        <p:spPr bwMode="auto">
          <a:xfrm>
            <a:off x="928662" y="4000504"/>
            <a:ext cx="7715304" cy="11811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r>
              <a:rPr lang="tr-TR" sz="2000" dirty="0" smtClean="0"/>
              <a:t>Elde ettiğimiz boyut yorumların yüzde kaçını kapsıyor bakalım.</a:t>
            </a:r>
            <a:endParaRPr lang="tr-TR" sz="2000" dirty="0"/>
          </a:p>
        </p:txBody>
      </p:sp>
      <p:pic>
        <p:nvPicPr>
          <p:cNvPr id="15363" name="Picture 3" descr="C:\Users\gokha\OneDrive\Resimler\Ekran Görüntüleri\2022-04-05 (39).png"/>
          <p:cNvPicPr>
            <a:picLocks noChangeAspect="1" noChangeArrowheads="1"/>
          </p:cNvPicPr>
          <p:nvPr/>
        </p:nvPicPr>
        <p:blipFill>
          <a:blip r:embed="rId2"/>
          <a:srcRect/>
          <a:stretch>
            <a:fillRect/>
          </a:stretch>
        </p:blipFill>
        <p:spPr bwMode="auto">
          <a:xfrm>
            <a:off x="1071538" y="2928934"/>
            <a:ext cx="6643734" cy="1285884"/>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r>
              <a:rPr lang="tr-TR" sz="2000" b="1" dirty="0" err="1" smtClean="0"/>
              <a:t>Train</a:t>
            </a:r>
            <a:r>
              <a:rPr lang="tr-TR" sz="2000" b="1" dirty="0" smtClean="0"/>
              <a:t> </a:t>
            </a:r>
            <a:r>
              <a:rPr lang="tr-TR" sz="2000" dirty="0" smtClean="0"/>
              <a:t>setindeki her yorumun boyutunu elde ettiğimiz boyuta getiriyoruz. İlk önce </a:t>
            </a:r>
            <a:r>
              <a:rPr lang="tr-TR" sz="2000" b="1" dirty="0" err="1" smtClean="0"/>
              <a:t>padding</a:t>
            </a:r>
            <a:r>
              <a:rPr lang="tr-TR" sz="2000" b="1" dirty="0" smtClean="0"/>
              <a:t> </a:t>
            </a:r>
            <a:r>
              <a:rPr lang="tr-TR" sz="2000" dirty="0" smtClean="0"/>
              <a:t>eklenecek veriyi giriyoruz. Ardından belirlediğimiz boyutu giriyoruz.</a:t>
            </a:r>
            <a:endParaRPr lang="tr-TR" sz="2000" dirty="0"/>
          </a:p>
        </p:txBody>
      </p:sp>
      <p:pic>
        <p:nvPicPr>
          <p:cNvPr id="16386" name="Picture 2" descr="C:\Users\gokha\OneDrive\Resimler\Ekran Görüntüleri\2022-04-05 (40).png"/>
          <p:cNvPicPr>
            <a:picLocks noChangeAspect="1" noChangeArrowheads="1"/>
          </p:cNvPicPr>
          <p:nvPr/>
        </p:nvPicPr>
        <p:blipFill>
          <a:blip r:embed="rId2"/>
          <a:srcRect/>
          <a:stretch>
            <a:fillRect/>
          </a:stretch>
        </p:blipFill>
        <p:spPr bwMode="auto">
          <a:xfrm>
            <a:off x="928662" y="3286124"/>
            <a:ext cx="7358114" cy="19050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r>
              <a:rPr lang="tr-TR" sz="2000" dirty="0" err="1" smtClean="0"/>
              <a:t>Padding’i</a:t>
            </a:r>
            <a:r>
              <a:rPr lang="tr-TR" sz="2000" dirty="0" smtClean="0"/>
              <a:t> daha iyi görebilmek </a:t>
            </a:r>
            <a:r>
              <a:rPr lang="tr-TR" sz="2000" b="1" dirty="0" smtClean="0"/>
              <a:t>800</a:t>
            </a:r>
            <a:r>
              <a:rPr lang="tr-TR" sz="2000" dirty="0" smtClean="0"/>
              <a:t>. </a:t>
            </a:r>
            <a:r>
              <a:rPr lang="tr-TR" sz="2000" dirty="0" smtClean="0"/>
              <a:t>yoruma ve aynı </a:t>
            </a:r>
            <a:r>
              <a:rPr lang="tr-TR" sz="2000" dirty="0" smtClean="0"/>
              <a:t>yorumun </a:t>
            </a:r>
            <a:r>
              <a:rPr lang="tr-TR" sz="2000" b="1" dirty="0" err="1" smtClean="0"/>
              <a:t>padding</a:t>
            </a:r>
            <a:r>
              <a:rPr lang="tr-TR" sz="2000" b="1" dirty="0" smtClean="0"/>
              <a:t> </a:t>
            </a:r>
            <a:r>
              <a:rPr lang="tr-TR" sz="2000" dirty="0" smtClean="0"/>
              <a:t>uygulanmış haline bakalım.</a:t>
            </a:r>
          </a:p>
          <a:p>
            <a:pPr>
              <a:buNone/>
            </a:pPr>
            <a:endParaRPr lang="tr-TR" sz="2000" dirty="0" smtClean="0"/>
          </a:p>
          <a:p>
            <a:endParaRPr lang="tr-TR" sz="2000" dirty="0"/>
          </a:p>
        </p:txBody>
      </p:sp>
      <p:pic>
        <p:nvPicPr>
          <p:cNvPr id="17410" name="Picture 2" descr="C:\Users\gokha\OneDrive\Resimler\Ekran Görüntüleri\2022-04-05 (41).png"/>
          <p:cNvPicPr>
            <a:picLocks noChangeAspect="1" noChangeArrowheads="1"/>
          </p:cNvPicPr>
          <p:nvPr/>
        </p:nvPicPr>
        <p:blipFill>
          <a:blip r:embed="rId2"/>
          <a:srcRect/>
          <a:stretch>
            <a:fillRect/>
          </a:stretch>
        </p:blipFill>
        <p:spPr bwMode="auto">
          <a:xfrm>
            <a:off x="785786" y="2821380"/>
            <a:ext cx="7242851" cy="3608016"/>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r>
              <a:rPr lang="tr-TR" sz="1800" dirty="0" err="1" smtClean="0"/>
              <a:t>Tokenleri</a:t>
            </a:r>
            <a:r>
              <a:rPr lang="tr-TR" sz="1800" dirty="0" smtClean="0"/>
              <a:t> verip, </a:t>
            </a:r>
            <a:r>
              <a:rPr lang="tr-TR" sz="1800" dirty="0" err="1" smtClean="0"/>
              <a:t>stringi</a:t>
            </a:r>
            <a:r>
              <a:rPr lang="tr-TR" sz="1800" dirty="0" smtClean="0"/>
              <a:t> alabilmek için fonksiyon yazacağız. Bu şekilde elimizdeki </a:t>
            </a:r>
            <a:r>
              <a:rPr lang="tr-TR" sz="1800" dirty="0" err="1" smtClean="0"/>
              <a:t>tokenleri</a:t>
            </a:r>
            <a:r>
              <a:rPr lang="tr-TR" sz="1800" dirty="0" smtClean="0"/>
              <a:t> tekrar yoruma çevireceğiz. </a:t>
            </a:r>
            <a:r>
              <a:rPr lang="tr-TR" sz="1800" b="1" dirty="0" err="1" smtClean="0"/>
              <a:t>word</a:t>
            </a:r>
            <a:r>
              <a:rPr lang="tr-TR" sz="1800" b="1" dirty="0" smtClean="0"/>
              <a:t>_</a:t>
            </a:r>
            <a:r>
              <a:rPr lang="tr-TR" sz="1800" b="1" dirty="0" err="1" smtClean="0"/>
              <a:t>index</a:t>
            </a:r>
            <a:r>
              <a:rPr lang="tr-TR" sz="1800" b="1" dirty="0" smtClean="0"/>
              <a:t> </a:t>
            </a:r>
            <a:r>
              <a:rPr lang="tr-TR" sz="1800" dirty="0" smtClean="0"/>
              <a:t>içerisinde sözlük olarak kelimeler, kelimelerin sayısal olarak </a:t>
            </a:r>
            <a:r>
              <a:rPr lang="tr-TR" sz="1800" dirty="0" err="1" smtClean="0"/>
              <a:t>tokenleri</a:t>
            </a:r>
            <a:r>
              <a:rPr lang="tr-TR" sz="1800" dirty="0" smtClean="0"/>
              <a:t> bulunuyordu. </a:t>
            </a:r>
            <a:r>
              <a:rPr lang="tr-TR" sz="1800" b="1" dirty="0" err="1" smtClean="0"/>
              <a:t>word</a:t>
            </a:r>
            <a:r>
              <a:rPr lang="tr-TR" sz="1800" b="1" dirty="0" smtClean="0"/>
              <a:t>_</a:t>
            </a:r>
            <a:r>
              <a:rPr lang="tr-TR" sz="1800" b="1" dirty="0" err="1" smtClean="0"/>
              <a:t>index</a:t>
            </a:r>
            <a:r>
              <a:rPr lang="tr-TR" sz="1800" dirty="0" smtClean="0"/>
              <a:t> ile kelimeler ve sayıların yerini tersine çeviriyoruz. Artık bir sayıyı verdiğimiz zaman o sayıya karşılık gelen kelimeyi bulabileceğiz. Fonksiyon içerisinde sıfırlar kelimeye karşılık gelmediği için dahil etmiyoruz. Diğerlerini de liste içerisinde topluyoruz. Son olarak da bize yorumu çıktı olarak verecek.</a:t>
            </a:r>
          </a:p>
          <a:p>
            <a:pPr>
              <a:buNone/>
            </a:pPr>
            <a:endParaRPr lang="tr-TR" dirty="0"/>
          </a:p>
        </p:txBody>
      </p:sp>
      <p:pic>
        <p:nvPicPr>
          <p:cNvPr id="18434" name="Picture 2" descr="C:\Users\gokha\OneDrive\Resimler\Ekran Görüntüleri\2022-04-05 (42).png"/>
          <p:cNvPicPr>
            <a:picLocks noChangeAspect="1" noChangeArrowheads="1"/>
          </p:cNvPicPr>
          <p:nvPr/>
        </p:nvPicPr>
        <p:blipFill>
          <a:blip r:embed="rId2"/>
          <a:srcRect/>
          <a:stretch>
            <a:fillRect/>
          </a:stretch>
        </p:blipFill>
        <p:spPr bwMode="auto">
          <a:xfrm>
            <a:off x="928662" y="4429132"/>
            <a:ext cx="7286676" cy="16002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endParaRPr lang="tr-TR" dirty="0" smtClean="0"/>
          </a:p>
          <a:p>
            <a:endParaRPr lang="tr-TR" dirty="0" smtClean="0"/>
          </a:p>
          <a:p>
            <a:endParaRPr lang="tr-TR" dirty="0" smtClean="0"/>
          </a:p>
          <a:p>
            <a:r>
              <a:rPr lang="tr-TR" sz="2000" dirty="0" smtClean="0"/>
              <a:t>Sıra modeli kurmaya geldi. </a:t>
            </a:r>
            <a:r>
              <a:rPr lang="tr-TR" sz="2000" dirty="0" err="1" smtClean="0"/>
              <a:t>Embedding</a:t>
            </a:r>
            <a:r>
              <a:rPr lang="tr-TR" sz="2000" dirty="0" smtClean="0"/>
              <a:t> matrisini oluşturmadan önce, </a:t>
            </a:r>
            <a:r>
              <a:rPr lang="tr-TR" sz="2000" dirty="0" err="1" smtClean="0"/>
              <a:t>embedding</a:t>
            </a:r>
            <a:r>
              <a:rPr lang="tr-TR" sz="2000" dirty="0" smtClean="0"/>
              <a:t> matrisinin büyüklüğünü belirliyoruz. Her kelimeye karşılık gelen 50 uzunluğunda vektör oluşturuyoruz. Modele bir şey ekleyebilmek </a:t>
            </a:r>
            <a:r>
              <a:rPr lang="tr-TR" sz="2000" b="1" dirty="0" smtClean="0"/>
              <a:t>model.</a:t>
            </a:r>
            <a:r>
              <a:rPr lang="tr-TR" sz="2000" b="1" dirty="0" err="1" smtClean="0"/>
              <a:t>add</a:t>
            </a:r>
            <a:r>
              <a:rPr lang="tr-TR" sz="2000" dirty="0" smtClean="0"/>
              <a:t> kullanıyoruz.</a:t>
            </a:r>
          </a:p>
          <a:p>
            <a:endParaRPr lang="tr-TR" dirty="0"/>
          </a:p>
        </p:txBody>
      </p:sp>
      <p:pic>
        <p:nvPicPr>
          <p:cNvPr id="19458" name="Picture 2" descr="C:\Users\gokha\OneDrive\Resimler\Ekran Görüntüleri\2022-04-05 (43).png"/>
          <p:cNvPicPr>
            <a:picLocks noChangeAspect="1" noChangeArrowheads="1"/>
          </p:cNvPicPr>
          <p:nvPr/>
        </p:nvPicPr>
        <p:blipFill>
          <a:blip r:embed="rId2"/>
          <a:srcRect/>
          <a:stretch>
            <a:fillRect/>
          </a:stretch>
        </p:blipFill>
        <p:spPr bwMode="auto">
          <a:xfrm>
            <a:off x="500034" y="2000240"/>
            <a:ext cx="8012113" cy="100965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r>
              <a:rPr lang="tr-TR" sz="1800" b="1" dirty="0" err="1" smtClean="0"/>
              <a:t>num</a:t>
            </a:r>
            <a:r>
              <a:rPr lang="tr-TR" sz="1800" b="1" dirty="0" smtClean="0"/>
              <a:t>_</a:t>
            </a:r>
            <a:r>
              <a:rPr lang="tr-TR" sz="1800" b="1" dirty="0" err="1" smtClean="0"/>
              <a:t>words</a:t>
            </a:r>
            <a:r>
              <a:rPr lang="tr-TR" sz="1800" dirty="0" smtClean="0"/>
              <a:t> (10 bin) kelime sayılarıdır. 10 bin kelimeye karşılık gelen 50 uzunluğunda rastgele vektörler oluşturalım. </a:t>
            </a:r>
            <a:r>
              <a:rPr lang="tr-TR" sz="1800" b="1" dirty="0" err="1" smtClean="0"/>
              <a:t>Layer</a:t>
            </a:r>
            <a:r>
              <a:rPr lang="tr-TR" sz="1800" b="1" dirty="0" smtClean="0"/>
              <a:t> </a:t>
            </a:r>
            <a:r>
              <a:rPr lang="tr-TR" sz="1800" dirty="0" err="1" smtClean="0"/>
              <a:t>input</a:t>
            </a:r>
            <a:r>
              <a:rPr lang="tr-TR" sz="1800" dirty="0" smtClean="0"/>
              <a:t> aldığı zaman, </a:t>
            </a:r>
            <a:r>
              <a:rPr lang="tr-TR" sz="1800" dirty="0" err="1" smtClean="0"/>
              <a:t>input</a:t>
            </a:r>
            <a:r>
              <a:rPr lang="tr-TR" sz="1800" dirty="0" smtClean="0"/>
              <a:t> içerisindeki kelimelerin vektörlerini bir sonraki </a:t>
            </a:r>
            <a:r>
              <a:rPr lang="tr-TR" sz="1800" b="1" dirty="0" err="1" smtClean="0"/>
              <a:t>layer</a:t>
            </a:r>
            <a:r>
              <a:rPr lang="tr-TR" sz="1800" dirty="0" err="1" smtClean="0"/>
              <a:t>’a</a:t>
            </a:r>
            <a:r>
              <a:rPr lang="tr-TR" sz="1800" dirty="0" smtClean="0"/>
              <a:t> gönderecektir. </a:t>
            </a:r>
            <a:r>
              <a:rPr lang="tr-TR" sz="1800" b="1" dirty="0" err="1" smtClean="0"/>
              <a:t>embedding</a:t>
            </a:r>
            <a:r>
              <a:rPr lang="tr-TR" sz="1800" b="1" dirty="0" smtClean="0"/>
              <a:t>_</a:t>
            </a:r>
            <a:r>
              <a:rPr lang="tr-TR" sz="1800" b="1" dirty="0" err="1" smtClean="0"/>
              <a:t>layer</a:t>
            </a:r>
            <a:r>
              <a:rPr lang="tr-TR" sz="1800" dirty="0" err="1" smtClean="0"/>
              <a:t>’ın</a:t>
            </a:r>
            <a:r>
              <a:rPr lang="tr-TR" sz="1800" dirty="0" smtClean="0"/>
              <a:t> </a:t>
            </a:r>
            <a:r>
              <a:rPr lang="tr-TR" sz="1800" dirty="0" err="1" smtClean="0"/>
              <a:t>output’u</a:t>
            </a:r>
            <a:r>
              <a:rPr lang="tr-TR" sz="1800" dirty="0" smtClean="0"/>
              <a:t>, bir sonraki </a:t>
            </a:r>
            <a:r>
              <a:rPr lang="tr-TR" sz="1800" b="1" dirty="0" err="1" smtClean="0"/>
              <a:t>layer</a:t>
            </a:r>
            <a:r>
              <a:rPr lang="tr-TR" sz="1800" dirty="0" err="1" smtClean="0"/>
              <a:t>’ın</a:t>
            </a:r>
            <a:r>
              <a:rPr lang="tr-TR" sz="1800" dirty="0" smtClean="0"/>
              <a:t> </a:t>
            </a:r>
            <a:r>
              <a:rPr lang="tr-TR" sz="1800" dirty="0" err="1" smtClean="0"/>
              <a:t>input’u</a:t>
            </a:r>
            <a:r>
              <a:rPr lang="tr-TR" sz="1800" dirty="0" smtClean="0"/>
              <a:t> olacak.</a:t>
            </a:r>
          </a:p>
          <a:p>
            <a:r>
              <a:rPr lang="tr-TR" sz="1800" dirty="0" smtClean="0"/>
              <a:t>Yinelenen sinir ağımızı (</a:t>
            </a:r>
            <a:r>
              <a:rPr lang="tr-TR" sz="1800" b="1" dirty="0" smtClean="0"/>
              <a:t>RNN</a:t>
            </a:r>
            <a:r>
              <a:rPr lang="tr-TR" sz="1800" dirty="0" smtClean="0"/>
              <a:t>) oluşturuyoruz. Yinelenen sinir ağını oluşturmak </a:t>
            </a:r>
            <a:r>
              <a:rPr lang="tr-TR" sz="1800" b="1" dirty="0" smtClean="0"/>
              <a:t>GRU </a:t>
            </a:r>
            <a:r>
              <a:rPr lang="tr-TR" sz="1800" dirty="0" smtClean="0"/>
              <a:t>kullanacağız. </a:t>
            </a:r>
            <a:r>
              <a:rPr lang="tr-TR" sz="1800" b="1" dirty="0" smtClean="0"/>
              <a:t>model.</a:t>
            </a:r>
            <a:r>
              <a:rPr lang="tr-TR" sz="1800" b="1" dirty="0" err="1" smtClean="0"/>
              <a:t>add</a:t>
            </a:r>
            <a:r>
              <a:rPr lang="tr-TR" sz="1800" b="1" dirty="0" smtClean="0"/>
              <a:t>(GRU())</a:t>
            </a:r>
            <a:r>
              <a:rPr lang="tr-TR" sz="1800" dirty="0" smtClean="0"/>
              <a:t> bu şekilde de kullanılabilir. </a:t>
            </a:r>
            <a:r>
              <a:rPr lang="tr-TR" sz="1800" b="1" dirty="0" err="1" smtClean="0"/>
              <a:t>units</a:t>
            </a:r>
            <a:r>
              <a:rPr lang="tr-TR" sz="1800" dirty="0" smtClean="0"/>
              <a:t>, </a:t>
            </a:r>
            <a:r>
              <a:rPr lang="tr-TR" sz="1800" b="1" dirty="0" smtClean="0"/>
              <a:t>GRU </a:t>
            </a:r>
            <a:r>
              <a:rPr lang="tr-TR" sz="1800" dirty="0" smtClean="0"/>
              <a:t>değerimizin </a:t>
            </a:r>
            <a:r>
              <a:rPr lang="tr-TR" sz="1800" b="1" dirty="0" smtClean="0"/>
              <a:t>nöron </a:t>
            </a:r>
            <a:r>
              <a:rPr lang="tr-TR" sz="1800" dirty="0" smtClean="0"/>
              <a:t>sayısıdır. Bu </a:t>
            </a:r>
            <a:r>
              <a:rPr lang="tr-TR" sz="1800" b="1" dirty="0" err="1" smtClean="0"/>
              <a:t>layer</a:t>
            </a:r>
            <a:r>
              <a:rPr lang="tr-TR" sz="1800" dirty="0" err="1" smtClean="0"/>
              <a:t>’da</a:t>
            </a:r>
            <a:r>
              <a:rPr lang="tr-TR" sz="1800" dirty="0" smtClean="0"/>
              <a:t> </a:t>
            </a:r>
            <a:r>
              <a:rPr lang="tr-TR" sz="1800" b="1" dirty="0" smtClean="0"/>
              <a:t>16 </a:t>
            </a:r>
            <a:r>
              <a:rPr lang="tr-TR" sz="1800" dirty="0" smtClean="0"/>
              <a:t>tane </a:t>
            </a:r>
            <a:r>
              <a:rPr lang="tr-TR" sz="1800" dirty="0" err="1" smtClean="0"/>
              <a:t>output</a:t>
            </a:r>
            <a:r>
              <a:rPr lang="tr-TR" sz="1800" dirty="0" smtClean="0"/>
              <a:t> verilecek. </a:t>
            </a:r>
            <a:r>
              <a:rPr lang="tr-TR" sz="1800" b="1" dirty="0" err="1" smtClean="0"/>
              <a:t>return</a:t>
            </a:r>
            <a:r>
              <a:rPr lang="tr-TR" sz="1800" b="1" dirty="0" smtClean="0"/>
              <a:t>_</a:t>
            </a:r>
            <a:r>
              <a:rPr lang="tr-TR" sz="1800" b="1" dirty="0" err="1" smtClean="0"/>
              <a:t>sequence</a:t>
            </a:r>
            <a:r>
              <a:rPr lang="tr-TR" sz="1800" b="1" dirty="0" smtClean="0"/>
              <a:t> = </a:t>
            </a:r>
            <a:r>
              <a:rPr lang="tr-TR" sz="1800" b="1" dirty="0" err="1" smtClean="0"/>
              <a:t>True</a:t>
            </a:r>
            <a:r>
              <a:rPr lang="tr-TR" sz="1800" dirty="0" smtClean="0"/>
              <a:t>, </a:t>
            </a:r>
            <a:r>
              <a:rPr lang="tr-TR" sz="1800" dirty="0" err="1" smtClean="0"/>
              <a:t>output</a:t>
            </a:r>
            <a:r>
              <a:rPr lang="tr-TR" sz="1800" dirty="0" smtClean="0"/>
              <a:t> olarak </a:t>
            </a:r>
            <a:r>
              <a:rPr lang="tr-TR" sz="1800" b="1" dirty="0" err="1" smtClean="0"/>
              <a:t>sequences</a:t>
            </a:r>
            <a:r>
              <a:rPr lang="tr-TR" sz="1800" b="1" dirty="0" smtClean="0"/>
              <a:t> </a:t>
            </a:r>
            <a:r>
              <a:rPr lang="tr-TR" sz="1800" dirty="0" smtClean="0"/>
              <a:t>tamamı döndürülecek. Eğer </a:t>
            </a:r>
            <a:r>
              <a:rPr lang="tr-TR" sz="1800" b="1" dirty="0" err="1" smtClean="0"/>
              <a:t>False</a:t>
            </a:r>
            <a:r>
              <a:rPr lang="tr-TR" sz="1800" dirty="0" smtClean="0"/>
              <a:t> olsaydı sadece son </a:t>
            </a:r>
            <a:r>
              <a:rPr lang="tr-TR" sz="1800" dirty="0" err="1" smtClean="0"/>
              <a:t>output</a:t>
            </a:r>
            <a:r>
              <a:rPr lang="tr-TR" sz="1800" dirty="0" smtClean="0"/>
              <a:t> döndürülürdü. Bir sonraki </a:t>
            </a:r>
            <a:r>
              <a:rPr lang="tr-TR" sz="1800" b="1" dirty="0" err="1" smtClean="0"/>
              <a:t>layer</a:t>
            </a:r>
            <a:r>
              <a:rPr lang="tr-TR" sz="1800" dirty="0" err="1" smtClean="0"/>
              <a:t>’a</a:t>
            </a:r>
            <a:r>
              <a:rPr lang="tr-TR" sz="1800" dirty="0" smtClean="0"/>
              <a:t> </a:t>
            </a:r>
            <a:r>
              <a:rPr lang="tr-TR" sz="1800" b="1" dirty="0" smtClean="0"/>
              <a:t>GRU </a:t>
            </a:r>
            <a:r>
              <a:rPr lang="tr-TR" sz="1800" dirty="0" smtClean="0"/>
              <a:t>ekleyeceğimiz için buna </a:t>
            </a:r>
            <a:r>
              <a:rPr lang="tr-TR" sz="1800" b="1" dirty="0" err="1" smtClean="0"/>
              <a:t>True</a:t>
            </a:r>
            <a:r>
              <a:rPr lang="tr-TR" sz="1800" dirty="0" smtClean="0"/>
              <a:t> demek zorundayız. Eğer bir sonraki </a:t>
            </a:r>
            <a:r>
              <a:rPr lang="tr-TR" sz="1800" b="1" dirty="0" err="1" smtClean="0"/>
              <a:t>layer</a:t>
            </a:r>
            <a:r>
              <a:rPr lang="tr-TR" sz="1800" b="1" dirty="0" smtClean="0"/>
              <a:t> </a:t>
            </a:r>
            <a:r>
              <a:rPr lang="tr-TR" sz="1800" dirty="0" smtClean="0"/>
              <a:t>bir nörondan oluşsaydı </a:t>
            </a:r>
            <a:r>
              <a:rPr lang="tr-TR" sz="1800" b="1" dirty="0" err="1" smtClean="0"/>
              <a:t>False</a:t>
            </a:r>
            <a:r>
              <a:rPr lang="tr-TR" sz="1800" dirty="0" smtClean="0"/>
              <a:t> girerdik. </a:t>
            </a:r>
            <a:r>
              <a:rPr lang="tr-TR" sz="1800" b="1" dirty="0" err="1" smtClean="0"/>
              <a:t>Sigmoid</a:t>
            </a:r>
            <a:r>
              <a:rPr lang="tr-TR" sz="1800" b="1" dirty="0" smtClean="0"/>
              <a:t> </a:t>
            </a:r>
            <a:r>
              <a:rPr lang="tr-TR" sz="1800" dirty="0" smtClean="0"/>
              <a:t>ile </a:t>
            </a:r>
            <a:r>
              <a:rPr lang="tr-TR" sz="1800" dirty="0" err="1" smtClean="0"/>
              <a:t>output’u</a:t>
            </a:r>
            <a:r>
              <a:rPr lang="tr-TR" sz="1800" dirty="0" smtClean="0"/>
              <a:t> </a:t>
            </a:r>
            <a:r>
              <a:rPr lang="tr-TR" sz="1800" b="1" dirty="0" smtClean="0"/>
              <a:t>[0,1] </a:t>
            </a:r>
            <a:r>
              <a:rPr lang="tr-TR" sz="1800" dirty="0" smtClean="0"/>
              <a:t>arasına sıkıştırıyoruz.</a:t>
            </a:r>
          </a:p>
          <a:p>
            <a:endParaRPr lang="tr-T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endParaRPr lang="tr-TR" dirty="0" smtClean="0"/>
          </a:p>
          <a:p>
            <a:endParaRPr lang="tr-TR" dirty="0" smtClean="0"/>
          </a:p>
          <a:p>
            <a:endParaRPr lang="tr-TR" dirty="0" smtClean="0"/>
          </a:p>
          <a:p>
            <a:endParaRPr lang="tr-TR" dirty="0" smtClean="0"/>
          </a:p>
          <a:p>
            <a:r>
              <a:rPr lang="tr-TR" sz="2200" dirty="0" smtClean="0"/>
              <a:t>Modeli kurduk. Modelin eğitimine dair optimizasyon algoritması belirleyeceğiz. Bunun için </a:t>
            </a:r>
            <a:r>
              <a:rPr lang="tr-TR" sz="2200" b="1" dirty="0" smtClean="0"/>
              <a:t>Adam </a:t>
            </a:r>
            <a:r>
              <a:rPr lang="tr-TR" sz="2200" dirty="0" smtClean="0"/>
              <a:t>algoritmasını kullanacağız.</a:t>
            </a:r>
          </a:p>
          <a:p>
            <a:r>
              <a:rPr lang="tr-TR" sz="2200" dirty="0" smtClean="0"/>
              <a:t>Optimizasyon algoritmasını belirledikten sonra, modelimizi derliyoruz. Sadece iki sınıf olduğu için de </a:t>
            </a:r>
            <a:r>
              <a:rPr lang="tr-TR" sz="2200" b="1" dirty="0" smtClean="0"/>
              <a:t>“</a:t>
            </a:r>
            <a:r>
              <a:rPr lang="tr-TR" sz="2200" b="1" dirty="0" err="1" smtClean="0"/>
              <a:t>binary</a:t>
            </a:r>
            <a:r>
              <a:rPr lang="tr-TR" sz="2200" b="1" dirty="0" smtClean="0"/>
              <a:t>_</a:t>
            </a:r>
            <a:r>
              <a:rPr lang="tr-TR" sz="2200" b="1" dirty="0" err="1" smtClean="0"/>
              <a:t>crossentropy</a:t>
            </a:r>
            <a:r>
              <a:rPr lang="tr-TR" sz="2200" b="1" dirty="0" smtClean="0"/>
              <a:t>”</a:t>
            </a:r>
            <a:r>
              <a:rPr lang="tr-TR" sz="2200" dirty="0" smtClean="0"/>
              <a:t> kullanacağız.</a:t>
            </a:r>
          </a:p>
          <a:p>
            <a:endParaRPr lang="tr-TR" dirty="0"/>
          </a:p>
        </p:txBody>
      </p:sp>
      <p:pic>
        <p:nvPicPr>
          <p:cNvPr id="20482" name="Picture 2" descr="C:\Users\gokha\OneDrive\Resimler\Ekran Görüntüleri\2022-04-05 (44).png"/>
          <p:cNvPicPr>
            <a:picLocks noChangeAspect="1" noChangeArrowheads="1"/>
          </p:cNvPicPr>
          <p:nvPr/>
        </p:nvPicPr>
        <p:blipFill>
          <a:blip r:embed="rId2"/>
          <a:srcRect/>
          <a:stretch>
            <a:fillRect/>
          </a:stretch>
        </p:blipFill>
        <p:spPr bwMode="auto">
          <a:xfrm>
            <a:off x="571472" y="2000240"/>
            <a:ext cx="8107363" cy="18288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Model özeti</a:t>
            </a:r>
            <a:endParaRPr lang="tr-TR" dirty="0"/>
          </a:p>
        </p:txBody>
      </p:sp>
      <p:sp>
        <p:nvSpPr>
          <p:cNvPr id="3" name="2 İçerik Yer Tutucusu"/>
          <p:cNvSpPr>
            <a:spLocks noGrp="1"/>
          </p:cNvSpPr>
          <p:nvPr>
            <p:ph idx="1"/>
          </p:nvPr>
        </p:nvSpPr>
        <p:spPr/>
        <p:txBody>
          <a:bodyPr/>
          <a:lstStyle/>
          <a:p>
            <a:endParaRPr lang="tr-TR"/>
          </a:p>
        </p:txBody>
      </p:sp>
      <p:pic>
        <p:nvPicPr>
          <p:cNvPr id="21506" name="Picture 2" descr="C:\Users\gokha\OneDrive\Resimler\Ekran Görüntüleri\2022-04-05 (45).png"/>
          <p:cNvPicPr>
            <a:picLocks noChangeAspect="1" noChangeArrowheads="1"/>
          </p:cNvPicPr>
          <p:nvPr/>
        </p:nvPicPr>
        <p:blipFill>
          <a:blip r:embed="rId2"/>
          <a:srcRect/>
          <a:stretch>
            <a:fillRect/>
          </a:stretch>
        </p:blipFill>
        <p:spPr bwMode="auto">
          <a:xfrm>
            <a:off x="500034" y="1830216"/>
            <a:ext cx="7429552" cy="4606122"/>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a:bodyPr>
          <a:lstStyle/>
          <a:p>
            <a:r>
              <a:rPr lang="tr-TR" sz="1800" dirty="0" smtClean="0"/>
              <a:t>Eğitime başlıyoruz. Eğitimden kaç defa geçeceğine </a:t>
            </a:r>
            <a:r>
              <a:rPr lang="tr-TR" sz="1800" b="1" dirty="0" err="1" smtClean="0"/>
              <a:t>epochs</a:t>
            </a:r>
            <a:r>
              <a:rPr lang="tr-TR" sz="1800" dirty="0" smtClean="0"/>
              <a:t> parametresi ile karar veriyoruz</a:t>
            </a:r>
            <a:r>
              <a:rPr lang="tr-TR" sz="1800" dirty="0" smtClean="0"/>
              <a:t>.</a:t>
            </a:r>
          </a:p>
          <a:p>
            <a:endParaRPr lang="tr-TR" sz="1800" dirty="0"/>
          </a:p>
        </p:txBody>
      </p:sp>
      <p:pic>
        <p:nvPicPr>
          <p:cNvPr id="22530" name="Picture 2" descr="C:\Users\gokha\OneDrive\Resimler\Ekran Görüntüleri\2022-04-05 (46).png"/>
          <p:cNvPicPr>
            <a:picLocks noChangeAspect="1" noChangeArrowheads="1"/>
          </p:cNvPicPr>
          <p:nvPr/>
        </p:nvPicPr>
        <p:blipFill>
          <a:blip r:embed="rId2"/>
          <a:srcRect/>
          <a:stretch>
            <a:fillRect/>
          </a:stretch>
        </p:blipFill>
        <p:spPr bwMode="auto">
          <a:xfrm>
            <a:off x="642910" y="2571744"/>
            <a:ext cx="7964488" cy="3810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normAutofit fontScale="85000" lnSpcReduction="20000"/>
          </a:bodyPr>
          <a:lstStyle/>
          <a:p>
            <a:r>
              <a:rPr lang="tr-TR" dirty="0" smtClean="0"/>
              <a:t>Aynı zamanda bahsettiğimiz üzere özellikle </a:t>
            </a:r>
            <a:r>
              <a:rPr lang="tr-TR" dirty="0" err="1" smtClean="0"/>
              <a:t>pandemi</a:t>
            </a:r>
            <a:r>
              <a:rPr lang="tr-TR" dirty="0" smtClean="0"/>
              <a:t> sürecinde diğer alıcı adaylara büyük fayda sağlamıştır. Çünkü müşteriler ürünü canlı göremiyorlar ve bu yüzden de tereddüt içerisinde kalıyorlar. Mesela kıyafet alırken tam olarak beden yapısı hakkında öngörüşlü olamıyorlar ya da ev eşyası alacaklarsa kalitesi hakkında bir çıkarımda bulunamıyorlar. Bu yorumlar sayesinde ürünün kalitesi, tipi, yapısı, faydası, fiyatı vb. özellikleri hakkında fikir edinip ürünü alıp almamaları konusunda daha kolay karara varabiliyorlar. Bu da yine satıcının satış miktarını büyük oranda etkilemektedir.</a:t>
            </a:r>
            <a:endParaRPr lang="tr-T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r>
              <a:rPr lang="tr-TR" sz="1900" dirty="0" smtClean="0"/>
              <a:t>Test setindeki ilk 1000 yorum için tahminde bulunuyoruz. Bu tahminler bir matrisin sütunu olarak atanacaktır. Her satırda bir yorumun tahmin değeri bulunacaktır. Bu elemanlarla işlem yapmayı kolaylaştırabilmek için sütunu satıra çevireceğiz. Böylece elimizde tahmin değerlerini gösterecek bir vektör elde edeceğiz. Vektör üzerinde işlem yapmak daha kolaydır. Sütunu satıra çevirebilmemiz için matrisin </a:t>
            </a:r>
            <a:r>
              <a:rPr lang="tr-TR" sz="1900" dirty="0" err="1" smtClean="0"/>
              <a:t>transpozunu</a:t>
            </a:r>
            <a:r>
              <a:rPr lang="tr-TR" sz="1900" dirty="0" smtClean="0"/>
              <a:t> alıyoruz</a:t>
            </a:r>
            <a:r>
              <a:rPr lang="tr-TR" sz="1900" dirty="0" smtClean="0"/>
              <a:t>.</a:t>
            </a:r>
          </a:p>
          <a:p>
            <a:r>
              <a:rPr lang="tr-TR" dirty="0" smtClean="0"/>
              <a:t/>
            </a:r>
            <a:br>
              <a:rPr lang="tr-TR" dirty="0" smtClean="0"/>
            </a:br>
            <a:endParaRPr lang="tr-TR" dirty="0"/>
          </a:p>
        </p:txBody>
      </p:sp>
      <p:pic>
        <p:nvPicPr>
          <p:cNvPr id="23554" name="Picture 2" descr="C:\Users\gokha\OneDrive\Resimler\Ekran Görüntüleri\2022-04-05 (47).png"/>
          <p:cNvPicPr>
            <a:picLocks noChangeAspect="1" noChangeArrowheads="1"/>
          </p:cNvPicPr>
          <p:nvPr/>
        </p:nvPicPr>
        <p:blipFill>
          <a:blip r:embed="rId2"/>
          <a:srcRect/>
          <a:stretch>
            <a:fillRect/>
          </a:stretch>
        </p:blipFill>
        <p:spPr bwMode="auto">
          <a:xfrm>
            <a:off x="1000100" y="4357694"/>
            <a:ext cx="7358114" cy="942975"/>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r>
              <a:rPr lang="tr-TR" sz="2000" dirty="0" smtClean="0"/>
              <a:t>Elimizdeki tahmin değerlerini gerçekleri ile karşılaştırarak hangi yorumlarda yanlış olduğunu göreceğiz. Elimizdeki tahmin değerleri 0.5'ten büyükse 1, küçükse 0 yapacağız. Böylece 0 ve 1'lerden oluşan bir vektör elde edeceğiz. Elde ettiğimiz vektörü etiketlerle karşılaştıracağız</a:t>
            </a:r>
            <a:r>
              <a:rPr lang="tr-TR" sz="2000" dirty="0" smtClean="0"/>
              <a:t>.</a:t>
            </a:r>
          </a:p>
          <a:p>
            <a:endParaRPr lang="tr-TR" sz="2000" dirty="0"/>
          </a:p>
        </p:txBody>
      </p:sp>
      <p:pic>
        <p:nvPicPr>
          <p:cNvPr id="24578" name="Picture 2" descr="C:\Users\gokha\OneDrive\Resimler\Ekran Görüntüleri\2022-04-05 (48).png"/>
          <p:cNvPicPr>
            <a:picLocks noChangeAspect="1" noChangeArrowheads="1"/>
          </p:cNvPicPr>
          <p:nvPr/>
        </p:nvPicPr>
        <p:blipFill>
          <a:blip r:embed="rId2"/>
          <a:srcRect/>
          <a:stretch>
            <a:fillRect/>
          </a:stretch>
        </p:blipFill>
        <p:spPr bwMode="auto">
          <a:xfrm>
            <a:off x="1428728" y="3714752"/>
            <a:ext cx="5840412" cy="74295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r>
              <a:rPr lang="tr-TR" sz="2000" dirty="0" smtClean="0"/>
              <a:t>Elimizdeki iki vektörü karşılaştıracağız. Yanlış tahminlerin </a:t>
            </a:r>
            <a:r>
              <a:rPr lang="tr-TR" sz="2000" dirty="0" err="1" smtClean="0"/>
              <a:t>indexlerini</a:t>
            </a:r>
            <a:r>
              <a:rPr lang="tr-TR" sz="2000" dirty="0" smtClean="0"/>
              <a:t> alalım</a:t>
            </a:r>
            <a:r>
              <a:rPr lang="tr-TR" sz="2000" dirty="0" smtClean="0"/>
              <a:t>.</a:t>
            </a:r>
          </a:p>
          <a:p>
            <a:endParaRPr lang="tr-TR" sz="2000" dirty="0" smtClean="0"/>
          </a:p>
        </p:txBody>
      </p:sp>
      <p:pic>
        <p:nvPicPr>
          <p:cNvPr id="25602" name="Picture 2" descr="C:\Users\gokha\OneDrive\Resimler\Ekran Görüntüleri\2022-04-05 (49).png"/>
          <p:cNvPicPr>
            <a:picLocks noChangeAspect="1" noChangeArrowheads="1"/>
          </p:cNvPicPr>
          <p:nvPr/>
        </p:nvPicPr>
        <p:blipFill>
          <a:blip r:embed="rId2"/>
          <a:srcRect/>
          <a:stretch>
            <a:fillRect/>
          </a:stretch>
        </p:blipFill>
        <p:spPr bwMode="auto">
          <a:xfrm>
            <a:off x="1071538" y="3143248"/>
            <a:ext cx="6929486" cy="16764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sz="2000" dirty="0" smtClean="0"/>
              <a:t>1000 tane yorumdan kaç tanesinin yanlış tahmin edildiğine bakalım</a:t>
            </a:r>
            <a:r>
              <a:rPr lang="tr-TR" sz="2000" dirty="0" smtClean="0"/>
              <a:t>.</a:t>
            </a:r>
          </a:p>
          <a:p>
            <a:endParaRPr lang="tr-TR" sz="2000" dirty="0" smtClean="0"/>
          </a:p>
          <a:p>
            <a:pPr>
              <a:buNone/>
            </a:pPr>
            <a:r>
              <a:rPr lang="tr-TR" dirty="0" smtClean="0"/>
              <a:t/>
            </a:r>
            <a:br>
              <a:rPr lang="tr-TR" dirty="0" smtClean="0"/>
            </a:br>
            <a:endParaRPr lang="tr-TR" dirty="0" smtClean="0"/>
          </a:p>
          <a:p>
            <a:pPr>
              <a:buNone/>
            </a:pPr>
            <a:endParaRPr lang="tr-TR" dirty="0"/>
          </a:p>
        </p:txBody>
      </p:sp>
      <p:pic>
        <p:nvPicPr>
          <p:cNvPr id="26626" name="Picture 2" descr="C:\Users\gokha\OneDrive\Resimler\Ekran Görüntüleri\2022-04-05 (50).png"/>
          <p:cNvPicPr>
            <a:picLocks noChangeAspect="1" noChangeArrowheads="1"/>
          </p:cNvPicPr>
          <p:nvPr/>
        </p:nvPicPr>
        <p:blipFill>
          <a:blip r:embed="rId2"/>
          <a:srcRect/>
          <a:stretch>
            <a:fillRect/>
          </a:stretch>
        </p:blipFill>
        <p:spPr bwMode="auto">
          <a:xfrm>
            <a:off x="1071538" y="2857496"/>
            <a:ext cx="6500858" cy="97155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r>
              <a:rPr lang="tr-TR" sz="2000" dirty="0" smtClean="0"/>
              <a:t>Yanlış bilinen yorumlardan bir yorumun </a:t>
            </a:r>
            <a:r>
              <a:rPr lang="tr-TR" sz="2000" dirty="0" err="1" smtClean="0"/>
              <a:t>indexini</a:t>
            </a:r>
            <a:r>
              <a:rPr lang="tr-TR" sz="2000" dirty="0" smtClean="0"/>
              <a:t> alarak yoruma bakalım.</a:t>
            </a:r>
          </a:p>
          <a:p>
            <a:endParaRPr lang="tr-TR" sz="2000" dirty="0" smtClean="0"/>
          </a:p>
          <a:p>
            <a:endParaRPr lang="tr-TR" sz="2000" dirty="0" smtClean="0"/>
          </a:p>
          <a:p>
            <a:endParaRPr lang="tr-TR" sz="2000" dirty="0" smtClean="0"/>
          </a:p>
          <a:p>
            <a:endParaRPr lang="tr-TR" sz="2000" dirty="0" smtClean="0"/>
          </a:p>
          <a:p>
            <a:endParaRPr lang="tr-TR" sz="2000" dirty="0" smtClean="0"/>
          </a:p>
        </p:txBody>
      </p:sp>
      <p:pic>
        <p:nvPicPr>
          <p:cNvPr id="27650" name="Picture 2" descr="C:\Users\gokha\OneDrive\Resimler\Ekran Görüntüleri\2022-04-05 (51).png"/>
          <p:cNvPicPr>
            <a:picLocks noChangeAspect="1" noChangeArrowheads="1"/>
          </p:cNvPicPr>
          <p:nvPr/>
        </p:nvPicPr>
        <p:blipFill>
          <a:blip r:embed="rId2"/>
          <a:srcRect/>
          <a:stretch>
            <a:fillRect/>
          </a:stretch>
        </p:blipFill>
        <p:spPr bwMode="auto">
          <a:xfrm>
            <a:off x="642910" y="2714620"/>
            <a:ext cx="8231187" cy="13716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lnSpcReduction="20000"/>
          </a:bodyPr>
          <a:lstStyle/>
          <a:p>
            <a:r>
              <a:rPr lang="tr-TR" sz="2000" dirty="0" smtClean="0"/>
              <a:t>Modelimizin bu yoruma nasıl tahminde bulunduğuna bakalım</a:t>
            </a:r>
            <a:r>
              <a:rPr lang="tr-TR" sz="2000" dirty="0" smtClean="0"/>
              <a:t>.</a:t>
            </a:r>
          </a:p>
          <a:p>
            <a:endParaRPr lang="tr-TR" sz="2000" dirty="0" smtClean="0"/>
          </a:p>
          <a:p>
            <a:endParaRPr lang="tr-TR" sz="2000" dirty="0" smtClean="0"/>
          </a:p>
          <a:p>
            <a:endParaRPr lang="tr-TR" sz="2000" dirty="0" smtClean="0"/>
          </a:p>
          <a:p>
            <a:endParaRPr lang="tr-TR" sz="2000" dirty="0" smtClean="0"/>
          </a:p>
          <a:p>
            <a:endParaRPr lang="tr-TR" sz="2000" dirty="0" smtClean="0"/>
          </a:p>
          <a:p>
            <a:r>
              <a:rPr lang="tr-TR" sz="1800" dirty="0" smtClean="0"/>
              <a:t>Modelimiz yorumu olumlu tahmin etmiş, doğrusuna bakalım.</a:t>
            </a:r>
          </a:p>
          <a:p>
            <a:pPr>
              <a:buNone/>
            </a:pPr>
            <a:endParaRPr lang="tr-TR" sz="2000" dirty="0" smtClean="0"/>
          </a:p>
          <a:p>
            <a:pPr>
              <a:buNone/>
            </a:pPr>
            <a:endParaRPr lang="tr-TR" dirty="0" smtClean="0"/>
          </a:p>
          <a:p>
            <a:pPr>
              <a:buNone/>
            </a:pPr>
            <a:endParaRPr lang="tr-TR" dirty="0" smtClean="0"/>
          </a:p>
          <a:p>
            <a:pPr>
              <a:buNone/>
            </a:pPr>
            <a:endParaRPr lang="tr-TR" dirty="0" smtClean="0"/>
          </a:p>
          <a:p>
            <a:pPr>
              <a:buNone/>
            </a:pPr>
            <a:r>
              <a:rPr lang="tr-TR" dirty="0" smtClean="0"/>
              <a:t/>
            </a:r>
            <a:br>
              <a:rPr lang="tr-TR" dirty="0" smtClean="0"/>
            </a:br>
            <a:endParaRPr lang="tr-TR" dirty="0"/>
          </a:p>
        </p:txBody>
      </p:sp>
      <p:pic>
        <p:nvPicPr>
          <p:cNvPr id="28674" name="Picture 2" descr="C:\Users\gokha\OneDrive\Resimler\Ekran Görüntüleri\2022-04-05 (52).png"/>
          <p:cNvPicPr>
            <a:picLocks noChangeAspect="1" noChangeArrowheads="1"/>
          </p:cNvPicPr>
          <p:nvPr/>
        </p:nvPicPr>
        <p:blipFill>
          <a:blip r:embed="rId2"/>
          <a:srcRect/>
          <a:stretch>
            <a:fillRect/>
          </a:stretch>
        </p:blipFill>
        <p:spPr bwMode="auto">
          <a:xfrm>
            <a:off x="928662" y="2428868"/>
            <a:ext cx="2705100" cy="971550"/>
          </a:xfrm>
          <a:prstGeom prst="rect">
            <a:avLst/>
          </a:prstGeom>
          <a:noFill/>
        </p:spPr>
      </p:pic>
      <p:pic>
        <p:nvPicPr>
          <p:cNvPr id="28675" name="Picture 3" descr="C:\Users\gokha\OneDrive\Resimler\Ekran Görüntüleri\2022-04-05 (53).png"/>
          <p:cNvPicPr>
            <a:picLocks noChangeAspect="1" noChangeArrowheads="1"/>
          </p:cNvPicPr>
          <p:nvPr/>
        </p:nvPicPr>
        <p:blipFill>
          <a:blip r:embed="rId3"/>
          <a:srcRect/>
          <a:stretch>
            <a:fillRect/>
          </a:stretch>
        </p:blipFill>
        <p:spPr bwMode="auto">
          <a:xfrm>
            <a:off x="928662" y="4143380"/>
            <a:ext cx="2786082" cy="1000132"/>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7494"/>
            <a:ext cx="8229600" cy="3375820"/>
          </a:xfrm>
        </p:spPr>
        <p:txBody>
          <a:bodyPr/>
          <a:lstStyle/>
          <a:p>
            <a:r>
              <a:rPr lang="tr-TR" dirty="0" smtClean="0"/>
              <a:t>TEŞEKKÜRLER!</a:t>
            </a:r>
            <a:endParaRPr lang="tr-TR" dirty="0"/>
          </a:p>
        </p:txBody>
      </p:sp>
      <p:sp>
        <p:nvSpPr>
          <p:cNvPr id="3" name="2 İçerik Yer Tutucusu"/>
          <p:cNvSpPr>
            <a:spLocks noGrp="1"/>
          </p:cNvSpPr>
          <p:nvPr>
            <p:ph idx="1"/>
          </p:nvPr>
        </p:nvSpPr>
        <p:spPr>
          <a:xfrm>
            <a:off x="457200" y="3857628"/>
            <a:ext cx="8229600" cy="2597180"/>
          </a:xfrm>
        </p:spPr>
        <p:txBody>
          <a:bodyPr/>
          <a:lstStyle/>
          <a:p>
            <a:r>
              <a:rPr lang="tr-TR" dirty="0" smtClean="0"/>
              <a:t>NUR ŞENKARA</a:t>
            </a:r>
          </a:p>
          <a:p>
            <a:r>
              <a:rPr lang="tr-TR" dirty="0" smtClean="0"/>
              <a:t>180601034</a:t>
            </a:r>
          </a:p>
          <a:p>
            <a:r>
              <a:rPr lang="tr-TR" dirty="0" smtClean="0"/>
              <a:t>Bilgisayar Mühendisliği Bölümü</a:t>
            </a:r>
          </a:p>
          <a:p>
            <a:r>
              <a:rPr lang="tr-TR" smtClean="0"/>
              <a:t>4.sınıf</a:t>
            </a:r>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Online </a:t>
            </a:r>
            <a:r>
              <a:rPr lang="tr-TR" dirty="0" err="1" smtClean="0"/>
              <a:t>shopping</a:t>
            </a:r>
            <a:endParaRPr lang="tr-TR" dirty="0"/>
          </a:p>
        </p:txBody>
      </p:sp>
      <p:pic>
        <p:nvPicPr>
          <p:cNvPr id="4" name="3 İçerik Yer Tutucusu" descr="nur.jpg"/>
          <p:cNvPicPr>
            <a:picLocks noGrp="1" noChangeAspect="1"/>
          </p:cNvPicPr>
          <p:nvPr>
            <p:ph idx="1"/>
          </p:nvPr>
        </p:nvPicPr>
        <p:blipFill>
          <a:blip r:embed="rId2"/>
          <a:stretch>
            <a:fillRect/>
          </a:stretch>
        </p:blipFill>
        <p:spPr>
          <a:xfrm>
            <a:off x="505418" y="1882775"/>
            <a:ext cx="8133164" cy="45720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Film Yorumlarının Duygu </a:t>
            </a:r>
            <a:r>
              <a:rPr lang="tr-TR" dirty="0" smtClean="0"/>
              <a:t>Analizi</a:t>
            </a:r>
            <a:endParaRPr lang="tr-TR" dirty="0"/>
          </a:p>
        </p:txBody>
      </p:sp>
      <p:sp>
        <p:nvSpPr>
          <p:cNvPr id="3" name="2 İçerik Yer Tutucusu"/>
          <p:cNvSpPr>
            <a:spLocks noGrp="1"/>
          </p:cNvSpPr>
          <p:nvPr>
            <p:ph idx="1"/>
          </p:nvPr>
        </p:nvSpPr>
        <p:spPr/>
        <p:txBody>
          <a:bodyPr>
            <a:normAutofit/>
          </a:bodyPr>
          <a:lstStyle/>
          <a:p>
            <a:r>
              <a:rPr lang="tr-TR" sz="2600" dirty="0" err="1" smtClean="0"/>
              <a:t>Kaggle</a:t>
            </a:r>
            <a:r>
              <a:rPr lang="tr-TR" sz="2600" dirty="0" smtClean="0"/>
              <a:t> </a:t>
            </a:r>
            <a:r>
              <a:rPr lang="tr-TR" sz="2600" dirty="0" smtClean="0"/>
              <a:t>üzerinden aldığım veri seti içerisinde 83227 gözlem ve 3 değişken mevcuttur. Bu veri; film yorumları (</a:t>
            </a:r>
            <a:r>
              <a:rPr lang="tr-TR" sz="2600" dirty="0" err="1" smtClean="0"/>
              <a:t>comments</a:t>
            </a:r>
            <a:r>
              <a:rPr lang="tr-TR" sz="2600" dirty="0" smtClean="0"/>
              <a:t>), film adları (film_name) ve yorumların duygu derecelerinden (</a:t>
            </a:r>
            <a:r>
              <a:rPr lang="tr-TR" sz="2600" dirty="0" err="1" smtClean="0"/>
              <a:t>points</a:t>
            </a:r>
            <a:r>
              <a:rPr lang="tr-TR" sz="2600" dirty="0" smtClean="0"/>
              <a:t>) oluşmaktadır.</a:t>
            </a:r>
          </a:p>
          <a:p>
            <a:r>
              <a:rPr lang="tr-TR" sz="2600" dirty="0" smtClean="0"/>
              <a:t>Öncelikle veriyi ön işlemlerden geçirip modele uygun hale getireceğiz ve ardından duygu analizini gerçekleştireceğiz.</a:t>
            </a:r>
          </a:p>
          <a:p>
            <a:r>
              <a:rPr lang="tr-TR" sz="2600" dirty="0" smtClean="0"/>
              <a:t>Gerekli kütüphaneleri </a:t>
            </a:r>
            <a:r>
              <a:rPr lang="tr-TR" sz="2600" dirty="0" err="1" smtClean="0"/>
              <a:t>import</a:t>
            </a:r>
            <a:r>
              <a:rPr lang="tr-TR" sz="2600" dirty="0" smtClean="0"/>
              <a:t> edelim.</a:t>
            </a:r>
          </a:p>
          <a:p>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Gerekli kütüphanelerin eklenmesi adımı</a:t>
            </a:r>
            <a:endParaRPr lang="tr-TR" dirty="0"/>
          </a:p>
        </p:txBody>
      </p:sp>
      <p:pic>
        <p:nvPicPr>
          <p:cNvPr id="4" name="3 İçerik Yer Tutucusu" descr="2022-04-05 (2).png"/>
          <p:cNvPicPr>
            <a:picLocks noGrp="1" noChangeAspect="1"/>
          </p:cNvPicPr>
          <p:nvPr>
            <p:ph idx="1"/>
          </p:nvPr>
        </p:nvPicPr>
        <p:blipFill>
          <a:blip r:embed="rId2"/>
          <a:stretch>
            <a:fillRect/>
          </a:stretch>
        </p:blipFill>
        <p:spPr>
          <a:xfrm>
            <a:off x="656678" y="3125642"/>
            <a:ext cx="7830643" cy="208626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Veri seti okuma adımı</a:t>
            </a:r>
            <a:endParaRPr lang="tr-TR" dirty="0"/>
          </a:p>
        </p:txBody>
      </p:sp>
      <p:sp>
        <p:nvSpPr>
          <p:cNvPr id="3" name="2 İçerik Yer Tutucusu"/>
          <p:cNvSpPr>
            <a:spLocks noGrp="1"/>
          </p:cNvSpPr>
          <p:nvPr>
            <p:ph idx="1"/>
          </p:nvPr>
        </p:nvSpPr>
        <p:spPr/>
        <p:txBody>
          <a:bodyPr/>
          <a:lstStyle/>
          <a:p>
            <a:r>
              <a:rPr lang="tr-TR" dirty="0" smtClean="0"/>
              <a:t>Veri setimizi okutalım</a:t>
            </a:r>
            <a:r>
              <a:rPr lang="tr-TR" dirty="0" smtClean="0"/>
              <a:t>.</a:t>
            </a:r>
          </a:p>
          <a:p>
            <a:endParaRPr lang="tr-TR" dirty="0"/>
          </a:p>
        </p:txBody>
      </p:sp>
      <p:pic>
        <p:nvPicPr>
          <p:cNvPr id="1026" name="Picture 2" descr="C:\Users\gokha\OneDrive\Resimler\Ekran Görüntüleri\2022-04-05 (18).png"/>
          <p:cNvPicPr>
            <a:picLocks noChangeAspect="1" noChangeArrowheads="1"/>
          </p:cNvPicPr>
          <p:nvPr/>
        </p:nvPicPr>
        <p:blipFill>
          <a:blip r:embed="rId2"/>
          <a:srcRect/>
          <a:stretch>
            <a:fillRect/>
          </a:stretch>
        </p:blipFill>
        <p:spPr bwMode="auto">
          <a:xfrm>
            <a:off x="571472" y="2786058"/>
            <a:ext cx="7974013" cy="25527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lnSpcReduction="10000"/>
          </a:bodyPr>
          <a:lstStyle/>
          <a:p>
            <a:r>
              <a:rPr lang="tr-TR" dirty="0" smtClean="0"/>
              <a:t>Görüldüğü üzere yorumların hepsinin başında </a:t>
            </a:r>
            <a:r>
              <a:rPr lang="tr-TR" b="1" dirty="0" smtClean="0"/>
              <a:t>“\n”</a:t>
            </a:r>
            <a:r>
              <a:rPr lang="tr-TR" dirty="0" smtClean="0"/>
              <a:t> böyle bir karakter mevcuttur. Biz de bir fonksiyon yazarak bu karakterleri kaldıracağız.</a:t>
            </a:r>
          </a:p>
          <a:p>
            <a:r>
              <a:rPr lang="tr-TR" dirty="0" smtClean="0"/>
              <a:t>Birkaç satır ile kontrol ettiğimde verinin başından 23 karakter ileri, sonundan da 24 karakter geri gittiğimde oluşmuş boşluklar ve </a:t>
            </a:r>
            <a:r>
              <a:rPr lang="tr-TR" b="1" dirty="0" smtClean="0"/>
              <a:t>“\n”</a:t>
            </a:r>
            <a:r>
              <a:rPr lang="tr-TR" dirty="0" smtClean="0"/>
              <a:t> karakterleri ortadan kalkıyor. O yüzden bunu tüm veriye uygulayabileceğimiz bir fonksiyon yazmamız gerekiyor.</a:t>
            </a:r>
          </a:p>
          <a:p>
            <a:endParaRPr lang="tr-T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nlı">
  <a:themeElements>
    <a:clrScheme name="Canlı">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Canlı">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159</TotalTime>
  <Words>723</Words>
  <PresentationFormat>Ekran Gösterisi (4:3)</PresentationFormat>
  <Paragraphs>104</Paragraphs>
  <Slides>46</Slides>
  <Notes>0</Notes>
  <HiddenSlides>0</HiddenSlides>
  <MMClips>0</MMClips>
  <ScaleCrop>false</ScaleCrop>
  <HeadingPairs>
    <vt:vector size="4" baseType="variant">
      <vt:variant>
        <vt:lpstr>Tema</vt:lpstr>
      </vt:variant>
      <vt:variant>
        <vt:i4>1</vt:i4>
      </vt:variant>
      <vt:variant>
        <vt:lpstr>Slayt Başlıkları</vt:lpstr>
      </vt:variant>
      <vt:variant>
        <vt:i4>46</vt:i4>
      </vt:variant>
    </vt:vector>
  </HeadingPairs>
  <TitlesOfParts>
    <vt:vector size="47" baseType="lpstr">
      <vt:lpstr>Canlı</vt:lpstr>
      <vt:lpstr>PYTHON İLE FİLM YORUMLARINDA DUYGU ANALİZİ</vt:lpstr>
      <vt:lpstr>Duygu Analizi</vt:lpstr>
      <vt:lpstr>Son gelişmeler</vt:lpstr>
      <vt:lpstr>Slayt 4</vt:lpstr>
      <vt:lpstr>Online shopping</vt:lpstr>
      <vt:lpstr>Film Yorumlarının Duygu Analizi</vt:lpstr>
      <vt:lpstr>Gerekli kütüphanelerin eklenmesi adımı</vt:lpstr>
      <vt:lpstr>Veri seti okuma adımı</vt:lpstr>
      <vt:lpstr>Slayt 9</vt:lpstr>
      <vt:lpstr>Slayt 10</vt:lpstr>
      <vt:lpstr>Comments özniteliğini temizleme </vt:lpstr>
      <vt:lpstr>Points Özniteliği</vt:lpstr>
      <vt:lpstr>Virgülden sonraki rakamları silme adımı</vt:lpstr>
      <vt:lpstr>Slayt 14</vt:lpstr>
      <vt:lpstr>Slayt 15</vt:lpstr>
      <vt:lpstr>Slayt 16</vt:lpstr>
      <vt:lpstr>Veri Önişleme Aşamaları</vt:lpstr>
      <vt:lpstr>Küçük harflere dönüştürme</vt:lpstr>
      <vt:lpstr>Noktalama işaretlerinin kaldırılması</vt:lpstr>
      <vt:lpstr>Slayt 20</vt:lpstr>
      <vt:lpstr>Slayt 21</vt:lpstr>
      <vt:lpstr>Slayt 22</vt:lpstr>
      <vt:lpstr>Slayt 23</vt:lpstr>
      <vt:lpstr>Slayt 24</vt:lpstr>
      <vt:lpstr>Tokenlaştırma (Tokenization)</vt:lpstr>
      <vt:lpstr>Slayt 26</vt:lpstr>
      <vt:lpstr>Slayt 27</vt:lpstr>
      <vt:lpstr>Slayt 28</vt:lpstr>
      <vt:lpstr>Slayt 29</vt:lpstr>
      <vt:lpstr>Slayt 30</vt:lpstr>
      <vt:lpstr>Slayt 31</vt:lpstr>
      <vt:lpstr>Slayt 32</vt:lpstr>
      <vt:lpstr>Slayt 33</vt:lpstr>
      <vt:lpstr>Slayt 34</vt:lpstr>
      <vt:lpstr>Slayt 35</vt:lpstr>
      <vt:lpstr>Slayt 36</vt:lpstr>
      <vt:lpstr>Slayt 37</vt:lpstr>
      <vt:lpstr>Model özeti</vt:lpstr>
      <vt:lpstr>Slayt 39</vt:lpstr>
      <vt:lpstr>Slayt 40</vt:lpstr>
      <vt:lpstr>Slayt 41</vt:lpstr>
      <vt:lpstr>Slayt 42</vt:lpstr>
      <vt:lpstr>Slayt 43</vt:lpstr>
      <vt:lpstr>Slayt 44</vt:lpstr>
      <vt:lpstr>Slayt 45</vt:lpstr>
      <vt:lpstr>TEŞEKKÜRLER!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İLE FİLM YORUMLARINDA DUYGU ANALİZİ</dc:title>
  <dc:creator>gokhan senkara</dc:creator>
  <cp:lastModifiedBy>gokhan senkara</cp:lastModifiedBy>
  <cp:revision>21</cp:revision>
  <dcterms:created xsi:type="dcterms:W3CDTF">2022-04-05T11:12:54Z</dcterms:created>
  <dcterms:modified xsi:type="dcterms:W3CDTF">2022-04-05T14:02:32Z</dcterms:modified>
</cp:coreProperties>
</file>